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556" r:id="rId2"/>
    <p:sldId id="547" r:id="rId3"/>
    <p:sldId id="446" r:id="rId4"/>
    <p:sldId id="437" r:id="rId5"/>
    <p:sldId id="475" r:id="rId6"/>
    <p:sldId id="479" r:id="rId7"/>
    <p:sldId id="462" r:id="rId8"/>
    <p:sldId id="480" r:id="rId9"/>
    <p:sldId id="481" r:id="rId10"/>
    <p:sldId id="482" r:id="rId11"/>
    <p:sldId id="483" r:id="rId12"/>
    <p:sldId id="484" r:id="rId13"/>
    <p:sldId id="485" r:id="rId14"/>
    <p:sldId id="487" r:id="rId15"/>
    <p:sldId id="486" r:id="rId16"/>
    <p:sldId id="488" r:id="rId17"/>
    <p:sldId id="463" r:id="rId18"/>
    <p:sldId id="464" r:id="rId19"/>
    <p:sldId id="476" r:id="rId20"/>
    <p:sldId id="489" r:id="rId21"/>
    <p:sldId id="514" r:id="rId22"/>
    <p:sldId id="465" r:id="rId23"/>
    <p:sldId id="466" r:id="rId24"/>
    <p:sldId id="467" r:id="rId25"/>
    <p:sldId id="478" r:id="rId26"/>
    <p:sldId id="468" r:id="rId27"/>
    <p:sldId id="537" r:id="rId28"/>
    <p:sldId id="534" r:id="rId29"/>
    <p:sldId id="469" r:id="rId30"/>
    <p:sldId id="470" r:id="rId31"/>
    <p:sldId id="471" r:id="rId32"/>
    <p:sldId id="472" r:id="rId33"/>
    <p:sldId id="473" r:id="rId34"/>
    <p:sldId id="447" r:id="rId35"/>
    <p:sldId id="548" r:id="rId36"/>
    <p:sldId id="549" r:id="rId37"/>
    <p:sldId id="550" r:id="rId38"/>
    <p:sldId id="551" r:id="rId39"/>
    <p:sldId id="552" r:id="rId40"/>
    <p:sldId id="553" r:id="rId41"/>
    <p:sldId id="554" r:id="rId42"/>
    <p:sldId id="555" r:id="rId4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3D89BC"/>
    <a:srgbClr val="D37303"/>
    <a:srgbClr val="E6E6E6"/>
    <a:srgbClr val="EEEEE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853" autoAdjust="0"/>
    <p:restoredTop sz="96429" autoAdjust="0"/>
  </p:normalViewPr>
  <p:slideViewPr>
    <p:cSldViewPr snapToGrid="0" showGuides="1">
      <p:cViewPr varScale="1">
        <p:scale>
          <a:sx n="110" d="100"/>
          <a:sy n="110" d="100"/>
        </p:scale>
        <p:origin x="-1644" y="-90"/>
      </p:cViewPr>
      <p:guideLst>
        <p:guide orient="horz" pos="4034"/>
        <p:guide orient="horz" pos="1473"/>
        <p:guide orient="horz" pos="850"/>
        <p:guide pos="1813"/>
        <p:guide pos="248"/>
        <p:guide pos="5524"/>
        <p:guide pos="124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870"/>
    </p:cViewPr>
  </p:sorterViewPr>
  <p:notesViewPr>
    <p:cSldViewPr snapToGrid="0" showGuides="1">
      <p:cViewPr varScale="1">
        <p:scale>
          <a:sx n="86" d="100"/>
          <a:sy n="86" d="100"/>
        </p:scale>
        <p:origin x="-3846" y="-90"/>
      </p:cViewPr>
      <p:guideLst>
        <p:guide orient="horz" pos="2894"/>
        <p:guide pos="213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E7DF6-C895-4E53-B71A-F20B4CC8237B}" type="datetimeFigureOut">
              <a:rPr lang="zh-CN" altLang="en-US" smtClean="0">
                <a:ea typeface="微软雅黑" panose="020B0503020204020204" pitchFamily="34" charset="-122"/>
              </a:rPr>
              <a:t>2017-4-20</a:t>
            </a:fld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44FD6-F94A-461E-99AC-D29D4ACC8083}" type="slidenum">
              <a:rPr lang="zh-CN" altLang="en-US" smtClean="0">
                <a:ea typeface="微软雅黑" panose="020B0503020204020204" pitchFamily="34" charset="-122"/>
              </a:rPr>
              <a:t>‹#›</a:t>
            </a:fld>
            <a:endParaRPr lang="zh-CN" altLang="en-US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1897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422EFC78-32FE-4758-B504-92B4D0B9F0AA}" type="datetimeFigureOut">
              <a:rPr lang="zh-CN" altLang="en-US" smtClean="0"/>
              <a:t>2017-4-20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84C1B800-BCBD-4262-B579-5F77D9EE25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994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>
                <a:solidFill>
                  <a:prstClr val="black"/>
                </a:solidFill>
              </a:rPr>
              <a:pPr/>
              <a:t>39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22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5E1B-70AA-4D6D-A851-01FA6AD8BF9A}" type="datetime1">
              <a:rPr lang="zh-CN" altLang="en-US" smtClean="0"/>
              <a:t>2017-4-20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26-9446-4F62-9ECE-08A9B18F975E}" type="datetime1">
              <a:rPr lang="zh-CN" altLang="en-US" smtClean="0"/>
              <a:t>2017-4-20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336F-82DC-4654-9554-07866832948F}" type="datetime1">
              <a:rPr lang="zh-CN" altLang="en-US" smtClean="0"/>
              <a:t>2017-4-20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B142-B2B8-4750-964D-A3BDE93F3EF2}" type="datetime1">
              <a:rPr lang="zh-CN" altLang="en-US" smtClean="0"/>
              <a:t>2017-4-20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38B-5E56-4490-B16F-070FD98B5E3F}" type="datetime1">
              <a:rPr lang="zh-CN" altLang="en-US" smtClean="0"/>
              <a:t>2017-4-20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C82377E-F97D-47AE-AC5E-84E924FDA804}" type="datetimeFigureOut">
              <a:rPr lang="zh-CN" altLang="en-US"/>
              <a:t>2017-4-20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509C01B-2147-4857-BC9C-29BBF313931D}" type="datetimeFigureOut">
              <a:rPr lang="zh-CN" altLang="en-US"/>
              <a:t>2017-4-20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A8EB-3E98-45DF-95F9-20499AB89BB5}" type="datetime1">
              <a:rPr lang="zh-CN" altLang="en-US" smtClean="0"/>
              <a:t>2017-4-20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B168-BF23-49EB-A4EA-A33054B30FF3}" type="datetime1">
              <a:rPr lang="zh-CN" altLang="en-US" smtClean="0"/>
              <a:t>2017-4-20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3E32-CF70-4BAE-9C47-A15603A9F1F6}" type="datetime1">
              <a:rPr lang="zh-CN" altLang="en-US" smtClean="0"/>
              <a:t>2017-4-20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5835-E83C-4B3D-BEF0-E2AC128A0F5B}" type="datetime1">
              <a:rPr lang="zh-CN" altLang="en-US" smtClean="0"/>
              <a:t>2017-4-20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3AF3-DAC5-4E98-94B6-B2F606A2A076}" type="datetime1">
              <a:rPr lang="zh-CN" altLang="en-US" smtClean="0"/>
              <a:t>2017-4-20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0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image" Target="../media/image6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image" Target="../media/image5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6.png"/><Relationship Id="rId5" Type="http://schemas.openxmlformats.org/officeDocument/2006/relationships/tags" Target="../tags/tag22.xml"/><Relationship Id="rId10" Type="http://schemas.openxmlformats.org/officeDocument/2006/relationships/image" Target="../media/image5.png"/><Relationship Id="rId4" Type="http://schemas.openxmlformats.org/officeDocument/2006/relationships/tags" Target="../tags/tag21.xml"/><Relationship Id="rId9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6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5.png"/><Relationship Id="rId2" Type="http://schemas.openxmlformats.org/officeDocument/2006/relationships/tags" Target="../tags/tag27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tags" Target="../tags/tag40.xml"/><Relationship Id="rId10" Type="http://schemas.openxmlformats.org/officeDocument/2006/relationships/tags" Target="../tags/tag35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3" Type="http://schemas.openxmlformats.org/officeDocument/2006/relationships/tags" Target="../tags/tag43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" Type="http://schemas.openxmlformats.org/officeDocument/2006/relationships/tags" Target="../tags/tag42.xml"/><Relationship Id="rId16" Type="http://schemas.openxmlformats.org/officeDocument/2006/relationships/tags" Target="../tags/tag56.xml"/><Relationship Id="rId20" Type="http://schemas.openxmlformats.org/officeDocument/2006/relationships/tags" Target="../tags/tag60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23" Type="http://schemas.openxmlformats.org/officeDocument/2006/relationships/image" Target="../media/image6.png"/><Relationship Id="rId10" Type="http://schemas.openxmlformats.org/officeDocument/2006/relationships/tags" Target="../tags/tag50.xml"/><Relationship Id="rId19" Type="http://schemas.openxmlformats.org/officeDocument/2006/relationships/tags" Target="../tags/tag59.xml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Relationship Id="rId22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3.wdp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microsoft.com/office/2007/relationships/hdphoto" Target="../media/hdphoto15.wdp"/><Relationship Id="rId10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microsoft.com/office/2007/relationships/hdphoto" Target="../media/hdphoto17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9.wdp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6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12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24.wdp"/><Relationship Id="rId5" Type="http://schemas.microsoft.com/office/2007/relationships/hdphoto" Target="../media/hdphoto21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23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26.wdp"/><Relationship Id="rId4" Type="http://schemas.openxmlformats.org/officeDocument/2006/relationships/image" Target="../media/image35.png"/><Relationship Id="rId9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thebigdata.c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chinacloud.c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ww.wanwuyu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envicloud.c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tor.cn/hadoop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8.wdp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555152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全国高校标准教材</a:t>
            </a:r>
            <a:r>
              <a:rPr lang="en-US" altLang="zh-CN" sz="1350" dirty="0" smtClean="0">
                <a:solidFill>
                  <a:schemeClr val="bg1"/>
                </a:solidFill>
              </a:rPr>
              <a:t>《</a:t>
            </a:r>
            <a:r>
              <a:rPr lang="zh-CN" altLang="en-US" sz="1350" dirty="0" smtClean="0">
                <a:solidFill>
                  <a:schemeClr val="bg1"/>
                </a:solidFill>
              </a:rPr>
              <a:t>云计算</a:t>
            </a:r>
            <a:r>
              <a:rPr lang="en-US" altLang="zh-CN" sz="1350" dirty="0" smtClean="0">
                <a:solidFill>
                  <a:schemeClr val="bg1"/>
                </a:solidFill>
              </a:rPr>
              <a:t>》</a:t>
            </a:r>
            <a:r>
              <a:rPr lang="zh-CN" altLang="en-US" sz="1350" dirty="0" smtClean="0">
                <a:solidFill>
                  <a:schemeClr val="bg1"/>
                </a:solidFill>
              </a:rPr>
              <a:t>姊妹篇，剖析大数据核心技术和实战应用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70385" y="817472"/>
            <a:ext cx="4584111" cy="15696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9600" b="1" spc="300" dirty="0" smtClean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</a:t>
            </a:r>
            <a:endParaRPr lang="en-US" altLang="zh-CN" sz="9600" b="1" spc="300" dirty="0" smtClean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63" name="Picture 3" descr="E:\PPT 胡占利 工作\《大数据》随书美化PPT\摄图网-蓝色科技光线背景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9" r="7373" b="20823"/>
          <a:stretch>
            <a:fillRect/>
          </a:stretch>
        </p:blipFill>
        <p:spPr bwMode="auto">
          <a:xfrm>
            <a:off x="0" y="3240900"/>
            <a:ext cx="8462513" cy="307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8790317" y="3240900"/>
            <a:ext cx="368541" cy="30710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19234" y="2626706"/>
            <a:ext cx="6177175" cy="4171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19234" y="2627075"/>
            <a:ext cx="273468" cy="41719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096219" y="2666024"/>
            <a:ext cx="5684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刘鹏　　主编　　　　张燕　张重生　张志立　 副主编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Freeform 25"/>
          <p:cNvSpPr>
            <a:spLocks noEditPoints="1"/>
          </p:cNvSpPr>
          <p:nvPr/>
        </p:nvSpPr>
        <p:spPr bwMode="auto">
          <a:xfrm>
            <a:off x="2830761" y="2775373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25"/>
          <p:cNvSpPr>
            <a:spLocks noEditPoints="1"/>
          </p:cNvSpPr>
          <p:nvPr/>
        </p:nvSpPr>
        <p:spPr bwMode="auto">
          <a:xfrm>
            <a:off x="6330209" y="2775373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4" name="图片 13" descr="timgE8ADISUU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5350" y="6337300"/>
            <a:ext cx="2400300" cy="52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2831" y="1034886"/>
            <a:ext cx="461665" cy="11963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b="1" dirty="0" smtClean="0">
                <a:solidFill>
                  <a:srgbClr val="3D89BC"/>
                </a:solidFill>
              </a:rPr>
              <a:t>BIG DATA</a:t>
            </a:r>
            <a:endParaRPr lang="zh-CN" altLang="en-US" b="1" dirty="0">
              <a:solidFill>
                <a:srgbClr val="3D89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3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08992" y="1509644"/>
            <a:ext cx="8656427" cy="2846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68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2.1</a:t>
            </a:r>
            <a:r>
              <a:rPr lang="zh-CN" altLang="en-US" sz="2100" b="1" spc="225" dirty="0">
                <a:solidFill>
                  <a:prstClr val="white"/>
                </a:solidFill>
              </a:rPr>
              <a:t>大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数据采集架构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3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130593" y="987813"/>
            <a:ext cx="39805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dirty="0"/>
              <a:t>使用</a:t>
            </a:r>
            <a:r>
              <a:rPr lang="en-US" altLang="zh-CN" sz="1600" dirty="0"/>
              <a:t>useradd</a:t>
            </a:r>
            <a:r>
              <a:rPr lang="zh-CN" altLang="zh-CN" sz="1600" dirty="0"/>
              <a:t>命令来创建一个</a:t>
            </a:r>
            <a:r>
              <a:rPr lang="en-US" altLang="zh-CN" sz="1600" dirty="0"/>
              <a:t>Kafka</a:t>
            </a:r>
            <a:r>
              <a:rPr lang="zh-CN" altLang="zh-CN" sz="1600" dirty="0"/>
              <a:t>用户：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6336" y="1498091"/>
            <a:ext cx="8548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 </a:t>
            </a:r>
            <a:r>
              <a:rPr lang="en-US" altLang="zh-CN" sz="1100" b="1" dirty="0">
                <a:solidFill>
                  <a:schemeClr val="bg1"/>
                </a:solidFill>
              </a:rPr>
              <a:t>$</a:t>
            </a:r>
            <a:r>
              <a:rPr lang="en-US" altLang="zh-CN" sz="1400" dirty="0">
                <a:solidFill>
                  <a:schemeClr val="bg1"/>
                </a:solidFill>
              </a:rPr>
              <a:t>sudo useradd kafka –</a:t>
            </a:r>
            <a:r>
              <a:rPr lang="en-US" altLang="zh-CN" sz="1400" dirty="0" smtClean="0">
                <a:solidFill>
                  <a:schemeClr val="bg1"/>
                </a:solidFill>
              </a:rPr>
              <a:t>m</a:t>
            </a:r>
            <a:endParaRPr lang="zh-CN" altLang="zh-CN" sz="14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17680" y="1805868"/>
            <a:ext cx="28469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400" dirty="0"/>
              <a:t>使用</a:t>
            </a:r>
            <a:r>
              <a:rPr lang="en-US" altLang="zh-CN" sz="1400" dirty="0"/>
              <a:t>passwd </a:t>
            </a:r>
            <a:r>
              <a:rPr lang="zh-CN" altLang="zh-CN" sz="1400" dirty="0"/>
              <a:t>命令来设置其密码：</a:t>
            </a:r>
          </a:p>
        </p:txBody>
      </p:sp>
      <p:sp>
        <p:nvSpPr>
          <p:cNvPr id="27" name="矩形 26"/>
          <p:cNvSpPr/>
          <p:nvPr/>
        </p:nvSpPr>
        <p:spPr>
          <a:xfrm>
            <a:off x="208992" y="2115081"/>
            <a:ext cx="8656427" cy="2846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13324" y="2115081"/>
            <a:ext cx="20101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</a:rPr>
              <a:t>$</a:t>
            </a:r>
            <a:r>
              <a:rPr lang="en-US" altLang="zh-CN" sz="1400" dirty="0" smtClean="0">
                <a:solidFill>
                  <a:schemeClr val="bg1"/>
                </a:solidFill>
              </a:rPr>
              <a:t>sudo </a:t>
            </a:r>
            <a:r>
              <a:rPr lang="en-US" altLang="zh-CN" sz="1400" dirty="0">
                <a:solidFill>
                  <a:schemeClr val="bg1"/>
                </a:solidFill>
              </a:rPr>
              <a:t>passwd kafaka</a:t>
            </a:r>
            <a:endParaRPr lang="zh-CN" altLang="zh-CN" sz="14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13324" y="2440675"/>
            <a:ext cx="83044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/>
              <a:t>接下来把</a:t>
            </a:r>
            <a:r>
              <a:rPr lang="en-US" altLang="zh-CN" sz="1400" dirty="0"/>
              <a:t>kafaka</a:t>
            </a:r>
            <a:r>
              <a:rPr lang="zh-CN" altLang="zh-CN" sz="1400" dirty="0"/>
              <a:t>用户添加到</a:t>
            </a:r>
            <a:r>
              <a:rPr lang="en-US" altLang="zh-CN" sz="1400" dirty="0"/>
              <a:t>sudo</a:t>
            </a:r>
            <a:r>
              <a:rPr lang="zh-CN" altLang="zh-CN" sz="1400" dirty="0"/>
              <a:t>管理组，以便</a:t>
            </a:r>
            <a:r>
              <a:rPr lang="en-US" altLang="zh-CN" sz="1400" dirty="0"/>
              <a:t>kafaka</a:t>
            </a:r>
            <a:r>
              <a:rPr lang="zh-CN" altLang="zh-CN" sz="1400" dirty="0"/>
              <a:t>用户具有安装</a:t>
            </a:r>
            <a:r>
              <a:rPr lang="en-US" altLang="zh-CN" sz="1400" dirty="0"/>
              <a:t>Apache Kafka</a:t>
            </a:r>
            <a:r>
              <a:rPr lang="zh-CN" altLang="zh-CN" sz="1400" dirty="0"/>
              <a:t>依赖库的权限。这里使用</a:t>
            </a:r>
            <a:r>
              <a:rPr lang="en-US" altLang="zh-CN" sz="1400" dirty="0"/>
              <a:t>adduser</a:t>
            </a:r>
            <a:r>
              <a:rPr lang="zh-CN" altLang="zh-CN" sz="1400" dirty="0"/>
              <a:t>命令来进行添加：</a:t>
            </a:r>
          </a:p>
        </p:txBody>
      </p:sp>
      <p:sp>
        <p:nvSpPr>
          <p:cNvPr id="30" name="矩形 29"/>
          <p:cNvSpPr/>
          <p:nvPr/>
        </p:nvSpPr>
        <p:spPr>
          <a:xfrm>
            <a:off x="216862" y="2923087"/>
            <a:ext cx="8656427" cy="2846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23218" y="2912139"/>
            <a:ext cx="24481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</a:rPr>
              <a:t>$</a:t>
            </a:r>
            <a:r>
              <a:rPr lang="en-US" altLang="zh-CN" sz="1400" dirty="0">
                <a:solidFill>
                  <a:schemeClr val="bg1"/>
                </a:solidFill>
              </a:rPr>
              <a:t>sudo adduser kafka sudo</a:t>
            </a:r>
            <a:endParaRPr lang="zh-CN" altLang="zh-CN" sz="14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39194" y="3226306"/>
            <a:ext cx="81750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/>
              <a:t>这时就可以使用</a:t>
            </a:r>
            <a:r>
              <a:rPr lang="en-US" altLang="zh-CN" sz="1400" dirty="0"/>
              <a:t>kafka</a:t>
            </a:r>
            <a:r>
              <a:rPr lang="zh-CN" altLang="zh-CN" sz="1400" dirty="0"/>
              <a:t>账户了。 切换用户可以使用</a:t>
            </a:r>
            <a:r>
              <a:rPr lang="en-US" altLang="zh-CN" sz="1400" dirty="0"/>
              <a:t>su</a:t>
            </a:r>
            <a:r>
              <a:rPr lang="zh-CN" altLang="zh-CN" sz="1400" dirty="0"/>
              <a:t>命令：</a:t>
            </a:r>
          </a:p>
        </p:txBody>
      </p:sp>
      <p:sp>
        <p:nvSpPr>
          <p:cNvPr id="37" name="矩形 36"/>
          <p:cNvSpPr/>
          <p:nvPr/>
        </p:nvSpPr>
        <p:spPr>
          <a:xfrm>
            <a:off x="224923" y="3480928"/>
            <a:ext cx="8656427" cy="2846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341437" y="3483128"/>
            <a:ext cx="11240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</a:rPr>
              <a:t>$</a:t>
            </a:r>
            <a:r>
              <a:rPr lang="en-US" altLang="zh-CN" sz="1400" dirty="0">
                <a:solidFill>
                  <a:schemeClr val="bg1"/>
                </a:solidFill>
              </a:rPr>
              <a:t>su - kafka</a:t>
            </a:r>
            <a:endParaRPr lang="zh-CN" altLang="zh-CN" sz="14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74597" y="3799857"/>
            <a:ext cx="80620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/>
              <a:t>在</a:t>
            </a:r>
            <a:r>
              <a:rPr lang="en-US" altLang="zh-CN" sz="1400" dirty="0"/>
              <a:t>Apache Kafka</a:t>
            </a:r>
            <a:r>
              <a:rPr lang="zh-CN" altLang="zh-CN" sz="1400" dirty="0"/>
              <a:t>安装所依赖的软件包前，最好更新一下</a:t>
            </a:r>
            <a:r>
              <a:rPr lang="en-US" altLang="zh-CN" sz="1400" dirty="0"/>
              <a:t>apt</a:t>
            </a:r>
            <a:r>
              <a:rPr lang="zh-CN" altLang="zh-CN" sz="1400" dirty="0"/>
              <a:t>管理程序的软件列表：</a:t>
            </a:r>
          </a:p>
        </p:txBody>
      </p:sp>
      <p:sp>
        <p:nvSpPr>
          <p:cNvPr id="38" name="矩形 37"/>
          <p:cNvSpPr/>
          <p:nvPr/>
        </p:nvSpPr>
        <p:spPr>
          <a:xfrm>
            <a:off x="233549" y="4051558"/>
            <a:ext cx="8656427" cy="2846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341516" y="4090382"/>
            <a:ext cx="17283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</a:rPr>
              <a:t>$sudo apt-get update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91850" y="4351992"/>
            <a:ext cx="8165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Apache Kafka</a:t>
            </a:r>
            <a:r>
              <a:rPr lang="zh-CN" altLang="zh-CN" sz="1400" dirty="0"/>
              <a:t>需要</a:t>
            </a:r>
            <a:r>
              <a:rPr lang="en-US" altLang="zh-CN" sz="1400" dirty="0"/>
              <a:t>Java</a:t>
            </a:r>
            <a:r>
              <a:rPr lang="zh-CN" altLang="zh-CN" sz="1400" dirty="0"/>
              <a:t>运行环境，这里使用</a:t>
            </a:r>
            <a:r>
              <a:rPr lang="en-US" altLang="zh-CN" sz="1400" dirty="0"/>
              <a:t>apt-get</a:t>
            </a:r>
            <a:r>
              <a:rPr lang="zh-CN" altLang="zh-CN" sz="1400" dirty="0"/>
              <a:t>命令安装</a:t>
            </a:r>
            <a:r>
              <a:rPr lang="en-US" altLang="zh-CN" sz="1400" dirty="0"/>
              <a:t>default-jre</a:t>
            </a:r>
            <a:r>
              <a:rPr lang="zh-CN" altLang="zh-CN" sz="1400" dirty="0"/>
              <a:t>包，然后安装</a:t>
            </a:r>
            <a:r>
              <a:rPr lang="en-US" altLang="zh-CN" sz="1400" dirty="0"/>
              <a:t>Java</a:t>
            </a:r>
            <a:r>
              <a:rPr lang="zh-CN" altLang="zh-CN" sz="1400" dirty="0"/>
              <a:t>运行环境：</a:t>
            </a:r>
          </a:p>
        </p:txBody>
      </p:sp>
      <p:sp>
        <p:nvSpPr>
          <p:cNvPr id="39" name="矩形 38"/>
          <p:cNvSpPr/>
          <p:nvPr/>
        </p:nvSpPr>
        <p:spPr>
          <a:xfrm>
            <a:off x="240741" y="4620893"/>
            <a:ext cx="8656427" cy="2846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356447" y="4632424"/>
            <a:ext cx="24449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</a:rPr>
              <a:t>$sudo apt-get install default-jre</a:t>
            </a:r>
            <a:endParaRPr lang="zh-CN" altLang="zh-CN" sz="1100" b="1" dirty="0">
              <a:solidFill>
                <a:schemeClr val="bg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00476" y="4905891"/>
            <a:ext cx="8165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/>
              <a:t>通过下面的命令测试一下</a:t>
            </a:r>
            <a:r>
              <a:rPr lang="en-US" altLang="zh-CN" sz="1400" dirty="0"/>
              <a:t>Java</a:t>
            </a:r>
            <a:r>
              <a:rPr lang="zh-CN" altLang="zh-CN" sz="1400" dirty="0"/>
              <a:t>运行环境是否安装成功，并查看</a:t>
            </a:r>
            <a:r>
              <a:rPr lang="en-US" altLang="zh-CN" sz="1400" dirty="0"/>
              <a:t>Java</a:t>
            </a:r>
            <a:r>
              <a:rPr lang="zh-CN" altLang="zh-CN" sz="1400" dirty="0"/>
              <a:t>的版本信息：</a:t>
            </a:r>
          </a:p>
        </p:txBody>
      </p:sp>
      <p:sp>
        <p:nvSpPr>
          <p:cNvPr id="42" name="矩形 41"/>
          <p:cNvSpPr/>
          <p:nvPr/>
        </p:nvSpPr>
        <p:spPr>
          <a:xfrm>
            <a:off x="233548" y="5170107"/>
            <a:ext cx="8656427" cy="2846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359929" y="5179164"/>
            <a:ext cx="11801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</a:rPr>
              <a:t>$java -version</a:t>
            </a:r>
            <a:endParaRPr lang="zh-CN" altLang="zh-CN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68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2.1</a:t>
            </a:r>
            <a:r>
              <a:rPr lang="zh-CN" altLang="en-US" sz="2100" b="1" spc="225" dirty="0">
                <a:solidFill>
                  <a:prstClr val="white"/>
                </a:solidFill>
              </a:rPr>
              <a:t>大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数据采集架构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3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130593" y="711781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dirty="0"/>
              <a:t>机器有如下显示：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77" y="864877"/>
            <a:ext cx="516255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67" y="1836427"/>
            <a:ext cx="519112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68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2.1</a:t>
            </a:r>
            <a:r>
              <a:rPr lang="zh-CN" altLang="en-US" sz="2100" b="1" spc="225" dirty="0">
                <a:solidFill>
                  <a:prstClr val="white"/>
                </a:solidFill>
              </a:rPr>
              <a:t>大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数据采集架构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3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12</a:t>
            </a:fld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12" y="1094012"/>
            <a:ext cx="5153025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35" y="4400985"/>
            <a:ext cx="51720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68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2.1</a:t>
            </a:r>
            <a:r>
              <a:rPr lang="zh-CN" altLang="en-US" sz="2100" b="1" spc="225" dirty="0">
                <a:solidFill>
                  <a:prstClr val="white"/>
                </a:solidFill>
              </a:rPr>
              <a:t>大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数据采集架构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3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13</a:t>
            </a:fld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646" y="732544"/>
            <a:ext cx="4988045" cy="535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68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2.1</a:t>
            </a:r>
            <a:r>
              <a:rPr lang="zh-CN" altLang="en-US" sz="2100" b="1" spc="225" dirty="0">
                <a:solidFill>
                  <a:prstClr val="white"/>
                </a:solidFill>
              </a:rPr>
              <a:t>大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数据采集架构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3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14</a:t>
            </a:fld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745" y="1341357"/>
            <a:ext cx="5172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745" y="1854989"/>
            <a:ext cx="5172075" cy="328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68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2.1</a:t>
            </a:r>
            <a:r>
              <a:rPr lang="zh-CN" altLang="en-US" sz="2100" b="1" spc="225" dirty="0">
                <a:solidFill>
                  <a:prstClr val="white"/>
                </a:solidFill>
              </a:rPr>
              <a:t>大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数据采集架构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3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90951" y="882760"/>
            <a:ext cx="36855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b="1" dirty="0" smtClean="0">
                <a:solidFill>
                  <a:srgbClr val="3D89BC"/>
                </a:solidFill>
              </a:rPr>
              <a:t>6</a:t>
            </a:r>
            <a:r>
              <a:rPr lang="zh-CN" altLang="en-US" b="1" dirty="0" smtClean="0">
                <a:solidFill>
                  <a:srgbClr val="3D89BC"/>
                </a:solidFill>
              </a:rPr>
              <a:t>、</a:t>
            </a:r>
            <a:r>
              <a:rPr lang="zh-CN" altLang="zh-CN" b="1" dirty="0">
                <a:solidFill>
                  <a:srgbClr val="3D89BC"/>
                </a:solidFill>
              </a:rPr>
              <a:t>使用</a:t>
            </a:r>
            <a:r>
              <a:rPr lang="en-US" altLang="zh-CN" b="1" dirty="0">
                <a:solidFill>
                  <a:srgbClr val="3D89BC"/>
                </a:solidFill>
              </a:rPr>
              <a:t>Java</a:t>
            </a:r>
            <a:r>
              <a:rPr lang="zh-CN" altLang="zh-CN" b="1" dirty="0">
                <a:solidFill>
                  <a:srgbClr val="3D89BC"/>
                </a:solidFill>
              </a:rPr>
              <a:t>来编写</a:t>
            </a:r>
            <a:r>
              <a:rPr lang="en-US" altLang="zh-CN" b="1" dirty="0">
                <a:solidFill>
                  <a:srgbClr val="3D89BC"/>
                </a:solidFill>
              </a:rPr>
              <a:t>Kafka</a:t>
            </a:r>
            <a:r>
              <a:rPr lang="zh-CN" altLang="zh-CN" b="1" dirty="0">
                <a:solidFill>
                  <a:srgbClr val="3D89BC"/>
                </a:solidFill>
              </a:rPr>
              <a:t>的实例</a:t>
            </a:r>
            <a:endParaRPr lang="zh-CN" altLang="en-US" b="1" dirty="0">
              <a:solidFill>
                <a:srgbClr val="3D89BC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2948" y="1208502"/>
            <a:ext cx="42977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dirty="0"/>
              <a:t>首先，编写</a:t>
            </a:r>
            <a:r>
              <a:rPr lang="en-US" altLang="zh-CN" sz="1600" dirty="0"/>
              <a:t>KafkaProducer.properties</a:t>
            </a:r>
            <a:r>
              <a:rPr lang="zh-CN" altLang="zh-CN" sz="1600" dirty="0"/>
              <a:t>文件：</a:t>
            </a:r>
          </a:p>
        </p:txBody>
      </p:sp>
      <p:sp>
        <p:nvSpPr>
          <p:cNvPr id="12" name="矩形 11"/>
          <p:cNvSpPr/>
          <p:nvPr/>
        </p:nvSpPr>
        <p:spPr>
          <a:xfrm>
            <a:off x="742155" y="1547056"/>
            <a:ext cx="75909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/>
              <a:t>zk.connect            = localhost:2181</a:t>
            </a:r>
            <a:endParaRPr lang="zh-CN" altLang="zh-CN" sz="1200" dirty="0"/>
          </a:p>
          <a:p>
            <a:r>
              <a:rPr lang="en-US" altLang="zh-CN" sz="1200" dirty="0"/>
              <a:t>broker.list           = localhost:9092</a:t>
            </a:r>
            <a:endParaRPr lang="zh-CN" altLang="zh-CN" sz="1200" dirty="0"/>
          </a:p>
          <a:p>
            <a:r>
              <a:rPr lang="en-US" altLang="zh-CN" sz="1200" dirty="0"/>
              <a:t>serializer.class      = kafka.serializer.StringEncoder</a:t>
            </a:r>
            <a:endParaRPr lang="zh-CN" altLang="zh-CN" sz="1200" dirty="0"/>
          </a:p>
          <a:p>
            <a:r>
              <a:rPr lang="en-US" altLang="zh-CN" sz="1200" dirty="0"/>
              <a:t>request.required.acks = 1</a:t>
            </a:r>
            <a:endParaRPr lang="zh-CN" altLang="zh-CN" sz="1200" dirty="0"/>
          </a:p>
        </p:txBody>
      </p:sp>
      <p:sp>
        <p:nvSpPr>
          <p:cNvPr id="13" name="矩形 12"/>
          <p:cNvSpPr/>
          <p:nvPr/>
        </p:nvSpPr>
        <p:spPr>
          <a:xfrm>
            <a:off x="664241" y="2395631"/>
            <a:ext cx="76430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/>
              <a:t>下面的代码是使用</a:t>
            </a:r>
            <a:r>
              <a:rPr lang="en-US" altLang="zh-CN" sz="1600" dirty="0"/>
              <a:t>Java</a:t>
            </a:r>
            <a:r>
              <a:rPr lang="zh-CN" altLang="zh-CN" sz="1600" dirty="0"/>
              <a:t>编写了一个</a:t>
            </a:r>
            <a:r>
              <a:rPr lang="en-US" altLang="zh-CN" sz="1600" dirty="0"/>
              <a:t>Kafka</a:t>
            </a:r>
            <a:r>
              <a:rPr lang="zh-CN" altLang="zh-CN" sz="1600" dirty="0"/>
              <a:t>消息发布</a:t>
            </a:r>
            <a:r>
              <a:rPr lang="zh-CN" altLang="zh-CN" sz="1600" dirty="0" smtClean="0"/>
              <a:t>者</a:t>
            </a:r>
            <a:r>
              <a:rPr lang="zh-CN" altLang="en-US" sz="1600" dirty="0" smtClean="0"/>
              <a:t>：</a:t>
            </a:r>
            <a:endParaRPr lang="zh-CN" altLang="en-US" sz="1600" dirty="0"/>
          </a:p>
        </p:txBody>
      </p:sp>
      <p:sp>
        <p:nvSpPr>
          <p:cNvPr id="14" name="矩形 13"/>
          <p:cNvSpPr/>
          <p:nvPr/>
        </p:nvSpPr>
        <p:spPr>
          <a:xfrm>
            <a:off x="742155" y="2710626"/>
            <a:ext cx="854601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dirty="0"/>
              <a:t>import kafka.javaapi.producer.Producer;</a:t>
            </a:r>
            <a:endParaRPr lang="zh-CN" altLang="zh-CN" sz="800" dirty="0"/>
          </a:p>
          <a:p>
            <a:r>
              <a:rPr lang="en-US" altLang="zh-CN" sz="800" dirty="0"/>
              <a:t>import kafka.producer.KeyedMessage;</a:t>
            </a:r>
            <a:endParaRPr lang="zh-CN" altLang="zh-CN" sz="800" dirty="0"/>
          </a:p>
          <a:p>
            <a:r>
              <a:rPr lang="en-US" altLang="zh-CN" sz="800" dirty="0"/>
              <a:t>import kafka.producer.ProducerConfig;</a:t>
            </a:r>
            <a:endParaRPr lang="zh-CN" altLang="zh-CN" sz="800" dirty="0"/>
          </a:p>
          <a:p>
            <a:r>
              <a:rPr lang="en-US" altLang="zh-CN" sz="800" dirty="0"/>
              <a:t>public class MyKafkaProducer {</a:t>
            </a:r>
            <a:endParaRPr lang="zh-CN" altLang="zh-CN" sz="800" dirty="0"/>
          </a:p>
          <a:p>
            <a:r>
              <a:rPr lang="en-US" altLang="zh-CN" sz="800" dirty="0"/>
              <a:t>private Producer&lt;String, String&gt; producer;</a:t>
            </a:r>
            <a:endParaRPr lang="zh-CN" altLang="zh-CN" sz="800" dirty="0"/>
          </a:p>
          <a:p>
            <a:r>
              <a:rPr lang="en-US" altLang="zh-CN" sz="800" dirty="0"/>
              <a:t>private final String topic;</a:t>
            </a:r>
            <a:endParaRPr lang="zh-CN" altLang="zh-CN" sz="800" dirty="0"/>
          </a:p>
          <a:p>
            <a:r>
              <a:rPr lang="en-US" altLang="zh-CN" sz="800" dirty="0"/>
              <a:t>public MyKafkaProducer(String topic) throws Exception {</a:t>
            </a:r>
            <a:endParaRPr lang="zh-CN" altLang="zh-CN" sz="800" dirty="0"/>
          </a:p>
          <a:p>
            <a:r>
              <a:rPr lang="en-US" altLang="zh-CN" sz="800" dirty="0"/>
              <a:t>InputStream in = Properties.class.</a:t>
            </a:r>
            <a:endParaRPr lang="zh-CN" altLang="zh-CN" sz="800" dirty="0"/>
          </a:p>
          <a:p>
            <a:r>
              <a:rPr lang="en-US" altLang="zh-CN" sz="800" dirty="0"/>
              <a:t>getResourceAsStream("KafkaProducer.properties");</a:t>
            </a:r>
            <a:endParaRPr lang="zh-CN" altLang="zh-CN" sz="800" dirty="0"/>
          </a:p>
          <a:p>
            <a:r>
              <a:rPr lang="en-US" altLang="zh-CN" sz="800" dirty="0"/>
              <a:t>Properties props = new Properties();</a:t>
            </a:r>
            <a:endParaRPr lang="zh-CN" altLang="zh-CN" sz="800" dirty="0"/>
          </a:p>
          <a:p>
            <a:r>
              <a:rPr lang="en-US" altLang="zh-CN" sz="800" dirty="0"/>
              <a:t>props.load(in);</a:t>
            </a:r>
            <a:endParaRPr lang="zh-CN" altLang="zh-CN" sz="800" dirty="0"/>
          </a:p>
          <a:p>
            <a:r>
              <a:rPr lang="en-US" altLang="zh-CN" sz="800" dirty="0"/>
              <a:t>ProducerConfig config = new ProducerConfig(props);</a:t>
            </a:r>
            <a:endParaRPr lang="zh-CN" altLang="zh-CN" sz="800" dirty="0"/>
          </a:p>
          <a:p>
            <a:r>
              <a:rPr lang="en-US" altLang="zh-CN" sz="800" dirty="0"/>
              <a:t>producer = new Producer&lt;String, String&gt;(config);</a:t>
            </a:r>
            <a:endParaRPr lang="zh-CN" altLang="zh-CN" sz="800" dirty="0"/>
          </a:p>
          <a:p>
            <a:r>
              <a:rPr lang="en-US" altLang="zh-CN" sz="800" dirty="0"/>
              <a:t>}</a:t>
            </a:r>
            <a:endParaRPr lang="zh-CN" altLang="zh-CN" sz="800" dirty="0"/>
          </a:p>
          <a:p>
            <a:r>
              <a:rPr lang="en-US" altLang="zh-CN" sz="800" dirty="0"/>
              <a:t>public void sendMessage(String msg){</a:t>
            </a:r>
            <a:endParaRPr lang="zh-CN" altLang="zh-CN" sz="800" dirty="0"/>
          </a:p>
          <a:p>
            <a:r>
              <a:rPr lang="en-US" altLang="zh-CN" sz="800" dirty="0"/>
              <a:t>KeyedMessage&lt;String, String&gt; data = </a:t>
            </a:r>
            <a:endParaRPr lang="zh-CN" altLang="zh-CN" sz="800" dirty="0"/>
          </a:p>
          <a:p>
            <a:r>
              <a:rPr lang="en-US" altLang="zh-CN" sz="800" dirty="0"/>
              <a:t>new KeyedMessage&lt;String, String&gt;( topic, msg);</a:t>
            </a:r>
            <a:endParaRPr lang="zh-CN" altLang="zh-CN" sz="800" dirty="0"/>
          </a:p>
          <a:p>
            <a:r>
              <a:rPr lang="en-US" altLang="zh-CN" sz="800" dirty="0"/>
              <a:t>producer.send(data);</a:t>
            </a:r>
            <a:endParaRPr lang="zh-CN" altLang="zh-CN" sz="800" dirty="0"/>
          </a:p>
          <a:p>
            <a:r>
              <a:rPr lang="en-US" altLang="zh-CN" sz="800" dirty="0"/>
              <a:t>producer.close();</a:t>
            </a:r>
            <a:endParaRPr lang="zh-CN" altLang="zh-CN" sz="800" dirty="0"/>
          </a:p>
          <a:p>
            <a:r>
              <a:rPr lang="en-US" altLang="zh-CN" sz="800" dirty="0"/>
              <a:t>}</a:t>
            </a:r>
            <a:endParaRPr lang="zh-CN" altLang="zh-CN" sz="800" dirty="0"/>
          </a:p>
          <a:p>
            <a:r>
              <a:rPr lang="en-US" altLang="zh-CN" sz="800" dirty="0"/>
              <a:t>public static void main(String[] args) throws Exception{</a:t>
            </a:r>
            <a:endParaRPr lang="zh-CN" altLang="zh-CN" sz="800" dirty="0"/>
          </a:p>
          <a:p>
            <a:r>
              <a:rPr lang="en-US" altLang="zh-CN" sz="800" dirty="0"/>
              <a:t>MyKafkaProducer producer = new MyKafkaProducer("HelloTopic");</a:t>
            </a:r>
            <a:endParaRPr lang="zh-CN" altLang="zh-CN" sz="800" dirty="0"/>
          </a:p>
          <a:p>
            <a:r>
              <a:rPr lang="en-US" altLang="zh-CN" sz="800" dirty="0"/>
              <a:t>String msg = "Hello Kafka!";</a:t>
            </a:r>
            <a:endParaRPr lang="zh-CN" altLang="zh-CN" sz="800" dirty="0"/>
          </a:p>
          <a:p>
            <a:r>
              <a:rPr lang="en-US" altLang="zh-CN" sz="800" dirty="0"/>
              <a:t>producer. sendMessage(msg);</a:t>
            </a:r>
            <a:endParaRPr lang="zh-CN" altLang="zh-CN" sz="800" dirty="0"/>
          </a:p>
          <a:p>
            <a:r>
              <a:rPr lang="en-US" altLang="zh-CN" sz="800" dirty="0"/>
              <a:t>}</a:t>
            </a:r>
            <a:endParaRPr lang="zh-CN" altLang="zh-CN" sz="800" dirty="0"/>
          </a:p>
          <a:p>
            <a:r>
              <a:rPr lang="en-US" altLang="zh-CN" sz="800" dirty="0"/>
              <a:t>}</a:t>
            </a:r>
            <a:endParaRPr lang="zh-CN" altLang="zh-CN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68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2.1</a:t>
            </a:r>
            <a:r>
              <a:rPr lang="zh-CN" altLang="en-US" sz="2100" b="1" spc="225" dirty="0">
                <a:solidFill>
                  <a:prstClr val="white"/>
                </a:solidFill>
              </a:rPr>
              <a:t>大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数据采集架构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3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491802" y="872088"/>
            <a:ext cx="52633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dirty="0"/>
              <a:t>下面创建</a:t>
            </a:r>
            <a:r>
              <a:rPr lang="en-US" altLang="zh-CN" sz="1600" dirty="0"/>
              <a:t>Comsumer</a:t>
            </a:r>
            <a:r>
              <a:rPr lang="zh-CN" altLang="zh-CN" sz="1600" dirty="0"/>
              <a:t>，首先编写</a:t>
            </a:r>
            <a:r>
              <a:rPr lang="en-US" altLang="zh-CN" sz="1600" dirty="0"/>
              <a:t>KafkaProperties</a:t>
            </a:r>
            <a:r>
              <a:rPr lang="zh-CN" altLang="zh-CN" sz="1600" dirty="0"/>
              <a:t>文件：</a:t>
            </a:r>
          </a:p>
        </p:txBody>
      </p:sp>
      <p:sp>
        <p:nvSpPr>
          <p:cNvPr id="12" name="矩形 11"/>
          <p:cNvSpPr/>
          <p:nvPr/>
        </p:nvSpPr>
        <p:spPr>
          <a:xfrm>
            <a:off x="561009" y="1210642"/>
            <a:ext cx="75909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/>
              <a:t>zk.connect                   = localhost:2181</a:t>
            </a:r>
            <a:endParaRPr lang="zh-CN" altLang="zh-CN" sz="1200" dirty="0"/>
          </a:p>
          <a:p>
            <a:r>
              <a:rPr lang="en-US" altLang="zh-CN" sz="1200" dirty="0"/>
              <a:t>group.id                     = testgroup</a:t>
            </a:r>
            <a:endParaRPr lang="zh-CN" altLang="zh-CN" sz="1200" dirty="0"/>
          </a:p>
          <a:p>
            <a:r>
              <a:rPr lang="en-US" altLang="zh-CN" sz="1200" dirty="0"/>
              <a:t>zookeeper.session.timeout.ms = 500</a:t>
            </a:r>
            <a:endParaRPr lang="zh-CN" altLang="zh-CN" sz="1200" dirty="0"/>
          </a:p>
          <a:p>
            <a:r>
              <a:rPr lang="en-US" altLang="zh-CN" sz="1200" dirty="0"/>
              <a:t>zookeeper.sync.time.ms       = 250</a:t>
            </a:r>
            <a:endParaRPr lang="zh-CN" altLang="zh-CN" sz="1200" dirty="0"/>
          </a:p>
          <a:p>
            <a:r>
              <a:rPr lang="en-US" altLang="zh-CN" sz="1200" dirty="0"/>
              <a:t>auto.commit.interval.ms      = 1000</a:t>
            </a:r>
            <a:endParaRPr lang="zh-CN" altLang="zh-CN" sz="1200" dirty="0"/>
          </a:p>
        </p:txBody>
      </p:sp>
      <p:sp>
        <p:nvSpPr>
          <p:cNvPr id="13" name="矩形 12"/>
          <p:cNvSpPr/>
          <p:nvPr/>
        </p:nvSpPr>
        <p:spPr>
          <a:xfrm>
            <a:off x="483095" y="2154103"/>
            <a:ext cx="76430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/>
              <a:t>上述参数配置，十分容易理解，具体的详细说明，可以参考</a:t>
            </a:r>
            <a:r>
              <a:rPr lang="en-US" altLang="zh-CN" sz="1600" dirty="0"/>
              <a:t>Kafka</a:t>
            </a:r>
            <a:r>
              <a:rPr lang="zh-CN" altLang="zh-CN" sz="1600" dirty="0"/>
              <a:t>的官方文档。下面的代码是使用</a:t>
            </a:r>
            <a:r>
              <a:rPr lang="en-US" altLang="zh-CN" sz="1600" dirty="0"/>
              <a:t>Java</a:t>
            </a:r>
            <a:r>
              <a:rPr lang="zh-CN" altLang="zh-CN" sz="1600" dirty="0"/>
              <a:t>编写了一个</a:t>
            </a:r>
            <a:r>
              <a:rPr lang="en-US" altLang="zh-CN" sz="1600" dirty="0"/>
              <a:t>Kafka</a:t>
            </a:r>
            <a:r>
              <a:rPr lang="zh-CN" altLang="zh-CN" sz="1600" dirty="0"/>
              <a:t>的</a:t>
            </a:r>
            <a:r>
              <a:rPr lang="en-US" altLang="zh-CN" sz="1600" dirty="0"/>
              <a:t>Comsumer</a:t>
            </a:r>
            <a:r>
              <a:rPr lang="zh-CN" altLang="zh-CN" sz="1600" dirty="0"/>
              <a:t>。</a:t>
            </a:r>
          </a:p>
        </p:txBody>
      </p:sp>
      <p:sp>
        <p:nvSpPr>
          <p:cNvPr id="14" name="矩形 13"/>
          <p:cNvSpPr/>
          <p:nvPr/>
        </p:nvSpPr>
        <p:spPr>
          <a:xfrm>
            <a:off x="651424" y="2840575"/>
            <a:ext cx="347200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dirty="0"/>
              <a:t>import java.io.InputStream;</a:t>
            </a:r>
            <a:endParaRPr lang="zh-CN" altLang="zh-CN" sz="800" dirty="0"/>
          </a:p>
          <a:p>
            <a:r>
              <a:rPr lang="en-US" altLang="zh-CN" sz="800" dirty="0"/>
              <a:t>import java.util.HashMap;</a:t>
            </a:r>
            <a:endParaRPr lang="zh-CN" altLang="zh-CN" sz="800" dirty="0"/>
          </a:p>
          <a:p>
            <a:r>
              <a:rPr lang="en-US" altLang="zh-CN" sz="800" dirty="0"/>
              <a:t>import java.util.List;</a:t>
            </a:r>
            <a:endParaRPr lang="zh-CN" altLang="zh-CN" sz="800" dirty="0"/>
          </a:p>
          <a:p>
            <a:r>
              <a:rPr lang="en-US" altLang="zh-CN" sz="800" dirty="0"/>
              <a:t>import java.util.Map;</a:t>
            </a:r>
            <a:endParaRPr lang="zh-CN" altLang="zh-CN" sz="800" dirty="0"/>
          </a:p>
          <a:p>
            <a:r>
              <a:rPr lang="en-US" altLang="zh-CN" sz="800" dirty="0"/>
              <a:t>import java.util.Properties;</a:t>
            </a:r>
            <a:endParaRPr lang="zh-CN" altLang="zh-CN" sz="800" dirty="0"/>
          </a:p>
          <a:p>
            <a:r>
              <a:rPr lang="en-US" altLang="zh-CN" sz="800" dirty="0"/>
              <a:t>import kafka.consumer.ConsumerConfig;</a:t>
            </a:r>
            <a:endParaRPr lang="zh-CN" altLang="zh-CN" sz="800" dirty="0"/>
          </a:p>
          <a:p>
            <a:r>
              <a:rPr lang="en-US" altLang="zh-CN" sz="800" dirty="0"/>
              <a:t>import kafka.consumer.ConsumerIterator;</a:t>
            </a:r>
            <a:endParaRPr lang="zh-CN" altLang="zh-CN" sz="800" dirty="0"/>
          </a:p>
          <a:p>
            <a:r>
              <a:rPr lang="en-US" altLang="zh-CN" sz="800" dirty="0"/>
              <a:t>import kafka.consumer.KafkaStream;</a:t>
            </a:r>
            <a:endParaRPr lang="zh-CN" altLang="zh-CN" sz="800" dirty="0"/>
          </a:p>
          <a:p>
            <a:r>
              <a:rPr lang="en-US" altLang="zh-CN" sz="800" dirty="0"/>
              <a:t>import kafka.javaapi.consumer.ConsumerConnector;</a:t>
            </a:r>
            <a:endParaRPr lang="zh-CN" altLang="zh-CN" sz="800" dirty="0"/>
          </a:p>
          <a:p>
            <a:r>
              <a:rPr lang="en-US" altLang="zh-CN" sz="800" dirty="0"/>
              <a:t>import kafka.consumer.Consumer;</a:t>
            </a:r>
            <a:endParaRPr lang="zh-CN" altLang="zh-CN" sz="800" dirty="0"/>
          </a:p>
          <a:p>
            <a:r>
              <a:rPr lang="en-US" altLang="zh-CN" sz="800" dirty="0"/>
              <a:t> </a:t>
            </a:r>
            <a:endParaRPr lang="zh-CN" altLang="zh-CN" sz="800" dirty="0"/>
          </a:p>
          <a:p>
            <a:r>
              <a:rPr lang="en-US" altLang="zh-CN" sz="800" dirty="0"/>
              <a:t>public class MyKafkaConsumer {</a:t>
            </a:r>
            <a:endParaRPr lang="zh-CN" altLang="zh-CN" sz="800" dirty="0"/>
          </a:p>
          <a:p>
            <a:r>
              <a:rPr lang="en-US" altLang="zh-CN" sz="800" dirty="0"/>
              <a:t>private final ConsumerConnector consumer;</a:t>
            </a:r>
            <a:endParaRPr lang="zh-CN" altLang="zh-CN" sz="800" dirty="0"/>
          </a:p>
          <a:p>
            <a:r>
              <a:rPr lang="en-US" altLang="zh-CN" sz="800" dirty="0"/>
              <a:t>private final String topic;</a:t>
            </a:r>
            <a:endParaRPr lang="zh-CN" altLang="zh-CN" sz="800" dirty="0"/>
          </a:p>
          <a:p>
            <a:r>
              <a:rPr lang="en-US" altLang="zh-CN" sz="800" dirty="0"/>
              <a:t>public MyKafkaConsumer(String topic) throws Exception{</a:t>
            </a:r>
            <a:endParaRPr lang="zh-CN" altLang="zh-CN" sz="800" dirty="0"/>
          </a:p>
          <a:p>
            <a:r>
              <a:rPr lang="en-US" altLang="zh-CN" sz="800" dirty="0"/>
              <a:t>InputStream in = Properties.class.</a:t>
            </a:r>
            <a:endParaRPr lang="zh-CN" altLang="zh-CN" sz="800" dirty="0"/>
          </a:p>
          <a:p>
            <a:r>
              <a:rPr lang="en-US" altLang="zh-CN" sz="800" dirty="0"/>
              <a:t>getResourceAsStream("KafkaProducer.properties");</a:t>
            </a:r>
            <a:endParaRPr lang="zh-CN" altLang="zh-CN" sz="800" dirty="0"/>
          </a:p>
          <a:p>
            <a:r>
              <a:rPr lang="en-US" altLang="zh-CN" sz="800" dirty="0"/>
              <a:t>Properties props = new Properties();</a:t>
            </a:r>
            <a:endParaRPr lang="zh-CN" altLang="zh-CN" sz="800" dirty="0"/>
          </a:p>
          <a:p>
            <a:r>
              <a:rPr lang="en-US" altLang="zh-CN" sz="800" dirty="0"/>
              <a:t>props.load(in);</a:t>
            </a:r>
            <a:endParaRPr lang="zh-CN" altLang="zh-CN" sz="800" dirty="0"/>
          </a:p>
          <a:p>
            <a:r>
              <a:rPr lang="en-US" altLang="zh-CN" sz="800" dirty="0"/>
              <a:t>ConsumerConfig config = new ConsumerConfig(props);</a:t>
            </a:r>
            <a:endParaRPr lang="zh-CN" altLang="zh-CN" sz="800" dirty="0"/>
          </a:p>
          <a:p>
            <a:r>
              <a:rPr lang="en-US" altLang="zh-CN" sz="800" dirty="0"/>
              <a:t>consumer = Consumer.createJavaConsumerConnector(config);</a:t>
            </a:r>
            <a:endParaRPr lang="zh-CN" altLang="zh-CN" sz="800" dirty="0"/>
          </a:p>
          <a:p>
            <a:r>
              <a:rPr lang="en-US" altLang="zh-CN" sz="800" dirty="0"/>
              <a:t>this.topic = topic;</a:t>
            </a:r>
            <a:endParaRPr lang="zh-CN" altLang="zh-CN" sz="800" dirty="0"/>
          </a:p>
          <a:p>
            <a:r>
              <a:rPr lang="en-US" altLang="zh-CN" sz="800" dirty="0"/>
              <a:t>}</a:t>
            </a:r>
            <a:endParaRPr lang="zh-CN" altLang="zh-CN" sz="800" dirty="0"/>
          </a:p>
        </p:txBody>
      </p:sp>
      <p:sp>
        <p:nvSpPr>
          <p:cNvPr id="15" name="TextBox 14"/>
          <p:cNvSpPr txBox="1"/>
          <p:nvPr/>
        </p:nvSpPr>
        <p:spPr>
          <a:xfrm>
            <a:off x="4259554" y="2738878"/>
            <a:ext cx="43815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/>
              <a:t>public void consumeMessage() {</a:t>
            </a:r>
            <a:endParaRPr lang="zh-CN" altLang="zh-CN" sz="900" dirty="0"/>
          </a:p>
          <a:p>
            <a:r>
              <a:rPr lang="en-US" altLang="zh-CN" sz="900" dirty="0"/>
              <a:t>Map&lt;String, String&gt; topicMap = new HashMap&lt;String, String&gt;();</a:t>
            </a:r>
            <a:endParaRPr lang="zh-CN" altLang="zh-CN" sz="900" dirty="0"/>
          </a:p>
          <a:p>
            <a:r>
              <a:rPr lang="en-US" altLang="zh-CN" sz="900" dirty="0"/>
              <a:t>topicMap.put(topic, new Integer(1));</a:t>
            </a:r>
            <a:endParaRPr lang="zh-CN" altLang="zh-CN" sz="900" dirty="0"/>
          </a:p>
          <a:p>
            <a:r>
              <a:rPr lang="en-US" altLang="zh-CN" sz="900" dirty="0"/>
              <a:t>Map&lt;String, List&lt;KafkaStream&lt;byte[], byte[]&gt;&gt;&gt; consumerStreamsMap =</a:t>
            </a:r>
            <a:endParaRPr lang="zh-CN" altLang="zh-CN" sz="900" dirty="0"/>
          </a:p>
          <a:p>
            <a:r>
              <a:rPr lang="en-US" altLang="zh-CN" sz="900" dirty="0"/>
              <a:t>consumer.createMessageStreams(topicMap);</a:t>
            </a:r>
            <a:endParaRPr lang="zh-CN" altLang="zh-CN" sz="900" dirty="0"/>
          </a:p>
          <a:p>
            <a:r>
              <a:rPr lang="en-US" altLang="zh-CN" sz="900" dirty="0"/>
              <a:t>List&lt;KafkaStream&lt;byte[], byte[]&gt;&gt; streamList = </a:t>
            </a:r>
            <a:endParaRPr lang="zh-CN" altLang="zh-CN" sz="900" dirty="0"/>
          </a:p>
          <a:p>
            <a:r>
              <a:rPr lang="en-US" altLang="zh-CN" sz="900" dirty="0"/>
              <a:t>consumerStreamsMap.get(topic);</a:t>
            </a:r>
            <a:endParaRPr lang="zh-CN" altLang="zh-CN" sz="900" dirty="0"/>
          </a:p>
          <a:p>
            <a:r>
              <a:rPr lang="en-US" altLang="zh-CN" sz="900" dirty="0"/>
              <a:t>for (final KafkaStream&lt;byte[], byte[]&gt; stream : streamList) {</a:t>
            </a:r>
            <a:endParaRPr lang="zh-CN" altLang="zh-CN" sz="900" dirty="0"/>
          </a:p>
          <a:p>
            <a:r>
              <a:rPr lang="en-US" altLang="zh-CN" sz="900" dirty="0"/>
              <a:t>ConsumerIterator&lt;byte[], byte[]&gt; consumerIte = </a:t>
            </a:r>
            <a:endParaRPr lang="zh-CN" altLang="zh-CN" sz="900" dirty="0"/>
          </a:p>
          <a:p>
            <a:r>
              <a:rPr lang="en-US" altLang="zh-CN" sz="900" dirty="0"/>
              <a:t>stream.iterator();</a:t>
            </a:r>
            <a:endParaRPr lang="zh-CN" altLang="zh-CN" sz="900" dirty="0"/>
          </a:p>
          <a:p>
            <a:r>
              <a:rPr lang="en-US" altLang="zh-CN" sz="900" dirty="0"/>
              <a:t>while (consumerIte.hasNext())</a:t>
            </a:r>
            <a:endParaRPr lang="zh-CN" altLang="zh-CN" sz="900" dirty="0"/>
          </a:p>
          <a:p>
            <a:r>
              <a:rPr lang="en-US" altLang="zh-CN" sz="900" dirty="0"/>
              <a:t>System.out.println("message :: " </a:t>
            </a:r>
            <a:endParaRPr lang="zh-CN" altLang="zh-CN" sz="900" dirty="0"/>
          </a:p>
          <a:p>
            <a:r>
              <a:rPr lang="en-US" altLang="zh-CN" sz="900" dirty="0"/>
              <a:t>+ new String(consumerIte.next().message()));</a:t>
            </a:r>
            <a:endParaRPr lang="zh-CN" altLang="zh-CN" sz="900" dirty="0"/>
          </a:p>
          <a:p>
            <a:r>
              <a:rPr lang="en-US" altLang="zh-CN" sz="900" dirty="0"/>
              <a:t>}</a:t>
            </a:r>
            <a:endParaRPr lang="zh-CN" altLang="zh-CN" sz="900" dirty="0"/>
          </a:p>
          <a:p>
            <a:r>
              <a:rPr lang="en-US" altLang="zh-CN" sz="900" dirty="0"/>
              <a:t>if (consumer != null)</a:t>
            </a:r>
            <a:endParaRPr lang="zh-CN" altLang="zh-CN" sz="900" dirty="0"/>
          </a:p>
          <a:p>
            <a:r>
              <a:rPr lang="en-US" altLang="zh-CN" sz="900" dirty="0"/>
              <a:t>consumer.shutdown();</a:t>
            </a:r>
            <a:endParaRPr lang="zh-CN" altLang="zh-CN" sz="900" dirty="0"/>
          </a:p>
          <a:p>
            <a:r>
              <a:rPr lang="en-US" altLang="zh-CN" sz="900" dirty="0"/>
              <a:t>}</a:t>
            </a:r>
            <a:endParaRPr lang="zh-CN" altLang="zh-CN" sz="900" dirty="0"/>
          </a:p>
          <a:p>
            <a:r>
              <a:rPr lang="en-US" altLang="zh-CN" sz="900" dirty="0"/>
              <a:t>public static void main(String[] args) throws Exception{</a:t>
            </a:r>
            <a:endParaRPr lang="zh-CN" altLang="zh-CN" sz="900" dirty="0"/>
          </a:p>
          <a:p>
            <a:r>
              <a:rPr lang="en-US" altLang="zh-CN" sz="900" dirty="0"/>
              <a:t>String groupId = "testgroup";</a:t>
            </a:r>
            <a:endParaRPr lang="zh-CN" altLang="zh-CN" sz="900" dirty="0"/>
          </a:p>
          <a:p>
            <a:r>
              <a:rPr lang="en-US" altLang="zh-CN" sz="900" dirty="0"/>
              <a:t>String topic = "HelloTopic";</a:t>
            </a:r>
            <a:endParaRPr lang="zh-CN" altLang="zh-CN" sz="900" dirty="0"/>
          </a:p>
          <a:p>
            <a:r>
              <a:rPr lang="en-US" altLang="zh-CN" sz="900" dirty="0"/>
              <a:t>MyKafkaConsumer consumer = new MyKafkaConsumer(topic);</a:t>
            </a:r>
            <a:endParaRPr lang="zh-CN" altLang="zh-CN" sz="900" dirty="0"/>
          </a:p>
          <a:p>
            <a:r>
              <a:rPr lang="en-US" altLang="zh-CN" sz="900" dirty="0"/>
              <a:t>consumer.consumeMessage();</a:t>
            </a:r>
            <a:endParaRPr lang="zh-CN" altLang="zh-CN" sz="900" dirty="0"/>
          </a:p>
          <a:p>
            <a:r>
              <a:rPr lang="en-US" altLang="zh-CN" sz="900" dirty="0"/>
              <a:t>}</a:t>
            </a:r>
            <a:endParaRPr lang="zh-CN" altLang="zh-CN" sz="900" dirty="0"/>
          </a:p>
          <a:p>
            <a:r>
              <a:rPr lang="en-US" altLang="zh-CN" sz="900" dirty="0"/>
              <a:t>}</a:t>
            </a:r>
            <a:endParaRPr lang="zh-CN" altLang="zh-CN" sz="900" dirty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966177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01852" y="1169836"/>
              <a:ext cx="21402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第二章　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数据采集与预处理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725202" y="2462595"/>
            <a:ext cx="5722731" cy="2118540"/>
            <a:chOff x="1777933" y="2462595"/>
            <a:chExt cx="5722731" cy="2118540"/>
          </a:xfrm>
        </p:grpSpPr>
        <p:grpSp>
          <p:nvGrpSpPr>
            <p:cNvPr id="67" name="组合 66"/>
            <p:cNvGrpSpPr/>
            <p:nvPr/>
          </p:nvGrpSpPr>
          <p:grpSpPr>
            <a:xfrm>
              <a:off x="1807265" y="2462595"/>
              <a:ext cx="5693399" cy="415498"/>
              <a:chOff x="1807265" y="2462595"/>
              <a:chExt cx="5693399" cy="415498"/>
            </a:xfrm>
          </p:grpSpPr>
          <p:sp>
            <p:nvSpPr>
              <p:cNvPr id="47" name="圆角矩形 46"/>
              <p:cNvSpPr/>
              <p:nvPr/>
            </p:nvSpPr>
            <p:spPr>
              <a:xfrm>
                <a:off x="1807265" y="2478527"/>
                <a:ext cx="5693399" cy="394154"/>
              </a:xfrm>
              <a:prstGeom prst="roundRect">
                <a:avLst>
                  <a:gd name="adj" fmla="val 20658"/>
                </a:avLst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1883286" y="2462595"/>
                <a:ext cx="950901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100" spc="225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2.1</a:t>
                </a:r>
                <a:r>
                  <a:rPr lang="zh-CN" altLang="en-US" sz="2100" spc="22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　</a:t>
                </a: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1807265" y="3012285"/>
              <a:ext cx="5693399" cy="426278"/>
              <a:chOff x="1807265" y="2935089"/>
              <a:chExt cx="5693399" cy="426278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1807265" y="2935089"/>
                <a:ext cx="5693399" cy="394200"/>
              </a:xfrm>
              <a:prstGeom prst="roundRect">
                <a:avLst>
                  <a:gd name="adj" fmla="val 20658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1881814" y="2945869"/>
                <a:ext cx="3038011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100" spc="22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r>
                  <a:rPr lang="en-US" altLang="zh-CN" sz="2100" spc="225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.2</a:t>
                </a:r>
                <a:r>
                  <a:rPr lang="zh-CN" altLang="en-US" sz="2100" spc="225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　数据预处理原理</a:t>
                </a:r>
                <a:endPara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9" name="组合 68"/>
            <p:cNvGrpSpPr/>
            <p:nvPr/>
          </p:nvGrpSpPr>
          <p:grpSpPr>
            <a:xfrm>
              <a:off x="1807265" y="3572755"/>
              <a:ext cx="5693399" cy="426278"/>
              <a:chOff x="1807265" y="3400693"/>
              <a:chExt cx="5693399" cy="426278"/>
            </a:xfrm>
          </p:grpSpPr>
          <p:sp>
            <p:nvSpPr>
              <p:cNvPr id="51" name="圆角矩形 50"/>
              <p:cNvSpPr/>
              <p:nvPr/>
            </p:nvSpPr>
            <p:spPr>
              <a:xfrm>
                <a:off x="1807265" y="3400693"/>
                <a:ext cx="5693399" cy="394200"/>
              </a:xfrm>
              <a:prstGeom prst="roundRect">
                <a:avLst>
                  <a:gd name="adj" fmla="val 20658"/>
                </a:avLst>
              </a:prstGeom>
              <a:solidFill>
                <a:srgbClr val="E6E6E6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1881814" y="3411473"/>
                <a:ext cx="3564309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100" spc="225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2.3</a:t>
                </a:r>
                <a:r>
                  <a:rPr lang="zh-CN" altLang="en-US" sz="2100" spc="225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　数据仓库与</a:t>
                </a:r>
                <a:r>
                  <a:rPr lang="en-US" altLang="zh-CN" sz="2100" spc="225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ETL</a:t>
                </a:r>
                <a:r>
                  <a:rPr lang="zh-CN" altLang="en-US" sz="2100" spc="225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工具</a:t>
                </a:r>
                <a:endParaRPr lang="zh-CN" altLang="en-US" sz="2100" spc="22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1777933" y="4164787"/>
              <a:ext cx="5693399" cy="416348"/>
              <a:chOff x="1777933" y="3664479"/>
              <a:chExt cx="5693399" cy="416348"/>
            </a:xfrm>
          </p:grpSpPr>
          <p:sp>
            <p:nvSpPr>
              <p:cNvPr id="65" name="圆角矩形 64"/>
              <p:cNvSpPr/>
              <p:nvPr/>
            </p:nvSpPr>
            <p:spPr>
              <a:xfrm>
                <a:off x="1777933" y="3664479"/>
                <a:ext cx="5693399" cy="394200"/>
              </a:xfrm>
              <a:prstGeom prst="roundRect">
                <a:avLst>
                  <a:gd name="adj" fmla="val 20658"/>
                </a:avLst>
              </a:prstGeom>
              <a:solidFill>
                <a:srgbClr val="E6E6E6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1842734" y="3665329"/>
                <a:ext cx="780983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100" spc="225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习题</a:t>
                </a:r>
                <a:endParaRPr lang="zh-CN" altLang="en-US" sz="2100" spc="22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555152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全国高校标准教材</a:t>
            </a:r>
            <a:r>
              <a:rPr lang="en-US" altLang="zh-CN" sz="1350" dirty="0" smtClean="0">
                <a:solidFill>
                  <a:schemeClr val="bg1"/>
                </a:solidFill>
              </a:rPr>
              <a:t>《</a:t>
            </a:r>
            <a:r>
              <a:rPr lang="zh-CN" altLang="en-US" sz="1350" dirty="0" smtClean="0">
                <a:solidFill>
                  <a:schemeClr val="bg1"/>
                </a:solidFill>
              </a:rPr>
              <a:t>云计算</a:t>
            </a:r>
            <a:r>
              <a:rPr lang="en-US" altLang="zh-CN" sz="1350" dirty="0" smtClean="0">
                <a:solidFill>
                  <a:schemeClr val="bg1"/>
                </a:solidFill>
              </a:rPr>
              <a:t>》</a:t>
            </a:r>
            <a:r>
              <a:rPr lang="zh-CN" altLang="en-US" sz="1350" dirty="0" smtClean="0">
                <a:solidFill>
                  <a:schemeClr val="bg1"/>
                </a:solidFill>
              </a:rPr>
              <a:t>姊妹篇，剖析大数据核心技术和实战应用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84630" y="2472901"/>
            <a:ext cx="22717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100" spc="22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大数据采集架构</a:t>
            </a:r>
            <a:endParaRPr lang="zh-CN" altLang="en-US" sz="2100" spc="22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4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7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17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圆角矩形 47"/>
          <p:cNvSpPr/>
          <p:nvPr/>
        </p:nvSpPr>
        <p:spPr>
          <a:xfrm>
            <a:off x="6326509" y="1443317"/>
            <a:ext cx="1912891" cy="3839157"/>
          </a:xfrm>
          <a:prstGeom prst="round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68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2.2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数据预处理原理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 rot="2345184">
            <a:off x="4720540" y="794509"/>
            <a:ext cx="230934" cy="829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33" y="1443317"/>
            <a:ext cx="5029200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矩形 21"/>
          <p:cNvSpPr/>
          <p:nvPr/>
        </p:nvSpPr>
        <p:spPr>
          <a:xfrm>
            <a:off x="6434134" y="1589156"/>
            <a:ext cx="1751479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400" dirty="0" smtClean="0">
                <a:solidFill>
                  <a:schemeClr val="bg1"/>
                </a:solidFill>
              </a:rPr>
              <a:t>通过数据预处理</a:t>
            </a:r>
            <a:r>
              <a:rPr lang="zh-CN" altLang="zh-CN" sz="1400" dirty="0">
                <a:solidFill>
                  <a:schemeClr val="bg1"/>
                </a:solidFill>
              </a:rPr>
              <a:t>工作，可以使残缺的数据完整，并将错误的数据纠正、多余的数据去除，进而将所需的数据挑选出来，并且进行数据集成。数据预处理的常见方法有数据清洗、数据集成与数据变换。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15" name="2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7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18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68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2.2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数据预处理原理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495673" y="2763280"/>
            <a:ext cx="1600203" cy="1600203"/>
            <a:chOff x="3514723" y="2829955"/>
            <a:chExt cx="1600203" cy="1600203"/>
          </a:xfrm>
        </p:grpSpPr>
        <p:sp>
          <p:nvSpPr>
            <p:cNvPr id="47" name="椭圆 46"/>
            <p:cNvSpPr/>
            <p:nvPr/>
          </p:nvSpPr>
          <p:spPr>
            <a:xfrm>
              <a:off x="3514723" y="2829955"/>
              <a:ext cx="1600203" cy="1600203"/>
            </a:xfrm>
            <a:prstGeom prst="ellipse">
              <a:avLst/>
            </a:pr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615494" y="2930726"/>
              <a:ext cx="1398662" cy="1398662"/>
            </a:xfrm>
            <a:prstGeom prst="ellipse">
              <a:avLst/>
            </a:prstGeom>
            <a:noFill/>
            <a:ln w="38100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3823120" y="3037146"/>
              <a:ext cx="107751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2400" b="1" dirty="0" smtClean="0">
                  <a:solidFill>
                    <a:schemeClr val="bg1"/>
                  </a:solidFill>
                </a:rPr>
                <a:t>填</a:t>
              </a:r>
              <a:r>
                <a:rPr lang="en-US" altLang="zh-CN" sz="2400" b="1" dirty="0" smtClean="0">
                  <a:solidFill>
                    <a:schemeClr val="bg1"/>
                  </a:solidFill>
                </a:rPr>
                <a:t> </a:t>
              </a:r>
              <a:r>
                <a:rPr lang="zh-CN" altLang="zh-CN" sz="2400" b="1" dirty="0" smtClean="0">
                  <a:solidFill>
                    <a:schemeClr val="bg1"/>
                  </a:solidFill>
                </a:rPr>
                <a:t>充缺</a:t>
              </a:r>
              <a:r>
                <a:rPr lang="en-US" altLang="zh-CN" sz="2400" b="1" dirty="0" smtClean="0">
                  <a:solidFill>
                    <a:schemeClr val="bg1"/>
                  </a:solidFill>
                </a:rPr>
                <a:t> </a:t>
              </a:r>
              <a:r>
                <a:rPr lang="zh-CN" altLang="zh-CN" sz="2400" b="1" dirty="0" smtClean="0">
                  <a:solidFill>
                    <a:schemeClr val="bg1"/>
                  </a:solidFill>
                </a:rPr>
                <a:t>失</a:t>
              </a:r>
              <a:r>
                <a:rPr lang="zh-CN" altLang="zh-CN" sz="2400" b="1" dirty="0">
                  <a:solidFill>
                    <a:schemeClr val="bg1"/>
                  </a:solidFill>
                </a:rPr>
                <a:t>值</a:t>
              </a:r>
            </a:p>
          </p:txBody>
        </p:sp>
      </p:grpSp>
      <p:sp>
        <p:nvSpPr>
          <p:cNvPr id="56" name="圆角矩形 55"/>
          <p:cNvSpPr/>
          <p:nvPr/>
        </p:nvSpPr>
        <p:spPr>
          <a:xfrm>
            <a:off x="4952999" y="4399362"/>
            <a:ext cx="3047497" cy="32238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5045578" y="1968489"/>
            <a:ext cx="3850772" cy="678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350" dirty="0">
                <a:solidFill>
                  <a:schemeClr val="bg1">
                    <a:lumMod val="50000"/>
                  </a:schemeClr>
                </a:solidFill>
              </a:rPr>
              <a:t>数据属性分为数值属性和非数值属性进行处理，通过利用已存数据的多数信息来推测缺失值</a:t>
            </a:r>
            <a:endParaRPr lang="zh-CN" altLang="en-US" sz="13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4876799" y="4876579"/>
            <a:ext cx="376237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350" dirty="0" smtClean="0">
                <a:solidFill>
                  <a:schemeClr val="bg1">
                    <a:lumMod val="50000"/>
                  </a:schemeClr>
                </a:solidFill>
              </a:rPr>
              <a:t>数据</a:t>
            </a:r>
            <a:r>
              <a:rPr lang="zh-CN" altLang="zh-CN" sz="1350" dirty="0">
                <a:solidFill>
                  <a:schemeClr val="bg1">
                    <a:lumMod val="50000"/>
                  </a:schemeClr>
                </a:solidFill>
              </a:rPr>
              <a:t>属性分为数值属性和非数值属性进行处理，通过利用已存数据的多数信息来推测缺失值</a:t>
            </a:r>
            <a:endParaRPr lang="zh-CN" altLang="en-US" sz="13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689840" y="4852488"/>
            <a:ext cx="333049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350" dirty="0">
                <a:solidFill>
                  <a:schemeClr val="bg1">
                    <a:lumMod val="50000"/>
                  </a:schemeClr>
                </a:solidFill>
              </a:rPr>
              <a:t>大量采用同一属性值</a:t>
            </a:r>
            <a:r>
              <a:rPr lang="zh-CN" altLang="zh-CN" sz="1350" dirty="0" smtClean="0">
                <a:solidFill>
                  <a:schemeClr val="bg1">
                    <a:lumMod val="50000"/>
                  </a:schemeClr>
                </a:solidFill>
              </a:rPr>
              <a:t>，可能</a:t>
            </a:r>
            <a:r>
              <a:rPr lang="zh-CN" altLang="zh-CN" sz="1350" dirty="0">
                <a:solidFill>
                  <a:schemeClr val="bg1">
                    <a:lumMod val="50000"/>
                  </a:schemeClr>
                </a:solidFill>
              </a:rPr>
              <a:t>会误导挖掘程序得出有偏差甚至错误的结论</a:t>
            </a:r>
            <a:endParaRPr lang="zh-CN" altLang="en-US" sz="13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567676" y="3346477"/>
            <a:ext cx="286097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数据</a:t>
            </a:r>
            <a:r>
              <a:rPr lang="zh-CN" altLang="zh-CN" sz="1350" dirty="0">
                <a:solidFill>
                  <a:prstClr val="black">
                    <a:lumMod val="50000"/>
                    <a:lumOff val="50000"/>
                  </a:prstClr>
                </a:solidFill>
              </a:rPr>
              <a:t>偏离的</a:t>
            </a:r>
            <a:r>
              <a:rPr lang="zh-CN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问题小</a:t>
            </a:r>
            <a:r>
              <a:rPr lang="zh-CN" altLang="zh-CN" sz="1350" dirty="0">
                <a:solidFill>
                  <a:prstClr val="black">
                    <a:lumMod val="50000"/>
                    <a:lumOff val="50000"/>
                  </a:prstClr>
                </a:solidFill>
              </a:rPr>
              <a:t>，但该方法十分费时</a:t>
            </a:r>
            <a:r>
              <a:rPr lang="en-US" altLang="zh-CN" sz="1350" dirty="0">
                <a:solidFill>
                  <a:prstClr val="black">
                    <a:lumMod val="50000"/>
                    <a:lumOff val="50000"/>
                  </a:prstClr>
                </a:solidFill>
              </a:rPr>
              <a:t>,</a:t>
            </a:r>
            <a:r>
              <a:rPr lang="zh-CN" altLang="zh-CN" sz="1350" dirty="0">
                <a:solidFill>
                  <a:prstClr val="black">
                    <a:lumMod val="50000"/>
                    <a:lumOff val="50000"/>
                  </a:prstClr>
                </a:solidFill>
              </a:rPr>
              <a:t>不具备实际的</a:t>
            </a:r>
            <a:r>
              <a:rPr lang="zh-CN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可操作性</a:t>
            </a:r>
            <a:endParaRPr lang="zh-CN" altLang="en-US" sz="135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1415400" y="1870097"/>
            <a:ext cx="333049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通常</a:t>
            </a:r>
            <a:r>
              <a:rPr lang="zh-CN" altLang="zh-CN" sz="1350" dirty="0">
                <a:solidFill>
                  <a:prstClr val="black">
                    <a:lumMod val="50000"/>
                    <a:lumOff val="50000"/>
                  </a:prstClr>
                </a:solidFill>
              </a:rPr>
              <a:t>当在缺少类标号时，通过这样的方法来填补缺失值</a:t>
            </a:r>
            <a:endParaRPr lang="zh-CN" altLang="en-US" sz="135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5191125" y="3009822"/>
            <a:ext cx="3843146" cy="369332"/>
            <a:chOff x="7425436" y="2137018"/>
            <a:chExt cx="3853647" cy="492442"/>
          </a:xfrm>
        </p:grpSpPr>
        <p:sp>
          <p:nvSpPr>
            <p:cNvPr id="82" name="圆角矩形 81"/>
            <p:cNvSpPr/>
            <p:nvPr/>
          </p:nvSpPr>
          <p:spPr>
            <a:xfrm>
              <a:off x="7425436" y="2152929"/>
              <a:ext cx="3853647" cy="429847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8021620" y="2137018"/>
              <a:ext cx="246308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pc="225" dirty="0">
                <a:solidFill>
                  <a:prstClr val="white"/>
                </a:solidFill>
              </a:endParaRPr>
            </a:p>
          </p:txBody>
        </p:sp>
      </p:grpSp>
      <p:sp>
        <p:nvSpPr>
          <p:cNvPr id="84" name="矩形 83"/>
          <p:cNvSpPr/>
          <p:nvPr/>
        </p:nvSpPr>
        <p:spPr>
          <a:xfrm>
            <a:off x="5623008" y="3396751"/>
            <a:ext cx="2238941" cy="3116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利用均值替换缺失值</a:t>
            </a:r>
            <a:endParaRPr lang="zh-CN" altLang="en-US" sz="135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461112" y="1525267"/>
            <a:ext cx="1407634" cy="370095"/>
            <a:chOff x="289537" y="1582417"/>
            <a:chExt cx="1407634" cy="370095"/>
          </a:xfrm>
        </p:grpSpPr>
        <p:sp>
          <p:nvSpPr>
            <p:cNvPr id="62" name="圆角矩形 61"/>
            <p:cNvSpPr/>
            <p:nvPr/>
          </p:nvSpPr>
          <p:spPr>
            <a:xfrm>
              <a:off x="289537" y="1582417"/>
              <a:ext cx="1407634" cy="36344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415247" y="1583180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dirty="0">
                  <a:solidFill>
                    <a:schemeClr val="bg1"/>
                  </a:solidFill>
                </a:rPr>
                <a:t>忽略元组</a:t>
              </a:r>
              <a:endParaRPr lang="zh-CN" altLang="zh-CN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40556" y="3009839"/>
            <a:ext cx="2045494" cy="369332"/>
            <a:chOff x="316706" y="3066989"/>
            <a:chExt cx="2045494" cy="369332"/>
          </a:xfrm>
        </p:grpSpPr>
        <p:sp>
          <p:nvSpPr>
            <p:cNvPr id="59" name="圆角矩形 58"/>
            <p:cNvSpPr/>
            <p:nvPr/>
          </p:nvSpPr>
          <p:spPr>
            <a:xfrm>
              <a:off x="316706" y="3076511"/>
              <a:ext cx="2045494" cy="34624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18274" y="3066989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dirty="0">
                  <a:solidFill>
                    <a:schemeClr val="bg1"/>
                  </a:solidFill>
                </a:rPr>
                <a:t>人工填写缺失值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07232" y="4409790"/>
            <a:ext cx="3693318" cy="377245"/>
            <a:chOff x="278607" y="4933665"/>
            <a:chExt cx="3693318" cy="377245"/>
          </a:xfrm>
        </p:grpSpPr>
        <p:grpSp>
          <p:nvGrpSpPr>
            <p:cNvPr id="64" name="组合 63"/>
            <p:cNvGrpSpPr/>
            <p:nvPr/>
          </p:nvGrpSpPr>
          <p:grpSpPr>
            <a:xfrm>
              <a:off x="278607" y="4941578"/>
              <a:ext cx="3295711" cy="369332"/>
              <a:chOff x="7892652" y="2137018"/>
              <a:chExt cx="4088705" cy="492442"/>
            </a:xfrm>
          </p:grpSpPr>
          <p:sp>
            <p:nvSpPr>
              <p:cNvPr id="65" name="圆角矩形 64"/>
              <p:cNvSpPr/>
              <p:nvPr/>
            </p:nvSpPr>
            <p:spPr>
              <a:xfrm>
                <a:off x="7892652" y="2137021"/>
                <a:ext cx="4088705" cy="461663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8021619" y="2137018"/>
                <a:ext cx="246308" cy="4924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spc="225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316327" y="4933665"/>
              <a:ext cx="36555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dirty="0">
                  <a:solidFill>
                    <a:schemeClr val="bg1"/>
                  </a:solidFill>
                </a:rPr>
                <a:t>使用一个全局常量填充缺失值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42718" y="1519154"/>
            <a:ext cx="2804389" cy="378857"/>
            <a:chOff x="5638018" y="1576304"/>
            <a:chExt cx="2804389" cy="378857"/>
          </a:xfrm>
        </p:grpSpPr>
        <p:grpSp>
          <p:nvGrpSpPr>
            <p:cNvPr id="68" name="组合 67"/>
            <p:cNvGrpSpPr/>
            <p:nvPr/>
          </p:nvGrpSpPr>
          <p:grpSpPr>
            <a:xfrm>
              <a:off x="5638018" y="1582417"/>
              <a:ext cx="2804389" cy="372744"/>
              <a:chOff x="7892653" y="2132469"/>
              <a:chExt cx="3739185" cy="496992"/>
            </a:xfrm>
          </p:grpSpPr>
          <p:sp>
            <p:nvSpPr>
              <p:cNvPr id="70" name="圆角矩形 69"/>
              <p:cNvSpPr/>
              <p:nvPr/>
            </p:nvSpPr>
            <p:spPr>
              <a:xfrm>
                <a:off x="7892653" y="2132469"/>
                <a:ext cx="3739185" cy="470766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8021620" y="2137018"/>
                <a:ext cx="246308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spc="225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5704285" y="1576304"/>
              <a:ext cx="27238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dirty="0">
                  <a:solidFill>
                    <a:schemeClr val="bg1"/>
                  </a:solidFill>
                </a:rPr>
                <a:t>用属性的均值填充缺失值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5312278" y="2995355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</a:rPr>
              <a:t>用同类样本的属性均值填充缺失值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36317" y="435391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</a:rPr>
              <a:t>使用最可能的值填充缺失值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 rot="2345184">
            <a:off x="4720540" y="699259"/>
            <a:ext cx="230934" cy="829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49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0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19</a:t>
            </a:fld>
            <a:endParaRPr lang="zh-CN" altLang="en-US" dirty="0"/>
          </a:p>
        </p:txBody>
      </p:sp>
      <p:sp>
        <p:nvSpPr>
          <p:cNvPr id="55" name="文本框 40"/>
          <p:cNvSpPr txBox="1"/>
          <p:nvPr/>
        </p:nvSpPr>
        <p:spPr>
          <a:xfrm>
            <a:off x="399253" y="84323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3D89BC"/>
                </a:solidFill>
              </a:rPr>
              <a:t>2.2.1 </a:t>
            </a:r>
            <a:r>
              <a:rPr lang="zh-CN" altLang="en-US" b="1" dirty="0" smtClean="0">
                <a:solidFill>
                  <a:srgbClr val="3D89BC"/>
                </a:solidFill>
              </a:rPr>
              <a:t>数据清洗</a:t>
            </a:r>
            <a:endParaRPr lang="zh-CN" altLang="en-US" b="1" dirty="0">
              <a:solidFill>
                <a:srgbClr val="3D89BC"/>
              </a:solidFill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293525" y="946406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019300"/>
            <a:ext cx="9144000" cy="48387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79963" y="2234611"/>
            <a:ext cx="1362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prstClr val="white"/>
                </a:solidFill>
              </a:rPr>
              <a:t>刘 鹏</a:t>
            </a:r>
            <a:endParaRPr lang="zh-CN" altLang="en-US" sz="4000" b="1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933575"/>
            <a:ext cx="9144000" cy="123825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7" y="600076"/>
            <a:ext cx="1639695" cy="2342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12"/>
          <p:cNvGrpSpPr/>
          <p:nvPr/>
        </p:nvGrpSpPr>
        <p:grpSpPr>
          <a:xfrm>
            <a:off x="365180" y="3011163"/>
            <a:ext cx="8414657" cy="3785652"/>
            <a:chOff x="365180" y="3011163"/>
            <a:chExt cx="8414657" cy="3785652"/>
          </a:xfrm>
        </p:grpSpPr>
        <p:sp>
          <p:nvSpPr>
            <p:cNvPr id="14" name="文本框 3"/>
            <p:cNvSpPr txBox="1"/>
            <p:nvPr/>
          </p:nvSpPr>
          <p:spPr>
            <a:xfrm>
              <a:off x="365180" y="3011163"/>
              <a:ext cx="8414657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prstClr val="white"/>
                  </a:solidFill>
                </a:rPr>
                <a:t>       教授，清华大学博士。现任南京大数据研究院院长、中国信息协会大数据分会副会长</a:t>
              </a:r>
              <a:r>
                <a:rPr lang="zh-CN" altLang="en-US" sz="1600" dirty="0">
                  <a:solidFill>
                    <a:prstClr val="white"/>
                  </a:solidFill>
                </a:rPr>
                <a:t>、中国大数据技术与应用联盟副</a:t>
              </a:r>
              <a:r>
                <a:rPr lang="zh-CN" altLang="en-US" sz="1600" dirty="0" smtClean="0">
                  <a:solidFill>
                    <a:prstClr val="white"/>
                  </a:solidFill>
                </a:rPr>
                <a:t>理事长。</a:t>
              </a:r>
              <a:endParaRPr lang="en-US" altLang="zh-CN" sz="1600" dirty="0">
                <a:solidFill>
                  <a:prstClr val="white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prstClr val="white"/>
                  </a:solidFill>
                </a:rPr>
                <a:t>       主持完成科研项目</a:t>
              </a:r>
              <a:r>
                <a:rPr lang="en-US" altLang="zh-CN" sz="1600" dirty="0" smtClean="0">
                  <a:solidFill>
                    <a:prstClr val="white"/>
                  </a:solidFill>
                </a:rPr>
                <a:t>25</a:t>
              </a:r>
              <a:r>
                <a:rPr lang="zh-CN" altLang="en-US" sz="1600" dirty="0" smtClean="0">
                  <a:solidFill>
                    <a:prstClr val="white"/>
                  </a:solidFill>
                </a:rPr>
                <a:t>项，发表论文</a:t>
              </a:r>
              <a:r>
                <a:rPr lang="en-US" altLang="zh-CN" sz="1600" dirty="0" smtClean="0">
                  <a:solidFill>
                    <a:prstClr val="white"/>
                  </a:solidFill>
                </a:rPr>
                <a:t>80</a:t>
              </a:r>
              <a:r>
                <a:rPr lang="zh-CN" altLang="en-US" sz="1600" dirty="0" smtClean="0">
                  <a:solidFill>
                    <a:prstClr val="white"/>
                  </a:solidFill>
                </a:rPr>
                <a:t>余篇，出版专业书籍</a:t>
              </a:r>
              <a:r>
                <a:rPr lang="en-US" altLang="zh-CN" sz="1600" dirty="0" smtClean="0">
                  <a:solidFill>
                    <a:prstClr val="white"/>
                  </a:solidFill>
                </a:rPr>
                <a:t>15</a:t>
              </a:r>
              <a:r>
                <a:rPr lang="zh-CN" altLang="en-US" sz="1600" dirty="0" smtClean="0">
                  <a:solidFill>
                    <a:prstClr val="white"/>
                  </a:solidFill>
                </a:rPr>
                <a:t>本。获部级科技进步二等奖</a:t>
              </a:r>
              <a:r>
                <a:rPr lang="en-US" altLang="zh-CN" sz="1600" dirty="0" smtClean="0">
                  <a:solidFill>
                    <a:prstClr val="white"/>
                  </a:solidFill>
                </a:rPr>
                <a:t>4</a:t>
              </a:r>
              <a:r>
                <a:rPr lang="zh-CN" altLang="en-US" sz="1600" dirty="0" smtClean="0">
                  <a:solidFill>
                    <a:prstClr val="white"/>
                  </a:solidFill>
                </a:rPr>
                <a:t>项、三等奖</a:t>
              </a:r>
              <a:r>
                <a:rPr lang="en-US" altLang="zh-CN" sz="1600" dirty="0" smtClean="0">
                  <a:solidFill>
                    <a:prstClr val="white"/>
                  </a:solidFill>
                </a:rPr>
                <a:t>4</a:t>
              </a:r>
              <a:r>
                <a:rPr lang="zh-CN" altLang="en-US" sz="1600" dirty="0" smtClean="0">
                  <a:solidFill>
                    <a:prstClr val="white"/>
                  </a:solidFill>
                </a:rPr>
                <a:t>项。主编的</a:t>
              </a:r>
              <a:r>
                <a:rPr lang="en-US" altLang="zh-CN" sz="1600" dirty="0" smtClean="0">
                  <a:solidFill>
                    <a:prstClr val="white"/>
                  </a:solidFill>
                </a:rPr>
                <a:t>《</a:t>
              </a:r>
              <a:r>
                <a:rPr lang="zh-CN" altLang="en-US" sz="1600" dirty="0" smtClean="0">
                  <a:solidFill>
                    <a:prstClr val="white"/>
                  </a:solidFill>
                </a:rPr>
                <a:t>云计算</a:t>
              </a:r>
              <a:r>
                <a:rPr lang="en-US" altLang="zh-CN" sz="1600" dirty="0" smtClean="0">
                  <a:solidFill>
                    <a:prstClr val="white"/>
                  </a:solidFill>
                </a:rPr>
                <a:t>》</a:t>
              </a:r>
              <a:r>
                <a:rPr lang="zh-CN" altLang="en-US" sz="1600" dirty="0" smtClean="0">
                  <a:solidFill>
                    <a:prstClr val="white"/>
                  </a:solidFill>
                </a:rPr>
                <a:t>被全国高校普遍采用，被引用量排名中国计算机图书第一名。创办了知名的中国云计算（</a:t>
              </a:r>
              <a:r>
                <a:rPr lang="en-US" altLang="zh-CN" sz="1600" dirty="0" smtClean="0">
                  <a:solidFill>
                    <a:prstClr val="white"/>
                  </a:solidFill>
                </a:rPr>
                <a:t>chinacloud.cn</a:t>
              </a:r>
              <a:r>
                <a:rPr lang="zh-CN" altLang="en-US" sz="1600" dirty="0" smtClean="0">
                  <a:solidFill>
                    <a:prstClr val="white"/>
                  </a:solidFill>
                </a:rPr>
                <a:t>）和中国大数据（</a:t>
              </a:r>
              <a:r>
                <a:rPr lang="en-US" altLang="zh-CN" sz="1600" dirty="0" smtClean="0">
                  <a:solidFill>
                    <a:prstClr val="white"/>
                  </a:solidFill>
                </a:rPr>
                <a:t>thebigdata.cn</a:t>
              </a:r>
              <a:r>
                <a:rPr lang="zh-CN" altLang="en-US" sz="1600" dirty="0" smtClean="0">
                  <a:solidFill>
                    <a:prstClr val="white"/>
                  </a:solidFill>
                </a:rPr>
                <a:t>）网站。</a:t>
              </a:r>
              <a:endParaRPr lang="en-US" altLang="zh-CN" sz="1600" dirty="0" smtClean="0">
                <a:solidFill>
                  <a:prstClr val="white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prstClr val="white"/>
                  </a:solidFill>
                </a:rPr>
                <a:t>       曾率队夺得</a:t>
              </a:r>
              <a:r>
                <a:rPr lang="en-US" altLang="zh-CN" sz="1600" dirty="0" smtClean="0">
                  <a:solidFill>
                    <a:prstClr val="white"/>
                  </a:solidFill>
                </a:rPr>
                <a:t>2002 PennySort</a:t>
              </a:r>
              <a:r>
                <a:rPr lang="zh-CN" altLang="en-US" sz="1600" dirty="0" smtClean="0">
                  <a:solidFill>
                    <a:prstClr val="white"/>
                  </a:solidFill>
                </a:rPr>
                <a:t>国际计算机排序比赛冠军，两次夺得全国高校科技比赛最高奖，并三次夺得清华大学科技比赛最高奖。</a:t>
              </a:r>
              <a:endParaRPr lang="en-US" altLang="zh-CN" sz="1600" dirty="0" smtClean="0">
                <a:solidFill>
                  <a:prstClr val="white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prstClr val="white"/>
                  </a:solidFill>
                </a:rPr>
                <a:t>       荣获“全军十大学习成才标兵”（排名第一）、南京“十大杰出青年”、江苏省中青年科学技术带头人、清华大学“学术新秀”等称号。</a:t>
              </a:r>
              <a:endParaRPr lang="zh-CN" alt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506638" y="3179588"/>
              <a:ext cx="123825" cy="123825"/>
            </a:xfrm>
            <a:prstGeom prst="ellipse">
              <a:avLst/>
            </a:pr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506638" y="3952586"/>
              <a:ext cx="123825" cy="123825"/>
            </a:xfrm>
            <a:prstGeom prst="ellipse">
              <a:avLst/>
            </a:pr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506638" y="5017815"/>
              <a:ext cx="123825" cy="123825"/>
            </a:xfrm>
            <a:prstGeom prst="ellipse">
              <a:avLst/>
            </a:pr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06638" y="5753106"/>
              <a:ext cx="123825" cy="123825"/>
            </a:xfrm>
            <a:prstGeom prst="ellipse">
              <a:avLst/>
            </a:pr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314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68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2.2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数据预处理原理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 rot="2345184">
            <a:off x="4720540" y="699259"/>
            <a:ext cx="230934" cy="829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27 Imagen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49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0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20</a:t>
            </a:fld>
            <a:endParaRPr lang="zh-CN" altLang="en-US" dirty="0"/>
          </a:p>
        </p:txBody>
      </p:sp>
      <p:sp>
        <p:nvSpPr>
          <p:cNvPr id="3221" name="Rectangle 5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2616" y="1993720"/>
            <a:ext cx="1059687" cy="3507285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/>
          </a:p>
        </p:txBody>
      </p:sp>
      <p:sp>
        <p:nvSpPr>
          <p:cNvPr id="3222" name="Rectangle 5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10236" y="1798955"/>
            <a:ext cx="1059687" cy="343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/>
          </a:p>
        </p:txBody>
      </p:sp>
      <p:grpSp>
        <p:nvGrpSpPr>
          <p:cNvPr id="3393" name="组合 3392"/>
          <p:cNvGrpSpPr/>
          <p:nvPr>
            <p:custDataLst>
              <p:tags r:id="rId3"/>
            </p:custDataLst>
          </p:nvPr>
        </p:nvGrpSpPr>
        <p:grpSpPr>
          <a:xfrm>
            <a:off x="1084623" y="2603908"/>
            <a:ext cx="6932295" cy="604008"/>
            <a:chOff x="1687238" y="2139909"/>
            <a:chExt cx="6932295" cy="604008"/>
          </a:xfrm>
        </p:grpSpPr>
        <p:sp>
          <p:nvSpPr>
            <p:cNvPr id="12" name="矩形 11"/>
            <p:cNvSpPr/>
            <p:nvPr>
              <p:custDataLst>
                <p:tags r:id="rId14"/>
              </p:custDataLst>
            </p:nvPr>
          </p:nvSpPr>
          <p:spPr>
            <a:xfrm>
              <a:off x="4572043" y="2273259"/>
              <a:ext cx="4047490" cy="464820"/>
            </a:xfrm>
            <a:prstGeom prst="rect">
              <a:avLst/>
            </a:prstGeom>
          </p:spPr>
          <p:txBody>
            <a:bodyPr wrap="square" lIns="0" tIns="0" rIns="0" bIns="0" anchor="ctr" anchorCtr="0"/>
            <a:lstStyle/>
            <a:p>
              <a:pPr>
                <a:lnSpc>
                  <a:spcPct val="120000"/>
                </a:lnSpc>
              </a:pPr>
              <a:r>
                <a:rPr lang="da-DK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分箱方法通过考察某一数据周围数据的值，即“近邻”来光滑有序数据的值。</a:t>
              </a:r>
            </a:p>
          </p:txBody>
        </p:sp>
        <p:sp>
          <p:nvSpPr>
            <p:cNvPr id="3181" name="Freeform 16"/>
            <p:cNvSpPr/>
            <p:nvPr>
              <p:custDataLst>
                <p:tags r:id="rId15"/>
              </p:custDataLst>
            </p:nvPr>
          </p:nvSpPr>
          <p:spPr bwMode="auto">
            <a:xfrm>
              <a:off x="2253829" y="2273539"/>
              <a:ext cx="2143426" cy="470378"/>
            </a:xfrm>
            <a:custGeom>
              <a:avLst/>
              <a:gdLst>
                <a:gd name="T0" fmla="*/ 1604 w 1604"/>
                <a:gd name="T1" fmla="*/ 176 h 352"/>
                <a:gd name="T2" fmla="*/ 1461 w 1604"/>
                <a:gd name="T3" fmla="*/ 352 h 352"/>
                <a:gd name="T4" fmla="*/ 0 w 1604"/>
                <a:gd name="T5" fmla="*/ 352 h 352"/>
                <a:gd name="T6" fmla="*/ 0 w 1604"/>
                <a:gd name="T7" fmla="*/ 0 h 352"/>
                <a:gd name="T8" fmla="*/ 1461 w 1604"/>
                <a:gd name="T9" fmla="*/ 0 h 352"/>
                <a:gd name="T10" fmla="*/ 1604 w 1604"/>
                <a:gd name="T11" fmla="*/ 17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4" h="352">
                  <a:moveTo>
                    <a:pt x="1604" y="176"/>
                  </a:moveTo>
                  <a:lnTo>
                    <a:pt x="1461" y="352"/>
                  </a:lnTo>
                  <a:lnTo>
                    <a:pt x="0" y="352"/>
                  </a:lnTo>
                  <a:lnTo>
                    <a:pt x="0" y="0"/>
                  </a:lnTo>
                  <a:lnTo>
                    <a:pt x="1461" y="0"/>
                  </a:lnTo>
                  <a:lnTo>
                    <a:pt x="1604" y="17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norm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分箱</a:t>
              </a:r>
            </a:p>
          </p:txBody>
        </p:sp>
        <p:sp>
          <p:nvSpPr>
            <p:cNvPr id="3187" name="Freeform 22"/>
            <p:cNvSpPr/>
            <p:nvPr>
              <p:custDataLst>
                <p:tags r:id="rId16"/>
              </p:custDataLst>
            </p:nvPr>
          </p:nvSpPr>
          <p:spPr bwMode="auto">
            <a:xfrm>
              <a:off x="2253829" y="2518082"/>
              <a:ext cx="326057" cy="220490"/>
            </a:xfrm>
            <a:custGeom>
              <a:avLst/>
              <a:gdLst>
                <a:gd name="T0" fmla="*/ 244 w 244"/>
                <a:gd name="T1" fmla="*/ 69 h 165"/>
                <a:gd name="T2" fmla="*/ 0 w 244"/>
                <a:gd name="T3" fmla="*/ 0 h 165"/>
                <a:gd name="T4" fmla="*/ 0 w 244"/>
                <a:gd name="T5" fmla="*/ 165 h 165"/>
                <a:gd name="T6" fmla="*/ 244 w 244"/>
                <a:gd name="T7" fmla="*/ 6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4" h="165">
                  <a:moveTo>
                    <a:pt x="244" y="69"/>
                  </a:moveTo>
                  <a:lnTo>
                    <a:pt x="0" y="0"/>
                  </a:lnTo>
                  <a:lnTo>
                    <a:pt x="0" y="165"/>
                  </a:lnTo>
                  <a:lnTo>
                    <a:pt x="244" y="69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0" tIns="0" rIns="0" bIns="0" numCol="1" anchor="ctr" anchorCtr="0" compatLnSpc="1">
              <a:normAutofit fontScale="87500" lnSpcReduction="10000"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223" name="Rectangle 5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1687238" y="2139909"/>
              <a:ext cx="892649" cy="4703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0" tIns="0" rIns="0" bIns="0" numCol="1" anchor="ctr" anchorCtr="0" compatLnSpc="1">
              <a:normAutofit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</a:rPr>
                <a:t>01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92" name="组合 3391"/>
          <p:cNvGrpSpPr/>
          <p:nvPr>
            <p:custDataLst>
              <p:tags r:id="rId4"/>
            </p:custDataLst>
          </p:nvPr>
        </p:nvGrpSpPr>
        <p:grpSpPr>
          <a:xfrm>
            <a:off x="1084623" y="3605576"/>
            <a:ext cx="6932295" cy="605790"/>
            <a:chOff x="1687238" y="2810732"/>
            <a:chExt cx="6932295" cy="605790"/>
          </a:xfrm>
        </p:grpSpPr>
        <p:sp>
          <p:nvSpPr>
            <p:cNvPr id="3189" name="Freeform 24"/>
            <p:cNvSpPr/>
            <p:nvPr>
              <p:custDataLst>
                <p:tags r:id="rId10"/>
              </p:custDataLst>
            </p:nvPr>
          </p:nvSpPr>
          <p:spPr bwMode="auto">
            <a:xfrm>
              <a:off x="2253829" y="2945698"/>
              <a:ext cx="2143426" cy="470378"/>
            </a:xfrm>
            <a:custGeom>
              <a:avLst/>
              <a:gdLst>
                <a:gd name="T0" fmla="*/ 1604 w 1604"/>
                <a:gd name="T1" fmla="*/ 176 h 352"/>
                <a:gd name="T2" fmla="*/ 1461 w 1604"/>
                <a:gd name="T3" fmla="*/ 352 h 352"/>
                <a:gd name="T4" fmla="*/ 0 w 1604"/>
                <a:gd name="T5" fmla="*/ 352 h 352"/>
                <a:gd name="T6" fmla="*/ 0 w 1604"/>
                <a:gd name="T7" fmla="*/ 0 h 352"/>
                <a:gd name="T8" fmla="*/ 1461 w 1604"/>
                <a:gd name="T9" fmla="*/ 0 h 352"/>
                <a:gd name="T10" fmla="*/ 1604 w 1604"/>
                <a:gd name="T11" fmla="*/ 17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4" h="352">
                  <a:moveTo>
                    <a:pt x="1604" y="176"/>
                  </a:moveTo>
                  <a:lnTo>
                    <a:pt x="1461" y="352"/>
                  </a:lnTo>
                  <a:lnTo>
                    <a:pt x="0" y="352"/>
                  </a:lnTo>
                  <a:lnTo>
                    <a:pt x="0" y="0"/>
                  </a:lnTo>
                  <a:lnTo>
                    <a:pt x="1461" y="0"/>
                  </a:lnTo>
                  <a:lnTo>
                    <a:pt x="1604" y="176"/>
                  </a:lnTo>
                  <a:close/>
                </a:path>
              </a:pathLst>
            </a:custGeom>
            <a:solidFill>
              <a:srgbClr val="D37303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norm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回归</a:t>
              </a:r>
            </a:p>
          </p:txBody>
        </p:sp>
        <p:sp>
          <p:nvSpPr>
            <p:cNvPr id="3195" name="Freeform 30"/>
            <p:cNvSpPr/>
            <p:nvPr>
              <p:custDataLst>
                <p:tags r:id="rId11"/>
              </p:custDataLst>
            </p:nvPr>
          </p:nvSpPr>
          <p:spPr bwMode="auto">
            <a:xfrm>
              <a:off x="2253829" y="3190241"/>
              <a:ext cx="326057" cy="220490"/>
            </a:xfrm>
            <a:custGeom>
              <a:avLst/>
              <a:gdLst>
                <a:gd name="T0" fmla="*/ 244 w 244"/>
                <a:gd name="T1" fmla="*/ 68 h 165"/>
                <a:gd name="T2" fmla="*/ 0 w 244"/>
                <a:gd name="T3" fmla="*/ 0 h 165"/>
                <a:gd name="T4" fmla="*/ 0 w 244"/>
                <a:gd name="T5" fmla="*/ 165 h 165"/>
                <a:gd name="T6" fmla="*/ 244 w 244"/>
                <a:gd name="T7" fmla="*/ 6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4" h="165">
                  <a:moveTo>
                    <a:pt x="244" y="68"/>
                  </a:moveTo>
                  <a:lnTo>
                    <a:pt x="0" y="0"/>
                  </a:lnTo>
                  <a:lnTo>
                    <a:pt x="0" y="165"/>
                  </a:lnTo>
                  <a:lnTo>
                    <a:pt x="244" y="68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0" tIns="0" rIns="0" bIns="0" numCol="1" anchor="ctr" anchorCtr="0" compatLnSpc="1">
              <a:normAutofit fontScale="87500" lnSpcReduction="10000"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226" name="Rectangle 6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687238" y="2810732"/>
              <a:ext cx="892649" cy="4703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0" tIns="0" rIns="0" bIns="0" numCol="1" anchor="ctr" anchorCtr="0" compatLnSpc="1">
              <a:normAutofit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</a:rPr>
                <a:t>02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383" name="矩形 3382"/>
            <p:cNvSpPr/>
            <p:nvPr>
              <p:custDataLst>
                <p:tags r:id="rId13"/>
              </p:custDataLst>
            </p:nvPr>
          </p:nvSpPr>
          <p:spPr>
            <a:xfrm>
              <a:off x="4572043" y="2810732"/>
              <a:ext cx="4047490" cy="605790"/>
            </a:xfrm>
            <a:prstGeom prst="rect">
              <a:avLst/>
            </a:prstGeom>
          </p:spPr>
          <p:txBody>
            <a:bodyPr wrap="square" lIns="0" tIns="0" rIns="0" bIns="0" anchor="ctr" anchorCtr="0"/>
            <a:lstStyle/>
            <a:p>
              <a:pPr algn="l">
                <a:lnSpc>
                  <a:spcPct val="120000"/>
                </a:lnSpc>
              </a:pPr>
              <a:r>
                <a:rPr lang="da-DK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光滑数据可以通过一个函数拟合数据来实现。线性回归的目标就是查找拟合两个属性的“最佳”线，使得其中一个属性可以用于预测出另一个属性。</a:t>
              </a:r>
            </a:p>
          </p:txBody>
        </p:sp>
      </p:grpSp>
      <p:grpSp>
        <p:nvGrpSpPr>
          <p:cNvPr id="3391" name="组合 3390"/>
          <p:cNvGrpSpPr/>
          <p:nvPr>
            <p:custDataLst>
              <p:tags r:id="rId5"/>
            </p:custDataLst>
          </p:nvPr>
        </p:nvGrpSpPr>
        <p:grpSpPr>
          <a:xfrm>
            <a:off x="1084623" y="4608579"/>
            <a:ext cx="7136765" cy="718820"/>
            <a:chOff x="1687238" y="3473536"/>
            <a:chExt cx="7136765" cy="718820"/>
          </a:xfrm>
        </p:grpSpPr>
        <p:sp>
          <p:nvSpPr>
            <p:cNvPr id="3197" name="Freeform 32"/>
            <p:cNvSpPr/>
            <p:nvPr>
              <p:custDataLst>
                <p:tags r:id="rId6"/>
              </p:custDataLst>
            </p:nvPr>
          </p:nvSpPr>
          <p:spPr bwMode="auto">
            <a:xfrm>
              <a:off x="2253829" y="3607167"/>
              <a:ext cx="2143426" cy="470378"/>
            </a:xfrm>
            <a:custGeom>
              <a:avLst/>
              <a:gdLst>
                <a:gd name="T0" fmla="*/ 1604 w 1604"/>
                <a:gd name="T1" fmla="*/ 176 h 352"/>
                <a:gd name="T2" fmla="*/ 1461 w 1604"/>
                <a:gd name="T3" fmla="*/ 352 h 352"/>
                <a:gd name="T4" fmla="*/ 0 w 1604"/>
                <a:gd name="T5" fmla="*/ 352 h 352"/>
                <a:gd name="T6" fmla="*/ 0 w 1604"/>
                <a:gd name="T7" fmla="*/ 0 h 352"/>
                <a:gd name="T8" fmla="*/ 1461 w 1604"/>
                <a:gd name="T9" fmla="*/ 0 h 352"/>
                <a:gd name="T10" fmla="*/ 1604 w 1604"/>
                <a:gd name="T11" fmla="*/ 17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4" h="352">
                  <a:moveTo>
                    <a:pt x="1604" y="176"/>
                  </a:moveTo>
                  <a:lnTo>
                    <a:pt x="1461" y="352"/>
                  </a:lnTo>
                  <a:lnTo>
                    <a:pt x="0" y="352"/>
                  </a:lnTo>
                  <a:lnTo>
                    <a:pt x="0" y="0"/>
                  </a:lnTo>
                  <a:lnTo>
                    <a:pt x="1461" y="0"/>
                  </a:lnTo>
                  <a:lnTo>
                    <a:pt x="1604" y="17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norm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聚类</a:t>
              </a:r>
            </a:p>
          </p:txBody>
        </p:sp>
        <p:sp>
          <p:nvSpPr>
            <p:cNvPr id="3203" name="Freeform 38"/>
            <p:cNvSpPr/>
            <p:nvPr>
              <p:custDataLst>
                <p:tags r:id="rId7"/>
              </p:custDataLst>
            </p:nvPr>
          </p:nvSpPr>
          <p:spPr bwMode="auto">
            <a:xfrm>
              <a:off x="2253829" y="3851710"/>
              <a:ext cx="326057" cy="220490"/>
            </a:xfrm>
            <a:custGeom>
              <a:avLst/>
              <a:gdLst>
                <a:gd name="T0" fmla="*/ 244 w 244"/>
                <a:gd name="T1" fmla="*/ 69 h 165"/>
                <a:gd name="T2" fmla="*/ 0 w 244"/>
                <a:gd name="T3" fmla="*/ 0 h 165"/>
                <a:gd name="T4" fmla="*/ 0 w 244"/>
                <a:gd name="T5" fmla="*/ 165 h 165"/>
                <a:gd name="T6" fmla="*/ 244 w 244"/>
                <a:gd name="T7" fmla="*/ 6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4" h="165">
                  <a:moveTo>
                    <a:pt x="244" y="69"/>
                  </a:moveTo>
                  <a:lnTo>
                    <a:pt x="0" y="0"/>
                  </a:lnTo>
                  <a:lnTo>
                    <a:pt x="0" y="165"/>
                  </a:lnTo>
                  <a:lnTo>
                    <a:pt x="244" y="69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0" tIns="0" rIns="0" bIns="0" numCol="1" anchor="ctr" anchorCtr="0" compatLnSpc="1">
              <a:normAutofit fontScale="87500" lnSpcReduction="10000"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228" name="Rectangle 6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687238" y="3473536"/>
              <a:ext cx="892649" cy="4703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0" tIns="0" rIns="0" bIns="0" numCol="1" anchor="ctr" anchorCtr="0" compatLnSpc="1">
              <a:normAutofit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</a:rPr>
                <a:t>03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384" name="矩形 3383"/>
            <p:cNvSpPr/>
            <p:nvPr>
              <p:custDataLst>
                <p:tags r:id="rId9"/>
              </p:custDataLst>
            </p:nvPr>
          </p:nvSpPr>
          <p:spPr>
            <a:xfrm>
              <a:off x="4572043" y="3473536"/>
              <a:ext cx="4251960" cy="718820"/>
            </a:xfrm>
            <a:prstGeom prst="rect">
              <a:avLst/>
            </a:prstGeom>
          </p:spPr>
          <p:txBody>
            <a:bodyPr wrap="square" lIns="0" tIns="0" rIns="0" bIns="0" anchor="ctr" anchorCtr="0">
              <a:normAutofit fontScale="97500" lnSpcReduction="10000"/>
            </a:bodyPr>
            <a:lstStyle/>
            <a:p>
              <a:pPr algn="l">
                <a:lnSpc>
                  <a:spcPct val="120000"/>
                </a:lnSpc>
              </a:pPr>
              <a:r>
                <a:rPr lang="da-DK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离群点可通过聚类进行检测，将类似的值组织成群或簇，离群点即为落在簇集合之外的值。许多数据光滑的方法也是涉及离散化的数据归约方法。</a:t>
              </a: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541655" y="901700"/>
            <a:ext cx="8100695" cy="8229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/>
              <a:t>噪声是被测量的变量的随机误差或方差。给定一个数值属性，如何才能使数据“光滑”，去掉噪声？下面给出数据光滑技术的具体内容。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68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2.2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数据预处理原理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 rot="2345184">
            <a:off x="4720540" y="699259"/>
            <a:ext cx="230934" cy="829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27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49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0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6420" y="1186815"/>
            <a:ext cx="7907655" cy="352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/>
              <a:t>数据清洗可以视为一个过程，包括检测偏差与纠正偏差两个步骤：</a:t>
            </a:r>
          </a:p>
        </p:txBody>
      </p:sp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1268733" y="3322054"/>
            <a:ext cx="4972045" cy="730489"/>
            <a:chOff x="1490300" y="2743199"/>
            <a:chExt cx="4972045" cy="730489"/>
          </a:xfrm>
        </p:grpSpPr>
        <p:sp>
          <p:nvSpPr>
            <p:cNvPr id="35" name="任意多边形 34"/>
            <p:cNvSpPr/>
            <p:nvPr>
              <p:custDataLst>
                <p:tags r:id="rId6"/>
              </p:custDataLst>
            </p:nvPr>
          </p:nvSpPr>
          <p:spPr>
            <a:xfrm>
              <a:off x="1490300" y="2743199"/>
              <a:ext cx="580293" cy="712177"/>
            </a:xfrm>
            <a:custGeom>
              <a:avLst/>
              <a:gdLst>
                <a:gd name="connsiteX0" fmla="*/ 0 w 580293"/>
                <a:gd name="connsiteY0" fmla="*/ 0 h 712177"/>
                <a:gd name="connsiteX1" fmla="*/ 580293 w 580293"/>
                <a:gd name="connsiteY1" fmla="*/ 298119 h 712177"/>
                <a:gd name="connsiteX2" fmla="*/ 580293 w 580293"/>
                <a:gd name="connsiteY2" fmla="*/ 712177 h 712177"/>
                <a:gd name="connsiteX3" fmla="*/ 0 w 580293"/>
                <a:gd name="connsiteY3" fmla="*/ 414058 h 71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293" h="712177">
                  <a:moveTo>
                    <a:pt x="0" y="0"/>
                  </a:moveTo>
                  <a:lnTo>
                    <a:pt x="580293" y="298119"/>
                  </a:lnTo>
                  <a:lnTo>
                    <a:pt x="580293" y="712177"/>
                  </a:lnTo>
                  <a:lnTo>
                    <a:pt x="0" y="41405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2000"/>
            </a:p>
          </p:txBody>
        </p:sp>
        <p:sp>
          <p:nvSpPr>
            <p:cNvPr id="37" name="任意多边形 36"/>
            <p:cNvSpPr/>
            <p:nvPr>
              <p:custDataLst>
                <p:tags r:id="rId7"/>
              </p:custDataLst>
            </p:nvPr>
          </p:nvSpPr>
          <p:spPr>
            <a:xfrm>
              <a:off x="2070594" y="3042139"/>
              <a:ext cx="394921" cy="413238"/>
            </a:xfrm>
            <a:custGeom>
              <a:avLst/>
              <a:gdLst>
                <a:gd name="connsiteX0" fmla="*/ 0 w 394921"/>
                <a:gd name="connsiteY0" fmla="*/ 0 h 413238"/>
                <a:gd name="connsiteX1" fmla="*/ 207744 w 394921"/>
                <a:gd name="connsiteY1" fmla="*/ 0 h 413238"/>
                <a:gd name="connsiteX2" fmla="*/ 394921 w 394921"/>
                <a:gd name="connsiteY2" fmla="*/ 206619 h 413238"/>
                <a:gd name="connsiteX3" fmla="*/ 207744 w 394921"/>
                <a:gd name="connsiteY3" fmla="*/ 413238 h 413238"/>
                <a:gd name="connsiteX4" fmla="*/ 0 w 394921"/>
                <a:gd name="connsiteY4" fmla="*/ 413238 h 41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921" h="413238">
                  <a:moveTo>
                    <a:pt x="0" y="0"/>
                  </a:moveTo>
                  <a:lnTo>
                    <a:pt x="207744" y="0"/>
                  </a:lnTo>
                  <a:cubicBezTo>
                    <a:pt x="311119" y="0"/>
                    <a:pt x="394921" y="92506"/>
                    <a:pt x="394921" y="206619"/>
                  </a:cubicBezTo>
                  <a:cubicBezTo>
                    <a:pt x="394921" y="320731"/>
                    <a:pt x="311119" y="413238"/>
                    <a:pt x="207744" y="413238"/>
                  </a:cubicBezTo>
                  <a:lnTo>
                    <a:pt x="0" y="41323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5" name="文本框 74"/>
            <p:cNvSpPr txBox="1"/>
            <p:nvPr>
              <p:custDataLst>
                <p:tags r:id="rId8"/>
              </p:custDataLst>
            </p:nvPr>
          </p:nvSpPr>
          <p:spPr>
            <a:xfrm>
              <a:off x="2518266" y="3017153"/>
              <a:ext cx="3944079" cy="45653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chemeClr val="accent1"/>
                  </a:solidFill>
                </a:rPr>
                <a:t>纠正偏差</a:t>
              </a:r>
            </a:p>
          </p:txBody>
        </p:sp>
      </p:grpSp>
      <p:grpSp>
        <p:nvGrpSpPr>
          <p:cNvPr id="21" name="组合 20"/>
          <p:cNvGrpSpPr/>
          <p:nvPr>
            <p:custDataLst>
              <p:tags r:id="rId2"/>
            </p:custDataLst>
          </p:nvPr>
        </p:nvGrpSpPr>
        <p:grpSpPr>
          <a:xfrm>
            <a:off x="1268733" y="1998937"/>
            <a:ext cx="4972045" cy="730489"/>
            <a:chOff x="1490300" y="2743199"/>
            <a:chExt cx="4972045" cy="730489"/>
          </a:xfrm>
        </p:grpSpPr>
        <p:sp>
          <p:nvSpPr>
            <p:cNvPr id="22" name="任意多边形 21"/>
            <p:cNvSpPr/>
            <p:nvPr>
              <p:custDataLst>
                <p:tags r:id="rId3"/>
              </p:custDataLst>
            </p:nvPr>
          </p:nvSpPr>
          <p:spPr>
            <a:xfrm>
              <a:off x="1490300" y="2743199"/>
              <a:ext cx="580293" cy="712177"/>
            </a:xfrm>
            <a:custGeom>
              <a:avLst/>
              <a:gdLst>
                <a:gd name="connsiteX0" fmla="*/ 0 w 580293"/>
                <a:gd name="connsiteY0" fmla="*/ 0 h 712177"/>
                <a:gd name="connsiteX1" fmla="*/ 580293 w 580293"/>
                <a:gd name="connsiteY1" fmla="*/ 298119 h 712177"/>
                <a:gd name="connsiteX2" fmla="*/ 580293 w 580293"/>
                <a:gd name="connsiteY2" fmla="*/ 712177 h 712177"/>
                <a:gd name="connsiteX3" fmla="*/ 0 w 580293"/>
                <a:gd name="connsiteY3" fmla="*/ 414058 h 71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293" h="712177">
                  <a:moveTo>
                    <a:pt x="0" y="0"/>
                  </a:moveTo>
                  <a:lnTo>
                    <a:pt x="580293" y="298119"/>
                  </a:lnTo>
                  <a:lnTo>
                    <a:pt x="580293" y="712177"/>
                  </a:lnTo>
                  <a:lnTo>
                    <a:pt x="0" y="41405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2000"/>
            </a:p>
          </p:txBody>
        </p:sp>
        <p:sp>
          <p:nvSpPr>
            <p:cNvPr id="23" name="任意多边形 22"/>
            <p:cNvSpPr/>
            <p:nvPr>
              <p:custDataLst>
                <p:tags r:id="rId4"/>
              </p:custDataLst>
            </p:nvPr>
          </p:nvSpPr>
          <p:spPr>
            <a:xfrm>
              <a:off x="2070594" y="3042139"/>
              <a:ext cx="394921" cy="413238"/>
            </a:xfrm>
            <a:custGeom>
              <a:avLst/>
              <a:gdLst>
                <a:gd name="connsiteX0" fmla="*/ 0 w 394921"/>
                <a:gd name="connsiteY0" fmla="*/ 0 h 413238"/>
                <a:gd name="connsiteX1" fmla="*/ 207744 w 394921"/>
                <a:gd name="connsiteY1" fmla="*/ 0 h 413238"/>
                <a:gd name="connsiteX2" fmla="*/ 394921 w 394921"/>
                <a:gd name="connsiteY2" fmla="*/ 206619 h 413238"/>
                <a:gd name="connsiteX3" fmla="*/ 207744 w 394921"/>
                <a:gd name="connsiteY3" fmla="*/ 413238 h 413238"/>
                <a:gd name="connsiteX4" fmla="*/ 0 w 394921"/>
                <a:gd name="connsiteY4" fmla="*/ 413238 h 41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921" h="413238">
                  <a:moveTo>
                    <a:pt x="0" y="0"/>
                  </a:moveTo>
                  <a:lnTo>
                    <a:pt x="207744" y="0"/>
                  </a:lnTo>
                  <a:cubicBezTo>
                    <a:pt x="311119" y="0"/>
                    <a:pt x="394921" y="92506"/>
                    <a:pt x="394921" y="206619"/>
                  </a:cubicBezTo>
                  <a:cubicBezTo>
                    <a:pt x="394921" y="320731"/>
                    <a:pt x="311119" y="413238"/>
                    <a:pt x="207744" y="413238"/>
                  </a:cubicBezTo>
                  <a:lnTo>
                    <a:pt x="0" y="41323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4" name="文本框 23"/>
            <p:cNvSpPr txBox="1"/>
            <p:nvPr>
              <p:custDataLst>
                <p:tags r:id="rId5"/>
              </p:custDataLst>
            </p:nvPr>
          </p:nvSpPr>
          <p:spPr>
            <a:xfrm>
              <a:off x="2518266" y="3017153"/>
              <a:ext cx="3944079" cy="45653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chemeClr val="accent1"/>
                  </a:solidFill>
                </a:rPr>
                <a:t>检查偏差</a:t>
              </a: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522095" y="2855595"/>
            <a:ext cx="6237605" cy="532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/>
              <a:t>可以使用已有的关于数据性质的知识发现噪声、离群点和需要考察的不寻常的值。这种知识或“关于数据的数据”称为元数据。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584960" y="4116070"/>
            <a:ext cx="6253480" cy="7461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/>
              <a:t>即一旦发现偏差，通常需要定义并使用一系列的变换来纠正它们。但这些工具只支持有限的变换，因此，常常可能需要为数据清洗过程的这一步编写定制的程序。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/>
          <p:cNvGrpSpPr/>
          <p:nvPr/>
        </p:nvGrpSpPr>
        <p:grpSpPr>
          <a:xfrm>
            <a:off x="4222986" y="4292800"/>
            <a:ext cx="3814787" cy="544622"/>
            <a:chOff x="757211" y="2598404"/>
            <a:chExt cx="3814787" cy="544622"/>
          </a:xfrm>
        </p:grpSpPr>
        <p:sp>
          <p:nvSpPr>
            <p:cNvPr id="63" name="矩形 62"/>
            <p:cNvSpPr/>
            <p:nvPr/>
          </p:nvSpPr>
          <p:spPr>
            <a:xfrm>
              <a:off x="757211" y="2598404"/>
              <a:ext cx="3814787" cy="544622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844119" y="2632939"/>
              <a:ext cx="3622217" cy="4706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4222986" y="3559712"/>
            <a:ext cx="3814787" cy="544622"/>
            <a:chOff x="757211" y="2598404"/>
            <a:chExt cx="3814787" cy="544622"/>
          </a:xfrm>
        </p:grpSpPr>
        <p:sp>
          <p:nvSpPr>
            <p:cNvPr id="58" name="矩形 57"/>
            <p:cNvSpPr/>
            <p:nvPr/>
          </p:nvSpPr>
          <p:spPr>
            <a:xfrm>
              <a:off x="757211" y="2598404"/>
              <a:ext cx="3814787" cy="544622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844119" y="2632939"/>
              <a:ext cx="3622217" cy="4706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222986" y="2787850"/>
            <a:ext cx="3814787" cy="544622"/>
            <a:chOff x="757211" y="2598404"/>
            <a:chExt cx="3814787" cy="544622"/>
          </a:xfrm>
        </p:grpSpPr>
        <p:sp>
          <p:nvSpPr>
            <p:cNvPr id="53" name="矩形 52"/>
            <p:cNvSpPr/>
            <p:nvPr/>
          </p:nvSpPr>
          <p:spPr>
            <a:xfrm>
              <a:off x="757211" y="2598404"/>
              <a:ext cx="3814787" cy="544622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844119" y="2632939"/>
              <a:ext cx="3622217" cy="4706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222986" y="2025850"/>
            <a:ext cx="3814787" cy="544622"/>
            <a:chOff x="757211" y="2598404"/>
            <a:chExt cx="3814787" cy="544622"/>
          </a:xfrm>
        </p:grpSpPr>
        <p:sp>
          <p:nvSpPr>
            <p:cNvPr id="49" name="矩形 48"/>
            <p:cNvSpPr/>
            <p:nvPr/>
          </p:nvSpPr>
          <p:spPr>
            <a:xfrm>
              <a:off x="757211" y="2598404"/>
              <a:ext cx="3814787" cy="544622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844119" y="2632939"/>
              <a:ext cx="3622217" cy="4706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1" y="173917"/>
            <a:ext cx="41197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2.2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数据预处理原理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22986" y="2142070"/>
            <a:ext cx="350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</a:rPr>
              <a:t>（</a:t>
            </a:r>
            <a:r>
              <a:rPr lang="en-US" altLang="zh-CN" dirty="0">
                <a:solidFill>
                  <a:schemeClr val="bg1"/>
                </a:solidFill>
              </a:rPr>
              <a:t>1</a:t>
            </a:r>
            <a:r>
              <a:rPr lang="zh-CN" altLang="zh-CN" dirty="0">
                <a:solidFill>
                  <a:schemeClr val="bg1"/>
                </a:solidFill>
              </a:rPr>
              <a:t>）模式集成和对象匹配</a:t>
            </a:r>
            <a:r>
              <a:rPr lang="zh-CN" altLang="zh-CN" dirty="0" smtClean="0">
                <a:solidFill>
                  <a:schemeClr val="bg1"/>
                </a:solidFill>
              </a:rPr>
              <a:t>问题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22986" y="2894546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</a:rPr>
              <a:t>（</a:t>
            </a:r>
            <a:r>
              <a:rPr lang="en-US" altLang="zh-CN" dirty="0">
                <a:solidFill>
                  <a:schemeClr val="bg1"/>
                </a:solidFill>
              </a:rPr>
              <a:t>2</a:t>
            </a:r>
            <a:r>
              <a:rPr lang="zh-CN" altLang="zh-CN" dirty="0">
                <a:solidFill>
                  <a:schemeClr val="bg1"/>
                </a:solidFill>
              </a:rPr>
              <a:t>）冗余</a:t>
            </a:r>
            <a:r>
              <a:rPr lang="zh-CN" altLang="zh-CN" dirty="0" smtClean="0">
                <a:solidFill>
                  <a:schemeClr val="bg1"/>
                </a:solidFill>
              </a:rPr>
              <a:t>问题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22986" y="3666071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</a:rPr>
              <a:t>（</a:t>
            </a:r>
            <a:r>
              <a:rPr lang="en-US" altLang="zh-CN" dirty="0">
                <a:solidFill>
                  <a:schemeClr val="bg1"/>
                </a:solidFill>
              </a:rPr>
              <a:t>3</a:t>
            </a:r>
            <a:r>
              <a:rPr lang="zh-CN" altLang="zh-CN" dirty="0">
                <a:solidFill>
                  <a:schemeClr val="bg1"/>
                </a:solidFill>
              </a:rPr>
              <a:t>）元组</a:t>
            </a:r>
            <a:r>
              <a:rPr lang="zh-CN" altLang="zh-CN" dirty="0" smtClean="0">
                <a:solidFill>
                  <a:schemeClr val="bg1"/>
                </a:solidFill>
              </a:rPr>
              <a:t>重复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22986" y="4399496"/>
            <a:ext cx="3781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</a:rPr>
              <a:t>（</a:t>
            </a:r>
            <a:r>
              <a:rPr lang="en-US" altLang="zh-CN" dirty="0">
                <a:solidFill>
                  <a:schemeClr val="bg1"/>
                </a:solidFill>
              </a:rPr>
              <a:t>4</a:t>
            </a:r>
            <a:r>
              <a:rPr lang="zh-CN" altLang="zh-CN" dirty="0">
                <a:solidFill>
                  <a:schemeClr val="bg1"/>
                </a:solidFill>
              </a:rPr>
              <a:t>）数据值冲突的检测与处理问题</a:t>
            </a:r>
            <a:endParaRPr lang="zh-CN" altLang="en-US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6" name="圆角矩形 75"/>
          <p:cNvSpPr/>
          <p:nvPr/>
        </p:nvSpPr>
        <p:spPr>
          <a:xfrm>
            <a:off x="1057275" y="2013968"/>
            <a:ext cx="1781176" cy="2813930"/>
          </a:xfrm>
          <a:prstGeom prst="roundRect">
            <a:avLst>
              <a:gd name="adj" fmla="val 20658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10479" y="2194942"/>
            <a:ext cx="15231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1600" dirty="0">
                <a:solidFill>
                  <a:schemeClr val="bg1"/>
                </a:solidFill>
              </a:rPr>
              <a:t>数据挖掘经常需要数据集成合并来自多个数据存储的数据。数据还可能需要变换成适于挖掘的形式。数据分析任务多半涉及数据集成</a:t>
            </a:r>
            <a:r>
              <a:rPr lang="zh-CN" altLang="zh-CN" sz="1600" dirty="0" smtClean="0">
                <a:solidFill>
                  <a:schemeClr val="bg1"/>
                </a:solidFill>
              </a:rPr>
              <a:t>。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0" name="右箭头 29"/>
          <p:cNvSpPr/>
          <p:nvPr/>
        </p:nvSpPr>
        <p:spPr>
          <a:xfrm>
            <a:off x="3137648" y="2672280"/>
            <a:ext cx="564776" cy="136312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问题</a:t>
            </a:r>
          </a:p>
        </p:txBody>
      </p:sp>
      <p:sp>
        <p:nvSpPr>
          <p:cNvPr id="33" name="矩形 32"/>
          <p:cNvSpPr/>
          <p:nvPr/>
        </p:nvSpPr>
        <p:spPr>
          <a:xfrm rot="2345184">
            <a:off x="4720540" y="699259"/>
            <a:ext cx="230934" cy="829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6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7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22</a:t>
            </a:fld>
            <a:endParaRPr lang="zh-CN" altLang="en-US" dirty="0"/>
          </a:p>
        </p:txBody>
      </p:sp>
      <p:sp>
        <p:nvSpPr>
          <p:cNvPr id="11" name="文本框 40"/>
          <p:cNvSpPr txBox="1"/>
          <p:nvPr/>
        </p:nvSpPr>
        <p:spPr>
          <a:xfrm>
            <a:off x="399253" y="843230"/>
            <a:ext cx="1718945" cy="384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3D89BC"/>
                </a:solidFill>
              </a:rPr>
              <a:t>2.2.2 </a:t>
            </a:r>
            <a:r>
              <a:rPr lang="zh-CN" altLang="en-US" b="1" dirty="0" smtClean="0">
                <a:solidFill>
                  <a:srgbClr val="3D89BC"/>
                </a:solidFill>
              </a:rPr>
              <a:t>数据集成</a:t>
            </a:r>
            <a:endParaRPr lang="zh-CN" altLang="en-US" b="1" dirty="0">
              <a:solidFill>
                <a:srgbClr val="3D89BC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93525" y="946406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/>
          <p:cNvGrpSpPr/>
          <p:nvPr/>
        </p:nvGrpSpPr>
        <p:grpSpPr>
          <a:xfrm>
            <a:off x="1621146" y="4159583"/>
            <a:ext cx="5734257" cy="752580"/>
            <a:chOff x="757211" y="2598404"/>
            <a:chExt cx="3814787" cy="544622"/>
          </a:xfrm>
        </p:grpSpPr>
        <p:sp>
          <p:nvSpPr>
            <p:cNvPr id="63" name="矩形 62"/>
            <p:cNvSpPr/>
            <p:nvPr/>
          </p:nvSpPr>
          <p:spPr>
            <a:xfrm>
              <a:off x="757211" y="2598404"/>
              <a:ext cx="3814787" cy="544622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844119" y="2632939"/>
              <a:ext cx="3622217" cy="4706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621146" y="3205070"/>
            <a:ext cx="5734257" cy="839784"/>
            <a:chOff x="757211" y="2598404"/>
            <a:chExt cx="3814787" cy="544622"/>
          </a:xfrm>
        </p:grpSpPr>
        <p:sp>
          <p:nvSpPr>
            <p:cNvPr id="58" name="矩形 57"/>
            <p:cNvSpPr/>
            <p:nvPr/>
          </p:nvSpPr>
          <p:spPr>
            <a:xfrm>
              <a:off x="757211" y="2598404"/>
              <a:ext cx="3814787" cy="544622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844119" y="2632939"/>
              <a:ext cx="3622217" cy="4706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621146" y="2549753"/>
            <a:ext cx="5734257" cy="544622"/>
            <a:chOff x="757211" y="2598404"/>
            <a:chExt cx="3814787" cy="544622"/>
          </a:xfrm>
        </p:grpSpPr>
        <p:sp>
          <p:nvSpPr>
            <p:cNvPr id="53" name="矩形 52"/>
            <p:cNvSpPr/>
            <p:nvPr/>
          </p:nvSpPr>
          <p:spPr>
            <a:xfrm>
              <a:off x="757211" y="2598404"/>
              <a:ext cx="3814787" cy="544622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844119" y="2632939"/>
              <a:ext cx="3622217" cy="4706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621146" y="1904298"/>
            <a:ext cx="5734257" cy="544622"/>
            <a:chOff x="757211" y="2598404"/>
            <a:chExt cx="3814787" cy="544622"/>
          </a:xfrm>
        </p:grpSpPr>
        <p:sp>
          <p:nvSpPr>
            <p:cNvPr id="49" name="矩形 48"/>
            <p:cNvSpPr/>
            <p:nvPr/>
          </p:nvSpPr>
          <p:spPr>
            <a:xfrm>
              <a:off x="757211" y="2598404"/>
              <a:ext cx="3814787" cy="544622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844119" y="2632939"/>
              <a:ext cx="3622217" cy="4706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68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2.2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数据预处理原理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52945" y="2020518"/>
            <a:ext cx="3503343" cy="38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 1</a:t>
            </a:r>
            <a:r>
              <a:rPr lang="zh-CN" altLang="en-US" dirty="0" smtClean="0">
                <a:solidFill>
                  <a:schemeClr val="bg1"/>
                </a:solidFill>
              </a:rPr>
              <a:t>、</a:t>
            </a:r>
            <a:r>
              <a:rPr lang="zh-CN" altLang="zh-CN" dirty="0" smtClean="0">
                <a:solidFill>
                  <a:schemeClr val="bg1"/>
                </a:solidFill>
              </a:rPr>
              <a:t>光滑</a:t>
            </a:r>
            <a:r>
              <a:rPr lang="zh-CN" altLang="zh-CN" dirty="0">
                <a:solidFill>
                  <a:schemeClr val="bg1"/>
                </a:solidFill>
              </a:rPr>
              <a:t>。去除数据中的噪声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52945" y="2656449"/>
            <a:ext cx="3813810" cy="384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 2</a:t>
            </a:r>
            <a:r>
              <a:rPr lang="zh-CN" altLang="en-US" dirty="0" smtClean="0">
                <a:solidFill>
                  <a:schemeClr val="bg1"/>
                </a:solidFill>
              </a:rPr>
              <a:t>、</a:t>
            </a:r>
            <a:r>
              <a:rPr lang="zh-CN" altLang="zh-CN" dirty="0" smtClean="0">
                <a:solidFill>
                  <a:schemeClr val="bg1"/>
                </a:solidFill>
              </a:rPr>
              <a:t>聚集</a:t>
            </a:r>
            <a:r>
              <a:rPr lang="zh-CN" altLang="zh-CN" dirty="0">
                <a:solidFill>
                  <a:schemeClr val="bg1"/>
                </a:solidFill>
              </a:rPr>
              <a:t>。对数据进行汇总或聚集。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53235" y="3311525"/>
            <a:ext cx="5838190" cy="65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3</a:t>
            </a:r>
            <a:r>
              <a:rPr lang="zh-CN" altLang="en-US" dirty="0" smtClean="0">
                <a:solidFill>
                  <a:schemeClr val="bg1"/>
                </a:solidFill>
              </a:rPr>
              <a:t>、</a:t>
            </a:r>
            <a:r>
              <a:rPr lang="en-US" altLang="zh-CN" dirty="0" smtClean="0">
                <a:solidFill>
                  <a:schemeClr val="bg1"/>
                </a:solidFill>
              </a:rPr>
              <a:t> </a:t>
            </a:r>
            <a:r>
              <a:rPr lang="zh-CN" altLang="zh-CN" dirty="0" smtClean="0">
                <a:solidFill>
                  <a:schemeClr val="bg1"/>
                </a:solidFill>
              </a:rPr>
              <a:t>数据</a:t>
            </a:r>
            <a:r>
              <a:rPr lang="zh-CN" altLang="zh-CN" dirty="0">
                <a:solidFill>
                  <a:schemeClr val="bg1"/>
                </a:solidFill>
              </a:rPr>
              <a:t>泛化。使用概念分层，用高层概念替换低层</a:t>
            </a:r>
          </a:p>
          <a:p>
            <a:r>
              <a:rPr lang="zh-CN" altLang="zh-CN" dirty="0" smtClean="0">
                <a:solidFill>
                  <a:schemeClr val="bg1"/>
                </a:solidFill>
              </a:rPr>
              <a:t>或“原始”</a:t>
            </a:r>
            <a:r>
              <a:rPr lang="zh-CN" altLang="zh-CN" dirty="0">
                <a:solidFill>
                  <a:schemeClr val="bg1"/>
                </a:solidFill>
              </a:rPr>
              <a:t>数据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2945" y="4220917"/>
            <a:ext cx="5414010" cy="933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 4</a:t>
            </a:r>
            <a:r>
              <a:rPr lang="zh-CN" altLang="en-US" dirty="0" smtClean="0">
                <a:solidFill>
                  <a:schemeClr val="bg1"/>
                </a:solidFill>
              </a:rPr>
              <a:t>、</a:t>
            </a:r>
            <a:r>
              <a:rPr lang="zh-CN" altLang="zh-CN" dirty="0" smtClean="0">
                <a:solidFill>
                  <a:schemeClr val="bg1"/>
                </a:solidFill>
              </a:rPr>
              <a:t>规范化</a:t>
            </a:r>
            <a:r>
              <a:rPr lang="zh-CN" altLang="zh-CN" dirty="0">
                <a:solidFill>
                  <a:schemeClr val="bg1"/>
                </a:solidFill>
              </a:rPr>
              <a:t>。将属性数据按比例缩放，使之落入一个</a:t>
            </a:r>
          </a:p>
          <a:p>
            <a:r>
              <a:rPr lang="zh-CN" altLang="zh-CN" dirty="0" smtClean="0">
                <a:solidFill>
                  <a:schemeClr val="bg1"/>
                </a:solidFill>
              </a:rPr>
              <a:t>小的</a:t>
            </a:r>
            <a:r>
              <a:rPr lang="zh-CN" altLang="zh-CN" dirty="0">
                <a:solidFill>
                  <a:schemeClr val="bg1"/>
                </a:solidFill>
              </a:rPr>
              <a:t>特定区间</a:t>
            </a:r>
            <a:endParaRPr lang="zh-CN" altLang="en-US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621146" y="5054764"/>
            <a:ext cx="5734257" cy="752578"/>
            <a:chOff x="757211" y="2710898"/>
            <a:chExt cx="3814787" cy="544622"/>
          </a:xfrm>
        </p:grpSpPr>
        <p:sp>
          <p:nvSpPr>
            <p:cNvPr id="34" name="矩形 33"/>
            <p:cNvSpPr/>
            <p:nvPr/>
          </p:nvSpPr>
          <p:spPr>
            <a:xfrm>
              <a:off x="757211" y="2710898"/>
              <a:ext cx="3814787" cy="544622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844119" y="2745433"/>
              <a:ext cx="3622217" cy="4706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1784125" y="5133496"/>
            <a:ext cx="5647349" cy="659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5</a:t>
            </a:r>
            <a:r>
              <a:rPr lang="zh-CN" altLang="en-US" dirty="0">
                <a:solidFill>
                  <a:schemeClr val="bg1"/>
                </a:solidFill>
              </a:rPr>
              <a:t>、</a:t>
            </a:r>
            <a:r>
              <a:rPr lang="zh-CN" altLang="zh-CN" dirty="0">
                <a:solidFill>
                  <a:schemeClr val="bg1"/>
                </a:solidFill>
              </a:rPr>
              <a:t>属性</a:t>
            </a:r>
            <a:r>
              <a:rPr lang="zh-CN" altLang="zh-CN" dirty="0" smtClean="0">
                <a:solidFill>
                  <a:schemeClr val="bg1"/>
                </a:solidFill>
              </a:rPr>
              <a:t>构造。</a:t>
            </a:r>
            <a:r>
              <a:rPr lang="zh-CN" altLang="zh-CN" dirty="0">
                <a:solidFill>
                  <a:schemeClr val="bg1"/>
                </a:solidFill>
              </a:rPr>
              <a:t>可以构造新的属性并添加到属性集中，以帮助挖掘过程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2345184">
            <a:off x="4720540" y="699259"/>
            <a:ext cx="230934" cy="829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9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12" name="文本框 40"/>
          <p:cNvSpPr txBox="1"/>
          <p:nvPr/>
        </p:nvSpPr>
        <p:spPr>
          <a:xfrm>
            <a:off x="399253" y="843230"/>
            <a:ext cx="1718945" cy="384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3D89BC"/>
                </a:solidFill>
              </a:rPr>
              <a:t>2.2.3 </a:t>
            </a:r>
            <a:r>
              <a:rPr lang="zh-CN" altLang="en-US" b="1" dirty="0" smtClean="0">
                <a:solidFill>
                  <a:srgbClr val="3D89BC"/>
                </a:solidFill>
              </a:rPr>
              <a:t>数据变换</a:t>
            </a:r>
            <a:endParaRPr lang="zh-CN" altLang="en-US" b="1" dirty="0">
              <a:solidFill>
                <a:srgbClr val="3D89BC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3525" y="946406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文本框 13"/>
          <p:cNvSpPr txBox="1"/>
          <p:nvPr/>
        </p:nvSpPr>
        <p:spPr>
          <a:xfrm>
            <a:off x="410845" y="1241425"/>
            <a:ext cx="8153400" cy="352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/>
              <a:t>数据变换的目的是将数据变换或统一成适合挖掘的形式。数据变换主要涉及以下内容：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966177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01852" y="1169836"/>
              <a:ext cx="21402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第二章　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数据采集与预处理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725202" y="2462595"/>
            <a:ext cx="5722731" cy="2118540"/>
            <a:chOff x="1777933" y="2462595"/>
            <a:chExt cx="5722731" cy="2118540"/>
          </a:xfrm>
        </p:grpSpPr>
        <p:grpSp>
          <p:nvGrpSpPr>
            <p:cNvPr id="67" name="组合 66"/>
            <p:cNvGrpSpPr/>
            <p:nvPr/>
          </p:nvGrpSpPr>
          <p:grpSpPr>
            <a:xfrm>
              <a:off x="1807265" y="2462595"/>
              <a:ext cx="5693399" cy="415498"/>
              <a:chOff x="1807265" y="2462595"/>
              <a:chExt cx="5693399" cy="415498"/>
            </a:xfrm>
          </p:grpSpPr>
          <p:sp>
            <p:nvSpPr>
              <p:cNvPr id="47" name="圆角矩形 46"/>
              <p:cNvSpPr/>
              <p:nvPr/>
            </p:nvSpPr>
            <p:spPr>
              <a:xfrm>
                <a:off x="1807265" y="2478527"/>
                <a:ext cx="5693399" cy="394154"/>
              </a:xfrm>
              <a:prstGeom prst="roundRect">
                <a:avLst>
                  <a:gd name="adj" fmla="val 20658"/>
                </a:avLst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1883286" y="2462595"/>
                <a:ext cx="950901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100" spc="225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2.1</a:t>
                </a:r>
                <a:r>
                  <a:rPr lang="zh-CN" altLang="en-US" sz="2100" spc="22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　</a:t>
                </a: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1807265" y="3012285"/>
              <a:ext cx="5693399" cy="426278"/>
              <a:chOff x="1807265" y="2935089"/>
              <a:chExt cx="5693399" cy="426278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1807265" y="2935089"/>
                <a:ext cx="5693399" cy="394200"/>
              </a:xfrm>
              <a:prstGeom prst="roundRect">
                <a:avLst>
                  <a:gd name="adj" fmla="val 20658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1881814" y="2945869"/>
                <a:ext cx="3038011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100" spc="22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r>
                  <a:rPr lang="en-US" altLang="zh-CN" sz="2100" spc="225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.2</a:t>
                </a:r>
                <a:r>
                  <a:rPr lang="zh-CN" altLang="en-US" sz="2100" spc="225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　数据预处理原理</a:t>
                </a:r>
                <a:endParaRPr lang="zh-CN" altLang="en-US" sz="2100" spc="22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9" name="组合 68"/>
            <p:cNvGrpSpPr/>
            <p:nvPr/>
          </p:nvGrpSpPr>
          <p:grpSpPr>
            <a:xfrm>
              <a:off x="1807265" y="3572755"/>
              <a:ext cx="5693399" cy="426278"/>
              <a:chOff x="1807265" y="3400693"/>
              <a:chExt cx="5693399" cy="426278"/>
            </a:xfrm>
          </p:grpSpPr>
          <p:sp>
            <p:nvSpPr>
              <p:cNvPr id="51" name="圆角矩形 50"/>
              <p:cNvSpPr/>
              <p:nvPr/>
            </p:nvSpPr>
            <p:spPr>
              <a:xfrm>
                <a:off x="1807265" y="3400693"/>
                <a:ext cx="5693399" cy="394200"/>
              </a:xfrm>
              <a:prstGeom prst="roundRect">
                <a:avLst>
                  <a:gd name="adj" fmla="val 20658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1881814" y="3411473"/>
                <a:ext cx="3564309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100" spc="225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2.3</a:t>
                </a:r>
                <a:r>
                  <a:rPr lang="zh-CN" altLang="en-US" sz="2100" spc="225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　数据仓库与</a:t>
                </a:r>
                <a:r>
                  <a:rPr lang="en-US" altLang="zh-CN" sz="2100" spc="225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ETL</a:t>
                </a:r>
                <a:r>
                  <a:rPr lang="zh-CN" altLang="en-US" sz="2100" spc="225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工具</a:t>
                </a:r>
                <a:endPara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1777933" y="4164787"/>
              <a:ext cx="5693399" cy="416348"/>
              <a:chOff x="1777933" y="3664479"/>
              <a:chExt cx="5693399" cy="416348"/>
            </a:xfrm>
          </p:grpSpPr>
          <p:sp>
            <p:nvSpPr>
              <p:cNvPr id="65" name="圆角矩形 64"/>
              <p:cNvSpPr/>
              <p:nvPr/>
            </p:nvSpPr>
            <p:spPr>
              <a:xfrm>
                <a:off x="1777933" y="3664479"/>
                <a:ext cx="5693399" cy="394200"/>
              </a:xfrm>
              <a:prstGeom prst="roundRect">
                <a:avLst>
                  <a:gd name="adj" fmla="val 20658"/>
                </a:avLst>
              </a:prstGeom>
              <a:solidFill>
                <a:srgbClr val="E6E6E6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1842734" y="3665329"/>
                <a:ext cx="780983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100" spc="225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习题</a:t>
                </a:r>
                <a:endParaRPr lang="zh-CN" altLang="en-US" sz="2100" spc="22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555152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全国高校标准教材</a:t>
            </a:r>
            <a:r>
              <a:rPr lang="en-US" altLang="zh-CN" sz="1350" dirty="0" smtClean="0">
                <a:solidFill>
                  <a:schemeClr val="bg1"/>
                </a:solidFill>
              </a:rPr>
              <a:t>《</a:t>
            </a:r>
            <a:r>
              <a:rPr lang="zh-CN" altLang="en-US" sz="1350" dirty="0" smtClean="0">
                <a:solidFill>
                  <a:schemeClr val="bg1"/>
                </a:solidFill>
              </a:rPr>
              <a:t>云计算</a:t>
            </a:r>
            <a:r>
              <a:rPr lang="en-US" altLang="zh-CN" sz="1350" dirty="0" smtClean="0">
                <a:solidFill>
                  <a:schemeClr val="bg1"/>
                </a:solidFill>
              </a:rPr>
              <a:t>》</a:t>
            </a:r>
            <a:r>
              <a:rPr lang="zh-CN" altLang="en-US" sz="1350" dirty="0" smtClean="0">
                <a:solidFill>
                  <a:schemeClr val="bg1"/>
                </a:solidFill>
              </a:rPr>
              <a:t>姊妹篇，剖析大数据核心技术和实战应用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84630" y="2472901"/>
            <a:ext cx="22717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100" spc="22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大数据采集架构</a:t>
            </a:r>
            <a:endParaRPr lang="zh-CN" altLang="en-US" sz="2100" spc="22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4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7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24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圆角矩形 45"/>
          <p:cNvSpPr/>
          <p:nvPr/>
        </p:nvSpPr>
        <p:spPr>
          <a:xfrm>
            <a:off x="5840092" y="2204203"/>
            <a:ext cx="2631057" cy="3351455"/>
          </a:xfrm>
          <a:prstGeom prst="round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360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2.3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</a:t>
            </a:r>
            <a:r>
              <a:rPr lang="zh-CN" altLang="en-US" sz="2100" b="1" spc="225" dirty="0">
                <a:solidFill>
                  <a:prstClr val="white"/>
                </a:solidFill>
              </a:rPr>
              <a:t>仓库与</a:t>
            </a:r>
            <a:r>
              <a:rPr lang="en-US" altLang="zh-CN" sz="2100" b="1" spc="225" dirty="0">
                <a:solidFill>
                  <a:prstClr val="white"/>
                </a:solidFill>
              </a:rPr>
              <a:t>ETL</a:t>
            </a:r>
            <a:r>
              <a:rPr lang="zh-CN" altLang="en-US" sz="2100" b="1" spc="225" dirty="0">
                <a:solidFill>
                  <a:prstClr val="white"/>
                </a:solidFill>
              </a:rPr>
              <a:t>工具</a:t>
            </a:r>
          </a:p>
          <a:p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 rot="2345184">
            <a:off x="4720540" y="699259"/>
            <a:ext cx="230934" cy="829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840092" y="2175349"/>
            <a:ext cx="2631057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4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400" dirty="0" smtClean="0">
                <a:solidFill>
                  <a:schemeClr val="bg1"/>
                </a:solidFill>
              </a:rPr>
              <a:t>数据</a:t>
            </a:r>
            <a:r>
              <a:rPr lang="zh-CN" altLang="zh-CN" sz="1400" dirty="0">
                <a:solidFill>
                  <a:schemeClr val="bg1"/>
                </a:solidFill>
              </a:rPr>
              <a:t>仓库中的数据来自于多种业务数据源，这些数据源可能处于不同硬件平台上，使用不同的操作系统，数据模型也相差很</a:t>
            </a:r>
            <a:r>
              <a:rPr lang="zh-CN" altLang="zh-CN" sz="1400" dirty="0" smtClean="0">
                <a:solidFill>
                  <a:schemeClr val="bg1"/>
                </a:solidFill>
              </a:rPr>
              <a:t>远</a:t>
            </a:r>
            <a:r>
              <a:rPr lang="zh-CN" altLang="en-US" sz="1400" dirty="0" smtClean="0">
                <a:solidFill>
                  <a:schemeClr val="bg1"/>
                </a:solidFill>
              </a:rPr>
              <a:t>。</a:t>
            </a:r>
            <a:r>
              <a:rPr lang="zh-CN" altLang="zh-CN" sz="1400" dirty="0">
                <a:solidFill>
                  <a:schemeClr val="bg1"/>
                </a:solidFill>
              </a:rPr>
              <a:t>如何获取并向数据仓库加载这些数据量大、种类多的数据，已成为建立数据仓库所面临的一个关键</a:t>
            </a:r>
            <a:r>
              <a:rPr lang="zh-CN" altLang="zh-CN" sz="1400" dirty="0" smtClean="0">
                <a:solidFill>
                  <a:schemeClr val="bg1"/>
                </a:solidFill>
              </a:rPr>
              <a:t>问题</a:t>
            </a:r>
            <a:r>
              <a:rPr lang="zh-CN" altLang="en-US" sz="1400" dirty="0" smtClean="0">
                <a:solidFill>
                  <a:schemeClr val="bg1"/>
                </a:solidFill>
              </a:rPr>
              <a:t>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08" y="2204203"/>
            <a:ext cx="5027183" cy="335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2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20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12" name="文本框 40"/>
          <p:cNvSpPr txBox="1"/>
          <p:nvPr/>
        </p:nvSpPr>
        <p:spPr>
          <a:xfrm>
            <a:off x="399253" y="843230"/>
            <a:ext cx="2804795" cy="384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b="1" dirty="0" smtClean="0">
                <a:solidFill>
                  <a:srgbClr val="3D89BC"/>
                </a:solidFill>
              </a:rPr>
              <a:t>2.3.1 </a:t>
            </a:r>
            <a:r>
              <a:rPr lang="zh-CN" altLang="en-US" b="1" dirty="0" smtClean="0">
                <a:solidFill>
                  <a:srgbClr val="3D89BC"/>
                </a:solidFill>
              </a:rPr>
              <a:t>数据仓库与ETL工具</a:t>
            </a:r>
          </a:p>
        </p:txBody>
      </p:sp>
      <p:sp>
        <p:nvSpPr>
          <p:cNvPr id="13" name="椭圆 12"/>
          <p:cNvSpPr/>
          <p:nvPr/>
        </p:nvSpPr>
        <p:spPr>
          <a:xfrm>
            <a:off x="293525" y="946406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矩形 13"/>
          <p:cNvSpPr/>
          <p:nvPr/>
        </p:nvSpPr>
        <p:spPr>
          <a:xfrm>
            <a:off x="521707" y="1225958"/>
            <a:ext cx="8018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/>
              <a:t>数据仓库，是在企业管理和决策中面向主题的、集成的、随时间变化的、非易失性数据的集合。</a:t>
            </a:r>
            <a:endParaRPr lang="zh-CN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任意多边形 87"/>
          <p:cNvSpPr/>
          <p:nvPr/>
        </p:nvSpPr>
        <p:spPr>
          <a:xfrm>
            <a:off x="2517090" y="3858882"/>
            <a:ext cx="954637" cy="198291"/>
          </a:xfrm>
          <a:custGeom>
            <a:avLst/>
            <a:gdLst>
              <a:gd name="connsiteX0" fmla="*/ 946660 w 946660"/>
              <a:gd name="connsiteY0" fmla="*/ 0 h 196634"/>
              <a:gd name="connsiteX1" fmla="*/ 610110 w 946660"/>
              <a:gd name="connsiteY1" fmla="*/ 190500 h 196634"/>
              <a:gd name="connsiteX2" fmla="*/ 44960 w 946660"/>
              <a:gd name="connsiteY2" fmla="*/ 146050 h 196634"/>
              <a:gd name="connsiteX3" fmla="*/ 76710 w 946660"/>
              <a:gd name="connsiteY3" fmla="*/ 107950 h 196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6660" h="196634">
                <a:moveTo>
                  <a:pt x="946660" y="0"/>
                </a:moveTo>
                <a:cubicBezTo>
                  <a:pt x="853526" y="83079"/>
                  <a:pt x="760393" y="166158"/>
                  <a:pt x="610110" y="190500"/>
                </a:cubicBezTo>
                <a:cubicBezTo>
                  <a:pt x="459827" y="214842"/>
                  <a:pt x="133860" y="159808"/>
                  <a:pt x="44960" y="146050"/>
                </a:cubicBezTo>
                <a:cubicBezTo>
                  <a:pt x="-43940" y="132292"/>
                  <a:pt x="16385" y="120121"/>
                  <a:pt x="76710" y="107950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任意多边形 85"/>
          <p:cNvSpPr/>
          <p:nvPr/>
        </p:nvSpPr>
        <p:spPr>
          <a:xfrm>
            <a:off x="3970164" y="4023983"/>
            <a:ext cx="45719" cy="273074"/>
          </a:xfrm>
          <a:custGeom>
            <a:avLst/>
            <a:gdLst>
              <a:gd name="connsiteX0" fmla="*/ 26193 w 37077"/>
              <a:gd name="connsiteY0" fmla="*/ 0 h 221456"/>
              <a:gd name="connsiteX1" fmla="*/ 35718 w 37077"/>
              <a:gd name="connsiteY1" fmla="*/ 116681 h 221456"/>
              <a:gd name="connsiteX2" fmla="*/ 0 w 37077"/>
              <a:gd name="connsiteY2" fmla="*/ 221456 h 221456"/>
              <a:gd name="connsiteX3" fmla="*/ 0 w 37077"/>
              <a:gd name="connsiteY3" fmla="*/ 221456 h 221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77" h="221456">
                <a:moveTo>
                  <a:pt x="26193" y="0"/>
                </a:moveTo>
                <a:cubicBezTo>
                  <a:pt x="33138" y="39886"/>
                  <a:pt x="40083" y="79772"/>
                  <a:pt x="35718" y="116681"/>
                </a:cubicBezTo>
                <a:cubicBezTo>
                  <a:pt x="31353" y="153590"/>
                  <a:pt x="0" y="221456"/>
                  <a:pt x="0" y="221456"/>
                </a:cubicBezTo>
                <a:lnTo>
                  <a:pt x="0" y="221456"/>
                </a:ln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任意多边形 84"/>
          <p:cNvSpPr/>
          <p:nvPr/>
        </p:nvSpPr>
        <p:spPr>
          <a:xfrm>
            <a:off x="3222451" y="2109457"/>
            <a:ext cx="1025074" cy="613469"/>
          </a:xfrm>
          <a:custGeom>
            <a:avLst/>
            <a:gdLst>
              <a:gd name="connsiteX0" fmla="*/ 0 w 1016507"/>
              <a:gd name="connsiteY0" fmla="*/ 0 h 608342"/>
              <a:gd name="connsiteX1" fmla="*/ 581025 w 1016507"/>
              <a:gd name="connsiteY1" fmla="*/ 128588 h 608342"/>
              <a:gd name="connsiteX2" fmla="*/ 985838 w 1016507"/>
              <a:gd name="connsiteY2" fmla="*/ 571500 h 608342"/>
              <a:gd name="connsiteX3" fmla="*/ 957263 w 1016507"/>
              <a:gd name="connsiteY3" fmla="*/ 552450 h 608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6507" h="608342">
                <a:moveTo>
                  <a:pt x="0" y="0"/>
                </a:moveTo>
                <a:cubicBezTo>
                  <a:pt x="208359" y="16669"/>
                  <a:pt x="416719" y="33338"/>
                  <a:pt x="581025" y="128588"/>
                </a:cubicBezTo>
                <a:cubicBezTo>
                  <a:pt x="745331" y="223838"/>
                  <a:pt x="923132" y="500856"/>
                  <a:pt x="985838" y="571500"/>
                </a:cubicBezTo>
                <a:cubicBezTo>
                  <a:pt x="1048544" y="642144"/>
                  <a:pt x="1002903" y="597297"/>
                  <a:pt x="957263" y="552450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任意多边形 79"/>
          <p:cNvSpPr/>
          <p:nvPr/>
        </p:nvSpPr>
        <p:spPr>
          <a:xfrm>
            <a:off x="1565100" y="3249282"/>
            <a:ext cx="1684125" cy="281779"/>
          </a:xfrm>
          <a:custGeom>
            <a:avLst/>
            <a:gdLst>
              <a:gd name="connsiteX0" fmla="*/ 0 w 1670050"/>
              <a:gd name="connsiteY0" fmla="*/ 12700 h 279424"/>
              <a:gd name="connsiteX1" fmla="*/ 762000 w 1670050"/>
              <a:gd name="connsiteY1" fmla="*/ 279400 h 279424"/>
              <a:gd name="connsiteX2" fmla="*/ 1670050 w 1670050"/>
              <a:gd name="connsiteY2" fmla="*/ 0 h 279424"/>
              <a:gd name="connsiteX3" fmla="*/ 1670050 w 1670050"/>
              <a:gd name="connsiteY3" fmla="*/ 0 h 27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0050" h="279424">
                <a:moveTo>
                  <a:pt x="0" y="12700"/>
                </a:moveTo>
                <a:cubicBezTo>
                  <a:pt x="241829" y="147108"/>
                  <a:pt x="483658" y="281517"/>
                  <a:pt x="762000" y="279400"/>
                </a:cubicBezTo>
                <a:cubicBezTo>
                  <a:pt x="1040342" y="277283"/>
                  <a:pt x="1670050" y="0"/>
                  <a:pt x="1670050" y="0"/>
                </a:cubicBezTo>
                <a:lnTo>
                  <a:pt x="1670050" y="0"/>
                </a:ln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任意多边形 51"/>
          <p:cNvSpPr/>
          <p:nvPr/>
        </p:nvSpPr>
        <p:spPr>
          <a:xfrm>
            <a:off x="4517851" y="3425299"/>
            <a:ext cx="1828668" cy="208218"/>
          </a:xfrm>
          <a:custGeom>
            <a:avLst/>
            <a:gdLst>
              <a:gd name="connsiteX0" fmla="*/ 0 w 1813387"/>
              <a:gd name="connsiteY0" fmla="*/ 206478 h 206478"/>
              <a:gd name="connsiteX1" fmla="*/ 573741 w 1813387"/>
              <a:gd name="connsiteY1" fmla="*/ 290 h 206478"/>
              <a:gd name="connsiteX2" fmla="*/ 1712259 w 1813387"/>
              <a:gd name="connsiteY2" fmla="*/ 161655 h 206478"/>
              <a:gd name="connsiteX3" fmla="*/ 1685365 w 1813387"/>
              <a:gd name="connsiteY3" fmla="*/ 179584 h 20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3387" h="206478">
                <a:moveTo>
                  <a:pt x="0" y="206478"/>
                </a:moveTo>
                <a:cubicBezTo>
                  <a:pt x="144182" y="107119"/>
                  <a:pt x="288365" y="7760"/>
                  <a:pt x="573741" y="290"/>
                </a:cubicBezTo>
                <a:cubicBezTo>
                  <a:pt x="859117" y="-7180"/>
                  <a:pt x="1526988" y="131773"/>
                  <a:pt x="1712259" y="161655"/>
                </a:cubicBezTo>
                <a:cubicBezTo>
                  <a:pt x="1897530" y="191537"/>
                  <a:pt x="1791447" y="185560"/>
                  <a:pt x="1685365" y="17958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任意多边形 47"/>
          <p:cNvSpPr/>
          <p:nvPr/>
        </p:nvSpPr>
        <p:spPr>
          <a:xfrm>
            <a:off x="4436889" y="2670480"/>
            <a:ext cx="1027765" cy="295543"/>
          </a:xfrm>
          <a:custGeom>
            <a:avLst/>
            <a:gdLst>
              <a:gd name="connsiteX0" fmla="*/ 0 w 1019175"/>
              <a:gd name="connsiteY0" fmla="*/ 273844 h 293073"/>
              <a:gd name="connsiteX1" fmla="*/ 488156 w 1019175"/>
              <a:gd name="connsiteY1" fmla="*/ 264319 h 293073"/>
              <a:gd name="connsiteX2" fmla="*/ 1019175 w 1019175"/>
              <a:gd name="connsiteY2" fmla="*/ 0 h 293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9175" h="293073">
                <a:moveTo>
                  <a:pt x="0" y="273844"/>
                </a:moveTo>
                <a:cubicBezTo>
                  <a:pt x="159146" y="291902"/>
                  <a:pt x="318293" y="309960"/>
                  <a:pt x="488156" y="264319"/>
                </a:cubicBezTo>
                <a:cubicBezTo>
                  <a:pt x="658019" y="218678"/>
                  <a:pt x="838597" y="109339"/>
                  <a:pt x="1019175" y="0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429942" y="2534708"/>
            <a:ext cx="1230455" cy="1230455"/>
          </a:xfrm>
          <a:prstGeom prst="ellipse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360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2.3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</a:t>
            </a:r>
            <a:r>
              <a:rPr lang="zh-CN" altLang="en-US" sz="2100" b="1" spc="225" dirty="0">
                <a:solidFill>
                  <a:prstClr val="white"/>
                </a:solidFill>
              </a:rPr>
              <a:t>仓库与</a:t>
            </a:r>
            <a:r>
              <a:rPr lang="en-US" altLang="zh-CN" sz="2100" b="1" spc="225" dirty="0">
                <a:solidFill>
                  <a:prstClr val="white"/>
                </a:solidFill>
              </a:rPr>
              <a:t>ETL</a:t>
            </a:r>
            <a:r>
              <a:rPr lang="zh-CN" altLang="en-US" sz="2100" b="1" spc="225" dirty="0">
                <a:solidFill>
                  <a:prstClr val="white"/>
                </a:solidFill>
              </a:rPr>
              <a:t>工具</a:t>
            </a:r>
          </a:p>
          <a:p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7042511" y="1352375"/>
            <a:ext cx="1643949" cy="2676842"/>
          </a:xfrm>
          <a:prstGeom prst="round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109745" y="1503193"/>
            <a:ext cx="148706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>
                <a:solidFill>
                  <a:schemeClr val="bg1"/>
                </a:solidFill>
                <a:latin typeface="+mn-ea"/>
              </a:rPr>
              <a:t>如何获取并向数据仓库加载数据量大、种类多的数据，一般要使用专业的数据抽取、转换和装载工具，这些工具合并起来被称为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ETL</a:t>
            </a:r>
            <a:r>
              <a:rPr lang="zh-CN" altLang="zh-CN" sz="1400" dirty="0">
                <a:solidFill>
                  <a:schemeClr val="bg1"/>
                </a:solidFill>
                <a:latin typeface="+mn-ea"/>
              </a:rPr>
              <a:t>（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Extract-Transform-Load</a:t>
            </a:r>
            <a:r>
              <a:rPr lang="zh-CN" altLang="zh-CN" sz="1400" dirty="0">
                <a:solidFill>
                  <a:schemeClr val="bg1"/>
                </a:solidFill>
                <a:latin typeface="+mn-ea"/>
              </a:rPr>
              <a:t>）。</a:t>
            </a:r>
            <a:endParaRPr lang="zh-CN" altLang="en-US" sz="14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886766" y="1740967"/>
            <a:ext cx="1471050" cy="1420772"/>
            <a:chOff x="2019550" y="2206587"/>
            <a:chExt cx="1458756" cy="1408898"/>
          </a:xfrm>
        </p:grpSpPr>
        <p:sp>
          <p:nvSpPr>
            <p:cNvPr id="58" name="椭圆 57"/>
            <p:cNvSpPr/>
            <p:nvPr/>
          </p:nvSpPr>
          <p:spPr>
            <a:xfrm>
              <a:off x="2060443" y="2206587"/>
              <a:ext cx="1408898" cy="1408898"/>
            </a:xfrm>
            <a:prstGeom prst="ellipse">
              <a:avLst/>
            </a:pr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019550" y="2588458"/>
              <a:ext cx="1458756" cy="5188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bg1"/>
                  </a:solidFill>
                </a:rPr>
                <a:t>Informatica PowerCenter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161796" y="2561945"/>
            <a:ext cx="1496305" cy="1496305"/>
            <a:chOff x="3771898" y="2829955"/>
            <a:chExt cx="1600203" cy="1600203"/>
          </a:xfrm>
        </p:grpSpPr>
        <p:sp>
          <p:nvSpPr>
            <p:cNvPr id="49" name="椭圆 48"/>
            <p:cNvSpPr/>
            <p:nvPr/>
          </p:nvSpPr>
          <p:spPr>
            <a:xfrm>
              <a:off x="3771898" y="2829955"/>
              <a:ext cx="1600203" cy="1600203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3872669" y="2930726"/>
              <a:ext cx="1398662" cy="1398662"/>
            </a:xfrm>
            <a:prstGeom prst="ellipse">
              <a:avLst/>
            </a:prstGeom>
            <a:noFill/>
            <a:ln w="38100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3369420" y="3007840"/>
            <a:ext cx="1059333" cy="651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b="1" dirty="0">
                <a:solidFill>
                  <a:schemeClr val="bg1"/>
                </a:solidFill>
              </a:rPr>
              <a:t>常用</a:t>
            </a:r>
            <a:r>
              <a:rPr lang="en-US" altLang="zh-CN" b="1" dirty="0" smtClean="0">
                <a:solidFill>
                  <a:schemeClr val="bg1"/>
                </a:solidFill>
              </a:rPr>
              <a:t>ETL</a:t>
            </a:r>
          </a:p>
          <a:p>
            <a:pPr algn="ctr"/>
            <a:r>
              <a:rPr lang="zh-CN" altLang="zh-CN" b="1" dirty="0" smtClean="0">
                <a:solidFill>
                  <a:schemeClr val="bg1"/>
                </a:solidFill>
              </a:rPr>
              <a:t>工具</a:t>
            </a:r>
            <a:endParaRPr lang="zh-CN" altLang="zh-CN" b="1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22870" y="2754160"/>
            <a:ext cx="1364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</a:rPr>
              <a:t>IBM 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sz="1600" dirty="0" smtClean="0">
                <a:solidFill>
                  <a:schemeClr val="bg1"/>
                </a:solidFill>
              </a:rPr>
              <a:t>Datastage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506517" y="3654171"/>
            <a:ext cx="1426908" cy="1369991"/>
            <a:chOff x="627531" y="3630553"/>
            <a:chExt cx="1414982" cy="1358541"/>
          </a:xfrm>
        </p:grpSpPr>
        <p:sp>
          <p:nvSpPr>
            <p:cNvPr id="78" name="椭圆 77"/>
            <p:cNvSpPr/>
            <p:nvPr/>
          </p:nvSpPr>
          <p:spPr>
            <a:xfrm>
              <a:off x="661010" y="3630553"/>
              <a:ext cx="1358541" cy="1358541"/>
            </a:xfrm>
            <a:prstGeom prst="ellipse">
              <a:avLst/>
            </a:pr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27531" y="3940492"/>
              <a:ext cx="1414982" cy="8240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bg1"/>
                  </a:solidFill>
                </a:rPr>
                <a:t>Warehouse</a:t>
              </a:r>
            </a:p>
            <a:p>
              <a:pPr algn="ctr"/>
              <a:r>
                <a:rPr lang="en-US" altLang="zh-CN" sz="1600" dirty="0" smtClean="0">
                  <a:solidFill>
                    <a:schemeClr val="bg1"/>
                  </a:solidFill>
                </a:rPr>
                <a:t> Builder</a:t>
              </a:r>
            </a:p>
            <a:p>
              <a:pPr algn="ctr"/>
              <a:r>
                <a:rPr lang="zh-CN" altLang="zh-CN" sz="1600" dirty="0" smtClean="0">
                  <a:solidFill>
                    <a:schemeClr val="bg1"/>
                  </a:solidFill>
                </a:rPr>
                <a:t>（</a:t>
              </a:r>
              <a:r>
                <a:rPr lang="en-US" altLang="zh-CN" sz="1600" dirty="0">
                  <a:solidFill>
                    <a:schemeClr val="bg1"/>
                  </a:solidFill>
                </a:rPr>
                <a:t>OWB</a:t>
              </a:r>
              <a:r>
                <a:rPr lang="zh-CN" altLang="zh-CN" sz="1600" dirty="0" smtClean="0">
                  <a:solidFill>
                    <a:schemeClr val="bg1"/>
                  </a:solidFill>
                </a:rPr>
                <a:t>）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204229" y="4229306"/>
            <a:ext cx="1513627" cy="1369991"/>
            <a:chOff x="3867978" y="4586823"/>
            <a:chExt cx="1500977" cy="1358541"/>
          </a:xfrm>
        </p:grpSpPr>
        <p:sp>
          <p:nvSpPr>
            <p:cNvPr id="77" name="椭圆 76"/>
            <p:cNvSpPr/>
            <p:nvPr/>
          </p:nvSpPr>
          <p:spPr>
            <a:xfrm>
              <a:off x="3923126" y="4586823"/>
              <a:ext cx="1358541" cy="1358541"/>
            </a:xfrm>
            <a:prstGeom prst="ellipse">
              <a:avLst/>
            </a:pr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3867978" y="4916032"/>
              <a:ext cx="1500977" cy="7324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</a:rPr>
                <a:t>Oracle Data </a:t>
              </a:r>
              <a:r>
                <a:rPr lang="en-US" altLang="zh-CN" sz="1400" dirty="0" smtClean="0">
                  <a:solidFill>
                    <a:schemeClr val="bg1"/>
                  </a:solidFill>
                </a:rPr>
                <a:t>Integrator</a:t>
              </a:r>
            </a:p>
            <a:p>
              <a:pPr algn="ctr"/>
              <a:r>
                <a:rPr lang="zh-CN" altLang="zh-CN" sz="1400" dirty="0" smtClean="0">
                  <a:solidFill>
                    <a:schemeClr val="bg1"/>
                  </a:solidFill>
                </a:rPr>
                <a:t>（</a:t>
              </a:r>
              <a:r>
                <a:rPr lang="en-US" altLang="zh-CN" sz="1400" dirty="0">
                  <a:solidFill>
                    <a:schemeClr val="bg1"/>
                  </a:solidFill>
                </a:rPr>
                <a:t>ODI</a:t>
              </a:r>
              <a:r>
                <a:rPr lang="zh-CN" altLang="zh-CN" sz="1400" dirty="0" smtClean="0">
                  <a:solidFill>
                    <a:schemeClr val="bg1"/>
                  </a:solidFill>
                </a:rPr>
                <a:t>）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926490" y="3505721"/>
            <a:ext cx="2317473" cy="1914568"/>
            <a:chOff x="5590239" y="3863238"/>
            <a:chExt cx="2298105" cy="1898567"/>
          </a:xfrm>
        </p:grpSpPr>
        <p:sp>
          <p:nvSpPr>
            <p:cNvPr id="76" name="椭圆 75"/>
            <p:cNvSpPr/>
            <p:nvPr/>
          </p:nvSpPr>
          <p:spPr>
            <a:xfrm>
              <a:off x="5790009" y="3863238"/>
              <a:ext cx="1898567" cy="1898567"/>
            </a:xfrm>
            <a:prstGeom prst="ellipse">
              <a:avLst/>
            </a:pr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590239" y="4362323"/>
              <a:ext cx="2298105" cy="7324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</a:rPr>
                <a:t>Microsoft </a:t>
              </a:r>
              <a:r>
                <a:rPr lang="en-US" altLang="zh-CN" sz="1400" dirty="0" smtClean="0">
                  <a:solidFill>
                    <a:schemeClr val="bg1"/>
                  </a:solidFill>
                </a:rPr>
                <a:t>SQL</a:t>
              </a:r>
            </a:p>
            <a:p>
              <a:pPr algn="ctr"/>
              <a:r>
                <a:rPr lang="en-US" altLang="zh-CN" sz="1400" dirty="0" smtClean="0">
                  <a:solidFill>
                    <a:schemeClr val="bg1"/>
                  </a:solidFill>
                </a:rPr>
                <a:t>Server Integration Services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328478" y="2036802"/>
            <a:ext cx="1007202" cy="1007202"/>
            <a:chOff x="5992227" y="2394319"/>
            <a:chExt cx="998784" cy="998784"/>
          </a:xfrm>
        </p:grpSpPr>
        <p:sp>
          <p:nvSpPr>
            <p:cNvPr id="57" name="椭圆 56"/>
            <p:cNvSpPr/>
            <p:nvPr/>
          </p:nvSpPr>
          <p:spPr>
            <a:xfrm>
              <a:off x="5992227" y="2394319"/>
              <a:ext cx="998784" cy="998784"/>
            </a:xfrm>
            <a:prstGeom prst="ellipse">
              <a:avLst/>
            </a:pr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6147349" y="2555689"/>
              <a:ext cx="747751" cy="579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zh-CN" sz="1600" dirty="0" smtClean="0">
                  <a:solidFill>
                    <a:schemeClr val="bg1"/>
                  </a:solidFill>
                </a:rPr>
                <a:t>开源</a:t>
              </a:r>
              <a:endParaRPr lang="en-US" altLang="zh-CN" sz="1600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600" dirty="0" smtClean="0">
                  <a:solidFill>
                    <a:schemeClr val="bg1"/>
                  </a:solidFill>
                </a:rPr>
                <a:t>Kettle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43" name="矩形 42"/>
          <p:cNvSpPr/>
          <p:nvPr/>
        </p:nvSpPr>
        <p:spPr>
          <a:xfrm rot="2345184">
            <a:off x="4720540" y="699259"/>
            <a:ext cx="230934" cy="829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46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7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26</a:t>
            </a:fld>
            <a:endParaRPr lang="zh-CN" altLang="en-US" dirty="0"/>
          </a:p>
        </p:txBody>
      </p:sp>
      <p:sp>
        <p:nvSpPr>
          <p:cNvPr id="12" name="文本框 40"/>
          <p:cNvSpPr txBox="1"/>
          <p:nvPr/>
        </p:nvSpPr>
        <p:spPr>
          <a:xfrm>
            <a:off x="399253" y="843230"/>
            <a:ext cx="2118995" cy="384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b="1" dirty="0" smtClean="0">
                <a:solidFill>
                  <a:srgbClr val="3D89BC"/>
                </a:solidFill>
              </a:rPr>
              <a:t>2.3.2 </a:t>
            </a:r>
            <a:r>
              <a:rPr lang="zh-CN" altLang="en-US" b="1" dirty="0" smtClean="0">
                <a:solidFill>
                  <a:srgbClr val="3D89BC"/>
                </a:solidFill>
              </a:rPr>
              <a:t>常用ETL工具</a:t>
            </a:r>
          </a:p>
        </p:txBody>
      </p:sp>
      <p:sp>
        <p:nvSpPr>
          <p:cNvPr id="13" name="椭圆 12"/>
          <p:cNvSpPr/>
          <p:nvPr/>
        </p:nvSpPr>
        <p:spPr>
          <a:xfrm>
            <a:off x="293525" y="946406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360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2.3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</a:t>
            </a:r>
            <a:r>
              <a:rPr lang="zh-CN" altLang="en-US" sz="2100" b="1" spc="225" dirty="0">
                <a:solidFill>
                  <a:prstClr val="white"/>
                </a:solidFill>
              </a:rPr>
              <a:t>仓库与</a:t>
            </a:r>
            <a:r>
              <a:rPr lang="en-US" altLang="zh-CN" sz="2100" b="1" spc="225" dirty="0">
                <a:solidFill>
                  <a:prstClr val="white"/>
                </a:solidFill>
              </a:rPr>
              <a:t>ETL</a:t>
            </a:r>
            <a:r>
              <a:rPr lang="zh-CN" altLang="en-US" sz="2100" b="1" spc="225" dirty="0">
                <a:solidFill>
                  <a:prstClr val="white"/>
                </a:solidFill>
              </a:rPr>
              <a:t>工具</a:t>
            </a:r>
          </a:p>
          <a:p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 rot="2345184">
            <a:off x="4720540" y="699259"/>
            <a:ext cx="230934" cy="829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27 Imagen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46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7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27</a:t>
            </a:fld>
            <a:endParaRPr lang="zh-CN" altLang="en-US" dirty="0"/>
          </a:p>
        </p:txBody>
      </p:sp>
      <p:grpSp>
        <p:nvGrpSpPr>
          <p:cNvPr id="62" name="组合 61"/>
          <p:cNvGrpSpPr/>
          <p:nvPr/>
        </p:nvGrpSpPr>
        <p:grpSpPr>
          <a:xfrm>
            <a:off x="541655" y="1826895"/>
            <a:ext cx="2547620" cy="3367405"/>
            <a:chOff x="853" y="3605"/>
            <a:chExt cx="4012" cy="2742"/>
          </a:xfrm>
        </p:grpSpPr>
        <p:sp>
          <p:nvSpPr>
            <p:cNvPr id="14" name="矩形 13"/>
            <p:cNvSpPr/>
            <p:nvPr>
              <p:custDataLst>
                <p:tags r:id="rId14"/>
              </p:custDataLst>
            </p:nvPr>
          </p:nvSpPr>
          <p:spPr>
            <a:xfrm>
              <a:off x="853" y="6129"/>
              <a:ext cx="4013" cy="2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sz="1050">
                <a:solidFill>
                  <a:srgbClr val="61972B"/>
                </a:solidFill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5"/>
              </p:custDataLst>
            </p:nvPr>
          </p:nvSpPr>
          <p:spPr>
            <a:xfrm>
              <a:off x="853" y="3605"/>
              <a:ext cx="4013" cy="2681"/>
            </a:xfrm>
            <a:custGeom>
              <a:avLst/>
              <a:gdLst>
                <a:gd name="connsiteX0" fmla="*/ 0 w 3024000"/>
                <a:gd name="connsiteY0" fmla="*/ 0 h 1673225"/>
                <a:gd name="connsiteX1" fmla="*/ 3024000 w 3024000"/>
                <a:gd name="connsiteY1" fmla="*/ 0 h 1673225"/>
                <a:gd name="connsiteX2" fmla="*/ 3024000 w 3024000"/>
                <a:gd name="connsiteY2" fmla="*/ 1584325 h 1673225"/>
                <a:gd name="connsiteX3" fmla="*/ 1580797 w 3024000"/>
                <a:gd name="connsiteY3" fmla="*/ 1584325 h 1673225"/>
                <a:gd name="connsiteX4" fmla="*/ 1524000 w 3024000"/>
                <a:gd name="connsiteY4" fmla="*/ 1673225 h 1673225"/>
                <a:gd name="connsiteX5" fmla="*/ 1467203 w 3024000"/>
                <a:gd name="connsiteY5" fmla="*/ 1584325 h 1673225"/>
                <a:gd name="connsiteX6" fmla="*/ 0 w 3024000"/>
                <a:gd name="connsiteY6" fmla="*/ 1584325 h 167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4000" h="1673225">
                  <a:moveTo>
                    <a:pt x="0" y="0"/>
                  </a:moveTo>
                  <a:lnTo>
                    <a:pt x="3024000" y="0"/>
                  </a:lnTo>
                  <a:lnTo>
                    <a:pt x="3024000" y="1584325"/>
                  </a:lnTo>
                  <a:lnTo>
                    <a:pt x="1580797" y="1584325"/>
                  </a:lnTo>
                  <a:lnTo>
                    <a:pt x="1524000" y="1673225"/>
                  </a:lnTo>
                  <a:lnTo>
                    <a:pt x="1467203" y="1584325"/>
                  </a:lnTo>
                  <a:lnTo>
                    <a:pt x="0" y="158432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</a:bodyPr>
            <a:lstStyle/>
            <a:p>
              <a:pPr algn="ctr">
                <a:defRPr/>
              </a:pPr>
              <a:endParaRPr lang="da-DK" altLang="zh-CN" sz="1350" kern="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09295" y="1680210"/>
            <a:ext cx="2186305" cy="455295"/>
            <a:chOff x="2898008" y="1830012"/>
            <a:chExt cx="1690682" cy="647789"/>
          </a:xfrm>
        </p:grpSpPr>
        <p:sp>
          <p:nvSpPr>
            <p:cNvPr id="17" name="任意多边形 16"/>
            <p:cNvSpPr/>
            <p:nvPr>
              <p:custDataLst>
                <p:tags r:id="rId12"/>
              </p:custDataLst>
            </p:nvPr>
          </p:nvSpPr>
          <p:spPr>
            <a:xfrm>
              <a:off x="4501399" y="1830012"/>
              <a:ext cx="87291" cy="220524"/>
            </a:xfrm>
            <a:custGeom>
              <a:avLst/>
              <a:gdLst>
                <a:gd name="connsiteX0" fmla="*/ 59531 w 59531"/>
                <a:gd name="connsiteY0" fmla="*/ 0 h 152400"/>
                <a:gd name="connsiteX1" fmla="*/ 0 w 59531"/>
                <a:gd name="connsiteY1" fmla="*/ 152400 h 152400"/>
                <a:gd name="connsiteX2" fmla="*/ 54768 w 59531"/>
                <a:gd name="connsiteY2" fmla="*/ 142875 h 152400"/>
                <a:gd name="connsiteX3" fmla="*/ 59531 w 59531"/>
                <a:gd name="connsiteY3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31" h="152400">
                  <a:moveTo>
                    <a:pt x="59531" y="0"/>
                  </a:moveTo>
                  <a:lnTo>
                    <a:pt x="0" y="152400"/>
                  </a:lnTo>
                  <a:lnTo>
                    <a:pt x="54768" y="142875"/>
                  </a:lnTo>
                  <a:lnTo>
                    <a:pt x="595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7500" lnSpcReduction="20000"/>
            </a:bodyPr>
            <a:lstStyle/>
            <a:p>
              <a:pPr algn="ctr">
                <a:defRPr/>
              </a:pPr>
              <a:endParaRPr lang="zh-CN" altLang="en-US" sz="1050"/>
            </a:p>
          </p:txBody>
        </p:sp>
        <p:sp>
          <p:nvSpPr>
            <p:cNvPr id="18" name="平行四边形 17"/>
            <p:cNvSpPr/>
            <p:nvPr>
              <p:custDataLst>
                <p:tags r:id="rId13"/>
              </p:custDataLst>
            </p:nvPr>
          </p:nvSpPr>
          <p:spPr>
            <a:xfrm>
              <a:off x="2898008" y="1830012"/>
              <a:ext cx="1690682" cy="647789"/>
            </a:xfrm>
            <a:prstGeom prst="parallelogram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97500" lnSpcReduction="10000"/>
            </a:bodyPr>
            <a:lstStyle/>
            <a:p>
              <a:pPr algn="ctr">
                <a:defRPr/>
              </a:pPr>
              <a:r>
                <a:rPr lang="zh-CN" altLang="en-US" dirty="0">
                  <a:solidFill>
                    <a:srgbClr val="FFFFFF"/>
                  </a:solidFill>
                </a:rPr>
                <a:t>PowerCenter</a:t>
              </a: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3283585" y="1826895"/>
            <a:ext cx="2547620" cy="3368675"/>
            <a:chOff x="5171" y="3605"/>
            <a:chExt cx="4012" cy="2742"/>
          </a:xfrm>
        </p:grpSpPr>
        <p:sp>
          <p:nvSpPr>
            <p:cNvPr id="40" name="矩形 39"/>
            <p:cNvSpPr/>
            <p:nvPr>
              <p:custDataLst>
                <p:tags r:id="rId10"/>
              </p:custDataLst>
            </p:nvPr>
          </p:nvSpPr>
          <p:spPr>
            <a:xfrm>
              <a:off x="5171" y="6129"/>
              <a:ext cx="4013" cy="2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sz="1050">
                <a:solidFill>
                  <a:srgbClr val="61972B"/>
                </a:solidFill>
              </a:endParaRPr>
            </a:p>
          </p:txBody>
        </p:sp>
        <p:sp>
          <p:nvSpPr>
            <p:cNvPr id="41" name="任意多边形 40"/>
            <p:cNvSpPr/>
            <p:nvPr>
              <p:custDataLst>
                <p:tags r:id="rId11"/>
              </p:custDataLst>
            </p:nvPr>
          </p:nvSpPr>
          <p:spPr>
            <a:xfrm>
              <a:off x="5171" y="3605"/>
              <a:ext cx="4013" cy="2681"/>
            </a:xfrm>
            <a:custGeom>
              <a:avLst/>
              <a:gdLst>
                <a:gd name="connsiteX0" fmla="*/ 0 w 3024000"/>
                <a:gd name="connsiteY0" fmla="*/ 0 h 1673225"/>
                <a:gd name="connsiteX1" fmla="*/ 3024000 w 3024000"/>
                <a:gd name="connsiteY1" fmla="*/ 0 h 1673225"/>
                <a:gd name="connsiteX2" fmla="*/ 3024000 w 3024000"/>
                <a:gd name="connsiteY2" fmla="*/ 1584325 h 1673225"/>
                <a:gd name="connsiteX3" fmla="*/ 1580797 w 3024000"/>
                <a:gd name="connsiteY3" fmla="*/ 1584325 h 1673225"/>
                <a:gd name="connsiteX4" fmla="*/ 1524000 w 3024000"/>
                <a:gd name="connsiteY4" fmla="*/ 1673225 h 1673225"/>
                <a:gd name="connsiteX5" fmla="*/ 1467203 w 3024000"/>
                <a:gd name="connsiteY5" fmla="*/ 1584325 h 1673225"/>
                <a:gd name="connsiteX6" fmla="*/ 0 w 3024000"/>
                <a:gd name="connsiteY6" fmla="*/ 1584325 h 167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4000" h="1673225">
                  <a:moveTo>
                    <a:pt x="0" y="0"/>
                  </a:moveTo>
                  <a:lnTo>
                    <a:pt x="3024000" y="0"/>
                  </a:lnTo>
                  <a:lnTo>
                    <a:pt x="3024000" y="1584325"/>
                  </a:lnTo>
                  <a:lnTo>
                    <a:pt x="1580797" y="1584325"/>
                  </a:lnTo>
                  <a:lnTo>
                    <a:pt x="1524000" y="1673225"/>
                  </a:lnTo>
                  <a:lnTo>
                    <a:pt x="1467203" y="1584325"/>
                  </a:lnTo>
                  <a:lnTo>
                    <a:pt x="0" y="158432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</a:bodyPr>
            <a:lstStyle/>
            <a:p>
              <a:pPr algn="ctr">
                <a:defRPr/>
              </a:pPr>
              <a:endParaRPr lang="da-DK" altLang="zh-CN" sz="1350" kern="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451860" y="1680210"/>
            <a:ext cx="2186305" cy="455295"/>
            <a:chOff x="2898008" y="1830012"/>
            <a:chExt cx="1690682" cy="647789"/>
          </a:xfrm>
        </p:grpSpPr>
        <p:sp>
          <p:nvSpPr>
            <p:cNvPr id="19" name="任意多边形 18"/>
            <p:cNvSpPr/>
            <p:nvPr>
              <p:custDataLst>
                <p:tags r:id="rId8"/>
              </p:custDataLst>
            </p:nvPr>
          </p:nvSpPr>
          <p:spPr>
            <a:xfrm>
              <a:off x="4501399" y="1830012"/>
              <a:ext cx="87291" cy="220524"/>
            </a:xfrm>
            <a:custGeom>
              <a:avLst/>
              <a:gdLst>
                <a:gd name="connsiteX0" fmla="*/ 59531 w 59531"/>
                <a:gd name="connsiteY0" fmla="*/ 0 h 152400"/>
                <a:gd name="connsiteX1" fmla="*/ 0 w 59531"/>
                <a:gd name="connsiteY1" fmla="*/ 152400 h 152400"/>
                <a:gd name="connsiteX2" fmla="*/ 54768 w 59531"/>
                <a:gd name="connsiteY2" fmla="*/ 142875 h 152400"/>
                <a:gd name="connsiteX3" fmla="*/ 59531 w 59531"/>
                <a:gd name="connsiteY3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31" h="152400">
                  <a:moveTo>
                    <a:pt x="59531" y="0"/>
                  </a:moveTo>
                  <a:lnTo>
                    <a:pt x="0" y="152400"/>
                  </a:lnTo>
                  <a:lnTo>
                    <a:pt x="54768" y="142875"/>
                  </a:lnTo>
                  <a:lnTo>
                    <a:pt x="595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7500" lnSpcReduction="20000"/>
            </a:bodyPr>
            <a:lstStyle/>
            <a:p>
              <a:pPr algn="ctr">
                <a:defRPr/>
              </a:pPr>
              <a:endParaRPr lang="zh-CN" altLang="en-US" sz="1050"/>
            </a:p>
          </p:txBody>
        </p:sp>
        <p:sp>
          <p:nvSpPr>
            <p:cNvPr id="20" name="平行四边形 19"/>
            <p:cNvSpPr/>
            <p:nvPr>
              <p:custDataLst>
                <p:tags r:id="rId9"/>
              </p:custDataLst>
            </p:nvPr>
          </p:nvSpPr>
          <p:spPr>
            <a:xfrm>
              <a:off x="2898008" y="1830012"/>
              <a:ext cx="1690682" cy="647789"/>
            </a:xfrm>
            <a:prstGeom prst="parallelogram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90000"/>
            </a:bodyPr>
            <a:lstStyle/>
            <a:p>
              <a:pPr algn="ctr">
                <a:defRPr/>
              </a:pPr>
              <a:r>
                <a:rPr lang="zh-CN" altLang="en-US" dirty="0">
                  <a:solidFill>
                    <a:srgbClr val="FFFFFF"/>
                  </a:solidFill>
                </a:rPr>
                <a:t>IBM Datastage</a:t>
              </a: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6017260" y="1826895"/>
            <a:ext cx="2547620" cy="3369945"/>
            <a:chOff x="9476" y="3605"/>
            <a:chExt cx="4012" cy="2742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9476" y="6129"/>
              <a:ext cx="4013" cy="2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sz="1050">
                <a:solidFill>
                  <a:srgbClr val="61972B"/>
                </a:solidFill>
              </a:endParaRPr>
            </a:p>
          </p:txBody>
        </p:sp>
        <p:sp>
          <p:nvSpPr>
            <p:cNvPr id="28" name="任意多边形 27"/>
            <p:cNvSpPr/>
            <p:nvPr>
              <p:custDataLst>
                <p:tags r:id="rId7"/>
              </p:custDataLst>
            </p:nvPr>
          </p:nvSpPr>
          <p:spPr>
            <a:xfrm>
              <a:off x="9476" y="3605"/>
              <a:ext cx="4013" cy="2681"/>
            </a:xfrm>
            <a:custGeom>
              <a:avLst/>
              <a:gdLst>
                <a:gd name="connsiteX0" fmla="*/ 0 w 3024000"/>
                <a:gd name="connsiteY0" fmla="*/ 0 h 1673225"/>
                <a:gd name="connsiteX1" fmla="*/ 3024000 w 3024000"/>
                <a:gd name="connsiteY1" fmla="*/ 0 h 1673225"/>
                <a:gd name="connsiteX2" fmla="*/ 3024000 w 3024000"/>
                <a:gd name="connsiteY2" fmla="*/ 1584325 h 1673225"/>
                <a:gd name="connsiteX3" fmla="*/ 1580797 w 3024000"/>
                <a:gd name="connsiteY3" fmla="*/ 1584325 h 1673225"/>
                <a:gd name="connsiteX4" fmla="*/ 1524000 w 3024000"/>
                <a:gd name="connsiteY4" fmla="*/ 1673225 h 1673225"/>
                <a:gd name="connsiteX5" fmla="*/ 1467203 w 3024000"/>
                <a:gd name="connsiteY5" fmla="*/ 1584325 h 1673225"/>
                <a:gd name="connsiteX6" fmla="*/ 0 w 3024000"/>
                <a:gd name="connsiteY6" fmla="*/ 1584325 h 167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4000" h="1673225">
                  <a:moveTo>
                    <a:pt x="0" y="0"/>
                  </a:moveTo>
                  <a:lnTo>
                    <a:pt x="3024000" y="0"/>
                  </a:lnTo>
                  <a:lnTo>
                    <a:pt x="3024000" y="1584325"/>
                  </a:lnTo>
                  <a:lnTo>
                    <a:pt x="1580797" y="1584325"/>
                  </a:lnTo>
                  <a:lnTo>
                    <a:pt x="1524000" y="1673225"/>
                  </a:lnTo>
                  <a:lnTo>
                    <a:pt x="1467203" y="1584325"/>
                  </a:lnTo>
                  <a:lnTo>
                    <a:pt x="0" y="158432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</a:bodyPr>
            <a:lstStyle/>
            <a:p>
              <a:pPr algn="ctr">
                <a:defRPr/>
              </a:pPr>
              <a:endParaRPr lang="da-DK" altLang="zh-CN" sz="1350" kern="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6185535" y="1680210"/>
            <a:ext cx="2186305" cy="455295"/>
            <a:chOff x="2898008" y="1830012"/>
            <a:chExt cx="1690682" cy="647789"/>
          </a:xfrm>
        </p:grpSpPr>
        <p:sp>
          <p:nvSpPr>
            <p:cNvPr id="55" name="任意多边形 54"/>
            <p:cNvSpPr/>
            <p:nvPr>
              <p:custDataLst>
                <p:tags r:id="rId4"/>
              </p:custDataLst>
            </p:nvPr>
          </p:nvSpPr>
          <p:spPr>
            <a:xfrm>
              <a:off x="4501399" y="1830012"/>
              <a:ext cx="87291" cy="220524"/>
            </a:xfrm>
            <a:custGeom>
              <a:avLst/>
              <a:gdLst>
                <a:gd name="connsiteX0" fmla="*/ 59531 w 59531"/>
                <a:gd name="connsiteY0" fmla="*/ 0 h 152400"/>
                <a:gd name="connsiteX1" fmla="*/ 0 w 59531"/>
                <a:gd name="connsiteY1" fmla="*/ 152400 h 152400"/>
                <a:gd name="connsiteX2" fmla="*/ 54768 w 59531"/>
                <a:gd name="connsiteY2" fmla="*/ 142875 h 152400"/>
                <a:gd name="connsiteX3" fmla="*/ 59531 w 59531"/>
                <a:gd name="connsiteY3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31" h="152400">
                  <a:moveTo>
                    <a:pt x="59531" y="0"/>
                  </a:moveTo>
                  <a:lnTo>
                    <a:pt x="0" y="152400"/>
                  </a:lnTo>
                  <a:lnTo>
                    <a:pt x="54768" y="142875"/>
                  </a:lnTo>
                  <a:lnTo>
                    <a:pt x="595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7500" lnSpcReduction="20000"/>
            </a:bodyPr>
            <a:lstStyle/>
            <a:p>
              <a:pPr algn="ctr">
                <a:defRPr/>
              </a:pPr>
              <a:endParaRPr lang="zh-CN" altLang="en-US" sz="1050"/>
            </a:p>
          </p:txBody>
        </p:sp>
        <p:sp>
          <p:nvSpPr>
            <p:cNvPr id="56" name="平行四边形 55"/>
            <p:cNvSpPr/>
            <p:nvPr>
              <p:custDataLst>
                <p:tags r:id="rId5"/>
              </p:custDataLst>
            </p:nvPr>
          </p:nvSpPr>
          <p:spPr>
            <a:xfrm>
              <a:off x="2898008" y="1830012"/>
              <a:ext cx="1690682" cy="647789"/>
            </a:xfrm>
            <a:prstGeom prst="parallelogram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97500" lnSpcReduction="10000"/>
            </a:bodyPr>
            <a:lstStyle/>
            <a:p>
              <a:pPr algn="ctr">
                <a:defRPr/>
              </a:pPr>
              <a:r>
                <a:rPr lang="zh-CN" altLang="en-US" dirty="0">
                  <a:solidFill>
                    <a:srgbClr val="FFFFFF"/>
                  </a:solidFill>
                </a:rPr>
                <a:t>Kettle</a:t>
              </a:r>
            </a:p>
          </p:txBody>
        </p:sp>
      </p:grpSp>
      <p:sp>
        <p:nvSpPr>
          <p:cNvPr id="59" name="文本框 58"/>
          <p:cNvSpPr txBox="1"/>
          <p:nvPr>
            <p:custDataLst>
              <p:tags r:id="rId1"/>
            </p:custDataLst>
          </p:nvPr>
        </p:nvSpPr>
        <p:spPr>
          <a:xfrm>
            <a:off x="752475" y="2331720"/>
            <a:ext cx="2125980" cy="20980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l"/>
            <a:endParaRPr lang="da-DK" altLang="zh-CN" sz="16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auto">
              <a:lnSpc>
                <a:spcPct val="150000"/>
              </a:lnSpc>
            </a:pPr>
            <a:r>
              <a:rPr lang="da-DK" altLang="zh-CN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Informatica的PowerCenter是一个可扩展、高性能企业数据集成平台，应用于各种数据集成流程，通过该平台可实现自动化、重复使用及灵活性</a:t>
            </a:r>
          </a:p>
        </p:txBody>
      </p:sp>
      <p:sp>
        <p:nvSpPr>
          <p:cNvPr id="60" name="文本框 59"/>
          <p:cNvSpPr txBox="1"/>
          <p:nvPr>
            <p:custDataLst>
              <p:tags r:id="rId2"/>
            </p:custDataLst>
          </p:nvPr>
        </p:nvSpPr>
        <p:spPr>
          <a:xfrm>
            <a:off x="3481705" y="2612390"/>
            <a:ext cx="2125980" cy="1866265"/>
          </a:xfrm>
          <a:prstGeom prst="rect">
            <a:avLst/>
          </a:prstGeom>
          <a:noFill/>
        </p:spPr>
        <p:txBody>
          <a:bodyPr wrap="square" tIns="35100" bIns="35100" rtlCol="0" anchor="ctr" anchorCtr="0"/>
          <a:lstStyle/>
          <a:p>
            <a:pPr algn="l" fontAlgn="auto">
              <a:lnSpc>
                <a:spcPct val="150000"/>
              </a:lnSpc>
            </a:pPr>
            <a:r>
              <a:rPr lang="da-DK" altLang="zh-CN" sz="1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IBM InfoSphere DataStage是一款功能强大的ETL工具，是IBM数据集成平台IBM Information Server的一部分，是专门的数据提取、数据转换、数据发布的工具。</a:t>
            </a:r>
          </a:p>
        </p:txBody>
      </p:sp>
      <p:sp>
        <p:nvSpPr>
          <p:cNvPr id="61" name="文本框 60"/>
          <p:cNvSpPr txBox="1"/>
          <p:nvPr>
            <p:custDataLst>
              <p:tags r:id="rId3"/>
            </p:custDataLst>
          </p:nvPr>
        </p:nvSpPr>
        <p:spPr>
          <a:xfrm>
            <a:off x="6184900" y="2075815"/>
            <a:ext cx="2313940" cy="2795270"/>
          </a:xfrm>
          <a:prstGeom prst="rect">
            <a:avLst/>
          </a:prstGeom>
          <a:noFill/>
        </p:spPr>
        <p:txBody>
          <a:bodyPr wrap="square" rtlCol="0" anchor="ctr" anchorCtr="0"/>
          <a:lstStyle/>
          <a:p>
            <a:pPr algn="l"/>
            <a:endParaRPr lang="da-DK" altLang="zh-CN" sz="16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auto">
              <a:lnSpc>
                <a:spcPct val="150000"/>
              </a:lnSpc>
            </a:pPr>
            <a:r>
              <a:rPr lang="da-DK" altLang="zh-CN" sz="1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Kettle是Pentaho中的ETL工具，Pentaho是一套开源BI解决方案。Kettle是一款国外优秀的开源ETL工具，由纯Java编写，可以在Windows、Linux、UNIX上运行，无须安装，数据抽取高效稳定。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360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2.3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</a:t>
            </a:r>
            <a:r>
              <a:rPr lang="zh-CN" altLang="en-US" sz="2100" b="1" spc="225" dirty="0">
                <a:solidFill>
                  <a:prstClr val="white"/>
                </a:solidFill>
              </a:rPr>
              <a:t>仓库与</a:t>
            </a:r>
            <a:r>
              <a:rPr lang="en-US" altLang="zh-CN" sz="2100" b="1" spc="225" dirty="0">
                <a:solidFill>
                  <a:prstClr val="white"/>
                </a:solidFill>
              </a:rPr>
              <a:t>ETL</a:t>
            </a:r>
            <a:r>
              <a:rPr lang="zh-CN" altLang="en-US" sz="2100" b="1" spc="225" dirty="0">
                <a:solidFill>
                  <a:prstClr val="white"/>
                </a:solidFill>
              </a:rPr>
              <a:t>工具</a:t>
            </a:r>
          </a:p>
          <a:p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44" name="27 Imagen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46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7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28</a:t>
            </a:fld>
            <a:endParaRPr lang="zh-CN" altLang="en-US" dirty="0"/>
          </a:p>
        </p:txBody>
      </p:sp>
      <p:grpSp>
        <p:nvGrpSpPr>
          <p:cNvPr id="11" name="组合 10"/>
          <p:cNvGrpSpPr/>
          <p:nvPr>
            <p:custDataLst>
              <p:tags r:id="rId1"/>
            </p:custDataLst>
          </p:nvPr>
        </p:nvGrpSpPr>
        <p:grpSpPr>
          <a:xfrm>
            <a:off x="888450" y="1539484"/>
            <a:ext cx="3246120" cy="1600835"/>
            <a:chOff x="1143715" y="2718917"/>
            <a:chExt cx="3246120" cy="1600835"/>
          </a:xfrm>
        </p:grpSpPr>
        <p:sp>
          <p:nvSpPr>
            <p:cNvPr id="14" name="矩形 13"/>
            <p:cNvSpPr/>
            <p:nvPr>
              <p:custDataLst>
                <p:tags r:id="rId17"/>
              </p:custDataLst>
            </p:nvPr>
          </p:nvSpPr>
          <p:spPr>
            <a:xfrm>
              <a:off x="1248490" y="2903536"/>
              <a:ext cx="547687" cy="5667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  <a:sym typeface="Arial" panose="020B0604020202020204" pitchFamily="34" charset="0"/>
                </a:rPr>
                <a:t>01</a:t>
              </a:r>
              <a:endParaRPr lang="zh-CN" altLang="en-US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8"/>
              </p:custDataLst>
            </p:nvPr>
          </p:nvSpPr>
          <p:spPr>
            <a:xfrm>
              <a:off x="1143715" y="2795117"/>
              <a:ext cx="757237" cy="783577"/>
            </a:xfrm>
            <a:custGeom>
              <a:avLst/>
              <a:gdLst>
                <a:gd name="connsiteX0" fmla="*/ 743029 w 757237"/>
                <a:gd name="connsiteY0" fmla="*/ 463225 h 783577"/>
                <a:gd name="connsiteX1" fmla="*/ 757237 w 757237"/>
                <a:gd name="connsiteY1" fmla="*/ 463225 h 783577"/>
                <a:gd name="connsiteX2" fmla="*/ 757237 w 757237"/>
                <a:gd name="connsiteY2" fmla="*/ 783577 h 783577"/>
                <a:gd name="connsiteX3" fmla="*/ 450056 w 757237"/>
                <a:gd name="connsiteY3" fmla="*/ 783577 h 783577"/>
                <a:gd name="connsiteX4" fmla="*/ 450056 w 757237"/>
                <a:gd name="connsiteY4" fmla="*/ 768874 h 783577"/>
                <a:gd name="connsiteX5" fmla="*/ 743029 w 757237"/>
                <a:gd name="connsiteY5" fmla="*/ 768874 h 783577"/>
                <a:gd name="connsiteX6" fmla="*/ 0 w 757237"/>
                <a:gd name="connsiteY6" fmla="*/ 463225 h 783577"/>
                <a:gd name="connsiteX7" fmla="*/ 14207 w 757237"/>
                <a:gd name="connsiteY7" fmla="*/ 463225 h 783577"/>
                <a:gd name="connsiteX8" fmla="*/ 14207 w 757237"/>
                <a:gd name="connsiteY8" fmla="*/ 768874 h 783577"/>
                <a:gd name="connsiteX9" fmla="*/ 307181 w 757237"/>
                <a:gd name="connsiteY9" fmla="*/ 768874 h 783577"/>
                <a:gd name="connsiteX10" fmla="*/ 307181 w 757237"/>
                <a:gd name="connsiteY10" fmla="*/ 783577 h 783577"/>
                <a:gd name="connsiteX11" fmla="*/ 0 w 757237"/>
                <a:gd name="connsiteY11" fmla="*/ 783577 h 783577"/>
                <a:gd name="connsiteX12" fmla="*/ 450056 w 757237"/>
                <a:gd name="connsiteY12" fmla="*/ 0 h 783577"/>
                <a:gd name="connsiteX13" fmla="*/ 757237 w 757237"/>
                <a:gd name="connsiteY13" fmla="*/ 0 h 783577"/>
                <a:gd name="connsiteX14" fmla="*/ 757237 w 757237"/>
                <a:gd name="connsiteY14" fmla="*/ 320350 h 783577"/>
                <a:gd name="connsiteX15" fmla="*/ 743029 w 757237"/>
                <a:gd name="connsiteY15" fmla="*/ 320350 h 783577"/>
                <a:gd name="connsiteX16" fmla="*/ 743029 w 757237"/>
                <a:gd name="connsiteY16" fmla="*/ 14702 h 783577"/>
                <a:gd name="connsiteX17" fmla="*/ 450056 w 757237"/>
                <a:gd name="connsiteY17" fmla="*/ 14702 h 783577"/>
                <a:gd name="connsiteX18" fmla="*/ 0 w 757237"/>
                <a:gd name="connsiteY18" fmla="*/ 0 h 783577"/>
                <a:gd name="connsiteX19" fmla="*/ 307181 w 757237"/>
                <a:gd name="connsiteY19" fmla="*/ 0 h 783577"/>
                <a:gd name="connsiteX20" fmla="*/ 307181 w 757237"/>
                <a:gd name="connsiteY20" fmla="*/ 14702 h 783577"/>
                <a:gd name="connsiteX21" fmla="*/ 14207 w 757237"/>
                <a:gd name="connsiteY21" fmla="*/ 14702 h 783577"/>
                <a:gd name="connsiteX22" fmla="*/ 14207 w 757237"/>
                <a:gd name="connsiteY22" fmla="*/ 320350 h 783577"/>
                <a:gd name="connsiteX23" fmla="*/ 0 w 757237"/>
                <a:gd name="connsiteY23" fmla="*/ 320350 h 78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57237" h="783577">
                  <a:moveTo>
                    <a:pt x="743029" y="463225"/>
                  </a:moveTo>
                  <a:lnTo>
                    <a:pt x="757237" y="463225"/>
                  </a:lnTo>
                  <a:lnTo>
                    <a:pt x="757237" y="783577"/>
                  </a:lnTo>
                  <a:lnTo>
                    <a:pt x="450056" y="783577"/>
                  </a:lnTo>
                  <a:lnTo>
                    <a:pt x="450056" y="768874"/>
                  </a:lnTo>
                  <a:lnTo>
                    <a:pt x="743029" y="768874"/>
                  </a:lnTo>
                  <a:close/>
                  <a:moveTo>
                    <a:pt x="0" y="463225"/>
                  </a:moveTo>
                  <a:lnTo>
                    <a:pt x="14207" y="463225"/>
                  </a:lnTo>
                  <a:lnTo>
                    <a:pt x="14207" y="768874"/>
                  </a:lnTo>
                  <a:lnTo>
                    <a:pt x="307181" y="768874"/>
                  </a:lnTo>
                  <a:lnTo>
                    <a:pt x="307181" y="783577"/>
                  </a:lnTo>
                  <a:lnTo>
                    <a:pt x="0" y="783577"/>
                  </a:lnTo>
                  <a:close/>
                  <a:moveTo>
                    <a:pt x="450056" y="0"/>
                  </a:moveTo>
                  <a:lnTo>
                    <a:pt x="757237" y="0"/>
                  </a:lnTo>
                  <a:lnTo>
                    <a:pt x="757237" y="320350"/>
                  </a:lnTo>
                  <a:lnTo>
                    <a:pt x="743029" y="320350"/>
                  </a:lnTo>
                  <a:lnTo>
                    <a:pt x="743029" y="14702"/>
                  </a:lnTo>
                  <a:lnTo>
                    <a:pt x="450056" y="14702"/>
                  </a:lnTo>
                  <a:close/>
                  <a:moveTo>
                    <a:pt x="0" y="0"/>
                  </a:moveTo>
                  <a:lnTo>
                    <a:pt x="307181" y="0"/>
                  </a:lnTo>
                  <a:lnTo>
                    <a:pt x="307181" y="14702"/>
                  </a:lnTo>
                  <a:lnTo>
                    <a:pt x="14207" y="14702"/>
                  </a:lnTo>
                  <a:lnTo>
                    <a:pt x="14207" y="320350"/>
                  </a:lnTo>
                  <a:lnTo>
                    <a:pt x="0" y="320350"/>
                  </a:lnTo>
                  <a:close/>
                </a:path>
              </a:pathLst>
            </a:custGeom>
            <a:solidFill>
              <a:schemeClr val="accent1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19"/>
              </p:custDataLst>
            </p:nvPr>
          </p:nvSpPr>
          <p:spPr>
            <a:xfrm>
              <a:off x="2043828" y="2718917"/>
              <a:ext cx="2345872" cy="38332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r>
                <a:rPr lang="zh-CN" altLang="en-US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（1）Chef</a:t>
              </a:r>
            </a:p>
          </p:txBody>
        </p:sp>
        <p:sp>
          <p:nvSpPr>
            <p:cNvPr id="40" name="文本框 39"/>
            <p:cNvSpPr txBox="1"/>
            <p:nvPr>
              <p:custDataLst>
                <p:tags r:id="rId20"/>
              </p:custDataLst>
            </p:nvPr>
          </p:nvSpPr>
          <p:spPr>
            <a:xfrm>
              <a:off x="2044145" y="3120872"/>
              <a:ext cx="2345690" cy="119888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fontAlgn="auto">
                <a:lnSpc>
                  <a:spcPct val="20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Arial" panose="020B0604020202020204" pitchFamily="34" charset="0"/>
                </a:rPr>
                <a:t>可使用户创建任务（Job）。它是提供图形用户界面的工作设计工具。</a:t>
              </a:r>
            </a:p>
          </p:txBody>
        </p:sp>
      </p:grpSp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512451" y="1539484"/>
            <a:ext cx="3484245" cy="1354154"/>
            <a:chOff x="4767716" y="2718917"/>
            <a:chExt cx="3484245" cy="1354154"/>
          </a:xfrm>
        </p:grpSpPr>
        <p:sp>
          <p:nvSpPr>
            <p:cNvPr id="17" name="矩形 16"/>
            <p:cNvSpPr/>
            <p:nvPr>
              <p:custDataLst>
                <p:tags r:id="rId13"/>
              </p:custDataLst>
            </p:nvPr>
          </p:nvSpPr>
          <p:spPr>
            <a:xfrm>
              <a:off x="4872491" y="2903536"/>
              <a:ext cx="547687" cy="5667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  <a:sym typeface="Arial" panose="020B0604020202020204" pitchFamily="34" charset="0"/>
                </a:rPr>
                <a:t>02</a:t>
              </a:r>
              <a:endParaRPr lang="zh-CN" altLang="en-US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4"/>
              </p:custDataLst>
            </p:nvPr>
          </p:nvSpPr>
          <p:spPr>
            <a:xfrm>
              <a:off x="4767716" y="2795117"/>
              <a:ext cx="757237" cy="783577"/>
            </a:xfrm>
            <a:custGeom>
              <a:avLst/>
              <a:gdLst>
                <a:gd name="connsiteX0" fmla="*/ 743029 w 757237"/>
                <a:gd name="connsiteY0" fmla="*/ 463225 h 783577"/>
                <a:gd name="connsiteX1" fmla="*/ 757237 w 757237"/>
                <a:gd name="connsiteY1" fmla="*/ 463225 h 783577"/>
                <a:gd name="connsiteX2" fmla="*/ 757237 w 757237"/>
                <a:gd name="connsiteY2" fmla="*/ 783577 h 783577"/>
                <a:gd name="connsiteX3" fmla="*/ 450056 w 757237"/>
                <a:gd name="connsiteY3" fmla="*/ 783577 h 783577"/>
                <a:gd name="connsiteX4" fmla="*/ 450056 w 757237"/>
                <a:gd name="connsiteY4" fmla="*/ 768874 h 783577"/>
                <a:gd name="connsiteX5" fmla="*/ 743029 w 757237"/>
                <a:gd name="connsiteY5" fmla="*/ 768874 h 783577"/>
                <a:gd name="connsiteX6" fmla="*/ 0 w 757237"/>
                <a:gd name="connsiteY6" fmla="*/ 463225 h 783577"/>
                <a:gd name="connsiteX7" fmla="*/ 14207 w 757237"/>
                <a:gd name="connsiteY7" fmla="*/ 463225 h 783577"/>
                <a:gd name="connsiteX8" fmla="*/ 14207 w 757237"/>
                <a:gd name="connsiteY8" fmla="*/ 768874 h 783577"/>
                <a:gd name="connsiteX9" fmla="*/ 307181 w 757237"/>
                <a:gd name="connsiteY9" fmla="*/ 768874 h 783577"/>
                <a:gd name="connsiteX10" fmla="*/ 307181 w 757237"/>
                <a:gd name="connsiteY10" fmla="*/ 783577 h 783577"/>
                <a:gd name="connsiteX11" fmla="*/ 0 w 757237"/>
                <a:gd name="connsiteY11" fmla="*/ 783577 h 783577"/>
                <a:gd name="connsiteX12" fmla="*/ 450056 w 757237"/>
                <a:gd name="connsiteY12" fmla="*/ 0 h 783577"/>
                <a:gd name="connsiteX13" fmla="*/ 757237 w 757237"/>
                <a:gd name="connsiteY13" fmla="*/ 0 h 783577"/>
                <a:gd name="connsiteX14" fmla="*/ 757237 w 757237"/>
                <a:gd name="connsiteY14" fmla="*/ 320350 h 783577"/>
                <a:gd name="connsiteX15" fmla="*/ 743029 w 757237"/>
                <a:gd name="connsiteY15" fmla="*/ 320350 h 783577"/>
                <a:gd name="connsiteX16" fmla="*/ 743029 w 757237"/>
                <a:gd name="connsiteY16" fmla="*/ 14702 h 783577"/>
                <a:gd name="connsiteX17" fmla="*/ 450056 w 757237"/>
                <a:gd name="connsiteY17" fmla="*/ 14702 h 783577"/>
                <a:gd name="connsiteX18" fmla="*/ 0 w 757237"/>
                <a:gd name="connsiteY18" fmla="*/ 0 h 783577"/>
                <a:gd name="connsiteX19" fmla="*/ 307181 w 757237"/>
                <a:gd name="connsiteY19" fmla="*/ 0 h 783577"/>
                <a:gd name="connsiteX20" fmla="*/ 307181 w 757237"/>
                <a:gd name="connsiteY20" fmla="*/ 14702 h 783577"/>
                <a:gd name="connsiteX21" fmla="*/ 14207 w 757237"/>
                <a:gd name="connsiteY21" fmla="*/ 14702 h 783577"/>
                <a:gd name="connsiteX22" fmla="*/ 14207 w 757237"/>
                <a:gd name="connsiteY22" fmla="*/ 320350 h 783577"/>
                <a:gd name="connsiteX23" fmla="*/ 0 w 757237"/>
                <a:gd name="connsiteY23" fmla="*/ 320350 h 78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57237" h="783577">
                  <a:moveTo>
                    <a:pt x="743029" y="463225"/>
                  </a:moveTo>
                  <a:lnTo>
                    <a:pt x="757237" y="463225"/>
                  </a:lnTo>
                  <a:lnTo>
                    <a:pt x="757237" y="783577"/>
                  </a:lnTo>
                  <a:lnTo>
                    <a:pt x="450056" y="783577"/>
                  </a:lnTo>
                  <a:lnTo>
                    <a:pt x="450056" y="768874"/>
                  </a:lnTo>
                  <a:lnTo>
                    <a:pt x="743029" y="768874"/>
                  </a:lnTo>
                  <a:close/>
                  <a:moveTo>
                    <a:pt x="0" y="463225"/>
                  </a:moveTo>
                  <a:lnTo>
                    <a:pt x="14207" y="463225"/>
                  </a:lnTo>
                  <a:lnTo>
                    <a:pt x="14207" y="768874"/>
                  </a:lnTo>
                  <a:lnTo>
                    <a:pt x="307181" y="768874"/>
                  </a:lnTo>
                  <a:lnTo>
                    <a:pt x="307181" y="783577"/>
                  </a:lnTo>
                  <a:lnTo>
                    <a:pt x="0" y="783577"/>
                  </a:lnTo>
                  <a:close/>
                  <a:moveTo>
                    <a:pt x="450056" y="0"/>
                  </a:moveTo>
                  <a:lnTo>
                    <a:pt x="757237" y="0"/>
                  </a:lnTo>
                  <a:lnTo>
                    <a:pt x="757237" y="320350"/>
                  </a:lnTo>
                  <a:lnTo>
                    <a:pt x="743029" y="320350"/>
                  </a:lnTo>
                  <a:lnTo>
                    <a:pt x="743029" y="14702"/>
                  </a:lnTo>
                  <a:lnTo>
                    <a:pt x="450056" y="14702"/>
                  </a:lnTo>
                  <a:close/>
                  <a:moveTo>
                    <a:pt x="0" y="0"/>
                  </a:moveTo>
                  <a:lnTo>
                    <a:pt x="307181" y="0"/>
                  </a:lnTo>
                  <a:lnTo>
                    <a:pt x="307181" y="14702"/>
                  </a:lnTo>
                  <a:lnTo>
                    <a:pt x="14207" y="14702"/>
                  </a:lnTo>
                  <a:lnTo>
                    <a:pt x="14207" y="320350"/>
                  </a:lnTo>
                  <a:lnTo>
                    <a:pt x="0" y="320350"/>
                  </a:lnTo>
                  <a:close/>
                </a:path>
              </a:pathLst>
            </a:custGeom>
            <a:solidFill>
              <a:schemeClr val="accent1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5"/>
              </p:custDataLst>
            </p:nvPr>
          </p:nvSpPr>
          <p:spPr>
            <a:xfrm>
              <a:off x="5668146" y="2718917"/>
              <a:ext cx="2583815" cy="38354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r>
                <a:rPr lang="zh-CN" altLang="en-US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（2）Kitchen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6"/>
              </p:custDataLst>
            </p:nvPr>
          </p:nvSpPr>
          <p:spPr>
            <a:xfrm>
              <a:off x="5667829" y="3121177"/>
              <a:ext cx="2345872" cy="95189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Arial" panose="020B0604020202020204" pitchFamily="34" charset="0"/>
                </a:rPr>
                <a:t>可使用户批量使用由Chef设计的任务，一般在自动调度时借助此命令调用调试成功的任务。它是一个后台运行的程序，以命令行方式，没有图形用户界面。</a:t>
              </a:r>
            </a:p>
          </p:txBody>
        </p:sp>
      </p:grpSp>
      <p:grpSp>
        <p:nvGrpSpPr>
          <p:cNvPr id="27" name="组合 26"/>
          <p:cNvGrpSpPr/>
          <p:nvPr>
            <p:custDataLst>
              <p:tags r:id="rId3"/>
            </p:custDataLst>
          </p:nvPr>
        </p:nvGrpSpPr>
        <p:grpSpPr>
          <a:xfrm>
            <a:off x="888450" y="3955024"/>
            <a:ext cx="3246120" cy="2127885"/>
            <a:chOff x="1143715" y="4408017"/>
            <a:chExt cx="3246120" cy="2127885"/>
          </a:xfrm>
        </p:grpSpPr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248490" y="4560251"/>
              <a:ext cx="547687" cy="5667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  <a:sym typeface="Arial" panose="020B0604020202020204" pitchFamily="34" charset="0"/>
                </a:rPr>
                <a:t>03</a:t>
              </a:r>
              <a:endParaRPr lang="zh-CN" altLang="en-US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1" name="任意多边形 40"/>
            <p:cNvSpPr/>
            <p:nvPr>
              <p:custDataLst>
                <p:tags r:id="rId10"/>
              </p:custDataLst>
            </p:nvPr>
          </p:nvSpPr>
          <p:spPr>
            <a:xfrm>
              <a:off x="1143715" y="4451832"/>
              <a:ext cx="757237" cy="783577"/>
            </a:xfrm>
            <a:custGeom>
              <a:avLst/>
              <a:gdLst>
                <a:gd name="connsiteX0" fmla="*/ 743029 w 757237"/>
                <a:gd name="connsiteY0" fmla="*/ 463225 h 783577"/>
                <a:gd name="connsiteX1" fmla="*/ 757237 w 757237"/>
                <a:gd name="connsiteY1" fmla="*/ 463225 h 783577"/>
                <a:gd name="connsiteX2" fmla="*/ 757237 w 757237"/>
                <a:gd name="connsiteY2" fmla="*/ 783577 h 783577"/>
                <a:gd name="connsiteX3" fmla="*/ 450056 w 757237"/>
                <a:gd name="connsiteY3" fmla="*/ 783577 h 783577"/>
                <a:gd name="connsiteX4" fmla="*/ 450056 w 757237"/>
                <a:gd name="connsiteY4" fmla="*/ 768874 h 783577"/>
                <a:gd name="connsiteX5" fmla="*/ 743029 w 757237"/>
                <a:gd name="connsiteY5" fmla="*/ 768874 h 783577"/>
                <a:gd name="connsiteX6" fmla="*/ 0 w 757237"/>
                <a:gd name="connsiteY6" fmla="*/ 463225 h 783577"/>
                <a:gd name="connsiteX7" fmla="*/ 14207 w 757237"/>
                <a:gd name="connsiteY7" fmla="*/ 463225 h 783577"/>
                <a:gd name="connsiteX8" fmla="*/ 14207 w 757237"/>
                <a:gd name="connsiteY8" fmla="*/ 768874 h 783577"/>
                <a:gd name="connsiteX9" fmla="*/ 307181 w 757237"/>
                <a:gd name="connsiteY9" fmla="*/ 768874 h 783577"/>
                <a:gd name="connsiteX10" fmla="*/ 307181 w 757237"/>
                <a:gd name="connsiteY10" fmla="*/ 783577 h 783577"/>
                <a:gd name="connsiteX11" fmla="*/ 0 w 757237"/>
                <a:gd name="connsiteY11" fmla="*/ 783577 h 783577"/>
                <a:gd name="connsiteX12" fmla="*/ 450056 w 757237"/>
                <a:gd name="connsiteY12" fmla="*/ 0 h 783577"/>
                <a:gd name="connsiteX13" fmla="*/ 757237 w 757237"/>
                <a:gd name="connsiteY13" fmla="*/ 0 h 783577"/>
                <a:gd name="connsiteX14" fmla="*/ 757237 w 757237"/>
                <a:gd name="connsiteY14" fmla="*/ 320350 h 783577"/>
                <a:gd name="connsiteX15" fmla="*/ 743029 w 757237"/>
                <a:gd name="connsiteY15" fmla="*/ 320350 h 783577"/>
                <a:gd name="connsiteX16" fmla="*/ 743029 w 757237"/>
                <a:gd name="connsiteY16" fmla="*/ 14702 h 783577"/>
                <a:gd name="connsiteX17" fmla="*/ 450056 w 757237"/>
                <a:gd name="connsiteY17" fmla="*/ 14702 h 783577"/>
                <a:gd name="connsiteX18" fmla="*/ 0 w 757237"/>
                <a:gd name="connsiteY18" fmla="*/ 0 h 783577"/>
                <a:gd name="connsiteX19" fmla="*/ 307181 w 757237"/>
                <a:gd name="connsiteY19" fmla="*/ 0 h 783577"/>
                <a:gd name="connsiteX20" fmla="*/ 307181 w 757237"/>
                <a:gd name="connsiteY20" fmla="*/ 14702 h 783577"/>
                <a:gd name="connsiteX21" fmla="*/ 14207 w 757237"/>
                <a:gd name="connsiteY21" fmla="*/ 14702 h 783577"/>
                <a:gd name="connsiteX22" fmla="*/ 14207 w 757237"/>
                <a:gd name="connsiteY22" fmla="*/ 320350 h 783577"/>
                <a:gd name="connsiteX23" fmla="*/ 0 w 757237"/>
                <a:gd name="connsiteY23" fmla="*/ 320350 h 78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57237" h="783577">
                  <a:moveTo>
                    <a:pt x="743029" y="463225"/>
                  </a:moveTo>
                  <a:lnTo>
                    <a:pt x="757237" y="463225"/>
                  </a:lnTo>
                  <a:lnTo>
                    <a:pt x="757237" y="783577"/>
                  </a:lnTo>
                  <a:lnTo>
                    <a:pt x="450056" y="783577"/>
                  </a:lnTo>
                  <a:lnTo>
                    <a:pt x="450056" y="768874"/>
                  </a:lnTo>
                  <a:lnTo>
                    <a:pt x="743029" y="768874"/>
                  </a:lnTo>
                  <a:close/>
                  <a:moveTo>
                    <a:pt x="0" y="463225"/>
                  </a:moveTo>
                  <a:lnTo>
                    <a:pt x="14207" y="463225"/>
                  </a:lnTo>
                  <a:lnTo>
                    <a:pt x="14207" y="768874"/>
                  </a:lnTo>
                  <a:lnTo>
                    <a:pt x="307181" y="768874"/>
                  </a:lnTo>
                  <a:lnTo>
                    <a:pt x="307181" y="783577"/>
                  </a:lnTo>
                  <a:lnTo>
                    <a:pt x="0" y="783577"/>
                  </a:lnTo>
                  <a:close/>
                  <a:moveTo>
                    <a:pt x="450056" y="0"/>
                  </a:moveTo>
                  <a:lnTo>
                    <a:pt x="757237" y="0"/>
                  </a:lnTo>
                  <a:lnTo>
                    <a:pt x="757237" y="320350"/>
                  </a:lnTo>
                  <a:lnTo>
                    <a:pt x="743029" y="320350"/>
                  </a:lnTo>
                  <a:lnTo>
                    <a:pt x="743029" y="14702"/>
                  </a:lnTo>
                  <a:lnTo>
                    <a:pt x="450056" y="14702"/>
                  </a:lnTo>
                  <a:close/>
                  <a:moveTo>
                    <a:pt x="0" y="0"/>
                  </a:moveTo>
                  <a:lnTo>
                    <a:pt x="307181" y="0"/>
                  </a:lnTo>
                  <a:lnTo>
                    <a:pt x="307181" y="14702"/>
                  </a:lnTo>
                  <a:lnTo>
                    <a:pt x="14207" y="14702"/>
                  </a:lnTo>
                  <a:lnTo>
                    <a:pt x="14207" y="320350"/>
                  </a:lnTo>
                  <a:lnTo>
                    <a:pt x="0" y="3203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11"/>
              </p:custDataLst>
            </p:nvPr>
          </p:nvSpPr>
          <p:spPr>
            <a:xfrm>
              <a:off x="2043828" y="4408017"/>
              <a:ext cx="2345872" cy="38332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r>
                <a:rPr dirty="0">
                  <a:solidFill>
                    <a:schemeClr val="accent2">
                      <a:lumMod val="75000"/>
                    </a:schemeClr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（3）Spoon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	</a:t>
              </a:r>
            </a:p>
          </p:txBody>
        </p:sp>
        <p:sp>
          <p:nvSpPr>
            <p:cNvPr id="54" name="文本框 53"/>
            <p:cNvSpPr txBox="1"/>
            <p:nvPr>
              <p:custDataLst>
                <p:tags r:id="rId12"/>
              </p:custDataLst>
            </p:nvPr>
          </p:nvSpPr>
          <p:spPr>
            <a:xfrm>
              <a:off x="2044145" y="4809972"/>
              <a:ext cx="2345690" cy="172593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fontAlgn="auto">
                <a:lnSpc>
                  <a:spcPct val="20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Arial" panose="020B0604020202020204" pitchFamily="34" charset="0"/>
                </a:rPr>
                <a:t>可使用户通过图形界面来设计ETL转换过程，一般在编写和调试ETL时用到。</a:t>
              </a:r>
            </a:p>
          </p:txBody>
        </p:sp>
      </p:grpSp>
      <p:grpSp>
        <p:nvGrpSpPr>
          <p:cNvPr id="55" name="组合 54"/>
          <p:cNvGrpSpPr/>
          <p:nvPr>
            <p:custDataLst>
              <p:tags r:id="rId4"/>
            </p:custDataLst>
          </p:nvPr>
        </p:nvGrpSpPr>
        <p:grpSpPr>
          <a:xfrm>
            <a:off x="4512451" y="4031224"/>
            <a:ext cx="3245985" cy="1354154"/>
            <a:chOff x="4767716" y="4408017"/>
            <a:chExt cx="3245985" cy="1354154"/>
          </a:xfrm>
        </p:grpSpPr>
        <p:sp>
          <p:nvSpPr>
            <p:cNvPr id="56" name="矩形 55"/>
            <p:cNvSpPr/>
            <p:nvPr>
              <p:custDataLst>
                <p:tags r:id="rId5"/>
              </p:custDataLst>
            </p:nvPr>
          </p:nvSpPr>
          <p:spPr>
            <a:xfrm>
              <a:off x="4872491" y="4592636"/>
              <a:ext cx="547687" cy="5667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  <a:sym typeface="Arial" panose="020B0604020202020204" pitchFamily="34" charset="0"/>
                </a:rPr>
                <a:t>04</a:t>
              </a:r>
              <a:endParaRPr lang="zh-CN" altLang="en-US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9" name="任意多边形 58"/>
            <p:cNvSpPr/>
            <p:nvPr>
              <p:custDataLst>
                <p:tags r:id="rId6"/>
              </p:custDataLst>
            </p:nvPr>
          </p:nvSpPr>
          <p:spPr>
            <a:xfrm>
              <a:off x="4767716" y="4484217"/>
              <a:ext cx="757237" cy="783577"/>
            </a:xfrm>
            <a:custGeom>
              <a:avLst/>
              <a:gdLst>
                <a:gd name="connsiteX0" fmla="*/ 743029 w 757237"/>
                <a:gd name="connsiteY0" fmla="*/ 463225 h 783577"/>
                <a:gd name="connsiteX1" fmla="*/ 757237 w 757237"/>
                <a:gd name="connsiteY1" fmla="*/ 463225 h 783577"/>
                <a:gd name="connsiteX2" fmla="*/ 757237 w 757237"/>
                <a:gd name="connsiteY2" fmla="*/ 783577 h 783577"/>
                <a:gd name="connsiteX3" fmla="*/ 450056 w 757237"/>
                <a:gd name="connsiteY3" fmla="*/ 783577 h 783577"/>
                <a:gd name="connsiteX4" fmla="*/ 450056 w 757237"/>
                <a:gd name="connsiteY4" fmla="*/ 768874 h 783577"/>
                <a:gd name="connsiteX5" fmla="*/ 743029 w 757237"/>
                <a:gd name="connsiteY5" fmla="*/ 768874 h 783577"/>
                <a:gd name="connsiteX6" fmla="*/ 0 w 757237"/>
                <a:gd name="connsiteY6" fmla="*/ 463225 h 783577"/>
                <a:gd name="connsiteX7" fmla="*/ 14207 w 757237"/>
                <a:gd name="connsiteY7" fmla="*/ 463225 h 783577"/>
                <a:gd name="connsiteX8" fmla="*/ 14207 w 757237"/>
                <a:gd name="connsiteY8" fmla="*/ 768874 h 783577"/>
                <a:gd name="connsiteX9" fmla="*/ 307181 w 757237"/>
                <a:gd name="connsiteY9" fmla="*/ 768874 h 783577"/>
                <a:gd name="connsiteX10" fmla="*/ 307181 w 757237"/>
                <a:gd name="connsiteY10" fmla="*/ 783577 h 783577"/>
                <a:gd name="connsiteX11" fmla="*/ 0 w 757237"/>
                <a:gd name="connsiteY11" fmla="*/ 783577 h 783577"/>
                <a:gd name="connsiteX12" fmla="*/ 450056 w 757237"/>
                <a:gd name="connsiteY12" fmla="*/ 0 h 783577"/>
                <a:gd name="connsiteX13" fmla="*/ 757237 w 757237"/>
                <a:gd name="connsiteY13" fmla="*/ 0 h 783577"/>
                <a:gd name="connsiteX14" fmla="*/ 757237 w 757237"/>
                <a:gd name="connsiteY14" fmla="*/ 320350 h 783577"/>
                <a:gd name="connsiteX15" fmla="*/ 743029 w 757237"/>
                <a:gd name="connsiteY15" fmla="*/ 320350 h 783577"/>
                <a:gd name="connsiteX16" fmla="*/ 743029 w 757237"/>
                <a:gd name="connsiteY16" fmla="*/ 14702 h 783577"/>
                <a:gd name="connsiteX17" fmla="*/ 450056 w 757237"/>
                <a:gd name="connsiteY17" fmla="*/ 14702 h 783577"/>
                <a:gd name="connsiteX18" fmla="*/ 0 w 757237"/>
                <a:gd name="connsiteY18" fmla="*/ 0 h 783577"/>
                <a:gd name="connsiteX19" fmla="*/ 307181 w 757237"/>
                <a:gd name="connsiteY19" fmla="*/ 0 h 783577"/>
                <a:gd name="connsiteX20" fmla="*/ 307181 w 757237"/>
                <a:gd name="connsiteY20" fmla="*/ 14702 h 783577"/>
                <a:gd name="connsiteX21" fmla="*/ 14207 w 757237"/>
                <a:gd name="connsiteY21" fmla="*/ 14702 h 783577"/>
                <a:gd name="connsiteX22" fmla="*/ 14207 w 757237"/>
                <a:gd name="connsiteY22" fmla="*/ 320350 h 783577"/>
                <a:gd name="connsiteX23" fmla="*/ 0 w 757237"/>
                <a:gd name="connsiteY23" fmla="*/ 320350 h 78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57237" h="783577">
                  <a:moveTo>
                    <a:pt x="743029" y="463225"/>
                  </a:moveTo>
                  <a:lnTo>
                    <a:pt x="757237" y="463225"/>
                  </a:lnTo>
                  <a:lnTo>
                    <a:pt x="757237" y="783577"/>
                  </a:lnTo>
                  <a:lnTo>
                    <a:pt x="450056" y="783577"/>
                  </a:lnTo>
                  <a:lnTo>
                    <a:pt x="450056" y="768874"/>
                  </a:lnTo>
                  <a:lnTo>
                    <a:pt x="743029" y="768874"/>
                  </a:lnTo>
                  <a:close/>
                  <a:moveTo>
                    <a:pt x="0" y="463225"/>
                  </a:moveTo>
                  <a:lnTo>
                    <a:pt x="14207" y="463225"/>
                  </a:lnTo>
                  <a:lnTo>
                    <a:pt x="14207" y="768874"/>
                  </a:lnTo>
                  <a:lnTo>
                    <a:pt x="307181" y="768874"/>
                  </a:lnTo>
                  <a:lnTo>
                    <a:pt x="307181" y="783577"/>
                  </a:lnTo>
                  <a:lnTo>
                    <a:pt x="0" y="783577"/>
                  </a:lnTo>
                  <a:close/>
                  <a:moveTo>
                    <a:pt x="450056" y="0"/>
                  </a:moveTo>
                  <a:lnTo>
                    <a:pt x="757237" y="0"/>
                  </a:lnTo>
                  <a:lnTo>
                    <a:pt x="757237" y="320350"/>
                  </a:lnTo>
                  <a:lnTo>
                    <a:pt x="743029" y="320350"/>
                  </a:lnTo>
                  <a:lnTo>
                    <a:pt x="743029" y="14702"/>
                  </a:lnTo>
                  <a:lnTo>
                    <a:pt x="450056" y="14702"/>
                  </a:lnTo>
                  <a:close/>
                  <a:moveTo>
                    <a:pt x="0" y="0"/>
                  </a:moveTo>
                  <a:lnTo>
                    <a:pt x="307181" y="0"/>
                  </a:lnTo>
                  <a:lnTo>
                    <a:pt x="307181" y="14702"/>
                  </a:lnTo>
                  <a:lnTo>
                    <a:pt x="14207" y="14702"/>
                  </a:lnTo>
                  <a:lnTo>
                    <a:pt x="14207" y="320350"/>
                  </a:lnTo>
                  <a:lnTo>
                    <a:pt x="0" y="3203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60" name="文本框 59"/>
            <p:cNvSpPr txBox="1"/>
            <p:nvPr>
              <p:custDataLst>
                <p:tags r:id="rId7"/>
              </p:custDataLst>
            </p:nvPr>
          </p:nvSpPr>
          <p:spPr>
            <a:xfrm>
              <a:off x="5667829" y="4408017"/>
              <a:ext cx="2345872" cy="38332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r>
                <a:rPr lang="zh-CN" altLang="en-US" dirty="0">
                  <a:solidFill>
                    <a:schemeClr val="accent2">
                      <a:lumMod val="75000"/>
                    </a:schemeClr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（4）Span</a:t>
              </a:r>
            </a:p>
          </p:txBody>
        </p:sp>
        <p:sp>
          <p:nvSpPr>
            <p:cNvPr id="61" name="文本框 60"/>
            <p:cNvSpPr txBox="1"/>
            <p:nvPr>
              <p:custDataLst>
                <p:tags r:id="rId8"/>
              </p:custDataLst>
            </p:nvPr>
          </p:nvSpPr>
          <p:spPr>
            <a:xfrm>
              <a:off x="5667829" y="4810277"/>
              <a:ext cx="2345872" cy="95189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r>
                <a:rPr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Arial" panose="020B0604020202020204" pitchFamily="34" charset="0"/>
                </a:rPr>
                <a:t>可使用户批量运行由Spoon设计的ETL转换，Span是一个后台执行的程序，以命令行方式，没有图形界面，一般在自动调度时借助此命令调用调试成功的转换。</a:t>
              </a:r>
            </a:p>
          </p:txBody>
        </p:sp>
      </p:grpSp>
      <p:sp>
        <p:nvSpPr>
          <p:cNvPr id="62" name="文本框 61"/>
          <p:cNvSpPr txBox="1"/>
          <p:nvPr/>
        </p:nvSpPr>
        <p:spPr>
          <a:xfrm>
            <a:off x="394335" y="854710"/>
            <a:ext cx="4015105" cy="352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b="1">
                <a:solidFill>
                  <a:srgbClr val="3D89BC"/>
                </a:solidFill>
              </a:rPr>
              <a:t>Kettle目前包括如下4个产品：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6608779" y="4701907"/>
            <a:ext cx="2159596" cy="1120589"/>
            <a:chOff x="757211" y="2598404"/>
            <a:chExt cx="3814787" cy="544622"/>
          </a:xfrm>
        </p:grpSpPr>
        <p:sp>
          <p:nvSpPr>
            <p:cNvPr id="54" name="矩形 53"/>
            <p:cNvSpPr/>
            <p:nvPr/>
          </p:nvSpPr>
          <p:spPr>
            <a:xfrm>
              <a:off x="757211" y="2598404"/>
              <a:ext cx="3814787" cy="544622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prstClr val="white"/>
                </a:solidFill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844120" y="2637296"/>
              <a:ext cx="3622217" cy="4706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 rot="5400000">
            <a:off x="5813751" y="3196103"/>
            <a:ext cx="2159596" cy="544622"/>
            <a:chOff x="757211" y="2598404"/>
            <a:chExt cx="3814787" cy="544622"/>
          </a:xfrm>
        </p:grpSpPr>
        <p:sp>
          <p:nvSpPr>
            <p:cNvPr id="47" name="矩形 46"/>
            <p:cNvSpPr/>
            <p:nvPr/>
          </p:nvSpPr>
          <p:spPr>
            <a:xfrm>
              <a:off x="757211" y="2598404"/>
              <a:ext cx="3814787" cy="544622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844119" y="2632939"/>
              <a:ext cx="3622217" cy="4706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360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2.3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</a:t>
            </a:r>
            <a:r>
              <a:rPr lang="zh-CN" altLang="en-US" sz="2100" b="1" spc="225" dirty="0">
                <a:solidFill>
                  <a:prstClr val="white"/>
                </a:solidFill>
              </a:rPr>
              <a:t>仓库与</a:t>
            </a:r>
            <a:r>
              <a:rPr lang="en-US" altLang="zh-CN" sz="2100" b="1" spc="225" dirty="0">
                <a:solidFill>
                  <a:prstClr val="white"/>
                </a:solidFill>
              </a:rPr>
              <a:t>ETL</a:t>
            </a:r>
            <a:r>
              <a:rPr lang="zh-CN" altLang="en-US" sz="2100" b="1" spc="225" dirty="0">
                <a:solidFill>
                  <a:prstClr val="white"/>
                </a:solidFill>
              </a:rPr>
              <a:t>工具</a:t>
            </a:r>
          </a:p>
          <a:p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676357" y="1452762"/>
            <a:ext cx="2827661" cy="5348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36402" y="1555544"/>
            <a:ext cx="7058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dirty="0">
                <a:solidFill>
                  <a:schemeClr val="bg1"/>
                </a:solidFill>
              </a:rPr>
              <a:t>案例：</a:t>
            </a:r>
            <a:r>
              <a:rPr lang="en-US" altLang="zh-CN" b="1" dirty="0">
                <a:solidFill>
                  <a:schemeClr val="bg1"/>
                </a:solidFill>
              </a:rPr>
              <a:t>Kettle</a:t>
            </a:r>
            <a:r>
              <a:rPr lang="zh-CN" altLang="zh-CN" b="1" dirty="0">
                <a:solidFill>
                  <a:schemeClr val="bg1"/>
                </a:solidFill>
              </a:rPr>
              <a:t>数据迁移</a:t>
            </a:r>
          </a:p>
        </p:txBody>
      </p:sp>
      <p:pic>
        <p:nvPicPr>
          <p:cNvPr id="1026" name="Picture 2" descr="图2-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12" y="2075169"/>
            <a:ext cx="5555012" cy="221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3740959" y="158632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1400" dirty="0">
                <a:solidFill>
                  <a:schemeClr val="bg1">
                    <a:lumMod val="65000"/>
                  </a:schemeClr>
                </a:solidFill>
              </a:rPr>
              <a:t>可以在</a:t>
            </a: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Kettle</a:t>
            </a:r>
            <a:r>
              <a:rPr lang="zh-CN" altLang="zh-CN" sz="1400" dirty="0">
                <a:solidFill>
                  <a:schemeClr val="bg1">
                    <a:lumMod val="65000"/>
                  </a:schemeClr>
                </a:solidFill>
              </a:rPr>
              <a:t>的官网</a:t>
            </a: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http://kettle.pentaho.com/</a:t>
            </a:r>
            <a:r>
              <a:rPr lang="zh-CN" altLang="zh-CN" sz="1400" dirty="0">
                <a:solidFill>
                  <a:schemeClr val="bg1">
                    <a:lumMod val="65000"/>
                  </a:schemeClr>
                </a:solidFill>
              </a:rPr>
              <a:t>下载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7" name="Picture 3" descr="图2-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12" y="4392716"/>
            <a:ext cx="5619093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6701087" y="2688535"/>
            <a:ext cx="3898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dirty="0" smtClean="0">
                <a:solidFill>
                  <a:schemeClr val="bg1"/>
                </a:solidFill>
              </a:rPr>
              <a:t>进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r>
              <a:rPr lang="zh-CN" altLang="zh-CN" sz="1600" dirty="0" smtClean="0">
                <a:solidFill>
                  <a:schemeClr val="bg1"/>
                </a:solidFill>
              </a:rPr>
              <a:t>入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r>
              <a:rPr lang="zh-CN" altLang="zh-CN" sz="1600" dirty="0" smtClean="0">
                <a:solidFill>
                  <a:schemeClr val="bg1"/>
                </a:solidFill>
              </a:rPr>
              <a:t>主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r>
              <a:rPr lang="zh-CN" altLang="zh-CN" sz="1600" dirty="0" smtClean="0">
                <a:solidFill>
                  <a:schemeClr val="bg1"/>
                </a:solidFill>
              </a:rPr>
              <a:t>界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r>
              <a:rPr lang="zh-CN" altLang="zh-CN" sz="1600" dirty="0" smtClean="0">
                <a:solidFill>
                  <a:schemeClr val="bg1"/>
                </a:solidFill>
              </a:rPr>
              <a:t>面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621238" y="4907753"/>
            <a:ext cx="20565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>
                <a:solidFill>
                  <a:schemeClr val="bg1"/>
                </a:solidFill>
              </a:rPr>
              <a:t>在“输入”文件夹下选择“表输入”，并把它拖动到右侧编辑区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27" name="2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29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29</a:t>
            </a:fld>
            <a:endParaRPr lang="zh-CN" altLang="en-US" dirty="0"/>
          </a:p>
        </p:txBody>
      </p:sp>
      <p:sp>
        <p:nvSpPr>
          <p:cNvPr id="14" name="文本框 40"/>
          <p:cNvSpPr txBox="1"/>
          <p:nvPr/>
        </p:nvSpPr>
        <p:spPr>
          <a:xfrm>
            <a:off x="399253" y="843230"/>
            <a:ext cx="3083560" cy="384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b="1" dirty="0" smtClean="0">
                <a:solidFill>
                  <a:srgbClr val="3D89BC"/>
                </a:solidFill>
              </a:rPr>
              <a:t>2.3.3 </a:t>
            </a:r>
            <a:r>
              <a:rPr lang="zh-CN" altLang="en-US" b="1" dirty="0" smtClean="0">
                <a:solidFill>
                  <a:srgbClr val="3D89BC"/>
                </a:solidFill>
              </a:rPr>
              <a:t>案例：Kettle数据迁移</a:t>
            </a:r>
          </a:p>
        </p:txBody>
      </p:sp>
      <p:sp>
        <p:nvSpPr>
          <p:cNvPr id="15" name="椭圆 14"/>
          <p:cNvSpPr/>
          <p:nvPr/>
        </p:nvSpPr>
        <p:spPr>
          <a:xfrm>
            <a:off x="293525" y="946406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966177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01852" y="1169836"/>
              <a:ext cx="21402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第二章　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数据采集与预处理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725202" y="2462595"/>
            <a:ext cx="5722731" cy="2118540"/>
            <a:chOff x="1777933" y="2462595"/>
            <a:chExt cx="5722731" cy="2118540"/>
          </a:xfrm>
        </p:grpSpPr>
        <p:grpSp>
          <p:nvGrpSpPr>
            <p:cNvPr id="67" name="组合 66"/>
            <p:cNvGrpSpPr/>
            <p:nvPr/>
          </p:nvGrpSpPr>
          <p:grpSpPr>
            <a:xfrm>
              <a:off x="1807265" y="2462595"/>
              <a:ext cx="5693399" cy="415498"/>
              <a:chOff x="1807265" y="2462595"/>
              <a:chExt cx="5693399" cy="415498"/>
            </a:xfrm>
          </p:grpSpPr>
          <p:sp>
            <p:nvSpPr>
              <p:cNvPr id="47" name="圆角矩形 46"/>
              <p:cNvSpPr/>
              <p:nvPr/>
            </p:nvSpPr>
            <p:spPr>
              <a:xfrm>
                <a:off x="1807265" y="2478527"/>
                <a:ext cx="5693399" cy="394154"/>
              </a:xfrm>
              <a:prstGeom prst="roundRect">
                <a:avLst>
                  <a:gd name="adj" fmla="val 20658"/>
                </a:avLst>
              </a:prstGeom>
              <a:solidFill>
                <a:srgbClr val="3D89BC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1883286" y="2462595"/>
                <a:ext cx="950901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100" spc="225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2.1</a:t>
                </a:r>
                <a:r>
                  <a:rPr lang="zh-CN" altLang="en-US" sz="2100" spc="22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　</a:t>
                </a: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1807265" y="3012285"/>
              <a:ext cx="5693399" cy="426278"/>
              <a:chOff x="1807265" y="2935089"/>
              <a:chExt cx="5693399" cy="426278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1807265" y="2935089"/>
                <a:ext cx="5693399" cy="394200"/>
              </a:xfrm>
              <a:prstGeom prst="roundRect">
                <a:avLst>
                  <a:gd name="adj" fmla="val 20658"/>
                </a:avLst>
              </a:prstGeom>
              <a:solidFill>
                <a:srgbClr val="E6E6E6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1881814" y="2945869"/>
                <a:ext cx="3038011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100" spc="22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r>
                  <a:rPr lang="en-US" altLang="zh-CN" sz="2100" spc="225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.2</a:t>
                </a:r>
                <a:r>
                  <a:rPr lang="zh-CN" altLang="en-US" sz="2100" spc="225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　数据预处理原理</a:t>
                </a:r>
                <a:endPara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9" name="组合 68"/>
            <p:cNvGrpSpPr/>
            <p:nvPr/>
          </p:nvGrpSpPr>
          <p:grpSpPr>
            <a:xfrm>
              <a:off x="1807265" y="3572755"/>
              <a:ext cx="5693399" cy="426278"/>
              <a:chOff x="1807265" y="3400693"/>
              <a:chExt cx="5693399" cy="426278"/>
            </a:xfrm>
          </p:grpSpPr>
          <p:sp>
            <p:nvSpPr>
              <p:cNvPr id="51" name="圆角矩形 50"/>
              <p:cNvSpPr/>
              <p:nvPr/>
            </p:nvSpPr>
            <p:spPr>
              <a:xfrm>
                <a:off x="1807265" y="3400693"/>
                <a:ext cx="5693399" cy="394200"/>
              </a:xfrm>
              <a:prstGeom prst="roundRect">
                <a:avLst>
                  <a:gd name="adj" fmla="val 20658"/>
                </a:avLst>
              </a:prstGeom>
              <a:solidFill>
                <a:srgbClr val="E6E6E6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1881814" y="3411473"/>
                <a:ext cx="3564309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100" spc="225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2.3</a:t>
                </a:r>
                <a:r>
                  <a:rPr lang="zh-CN" altLang="en-US" sz="2100" spc="225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　数据仓库与</a:t>
                </a:r>
                <a:r>
                  <a:rPr lang="en-US" altLang="zh-CN" sz="2100" spc="225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ETL</a:t>
                </a:r>
                <a:r>
                  <a:rPr lang="zh-CN" altLang="en-US" sz="2100" spc="225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工具</a:t>
                </a:r>
                <a:endPara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1777933" y="4164787"/>
              <a:ext cx="5693399" cy="416348"/>
              <a:chOff x="1777933" y="3664479"/>
              <a:chExt cx="5693399" cy="416348"/>
            </a:xfrm>
          </p:grpSpPr>
          <p:sp>
            <p:nvSpPr>
              <p:cNvPr id="65" name="圆角矩形 64"/>
              <p:cNvSpPr/>
              <p:nvPr/>
            </p:nvSpPr>
            <p:spPr>
              <a:xfrm>
                <a:off x="1777933" y="3664479"/>
                <a:ext cx="5693399" cy="394200"/>
              </a:xfrm>
              <a:prstGeom prst="roundRect">
                <a:avLst>
                  <a:gd name="adj" fmla="val 20658"/>
                </a:avLst>
              </a:prstGeom>
              <a:solidFill>
                <a:srgbClr val="E6E6E6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1842734" y="3665329"/>
                <a:ext cx="780983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100" spc="225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习题</a:t>
                </a:r>
                <a:endPara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555152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全国高校标准教材</a:t>
            </a:r>
            <a:r>
              <a:rPr lang="en-US" altLang="zh-CN" sz="1350" dirty="0" smtClean="0">
                <a:solidFill>
                  <a:schemeClr val="bg1"/>
                </a:solidFill>
              </a:rPr>
              <a:t>《</a:t>
            </a:r>
            <a:r>
              <a:rPr lang="zh-CN" altLang="en-US" sz="1350" dirty="0" smtClean="0">
                <a:solidFill>
                  <a:schemeClr val="bg1"/>
                </a:solidFill>
              </a:rPr>
              <a:t>云计算</a:t>
            </a:r>
            <a:r>
              <a:rPr lang="en-US" altLang="zh-CN" sz="1350" dirty="0" smtClean="0">
                <a:solidFill>
                  <a:schemeClr val="bg1"/>
                </a:solidFill>
              </a:rPr>
              <a:t>》</a:t>
            </a:r>
            <a:r>
              <a:rPr lang="zh-CN" altLang="en-US" sz="1350" dirty="0" smtClean="0">
                <a:solidFill>
                  <a:schemeClr val="bg1"/>
                </a:solidFill>
              </a:rPr>
              <a:t>姊妹篇，剖析大数据核心技术和实战应用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84630" y="2472901"/>
            <a:ext cx="22717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大数据采集架构</a:t>
            </a:r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4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dirty="0" smtClean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7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5281003" y="4241800"/>
            <a:ext cx="2723171" cy="1288894"/>
            <a:chOff x="757211" y="2598404"/>
            <a:chExt cx="3814787" cy="544622"/>
          </a:xfrm>
        </p:grpSpPr>
        <p:sp>
          <p:nvSpPr>
            <p:cNvPr id="54" name="矩形 53"/>
            <p:cNvSpPr/>
            <p:nvPr/>
          </p:nvSpPr>
          <p:spPr>
            <a:xfrm>
              <a:off x="757211" y="2598404"/>
              <a:ext cx="3814787" cy="544622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prstClr val="white"/>
                </a:solidFill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844119" y="2632939"/>
              <a:ext cx="3622217" cy="4706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prstClr val="white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360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2.3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</a:t>
            </a:r>
            <a:r>
              <a:rPr lang="zh-CN" altLang="en-US" sz="2100" b="1" spc="225" dirty="0">
                <a:solidFill>
                  <a:prstClr val="white"/>
                </a:solidFill>
              </a:rPr>
              <a:t>仓库与</a:t>
            </a:r>
            <a:r>
              <a:rPr lang="en-US" altLang="zh-CN" sz="2100" b="1" spc="225" dirty="0">
                <a:solidFill>
                  <a:prstClr val="white"/>
                </a:solidFill>
              </a:rPr>
              <a:t>ETL</a:t>
            </a:r>
            <a:r>
              <a:rPr lang="zh-CN" altLang="en-US" sz="2100" b="1" spc="225" dirty="0">
                <a:solidFill>
                  <a:prstClr val="white"/>
                </a:solidFill>
              </a:rPr>
              <a:t>工具</a:t>
            </a:r>
          </a:p>
          <a:p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676357" y="977617"/>
            <a:ext cx="2827661" cy="5348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36402" y="1080399"/>
            <a:ext cx="7058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dirty="0">
                <a:solidFill>
                  <a:schemeClr val="bg1"/>
                </a:solidFill>
              </a:rPr>
              <a:t>案例：</a:t>
            </a:r>
            <a:r>
              <a:rPr lang="en-US" altLang="zh-CN" b="1" dirty="0">
                <a:solidFill>
                  <a:schemeClr val="bg1"/>
                </a:solidFill>
              </a:rPr>
              <a:t>Kettle</a:t>
            </a:r>
            <a:r>
              <a:rPr lang="zh-CN" altLang="zh-CN" b="1" dirty="0">
                <a:solidFill>
                  <a:schemeClr val="bg1"/>
                </a:solidFill>
              </a:rPr>
              <a:t>数据迁移</a:t>
            </a:r>
          </a:p>
        </p:txBody>
      </p:sp>
      <p:sp>
        <p:nvSpPr>
          <p:cNvPr id="13" name="矩形 12"/>
          <p:cNvSpPr/>
          <p:nvPr/>
        </p:nvSpPr>
        <p:spPr>
          <a:xfrm>
            <a:off x="5332503" y="4450667"/>
            <a:ext cx="25622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 smtClean="0">
                <a:solidFill>
                  <a:schemeClr val="bg1"/>
                </a:solidFill>
              </a:rPr>
              <a:t>编辑</a:t>
            </a:r>
            <a:r>
              <a:rPr lang="zh-CN" altLang="zh-CN" sz="1400" dirty="0">
                <a:solidFill>
                  <a:schemeClr val="bg1"/>
                </a:solidFill>
              </a:rPr>
              <a:t>数据</a:t>
            </a:r>
            <a:r>
              <a:rPr lang="zh-CN" altLang="zh-CN" sz="1400" dirty="0" smtClean="0">
                <a:solidFill>
                  <a:schemeClr val="bg1"/>
                </a:solidFill>
              </a:rPr>
              <a:t>来源</a:t>
            </a:r>
            <a:r>
              <a:rPr lang="en-US" altLang="zh-CN" sz="1400" dirty="0" smtClean="0">
                <a:solidFill>
                  <a:schemeClr val="bg1"/>
                </a:solidFill>
              </a:rPr>
              <a:t>        </a:t>
            </a:r>
            <a:r>
              <a:rPr lang="zh-CN" altLang="zh-CN" sz="1400" dirty="0" smtClean="0">
                <a:solidFill>
                  <a:schemeClr val="bg1"/>
                </a:solidFill>
              </a:rPr>
              <a:t>配置</a:t>
            </a:r>
            <a:r>
              <a:rPr lang="zh-CN" altLang="zh-CN" sz="1400" dirty="0">
                <a:solidFill>
                  <a:schemeClr val="bg1"/>
                </a:solidFill>
              </a:rPr>
              <a:t>数据库的</a:t>
            </a:r>
            <a:r>
              <a:rPr lang="zh-CN" altLang="zh-CN" sz="1400" dirty="0" smtClean="0">
                <a:solidFill>
                  <a:schemeClr val="bg1"/>
                </a:solidFill>
              </a:rPr>
              <a:t>参数</a:t>
            </a:r>
            <a:r>
              <a:rPr lang="en-US" altLang="zh-CN" sz="1400" dirty="0" smtClean="0">
                <a:solidFill>
                  <a:schemeClr val="bg1"/>
                </a:solidFill>
              </a:rPr>
              <a:t>        </a:t>
            </a:r>
            <a:r>
              <a:rPr lang="zh-CN" altLang="zh-CN" sz="1400" dirty="0" smtClean="0">
                <a:solidFill>
                  <a:schemeClr val="bg1"/>
                </a:solidFill>
              </a:rPr>
              <a:t>选择</a:t>
            </a:r>
            <a:r>
              <a:rPr lang="zh-CN" altLang="zh-CN" sz="1400" dirty="0">
                <a:solidFill>
                  <a:schemeClr val="bg1"/>
                </a:solidFill>
              </a:rPr>
              <a:t>输入</a:t>
            </a:r>
            <a:r>
              <a:rPr lang="zh-CN" altLang="zh-CN" sz="1400" dirty="0" smtClean="0">
                <a:solidFill>
                  <a:schemeClr val="bg1"/>
                </a:solidFill>
              </a:rPr>
              <a:t>表</a:t>
            </a:r>
            <a:r>
              <a:rPr lang="en-US" altLang="zh-CN" sz="1400" dirty="0" smtClean="0">
                <a:solidFill>
                  <a:schemeClr val="bg1"/>
                </a:solidFill>
              </a:rPr>
              <a:t>        </a:t>
            </a:r>
            <a:r>
              <a:rPr lang="zh-CN" altLang="zh-CN" sz="1400" dirty="0" smtClean="0">
                <a:solidFill>
                  <a:schemeClr val="bg1"/>
                </a:solidFill>
              </a:rPr>
              <a:t>设置</a:t>
            </a:r>
            <a:r>
              <a:rPr lang="zh-CN" altLang="zh-CN" sz="1400" dirty="0">
                <a:solidFill>
                  <a:schemeClr val="bg1"/>
                </a:solidFill>
              </a:rPr>
              <a:t>“字段选择”</a:t>
            </a:r>
          </a:p>
          <a:p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图2-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08" y="1769128"/>
            <a:ext cx="1773238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图2-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518" y="1815583"/>
            <a:ext cx="20828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图2-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289" y="1815582"/>
            <a:ext cx="1759886" cy="193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图2-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08" y="4001656"/>
            <a:ext cx="3947357" cy="162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/>
          <p:cNvSpPr/>
          <p:nvPr/>
        </p:nvSpPr>
        <p:spPr>
          <a:xfrm rot="5400000">
            <a:off x="2351314" y="-74756"/>
            <a:ext cx="4248152" cy="759806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t" anchorCtr="0"/>
          <a:lstStyle/>
          <a:p>
            <a:pPr algn="ctr"/>
            <a:endParaRPr lang="zh-CN" altLang="en-US" sz="1350">
              <a:solidFill>
                <a:schemeClr val="bg1"/>
              </a:solidFill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6505575" y="4600575"/>
            <a:ext cx="371475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5959907" y="4829056"/>
            <a:ext cx="371475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>
            <a:off x="7324731" y="4829056"/>
            <a:ext cx="371475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>
            <a:off x="2958398" y="2768877"/>
            <a:ext cx="371475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5673023" y="2782875"/>
            <a:ext cx="371475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27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5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30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5123381" y="2100451"/>
            <a:ext cx="2877711" cy="3181194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360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2.3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</a:t>
            </a:r>
            <a:r>
              <a:rPr lang="zh-CN" altLang="en-US" sz="2100" b="1" spc="225" dirty="0">
                <a:solidFill>
                  <a:prstClr val="white"/>
                </a:solidFill>
              </a:rPr>
              <a:t>仓库与</a:t>
            </a:r>
            <a:r>
              <a:rPr lang="en-US" altLang="zh-CN" sz="2100" b="1" spc="225" dirty="0">
                <a:solidFill>
                  <a:prstClr val="white"/>
                </a:solidFill>
              </a:rPr>
              <a:t>ETL</a:t>
            </a:r>
            <a:r>
              <a:rPr lang="zh-CN" altLang="en-US" sz="2100" b="1" spc="225" dirty="0">
                <a:solidFill>
                  <a:prstClr val="white"/>
                </a:solidFill>
              </a:rPr>
              <a:t>工具</a:t>
            </a:r>
          </a:p>
          <a:p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676357" y="977617"/>
            <a:ext cx="2827661" cy="5348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36402" y="1080399"/>
            <a:ext cx="7058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dirty="0">
                <a:solidFill>
                  <a:schemeClr val="bg1"/>
                </a:solidFill>
              </a:rPr>
              <a:t>案例：</a:t>
            </a:r>
            <a:r>
              <a:rPr lang="en-US" altLang="zh-CN" b="1" dirty="0">
                <a:solidFill>
                  <a:schemeClr val="bg1"/>
                </a:solidFill>
              </a:rPr>
              <a:t>Kettle</a:t>
            </a:r>
            <a:r>
              <a:rPr lang="zh-CN" altLang="zh-CN" b="1" dirty="0">
                <a:solidFill>
                  <a:schemeClr val="bg1"/>
                </a:solidFill>
              </a:rPr>
              <a:t>数据迁移</a:t>
            </a:r>
          </a:p>
        </p:txBody>
      </p:sp>
      <p:sp>
        <p:nvSpPr>
          <p:cNvPr id="13" name="矩形 12"/>
          <p:cNvSpPr/>
          <p:nvPr/>
        </p:nvSpPr>
        <p:spPr>
          <a:xfrm>
            <a:off x="5275353" y="4450667"/>
            <a:ext cx="25622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>
                <a:solidFill>
                  <a:schemeClr val="bg1"/>
                </a:solidFill>
              </a:rPr>
              <a:t>将每一个输入字段改成和输出字段相同的名字</a:t>
            </a:r>
          </a:p>
          <a:p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图2-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32" y="1895475"/>
            <a:ext cx="40957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图2-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94" y="3932576"/>
            <a:ext cx="4054475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5137895" y="2513694"/>
            <a:ext cx="28777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400" dirty="0">
                <a:solidFill>
                  <a:schemeClr val="bg1"/>
                </a:solidFill>
              </a:rPr>
              <a:t>自动列出之前表输入中的所有字段</a:t>
            </a:r>
          </a:p>
        </p:txBody>
      </p:sp>
      <p:sp>
        <p:nvSpPr>
          <p:cNvPr id="12" name="矩形 11"/>
          <p:cNvSpPr/>
          <p:nvPr/>
        </p:nvSpPr>
        <p:spPr>
          <a:xfrm>
            <a:off x="5123381" y="3200400"/>
            <a:ext cx="2877712" cy="1028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2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21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31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360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2.3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</a:t>
            </a:r>
            <a:r>
              <a:rPr lang="zh-CN" altLang="en-US" sz="2100" b="1" spc="225" dirty="0">
                <a:solidFill>
                  <a:prstClr val="white"/>
                </a:solidFill>
              </a:rPr>
              <a:t>仓库与</a:t>
            </a:r>
            <a:r>
              <a:rPr lang="en-US" altLang="zh-CN" sz="2100" b="1" spc="225" dirty="0">
                <a:solidFill>
                  <a:prstClr val="white"/>
                </a:solidFill>
              </a:rPr>
              <a:t>ETL</a:t>
            </a:r>
            <a:r>
              <a:rPr lang="zh-CN" altLang="en-US" sz="2100" b="1" spc="225" dirty="0">
                <a:solidFill>
                  <a:prstClr val="white"/>
                </a:solidFill>
              </a:rPr>
              <a:t>工具</a:t>
            </a:r>
          </a:p>
          <a:p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676357" y="977617"/>
            <a:ext cx="2827661" cy="5348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36402" y="1080399"/>
            <a:ext cx="7058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dirty="0">
                <a:solidFill>
                  <a:schemeClr val="bg1"/>
                </a:solidFill>
              </a:rPr>
              <a:t>案例：</a:t>
            </a:r>
            <a:r>
              <a:rPr lang="en-US" altLang="zh-CN" b="1" dirty="0">
                <a:solidFill>
                  <a:schemeClr val="bg1"/>
                </a:solidFill>
              </a:rPr>
              <a:t>Kettle</a:t>
            </a:r>
            <a:r>
              <a:rPr lang="zh-CN" altLang="zh-CN" b="1" dirty="0">
                <a:solidFill>
                  <a:schemeClr val="bg1"/>
                </a:solidFill>
              </a:rPr>
              <a:t>数据迁移</a:t>
            </a:r>
          </a:p>
        </p:txBody>
      </p:sp>
      <p:pic>
        <p:nvPicPr>
          <p:cNvPr id="4098" name="Picture 2" descr="图2-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57" y="1670731"/>
            <a:ext cx="4365585" cy="180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图2-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22" y="1652656"/>
            <a:ext cx="2568575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图2-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719" y="3813874"/>
            <a:ext cx="2030578" cy="189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图2-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58" y="4159984"/>
            <a:ext cx="2185988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图2-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7" y="4669572"/>
            <a:ext cx="240982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27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21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32</a:t>
            </a:fld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814677" y="3537158"/>
            <a:ext cx="439391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在“输出”文件夹中拖出一个“表输出”到右侧编辑区，并画连接</a:t>
            </a:r>
            <a:endParaRPr lang="zh-CN" alt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386015" y="3519175"/>
            <a:ext cx="88998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100" b="1" dirty="0"/>
              <a:t>配置数据库</a:t>
            </a:r>
            <a:endParaRPr lang="zh-CN" altLang="en-US" sz="1100" b="1" dirty="0"/>
          </a:p>
        </p:txBody>
      </p:sp>
      <p:sp>
        <p:nvSpPr>
          <p:cNvPr id="14" name="矩形 13"/>
          <p:cNvSpPr/>
          <p:nvPr/>
        </p:nvSpPr>
        <p:spPr>
          <a:xfrm>
            <a:off x="5960533" y="5710972"/>
            <a:ext cx="23134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100" b="1" dirty="0"/>
              <a:t>将输出表对象设置为</a:t>
            </a:r>
            <a:r>
              <a:rPr lang="en-US" altLang="zh-CN" sz="1100" b="1" dirty="0"/>
              <a:t>Oracle</a:t>
            </a:r>
            <a:r>
              <a:rPr lang="zh-CN" altLang="zh-CN" sz="1100" b="1" dirty="0"/>
              <a:t>数据库</a:t>
            </a:r>
          </a:p>
        </p:txBody>
      </p:sp>
      <p:sp>
        <p:nvSpPr>
          <p:cNvPr id="15" name="矩形 14"/>
          <p:cNvSpPr/>
          <p:nvPr/>
        </p:nvSpPr>
        <p:spPr>
          <a:xfrm>
            <a:off x="1047579" y="5727534"/>
            <a:ext cx="1443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/>
              <a:t> </a:t>
            </a:r>
            <a:r>
              <a:rPr lang="zh-CN" altLang="zh-CN" sz="1100" b="1" dirty="0"/>
              <a:t>映射输入</a:t>
            </a:r>
            <a:r>
              <a:rPr lang="en-US" altLang="zh-CN" sz="1100" b="1" dirty="0"/>
              <a:t>/</a:t>
            </a:r>
            <a:r>
              <a:rPr lang="zh-CN" altLang="zh-CN" sz="1100" b="1" dirty="0"/>
              <a:t>输出关系</a:t>
            </a:r>
            <a:endParaRPr lang="zh-CN" altLang="en-US" sz="1100" b="1" dirty="0"/>
          </a:p>
        </p:txBody>
      </p:sp>
      <p:sp>
        <p:nvSpPr>
          <p:cNvPr id="16" name="矩形 15"/>
          <p:cNvSpPr/>
          <p:nvPr/>
        </p:nvSpPr>
        <p:spPr>
          <a:xfrm>
            <a:off x="3688395" y="5754215"/>
            <a:ext cx="187743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100" b="1" dirty="0"/>
              <a:t>单击“确定”按钮关闭窗口</a:t>
            </a:r>
            <a:endParaRPr lang="zh-CN" altLang="en-US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360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2.3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</a:t>
            </a:r>
            <a:r>
              <a:rPr lang="zh-CN" altLang="en-US" sz="2100" b="1" spc="225" dirty="0">
                <a:solidFill>
                  <a:prstClr val="white"/>
                </a:solidFill>
              </a:rPr>
              <a:t>仓库与</a:t>
            </a:r>
            <a:r>
              <a:rPr lang="en-US" altLang="zh-CN" sz="2100" b="1" spc="225" dirty="0">
                <a:solidFill>
                  <a:prstClr val="white"/>
                </a:solidFill>
              </a:rPr>
              <a:t>ETL</a:t>
            </a:r>
            <a:r>
              <a:rPr lang="zh-CN" altLang="en-US" sz="2100" b="1" spc="225" dirty="0">
                <a:solidFill>
                  <a:prstClr val="white"/>
                </a:solidFill>
              </a:rPr>
              <a:t>工具</a:t>
            </a:r>
          </a:p>
          <a:p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676357" y="977617"/>
            <a:ext cx="2827661" cy="5348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36402" y="1080399"/>
            <a:ext cx="7058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dirty="0">
                <a:solidFill>
                  <a:schemeClr val="bg1"/>
                </a:solidFill>
              </a:rPr>
              <a:t>案例：</a:t>
            </a:r>
            <a:r>
              <a:rPr lang="en-US" altLang="zh-CN" b="1" dirty="0">
                <a:solidFill>
                  <a:schemeClr val="bg1"/>
                </a:solidFill>
              </a:rPr>
              <a:t>Kettle</a:t>
            </a:r>
            <a:r>
              <a:rPr lang="zh-CN" altLang="zh-CN" b="1" dirty="0">
                <a:solidFill>
                  <a:schemeClr val="bg1"/>
                </a:solidFill>
              </a:rPr>
              <a:t>数据迁移</a:t>
            </a:r>
          </a:p>
        </p:txBody>
      </p:sp>
      <p:pic>
        <p:nvPicPr>
          <p:cNvPr id="5122" name="Picture 2" descr="图2-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31" y="1870313"/>
            <a:ext cx="3888520" cy="18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图2-1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187" y="4160378"/>
            <a:ext cx="5522928" cy="145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54" descr="说明: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838" b="15439"/>
          <a:stretch>
            <a:fillRect/>
          </a:stretch>
        </p:blipFill>
        <p:spPr bwMode="auto">
          <a:xfrm>
            <a:off x="5043434" y="1870313"/>
            <a:ext cx="3451225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27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8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33</a:t>
            </a:fld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237529" y="3748229"/>
            <a:ext cx="7489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100" b="1" dirty="0"/>
              <a:t>执行转换</a:t>
            </a:r>
            <a:endParaRPr lang="zh-CN" altLang="en-US" sz="1100" b="1" dirty="0"/>
          </a:p>
        </p:txBody>
      </p:sp>
      <p:sp>
        <p:nvSpPr>
          <p:cNvPr id="12" name="矩形 11"/>
          <p:cNvSpPr/>
          <p:nvPr/>
        </p:nvSpPr>
        <p:spPr>
          <a:xfrm>
            <a:off x="5966283" y="3748229"/>
            <a:ext cx="18902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100" b="1" dirty="0"/>
              <a:t>去本地</a:t>
            </a:r>
            <a:r>
              <a:rPr lang="en-US" altLang="zh-CN" sz="1100" b="1" dirty="0"/>
              <a:t>Oracle</a:t>
            </a:r>
            <a:r>
              <a:rPr lang="zh-CN" altLang="zh-CN" sz="1100" b="1" dirty="0"/>
              <a:t>数据库中查看</a:t>
            </a:r>
            <a:endParaRPr lang="zh-CN" altLang="en-US" sz="1100" b="1" dirty="0"/>
          </a:p>
        </p:txBody>
      </p:sp>
      <p:sp>
        <p:nvSpPr>
          <p:cNvPr id="13" name="矩形 12"/>
          <p:cNvSpPr/>
          <p:nvPr/>
        </p:nvSpPr>
        <p:spPr>
          <a:xfrm>
            <a:off x="3856241" y="5676983"/>
            <a:ext cx="1313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100" b="1" dirty="0"/>
              <a:t>实时显示转换过程</a:t>
            </a:r>
            <a:endParaRPr lang="zh-CN" altLang="en-US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2"/>
          <a:srcRect l="19090" t="21720" r="16280" b="22029"/>
          <a:stretch>
            <a:fillRect/>
          </a:stretch>
        </p:blipFill>
        <p:spPr>
          <a:xfrm>
            <a:off x="-38100" y="-22225"/>
            <a:ext cx="9201150" cy="682942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47892" y="1458882"/>
            <a:ext cx="7961879" cy="5029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1</a:t>
            </a:r>
            <a:r>
              <a:rPr lang="zh-CN" altLang="zh-CN" dirty="0">
                <a:solidFill>
                  <a:schemeClr val="bg1"/>
                </a:solidFill>
              </a:rPr>
              <a:t>．采用哪些方式可以获取大数据？</a:t>
            </a:r>
          </a:p>
          <a:p>
            <a:pPr marL="36195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2</a:t>
            </a:r>
            <a:r>
              <a:rPr lang="zh-CN" altLang="zh-CN" dirty="0">
                <a:solidFill>
                  <a:schemeClr val="bg1"/>
                </a:solidFill>
              </a:rPr>
              <a:t>．常用大数据采集工具有哪些？</a:t>
            </a:r>
          </a:p>
          <a:p>
            <a:pPr marL="36195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3</a:t>
            </a:r>
            <a:r>
              <a:rPr lang="zh-CN" altLang="zh-CN" dirty="0">
                <a:solidFill>
                  <a:schemeClr val="bg1"/>
                </a:solidFill>
              </a:rPr>
              <a:t>．简述什么是</a:t>
            </a:r>
            <a:r>
              <a:rPr lang="en-US" altLang="zh-CN" dirty="0">
                <a:solidFill>
                  <a:schemeClr val="bg1"/>
                </a:solidFill>
              </a:rPr>
              <a:t>Apache Kafka</a:t>
            </a:r>
            <a:r>
              <a:rPr lang="zh-CN" altLang="zh-CN" dirty="0">
                <a:solidFill>
                  <a:schemeClr val="bg1"/>
                </a:solidFill>
              </a:rPr>
              <a:t>数据采集。</a:t>
            </a:r>
          </a:p>
          <a:p>
            <a:pPr marL="36195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4</a:t>
            </a:r>
            <a:r>
              <a:rPr lang="zh-CN" altLang="zh-CN" dirty="0">
                <a:solidFill>
                  <a:schemeClr val="bg1"/>
                </a:solidFill>
              </a:rPr>
              <a:t>．</a:t>
            </a:r>
            <a:r>
              <a:rPr lang="en-US" altLang="zh-CN" dirty="0">
                <a:solidFill>
                  <a:schemeClr val="bg1"/>
                </a:solidFill>
              </a:rPr>
              <a:t>Topic</a:t>
            </a:r>
            <a:r>
              <a:rPr lang="zh-CN" altLang="zh-CN" dirty="0">
                <a:solidFill>
                  <a:schemeClr val="bg1"/>
                </a:solidFill>
              </a:rPr>
              <a:t>可以有多个分区，这些分区有什么作用？</a:t>
            </a:r>
          </a:p>
          <a:p>
            <a:pPr marL="36195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5</a:t>
            </a:r>
            <a:r>
              <a:rPr lang="zh-CN" altLang="zh-CN" dirty="0">
                <a:solidFill>
                  <a:schemeClr val="bg1"/>
                </a:solidFill>
              </a:rPr>
              <a:t>．</a:t>
            </a:r>
            <a:r>
              <a:rPr lang="en-US" altLang="zh-CN" dirty="0">
                <a:solidFill>
                  <a:schemeClr val="bg1"/>
                </a:solidFill>
              </a:rPr>
              <a:t>Kafka</a:t>
            </a:r>
            <a:r>
              <a:rPr lang="zh-CN" altLang="zh-CN" dirty="0">
                <a:solidFill>
                  <a:schemeClr val="bg1"/>
                </a:solidFill>
              </a:rPr>
              <a:t>抽象具有哪种模式的特征消费组？</a:t>
            </a:r>
          </a:p>
          <a:p>
            <a:pPr marL="36195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6</a:t>
            </a:r>
            <a:r>
              <a:rPr lang="zh-CN" altLang="zh-CN" dirty="0">
                <a:solidFill>
                  <a:schemeClr val="bg1"/>
                </a:solidFill>
              </a:rPr>
              <a:t>．查阅相关资料，实例演示</a:t>
            </a:r>
            <a:r>
              <a:rPr lang="en-US" altLang="zh-CN" dirty="0">
                <a:solidFill>
                  <a:schemeClr val="bg1"/>
                </a:solidFill>
              </a:rPr>
              <a:t>Apache Kafka</a:t>
            </a:r>
            <a:r>
              <a:rPr lang="zh-CN" altLang="zh-CN" dirty="0">
                <a:solidFill>
                  <a:schemeClr val="bg1"/>
                </a:solidFill>
              </a:rPr>
              <a:t>的安装及使用。</a:t>
            </a:r>
          </a:p>
          <a:p>
            <a:pPr marL="36195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7</a:t>
            </a:r>
            <a:r>
              <a:rPr lang="zh-CN" altLang="zh-CN" dirty="0">
                <a:solidFill>
                  <a:schemeClr val="bg1"/>
                </a:solidFill>
              </a:rPr>
              <a:t>．使用</a:t>
            </a:r>
            <a:r>
              <a:rPr lang="en-US" altLang="zh-CN" dirty="0">
                <a:solidFill>
                  <a:schemeClr val="bg1"/>
                </a:solidFill>
              </a:rPr>
              <a:t>Java</a:t>
            </a:r>
            <a:r>
              <a:rPr lang="zh-CN" altLang="zh-CN" dirty="0">
                <a:solidFill>
                  <a:schemeClr val="bg1"/>
                </a:solidFill>
              </a:rPr>
              <a:t>来编写</a:t>
            </a:r>
            <a:r>
              <a:rPr lang="en-US" altLang="zh-CN" dirty="0">
                <a:solidFill>
                  <a:schemeClr val="bg1"/>
                </a:solidFill>
              </a:rPr>
              <a:t>Kafka</a:t>
            </a:r>
            <a:r>
              <a:rPr lang="zh-CN" altLang="zh-CN" dirty="0">
                <a:solidFill>
                  <a:schemeClr val="bg1"/>
                </a:solidFill>
              </a:rPr>
              <a:t>的实例。</a:t>
            </a:r>
          </a:p>
          <a:p>
            <a:pPr marL="36195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8</a:t>
            </a:r>
            <a:r>
              <a:rPr lang="zh-CN" altLang="zh-CN" dirty="0">
                <a:solidFill>
                  <a:schemeClr val="bg1"/>
                </a:solidFill>
              </a:rPr>
              <a:t>．简述数据预处理的原理。</a:t>
            </a:r>
          </a:p>
          <a:p>
            <a:pPr marL="36195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9</a:t>
            </a:r>
            <a:r>
              <a:rPr lang="zh-CN" altLang="zh-CN" dirty="0">
                <a:solidFill>
                  <a:schemeClr val="bg1"/>
                </a:solidFill>
              </a:rPr>
              <a:t>．数据清洗有哪些方法？</a:t>
            </a:r>
          </a:p>
          <a:p>
            <a:pPr marL="36195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10</a:t>
            </a:r>
            <a:r>
              <a:rPr lang="zh-CN" altLang="zh-CN" dirty="0">
                <a:solidFill>
                  <a:schemeClr val="bg1"/>
                </a:solidFill>
              </a:rPr>
              <a:t>．数据集成需要重点考虑的问题有哪些？</a:t>
            </a:r>
          </a:p>
          <a:p>
            <a:pPr marL="36195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11</a:t>
            </a:r>
            <a:r>
              <a:rPr lang="zh-CN" altLang="zh-CN" dirty="0">
                <a:solidFill>
                  <a:schemeClr val="bg1"/>
                </a:solidFill>
              </a:rPr>
              <a:t>．数据变换主要涉及哪些内容？</a:t>
            </a:r>
          </a:p>
          <a:p>
            <a:pPr marL="36195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12</a:t>
            </a:r>
            <a:r>
              <a:rPr lang="zh-CN" altLang="zh-CN" dirty="0">
                <a:solidFill>
                  <a:schemeClr val="bg1"/>
                </a:solidFill>
              </a:rPr>
              <a:t>．分别简述常用</a:t>
            </a:r>
            <a:r>
              <a:rPr lang="en-US" altLang="zh-CN" dirty="0">
                <a:solidFill>
                  <a:schemeClr val="bg1"/>
                </a:solidFill>
              </a:rPr>
              <a:t>ETL</a:t>
            </a:r>
            <a:r>
              <a:rPr lang="zh-CN" altLang="zh-CN" dirty="0">
                <a:solidFill>
                  <a:schemeClr val="bg1"/>
                </a:solidFill>
              </a:rPr>
              <a:t>工具。</a:t>
            </a:r>
          </a:p>
        </p:txBody>
      </p:sp>
      <p:sp>
        <p:nvSpPr>
          <p:cNvPr id="3" name="矩形 2"/>
          <p:cNvSpPr/>
          <p:nvPr/>
        </p:nvSpPr>
        <p:spPr>
          <a:xfrm>
            <a:off x="647892" y="545960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716473" y="1195912"/>
            <a:ext cx="1523494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716473" y="12779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t="25164" r="18985" b="27845"/>
          <a:stretch>
            <a:fillRect/>
          </a:stretch>
        </p:blipFill>
        <p:spPr>
          <a:xfrm>
            <a:off x="2949815" y="105594"/>
            <a:ext cx="3190395" cy="1030405"/>
          </a:xfrm>
          <a:prstGeom prst="rect">
            <a:avLst/>
          </a:prstGeom>
        </p:spPr>
      </p:pic>
      <p:pic>
        <p:nvPicPr>
          <p:cNvPr id="7" name="图片 6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05" y="1729185"/>
            <a:ext cx="7850816" cy="4875938"/>
          </a:xfrm>
          <a:prstGeom prst="rect">
            <a:avLst/>
          </a:prstGeom>
        </p:spPr>
      </p:pic>
      <p:sp>
        <p:nvSpPr>
          <p:cNvPr id="8" name="矩形 7">
            <a:hlinkClick r:id="rId2"/>
          </p:cNvPr>
          <p:cNvSpPr/>
          <p:nvPr/>
        </p:nvSpPr>
        <p:spPr>
          <a:xfrm>
            <a:off x="1931580" y="1232537"/>
            <a:ext cx="5226866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2000" spc="300" dirty="0">
                <a:solidFill>
                  <a:prstClr val="white"/>
                </a:solidFill>
              </a:rPr>
              <a:t>百度排名首位的大数据资料和交流中心</a:t>
            </a:r>
          </a:p>
        </p:txBody>
      </p:sp>
    </p:spTree>
    <p:extLst>
      <p:ext uri="{BB962C8B-B14F-4D97-AF65-F5344CB8AC3E}">
        <p14:creationId xmlns:p14="http://schemas.microsoft.com/office/powerpoint/2010/main" val="37071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0"/>
            <a:ext cx="3676650" cy="1225550"/>
          </a:xfrm>
          <a:prstGeom prst="rect">
            <a:avLst/>
          </a:prstGeom>
        </p:spPr>
      </p:pic>
      <p:pic>
        <p:nvPicPr>
          <p:cNvPr id="6" name="图片 5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" y="1717675"/>
            <a:ext cx="7743825" cy="4668602"/>
          </a:xfrm>
          <a:prstGeom prst="rect">
            <a:avLst/>
          </a:prstGeom>
        </p:spPr>
      </p:pic>
      <p:sp>
        <p:nvSpPr>
          <p:cNvPr id="8" name="矩形 7">
            <a:hlinkClick r:id="rId2"/>
          </p:cNvPr>
          <p:cNvSpPr/>
          <p:nvPr/>
        </p:nvSpPr>
        <p:spPr>
          <a:xfrm>
            <a:off x="1783535" y="1232537"/>
            <a:ext cx="5522956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2000" spc="300" dirty="0">
                <a:solidFill>
                  <a:prstClr val="white"/>
                </a:solidFill>
              </a:rPr>
              <a:t>百度排名首位的云计算资料和交流中心</a:t>
            </a:r>
          </a:p>
        </p:txBody>
      </p:sp>
    </p:spTree>
    <p:extLst>
      <p:ext uri="{BB962C8B-B14F-4D97-AF65-F5344CB8AC3E}">
        <p14:creationId xmlns:p14="http://schemas.microsoft.com/office/powerpoint/2010/main" val="21577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830" y="220610"/>
            <a:ext cx="3618339" cy="1461667"/>
          </a:xfrm>
          <a:prstGeom prst="rect">
            <a:avLst/>
          </a:prstGeom>
        </p:spPr>
      </p:pic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900"/>
            <a:ext cx="9144000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5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4" b="17500"/>
          <a:stretch>
            <a:fillRect/>
          </a:stretch>
        </p:blipFill>
        <p:spPr>
          <a:xfrm>
            <a:off x="2904501" y="206032"/>
            <a:ext cx="3334998" cy="1162163"/>
          </a:xfrm>
          <a:prstGeom prst="rect">
            <a:avLst/>
          </a:prstGeom>
        </p:spPr>
      </p:pic>
      <p:pic>
        <p:nvPicPr>
          <p:cNvPr id="1026" name="Picture 2" descr="C:\Users\admin\Pictures\环境云.PNG">
            <a:hlinkClick r:id="rId2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320801"/>
            <a:ext cx="9144000" cy="5549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763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hlinkClick r:id="rId3"/>
          </p:cNvPr>
          <p:cNvSpPr txBox="1"/>
          <p:nvPr/>
        </p:nvSpPr>
        <p:spPr>
          <a:xfrm>
            <a:off x="323848" y="467919"/>
            <a:ext cx="8196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 smtClean="0">
                <a:effectLst>
                  <a:outerShdw dist="38100" dir="5400000" algn="t" rotWithShape="0">
                    <a:prstClr val="black">
                      <a:alpha val="16000"/>
                    </a:prstClr>
                  </a:outerShdw>
                </a:effectLst>
              </a:rPr>
              <a:t>BDRack</a:t>
            </a:r>
            <a:r>
              <a:rPr lang="zh-CN" altLang="en-US" sz="44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dist="38100" dir="5400000" algn="t" rotWithShape="0">
                    <a:prstClr val="black">
                      <a:alpha val="16000"/>
                    </a:prstClr>
                  </a:outerShdw>
                </a:effectLst>
              </a:rPr>
              <a:t>大数据实验一体机</a:t>
            </a:r>
            <a:endParaRPr lang="en-US" altLang="zh-CN" sz="4400" b="1" dirty="0" smtClean="0">
              <a:solidFill>
                <a:prstClr val="black">
                  <a:lumMod val="75000"/>
                  <a:lumOff val="25000"/>
                </a:prstClr>
              </a:solidFill>
              <a:effectLst>
                <a:outerShdw dist="38100" dir="5400000" algn="t" rotWithShape="0">
                  <a:prstClr val="black">
                    <a:alpha val="16000"/>
                  </a:prstClr>
                </a:outerShdw>
              </a:effectLst>
            </a:endParaRPr>
          </a:p>
        </p:txBody>
      </p:sp>
      <p:sp>
        <p:nvSpPr>
          <p:cNvPr id="13" name="文本框 12">
            <a:hlinkClick r:id="rId3"/>
          </p:cNvPr>
          <p:cNvSpPr txBox="1"/>
          <p:nvPr/>
        </p:nvSpPr>
        <p:spPr>
          <a:xfrm>
            <a:off x="1816100" y="1291593"/>
            <a:ext cx="732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虚拟出百套集群，并行开展大数据实验</a:t>
            </a:r>
            <a:endParaRPr lang="en-US" altLang="zh-CN" sz="24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r>
              <a:rPr lang="zh-CN" altLang="en-US" sz="2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预装各种流行云计算和大数据平台</a:t>
            </a:r>
            <a:endParaRPr lang="en-US" altLang="zh-CN" sz="24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r>
              <a:rPr lang="zh-CN" altLang="en-US" sz="2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提供配套实验教程、课件、</a:t>
            </a:r>
            <a:r>
              <a:rPr lang="en-US" altLang="zh-CN" sz="2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PPT</a:t>
            </a:r>
            <a:r>
              <a:rPr lang="zh-CN" altLang="en-US" sz="2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和培训</a:t>
            </a:r>
            <a:endParaRPr lang="en-US" altLang="zh-CN" sz="24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25" name="图片 24" descr="2016121216024925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560071"/>
            <a:ext cx="9144000" cy="45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2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68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2.1</a:t>
            </a:r>
            <a:r>
              <a:rPr lang="zh-CN" altLang="en-US" sz="2100" b="1" spc="225" dirty="0">
                <a:solidFill>
                  <a:prstClr val="white"/>
                </a:solidFill>
              </a:rPr>
              <a:t>大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数据采集架构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" y="2973575"/>
            <a:ext cx="9143998" cy="3175518"/>
            <a:chOff x="1130061" y="2775168"/>
            <a:chExt cx="7251539" cy="258465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061" y="2775168"/>
              <a:ext cx="3119200" cy="2584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9260" y="2775169"/>
              <a:ext cx="4132340" cy="2561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矩形 16"/>
          <p:cNvSpPr/>
          <p:nvPr/>
        </p:nvSpPr>
        <p:spPr>
          <a:xfrm>
            <a:off x="452232" y="1272944"/>
            <a:ext cx="8191436" cy="1526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dirty="0"/>
              <a:t>如今，社会中各个机构、部门、公司、团体等正在实时不断地产生大量的信息，这些信息需要以简单的方式进行处理，同时又要十分准确且能迅速满足各种类型的数据（信息）需求者。这给我们带来了许多挑战，第一个挑战就是在大量的数据中收集需要的数据，下面介绍常用的大数据采集工具</a:t>
            </a:r>
            <a:r>
              <a:rPr lang="zh-CN" altLang="zh-CN" sz="1600" dirty="0" smtClean="0"/>
              <a:t>。</a:t>
            </a:r>
            <a:endParaRPr lang="zh-CN" altLang="zh-CN" sz="1600" dirty="0"/>
          </a:p>
        </p:txBody>
      </p:sp>
      <p:pic>
        <p:nvPicPr>
          <p:cNvPr id="18" name="2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22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26" name="文本框 40"/>
          <p:cNvSpPr txBox="1"/>
          <p:nvPr/>
        </p:nvSpPr>
        <p:spPr>
          <a:xfrm>
            <a:off x="399253" y="84323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3D89BC"/>
                </a:solidFill>
              </a:rPr>
              <a:t>2.1.1</a:t>
            </a:r>
            <a:r>
              <a:rPr lang="zh-CN" altLang="en-US" b="1" dirty="0" smtClean="0">
                <a:solidFill>
                  <a:srgbClr val="3D89BC"/>
                </a:solidFill>
              </a:rPr>
              <a:t>概述</a:t>
            </a:r>
            <a:endParaRPr lang="zh-CN" altLang="en-US" b="1" dirty="0">
              <a:solidFill>
                <a:srgbClr val="3D89BC"/>
              </a:solidFill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293525" y="946406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98" y="1595846"/>
            <a:ext cx="2520043" cy="25200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3" y="4230189"/>
            <a:ext cx="2520043" cy="25200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2" y="1595846"/>
            <a:ext cx="2520043" cy="25200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98" y="4206434"/>
            <a:ext cx="2501624" cy="2501624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552700" y="2241969"/>
            <a:ext cx="1952625" cy="403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52700" y="4918917"/>
            <a:ext cx="1952625" cy="403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829000" y="4834138"/>
            <a:ext cx="1952625" cy="403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829000" y="2284574"/>
            <a:ext cx="1952625" cy="403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69317" y="335682"/>
            <a:ext cx="5205366" cy="958051"/>
            <a:chOff x="240491" y="335682"/>
            <a:chExt cx="5205366" cy="958051"/>
          </a:xfrm>
        </p:grpSpPr>
        <p:sp>
          <p:nvSpPr>
            <p:cNvPr id="10" name="矩形 9"/>
            <p:cNvSpPr/>
            <p:nvPr/>
          </p:nvSpPr>
          <p:spPr>
            <a:xfrm>
              <a:off x="240491" y="893623"/>
              <a:ext cx="5205366" cy="40011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000" spc="300" dirty="0" smtClean="0">
                  <a:solidFill>
                    <a:prstClr val="white"/>
                  </a:solidFill>
                </a:rPr>
                <a:t>学习大数据必须关注的公众号</a:t>
              </a:r>
              <a:endParaRPr lang="zh-CN" altLang="en-US" sz="2000" spc="300" dirty="0">
                <a:solidFill>
                  <a:prstClr val="white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135014" y="335682"/>
              <a:ext cx="3416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70AD47">
                      <a:lumMod val="75000"/>
                    </a:srgbClr>
                  </a:solidFill>
                </a:rPr>
                <a:t>知名微信公众号推荐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503272" y="179984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刘鹏</a:t>
            </a:r>
            <a:r>
              <a:rPr lang="zh-CN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看</a:t>
            </a:r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未来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757772" y="180207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云计算头条</a:t>
            </a:r>
            <a:endParaRPr lang="zh-CN" alt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57772" y="439201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云创</a:t>
            </a:r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大数据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503272" y="441800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中国大数据</a:t>
            </a:r>
            <a:endParaRPr lang="zh-CN" alt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6275" y="2330594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</a:rPr>
              <a:t>微信号： </a:t>
            </a:r>
            <a:r>
              <a:rPr lang="en-US" altLang="zh-CN" sz="1400" dirty="0" smtClean="0">
                <a:solidFill>
                  <a:prstClr val="white"/>
                </a:solidFill>
              </a:rPr>
              <a:t>chinacloudnj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527986" y="4964937"/>
            <a:ext cx="203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</a:rPr>
              <a:t>微信号： </a:t>
            </a:r>
            <a:r>
              <a:rPr lang="en-US" altLang="zh-CN" sz="1400" dirty="0" smtClean="0">
                <a:solidFill>
                  <a:prstClr val="white"/>
                </a:solidFill>
              </a:rPr>
              <a:t>cstorbigdata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757772" y="2766388"/>
            <a:ext cx="2196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资源丰富、分析深入、更新及时的云计算知识共享平台。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531775" y="2291660"/>
            <a:ext cx="1731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prstClr val="white"/>
                </a:solidFill>
              </a:rPr>
              <a:t>微信号：</a:t>
            </a:r>
            <a:r>
              <a:rPr lang="en-US" altLang="zh-CN" sz="1400" dirty="0" smtClean="0">
                <a:solidFill>
                  <a:prstClr val="white"/>
                </a:solidFill>
              </a:rPr>
              <a:t>lpoutlook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786274" y="4882746"/>
            <a:ext cx="1672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</a:rPr>
              <a:t>微信号： </a:t>
            </a:r>
            <a:r>
              <a:rPr lang="en-US" altLang="zh-CN" sz="1400" dirty="0" smtClean="0">
                <a:solidFill>
                  <a:prstClr val="white"/>
                </a:solidFill>
              </a:rPr>
              <a:t>cStor_cn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757772" y="5288169"/>
            <a:ext cx="2386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国内大数据龙头企业。提供领先的云存储、云数据库、云视频、云传输产品和解决方案。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503272" y="2664585"/>
            <a:ext cx="2081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眼光决定成败，与刘鹏教授看未来。</a:t>
            </a:r>
            <a:endParaRPr lang="en-US" altLang="zh-CN" sz="16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刘鹏，清华博士，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《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云计算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》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作者。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528058" y="5400731"/>
            <a:ext cx="212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分享大数据技术，剖析大数据案例，讨论大数据话题。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04768" y="359517"/>
            <a:ext cx="4134464" cy="934216"/>
            <a:chOff x="775942" y="359517"/>
            <a:chExt cx="4134464" cy="934216"/>
          </a:xfrm>
        </p:grpSpPr>
        <p:sp>
          <p:nvSpPr>
            <p:cNvPr id="13" name="矩形 12"/>
            <p:cNvSpPr/>
            <p:nvPr/>
          </p:nvSpPr>
          <p:spPr>
            <a:xfrm>
              <a:off x="775942" y="893623"/>
              <a:ext cx="4134464" cy="40011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000" spc="300" dirty="0" smtClean="0">
                  <a:solidFill>
                    <a:prstClr val="white"/>
                  </a:solidFill>
                </a:rPr>
                <a:t>运用大数据，精彩你生活</a:t>
              </a:r>
              <a:endParaRPr lang="zh-CN" altLang="en-US" sz="2000" spc="300" dirty="0">
                <a:solidFill>
                  <a:prstClr val="white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14326" y="359517"/>
              <a:ext cx="34451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70AD47">
                      <a:lumMod val="75000"/>
                    </a:srgbClr>
                  </a:solidFill>
                </a:rPr>
                <a:t>免费大数据</a:t>
              </a:r>
              <a:r>
                <a:rPr lang="en-US" altLang="zh-CN" sz="2800" b="1" dirty="0" smtClean="0">
                  <a:solidFill>
                    <a:srgbClr val="70AD47">
                      <a:lumMod val="75000"/>
                    </a:srgbClr>
                  </a:solidFill>
                </a:rPr>
                <a:t>App</a:t>
              </a:r>
              <a:r>
                <a:rPr lang="zh-CN" altLang="en-US" sz="2800" b="1" dirty="0" smtClean="0">
                  <a:solidFill>
                    <a:srgbClr val="70AD47">
                      <a:lumMod val="75000"/>
                    </a:srgbClr>
                  </a:solidFill>
                </a:rPr>
                <a:t>推荐</a:t>
              </a:r>
              <a:endParaRPr lang="zh-CN" altLang="en-US" sz="2800" b="1" dirty="0">
                <a:solidFill>
                  <a:srgbClr val="70AD47">
                    <a:lumMod val="75000"/>
                  </a:srgbClr>
                </a:solidFill>
              </a:endParaRPr>
            </a:p>
          </p:txBody>
        </p:sp>
      </p:grpSp>
      <p:pic>
        <p:nvPicPr>
          <p:cNvPr id="1026" name="Picture 2" descr="C:\Users\cstor\Desktop\card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28" y="1464471"/>
            <a:ext cx="2955600" cy="523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stor\Desktop\ts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03" y="1464471"/>
            <a:ext cx="2955600" cy="523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stor\Desktop\科技头条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73" y="1464471"/>
            <a:ext cx="2955600" cy="523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72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0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68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2.1</a:t>
            </a:r>
            <a:r>
              <a:rPr lang="zh-CN" altLang="en-US" sz="2100" b="1" spc="225" dirty="0">
                <a:solidFill>
                  <a:prstClr val="white"/>
                </a:solidFill>
              </a:rPr>
              <a:t>大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数据采集架构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42707" y="2517269"/>
            <a:ext cx="8037059" cy="3263095"/>
            <a:chOff x="916078" y="2241237"/>
            <a:chExt cx="3112996" cy="3263095"/>
          </a:xfrm>
        </p:grpSpPr>
        <p:grpSp>
          <p:nvGrpSpPr>
            <p:cNvPr id="31" name="组合 30"/>
            <p:cNvGrpSpPr/>
            <p:nvPr/>
          </p:nvGrpSpPr>
          <p:grpSpPr>
            <a:xfrm>
              <a:off x="1187023" y="2594025"/>
              <a:ext cx="1598020" cy="2474893"/>
              <a:chOff x="1187023" y="2594025"/>
              <a:chExt cx="1598020" cy="2474893"/>
            </a:xfrm>
          </p:grpSpPr>
          <p:grpSp>
            <p:nvGrpSpPr>
              <p:cNvPr id="38" name="组合 37"/>
              <p:cNvGrpSpPr/>
              <p:nvPr/>
            </p:nvGrpSpPr>
            <p:grpSpPr>
              <a:xfrm>
                <a:off x="1187023" y="4637236"/>
                <a:ext cx="1572868" cy="431682"/>
                <a:chOff x="799615" y="1756767"/>
                <a:chExt cx="2792394" cy="648885"/>
              </a:xfrm>
            </p:grpSpPr>
            <p:sp>
              <p:nvSpPr>
                <p:cNvPr id="39" name="矩形 38"/>
                <p:cNvSpPr/>
                <p:nvPr/>
              </p:nvSpPr>
              <p:spPr>
                <a:xfrm>
                  <a:off x="799615" y="1756767"/>
                  <a:ext cx="2792394" cy="648885"/>
                </a:xfrm>
                <a:prstGeom prst="rect">
                  <a:avLst/>
                </a:prstGeom>
                <a:solidFill>
                  <a:schemeClr val="tx1">
                    <a:alpha val="7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eaVert" rtlCol="0" anchor="t" anchorCtr="0"/>
                <a:lstStyle/>
                <a:p>
                  <a:pPr algn="ctr"/>
                  <a:endParaRPr lang="zh-CN" alt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矩形 39"/>
                <p:cNvSpPr/>
                <p:nvPr/>
              </p:nvSpPr>
              <p:spPr>
                <a:xfrm>
                  <a:off x="911910" y="1799045"/>
                  <a:ext cx="2555914" cy="560724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eaVert" rtlCol="0" anchor="t" anchorCtr="0"/>
                <a:lstStyle/>
                <a:p>
                  <a:pPr algn="ctr"/>
                  <a:endParaRPr lang="zh-CN" altLang="en-US" sz="135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1" name="组合 40"/>
              <p:cNvGrpSpPr/>
              <p:nvPr/>
            </p:nvGrpSpPr>
            <p:grpSpPr>
              <a:xfrm>
                <a:off x="1196440" y="3981051"/>
                <a:ext cx="1572868" cy="431682"/>
                <a:chOff x="799615" y="1756767"/>
                <a:chExt cx="2792394" cy="648885"/>
              </a:xfrm>
            </p:grpSpPr>
            <p:sp>
              <p:nvSpPr>
                <p:cNvPr id="42" name="矩形 41"/>
                <p:cNvSpPr/>
                <p:nvPr/>
              </p:nvSpPr>
              <p:spPr>
                <a:xfrm>
                  <a:off x="799615" y="1756767"/>
                  <a:ext cx="2792394" cy="648885"/>
                </a:xfrm>
                <a:prstGeom prst="rect">
                  <a:avLst/>
                </a:prstGeom>
                <a:solidFill>
                  <a:schemeClr val="tx1">
                    <a:alpha val="7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eaVert" rtlCol="0" anchor="t" anchorCtr="0"/>
                <a:lstStyle/>
                <a:p>
                  <a:pPr algn="ctr"/>
                  <a:endParaRPr lang="zh-CN" alt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矩形 42"/>
                <p:cNvSpPr/>
                <p:nvPr/>
              </p:nvSpPr>
              <p:spPr>
                <a:xfrm>
                  <a:off x="911910" y="1799045"/>
                  <a:ext cx="2555914" cy="560724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eaVert" rtlCol="0" anchor="t" anchorCtr="0"/>
                <a:lstStyle/>
                <a:p>
                  <a:pPr algn="ctr"/>
                  <a:endParaRPr lang="zh-CN" altLang="en-US" sz="135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4" name="组合 43"/>
              <p:cNvGrpSpPr/>
              <p:nvPr/>
            </p:nvGrpSpPr>
            <p:grpSpPr>
              <a:xfrm>
                <a:off x="1203288" y="3290441"/>
                <a:ext cx="1572868" cy="431682"/>
                <a:chOff x="799615" y="1756767"/>
                <a:chExt cx="2792394" cy="648885"/>
              </a:xfrm>
            </p:grpSpPr>
            <p:sp>
              <p:nvSpPr>
                <p:cNvPr id="45" name="矩形 44"/>
                <p:cNvSpPr/>
                <p:nvPr/>
              </p:nvSpPr>
              <p:spPr>
                <a:xfrm>
                  <a:off x="799615" y="1756767"/>
                  <a:ext cx="2792394" cy="648885"/>
                </a:xfrm>
                <a:prstGeom prst="rect">
                  <a:avLst/>
                </a:prstGeom>
                <a:solidFill>
                  <a:schemeClr val="tx1">
                    <a:alpha val="7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eaVert" rtlCol="0" anchor="t" anchorCtr="0"/>
                <a:lstStyle/>
                <a:p>
                  <a:pPr algn="ctr"/>
                  <a:endParaRPr lang="zh-CN" alt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矩形 45"/>
                <p:cNvSpPr/>
                <p:nvPr/>
              </p:nvSpPr>
              <p:spPr>
                <a:xfrm>
                  <a:off x="911910" y="1799045"/>
                  <a:ext cx="2555914" cy="560724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eaVert" rtlCol="0" anchor="t" anchorCtr="0"/>
                <a:lstStyle/>
                <a:p>
                  <a:pPr algn="ctr"/>
                  <a:endParaRPr lang="zh-CN" altLang="en-US" sz="135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8" name="组合 47"/>
              <p:cNvGrpSpPr/>
              <p:nvPr/>
            </p:nvGrpSpPr>
            <p:grpSpPr>
              <a:xfrm>
                <a:off x="1212175" y="2594025"/>
                <a:ext cx="1572868" cy="431682"/>
                <a:chOff x="799615" y="1756767"/>
                <a:chExt cx="2792394" cy="648885"/>
              </a:xfrm>
            </p:grpSpPr>
            <p:sp>
              <p:nvSpPr>
                <p:cNvPr id="49" name="矩形 48"/>
                <p:cNvSpPr/>
                <p:nvPr/>
              </p:nvSpPr>
              <p:spPr>
                <a:xfrm>
                  <a:off x="799615" y="1756767"/>
                  <a:ext cx="2792394" cy="648885"/>
                </a:xfrm>
                <a:prstGeom prst="rect">
                  <a:avLst/>
                </a:prstGeom>
                <a:solidFill>
                  <a:schemeClr val="tx1">
                    <a:alpha val="7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eaVert" rtlCol="0" anchor="t" anchorCtr="0"/>
                <a:lstStyle/>
                <a:p>
                  <a:pPr algn="ctr"/>
                  <a:endParaRPr lang="zh-CN" altLang="en-US" sz="13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" name="矩形 49"/>
                <p:cNvSpPr/>
                <p:nvPr/>
              </p:nvSpPr>
              <p:spPr>
                <a:xfrm>
                  <a:off x="911910" y="1799045"/>
                  <a:ext cx="2555914" cy="560724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eaVert" rtlCol="0" anchor="t" anchorCtr="0"/>
                <a:lstStyle/>
                <a:p>
                  <a:pPr algn="ctr"/>
                  <a:endParaRPr lang="zh-CN" altLang="en-US" sz="135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3" name="矩形 12"/>
              <p:cNvSpPr/>
              <p:nvPr/>
            </p:nvSpPr>
            <p:spPr>
              <a:xfrm>
                <a:off x="1406819" y="3322600"/>
                <a:ext cx="8595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</a:rPr>
                  <a:t>Flume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1405404" y="2656375"/>
                <a:ext cx="10599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/>
                    </a:solidFill>
                  </a:rPr>
                  <a:t>Chukwa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432884" y="4034436"/>
                <a:ext cx="9220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</a:rPr>
                  <a:t>Scrible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437911" y="4683899"/>
                <a:ext cx="7922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</a:rPr>
                  <a:t>Kafka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2" name="矩形 51"/>
            <p:cNvSpPr/>
            <p:nvPr/>
          </p:nvSpPr>
          <p:spPr>
            <a:xfrm rot="5400000">
              <a:off x="841028" y="2316287"/>
              <a:ext cx="3263095" cy="3112996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t" anchorCtr="0"/>
            <a:lstStyle/>
            <a:p>
              <a:pPr algn="ctr"/>
              <a:endParaRPr lang="zh-CN" altLang="en-US" sz="1350">
                <a:solidFill>
                  <a:schemeClr val="bg1"/>
                </a:solidFill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 rot="5400000">
              <a:off x="2108684" y="3618617"/>
              <a:ext cx="2431082" cy="438150"/>
            </a:xfrm>
            <a:prstGeom prst="rect">
              <a:avLst/>
            </a:prstGeom>
            <a:solidFill>
              <a:schemeClr val="accent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altLang="zh-CN" sz="1600" dirty="0" smtClean="0">
                <a:solidFill>
                  <a:prstClr val="white"/>
                </a:solidFill>
              </a:endParaRPr>
            </a:p>
            <a:p>
              <a:pPr algn="ctr"/>
              <a:r>
                <a:rPr lang="zh-CN" altLang="en-US" sz="1600" dirty="0" smtClean="0">
                  <a:solidFill>
                    <a:prstClr val="white"/>
                  </a:solidFill>
                </a:rPr>
                <a:t>大</a:t>
              </a:r>
              <a:r>
                <a:rPr lang="zh-CN" altLang="en-US" sz="1600" dirty="0">
                  <a:solidFill>
                    <a:prstClr val="white"/>
                  </a:solidFill>
                </a:rPr>
                <a:t>数据采集工具</a:t>
              </a:r>
            </a:p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56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8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9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62" name="文本框 40"/>
          <p:cNvSpPr txBox="1"/>
          <p:nvPr/>
        </p:nvSpPr>
        <p:spPr>
          <a:xfrm>
            <a:off x="399253" y="843230"/>
            <a:ext cx="2861945" cy="384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3D89BC"/>
                </a:solidFill>
              </a:rPr>
              <a:t>2.1.2 </a:t>
            </a:r>
            <a:r>
              <a:rPr lang="zh-CN" altLang="en-US" b="1" dirty="0" smtClean="0">
                <a:solidFill>
                  <a:srgbClr val="3D89BC"/>
                </a:solidFill>
              </a:rPr>
              <a:t>常用大数据采集工具</a:t>
            </a:r>
            <a:endParaRPr lang="zh-CN" altLang="en-US" b="1" dirty="0">
              <a:solidFill>
                <a:srgbClr val="3D89BC"/>
              </a:solidFill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293525" y="946406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矩形 15"/>
          <p:cNvSpPr/>
          <p:nvPr/>
        </p:nvSpPr>
        <p:spPr>
          <a:xfrm>
            <a:off x="430694" y="1222177"/>
            <a:ext cx="82000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/>
              <a:t>数据采集最传统的方式是企业自己的生产系统产生的数据</a:t>
            </a:r>
            <a:r>
              <a:rPr lang="zh-CN" altLang="zh-CN" sz="1600" dirty="0" smtClean="0"/>
              <a:t>，除</a:t>
            </a:r>
            <a:r>
              <a:rPr lang="zh-CN" altLang="zh-CN" sz="1600" dirty="0"/>
              <a:t>上述生产系统中的数据外，企业的信息系统还充斥着大量的用户行为数据、日志式的活动数据、事件信息等</a:t>
            </a:r>
            <a:r>
              <a:rPr lang="zh-CN" altLang="zh-CN" sz="1600" dirty="0" smtClean="0"/>
              <a:t>，越来越</a:t>
            </a:r>
            <a:r>
              <a:rPr lang="zh-CN" altLang="zh-CN" sz="1600" dirty="0"/>
              <a:t>多的企业通过架设日志采集系统来保存这些数据，希望通过这些数据获取其商业或社会价值。</a:t>
            </a:r>
            <a:endParaRPr lang="zh-CN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68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2.1</a:t>
            </a:r>
            <a:r>
              <a:rPr lang="zh-CN" altLang="en-US" sz="2100" b="1" spc="225" dirty="0">
                <a:solidFill>
                  <a:prstClr val="white"/>
                </a:solidFill>
              </a:rPr>
              <a:t>大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数据采集架构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56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8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9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509497" y="1249972"/>
            <a:ext cx="365769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/>
              <a:t>在</a:t>
            </a:r>
            <a:r>
              <a:rPr lang="en-US" altLang="zh-CN" sz="1600" b="1" dirty="0">
                <a:solidFill>
                  <a:srgbClr val="3D89BC"/>
                </a:solidFill>
              </a:rPr>
              <a:t>Flume</a:t>
            </a:r>
            <a:r>
              <a:rPr lang="zh-CN" altLang="zh-CN" sz="1600" dirty="0"/>
              <a:t>中，外部输入称为</a:t>
            </a:r>
            <a:r>
              <a:rPr lang="en-US" altLang="zh-CN" sz="1600" dirty="0"/>
              <a:t>Source</a:t>
            </a:r>
            <a:r>
              <a:rPr lang="zh-CN" altLang="zh-CN" sz="1600" dirty="0"/>
              <a:t>（源），系统输出称为</a:t>
            </a:r>
            <a:r>
              <a:rPr lang="en-US" altLang="zh-CN" sz="1600" dirty="0"/>
              <a:t>Sink</a:t>
            </a:r>
            <a:r>
              <a:rPr lang="zh-CN" altLang="zh-CN" sz="1600" dirty="0"/>
              <a:t>（接收端）。</a:t>
            </a:r>
            <a:r>
              <a:rPr lang="en-US" altLang="zh-CN" sz="1600" dirty="0"/>
              <a:t>Channel</a:t>
            </a:r>
            <a:r>
              <a:rPr lang="zh-CN" altLang="zh-CN" sz="1600" dirty="0"/>
              <a:t>（通道）把</a:t>
            </a:r>
            <a:r>
              <a:rPr lang="en-US" altLang="zh-CN" sz="1600" dirty="0"/>
              <a:t>Source</a:t>
            </a:r>
            <a:r>
              <a:rPr lang="zh-CN" altLang="zh-CN" sz="1600" dirty="0"/>
              <a:t>和</a:t>
            </a:r>
            <a:r>
              <a:rPr lang="en-US" altLang="zh-CN" sz="1600" dirty="0"/>
              <a:t>Sink</a:t>
            </a:r>
            <a:r>
              <a:rPr lang="zh-CN" altLang="zh-CN" sz="1600" dirty="0"/>
              <a:t>链接在</a:t>
            </a:r>
            <a:r>
              <a:rPr lang="zh-CN" altLang="zh-CN" sz="1600" dirty="0" smtClean="0"/>
              <a:t>一起。</a:t>
            </a:r>
            <a:endParaRPr lang="en-US" altLang="zh-CN" sz="1600" dirty="0" smtClean="0"/>
          </a:p>
          <a:p>
            <a:endParaRPr lang="zh-CN" altLang="zh-CN" sz="1600" dirty="0"/>
          </a:p>
          <a:p>
            <a:endParaRPr lang="en-US" altLang="zh-CN" sz="1600" dirty="0" smtClean="0"/>
          </a:p>
          <a:p>
            <a:r>
              <a:rPr lang="en-US" altLang="zh-CN" sz="1600" b="1" dirty="0" smtClean="0">
                <a:solidFill>
                  <a:srgbClr val="3D89BC"/>
                </a:solidFill>
              </a:rPr>
              <a:t>Apache </a:t>
            </a:r>
            <a:r>
              <a:rPr lang="en-US" altLang="zh-CN" sz="1600" b="1" dirty="0">
                <a:solidFill>
                  <a:srgbClr val="3D89BC"/>
                </a:solidFill>
              </a:rPr>
              <a:t>Chukwa</a:t>
            </a:r>
            <a:r>
              <a:rPr lang="zh-CN" altLang="zh-CN" sz="1600" dirty="0"/>
              <a:t>项目与</a:t>
            </a:r>
            <a:r>
              <a:rPr lang="en-US" altLang="zh-CN" sz="1600" dirty="0"/>
              <a:t>Flume</a:t>
            </a:r>
            <a:r>
              <a:rPr lang="zh-CN" altLang="zh-CN" sz="1600" dirty="0"/>
              <a:t>有些相类似</a:t>
            </a:r>
            <a:r>
              <a:rPr lang="zh-CN" altLang="zh-CN" sz="1600" dirty="0" smtClean="0"/>
              <a:t>，</a:t>
            </a:r>
            <a:r>
              <a:rPr lang="en-US" altLang="zh-CN" sz="1600" dirty="0" smtClean="0"/>
              <a:t>Chukwa</a:t>
            </a:r>
            <a:r>
              <a:rPr lang="zh-CN" altLang="zh-CN" sz="1600" dirty="0"/>
              <a:t>继承了</a:t>
            </a:r>
            <a:r>
              <a:rPr lang="en-US" altLang="zh-CN" sz="1600" dirty="0"/>
              <a:t>Hadoop</a:t>
            </a:r>
            <a:r>
              <a:rPr lang="zh-CN" altLang="zh-CN" sz="1600" dirty="0"/>
              <a:t>的伸缩性和鲁棒性</a:t>
            </a:r>
            <a:r>
              <a:rPr lang="zh-CN" altLang="zh-CN" sz="1600" dirty="0" smtClean="0"/>
              <a:t>。也</a:t>
            </a:r>
            <a:r>
              <a:rPr lang="zh-CN" altLang="zh-CN" sz="1600" dirty="0"/>
              <a:t>内置一个功能强大的工具箱，用于显示系统监控和分析</a:t>
            </a:r>
            <a:r>
              <a:rPr lang="zh-CN" altLang="zh-CN" sz="1600" dirty="0" smtClean="0"/>
              <a:t>结果</a:t>
            </a:r>
            <a:r>
              <a:rPr lang="zh-CN" altLang="en-US" sz="1600" dirty="0" smtClean="0"/>
              <a:t>。</a:t>
            </a:r>
            <a:endParaRPr lang="en-US" altLang="zh-CN" sz="1600" dirty="0" smtClean="0"/>
          </a:p>
          <a:p>
            <a:endParaRPr lang="en-US" altLang="zh-CN" sz="1600" dirty="0" smtClean="0"/>
          </a:p>
          <a:p>
            <a:endParaRPr lang="zh-CN" altLang="zh-CN" sz="1600" dirty="0"/>
          </a:p>
          <a:p>
            <a:r>
              <a:rPr lang="zh-CN" altLang="zh-CN" sz="1600" dirty="0"/>
              <a:t>互联网时代，</a:t>
            </a:r>
            <a:r>
              <a:rPr lang="zh-CN" altLang="zh-CN" sz="1600" b="1" dirty="0">
                <a:solidFill>
                  <a:srgbClr val="3D89BC"/>
                </a:solidFill>
              </a:rPr>
              <a:t>网络爬虫</a:t>
            </a:r>
            <a:r>
              <a:rPr lang="zh-CN" altLang="zh-CN" sz="1600" dirty="0"/>
              <a:t>也是许多企业获取数据的一种方式。</a:t>
            </a:r>
            <a:r>
              <a:rPr lang="en-US" altLang="zh-CN" sz="1600" b="1" dirty="0" smtClean="0">
                <a:solidFill>
                  <a:srgbClr val="3D89BC"/>
                </a:solidFill>
              </a:rPr>
              <a:t>Nutch</a:t>
            </a:r>
            <a:r>
              <a:rPr lang="zh-CN" altLang="zh-CN" sz="1600" dirty="0" smtClean="0"/>
              <a:t>就是</a:t>
            </a:r>
            <a:r>
              <a:rPr lang="zh-CN" altLang="zh-CN" sz="1600" dirty="0"/>
              <a:t>网络爬虫中的娇娇者，</a:t>
            </a:r>
            <a:r>
              <a:rPr lang="en-US" altLang="zh-CN" sz="1600" dirty="0"/>
              <a:t>Nutch</a:t>
            </a:r>
            <a:r>
              <a:rPr lang="zh-CN" altLang="zh-CN" sz="1600" dirty="0"/>
              <a:t>是</a:t>
            </a:r>
            <a:r>
              <a:rPr lang="en-US" altLang="zh-CN" sz="1600" dirty="0"/>
              <a:t>Apache</a:t>
            </a:r>
            <a:r>
              <a:rPr lang="zh-CN" altLang="zh-CN" sz="1600" dirty="0"/>
              <a:t>旗下的开源项目，存在已经超过</a:t>
            </a:r>
            <a:r>
              <a:rPr lang="en-US" altLang="zh-CN" sz="1600" dirty="0"/>
              <a:t>10</a:t>
            </a:r>
            <a:r>
              <a:rPr lang="zh-CN" altLang="zh-CN" sz="1600" dirty="0"/>
              <a:t>年，拥有大量的忠实用户</a:t>
            </a:r>
            <a:r>
              <a:rPr lang="zh-CN" altLang="zh-CN" sz="1600" dirty="0" smtClean="0"/>
              <a:t>。</a:t>
            </a:r>
            <a:endParaRPr lang="zh-CN" altLang="zh-CN" sz="1600" dirty="0"/>
          </a:p>
        </p:txBody>
      </p:sp>
      <p:pic>
        <p:nvPicPr>
          <p:cNvPr id="54" name="图片 29" descr="说明: E:\海婷\董亚峰\大数据\排版文件\大数据最终图\6-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1" r="2663"/>
          <a:stretch>
            <a:fillRect/>
          </a:stretch>
        </p:blipFill>
        <p:spPr bwMode="auto">
          <a:xfrm>
            <a:off x="4599809" y="2159639"/>
            <a:ext cx="3881714" cy="175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矩形 54"/>
          <p:cNvSpPr/>
          <p:nvPr/>
        </p:nvSpPr>
        <p:spPr>
          <a:xfrm>
            <a:off x="6055524" y="3819894"/>
            <a:ext cx="11801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Flume</a:t>
            </a:r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体系架构</a:t>
            </a:r>
            <a:endParaRPr lang="zh-CN" alt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68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2.1</a:t>
            </a:r>
            <a:r>
              <a:rPr lang="zh-CN" altLang="en-US" sz="2100" b="1" spc="225" dirty="0">
                <a:solidFill>
                  <a:prstClr val="white"/>
                </a:solidFill>
              </a:rPr>
              <a:t>大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数据采集架构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050" name="图片 31" descr="说明: 6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019" y="3091025"/>
            <a:ext cx="3330636" cy="226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2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3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37" name="文本框 40"/>
          <p:cNvSpPr txBox="1"/>
          <p:nvPr/>
        </p:nvSpPr>
        <p:spPr>
          <a:xfrm>
            <a:off x="399253" y="843230"/>
            <a:ext cx="332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3D89BC"/>
                </a:solidFill>
              </a:rPr>
              <a:t>2.1.3 Apache </a:t>
            </a:r>
            <a:r>
              <a:rPr lang="en-US" altLang="zh-CN" b="1" dirty="0">
                <a:solidFill>
                  <a:srgbClr val="3D89BC"/>
                </a:solidFill>
              </a:rPr>
              <a:t>Kafka</a:t>
            </a:r>
            <a:r>
              <a:rPr lang="zh-CN" altLang="zh-CN" b="1" dirty="0">
                <a:solidFill>
                  <a:srgbClr val="3D89BC"/>
                </a:solidFill>
              </a:rPr>
              <a:t>数据采集</a:t>
            </a:r>
            <a:endParaRPr lang="zh-CN" altLang="en-US" b="1" dirty="0">
              <a:solidFill>
                <a:srgbClr val="3D89BC"/>
              </a:solidFill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293525" y="946406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 11"/>
          <p:cNvSpPr/>
          <p:nvPr/>
        </p:nvSpPr>
        <p:spPr>
          <a:xfrm>
            <a:off x="399253" y="1378646"/>
            <a:ext cx="8217315" cy="1156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/>
              <a:t>Apache Kafka</a:t>
            </a:r>
            <a:r>
              <a:rPr lang="zh-CN" altLang="zh-CN" sz="1600" dirty="0"/>
              <a:t>被设计成能够高效地处理大量实时数据，其特点是快速的、可扩展的、分布式的，分区的和可复制</a:t>
            </a:r>
            <a:r>
              <a:rPr lang="zh-CN" altLang="zh-CN" sz="1600" dirty="0" smtClean="0"/>
              <a:t>的。</a:t>
            </a:r>
            <a:r>
              <a:rPr lang="en-US" altLang="zh-CN" sz="1600" dirty="0"/>
              <a:t>Kafka</a:t>
            </a:r>
            <a:r>
              <a:rPr lang="zh-CN" altLang="zh-CN" sz="1600" dirty="0"/>
              <a:t>是用</a:t>
            </a:r>
            <a:r>
              <a:rPr lang="en-US" altLang="zh-CN" sz="1600" dirty="0"/>
              <a:t>Scala</a:t>
            </a:r>
            <a:r>
              <a:rPr lang="zh-CN" altLang="zh-CN" sz="1600" dirty="0"/>
              <a:t>语言编写的，虽然置身于</a:t>
            </a:r>
            <a:r>
              <a:rPr lang="en-US" altLang="zh-CN" sz="1600" dirty="0"/>
              <a:t>Java</a:t>
            </a:r>
            <a:r>
              <a:rPr lang="zh-CN" altLang="zh-CN" sz="1600" dirty="0"/>
              <a:t>阵营，但其并不遵循</a:t>
            </a:r>
            <a:r>
              <a:rPr lang="en-US" altLang="zh-CN" sz="1600" dirty="0" smtClean="0"/>
              <a:t>JMS</a:t>
            </a:r>
            <a:r>
              <a:rPr lang="zh-CN" altLang="zh-CN" sz="1600" dirty="0" smtClean="0"/>
              <a:t>规范</a:t>
            </a:r>
            <a:r>
              <a:rPr lang="zh-CN" altLang="zh-CN" sz="1600" dirty="0"/>
              <a:t>。</a:t>
            </a:r>
            <a:endParaRPr lang="zh-CN" altLang="en-US" sz="1600" dirty="0"/>
          </a:p>
        </p:txBody>
      </p:sp>
      <p:sp>
        <p:nvSpPr>
          <p:cNvPr id="13" name="矩形 12"/>
          <p:cNvSpPr/>
          <p:nvPr/>
        </p:nvSpPr>
        <p:spPr>
          <a:xfrm>
            <a:off x="452232" y="3091025"/>
            <a:ext cx="4572000" cy="22648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3D89BC"/>
              </a:buClr>
              <a:buFont typeface="Wingdings" panose="05000000000000000000" pitchFamily="2" charset="2"/>
              <a:buChar char="l"/>
            </a:pPr>
            <a:r>
              <a:rPr lang="en-US" altLang="zh-CN" sz="1600" dirty="0" smtClean="0"/>
              <a:t>Topics</a:t>
            </a:r>
            <a:r>
              <a:rPr lang="zh-CN" altLang="zh-CN" sz="1600" dirty="0"/>
              <a:t>（话题）：消息的分类名。</a:t>
            </a:r>
          </a:p>
          <a:p>
            <a:pPr marL="285750" indent="-285750">
              <a:lnSpc>
                <a:spcPct val="150000"/>
              </a:lnSpc>
              <a:buClr>
                <a:srgbClr val="3D89BC"/>
              </a:buClr>
              <a:buFont typeface="Wingdings" panose="05000000000000000000" pitchFamily="2" charset="2"/>
              <a:buChar char="l"/>
            </a:pPr>
            <a:r>
              <a:rPr lang="en-US" altLang="zh-CN" sz="1600" dirty="0" smtClean="0"/>
              <a:t>Producers</a:t>
            </a:r>
            <a:r>
              <a:rPr lang="zh-CN" altLang="zh-CN" sz="1600" dirty="0"/>
              <a:t>（消息发布者）：能够发布消息到</a:t>
            </a:r>
            <a:r>
              <a:rPr lang="en-US" altLang="zh-CN" sz="1600" dirty="0"/>
              <a:t>Topics</a:t>
            </a:r>
            <a:r>
              <a:rPr lang="zh-CN" altLang="zh-CN" sz="1600" dirty="0"/>
              <a:t>的进程。</a:t>
            </a:r>
          </a:p>
          <a:p>
            <a:pPr marL="285750" indent="-285750">
              <a:lnSpc>
                <a:spcPct val="150000"/>
              </a:lnSpc>
              <a:buClr>
                <a:srgbClr val="3D89BC"/>
              </a:buClr>
              <a:buFont typeface="Wingdings" panose="05000000000000000000" pitchFamily="2" charset="2"/>
              <a:buChar char="l"/>
            </a:pPr>
            <a:r>
              <a:rPr lang="en-US" altLang="zh-CN" sz="1600" dirty="0" smtClean="0"/>
              <a:t>Consumers</a:t>
            </a:r>
            <a:r>
              <a:rPr lang="zh-CN" altLang="zh-CN" sz="1600" dirty="0"/>
              <a:t>（消息接收者）：可以从</a:t>
            </a:r>
            <a:r>
              <a:rPr lang="en-US" altLang="zh-CN" sz="1600" dirty="0"/>
              <a:t>Topics</a:t>
            </a:r>
            <a:r>
              <a:rPr lang="zh-CN" altLang="zh-CN" sz="1600" dirty="0"/>
              <a:t>接收消息的进程。</a:t>
            </a:r>
          </a:p>
          <a:p>
            <a:pPr marL="285750" indent="-285750">
              <a:lnSpc>
                <a:spcPct val="150000"/>
              </a:lnSpc>
              <a:buClr>
                <a:srgbClr val="3D89BC"/>
              </a:buClr>
              <a:buFont typeface="Wingdings" panose="05000000000000000000" pitchFamily="2" charset="2"/>
              <a:buChar char="l"/>
            </a:pPr>
            <a:r>
              <a:rPr lang="en-US" altLang="zh-CN" sz="1600" dirty="0" smtClean="0"/>
              <a:t>Broker</a:t>
            </a:r>
            <a:r>
              <a:rPr lang="zh-CN" altLang="zh-CN" sz="1600" dirty="0"/>
              <a:t>（代理）：组成</a:t>
            </a:r>
            <a:r>
              <a:rPr lang="en-US" altLang="zh-CN" sz="1600" dirty="0"/>
              <a:t>Kafka</a:t>
            </a:r>
            <a:r>
              <a:rPr lang="zh-CN" altLang="zh-CN" sz="1600" dirty="0"/>
              <a:t>集群的单个节点。</a:t>
            </a:r>
          </a:p>
        </p:txBody>
      </p:sp>
      <p:sp>
        <p:nvSpPr>
          <p:cNvPr id="14" name="矩形 13"/>
          <p:cNvSpPr/>
          <p:nvPr/>
        </p:nvSpPr>
        <p:spPr>
          <a:xfrm>
            <a:off x="5897581" y="5373931"/>
            <a:ext cx="18565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基本</a:t>
            </a: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Kafka</a:t>
            </a:r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集群的工作流程</a:t>
            </a:r>
            <a:endParaRPr lang="zh-CN" alt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68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2.1</a:t>
            </a:r>
            <a:r>
              <a:rPr lang="zh-CN" altLang="en-US" sz="2100" b="1" spc="225" dirty="0">
                <a:solidFill>
                  <a:prstClr val="white"/>
                </a:solidFill>
              </a:rPr>
              <a:t>大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数据采集架构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3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38383" y="957528"/>
            <a:ext cx="176645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b="1" dirty="0" smtClean="0">
                <a:solidFill>
                  <a:srgbClr val="3D89BC"/>
                </a:solidFill>
              </a:rPr>
              <a:t> 1</a:t>
            </a:r>
            <a:r>
              <a:rPr lang="zh-CN" altLang="en-US" b="1" dirty="0" smtClean="0">
                <a:solidFill>
                  <a:srgbClr val="3D89BC"/>
                </a:solidFill>
              </a:rPr>
              <a:t>、</a:t>
            </a:r>
            <a:r>
              <a:rPr lang="en-US" altLang="zh-CN" b="1" dirty="0">
                <a:solidFill>
                  <a:srgbClr val="3D89BC"/>
                </a:solidFill>
              </a:rPr>
              <a:t>Topics</a:t>
            </a:r>
            <a:endParaRPr lang="zh-CN" altLang="en-US" b="1" dirty="0">
              <a:solidFill>
                <a:srgbClr val="3D89BC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6812" y="1335989"/>
            <a:ext cx="8327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Topics</a:t>
            </a:r>
            <a:r>
              <a:rPr lang="zh-CN" altLang="zh-CN" sz="1600" dirty="0"/>
              <a:t>是消息的分类名（或</a:t>
            </a:r>
            <a:r>
              <a:rPr lang="en-US" altLang="zh-CN" sz="1600" dirty="0"/>
              <a:t>Feed</a:t>
            </a:r>
            <a:r>
              <a:rPr lang="zh-CN" altLang="zh-CN" sz="1600" dirty="0"/>
              <a:t>的名称）。</a:t>
            </a:r>
            <a:r>
              <a:rPr lang="en-US" altLang="zh-CN" sz="1600" dirty="0"/>
              <a:t>Kafka</a:t>
            </a:r>
            <a:r>
              <a:rPr lang="zh-CN" altLang="zh-CN" sz="1600" dirty="0"/>
              <a:t>集群或</a:t>
            </a:r>
            <a:r>
              <a:rPr lang="en-US" altLang="zh-CN" sz="1600" dirty="0"/>
              <a:t>Broker</a:t>
            </a:r>
            <a:r>
              <a:rPr lang="zh-CN" altLang="zh-CN" sz="1600" dirty="0"/>
              <a:t>为每一个</a:t>
            </a:r>
            <a:r>
              <a:rPr lang="en-US" altLang="zh-CN" sz="1600" dirty="0"/>
              <a:t>Topic</a:t>
            </a:r>
            <a:r>
              <a:rPr lang="zh-CN" altLang="zh-CN" sz="1600" dirty="0"/>
              <a:t>都会维护一个分区日志。每一个分区日志是有序的消息序列，消息是连续追加到分区日志上，并且这些消息是不可更改的。</a:t>
            </a:r>
            <a:endParaRPr lang="zh-CN" alt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383225" y="2326252"/>
            <a:ext cx="176645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b="1" dirty="0" smtClean="0">
                <a:solidFill>
                  <a:srgbClr val="3D89BC"/>
                </a:solidFill>
              </a:rPr>
              <a:t> 2</a:t>
            </a:r>
            <a:r>
              <a:rPr lang="zh-CN" altLang="en-US" b="1" dirty="0" smtClean="0">
                <a:solidFill>
                  <a:srgbClr val="3D89BC"/>
                </a:solidFill>
              </a:rPr>
              <a:t>、日志区分</a:t>
            </a:r>
            <a:endParaRPr lang="zh-CN" altLang="en-US" b="1" dirty="0">
              <a:solidFill>
                <a:srgbClr val="3D89BC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52232" y="2768937"/>
            <a:ext cx="8242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/>
              <a:t>一个</a:t>
            </a:r>
            <a:r>
              <a:rPr lang="en-US" altLang="zh-CN" dirty="0"/>
              <a:t>Topic</a:t>
            </a:r>
            <a:r>
              <a:rPr lang="zh-CN" altLang="zh-CN" dirty="0"/>
              <a:t>可以有多个分区，这些分区可以作为并行处理的单元，从而使</a:t>
            </a:r>
            <a:r>
              <a:rPr lang="en-US" altLang="zh-CN" dirty="0"/>
              <a:t>Kafka</a:t>
            </a:r>
            <a:r>
              <a:rPr lang="zh-CN" altLang="zh-CN" dirty="0"/>
              <a:t>有能力高效地处理大量数据。</a:t>
            </a:r>
            <a:endParaRPr lang="zh-CN" altLang="en-US" dirty="0"/>
          </a:p>
        </p:txBody>
      </p:sp>
      <p:pic>
        <p:nvPicPr>
          <p:cNvPr id="1026" name="图片 3" descr="说明: 6-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" b="3326"/>
          <a:stretch>
            <a:fillRect/>
          </a:stretch>
        </p:blipFill>
        <p:spPr bwMode="auto">
          <a:xfrm>
            <a:off x="2493597" y="3420030"/>
            <a:ext cx="3871658" cy="21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3477002" y="5598543"/>
            <a:ext cx="13484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Topics</a:t>
            </a:r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与日志分析</a:t>
            </a:r>
            <a:endParaRPr lang="zh-CN" alt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68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2.1</a:t>
            </a:r>
            <a:r>
              <a:rPr lang="zh-CN" altLang="en-US" sz="2100" b="1" spc="225" dirty="0">
                <a:solidFill>
                  <a:prstClr val="white"/>
                </a:solidFill>
              </a:rPr>
              <a:t>大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数据采集架构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数据采集与预处理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3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42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38383" y="1155926"/>
            <a:ext cx="176645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b="1" dirty="0" smtClean="0">
                <a:solidFill>
                  <a:srgbClr val="3D89BC"/>
                </a:solidFill>
              </a:rPr>
              <a:t> 3</a:t>
            </a:r>
            <a:r>
              <a:rPr lang="zh-CN" altLang="en-US" b="1" dirty="0" smtClean="0">
                <a:solidFill>
                  <a:srgbClr val="3D89BC"/>
                </a:solidFill>
              </a:rPr>
              <a:t>、</a:t>
            </a:r>
            <a:r>
              <a:rPr lang="en-US" altLang="zh-CN" b="1" dirty="0">
                <a:solidFill>
                  <a:srgbClr val="3D89BC"/>
                </a:solidFill>
              </a:rPr>
              <a:t>Producers</a:t>
            </a:r>
            <a:endParaRPr lang="zh-CN" altLang="en-US" b="1" dirty="0">
              <a:solidFill>
                <a:srgbClr val="3D89BC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7194" y="1534387"/>
            <a:ext cx="8327826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/>
              <a:t>Producers</a:t>
            </a:r>
            <a:r>
              <a:rPr lang="zh-CN" altLang="zh-CN" sz="1600" dirty="0"/>
              <a:t>是向它们选择的主题发布数据。生产者可以选择分配某个主题到哪个分区上。这可以通过使用循环的方式或通过任何其他的语义分函数来实现。</a:t>
            </a:r>
            <a:endParaRPr lang="zh-CN" alt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374599" y="2524650"/>
            <a:ext cx="176645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b="1" dirty="0" smtClean="0">
                <a:solidFill>
                  <a:srgbClr val="3D89BC"/>
                </a:solidFill>
              </a:rPr>
              <a:t> 4</a:t>
            </a:r>
            <a:r>
              <a:rPr lang="zh-CN" altLang="en-US" b="1" dirty="0" smtClean="0">
                <a:solidFill>
                  <a:srgbClr val="3D89BC"/>
                </a:solidFill>
              </a:rPr>
              <a:t>、</a:t>
            </a:r>
            <a:r>
              <a:rPr lang="en-US" altLang="zh-CN" b="1" dirty="0">
                <a:solidFill>
                  <a:srgbClr val="3D89BC"/>
                </a:solidFill>
              </a:rPr>
              <a:t>Consumers</a:t>
            </a:r>
            <a:endParaRPr lang="zh-CN" altLang="en-US" b="1" dirty="0">
              <a:solidFill>
                <a:srgbClr val="3D89BC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52232" y="2967335"/>
            <a:ext cx="8242406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/>
              <a:t>Kafka</a:t>
            </a:r>
            <a:r>
              <a:rPr lang="zh-CN" altLang="zh-CN" sz="1600" dirty="0"/>
              <a:t>提供一种单独的消费者抽象，此抽象具有两种模式的特征消费组：</a:t>
            </a:r>
            <a:r>
              <a:rPr lang="en-US" altLang="zh-CN" sz="1600" dirty="0"/>
              <a:t>Queuing </a:t>
            </a:r>
            <a:r>
              <a:rPr lang="zh-CN" altLang="zh-CN" sz="1600" dirty="0"/>
              <a:t>和</a:t>
            </a:r>
            <a:r>
              <a:rPr lang="en-US" altLang="zh-CN" sz="1600" dirty="0"/>
              <a:t>Publish-Subscribe</a:t>
            </a:r>
            <a:r>
              <a:rPr lang="zh-CN" altLang="zh-CN" sz="1600" dirty="0"/>
              <a:t>。</a:t>
            </a:r>
            <a:endParaRPr lang="zh-CN" alt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400476" y="3996891"/>
            <a:ext cx="36855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b="1" dirty="0" smtClean="0">
                <a:solidFill>
                  <a:srgbClr val="3D89BC"/>
                </a:solidFill>
              </a:rPr>
              <a:t> 5</a:t>
            </a:r>
            <a:r>
              <a:rPr lang="zh-CN" altLang="en-US" b="1" dirty="0" smtClean="0">
                <a:solidFill>
                  <a:srgbClr val="3D89BC"/>
                </a:solidFill>
              </a:rPr>
              <a:t>、</a:t>
            </a:r>
            <a:r>
              <a:rPr lang="en-US" altLang="zh-CN" b="1" dirty="0">
                <a:solidFill>
                  <a:srgbClr val="3D89BC"/>
                </a:solidFill>
              </a:rPr>
              <a:t>Apache Kafka</a:t>
            </a:r>
            <a:r>
              <a:rPr lang="zh-CN" altLang="zh-CN" b="1" dirty="0">
                <a:solidFill>
                  <a:srgbClr val="3D89BC"/>
                </a:solidFill>
              </a:rPr>
              <a:t>的安装及使用</a:t>
            </a:r>
            <a:endParaRPr lang="zh-CN" altLang="en-US" b="1" dirty="0">
              <a:solidFill>
                <a:srgbClr val="3D89BC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2010" y="4450592"/>
            <a:ext cx="8163619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dirty="0"/>
              <a:t>因为</a:t>
            </a:r>
            <a:r>
              <a:rPr lang="en-US" altLang="zh-CN" sz="1600" dirty="0"/>
              <a:t>Kafka</a:t>
            </a:r>
            <a:r>
              <a:rPr lang="zh-CN" altLang="zh-CN" sz="1600" dirty="0"/>
              <a:t>是处理网络上请求，所以，应该为其创建一个专用的用户，这将便于对</a:t>
            </a:r>
            <a:r>
              <a:rPr lang="en-US" altLang="zh-CN" sz="1600" dirty="0"/>
              <a:t>Kafka</a:t>
            </a:r>
            <a:r>
              <a:rPr lang="zh-CN" altLang="zh-CN" sz="1600" dirty="0"/>
              <a:t>相关服务的管理，减少对服务器上其他服务的影响。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504"/>
  <p:tag name="KSO_WM_UNIT_TYPE" val="m_i"/>
  <p:tag name="KSO_WM_UNIT_INDEX" val="1_1"/>
  <p:tag name="KSO_WM_UNIT_ID" val="260*m_i*1_1"/>
  <p:tag name="KSO_WM_UNIT_CLEAR" val="1"/>
  <p:tag name="KSO_WM_UNIT_LAYERLEVEL" val="1_1"/>
  <p:tag name="KSO_WM_BEAUTIFY_FLAG" val="#wm#"/>
  <p:tag name="KSO_WM_DIAGRAM_GROUP_CODE" val="m1-1"/>
  <p:tag name="KSO_WM_UNIT_TEXT_FILL_FORE_SCHEMECOLOR_INDEX" val="13"/>
  <p:tag name="KSO_WM_UNIT_TEXT_FILL_TYPE" val="1"/>
  <p:tag name="KSO_WM_UNIT_USESOURCEFORMAT_APPLY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504"/>
  <p:tag name="KSO_WM_UNIT_TYPE" val="m_h_a"/>
  <p:tag name="KSO_WM_UNIT_INDEX" val="1_2_1"/>
  <p:tag name="KSO_WM_UNIT_ID" val="260*m_h_a*1_2_1"/>
  <p:tag name="KSO_WM_UNIT_CLEAR" val="1"/>
  <p:tag name="KSO_WM_UNIT_LAYERLEVEL" val="1_1_1"/>
  <p:tag name="KSO_WM_UNIT_VALUE" val="8"/>
  <p:tag name="KSO_WM_UNIT_HIGHLIGHT" val="0"/>
  <p:tag name="KSO_WM_UNIT_COMPATIBLE" val="0"/>
  <p:tag name="KSO_WM_BEAUTIFY_FLAG" val="#wm#"/>
  <p:tag name="KSO_WM_DIAGRAM_GROUP_CODE" val="m1-1"/>
  <p:tag name="KSO_WM_UNIT_PRESET_TEXT" val="LOREM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504"/>
  <p:tag name="KSO_WM_UNIT_TYPE" val="m_i"/>
  <p:tag name="KSO_WM_UNIT_INDEX" val="1_5"/>
  <p:tag name="KSO_WM_UNIT_ID" val="260*m_i*1_5"/>
  <p:tag name="KSO_WM_UNIT_CLEAR" val="1"/>
  <p:tag name="KSO_WM_UNIT_LAYERLEVEL" val="1_1"/>
  <p:tag name="KSO_WM_BEAUTIFY_FLAG" val="#wm#"/>
  <p:tag name="KSO_WM_DIAGRAM_GROUP_CODE" val="m1-1"/>
  <p:tag name="KSO_WM_UNIT_FILL_FORE_SCHEMECOLOR_INDEX" val="6"/>
  <p:tag name="KSO_WM_UNIT_FILL_TYPE" val="1"/>
  <p:tag name="KSO_WM_UNIT_USESOURCEFORMAT_APPLY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504"/>
  <p:tag name="KSO_WM_UNIT_TYPE" val="m_i"/>
  <p:tag name="KSO_WM_UNIT_INDEX" val="1_6"/>
  <p:tag name="KSO_WM_UNIT_ID" val="260*m_i*1_6"/>
  <p:tag name="KSO_WM_UNIT_CLEAR" val="1"/>
  <p:tag name="KSO_WM_UNIT_LAYERLEVEL" val="1_1"/>
  <p:tag name="KSO_WM_BEAUTIFY_FLAG" val="#wm#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504"/>
  <p:tag name="KSO_WM_UNIT_TYPE" val="m_h_f"/>
  <p:tag name="KSO_WM_UNIT_INDEX" val="1_2_1"/>
  <p:tag name="KSO_WM_UNIT_ID" val="260*m_h_f*1_2_1"/>
  <p:tag name="KSO_WM_UNIT_CLEAR" val="1"/>
  <p:tag name="KSO_WM_UNIT_LAYERLEVEL" val="1_1_1"/>
  <p:tag name="KSO_WM_UNIT_VALUE" val="14"/>
  <p:tag name="KSO_WM_UNIT_HIGHLIGHT" val="0"/>
  <p:tag name="KSO_WM_UNIT_COMPATIBLE" val="0"/>
  <p:tag name="KSO_WM_BEAUTIFY_FLAG" val="#wm#"/>
  <p:tag name="KSO_WM_DIAGRAM_GROUP_CODE" val="m1-1"/>
  <p:tag name="KSO_WM_UNIT_PRESET_TEXT" val="Lorem ipsum dolor sit amet"/>
  <p:tag name="KSO_WM_UNIT_TEXT_FILL_FORE_SCHEMECOLOR_INDEX" val="13"/>
  <p:tag name="KSO_WM_UNIT_TEXT_FILL_TYPE" val="1"/>
  <p:tag name="KSO_WM_UNIT_USESOURCEFORMAT_APPLY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504"/>
  <p:tag name="KSO_WM_UNIT_TYPE" val="m_h_f"/>
  <p:tag name="KSO_WM_UNIT_INDEX" val="1_1_1"/>
  <p:tag name="KSO_WM_UNIT_ID" val="260*m_h_f*1_1_1"/>
  <p:tag name="KSO_WM_UNIT_CLEAR" val="1"/>
  <p:tag name="KSO_WM_UNIT_LAYERLEVEL" val="1_1_1"/>
  <p:tag name="KSO_WM_UNIT_VALUE" val="14"/>
  <p:tag name="KSO_WM_UNIT_HIGHLIGHT" val="0"/>
  <p:tag name="KSO_WM_UNIT_COMPATIBLE" val="0"/>
  <p:tag name="KSO_WM_BEAUTIFY_FLAG" val="#wm#"/>
  <p:tag name="KSO_WM_DIAGRAM_GROUP_CODE" val="m1-1"/>
  <p:tag name="KSO_WM_UNIT_PRESET_TEXT" val="Lorem ipsum dolor sit amet"/>
  <p:tag name="KSO_WM_UNIT_TEXT_FILL_FORE_SCHEMECOLOR_INDEX" val="13"/>
  <p:tag name="KSO_WM_UNIT_TEXT_FILL_TYPE" val="1"/>
  <p:tag name="KSO_WM_UNIT_USESOURCEFORMAT_APPLY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504"/>
  <p:tag name="KSO_WM_UNIT_TYPE" val="m_h_a"/>
  <p:tag name="KSO_WM_UNIT_INDEX" val="1_1_1"/>
  <p:tag name="KSO_WM_UNIT_ID" val="260*m_h_a*1_1_1"/>
  <p:tag name="KSO_WM_UNIT_CLEAR" val="1"/>
  <p:tag name="KSO_WM_UNIT_LAYERLEVEL" val="1_1_1"/>
  <p:tag name="KSO_WM_UNIT_VALUE" val="8"/>
  <p:tag name="KSO_WM_UNIT_HIGHLIGHT" val="0"/>
  <p:tag name="KSO_WM_UNIT_COMPATIBLE" val="0"/>
  <p:tag name="KSO_WM_BEAUTIFY_FLAG" val="#wm#"/>
  <p:tag name="KSO_WM_DIAGRAM_GROUP_CODE" val="m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504"/>
  <p:tag name="KSO_WM_UNIT_TYPE" val="m_i"/>
  <p:tag name="KSO_WM_UNIT_INDEX" val="1_3"/>
  <p:tag name="KSO_WM_UNIT_ID" val="260*m_i*1_3"/>
  <p:tag name="KSO_WM_UNIT_CLEAR" val="1"/>
  <p:tag name="KSO_WM_UNIT_LAYERLEVEL" val="1_1"/>
  <p:tag name="KSO_WM_BEAUTIFY_FLAG" val="#wm#"/>
  <p:tag name="KSO_WM_DIAGRAM_GROUP_CODE" val="m1-1"/>
  <p:tag name="KSO_WM_UNIT_FILL_FORE_SCHEMECOLOR_INDEX" val="5"/>
  <p:tag name="KSO_WM_UNIT_FILL_TYPE" val="1"/>
  <p:tag name="KSO_WM_UNIT_USESOURCEFORMAT_APPLY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504"/>
  <p:tag name="KSO_WM_UNIT_TYPE" val="m_i"/>
  <p:tag name="KSO_WM_UNIT_INDEX" val="1_4"/>
  <p:tag name="KSO_WM_UNIT_ID" val="260*m_i*1_4"/>
  <p:tag name="KSO_WM_UNIT_CLEAR" val="1"/>
  <p:tag name="KSO_WM_UNIT_LAYERLEVEL" val="1_1"/>
  <p:tag name="KSO_WM_BEAUTIFY_FLAG" val="#wm#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i"/>
  <p:tag name="KSO_WM_UNIT_ID" val="diagram404_5*i*2"/>
  <p:tag name="KSO_WM_TEMPLATE_CATEGORY" val="diagram"/>
  <p:tag name="KSO_WM_TEMPLATE_INDEX" val="404"/>
  <p:tag name="KSO_WM_TAG_VERSION" val="1.0"/>
  <p:tag name="KSO_WM_UNIT_INDEX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i"/>
  <p:tag name="KSO_WM_UNIT_ID" val="diagram404_5*i*30"/>
  <p:tag name="KSO_WM_TEMPLATE_CATEGORY" val="diagram"/>
  <p:tag name="KSO_WM_TEMPLATE_INDEX" val="404"/>
  <p:tag name="KSO_WM_TAG_VERSION" val="1.0"/>
  <p:tag name="KSO_WM_UNIT_INDEX" val="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504"/>
  <p:tag name="KSO_WM_UNIT_TYPE" val="m_i"/>
  <p:tag name="KSO_WM_UNIT_INDEX" val="1_2"/>
  <p:tag name="KSO_WM_UNIT_ID" val="260*m_i*1_2"/>
  <p:tag name="KSO_WM_UNIT_CLEAR" val="1"/>
  <p:tag name="KSO_WM_UNIT_LAYERLEVEL" val="1_1"/>
  <p:tag name="KSO_WM_BEAUTIFY_FLAG" val="#wm#"/>
  <p:tag name="KSO_WM_DIAGRAM_GROUP_CODE" val="m1-1"/>
  <p:tag name="KSO_WM_UNIT_TEXT_FILL_FORE_SCHEMECOLOR_INDEX" val="13"/>
  <p:tag name="KSO_WM_UNIT_TEXT_FILL_TYPE" val="1"/>
  <p:tag name="KSO_WM_UNIT_USESOURCEFORMAT_APPLY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404"/>
  <p:tag name="KSO_WM_UNIT_TYPE" val="l_i"/>
  <p:tag name="KSO_WM_UNIT_INDEX" val="1_10"/>
  <p:tag name="KSO_WM_UNIT_ID" val="260*l_i*1_10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404"/>
  <p:tag name="KSO_WM_UNIT_TYPE" val="l_i"/>
  <p:tag name="KSO_WM_UNIT_INDEX" val="1_11"/>
  <p:tag name="KSO_WM_UNIT_ID" val="260*l_i*1_1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404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16"/>
  <p:tag name="KSO_WM_UNIT_HIGHLIGHT" val="0"/>
  <p:tag name="KSO_WM_UNIT_COMPATIBLE" val="0"/>
  <p:tag name="KSO_WM_BEAUTIFY_FLAG" val="#wm#"/>
  <p:tag name="KSO_WM_UNIT_PRESET_TEXT_INDEX" val="4"/>
  <p:tag name="KSO_WM_UNIT_PRESET_TEXT_LEN" val="23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404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404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404"/>
  <p:tag name="KSO_WM_UNIT_TYPE" val="l_h_f"/>
  <p:tag name="KSO_WM_UNIT_INDEX" val="1_2_1"/>
  <p:tag name="KSO_WM_UNIT_ID" val="260*l_h_f*1_2_1"/>
  <p:tag name="KSO_WM_UNIT_CLEAR" val="1"/>
  <p:tag name="KSO_WM_UNIT_LAYERLEVEL" val="1_1_1"/>
  <p:tag name="KSO_WM_UNIT_VALUE" val="16"/>
  <p:tag name="KSO_WM_UNIT_HIGHLIGHT" val="0"/>
  <p:tag name="KSO_WM_UNIT_COMPATIBLE" val="0"/>
  <p:tag name="KSO_WM_BEAUTIFY_FLAG" val="#wm#"/>
  <p:tag name="KSO_WM_UNIT_PRESET_TEXT_INDEX" val="4"/>
  <p:tag name="KSO_WM_UNIT_PRESET_TEXT_LEN" val="23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813"/>
  <p:tag name="KSO_WM_UNIT_TYPE" val="r_v"/>
  <p:tag name="KSO_WM_UNIT_INDEX" val="1_1"/>
  <p:tag name="KSO_WM_UNIT_ID" val="257*r_v*1_1"/>
  <p:tag name="KSO_WM_UNIT_CLEAR" val="1"/>
  <p:tag name="KSO_WM_UNIT_LAYERLEVEL" val="1_1"/>
  <p:tag name="KSO_WM_UNIT_DIAGRAM_CONTRAST_TITLE_CNT" val="3"/>
  <p:tag name="KSO_WM_UNIT_DIAGRAM_DIMENSION_TITLE_CNT" val="1"/>
  <p:tag name="KSO_WM_UNIT_VALUE" val="24"/>
  <p:tag name="KSO_WM_UNIT_HIGHLIGHT" val="0"/>
  <p:tag name="KSO_WM_UNIT_COMPATIBLE" val="0"/>
  <p:tag name="KSO_WM_UNIT_PRESET_TEXT_INDEX" val="3"/>
  <p:tag name="KSO_WM_UNIT_PRESET_TEXT_LEN" val="24"/>
  <p:tag name="KSO_WM_BEAUTIFY_FLAG" val="#wm#"/>
  <p:tag name="KSO_WM_TAG_VERSION" val="1.0"/>
  <p:tag name="KSO_WM_DIAGRAM_GROUP_CODE" val="r1-1"/>
  <p:tag name="KSO_WM_UNIT_TEXT_FILL_FORE_SCHEMECOLOR_INDEX" val="13"/>
  <p:tag name="KSO_WM_UNIT_TEXT_FILL_TYPE" val="1"/>
  <p:tag name="KSO_WM_UNIT_USESOURCEFORMAT_APPLY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813"/>
  <p:tag name="KSO_WM_UNIT_TYPE" val="r_v"/>
  <p:tag name="KSO_WM_UNIT_INDEX" val="1_2"/>
  <p:tag name="KSO_WM_UNIT_ID" val="257*r_v*1_2"/>
  <p:tag name="KSO_WM_UNIT_CLEAR" val="1"/>
  <p:tag name="KSO_WM_UNIT_LAYERLEVEL" val="1_1"/>
  <p:tag name="KSO_WM_UNIT_DIAGRAM_CONTRAST_TITLE_CNT" val="3"/>
  <p:tag name="KSO_WM_UNIT_DIAGRAM_DIMENSION_TITLE_CNT" val="1"/>
  <p:tag name="KSO_WM_UNIT_VALUE" val="24"/>
  <p:tag name="KSO_WM_UNIT_HIGHLIGHT" val="0"/>
  <p:tag name="KSO_WM_UNIT_COMPATIBLE" val="0"/>
  <p:tag name="KSO_WM_UNIT_PRESET_TEXT_INDEX" val="3"/>
  <p:tag name="KSO_WM_UNIT_PRESET_TEXT_LEN" val="24"/>
  <p:tag name="KSO_WM_BEAUTIFY_FLAG" val="#wm#"/>
  <p:tag name="KSO_WM_TAG_VERSION" val="1.0"/>
  <p:tag name="KSO_WM_DIAGRAM_GROUP_CODE" val="r1-1"/>
  <p:tag name="KSO_WM_UNIT_TEXT_FILL_FORE_SCHEMECOLOR_INDEX" val="13"/>
  <p:tag name="KSO_WM_UNIT_TEXT_FILL_TYPE" val="1"/>
  <p:tag name="KSO_WM_UNIT_USESOURCEFORMAT_APPLY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813"/>
  <p:tag name="KSO_WM_UNIT_TYPE" val="r_v"/>
  <p:tag name="KSO_WM_UNIT_INDEX" val="1_3"/>
  <p:tag name="KSO_WM_UNIT_ID" val="257*r_v*1_3"/>
  <p:tag name="KSO_WM_UNIT_CLEAR" val="1"/>
  <p:tag name="KSO_WM_UNIT_LAYERLEVEL" val="1_1"/>
  <p:tag name="KSO_WM_UNIT_DIAGRAM_CONTRAST_TITLE_CNT" val="3"/>
  <p:tag name="KSO_WM_UNIT_DIAGRAM_DIMENSION_TITLE_CNT" val="1"/>
  <p:tag name="KSO_WM_UNIT_VALUE" val="24"/>
  <p:tag name="KSO_WM_UNIT_HIGHLIGHT" val="0"/>
  <p:tag name="KSO_WM_UNIT_COMPATIBLE" val="0"/>
  <p:tag name="KSO_WM_UNIT_PRESET_TEXT_INDEX" val="3"/>
  <p:tag name="KSO_WM_UNIT_PRESET_TEXT_LEN" val="24"/>
  <p:tag name="KSO_WM_BEAUTIFY_FLAG" val="#wm#"/>
  <p:tag name="KSO_WM_TAG_VERSION" val="1.0"/>
  <p:tag name="KSO_WM_DIAGRAM_GROUP_CODE" val="r1-1"/>
  <p:tag name="KSO_WM_UNIT_TEXT_FILL_FORE_SCHEMECOLOR_INDEX" val="13"/>
  <p:tag name="KSO_WM_UNIT_TEXT_FILL_TYPE" val="1"/>
  <p:tag name="KSO_WM_UNIT_USESOURCEFORMAT_APPLY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813"/>
  <p:tag name="KSO_WM_UNIT_TYPE" val="r_i"/>
  <p:tag name="KSO_WM_UNIT_INDEX" val="1_9"/>
  <p:tag name="KSO_WM_UNIT_ID" val="257*r_i*1_9"/>
  <p:tag name="KSO_WM_UNIT_CLEAR" val="1"/>
  <p:tag name="KSO_WM_UNIT_LAYERLEVEL" val="1_1"/>
  <p:tag name="KSO_WM_BEAUTIFY_FLAG" val="#wm#"/>
  <p:tag name="KSO_WM_TAG_VERSION" val="1.0"/>
  <p:tag name="KSO_WM_DIAGRAM_GROUP_CODE" val="r1-1"/>
  <p:tag name="KSO_WM_UNIT_DIAGRAM_CONTRAST_TITLE_CNT" val="3"/>
  <p:tag name="KSO_WM_UNIT_DIAGRAM_DIMENSION_TITLE_CNT" val="1"/>
  <p:tag name="KSO_WM_UNIT_FILL_FORE_SCHEMECOLOR_INDEX" val="13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504_3*i*3"/>
  <p:tag name="KSO_WM_TEMPLATE_CATEGORY" val="diagram"/>
  <p:tag name="KSO_WM_TEMPLATE_INDEX" val="504"/>
  <p:tag name="KSO_WM_UNIT_INDEX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813"/>
  <p:tag name="KSO_WM_UNIT_TYPE" val="r_t"/>
  <p:tag name="KSO_WM_UNIT_INDEX" val="1_3"/>
  <p:tag name="KSO_WM_UNIT_ID" val="257*r_t*1_3"/>
  <p:tag name="KSO_WM_UNIT_CLEAR" val="1"/>
  <p:tag name="KSO_WM_UNIT_LAYERLEVEL" val="1_1"/>
  <p:tag name="KSO_WM_UNIT_DIAGRAM_CONTRAST_TITLE_CNT" val="3"/>
  <p:tag name="KSO_WM_UNIT_DIAGRAM_DIMENSION_TITLE_CNT" val="1"/>
  <p:tag name="KSO_WM_UNIT_VALUE" val="8"/>
  <p:tag name="KSO_WM_UNIT_HIGHLIGHT" val="0"/>
  <p:tag name="KSO_WM_UNIT_COMPATIBLE" val="0"/>
  <p:tag name="KSO_WM_UNIT_PRESET_TEXT_INDEX" val="3"/>
  <p:tag name="KSO_WM_UNIT_PRESET_TEXT_LEN" val="5"/>
  <p:tag name="KSO_WM_BEAUTIFY_FLAG" val="#wm#"/>
  <p:tag name="KSO_WM_TAG_VERSION" val="1.0"/>
  <p:tag name="KSO_WM_DIAGRAM_GROUP_CODE" val="r1-1"/>
  <p:tag name="KSO_WM_UNIT_FILL_FORE_SCHEMECOLOR_INDEX" val="6"/>
  <p:tag name="KSO_WM_UNIT_FILL_TYPE" val="1"/>
  <p:tag name="KSO_WM_UNIT_USESOURCEFORMAT_APPLY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813"/>
  <p:tag name="KSO_WM_UNIT_TYPE" val="r_i"/>
  <p:tag name="KSO_WM_UNIT_INDEX" val="1_7"/>
  <p:tag name="KSO_WM_UNIT_ID" val="257*r_i*1_7"/>
  <p:tag name="KSO_WM_UNIT_CLEAR" val="1"/>
  <p:tag name="KSO_WM_UNIT_LAYERLEVEL" val="1_1"/>
  <p:tag name="KSO_WM_BEAUTIFY_FLAG" val="#wm#"/>
  <p:tag name="KSO_WM_TAG_VERSION" val="1.0"/>
  <p:tag name="KSO_WM_DIAGRAM_GROUP_CODE" val="r1-1"/>
  <p:tag name="KSO_WM_UNIT_DIAGRAM_CONTRAST_TITLE_CNT" val="3"/>
  <p:tag name="KSO_WM_UNIT_DIAGRAM_DIMENSION_TITLE_CNT" val="1"/>
  <p:tag name="KSO_WM_UNIT_FILL_FORE_SCHEMECOLOR_INDEX" val="5"/>
  <p:tag name="KSO_WM_UNIT_FILL_TYPE" val="1"/>
  <p:tag name="KSO_WM_UNIT_USESOURCEFORMAT_APPLY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72"/>
  <p:tag name="KSO_WM_UNIT_HIGHLIGHT" val="0"/>
  <p:tag name="KSO_WM_UNIT_COMPATIBLE" val="0"/>
  <p:tag name="KSO_WM_UNIT_PRESET_TEXT_INDEX" val="3"/>
  <p:tag name="KSO_WM_UNIT_PRESET_TEXT_LEN" val="17"/>
  <p:tag name="KSO_WM_TEMPLATE_CATEGORY" val="diagram"/>
  <p:tag name="KSO_WM_TEMPLATE_INDEX" val="813"/>
  <p:tag name="KSO_WM_UNIT_TYPE" val="r_i"/>
  <p:tag name="KSO_WM_UNIT_INDEX" val="1_8"/>
  <p:tag name="KSO_WM_UNIT_ID" val="257*r_i*1_8"/>
  <p:tag name="KSO_WM_UNIT_CLEAR" val="1"/>
  <p:tag name="KSO_WM_UNIT_LAYERLEVEL" val="1_1"/>
  <p:tag name="KSO_WM_BEAUTIFY_FLAG" val="#wm#"/>
  <p:tag name="KSO_WM_TAG_VERSION" val="1.0"/>
  <p:tag name="KSO_WM_DIAGRAM_GROUP_CODE" val="r1-1"/>
  <p:tag name="KSO_WM_UNIT_DIAGRAM_CONTRAST_TITLE_CNT" val="3"/>
  <p:tag name="KSO_WM_UNIT_DIAGRAM_DIMENSION_TITLE_CNT" val="1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813"/>
  <p:tag name="KSO_WM_UNIT_TYPE" val="r_i"/>
  <p:tag name="KSO_WM_UNIT_INDEX" val="1_6"/>
  <p:tag name="KSO_WM_UNIT_ID" val="257*r_i*1_6"/>
  <p:tag name="KSO_WM_UNIT_CLEAR" val="1"/>
  <p:tag name="KSO_WM_UNIT_LAYERLEVEL" val="1_1"/>
  <p:tag name="KSO_WM_BEAUTIFY_FLAG" val="#wm#"/>
  <p:tag name="KSO_WM_TAG_VERSION" val="1.0"/>
  <p:tag name="KSO_WM_DIAGRAM_GROUP_CODE" val="r1-1"/>
  <p:tag name="KSO_WM_UNIT_DIAGRAM_CONTRAST_TITLE_CNT" val="3"/>
  <p:tag name="KSO_WM_UNIT_DIAGRAM_DIMENSION_TITLE_CNT" val="1"/>
  <p:tag name="KSO_WM_UNIT_FILL_FORE_SCHEMECOLOR_INDEX" val="13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813"/>
  <p:tag name="KSO_WM_UNIT_TYPE" val="r_t"/>
  <p:tag name="KSO_WM_UNIT_INDEX" val="1_2"/>
  <p:tag name="KSO_WM_UNIT_ID" val="257*r_t*1_2"/>
  <p:tag name="KSO_WM_UNIT_CLEAR" val="1"/>
  <p:tag name="KSO_WM_UNIT_LAYERLEVEL" val="1_1"/>
  <p:tag name="KSO_WM_UNIT_DIAGRAM_CONTRAST_TITLE_CNT" val="3"/>
  <p:tag name="KSO_WM_UNIT_DIAGRAM_DIMENSION_TITLE_CNT" val="1"/>
  <p:tag name="KSO_WM_UNIT_VALUE" val="8"/>
  <p:tag name="KSO_WM_UNIT_HIGHLIGHT" val="0"/>
  <p:tag name="KSO_WM_UNIT_COMPATIBLE" val="0"/>
  <p:tag name="KSO_WM_UNIT_PRESET_TEXT_INDEX" val="3"/>
  <p:tag name="KSO_WM_UNIT_PRESET_TEXT_LEN" val="5"/>
  <p:tag name="KSO_WM_BEAUTIFY_FLAG" val="#wm#"/>
  <p:tag name="KSO_WM_TAG_VERSION" val="1.0"/>
  <p:tag name="KSO_WM_DIAGRAM_GROUP_CODE" val="r1-1"/>
  <p:tag name="KSO_WM_UNIT_FILL_FORE_SCHEMECOLOR_INDEX" val="6"/>
  <p:tag name="KSO_WM_UNIT_FILL_TYPE" val="1"/>
  <p:tag name="KSO_WM_UNIT_USESOURCEFORMAT_APPLY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813"/>
  <p:tag name="KSO_WM_UNIT_TYPE" val="r_i"/>
  <p:tag name="KSO_WM_UNIT_INDEX" val="1_4"/>
  <p:tag name="KSO_WM_UNIT_ID" val="257*r_i*1_4"/>
  <p:tag name="KSO_WM_UNIT_CLEAR" val="1"/>
  <p:tag name="KSO_WM_UNIT_LAYERLEVEL" val="1_1"/>
  <p:tag name="KSO_WM_BEAUTIFY_FLAG" val="#wm#"/>
  <p:tag name="KSO_WM_TAG_VERSION" val="1.0"/>
  <p:tag name="KSO_WM_DIAGRAM_GROUP_CODE" val="r1-1"/>
  <p:tag name="KSO_WM_UNIT_DIAGRAM_CONTRAST_TITLE_CNT" val="3"/>
  <p:tag name="KSO_WM_UNIT_DIAGRAM_DIMENSION_TITLE_CNT" val="1"/>
  <p:tag name="KSO_WM_UNIT_FILL_FORE_SCHEMECOLOR_INDEX" val="5"/>
  <p:tag name="KSO_WM_UNIT_FILL_TYPE" val="1"/>
  <p:tag name="KSO_WM_UNIT_USESOURCEFORMAT_APPLY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72"/>
  <p:tag name="KSO_WM_UNIT_HIGHLIGHT" val="0"/>
  <p:tag name="KSO_WM_UNIT_COMPATIBLE" val="0"/>
  <p:tag name="KSO_WM_UNIT_PRESET_TEXT_INDEX" val="3"/>
  <p:tag name="KSO_WM_UNIT_PRESET_TEXT_LEN" val="17"/>
  <p:tag name="KSO_WM_TEMPLATE_CATEGORY" val="diagram"/>
  <p:tag name="KSO_WM_TEMPLATE_INDEX" val="813"/>
  <p:tag name="KSO_WM_UNIT_TYPE" val="r_i"/>
  <p:tag name="KSO_WM_UNIT_INDEX" val="1_5"/>
  <p:tag name="KSO_WM_UNIT_ID" val="257*r_i*1_5"/>
  <p:tag name="KSO_WM_UNIT_CLEAR" val="1"/>
  <p:tag name="KSO_WM_UNIT_LAYERLEVEL" val="1_1"/>
  <p:tag name="KSO_WM_BEAUTIFY_FLAG" val="#wm#"/>
  <p:tag name="KSO_WM_TAG_VERSION" val="1.0"/>
  <p:tag name="KSO_WM_DIAGRAM_GROUP_CODE" val="r1-1"/>
  <p:tag name="KSO_WM_UNIT_DIAGRAM_CONTRAST_TITLE_CNT" val="3"/>
  <p:tag name="KSO_WM_UNIT_DIAGRAM_DIMENSION_TITLE_CNT" val="1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813"/>
  <p:tag name="KSO_WM_UNIT_TYPE" val="r_i"/>
  <p:tag name="KSO_WM_UNIT_INDEX" val="1_3"/>
  <p:tag name="KSO_WM_UNIT_ID" val="257*r_i*1_3"/>
  <p:tag name="KSO_WM_UNIT_CLEAR" val="1"/>
  <p:tag name="KSO_WM_UNIT_LAYERLEVEL" val="1_1"/>
  <p:tag name="KSO_WM_BEAUTIFY_FLAG" val="#wm#"/>
  <p:tag name="KSO_WM_TAG_VERSION" val="1.0"/>
  <p:tag name="KSO_WM_DIAGRAM_GROUP_CODE" val="r1-1"/>
  <p:tag name="KSO_WM_UNIT_DIAGRAM_CONTRAST_TITLE_CNT" val="3"/>
  <p:tag name="KSO_WM_UNIT_DIAGRAM_DIMENSION_TITLE_CNT" val="1"/>
  <p:tag name="KSO_WM_UNIT_FILL_FORE_SCHEMECOLOR_INDEX" val="13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813"/>
  <p:tag name="KSO_WM_UNIT_TYPE" val="r_t"/>
  <p:tag name="KSO_WM_UNIT_INDEX" val="1_1"/>
  <p:tag name="KSO_WM_UNIT_ID" val="257*r_t*1_1"/>
  <p:tag name="KSO_WM_UNIT_CLEAR" val="1"/>
  <p:tag name="KSO_WM_UNIT_LAYERLEVEL" val="1_1"/>
  <p:tag name="KSO_WM_UNIT_DIAGRAM_CONTRAST_TITLE_CNT" val="3"/>
  <p:tag name="KSO_WM_UNIT_DIAGRAM_DIMENSION_TITLE_CNT" val="1"/>
  <p:tag name="KSO_WM_UNIT_VALUE" val="8"/>
  <p:tag name="KSO_WM_UNIT_HIGHLIGHT" val="0"/>
  <p:tag name="KSO_WM_UNIT_COMPATIBLE" val="0"/>
  <p:tag name="KSO_WM_UNIT_PRESET_TEXT_INDEX" val="3"/>
  <p:tag name="KSO_WM_UNIT_PRESET_TEXT_LEN" val="5"/>
  <p:tag name="KSO_WM_BEAUTIFY_FLAG" val="#wm#"/>
  <p:tag name="KSO_WM_TAG_VERSION" val="1.0"/>
  <p:tag name="KSO_WM_DIAGRAM_GROUP_CODE" val="r1-1"/>
  <p:tag name="KSO_WM_UNIT_FILL_FORE_SCHEMECOLOR_INDEX" val="6"/>
  <p:tag name="KSO_WM_UNIT_FILL_TYPE" val="1"/>
  <p:tag name="KSO_WM_UNIT_USESOURCEFORMAT_APPLY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813"/>
  <p:tag name="KSO_WM_UNIT_TYPE" val="r_i"/>
  <p:tag name="KSO_WM_UNIT_INDEX" val="1_1"/>
  <p:tag name="KSO_WM_UNIT_ID" val="257*r_i*1_1"/>
  <p:tag name="KSO_WM_UNIT_CLEAR" val="1"/>
  <p:tag name="KSO_WM_UNIT_LAYERLEVEL" val="1_1"/>
  <p:tag name="KSO_WM_BEAUTIFY_FLAG" val="#wm#"/>
  <p:tag name="KSO_WM_TAG_VERSION" val="1.0"/>
  <p:tag name="KSO_WM_DIAGRAM_GROUP_CODE" val="r1-1"/>
  <p:tag name="KSO_WM_UNIT_DIAGRAM_CONTRAST_TITLE_CNT" val="3"/>
  <p:tag name="KSO_WM_UNIT_DIAGRAM_DIMENSION_TITLE_CNT" val="1"/>
  <p:tag name="KSO_WM_UNIT_FILL_FORE_SCHEMECOLOR_INDEX" val="5"/>
  <p:tag name="KSO_WM_UNIT_FILL_TYPE" val="1"/>
  <p:tag name="KSO_WM_UNIT_USESOURCEFORMAT_APPLY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504_3*i*12"/>
  <p:tag name="KSO_WM_TEMPLATE_CATEGORY" val="diagram"/>
  <p:tag name="KSO_WM_TEMPLATE_INDEX" val="504"/>
  <p:tag name="KSO_WM_UNIT_INDEX" val="1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72"/>
  <p:tag name="KSO_WM_UNIT_HIGHLIGHT" val="0"/>
  <p:tag name="KSO_WM_UNIT_COMPATIBLE" val="0"/>
  <p:tag name="KSO_WM_UNIT_PRESET_TEXT_INDEX" val="3"/>
  <p:tag name="KSO_WM_UNIT_PRESET_TEXT_LEN" val="17"/>
  <p:tag name="KSO_WM_TEMPLATE_CATEGORY" val="diagram"/>
  <p:tag name="KSO_WM_TEMPLATE_INDEX" val="813"/>
  <p:tag name="KSO_WM_UNIT_TYPE" val="r_i"/>
  <p:tag name="KSO_WM_UNIT_INDEX" val="1_2"/>
  <p:tag name="KSO_WM_UNIT_ID" val="257*r_i*1_2"/>
  <p:tag name="KSO_WM_UNIT_CLEAR" val="1"/>
  <p:tag name="KSO_WM_UNIT_LAYERLEVEL" val="1_1"/>
  <p:tag name="KSO_WM_BEAUTIFY_FLAG" val="#wm#"/>
  <p:tag name="KSO_WM_TAG_VERSION" val="1.0"/>
  <p:tag name="KSO_WM_DIAGRAM_GROUP_CODE" val="r1-1"/>
  <p:tag name="KSO_WM_UNIT_DIAGRAM_CONTRAST_TITLE_CNT" val="3"/>
  <p:tag name="KSO_WM_UNIT_DIAGRAM_DIMENSION_TITLE_CNT" val="1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390_4*i*1"/>
  <p:tag name="KSO_WM_TEMPLATE_CATEGORY" val="diagram"/>
  <p:tag name="KSO_WM_TEMPLATE_INDEX" val="390"/>
  <p:tag name="KSO_WM_UNIT_INDEX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390_4*i*10"/>
  <p:tag name="KSO_WM_TEMPLATE_CATEGORY" val="diagram"/>
  <p:tag name="KSO_WM_TEMPLATE_INDEX" val="390"/>
  <p:tag name="KSO_WM_UNIT_INDEX" val="1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390_4*i*19"/>
  <p:tag name="KSO_WM_TEMPLATE_CATEGORY" val="diagram"/>
  <p:tag name="KSO_WM_TEMPLATE_INDEX" val="390"/>
  <p:tag name="KSO_WM_UNIT_INDEX" val="1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390_4*i*28"/>
  <p:tag name="KSO_WM_TEMPLATE_CATEGORY" val="diagram"/>
  <p:tag name="KSO_WM_TEMPLATE_INDEX" val="390"/>
  <p:tag name="KSO_WM_UNIT_INDEX" val="2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390"/>
  <p:tag name="KSO_WM_UNIT_TYPE" val="l_i"/>
  <p:tag name="KSO_WM_UNIT_INDEX" val="1_7"/>
  <p:tag name="KSO_WM_UNIT_ID" val="259*l_i*1_7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390"/>
  <p:tag name="KSO_WM_UNIT_TYPE" val="l_i"/>
  <p:tag name="KSO_WM_UNIT_INDEX" val="1_8"/>
  <p:tag name="KSO_WM_UNIT_ID" val="259*l_i*1_8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390"/>
  <p:tag name="KSO_WM_UNIT_TYPE" val="l_h_a"/>
  <p:tag name="KSO_WM_UNIT_INDEX" val="1_4_1"/>
  <p:tag name="KSO_WM_UNIT_ID" val="259*l_h_a*1_4_1"/>
  <p:tag name="KSO_WM_UNIT_CLEAR" val="1"/>
  <p:tag name="KSO_WM_UNIT_LAYERLEVEL" val="1_1_1"/>
  <p:tag name="KSO_WM_UNIT_VALUE" val="10"/>
  <p:tag name="KSO_WM_UNIT_HIGHLIGHT" val="0"/>
  <p:tag name="KSO_WM_UNIT_COMPATIBLE" val="0"/>
  <p:tag name="KSO_WM_BEAUTIFY_FLAG" val="#wm#"/>
  <p:tag name="KSO_WM_UNIT_PRESET_TEXT_INDEX" val="3"/>
  <p:tag name="KSO_WM_UNIT_PRESET_TEXT_LEN" val="12"/>
  <p:tag name="KSO_WM_TAG_VERSION" val="1.0"/>
  <p:tag name="KSO_WM_DIAGRAM_GROUP_CODE" val="l1-1"/>
  <p:tag name="KSO_WM_UNIT_TEXT_FILL_FORE_SCHEMECOLOR_INDEX" val="6"/>
  <p:tag name="KSO_WM_UNIT_TEXT_FILL_TYPE" val="1"/>
  <p:tag name="KSO_WM_UNIT_USESOURCEFORMAT_APPLY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390"/>
  <p:tag name="KSO_WM_UNIT_TYPE" val="l_h_f"/>
  <p:tag name="KSO_WM_UNIT_INDEX" val="1_4_1"/>
  <p:tag name="KSO_WM_UNIT_ID" val="259*l_h_f*1_4_1"/>
  <p:tag name="KSO_WM_UNIT_CLEAR" val="1"/>
  <p:tag name="KSO_WM_UNIT_LAYERLEVEL" val="1_1_1"/>
  <p:tag name="KSO_WM_UNIT_VALUE" val="39"/>
  <p:tag name="KSO_WM_UNIT_HIGHLIGHT" val="0"/>
  <p:tag name="KSO_WM_UNIT_COMPATIBLE" val="0"/>
  <p:tag name="KSO_WM_BEAUTIFY_FLAG" val="#wm#"/>
  <p:tag name="KSO_WM_UNIT_PRESET_TEXT_INDEX" val="4"/>
  <p:tag name="KSO_WM_UNIT_PRESET_TEXT_LEN" val="56"/>
  <p:tag name="KSO_WM_TAG_VERSION" val="1.0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390"/>
  <p:tag name="KSO_WM_UNIT_TYPE" val="l_i"/>
  <p:tag name="KSO_WM_UNIT_INDEX" val="1_5"/>
  <p:tag name="KSO_WM_UNIT_ID" val="259*l_i*1_5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504_3*i*21"/>
  <p:tag name="KSO_WM_TEMPLATE_CATEGORY" val="diagram"/>
  <p:tag name="KSO_WM_TEMPLATE_INDEX" val="504"/>
  <p:tag name="KSO_WM_UNIT_INDEX" val="2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390"/>
  <p:tag name="KSO_WM_UNIT_TYPE" val="l_i"/>
  <p:tag name="KSO_WM_UNIT_INDEX" val="1_6"/>
  <p:tag name="KSO_WM_UNIT_ID" val="259*l_i*1_6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390"/>
  <p:tag name="KSO_WM_UNIT_TYPE" val="l_h_a"/>
  <p:tag name="KSO_WM_UNIT_INDEX" val="1_3_1"/>
  <p:tag name="KSO_WM_UNIT_ID" val="259*l_h_a*1_3_1"/>
  <p:tag name="KSO_WM_UNIT_CLEAR" val="1"/>
  <p:tag name="KSO_WM_UNIT_LAYERLEVEL" val="1_1_1"/>
  <p:tag name="KSO_WM_UNIT_VALUE" val="10"/>
  <p:tag name="KSO_WM_UNIT_HIGHLIGHT" val="0"/>
  <p:tag name="KSO_WM_UNIT_COMPATIBLE" val="0"/>
  <p:tag name="KSO_WM_BEAUTIFY_FLAG" val="#wm#"/>
  <p:tag name="KSO_WM_UNIT_PRESET_TEXT_INDEX" val="3"/>
  <p:tag name="KSO_WM_UNIT_PRESET_TEXT_LEN" val="12"/>
  <p:tag name="KSO_WM_TAG_VERSION" val="1.0"/>
  <p:tag name="KSO_WM_DIAGRAM_GROUP_CODE" val="l1-1"/>
  <p:tag name="KSO_WM_UNIT_TEXT_FILL_FORE_SCHEMECOLOR_INDEX" val="6"/>
  <p:tag name="KSO_WM_UNIT_TEXT_FILL_TYPE" val="1"/>
  <p:tag name="KSO_WM_UNIT_USESOURCEFORMAT_APPLY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390"/>
  <p:tag name="KSO_WM_UNIT_TYPE" val="l_h_f"/>
  <p:tag name="KSO_WM_UNIT_INDEX" val="1_3_1"/>
  <p:tag name="KSO_WM_UNIT_ID" val="259*l_h_f*1_3_1"/>
  <p:tag name="KSO_WM_UNIT_CLEAR" val="1"/>
  <p:tag name="KSO_WM_UNIT_LAYERLEVEL" val="1_1_1"/>
  <p:tag name="KSO_WM_UNIT_VALUE" val="39"/>
  <p:tag name="KSO_WM_UNIT_HIGHLIGHT" val="0"/>
  <p:tag name="KSO_WM_UNIT_COMPATIBLE" val="0"/>
  <p:tag name="KSO_WM_BEAUTIFY_FLAG" val="#wm#"/>
  <p:tag name="KSO_WM_UNIT_PRESET_TEXT_INDEX" val="4"/>
  <p:tag name="KSO_WM_UNIT_PRESET_TEXT_LEN" val="56"/>
  <p:tag name="KSO_WM_TAG_VERSION" val="1.0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390"/>
  <p:tag name="KSO_WM_UNIT_TYPE" val="l_i"/>
  <p:tag name="KSO_WM_UNIT_INDEX" val="1_3"/>
  <p:tag name="KSO_WM_UNIT_ID" val="259*l_i*1_3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390"/>
  <p:tag name="KSO_WM_UNIT_TYPE" val="l_i"/>
  <p:tag name="KSO_WM_UNIT_INDEX" val="1_4"/>
  <p:tag name="KSO_WM_UNIT_ID" val="259*l_i*1_4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390"/>
  <p:tag name="KSO_WM_UNIT_TYPE" val="l_h_a"/>
  <p:tag name="KSO_WM_UNIT_INDEX" val="1_2_1"/>
  <p:tag name="KSO_WM_UNIT_ID" val="259*l_h_a*1_2_1"/>
  <p:tag name="KSO_WM_UNIT_CLEAR" val="1"/>
  <p:tag name="KSO_WM_UNIT_LAYERLEVEL" val="1_1_1"/>
  <p:tag name="KSO_WM_UNIT_VALUE" val="10"/>
  <p:tag name="KSO_WM_UNIT_HIGHLIGHT" val="0"/>
  <p:tag name="KSO_WM_UNIT_COMPATIBLE" val="0"/>
  <p:tag name="KSO_WM_BEAUTIFY_FLAG" val="#wm#"/>
  <p:tag name="KSO_WM_UNIT_PRESET_TEXT_INDEX" val="3"/>
  <p:tag name="KSO_WM_UNIT_PRESET_TEXT_LEN" val="12"/>
  <p:tag name="KSO_WM_TAG_VERSION" val="1.0"/>
  <p:tag name="KSO_WM_DIAGRAM_GROUP_CODE" val="l1-1"/>
  <p:tag name="KSO_WM_UNIT_TEXT_FILL_FORE_SCHEMECOLOR_INDEX" val="5"/>
  <p:tag name="KSO_WM_UNIT_TEXT_FILL_TYPE" val="1"/>
  <p:tag name="KSO_WM_UNIT_USESOURCEFORMAT_APPLY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390"/>
  <p:tag name="KSO_WM_UNIT_TYPE" val="l_h_f"/>
  <p:tag name="KSO_WM_UNIT_INDEX" val="1_2_1"/>
  <p:tag name="KSO_WM_UNIT_ID" val="259*l_h_f*1_2_1"/>
  <p:tag name="KSO_WM_UNIT_CLEAR" val="1"/>
  <p:tag name="KSO_WM_UNIT_LAYERLEVEL" val="1_1_1"/>
  <p:tag name="KSO_WM_UNIT_VALUE" val="39"/>
  <p:tag name="KSO_WM_UNIT_HIGHLIGHT" val="0"/>
  <p:tag name="KSO_WM_UNIT_COMPATIBLE" val="0"/>
  <p:tag name="KSO_WM_BEAUTIFY_FLAG" val="#wm#"/>
  <p:tag name="KSO_WM_UNIT_PRESET_TEXT_INDEX" val="4"/>
  <p:tag name="KSO_WM_UNIT_PRESET_TEXT_LEN" val="56"/>
  <p:tag name="KSO_WM_TAG_VERSION" val="1.0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390"/>
  <p:tag name="KSO_WM_UNIT_TYPE" val="l_i"/>
  <p:tag name="KSO_WM_UNIT_INDEX" val="1_1"/>
  <p:tag name="KSO_WM_UNIT_ID" val="259*l_i*1_1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390"/>
  <p:tag name="KSO_WM_UNIT_TYPE" val="l_i"/>
  <p:tag name="KSO_WM_UNIT_INDEX" val="1_2"/>
  <p:tag name="KSO_WM_UNIT_ID" val="259*l_i*1_2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390"/>
  <p:tag name="KSO_WM_UNIT_TYPE" val="l_h_a"/>
  <p:tag name="KSO_WM_UNIT_INDEX" val="1_1_1"/>
  <p:tag name="KSO_WM_UNIT_ID" val="259*l_h_a*1_1_1"/>
  <p:tag name="KSO_WM_UNIT_CLEAR" val="1"/>
  <p:tag name="KSO_WM_UNIT_LAYERLEVEL" val="1_1_1"/>
  <p:tag name="KSO_WM_UNIT_VALUE" val="10"/>
  <p:tag name="KSO_WM_UNIT_HIGHLIGHT" val="0"/>
  <p:tag name="KSO_WM_UNIT_COMPATIBLE" val="0"/>
  <p:tag name="KSO_WM_BEAUTIFY_FLAG" val="#wm#"/>
  <p:tag name="KSO_WM_UNIT_PRESET_TEXT_INDEX" val="3"/>
  <p:tag name="KSO_WM_UNIT_PRESET_TEXT_LEN" val="12"/>
  <p:tag name="KSO_WM_TAG_VERSION" val="1.0"/>
  <p:tag name="KSO_WM_DIAGRAM_GROUP_CODE" val="l1-1"/>
  <p:tag name="KSO_WM_UNIT_TEXT_FILL_FORE_SCHEMECOLOR_INDEX" val="5"/>
  <p:tag name="KSO_WM_UNIT_TEXT_FILL_TYPE" val="1"/>
  <p:tag name="KSO_WM_UNIT_USESOURCEFORMAT_APPLY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504"/>
  <p:tag name="KSO_WM_UNIT_TYPE" val="m_h_a"/>
  <p:tag name="KSO_WM_UNIT_INDEX" val="1_3_1"/>
  <p:tag name="KSO_WM_UNIT_ID" val="260*m_h_a*1_3_1"/>
  <p:tag name="KSO_WM_UNIT_CLEAR" val="1"/>
  <p:tag name="KSO_WM_UNIT_LAYERLEVEL" val="1_1_1"/>
  <p:tag name="KSO_WM_UNIT_VALUE" val="8"/>
  <p:tag name="KSO_WM_UNIT_HIGHLIGHT" val="0"/>
  <p:tag name="KSO_WM_UNIT_COMPATIBLE" val="0"/>
  <p:tag name="KSO_WM_BEAUTIFY_FLAG" val="#wm#"/>
  <p:tag name="KSO_WM_DIAGRAM_GROUP_CODE" val="m1-1"/>
  <p:tag name="KSO_WM_UNIT_PRESET_TEXT" val="LOREM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390"/>
  <p:tag name="KSO_WM_UNIT_TYPE" val="l_h_f"/>
  <p:tag name="KSO_WM_UNIT_INDEX" val="1_1_1"/>
  <p:tag name="KSO_WM_UNIT_ID" val="259*l_h_f*1_1_1"/>
  <p:tag name="KSO_WM_UNIT_CLEAR" val="1"/>
  <p:tag name="KSO_WM_UNIT_LAYERLEVEL" val="1_1_1"/>
  <p:tag name="KSO_WM_UNIT_VALUE" val="39"/>
  <p:tag name="KSO_WM_UNIT_HIGHLIGHT" val="0"/>
  <p:tag name="KSO_WM_UNIT_COMPATIBLE" val="0"/>
  <p:tag name="KSO_WM_BEAUTIFY_FLAG" val="#wm#"/>
  <p:tag name="KSO_WM_UNIT_PRESET_TEXT_INDEX" val="4"/>
  <p:tag name="KSO_WM_UNIT_PRESET_TEXT_LEN" val="56"/>
  <p:tag name="KSO_WM_TAG_VERSION" val="1.0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504"/>
  <p:tag name="KSO_WM_UNIT_TYPE" val="m_i"/>
  <p:tag name="KSO_WM_UNIT_INDEX" val="1_7"/>
  <p:tag name="KSO_WM_UNIT_ID" val="260*m_i*1_7"/>
  <p:tag name="KSO_WM_UNIT_CLEAR" val="1"/>
  <p:tag name="KSO_WM_UNIT_LAYERLEVEL" val="1_1"/>
  <p:tag name="KSO_WM_BEAUTIFY_FLAG" val="#wm#"/>
  <p:tag name="KSO_WM_DIAGRAM_GROUP_CODE" val="m1-1"/>
  <p:tag name="KSO_WM_UNIT_FILL_FORE_SCHEMECOLOR_INDEX" val="7"/>
  <p:tag name="KSO_WM_UNIT_FILL_TYPE" val="1"/>
  <p:tag name="KSO_WM_UNIT_USESOURCEFORMAT_APPLY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504"/>
  <p:tag name="KSO_WM_UNIT_TYPE" val="m_i"/>
  <p:tag name="KSO_WM_UNIT_INDEX" val="1_8"/>
  <p:tag name="KSO_WM_UNIT_ID" val="260*m_i*1_8"/>
  <p:tag name="KSO_WM_UNIT_CLEAR" val="1"/>
  <p:tag name="KSO_WM_UNIT_LAYERLEVEL" val="1_1"/>
  <p:tag name="KSO_WM_BEAUTIFY_FLAG" val="#wm#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504"/>
  <p:tag name="KSO_WM_UNIT_TYPE" val="m_h_f"/>
  <p:tag name="KSO_WM_UNIT_INDEX" val="1_3_1"/>
  <p:tag name="KSO_WM_UNIT_ID" val="260*m_h_f*1_3_1"/>
  <p:tag name="KSO_WM_UNIT_CLEAR" val="1"/>
  <p:tag name="KSO_WM_UNIT_LAYERLEVEL" val="1_1_1"/>
  <p:tag name="KSO_WM_UNIT_VALUE" val="14"/>
  <p:tag name="KSO_WM_UNIT_HIGHLIGHT" val="0"/>
  <p:tag name="KSO_WM_UNIT_COMPATIBLE" val="0"/>
  <p:tag name="KSO_WM_BEAUTIFY_FLAG" val="#wm#"/>
  <p:tag name="KSO_WM_DIAGRAM_GROUP_CODE" val="m1-1"/>
  <p:tag name="KSO_WM_UNIT_PRESET_TEXT" val="Lorem ipsum dolor sit amet"/>
  <p:tag name="KSO_WM_UNIT_TEXT_FILL_FORE_SCHEMECOLOR_INDEX" val="13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3127</Words>
  <Application>Microsoft Office PowerPoint</Application>
  <PresentationFormat>全屏显示(4:3)</PresentationFormat>
  <Paragraphs>468</Paragraphs>
  <Slides>42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43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cstor</dc:creator>
  <cp:lastModifiedBy>cstor</cp:lastModifiedBy>
  <cp:revision>397</cp:revision>
  <dcterms:created xsi:type="dcterms:W3CDTF">2015-11-23T03:31:00Z</dcterms:created>
  <dcterms:modified xsi:type="dcterms:W3CDTF">2017-04-20T03:23:28Z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2052-10.1.0.6207</vt:lpwstr>
  </property>
</Properties>
</file>