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43"/>
  </p:handoutMasterIdLst>
  <p:sldIdLst>
    <p:sldId id="573" r:id="rId3"/>
    <p:sldId id="577" r:id="rId4"/>
    <p:sldId id="574" r:id="rId5"/>
    <p:sldId id="578" r:id="rId6"/>
    <p:sldId id="579" r:id="rId8"/>
    <p:sldId id="586" r:id="rId9"/>
    <p:sldId id="615" r:id="rId10"/>
    <p:sldId id="584" r:id="rId11"/>
    <p:sldId id="587" r:id="rId12"/>
    <p:sldId id="590" r:id="rId13"/>
    <p:sldId id="592" r:id="rId14"/>
    <p:sldId id="591" r:id="rId15"/>
    <p:sldId id="593" r:id="rId16"/>
    <p:sldId id="594" r:id="rId17"/>
    <p:sldId id="595" r:id="rId18"/>
    <p:sldId id="613" r:id="rId19"/>
    <p:sldId id="614" r:id="rId20"/>
    <p:sldId id="596" r:id="rId21"/>
    <p:sldId id="598" r:id="rId22"/>
    <p:sldId id="599" r:id="rId23"/>
    <p:sldId id="616" r:id="rId24"/>
    <p:sldId id="588" r:id="rId25"/>
    <p:sldId id="600" r:id="rId26"/>
    <p:sldId id="601" r:id="rId27"/>
    <p:sldId id="602" r:id="rId28"/>
    <p:sldId id="603" r:id="rId29"/>
    <p:sldId id="604" r:id="rId30"/>
    <p:sldId id="605" r:id="rId31"/>
    <p:sldId id="606" r:id="rId32"/>
    <p:sldId id="607" r:id="rId33"/>
    <p:sldId id="608" r:id="rId34"/>
    <p:sldId id="609" r:id="rId35"/>
    <p:sldId id="610" r:id="rId36"/>
    <p:sldId id="653" r:id="rId37"/>
    <p:sldId id="612" r:id="rId38"/>
    <p:sldId id="447" r:id="rId39"/>
    <p:sldId id="687" r:id="rId40"/>
    <p:sldId id="688" r:id="rId41"/>
    <p:sldId id="652" r:id="rId4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0066"/>
    <a:srgbClr val="000099"/>
    <a:srgbClr val="003399"/>
    <a:srgbClr val="0033CC"/>
    <a:srgbClr val="3D89BC"/>
    <a:srgbClr val="008EC0"/>
    <a:srgbClr val="0099FF"/>
    <a:srgbClr val="33CC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52" autoAdjust="0"/>
    <p:restoredTop sz="88759" autoAdjust="0"/>
  </p:normalViewPr>
  <p:slideViewPr>
    <p:cSldViewPr snapToGrid="0" showGuides="1">
      <p:cViewPr varScale="1">
        <p:scale>
          <a:sx n="98" d="100"/>
          <a:sy n="98" d="100"/>
        </p:scale>
        <p:origin x="296" y="56"/>
      </p:cViewPr>
      <p:guideLst>
        <p:guide orient="horz" pos="3996"/>
        <p:guide pos="1882"/>
        <p:guide pos="236"/>
        <p:guide pos="5528"/>
        <p:guide orient="horz" pos="1480"/>
        <p:guide orient="horz" pos="783"/>
        <p:guide pos="1250"/>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73"/>
        <p:guide pos="211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CAF6B68-026E-4836-B9E6-DF61198F8E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10D2143D-10C3-4746-8940-174D0FC60666}">
      <dgm:prSet phldrT="[文本]" custT="1"/>
      <dgm:spPr/>
      <dgm:t>
        <a:bodyPr/>
        <a:lstStyle/>
        <a:p>
          <a:r>
            <a:rPr lang="zh-CN" altLang="en-US" sz="2400" dirty="0"/>
            <a:t>缺失值处理</a:t>
          </a:r>
        </a:p>
      </dgm:t>
    </dgm:pt>
    <dgm:pt modelId="{76883B9D-673C-49E9-B143-CF8C60DF91C9}" cxnId="{F6D30076-1540-4A80-BF51-E0BC56416BFE}" type="parTrans">
      <dgm:prSet/>
      <dgm:spPr/>
      <dgm:t>
        <a:bodyPr/>
        <a:lstStyle/>
        <a:p>
          <a:endParaRPr lang="zh-CN" altLang="en-US"/>
        </a:p>
      </dgm:t>
    </dgm:pt>
    <dgm:pt modelId="{5A3FB9F2-9823-426B-BF3D-18425C37FC49}" cxnId="{F6D30076-1540-4A80-BF51-E0BC56416BFE}" type="sibTrans">
      <dgm:prSet/>
      <dgm:spPr/>
      <dgm:t>
        <a:bodyPr/>
        <a:lstStyle/>
        <a:p>
          <a:endParaRPr lang="zh-CN" altLang="en-US"/>
        </a:p>
      </dgm:t>
    </dgm:pt>
    <dgm:pt modelId="{824C7BFC-F40D-4C64-81E9-87E8B943201C}">
      <dgm:prSet phldrT="[文本]" custT="1"/>
      <dgm:spPr/>
      <dgm:t>
        <a:bodyPr/>
        <a:lstStyle/>
        <a:p>
          <a:r>
            <a:rPr lang="en-US" altLang="zh-CN" sz="2000" dirty="0">
              <a:solidFill>
                <a:schemeClr val="tx1">
                  <a:lumMod val="75000"/>
                  <a:lumOff val="25000"/>
                </a:schemeClr>
              </a:solidFill>
            </a:rPr>
            <a:t>1</a:t>
          </a:r>
          <a:r>
            <a:rPr lang="zh-CN" altLang="zh-CN" sz="2000" dirty="0">
              <a:solidFill>
                <a:schemeClr val="tx1">
                  <a:lumMod val="75000"/>
                  <a:lumOff val="25000"/>
                </a:schemeClr>
              </a:solidFill>
            </a:rPr>
            <a:t>．</a:t>
          </a:r>
          <a:r>
            <a:rPr lang="zh-CN" altLang="en-US" sz="2000" dirty="0">
              <a:solidFill>
                <a:schemeClr val="tx1">
                  <a:lumMod val="75000"/>
                  <a:lumOff val="25000"/>
                </a:schemeClr>
              </a:solidFill>
            </a:rPr>
            <a:t>忽略元组</a:t>
          </a:r>
        </a:p>
      </dgm:t>
    </dgm:pt>
    <dgm:pt modelId="{A6CD6ABE-3301-4478-A3CE-3FDE476F375F}" cxnId="{ADDDD43A-44EF-4B09-81B1-A1E49A011267}" type="parTrans">
      <dgm:prSet/>
      <dgm:spPr/>
      <dgm:t>
        <a:bodyPr/>
        <a:lstStyle/>
        <a:p>
          <a:endParaRPr lang="zh-CN" altLang="en-US"/>
        </a:p>
      </dgm:t>
    </dgm:pt>
    <dgm:pt modelId="{B9308FA4-A99D-4BFE-8CB4-4CB22D679510}" cxnId="{ADDDD43A-44EF-4B09-81B1-A1E49A011267}" type="sibTrans">
      <dgm:prSet/>
      <dgm:spPr/>
      <dgm:t>
        <a:bodyPr/>
        <a:lstStyle/>
        <a:p>
          <a:endParaRPr lang="zh-CN" altLang="en-US"/>
        </a:p>
      </dgm:t>
    </dgm:pt>
    <dgm:pt modelId="{BE9C1718-DC02-4F28-A423-B8BF0FA39391}">
      <dgm:prSet phldrT="[文本]" custT="1"/>
      <dgm:spPr/>
      <dgm:t>
        <a:bodyPr/>
        <a:lstStyle/>
        <a:p>
          <a:r>
            <a:rPr lang="zh-CN" altLang="en-US" sz="2400" dirty="0"/>
            <a:t>噪声数据</a:t>
          </a:r>
        </a:p>
      </dgm:t>
    </dgm:pt>
    <dgm:pt modelId="{36E6D1E7-B713-4AA7-A34B-52B45A871C2E}" cxnId="{B2A3016E-9999-4C68-8202-4AA1CD1B4D84}" type="parTrans">
      <dgm:prSet/>
      <dgm:spPr/>
      <dgm:t>
        <a:bodyPr/>
        <a:lstStyle/>
        <a:p>
          <a:endParaRPr lang="zh-CN" altLang="en-US"/>
        </a:p>
      </dgm:t>
    </dgm:pt>
    <dgm:pt modelId="{401FED39-9FA5-4A9F-82FD-2B792FDCC7E1}" cxnId="{B2A3016E-9999-4C68-8202-4AA1CD1B4D84}" type="sibTrans">
      <dgm:prSet/>
      <dgm:spPr/>
      <dgm:t>
        <a:bodyPr/>
        <a:lstStyle/>
        <a:p>
          <a:endParaRPr lang="zh-CN" altLang="en-US"/>
        </a:p>
      </dgm:t>
    </dgm:pt>
    <dgm:pt modelId="{07DB3EB7-353B-43FE-B9E0-C008A042867D}">
      <dgm:prSet phldrT="[文本]" custT="1"/>
      <dgm:spPr/>
      <dgm:t>
        <a:bodyPr/>
        <a:lstStyle/>
        <a:p>
          <a:r>
            <a:rPr lang="en-US" altLang="zh-CN" sz="2000" dirty="0">
              <a:solidFill>
                <a:schemeClr val="tx1">
                  <a:lumMod val="75000"/>
                  <a:lumOff val="25000"/>
                </a:schemeClr>
              </a:solidFill>
            </a:rPr>
            <a:t>1</a:t>
          </a:r>
          <a:r>
            <a:rPr lang="zh-CN" altLang="zh-CN" sz="2000" dirty="0">
              <a:solidFill>
                <a:schemeClr val="tx1">
                  <a:lumMod val="75000"/>
                  <a:lumOff val="25000"/>
                </a:schemeClr>
              </a:solidFill>
            </a:rPr>
            <a:t>．</a:t>
          </a:r>
          <a:r>
            <a:rPr lang="zh-CN" altLang="en-US" sz="2000" dirty="0">
              <a:solidFill>
                <a:schemeClr val="tx1">
                  <a:lumMod val="75000"/>
                  <a:lumOff val="25000"/>
                </a:schemeClr>
              </a:solidFill>
            </a:rPr>
            <a:t>分箱</a:t>
          </a:r>
        </a:p>
      </dgm:t>
    </dgm:pt>
    <dgm:pt modelId="{A83442EC-5858-47EB-B8A1-2ACEA56669B2}" cxnId="{5EFB0984-9D38-4040-B327-04B24F60E9BE}" type="parTrans">
      <dgm:prSet/>
      <dgm:spPr/>
      <dgm:t>
        <a:bodyPr/>
        <a:lstStyle/>
        <a:p>
          <a:endParaRPr lang="zh-CN" altLang="en-US"/>
        </a:p>
      </dgm:t>
    </dgm:pt>
    <dgm:pt modelId="{966DD7CA-99C7-4E6C-BFEB-9B7A9351E06E}" cxnId="{5EFB0984-9D38-4040-B327-04B24F60E9BE}" type="sibTrans">
      <dgm:prSet/>
      <dgm:spPr/>
      <dgm:t>
        <a:bodyPr/>
        <a:lstStyle/>
        <a:p>
          <a:endParaRPr lang="zh-CN" altLang="en-US"/>
        </a:p>
      </dgm:t>
    </dgm:pt>
    <dgm:pt modelId="{BDB574BB-ABB0-49B2-A846-2EAAE47C42E8}">
      <dgm:prSet phldrT="[文本]" custT="1"/>
      <dgm:spPr/>
      <dgm:t>
        <a:bodyPr/>
        <a:lstStyle/>
        <a:p>
          <a:r>
            <a:rPr lang="en-US" altLang="zh-CN" sz="2000" dirty="0">
              <a:solidFill>
                <a:schemeClr val="tx1">
                  <a:lumMod val="75000"/>
                  <a:lumOff val="25000"/>
                </a:schemeClr>
              </a:solidFill>
            </a:rPr>
            <a:t>2</a:t>
          </a:r>
          <a:r>
            <a:rPr lang="zh-CN" altLang="zh-CN" sz="2000" dirty="0">
              <a:solidFill>
                <a:schemeClr val="tx1">
                  <a:lumMod val="75000"/>
                  <a:lumOff val="25000"/>
                </a:schemeClr>
              </a:solidFill>
            </a:rPr>
            <a:t>．</a:t>
          </a:r>
          <a:r>
            <a:rPr lang="zh-CN" altLang="en-US" sz="2000" dirty="0">
              <a:solidFill>
                <a:schemeClr val="tx1">
                  <a:lumMod val="75000"/>
                  <a:lumOff val="25000"/>
                </a:schemeClr>
              </a:solidFill>
            </a:rPr>
            <a:t>孤立点分析</a:t>
          </a:r>
        </a:p>
      </dgm:t>
    </dgm:pt>
    <dgm:pt modelId="{DF98A73A-6783-4B45-85CA-8972D64AF1FF}" cxnId="{3AC0C82B-4632-4481-A596-4937738A3DD5}" type="parTrans">
      <dgm:prSet/>
      <dgm:spPr/>
      <dgm:t>
        <a:bodyPr/>
        <a:lstStyle/>
        <a:p>
          <a:endParaRPr lang="zh-CN" altLang="en-US"/>
        </a:p>
      </dgm:t>
    </dgm:pt>
    <dgm:pt modelId="{74ABA562-9098-433B-92F2-A166B4EB1C4A}" cxnId="{3AC0C82B-4632-4481-A596-4937738A3DD5}" type="sibTrans">
      <dgm:prSet/>
      <dgm:spPr/>
      <dgm:t>
        <a:bodyPr/>
        <a:lstStyle/>
        <a:p>
          <a:endParaRPr lang="zh-CN" altLang="en-US"/>
        </a:p>
      </dgm:t>
    </dgm:pt>
    <dgm:pt modelId="{4963D8D4-4343-4657-A854-D3AA8179BC64}">
      <dgm:prSet phldrT="[文本]" custT="1"/>
      <dgm:spPr/>
      <dgm:t>
        <a:bodyPr/>
        <a:lstStyle/>
        <a:p>
          <a:r>
            <a:rPr lang="en-US" altLang="zh-CN" sz="2000" dirty="0">
              <a:solidFill>
                <a:schemeClr val="tx1">
                  <a:lumMod val="75000"/>
                  <a:lumOff val="25000"/>
                </a:schemeClr>
              </a:solidFill>
            </a:rPr>
            <a:t>2</a:t>
          </a:r>
          <a:r>
            <a:rPr lang="zh-CN" altLang="zh-CN" sz="2000" dirty="0">
              <a:solidFill>
                <a:schemeClr val="tx1">
                  <a:lumMod val="75000"/>
                  <a:lumOff val="25000"/>
                </a:schemeClr>
              </a:solidFill>
            </a:rPr>
            <a:t>．</a:t>
          </a:r>
          <a:r>
            <a:rPr lang="zh-CN" altLang="en-US" sz="2000" dirty="0">
              <a:solidFill>
                <a:schemeClr val="tx1">
                  <a:lumMod val="75000"/>
                  <a:lumOff val="25000"/>
                </a:schemeClr>
              </a:solidFill>
            </a:rPr>
            <a:t>数据补齐</a:t>
          </a:r>
        </a:p>
      </dgm:t>
    </dgm:pt>
    <dgm:pt modelId="{04E3D3A3-5BB9-4D98-A194-B5C047ECB2F9}" cxnId="{ED54EFEB-AA18-4802-A922-6D6749C422B1}" type="parTrans">
      <dgm:prSet/>
      <dgm:spPr/>
      <dgm:t>
        <a:bodyPr/>
        <a:lstStyle/>
        <a:p>
          <a:endParaRPr lang="zh-CN" altLang="en-US"/>
        </a:p>
      </dgm:t>
    </dgm:pt>
    <dgm:pt modelId="{5D91133A-0DA4-4504-BE0D-42E7F0D7742E}" cxnId="{ED54EFEB-AA18-4802-A922-6D6749C422B1}" type="sibTrans">
      <dgm:prSet/>
      <dgm:spPr/>
      <dgm:t>
        <a:bodyPr/>
        <a:lstStyle/>
        <a:p>
          <a:endParaRPr lang="zh-CN" altLang="en-US"/>
        </a:p>
      </dgm:t>
    </dgm:pt>
    <dgm:pt modelId="{BCD3DEC5-6D23-4A60-80C5-EF7DF5607A25}" type="pres">
      <dgm:prSet presAssocID="{4CAF6B68-026E-4836-B9E6-DF61198F8E02}" presName="Name0" presStyleCnt="0">
        <dgm:presLayoutVars>
          <dgm:dir/>
          <dgm:animLvl val="lvl"/>
          <dgm:resizeHandles val="exact"/>
        </dgm:presLayoutVars>
      </dgm:prSet>
      <dgm:spPr/>
    </dgm:pt>
    <dgm:pt modelId="{C4EB2691-4655-4104-A8E3-898F8F1DAA10}" type="pres">
      <dgm:prSet presAssocID="{10D2143D-10C3-4746-8940-174D0FC60666}" presName="composite" presStyleCnt="0"/>
      <dgm:spPr/>
    </dgm:pt>
    <dgm:pt modelId="{C308CDE6-9A38-4CD1-AC43-DE2907470E84}" type="pres">
      <dgm:prSet presAssocID="{10D2143D-10C3-4746-8940-174D0FC60666}" presName="parTx" presStyleLbl="alignNode1" presStyleIdx="0" presStyleCnt="2" custScaleY="85416">
        <dgm:presLayoutVars>
          <dgm:chMax val="0"/>
          <dgm:chPref val="0"/>
          <dgm:bulletEnabled val="1"/>
        </dgm:presLayoutVars>
      </dgm:prSet>
      <dgm:spPr/>
    </dgm:pt>
    <dgm:pt modelId="{62908EF4-52B2-4C82-A6E1-39FB8574EACB}" type="pres">
      <dgm:prSet presAssocID="{10D2143D-10C3-4746-8940-174D0FC60666}" presName="desTx" presStyleLbl="alignAccFollowNode1" presStyleIdx="0" presStyleCnt="2">
        <dgm:presLayoutVars>
          <dgm:bulletEnabled val="1"/>
        </dgm:presLayoutVars>
      </dgm:prSet>
      <dgm:spPr/>
    </dgm:pt>
    <dgm:pt modelId="{CEAA2701-D4B6-4CD3-B23E-25D61C715F99}" type="pres">
      <dgm:prSet presAssocID="{5A3FB9F2-9823-426B-BF3D-18425C37FC49}" presName="space" presStyleCnt="0"/>
      <dgm:spPr/>
    </dgm:pt>
    <dgm:pt modelId="{24324D5D-144E-4944-A00A-96B9A355D25E}" type="pres">
      <dgm:prSet presAssocID="{BE9C1718-DC02-4F28-A423-B8BF0FA39391}" presName="composite" presStyleCnt="0"/>
      <dgm:spPr/>
    </dgm:pt>
    <dgm:pt modelId="{BB0D9BF6-52A8-4217-8633-250088C28409}" type="pres">
      <dgm:prSet presAssocID="{BE9C1718-DC02-4F28-A423-B8BF0FA39391}" presName="parTx" presStyleLbl="alignNode1" presStyleIdx="1" presStyleCnt="2" custScaleY="85068">
        <dgm:presLayoutVars>
          <dgm:chMax val="0"/>
          <dgm:chPref val="0"/>
          <dgm:bulletEnabled val="1"/>
        </dgm:presLayoutVars>
      </dgm:prSet>
      <dgm:spPr/>
    </dgm:pt>
    <dgm:pt modelId="{EB6F8DFA-36EE-40F6-A596-FC718277B49A}" type="pres">
      <dgm:prSet presAssocID="{BE9C1718-DC02-4F28-A423-B8BF0FA39391}" presName="desTx" presStyleLbl="alignAccFollowNode1" presStyleIdx="1" presStyleCnt="2">
        <dgm:presLayoutVars>
          <dgm:bulletEnabled val="1"/>
        </dgm:presLayoutVars>
      </dgm:prSet>
      <dgm:spPr/>
    </dgm:pt>
  </dgm:ptLst>
  <dgm:cxnLst>
    <dgm:cxn modelId="{3AC0C82B-4632-4481-A596-4937738A3DD5}" srcId="{BE9C1718-DC02-4F28-A423-B8BF0FA39391}" destId="{BDB574BB-ABB0-49B2-A846-2EAAE47C42E8}" srcOrd="1" destOrd="0" parTransId="{DF98A73A-6783-4B45-85CA-8972D64AF1FF}" sibTransId="{74ABA562-9098-433B-92F2-A166B4EB1C4A}"/>
    <dgm:cxn modelId="{3397F534-64E5-408D-8401-4CEF55142633}" type="presOf" srcId="{BE9C1718-DC02-4F28-A423-B8BF0FA39391}" destId="{BB0D9BF6-52A8-4217-8633-250088C28409}" srcOrd="0" destOrd="0" presId="urn:microsoft.com/office/officeart/2005/8/layout/hList1"/>
    <dgm:cxn modelId="{E66EA536-B8F0-4560-BCE0-B1419B2C11B4}" type="presOf" srcId="{BDB574BB-ABB0-49B2-A846-2EAAE47C42E8}" destId="{EB6F8DFA-36EE-40F6-A596-FC718277B49A}" srcOrd="0" destOrd="1" presId="urn:microsoft.com/office/officeart/2005/8/layout/hList1"/>
    <dgm:cxn modelId="{ADDDD43A-44EF-4B09-81B1-A1E49A011267}" srcId="{10D2143D-10C3-4746-8940-174D0FC60666}" destId="{824C7BFC-F40D-4C64-81E9-87E8B943201C}" srcOrd="0" destOrd="0" parTransId="{A6CD6ABE-3301-4478-A3CE-3FDE476F375F}" sibTransId="{B9308FA4-A99D-4BFE-8CB4-4CB22D679510}"/>
    <dgm:cxn modelId="{CCBE3F63-52BF-41EC-AE73-7AC7AAB4C78C}" type="presOf" srcId="{824C7BFC-F40D-4C64-81E9-87E8B943201C}" destId="{62908EF4-52B2-4C82-A6E1-39FB8574EACB}" srcOrd="0" destOrd="0" presId="urn:microsoft.com/office/officeart/2005/8/layout/hList1"/>
    <dgm:cxn modelId="{B2A3016E-9999-4C68-8202-4AA1CD1B4D84}" srcId="{4CAF6B68-026E-4836-B9E6-DF61198F8E02}" destId="{BE9C1718-DC02-4F28-A423-B8BF0FA39391}" srcOrd="1" destOrd="0" parTransId="{36E6D1E7-B713-4AA7-A34B-52B45A871C2E}" sibTransId="{401FED39-9FA5-4A9F-82FD-2B792FDCC7E1}"/>
    <dgm:cxn modelId="{F6D30076-1540-4A80-BF51-E0BC56416BFE}" srcId="{4CAF6B68-026E-4836-B9E6-DF61198F8E02}" destId="{10D2143D-10C3-4746-8940-174D0FC60666}" srcOrd="0" destOrd="0" parTransId="{76883B9D-673C-49E9-B143-CF8C60DF91C9}" sibTransId="{5A3FB9F2-9823-426B-BF3D-18425C37FC49}"/>
    <dgm:cxn modelId="{BAA5D283-8300-4336-9E04-2DA649344EDD}" type="presOf" srcId="{4CAF6B68-026E-4836-B9E6-DF61198F8E02}" destId="{BCD3DEC5-6D23-4A60-80C5-EF7DF5607A25}" srcOrd="0" destOrd="0" presId="urn:microsoft.com/office/officeart/2005/8/layout/hList1"/>
    <dgm:cxn modelId="{5EFB0984-9D38-4040-B327-04B24F60E9BE}" srcId="{BE9C1718-DC02-4F28-A423-B8BF0FA39391}" destId="{07DB3EB7-353B-43FE-B9E0-C008A042867D}" srcOrd="0" destOrd="0" parTransId="{A83442EC-5858-47EB-B8A1-2ACEA56669B2}" sibTransId="{966DD7CA-99C7-4E6C-BFEB-9B7A9351E06E}"/>
    <dgm:cxn modelId="{8610DCE7-10A4-4826-8D3C-2DBB498B018B}" type="presOf" srcId="{07DB3EB7-353B-43FE-B9E0-C008A042867D}" destId="{EB6F8DFA-36EE-40F6-A596-FC718277B49A}" srcOrd="0" destOrd="0" presId="urn:microsoft.com/office/officeart/2005/8/layout/hList1"/>
    <dgm:cxn modelId="{ED54EFEB-AA18-4802-A922-6D6749C422B1}" srcId="{10D2143D-10C3-4746-8940-174D0FC60666}" destId="{4963D8D4-4343-4657-A854-D3AA8179BC64}" srcOrd="1" destOrd="0" parTransId="{04E3D3A3-5BB9-4D98-A194-B5C047ECB2F9}" sibTransId="{5D91133A-0DA4-4504-BE0D-42E7F0D7742E}"/>
    <dgm:cxn modelId="{D18A1BEC-FE00-4CA5-A11D-90F2E8B62BAC}" type="presOf" srcId="{10D2143D-10C3-4746-8940-174D0FC60666}" destId="{C308CDE6-9A38-4CD1-AC43-DE2907470E84}" srcOrd="0" destOrd="0" presId="urn:microsoft.com/office/officeart/2005/8/layout/hList1"/>
    <dgm:cxn modelId="{9C464EFC-2639-404A-881E-81E631B641E2}" type="presOf" srcId="{4963D8D4-4343-4657-A854-D3AA8179BC64}" destId="{62908EF4-52B2-4C82-A6E1-39FB8574EACB}" srcOrd="0" destOrd="1" presId="urn:microsoft.com/office/officeart/2005/8/layout/hList1"/>
    <dgm:cxn modelId="{7DBE9A2E-EFAD-4924-B028-B7CC7D7EAB58}" type="presParOf" srcId="{BCD3DEC5-6D23-4A60-80C5-EF7DF5607A25}" destId="{C4EB2691-4655-4104-A8E3-898F8F1DAA10}" srcOrd="0" destOrd="0" presId="urn:microsoft.com/office/officeart/2005/8/layout/hList1"/>
    <dgm:cxn modelId="{3D7D4C15-B575-4CFD-B597-53EC161FA31E}" type="presParOf" srcId="{C4EB2691-4655-4104-A8E3-898F8F1DAA10}" destId="{C308CDE6-9A38-4CD1-AC43-DE2907470E84}" srcOrd="0" destOrd="0" presId="urn:microsoft.com/office/officeart/2005/8/layout/hList1"/>
    <dgm:cxn modelId="{752448AE-D076-4E88-B4F1-6F6F3771C83A}" type="presParOf" srcId="{C4EB2691-4655-4104-A8E3-898F8F1DAA10}" destId="{62908EF4-52B2-4C82-A6E1-39FB8574EACB}" srcOrd="1" destOrd="0" presId="urn:microsoft.com/office/officeart/2005/8/layout/hList1"/>
    <dgm:cxn modelId="{773DD932-A6EB-454F-BDAC-A1329B412270}" type="presParOf" srcId="{BCD3DEC5-6D23-4A60-80C5-EF7DF5607A25}" destId="{CEAA2701-D4B6-4CD3-B23E-25D61C715F99}" srcOrd="1" destOrd="0" presId="urn:microsoft.com/office/officeart/2005/8/layout/hList1"/>
    <dgm:cxn modelId="{19374562-FFAB-4EC6-BC5C-77638D98F5BE}" type="presParOf" srcId="{BCD3DEC5-6D23-4A60-80C5-EF7DF5607A25}" destId="{24324D5D-144E-4944-A00A-96B9A355D25E}" srcOrd="2" destOrd="0" presId="urn:microsoft.com/office/officeart/2005/8/layout/hList1"/>
    <dgm:cxn modelId="{2E61D8EA-3D4C-433B-8037-AB9DD6228444}" type="presParOf" srcId="{24324D5D-144E-4944-A00A-96B9A355D25E}" destId="{BB0D9BF6-52A8-4217-8633-250088C28409}" srcOrd="0" destOrd="0" presId="urn:microsoft.com/office/officeart/2005/8/layout/hList1"/>
    <dgm:cxn modelId="{5CDEEB41-7590-4627-921B-D42F90D8D115}" type="presParOf" srcId="{24324D5D-144E-4944-A00A-96B9A355D25E}" destId="{EB6F8DFA-36EE-40F6-A596-FC718277B49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05E0D-5DFB-4B9B-9167-EEC07D794D0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FF45447A-F639-45F7-B2FC-A3C130EFBE74}">
      <dgm:prSet phldrT="[文本]"/>
      <dgm:spPr/>
      <dgm:t>
        <a:bodyPr/>
        <a:lstStyle/>
        <a:p>
          <a:r>
            <a:rPr lang="en-US" altLang="zh-CN" dirty="0"/>
            <a:t> </a:t>
          </a:r>
          <a:r>
            <a:rPr lang="zh-CN" altLang="en-US" dirty="0"/>
            <a:t>嵌入式方法</a:t>
          </a:r>
        </a:p>
      </dgm:t>
    </dgm:pt>
    <dgm:pt modelId="{3485A96A-DD6C-4443-BAD3-87A31B184396}" cxnId="{7E22EEAE-DAD6-4DD7-947F-71273F2C18C7}" type="parTrans">
      <dgm:prSet/>
      <dgm:spPr/>
      <dgm:t>
        <a:bodyPr/>
        <a:lstStyle/>
        <a:p>
          <a:endParaRPr lang="zh-CN" altLang="en-US"/>
        </a:p>
      </dgm:t>
    </dgm:pt>
    <dgm:pt modelId="{CF5987ED-F976-44A9-98EC-A648127114C3}" cxnId="{7E22EEAE-DAD6-4DD7-947F-71273F2C18C7}" type="sibTrans">
      <dgm:prSet/>
      <dgm:spPr/>
      <dgm:t>
        <a:bodyPr/>
        <a:lstStyle/>
        <a:p>
          <a:endParaRPr lang="zh-CN" altLang="en-US"/>
        </a:p>
      </dgm:t>
    </dgm:pt>
    <dgm:pt modelId="{94DD82F6-8FA7-4851-A9C6-0E9B1DFF7206}">
      <dgm:prSet phldrT="[文本]"/>
      <dgm:spPr/>
      <dgm:t>
        <a:bodyPr/>
        <a:lstStyle/>
        <a:p>
          <a:r>
            <a:rPr lang="zh-CN" dirty="0"/>
            <a:t>将属性选择任务插入到数据挖掘过程当中，挖掘算法本身包含了属性选择任务。</a:t>
          </a:r>
          <a:endParaRPr lang="zh-CN" altLang="en-US" dirty="0"/>
        </a:p>
      </dgm:t>
    </dgm:pt>
    <dgm:pt modelId="{B1519C44-D6DD-4511-A633-CF05DBD75245}" cxnId="{52D7458F-E66C-4D24-BC63-E0330E80C332}" type="parTrans">
      <dgm:prSet/>
      <dgm:spPr/>
      <dgm:t>
        <a:bodyPr/>
        <a:lstStyle/>
        <a:p>
          <a:endParaRPr lang="zh-CN" altLang="en-US"/>
        </a:p>
      </dgm:t>
    </dgm:pt>
    <dgm:pt modelId="{8460EB4E-8F2E-4E26-91D7-7DC495EB3C28}" cxnId="{52D7458F-E66C-4D24-BC63-E0330E80C332}" type="sibTrans">
      <dgm:prSet/>
      <dgm:spPr/>
      <dgm:t>
        <a:bodyPr/>
        <a:lstStyle/>
        <a:p>
          <a:endParaRPr lang="zh-CN" altLang="en-US"/>
        </a:p>
      </dgm:t>
    </dgm:pt>
    <dgm:pt modelId="{F68C3B40-0C73-4900-B763-F3EC3F901A1F}">
      <dgm:prSet phldrT="[文本]"/>
      <dgm:spPr/>
      <dgm:t>
        <a:bodyPr/>
        <a:lstStyle/>
        <a:p>
          <a:r>
            <a:rPr lang="zh-CN" altLang="en-US" dirty="0"/>
            <a:t>过滤方法</a:t>
          </a:r>
        </a:p>
      </dgm:t>
    </dgm:pt>
    <dgm:pt modelId="{60A73499-A047-4DDF-9AB6-1EA789F4C7A8}" cxnId="{EF759C95-7E82-43B0-A06E-769BE75102C0}" type="parTrans">
      <dgm:prSet/>
      <dgm:spPr/>
      <dgm:t>
        <a:bodyPr/>
        <a:lstStyle/>
        <a:p>
          <a:endParaRPr lang="zh-CN" altLang="en-US"/>
        </a:p>
      </dgm:t>
    </dgm:pt>
    <dgm:pt modelId="{91C95C51-2FC8-4C78-B2A6-ACD56CCF0E95}" cxnId="{EF759C95-7E82-43B0-A06E-769BE75102C0}" type="sibTrans">
      <dgm:prSet/>
      <dgm:spPr/>
      <dgm:t>
        <a:bodyPr/>
        <a:lstStyle/>
        <a:p>
          <a:endParaRPr lang="zh-CN" altLang="en-US"/>
        </a:p>
      </dgm:t>
    </dgm:pt>
    <dgm:pt modelId="{B73DFEC4-66F0-4E52-BD14-DD0E24623159}">
      <dgm:prSet phldrT="[文本]"/>
      <dgm:spPr/>
      <dgm:t>
        <a:bodyPr/>
        <a:lstStyle/>
        <a:p>
          <a:r>
            <a:rPr lang="zh-CN" dirty="0"/>
            <a:t>属性选择过程独立于挖掘算法。这种方法速度快，但是选出的属性子集的分类性能弱于包装器方法</a:t>
          </a:r>
          <a:r>
            <a:rPr lang="zh-CN" altLang="en-US" dirty="0"/>
            <a:t>。</a:t>
          </a:r>
        </a:p>
      </dgm:t>
    </dgm:pt>
    <dgm:pt modelId="{21139E45-05CC-400E-8710-C36826B5A179}" cxnId="{32B3CDCA-BF80-46A5-BBCD-0E74301A95B9}" type="parTrans">
      <dgm:prSet/>
      <dgm:spPr/>
      <dgm:t>
        <a:bodyPr/>
        <a:lstStyle/>
        <a:p>
          <a:endParaRPr lang="zh-CN" altLang="en-US"/>
        </a:p>
      </dgm:t>
    </dgm:pt>
    <dgm:pt modelId="{7E549FED-7F80-4B45-93D6-3EC5ED74858B}" cxnId="{32B3CDCA-BF80-46A5-BBCD-0E74301A95B9}" type="sibTrans">
      <dgm:prSet/>
      <dgm:spPr/>
      <dgm:t>
        <a:bodyPr/>
        <a:lstStyle/>
        <a:p>
          <a:endParaRPr lang="zh-CN" altLang="en-US"/>
        </a:p>
      </dgm:t>
    </dgm:pt>
    <dgm:pt modelId="{BD1C2DF0-0060-4E04-A59A-9C70716678AA}">
      <dgm:prSet phldrT="[文本]"/>
      <dgm:spPr/>
      <dgm:t>
        <a:bodyPr/>
        <a:lstStyle/>
        <a:p>
          <a:r>
            <a:rPr lang="zh-CN" altLang="en-US" dirty="0"/>
            <a:t>包装器方法</a:t>
          </a:r>
        </a:p>
      </dgm:t>
    </dgm:pt>
    <dgm:pt modelId="{8BBD9692-315F-4E0C-A0E4-0B308CBEC6B3}" cxnId="{5EF86C76-9178-4022-9408-C1443E320D1F}" type="parTrans">
      <dgm:prSet/>
      <dgm:spPr/>
      <dgm:t>
        <a:bodyPr/>
        <a:lstStyle/>
        <a:p>
          <a:endParaRPr lang="zh-CN" altLang="en-US"/>
        </a:p>
      </dgm:t>
    </dgm:pt>
    <dgm:pt modelId="{D1706607-ADE2-4AF5-8390-3BCCB59A4D4F}" cxnId="{5EF86C76-9178-4022-9408-C1443E320D1F}" type="sibTrans">
      <dgm:prSet/>
      <dgm:spPr/>
      <dgm:t>
        <a:bodyPr/>
        <a:lstStyle/>
        <a:p>
          <a:endParaRPr lang="zh-CN" altLang="en-US"/>
        </a:p>
      </dgm:t>
    </dgm:pt>
    <dgm:pt modelId="{A963680C-E42C-4F8D-B414-37DD49FAB648}">
      <dgm:prSet phldrT="[文本]"/>
      <dgm:spPr/>
      <dgm:t>
        <a:bodyPr/>
        <a:lstStyle/>
        <a:p>
          <a:r>
            <a:rPr lang="zh-CN" dirty="0"/>
            <a:t>属性选择与分类算法绑定，在筛选属性的过程中直接用所选的特征子集来训练分类器，并根据在测试集上的性能表现来评价属性子集的优劣。</a:t>
          </a:r>
          <a:endParaRPr lang="zh-CN" altLang="en-US" dirty="0"/>
        </a:p>
      </dgm:t>
    </dgm:pt>
    <dgm:pt modelId="{E0B974FE-5A0A-479A-849B-C59A708898F4}" cxnId="{3F851E12-115E-47C8-8202-426F6D2D3840}" type="parTrans">
      <dgm:prSet/>
      <dgm:spPr/>
      <dgm:t>
        <a:bodyPr/>
        <a:lstStyle/>
        <a:p>
          <a:endParaRPr lang="zh-CN" altLang="en-US"/>
        </a:p>
      </dgm:t>
    </dgm:pt>
    <dgm:pt modelId="{1D19E490-552A-4A8D-9397-8BFB3C0464BB}" cxnId="{3F851E12-115E-47C8-8202-426F6D2D3840}" type="sibTrans">
      <dgm:prSet/>
      <dgm:spPr/>
      <dgm:t>
        <a:bodyPr/>
        <a:lstStyle/>
        <a:p>
          <a:endParaRPr lang="zh-CN" altLang="en-US"/>
        </a:p>
      </dgm:t>
    </dgm:pt>
    <dgm:pt modelId="{B9105BA5-63C6-46FD-8602-86B42D7A58F0}" type="pres">
      <dgm:prSet presAssocID="{1CA05E0D-5DFB-4B9B-9167-EEC07D794D08}" presName="Name0" presStyleCnt="0">
        <dgm:presLayoutVars>
          <dgm:dir/>
          <dgm:animLvl val="lvl"/>
          <dgm:resizeHandles val="exact"/>
        </dgm:presLayoutVars>
      </dgm:prSet>
      <dgm:spPr/>
    </dgm:pt>
    <dgm:pt modelId="{6F463C08-602C-4000-ABEB-C4F5F68F94B2}" type="pres">
      <dgm:prSet presAssocID="{FF45447A-F639-45F7-B2FC-A3C130EFBE74}" presName="composite" presStyleCnt="0"/>
      <dgm:spPr/>
    </dgm:pt>
    <dgm:pt modelId="{D0568BB8-A1E5-4F12-9568-50235FDA313C}" type="pres">
      <dgm:prSet presAssocID="{FF45447A-F639-45F7-B2FC-A3C130EFBE74}" presName="parTx" presStyleLbl="alignNode1" presStyleIdx="0" presStyleCnt="3">
        <dgm:presLayoutVars>
          <dgm:chMax val="0"/>
          <dgm:chPref val="0"/>
          <dgm:bulletEnabled val="1"/>
        </dgm:presLayoutVars>
      </dgm:prSet>
      <dgm:spPr/>
    </dgm:pt>
    <dgm:pt modelId="{41657FAE-0C18-4517-B7F0-040C0C8CEAB8}" type="pres">
      <dgm:prSet presAssocID="{FF45447A-F639-45F7-B2FC-A3C130EFBE74}" presName="desTx" presStyleLbl="alignAccFollowNode1" presStyleIdx="0" presStyleCnt="3">
        <dgm:presLayoutVars>
          <dgm:bulletEnabled val="1"/>
        </dgm:presLayoutVars>
      </dgm:prSet>
      <dgm:spPr/>
    </dgm:pt>
    <dgm:pt modelId="{1E14575C-E56D-4681-A9BB-8DBCF40154AD}" type="pres">
      <dgm:prSet presAssocID="{CF5987ED-F976-44A9-98EC-A648127114C3}" presName="space" presStyleCnt="0"/>
      <dgm:spPr/>
    </dgm:pt>
    <dgm:pt modelId="{2F36023E-FE0E-4806-B050-F07340BB60D9}" type="pres">
      <dgm:prSet presAssocID="{F68C3B40-0C73-4900-B763-F3EC3F901A1F}" presName="composite" presStyleCnt="0"/>
      <dgm:spPr/>
    </dgm:pt>
    <dgm:pt modelId="{607567FC-6A8D-41FB-8825-63342DEE8CD9}" type="pres">
      <dgm:prSet presAssocID="{F68C3B40-0C73-4900-B763-F3EC3F901A1F}" presName="parTx" presStyleLbl="alignNode1" presStyleIdx="1" presStyleCnt="3">
        <dgm:presLayoutVars>
          <dgm:chMax val="0"/>
          <dgm:chPref val="0"/>
          <dgm:bulletEnabled val="1"/>
        </dgm:presLayoutVars>
      </dgm:prSet>
      <dgm:spPr/>
    </dgm:pt>
    <dgm:pt modelId="{76F86530-50A7-41EA-A2F2-222871D27A8B}" type="pres">
      <dgm:prSet presAssocID="{F68C3B40-0C73-4900-B763-F3EC3F901A1F}" presName="desTx" presStyleLbl="alignAccFollowNode1" presStyleIdx="1" presStyleCnt="3">
        <dgm:presLayoutVars>
          <dgm:bulletEnabled val="1"/>
        </dgm:presLayoutVars>
      </dgm:prSet>
      <dgm:spPr/>
    </dgm:pt>
    <dgm:pt modelId="{93B30F0C-BF0F-4112-A742-CF0EC8D5AA49}" type="pres">
      <dgm:prSet presAssocID="{91C95C51-2FC8-4C78-B2A6-ACD56CCF0E95}" presName="space" presStyleCnt="0"/>
      <dgm:spPr/>
    </dgm:pt>
    <dgm:pt modelId="{33E022C6-0561-4ADD-8D13-0F7D4C3DBCA5}" type="pres">
      <dgm:prSet presAssocID="{BD1C2DF0-0060-4E04-A59A-9C70716678AA}" presName="composite" presStyleCnt="0"/>
      <dgm:spPr/>
    </dgm:pt>
    <dgm:pt modelId="{B4FF841B-B45B-4DD3-ABF7-7C7A4FE1A991}" type="pres">
      <dgm:prSet presAssocID="{BD1C2DF0-0060-4E04-A59A-9C70716678AA}" presName="parTx" presStyleLbl="alignNode1" presStyleIdx="2" presStyleCnt="3">
        <dgm:presLayoutVars>
          <dgm:chMax val="0"/>
          <dgm:chPref val="0"/>
          <dgm:bulletEnabled val="1"/>
        </dgm:presLayoutVars>
      </dgm:prSet>
      <dgm:spPr/>
    </dgm:pt>
    <dgm:pt modelId="{AE849CE7-1305-49BF-89E5-2D2505B1BCBA}" type="pres">
      <dgm:prSet presAssocID="{BD1C2DF0-0060-4E04-A59A-9C70716678AA}" presName="desTx" presStyleLbl="alignAccFollowNode1" presStyleIdx="2" presStyleCnt="3">
        <dgm:presLayoutVars>
          <dgm:bulletEnabled val="1"/>
        </dgm:presLayoutVars>
      </dgm:prSet>
      <dgm:spPr/>
    </dgm:pt>
  </dgm:ptLst>
  <dgm:cxnLst>
    <dgm:cxn modelId="{3F851E12-115E-47C8-8202-426F6D2D3840}" srcId="{BD1C2DF0-0060-4E04-A59A-9C70716678AA}" destId="{A963680C-E42C-4F8D-B414-37DD49FAB648}" srcOrd="0" destOrd="0" parTransId="{E0B974FE-5A0A-479A-849B-C59A708898F4}" sibTransId="{1D19E490-552A-4A8D-9397-8BFB3C0464BB}"/>
    <dgm:cxn modelId="{0DF50D62-E82F-4E1F-BBA1-19E48608CD47}" type="presOf" srcId="{FF45447A-F639-45F7-B2FC-A3C130EFBE74}" destId="{D0568BB8-A1E5-4F12-9568-50235FDA313C}" srcOrd="0" destOrd="0" presId="urn:microsoft.com/office/officeart/2005/8/layout/hList1"/>
    <dgm:cxn modelId="{2926166F-F277-423C-A03C-F3DB9466E42E}" type="presOf" srcId="{F68C3B40-0C73-4900-B763-F3EC3F901A1F}" destId="{607567FC-6A8D-41FB-8825-63342DEE8CD9}" srcOrd="0" destOrd="0" presId="urn:microsoft.com/office/officeart/2005/8/layout/hList1"/>
    <dgm:cxn modelId="{6ECAEF50-AF86-434C-8939-DD680EDDA3E8}" type="presOf" srcId="{A963680C-E42C-4F8D-B414-37DD49FAB648}" destId="{AE849CE7-1305-49BF-89E5-2D2505B1BCBA}" srcOrd="0" destOrd="0" presId="urn:microsoft.com/office/officeart/2005/8/layout/hList1"/>
    <dgm:cxn modelId="{5EF86C76-9178-4022-9408-C1443E320D1F}" srcId="{1CA05E0D-5DFB-4B9B-9167-EEC07D794D08}" destId="{BD1C2DF0-0060-4E04-A59A-9C70716678AA}" srcOrd="2" destOrd="0" parTransId="{8BBD9692-315F-4E0C-A0E4-0B308CBEC6B3}" sibTransId="{D1706607-ADE2-4AF5-8390-3BCCB59A4D4F}"/>
    <dgm:cxn modelId="{52D7458F-E66C-4D24-BC63-E0330E80C332}" srcId="{FF45447A-F639-45F7-B2FC-A3C130EFBE74}" destId="{94DD82F6-8FA7-4851-A9C6-0E9B1DFF7206}" srcOrd="0" destOrd="0" parTransId="{B1519C44-D6DD-4511-A633-CF05DBD75245}" sibTransId="{8460EB4E-8F2E-4E26-91D7-7DC495EB3C28}"/>
    <dgm:cxn modelId="{EF759C95-7E82-43B0-A06E-769BE75102C0}" srcId="{1CA05E0D-5DFB-4B9B-9167-EEC07D794D08}" destId="{F68C3B40-0C73-4900-B763-F3EC3F901A1F}" srcOrd="1" destOrd="0" parTransId="{60A73499-A047-4DDF-9AB6-1EA789F4C7A8}" sibTransId="{91C95C51-2FC8-4C78-B2A6-ACD56CCF0E95}"/>
    <dgm:cxn modelId="{AE100B9D-BA7C-4C69-9AE7-EA9157043AFB}" type="presOf" srcId="{B73DFEC4-66F0-4E52-BD14-DD0E24623159}" destId="{76F86530-50A7-41EA-A2F2-222871D27A8B}" srcOrd="0" destOrd="0" presId="urn:microsoft.com/office/officeart/2005/8/layout/hList1"/>
    <dgm:cxn modelId="{D57A2FA8-AB6D-4D39-A901-0A8ADD58315A}" type="presOf" srcId="{1CA05E0D-5DFB-4B9B-9167-EEC07D794D08}" destId="{B9105BA5-63C6-46FD-8602-86B42D7A58F0}" srcOrd="0" destOrd="0" presId="urn:microsoft.com/office/officeart/2005/8/layout/hList1"/>
    <dgm:cxn modelId="{7E22EEAE-DAD6-4DD7-947F-71273F2C18C7}" srcId="{1CA05E0D-5DFB-4B9B-9167-EEC07D794D08}" destId="{FF45447A-F639-45F7-B2FC-A3C130EFBE74}" srcOrd="0" destOrd="0" parTransId="{3485A96A-DD6C-4443-BAD3-87A31B184396}" sibTransId="{CF5987ED-F976-44A9-98EC-A648127114C3}"/>
    <dgm:cxn modelId="{32B3CDCA-BF80-46A5-BBCD-0E74301A95B9}" srcId="{F68C3B40-0C73-4900-B763-F3EC3F901A1F}" destId="{B73DFEC4-66F0-4E52-BD14-DD0E24623159}" srcOrd="0" destOrd="0" parTransId="{21139E45-05CC-400E-8710-C36826B5A179}" sibTransId="{7E549FED-7F80-4B45-93D6-3EC5ED74858B}"/>
    <dgm:cxn modelId="{918C56D0-C86A-46C1-8642-0858DEBC8DAF}" type="presOf" srcId="{BD1C2DF0-0060-4E04-A59A-9C70716678AA}" destId="{B4FF841B-B45B-4DD3-ABF7-7C7A4FE1A991}" srcOrd="0" destOrd="0" presId="urn:microsoft.com/office/officeart/2005/8/layout/hList1"/>
    <dgm:cxn modelId="{7C2746DB-3B8A-48A1-8939-63F55106CD44}" type="presOf" srcId="{94DD82F6-8FA7-4851-A9C6-0E9B1DFF7206}" destId="{41657FAE-0C18-4517-B7F0-040C0C8CEAB8}" srcOrd="0" destOrd="0" presId="urn:microsoft.com/office/officeart/2005/8/layout/hList1"/>
    <dgm:cxn modelId="{25283C51-41DF-46B5-A51D-C32FC4EDB698}" type="presParOf" srcId="{B9105BA5-63C6-46FD-8602-86B42D7A58F0}" destId="{6F463C08-602C-4000-ABEB-C4F5F68F94B2}" srcOrd="0" destOrd="0" presId="urn:microsoft.com/office/officeart/2005/8/layout/hList1"/>
    <dgm:cxn modelId="{C2AB0C91-49B1-43D4-969E-13C44D23AE47}" type="presParOf" srcId="{6F463C08-602C-4000-ABEB-C4F5F68F94B2}" destId="{D0568BB8-A1E5-4F12-9568-50235FDA313C}" srcOrd="0" destOrd="0" presId="urn:microsoft.com/office/officeart/2005/8/layout/hList1"/>
    <dgm:cxn modelId="{70BC3901-9883-4BF8-B736-E85CB5AB19A6}" type="presParOf" srcId="{6F463C08-602C-4000-ABEB-C4F5F68F94B2}" destId="{41657FAE-0C18-4517-B7F0-040C0C8CEAB8}" srcOrd="1" destOrd="0" presId="urn:microsoft.com/office/officeart/2005/8/layout/hList1"/>
    <dgm:cxn modelId="{86054E59-D62C-4C02-BC35-6E01E326F0E9}" type="presParOf" srcId="{B9105BA5-63C6-46FD-8602-86B42D7A58F0}" destId="{1E14575C-E56D-4681-A9BB-8DBCF40154AD}" srcOrd="1" destOrd="0" presId="urn:microsoft.com/office/officeart/2005/8/layout/hList1"/>
    <dgm:cxn modelId="{07E853B8-3B96-4D62-8801-FB5BF8E722E2}" type="presParOf" srcId="{B9105BA5-63C6-46FD-8602-86B42D7A58F0}" destId="{2F36023E-FE0E-4806-B050-F07340BB60D9}" srcOrd="2" destOrd="0" presId="urn:microsoft.com/office/officeart/2005/8/layout/hList1"/>
    <dgm:cxn modelId="{65F618DA-77A3-4300-A3FB-957933F44756}" type="presParOf" srcId="{2F36023E-FE0E-4806-B050-F07340BB60D9}" destId="{607567FC-6A8D-41FB-8825-63342DEE8CD9}" srcOrd="0" destOrd="0" presId="urn:microsoft.com/office/officeart/2005/8/layout/hList1"/>
    <dgm:cxn modelId="{0DB8F0FE-DE34-4FCC-BE00-6268D0B6036A}" type="presParOf" srcId="{2F36023E-FE0E-4806-B050-F07340BB60D9}" destId="{76F86530-50A7-41EA-A2F2-222871D27A8B}" srcOrd="1" destOrd="0" presId="urn:microsoft.com/office/officeart/2005/8/layout/hList1"/>
    <dgm:cxn modelId="{E72E41F4-4C49-4779-B5B1-C82CF1C30AC1}" type="presParOf" srcId="{B9105BA5-63C6-46FD-8602-86B42D7A58F0}" destId="{93B30F0C-BF0F-4112-A742-CF0EC8D5AA49}" srcOrd="3" destOrd="0" presId="urn:microsoft.com/office/officeart/2005/8/layout/hList1"/>
    <dgm:cxn modelId="{09A07CDB-E76D-449E-9492-AB3BF8E7C71C}" type="presParOf" srcId="{B9105BA5-63C6-46FD-8602-86B42D7A58F0}" destId="{33E022C6-0561-4ADD-8D13-0F7D4C3DBCA5}" srcOrd="4" destOrd="0" presId="urn:microsoft.com/office/officeart/2005/8/layout/hList1"/>
    <dgm:cxn modelId="{A24BC3BB-10C7-408E-9FCE-2A234801B119}" type="presParOf" srcId="{33E022C6-0561-4ADD-8D13-0F7D4C3DBCA5}" destId="{B4FF841B-B45B-4DD3-ABF7-7C7A4FE1A991}" srcOrd="0" destOrd="0" presId="urn:microsoft.com/office/officeart/2005/8/layout/hList1"/>
    <dgm:cxn modelId="{38F5F651-8B67-4A9C-A0D5-8A1C8921E905}" type="presParOf" srcId="{33E022C6-0561-4ADD-8D13-0F7D4C3DBCA5}" destId="{AE849CE7-1305-49BF-89E5-2D2505B1BCBA}"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8CDE6-9A38-4CD1-AC43-DE2907470E84}">
      <dsp:nvSpPr>
        <dsp:cNvPr id="0" name=""/>
        <dsp:cNvSpPr/>
      </dsp:nvSpPr>
      <dsp:spPr>
        <a:xfrm>
          <a:off x="29" y="91581"/>
          <a:ext cx="2848570" cy="97325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缺失值处理</a:t>
          </a:r>
        </a:p>
      </dsp:txBody>
      <dsp:txXfrm>
        <a:off x="29" y="91581"/>
        <a:ext cx="2848570" cy="973253"/>
      </dsp:txXfrm>
    </dsp:sp>
    <dsp:sp modelId="{62908EF4-52B2-4C82-A6E1-39FB8574EACB}">
      <dsp:nvSpPr>
        <dsp:cNvPr id="0" name=""/>
        <dsp:cNvSpPr/>
      </dsp:nvSpPr>
      <dsp:spPr>
        <a:xfrm>
          <a:off x="29" y="981747"/>
          <a:ext cx="2848570" cy="1844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altLang="zh-CN" sz="2000" kern="1200" dirty="0">
              <a:solidFill>
                <a:schemeClr val="tx1">
                  <a:lumMod val="75000"/>
                  <a:lumOff val="25000"/>
                </a:schemeClr>
              </a:solidFill>
            </a:rPr>
            <a:t>1</a:t>
          </a:r>
          <a:r>
            <a:rPr lang="zh-CN" altLang="zh-CN" sz="2000" kern="1200" dirty="0">
              <a:solidFill>
                <a:schemeClr val="tx1">
                  <a:lumMod val="75000"/>
                  <a:lumOff val="25000"/>
                </a:schemeClr>
              </a:solidFill>
            </a:rPr>
            <a:t>．</a:t>
          </a:r>
          <a:r>
            <a:rPr lang="zh-CN" altLang="en-US" sz="2000" kern="1200" dirty="0">
              <a:solidFill>
                <a:schemeClr val="tx1">
                  <a:lumMod val="75000"/>
                  <a:lumOff val="25000"/>
                </a:schemeClr>
              </a:solidFill>
            </a:rPr>
            <a:t>忽略元组</a:t>
          </a:r>
        </a:p>
        <a:p>
          <a:pPr marL="228600" lvl="1" indent="-228600" algn="l" defTabSz="889000">
            <a:lnSpc>
              <a:spcPct val="90000"/>
            </a:lnSpc>
            <a:spcBef>
              <a:spcPct val="0"/>
            </a:spcBef>
            <a:spcAft>
              <a:spcPct val="15000"/>
            </a:spcAft>
            <a:buChar char="•"/>
          </a:pPr>
          <a:r>
            <a:rPr lang="en-US" altLang="zh-CN" sz="2000" kern="1200" dirty="0">
              <a:solidFill>
                <a:schemeClr val="tx1">
                  <a:lumMod val="75000"/>
                  <a:lumOff val="25000"/>
                </a:schemeClr>
              </a:solidFill>
            </a:rPr>
            <a:t>2</a:t>
          </a:r>
          <a:r>
            <a:rPr lang="zh-CN" altLang="zh-CN" sz="2000" kern="1200" dirty="0">
              <a:solidFill>
                <a:schemeClr val="tx1">
                  <a:lumMod val="75000"/>
                  <a:lumOff val="25000"/>
                </a:schemeClr>
              </a:solidFill>
            </a:rPr>
            <a:t>．</a:t>
          </a:r>
          <a:r>
            <a:rPr lang="zh-CN" altLang="en-US" sz="2000" kern="1200" dirty="0">
              <a:solidFill>
                <a:schemeClr val="tx1">
                  <a:lumMod val="75000"/>
                  <a:lumOff val="25000"/>
                </a:schemeClr>
              </a:solidFill>
            </a:rPr>
            <a:t>数据补齐</a:t>
          </a:r>
        </a:p>
      </dsp:txBody>
      <dsp:txXfrm>
        <a:off x="29" y="981747"/>
        <a:ext cx="2848570" cy="1844640"/>
      </dsp:txXfrm>
    </dsp:sp>
    <dsp:sp modelId="{BB0D9BF6-52A8-4217-8633-250088C28409}">
      <dsp:nvSpPr>
        <dsp:cNvPr id="0" name=""/>
        <dsp:cNvSpPr/>
      </dsp:nvSpPr>
      <dsp:spPr>
        <a:xfrm>
          <a:off x="3247399" y="96356"/>
          <a:ext cx="2848570" cy="9653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噪声数据</a:t>
          </a:r>
        </a:p>
      </dsp:txBody>
      <dsp:txXfrm>
        <a:off x="3247399" y="96356"/>
        <a:ext cx="2848570" cy="965339"/>
      </dsp:txXfrm>
    </dsp:sp>
    <dsp:sp modelId="{EB6F8DFA-36EE-40F6-A596-FC718277B49A}">
      <dsp:nvSpPr>
        <dsp:cNvPr id="0" name=""/>
        <dsp:cNvSpPr/>
      </dsp:nvSpPr>
      <dsp:spPr>
        <a:xfrm>
          <a:off x="3247399" y="976972"/>
          <a:ext cx="2848570" cy="1844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altLang="zh-CN" sz="2000" kern="1200" dirty="0">
              <a:solidFill>
                <a:schemeClr val="tx1">
                  <a:lumMod val="75000"/>
                  <a:lumOff val="25000"/>
                </a:schemeClr>
              </a:solidFill>
            </a:rPr>
            <a:t>1</a:t>
          </a:r>
          <a:r>
            <a:rPr lang="zh-CN" altLang="zh-CN" sz="2000" kern="1200" dirty="0">
              <a:solidFill>
                <a:schemeClr val="tx1">
                  <a:lumMod val="75000"/>
                  <a:lumOff val="25000"/>
                </a:schemeClr>
              </a:solidFill>
            </a:rPr>
            <a:t>．</a:t>
          </a:r>
          <a:r>
            <a:rPr lang="zh-CN" altLang="en-US" sz="2000" kern="1200" dirty="0">
              <a:solidFill>
                <a:schemeClr val="tx1">
                  <a:lumMod val="75000"/>
                  <a:lumOff val="25000"/>
                </a:schemeClr>
              </a:solidFill>
            </a:rPr>
            <a:t>分箱</a:t>
          </a:r>
        </a:p>
        <a:p>
          <a:pPr marL="228600" lvl="1" indent="-228600" algn="l" defTabSz="889000">
            <a:lnSpc>
              <a:spcPct val="90000"/>
            </a:lnSpc>
            <a:spcBef>
              <a:spcPct val="0"/>
            </a:spcBef>
            <a:spcAft>
              <a:spcPct val="15000"/>
            </a:spcAft>
            <a:buChar char="•"/>
          </a:pPr>
          <a:r>
            <a:rPr lang="en-US" altLang="zh-CN" sz="2000" kern="1200" dirty="0">
              <a:solidFill>
                <a:schemeClr val="tx1">
                  <a:lumMod val="75000"/>
                  <a:lumOff val="25000"/>
                </a:schemeClr>
              </a:solidFill>
            </a:rPr>
            <a:t>2</a:t>
          </a:r>
          <a:r>
            <a:rPr lang="zh-CN" altLang="zh-CN" sz="2000" kern="1200" dirty="0">
              <a:solidFill>
                <a:schemeClr val="tx1">
                  <a:lumMod val="75000"/>
                  <a:lumOff val="25000"/>
                </a:schemeClr>
              </a:solidFill>
            </a:rPr>
            <a:t>．</a:t>
          </a:r>
          <a:r>
            <a:rPr lang="zh-CN" altLang="en-US" sz="2000" kern="1200" dirty="0">
              <a:solidFill>
                <a:schemeClr val="tx1">
                  <a:lumMod val="75000"/>
                  <a:lumOff val="25000"/>
                </a:schemeClr>
              </a:solidFill>
            </a:rPr>
            <a:t>孤立点分析</a:t>
          </a:r>
        </a:p>
      </dsp:txBody>
      <dsp:txXfrm>
        <a:off x="3247399" y="976972"/>
        <a:ext cx="2848570" cy="1844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68BB8-A1E5-4F12-9568-50235FDA313C}">
      <dsp:nvSpPr>
        <dsp:cNvPr id="0" name=""/>
        <dsp:cNvSpPr/>
      </dsp:nvSpPr>
      <dsp:spPr>
        <a:xfrm>
          <a:off x="1905" y="264657"/>
          <a:ext cx="1857374"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altLang="zh-CN" sz="1600" kern="1200" dirty="0"/>
            <a:t> </a:t>
          </a:r>
          <a:r>
            <a:rPr lang="zh-CN" altLang="en-US" sz="1600" kern="1200" dirty="0"/>
            <a:t>嵌入式方法</a:t>
          </a:r>
        </a:p>
      </dsp:txBody>
      <dsp:txXfrm>
        <a:off x="1905" y="264657"/>
        <a:ext cx="1857374" cy="460800"/>
      </dsp:txXfrm>
    </dsp:sp>
    <dsp:sp modelId="{41657FAE-0C18-4517-B7F0-040C0C8CEAB8}">
      <dsp:nvSpPr>
        <dsp:cNvPr id="0" name=""/>
        <dsp:cNvSpPr/>
      </dsp:nvSpPr>
      <dsp:spPr>
        <a:xfrm>
          <a:off x="1905" y="725457"/>
          <a:ext cx="1857374" cy="30738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将属性选择任务插入到数据挖掘过程当中，挖掘算法本身包含了属性选择任务。</a:t>
          </a:r>
        </a:p>
      </dsp:txBody>
      <dsp:txXfrm>
        <a:off x="1905" y="725457"/>
        <a:ext cx="1857374" cy="3073885"/>
      </dsp:txXfrm>
    </dsp:sp>
    <dsp:sp modelId="{607567FC-6A8D-41FB-8825-63342DEE8CD9}">
      <dsp:nvSpPr>
        <dsp:cNvPr id="0" name=""/>
        <dsp:cNvSpPr/>
      </dsp:nvSpPr>
      <dsp:spPr>
        <a:xfrm>
          <a:off x="2119312" y="264657"/>
          <a:ext cx="1857374"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过滤方法</a:t>
          </a:r>
        </a:p>
      </dsp:txBody>
      <dsp:txXfrm>
        <a:off x="2119312" y="264657"/>
        <a:ext cx="1857374" cy="460800"/>
      </dsp:txXfrm>
    </dsp:sp>
    <dsp:sp modelId="{76F86530-50A7-41EA-A2F2-222871D27A8B}">
      <dsp:nvSpPr>
        <dsp:cNvPr id="0" name=""/>
        <dsp:cNvSpPr/>
      </dsp:nvSpPr>
      <dsp:spPr>
        <a:xfrm>
          <a:off x="2119312" y="725457"/>
          <a:ext cx="1857374" cy="30738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属性选择过程独立于挖掘算法。这种方法速度快，但是选出的属性子集的分类性能弱于包装器方法。</a:t>
          </a:r>
        </a:p>
      </dsp:txBody>
      <dsp:txXfrm>
        <a:off x="2119312" y="725457"/>
        <a:ext cx="1857374" cy="3073885"/>
      </dsp:txXfrm>
    </dsp:sp>
    <dsp:sp modelId="{B4FF841B-B45B-4DD3-ABF7-7C7A4FE1A991}">
      <dsp:nvSpPr>
        <dsp:cNvPr id="0" name=""/>
        <dsp:cNvSpPr/>
      </dsp:nvSpPr>
      <dsp:spPr>
        <a:xfrm>
          <a:off x="4236719" y="264657"/>
          <a:ext cx="1857374"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包装器方法</a:t>
          </a:r>
        </a:p>
      </dsp:txBody>
      <dsp:txXfrm>
        <a:off x="4236719" y="264657"/>
        <a:ext cx="1857374" cy="460800"/>
      </dsp:txXfrm>
    </dsp:sp>
    <dsp:sp modelId="{AE849CE7-1305-49BF-89E5-2D2505B1BCBA}">
      <dsp:nvSpPr>
        <dsp:cNvPr id="0" name=""/>
        <dsp:cNvSpPr/>
      </dsp:nvSpPr>
      <dsp:spPr>
        <a:xfrm>
          <a:off x="4236719" y="725457"/>
          <a:ext cx="1857374" cy="30738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属性选择与分类算法绑定，在筛选属性的过程中直接用所选的特征子集来训练分类器，并根据在测试集上的性能表现来评价属性子集的优劣。</a:t>
          </a:r>
        </a:p>
      </dsp:txBody>
      <dsp:txXfrm>
        <a:off x="4236719" y="725457"/>
        <a:ext cx="1857374" cy="307388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8" name="图片占位符 7"/>
          <p:cNvSpPr>
            <a:spLocks noGrp="1"/>
          </p:cNvSpPr>
          <p:nvPr>
            <p:ph type="pic" sz="quarter" idx="13"/>
          </p:nvPr>
        </p:nvSpPr>
        <p:spPr>
          <a:xfrm>
            <a:off x="1328737" y="1277273"/>
            <a:ext cx="2171700" cy="3243933"/>
          </a:xfrm>
          <a:custGeom>
            <a:avLst/>
            <a:gdLst>
              <a:gd name="connsiteX0" fmla="*/ 1447800 w 2895600"/>
              <a:gd name="connsiteY0" fmla="*/ 0 h 3243933"/>
              <a:gd name="connsiteX1" fmla="*/ 1595195 w 2895600"/>
              <a:gd name="connsiteY1" fmla="*/ 33860 h 3243933"/>
              <a:gd name="connsiteX2" fmla="*/ 2748205 w 2895600"/>
              <a:gd name="connsiteY2" fmla="*/ 699160 h 3243933"/>
              <a:gd name="connsiteX3" fmla="*/ 2895600 w 2895600"/>
              <a:gd name="connsiteY3" fmla="*/ 955776 h 3243933"/>
              <a:gd name="connsiteX4" fmla="*/ 2895600 w 2895600"/>
              <a:gd name="connsiteY4" fmla="*/ 2286376 h 3243933"/>
              <a:gd name="connsiteX5" fmla="*/ 2748205 w 2895600"/>
              <a:gd name="connsiteY5" fmla="*/ 2542992 h 3243933"/>
              <a:gd name="connsiteX6" fmla="*/ 1595195 w 2895600"/>
              <a:gd name="connsiteY6" fmla="*/ 3208293 h 3243933"/>
              <a:gd name="connsiteX7" fmla="*/ 1300405 w 2895600"/>
              <a:gd name="connsiteY7" fmla="*/ 3208293 h 3243933"/>
              <a:gd name="connsiteX8" fmla="*/ 147395 w 2895600"/>
              <a:gd name="connsiteY8" fmla="*/ 2542992 h 3243933"/>
              <a:gd name="connsiteX9" fmla="*/ 0 w 2895600"/>
              <a:gd name="connsiteY9" fmla="*/ 2286376 h 3243933"/>
              <a:gd name="connsiteX10" fmla="*/ 0 w 2895600"/>
              <a:gd name="connsiteY10" fmla="*/ 955776 h 3243933"/>
              <a:gd name="connsiteX11" fmla="*/ 147395 w 2895600"/>
              <a:gd name="connsiteY11" fmla="*/ 699160 h 3243933"/>
              <a:gd name="connsiteX12" fmla="*/ 1300405 w 2895600"/>
              <a:gd name="connsiteY12" fmla="*/ 33860 h 3243933"/>
              <a:gd name="connsiteX13" fmla="*/ 1447800 w 2895600"/>
              <a:gd name="connsiteY13" fmla="*/ 0 h 324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5600" h="3243933">
                <a:moveTo>
                  <a:pt x="1447800" y="0"/>
                </a:moveTo>
                <a:cubicBezTo>
                  <a:pt x="1501290" y="0"/>
                  <a:pt x="1554780" y="11287"/>
                  <a:pt x="1595195" y="33860"/>
                </a:cubicBezTo>
                <a:cubicBezTo>
                  <a:pt x="2748205" y="699160"/>
                  <a:pt x="2748205" y="699160"/>
                  <a:pt x="2748205" y="699160"/>
                </a:cubicBezTo>
                <a:cubicBezTo>
                  <a:pt x="2829035" y="746681"/>
                  <a:pt x="2895600" y="863109"/>
                  <a:pt x="2895600" y="955776"/>
                </a:cubicBezTo>
                <a:cubicBezTo>
                  <a:pt x="2895600" y="2286376"/>
                  <a:pt x="2895600" y="2286376"/>
                  <a:pt x="2895600" y="2286376"/>
                </a:cubicBezTo>
                <a:cubicBezTo>
                  <a:pt x="2895600" y="2381419"/>
                  <a:pt x="2829035" y="2495471"/>
                  <a:pt x="2748205" y="2542992"/>
                </a:cubicBezTo>
                <a:cubicBezTo>
                  <a:pt x="1595195" y="3208293"/>
                  <a:pt x="1595195" y="3208293"/>
                  <a:pt x="1595195" y="3208293"/>
                </a:cubicBezTo>
                <a:cubicBezTo>
                  <a:pt x="1514366" y="3255814"/>
                  <a:pt x="1381235" y="3255814"/>
                  <a:pt x="1300405" y="3208293"/>
                </a:cubicBezTo>
                <a:cubicBezTo>
                  <a:pt x="147395" y="2542992"/>
                  <a:pt x="147395" y="2542992"/>
                  <a:pt x="147395" y="2542992"/>
                </a:cubicBezTo>
                <a:cubicBezTo>
                  <a:pt x="66566" y="2495471"/>
                  <a:pt x="0" y="2381419"/>
                  <a:pt x="0" y="2286376"/>
                </a:cubicBezTo>
                <a:lnTo>
                  <a:pt x="0" y="955776"/>
                </a:lnTo>
                <a:cubicBezTo>
                  <a:pt x="0" y="863109"/>
                  <a:pt x="66566" y="746681"/>
                  <a:pt x="147395" y="699160"/>
                </a:cubicBezTo>
                <a:cubicBezTo>
                  <a:pt x="1300405" y="33860"/>
                  <a:pt x="1300405" y="33860"/>
                  <a:pt x="1300405" y="33860"/>
                </a:cubicBezTo>
                <a:cubicBezTo>
                  <a:pt x="1340820" y="11287"/>
                  <a:pt x="1394310" y="0"/>
                  <a:pt x="1447800" y="0"/>
                </a:cubicBezTo>
                <a:close/>
              </a:path>
            </a:pathLst>
          </a:custGeom>
        </p:spPr>
        <p:txBody>
          <a:bodyPr wrap="square">
            <a:noAutofit/>
          </a:bodyPr>
          <a:lstStyle/>
          <a:p>
            <a:endParaRPr lang="zh-CN" altLang="en-US"/>
          </a:p>
        </p:txBody>
      </p:sp>
      <p:sp>
        <p:nvSpPr>
          <p:cNvPr id="2" name="日期占位符 1"/>
          <p:cNvSpPr>
            <a:spLocks noGrp="1"/>
          </p:cNvSpPr>
          <p:nvPr>
            <p:ph type="dt" sz="half" idx="10"/>
          </p:nvPr>
        </p:nvSpPr>
        <p:spPr/>
        <p:txBody>
          <a:bodyPr/>
          <a:lstStyle/>
          <a:p>
            <a:fld id="{9CAE4E7C-442E-4252-8F73-431B5154795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674968-826C-4EDC-B75A-CA0618E1F6B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9" Type="http://schemas.openxmlformats.org/officeDocument/2006/relationships/image" Target="../media/image15.wmf"/><Relationship Id="rId8" Type="http://schemas.openxmlformats.org/officeDocument/2006/relationships/oleObject" Target="../embeddings/oleObject3.bin"/><Relationship Id="rId7" Type="http://schemas.openxmlformats.org/officeDocument/2006/relationships/image" Target="../media/image14.wmf"/><Relationship Id="rId6" Type="http://schemas.openxmlformats.org/officeDocument/2006/relationships/oleObject" Target="../embeddings/oleObject2.bin"/><Relationship Id="rId5" Type="http://schemas.openxmlformats.org/officeDocument/2006/relationships/image" Target="../media/image13.png"/><Relationship Id="rId4" Type="http://schemas.openxmlformats.org/officeDocument/2006/relationships/image" Target="../media/image12.wmf"/><Relationship Id="rId3" Type="http://schemas.openxmlformats.org/officeDocument/2006/relationships/oleObject" Target="../embeddings/oleObject1.bin"/><Relationship Id="rId2" Type="http://schemas.openxmlformats.org/officeDocument/2006/relationships/image" Target="../media/image6.png"/><Relationship Id="rId12" Type="http://schemas.openxmlformats.org/officeDocument/2006/relationships/notesSlide" Target="../notesSlides/notesSlide8.xml"/><Relationship Id="rId11" Type="http://schemas.openxmlformats.org/officeDocument/2006/relationships/vmlDrawing" Target="../drawings/vmlDrawing1.vml"/><Relationship Id="rId10" Type="http://schemas.openxmlformats.org/officeDocument/2006/relationships/slideLayout" Target="../slideLayouts/slideLayout2.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8.wmf"/><Relationship Id="rId7" Type="http://schemas.openxmlformats.org/officeDocument/2006/relationships/oleObject" Target="../embeddings/oleObject5.bin"/><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wmf"/><Relationship Id="rId3" Type="http://schemas.openxmlformats.org/officeDocument/2006/relationships/oleObject" Target="../embeddings/oleObject4.bin"/><Relationship Id="rId2" Type="http://schemas.openxmlformats.org/officeDocument/2006/relationships/image" Target="../media/image6.png"/><Relationship Id="rId11" Type="http://schemas.openxmlformats.org/officeDocument/2006/relationships/notesSlide" Target="../notesSlides/notesSlide9.xml"/><Relationship Id="rId10" Type="http://schemas.openxmlformats.org/officeDocument/2006/relationships/vmlDrawing" Target="../drawings/vmlDrawing2.v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0.wmf"/><Relationship Id="rId7" Type="http://schemas.openxmlformats.org/officeDocument/2006/relationships/oleObject" Target="../embeddings/oleObject8.bin"/><Relationship Id="rId6" Type="http://schemas.openxmlformats.org/officeDocument/2006/relationships/image" Target="../media/image19.wmf"/><Relationship Id="rId5" Type="http://schemas.openxmlformats.org/officeDocument/2006/relationships/oleObject" Target="../embeddings/oleObject7.bin"/><Relationship Id="rId4" Type="http://schemas.openxmlformats.org/officeDocument/2006/relationships/image" Target="../media/image12.wmf"/><Relationship Id="rId3" Type="http://schemas.openxmlformats.org/officeDocument/2006/relationships/oleObject" Target="../embeddings/oleObject6.bin"/><Relationship Id="rId2" Type="http://schemas.openxmlformats.org/officeDocument/2006/relationships/image" Target="../media/image6.png"/><Relationship Id="rId11" Type="http://schemas.openxmlformats.org/officeDocument/2006/relationships/notesSlide" Target="../notesSlides/notesSlide10.xml"/><Relationship Id="rId10" Type="http://schemas.openxmlformats.org/officeDocument/2006/relationships/vmlDrawing" Target="../drawings/vmlDrawing3.v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2.wmf"/><Relationship Id="rId3" Type="http://schemas.openxmlformats.org/officeDocument/2006/relationships/oleObject" Target="../embeddings/oleObject9.bin"/><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9" Type="http://schemas.microsoft.com/office/2007/relationships/diagramDrawing" Target="../diagrams/drawing2.xml"/><Relationship Id="rId8" Type="http://schemas.openxmlformats.org/officeDocument/2006/relationships/diagramColors" Target="../diagrams/colors2.xml"/><Relationship Id="rId7" Type="http://schemas.openxmlformats.org/officeDocument/2006/relationships/diagramQuickStyle" Target="../diagrams/quickStyle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wmf"/><Relationship Id="rId3" Type="http://schemas.openxmlformats.org/officeDocument/2006/relationships/oleObject" Target="../embeddings/oleObject10.bin"/><Relationship Id="rId2" Type="http://schemas.openxmlformats.org/officeDocument/2006/relationships/image" Target="../media/image6.png"/><Relationship Id="rId12" Type="http://schemas.openxmlformats.org/officeDocument/2006/relationships/notesSlide" Target="../notesSlides/notesSlide12.xml"/><Relationship Id="rId11" Type="http://schemas.openxmlformats.org/officeDocument/2006/relationships/vmlDrawing" Target="../drawings/vmlDrawing5.vml"/><Relationship Id="rId10" Type="http://schemas.openxmlformats.org/officeDocument/2006/relationships/slideLayout" Target="../slideLayouts/slideLayout2.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vmlDrawing" Target="../drawings/vmlDrawing6.vml"/><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2.wmf"/><Relationship Id="rId3" Type="http://schemas.openxmlformats.org/officeDocument/2006/relationships/oleObject" Target="../embeddings/oleObject11.bin"/><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vmlDrawing" Target="../drawings/vmlDrawing7.vml"/><Relationship Id="rId6"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oleObject" Target="../embeddings/oleObject12.bin"/><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vmlDrawing" Target="../drawings/vmlDrawing8.vml"/><Relationship Id="rId6"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oleObject" Target="../embeddings/oleObject13.bin"/><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2.wmf"/><Relationship Id="rId7" Type="http://schemas.openxmlformats.org/officeDocument/2006/relationships/oleObject" Target="../embeddings/oleObject16.bin"/><Relationship Id="rId6" Type="http://schemas.openxmlformats.org/officeDocument/2006/relationships/image" Target="../media/image31.wmf"/><Relationship Id="rId5" Type="http://schemas.openxmlformats.org/officeDocument/2006/relationships/oleObject" Target="../embeddings/oleObject15.bin"/><Relationship Id="rId4" Type="http://schemas.openxmlformats.org/officeDocument/2006/relationships/image" Target="../media/image30.wmf"/><Relationship Id="rId3" Type="http://schemas.openxmlformats.org/officeDocument/2006/relationships/oleObject" Target="../embeddings/oleObject14.bin"/><Relationship Id="rId2" Type="http://schemas.openxmlformats.org/officeDocument/2006/relationships/image" Target="../media/image6.png"/><Relationship Id="rId11" Type="http://schemas.openxmlformats.org/officeDocument/2006/relationships/notesSlide" Target="../notesSlides/notesSlide22.xml"/><Relationship Id="rId10" Type="http://schemas.openxmlformats.org/officeDocument/2006/relationships/vmlDrawing" Target="../drawings/vmlDrawing9.v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vmlDrawing" Target="../drawings/vmlDrawing10.vml"/><Relationship Id="rId5" Type="http://schemas.openxmlformats.org/officeDocument/2006/relationships/slideLayout" Target="../slideLayouts/slideLayout2.xml"/><Relationship Id="rId4" Type="http://schemas.openxmlformats.org/officeDocument/2006/relationships/image" Target="../media/image33.wmf"/><Relationship Id="rId3" Type="http://schemas.openxmlformats.org/officeDocument/2006/relationships/oleObject" Target="../embeddings/oleObject17.bin"/><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vmlDrawing" Target="../drawings/vmlDrawing11.vml"/><Relationship Id="rId5" Type="http://schemas.openxmlformats.org/officeDocument/2006/relationships/slideLayout" Target="../slideLayouts/slideLayout2.xml"/><Relationship Id="rId4" Type="http://schemas.openxmlformats.org/officeDocument/2006/relationships/image" Target="../media/image34.wmf"/><Relationship Id="rId3" Type="http://schemas.openxmlformats.org/officeDocument/2006/relationships/oleObject" Target="../embeddings/oleObject18.bin"/><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vmlDrawing" Target="../drawings/vmlDrawing12.vml"/><Relationship Id="rId5" Type="http://schemas.openxmlformats.org/officeDocument/2006/relationships/slideLayout" Target="../slideLayouts/slideLayout2.xml"/><Relationship Id="rId4" Type="http://schemas.openxmlformats.org/officeDocument/2006/relationships/image" Target="../media/image35.wmf"/><Relationship Id="rId3" Type="http://schemas.openxmlformats.org/officeDocument/2006/relationships/oleObject" Target="../embeddings/oleObject19.bin"/><Relationship Id="rId2" Type="http://schemas.openxmlformats.org/officeDocument/2006/relationships/image" Target="../media/image6.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vmlDrawing" Target="../drawings/vmlDrawing13.vml"/><Relationship Id="rId5" Type="http://schemas.openxmlformats.org/officeDocument/2006/relationships/slideLayout" Target="../slideLayouts/slideLayout2.xml"/><Relationship Id="rId4" Type="http://schemas.openxmlformats.org/officeDocument/2006/relationships/image" Target="../media/image36.wmf"/><Relationship Id="rId3" Type="http://schemas.openxmlformats.org/officeDocument/2006/relationships/oleObject" Target="../embeddings/oleObject20.bin"/><Relationship Id="rId2" Type="http://schemas.openxmlformats.org/officeDocument/2006/relationships/image" Target="../media/image6.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9" Type="http://schemas.openxmlformats.org/officeDocument/2006/relationships/oleObject" Target="../embeddings/oleObject24.bin"/><Relationship Id="rId8" Type="http://schemas.openxmlformats.org/officeDocument/2006/relationships/image" Target="../media/image39.wmf"/><Relationship Id="rId7" Type="http://schemas.openxmlformats.org/officeDocument/2006/relationships/oleObject" Target="../embeddings/oleObject23.bin"/><Relationship Id="rId6" Type="http://schemas.openxmlformats.org/officeDocument/2006/relationships/image" Target="../media/image38.wmf"/><Relationship Id="rId5" Type="http://schemas.openxmlformats.org/officeDocument/2006/relationships/oleObject" Target="../embeddings/oleObject22.bin"/><Relationship Id="rId4" Type="http://schemas.openxmlformats.org/officeDocument/2006/relationships/image" Target="../media/image37.wmf"/><Relationship Id="rId3" Type="http://schemas.openxmlformats.org/officeDocument/2006/relationships/oleObject" Target="../embeddings/oleObject21.bin"/><Relationship Id="rId2" Type="http://schemas.openxmlformats.org/officeDocument/2006/relationships/image" Target="../media/image6.png"/><Relationship Id="rId17" Type="http://schemas.openxmlformats.org/officeDocument/2006/relationships/notesSlide" Target="../notesSlides/notesSlide27.xml"/><Relationship Id="rId16" Type="http://schemas.openxmlformats.org/officeDocument/2006/relationships/vmlDrawing" Target="../drawings/vmlDrawing14.vml"/><Relationship Id="rId15" Type="http://schemas.openxmlformats.org/officeDocument/2006/relationships/slideLayout" Target="../slideLayouts/slideLayout2.xml"/><Relationship Id="rId14" Type="http://schemas.openxmlformats.org/officeDocument/2006/relationships/image" Target="../media/image42.wmf"/><Relationship Id="rId13" Type="http://schemas.openxmlformats.org/officeDocument/2006/relationships/oleObject" Target="../embeddings/oleObject26.bin"/><Relationship Id="rId12" Type="http://schemas.openxmlformats.org/officeDocument/2006/relationships/image" Target="../media/image41.wmf"/><Relationship Id="rId11" Type="http://schemas.openxmlformats.org/officeDocument/2006/relationships/oleObject" Target="../embeddings/oleObject25.bin"/><Relationship Id="rId10" Type="http://schemas.openxmlformats.org/officeDocument/2006/relationships/image" Target="../media/image40.wmf"/><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5.wmf"/><Relationship Id="rId7" Type="http://schemas.openxmlformats.org/officeDocument/2006/relationships/oleObject" Target="../embeddings/oleObject29.bin"/><Relationship Id="rId6" Type="http://schemas.openxmlformats.org/officeDocument/2006/relationships/image" Target="../media/image44.wmf"/><Relationship Id="rId5" Type="http://schemas.openxmlformats.org/officeDocument/2006/relationships/oleObject" Target="../embeddings/oleObject28.bin"/><Relationship Id="rId4" Type="http://schemas.openxmlformats.org/officeDocument/2006/relationships/image" Target="../media/image43.wmf"/><Relationship Id="rId3" Type="http://schemas.openxmlformats.org/officeDocument/2006/relationships/oleObject" Target="../embeddings/oleObject27.bin"/><Relationship Id="rId2" Type="http://schemas.openxmlformats.org/officeDocument/2006/relationships/image" Target="../media/image6.png"/><Relationship Id="rId11" Type="http://schemas.openxmlformats.org/officeDocument/2006/relationships/notesSlide" Target="../notesSlides/notesSlide28.xml"/><Relationship Id="rId10" Type="http://schemas.openxmlformats.org/officeDocument/2006/relationships/vmlDrawing" Target="../drawings/vmlDrawing15.vml"/><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vmlDrawing" Target="../drawings/vmlDrawing16.vml"/><Relationship Id="rId5" Type="http://schemas.openxmlformats.org/officeDocument/2006/relationships/slideLayout" Target="../slideLayouts/slideLayout2.xml"/><Relationship Id="rId4" Type="http://schemas.openxmlformats.org/officeDocument/2006/relationships/image" Target="../media/image46.wmf"/><Relationship Id="rId3" Type="http://schemas.openxmlformats.org/officeDocument/2006/relationships/oleObject" Target="../embeddings/oleObject30.bin"/><Relationship Id="rId2" Type="http://schemas.openxmlformats.org/officeDocument/2006/relationships/image" Target="../media/image6.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vmlDrawing" Target="../drawings/vmlDrawing17.vml"/><Relationship Id="rId5" Type="http://schemas.openxmlformats.org/officeDocument/2006/relationships/slideLayout" Target="../slideLayouts/slideLayout2.xml"/><Relationship Id="rId4" Type="http://schemas.openxmlformats.org/officeDocument/2006/relationships/image" Target="../media/image47.wmf"/><Relationship Id="rId3" Type="http://schemas.openxmlformats.org/officeDocument/2006/relationships/oleObject" Target="../embeddings/oleObject31.bin"/><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8.pn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slides/_rels/slide38.xml.rels><?xml version="1.0" encoding="UTF-8" standalone="yes"?>
<Relationships xmlns="http://schemas.openxmlformats.org/package/2006/relationships"><Relationship Id="rId9" Type="http://schemas.openxmlformats.org/officeDocument/2006/relationships/image" Target="../media/image57.png"/><Relationship Id="rId8" Type="http://schemas.openxmlformats.org/officeDocument/2006/relationships/hyperlink" Target="http://www.chinarobots.cn/" TargetMode="External"/><Relationship Id="rId7" Type="http://schemas.openxmlformats.org/officeDocument/2006/relationships/image" Target="../media/image56.png"/><Relationship Id="rId6" Type="http://schemas.openxmlformats.org/officeDocument/2006/relationships/hyperlink" Target="http://www.chinaaiworld.cn/" TargetMode="External"/><Relationship Id="rId5" Type="http://schemas.openxmlformats.org/officeDocument/2006/relationships/image" Target="../media/image55.png"/><Relationship Id="rId4" Type="http://schemas.openxmlformats.org/officeDocument/2006/relationships/hyperlink" Target="http://www.chinacloud.cn/" TargetMode="External"/><Relationship Id="rId3" Type="http://schemas.openxmlformats.org/officeDocument/2006/relationships/image" Target="../media/image54.png"/><Relationship Id="rId29" Type="http://schemas.openxmlformats.org/officeDocument/2006/relationships/slideLayout" Target="../slideLayouts/slideLayout2.xml"/><Relationship Id="rId28" Type="http://schemas.openxmlformats.org/officeDocument/2006/relationships/image" Target="../media/image69.png"/><Relationship Id="rId27" Type="http://schemas.openxmlformats.org/officeDocument/2006/relationships/image" Target="../media/image68.png"/><Relationship Id="rId26" Type="http://schemas.openxmlformats.org/officeDocument/2006/relationships/image" Target="../media/image67.jpeg"/><Relationship Id="rId25" Type="http://schemas.openxmlformats.org/officeDocument/2006/relationships/image" Target="../media/image66.jpeg"/><Relationship Id="rId24" Type="http://schemas.openxmlformats.org/officeDocument/2006/relationships/image" Target="../media/image65.png"/><Relationship Id="rId23" Type="http://schemas.openxmlformats.org/officeDocument/2006/relationships/hyperlink" Target="http://www.envicloud.cn/" TargetMode="External"/><Relationship Id="rId22" Type="http://schemas.openxmlformats.org/officeDocument/2006/relationships/image" Target="../media/image64.png"/><Relationship Id="rId21" Type="http://schemas.openxmlformats.org/officeDocument/2006/relationships/image" Target="../media/image63.png"/><Relationship Id="rId20" Type="http://schemas.openxmlformats.org/officeDocument/2006/relationships/hyperlink" Target="http://www.smartcitychina.cn/" TargetMode="External"/><Relationship Id="rId2" Type="http://schemas.openxmlformats.org/officeDocument/2006/relationships/hyperlink" Target="http://www.chinaznyj.com/" TargetMode="External"/><Relationship Id="rId19" Type="http://schemas.openxmlformats.org/officeDocument/2006/relationships/image" Target="../media/image62.png"/><Relationship Id="rId18" Type="http://schemas.openxmlformats.org/officeDocument/2006/relationships/hyperlink" Target="http://www.netofthings.cn/" TargetMode="External"/><Relationship Id="rId17" Type="http://schemas.openxmlformats.org/officeDocument/2006/relationships/image" Target="../media/image61.png"/><Relationship Id="rId16" Type="http://schemas.openxmlformats.org/officeDocument/2006/relationships/hyperlink" Target="http://www.thebigdata.cn/" TargetMode="External"/><Relationship Id="rId15" Type="http://schemas.openxmlformats.org/officeDocument/2006/relationships/image" Target="../media/image60.png"/><Relationship Id="rId14" Type="http://schemas.openxmlformats.org/officeDocument/2006/relationships/hyperlink" Target="http://www.worldstor.cn/" TargetMode="External"/><Relationship Id="rId13" Type="http://schemas.openxmlformats.org/officeDocument/2006/relationships/image" Target="../media/image59.png"/><Relationship Id="rId12" Type="http://schemas.openxmlformats.org/officeDocument/2006/relationships/hyperlink" Target="http://www.pm25.org.cn/" TargetMode="External"/><Relationship Id="rId11" Type="http://schemas.openxmlformats.org/officeDocument/2006/relationships/image" Target="../media/image58.png"/><Relationship Id="rId10" Type="http://schemas.openxmlformats.org/officeDocument/2006/relationships/hyperlink" Target="http://www.dlworld.cn/" TargetMode="External"/><Relationship Id="rId1" Type="http://schemas.openxmlformats.org/officeDocument/2006/relationships/hyperlink" Target="http://www.wanwuyun.com/" TargetMode="Externa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0.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pic>
        <p:nvPicPr>
          <p:cNvPr id="5" name="图片 4"/>
          <p:cNvPicPr>
            <a:picLocks noChangeAspect="1"/>
          </p:cNvPicPr>
          <p:nvPr/>
        </p:nvPicPr>
        <p:blipFill>
          <a:blip r:embed="rId3"/>
          <a:stretch>
            <a:fillRect/>
          </a:stretch>
        </p:blipFill>
        <p:spPr>
          <a:xfrm>
            <a:off x="1459352" y="3240900"/>
            <a:ext cx="6529967" cy="3083430"/>
          </a:xfrm>
          <a:prstGeom prst="rect">
            <a:avLst/>
          </a:prstGeom>
        </p:spPr>
      </p:pic>
      <p:sp>
        <p:nvSpPr>
          <p:cNvPr id="20" name="矩形 19"/>
          <p:cNvSpPr/>
          <p:nvPr/>
        </p:nvSpPr>
        <p:spPr>
          <a:xfrm>
            <a:off x="1719234" y="2028909"/>
            <a:ext cx="6270085" cy="1191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a:off x="1459348" y="2028910"/>
            <a:ext cx="259886" cy="119902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2" name="TextBox 6"/>
          <p:cNvSpPr txBox="1"/>
          <p:nvPr/>
        </p:nvSpPr>
        <p:spPr>
          <a:xfrm>
            <a:off x="1719235" y="2476495"/>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王朝霞 　主编　   　                     施建强  杨慧娟  陈建彪    副主编</a:t>
            </a:r>
            <a:endParaRPr lang="zh-CN" altLang="en-US" sz="1600" dirty="0">
              <a:solidFill>
                <a:schemeClr val="tx1">
                  <a:lumMod val="75000"/>
                  <a:lumOff val="25000"/>
                </a:schemeClr>
              </a:solidFill>
            </a:endParaRPr>
          </a:p>
        </p:txBody>
      </p:sp>
      <p:sp>
        <p:nvSpPr>
          <p:cNvPr id="23" name="Freeform 25"/>
          <p:cNvSpPr>
            <a:spLocks noEditPoints="1"/>
          </p:cNvSpPr>
          <p:nvPr/>
        </p:nvSpPr>
        <p:spPr bwMode="auto">
          <a:xfrm>
            <a:off x="2542000"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a:spLocks noEditPoints="1"/>
          </p:cNvSpPr>
          <p:nvPr/>
        </p:nvSpPr>
        <p:spPr bwMode="auto">
          <a:xfrm>
            <a:off x="7082986"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TextBox 2"/>
          <p:cNvSpPr txBox="1"/>
          <p:nvPr/>
        </p:nvSpPr>
        <p:spPr>
          <a:xfrm rot="16200000">
            <a:off x="6593953" y="475572"/>
            <a:ext cx="923330" cy="1450817"/>
          </a:xfrm>
          <a:prstGeom prst="rect">
            <a:avLst/>
          </a:prstGeom>
          <a:noFill/>
        </p:spPr>
        <p:txBody>
          <a:bodyPr vert="eaVert" wrap="square" rtlCol="0">
            <a:spAutoFit/>
          </a:bodyPr>
          <a:lstStyle/>
          <a:p>
            <a:r>
              <a:rPr lang="en-US" altLang="zh-CN" sz="2400" b="1" dirty="0">
                <a:solidFill>
                  <a:srgbClr val="000066"/>
                </a:solidFill>
              </a:rPr>
              <a:t>DATA MINING</a:t>
            </a:r>
            <a:endParaRPr lang="zh-CN" altLang="en-US" sz="2400" b="1" dirty="0">
              <a:solidFill>
                <a:srgbClr val="000066"/>
              </a:solidFill>
            </a:endParaRPr>
          </a:p>
        </p:txBody>
      </p:sp>
      <p:sp>
        <p:nvSpPr>
          <p:cNvPr id="26" name="TextBox 6"/>
          <p:cNvSpPr txBox="1"/>
          <p:nvPr/>
        </p:nvSpPr>
        <p:spPr>
          <a:xfrm>
            <a:off x="1719234" y="2861795"/>
            <a:ext cx="6423739" cy="338554"/>
          </a:xfrm>
          <a:prstGeom prst="rect">
            <a:avLst/>
          </a:prstGeom>
          <a:noFill/>
        </p:spPr>
        <p:txBody>
          <a:bodyPr wrap="square" rtlCol="0">
            <a:spAutoFit/>
          </a:bodyPr>
          <a:lstStyle/>
          <a:p>
            <a:r>
              <a:rPr lang="zh-CN" altLang="en-US" sz="1600" dirty="0">
                <a:solidFill>
                  <a:schemeClr val="tx1">
                    <a:lumMod val="75000"/>
                    <a:lumOff val="25000"/>
                  </a:schemeClr>
                </a:solidFill>
              </a:rPr>
              <a:t>曹  洁  宁亚辉  王伟嘉  袁晓东  张卫明     编者（按姓氏首字母排序）  </a:t>
            </a:r>
            <a:endParaRPr lang="zh-CN" altLang="en-US" sz="1600" dirty="0">
              <a:solidFill>
                <a:schemeClr val="tx1">
                  <a:lumMod val="75000"/>
                  <a:lumOff val="25000"/>
                </a:schemeClr>
              </a:solidFill>
            </a:endParaRPr>
          </a:p>
        </p:txBody>
      </p:sp>
      <p:sp>
        <p:nvSpPr>
          <p:cNvPr id="27" name="Freeform 25"/>
          <p:cNvSpPr>
            <a:spLocks noEditPoints="1"/>
          </p:cNvSpPr>
          <p:nvPr/>
        </p:nvSpPr>
        <p:spPr bwMode="auto">
          <a:xfrm>
            <a:off x="5394951" y="296627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TextBox 6"/>
          <p:cNvSpPr txBox="1"/>
          <p:nvPr/>
        </p:nvSpPr>
        <p:spPr>
          <a:xfrm>
            <a:off x="1719235" y="2110231"/>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刘  鹏</a:t>
            </a:r>
            <a:r>
              <a:rPr lang="en-US" altLang="zh-CN" sz="1600" dirty="0">
                <a:solidFill>
                  <a:schemeClr val="tx1">
                    <a:lumMod val="75000"/>
                    <a:lumOff val="25000"/>
                  </a:schemeClr>
                </a:solidFill>
              </a:rPr>
              <a:t>     </a:t>
            </a:r>
            <a:r>
              <a:rPr lang="zh-CN" altLang="en-US" sz="1600" dirty="0">
                <a:solidFill>
                  <a:schemeClr val="tx1">
                    <a:lumMod val="75000"/>
                    <a:lumOff val="25000"/>
                  </a:schemeClr>
                </a:solidFill>
              </a:rPr>
              <a:t>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459643" y="222943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矩形 29"/>
          <p:cNvSpPr/>
          <p:nvPr/>
        </p:nvSpPr>
        <p:spPr>
          <a:xfrm>
            <a:off x="1367492" y="500612"/>
            <a:ext cx="5028201" cy="1323439"/>
          </a:xfrm>
          <a:prstGeom prst="rect">
            <a:avLst/>
          </a:prstGeom>
          <a:effectLst/>
        </p:spPr>
        <p:txBody>
          <a:bodyPr wrap="square">
            <a:spAutoFit/>
          </a:bodyPr>
          <a:lstStyle/>
          <a:p>
            <a:pPr algn="ctr">
              <a:defRPr/>
            </a:pPr>
            <a:r>
              <a:rPr lang="zh-CN" altLang="en-US" sz="8000" b="1" spc="300" dirty="0">
                <a:ln w="11430"/>
                <a:solidFill>
                  <a:srgbClr val="000066"/>
                </a:solidFill>
                <a:latin typeface="微软雅黑" panose="020B0503020204020204" pitchFamily="34" charset="-122"/>
                <a:ea typeface="微软雅黑" panose="020B0503020204020204" pitchFamily="34" charset="-122"/>
              </a:rPr>
              <a:t>数据挖掘</a:t>
            </a:r>
            <a:endParaRPr lang="en-US" altLang="zh-CN" sz="8000" b="1" spc="300" dirty="0">
              <a:ln w="11430"/>
              <a:solidFill>
                <a:srgbClr val="00006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762021" cy="369332"/>
          </a:xfrm>
          <a:prstGeom prst="rect">
            <a:avLst/>
          </a:prstGeom>
        </p:spPr>
        <p:txBody>
          <a:bodyPr wrap="none">
            <a:spAutoFit/>
          </a:bodyPr>
          <a:lstStyle/>
          <a:p>
            <a:r>
              <a:rPr lang="en-US" altLang="zh-CN" dirty="0"/>
              <a:t>2.2.2  </a:t>
            </a:r>
            <a:r>
              <a:rPr lang="zh-CN" altLang="zh-CN" dirty="0"/>
              <a:t>数据</a:t>
            </a:r>
            <a:r>
              <a:rPr lang="zh-CN" altLang="en-US" dirty="0"/>
              <a:t>集成</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388555"/>
            <a:ext cx="7427118" cy="1077218"/>
          </a:xfrm>
          <a:prstGeom prst="rect">
            <a:avLst/>
          </a:prstGeom>
          <a:noFill/>
        </p:spPr>
        <p:txBody>
          <a:bodyPr wrap="square" rtlCol="0">
            <a:spAutoFit/>
          </a:bodyPr>
          <a:lstStyle/>
          <a:p>
            <a:r>
              <a:rPr lang="zh-CN" altLang="zh-CN" sz="1600" dirty="0"/>
              <a:t>数据集成就是将若干个分散的数据源中的数据，逻辑地或物理地集成到一个统一的数据集合中。这些数据源包括关系数据库、数据仓库和一般文件。数据集成的核心任务是要将互相关联的分布式异构数据源集成到一起，使用户能够以透明的方式访问这些数据源。</a:t>
            </a:r>
            <a:endParaRPr lang="zh-CN" altLang="zh-CN" sz="1600" dirty="0"/>
          </a:p>
        </p:txBody>
      </p:sp>
      <p:pic>
        <p:nvPicPr>
          <p:cNvPr id="6146" name="Picture 2" descr="C:\Users\Administrator\Desktop\ai\data-integration_看图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891" y="2418638"/>
            <a:ext cx="5373933" cy="3359993"/>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992853" cy="369332"/>
          </a:xfrm>
          <a:prstGeom prst="rect">
            <a:avLst/>
          </a:prstGeom>
        </p:spPr>
        <p:txBody>
          <a:bodyPr wrap="none">
            <a:spAutoFit/>
          </a:bodyPr>
          <a:lstStyle/>
          <a:p>
            <a:r>
              <a:rPr lang="en-US" altLang="zh-CN" dirty="0"/>
              <a:t>2.2.3  </a:t>
            </a:r>
            <a:r>
              <a:rPr lang="zh-CN" altLang="zh-CN" dirty="0"/>
              <a:t>数据规范化</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388555"/>
            <a:ext cx="7427118" cy="1815882"/>
          </a:xfrm>
          <a:prstGeom prst="rect">
            <a:avLst/>
          </a:prstGeom>
          <a:noFill/>
        </p:spPr>
        <p:txBody>
          <a:bodyPr wrap="square" rtlCol="0">
            <a:spAutoFit/>
          </a:bodyPr>
          <a:lstStyle/>
          <a:p>
            <a:r>
              <a:rPr lang="en-US" altLang="zh-CN" sz="1600" dirty="0"/>
              <a:t>       </a:t>
            </a:r>
            <a:r>
              <a:rPr lang="zh-CN" altLang="zh-CN" sz="1600" dirty="0"/>
              <a:t>在对数据分析前，通常需要先将数据规范化（</a:t>
            </a:r>
            <a:r>
              <a:rPr lang="en-US" altLang="zh-CN" sz="1600" dirty="0"/>
              <a:t>Normalization</a:t>
            </a:r>
            <a:r>
              <a:rPr lang="zh-CN" altLang="zh-CN" sz="1600" dirty="0"/>
              <a:t>），也称为标准化。不同性质属性数据直接相加不能正确反映出不同作用的正确结果。数据规范化主要包括数据同趋化处理和无量纲化处理两个方面，可以使属性值按比例落入到一个特定区间，如</a:t>
            </a:r>
            <a:r>
              <a:rPr lang="en-US" altLang="zh-CN" sz="1600" dirty="0"/>
              <a:t>[-1,1]</a:t>
            </a:r>
            <a:r>
              <a:rPr lang="zh-CN" altLang="zh-CN" sz="1600" dirty="0"/>
              <a:t>或</a:t>
            </a:r>
            <a:r>
              <a:rPr lang="en-US" altLang="zh-CN" sz="1600" dirty="0"/>
              <a:t>[0,1]</a:t>
            </a:r>
            <a:r>
              <a:rPr lang="zh-CN" altLang="zh-CN" sz="1600" dirty="0"/>
              <a:t>。</a:t>
            </a:r>
            <a:endParaRPr lang="en-US" altLang="zh-CN" sz="1600" dirty="0"/>
          </a:p>
          <a:p>
            <a:r>
              <a:rPr lang="en-US" altLang="zh-CN" sz="1600" dirty="0"/>
              <a:t>       </a:t>
            </a:r>
            <a:r>
              <a:rPr lang="zh-CN" altLang="zh-CN" sz="1600" dirty="0"/>
              <a:t>数据规范化一方面可以简化计算，提升模型的收敛速度；另一方面，在涉及一些距离计算的算法时防止较大初始值域的属性与具有较小初始值域的属性相比权重过大，可以有效提高结果精度。</a:t>
            </a:r>
            <a:endParaRPr lang="zh-CN" altLang="en-US" sz="16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697" y="3347154"/>
            <a:ext cx="604837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992853" cy="369332"/>
          </a:xfrm>
          <a:prstGeom prst="rect">
            <a:avLst/>
          </a:prstGeom>
        </p:spPr>
        <p:txBody>
          <a:bodyPr wrap="none">
            <a:spAutoFit/>
          </a:bodyPr>
          <a:lstStyle/>
          <a:p>
            <a:r>
              <a:rPr lang="en-US" altLang="zh-CN" dirty="0"/>
              <a:t>2.2.3  </a:t>
            </a:r>
            <a:r>
              <a:rPr lang="zh-CN" altLang="zh-CN" dirty="0"/>
              <a:t>数据规范化</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388555"/>
            <a:ext cx="7427118" cy="830997"/>
          </a:xfrm>
          <a:prstGeom prst="rect">
            <a:avLst/>
          </a:prstGeom>
          <a:noFill/>
        </p:spPr>
        <p:txBody>
          <a:bodyPr wrap="square" rtlCol="0">
            <a:spAutoFit/>
          </a:bodyPr>
          <a:lstStyle/>
          <a:p>
            <a:r>
              <a:rPr lang="en-US" altLang="zh-CN" sz="1600" b="1" dirty="0"/>
              <a:t>1</a:t>
            </a:r>
            <a:r>
              <a:rPr lang="zh-CN" altLang="zh-CN" sz="1600" b="1" dirty="0"/>
              <a:t>．最小—最大规范化</a:t>
            </a:r>
            <a:r>
              <a:rPr lang="en-US" altLang="zh-CN" sz="1600" b="1" dirty="0"/>
              <a:t>   </a:t>
            </a:r>
            <a:endParaRPr lang="en-US" altLang="zh-CN" sz="1600" b="1" dirty="0"/>
          </a:p>
          <a:p>
            <a:r>
              <a:rPr lang="zh-CN" altLang="zh-CN" sz="1600" dirty="0"/>
              <a:t>也称离差标准化，是对原始数据的线性变换，假定</a:t>
            </a:r>
            <a:r>
              <a:rPr lang="en-US" altLang="zh-CN" sz="1600" dirty="0"/>
              <a:t>min</a:t>
            </a:r>
            <a:r>
              <a:rPr lang="zh-CN" altLang="zh-CN" sz="1600" dirty="0"/>
              <a:t>，</a:t>
            </a:r>
            <a:r>
              <a:rPr lang="en-US" altLang="zh-CN" sz="1600" dirty="0"/>
              <a:t>max</a:t>
            </a:r>
            <a:r>
              <a:rPr lang="zh-CN" altLang="zh-CN" sz="1600" dirty="0"/>
              <a:t>分别为属性</a:t>
            </a:r>
            <a:r>
              <a:rPr lang="en-US" altLang="zh-CN" sz="1600" dirty="0"/>
              <a:t>A</a:t>
            </a:r>
            <a:r>
              <a:rPr lang="zh-CN" altLang="zh-CN" sz="1600" dirty="0"/>
              <a:t>的最小值和最大值。转换函数如下：</a:t>
            </a:r>
            <a:endParaRPr lang="zh-CN" altLang="zh-CN" sz="1600" dirty="0"/>
          </a:p>
        </p:txBody>
      </p:sp>
      <p:graphicFrame>
        <p:nvGraphicFramePr>
          <p:cNvPr id="7" name="对象 6"/>
          <p:cNvGraphicFramePr>
            <a:graphicFrameLocks noChangeAspect="1"/>
          </p:cNvGraphicFramePr>
          <p:nvPr/>
        </p:nvGraphicFramePr>
        <p:xfrm>
          <a:off x="0" y="457200"/>
          <a:ext cx="152400" cy="171450"/>
        </p:xfrm>
        <a:graphic>
          <a:graphicData uri="http://schemas.openxmlformats.org/presentationml/2006/ole">
            <mc:AlternateContent xmlns:mc="http://schemas.openxmlformats.org/markup-compatibility/2006">
              <mc:Choice xmlns:v="urn:schemas-microsoft-com:vml" Requires="v">
                <p:oleObj spid="_x0000_s7285" name="" r:id="rId3" imgW="152400" imgH="165100" progId="Equation.DSMT4">
                  <p:embed/>
                </p:oleObj>
              </mc:Choice>
              <mc:Fallback>
                <p:oleObj name="" r:id="rId3" imgW="152400" imgH="1651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918033" y="3148553"/>
            <a:ext cx="7098384" cy="923330"/>
          </a:xfrm>
          <a:prstGeom prst="rect">
            <a:avLst/>
          </a:prstGeom>
          <a:noFill/>
        </p:spPr>
        <p:txBody>
          <a:bodyPr wrap="square" rtlCol="0">
            <a:spAutoFit/>
          </a:bodyPr>
          <a:lstStyle/>
          <a:p>
            <a:r>
              <a:rPr lang="zh-CN" altLang="zh-CN" dirty="0"/>
              <a:t>将</a:t>
            </a:r>
            <a:r>
              <a:rPr lang="en-US" altLang="zh-CN" i="1" dirty="0"/>
              <a:t>x</a:t>
            </a:r>
            <a:r>
              <a:rPr lang="zh-CN" altLang="zh-CN" dirty="0"/>
              <a:t>转换到区间</a:t>
            </a:r>
            <a:r>
              <a:rPr lang="en-US" altLang="zh-CN" dirty="0"/>
              <a:t>[</a:t>
            </a:r>
            <a:r>
              <a:rPr lang="en-US" altLang="zh-CN" dirty="0" err="1"/>
              <a:t>new_min,new_max</a:t>
            </a:r>
            <a:r>
              <a:rPr lang="en-US" altLang="zh-CN" dirty="0"/>
              <a:t>]</a:t>
            </a:r>
            <a:r>
              <a:rPr lang="zh-CN" altLang="zh-CN" dirty="0"/>
              <a:t>中，结果为</a:t>
            </a:r>
            <a:r>
              <a:rPr lang="en-US" altLang="zh-CN" dirty="0"/>
              <a:t> </a:t>
            </a:r>
            <a:r>
              <a:rPr lang="zh-CN" altLang="zh-CN" dirty="0"/>
              <a:t>。这种方法有一个缺陷就是当有新的数据加入时，可能导致</a:t>
            </a:r>
            <a:r>
              <a:rPr lang="en-US" altLang="zh-CN" dirty="0" err="1"/>
              <a:t>max,min</a:t>
            </a:r>
            <a:r>
              <a:rPr lang="zh-CN" altLang="zh-CN" dirty="0"/>
              <a:t>值的变化，需要重新定义。如果要做</a:t>
            </a:r>
            <a:r>
              <a:rPr lang="en-US" altLang="zh-CN" dirty="0"/>
              <a:t>0-1</a:t>
            </a:r>
            <a:r>
              <a:rPr lang="zh-CN" altLang="zh-CN" dirty="0"/>
              <a:t>规范化，上述式子可以简化为：</a:t>
            </a:r>
            <a:endParaRPr lang="zh-CN" altLang="zh-CN" dirty="0"/>
          </a:p>
        </p:txBody>
      </p:sp>
      <p:pic>
        <p:nvPicPr>
          <p:cNvPr id="718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2509" y="3186285"/>
            <a:ext cx="260071" cy="29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39"/>
          <p:cNvSpPr>
            <a:spLocks noChangeArrowheads="1"/>
          </p:cNvSpPr>
          <p:nvPr/>
        </p:nvSpPr>
        <p:spPr bwMode="auto">
          <a:xfrm>
            <a:off x="1370700" y="2260398"/>
            <a:ext cx="99852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 name="对象 2"/>
          <p:cNvGraphicFramePr>
            <a:graphicFrameLocks noChangeAspect="1"/>
          </p:cNvGraphicFramePr>
          <p:nvPr/>
        </p:nvGraphicFramePr>
        <p:xfrm>
          <a:off x="1370699" y="2260399"/>
          <a:ext cx="6320051" cy="779473"/>
        </p:xfrm>
        <a:graphic>
          <a:graphicData uri="http://schemas.openxmlformats.org/presentationml/2006/ole">
            <mc:AlternateContent xmlns:mc="http://schemas.openxmlformats.org/markup-compatibility/2006">
              <mc:Choice xmlns:v="urn:schemas-microsoft-com:vml" Requires="v">
                <p:oleObj spid="_x0000_s7286" name="Equation" r:id="rId6" imgW="2857500" imgH="355600" progId="Equation.DSMT4">
                  <p:embed/>
                </p:oleObj>
              </mc:Choice>
              <mc:Fallback>
                <p:oleObj name="Equation" r:id="rId6" imgW="2857500" imgH="355600" progId="Equation.DSMT4">
                  <p:embed/>
                  <p:pic>
                    <p:nvPicPr>
                      <p:cNvPr id="0"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0699" y="2260399"/>
                        <a:ext cx="6320051" cy="779473"/>
                      </a:xfrm>
                      <a:prstGeom prst="rect">
                        <a:avLst/>
                      </a:prstGeom>
                      <a:noFill/>
                    </p:spPr>
                  </p:pic>
                </p:oleObj>
              </mc:Fallback>
            </mc:AlternateContent>
          </a:graphicData>
        </a:graphic>
      </p:graphicFrame>
      <p:sp>
        <p:nvSpPr>
          <p:cNvPr id="4" name="Rectangle 41"/>
          <p:cNvSpPr>
            <a:spLocks noChangeArrowheads="1"/>
          </p:cNvSpPr>
          <p:nvPr/>
        </p:nvSpPr>
        <p:spPr bwMode="auto">
          <a:xfrm>
            <a:off x="3435704" y="4250049"/>
            <a:ext cx="187910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3435704" y="4250050"/>
          <a:ext cx="1770169" cy="735913"/>
        </p:xfrm>
        <a:graphic>
          <a:graphicData uri="http://schemas.openxmlformats.org/presentationml/2006/ole">
            <mc:AlternateContent xmlns:mc="http://schemas.openxmlformats.org/markup-compatibility/2006">
              <mc:Choice xmlns:v="urn:schemas-microsoft-com:vml" Requires="v">
                <p:oleObj spid="_x0000_s7287" name="Equation" r:id="rId8" imgW="850265" imgH="355600" progId="Equation.DSMT4">
                  <p:embed/>
                </p:oleObj>
              </mc:Choice>
              <mc:Fallback>
                <p:oleObj name="Equation" r:id="rId8" imgW="850265" imgH="355600" progId="Equation.DSMT4">
                  <p:embed/>
                  <p:pic>
                    <p:nvPicPr>
                      <p:cNvPr id="0" name="Object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5704" y="4250050"/>
                        <a:ext cx="1770169" cy="735913"/>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992853" cy="369332"/>
          </a:xfrm>
          <a:prstGeom prst="rect">
            <a:avLst/>
          </a:prstGeom>
        </p:spPr>
        <p:txBody>
          <a:bodyPr wrap="none">
            <a:spAutoFit/>
          </a:bodyPr>
          <a:lstStyle/>
          <a:p>
            <a:r>
              <a:rPr lang="en-US" altLang="zh-CN" dirty="0"/>
              <a:t>2.2.3  </a:t>
            </a:r>
            <a:r>
              <a:rPr lang="zh-CN" altLang="zh-CN" dirty="0"/>
              <a:t>数据规范化</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388555"/>
            <a:ext cx="7427118" cy="830997"/>
          </a:xfrm>
          <a:prstGeom prst="rect">
            <a:avLst/>
          </a:prstGeom>
          <a:noFill/>
        </p:spPr>
        <p:txBody>
          <a:bodyPr wrap="square" rtlCol="0">
            <a:spAutoFit/>
          </a:bodyPr>
          <a:lstStyle/>
          <a:p>
            <a:r>
              <a:rPr lang="en-US" altLang="zh-CN" sz="1600" b="1" dirty="0"/>
              <a:t>2</a:t>
            </a:r>
            <a:r>
              <a:rPr lang="zh-CN" altLang="zh-CN" sz="1600" b="1" dirty="0"/>
              <a:t>．</a:t>
            </a:r>
            <a:r>
              <a:rPr lang="en-US" altLang="zh-CN" sz="1600" b="1" dirty="0"/>
              <a:t>z-score</a:t>
            </a:r>
            <a:r>
              <a:rPr lang="zh-CN" altLang="zh-CN" sz="1600" b="1" dirty="0"/>
              <a:t>规范化</a:t>
            </a:r>
            <a:endParaRPr lang="zh-CN" altLang="zh-CN" sz="1600" b="1" dirty="0"/>
          </a:p>
          <a:p>
            <a:r>
              <a:rPr lang="zh-CN" altLang="zh-CN" sz="1600" dirty="0"/>
              <a:t>也叫标准差标准化，经过处理的数据符合标准正态分布，即均值为</a:t>
            </a:r>
            <a:r>
              <a:rPr lang="en-US" altLang="zh-CN" sz="1600" dirty="0"/>
              <a:t>0</a:t>
            </a:r>
            <a:r>
              <a:rPr lang="zh-CN" altLang="zh-CN" sz="1600" dirty="0"/>
              <a:t>，标准差为</a:t>
            </a:r>
            <a:r>
              <a:rPr lang="en-US" altLang="zh-CN" sz="1600" dirty="0"/>
              <a:t>1</a:t>
            </a:r>
            <a:r>
              <a:rPr lang="zh-CN" altLang="zh-CN" sz="1600" dirty="0"/>
              <a:t>。属性</a:t>
            </a:r>
            <a:r>
              <a:rPr lang="en-US" altLang="zh-CN" sz="1600" dirty="0"/>
              <a:t>A</a:t>
            </a:r>
            <a:r>
              <a:rPr lang="zh-CN" altLang="zh-CN" sz="1600" dirty="0"/>
              <a:t>的值基</a:t>
            </a:r>
            <a:r>
              <a:rPr lang="en-US" altLang="zh-CN" sz="1600" dirty="0"/>
              <a:t>A</a:t>
            </a:r>
            <a:r>
              <a:rPr lang="zh-CN" altLang="zh-CN" sz="1600" dirty="0"/>
              <a:t>的均值</a:t>
            </a:r>
            <a:r>
              <a:rPr lang="en-US" altLang="zh-CN" sz="1600" dirty="0"/>
              <a:t>     </a:t>
            </a:r>
            <a:r>
              <a:rPr lang="zh-CN" altLang="zh-CN" sz="1600" dirty="0"/>
              <a:t>和标准差</a:t>
            </a:r>
            <a:r>
              <a:rPr lang="en-US" altLang="zh-CN" sz="1600" dirty="0"/>
              <a:t>  </a:t>
            </a:r>
            <a:r>
              <a:rPr lang="zh-CN" altLang="zh-CN" sz="1600" dirty="0"/>
              <a:t>规范化，转化函数为：</a:t>
            </a:r>
            <a:endParaRPr lang="zh-CN" altLang="zh-CN" sz="1600" dirty="0"/>
          </a:p>
        </p:txBody>
      </p:sp>
      <p:graphicFrame>
        <p:nvGraphicFramePr>
          <p:cNvPr id="7" name="对象 6"/>
          <p:cNvGraphicFramePr>
            <a:graphicFrameLocks noChangeAspect="1"/>
          </p:cNvGraphicFramePr>
          <p:nvPr/>
        </p:nvGraphicFramePr>
        <p:xfrm>
          <a:off x="0" y="457200"/>
          <a:ext cx="152400" cy="171450"/>
        </p:xfrm>
        <a:graphic>
          <a:graphicData uri="http://schemas.openxmlformats.org/presentationml/2006/ole">
            <mc:AlternateContent xmlns:mc="http://schemas.openxmlformats.org/markup-compatibility/2006">
              <mc:Choice xmlns:v="urn:schemas-microsoft-com:vml" Requires="v">
                <p:oleObj spid="_x0000_s13393" name="" r:id="rId3" imgW="152400" imgH="165100" progId="Equation.DSMT4">
                  <p:embed/>
                </p:oleObj>
              </mc:Choice>
              <mc:Fallback>
                <p:oleObj name="" r:id="rId3" imgW="152400" imgH="165100" progId="Equation.DSMT4">
                  <p:embed/>
                  <p:pic>
                    <p:nvPicPr>
                      <p:cNvPr id="0" name="图片 133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883444" y="3819046"/>
            <a:ext cx="7098384" cy="646331"/>
          </a:xfrm>
          <a:prstGeom prst="rect">
            <a:avLst/>
          </a:prstGeom>
          <a:noFill/>
        </p:spPr>
        <p:txBody>
          <a:bodyPr wrap="square" rtlCol="0">
            <a:spAutoFit/>
          </a:bodyPr>
          <a:lstStyle/>
          <a:p>
            <a:r>
              <a:rPr lang="zh-CN" altLang="zh-CN" dirty="0"/>
              <a:t>当属性</a:t>
            </a:r>
            <a:r>
              <a:rPr lang="en-US" altLang="zh-CN" dirty="0"/>
              <a:t>A</a:t>
            </a:r>
            <a:r>
              <a:rPr lang="zh-CN" altLang="zh-CN" dirty="0"/>
              <a:t>的实际最大值和最小值未知，或有超出取值范围的孤立点时，该方法适用。</a:t>
            </a:r>
            <a:endParaRPr lang="zh-CN" altLang="zh-CN" dirty="0"/>
          </a:p>
        </p:txBody>
      </p:sp>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2560" y="1897361"/>
            <a:ext cx="260110" cy="283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815" y="1972923"/>
            <a:ext cx="201016" cy="208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8"/>
          <p:cNvSpPr>
            <a:spLocks noChangeArrowheads="1"/>
          </p:cNvSpPr>
          <p:nvPr/>
        </p:nvSpPr>
        <p:spPr bwMode="auto">
          <a:xfrm>
            <a:off x="2423161" y="2614643"/>
            <a:ext cx="195592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 name="对象 2"/>
          <p:cNvGraphicFramePr>
            <a:graphicFrameLocks noChangeAspect="1"/>
          </p:cNvGraphicFramePr>
          <p:nvPr/>
        </p:nvGraphicFramePr>
        <p:xfrm>
          <a:off x="3408578" y="2524881"/>
          <a:ext cx="1247341" cy="893928"/>
        </p:xfrm>
        <a:graphic>
          <a:graphicData uri="http://schemas.openxmlformats.org/presentationml/2006/ole">
            <mc:AlternateContent xmlns:mc="http://schemas.openxmlformats.org/markup-compatibility/2006">
              <mc:Choice xmlns:v="urn:schemas-microsoft-com:vml" Requires="v">
                <p:oleObj spid="_x0000_s13394" name="Equation" r:id="rId7" imgW="584200" imgH="406400" progId="Equation.DSMT4">
                  <p:embed/>
                </p:oleObj>
              </mc:Choice>
              <mc:Fallback>
                <p:oleObj name="Equation" r:id="rId7" imgW="584200" imgH="406400" progId="Equation.DSMT4">
                  <p:embed/>
                  <p:pic>
                    <p:nvPicPr>
                      <p:cNvPr id="0"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8578" y="2524881"/>
                        <a:ext cx="1247341" cy="893928"/>
                      </a:xfrm>
                      <a:prstGeom prst="rect">
                        <a:avLst/>
                      </a:prstGeom>
                      <a:noFill/>
                    </p:spPr>
                  </p:pic>
                </p:oleObj>
              </mc:Fallback>
            </mc:AlternateContent>
          </a:graphicData>
        </a:graphic>
      </p:graphicFrame>
      <p:sp>
        <p:nvSpPr>
          <p:cNvPr id="45" name="矩形 44"/>
          <p:cNvSpPr/>
          <p:nvPr/>
        </p:nvSpPr>
        <p:spPr>
          <a:xfrm>
            <a:off x="1792" y="613337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992853" cy="369332"/>
          </a:xfrm>
          <a:prstGeom prst="rect">
            <a:avLst/>
          </a:prstGeom>
        </p:spPr>
        <p:txBody>
          <a:bodyPr wrap="none">
            <a:spAutoFit/>
          </a:bodyPr>
          <a:lstStyle/>
          <a:p>
            <a:r>
              <a:rPr lang="en-US" altLang="zh-CN" dirty="0"/>
              <a:t>2.2.3  </a:t>
            </a:r>
            <a:r>
              <a:rPr lang="zh-CN" altLang="zh-CN" dirty="0"/>
              <a:t>数据规范化</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753666" y="1350121"/>
            <a:ext cx="7427118" cy="1077218"/>
          </a:xfrm>
          <a:prstGeom prst="rect">
            <a:avLst/>
          </a:prstGeom>
          <a:noFill/>
        </p:spPr>
        <p:txBody>
          <a:bodyPr wrap="square" rtlCol="0">
            <a:spAutoFit/>
          </a:bodyPr>
          <a:lstStyle/>
          <a:p>
            <a:r>
              <a:rPr lang="en-US" altLang="zh-CN" sz="1600" b="1" dirty="0"/>
              <a:t>3</a:t>
            </a:r>
            <a:r>
              <a:rPr lang="zh-CN" altLang="zh-CN" sz="1600" b="1" dirty="0"/>
              <a:t>．按小数定标规范化</a:t>
            </a:r>
            <a:endParaRPr lang="zh-CN" altLang="zh-CN" sz="1600" b="1" dirty="0"/>
          </a:p>
          <a:p>
            <a:pPr>
              <a:lnSpc>
                <a:spcPct val="150000"/>
              </a:lnSpc>
            </a:pPr>
            <a:r>
              <a:rPr lang="zh-CN" altLang="zh-CN" sz="1600" dirty="0"/>
              <a:t>通过移动数据的小数点位置来进行标准化。小数点的移动位数取决于属性</a:t>
            </a:r>
            <a:r>
              <a:rPr lang="en-US" altLang="zh-CN" sz="1600" dirty="0"/>
              <a:t>A</a:t>
            </a:r>
            <a:r>
              <a:rPr lang="zh-CN" altLang="zh-CN" sz="1600" dirty="0"/>
              <a:t>的最大绝对值。</a:t>
            </a:r>
            <a:r>
              <a:rPr lang="en-US" altLang="zh-CN" sz="1600" dirty="0"/>
              <a:t> </a:t>
            </a:r>
            <a:r>
              <a:rPr lang="zh-CN" altLang="zh-CN" sz="1600" dirty="0"/>
              <a:t>计算方法：</a:t>
            </a:r>
            <a:endParaRPr lang="zh-CN" altLang="zh-CN" sz="1600" dirty="0"/>
          </a:p>
        </p:txBody>
      </p:sp>
      <p:graphicFrame>
        <p:nvGraphicFramePr>
          <p:cNvPr id="7" name="对象 6"/>
          <p:cNvGraphicFramePr>
            <a:graphicFrameLocks noChangeAspect="1"/>
          </p:cNvGraphicFramePr>
          <p:nvPr/>
        </p:nvGraphicFramePr>
        <p:xfrm>
          <a:off x="0" y="457200"/>
          <a:ext cx="152400" cy="171450"/>
        </p:xfrm>
        <a:graphic>
          <a:graphicData uri="http://schemas.openxmlformats.org/presentationml/2006/ole">
            <mc:AlternateContent xmlns:mc="http://schemas.openxmlformats.org/markup-compatibility/2006">
              <mc:Choice xmlns:v="urn:schemas-microsoft-com:vml" Requires="v">
                <p:oleObj spid="_x0000_s14440" name="" r:id="rId3" imgW="152400" imgH="165100" progId="Equation.DSMT4">
                  <p:embed/>
                </p:oleObj>
              </mc:Choice>
              <mc:Fallback>
                <p:oleObj name="" r:id="rId3" imgW="152400" imgH="165100" progId="Equation.DSMT4">
                  <p:embed/>
                  <p:pic>
                    <p:nvPicPr>
                      <p:cNvPr id="0" name="图片 144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883444" y="3819046"/>
            <a:ext cx="7098384" cy="787395"/>
          </a:xfrm>
          <a:prstGeom prst="rect">
            <a:avLst/>
          </a:prstGeom>
          <a:noFill/>
        </p:spPr>
        <p:txBody>
          <a:bodyPr wrap="square" rtlCol="0">
            <a:spAutoFit/>
          </a:bodyPr>
          <a:lstStyle/>
          <a:p>
            <a:pPr>
              <a:lnSpc>
                <a:spcPct val="150000"/>
              </a:lnSpc>
            </a:pPr>
            <a:r>
              <a:rPr lang="zh-CN" altLang="zh-CN" sz="1600" dirty="0"/>
              <a:t>其中</a:t>
            </a:r>
            <a:r>
              <a:rPr lang="en-US" altLang="zh-CN" sz="1600" i="1" dirty="0">
                <a:latin typeface="Times New Roman" panose="02020603050405020304" pitchFamily="18" charset="0"/>
                <a:cs typeface="Times New Roman" panose="02020603050405020304" pitchFamily="18" charset="0"/>
              </a:rPr>
              <a:t>j</a:t>
            </a:r>
            <a:r>
              <a:rPr lang="zh-CN" altLang="zh-CN" sz="1600" dirty="0"/>
              <a:t>是使</a:t>
            </a:r>
            <a:r>
              <a:rPr lang="en-US" altLang="zh-CN" sz="1600" dirty="0"/>
              <a:t>             </a:t>
            </a:r>
            <a:r>
              <a:rPr lang="zh-CN" altLang="zh-CN" sz="1600" dirty="0"/>
              <a:t>的最小整数。例如，</a:t>
            </a:r>
            <a:r>
              <a:rPr lang="en-US" altLang="zh-CN" sz="1600" i="1" dirty="0">
                <a:latin typeface="Times New Roman" panose="02020603050405020304" pitchFamily="18" charset="0"/>
                <a:cs typeface="Times New Roman" panose="02020603050405020304" pitchFamily="18" charset="0"/>
              </a:rPr>
              <a:t>-84&lt;x&lt;231</a:t>
            </a:r>
            <a:r>
              <a:rPr lang="zh-CN" altLang="zh-CN" sz="1600" dirty="0"/>
              <a:t>，取</a:t>
            </a:r>
            <a:r>
              <a:rPr lang="en-US" altLang="zh-CN" sz="1600" i="1" dirty="0">
                <a:latin typeface="Times New Roman" panose="02020603050405020304" pitchFamily="18" charset="0"/>
                <a:cs typeface="Times New Roman" panose="02020603050405020304" pitchFamily="18" charset="0"/>
              </a:rPr>
              <a:t>j=3</a:t>
            </a:r>
            <a:r>
              <a:rPr lang="zh-CN" altLang="zh-CN" sz="1600" i="1" dirty="0">
                <a:latin typeface="Times New Roman" panose="02020603050405020304" pitchFamily="18" charset="0"/>
                <a:cs typeface="Times New Roman" panose="02020603050405020304" pitchFamily="18" charset="0"/>
              </a:rPr>
              <a:t>，</a:t>
            </a:r>
            <a:r>
              <a:rPr lang="en-US" altLang="zh-CN" sz="1600" i="1" dirty="0">
                <a:latin typeface="Times New Roman" panose="02020603050405020304" pitchFamily="18" charset="0"/>
                <a:cs typeface="Times New Roman" panose="02020603050405020304" pitchFamily="18" charset="0"/>
              </a:rPr>
              <a:t>-84</a:t>
            </a:r>
            <a:r>
              <a:rPr lang="zh-CN" altLang="zh-CN" sz="1600" dirty="0"/>
              <a:t>规范化后值为</a:t>
            </a:r>
            <a:r>
              <a:rPr lang="en-US" altLang="zh-CN" sz="1600" i="1" dirty="0">
                <a:latin typeface="Times New Roman" panose="02020603050405020304" pitchFamily="18" charset="0"/>
                <a:cs typeface="Times New Roman" panose="02020603050405020304" pitchFamily="18" charset="0"/>
              </a:rPr>
              <a:t>-0.084</a:t>
            </a:r>
            <a:r>
              <a:rPr lang="zh-CN" altLang="zh-CN" sz="1600" i="1" dirty="0">
                <a:latin typeface="Times New Roman" panose="02020603050405020304" pitchFamily="18" charset="0"/>
                <a:cs typeface="Times New Roman" panose="02020603050405020304" pitchFamily="18" charset="0"/>
              </a:rPr>
              <a:t>，</a:t>
            </a:r>
            <a:r>
              <a:rPr lang="en-US" altLang="zh-CN" sz="1600" i="1" dirty="0">
                <a:latin typeface="Times New Roman" panose="02020603050405020304" pitchFamily="18" charset="0"/>
                <a:cs typeface="Times New Roman" panose="02020603050405020304" pitchFamily="18" charset="0"/>
              </a:rPr>
              <a:t>231</a:t>
            </a:r>
            <a:r>
              <a:rPr lang="zh-CN" altLang="zh-CN" sz="1600" dirty="0"/>
              <a:t>规范化后为</a:t>
            </a:r>
            <a:r>
              <a:rPr lang="en-US" altLang="zh-CN" sz="1600" i="1" dirty="0">
                <a:latin typeface="Times New Roman" panose="02020603050405020304" pitchFamily="18" charset="0"/>
                <a:cs typeface="Times New Roman" panose="02020603050405020304" pitchFamily="18" charset="0"/>
              </a:rPr>
              <a:t>0.231</a:t>
            </a:r>
            <a:r>
              <a:rPr lang="zh-CN" altLang="zh-CN" sz="1600" dirty="0"/>
              <a:t>。</a:t>
            </a:r>
            <a:endParaRPr lang="zh-CN" altLang="zh-CN" sz="1600" dirty="0"/>
          </a:p>
        </p:txBody>
      </p:sp>
      <p:sp>
        <p:nvSpPr>
          <p:cNvPr id="2" name="Rectangle 25"/>
          <p:cNvSpPr>
            <a:spLocks noChangeArrowheads="1"/>
          </p:cNvSpPr>
          <p:nvPr/>
        </p:nvSpPr>
        <p:spPr bwMode="auto">
          <a:xfrm>
            <a:off x="2381647" y="2657609"/>
            <a:ext cx="271317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 name="对象 2"/>
          <p:cNvGraphicFramePr>
            <a:graphicFrameLocks noChangeAspect="1"/>
          </p:cNvGraphicFramePr>
          <p:nvPr/>
        </p:nvGraphicFramePr>
        <p:xfrm>
          <a:off x="3642399" y="2185796"/>
          <a:ext cx="1413113" cy="1045704"/>
        </p:xfrm>
        <a:graphic>
          <a:graphicData uri="http://schemas.openxmlformats.org/presentationml/2006/ole">
            <mc:AlternateContent xmlns:mc="http://schemas.openxmlformats.org/markup-compatibility/2006">
              <mc:Choice xmlns:v="urn:schemas-microsoft-com:vml" Requires="v">
                <p:oleObj spid="_x0000_s14441" name="Equation" r:id="rId5" imgW="482600" imgH="355600" progId="Equation.DSMT4">
                  <p:embed/>
                </p:oleObj>
              </mc:Choice>
              <mc:Fallback>
                <p:oleObj name="Equation" r:id="rId5" imgW="482600" imgH="355600" progId="Equation.DSMT4">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2399" y="2185796"/>
                        <a:ext cx="1413113" cy="1045704"/>
                      </a:xfrm>
                      <a:prstGeom prst="rect">
                        <a:avLst/>
                      </a:prstGeom>
                      <a:noFill/>
                    </p:spPr>
                  </p:pic>
                </p:oleObj>
              </mc:Fallback>
            </mc:AlternateContent>
          </a:graphicData>
        </a:graphic>
      </p:graphicFrame>
      <p:sp>
        <p:nvSpPr>
          <p:cNvPr id="4" name="Rectangle 37"/>
          <p:cNvSpPr>
            <a:spLocks noChangeArrowheads="1"/>
          </p:cNvSpPr>
          <p:nvPr/>
        </p:nvSpPr>
        <p:spPr bwMode="auto">
          <a:xfrm>
            <a:off x="1895479" y="396603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1895479" y="3966033"/>
          <a:ext cx="714375" cy="247650"/>
        </p:xfrm>
        <a:graphic>
          <a:graphicData uri="http://schemas.openxmlformats.org/presentationml/2006/ole">
            <mc:AlternateContent xmlns:mc="http://schemas.openxmlformats.org/markup-compatibility/2006">
              <mc:Choice xmlns:v="urn:schemas-microsoft-com:vml" Requires="v">
                <p:oleObj spid="_x0000_s14442" name="Equation" r:id="rId7" imgW="723900" imgH="241300" progId="Equation.DSMT4">
                  <p:embed/>
                </p:oleObj>
              </mc:Choice>
              <mc:Fallback>
                <p:oleObj name="Equation" r:id="rId7" imgW="723900" imgH="241300" progId="Equation.DSMT4">
                  <p:embed/>
                  <p:pic>
                    <p:nvPicPr>
                      <p:cNvPr id="0"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5479" y="3966033"/>
                        <a:ext cx="7143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762021" cy="369332"/>
          </a:xfrm>
          <a:prstGeom prst="rect">
            <a:avLst/>
          </a:prstGeom>
        </p:spPr>
        <p:txBody>
          <a:bodyPr wrap="none">
            <a:spAutoFit/>
          </a:bodyPr>
          <a:lstStyle/>
          <a:p>
            <a:r>
              <a:rPr lang="en-US" altLang="zh-CN" dirty="0"/>
              <a:t>2.2.4  </a:t>
            </a:r>
            <a:r>
              <a:rPr lang="zh-CN" altLang="zh-CN" dirty="0"/>
              <a:t>数据约简</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753666" y="1350121"/>
            <a:ext cx="4029471" cy="3608378"/>
          </a:xfrm>
          <a:prstGeom prst="rect">
            <a:avLst/>
          </a:prstGeom>
          <a:noFill/>
        </p:spPr>
        <p:txBody>
          <a:bodyPr wrap="square" rtlCol="0">
            <a:noAutofit/>
          </a:bodyPr>
          <a:lstStyle/>
          <a:p>
            <a:pPr>
              <a:lnSpc>
                <a:spcPct val="150000"/>
              </a:lnSpc>
            </a:pPr>
            <a:r>
              <a:rPr lang="en-US" altLang="zh-CN" sz="1600" dirty="0"/>
              <a:t>      </a:t>
            </a:r>
            <a:r>
              <a:rPr lang="zh-CN" altLang="zh-CN" sz="1600" dirty="0"/>
              <a:t>数据约简（</a:t>
            </a:r>
            <a:r>
              <a:rPr lang="en-US" altLang="zh-CN" sz="1600" dirty="0"/>
              <a:t>data reduction</a:t>
            </a:r>
            <a:r>
              <a:rPr lang="zh-CN" altLang="zh-CN" sz="1600" dirty="0"/>
              <a:t>）技术是指在尽可能保持原始数据集完整性的前堤下，最大限度地精简数据量。</a:t>
            </a:r>
            <a:endParaRPr lang="en-US" altLang="zh-CN" sz="1600" dirty="0"/>
          </a:p>
          <a:p>
            <a:pPr>
              <a:lnSpc>
                <a:spcPct val="150000"/>
              </a:lnSpc>
            </a:pPr>
            <a:r>
              <a:rPr lang="en-US" altLang="zh-CN" sz="1600" dirty="0"/>
              <a:t>      </a:t>
            </a:r>
            <a:r>
              <a:rPr lang="zh-CN" altLang="zh-CN" sz="1600" dirty="0"/>
              <a:t>数据约</a:t>
            </a:r>
            <a:r>
              <a:rPr lang="zh-CN" altLang="en-US" sz="1600" dirty="0"/>
              <a:t>简</a:t>
            </a:r>
            <a:r>
              <a:rPr lang="zh-CN" altLang="zh-CN" sz="1600" dirty="0"/>
              <a:t>技术可以用来得到数据集的归约表示，它虽然小，但仍大致保持原数据的完整性。在归约后的数据集上挖掘将更有效，并产生相同</a:t>
            </a:r>
            <a:r>
              <a:rPr lang="en-US" altLang="zh-CN" sz="1600" dirty="0"/>
              <a:t>(</a:t>
            </a:r>
            <a:r>
              <a:rPr lang="zh-CN" altLang="zh-CN" sz="1600" dirty="0"/>
              <a:t>或几乎相同</a:t>
            </a:r>
            <a:r>
              <a:rPr lang="en-US" altLang="zh-CN" sz="1600" dirty="0"/>
              <a:t>)</a:t>
            </a:r>
            <a:r>
              <a:rPr lang="zh-CN" altLang="zh-CN" sz="1600" dirty="0"/>
              <a:t>的分析结果。下面介绍几种常用数据约简策略。</a:t>
            </a:r>
            <a:endParaRPr lang="zh-CN" altLang="zh-CN" sz="1600" dirty="0"/>
          </a:p>
        </p:txBody>
      </p:sp>
      <p:graphicFrame>
        <p:nvGraphicFramePr>
          <p:cNvPr id="7" name="对象 6"/>
          <p:cNvGraphicFramePr>
            <a:graphicFrameLocks noChangeAspect="1"/>
          </p:cNvGraphicFramePr>
          <p:nvPr/>
        </p:nvGraphicFramePr>
        <p:xfrm>
          <a:off x="0" y="457200"/>
          <a:ext cx="152400" cy="171450"/>
        </p:xfrm>
        <a:graphic>
          <a:graphicData uri="http://schemas.openxmlformats.org/presentationml/2006/ole">
            <mc:AlternateContent xmlns:mc="http://schemas.openxmlformats.org/markup-compatibility/2006">
              <mc:Choice xmlns:v="urn:schemas-microsoft-com:vml" Requires="v">
                <p:oleObj spid="_x0000_s15411" name="" r:id="rId3" imgW="152400" imgH="165100" progId="Equation.DSMT4">
                  <p:embed/>
                </p:oleObj>
              </mc:Choice>
              <mc:Fallback>
                <p:oleObj name="" r:id="rId3" imgW="152400" imgH="165100" progId="Equation.DSMT4">
                  <p:embed/>
                  <p:pic>
                    <p:nvPicPr>
                      <p:cNvPr id="0" name="图片 15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364" name="Picture 4" descr="C:\Users\Administrator\Desktop\ai\VDO_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019" y="1350121"/>
            <a:ext cx="3182512" cy="4347694"/>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762021" cy="369332"/>
          </a:xfrm>
          <a:prstGeom prst="rect">
            <a:avLst/>
          </a:prstGeom>
        </p:spPr>
        <p:txBody>
          <a:bodyPr wrap="none">
            <a:spAutoFit/>
          </a:bodyPr>
          <a:lstStyle/>
          <a:p>
            <a:r>
              <a:rPr lang="en-US" altLang="zh-CN" dirty="0"/>
              <a:t>2.2.4  </a:t>
            </a:r>
            <a:r>
              <a:rPr lang="zh-CN" altLang="zh-CN" dirty="0"/>
              <a:t>数据约简</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753666" y="1350121"/>
            <a:ext cx="7475934" cy="365663"/>
          </a:xfrm>
          <a:prstGeom prst="rect">
            <a:avLst/>
          </a:prstGeom>
          <a:noFill/>
        </p:spPr>
        <p:txBody>
          <a:bodyPr wrap="square" rtlCol="0">
            <a:noAutofit/>
          </a:bodyPr>
          <a:lstStyle/>
          <a:p>
            <a:r>
              <a:rPr lang="en-US" altLang="zh-CN" b="1" dirty="0"/>
              <a:t>1</a:t>
            </a:r>
            <a:r>
              <a:rPr lang="zh-CN" altLang="zh-CN" b="1" dirty="0"/>
              <a:t>．属性子集选择</a:t>
            </a:r>
            <a:endParaRPr lang="zh-CN" altLang="zh-CN" b="1" dirty="0"/>
          </a:p>
        </p:txBody>
      </p:sp>
      <p:graphicFrame>
        <p:nvGraphicFramePr>
          <p:cNvPr id="7" name="对象 6"/>
          <p:cNvGraphicFramePr>
            <a:graphicFrameLocks noChangeAspect="1"/>
          </p:cNvGraphicFramePr>
          <p:nvPr/>
        </p:nvGraphicFramePr>
        <p:xfrm>
          <a:off x="0" y="457200"/>
          <a:ext cx="152400" cy="171450"/>
        </p:xfrm>
        <a:graphic>
          <a:graphicData uri="http://schemas.openxmlformats.org/presentationml/2006/ole">
            <mc:AlternateContent xmlns:mc="http://schemas.openxmlformats.org/markup-compatibility/2006">
              <mc:Choice xmlns:v="urn:schemas-microsoft-com:vml" Requires="v">
                <p:oleObj spid="_x0000_s26644" name="" r:id="rId3" imgW="152400" imgH="165100" progId="Equation.DSMT4">
                  <p:embed/>
                </p:oleObj>
              </mc:Choice>
              <mc:Fallback>
                <p:oleObj name="" r:id="rId3" imgW="152400" imgH="165100" progId="Equation.DSMT4">
                  <p:embed/>
                  <p:pic>
                    <p:nvPicPr>
                      <p:cNvPr id="0" name="对象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图示 1"/>
          <p:cNvGraphicFramePr/>
          <p:nvPr/>
        </p:nvGraphicFramePr>
        <p:xfrm>
          <a:off x="1482725" y="170469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762021" cy="369332"/>
          </a:xfrm>
          <a:prstGeom prst="rect">
            <a:avLst/>
          </a:prstGeom>
        </p:spPr>
        <p:txBody>
          <a:bodyPr wrap="none">
            <a:spAutoFit/>
          </a:bodyPr>
          <a:lstStyle/>
          <a:p>
            <a:r>
              <a:rPr lang="en-US" altLang="zh-CN" dirty="0"/>
              <a:t>2.2.4  </a:t>
            </a:r>
            <a:r>
              <a:rPr lang="zh-CN" altLang="zh-CN" dirty="0"/>
              <a:t>数据约简</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753666" y="1350121"/>
            <a:ext cx="7475934" cy="1691030"/>
          </a:xfrm>
          <a:prstGeom prst="rect">
            <a:avLst/>
          </a:prstGeom>
          <a:noFill/>
        </p:spPr>
        <p:txBody>
          <a:bodyPr wrap="square" rtlCol="0">
            <a:noAutofit/>
          </a:bodyPr>
          <a:lstStyle/>
          <a:p>
            <a:r>
              <a:rPr lang="en-US" altLang="zh-CN" b="1" dirty="0"/>
              <a:t>2</a:t>
            </a:r>
            <a:r>
              <a:rPr lang="zh-CN" altLang="zh-CN" b="1" dirty="0"/>
              <a:t>．主成分分析</a:t>
            </a:r>
            <a:endParaRPr lang="en-US" altLang="zh-CN" b="1" dirty="0"/>
          </a:p>
          <a:p>
            <a:pPr>
              <a:lnSpc>
                <a:spcPct val="150000"/>
              </a:lnSpc>
            </a:pPr>
            <a:r>
              <a:rPr lang="zh-CN" altLang="zh-CN" sz="1400" dirty="0"/>
              <a:t>主成分分析（</a:t>
            </a:r>
            <a:r>
              <a:rPr lang="en-US" altLang="zh-CN" sz="1400" dirty="0"/>
              <a:t>Principal Component Analysis</a:t>
            </a:r>
            <a:r>
              <a:rPr lang="zh-CN" altLang="zh-CN" sz="1400" dirty="0"/>
              <a:t>，</a:t>
            </a:r>
            <a:r>
              <a:rPr lang="en-US" altLang="zh-CN" sz="1400" dirty="0"/>
              <a:t>PCA</a:t>
            </a:r>
            <a:r>
              <a:rPr lang="zh-CN" altLang="zh-CN" sz="1400" dirty="0"/>
              <a:t>）是一种广泛用于不同领域的无监督线性数据转换技术。</a:t>
            </a:r>
            <a:r>
              <a:rPr lang="en-US" altLang="zh-CN" sz="1400" dirty="0"/>
              <a:t>PCA</a:t>
            </a:r>
            <a:r>
              <a:rPr lang="zh-CN" altLang="zh-CN" sz="1400" dirty="0"/>
              <a:t>的目标是在高维数据中找到最大方差的方向，并将数据映射到一个维度小得多的新子空间上。借助于正交变换，将其分量相关的原随机向量转化成其分量不相关的新随机向量。在代数上表现为将原随机向量的协方差阵变换成对角形阵，在几何上表现为将原坐标系变换成新的正交坐标系，使之指向样本点散布最开的几个正交方向。</a:t>
            </a:r>
            <a:endParaRPr lang="zh-CN" altLang="zh-CN" sz="1400" dirty="0"/>
          </a:p>
          <a:p>
            <a:endParaRPr lang="en-US" altLang="zh-CN" b="1" dirty="0"/>
          </a:p>
          <a:p>
            <a:endParaRPr lang="zh-CN" altLang="zh-CN" b="1" dirty="0"/>
          </a:p>
        </p:txBody>
      </p:sp>
      <p:graphicFrame>
        <p:nvGraphicFramePr>
          <p:cNvPr id="7" name="对象 6"/>
          <p:cNvGraphicFramePr>
            <a:graphicFrameLocks noChangeAspect="1"/>
          </p:cNvGraphicFramePr>
          <p:nvPr/>
        </p:nvGraphicFramePr>
        <p:xfrm>
          <a:off x="0" y="457200"/>
          <a:ext cx="152400" cy="171450"/>
        </p:xfrm>
        <a:graphic>
          <a:graphicData uri="http://schemas.openxmlformats.org/presentationml/2006/ole">
            <mc:AlternateContent xmlns:mc="http://schemas.openxmlformats.org/markup-compatibility/2006">
              <mc:Choice xmlns:v="urn:schemas-microsoft-com:vml" Requires="v">
                <p:oleObj spid="_x0000_s27668" name="" r:id="rId3" imgW="152400" imgH="165100" progId="Equation.DSMT4">
                  <p:embed/>
                </p:oleObj>
              </mc:Choice>
              <mc:Fallback>
                <p:oleObj name="" r:id="rId3" imgW="152400" imgH="165100" progId="Equation.DSMT4">
                  <p:embed/>
                  <p:pic>
                    <p:nvPicPr>
                      <p:cNvPr id="0" name="对象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2709" y="3417666"/>
            <a:ext cx="2329032" cy="2329032"/>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992853" cy="369332"/>
          </a:xfrm>
          <a:prstGeom prst="rect">
            <a:avLst/>
          </a:prstGeom>
        </p:spPr>
        <p:txBody>
          <a:bodyPr wrap="none">
            <a:spAutoFit/>
          </a:bodyPr>
          <a:lstStyle/>
          <a:p>
            <a:r>
              <a:rPr lang="en-US" altLang="zh-CN" dirty="0"/>
              <a:t>2.2.5  </a:t>
            </a:r>
            <a:r>
              <a:rPr lang="zh-CN" altLang="zh-CN" dirty="0"/>
              <a:t>数据</a:t>
            </a:r>
            <a:r>
              <a:rPr lang="zh-CN" altLang="en-US" dirty="0"/>
              <a:t>离散化</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753666" y="1254923"/>
            <a:ext cx="7427118" cy="1993238"/>
          </a:xfrm>
          <a:prstGeom prst="rect">
            <a:avLst/>
          </a:prstGeom>
          <a:noFill/>
        </p:spPr>
        <p:txBody>
          <a:bodyPr wrap="square" rtlCol="0">
            <a:spAutoFit/>
          </a:bodyPr>
          <a:lstStyle/>
          <a:p>
            <a:pPr>
              <a:lnSpc>
                <a:spcPct val="150000"/>
              </a:lnSpc>
            </a:pPr>
            <a:r>
              <a:rPr lang="zh-CN" altLang="zh-CN" sz="1400" dirty="0">
                <a:latin typeface="+mn-ea"/>
              </a:rPr>
              <a:t>有些数据挖掘算法，要求数据属性是标称类别，当数据中包含数值属性时，为了使用这些算法需要将数值属性转换成标称属性。通过采取各种方法将数值属性的值域划分成一些小的区间，并将这连续的小区间与离散的值关联起来，每个区间看作一个类别。例如，某个问题中的年龄属性一种可能的划分成类别操作是：</a:t>
            </a:r>
            <a:r>
              <a:rPr lang="en-US" altLang="zh-CN" sz="1400" dirty="0">
                <a:latin typeface="+mn-ea"/>
              </a:rPr>
              <a:t>[0</a:t>
            </a:r>
            <a:r>
              <a:rPr lang="zh-CN" altLang="zh-CN" sz="1400" dirty="0">
                <a:latin typeface="+mn-ea"/>
              </a:rPr>
              <a:t>…</a:t>
            </a:r>
            <a:r>
              <a:rPr lang="en-US" altLang="zh-CN" sz="1400" dirty="0">
                <a:latin typeface="+mn-ea"/>
              </a:rPr>
              <a:t>11]</a:t>
            </a:r>
            <a:r>
              <a:rPr lang="zh-CN" altLang="zh-CN" sz="1400" dirty="0">
                <a:latin typeface="+mn-ea"/>
              </a:rPr>
              <a:t>→儿童，</a:t>
            </a:r>
            <a:r>
              <a:rPr lang="en-US" altLang="zh-CN" sz="1400" dirty="0">
                <a:latin typeface="+mn-ea"/>
              </a:rPr>
              <a:t>[12</a:t>
            </a:r>
            <a:r>
              <a:rPr lang="zh-CN" altLang="zh-CN" sz="1400" dirty="0">
                <a:latin typeface="+mn-ea"/>
              </a:rPr>
              <a:t>…</a:t>
            </a:r>
            <a:r>
              <a:rPr lang="en-US" altLang="zh-CN" sz="1400" dirty="0">
                <a:latin typeface="+mn-ea"/>
              </a:rPr>
              <a:t>17]</a:t>
            </a:r>
            <a:r>
              <a:rPr lang="zh-CN" altLang="zh-CN" sz="1400" dirty="0">
                <a:latin typeface="+mn-ea"/>
              </a:rPr>
              <a:t>→青少年，</a:t>
            </a:r>
            <a:r>
              <a:rPr lang="en-US" altLang="zh-CN" sz="1400" dirty="0">
                <a:latin typeface="+mn-ea"/>
              </a:rPr>
              <a:t>[18</a:t>
            </a:r>
            <a:r>
              <a:rPr lang="zh-CN" altLang="zh-CN" sz="1400" dirty="0">
                <a:latin typeface="+mn-ea"/>
              </a:rPr>
              <a:t>…</a:t>
            </a:r>
            <a:r>
              <a:rPr lang="en-US" altLang="zh-CN" sz="1400" dirty="0">
                <a:latin typeface="+mn-ea"/>
              </a:rPr>
              <a:t>44]</a:t>
            </a:r>
            <a:r>
              <a:rPr lang="zh-CN" altLang="zh-CN" sz="1400" dirty="0">
                <a:latin typeface="+mn-ea"/>
              </a:rPr>
              <a:t>→青年，</a:t>
            </a:r>
            <a:r>
              <a:rPr lang="en-US" altLang="zh-CN" sz="1400" dirty="0">
                <a:latin typeface="+mn-ea"/>
              </a:rPr>
              <a:t>[45</a:t>
            </a:r>
            <a:r>
              <a:rPr lang="zh-CN" altLang="zh-CN" sz="1400" dirty="0">
                <a:latin typeface="+mn-ea"/>
              </a:rPr>
              <a:t>…</a:t>
            </a:r>
            <a:r>
              <a:rPr lang="en-US" altLang="zh-CN" sz="1400" dirty="0">
                <a:latin typeface="+mn-ea"/>
              </a:rPr>
              <a:t>69]</a:t>
            </a:r>
            <a:r>
              <a:rPr lang="zh-CN" altLang="zh-CN" sz="1400" dirty="0">
                <a:latin typeface="+mn-ea"/>
              </a:rPr>
              <a:t>→中年</a:t>
            </a:r>
            <a:r>
              <a:rPr lang="zh-CN" altLang="en-US" sz="1400" dirty="0">
                <a:latin typeface="+mn-ea"/>
              </a:rPr>
              <a:t>，</a:t>
            </a:r>
            <a:r>
              <a:rPr lang="en-US" altLang="zh-CN" sz="1400" dirty="0">
                <a:latin typeface="+mn-ea"/>
              </a:rPr>
              <a:t>[69</a:t>
            </a:r>
            <a:r>
              <a:rPr lang="zh-CN" altLang="zh-CN" sz="1400" dirty="0">
                <a:latin typeface="+mn-ea"/>
              </a:rPr>
              <a:t>…∞</a:t>
            </a:r>
            <a:r>
              <a:rPr lang="en-US" altLang="zh-CN" sz="1400" dirty="0">
                <a:latin typeface="+mn-ea"/>
              </a:rPr>
              <a:t>]</a:t>
            </a:r>
            <a:r>
              <a:rPr lang="zh-CN" altLang="zh-CN" sz="1400" dirty="0">
                <a:latin typeface="+mn-ea"/>
              </a:rPr>
              <a:t>→老年。这种将连续变量划分成不同类别的过程通常称为离散化</a:t>
            </a:r>
            <a:r>
              <a:rPr lang="en-US" altLang="zh-CN" sz="1400" dirty="0">
                <a:latin typeface="+mn-ea"/>
              </a:rPr>
              <a:t>(Discretization)</a:t>
            </a:r>
            <a:r>
              <a:rPr lang="zh-CN" altLang="zh-CN" sz="1400" dirty="0">
                <a:latin typeface="+mn-ea"/>
              </a:rPr>
              <a:t>。</a:t>
            </a:r>
            <a:endParaRPr lang="zh-CN" altLang="zh-CN" sz="1400" dirty="0">
              <a:latin typeface="+mn-ea"/>
            </a:endParaRPr>
          </a:p>
        </p:txBody>
      </p:sp>
      <p:pic>
        <p:nvPicPr>
          <p:cNvPr id="16387" name="Picture 3" descr="C:\Users\Administrator\Desktop\ai\6a010534b1db25970b017c3755470d970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311" y="3278991"/>
            <a:ext cx="7377378" cy="2455379"/>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992853" cy="369332"/>
          </a:xfrm>
          <a:prstGeom prst="rect">
            <a:avLst/>
          </a:prstGeom>
        </p:spPr>
        <p:txBody>
          <a:bodyPr wrap="none">
            <a:spAutoFit/>
          </a:bodyPr>
          <a:lstStyle/>
          <a:p>
            <a:r>
              <a:rPr lang="en-US" altLang="zh-CN" dirty="0"/>
              <a:t>2.2.5  </a:t>
            </a:r>
            <a:r>
              <a:rPr lang="zh-CN" altLang="zh-CN" dirty="0"/>
              <a:t>数据</a:t>
            </a:r>
            <a:r>
              <a:rPr lang="zh-CN" altLang="en-US" dirty="0"/>
              <a:t>离散化</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2" name="矩形 1"/>
          <p:cNvSpPr/>
          <p:nvPr/>
        </p:nvSpPr>
        <p:spPr>
          <a:xfrm>
            <a:off x="745256" y="1460511"/>
            <a:ext cx="7824247" cy="1023742"/>
          </a:xfrm>
          <a:prstGeom prst="rect">
            <a:avLst/>
          </a:prstGeom>
        </p:spPr>
        <p:txBody>
          <a:bodyPr wrap="square">
            <a:spAutoFit/>
          </a:bodyPr>
          <a:lstStyle/>
          <a:p>
            <a:pPr>
              <a:lnSpc>
                <a:spcPct val="150000"/>
              </a:lnSpc>
            </a:pPr>
            <a:r>
              <a:rPr lang="zh-CN" altLang="en-US" sz="1400" dirty="0">
                <a:latin typeface="+mn-ea"/>
              </a:rPr>
              <a:t>连续属性离散化的问题本质是：决定选择多少个分割点和确定分割点位置。任务可分为两个步骤完成。首先将连续属性排序，并通过指定</a:t>
            </a:r>
            <a:r>
              <a:rPr lang="en-US" altLang="zh-CN" sz="1400" dirty="0">
                <a:latin typeface="+mn-ea"/>
              </a:rPr>
              <a:t>n-1</a:t>
            </a:r>
            <a:r>
              <a:rPr lang="zh-CN" altLang="en-US" sz="1400" dirty="0">
                <a:latin typeface="+mn-ea"/>
              </a:rPr>
              <a:t>个分割点把它们分成</a:t>
            </a:r>
            <a:r>
              <a:rPr lang="en-US" altLang="zh-CN" sz="1400" dirty="0">
                <a:latin typeface="+mn-ea"/>
              </a:rPr>
              <a:t>n</a:t>
            </a:r>
            <a:r>
              <a:rPr lang="zh-CN" altLang="en-US" sz="1400" dirty="0">
                <a:latin typeface="+mn-ea"/>
              </a:rPr>
              <a:t>个区间。然后，将一个区间中的所有值映射到相同的分类值。</a:t>
            </a:r>
            <a:endParaRPr lang="zh-CN" altLang="en-US" sz="1400" dirty="0">
              <a:latin typeface="+mn-ea"/>
            </a:endParaRPr>
          </a:p>
        </p:txBody>
      </p:sp>
      <p:grpSp>
        <p:nvGrpSpPr>
          <p:cNvPr id="70" name="组合 69"/>
          <p:cNvGrpSpPr/>
          <p:nvPr/>
        </p:nvGrpSpPr>
        <p:grpSpPr>
          <a:xfrm>
            <a:off x="5020011" y="2818621"/>
            <a:ext cx="2990904" cy="2896837"/>
            <a:chOff x="6231369" y="2408014"/>
            <a:chExt cx="1779546" cy="1790535"/>
          </a:xfrm>
        </p:grpSpPr>
        <p:sp>
          <p:nvSpPr>
            <p:cNvPr id="73" name="同侧圆角矩形 72"/>
            <p:cNvSpPr/>
            <p:nvPr/>
          </p:nvSpPr>
          <p:spPr>
            <a:xfrm>
              <a:off x="6231369" y="2408014"/>
              <a:ext cx="1779546" cy="1446224"/>
            </a:xfrm>
            <a:prstGeom prst="round2SameRect">
              <a:avLst>
                <a:gd name="adj1" fmla="val 8000"/>
                <a:gd name="adj2" fmla="val 0"/>
              </a:avLst>
            </a:prstGeom>
            <a:noFill/>
            <a:ln>
              <a:solidFill>
                <a:srgbClr val="00006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5" name="任意多边形 74"/>
            <p:cNvSpPr/>
            <p:nvPr/>
          </p:nvSpPr>
          <p:spPr>
            <a:xfrm>
              <a:off x="6231369" y="3854239"/>
              <a:ext cx="1779546" cy="344310"/>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solidFill>
              <a:schemeClr val="bg2">
                <a:lumMod val="25000"/>
              </a:schemeClr>
            </a:solidFill>
            <a:ln>
              <a:solidFill>
                <a:srgbClr val="000066"/>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561905" bIns="0" numCol="1" spcCol="1270" anchor="ctr" anchorCtr="0">
              <a:noAutofit/>
            </a:bodyPr>
            <a:lstStyle/>
            <a:p>
              <a:pPr lvl="0" algn="l" defTabSz="1244600">
                <a:lnSpc>
                  <a:spcPct val="90000"/>
                </a:lnSpc>
                <a:spcBef>
                  <a:spcPct val="0"/>
                </a:spcBef>
                <a:spcAft>
                  <a:spcPct val="35000"/>
                </a:spcAft>
              </a:pPr>
              <a:endParaRPr lang="zh-CN" altLang="en-US" sz="2800" kern="1200"/>
            </a:p>
          </p:txBody>
        </p:sp>
      </p:grpSp>
      <p:grpSp>
        <p:nvGrpSpPr>
          <p:cNvPr id="78" name="组合 77"/>
          <p:cNvGrpSpPr/>
          <p:nvPr/>
        </p:nvGrpSpPr>
        <p:grpSpPr>
          <a:xfrm>
            <a:off x="1008026" y="2818621"/>
            <a:ext cx="2990904" cy="2896835"/>
            <a:chOff x="6231369" y="2408014"/>
            <a:chExt cx="1779546" cy="1790534"/>
          </a:xfrm>
        </p:grpSpPr>
        <p:sp>
          <p:nvSpPr>
            <p:cNvPr id="79" name="同侧圆角矩形 78"/>
            <p:cNvSpPr/>
            <p:nvPr/>
          </p:nvSpPr>
          <p:spPr>
            <a:xfrm>
              <a:off x="6231369" y="2408014"/>
              <a:ext cx="1779546" cy="1446224"/>
            </a:xfrm>
            <a:prstGeom prst="round2SameRect">
              <a:avLst>
                <a:gd name="adj1" fmla="val 8000"/>
                <a:gd name="adj2" fmla="val 0"/>
              </a:avLst>
            </a:prstGeom>
            <a:noFill/>
            <a:ln>
              <a:solidFill>
                <a:srgbClr val="00009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1" name="任意多边形 80"/>
            <p:cNvSpPr/>
            <p:nvPr/>
          </p:nvSpPr>
          <p:spPr>
            <a:xfrm>
              <a:off x="6231369" y="3854238"/>
              <a:ext cx="1779546" cy="344310"/>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solidFill>
              <a:schemeClr val="bg2">
                <a:lumMod val="25000"/>
              </a:schemeClr>
            </a:solidFill>
            <a:ln>
              <a:solidFill>
                <a:srgbClr val="00009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561905" bIns="0" numCol="1" spcCol="1270" anchor="ctr" anchorCtr="0">
              <a:noAutofit/>
            </a:bodyPr>
            <a:lstStyle/>
            <a:p>
              <a:pPr lvl="0" algn="l" defTabSz="1244600">
                <a:lnSpc>
                  <a:spcPct val="90000"/>
                </a:lnSpc>
                <a:spcBef>
                  <a:spcPct val="0"/>
                </a:spcBef>
                <a:spcAft>
                  <a:spcPct val="35000"/>
                </a:spcAft>
              </a:pPr>
              <a:endParaRPr lang="zh-CN" altLang="en-US" sz="2800" kern="1200" dirty="0"/>
            </a:p>
          </p:txBody>
        </p:sp>
      </p:grpSp>
      <p:sp>
        <p:nvSpPr>
          <p:cNvPr id="84" name="矩形 83"/>
          <p:cNvSpPr/>
          <p:nvPr/>
        </p:nvSpPr>
        <p:spPr>
          <a:xfrm>
            <a:off x="1212342" y="5207625"/>
            <a:ext cx="2582271" cy="369332"/>
          </a:xfrm>
          <a:prstGeom prst="rect">
            <a:avLst/>
          </a:prstGeom>
        </p:spPr>
        <p:txBody>
          <a:bodyPr wrap="square">
            <a:spAutoFit/>
          </a:bodyPr>
          <a:lstStyle/>
          <a:p>
            <a:pPr algn="ctr"/>
            <a:r>
              <a:rPr lang="zh-CN" altLang="en-US" b="1" dirty="0">
                <a:solidFill>
                  <a:schemeClr val="bg1"/>
                </a:solidFill>
              </a:rPr>
              <a:t>等宽分箱法</a:t>
            </a:r>
            <a:endParaRPr lang="zh-CN" altLang="en-US" b="1" dirty="0">
              <a:solidFill>
                <a:schemeClr val="bg1"/>
              </a:solidFill>
            </a:endParaRPr>
          </a:p>
        </p:txBody>
      </p:sp>
      <p:sp>
        <p:nvSpPr>
          <p:cNvPr id="86" name="矩形 85"/>
          <p:cNvSpPr/>
          <p:nvPr/>
        </p:nvSpPr>
        <p:spPr>
          <a:xfrm>
            <a:off x="5859792" y="5220896"/>
            <a:ext cx="1338829" cy="369332"/>
          </a:xfrm>
          <a:prstGeom prst="rect">
            <a:avLst/>
          </a:prstGeom>
        </p:spPr>
        <p:txBody>
          <a:bodyPr wrap="none">
            <a:spAutoFit/>
          </a:bodyPr>
          <a:lstStyle/>
          <a:p>
            <a:pPr algn="ctr"/>
            <a:r>
              <a:rPr lang="zh-CN" altLang="en-US" b="1" dirty="0">
                <a:solidFill>
                  <a:schemeClr val="bg1"/>
                </a:solidFill>
              </a:rPr>
              <a:t>等频分箱法</a:t>
            </a:r>
            <a:endParaRPr lang="zh-CN" altLang="en-US" b="1" dirty="0">
              <a:solidFill>
                <a:schemeClr val="bg1"/>
              </a:solidFill>
            </a:endParaRPr>
          </a:p>
        </p:txBody>
      </p:sp>
      <p:sp>
        <p:nvSpPr>
          <p:cNvPr id="87" name="矩形 86"/>
          <p:cNvSpPr/>
          <p:nvPr/>
        </p:nvSpPr>
        <p:spPr>
          <a:xfrm>
            <a:off x="1017551" y="2918815"/>
            <a:ext cx="2990904" cy="2031325"/>
          </a:xfrm>
          <a:prstGeom prst="rect">
            <a:avLst/>
          </a:prstGeom>
        </p:spPr>
        <p:txBody>
          <a:bodyPr wrap="square">
            <a:spAutoFit/>
          </a:bodyPr>
          <a:lstStyle/>
          <a:p>
            <a:r>
              <a:rPr lang="zh-CN" altLang="zh-CN" sz="1400" dirty="0"/>
              <a:t>将排好序的数据从最小值到最大值均匀划分成</a:t>
            </a:r>
            <a:r>
              <a:rPr lang="en-US" altLang="zh-CN" sz="1400" i="1" dirty="0"/>
              <a:t>n</a:t>
            </a:r>
            <a:r>
              <a:rPr lang="zh-CN" altLang="zh-CN" sz="1400" dirty="0"/>
              <a:t>等份，每份的间距是相等的。假设</a:t>
            </a:r>
            <a:r>
              <a:rPr lang="en-US" altLang="zh-CN" sz="1400" dirty="0"/>
              <a:t>A</a:t>
            </a:r>
            <a:r>
              <a:rPr lang="zh-CN" altLang="zh-CN" sz="1400" dirty="0"/>
              <a:t>和</a:t>
            </a:r>
            <a:r>
              <a:rPr lang="en-US" altLang="zh-CN" sz="1400" dirty="0"/>
              <a:t>B</a:t>
            </a:r>
            <a:r>
              <a:rPr lang="zh-CN" altLang="zh-CN" sz="1400" dirty="0"/>
              <a:t>分别是属性值的最小值和最大值，那么划分间距为</a:t>
            </a:r>
            <a:r>
              <a:rPr lang="en-US" altLang="zh-CN" sz="1400" i="1" dirty="0"/>
              <a:t>w</a:t>
            </a:r>
            <a:r>
              <a:rPr lang="en-US" altLang="zh-CN" sz="1400" dirty="0"/>
              <a:t>=(</a:t>
            </a:r>
            <a:r>
              <a:rPr lang="en-US" altLang="zh-CN" sz="1400" i="1" dirty="0"/>
              <a:t>B</a:t>
            </a:r>
            <a:r>
              <a:rPr lang="en-US" altLang="zh-CN" sz="1400" dirty="0"/>
              <a:t>-</a:t>
            </a:r>
            <a:r>
              <a:rPr lang="en-US" altLang="zh-CN" sz="1400" i="1" dirty="0"/>
              <a:t>A</a:t>
            </a:r>
            <a:r>
              <a:rPr lang="en-US" altLang="zh-CN" sz="1400" dirty="0"/>
              <a:t>)/</a:t>
            </a:r>
            <a:r>
              <a:rPr lang="en-US" altLang="zh-CN" sz="1400" i="1" dirty="0"/>
              <a:t>n</a:t>
            </a:r>
            <a:endParaRPr lang="en-US" altLang="zh-CN" sz="1400" dirty="0"/>
          </a:p>
          <a:p>
            <a:endParaRPr lang="en-US" altLang="zh-CN" sz="1400" dirty="0"/>
          </a:p>
          <a:p>
            <a:r>
              <a:rPr lang="zh-CN" altLang="zh-CN" sz="1400" dirty="0"/>
              <a:t>这种方法的缺点是对异常点比较敏感，倾向于不均匀地把实例分布到各个箱中。</a:t>
            </a:r>
            <a:endParaRPr lang="zh-CN" altLang="en-US" sz="1400" dirty="0"/>
          </a:p>
        </p:txBody>
      </p:sp>
      <p:sp>
        <p:nvSpPr>
          <p:cNvPr id="89" name="矩形 88"/>
          <p:cNvSpPr/>
          <p:nvPr/>
        </p:nvSpPr>
        <p:spPr>
          <a:xfrm>
            <a:off x="5020011" y="3134258"/>
            <a:ext cx="2990904" cy="1815882"/>
          </a:xfrm>
          <a:prstGeom prst="rect">
            <a:avLst/>
          </a:prstGeom>
        </p:spPr>
        <p:txBody>
          <a:bodyPr wrap="square">
            <a:spAutoFit/>
          </a:bodyPr>
          <a:lstStyle/>
          <a:p>
            <a:r>
              <a:rPr lang="zh-CN" altLang="zh-CN" sz="1400" dirty="0"/>
              <a:t>将数据总记录数均匀分为</a:t>
            </a:r>
            <a:r>
              <a:rPr lang="en-US" altLang="zh-CN" sz="1400" i="1" dirty="0"/>
              <a:t>n</a:t>
            </a:r>
            <a:r>
              <a:rPr lang="zh-CN" altLang="zh-CN" sz="1400" dirty="0"/>
              <a:t>等份，每份包含的数据个数相同。如果</a:t>
            </a:r>
            <a:r>
              <a:rPr lang="en-US" altLang="zh-CN" sz="1400" i="1" dirty="0"/>
              <a:t>n</a:t>
            </a:r>
            <a:r>
              <a:rPr lang="en-US" altLang="zh-CN" sz="1400" dirty="0"/>
              <a:t>=10</a:t>
            </a:r>
            <a:r>
              <a:rPr lang="zh-CN" altLang="zh-CN" sz="1400" dirty="0"/>
              <a:t>，那么每一份中将包含大约</a:t>
            </a:r>
            <a:r>
              <a:rPr lang="en-US" altLang="zh-CN" sz="1400" dirty="0"/>
              <a:t>10%</a:t>
            </a:r>
            <a:r>
              <a:rPr lang="zh-CN" altLang="zh-CN" sz="1400" dirty="0"/>
              <a:t>的数据对象。</a:t>
            </a:r>
            <a:endParaRPr lang="en-US" altLang="zh-CN" sz="1400" dirty="0"/>
          </a:p>
          <a:p>
            <a:endParaRPr lang="en-US" altLang="zh-CN" sz="1400" dirty="0"/>
          </a:p>
          <a:p>
            <a:r>
              <a:rPr lang="zh-CN" altLang="zh-CN" sz="1400" dirty="0"/>
              <a:t>等频法可能将具有不相同类标号的相同属性值分入不同的箱中以满足箱中数据固定个数的条件。</a:t>
            </a:r>
            <a:endParaRPr lang="zh-CN" altLang="zh-CN" sz="14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487832" y="1234313"/>
              <a:ext cx="2311307" cy="523220"/>
            </a:xfrm>
            <a:prstGeom prst="rect">
              <a:avLst/>
            </a:prstGeom>
            <a:grpFill/>
          </p:spPr>
          <p:txBody>
            <a:bodyPr wrap="none" rtlCol="0">
              <a:spAutoFit/>
            </a:bodyPr>
            <a:lstStyle/>
            <a:p>
              <a:pPr algn="ctr"/>
              <a:r>
                <a:rPr lang="zh-CN" altLang="en-US" sz="2800" dirty="0">
                  <a:solidFill>
                    <a:schemeClr val="accent4"/>
                  </a:solidFill>
                </a:rPr>
                <a:t>第二章　</a:t>
              </a:r>
              <a:r>
                <a:rPr lang="zh-CN" altLang="zh-CN" sz="2800" dirty="0">
                  <a:solidFill>
                    <a:schemeClr val="accent4"/>
                  </a:solidFill>
                </a:rPr>
                <a:t>数据预处理与相似性</a:t>
              </a:r>
              <a:endParaRPr lang="zh-CN" altLang="en-US" sz="2800" dirty="0">
                <a:solidFill>
                  <a:schemeClr val="accent4"/>
                </a:solidFill>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76" name="矩形 75"/>
          <p:cNvSpPr/>
          <p:nvPr/>
        </p:nvSpPr>
        <p:spPr>
          <a:xfrm>
            <a:off x="508957" y="2080434"/>
            <a:ext cx="3148643" cy="3508653"/>
          </a:xfrm>
          <a:prstGeom prst="rect">
            <a:avLst/>
          </a:prstGeom>
        </p:spPr>
        <p:txBody>
          <a:bodyPr wrap="square">
            <a:spAutoFit/>
          </a:bodyPr>
          <a:lstStyle/>
          <a:p>
            <a:r>
              <a:rPr lang="zh-CN" altLang="zh-CN" sz="1600" dirty="0"/>
              <a:t>数据是数据挖掘的目标对象和原始资源，对数据挖掘最终结果起着决定性的作用。现实世界中的数据是多种多样的，具有不同的特征，这就要求数据的存储采用合适的数据类型，并且数据挖掘算法的适用性会受到具体的数据类型限制。</a:t>
            </a:r>
            <a:endParaRPr lang="en-US" altLang="zh-CN" sz="1600" dirty="0"/>
          </a:p>
          <a:p>
            <a:endParaRPr lang="en-US" altLang="zh-CN" sz="1400" dirty="0"/>
          </a:p>
          <a:p>
            <a:r>
              <a:rPr lang="zh-CN" altLang="zh-CN" sz="1600" dirty="0"/>
              <a:t>另外，原始数据通常存在着噪声、不一致、部分数据缺失等问题，为了达到较好的挖掘结果，有必要对这些数据进行预处理加工从而提高数据的质量</a:t>
            </a:r>
            <a:endParaRPr lang="zh-CN" altLang="en-US" sz="1600" dirty="0"/>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80434"/>
            <a:ext cx="4745484" cy="353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992853" cy="369332"/>
          </a:xfrm>
          <a:prstGeom prst="rect">
            <a:avLst/>
          </a:prstGeom>
        </p:spPr>
        <p:txBody>
          <a:bodyPr wrap="none">
            <a:spAutoFit/>
          </a:bodyPr>
          <a:lstStyle/>
          <a:p>
            <a:r>
              <a:rPr lang="en-US" altLang="zh-CN" dirty="0"/>
              <a:t>2.2.5  </a:t>
            </a:r>
            <a:r>
              <a:rPr lang="zh-CN" altLang="zh-CN" dirty="0"/>
              <a:t>数据</a:t>
            </a:r>
            <a:r>
              <a:rPr lang="zh-CN" altLang="en-US" dirty="0"/>
              <a:t>离散化</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2" name="矩形 1"/>
          <p:cNvSpPr/>
          <p:nvPr/>
        </p:nvSpPr>
        <p:spPr>
          <a:xfrm>
            <a:off x="745256" y="1460511"/>
            <a:ext cx="7824247" cy="1526187"/>
          </a:xfrm>
          <a:prstGeom prst="rect">
            <a:avLst/>
          </a:prstGeom>
        </p:spPr>
        <p:txBody>
          <a:bodyPr wrap="square">
            <a:spAutoFit/>
          </a:bodyPr>
          <a:lstStyle/>
          <a:p>
            <a:pPr>
              <a:lnSpc>
                <a:spcPct val="150000"/>
              </a:lnSpc>
            </a:pPr>
            <a:r>
              <a:rPr lang="en-US" altLang="zh-CN" sz="1600" dirty="0"/>
              <a:t>ChiMerge</a:t>
            </a:r>
            <a:r>
              <a:rPr lang="zh-CN" altLang="zh-CN" sz="1600" dirty="0"/>
              <a:t>是一种监督的、基于</a:t>
            </a:r>
            <a:r>
              <a:rPr lang="en-US" altLang="zh-CN" sz="1600" dirty="0">
                <a:latin typeface="Times New Roman" panose="02020603050405020304" pitchFamily="18" charset="0"/>
              </a:rPr>
              <a:t>x</a:t>
            </a:r>
            <a:r>
              <a:rPr lang="en-US" altLang="zh-CN" sz="1600" baseline="30000" dirty="0">
                <a:latin typeface="Times New Roman" panose="02020603050405020304" pitchFamily="18" charset="0"/>
              </a:rPr>
              <a:t>2</a:t>
            </a:r>
            <a:r>
              <a:rPr lang="zh-CN" altLang="zh-CN" sz="1600" dirty="0"/>
              <a:t>检验的数据离散化方法。其基本思想：对于精确的离散化，相对类频率在一个区间内应当完全一致。因此，如果两个相邻的区间具有非常类似的类分布，则这两个区间可以合并；否则，它们应当保持分开。而低</a:t>
            </a:r>
            <a:r>
              <a:rPr lang="en-US" altLang="zh-CN" sz="1600" i="1" dirty="0"/>
              <a:t>x</a:t>
            </a:r>
            <a:r>
              <a:rPr lang="en-US" altLang="zh-CN" sz="1600" i="1" baseline="30000" dirty="0"/>
              <a:t>2</a:t>
            </a:r>
            <a:r>
              <a:rPr lang="zh-CN" altLang="zh-CN" sz="1600" dirty="0"/>
              <a:t>值表明它们具有相似的类分布。</a:t>
            </a:r>
            <a:endParaRPr lang="zh-CN" altLang="zh-CN" sz="1600" dirty="0"/>
          </a:p>
        </p:txBody>
      </p:sp>
      <p:sp>
        <p:nvSpPr>
          <p:cNvPr id="3" name="矩形 2"/>
          <p:cNvSpPr/>
          <p:nvPr/>
        </p:nvSpPr>
        <p:spPr>
          <a:xfrm>
            <a:off x="722296" y="3125176"/>
            <a:ext cx="7616858" cy="1895391"/>
          </a:xfrm>
          <a:prstGeom prst="rect">
            <a:avLst/>
          </a:prstGeom>
        </p:spPr>
        <p:txBody>
          <a:bodyPr wrap="square">
            <a:spAutoFit/>
          </a:bodyPr>
          <a:lstStyle/>
          <a:p>
            <a:pPr>
              <a:lnSpc>
                <a:spcPct val="150000"/>
              </a:lnSpc>
            </a:pPr>
            <a:r>
              <a:rPr lang="en-US" altLang="zh-CN" sz="1600" dirty="0"/>
              <a:t>ChiMerge</a:t>
            </a:r>
            <a:r>
              <a:rPr lang="zh-CN" altLang="en-US" sz="1600" dirty="0"/>
              <a:t>算法离散化数据操作流程包含三个基本步骤：</a:t>
            </a:r>
            <a:endParaRPr lang="zh-CN" altLang="en-US" sz="1600" dirty="0"/>
          </a:p>
          <a:p>
            <a:pPr>
              <a:lnSpc>
                <a:spcPct val="150000"/>
              </a:lnSpc>
            </a:pPr>
            <a:r>
              <a:rPr lang="zh-CN" altLang="en-US" sz="1600" dirty="0"/>
              <a:t>（</a:t>
            </a:r>
            <a:r>
              <a:rPr lang="en-US" altLang="zh-CN" sz="1600" dirty="0"/>
              <a:t>1</a:t>
            </a:r>
            <a:r>
              <a:rPr lang="zh-CN" altLang="en-US" sz="1600" dirty="0"/>
              <a:t>）将所有样本数据按给定数值属性</a:t>
            </a:r>
            <a:r>
              <a:rPr lang="en-US" altLang="zh-CN" sz="1600" dirty="0"/>
              <a:t>A</a:t>
            </a:r>
            <a:r>
              <a:rPr lang="zh-CN" altLang="en-US" sz="1600" dirty="0"/>
              <a:t>的值升序排序。</a:t>
            </a:r>
            <a:endParaRPr lang="zh-CN" altLang="en-US" sz="1600" dirty="0"/>
          </a:p>
          <a:p>
            <a:pPr>
              <a:lnSpc>
                <a:spcPct val="150000"/>
              </a:lnSpc>
            </a:pPr>
            <a:r>
              <a:rPr lang="zh-CN" altLang="en-US" sz="1600" dirty="0"/>
              <a:t>（</a:t>
            </a:r>
            <a:r>
              <a:rPr lang="en-US" altLang="zh-CN" sz="1600" dirty="0"/>
              <a:t>2</a:t>
            </a:r>
            <a:r>
              <a:rPr lang="zh-CN" altLang="en-US" sz="1600" dirty="0"/>
              <a:t>）把数值属性</a:t>
            </a:r>
            <a:r>
              <a:rPr lang="en-US" altLang="zh-CN" sz="1600" dirty="0"/>
              <a:t>A</a:t>
            </a:r>
            <a:r>
              <a:rPr lang="zh-CN" altLang="en-US" sz="1600" dirty="0"/>
              <a:t>的每个不同值看作一个区间。</a:t>
            </a:r>
            <a:endParaRPr lang="zh-CN" altLang="en-US" sz="1600" dirty="0"/>
          </a:p>
          <a:p>
            <a:pPr>
              <a:lnSpc>
                <a:spcPct val="150000"/>
              </a:lnSpc>
            </a:pPr>
            <a:r>
              <a:rPr lang="zh-CN" altLang="en-US" sz="1600" dirty="0"/>
              <a:t>（</a:t>
            </a:r>
            <a:r>
              <a:rPr lang="en-US" altLang="zh-CN" sz="1600" dirty="0"/>
              <a:t>3</a:t>
            </a:r>
            <a:r>
              <a:rPr lang="zh-CN" altLang="en-US" sz="1600" dirty="0"/>
              <a:t>）对每对相邻的区间进行</a:t>
            </a:r>
            <a:r>
              <a:rPr lang="en-US" altLang="zh-CN" sz="1600" dirty="0">
                <a:latin typeface="Times New Roman" panose="02020603050405020304" pitchFamily="18" charset="0"/>
              </a:rPr>
              <a:t>x</a:t>
            </a:r>
            <a:r>
              <a:rPr lang="en-US" altLang="zh-CN" sz="1600" baseline="30000" dirty="0">
                <a:latin typeface="Times New Roman" panose="02020603050405020304" pitchFamily="18" charset="0"/>
              </a:rPr>
              <a:t>2</a:t>
            </a:r>
            <a:r>
              <a:rPr lang="zh-CN" altLang="en-US" sz="1600" dirty="0"/>
              <a:t>检验。将最小</a:t>
            </a:r>
            <a:r>
              <a:rPr lang="en-US" altLang="zh-CN" sz="1600" dirty="0">
                <a:latin typeface="Times New Roman" panose="02020603050405020304" pitchFamily="18" charset="0"/>
              </a:rPr>
              <a:t>x</a:t>
            </a:r>
            <a:r>
              <a:rPr lang="en-US" altLang="zh-CN" sz="1600" baseline="30000" dirty="0">
                <a:latin typeface="Times New Roman" panose="02020603050405020304" pitchFamily="18" charset="0"/>
              </a:rPr>
              <a:t>2</a:t>
            </a:r>
            <a:r>
              <a:rPr lang="zh-CN" altLang="en-US" sz="1600" dirty="0"/>
              <a:t>值的相邻区间合并成一个区间。重复执行</a:t>
            </a:r>
            <a:r>
              <a:rPr lang="en-US" altLang="zh-CN" sz="1600" dirty="0">
                <a:latin typeface="Times New Roman" panose="02020603050405020304" pitchFamily="18" charset="0"/>
              </a:rPr>
              <a:t>x</a:t>
            </a:r>
            <a:r>
              <a:rPr lang="en-US" altLang="zh-CN" sz="1600" baseline="30000" dirty="0">
                <a:latin typeface="Times New Roman" panose="02020603050405020304" pitchFamily="18" charset="0"/>
              </a:rPr>
              <a:t>2</a:t>
            </a:r>
            <a:r>
              <a:rPr lang="zh-CN" altLang="en-US" sz="1600" dirty="0"/>
              <a:t>检验并且自底向上全并区间直到</a:t>
            </a:r>
            <a:r>
              <a:rPr lang="en-US" altLang="zh-CN" sz="1600" dirty="0"/>
              <a:t>2</a:t>
            </a:r>
            <a:r>
              <a:rPr lang="zh-CN" altLang="en-US" sz="1600" dirty="0"/>
              <a:t>检验达到设定的阈值。</a:t>
            </a:r>
            <a:endParaRPr lang="zh-CN" altLang="en-US"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763533"/>
            <a:chOff x="1807265" y="3866296"/>
            <a:chExt cx="5693399" cy="763533"/>
          </a:xfrm>
          <a:solidFill>
            <a:schemeClr val="bg1">
              <a:lumMod val="85000"/>
            </a:schemeClr>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79683" y="3891165"/>
              <a:ext cx="2063385" cy="738664"/>
            </a:xfrm>
            <a:prstGeom prst="rect">
              <a:avLst/>
            </a:prstGeom>
            <a:noFill/>
          </p:spPr>
          <p:txBody>
            <a:bodyPr wrap="none">
              <a:spAutoFit/>
            </a:bodyPr>
            <a:lstStyle/>
            <a:p>
              <a:r>
                <a:rPr lang="en-US" altLang="zh-CN" sz="2100" spc="225" dirty="0">
                  <a:solidFill>
                    <a:schemeClr val="bg2">
                      <a:lumMod val="50000"/>
                    </a:schemeClr>
                  </a:solidFill>
                  <a:latin typeface="微软雅黑" panose="020B0503020204020204" pitchFamily="34" charset="-122"/>
                  <a:ea typeface="微软雅黑" panose="020B0503020204020204" pitchFamily="34" charset="-122"/>
                </a:rPr>
                <a:t>2.1  </a:t>
              </a:r>
              <a:r>
                <a:rPr lang="zh-CN" altLang="zh-CN" sz="2100" spc="225" dirty="0">
                  <a:solidFill>
                    <a:schemeClr val="bg2">
                      <a:lumMod val="50000"/>
                    </a:schemeClr>
                  </a:solidFill>
                  <a:latin typeface="微软雅黑" panose="020B0503020204020204" pitchFamily="34" charset="-122"/>
                  <a:ea typeface="微软雅黑" panose="020B0503020204020204" pitchFamily="34" charset="-122"/>
                </a:rPr>
                <a:t>数据类型</a:t>
              </a:r>
              <a:endParaRPr lang="zh-CN" altLang="zh-CN" sz="2100" spc="225" dirty="0">
                <a:solidFill>
                  <a:schemeClr val="bg2">
                    <a:lumMod val="50000"/>
                  </a:schemeClr>
                </a:solidFill>
                <a:latin typeface="微软雅黑" panose="020B0503020204020204" pitchFamily="34" charset="-122"/>
                <a:ea typeface="微软雅黑" panose="020B0503020204020204" pitchFamily="34" charset="-122"/>
              </a:endParaRPr>
            </a:p>
            <a:p>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416338" y="1169836"/>
              <a:ext cx="2311308" cy="523220"/>
            </a:xfrm>
            <a:prstGeom prst="rect">
              <a:avLst/>
            </a:prstGeom>
            <a:grpFill/>
          </p:spPr>
          <p:txBody>
            <a:bodyPr wrap="none" rtlCol="0">
              <a:spAutoFit/>
            </a:bodyPr>
            <a:lstStyle/>
            <a:p>
              <a:pPr algn="ctr"/>
              <a:r>
                <a:rPr lang="zh-CN" altLang="en-US" sz="2800" dirty="0">
                  <a:solidFill>
                    <a:schemeClr val="accent4"/>
                  </a:solidFill>
                </a:rPr>
                <a:t>第二章　</a:t>
              </a:r>
              <a:r>
                <a:rPr lang="zh-CN" altLang="zh-CN" sz="2800" dirty="0">
                  <a:solidFill>
                    <a:schemeClr val="accent4"/>
                  </a:solidFill>
                </a:rPr>
                <a:t>数据预处理与相似性</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441694" cy="415498"/>
            </a:xfrm>
            <a:prstGeom prst="rect">
              <a:avLst/>
            </a:prstGeom>
          </p:spPr>
          <p:txBody>
            <a:bodyPr wrap="none">
              <a:spAutoFit/>
            </a:bodyPr>
            <a:lstStyle/>
            <a:p>
              <a:r>
                <a:rPr lang="en-US" altLang="zh-CN" sz="2100" spc="225" dirty="0">
                  <a:solidFill>
                    <a:schemeClr val="bg2">
                      <a:lumMod val="50000"/>
                    </a:schemeClr>
                  </a:solidFill>
                  <a:latin typeface="微软雅黑" panose="020B0503020204020204" pitchFamily="34" charset="-122"/>
                  <a:ea typeface="微软雅黑" panose="020B0503020204020204" pitchFamily="34" charset="-122"/>
                </a:rPr>
                <a:t>2.2</a:t>
              </a:r>
              <a:r>
                <a:rPr lang="zh-CN" altLang="en-US" sz="2100" spc="225" dirty="0">
                  <a:solidFill>
                    <a:schemeClr val="bg2">
                      <a:lumMod val="50000"/>
                    </a:schemeClr>
                  </a:solidFill>
                  <a:latin typeface="微软雅黑" panose="020B0503020204020204" pitchFamily="34" charset="-122"/>
                  <a:ea typeface="微软雅黑" panose="020B0503020204020204" pitchFamily="34" charset="-122"/>
                </a:rPr>
                <a:t>　数据预处理</a:t>
              </a:r>
              <a:endParaRPr lang="zh-CN" altLang="en-US" sz="2100" spc="225" dirty="0">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rgbClr val="000066"/>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739853" cy="415498"/>
            </a:xfrm>
            <a:prstGeom prst="rect">
              <a:avLst/>
            </a:prstGeom>
            <a:grp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2.3</a:t>
              </a:r>
              <a:r>
                <a:rPr lang="zh-CN" altLang="en-US" sz="2100" spc="225" dirty="0">
                  <a:solidFill>
                    <a:schemeClr val="bg1"/>
                  </a:solidFill>
                  <a:latin typeface="微软雅黑" panose="020B0503020204020204" pitchFamily="34" charset="-122"/>
                  <a:ea typeface="微软雅黑" panose="020B0503020204020204" pitchFamily="34" charset="-122"/>
                </a:rPr>
                <a:t>　数据的相似性</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48572" y="3855748"/>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22326" y="1157127"/>
            <a:ext cx="7427118" cy="1246495"/>
          </a:xfrm>
          <a:prstGeom prst="rect">
            <a:avLst/>
          </a:prstGeom>
          <a:noFill/>
        </p:spPr>
        <p:txBody>
          <a:bodyPr wrap="square" rtlCol="0">
            <a:spAutoFit/>
          </a:bodyPr>
          <a:lstStyle/>
          <a:p>
            <a:r>
              <a:rPr lang="zh-CN" altLang="zh-CN" sz="1500" dirty="0"/>
              <a:t>数据挖掘任务需要计算数据对象之间的相似性或相异性，如聚类、最近邻分类、异常检测等。相似度指两个对象相似程度的数据度量。相异度指两个对象差异程度的数值度量，距离可以作为相异度的同义词，两个数据所在的空间距离越大表示数据越相异，。相似性和相异性计算方法是一致的，通常是用两个对象之间的一个或多个属性距离来表示</a:t>
            </a:r>
            <a:r>
              <a:rPr lang="zh-CN" altLang="en-US" sz="1500" dirty="0"/>
              <a:t>。</a:t>
            </a:r>
            <a:endParaRPr lang="en-US" altLang="zh-CN" sz="1500" dirty="0"/>
          </a:p>
          <a:p>
            <a:endParaRPr lang="zh-CN" altLang="zh-CN" sz="1500" dirty="0"/>
          </a:p>
        </p:txBody>
      </p:sp>
      <p:pic>
        <p:nvPicPr>
          <p:cNvPr id="17410" name="Picture 2" descr="C:\Users\Administrator\Desktop\ai\2-variable-cluste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4943" y="2403622"/>
            <a:ext cx="5014958" cy="21259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2326" y="4785360"/>
            <a:ext cx="7427118" cy="784830"/>
          </a:xfrm>
          <a:prstGeom prst="rect">
            <a:avLst/>
          </a:prstGeom>
          <a:noFill/>
        </p:spPr>
        <p:txBody>
          <a:bodyPr wrap="square" rtlCol="0">
            <a:spAutoFit/>
          </a:bodyPr>
          <a:lstStyle/>
          <a:p>
            <a:r>
              <a:rPr lang="zh-CN" altLang="zh-CN" sz="1500" dirty="0"/>
              <a:t>数据对象之间的邻近度计算与数据对象属性类型密切相关。掌握简单属性之间的邻近度是计算复杂对象之间邻近度的基础。本节分别以标称和数值类型属性介绍邻近性度量方法。</a:t>
            </a:r>
            <a:endParaRPr lang="zh-CN" altLang="zh-CN" sz="15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3147015" cy="369332"/>
          </a:xfrm>
          <a:prstGeom prst="rect">
            <a:avLst/>
          </a:prstGeom>
        </p:spPr>
        <p:txBody>
          <a:bodyPr wrap="none">
            <a:spAutoFit/>
          </a:bodyPr>
          <a:lstStyle/>
          <a:p>
            <a:r>
              <a:rPr lang="en-US" altLang="zh-CN" dirty="0"/>
              <a:t>2.3.1  </a:t>
            </a:r>
            <a:r>
              <a:rPr lang="zh-CN" altLang="zh-CN" dirty="0"/>
              <a:t>数值属性的相似性度量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73" name="矩形 72"/>
          <p:cNvSpPr/>
          <p:nvPr/>
        </p:nvSpPr>
        <p:spPr>
          <a:xfrm>
            <a:off x="1586814" y="3167378"/>
            <a:ext cx="3907206" cy="406401"/>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a:t>  1</a:t>
            </a:r>
            <a:r>
              <a:rPr lang="zh-CN" altLang="zh-CN" sz="1200" dirty="0"/>
              <a:t>．</a:t>
            </a:r>
            <a:r>
              <a:rPr lang="en-US" altLang="zh-CN" sz="1200" dirty="0"/>
              <a:t> </a:t>
            </a:r>
            <a:r>
              <a:rPr lang="en-US" altLang="zh-CN" sz="1200" dirty="0" err="1"/>
              <a:t>Dist</a:t>
            </a:r>
            <a:r>
              <a:rPr lang="en-US" altLang="zh-CN" sz="1200" dirty="0"/>
              <a:t>(</a:t>
            </a:r>
            <a:r>
              <a:rPr lang="en-US" altLang="zh-CN" sz="1200" i="1" dirty="0" err="1"/>
              <a:t>x</a:t>
            </a:r>
            <a:r>
              <a:rPr lang="en-US" altLang="zh-CN" sz="1200" dirty="0" err="1"/>
              <a:t>,</a:t>
            </a:r>
            <a:r>
              <a:rPr lang="en-US" altLang="zh-CN" sz="1200" i="1" dirty="0" err="1"/>
              <a:t>y</a:t>
            </a:r>
            <a:r>
              <a:rPr lang="en-US" altLang="zh-CN" sz="1200" dirty="0"/>
              <a:t>)</a:t>
            </a:r>
            <a:r>
              <a:rPr lang="zh-CN" altLang="zh-CN" sz="1200" dirty="0"/>
              <a:t>≥</a:t>
            </a:r>
            <a:r>
              <a:rPr lang="en-US" altLang="zh-CN" sz="1200" dirty="0"/>
              <a:t>0</a:t>
            </a:r>
            <a:r>
              <a:rPr lang="zh-CN" altLang="zh-CN" sz="1200" dirty="0"/>
              <a:t>（距离非负）</a:t>
            </a:r>
            <a:endParaRPr lang="zh-CN" altLang="zh-CN" sz="1200" dirty="0"/>
          </a:p>
        </p:txBody>
      </p:sp>
      <p:sp>
        <p:nvSpPr>
          <p:cNvPr id="75" name="矩形 74"/>
          <p:cNvSpPr/>
          <p:nvPr/>
        </p:nvSpPr>
        <p:spPr>
          <a:xfrm>
            <a:off x="1586814" y="3681728"/>
            <a:ext cx="3907206" cy="387351"/>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a:t>  2</a:t>
            </a:r>
            <a:r>
              <a:rPr lang="zh-CN" altLang="zh-CN" sz="1200" dirty="0"/>
              <a:t>．当且仅当</a:t>
            </a:r>
            <a:r>
              <a:rPr lang="en-US" altLang="zh-CN" sz="1200" i="1" dirty="0"/>
              <a:t>x</a:t>
            </a:r>
            <a:r>
              <a:rPr lang="en-US" altLang="zh-CN" sz="1200" dirty="0"/>
              <a:t>=</a:t>
            </a:r>
            <a:r>
              <a:rPr lang="en-US" altLang="zh-CN" sz="1200" i="1" dirty="0"/>
              <a:t>y</a:t>
            </a:r>
            <a:r>
              <a:rPr lang="zh-CN" altLang="zh-CN" sz="1200" dirty="0"/>
              <a:t>时，</a:t>
            </a:r>
            <a:r>
              <a:rPr lang="en-US" altLang="zh-CN" sz="1200" dirty="0" err="1"/>
              <a:t>Dist</a:t>
            </a:r>
            <a:r>
              <a:rPr lang="en-US" altLang="zh-CN" sz="1200" dirty="0"/>
              <a:t>(</a:t>
            </a:r>
            <a:r>
              <a:rPr lang="en-US" altLang="zh-CN" sz="1200" i="1" dirty="0" err="1"/>
              <a:t>x</a:t>
            </a:r>
            <a:r>
              <a:rPr lang="en-US" altLang="zh-CN" sz="1200" dirty="0" err="1"/>
              <a:t>,</a:t>
            </a:r>
            <a:r>
              <a:rPr lang="en-US" altLang="zh-CN" sz="1200" i="1" dirty="0" err="1"/>
              <a:t>y</a:t>
            </a:r>
            <a:r>
              <a:rPr lang="en-US" altLang="zh-CN" sz="1200" dirty="0"/>
              <a:t>)=0</a:t>
            </a:r>
            <a:endParaRPr lang="zh-CN" altLang="zh-CN" sz="1200" dirty="0"/>
          </a:p>
        </p:txBody>
      </p:sp>
      <p:sp>
        <p:nvSpPr>
          <p:cNvPr id="78" name="矩形 77"/>
          <p:cNvSpPr/>
          <p:nvPr/>
        </p:nvSpPr>
        <p:spPr>
          <a:xfrm>
            <a:off x="1571976" y="4159248"/>
            <a:ext cx="3922043" cy="387351"/>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a:t>  3</a:t>
            </a:r>
            <a:r>
              <a:rPr lang="zh-CN" altLang="zh-CN" sz="1200" dirty="0"/>
              <a:t>．</a:t>
            </a:r>
            <a:r>
              <a:rPr lang="en-US" altLang="zh-CN" sz="1200" dirty="0"/>
              <a:t> </a:t>
            </a:r>
            <a:r>
              <a:rPr lang="en-US" altLang="zh-CN" sz="1200" dirty="0" err="1"/>
              <a:t>Dist</a:t>
            </a:r>
            <a:r>
              <a:rPr lang="en-US" altLang="zh-CN" sz="1200" dirty="0"/>
              <a:t>(</a:t>
            </a:r>
            <a:r>
              <a:rPr lang="en-US" altLang="zh-CN" sz="1200" i="1" dirty="0" err="1"/>
              <a:t>x</a:t>
            </a:r>
            <a:r>
              <a:rPr lang="en-US" altLang="zh-CN" sz="1200" dirty="0" err="1"/>
              <a:t>,</a:t>
            </a:r>
            <a:r>
              <a:rPr lang="en-US" altLang="zh-CN" sz="1200" i="1" dirty="0" err="1"/>
              <a:t>y</a:t>
            </a:r>
            <a:r>
              <a:rPr lang="en-US" altLang="zh-CN" sz="1200" dirty="0"/>
              <a:t>)= </a:t>
            </a:r>
            <a:r>
              <a:rPr lang="en-US" altLang="zh-CN" sz="1200" dirty="0" err="1"/>
              <a:t>Dist</a:t>
            </a:r>
            <a:r>
              <a:rPr lang="en-US" altLang="zh-CN" sz="1200" dirty="0"/>
              <a:t>(</a:t>
            </a:r>
            <a:r>
              <a:rPr lang="en-US" altLang="zh-CN" sz="1200" i="1" dirty="0"/>
              <a:t>y</a:t>
            </a:r>
            <a:r>
              <a:rPr lang="en-US" altLang="zh-CN" sz="1200" dirty="0"/>
              <a:t>,</a:t>
            </a:r>
            <a:r>
              <a:rPr lang="en-US" altLang="zh-CN" sz="1200" i="1" dirty="0"/>
              <a:t> x</a:t>
            </a:r>
            <a:r>
              <a:rPr lang="en-US" altLang="zh-CN" sz="1200" dirty="0"/>
              <a:t>) </a:t>
            </a:r>
            <a:r>
              <a:rPr lang="zh-CN" altLang="zh-CN" sz="1200" dirty="0"/>
              <a:t>（距离具有对称性）</a:t>
            </a:r>
            <a:endParaRPr lang="zh-CN" altLang="zh-CN" sz="1200" dirty="0"/>
          </a:p>
        </p:txBody>
      </p:sp>
      <p:sp>
        <p:nvSpPr>
          <p:cNvPr id="6" name="矩形 5"/>
          <p:cNvSpPr/>
          <p:nvPr/>
        </p:nvSpPr>
        <p:spPr>
          <a:xfrm>
            <a:off x="614760" y="2788920"/>
            <a:ext cx="7842250" cy="2570480"/>
          </a:xfrm>
          <a:prstGeom prst="rect">
            <a:avLst/>
          </a:prstGeom>
          <a:noFill/>
          <a:ln w="2540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5954682" y="3167378"/>
            <a:ext cx="1022782" cy="1831341"/>
          </a:xfrm>
          <a:prstGeom prst="rect">
            <a:avLst/>
          </a:prstGeom>
          <a:solidFill>
            <a:schemeClr val="accent1">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t>函数距离准则</a:t>
            </a:r>
            <a:endParaRPr lang="zh-CN" altLang="zh-CN" sz="1400" dirty="0"/>
          </a:p>
        </p:txBody>
      </p:sp>
      <p:sp>
        <p:nvSpPr>
          <p:cNvPr id="7" name="矩形 6"/>
          <p:cNvSpPr/>
          <p:nvPr/>
        </p:nvSpPr>
        <p:spPr>
          <a:xfrm>
            <a:off x="1663699" y="3246754"/>
            <a:ext cx="3716019" cy="2635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1663698" y="3743640"/>
            <a:ext cx="3716021" cy="2635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1663700" y="4221160"/>
            <a:ext cx="3716018" cy="2635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812800" y="1492250"/>
            <a:ext cx="7427118" cy="830997"/>
          </a:xfrm>
          <a:prstGeom prst="rect">
            <a:avLst/>
          </a:prstGeom>
          <a:noFill/>
        </p:spPr>
        <p:txBody>
          <a:bodyPr wrap="square" rtlCol="0">
            <a:spAutoFit/>
          </a:bodyPr>
          <a:lstStyle/>
          <a:p>
            <a:r>
              <a:rPr lang="zh-CN" altLang="zh-CN" sz="1600" dirty="0"/>
              <a:t>在一个空间下进行聚类或某些分类任务时，需要在该空间中找到一个距离测度，即给出该空间下任意两点之间的距离。距离测度是一个函数</a:t>
            </a:r>
            <a:r>
              <a:rPr lang="en-US" altLang="zh-CN" sz="1600" i="1" dirty="0"/>
              <a:t>d</a:t>
            </a:r>
            <a:r>
              <a:rPr lang="en-US" altLang="zh-CN" sz="1600" dirty="0"/>
              <a:t>(</a:t>
            </a:r>
            <a:r>
              <a:rPr lang="en-US" altLang="zh-CN" sz="1600" i="1" dirty="0" err="1"/>
              <a:t>x</a:t>
            </a:r>
            <a:r>
              <a:rPr lang="en-US" altLang="zh-CN" sz="1600" dirty="0" err="1"/>
              <a:t>,</a:t>
            </a:r>
            <a:r>
              <a:rPr lang="en-US" altLang="zh-CN" sz="1600" i="1" dirty="0" err="1"/>
              <a:t>y</a:t>
            </a:r>
            <a:r>
              <a:rPr lang="en-US" altLang="zh-CN" sz="1600" dirty="0"/>
              <a:t>)</a:t>
            </a:r>
            <a:r>
              <a:rPr lang="zh-CN" altLang="zh-CN" sz="1600" dirty="0"/>
              <a:t>，以空间中的两个点作为参数，函数值是一个实数值，该函数必须满足下列准则：</a:t>
            </a:r>
            <a:endParaRPr lang="zh-CN" altLang="zh-CN" sz="1600" dirty="0"/>
          </a:p>
        </p:txBody>
      </p:sp>
      <p:sp>
        <p:nvSpPr>
          <p:cNvPr id="81" name="矩形 80"/>
          <p:cNvSpPr/>
          <p:nvPr/>
        </p:nvSpPr>
        <p:spPr>
          <a:xfrm>
            <a:off x="1560686" y="4611368"/>
            <a:ext cx="3922043" cy="387351"/>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a:t>  4</a:t>
            </a:r>
            <a:r>
              <a:rPr lang="zh-CN" altLang="zh-CN" sz="1200" dirty="0"/>
              <a:t>．</a:t>
            </a:r>
            <a:r>
              <a:rPr lang="en-US" altLang="zh-CN" sz="1200" dirty="0"/>
              <a:t> </a:t>
            </a:r>
            <a:r>
              <a:rPr lang="en-US" altLang="zh-CN" sz="1200" dirty="0" err="1"/>
              <a:t>Dist</a:t>
            </a:r>
            <a:r>
              <a:rPr lang="en-US" altLang="zh-CN" sz="1200" dirty="0"/>
              <a:t>(</a:t>
            </a:r>
            <a:r>
              <a:rPr lang="en-US" altLang="zh-CN" sz="1200" i="1" dirty="0" err="1"/>
              <a:t>x</a:t>
            </a:r>
            <a:r>
              <a:rPr lang="en-US" altLang="zh-CN" sz="1200" dirty="0" err="1"/>
              <a:t>,</a:t>
            </a:r>
            <a:r>
              <a:rPr lang="en-US" altLang="zh-CN" sz="1200" i="1" dirty="0" err="1"/>
              <a:t>y</a:t>
            </a:r>
            <a:r>
              <a:rPr lang="en-US" altLang="zh-CN" sz="1200" dirty="0"/>
              <a:t>)</a:t>
            </a:r>
            <a:r>
              <a:rPr lang="zh-CN" altLang="zh-CN" sz="1200" dirty="0"/>
              <a:t>≤</a:t>
            </a:r>
            <a:r>
              <a:rPr lang="en-US" altLang="zh-CN" sz="1200" dirty="0" err="1"/>
              <a:t>Dist</a:t>
            </a:r>
            <a:r>
              <a:rPr lang="en-US" altLang="zh-CN" sz="1200" dirty="0"/>
              <a:t>(</a:t>
            </a:r>
            <a:r>
              <a:rPr lang="en-US" altLang="zh-CN" sz="1200" i="1" dirty="0" err="1"/>
              <a:t>x</a:t>
            </a:r>
            <a:r>
              <a:rPr lang="en-US" altLang="zh-CN" sz="1200" dirty="0" err="1"/>
              <a:t>,</a:t>
            </a:r>
            <a:r>
              <a:rPr lang="en-US" altLang="zh-CN" sz="1200" i="1" dirty="0" err="1"/>
              <a:t>z</a:t>
            </a:r>
            <a:r>
              <a:rPr lang="en-US" altLang="zh-CN" sz="1200" dirty="0"/>
              <a:t>) + </a:t>
            </a:r>
            <a:r>
              <a:rPr lang="en-US" altLang="zh-CN" sz="1200" dirty="0" err="1"/>
              <a:t>Dist</a:t>
            </a:r>
            <a:r>
              <a:rPr lang="en-US" altLang="zh-CN" sz="1200" dirty="0"/>
              <a:t>(</a:t>
            </a:r>
            <a:r>
              <a:rPr lang="en-US" altLang="zh-CN" sz="1200" i="1" dirty="0" err="1"/>
              <a:t>z</a:t>
            </a:r>
            <a:r>
              <a:rPr lang="en-US" altLang="zh-CN" sz="1200" dirty="0" err="1"/>
              <a:t>,</a:t>
            </a:r>
            <a:r>
              <a:rPr lang="en-US" altLang="zh-CN" sz="1200" i="1" dirty="0" err="1"/>
              <a:t>y</a:t>
            </a:r>
            <a:r>
              <a:rPr lang="en-US" altLang="zh-CN" sz="1200" dirty="0"/>
              <a:t>)</a:t>
            </a:r>
            <a:r>
              <a:rPr lang="zh-CN" altLang="zh-CN" sz="1200" dirty="0"/>
              <a:t>（三角不等式）</a:t>
            </a:r>
            <a:endParaRPr lang="zh-CN" altLang="zh-CN" sz="1200" dirty="0"/>
          </a:p>
        </p:txBody>
      </p:sp>
      <p:sp>
        <p:nvSpPr>
          <p:cNvPr id="87" name="矩形 86"/>
          <p:cNvSpPr/>
          <p:nvPr/>
        </p:nvSpPr>
        <p:spPr>
          <a:xfrm>
            <a:off x="1652410" y="4673280"/>
            <a:ext cx="3716018" cy="2635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3147015" cy="369332"/>
          </a:xfrm>
          <a:prstGeom prst="rect">
            <a:avLst/>
          </a:prstGeom>
        </p:spPr>
        <p:txBody>
          <a:bodyPr wrap="none">
            <a:spAutoFit/>
          </a:bodyPr>
          <a:lstStyle/>
          <a:p>
            <a:r>
              <a:rPr lang="en-US" altLang="zh-CN" dirty="0"/>
              <a:t>2.3.1  </a:t>
            </a:r>
            <a:r>
              <a:rPr lang="zh-CN" altLang="zh-CN" dirty="0"/>
              <a:t>数值属性的相似性度量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492251"/>
            <a:ext cx="3492499" cy="4247317"/>
          </a:xfrm>
          <a:prstGeom prst="rect">
            <a:avLst/>
          </a:prstGeom>
          <a:noFill/>
        </p:spPr>
        <p:txBody>
          <a:bodyPr wrap="square" rtlCol="0">
            <a:spAutoFit/>
          </a:bodyPr>
          <a:lstStyle/>
          <a:p>
            <a:pPr>
              <a:lnSpc>
                <a:spcPct val="150000"/>
              </a:lnSpc>
            </a:pPr>
            <a:r>
              <a:rPr lang="zh-CN" altLang="zh-CN" dirty="0"/>
              <a:t>从直观上看，属于同一类的对象在空间中应该互相靠近，而不同类的对象之间的距离要大得多，因此可用距离来衡量对象之间的相似程度。距离越小，对象间的相似性就越大。</a:t>
            </a:r>
            <a:endParaRPr lang="en-US" altLang="zh-CN" dirty="0"/>
          </a:p>
          <a:p>
            <a:pPr>
              <a:lnSpc>
                <a:spcPct val="150000"/>
              </a:lnSpc>
            </a:pPr>
            <a:r>
              <a:rPr lang="zh-CN" altLang="zh-CN" dirty="0"/>
              <a:t>常用的距离形式有：曼哈顿距离、欧几里得距离、切比雪夫距离、闵可夫斯基距离、杰卡德距离等</a:t>
            </a:r>
            <a:r>
              <a:rPr lang="zh-CN" altLang="en-US" dirty="0"/>
              <a:t>。</a:t>
            </a:r>
            <a:endParaRPr lang="en-US" altLang="zh-CN" dirty="0"/>
          </a:p>
          <a:p>
            <a:pPr>
              <a:lnSpc>
                <a:spcPct val="150000"/>
              </a:lnSpc>
            </a:pPr>
            <a:endParaRPr lang="en-US" altLang="zh-CN"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188" y="1707684"/>
            <a:ext cx="4337957" cy="3421376"/>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3147015" cy="369332"/>
          </a:xfrm>
          <a:prstGeom prst="rect">
            <a:avLst/>
          </a:prstGeom>
        </p:spPr>
        <p:txBody>
          <a:bodyPr wrap="none">
            <a:spAutoFit/>
          </a:bodyPr>
          <a:lstStyle/>
          <a:p>
            <a:r>
              <a:rPr lang="en-US" altLang="zh-CN" dirty="0"/>
              <a:t>2.3.1  </a:t>
            </a:r>
            <a:r>
              <a:rPr lang="zh-CN" altLang="zh-CN" dirty="0"/>
              <a:t>数值属性的相似性度量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492250"/>
            <a:ext cx="7427118" cy="338554"/>
          </a:xfrm>
          <a:prstGeom prst="rect">
            <a:avLst/>
          </a:prstGeom>
          <a:noFill/>
        </p:spPr>
        <p:txBody>
          <a:bodyPr wrap="square" rtlCol="0">
            <a:spAutoFit/>
          </a:bodyPr>
          <a:lstStyle/>
          <a:p>
            <a:r>
              <a:rPr lang="en-US" altLang="zh-CN" sz="1600" dirty="0"/>
              <a:t>1</a:t>
            </a:r>
            <a:r>
              <a:rPr lang="zh-CN" altLang="zh-CN" sz="1600" dirty="0"/>
              <a:t>．曼哈顿距离（</a:t>
            </a:r>
            <a:r>
              <a:rPr lang="en-US" altLang="zh-CN" sz="1600" dirty="0"/>
              <a:t>Manhattan Distance</a:t>
            </a:r>
            <a:r>
              <a:rPr lang="zh-CN" altLang="zh-CN" sz="1600" dirty="0"/>
              <a:t>）</a:t>
            </a:r>
            <a:endParaRPr lang="zh-CN" altLang="zh-CN" sz="1600" b="1" dirty="0"/>
          </a:p>
        </p:txBody>
      </p:sp>
      <p:pic>
        <p:nvPicPr>
          <p:cNvPr id="18434" name="Picture 2" descr="C:\Users\Administrator\Desktop\ai\Manhattan_Distance_Illust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885" y="2133600"/>
            <a:ext cx="3810000" cy="21869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2800" y="2080260"/>
            <a:ext cx="3617118" cy="2862322"/>
          </a:xfrm>
          <a:prstGeom prst="rect">
            <a:avLst/>
          </a:prstGeom>
          <a:noFill/>
        </p:spPr>
        <p:txBody>
          <a:bodyPr wrap="square" rtlCol="0">
            <a:spAutoFit/>
          </a:bodyPr>
          <a:lstStyle/>
          <a:p>
            <a:r>
              <a:rPr lang="zh-CN" altLang="zh-CN" dirty="0"/>
              <a:t>两个点之间行进时必须要沿着网格线前进，就如同沿着城市（如曼哈顿）的街道行进一样。对于一个具有正南正北、正东正西方向规则布局的城市街道，从一点到达另一点的距离正是在南北方向上旅行的距离加上在东西方向上旅行的距离，是将多个维度上的距离进行求和的结果。其距离公式：</a:t>
            </a:r>
            <a:endParaRPr lang="zh-CN" altLang="zh-CN" dirty="0"/>
          </a:p>
          <a:p>
            <a:endParaRPr lang="zh-CN" altLang="en-US" dirty="0"/>
          </a:p>
        </p:txBody>
      </p:sp>
      <p:sp>
        <p:nvSpPr>
          <p:cNvPr id="3" name="Rectangle 2"/>
          <p:cNvSpPr>
            <a:spLocks noChangeArrowheads="1"/>
          </p:cNvSpPr>
          <p:nvPr/>
        </p:nvSpPr>
        <p:spPr bwMode="auto">
          <a:xfrm>
            <a:off x="1896540" y="4787640"/>
            <a:ext cx="109005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4" name="对象 3"/>
          <p:cNvGraphicFramePr>
            <a:graphicFrameLocks noChangeAspect="1"/>
          </p:cNvGraphicFramePr>
          <p:nvPr/>
        </p:nvGraphicFramePr>
        <p:xfrm>
          <a:off x="1896541" y="4787641"/>
          <a:ext cx="4733662" cy="713530"/>
        </p:xfrm>
        <a:graphic>
          <a:graphicData uri="http://schemas.openxmlformats.org/presentationml/2006/ole">
            <mc:AlternateContent xmlns:mc="http://schemas.openxmlformats.org/markup-compatibility/2006">
              <mc:Choice xmlns:v="urn:schemas-microsoft-com:vml" Requires="v">
                <p:oleObj spid="_x0000_s20511" name="Equation" r:id="rId4" imgW="2590800" imgH="393700" progId="Equation.DSMT4">
                  <p:embed/>
                </p:oleObj>
              </mc:Choice>
              <mc:Fallback>
                <p:oleObj name="Equation" r:id="rId4" imgW="25908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6541" y="4787641"/>
                        <a:ext cx="4733662" cy="713530"/>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3147015" cy="369332"/>
          </a:xfrm>
          <a:prstGeom prst="rect">
            <a:avLst/>
          </a:prstGeom>
        </p:spPr>
        <p:txBody>
          <a:bodyPr wrap="none">
            <a:spAutoFit/>
          </a:bodyPr>
          <a:lstStyle/>
          <a:p>
            <a:r>
              <a:rPr lang="en-US" altLang="zh-CN" dirty="0"/>
              <a:t>2.3.1  </a:t>
            </a:r>
            <a:r>
              <a:rPr lang="zh-CN" altLang="zh-CN" dirty="0"/>
              <a:t>数值属性的相似性度量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492250"/>
            <a:ext cx="7427118" cy="338554"/>
          </a:xfrm>
          <a:prstGeom prst="rect">
            <a:avLst/>
          </a:prstGeom>
          <a:noFill/>
        </p:spPr>
        <p:txBody>
          <a:bodyPr wrap="square" rtlCol="0">
            <a:spAutoFit/>
          </a:bodyPr>
          <a:lstStyle/>
          <a:p>
            <a:r>
              <a:rPr lang="en-US" altLang="zh-CN" sz="1600" dirty="0"/>
              <a:t>2</a:t>
            </a:r>
            <a:r>
              <a:rPr lang="zh-CN" altLang="zh-CN" sz="1600" dirty="0"/>
              <a:t>．欧几里得距离（</a:t>
            </a:r>
            <a:r>
              <a:rPr lang="en-US" altLang="zh-CN" sz="1600" dirty="0"/>
              <a:t>Euclidean Distance</a:t>
            </a:r>
            <a:r>
              <a:rPr lang="zh-CN" altLang="zh-CN" sz="1600" dirty="0"/>
              <a:t>）</a:t>
            </a:r>
            <a:endParaRPr lang="zh-CN" altLang="zh-CN" sz="1600" b="1" dirty="0"/>
          </a:p>
        </p:txBody>
      </p:sp>
      <p:sp>
        <p:nvSpPr>
          <p:cNvPr id="2" name="TextBox 1"/>
          <p:cNvSpPr txBox="1"/>
          <p:nvPr/>
        </p:nvSpPr>
        <p:spPr>
          <a:xfrm>
            <a:off x="812800" y="2080260"/>
            <a:ext cx="4290219" cy="1754326"/>
          </a:xfrm>
          <a:prstGeom prst="rect">
            <a:avLst/>
          </a:prstGeom>
          <a:noFill/>
        </p:spPr>
        <p:txBody>
          <a:bodyPr wrap="square" rtlCol="0">
            <a:spAutoFit/>
          </a:bodyPr>
          <a:lstStyle/>
          <a:p>
            <a:r>
              <a:rPr lang="zh-CN" altLang="zh-CN" dirty="0"/>
              <a:t>欧几里得距离也称欧氏距离，是最为熟知的距离测度，也就是我们常说的“距离”。在</a:t>
            </a:r>
            <a:r>
              <a:rPr lang="en-US" altLang="zh-CN" i="1" dirty="0"/>
              <a:t>m</a:t>
            </a:r>
            <a:r>
              <a:rPr lang="zh-CN" altLang="zh-CN" dirty="0"/>
              <a:t>维欧氏空间中，每个点是一个</a:t>
            </a:r>
            <a:r>
              <a:rPr lang="en-US" altLang="zh-CN" i="1" dirty="0"/>
              <a:t>m</a:t>
            </a:r>
            <a:r>
              <a:rPr lang="zh-CN" altLang="zh-CN" dirty="0"/>
              <a:t>维实数向量，该空间中的传统距离测度为</a:t>
            </a:r>
            <a:r>
              <a:rPr lang="en-US" altLang="zh-CN" i="1" dirty="0"/>
              <a:t>L</a:t>
            </a:r>
            <a:r>
              <a:rPr lang="en-US" altLang="zh-CN" baseline="-25000" dirty="0"/>
              <a:t>2</a:t>
            </a:r>
            <a:r>
              <a:rPr lang="zh-CN" altLang="zh-CN" dirty="0"/>
              <a:t>范式，定义如下：</a:t>
            </a:r>
            <a:endParaRPr lang="zh-CN" altLang="zh-CN" dirty="0"/>
          </a:p>
          <a:p>
            <a:endParaRPr lang="zh-CN" altLang="en-US" dirty="0"/>
          </a:p>
        </p:txBody>
      </p:sp>
      <p:pic>
        <p:nvPicPr>
          <p:cNvPr id="19459" name="Picture 3" descr="C:\Users\Administrator\Desktop\ai\euclide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318" y="2080260"/>
            <a:ext cx="2895600"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2393598" y="3776647"/>
            <a:ext cx="92677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266700" algn="ctr"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Dist</a:t>
            </a:r>
            <a:r>
              <a:rPr kumimoji="0" lang="en-US" altLang="zh-CN"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b="0"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b="0"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1"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b="0" i="1" u="none" strike="noStrike" cap="none" normalizeH="0" baseline="-3000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t>
            </a:r>
            <a:r>
              <a:rPr kumimoji="0" lang="en-US" altLang="zh-CN"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y</a:t>
            </a:r>
            <a:r>
              <a:rPr kumimoji="0" lang="en-US" altLang="zh-CN" b="0"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y</a:t>
            </a:r>
            <a:r>
              <a:rPr kumimoji="0" lang="en-US" altLang="zh-CN" b="0"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1"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y</a:t>
            </a:r>
            <a:r>
              <a:rPr kumimoji="0" lang="en-US" altLang="zh-CN" b="0" i="1" u="none" strike="noStrike" cap="none" normalizeH="0" baseline="-3000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t>
            </a:r>
            <a:r>
              <a:rPr kumimoji="0" lang="en-US" altLang="zh-CN"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 </a:t>
            </a:r>
            <a:endParaRPr kumimoji="0" lang="en-US" altLang="zh-CN" b="0" i="0" u="none" strike="noStrike" cap="none" normalizeH="0" baseline="0" dirty="0">
              <a:ln>
                <a:noFill/>
              </a:ln>
              <a:solidFill>
                <a:schemeClr val="tx1"/>
              </a:solidFill>
              <a:effectLst/>
              <a:latin typeface="Arial" panose="020B0604020202020204" pitchFamily="34" charset="0"/>
            </a:endParaRPr>
          </a:p>
        </p:txBody>
      </p:sp>
      <p:graphicFrame>
        <p:nvGraphicFramePr>
          <p:cNvPr id="6" name="对象 5"/>
          <p:cNvGraphicFramePr>
            <a:graphicFrameLocks noChangeAspect="1"/>
          </p:cNvGraphicFramePr>
          <p:nvPr/>
        </p:nvGraphicFramePr>
        <p:xfrm>
          <a:off x="3926681" y="3645330"/>
          <a:ext cx="1439858" cy="719929"/>
        </p:xfrm>
        <a:graphic>
          <a:graphicData uri="http://schemas.openxmlformats.org/presentationml/2006/ole">
            <mc:AlternateContent xmlns:mc="http://schemas.openxmlformats.org/markup-compatibility/2006">
              <mc:Choice xmlns:v="urn:schemas-microsoft-com:vml" Requires="v">
                <p:oleObj spid="_x0000_s19490" name="Equation" r:id="rId4" imgW="888365" imgH="482600" progId="Equation.DSMT4">
                  <p:embed/>
                </p:oleObj>
              </mc:Choice>
              <mc:Fallback>
                <p:oleObj name="Equation" r:id="rId4" imgW="888365" imgH="4826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6681" y="3645330"/>
                        <a:ext cx="1439858" cy="719929"/>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3147015" cy="369332"/>
          </a:xfrm>
          <a:prstGeom prst="rect">
            <a:avLst/>
          </a:prstGeom>
        </p:spPr>
        <p:txBody>
          <a:bodyPr wrap="none">
            <a:spAutoFit/>
          </a:bodyPr>
          <a:lstStyle/>
          <a:p>
            <a:r>
              <a:rPr lang="en-US" altLang="zh-CN" dirty="0"/>
              <a:t>2.3.1  </a:t>
            </a:r>
            <a:r>
              <a:rPr lang="zh-CN" altLang="zh-CN" dirty="0"/>
              <a:t>数值属性的相似性度量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492250"/>
            <a:ext cx="7427118" cy="338554"/>
          </a:xfrm>
          <a:prstGeom prst="rect">
            <a:avLst/>
          </a:prstGeom>
          <a:noFill/>
        </p:spPr>
        <p:txBody>
          <a:bodyPr wrap="square" rtlCol="0">
            <a:spAutoFit/>
          </a:bodyPr>
          <a:lstStyle/>
          <a:p>
            <a:r>
              <a:rPr lang="en-US" altLang="zh-CN" sz="1600" dirty="0"/>
              <a:t>3</a:t>
            </a:r>
            <a:r>
              <a:rPr lang="zh-CN" altLang="zh-CN" sz="1600" dirty="0"/>
              <a:t>．切比雪夫距离</a:t>
            </a:r>
            <a:r>
              <a:rPr lang="en-US" altLang="zh-CN" sz="1600" dirty="0"/>
              <a:t>:</a:t>
            </a:r>
            <a:endParaRPr lang="zh-CN" altLang="zh-CN" sz="1600" b="1" dirty="0"/>
          </a:p>
        </p:txBody>
      </p:sp>
      <p:sp>
        <p:nvSpPr>
          <p:cNvPr id="73" name="TextBox 72"/>
          <p:cNvSpPr txBox="1"/>
          <p:nvPr/>
        </p:nvSpPr>
        <p:spPr>
          <a:xfrm>
            <a:off x="805180" y="2775655"/>
            <a:ext cx="7427118" cy="338554"/>
          </a:xfrm>
          <a:prstGeom prst="rect">
            <a:avLst/>
          </a:prstGeom>
          <a:noFill/>
        </p:spPr>
        <p:txBody>
          <a:bodyPr wrap="square" rtlCol="0">
            <a:spAutoFit/>
          </a:bodyPr>
          <a:lstStyle/>
          <a:p>
            <a:r>
              <a:rPr lang="en-US" altLang="zh-CN" sz="1600" dirty="0"/>
              <a:t>4</a:t>
            </a:r>
            <a:r>
              <a:rPr lang="zh-CN" altLang="zh-CN" sz="1600" dirty="0"/>
              <a:t>．闵可夫斯基距离</a:t>
            </a:r>
            <a:r>
              <a:rPr lang="en-US" altLang="zh-CN" sz="1600" dirty="0"/>
              <a:t>:</a:t>
            </a:r>
            <a:endParaRPr lang="zh-CN" altLang="zh-CN" sz="1600" b="1" dirty="0"/>
          </a:p>
        </p:txBody>
      </p:sp>
      <p:sp>
        <p:nvSpPr>
          <p:cNvPr id="75" name="TextBox 74"/>
          <p:cNvSpPr txBox="1"/>
          <p:nvPr/>
        </p:nvSpPr>
        <p:spPr>
          <a:xfrm>
            <a:off x="805180" y="3998595"/>
            <a:ext cx="7427118" cy="338554"/>
          </a:xfrm>
          <a:prstGeom prst="rect">
            <a:avLst/>
          </a:prstGeom>
          <a:noFill/>
        </p:spPr>
        <p:txBody>
          <a:bodyPr wrap="square" rtlCol="0">
            <a:spAutoFit/>
          </a:bodyPr>
          <a:lstStyle/>
          <a:p>
            <a:r>
              <a:rPr lang="en-US" altLang="zh-CN" sz="1600" dirty="0"/>
              <a:t>5</a:t>
            </a:r>
            <a:r>
              <a:rPr lang="zh-CN" altLang="zh-CN" sz="1600" dirty="0"/>
              <a:t>．杰卡德距离</a:t>
            </a:r>
            <a:r>
              <a:rPr lang="en-US" altLang="zh-CN" sz="1600" dirty="0"/>
              <a:t>:</a:t>
            </a:r>
            <a:endParaRPr lang="zh-CN" altLang="zh-CN" sz="1600" b="1" dirty="0"/>
          </a:p>
        </p:txBody>
      </p:sp>
      <p:sp>
        <p:nvSpPr>
          <p:cNvPr id="2" name="Rectangle 2"/>
          <p:cNvSpPr>
            <a:spLocks noChangeArrowheads="1"/>
          </p:cNvSpPr>
          <p:nvPr/>
        </p:nvSpPr>
        <p:spPr bwMode="auto">
          <a:xfrm>
            <a:off x="0" y="4983480"/>
            <a:ext cx="118126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 name="对象 2"/>
          <p:cNvGraphicFramePr>
            <a:graphicFrameLocks noChangeAspect="1"/>
          </p:cNvGraphicFramePr>
          <p:nvPr/>
        </p:nvGraphicFramePr>
        <p:xfrm>
          <a:off x="2162592" y="4551180"/>
          <a:ext cx="3815045" cy="828678"/>
        </p:xfrm>
        <a:graphic>
          <a:graphicData uri="http://schemas.openxmlformats.org/presentationml/2006/ole">
            <mc:AlternateContent xmlns:mc="http://schemas.openxmlformats.org/markup-compatibility/2006">
              <mc:Choice xmlns:v="urn:schemas-microsoft-com:vml" Requires="v">
                <p:oleObj spid="_x0000_s18528" name="Equation" r:id="rId3" imgW="2324100" imgH="495300" progId="Equation.DSMT4">
                  <p:embed/>
                </p:oleObj>
              </mc:Choice>
              <mc:Fallback>
                <p:oleObj name="Equation" r:id="rId3" imgW="2324100" imgH="495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592" y="4551180"/>
                        <a:ext cx="3815045" cy="828678"/>
                      </a:xfrm>
                      <a:prstGeom prst="rect">
                        <a:avLst/>
                      </a:prstGeom>
                      <a:noFill/>
                    </p:spPr>
                  </p:pic>
                </p:oleObj>
              </mc:Fallback>
            </mc:AlternateContent>
          </a:graphicData>
        </a:graphic>
      </p:graphicFrame>
      <p:sp>
        <p:nvSpPr>
          <p:cNvPr id="4" name="Rectangle 4"/>
          <p:cNvSpPr>
            <a:spLocks noChangeArrowheads="1"/>
          </p:cNvSpPr>
          <p:nvPr/>
        </p:nvSpPr>
        <p:spPr bwMode="auto">
          <a:xfrm>
            <a:off x="2402284" y="3201321"/>
            <a:ext cx="982155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2149954" y="3201320"/>
          <a:ext cx="4834976" cy="792619"/>
        </p:xfrm>
        <a:graphic>
          <a:graphicData uri="http://schemas.openxmlformats.org/presentationml/2006/ole">
            <mc:AlternateContent xmlns:mc="http://schemas.openxmlformats.org/markup-compatibility/2006">
              <mc:Choice xmlns:v="urn:schemas-microsoft-com:vml" Requires="v">
                <p:oleObj spid="_x0000_s18529" name="Equation" r:id="rId5" imgW="2908300" imgH="469900" progId="Equation.DSMT4">
                  <p:embed/>
                </p:oleObj>
              </mc:Choice>
              <mc:Fallback>
                <p:oleObj name="Equation" r:id="rId5" imgW="2908300" imgH="4699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9954" y="3201320"/>
                        <a:ext cx="4834976" cy="792619"/>
                      </a:xfrm>
                      <a:prstGeom prst="rect">
                        <a:avLst/>
                      </a:prstGeom>
                      <a:noFill/>
                    </p:spPr>
                  </p:pic>
                </p:oleObj>
              </mc:Fallback>
            </mc:AlternateContent>
          </a:graphicData>
        </a:graphic>
      </p:graphicFrame>
      <p:sp>
        <p:nvSpPr>
          <p:cNvPr id="8" name="Rectangle 8"/>
          <p:cNvSpPr>
            <a:spLocks noChangeArrowheads="1"/>
          </p:cNvSpPr>
          <p:nvPr/>
        </p:nvSpPr>
        <p:spPr bwMode="auto">
          <a:xfrm>
            <a:off x="2149953" y="2041083"/>
            <a:ext cx="10324663" cy="4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0" name="对象 9"/>
          <p:cNvGraphicFramePr>
            <a:graphicFrameLocks noChangeAspect="1"/>
          </p:cNvGraphicFramePr>
          <p:nvPr/>
        </p:nvGraphicFramePr>
        <p:xfrm>
          <a:off x="2137572" y="1906403"/>
          <a:ext cx="4847358" cy="777971"/>
        </p:xfrm>
        <a:graphic>
          <a:graphicData uri="http://schemas.openxmlformats.org/presentationml/2006/ole">
            <mc:AlternateContent xmlns:mc="http://schemas.openxmlformats.org/markup-compatibility/2006">
              <mc:Choice xmlns:v="urn:schemas-microsoft-com:vml" Requires="v">
                <p:oleObj spid="_x0000_s18530" name="Equation" r:id="rId7" imgW="3086100" imgH="495300" progId="Equation.DSMT4">
                  <p:embed/>
                </p:oleObj>
              </mc:Choice>
              <mc:Fallback>
                <p:oleObj name="Equation" r:id="rId7" imgW="3086100" imgH="4953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7572" y="1906403"/>
                        <a:ext cx="4847358" cy="777971"/>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3147015" cy="369332"/>
          </a:xfrm>
          <a:prstGeom prst="rect">
            <a:avLst/>
          </a:prstGeom>
        </p:spPr>
        <p:txBody>
          <a:bodyPr wrap="none">
            <a:spAutoFit/>
          </a:bodyPr>
          <a:lstStyle/>
          <a:p>
            <a:r>
              <a:rPr lang="en-US" altLang="zh-CN" dirty="0"/>
              <a:t>2.3.2  </a:t>
            </a:r>
            <a:r>
              <a:rPr lang="zh-CN" altLang="zh-CN" dirty="0"/>
              <a:t>标称属性的相似性度量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492250"/>
            <a:ext cx="7427118" cy="1077218"/>
          </a:xfrm>
          <a:prstGeom prst="rect">
            <a:avLst/>
          </a:prstGeom>
          <a:noFill/>
        </p:spPr>
        <p:txBody>
          <a:bodyPr wrap="square" rtlCol="0">
            <a:spAutoFit/>
          </a:bodyPr>
          <a:lstStyle/>
          <a:p>
            <a:r>
              <a:rPr lang="zh-CN" altLang="zh-CN" sz="1600" dirty="0"/>
              <a:t>标称属性相似度计算就可通过编码方式转化为多个二元属性的相似度计算。</a:t>
            </a:r>
            <a:endParaRPr lang="en-US" altLang="zh-CN" sz="1600" dirty="0"/>
          </a:p>
          <a:p>
            <a:endParaRPr lang="en-US" altLang="zh-CN" sz="1600" dirty="0"/>
          </a:p>
          <a:p>
            <a:r>
              <a:rPr lang="zh-CN" altLang="zh-CN" sz="1600" dirty="0"/>
              <a:t>一般地，二元属性相似度可以通过对属性匹配值求和来计算。即首先分别求解对应单个属性间的相似度，然后对所有相似度数值进行直接累加：</a:t>
            </a:r>
            <a:endParaRPr lang="zh-CN" altLang="zh-CN" sz="1600" b="1" dirty="0"/>
          </a:p>
        </p:txBody>
      </p:sp>
      <p:sp>
        <p:nvSpPr>
          <p:cNvPr id="2" name="矩形 1"/>
          <p:cNvSpPr/>
          <p:nvPr/>
        </p:nvSpPr>
        <p:spPr>
          <a:xfrm>
            <a:off x="858441" y="3536216"/>
            <a:ext cx="7427118" cy="1477328"/>
          </a:xfrm>
          <a:prstGeom prst="rect">
            <a:avLst/>
          </a:prstGeom>
        </p:spPr>
        <p:txBody>
          <a:bodyPr wrap="square">
            <a:spAutoFit/>
          </a:bodyPr>
          <a:lstStyle/>
          <a:p>
            <a:r>
              <a:rPr lang="zh-CN" altLang="en-US" dirty="0"/>
              <a:t>其中，</a:t>
            </a:r>
            <a:r>
              <a:rPr lang="en-US" altLang="zh-CN" dirty="0"/>
              <a:t>d</a:t>
            </a:r>
            <a:r>
              <a:rPr lang="zh-CN" altLang="en-US" dirty="0"/>
              <a:t>代表对象的属性总数。更为直接的理解，相似度可用“取值相同的同位属性数</a:t>
            </a:r>
            <a:r>
              <a:rPr lang="en-US" altLang="zh-CN" dirty="0"/>
              <a:t>/</a:t>
            </a:r>
            <a:r>
              <a:rPr lang="zh-CN" altLang="en-US" dirty="0"/>
              <a:t>属性总位数”标识对于包含多个二元属性的数据对象相似度计算。</a:t>
            </a:r>
            <a:endParaRPr lang="zh-CN" altLang="en-US" dirty="0"/>
          </a:p>
          <a:p>
            <a:r>
              <a:rPr lang="zh-CN" altLang="en-US" dirty="0"/>
              <a:t>设有</a:t>
            </a:r>
            <a:r>
              <a:rPr lang="en-US" altLang="zh-CN" dirty="0"/>
              <a:t>X={1,0,0,1,0,0,1,0,1,1}</a:t>
            </a:r>
            <a:r>
              <a:rPr lang="zh-CN" altLang="en-US" dirty="0"/>
              <a:t>，</a:t>
            </a:r>
            <a:r>
              <a:rPr lang="en-US" altLang="zh-CN" dirty="0"/>
              <a:t>Y={0,0,0,1,0,1,1,1,1,1}</a:t>
            </a:r>
            <a:r>
              <a:rPr lang="zh-CN" altLang="en-US" dirty="0"/>
              <a:t>，两个对象共有</a:t>
            </a:r>
            <a:r>
              <a:rPr lang="en-US" altLang="zh-CN" dirty="0"/>
              <a:t>7</a:t>
            </a:r>
            <a:r>
              <a:rPr lang="zh-CN" altLang="en-US" dirty="0"/>
              <a:t>个属性取值相同，</a:t>
            </a:r>
            <a:r>
              <a:rPr lang="en-US" altLang="zh-CN" dirty="0"/>
              <a:t>3</a:t>
            </a:r>
            <a:r>
              <a:rPr lang="zh-CN" altLang="en-US" dirty="0"/>
              <a:t>个取值不同，那么相似度可以标识为</a:t>
            </a:r>
            <a:r>
              <a:rPr lang="en-US" altLang="zh-CN" dirty="0"/>
              <a:t>3/10=0.3</a:t>
            </a:r>
            <a:r>
              <a:rPr lang="zh-CN" altLang="en-US" dirty="0"/>
              <a:t>。</a:t>
            </a:r>
            <a:endParaRPr lang="zh-CN" altLang="en-US" dirty="0"/>
          </a:p>
        </p:txBody>
      </p:sp>
      <p:sp>
        <p:nvSpPr>
          <p:cNvPr id="4" name="Rectangle 2"/>
          <p:cNvSpPr>
            <a:spLocks noChangeArrowheads="1"/>
          </p:cNvSpPr>
          <p:nvPr/>
        </p:nvSpPr>
        <p:spPr bwMode="auto">
          <a:xfrm>
            <a:off x="1916654" y="2714183"/>
            <a:ext cx="1170949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3075490" y="2734194"/>
          <a:ext cx="2546931" cy="740597"/>
        </p:xfrm>
        <a:graphic>
          <a:graphicData uri="http://schemas.openxmlformats.org/presentationml/2006/ole">
            <mc:AlternateContent xmlns:mc="http://schemas.openxmlformats.org/markup-compatibility/2006">
              <mc:Choice xmlns:v="urn:schemas-microsoft-com:vml" Requires="v">
                <p:oleObj spid="_x0000_s17441" name="Equation" r:id="rId3" imgW="1345565" imgH="393700" progId="Equation.DSMT4">
                  <p:embed/>
                </p:oleObj>
              </mc:Choice>
              <mc:Fallback>
                <p:oleObj name="Equation" r:id="rId3" imgW="1345565"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5490" y="2734194"/>
                        <a:ext cx="2546931" cy="740597"/>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3677610" cy="369332"/>
          </a:xfrm>
          <a:prstGeom prst="rect">
            <a:avLst/>
          </a:prstGeom>
        </p:spPr>
        <p:txBody>
          <a:bodyPr wrap="none">
            <a:spAutoFit/>
          </a:bodyPr>
          <a:lstStyle/>
          <a:p>
            <a:r>
              <a:rPr lang="en-US" altLang="zh-CN" dirty="0"/>
              <a:t>2.3.3   </a:t>
            </a:r>
            <a:r>
              <a:rPr lang="zh-CN" altLang="zh-CN" dirty="0"/>
              <a:t>组合异种属性的相似性度量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4" name="矩形 3"/>
          <p:cNvSpPr/>
          <p:nvPr/>
        </p:nvSpPr>
        <p:spPr>
          <a:xfrm>
            <a:off x="508958" y="1385054"/>
            <a:ext cx="3320140" cy="369332"/>
          </a:xfrm>
          <a:prstGeom prst="rect">
            <a:avLst/>
          </a:prstGeom>
        </p:spPr>
        <p:txBody>
          <a:bodyPr wrap="none">
            <a:spAutoFit/>
          </a:bodyPr>
          <a:lstStyle/>
          <a:p>
            <a:r>
              <a:rPr lang="en-US" altLang="zh-CN" dirty="0"/>
              <a:t>1</a:t>
            </a:r>
            <a:r>
              <a:rPr lang="zh-CN" altLang="en-US" dirty="0"/>
              <a:t>．距离度量的标准化和相关性</a:t>
            </a:r>
            <a:endParaRPr lang="zh-CN" altLang="en-US" dirty="0"/>
          </a:p>
        </p:txBody>
      </p:sp>
      <p:sp>
        <p:nvSpPr>
          <p:cNvPr id="73" name="矩形 72"/>
          <p:cNvSpPr/>
          <p:nvPr/>
        </p:nvSpPr>
        <p:spPr>
          <a:xfrm>
            <a:off x="797387" y="2343147"/>
            <a:ext cx="1193800" cy="6743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1045473" y="2325488"/>
            <a:ext cx="697627" cy="707886"/>
          </a:xfrm>
          <a:prstGeom prst="rect">
            <a:avLst/>
          </a:prstGeom>
        </p:spPr>
        <p:txBody>
          <a:bodyPr wrap="none">
            <a:spAutoFit/>
          </a:bodyPr>
          <a:lstStyle/>
          <a:p>
            <a:r>
              <a:rPr lang="zh-CN" altLang="en-US" sz="2000" dirty="0">
                <a:solidFill>
                  <a:schemeClr val="bg1"/>
                </a:solidFill>
              </a:rPr>
              <a:t>影响</a:t>
            </a:r>
            <a:endParaRPr lang="en-US" altLang="zh-CN" sz="2000" dirty="0">
              <a:solidFill>
                <a:schemeClr val="bg1"/>
              </a:solidFill>
            </a:endParaRPr>
          </a:p>
          <a:p>
            <a:r>
              <a:rPr lang="zh-CN" altLang="en-US" sz="2000" dirty="0">
                <a:solidFill>
                  <a:schemeClr val="bg1"/>
                </a:solidFill>
              </a:rPr>
              <a:t>因素</a:t>
            </a:r>
            <a:endParaRPr lang="zh-CN" altLang="en-US" sz="2000" dirty="0">
              <a:solidFill>
                <a:schemeClr val="bg1"/>
              </a:solidFill>
            </a:endParaRPr>
          </a:p>
        </p:txBody>
      </p:sp>
      <p:sp>
        <p:nvSpPr>
          <p:cNvPr id="78" name="矩形 77"/>
          <p:cNvSpPr/>
          <p:nvPr/>
        </p:nvSpPr>
        <p:spPr>
          <a:xfrm>
            <a:off x="4081300" y="2236614"/>
            <a:ext cx="3709389" cy="523220"/>
          </a:xfrm>
          <a:prstGeom prst="rect">
            <a:avLst/>
          </a:prstGeom>
        </p:spPr>
        <p:txBody>
          <a:bodyPr wrap="square">
            <a:spAutoFit/>
          </a:bodyPr>
          <a:lstStyle/>
          <a:p>
            <a:r>
              <a:rPr lang="zh-CN" altLang="en-US" sz="1400" dirty="0">
                <a:solidFill>
                  <a:schemeClr val="tx1">
                    <a:lumMod val="75000"/>
                    <a:lumOff val="25000"/>
                  </a:schemeClr>
                </a:solidFill>
              </a:rPr>
              <a:t>量纲不同，测量单位不同，大小变化范围不同</a:t>
            </a:r>
            <a:endParaRPr lang="zh-CN" altLang="en-US" sz="1400" dirty="0">
              <a:solidFill>
                <a:schemeClr val="tx1">
                  <a:lumMod val="75000"/>
                  <a:lumOff val="25000"/>
                </a:schemeClr>
              </a:solidFill>
            </a:endParaRPr>
          </a:p>
        </p:txBody>
      </p:sp>
      <p:sp>
        <p:nvSpPr>
          <p:cNvPr id="79" name="左大括号 78"/>
          <p:cNvSpPr/>
          <p:nvPr/>
        </p:nvSpPr>
        <p:spPr>
          <a:xfrm>
            <a:off x="2102173" y="2325488"/>
            <a:ext cx="371833" cy="796958"/>
          </a:xfrm>
          <a:prstGeom prst="leftBrace">
            <a:avLst>
              <a:gd name="adj1" fmla="val 45593"/>
              <a:gd name="adj2" fmla="val 5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1" name="矩形 80"/>
          <p:cNvSpPr/>
          <p:nvPr/>
        </p:nvSpPr>
        <p:spPr>
          <a:xfrm>
            <a:off x="2666947" y="2220379"/>
            <a:ext cx="1304216" cy="37538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2761205" y="2212363"/>
            <a:ext cx="1107996" cy="369332"/>
          </a:xfrm>
          <a:prstGeom prst="rect">
            <a:avLst/>
          </a:prstGeom>
        </p:spPr>
        <p:txBody>
          <a:bodyPr wrap="none">
            <a:spAutoFit/>
          </a:bodyPr>
          <a:lstStyle/>
          <a:p>
            <a:r>
              <a:rPr lang="zh-CN" altLang="en-US" dirty="0">
                <a:solidFill>
                  <a:schemeClr val="bg1"/>
                </a:solidFill>
              </a:rPr>
              <a:t>值域不同</a:t>
            </a:r>
            <a:endParaRPr lang="zh-CN" altLang="en-US" dirty="0">
              <a:solidFill>
                <a:schemeClr val="bg1"/>
              </a:solidFill>
            </a:endParaRPr>
          </a:p>
        </p:txBody>
      </p:sp>
      <p:sp>
        <p:nvSpPr>
          <p:cNvPr id="86" name="矩形 85"/>
          <p:cNvSpPr/>
          <p:nvPr/>
        </p:nvSpPr>
        <p:spPr>
          <a:xfrm>
            <a:off x="2593782" y="2107164"/>
            <a:ext cx="5597717" cy="60953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4167933" y="2941776"/>
            <a:ext cx="4134465" cy="307777"/>
          </a:xfrm>
          <a:prstGeom prst="rect">
            <a:avLst/>
          </a:prstGeom>
        </p:spPr>
        <p:txBody>
          <a:bodyPr wrap="none">
            <a:spAutoFit/>
          </a:bodyPr>
          <a:lstStyle/>
          <a:p>
            <a:r>
              <a:rPr lang="zh-CN" altLang="zh-CN" sz="1400" dirty="0">
                <a:solidFill>
                  <a:schemeClr val="tx1">
                    <a:lumMod val="75000"/>
                    <a:lumOff val="25000"/>
                  </a:schemeClr>
                </a:solidFill>
              </a:rPr>
              <a:t>属性之间可能存在相关性、数据分布呈非均匀分布</a:t>
            </a:r>
            <a:endParaRPr lang="zh-CN" altLang="en-US" sz="1400" dirty="0">
              <a:solidFill>
                <a:schemeClr val="tx1">
                  <a:lumMod val="75000"/>
                  <a:lumOff val="25000"/>
                </a:schemeClr>
              </a:solidFill>
            </a:endParaRPr>
          </a:p>
        </p:txBody>
      </p:sp>
      <p:sp>
        <p:nvSpPr>
          <p:cNvPr id="89" name="矩形 88"/>
          <p:cNvSpPr/>
          <p:nvPr/>
        </p:nvSpPr>
        <p:spPr>
          <a:xfrm>
            <a:off x="2666947" y="2934754"/>
            <a:ext cx="1462172" cy="375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2761205" y="2945365"/>
            <a:ext cx="1338828" cy="369332"/>
          </a:xfrm>
          <a:prstGeom prst="rect">
            <a:avLst/>
          </a:prstGeom>
        </p:spPr>
        <p:txBody>
          <a:bodyPr wrap="none">
            <a:spAutoFit/>
          </a:bodyPr>
          <a:lstStyle/>
          <a:p>
            <a:r>
              <a:rPr lang="zh-CN" altLang="en-US" dirty="0">
                <a:solidFill>
                  <a:schemeClr val="bg1"/>
                </a:solidFill>
              </a:rPr>
              <a:t>属性相关性</a:t>
            </a:r>
            <a:endParaRPr lang="zh-CN" altLang="en-US" dirty="0">
              <a:solidFill>
                <a:schemeClr val="bg1"/>
              </a:solidFill>
            </a:endParaRPr>
          </a:p>
        </p:txBody>
      </p:sp>
      <p:sp>
        <p:nvSpPr>
          <p:cNvPr id="93" name="矩形 92"/>
          <p:cNvSpPr/>
          <p:nvPr/>
        </p:nvSpPr>
        <p:spPr>
          <a:xfrm>
            <a:off x="2593782" y="2773914"/>
            <a:ext cx="5597718" cy="60953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45472" y="3892452"/>
            <a:ext cx="6384027" cy="369332"/>
          </a:xfrm>
          <a:prstGeom prst="rect">
            <a:avLst/>
          </a:prstGeom>
        </p:spPr>
        <p:txBody>
          <a:bodyPr wrap="square">
            <a:spAutoFit/>
          </a:bodyPr>
          <a:lstStyle/>
          <a:p>
            <a:r>
              <a:rPr lang="zh-CN" altLang="zh-CN" dirty="0"/>
              <a:t>解决这些问题的方法是使用欧几里得距离的扩展马氏距离：</a:t>
            </a:r>
            <a:endParaRPr lang="zh-CN" altLang="en-US" dirty="0"/>
          </a:p>
        </p:txBody>
      </p:sp>
      <p:sp>
        <p:nvSpPr>
          <p:cNvPr id="7" name="Rectangle 4"/>
          <p:cNvSpPr>
            <a:spLocks noChangeArrowheads="1"/>
          </p:cNvSpPr>
          <p:nvPr/>
        </p:nvSpPr>
        <p:spPr bwMode="auto">
          <a:xfrm>
            <a:off x="1743100" y="4585371"/>
            <a:ext cx="1113545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8" name="对象 7"/>
          <p:cNvGraphicFramePr>
            <a:graphicFrameLocks noChangeAspect="1"/>
          </p:cNvGraphicFramePr>
          <p:nvPr/>
        </p:nvGraphicFramePr>
        <p:xfrm>
          <a:off x="1743101" y="4585372"/>
          <a:ext cx="5194910" cy="456374"/>
        </p:xfrm>
        <a:graphic>
          <a:graphicData uri="http://schemas.openxmlformats.org/presentationml/2006/ole">
            <mc:AlternateContent xmlns:mc="http://schemas.openxmlformats.org/markup-compatibility/2006">
              <mc:Choice xmlns:v="urn:schemas-microsoft-com:vml" Requires="v">
                <p:oleObj spid="_x0000_s16419" name="Equation" r:id="rId3" imgW="1968500" imgH="279400" progId="Equation.DSMT4">
                  <p:embed/>
                </p:oleObj>
              </mc:Choice>
              <mc:Fallback>
                <p:oleObj name="Equation" r:id="rId3" imgW="1968500" imgH="2794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101" y="4585372"/>
                        <a:ext cx="5194910" cy="456374"/>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749445"/>
            <a:chOff x="1807265" y="3866296"/>
            <a:chExt cx="5693399" cy="749445"/>
          </a:xfrm>
          <a:solidFill>
            <a:srgbClr val="00006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063385" cy="738664"/>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2.1  </a:t>
              </a:r>
              <a:r>
                <a:rPr lang="zh-CN" altLang="zh-CN" sz="2100" spc="225" dirty="0">
                  <a:solidFill>
                    <a:schemeClr val="bg1"/>
                  </a:solidFill>
                  <a:latin typeface="微软雅黑" panose="020B0503020204020204" pitchFamily="34" charset="-122"/>
                  <a:ea typeface="微软雅黑" panose="020B0503020204020204" pitchFamily="34" charset="-122"/>
                </a:rPr>
                <a:t>数据类型</a:t>
              </a:r>
              <a:endParaRPr lang="zh-CN" altLang="zh-CN" sz="2100" spc="225" dirty="0">
                <a:solidFill>
                  <a:schemeClr val="bg1"/>
                </a:solidFill>
                <a:latin typeface="微软雅黑" panose="020B0503020204020204" pitchFamily="34" charset="-122"/>
                <a:ea typeface="微软雅黑" panose="020B0503020204020204" pitchFamily="34" charset="-122"/>
              </a:endParaRPr>
            </a:p>
            <a:p>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416338" y="1169836"/>
              <a:ext cx="2311308" cy="523220"/>
            </a:xfrm>
            <a:prstGeom prst="rect">
              <a:avLst/>
            </a:prstGeom>
            <a:grpFill/>
          </p:spPr>
          <p:txBody>
            <a:bodyPr wrap="none" rtlCol="0">
              <a:spAutoFit/>
            </a:bodyPr>
            <a:lstStyle/>
            <a:p>
              <a:pPr algn="ctr"/>
              <a:r>
                <a:rPr lang="zh-CN" altLang="en-US" sz="2800" dirty="0">
                  <a:solidFill>
                    <a:schemeClr val="accent4"/>
                  </a:solidFill>
                </a:rPr>
                <a:t>第二章　</a:t>
              </a:r>
              <a:r>
                <a:rPr lang="zh-CN" altLang="zh-CN" sz="2800" dirty="0">
                  <a:solidFill>
                    <a:schemeClr val="accent4"/>
                  </a:solidFill>
                </a:rPr>
                <a:t>数据预处理与相似性</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4416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数据预处理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739853"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2.3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数据的相似性</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48572" y="3855748"/>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3677610" cy="369332"/>
          </a:xfrm>
          <a:prstGeom prst="rect">
            <a:avLst/>
          </a:prstGeom>
        </p:spPr>
        <p:txBody>
          <a:bodyPr wrap="none">
            <a:spAutoFit/>
          </a:bodyPr>
          <a:lstStyle/>
          <a:p>
            <a:r>
              <a:rPr lang="en-US" altLang="zh-CN" dirty="0"/>
              <a:t>2.3.3   </a:t>
            </a:r>
            <a:r>
              <a:rPr lang="zh-CN" altLang="zh-CN" dirty="0"/>
              <a:t>组合异种属性的相似性度量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4" name="矩形 3"/>
          <p:cNvSpPr/>
          <p:nvPr/>
        </p:nvSpPr>
        <p:spPr>
          <a:xfrm>
            <a:off x="508958" y="1385054"/>
            <a:ext cx="2858475" cy="369332"/>
          </a:xfrm>
          <a:prstGeom prst="rect">
            <a:avLst/>
          </a:prstGeom>
        </p:spPr>
        <p:txBody>
          <a:bodyPr wrap="none">
            <a:spAutoFit/>
          </a:bodyPr>
          <a:lstStyle/>
          <a:p>
            <a:r>
              <a:rPr lang="en-US" altLang="zh-CN" dirty="0"/>
              <a:t>1</a:t>
            </a:r>
            <a:r>
              <a:rPr lang="zh-CN" altLang="en-US" dirty="0"/>
              <a:t>．</a:t>
            </a:r>
            <a:r>
              <a:rPr lang="zh-CN" altLang="zh-CN" dirty="0"/>
              <a:t>组合异种属性的相似度</a:t>
            </a:r>
            <a:endParaRPr lang="zh-CN" altLang="en-US" dirty="0"/>
          </a:p>
        </p:txBody>
      </p:sp>
      <p:sp>
        <p:nvSpPr>
          <p:cNvPr id="2" name="矩形 1"/>
          <p:cNvSpPr/>
          <p:nvPr/>
        </p:nvSpPr>
        <p:spPr>
          <a:xfrm>
            <a:off x="584481" y="1897856"/>
            <a:ext cx="7652580" cy="523220"/>
          </a:xfrm>
          <a:prstGeom prst="rect">
            <a:avLst/>
          </a:prstGeom>
        </p:spPr>
        <p:txBody>
          <a:bodyPr wrap="square">
            <a:spAutoFit/>
          </a:bodyPr>
          <a:lstStyle/>
          <a:p>
            <a:r>
              <a:rPr lang="zh-CN" altLang="zh-CN" sz="1400" dirty="0"/>
              <a:t>现实当中从数据库取出的数据类型可能是标称、数值、二元、序数等数据类型的组合。这种组合属性对象相似度最简单的方法是分别计算每个属性之间的相似度，然后取它们的平均值。</a:t>
            </a:r>
            <a:endParaRPr lang="zh-CN" altLang="en-US" sz="1400" dirty="0"/>
          </a:p>
        </p:txBody>
      </p:sp>
      <p:sp>
        <p:nvSpPr>
          <p:cNvPr id="21" name="矩形 20"/>
          <p:cNvSpPr/>
          <p:nvPr/>
        </p:nvSpPr>
        <p:spPr>
          <a:xfrm>
            <a:off x="652442" y="2557224"/>
            <a:ext cx="7629561" cy="738664"/>
          </a:xfrm>
          <a:prstGeom prst="rect">
            <a:avLst/>
          </a:prstGeom>
        </p:spPr>
        <p:txBody>
          <a:bodyPr wrap="square">
            <a:spAutoFit/>
          </a:bodyPr>
          <a:lstStyle/>
          <a:p>
            <a:r>
              <a:rPr lang="zh-CN" altLang="en-US" sz="1400" dirty="0"/>
              <a:t>对于取值非对称属性，分别计算相似度累加取均值方法失效。例如，两个对象的二元非对称属性都取</a:t>
            </a:r>
            <a:r>
              <a:rPr lang="en-US" altLang="zh-CN" sz="1400" dirty="0"/>
              <a:t>0</a:t>
            </a:r>
            <a:r>
              <a:rPr lang="zh-CN" altLang="en-US" sz="1400" dirty="0"/>
              <a:t>值，并不能表示它们的相似性，可以在计算相似度时忽略，当二元非对称属性值为</a:t>
            </a:r>
            <a:r>
              <a:rPr lang="en-US" altLang="zh-CN" sz="1400" dirty="0"/>
              <a:t>1</a:t>
            </a:r>
            <a:r>
              <a:rPr lang="zh-CN" altLang="en-US" sz="1400" dirty="0"/>
              <a:t>时才加入相似度计算。</a:t>
            </a:r>
            <a:endParaRPr lang="zh-CN" altLang="en-US" sz="1400" dirty="0"/>
          </a:p>
        </p:txBody>
      </p:sp>
      <p:grpSp>
        <p:nvGrpSpPr>
          <p:cNvPr id="170" name="组合 169"/>
          <p:cNvGrpSpPr/>
          <p:nvPr/>
        </p:nvGrpSpPr>
        <p:grpSpPr>
          <a:xfrm>
            <a:off x="1456237" y="5126900"/>
            <a:ext cx="1597137" cy="338554"/>
            <a:chOff x="861878" y="3824466"/>
            <a:chExt cx="1396536" cy="338554"/>
          </a:xfrm>
        </p:grpSpPr>
        <p:sp>
          <p:nvSpPr>
            <p:cNvPr id="171" name="矩形 170"/>
            <p:cNvSpPr/>
            <p:nvPr/>
          </p:nvSpPr>
          <p:spPr>
            <a:xfrm>
              <a:off x="861878" y="3824466"/>
              <a:ext cx="1376497" cy="338554"/>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2" name="矩形 171"/>
            <p:cNvSpPr/>
            <p:nvPr/>
          </p:nvSpPr>
          <p:spPr>
            <a:xfrm>
              <a:off x="861878" y="3824466"/>
              <a:ext cx="1396536" cy="338554"/>
            </a:xfrm>
            <a:prstGeom prst="rect">
              <a:avLst/>
            </a:prstGeom>
            <a:ln>
              <a:noFill/>
            </a:ln>
          </p:spPr>
          <p:txBody>
            <a:bodyPr wrap="none">
              <a:spAutoFit/>
            </a:bodyPr>
            <a:lstStyle/>
            <a:p>
              <a:r>
                <a:rPr lang="en-US" altLang="zh-CN" sz="1600" b="1" dirty="0">
                  <a:solidFill>
                    <a:schemeClr val="bg1"/>
                  </a:solidFill>
                </a:rPr>
                <a:t>3.</a:t>
              </a:r>
              <a:r>
                <a:rPr lang="zh-CN" altLang="en-US" sz="1600" b="1" dirty="0">
                  <a:solidFill>
                    <a:schemeClr val="bg1"/>
                  </a:solidFill>
                </a:rPr>
                <a:t>计算相似度</a:t>
              </a:r>
              <a:endParaRPr lang="zh-CN" altLang="en-US" sz="1600" b="1" dirty="0">
                <a:solidFill>
                  <a:schemeClr val="bg1"/>
                </a:solidFill>
              </a:endParaRPr>
            </a:p>
          </p:txBody>
        </p:sp>
      </p:grpSp>
      <p:grpSp>
        <p:nvGrpSpPr>
          <p:cNvPr id="173" name="组合 172"/>
          <p:cNvGrpSpPr/>
          <p:nvPr/>
        </p:nvGrpSpPr>
        <p:grpSpPr>
          <a:xfrm>
            <a:off x="1445963" y="4222251"/>
            <a:ext cx="1858462" cy="391242"/>
            <a:chOff x="861878" y="3154918"/>
            <a:chExt cx="1601721" cy="338554"/>
          </a:xfrm>
        </p:grpSpPr>
        <p:sp>
          <p:nvSpPr>
            <p:cNvPr id="174" name="矩形 173"/>
            <p:cNvSpPr/>
            <p:nvPr/>
          </p:nvSpPr>
          <p:spPr>
            <a:xfrm>
              <a:off x="861878" y="3154918"/>
              <a:ext cx="1376497" cy="338554"/>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5" name="矩形 174"/>
            <p:cNvSpPr/>
            <p:nvPr/>
          </p:nvSpPr>
          <p:spPr>
            <a:xfrm>
              <a:off x="861878" y="3154918"/>
              <a:ext cx="1601721" cy="338554"/>
            </a:xfrm>
            <a:prstGeom prst="rect">
              <a:avLst/>
            </a:prstGeom>
          </p:spPr>
          <p:txBody>
            <a:bodyPr wrap="none">
              <a:spAutoFit/>
            </a:bodyPr>
            <a:lstStyle/>
            <a:p>
              <a:r>
                <a:rPr lang="en-US" altLang="zh-CN" sz="1600" b="1" dirty="0">
                  <a:solidFill>
                    <a:schemeClr val="bg1"/>
                  </a:solidFill>
                </a:rPr>
                <a:t>2.</a:t>
              </a:r>
              <a:r>
                <a:rPr lang="zh-CN" altLang="en-US" sz="1600" b="1" dirty="0">
                  <a:solidFill>
                    <a:schemeClr val="bg1"/>
                  </a:solidFill>
                </a:rPr>
                <a:t>创建指示变量</a:t>
              </a:r>
              <a:endParaRPr lang="zh-CN" altLang="en-US" sz="1600" b="1" dirty="0">
                <a:solidFill>
                  <a:schemeClr val="bg1"/>
                </a:solidFill>
              </a:endParaRPr>
            </a:p>
          </p:txBody>
        </p:sp>
      </p:grpSp>
      <p:grpSp>
        <p:nvGrpSpPr>
          <p:cNvPr id="176" name="组合 175"/>
          <p:cNvGrpSpPr/>
          <p:nvPr/>
        </p:nvGrpSpPr>
        <p:grpSpPr>
          <a:xfrm>
            <a:off x="1456238" y="3421618"/>
            <a:ext cx="1574219" cy="338554"/>
            <a:chOff x="861878" y="2431018"/>
            <a:chExt cx="1376497" cy="338554"/>
          </a:xfrm>
        </p:grpSpPr>
        <p:sp>
          <p:nvSpPr>
            <p:cNvPr id="177" name="矩形 176"/>
            <p:cNvSpPr/>
            <p:nvPr/>
          </p:nvSpPr>
          <p:spPr>
            <a:xfrm>
              <a:off x="861879" y="2431018"/>
              <a:ext cx="1376496" cy="338554"/>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8" name="矩形 177"/>
            <p:cNvSpPr/>
            <p:nvPr/>
          </p:nvSpPr>
          <p:spPr>
            <a:xfrm>
              <a:off x="861878" y="2431018"/>
              <a:ext cx="1191352" cy="338554"/>
            </a:xfrm>
            <a:prstGeom prst="rect">
              <a:avLst/>
            </a:prstGeom>
          </p:spPr>
          <p:txBody>
            <a:bodyPr wrap="none">
              <a:spAutoFit/>
            </a:bodyPr>
            <a:lstStyle/>
            <a:p>
              <a:r>
                <a:rPr lang="en-US" altLang="zh-CN" sz="1600" b="1" dirty="0">
                  <a:solidFill>
                    <a:schemeClr val="bg1"/>
                  </a:solidFill>
                </a:rPr>
                <a:t>1.</a:t>
              </a:r>
              <a:r>
                <a:rPr lang="zh-CN" altLang="en-US" sz="1600" b="1" dirty="0">
                  <a:solidFill>
                    <a:schemeClr val="bg1"/>
                  </a:solidFill>
                </a:rPr>
                <a:t>标标准化</a:t>
              </a:r>
              <a:endParaRPr lang="zh-CN" altLang="en-US" sz="1600" b="1" dirty="0">
                <a:solidFill>
                  <a:schemeClr val="bg1"/>
                </a:solidFill>
              </a:endParaRPr>
            </a:p>
          </p:txBody>
        </p:sp>
      </p:grpSp>
      <p:sp>
        <p:nvSpPr>
          <p:cNvPr id="179" name="下箭头 178"/>
          <p:cNvSpPr/>
          <p:nvPr/>
        </p:nvSpPr>
        <p:spPr>
          <a:xfrm>
            <a:off x="2114723" y="3794639"/>
            <a:ext cx="244460" cy="425599"/>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下箭头 179"/>
          <p:cNvSpPr/>
          <p:nvPr/>
        </p:nvSpPr>
        <p:spPr>
          <a:xfrm>
            <a:off x="2114723" y="4668676"/>
            <a:ext cx="244460" cy="425599"/>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矩形 180"/>
          <p:cNvSpPr/>
          <p:nvPr/>
        </p:nvSpPr>
        <p:spPr>
          <a:xfrm>
            <a:off x="3192780" y="3452395"/>
            <a:ext cx="4572000" cy="276999"/>
          </a:xfrm>
          <a:prstGeom prst="rect">
            <a:avLst/>
          </a:prstGeom>
        </p:spPr>
        <p:txBody>
          <a:bodyPr>
            <a:spAutoFit/>
          </a:bodyPr>
          <a:lstStyle/>
          <a:p>
            <a:r>
              <a:rPr lang="zh-CN" altLang="zh-CN" sz="1200" b="1" dirty="0">
                <a:solidFill>
                  <a:schemeClr val="bg2">
                    <a:lumMod val="25000"/>
                  </a:schemeClr>
                </a:solidFill>
              </a:rPr>
              <a:t>将第</a:t>
            </a:r>
            <a:r>
              <a:rPr lang="en-US" altLang="zh-CN" sz="1200" b="1" dirty="0">
                <a:solidFill>
                  <a:schemeClr val="bg2">
                    <a:lumMod val="25000"/>
                  </a:schemeClr>
                </a:solidFill>
              </a:rPr>
              <a:t>k</a:t>
            </a:r>
            <a:r>
              <a:rPr lang="zh-CN" altLang="zh-CN" sz="1200" b="1" dirty="0">
                <a:solidFill>
                  <a:schemeClr val="bg2">
                    <a:lumMod val="25000"/>
                  </a:schemeClr>
                </a:solidFill>
              </a:rPr>
              <a:t>个属性标准化到区间</a:t>
            </a:r>
            <a:r>
              <a:rPr lang="en-US" altLang="zh-CN" sz="1200" b="1" dirty="0">
                <a:solidFill>
                  <a:schemeClr val="bg2">
                    <a:lumMod val="25000"/>
                  </a:schemeClr>
                </a:solidFill>
              </a:rPr>
              <a:t>[0,1]</a:t>
            </a:r>
            <a:r>
              <a:rPr lang="zh-CN" altLang="zh-CN" sz="1200" b="1" dirty="0">
                <a:solidFill>
                  <a:schemeClr val="bg2">
                    <a:lumMod val="25000"/>
                  </a:schemeClr>
                </a:solidFill>
              </a:rPr>
              <a:t>，计算相似度</a:t>
            </a:r>
            <a:r>
              <a:rPr lang="en-US" altLang="zh-CN" sz="1200" b="1" dirty="0" err="1">
                <a:solidFill>
                  <a:schemeClr val="bg2">
                    <a:lumMod val="25000"/>
                  </a:schemeClr>
                </a:solidFill>
              </a:rPr>
              <a:t>Sk</a:t>
            </a:r>
            <a:r>
              <a:rPr lang="en-US" altLang="zh-CN" sz="1200" b="1" dirty="0">
                <a:solidFill>
                  <a:schemeClr val="bg2">
                    <a:lumMod val="25000"/>
                  </a:schemeClr>
                </a:solidFill>
              </a:rPr>
              <a:t>(X,Y)</a:t>
            </a:r>
            <a:endParaRPr lang="zh-CN" altLang="en-US" sz="1200" b="1" dirty="0">
              <a:solidFill>
                <a:schemeClr val="bg2">
                  <a:lumMod val="25000"/>
                </a:schemeClr>
              </a:solidFill>
            </a:endParaRPr>
          </a:p>
        </p:txBody>
      </p:sp>
      <p:sp>
        <p:nvSpPr>
          <p:cNvPr id="182" name="矩形 181"/>
          <p:cNvSpPr/>
          <p:nvPr/>
        </p:nvSpPr>
        <p:spPr>
          <a:xfrm>
            <a:off x="3192780" y="4160607"/>
            <a:ext cx="4572000" cy="461665"/>
          </a:xfrm>
          <a:prstGeom prst="rect">
            <a:avLst/>
          </a:prstGeom>
        </p:spPr>
        <p:txBody>
          <a:bodyPr>
            <a:spAutoFit/>
          </a:bodyPr>
          <a:lstStyle/>
          <a:p>
            <a:r>
              <a:rPr lang="zh-CN" altLang="zh-CN" sz="1200" b="1" dirty="0">
                <a:solidFill>
                  <a:schemeClr val="bg2">
                    <a:lumMod val="25000"/>
                  </a:schemeClr>
                </a:solidFill>
              </a:rPr>
              <a:t>创建一个指示变量δ</a:t>
            </a:r>
            <a:r>
              <a:rPr lang="en-US" altLang="zh-CN" sz="1200" b="1" dirty="0">
                <a:solidFill>
                  <a:schemeClr val="bg2">
                    <a:lumMod val="25000"/>
                  </a:schemeClr>
                </a:solidFill>
              </a:rPr>
              <a:t>k</a:t>
            </a:r>
            <a:r>
              <a:rPr lang="zh-CN" altLang="zh-CN" sz="1200" b="1" dirty="0">
                <a:solidFill>
                  <a:schemeClr val="bg2">
                    <a:lumMod val="25000"/>
                  </a:schemeClr>
                </a:solidFill>
              </a:rPr>
              <a:t>，用来标示两个对象在第</a:t>
            </a:r>
            <a:r>
              <a:rPr lang="en-US" altLang="zh-CN" sz="1200" b="1" dirty="0">
                <a:solidFill>
                  <a:schemeClr val="bg2">
                    <a:lumMod val="25000"/>
                  </a:schemeClr>
                </a:solidFill>
              </a:rPr>
              <a:t>k</a:t>
            </a:r>
            <a:r>
              <a:rPr lang="zh-CN" altLang="zh-CN" sz="1200" b="1" dirty="0">
                <a:solidFill>
                  <a:schemeClr val="bg2">
                    <a:lumMod val="25000"/>
                  </a:schemeClr>
                </a:solidFill>
              </a:rPr>
              <a:t>个属性上是否同时取值为</a:t>
            </a:r>
            <a:r>
              <a:rPr lang="en-US" altLang="zh-CN" sz="1200" b="1" dirty="0">
                <a:solidFill>
                  <a:schemeClr val="bg2">
                    <a:lumMod val="25000"/>
                  </a:schemeClr>
                </a:solidFill>
              </a:rPr>
              <a:t>0</a:t>
            </a:r>
            <a:r>
              <a:rPr lang="zh-CN" altLang="zh-CN" sz="1200" b="1" dirty="0">
                <a:solidFill>
                  <a:schemeClr val="bg2">
                    <a:lumMod val="25000"/>
                  </a:schemeClr>
                </a:solidFill>
              </a:rPr>
              <a:t>，如果同时为</a:t>
            </a:r>
            <a:r>
              <a:rPr lang="en-US" altLang="zh-CN" sz="1200" b="1" dirty="0">
                <a:solidFill>
                  <a:schemeClr val="bg2">
                    <a:lumMod val="25000"/>
                  </a:schemeClr>
                </a:solidFill>
              </a:rPr>
              <a:t>0</a:t>
            </a:r>
            <a:r>
              <a:rPr lang="zh-CN" altLang="zh-CN" sz="1200" b="1" dirty="0">
                <a:solidFill>
                  <a:schemeClr val="bg2">
                    <a:lumMod val="25000"/>
                  </a:schemeClr>
                </a:solidFill>
              </a:rPr>
              <a:t>，δ</a:t>
            </a:r>
            <a:r>
              <a:rPr lang="en-US" altLang="zh-CN" sz="1200" b="1" dirty="0">
                <a:solidFill>
                  <a:schemeClr val="bg2">
                    <a:lumMod val="25000"/>
                  </a:schemeClr>
                </a:solidFill>
              </a:rPr>
              <a:t>k=0</a:t>
            </a:r>
            <a:r>
              <a:rPr lang="zh-CN" altLang="zh-CN" sz="1200" b="1" dirty="0">
                <a:solidFill>
                  <a:schemeClr val="bg2">
                    <a:lumMod val="25000"/>
                  </a:schemeClr>
                </a:solidFill>
              </a:rPr>
              <a:t>，否则δ</a:t>
            </a:r>
            <a:r>
              <a:rPr lang="en-US" altLang="zh-CN" sz="1200" b="1" dirty="0">
                <a:solidFill>
                  <a:schemeClr val="bg2">
                    <a:lumMod val="25000"/>
                  </a:schemeClr>
                </a:solidFill>
              </a:rPr>
              <a:t>k=1</a:t>
            </a:r>
            <a:r>
              <a:rPr lang="zh-CN" altLang="zh-CN" sz="1200" b="1" dirty="0">
                <a:solidFill>
                  <a:schemeClr val="bg2">
                    <a:lumMod val="25000"/>
                  </a:schemeClr>
                </a:solidFill>
              </a:rPr>
              <a:t>。</a:t>
            </a:r>
            <a:endParaRPr lang="zh-CN" altLang="en-US" sz="1200" b="1" dirty="0">
              <a:solidFill>
                <a:schemeClr val="bg2">
                  <a:lumMod val="25000"/>
                </a:schemeClr>
              </a:solidFill>
            </a:endParaRPr>
          </a:p>
        </p:txBody>
      </p:sp>
      <p:graphicFrame>
        <p:nvGraphicFramePr>
          <p:cNvPr id="6" name="对象 5"/>
          <p:cNvGraphicFramePr>
            <a:graphicFrameLocks noChangeAspect="1"/>
          </p:cNvGraphicFramePr>
          <p:nvPr/>
        </p:nvGraphicFramePr>
        <p:xfrm>
          <a:off x="3903501" y="4947413"/>
          <a:ext cx="2298425" cy="698936"/>
        </p:xfrm>
        <a:graphic>
          <a:graphicData uri="http://schemas.openxmlformats.org/presentationml/2006/ole">
            <mc:AlternateContent xmlns:mc="http://schemas.openxmlformats.org/markup-compatibility/2006">
              <mc:Choice xmlns:v="urn:schemas-microsoft-com:vml" Requires="v">
                <p:oleObj spid="_x0000_s28680" name="Equation" r:id="rId3" imgW="1651000" imgH="495300" progId="Equation.DSMT4">
                  <p:embed/>
                </p:oleObj>
              </mc:Choice>
              <mc:Fallback>
                <p:oleObj name="Equation" r:id="rId3" imgW="1651000" imgH="495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3501" y="4947413"/>
                        <a:ext cx="2298425" cy="698936"/>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2454518" cy="369332"/>
          </a:xfrm>
          <a:prstGeom prst="rect">
            <a:avLst/>
          </a:prstGeom>
        </p:spPr>
        <p:txBody>
          <a:bodyPr wrap="none">
            <a:spAutoFit/>
          </a:bodyPr>
          <a:lstStyle/>
          <a:p>
            <a:r>
              <a:rPr lang="en-US" altLang="zh-CN" dirty="0"/>
              <a:t>2.3.4  </a:t>
            </a:r>
            <a:r>
              <a:rPr lang="zh-CN" altLang="zh-CN" dirty="0"/>
              <a:t>文本相似性度量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4" name="矩形 3"/>
          <p:cNvSpPr/>
          <p:nvPr/>
        </p:nvSpPr>
        <p:spPr>
          <a:xfrm>
            <a:off x="508958" y="1385054"/>
            <a:ext cx="2858475" cy="369332"/>
          </a:xfrm>
          <a:prstGeom prst="rect">
            <a:avLst/>
          </a:prstGeom>
        </p:spPr>
        <p:txBody>
          <a:bodyPr wrap="none">
            <a:spAutoFit/>
          </a:bodyPr>
          <a:lstStyle/>
          <a:p>
            <a:r>
              <a:rPr lang="en-US" altLang="zh-CN" dirty="0"/>
              <a:t>1</a:t>
            </a:r>
            <a:r>
              <a:rPr lang="zh-CN" altLang="en-US" dirty="0"/>
              <a:t>．</a:t>
            </a:r>
            <a:r>
              <a:rPr lang="zh-CN" altLang="zh-CN" dirty="0"/>
              <a:t>组合异种属性的相似度</a:t>
            </a:r>
            <a:endParaRPr lang="zh-CN" altLang="en-US" dirty="0"/>
          </a:p>
        </p:txBody>
      </p:sp>
      <p:sp>
        <p:nvSpPr>
          <p:cNvPr id="2" name="矩形 1"/>
          <p:cNvSpPr/>
          <p:nvPr/>
        </p:nvSpPr>
        <p:spPr>
          <a:xfrm>
            <a:off x="584481" y="1897856"/>
            <a:ext cx="7652580" cy="1384995"/>
          </a:xfrm>
          <a:prstGeom prst="rect">
            <a:avLst/>
          </a:prstGeom>
        </p:spPr>
        <p:txBody>
          <a:bodyPr wrap="square">
            <a:spAutoFit/>
          </a:bodyPr>
          <a:lstStyle/>
          <a:p>
            <a:r>
              <a:rPr lang="zh-CN" altLang="zh-CN" sz="1400" dirty="0"/>
              <a:t>文档是由大量词语构成的，如果把特定词语出现的频率看作一个单独属性，那么文档可以由数千个词频属性构成的向量表示。文档相似度需要关注两个文档同时出现的词语，以及这些词语出现的次数，忽略零匹配的数值数据度量。</a:t>
            </a:r>
            <a:endParaRPr lang="en-US" altLang="zh-CN" sz="1400" dirty="0"/>
          </a:p>
          <a:p>
            <a:endParaRPr lang="en-US" altLang="zh-CN" sz="1400" dirty="0"/>
          </a:p>
          <a:p>
            <a:r>
              <a:rPr lang="zh-CN" altLang="zh-CN" sz="1400" dirty="0"/>
              <a:t>余弦相似度，又称为余弦相似性，适合用来计算文档间的相似度。其原理是把两个文本文档以词频向量表示，通过计算两个向量的夹角余弦值来评估他们的相似度。</a:t>
            </a:r>
            <a:endParaRPr lang="zh-CN" altLang="zh-CN" sz="1400" dirty="0"/>
          </a:p>
        </p:txBody>
      </p:sp>
      <p:sp>
        <p:nvSpPr>
          <p:cNvPr id="3" name="Rectangle 2"/>
          <p:cNvSpPr>
            <a:spLocks noChangeArrowheads="1"/>
          </p:cNvSpPr>
          <p:nvPr/>
        </p:nvSpPr>
        <p:spPr bwMode="auto">
          <a:xfrm>
            <a:off x="2162174" y="3554767"/>
            <a:ext cx="161422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2162175" y="3554768"/>
          <a:ext cx="4069194" cy="941632"/>
        </p:xfrm>
        <a:graphic>
          <a:graphicData uri="http://schemas.openxmlformats.org/presentationml/2006/ole">
            <mc:AlternateContent xmlns:mc="http://schemas.openxmlformats.org/markup-compatibility/2006">
              <mc:Choice xmlns:v="urn:schemas-microsoft-com:vml" Requires="v">
                <p:oleObj spid="_x0000_s21528" name="Equation" r:id="rId3" imgW="2311400" imgH="533400" progId="Equation.DSMT4">
                  <p:embed/>
                </p:oleObj>
              </mc:Choice>
              <mc:Fallback>
                <p:oleObj name="Equation" r:id="rId3" imgW="2311400" imgH="533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175" y="3554768"/>
                        <a:ext cx="4069194" cy="941632"/>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2454518" cy="369332"/>
          </a:xfrm>
          <a:prstGeom prst="rect">
            <a:avLst/>
          </a:prstGeom>
        </p:spPr>
        <p:txBody>
          <a:bodyPr wrap="none">
            <a:spAutoFit/>
          </a:bodyPr>
          <a:lstStyle/>
          <a:p>
            <a:r>
              <a:rPr lang="en-US" altLang="zh-CN" dirty="0"/>
              <a:t>2.3.4  </a:t>
            </a:r>
            <a:r>
              <a:rPr lang="zh-CN" altLang="zh-CN" dirty="0"/>
              <a:t>文本相似性度量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2" name="矩形 1"/>
          <p:cNvSpPr/>
          <p:nvPr/>
        </p:nvSpPr>
        <p:spPr>
          <a:xfrm>
            <a:off x="584481" y="1445790"/>
            <a:ext cx="7652580" cy="1169551"/>
          </a:xfrm>
          <a:prstGeom prst="rect">
            <a:avLst/>
          </a:prstGeom>
        </p:spPr>
        <p:txBody>
          <a:bodyPr wrap="square">
            <a:spAutoFit/>
          </a:bodyPr>
          <a:lstStyle/>
          <a:p>
            <a:r>
              <a:rPr lang="zh-CN" altLang="zh-CN" sz="1400" b="1" dirty="0">
                <a:latin typeface="+mn-ea"/>
              </a:rPr>
              <a:t> </a:t>
            </a:r>
            <a:r>
              <a:rPr lang="zh-CN" altLang="zh-CN" sz="1400" dirty="0">
                <a:latin typeface="+mn-ea"/>
                <a:cs typeface="Times New Roman" panose="02020603050405020304" pitchFamily="18" charset="0"/>
              </a:rPr>
              <a:t>假设有两个文档，新闻</a:t>
            </a:r>
            <a:r>
              <a:rPr lang="en-US" altLang="zh-CN" sz="1400" i="1" dirty="0">
                <a:latin typeface="+mn-ea"/>
                <a:cs typeface="Times New Roman" panose="02020603050405020304" pitchFamily="18" charset="0"/>
              </a:rPr>
              <a:t>a</a:t>
            </a:r>
            <a:r>
              <a:rPr lang="zh-CN" altLang="zh-CN" sz="1400" dirty="0">
                <a:latin typeface="+mn-ea"/>
                <a:cs typeface="Times New Roman" panose="02020603050405020304" pitchFamily="18" charset="0"/>
              </a:rPr>
              <a:t>和新闻</a:t>
            </a:r>
            <a:r>
              <a:rPr lang="en-US" altLang="zh-CN" sz="1400" i="1" dirty="0">
                <a:latin typeface="+mn-ea"/>
                <a:cs typeface="Times New Roman" panose="02020603050405020304" pitchFamily="18" charset="0"/>
              </a:rPr>
              <a:t>b</a:t>
            </a:r>
            <a:r>
              <a:rPr lang="zh-CN" altLang="zh-CN" sz="1400" dirty="0">
                <a:latin typeface="+mn-ea"/>
                <a:cs typeface="Times New Roman" panose="02020603050405020304" pitchFamily="18" charset="0"/>
              </a:rPr>
              <a:t>，将它们的内容经过分词、词频统计处理后得到如下两个向量：</a:t>
            </a:r>
            <a:endParaRPr lang="zh-CN" altLang="zh-CN" sz="1400" dirty="0">
              <a:latin typeface="+mn-ea"/>
              <a:cs typeface="Times New Roman" panose="02020603050405020304" pitchFamily="18" charset="0"/>
            </a:endParaRPr>
          </a:p>
          <a:p>
            <a:r>
              <a:rPr lang="zh-CN" altLang="zh-CN" sz="1400" dirty="0">
                <a:latin typeface="+mn-ea"/>
                <a:cs typeface="Times New Roman" panose="02020603050405020304" pitchFamily="18" charset="0"/>
              </a:rPr>
              <a:t>文档</a:t>
            </a:r>
            <a:r>
              <a:rPr lang="en-US" altLang="zh-CN" sz="1400" i="1" dirty="0">
                <a:latin typeface="+mn-ea"/>
                <a:cs typeface="Times New Roman" panose="02020603050405020304" pitchFamily="18" charset="0"/>
              </a:rPr>
              <a:t>a</a:t>
            </a:r>
            <a:r>
              <a:rPr lang="en-US" altLang="zh-CN" sz="1400" dirty="0">
                <a:latin typeface="+mn-ea"/>
                <a:cs typeface="Times New Roman" panose="02020603050405020304" pitchFamily="18" charset="0"/>
              </a:rPr>
              <a:t>:(1,1,2,1,1,1,0,0,0)</a:t>
            </a:r>
            <a:r>
              <a:rPr lang="zh-CN" altLang="zh-CN" sz="1400" dirty="0">
                <a:latin typeface="+mn-ea"/>
                <a:cs typeface="Times New Roman" panose="02020603050405020304" pitchFamily="18" charset="0"/>
              </a:rPr>
              <a:t>文档</a:t>
            </a:r>
            <a:r>
              <a:rPr lang="en-US" altLang="zh-CN" sz="1400" i="1" dirty="0">
                <a:latin typeface="+mn-ea"/>
                <a:cs typeface="Times New Roman" panose="02020603050405020304" pitchFamily="18" charset="0"/>
              </a:rPr>
              <a:t>b</a:t>
            </a:r>
            <a:r>
              <a:rPr lang="en-US" altLang="zh-CN" sz="1400" dirty="0">
                <a:latin typeface="+mn-ea"/>
                <a:cs typeface="Times New Roman" panose="02020603050405020304" pitchFamily="18" charset="0"/>
              </a:rPr>
              <a:t>:(1,1,1,0,1,3,1,6,1)</a:t>
            </a:r>
            <a:r>
              <a:rPr lang="zh-CN" altLang="en-US" sz="1400" dirty="0">
                <a:latin typeface="+mn-ea"/>
                <a:cs typeface="Times New Roman" panose="02020603050405020304" pitchFamily="18" charset="0"/>
              </a:rPr>
              <a:t>。</a:t>
            </a:r>
            <a:r>
              <a:rPr lang="zh-CN" altLang="zh-CN" sz="1400" dirty="0">
                <a:latin typeface="+mn-ea"/>
                <a:cs typeface="Times New Roman" panose="02020603050405020304" pitchFamily="18" charset="0"/>
              </a:rPr>
              <a:t>使用余弦相似度来计算两个文档的相似度过程如下：</a:t>
            </a:r>
            <a:endParaRPr lang="zh-CN" altLang="zh-CN" sz="1400" dirty="0">
              <a:latin typeface="+mn-ea"/>
              <a:cs typeface="Times New Roman" panose="02020603050405020304" pitchFamily="18" charset="0"/>
            </a:endParaRPr>
          </a:p>
          <a:p>
            <a:endParaRPr lang="en-US" altLang="zh-CN" sz="1400" dirty="0">
              <a:latin typeface="+mn-ea"/>
              <a:cs typeface="Times New Roman" panose="02020603050405020304" pitchFamily="18" charset="0"/>
            </a:endParaRPr>
          </a:p>
          <a:p>
            <a:r>
              <a:rPr lang="zh-CN" altLang="zh-CN" sz="1400" dirty="0">
                <a:latin typeface="+mn-ea"/>
                <a:cs typeface="Times New Roman" panose="02020603050405020304" pitchFamily="18" charset="0"/>
              </a:rPr>
              <a:t>新闻</a:t>
            </a:r>
            <a:r>
              <a:rPr lang="en-US" altLang="zh-CN" sz="1400" i="1" dirty="0">
                <a:latin typeface="+mn-ea"/>
                <a:cs typeface="Times New Roman" panose="02020603050405020304" pitchFamily="18" charset="0"/>
              </a:rPr>
              <a:t>a</a:t>
            </a:r>
            <a:r>
              <a:rPr lang="zh-CN" altLang="zh-CN" sz="1400" dirty="0">
                <a:latin typeface="+mn-ea"/>
                <a:cs typeface="Times New Roman" panose="02020603050405020304" pitchFamily="18" charset="0"/>
              </a:rPr>
              <a:t>和新闻</a:t>
            </a:r>
            <a:r>
              <a:rPr lang="en-US" altLang="zh-CN" sz="1400" i="1" dirty="0">
                <a:latin typeface="+mn-ea"/>
                <a:cs typeface="Times New Roman" panose="02020603050405020304" pitchFamily="18" charset="0"/>
              </a:rPr>
              <a:t>b</a:t>
            </a:r>
            <a:r>
              <a:rPr lang="zh-CN" altLang="zh-CN" sz="1400" dirty="0">
                <a:latin typeface="+mn-ea"/>
                <a:cs typeface="Times New Roman" panose="02020603050405020304" pitchFamily="18" charset="0"/>
              </a:rPr>
              <a:t>对应的向量分别是</a:t>
            </a:r>
            <a:r>
              <a:rPr lang="en-US" altLang="zh-CN" sz="1400" dirty="0">
                <a:latin typeface="+mn-ea"/>
                <a:cs typeface="Times New Roman" panose="02020603050405020304" pitchFamily="18" charset="0"/>
              </a:rPr>
              <a:t>                       </a:t>
            </a:r>
            <a:r>
              <a:rPr lang="zh-CN" altLang="en-US" sz="1400" dirty="0">
                <a:latin typeface="+mn-ea"/>
                <a:cs typeface="Times New Roman" panose="02020603050405020304" pitchFamily="18" charset="0"/>
              </a:rPr>
              <a:t>和</a:t>
            </a:r>
            <a:endParaRPr lang="zh-CN" altLang="zh-CN" sz="1400" dirty="0">
              <a:latin typeface="+mn-ea"/>
              <a:cs typeface="Times New Roman" panose="02020603050405020304" pitchFamily="18" charset="0"/>
            </a:endParaRPr>
          </a:p>
        </p:txBody>
      </p:sp>
      <p:sp>
        <p:nvSpPr>
          <p:cNvPr id="3" name="Rectangle 2"/>
          <p:cNvSpPr>
            <a:spLocks noChangeArrowheads="1"/>
          </p:cNvSpPr>
          <p:nvPr/>
        </p:nvSpPr>
        <p:spPr bwMode="auto">
          <a:xfrm>
            <a:off x="2162174" y="3554767"/>
            <a:ext cx="161422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20" name="对象 19"/>
          <p:cNvGraphicFramePr>
            <a:graphicFrameLocks noChangeAspect="1"/>
          </p:cNvGraphicFramePr>
          <p:nvPr/>
        </p:nvGraphicFramePr>
        <p:xfrm>
          <a:off x="3180351" y="2288508"/>
          <a:ext cx="1176338" cy="328869"/>
        </p:xfrm>
        <a:graphic>
          <a:graphicData uri="http://schemas.openxmlformats.org/presentationml/2006/ole">
            <mc:AlternateContent xmlns:mc="http://schemas.openxmlformats.org/markup-compatibility/2006">
              <mc:Choice xmlns:v="urn:schemas-microsoft-com:vml" Requires="v">
                <p:oleObj spid="_x0000_s22673" name="Equation" r:id="rId3" imgW="862965" imgH="203200" progId="Equation.DSMT4">
                  <p:embed/>
                </p:oleObj>
              </mc:Choice>
              <mc:Fallback>
                <p:oleObj name="Equation" r:id="rId3" imgW="862965" imgH="203200"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0351" y="2288508"/>
                        <a:ext cx="1176338" cy="328869"/>
                      </a:xfrm>
                      <a:prstGeom prst="rect">
                        <a:avLst/>
                      </a:prstGeom>
                      <a:noFill/>
                    </p:spPr>
                  </p:pic>
                </p:oleObj>
              </mc:Fallback>
            </mc:AlternateContent>
          </a:graphicData>
        </a:graphic>
      </p:graphicFrame>
      <p:sp>
        <p:nvSpPr>
          <p:cNvPr id="21" name="Rectangle 17"/>
          <p:cNvSpPr>
            <a:spLocks noChangeArrowheads="1"/>
          </p:cNvSpPr>
          <p:nvPr/>
        </p:nvSpPr>
        <p:spPr bwMode="auto">
          <a:xfrm>
            <a:off x="5152263" y="2937781"/>
            <a:ext cx="9367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2" name="对象 21"/>
          <p:cNvGraphicFramePr>
            <a:graphicFrameLocks noChangeAspect="1"/>
          </p:cNvGraphicFramePr>
          <p:nvPr/>
        </p:nvGraphicFramePr>
        <p:xfrm>
          <a:off x="4625181" y="2288508"/>
          <a:ext cx="1191783" cy="329642"/>
        </p:xfrm>
        <a:graphic>
          <a:graphicData uri="http://schemas.openxmlformats.org/presentationml/2006/ole">
            <mc:AlternateContent xmlns:mc="http://schemas.openxmlformats.org/markup-compatibility/2006">
              <mc:Choice xmlns:v="urn:schemas-microsoft-com:vml" Requires="v">
                <p:oleObj spid="_x0000_s22674" name="Equation" r:id="rId5" imgW="901065" imgH="203200" progId="Equation.DSMT4">
                  <p:embed/>
                </p:oleObj>
              </mc:Choice>
              <mc:Fallback>
                <p:oleObj name="Equation" r:id="rId5" imgW="901065" imgH="20320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5181" y="2288508"/>
                        <a:ext cx="1191783" cy="329642"/>
                      </a:xfrm>
                      <a:prstGeom prst="rect">
                        <a:avLst/>
                      </a:prstGeom>
                      <a:noFill/>
                    </p:spPr>
                  </p:pic>
                </p:oleObj>
              </mc:Fallback>
            </mc:AlternateContent>
          </a:graphicData>
        </a:graphic>
      </p:graphicFrame>
      <p:sp>
        <p:nvSpPr>
          <p:cNvPr id="23" name="矩形 22"/>
          <p:cNvSpPr/>
          <p:nvPr/>
        </p:nvSpPr>
        <p:spPr>
          <a:xfrm>
            <a:off x="259814" y="2709286"/>
            <a:ext cx="2749471" cy="297517"/>
          </a:xfrm>
          <a:prstGeom prst="rect">
            <a:avLst/>
          </a:prstGeom>
        </p:spPr>
        <p:txBody>
          <a:bodyPr wrap="none">
            <a:spAutoFit/>
          </a:bodyPr>
          <a:lstStyle/>
          <a:p>
            <a:pPr indent="266700">
              <a:lnSpc>
                <a:spcPts val="1555"/>
              </a:lnSpc>
              <a:tabLst>
                <a:tab pos="2628265" algn="ctr"/>
                <a:tab pos="5292725" algn="r"/>
              </a:tabLst>
            </a:pPr>
            <a:r>
              <a:rPr lang="zh-CN" altLang="zh-CN" sz="1400" kern="500" dirty="0">
                <a:latin typeface="+mn-ea"/>
              </a:rPr>
              <a:t>（</a:t>
            </a:r>
            <a:r>
              <a:rPr lang="en-US" altLang="zh-CN" sz="1400" kern="500" dirty="0">
                <a:latin typeface="+mn-ea"/>
              </a:rPr>
              <a:t>1</a:t>
            </a:r>
            <a:r>
              <a:rPr lang="zh-CN" altLang="zh-CN" sz="1400" kern="500" dirty="0">
                <a:latin typeface="+mn-ea"/>
              </a:rPr>
              <a:t>）计算向量</a:t>
            </a:r>
            <a:r>
              <a:rPr lang="en-US" altLang="zh-CN" sz="1400" i="1" kern="500" dirty="0">
                <a:latin typeface="+mn-ea"/>
              </a:rPr>
              <a:t>a</a:t>
            </a:r>
            <a:r>
              <a:rPr lang="zh-CN" altLang="zh-CN" sz="1400" kern="500" dirty="0">
                <a:latin typeface="+mn-ea"/>
              </a:rPr>
              <a:t>、</a:t>
            </a:r>
            <a:r>
              <a:rPr lang="en-US" altLang="zh-CN" sz="1400" i="1" kern="500" dirty="0">
                <a:latin typeface="+mn-ea"/>
              </a:rPr>
              <a:t>b</a:t>
            </a:r>
            <a:r>
              <a:rPr lang="zh-CN" altLang="zh-CN" sz="1400" kern="500" dirty="0">
                <a:latin typeface="+mn-ea"/>
              </a:rPr>
              <a:t>的点积：</a:t>
            </a:r>
            <a:endParaRPr lang="zh-CN" altLang="zh-CN" sz="1400" kern="500" dirty="0">
              <a:latin typeface="+mn-ea"/>
            </a:endParaRPr>
          </a:p>
        </p:txBody>
      </p:sp>
      <p:sp>
        <p:nvSpPr>
          <p:cNvPr id="24" name="Rectangle 19"/>
          <p:cNvSpPr>
            <a:spLocks noChangeArrowheads="1"/>
          </p:cNvSpPr>
          <p:nvPr/>
        </p:nvSpPr>
        <p:spPr bwMode="auto">
          <a:xfrm>
            <a:off x="1962363" y="3678593"/>
            <a:ext cx="93300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6" name="对象 25"/>
          <p:cNvGraphicFramePr>
            <a:graphicFrameLocks noChangeAspect="1"/>
          </p:cNvGraphicFramePr>
          <p:nvPr/>
        </p:nvGraphicFramePr>
        <p:xfrm>
          <a:off x="1701918" y="3111184"/>
          <a:ext cx="5309541" cy="258302"/>
        </p:xfrm>
        <a:graphic>
          <a:graphicData uri="http://schemas.openxmlformats.org/presentationml/2006/ole">
            <mc:AlternateContent xmlns:mc="http://schemas.openxmlformats.org/markup-compatibility/2006">
              <mc:Choice xmlns:v="urn:schemas-microsoft-com:vml" Requires="v">
                <p:oleObj spid="_x0000_s22675" name="Equation" r:id="rId7" imgW="3517900" imgH="165100" progId="Equation.DSMT4">
                  <p:embed/>
                </p:oleObj>
              </mc:Choice>
              <mc:Fallback>
                <p:oleObj name="Equation" r:id="rId7" imgW="3517900" imgH="165100" progId="Equation.DSMT4">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1918" y="3111184"/>
                        <a:ext cx="5309541" cy="258302"/>
                      </a:xfrm>
                      <a:prstGeom prst="rect">
                        <a:avLst/>
                      </a:prstGeom>
                      <a:noFill/>
                    </p:spPr>
                  </p:pic>
                </p:oleObj>
              </mc:Fallback>
            </mc:AlternateContent>
          </a:graphicData>
        </a:graphic>
      </p:graphicFrame>
      <p:sp>
        <p:nvSpPr>
          <p:cNvPr id="27" name="矩形 26"/>
          <p:cNvSpPr/>
          <p:nvPr/>
        </p:nvSpPr>
        <p:spPr>
          <a:xfrm>
            <a:off x="225183" y="3519511"/>
            <a:ext cx="5828374" cy="297517"/>
          </a:xfrm>
          <a:prstGeom prst="rect">
            <a:avLst/>
          </a:prstGeom>
        </p:spPr>
        <p:txBody>
          <a:bodyPr wrap="square">
            <a:spAutoFit/>
          </a:bodyPr>
          <a:lstStyle/>
          <a:p>
            <a:pPr indent="266700">
              <a:lnSpc>
                <a:spcPts val="1555"/>
              </a:lnSpc>
              <a:tabLst>
                <a:tab pos="2628265" algn="ctr"/>
                <a:tab pos="5292725" algn="r"/>
              </a:tabLst>
            </a:pPr>
            <a:r>
              <a:rPr lang="zh-CN" altLang="zh-CN" sz="1400" kern="500" dirty="0">
                <a:latin typeface="+mn-ea"/>
              </a:rPr>
              <a:t>（</a:t>
            </a:r>
            <a:r>
              <a:rPr lang="en-US" altLang="zh-CN" sz="1400" kern="500" dirty="0">
                <a:latin typeface="+mn-ea"/>
              </a:rPr>
              <a:t>2</a:t>
            </a:r>
            <a:r>
              <a:rPr lang="zh-CN" altLang="zh-CN" sz="1400" kern="500" dirty="0">
                <a:latin typeface="+mn-ea"/>
              </a:rPr>
              <a:t>）计算向量</a:t>
            </a:r>
            <a:r>
              <a:rPr lang="en-US" altLang="zh-CN" sz="1400" i="1" kern="500" dirty="0">
                <a:latin typeface="+mn-ea"/>
              </a:rPr>
              <a:t>a</a:t>
            </a:r>
            <a:r>
              <a:rPr lang="zh-CN" altLang="zh-CN" sz="1400" kern="500" dirty="0">
                <a:latin typeface="+mn-ea"/>
              </a:rPr>
              <a:t>、</a:t>
            </a:r>
            <a:r>
              <a:rPr lang="en-US" altLang="zh-CN" sz="1400" i="1" kern="500" dirty="0">
                <a:latin typeface="+mn-ea"/>
              </a:rPr>
              <a:t>b</a:t>
            </a:r>
            <a:r>
              <a:rPr lang="zh-CN" altLang="zh-CN" sz="1400" kern="500" dirty="0">
                <a:latin typeface="+mn-ea"/>
              </a:rPr>
              <a:t>的欧几里得范数，即</a:t>
            </a:r>
            <a:r>
              <a:rPr lang="en-US" altLang="zh-CN" sz="1400" kern="500" dirty="0">
                <a:latin typeface="+mn-ea"/>
              </a:rPr>
              <a:t>||</a:t>
            </a:r>
            <a:r>
              <a:rPr lang="en-US" altLang="zh-CN" sz="1400" i="1" kern="500" dirty="0">
                <a:latin typeface="+mn-ea"/>
              </a:rPr>
              <a:t>a</a:t>
            </a:r>
            <a:r>
              <a:rPr lang="en-US" altLang="zh-CN" sz="1400" kern="500" dirty="0">
                <a:latin typeface="+mn-ea"/>
              </a:rPr>
              <a:t>||</a:t>
            </a:r>
            <a:r>
              <a:rPr lang="zh-CN" altLang="zh-CN" sz="1400" kern="500" dirty="0">
                <a:latin typeface="+mn-ea"/>
              </a:rPr>
              <a:t>、</a:t>
            </a:r>
            <a:r>
              <a:rPr lang="en-US" altLang="zh-CN" sz="1400" kern="500" dirty="0">
                <a:latin typeface="+mn-ea"/>
              </a:rPr>
              <a:t>||</a:t>
            </a:r>
            <a:r>
              <a:rPr lang="en-US" altLang="zh-CN" sz="1400" i="1" kern="500" dirty="0">
                <a:latin typeface="+mn-ea"/>
              </a:rPr>
              <a:t>b</a:t>
            </a:r>
            <a:r>
              <a:rPr lang="en-US" altLang="zh-CN" sz="1400" kern="500" dirty="0">
                <a:latin typeface="+mn-ea"/>
              </a:rPr>
              <a:t>||</a:t>
            </a:r>
            <a:r>
              <a:rPr lang="zh-CN" altLang="zh-CN" sz="1400" kern="500" dirty="0">
                <a:latin typeface="+mn-ea"/>
              </a:rPr>
              <a:t>：</a:t>
            </a:r>
            <a:endParaRPr lang="zh-CN" altLang="zh-CN" sz="1400" kern="500" dirty="0">
              <a:latin typeface="+mn-ea"/>
            </a:endParaRPr>
          </a:p>
        </p:txBody>
      </p:sp>
      <p:sp>
        <p:nvSpPr>
          <p:cNvPr id="28" name="Rectangle 21"/>
          <p:cNvSpPr>
            <a:spLocks noChangeArrowheads="1"/>
          </p:cNvSpPr>
          <p:nvPr/>
        </p:nvSpPr>
        <p:spPr bwMode="auto">
          <a:xfrm>
            <a:off x="210952" y="44673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29" name="对象 28"/>
          <p:cNvGraphicFramePr>
            <a:graphicFrameLocks noChangeAspect="1"/>
          </p:cNvGraphicFramePr>
          <p:nvPr/>
        </p:nvGraphicFramePr>
        <p:xfrm>
          <a:off x="4418537" y="4005656"/>
          <a:ext cx="3270040" cy="327004"/>
        </p:xfrm>
        <a:graphic>
          <a:graphicData uri="http://schemas.openxmlformats.org/presentationml/2006/ole">
            <mc:AlternateContent xmlns:mc="http://schemas.openxmlformats.org/markup-compatibility/2006">
              <mc:Choice xmlns:v="urn:schemas-microsoft-com:vml" Requires="v">
                <p:oleObj spid="_x0000_s22676" name="Equation" r:id="rId9" imgW="2667000" imgH="266700" progId="Equation.DSMT4">
                  <p:embed/>
                </p:oleObj>
              </mc:Choice>
              <mc:Fallback>
                <p:oleObj name="Equation" r:id="rId9" imgW="2667000" imgH="266700" progId="Equation.DSMT4">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8537" y="4005656"/>
                        <a:ext cx="3270040" cy="327004"/>
                      </a:xfrm>
                      <a:prstGeom prst="rect">
                        <a:avLst/>
                      </a:prstGeom>
                      <a:noFill/>
                    </p:spPr>
                  </p:pic>
                </p:oleObj>
              </mc:Fallback>
            </mc:AlternateContent>
          </a:graphicData>
        </a:graphic>
      </p:graphicFrame>
      <p:sp>
        <p:nvSpPr>
          <p:cNvPr id="30" name="Rectangle 23"/>
          <p:cNvSpPr>
            <a:spLocks noChangeArrowheads="1"/>
          </p:cNvSpPr>
          <p:nvPr/>
        </p:nvSpPr>
        <p:spPr bwMode="auto">
          <a:xfrm>
            <a:off x="210952" y="2343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31" name="对象 30"/>
          <p:cNvGraphicFramePr>
            <a:graphicFrameLocks noChangeAspect="1"/>
          </p:cNvGraphicFramePr>
          <p:nvPr/>
        </p:nvGraphicFramePr>
        <p:xfrm>
          <a:off x="708785" y="4038220"/>
          <a:ext cx="3647904" cy="346242"/>
        </p:xfrm>
        <a:graphic>
          <a:graphicData uri="http://schemas.openxmlformats.org/presentationml/2006/ole">
            <mc:AlternateContent xmlns:mc="http://schemas.openxmlformats.org/markup-compatibility/2006">
              <mc:Choice xmlns:v="urn:schemas-microsoft-com:vml" Requires="v">
                <p:oleObj spid="_x0000_s22677" name="Equation" r:id="rId11" imgW="2806700" imgH="266700" progId="Equation.DSMT4">
                  <p:embed/>
                </p:oleObj>
              </mc:Choice>
              <mc:Fallback>
                <p:oleObj name="Equation" r:id="rId11" imgW="2806700" imgH="266700" progId="Equation.DSMT4">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785" y="4038220"/>
                        <a:ext cx="3647904" cy="346242"/>
                      </a:xfrm>
                      <a:prstGeom prst="rect">
                        <a:avLst/>
                      </a:prstGeom>
                      <a:noFill/>
                    </p:spPr>
                  </p:pic>
                </p:oleObj>
              </mc:Fallback>
            </mc:AlternateContent>
          </a:graphicData>
        </a:graphic>
      </p:graphicFrame>
      <p:sp>
        <p:nvSpPr>
          <p:cNvPr id="32" name="矩形 31"/>
          <p:cNvSpPr/>
          <p:nvPr/>
        </p:nvSpPr>
        <p:spPr>
          <a:xfrm>
            <a:off x="263043" y="4498659"/>
            <a:ext cx="2047355" cy="297517"/>
          </a:xfrm>
          <a:prstGeom prst="rect">
            <a:avLst/>
          </a:prstGeom>
        </p:spPr>
        <p:txBody>
          <a:bodyPr wrap="none">
            <a:spAutoFit/>
          </a:bodyPr>
          <a:lstStyle/>
          <a:p>
            <a:pPr indent="266700">
              <a:lnSpc>
                <a:spcPts val="1555"/>
              </a:lnSpc>
              <a:tabLst>
                <a:tab pos="2628265" algn="ctr"/>
                <a:tab pos="5292725" algn="r"/>
              </a:tabLst>
            </a:pPr>
            <a:r>
              <a:rPr lang="zh-CN" altLang="zh-CN" sz="1400" kern="500" dirty="0">
                <a:latin typeface="+mn-ea"/>
              </a:rPr>
              <a:t>（</a:t>
            </a:r>
            <a:r>
              <a:rPr lang="en-US" altLang="zh-CN" sz="1400" kern="500" dirty="0">
                <a:latin typeface="+mn-ea"/>
              </a:rPr>
              <a:t>3</a:t>
            </a:r>
            <a:r>
              <a:rPr lang="zh-CN" altLang="zh-CN" sz="1400" kern="500" dirty="0">
                <a:latin typeface="+mn-ea"/>
              </a:rPr>
              <a:t>）计算相似度：</a:t>
            </a:r>
            <a:endParaRPr lang="zh-CN" altLang="zh-CN" sz="1400" kern="500" dirty="0">
              <a:latin typeface="+mn-ea"/>
            </a:endParaRPr>
          </a:p>
        </p:txBody>
      </p:sp>
      <p:sp>
        <p:nvSpPr>
          <p:cNvPr id="33" name="Rectangle 30"/>
          <p:cNvSpPr>
            <a:spLocks noChangeArrowheads="1"/>
          </p:cNvSpPr>
          <p:nvPr/>
        </p:nvSpPr>
        <p:spPr bwMode="auto">
          <a:xfrm>
            <a:off x="2804114" y="5170820"/>
            <a:ext cx="96174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4" name="对象 33"/>
          <p:cNvGraphicFramePr>
            <a:graphicFrameLocks noChangeAspect="1"/>
          </p:cNvGraphicFramePr>
          <p:nvPr/>
        </p:nvGraphicFramePr>
        <p:xfrm>
          <a:off x="2804114" y="4694426"/>
          <a:ext cx="2510042" cy="662158"/>
        </p:xfrm>
        <a:graphic>
          <a:graphicData uri="http://schemas.openxmlformats.org/presentationml/2006/ole">
            <mc:AlternateContent xmlns:mc="http://schemas.openxmlformats.org/markup-compatibility/2006">
              <mc:Choice xmlns:v="urn:schemas-microsoft-com:vml" Requires="v">
                <p:oleObj spid="_x0000_s22678" name="Equation" r:id="rId13" imgW="1548765" imgH="406400" progId="Equation.DSMT4">
                  <p:embed/>
                </p:oleObj>
              </mc:Choice>
              <mc:Fallback>
                <p:oleObj name="Equation" r:id="rId13" imgW="1548765" imgH="406400" progId="Equation.DSMT4">
                  <p:embed/>
                  <p:pic>
                    <p:nvPicPr>
                      <p:cNvPr id="0" name="Object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04114" y="4694426"/>
                        <a:ext cx="2510042" cy="662158"/>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2454518" cy="369332"/>
          </a:xfrm>
          <a:prstGeom prst="rect">
            <a:avLst/>
          </a:prstGeom>
        </p:spPr>
        <p:txBody>
          <a:bodyPr wrap="none">
            <a:spAutoFit/>
          </a:bodyPr>
          <a:lstStyle/>
          <a:p>
            <a:r>
              <a:rPr lang="en-US" altLang="zh-CN" dirty="0"/>
              <a:t>2.3.4  </a:t>
            </a:r>
            <a:r>
              <a:rPr lang="zh-CN" altLang="zh-CN" dirty="0"/>
              <a:t>文本相似性度量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2" name="矩形 1"/>
          <p:cNvSpPr/>
          <p:nvPr/>
        </p:nvSpPr>
        <p:spPr>
          <a:xfrm>
            <a:off x="340898" y="1392472"/>
            <a:ext cx="7652580" cy="1526187"/>
          </a:xfrm>
          <a:prstGeom prst="rect">
            <a:avLst/>
          </a:prstGeom>
        </p:spPr>
        <p:txBody>
          <a:bodyPr wrap="square">
            <a:spAutoFit/>
          </a:bodyPr>
          <a:lstStyle/>
          <a:p>
            <a:pPr>
              <a:lnSpc>
                <a:spcPct val="150000"/>
              </a:lnSpc>
            </a:pPr>
            <a:r>
              <a:rPr lang="zh-CN" altLang="zh-CN" sz="1600" b="1" dirty="0"/>
              <a:t>词频—逆文档频率（</a:t>
            </a:r>
            <a:r>
              <a:rPr lang="en-US" altLang="zh-CN" sz="1600" dirty="0"/>
              <a:t>Term Frequency-Inverse Document Frequency</a:t>
            </a:r>
            <a:r>
              <a:rPr lang="zh-CN" altLang="zh-CN" sz="1600" dirty="0"/>
              <a:t>，</a:t>
            </a:r>
            <a:r>
              <a:rPr lang="en-US" altLang="zh-CN" sz="1600" dirty="0"/>
              <a:t>TF-IDF</a:t>
            </a:r>
            <a:r>
              <a:rPr lang="zh-CN" altLang="zh-CN" sz="1600" dirty="0"/>
              <a:t>）是一种用于资讯检索与资讯探勘的常用加权技术。基于统计学方法来评估词语对文档的重要性。字词的重要性随着它在文档中出现的次数成正比增加，但同时会随着它在语料库中出现的频率成反比下降。</a:t>
            </a:r>
            <a:endParaRPr lang="zh-CN" altLang="zh-CN" sz="1600" dirty="0"/>
          </a:p>
        </p:txBody>
      </p:sp>
      <p:sp>
        <p:nvSpPr>
          <p:cNvPr id="1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3"/>
          <p:cNvSpPr>
            <a:spLocks noChangeArrowheads="1"/>
          </p:cNvSpPr>
          <p:nvPr/>
        </p:nvSpPr>
        <p:spPr bwMode="auto">
          <a:xfrm>
            <a:off x="210952" y="2343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2107563" y="3477731"/>
          <a:ext cx="3324255" cy="604410"/>
        </p:xfrm>
        <a:graphic>
          <a:graphicData uri="http://schemas.openxmlformats.org/presentationml/2006/ole">
            <mc:AlternateContent xmlns:mc="http://schemas.openxmlformats.org/markup-compatibility/2006">
              <mc:Choice xmlns:v="urn:schemas-microsoft-com:vml" Requires="v">
                <p:oleObj spid="_x0000_s23616" name="Equation" r:id="rId3" imgW="2095500" imgH="381000" progId="Equation.DSMT4">
                  <p:embed/>
                </p:oleObj>
              </mc:Choice>
              <mc:Fallback>
                <p:oleObj name="Equation" r:id="rId3" imgW="2095500" imgH="381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7563" y="3477731"/>
                        <a:ext cx="3324255" cy="60441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2162174" y="4325683"/>
          <a:ext cx="2950210" cy="608291"/>
        </p:xfrm>
        <a:graphic>
          <a:graphicData uri="http://schemas.openxmlformats.org/presentationml/2006/ole">
            <mc:AlternateContent xmlns:mc="http://schemas.openxmlformats.org/markup-compatibility/2006">
              <mc:Choice xmlns:v="urn:schemas-microsoft-com:vml" Requires="v">
                <p:oleObj spid="_x0000_s23617" name="Equation" r:id="rId5" imgW="1841500" imgH="381000" progId="Equation.DSMT4">
                  <p:embed/>
                </p:oleObj>
              </mc:Choice>
              <mc:Fallback>
                <p:oleObj name="Equation" r:id="rId5" imgW="1841500" imgH="381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2174" y="4325683"/>
                        <a:ext cx="2950210" cy="608291"/>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2162174" y="5253224"/>
          <a:ext cx="3233630" cy="323363"/>
        </p:xfrm>
        <a:graphic>
          <a:graphicData uri="http://schemas.openxmlformats.org/presentationml/2006/ole">
            <mc:AlternateContent xmlns:mc="http://schemas.openxmlformats.org/markup-compatibility/2006">
              <mc:Choice xmlns:v="urn:schemas-microsoft-com:vml" Requires="v">
                <p:oleObj spid="_x0000_s23618" name="Equation" r:id="rId7" imgW="2197100" imgH="215900" progId="Equation.DSMT4">
                  <p:embed/>
                </p:oleObj>
              </mc:Choice>
              <mc:Fallback>
                <p:oleObj name="Equation" r:id="rId7" imgW="2197100" imgH="2159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2174" y="5253224"/>
                        <a:ext cx="3233630" cy="323363"/>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3" name="Rectangle 2"/>
          <p:cNvSpPr>
            <a:spLocks noChangeArrowheads="1"/>
          </p:cNvSpPr>
          <p:nvPr/>
        </p:nvSpPr>
        <p:spPr bwMode="auto">
          <a:xfrm>
            <a:off x="2162174" y="3554767"/>
            <a:ext cx="161422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17"/>
          <p:cNvSpPr>
            <a:spLocks noChangeArrowheads="1"/>
          </p:cNvSpPr>
          <p:nvPr/>
        </p:nvSpPr>
        <p:spPr bwMode="auto">
          <a:xfrm>
            <a:off x="5152263" y="2937781"/>
            <a:ext cx="9367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1962363" y="3678593"/>
            <a:ext cx="93300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8" name="Rectangle 21"/>
          <p:cNvSpPr>
            <a:spLocks noChangeArrowheads="1"/>
          </p:cNvSpPr>
          <p:nvPr/>
        </p:nvSpPr>
        <p:spPr bwMode="auto">
          <a:xfrm>
            <a:off x="210952" y="44673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3"/>
          <p:cNvSpPr>
            <a:spLocks noChangeArrowheads="1"/>
          </p:cNvSpPr>
          <p:nvPr/>
        </p:nvSpPr>
        <p:spPr bwMode="auto">
          <a:xfrm>
            <a:off x="210952" y="2343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30"/>
          <p:cNvSpPr>
            <a:spLocks noChangeArrowheads="1"/>
          </p:cNvSpPr>
          <p:nvPr/>
        </p:nvSpPr>
        <p:spPr bwMode="auto">
          <a:xfrm>
            <a:off x="2804114" y="5170820"/>
            <a:ext cx="96174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989901" y="2900564"/>
            <a:ext cx="103438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2032757" y="3834307"/>
            <a:ext cx="107965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矩形 7"/>
          <p:cNvSpPr/>
          <p:nvPr/>
        </p:nvSpPr>
        <p:spPr>
          <a:xfrm>
            <a:off x="259814" y="874479"/>
            <a:ext cx="2454518" cy="369332"/>
          </a:xfrm>
          <a:prstGeom prst="rect">
            <a:avLst/>
          </a:prstGeom>
        </p:spPr>
        <p:txBody>
          <a:bodyPr wrap="none">
            <a:spAutoFit/>
          </a:bodyPr>
          <a:p>
            <a:r>
              <a:rPr lang="en-US" altLang="zh-CN" dirty="0"/>
              <a:t>2.3.4  </a:t>
            </a:r>
            <a:r>
              <a:rPr lang="zh-CN" altLang="zh-CN" dirty="0"/>
              <a:t>文本相似性度量</a:t>
            </a:r>
            <a:endParaRPr lang="zh-CN" altLang="zh-CN" dirty="0"/>
          </a:p>
        </p:txBody>
      </p:sp>
      <p:sp>
        <p:nvSpPr>
          <p:cNvPr id="9" name="矩形 8"/>
          <p:cNvSpPr/>
          <p:nvPr/>
        </p:nvSpPr>
        <p:spPr>
          <a:xfrm>
            <a:off x="340898" y="1392472"/>
            <a:ext cx="7652580" cy="1289905"/>
          </a:xfrm>
          <a:prstGeom prst="rect">
            <a:avLst/>
          </a:prstGeom>
        </p:spPr>
        <p:txBody>
          <a:bodyPr wrap="square">
            <a:spAutoFit/>
          </a:bodyPr>
          <a:p>
            <a:pPr>
              <a:lnSpc>
                <a:spcPct val="150000"/>
              </a:lnSpc>
            </a:pPr>
            <a:r>
              <a:rPr lang="en-US" altLang="zh-CN" dirty="0"/>
              <a:t>TF-IDF</a:t>
            </a:r>
            <a:r>
              <a:rPr lang="zh-CN" altLang="zh-CN" dirty="0"/>
              <a:t>算法用来对文本进行特征提取，选出可以表征文章特性的关键词。假设文章</a:t>
            </a:r>
            <a:r>
              <a:rPr lang="en-US" altLang="zh-CN" i="1" dirty="0"/>
              <a:t>X</a:t>
            </a:r>
            <a:r>
              <a:rPr lang="zh-CN" altLang="zh-CN" dirty="0"/>
              <a:t>由</a:t>
            </a:r>
            <a:r>
              <a:rPr lang="en-US" altLang="zh-CN" i="1" dirty="0"/>
              <a:t>d</a:t>
            </a:r>
            <a:r>
              <a:rPr lang="zh-CN" altLang="zh-CN" dirty="0"/>
              <a:t>个关键词的词频组成的向量</a:t>
            </a:r>
            <a:r>
              <a:rPr lang="en-US" altLang="zh-CN" b="1" i="1" dirty="0"/>
              <a:t>h</a:t>
            </a:r>
            <a:r>
              <a:rPr lang="en-US" altLang="zh-CN" dirty="0"/>
              <a:t>(</a:t>
            </a:r>
            <a:r>
              <a:rPr lang="en-US" altLang="zh-CN" i="1" dirty="0"/>
              <a:t>x</a:t>
            </a:r>
            <a:r>
              <a:rPr lang="en-US" altLang="zh-CN" dirty="0"/>
              <a:t>)</a:t>
            </a:r>
            <a:r>
              <a:rPr lang="zh-CN" altLang="zh-CN" dirty="0"/>
              <a:t>表示，两篇文章</a:t>
            </a:r>
            <a:r>
              <a:rPr lang="en-US" altLang="zh-CN" i="1" dirty="0"/>
              <a:t>X</a:t>
            </a:r>
            <a:r>
              <a:rPr lang="en-US" altLang="zh-CN" dirty="0"/>
              <a:t>,</a:t>
            </a:r>
            <a:r>
              <a:rPr lang="en-US" altLang="zh-CN" i="1" dirty="0"/>
              <a:t>Y</a:t>
            </a:r>
            <a:r>
              <a:rPr lang="zh-CN" altLang="zh-CN" dirty="0"/>
              <a:t>的相似度可表示为：</a:t>
            </a:r>
            <a:endParaRPr lang="zh-CN" altLang="zh-CN" dirty="0"/>
          </a:p>
        </p:txBody>
      </p:sp>
      <p:graphicFrame>
        <p:nvGraphicFramePr>
          <p:cNvPr id="11" name="对象 10"/>
          <p:cNvGraphicFramePr>
            <a:graphicFrameLocks noChangeAspect="1"/>
          </p:cNvGraphicFramePr>
          <p:nvPr/>
        </p:nvGraphicFramePr>
        <p:xfrm>
          <a:off x="1989901" y="3133698"/>
          <a:ext cx="3949970" cy="970168"/>
        </p:xfrm>
        <a:graphic>
          <a:graphicData uri="http://schemas.openxmlformats.org/presentationml/2006/ole">
            <mc:AlternateContent xmlns:mc="http://schemas.openxmlformats.org/markup-compatibility/2006">
              <mc:Choice xmlns:v="urn:schemas-microsoft-com:vml" Requires="v">
                <p:oleObj spid="_x0000_s24598" name="Equation" r:id="rId3" imgW="2171700" imgH="533400" progId="Equation.DSMT4">
                  <p:embed/>
                </p:oleObj>
              </mc:Choice>
              <mc:Fallback>
                <p:oleObj name="Equation" r:id="rId3" imgW="2171700" imgH="533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9901" y="3133698"/>
                        <a:ext cx="3949970" cy="970168"/>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2454518" cy="369332"/>
          </a:xfrm>
          <a:prstGeom prst="rect">
            <a:avLst/>
          </a:prstGeom>
        </p:spPr>
        <p:txBody>
          <a:bodyPr wrap="none">
            <a:spAutoFit/>
          </a:bodyPr>
          <a:lstStyle/>
          <a:p>
            <a:r>
              <a:rPr lang="en-US" altLang="zh-CN" dirty="0"/>
              <a:t>2.3.4  </a:t>
            </a:r>
            <a:r>
              <a:rPr lang="zh-CN" altLang="zh-CN" dirty="0"/>
              <a:t>文本相似性度量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4886" cy="323165"/>
          </a:xfrm>
          <a:prstGeom prst="rect">
            <a:avLst/>
          </a:prstGeom>
          <a:noFill/>
        </p:spPr>
        <p:txBody>
          <a:bodyPr wrap="none" lIns="0" tIns="0" rIns="0" bIns="0" rtlCol="0">
            <a:spAutoFit/>
          </a:bodyPr>
          <a:lstStyle/>
          <a:p>
            <a:r>
              <a:rPr lang="en-US" altLang="zh-CN" sz="2100" b="1" spc="225" dirty="0">
                <a:solidFill>
                  <a:prstClr val="white"/>
                </a:solidFill>
              </a:rPr>
              <a:t>2.3 </a:t>
            </a:r>
            <a:r>
              <a:rPr lang="zh-CN" altLang="zh-CN" sz="2100" b="1" spc="225" dirty="0">
                <a:solidFill>
                  <a:prstClr val="white"/>
                </a:solidFill>
              </a:rPr>
              <a:t>数据</a:t>
            </a:r>
            <a:r>
              <a:rPr lang="zh-CN" altLang="en-US" sz="2100" b="1" spc="225" dirty="0">
                <a:solidFill>
                  <a:prstClr val="white"/>
                </a:solidFill>
              </a:rPr>
              <a:t>的相似性</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2" name="矩形 1"/>
          <p:cNvSpPr/>
          <p:nvPr/>
        </p:nvSpPr>
        <p:spPr>
          <a:xfrm>
            <a:off x="340898" y="1392472"/>
            <a:ext cx="7652580" cy="830997"/>
          </a:xfrm>
          <a:prstGeom prst="rect">
            <a:avLst/>
          </a:prstGeom>
        </p:spPr>
        <p:txBody>
          <a:bodyPr wrap="square">
            <a:spAutoFit/>
          </a:bodyPr>
          <a:lstStyle/>
          <a:p>
            <a:pPr marL="342900" indent="-342900">
              <a:buAutoNum type="arabicPeriod"/>
            </a:pPr>
            <a:r>
              <a:rPr lang="zh-CN" altLang="zh-CN" sz="1600" dirty="0">
                <a:latin typeface="+mn-ea"/>
              </a:rPr>
              <a:t>编辑距离</a:t>
            </a:r>
            <a:endParaRPr lang="en-US" altLang="zh-CN" sz="1600" dirty="0">
              <a:latin typeface="+mn-ea"/>
            </a:endParaRPr>
          </a:p>
          <a:p>
            <a:endParaRPr lang="en-US" altLang="zh-CN" sz="1600" dirty="0">
              <a:latin typeface="+mn-ea"/>
            </a:endParaRPr>
          </a:p>
          <a:p>
            <a:endParaRPr lang="zh-CN" altLang="zh-CN" sz="1600" dirty="0">
              <a:latin typeface="+mn-ea"/>
            </a:endParaRPr>
          </a:p>
        </p:txBody>
      </p:sp>
      <p:sp>
        <p:nvSpPr>
          <p:cNvPr id="3" name="Rectangle 2"/>
          <p:cNvSpPr>
            <a:spLocks noChangeArrowheads="1"/>
          </p:cNvSpPr>
          <p:nvPr/>
        </p:nvSpPr>
        <p:spPr bwMode="auto">
          <a:xfrm>
            <a:off x="2162174" y="3554767"/>
            <a:ext cx="161422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17"/>
          <p:cNvSpPr>
            <a:spLocks noChangeArrowheads="1"/>
          </p:cNvSpPr>
          <p:nvPr/>
        </p:nvSpPr>
        <p:spPr bwMode="auto">
          <a:xfrm>
            <a:off x="5152263" y="2937781"/>
            <a:ext cx="9367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1962363" y="3678593"/>
            <a:ext cx="93300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8" name="Rectangle 21"/>
          <p:cNvSpPr>
            <a:spLocks noChangeArrowheads="1"/>
          </p:cNvSpPr>
          <p:nvPr/>
        </p:nvSpPr>
        <p:spPr bwMode="auto">
          <a:xfrm>
            <a:off x="210952" y="44673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3"/>
          <p:cNvSpPr>
            <a:spLocks noChangeArrowheads="1"/>
          </p:cNvSpPr>
          <p:nvPr/>
        </p:nvSpPr>
        <p:spPr bwMode="auto">
          <a:xfrm>
            <a:off x="210952" y="2343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30"/>
          <p:cNvSpPr>
            <a:spLocks noChangeArrowheads="1"/>
          </p:cNvSpPr>
          <p:nvPr/>
        </p:nvSpPr>
        <p:spPr bwMode="auto">
          <a:xfrm>
            <a:off x="2804114" y="5170820"/>
            <a:ext cx="96174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989901" y="2900564"/>
            <a:ext cx="103438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2032757" y="3834307"/>
            <a:ext cx="107965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501770" y="1949711"/>
            <a:ext cx="7604576" cy="78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nSpc>
                <a:spcPct val="150000"/>
              </a:lnSpc>
            </a:pPr>
            <a:r>
              <a:rPr lang="zh-CN" altLang="zh-CN" sz="1600" dirty="0">
                <a:latin typeface="+mn-ea"/>
              </a:rPr>
              <a:t>编辑操作类型包括</a:t>
            </a:r>
            <a:r>
              <a:rPr lang="zh-CN" altLang="en-US" sz="1600" dirty="0">
                <a:latin typeface="+mn-ea"/>
              </a:rPr>
              <a:t>字符</a:t>
            </a:r>
            <a:r>
              <a:rPr lang="zh-CN" altLang="zh-CN" sz="1600" dirty="0">
                <a:latin typeface="+mn-ea"/>
              </a:rPr>
              <a:t>的替换、插入和删除，三种类型可以根据实际应用问题指定相同或不同的操作代价。一般来说，编辑距离越小，两个串的相似度越大。</a:t>
            </a:r>
            <a:endParaRPr lang="zh-CN" altLang="zh-CN" sz="1600" dirty="0">
              <a:latin typeface="+mn-ea"/>
            </a:endParaRPr>
          </a:p>
        </p:txBody>
      </p:sp>
      <p:graphicFrame>
        <p:nvGraphicFramePr>
          <p:cNvPr id="7" name="对象 6"/>
          <p:cNvGraphicFramePr>
            <a:graphicFrameLocks noChangeAspect="1"/>
          </p:cNvGraphicFramePr>
          <p:nvPr/>
        </p:nvGraphicFramePr>
        <p:xfrm>
          <a:off x="728841" y="3390947"/>
          <a:ext cx="7240230" cy="671185"/>
        </p:xfrm>
        <a:graphic>
          <a:graphicData uri="http://schemas.openxmlformats.org/presentationml/2006/ole">
            <mc:AlternateContent xmlns:mc="http://schemas.openxmlformats.org/markup-compatibility/2006">
              <mc:Choice xmlns:v="urn:schemas-microsoft-com:vml" Requires="v">
                <p:oleObj spid="_x0000_s25632" name="Equation" r:id="rId3" imgW="4838700" imgH="444500" progId="Equation.DSMT4">
                  <p:embed/>
                </p:oleObj>
              </mc:Choice>
              <mc:Fallback>
                <p:oleObj name="Equation" r:id="rId3" imgW="4838700" imgH="444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841" y="3390947"/>
                        <a:ext cx="7240230" cy="671185"/>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0361" y="-74852"/>
            <a:ext cx="9201150" cy="6829426"/>
          </a:xfrm>
          <a:prstGeom prst="rect">
            <a:avLst/>
          </a:prstGeom>
        </p:spPr>
      </p:pic>
      <p:sp>
        <p:nvSpPr>
          <p:cNvPr id="5" name="矩形 4"/>
          <p:cNvSpPr/>
          <p:nvPr/>
        </p:nvSpPr>
        <p:spPr>
          <a:xfrm>
            <a:off x="225400" y="1066465"/>
            <a:ext cx="8743995" cy="4708981"/>
          </a:xfrm>
          <a:prstGeom prst="rect">
            <a:avLst/>
          </a:prstGeom>
        </p:spPr>
        <p:txBody>
          <a:bodyPr wrap="square">
            <a:spAutoFit/>
          </a:bodyPr>
          <a:lstStyle/>
          <a:p>
            <a:pPr>
              <a:lnSpc>
                <a:spcPct val="150000"/>
              </a:lnSpc>
            </a:pPr>
            <a:r>
              <a:rPr lang="en-US" altLang="zh-CN" sz="2000" spc="225" dirty="0">
                <a:solidFill>
                  <a:prstClr val="white"/>
                </a:solidFill>
              </a:rPr>
              <a:t>1</a:t>
            </a:r>
            <a:r>
              <a:rPr lang="zh-CN" altLang="zh-CN" sz="2000" spc="225" dirty="0">
                <a:solidFill>
                  <a:prstClr val="white"/>
                </a:solidFill>
              </a:rPr>
              <a:t>．在数据挖掘之前为什么要对原始数据进行预处理？</a:t>
            </a:r>
            <a:endParaRPr lang="zh-CN" altLang="zh-CN" sz="2000" spc="225" dirty="0">
              <a:solidFill>
                <a:prstClr val="white"/>
              </a:solidFill>
            </a:endParaRPr>
          </a:p>
          <a:p>
            <a:pPr>
              <a:lnSpc>
                <a:spcPct val="150000"/>
              </a:lnSpc>
            </a:pPr>
            <a:r>
              <a:rPr lang="en-US" altLang="zh-CN" sz="2000" spc="225" dirty="0">
                <a:solidFill>
                  <a:prstClr val="white"/>
                </a:solidFill>
              </a:rPr>
              <a:t>2</a:t>
            </a:r>
            <a:r>
              <a:rPr lang="zh-CN" altLang="zh-CN" sz="2000" spc="225" dirty="0">
                <a:solidFill>
                  <a:prstClr val="white"/>
                </a:solidFill>
              </a:rPr>
              <a:t>．简述数据清理的基本内容。</a:t>
            </a:r>
            <a:endParaRPr lang="zh-CN" altLang="zh-CN" sz="2000" spc="225" dirty="0">
              <a:solidFill>
                <a:prstClr val="white"/>
              </a:solidFill>
            </a:endParaRPr>
          </a:p>
          <a:p>
            <a:pPr>
              <a:lnSpc>
                <a:spcPct val="150000"/>
              </a:lnSpc>
            </a:pPr>
            <a:r>
              <a:rPr lang="en-US" altLang="zh-CN" sz="2000" spc="225" dirty="0">
                <a:solidFill>
                  <a:prstClr val="white"/>
                </a:solidFill>
              </a:rPr>
              <a:t>3</a:t>
            </a:r>
            <a:r>
              <a:rPr lang="zh-CN" altLang="zh-CN" sz="2000" spc="225" dirty="0">
                <a:solidFill>
                  <a:prstClr val="white"/>
                </a:solidFill>
              </a:rPr>
              <a:t>．简述数据预处理的方法和内容。</a:t>
            </a:r>
            <a:endParaRPr lang="zh-CN" altLang="zh-CN" sz="2000" spc="225" dirty="0">
              <a:solidFill>
                <a:prstClr val="white"/>
              </a:solidFill>
            </a:endParaRPr>
          </a:p>
          <a:p>
            <a:pPr>
              <a:lnSpc>
                <a:spcPct val="150000"/>
              </a:lnSpc>
            </a:pPr>
            <a:r>
              <a:rPr lang="en-US" altLang="zh-CN" sz="2000" spc="225" dirty="0">
                <a:solidFill>
                  <a:prstClr val="white"/>
                </a:solidFill>
              </a:rPr>
              <a:t>4</a:t>
            </a:r>
            <a:r>
              <a:rPr lang="zh-CN" altLang="zh-CN" sz="2000" spc="225" dirty="0">
                <a:solidFill>
                  <a:prstClr val="white"/>
                </a:solidFill>
              </a:rPr>
              <a:t>．简述数据空缺值的处理方法。</a:t>
            </a:r>
            <a:endParaRPr lang="zh-CN" altLang="zh-CN" sz="2000" spc="225" dirty="0">
              <a:solidFill>
                <a:prstClr val="white"/>
              </a:solidFill>
            </a:endParaRPr>
          </a:p>
          <a:p>
            <a:pPr>
              <a:lnSpc>
                <a:spcPct val="150000"/>
              </a:lnSpc>
            </a:pPr>
            <a:r>
              <a:rPr lang="en-US" altLang="zh-CN" sz="2000" spc="225" dirty="0">
                <a:solidFill>
                  <a:prstClr val="white"/>
                </a:solidFill>
              </a:rPr>
              <a:t>5</a:t>
            </a:r>
            <a:r>
              <a:rPr lang="zh-CN" altLang="zh-CN" sz="2000" spc="225" dirty="0">
                <a:solidFill>
                  <a:prstClr val="white"/>
                </a:solidFill>
              </a:rPr>
              <a:t>．数据约简的方法有哪些？</a:t>
            </a:r>
            <a:endParaRPr lang="zh-CN" altLang="zh-CN" sz="2000" spc="225" dirty="0">
              <a:solidFill>
                <a:prstClr val="white"/>
              </a:solidFill>
            </a:endParaRPr>
          </a:p>
          <a:p>
            <a:pPr>
              <a:lnSpc>
                <a:spcPct val="150000"/>
              </a:lnSpc>
            </a:pPr>
            <a:r>
              <a:rPr lang="en-US" altLang="zh-CN" sz="2000" spc="225" dirty="0">
                <a:solidFill>
                  <a:prstClr val="white"/>
                </a:solidFill>
              </a:rPr>
              <a:t>6</a:t>
            </a:r>
            <a:r>
              <a:rPr lang="zh-CN" altLang="zh-CN" sz="2000" spc="225" dirty="0">
                <a:solidFill>
                  <a:prstClr val="white"/>
                </a:solidFill>
              </a:rPr>
              <a:t>．什么是数据规范化？规范化的常用方法有哪些？写出对应的变换公式。</a:t>
            </a:r>
            <a:endParaRPr lang="zh-CN" altLang="zh-CN" sz="2000" spc="225" dirty="0">
              <a:solidFill>
                <a:prstClr val="white"/>
              </a:solidFill>
            </a:endParaRPr>
          </a:p>
          <a:p>
            <a:pPr>
              <a:lnSpc>
                <a:spcPct val="150000"/>
              </a:lnSpc>
            </a:pPr>
            <a:r>
              <a:rPr lang="en-US" altLang="zh-CN" sz="2000" spc="225" dirty="0">
                <a:solidFill>
                  <a:prstClr val="white"/>
                </a:solidFill>
              </a:rPr>
              <a:t>7</a:t>
            </a:r>
            <a:r>
              <a:rPr lang="zh-CN" altLang="zh-CN" sz="2000" spc="225" dirty="0">
                <a:solidFill>
                  <a:prstClr val="white"/>
                </a:solidFill>
              </a:rPr>
              <a:t>．计算数据对象</a:t>
            </a:r>
            <a:r>
              <a:rPr lang="en-US" altLang="zh-CN" sz="2000" spc="225" dirty="0">
                <a:solidFill>
                  <a:prstClr val="white"/>
                </a:solidFill>
              </a:rPr>
              <a:t>X=(3,5,2,7)</a:t>
            </a:r>
            <a:r>
              <a:rPr lang="zh-CN" altLang="zh-CN" sz="2000" spc="225" dirty="0">
                <a:solidFill>
                  <a:prstClr val="white"/>
                </a:solidFill>
              </a:rPr>
              <a:t>和</a:t>
            </a:r>
            <a:r>
              <a:rPr lang="en-US" altLang="zh-CN" sz="2000" spc="225" dirty="0">
                <a:solidFill>
                  <a:prstClr val="white"/>
                </a:solidFill>
              </a:rPr>
              <a:t>Y=(6,8,2,3)</a:t>
            </a:r>
            <a:r>
              <a:rPr lang="zh-CN" altLang="zh-CN" sz="2000" spc="225" dirty="0">
                <a:solidFill>
                  <a:prstClr val="white"/>
                </a:solidFill>
              </a:rPr>
              <a:t>之间的欧几里得距离、曼哈顿距离以及闵可夫斯基距离，其中闵可夫斯基距离中</a:t>
            </a:r>
            <a:r>
              <a:rPr lang="en-US" altLang="zh-CN" sz="2000" spc="225" dirty="0">
                <a:solidFill>
                  <a:prstClr val="white"/>
                </a:solidFill>
              </a:rPr>
              <a:t>p</a:t>
            </a:r>
            <a:r>
              <a:rPr lang="zh-CN" altLang="zh-CN" sz="2000" spc="225" dirty="0">
                <a:solidFill>
                  <a:prstClr val="white"/>
                </a:solidFill>
              </a:rPr>
              <a:t>值取为</a:t>
            </a:r>
            <a:r>
              <a:rPr lang="en-US" altLang="zh-CN" sz="2000" spc="225" dirty="0">
                <a:solidFill>
                  <a:prstClr val="white"/>
                </a:solidFill>
              </a:rPr>
              <a:t>3</a:t>
            </a:r>
            <a:r>
              <a:rPr lang="zh-CN" altLang="zh-CN" sz="2000" spc="225" dirty="0">
                <a:solidFill>
                  <a:prstClr val="white"/>
                </a:solidFill>
              </a:rPr>
              <a:t>。</a:t>
            </a:r>
            <a:endParaRPr lang="zh-CN" altLang="zh-CN" sz="2000" spc="225" dirty="0">
              <a:solidFill>
                <a:prstClr val="white"/>
              </a:solidFill>
            </a:endParaRPr>
          </a:p>
          <a:p>
            <a:pPr>
              <a:lnSpc>
                <a:spcPct val="150000"/>
              </a:lnSpc>
            </a:pPr>
            <a:r>
              <a:rPr lang="en-US" altLang="zh-CN" sz="2000" spc="225" dirty="0">
                <a:solidFill>
                  <a:prstClr val="white"/>
                </a:solidFill>
              </a:rPr>
              <a:t>8</a:t>
            </a:r>
            <a:r>
              <a:rPr lang="zh-CN" altLang="zh-CN" sz="2000" spc="225" dirty="0">
                <a:solidFill>
                  <a:prstClr val="white"/>
                </a:solidFill>
              </a:rPr>
              <a:t>．分析编辑距离与最长公共子序列这两个算法的异同。</a:t>
            </a:r>
            <a:endParaRPr lang="zh-CN" altLang="zh-CN" sz="2000" spc="225" dirty="0">
              <a:solidFill>
                <a:prstClr val="white"/>
              </a:solidFill>
            </a:endParaRPr>
          </a:p>
        </p:txBody>
      </p:sp>
      <p:grpSp>
        <p:nvGrpSpPr>
          <p:cNvPr id="2" name="组合 1"/>
          <p:cNvGrpSpPr/>
          <p:nvPr/>
        </p:nvGrpSpPr>
        <p:grpSpPr>
          <a:xfrm>
            <a:off x="225399" y="43062"/>
            <a:ext cx="1569660" cy="646331"/>
            <a:chOff x="564072" y="1012685"/>
            <a:chExt cx="1569660" cy="646331"/>
          </a:xfrm>
        </p:grpSpPr>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yc-034\Desktop\云创大学-未来的大学，专注大数据人工智能培训与认证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
            <a:ext cx="466549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4572000" y="0"/>
            <a:ext cx="4572000" cy="6858000"/>
          </a:xfrm>
          <a:prstGeom prst="rect">
            <a:avLst/>
          </a:prstGeom>
          <a:solidFill>
            <a:srgbClr val="28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688" y="-10862"/>
            <a:ext cx="214312" cy="6858000"/>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261" y="-11900"/>
            <a:ext cx="214312" cy="6858000"/>
          </a:xfrm>
          <a:prstGeom prst="rect">
            <a:avLst/>
          </a:prstGeom>
        </p:spPr>
      </p:pic>
      <p:pic>
        <p:nvPicPr>
          <p:cNvPr id="1026" name="Picture 2" descr="C:\Users\yc-034\AppData\Local\Temp\WeChat Files\fa740bf4eb5ba01a0250bf22005578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422" y="5345456"/>
            <a:ext cx="869150" cy="875542"/>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896026" y="3343928"/>
            <a:ext cx="3958505" cy="1286506"/>
          </a:xfrm>
          <a:prstGeom prst="rect">
            <a:avLst/>
          </a:prstGeom>
        </p:spPr>
        <p:txBody>
          <a:bodyPr wrap="square">
            <a:spAutoFit/>
          </a:bodyPr>
          <a:lstStyle/>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在线学习、在线动手做实验</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学习云创大数据大量实际项目</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获取云创工程师认证、工信部认证、国际认证</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大</a:t>
            </a: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数据能力分析、工作匹配、智能推荐</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p:txBody>
      </p:sp>
      <p:pic>
        <p:nvPicPr>
          <p:cNvPr id="1029" name="Picture 5" descr="https://edu.cstor.cn/img/w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0835" y="5345456"/>
            <a:ext cx="869106" cy="87554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933258" y="6463743"/>
            <a:ext cx="1223412" cy="230832"/>
          </a:xfrm>
          <a:prstGeom prst="rect">
            <a:avLst/>
          </a:prstGeom>
        </p:spPr>
        <p:txBody>
          <a:bodyPr wrap="none">
            <a:spAutoFit/>
          </a:bodyPr>
          <a:lstStyle/>
          <a:p>
            <a:r>
              <a:rPr lang="zh-CN" altLang="en-US" sz="900">
                <a:solidFill>
                  <a:schemeClr val="bg1"/>
                </a:solidFill>
                <a:latin typeface="方正粗黑宋简体" pitchFamily="2" charset="-122"/>
                <a:ea typeface="方正粗黑宋简体" pitchFamily="2" charset="-122"/>
              </a:rPr>
              <a:t>云创大学微信公众号</a:t>
            </a:r>
            <a:endParaRPr lang="zh-CN" altLang="en-US" sz="900">
              <a:solidFill>
                <a:schemeClr val="bg1"/>
              </a:solidFill>
              <a:latin typeface="方正粗黑宋简体" pitchFamily="2" charset="-122"/>
              <a:ea typeface="方正粗黑宋简体" pitchFamily="2" charset="-122"/>
            </a:endParaRPr>
          </a:p>
        </p:txBody>
      </p:sp>
      <p:sp>
        <p:nvSpPr>
          <p:cNvPr id="31" name="矩形 30"/>
          <p:cNvSpPr/>
          <p:nvPr/>
        </p:nvSpPr>
        <p:spPr>
          <a:xfrm>
            <a:off x="5746039" y="6299849"/>
            <a:ext cx="877163" cy="230832"/>
          </a:xfrm>
          <a:prstGeom prst="rect">
            <a:avLst/>
          </a:prstGeom>
        </p:spPr>
        <p:txBody>
          <a:bodyPr wrap="none">
            <a:spAutoFit/>
          </a:bodyPr>
          <a:lstStyle/>
          <a:p>
            <a:r>
              <a:rPr lang="zh-CN" altLang="en-US" sz="900">
                <a:solidFill>
                  <a:schemeClr val="bg1"/>
                </a:solidFill>
                <a:latin typeface="方正粗黑宋简体" pitchFamily="2" charset="-122"/>
                <a:ea typeface="方正粗黑宋简体" pitchFamily="2" charset="-122"/>
              </a:rPr>
              <a:t>云创</a:t>
            </a:r>
            <a:r>
              <a:rPr lang="zh-CN" altLang="en-US" sz="900" smtClean="0">
                <a:solidFill>
                  <a:schemeClr val="bg1"/>
                </a:solidFill>
                <a:latin typeface="方正粗黑宋简体" pitchFamily="2" charset="-122"/>
                <a:ea typeface="方正粗黑宋简体" pitchFamily="2" charset="-122"/>
              </a:rPr>
              <a:t>大学网站</a:t>
            </a:r>
            <a:endParaRPr lang="zh-CN" altLang="en-US" sz="900">
              <a:solidFill>
                <a:schemeClr val="bg1"/>
              </a:solidFill>
              <a:latin typeface="方正粗黑宋简体" pitchFamily="2" charset="-122"/>
              <a:ea typeface="方正粗黑宋简体" pitchFamily="2" charset="-122"/>
            </a:endParaRPr>
          </a:p>
        </p:txBody>
      </p:sp>
      <p:sp>
        <p:nvSpPr>
          <p:cNvPr id="7" name="矩形 6"/>
          <p:cNvSpPr/>
          <p:nvPr/>
        </p:nvSpPr>
        <p:spPr>
          <a:xfrm>
            <a:off x="5519811" y="6461760"/>
            <a:ext cx="1285929" cy="230832"/>
          </a:xfrm>
          <a:prstGeom prst="rect">
            <a:avLst/>
          </a:prstGeom>
        </p:spPr>
        <p:txBody>
          <a:bodyPr wrap="none">
            <a:spAutoFit/>
          </a:bodyPr>
          <a:lstStyle/>
          <a:p>
            <a:r>
              <a:rPr lang="en-US" altLang="zh-CN" sz="900">
                <a:solidFill>
                  <a:schemeClr val="bg1"/>
                </a:solidFill>
                <a:latin typeface="方正粗黑宋简体" pitchFamily="2" charset="-122"/>
                <a:ea typeface="方正粗黑宋简体" pitchFamily="2" charset="-122"/>
              </a:rPr>
              <a:t>https://edu.cstor.cn/</a:t>
            </a:r>
            <a:endParaRPr lang="zh-CN" altLang="en-US" sz="900">
              <a:solidFill>
                <a:schemeClr val="bg1"/>
              </a:solidFill>
              <a:latin typeface="方正粗黑宋简体" pitchFamily="2" charset="-122"/>
              <a:ea typeface="方正粗黑宋简体" pitchFamily="2" charset="-122"/>
            </a:endParaRPr>
          </a:p>
        </p:txBody>
      </p:sp>
      <p:sp>
        <p:nvSpPr>
          <p:cNvPr id="20" name="矩形 19"/>
          <p:cNvSpPr/>
          <p:nvPr/>
        </p:nvSpPr>
        <p:spPr>
          <a:xfrm>
            <a:off x="5988208" y="809784"/>
            <a:ext cx="2468945" cy="523220"/>
          </a:xfrm>
          <a:prstGeom prst="rect">
            <a:avLst/>
          </a:prstGeom>
          <a:noFill/>
        </p:spPr>
        <p:txBody>
          <a:bodyPr wrap="none" lIns="91440" tIns="45720" rIns="91440" bIns="45720">
            <a:spAutoFit/>
          </a:bodyPr>
          <a:lstStyle/>
          <a:p>
            <a:pPr algn="ctr"/>
            <a:r>
              <a:rPr lang="zh-CN" altLang="en-US" sz="28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省钱</a:t>
            </a:r>
            <a:r>
              <a:rPr lang="zh-CN" altLang="en-US"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、省时间</a:t>
            </a:r>
            <a:r>
              <a:rPr lang="en-US" altLang="zh-CN"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a:t>
            </a:r>
            <a:endParaRPr lang="zh-CN" altLang="en-US"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endParaRPr>
          </a:p>
        </p:txBody>
      </p:sp>
      <p:sp>
        <p:nvSpPr>
          <p:cNvPr id="19" name="文本框 11"/>
          <p:cNvSpPr txBox="1"/>
          <p:nvPr/>
        </p:nvSpPr>
        <p:spPr>
          <a:xfrm>
            <a:off x="4786444" y="338591"/>
            <a:ext cx="3700052"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大学生如何提高实战能力，高薪就业？</a:t>
            </a:r>
            <a:endParaRPr lang="zh-CN" altLang="en-US" sz="1600" b="1" dirty="0">
              <a:solidFill>
                <a:schemeClr val="bg1"/>
              </a:solidFill>
              <a:latin typeface="方正粗黑宋简体" pitchFamily="2" charset="-122"/>
              <a:ea typeface="方正粗黑宋简体" pitchFamily="2" charset="-122"/>
            </a:endParaRPr>
          </a:p>
        </p:txBody>
      </p:sp>
      <p:sp>
        <p:nvSpPr>
          <p:cNvPr id="21" name="文本框 11"/>
          <p:cNvSpPr txBox="1"/>
          <p:nvPr/>
        </p:nvSpPr>
        <p:spPr>
          <a:xfrm>
            <a:off x="4786444" y="917505"/>
            <a:ext cx="1218603"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学到真本事</a:t>
            </a:r>
            <a:endParaRPr lang="zh-CN" altLang="en-US" sz="1600" b="1" dirty="0">
              <a:solidFill>
                <a:schemeClr val="bg1"/>
              </a:solidFill>
              <a:latin typeface="方正粗黑宋简体" pitchFamily="2" charset="-122"/>
              <a:ea typeface="方正粗黑宋简体" pitchFamily="2" charset="-122"/>
            </a:endParaRPr>
          </a:p>
        </p:txBody>
      </p:sp>
      <p:sp>
        <p:nvSpPr>
          <p:cNvPr id="22" name="文本框 11"/>
          <p:cNvSpPr txBox="1"/>
          <p:nvPr/>
        </p:nvSpPr>
        <p:spPr>
          <a:xfrm>
            <a:off x="4786443" y="1520189"/>
            <a:ext cx="4113627"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学习大数据、人工智能、云计算的不二之选</a:t>
            </a:r>
            <a:endParaRPr lang="zh-CN" altLang="en-US" sz="1600" b="1" dirty="0">
              <a:solidFill>
                <a:schemeClr val="bg1"/>
              </a:solidFill>
              <a:latin typeface="方正粗黑宋简体" pitchFamily="2" charset="-122"/>
              <a:ea typeface="方正粗黑宋简体" pitchFamily="2" charset="-122"/>
            </a:endParaRPr>
          </a:p>
        </p:txBody>
      </p:sp>
      <p:sp>
        <p:nvSpPr>
          <p:cNvPr id="2" name="矩形 1"/>
          <p:cNvSpPr/>
          <p:nvPr/>
        </p:nvSpPr>
        <p:spPr>
          <a:xfrm>
            <a:off x="4665494" y="4718475"/>
            <a:ext cx="4493538" cy="461665"/>
          </a:xfrm>
          <a:prstGeom prst="rect">
            <a:avLst/>
          </a:prstGeom>
          <a:noFill/>
        </p:spPr>
        <p:txBody>
          <a:bodyPr wrap="none" lIns="91440" tIns="45720" rIns="91440" bIns="45720">
            <a:spAutoFit/>
          </a:bodyPr>
          <a:lstStyle/>
          <a:p>
            <a:pPr algn="ctr"/>
            <a:r>
              <a:rPr lang="zh-CN" alt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学</a:t>
            </a:r>
            <a:r>
              <a:rPr lang="zh-CN" altLang="en-US"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到真本事，走遍天下都不怕！</a:t>
            </a:r>
            <a:endParaRPr lang="zh-CN" altLang="en-US" sz="2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endParaRPr>
          </a:p>
        </p:txBody>
      </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0640" y="2027068"/>
            <a:ext cx="2087935" cy="128889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a:hlinkClick r:id="rId1"/>
          </p:cNvPr>
          <p:cNvSpPr/>
          <p:nvPr/>
        </p:nvSpPr>
        <p:spPr>
          <a:xfrm>
            <a:off x="4824939" y="933287"/>
            <a:ext cx="3917905" cy="2407038"/>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hlinkClick r:id="rId1"/>
          </p:cNvPr>
          <p:cNvSpPr/>
          <p:nvPr/>
        </p:nvSpPr>
        <p:spPr>
          <a:xfrm>
            <a:off x="403403" y="933288"/>
            <a:ext cx="3806288" cy="2407038"/>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462133" y="4669579"/>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669493"/>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599202"/>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599288"/>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599202"/>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669493"/>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599202"/>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669493"/>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669493"/>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599202"/>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矩形 3">
            <a:hlinkClick r:id="rId1"/>
          </p:cNvPr>
          <p:cNvSpPr/>
          <p:nvPr/>
        </p:nvSpPr>
        <p:spPr>
          <a:xfrm>
            <a:off x="427114" y="3639664"/>
            <a:ext cx="4078140" cy="709609"/>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1"/>
          </p:cNvPr>
          <p:cNvSpPr txBox="1"/>
          <p:nvPr/>
        </p:nvSpPr>
        <p:spPr>
          <a:xfrm>
            <a:off x="1995274" y="3836384"/>
            <a:ext cx="2509980" cy="346633"/>
          </a:xfrm>
          <a:prstGeom prst="rect">
            <a:avLst/>
          </a:prstGeom>
          <a:noFill/>
        </p:spPr>
        <p:txBody>
          <a:bodyPr wrap="none" rtlCol="0">
            <a:spAutoFit/>
          </a:bodyPr>
          <a:lstStyle/>
          <a:p>
            <a:pPr algn="ctr">
              <a:lnSpc>
                <a:spcPts val="2160"/>
              </a:lnSpc>
            </a:pPr>
            <a:r>
              <a:rPr lang="zh-CN" altLang="en-US" sz="1400" smtClean="0">
                <a:solidFill>
                  <a:schemeClr val="tx1">
                    <a:lumMod val="75000"/>
                    <a:lumOff val="25000"/>
                  </a:schemeClr>
                </a:solidFill>
                <a:latin typeface="+mj-ea"/>
                <a:ea typeface="+mj-ea"/>
              </a:rPr>
              <a:t>智能硬件大数据免费托管平台</a:t>
            </a:r>
            <a:endParaRPr lang="zh-CN" altLang="en-US" sz="1400" dirty="0" smtClean="0">
              <a:solidFill>
                <a:schemeClr val="tx1">
                  <a:lumMod val="75000"/>
                  <a:lumOff val="25000"/>
                </a:schemeClr>
              </a:solidFill>
              <a:latin typeface="+mj-ea"/>
              <a:ea typeface="+mj-ea"/>
            </a:endParaRPr>
          </a:p>
        </p:txBody>
      </p:sp>
      <p:pic>
        <p:nvPicPr>
          <p:cNvPr id="1048" name="Picture 24" descr="F:\大数据挖掘平台\物联网大数据平台\logo_bate_homeaaa.png">
            <a:hlinkClick r:id="rId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6424" y="3747764"/>
            <a:ext cx="1803529" cy="52387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4580132" y="3600928"/>
            <a:ext cx="4121103" cy="799827"/>
            <a:chOff x="4986061" y="3557798"/>
            <a:chExt cx="3486036" cy="799827"/>
          </a:xfrm>
        </p:grpSpPr>
        <p:sp>
          <p:nvSpPr>
            <p:cNvPr id="37" name="矩形 36">
              <a:hlinkClick r:id="rId23"/>
            </p:cNvPr>
            <p:cNvSpPr/>
            <p:nvPr/>
          </p:nvSpPr>
          <p:spPr>
            <a:xfrm>
              <a:off x="4986061" y="3594588"/>
              <a:ext cx="3486036" cy="70961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3"/>
            </p:cNvPr>
            <p:cNvSpPr txBox="1"/>
            <p:nvPr/>
          </p:nvSpPr>
          <p:spPr>
            <a:xfrm>
              <a:off x="6635120" y="3780323"/>
              <a:ext cx="1800493" cy="346633"/>
            </a:xfrm>
            <a:prstGeom prst="rect">
              <a:avLst/>
            </a:prstGeom>
            <a:noFill/>
          </p:spPr>
          <p:txBody>
            <a:bodyPr wrap="none" rtlCol="0">
              <a:spAutoFit/>
            </a:bodyPr>
            <a:lstStyle/>
            <a:p>
              <a:pPr algn="ctr">
                <a:lnSpc>
                  <a:spcPts val="2160"/>
                </a:lnSpc>
              </a:pPr>
              <a:r>
                <a:rPr lang="zh-CN" altLang="en-US" sz="1400" smtClean="0">
                  <a:solidFill>
                    <a:schemeClr val="tx1">
                      <a:lumMod val="75000"/>
                      <a:lumOff val="25000"/>
                    </a:schemeClr>
                  </a:solidFill>
                  <a:latin typeface="+mj-ea"/>
                  <a:ea typeface="+mj-ea"/>
                </a:rPr>
                <a:t>环境大数据开放平台</a:t>
              </a:r>
              <a:endParaRPr lang="zh-CN" altLang="en-US" sz="1400" dirty="0" smtClean="0">
                <a:solidFill>
                  <a:schemeClr val="tx1">
                    <a:lumMod val="75000"/>
                    <a:lumOff val="25000"/>
                  </a:schemeClr>
                </a:solidFill>
                <a:latin typeface="+mj-ea"/>
                <a:ea typeface="+mj-ea"/>
              </a:endParaRPr>
            </a:p>
          </p:txBody>
        </p:sp>
        <p:pic>
          <p:nvPicPr>
            <p:cNvPr id="1050" name="Picture 26" descr="F:\大数据挖掘平台\环境云\环境云logo.pn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093289" y="3557798"/>
              <a:ext cx="1693352" cy="799827"/>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文本框 10"/>
          <p:cNvSpPr txBox="1"/>
          <p:nvPr/>
        </p:nvSpPr>
        <p:spPr>
          <a:xfrm>
            <a:off x="5590610" y="941914"/>
            <a:ext cx="2509020"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smtClean="0">
                <a:solidFill>
                  <a:srgbClr val="70AD47">
                    <a:lumMod val="75000"/>
                  </a:srgbClr>
                </a:solidFill>
              </a:rPr>
              <a:t>免费</a:t>
            </a:r>
            <a:r>
              <a:rPr lang="zh-CN" altLang="en-US" sz="2000" b="1">
                <a:solidFill>
                  <a:srgbClr val="70AD47">
                    <a:lumMod val="75000"/>
                  </a:srgbClr>
                </a:solidFill>
              </a:rPr>
              <a:t>大数据</a:t>
            </a:r>
            <a:r>
              <a:rPr lang="en-US" altLang="zh-CN" sz="2000" b="1" smtClean="0">
                <a:solidFill>
                  <a:srgbClr val="70AD47">
                    <a:lumMod val="75000"/>
                  </a:srgbClr>
                </a:solidFill>
              </a:rPr>
              <a:t>APP</a:t>
            </a:r>
            <a:r>
              <a:rPr lang="zh-CN" altLang="en-US" sz="2000" b="1" smtClean="0">
                <a:solidFill>
                  <a:srgbClr val="70AD47">
                    <a:lumMod val="75000"/>
                  </a:srgbClr>
                </a:solidFill>
              </a:rPr>
              <a:t>推荐</a:t>
            </a:r>
            <a:endParaRPr lang="zh-CN" altLang="en-US" sz="2000" b="1" dirty="0">
              <a:solidFill>
                <a:srgbClr val="70AD47">
                  <a:lumMod val="75000"/>
                </a:srgbClr>
              </a:solidFill>
            </a:endParaRPr>
          </a:p>
        </p:txBody>
      </p:sp>
      <p:sp>
        <p:nvSpPr>
          <p:cNvPr id="53" name="矩形 52"/>
          <p:cNvSpPr/>
          <p:nvPr/>
        </p:nvSpPr>
        <p:spPr>
          <a:xfrm>
            <a:off x="2494835" y="333112"/>
            <a:ext cx="4134464" cy="400110"/>
          </a:xfrm>
          <a:prstGeom prst="rect">
            <a:avLst/>
          </a:prstGeom>
          <a:solidFill>
            <a:schemeClr val="tx1">
              <a:lumMod val="75000"/>
              <a:lumOff val="25000"/>
            </a:schemeClr>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spc="300" dirty="0" smtClean="0">
                <a:solidFill>
                  <a:prstClr val="white"/>
                </a:solidFill>
              </a:rPr>
              <a:t>运用大数据，精彩你生活</a:t>
            </a:r>
            <a:endParaRPr lang="zh-CN" altLang="en-US" sz="2000" spc="300" dirty="0">
              <a:solidFill>
                <a:prstClr val="white"/>
              </a:solidFill>
            </a:endParaRPr>
          </a:p>
        </p:txBody>
      </p:sp>
      <p:grpSp>
        <p:nvGrpSpPr>
          <p:cNvPr id="19" name="组合 18"/>
          <p:cNvGrpSpPr/>
          <p:nvPr/>
        </p:nvGrpSpPr>
        <p:grpSpPr>
          <a:xfrm>
            <a:off x="427114" y="1447522"/>
            <a:ext cx="8292159" cy="1847698"/>
            <a:chOff x="427114" y="2254936"/>
            <a:chExt cx="7530395" cy="1677958"/>
          </a:xfrm>
        </p:grpSpPr>
        <p:pic>
          <p:nvPicPr>
            <p:cNvPr id="59" name="图片 5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27114" y="2254936"/>
              <a:ext cx="1347283" cy="1409482"/>
            </a:xfrm>
            <a:prstGeom prst="rect">
              <a:avLst/>
            </a:prstGeom>
          </p:spPr>
        </p:pic>
        <p:pic>
          <p:nvPicPr>
            <p:cNvPr id="60" name="图片 59"/>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444425" y="2260087"/>
              <a:ext cx="1337435" cy="1399180"/>
            </a:xfrm>
            <a:prstGeom prst="rect">
              <a:avLst/>
            </a:prstGeom>
          </p:spPr>
        </p:pic>
        <p:sp>
          <p:nvSpPr>
            <p:cNvPr id="65" name="文本框 11"/>
            <p:cNvSpPr txBox="1"/>
            <p:nvPr/>
          </p:nvSpPr>
          <p:spPr>
            <a:xfrm>
              <a:off x="644374" y="3653897"/>
              <a:ext cx="973411" cy="278529"/>
            </a:xfrm>
            <a:prstGeom prst="rect">
              <a:avLst/>
            </a:prstGeom>
            <a:noFill/>
          </p:spPr>
          <p:txBody>
            <a:bodyPr wrap="none" rtlCol="0">
              <a:spAutoFit/>
            </a:bodyPr>
            <a:lstStyle/>
            <a:p>
              <a:pPr algn="ctr"/>
              <a:r>
                <a:rPr lang="zh-CN" altLang="en-US" sz="1400" dirty="0">
                  <a:solidFill>
                    <a:schemeClr val="tx1">
                      <a:lumMod val="75000"/>
                      <a:lumOff val="25000"/>
                    </a:schemeClr>
                  </a:solidFill>
                </a:rPr>
                <a:t>刘鹏</a:t>
              </a:r>
              <a:r>
                <a:rPr lang="zh-CN" altLang="en-US" sz="1400" dirty="0" smtClean="0">
                  <a:solidFill>
                    <a:schemeClr val="tx1">
                      <a:lumMod val="75000"/>
                      <a:lumOff val="25000"/>
                    </a:schemeClr>
                  </a:solidFill>
                </a:rPr>
                <a:t>看</a:t>
              </a:r>
              <a:r>
                <a:rPr lang="zh-CN" altLang="en-US" sz="1400" dirty="0">
                  <a:solidFill>
                    <a:schemeClr val="tx1">
                      <a:lumMod val="75000"/>
                      <a:lumOff val="25000"/>
                    </a:schemeClr>
                  </a:solidFill>
                </a:rPr>
                <a:t>未来</a:t>
              </a:r>
              <a:endParaRPr lang="zh-CN" altLang="en-US" sz="1400" dirty="0">
                <a:solidFill>
                  <a:schemeClr val="tx1">
                    <a:lumMod val="75000"/>
                    <a:lumOff val="25000"/>
                  </a:schemeClr>
                </a:solidFill>
              </a:endParaRPr>
            </a:p>
          </p:txBody>
        </p:sp>
        <p:sp>
          <p:nvSpPr>
            <p:cNvPr id="67" name="文本框 13"/>
            <p:cNvSpPr txBox="1"/>
            <p:nvPr/>
          </p:nvSpPr>
          <p:spPr>
            <a:xfrm>
              <a:off x="2626805" y="3654365"/>
              <a:ext cx="973411" cy="278529"/>
            </a:xfrm>
            <a:prstGeom prst="rect">
              <a:avLst/>
            </a:prstGeom>
            <a:noFill/>
          </p:spPr>
          <p:txBody>
            <a:bodyPr wrap="none" rtlCol="0">
              <a:spAutoFit/>
            </a:bodyPr>
            <a:lstStyle/>
            <a:p>
              <a:pPr algn="ctr"/>
              <a:r>
                <a:rPr lang="zh-CN" altLang="en-US" sz="1400" dirty="0" smtClean="0">
                  <a:solidFill>
                    <a:schemeClr val="tx1">
                      <a:lumMod val="75000"/>
                      <a:lumOff val="25000"/>
                    </a:schemeClr>
                  </a:solidFill>
                </a:rPr>
                <a:t>云创</a:t>
              </a:r>
              <a:r>
                <a:rPr lang="zh-CN" altLang="en-US" sz="1400" dirty="0">
                  <a:solidFill>
                    <a:schemeClr val="tx1">
                      <a:lumMod val="75000"/>
                      <a:lumOff val="25000"/>
                    </a:schemeClr>
                  </a:solidFill>
                </a:rPr>
                <a:t>大数据</a:t>
              </a:r>
              <a:endParaRPr lang="zh-CN" altLang="en-US" sz="1400" dirty="0">
                <a:solidFill>
                  <a:schemeClr val="tx1">
                    <a:lumMod val="75000"/>
                    <a:lumOff val="25000"/>
                  </a:schemeClr>
                </a:solidFill>
              </a:endParaRPr>
            </a:p>
          </p:txBody>
        </p:sp>
        <p:pic>
          <p:nvPicPr>
            <p:cNvPr id="3077" name="Picture 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28764" y="2260087"/>
              <a:ext cx="1424862" cy="140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516353" y="2254936"/>
              <a:ext cx="1441156" cy="140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文本框 13"/>
            <p:cNvSpPr txBox="1"/>
            <p:nvPr/>
          </p:nvSpPr>
          <p:spPr>
            <a:xfrm>
              <a:off x="4654836" y="3654028"/>
              <a:ext cx="973411" cy="278529"/>
            </a:xfrm>
            <a:prstGeom prst="rect">
              <a:avLst/>
            </a:prstGeom>
            <a:noFill/>
          </p:spPr>
          <p:txBody>
            <a:bodyPr wrap="none" rtlCol="0">
              <a:spAutoFit/>
            </a:bodyPr>
            <a:lstStyle/>
            <a:p>
              <a:pPr algn="ct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我的</a:t>
              </a:r>
              <a:r>
                <a:rPr lang="en-US" altLang="zh-CN" sz="140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PM2.5</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0" name="文本框 13"/>
            <p:cNvSpPr txBox="1"/>
            <p:nvPr/>
          </p:nvSpPr>
          <p:spPr>
            <a:xfrm>
              <a:off x="6911682" y="3654027"/>
              <a:ext cx="650479" cy="278529"/>
            </a:xfrm>
            <a:prstGeom prst="rect">
              <a:avLst/>
            </a:prstGeom>
            <a:noFill/>
          </p:spPr>
          <p:txBody>
            <a:bodyPr wrap="none" rtlCol="0">
              <a:spAutoFit/>
            </a:bodyPr>
            <a:lstStyle/>
            <a:p>
              <a:pPr algn="ctr"/>
              <a:r>
                <a:rPr lang="zh-CN" altLang="en-US" sz="1400" smtClean="0">
                  <a:solidFill>
                    <a:schemeClr val="tx1">
                      <a:lumMod val="75000"/>
                      <a:lumOff val="25000"/>
                    </a:schemeClr>
                  </a:solidFill>
                </a:rPr>
                <a:t>同声译</a:t>
              </a:r>
              <a:endParaRPr lang="zh-CN" altLang="en-US" sz="1400" dirty="0" smtClean="0">
                <a:solidFill>
                  <a:schemeClr val="tx1">
                    <a:lumMod val="75000"/>
                    <a:lumOff val="25000"/>
                  </a:schemeClr>
                </a:solidFill>
              </a:endParaRPr>
            </a:p>
          </p:txBody>
        </p:sp>
      </p:grpSp>
      <p:sp>
        <p:nvSpPr>
          <p:cNvPr id="52" name="文本框 10"/>
          <p:cNvSpPr txBox="1"/>
          <p:nvPr/>
        </p:nvSpPr>
        <p:spPr>
          <a:xfrm>
            <a:off x="1279938" y="941914"/>
            <a:ext cx="1980029"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smtClean="0">
                <a:solidFill>
                  <a:srgbClr val="70AD47">
                    <a:lumMod val="75000"/>
                  </a:srgbClr>
                </a:solidFill>
              </a:rPr>
              <a:t>微</a:t>
            </a:r>
            <a:r>
              <a:rPr lang="zh-CN" altLang="en-US" sz="2000" b="1" dirty="0">
                <a:solidFill>
                  <a:srgbClr val="70AD47">
                    <a:lumMod val="75000"/>
                  </a:srgbClr>
                </a:solidFill>
              </a:rPr>
              <a:t>信</a:t>
            </a:r>
            <a:r>
              <a:rPr lang="zh-CN" altLang="en-US" sz="2000" b="1">
                <a:solidFill>
                  <a:srgbClr val="70AD47">
                    <a:lumMod val="75000"/>
                  </a:srgbClr>
                </a:solidFill>
              </a:rPr>
              <a:t>公众</a:t>
            </a:r>
            <a:r>
              <a:rPr lang="zh-CN" altLang="en-US" sz="2000" b="1" smtClean="0">
                <a:solidFill>
                  <a:srgbClr val="70AD47">
                    <a:lumMod val="75000"/>
                  </a:srgbClr>
                </a:solidFill>
              </a:rPr>
              <a:t>号推荐</a:t>
            </a:r>
            <a:endParaRPr lang="zh-CN" altLang="en-US" sz="2000" b="1" dirty="0">
              <a:solidFill>
                <a:srgbClr val="70AD47">
                  <a:lumMod val="75000"/>
                </a:srgbClr>
              </a:solidFill>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509562" y="1529460"/>
            <a:ext cx="7915326" cy="1077218"/>
          </a:xfrm>
          <a:prstGeom prst="rect">
            <a:avLst/>
          </a:prstGeom>
        </p:spPr>
        <p:txBody>
          <a:bodyPr wrap="square">
            <a:spAutoFit/>
          </a:bodyPr>
          <a:lstStyle/>
          <a:p>
            <a:r>
              <a:rPr lang="zh-CN" altLang="zh-CN" sz="1600" dirty="0"/>
              <a:t>属性是数据对象的性质或特性，属性又可称为特征。每一个数据对象用一组属性描述，数据集是用结构化数据表表示，其中列是存放在表中的对象的属性，行代表一个对象实例，表中单元格是实例对应属性的属性值。</a:t>
            </a:r>
            <a:endParaRPr lang="zh-CN" altLang="zh-CN" sz="1600" dirty="0"/>
          </a:p>
          <a:p>
            <a:endParaRPr lang="zh-CN" altLang="zh-CN" sz="1600" dirty="0"/>
          </a:p>
        </p:txBody>
      </p:sp>
      <p:sp>
        <p:nvSpPr>
          <p:cNvPr id="82" name="矩形 81"/>
          <p:cNvSpPr/>
          <p:nvPr/>
        </p:nvSpPr>
        <p:spPr>
          <a:xfrm>
            <a:off x="259814" y="874479"/>
            <a:ext cx="1923925" cy="369332"/>
          </a:xfrm>
          <a:prstGeom prst="rect">
            <a:avLst/>
          </a:prstGeom>
        </p:spPr>
        <p:txBody>
          <a:bodyPr wrap="none">
            <a:spAutoFit/>
          </a:bodyPr>
          <a:lstStyle/>
          <a:p>
            <a:r>
              <a:rPr lang="en-US" altLang="zh-CN" dirty="0"/>
              <a:t>2.1.1 </a:t>
            </a:r>
            <a:r>
              <a:rPr lang="zh-CN" altLang="en-US" dirty="0"/>
              <a:t>属性与度量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2.1 </a:t>
            </a:r>
            <a:r>
              <a:rPr lang="zh-CN" altLang="zh-CN" sz="2100" b="1" spc="225" dirty="0">
                <a:solidFill>
                  <a:prstClr val="white"/>
                </a:solidFill>
              </a:rPr>
              <a:t>数据类型</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pic>
        <p:nvPicPr>
          <p:cNvPr id="3074" name="Picture 2" descr="t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4168" y="2606677"/>
            <a:ext cx="5927848" cy="264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573062" y="1592960"/>
            <a:ext cx="7915326" cy="1323439"/>
          </a:xfrm>
          <a:prstGeom prst="rect">
            <a:avLst/>
          </a:prstGeom>
        </p:spPr>
        <p:txBody>
          <a:bodyPr wrap="square">
            <a:spAutoFit/>
          </a:bodyPr>
          <a:lstStyle/>
          <a:p>
            <a:r>
              <a:rPr lang="zh-CN" altLang="zh-CN" sz="1600" dirty="0"/>
              <a:t>属性的测量值与属性的值的意义并不是完全对等的，比如数学上</a:t>
            </a:r>
            <a:r>
              <a:rPr lang="en-US" altLang="zh-CN" sz="1600" dirty="0"/>
              <a:t>24.4</a:t>
            </a:r>
            <a:r>
              <a:rPr lang="zh-CN" altLang="zh-CN" sz="1600" dirty="0"/>
              <a:t>是</a:t>
            </a:r>
            <a:r>
              <a:rPr lang="en-US" altLang="zh-CN" sz="1600" dirty="0"/>
              <a:t>12.2</a:t>
            </a:r>
            <a:r>
              <a:rPr lang="zh-CN" altLang="zh-CN" sz="1600" dirty="0"/>
              <a:t>的两倍，但作为摄氏温度值</a:t>
            </a:r>
            <a:r>
              <a:rPr lang="en-US" altLang="zh-CN" sz="1600" dirty="0"/>
              <a:t>24.4</a:t>
            </a:r>
            <a:r>
              <a:rPr lang="zh-CN" altLang="zh-CN" sz="1600" dirty="0"/>
              <a:t>并不代表比</a:t>
            </a:r>
            <a:r>
              <a:rPr lang="en-US" altLang="zh-CN" sz="1600" dirty="0"/>
              <a:t>12.2</a:t>
            </a:r>
            <a:r>
              <a:rPr lang="zh-CN" altLang="zh-CN" sz="1600" dirty="0"/>
              <a:t>温暖两倍。天气属性值中“晴天”和“多云”也可以用不同的数字来表示，它们没有前后次序关系，也不能进行加减运算，只能测试相等或不等才有意义。在数据挖掘中知道属性的类型可以避免使用错误的统计操作。</a:t>
            </a:r>
            <a:endParaRPr lang="zh-CN" altLang="zh-CN" sz="1600" dirty="0"/>
          </a:p>
          <a:p>
            <a:endParaRPr lang="zh-CN" altLang="zh-CN" sz="1600" dirty="0"/>
          </a:p>
        </p:txBody>
      </p:sp>
      <p:sp>
        <p:nvSpPr>
          <p:cNvPr id="82" name="矩形 81"/>
          <p:cNvSpPr/>
          <p:nvPr/>
        </p:nvSpPr>
        <p:spPr>
          <a:xfrm>
            <a:off x="259814" y="874479"/>
            <a:ext cx="1854995" cy="369332"/>
          </a:xfrm>
          <a:prstGeom prst="rect">
            <a:avLst/>
          </a:prstGeom>
        </p:spPr>
        <p:txBody>
          <a:bodyPr wrap="none">
            <a:spAutoFit/>
          </a:bodyPr>
          <a:lstStyle/>
          <a:p>
            <a:r>
              <a:rPr lang="en-US" altLang="zh-CN" dirty="0"/>
              <a:t>2.1.1</a:t>
            </a:r>
            <a:r>
              <a:rPr lang="zh-CN" altLang="en-US" dirty="0"/>
              <a:t>属性与度量</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2.1 </a:t>
            </a:r>
            <a:r>
              <a:rPr lang="zh-CN" altLang="zh-CN" sz="2100" b="1" spc="225" dirty="0">
                <a:solidFill>
                  <a:prstClr val="white"/>
                </a:solidFill>
              </a:rPr>
              <a:t>数据类型</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graphicFrame>
        <p:nvGraphicFramePr>
          <p:cNvPr id="3" name="表格 2"/>
          <p:cNvGraphicFramePr>
            <a:graphicFrameLocks noGrp="1"/>
          </p:cNvGraphicFramePr>
          <p:nvPr/>
        </p:nvGraphicFramePr>
        <p:xfrm>
          <a:off x="1515628" y="3102316"/>
          <a:ext cx="6030194" cy="2127856"/>
        </p:xfrm>
        <a:graphic>
          <a:graphicData uri="http://schemas.openxmlformats.org/drawingml/2006/table">
            <a:tbl>
              <a:tblPr firstRow="1" firstCol="1" bandRow="1"/>
              <a:tblGrid>
                <a:gridCol w="888180"/>
                <a:gridCol w="1343116"/>
                <a:gridCol w="1899449"/>
                <a:gridCol w="1899449"/>
              </a:tblGrid>
              <a:tr h="212786">
                <a:tc gridSpan="2">
                  <a:txBody>
                    <a:bodyPr/>
                    <a:lstStyle/>
                    <a:p>
                      <a:pPr indent="266700" algn="ctr">
                        <a:lnSpc>
                          <a:spcPts val="1400"/>
                        </a:lnSpc>
                        <a:spcAft>
                          <a:spcPts val="0"/>
                        </a:spcAft>
                        <a:tabLst>
                          <a:tab pos="2628265" algn="ctr"/>
                          <a:tab pos="5292725" algn="r"/>
                        </a:tabLst>
                      </a:pPr>
                      <a:r>
                        <a:rPr lang="zh-CN" sz="900" kern="100" dirty="0">
                          <a:solidFill>
                            <a:srgbClr val="000000"/>
                          </a:solidFill>
                          <a:effectLst/>
                          <a:latin typeface="Calibri" panose="020F0502020204030204"/>
                          <a:ea typeface="宋体" panose="02010600030101010101" pitchFamily="2" charset="-122"/>
                        </a:rPr>
                        <a:t>属性类别</a:t>
                      </a:r>
                      <a:endParaRPr lang="zh-CN" sz="900" kern="100" dirty="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indent="266700" algn="ctr">
                        <a:lnSpc>
                          <a:spcPts val="1400"/>
                        </a:lnSpc>
                        <a:spcAft>
                          <a:spcPts val="0"/>
                        </a:spcAft>
                        <a:tabLst>
                          <a:tab pos="2628265" algn="ctr"/>
                          <a:tab pos="5292725" algn="r"/>
                        </a:tabLst>
                      </a:pPr>
                      <a:r>
                        <a:rPr lang="zh-CN" sz="900" kern="100" dirty="0">
                          <a:solidFill>
                            <a:srgbClr val="000000"/>
                          </a:solidFill>
                          <a:effectLst/>
                          <a:latin typeface="Calibri" panose="020F0502020204030204"/>
                          <a:ea typeface="宋体" panose="02010600030101010101" pitchFamily="2" charset="-122"/>
                        </a:rPr>
                        <a:t>描</a:t>
                      </a:r>
                      <a:r>
                        <a:rPr lang="en-US" sz="900" kern="100" dirty="0">
                          <a:solidFill>
                            <a:srgbClr val="000000"/>
                          </a:solidFill>
                          <a:effectLst/>
                          <a:latin typeface="Calibri" panose="020F0502020204030204"/>
                          <a:ea typeface="宋体" panose="02010600030101010101" pitchFamily="2" charset="-122"/>
                          <a:cs typeface="Times New Roman" panose="02020603050405020304"/>
                        </a:rPr>
                        <a:t>    </a:t>
                      </a:r>
                      <a:r>
                        <a:rPr lang="zh-CN" sz="900" kern="100" dirty="0">
                          <a:solidFill>
                            <a:srgbClr val="000000"/>
                          </a:solidFill>
                          <a:effectLst/>
                          <a:latin typeface="Calibri" panose="020F0502020204030204"/>
                          <a:ea typeface="宋体" panose="02010600030101010101" pitchFamily="2" charset="-122"/>
                        </a:rPr>
                        <a:t>述</a:t>
                      </a:r>
                      <a:endParaRPr lang="zh-CN" sz="900" kern="100" dirty="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例</a:t>
                      </a:r>
                      <a:r>
                        <a:rPr lang="en-US" sz="900" kern="100">
                          <a:solidFill>
                            <a:srgbClr val="000000"/>
                          </a:solidFill>
                          <a:effectLst/>
                          <a:latin typeface="Calibri" panose="020F0502020204030204"/>
                          <a:ea typeface="宋体" panose="02010600030101010101" pitchFamily="2" charset="-122"/>
                          <a:cs typeface="Times New Roman" panose="02020603050405020304"/>
                        </a:rPr>
                        <a:t>    </a:t>
                      </a:r>
                      <a:r>
                        <a:rPr lang="zh-CN" sz="900" kern="100">
                          <a:solidFill>
                            <a:srgbClr val="000000"/>
                          </a:solidFill>
                          <a:effectLst/>
                          <a:latin typeface="Calibri" panose="020F0502020204030204"/>
                          <a:ea typeface="宋体" panose="02010600030101010101" pitchFamily="2" charset="-122"/>
                        </a:rPr>
                        <a:t>子</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71">
                <a:tc rowSpan="3">
                  <a:txBody>
                    <a:bodyPr/>
                    <a:lstStyle/>
                    <a:p>
                      <a:pPr indent="266700" algn="ctr">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分类的（定性的）</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标称</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类型的名称或编号（＝</a:t>
                      </a:r>
                      <a:r>
                        <a:rPr lang="en-US" sz="900" kern="100">
                          <a:solidFill>
                            <a:srgbClr val="000000"/>
                          </a:solidFill>
                          <a:effectLst/>
                          <a:latin typeface="Calibri" panose="020F0502020204030204"/>
                          <a:ea typeface="宋体" panose="02010600030101010101" pitchFamily="2" charset="-122"/>
                          <a:cs typeface="Times New Roman" panose="02020603050405020304"/>
                        </a:rPr>
                        <a:t>,</a:t>
                      </a:r>
                      <a:r>
                        <a:rPr lang="zh-CN" sz="900" kern="100">
                          <a:solidFill>
                            <a:srgbClr val="000000"/>
                          </a:solidFill>
                          <a:effectLst/>
                          <a:latin typeface="Times New Roman" panose="02020603050405020304"/>
                          <a:ea typeface="宋体" panose="02010600030101010101" pitchFamily="2" charset="-122"/>
                        </a:rPr>
                        <a:t>≠</a:t>
                      </a:r>
                      <a:r>
                        <a:rPr lang="zh-CN" sz="900" kern="100">
                          <a:solidFill>
                            <a:srgbClr val="000000"/>
                          </a:solidFill>
                          <a:effectLst/>
                          <a:latin typeface="Calibri" panose="020F0502020204030204"/>
                          <a:ea typeface="宋体" panose="02010600030101010101" pitchFamily="2" charset="-122"/>
                        </a:rPr>
                        <a:t>）</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a:solidFill>
                            <a:srgbClr val="000000"/>
                          </a:solidFill>
                          <a:effectLst/>
                          <a:latin typeface="Times New Roman" panose="02020603050405020304"/>
                          <a:ea typeface="宋体" panose="02010600030101010101" pitchFamily="2" charset="-122"/>
                        </a:rPr>
                        <a:t>工号，鱼的种类</a:t>
                      </a:r>
                      <a:r>
                        <a:rPr lang="en-US" sz="900" kern="100">
                          <a:solidFill>
                            <a:srgbClr val="000000"/>
                          </a:solidFill>
                          <a:effectLst/>
                          <a:latin typeface="Times New Roman" panose="02020603050405020304"/>
                          <a:ea typeface="宋体" panose="02010600030101010101" pitchFamily="2" charset="-122"/>
                        </a:rPr>
                        <a:t>{</a:t>
                      </a:r>
                      <a:r>
                        <a:rPr lang="zh-CN" sz="900" kern="100">
                          <a:solidFill>
                            <a:srgbClr val="000000"/>
                          </a:solidFill>
                          <a:effectLst/>
                          <a:latin typeface="Times New Roman" panose="02020603050405020304"/>
                          <a:ea typeface="宋体" panose="02010600030101010101" pitchFamily="2" charset="-122"/>
                        </a:rPr>
                        <a:t>草鱼，鲢鱼，黑鱼</a:t>
                      </a:r>
                      <a:r>
                        <a:rPr lang="en-US" sz="900" kern="100">
                          <a:solidFill>
                            <a:srgbClr val="000000"/>
                          </a:solidFill>
                          <a:effectLst/>
                          <a:latin typeface="Times New Roman" panose="02020603050405020304"/>
                          <a:ea typeface="宋体" panose="02010600030101010101" pitchFamily="2" charset="-122"/>
                        </a:rPr>
                        <a:t>}</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71">
                <a:tc vMerge="1">
                  <a:tcPr/>
                </a:tc>
                <a:tc>
                  <a:txBody>
                    <a:bodyPr/>
                    <a:lstStyle/>
                    <a:p>
                      <a:pPr indent="266700" algn="ctr">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序数</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值有大小或前后关系（</a:t>
                      </a:r>
                      <a:r>
                        <a:rPr lang="en-US" sz="900" kern="100">
                          <a:solidFill>
                            <a:srgbClr val="000000"/>
                          </a:solidFill>
                          <a:effectLst/>
                          <a:latin typeface="Times New Roman" panose="02020603050405020304"/>
                          <a:ea typeface="宋体" panose="02010600030101010101" pitchFamily="2" charset="-122"/>
                        </a:rPr>
                        <a:t>&lt;,&gt;</a:t>
                      </a:r>
                      <a:r>
                        <a:rPr lang="zh-CN" sz="900" kern="100">
                          <a:solidFill>
                            <a:srgbClr val="000000"/>
                          </a:solidFill>
                          <a:effectLst/>
                          <a:latin typeface="Calibri" panose="020F0502020204030204"/>
                          <a:ea typeface="宋体" panose="02010600030101010101" pitchFamily="2" charset="-122"/>
                        </a:rPr>
                        <a:t>）</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a:solidFill>
                            <a:srgbClr val="000000"/>
                          </a:solidFill>
                          <a:effectLst/>
                          <a:latin typeface="Times New Roman" panose="02020603050405020304"/>
                          <a:ea typeface="宋体" panose="02010600030101010101" pitchFamily="2" charset="-122"/>
                        </a:rPr>
                        <a:t>气温</a:t>
                      </a:r>
                      <a:r>
                        <a:rPr lang="en-US" sz="900" kern="100">
                          <a:solidFill>
                            <a:srgbClr val="000000"/>
                          </a:solidFill>
                          <a:effectLst/>
                          <a:latin typeface="Times New Roman" panose="02020603050405020304"/>
                          <a:ea typeface="宋体" panose="02010600030101010101" pitchFamily="2" charset="-122"/>
                        </a:rPr>
                        <a:t>{</a:t>
                      </a:r>
                      <a:r>
                        <a:rPr lang="zh-CN" sz="900" kern="100">
                          <a:solidFill>
                            <a:srgbClr val="000000"/>
                          </a:solidFill>
                          <a:effectLst/>
                          <a:latin typeface="Times New Roman" panose="02020603050405020304"/>
                          <a:ea typeface="宋体" panose="02010600030101010101" pitchFamily="2" charset="-122"/>
                        </a:rPr>
                        <a:t>炎热，温暖，冷</a:t>
                      </a:r>
                      <a:r>
                        <a:rPr lang="en-US" sz="900" kern="100">
                          <a:solidFill>
                            <a:srgbClr val="000000"/>
                          </a:solidFill>
                          <a:effectLst/>
                          <a:latin typeface="Times New Roman" panose="02020603050405020304"/>
                          <a:ea typeface="宋体" panose="02010600030101010101" pitchFamily="2" charset="-122"/>
                        </a:rPr>
                        <a:t>}</a:t>
                      </a:r>
                      <a:r>
                        <a:rPr lang="zh-CN" sz="900" kern="100">
                          <a:solidFill>
                            <a:srgbClr val="000000"/>
                          </a:solidFill>
                          <a:effectLst/>
                          <a:latin typeface="Times New Roman" panose="02020603050405020304"/>
                          <a:ea typeface="宋体" panose="02010600030101010101" pitchFamily="2" charset="-122"/>
                        </a:rPr>
                        <a:t>，成绩</a:t>
                      </a:r>
                      <a:r>
                        <a:rPr lang="en-US" sz="900" kern="100">
                          <a:solidFill>
                            <a:srgbClr val="000000"/>
                          </a:solidFill>
                          <a:effectLst/>
                          <a:latin typeface="Times New Roman" panose="02020603050405020304"/>
                          <a:ea typeface="宋体" panose="02010600030101010101" pitchFamily="2" charset="-122"/>
                        </a:rPr>
                        <a:t>{</a:t>
                      </a:r>
                      <a:r>
                        <a:rPr lang="zh-CN" sz="900" kern="100">
                          <a:solidFill>
                            <a:srgbClr val="000000"/>
                          </a:solidFill>
                          <a:effectLst/>
                          <a:latin typeface="Times New Roman" panose="02020603050405020304"/>
                          <a:ea typeface="宋体" panose="02010600030101010101" pitchFamily="2" charset="-122"/>
                        </a:rPr>
                        <a:t>优，良，中，差</a:t>
                      </a:r>
                      <a:r>
                        <a:rPr lang="en-US" sz="900" kern="100">
                          <a:solidFill>
                            <a:srgbClr val="000000"/>
                          </a:solidFill>
                          <a:effectLst/>
                          <a:latin typeface="Times New Roman" panose="02020603050405020304"/>
                          <a:ea typeface="宋体" panose="02010600030101010101" pitchFamily="2" charset="-122"/>
                        </a:rPr>
                        <a:t>}</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71">
                <a:tc vMerge="1">
                  <a:tcPr/>
                </a:tc>
                <a:tc>
                  <a:txBody>
                    <a:bodyPr/>
                    <a:lstStyle/>
                    <a:p>
                      <a:pPr indent="266700" algn="ctr">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二元</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只有两个类别或状态（＝，</a:t>
                      </a:r>
                      <a:r>
                        <a:rPr lang="zh-CN" sz="900" kern="100">
                          <a:solidFill>
                            <a:srgbClr val="000000"/>
                          </a:solidFill>
                          <a:effectLst/>
                          <a:latin typeface="Times New Roman" panose="02020603050405020304"/>
                          <a:ea typeface="宋体" panose="02010600030101010101" pitchFamily="2" charset="-122"/>
                        </a:rPr>
                        <a:t>≠</a:t>
                      </a:r>
                      <a:r>
                        <a:rPr lang="zh-CN" sz="900" kern="100">
                          <a:solidFill>
                            <a:srgbClr val="000000"/>
                          </a:solidFill>
                          <a:effectLst/>
                          <a:latin typeface="Calibri" panose="020F0502020204030204"/>
                          <a:ea typeface="宋体" panose="02010600030101010101" pitchFamily="2" charset="-122"/>
                        </a:rPr>
                        <a:t>）</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dirty="0">
                          <a:solidFill>
                            <a:srgbClr val="000000"/>
                          </a:solidFill>
                          <a:effectLst/>
                          <a:latin typeface="Times New Roman" panose="02020603050405020304"/>
                          <a:ea typeface="宋体" panose="02010600030101010101" pitchFamily="2" charset="-122"/>
                        </a:rPr>
                        <a:t>抽烟</a:t>
                      </a:r>
                      <a:r>
                        <a:rPr lang="en-US" sz="900" kern="100" dirty="0">
                          <a:solidFill>
                            <a:srgbClr val="000000"/>
                          </a:solidFill>
                          <a:effectLst/>
                          <a:latin typeface="Times New Roman" panose="02020603050405020304"/>
                          <a:ea typeface="宋体" panose="02010600030101010101" pitchFamily="2" charset="-122"/>
                        </a:rPr>
                        <a:t>{0</a:t>
                      </a:r>
                      <a:r>
                        <a:rPr lang="zh-CN" sz="900" kern="100" dirty="0">
                          <a:solidFill>
                            <a:srgbClr val="000000"/>
                          </a:solidFill>
                          <a:effectLst/>
                          <a:latin typeface="Times New Roman" panose="02020603050405020304"/>
                          <a:ea typeface="宋体" panose="02010600030101010101" pitchFamily="2" charset="-122"/>
                        </a:rPr>
                        <a:t>，</a:t>
                      </a:r>
                      <a:r>
                        <a:rPr lang="en-US" sz="900" kern="100" dirty="0">
                          <a:solidFill>
                            <a:srgbClr val="000000"/>
                          </a:solidFill>
                          <a:effectLst/>
                          <a:latin typeface="Times New Roman" panose="02020603050405020304"/>
                          <a:ea typeface="宋体" panose="02010600030101010101" pitchFamily="2" charset="-122"/>
                        </a:rPr>
                        <a:t>1}</a:t>
                      </a:r>
                      <a:r>
                        <a:rPr lang="zh-CN" sz="900" kern="100" dirty="0">
                          <a:solidFill>
                            <a:srgbClr val="000000"/>
                          </a:solidFill>
                          <a:effectLst/>
                          <a:latin typeface="Times New Roman" panose="02020603050405020304"/>
                          <a:ea typeface="宋体" panose="02010600030101010101" pitchFamily="2" charset="-122"/>
                        </a:rPr>
                        <a:t>，其中</a:t>
                      </a:r>
                      <a:r>
                        <a:rPr lang="en-US" sz="900" kern="100" dirty="0">
                          <a:solidFill>
                            <a:srgbClr val="000000"/>
                          </a:solidFill>
                          <a:effectLst/>
                          <a:latin typeface="Times New Roman" panose="02020603050405020304"/>
                          <a:ea typeface="宋体" panose="02010600030101010101" pitchFamily="2" charset="-122"/>
                        </a:rPr>
                        <a:t>1</a:t>
                      </a:r>
                      <a:r>
                        <a:rPr lang="zh-CN" sz="900" kern="100" dirty="0">
                          <a:solidFill>
                            <a:srgbClr val="000000"/>
                          </a:solidFill>
                          <a:effectLst/>
                          <a:latin typeface="Times New Roman" panose="02020603050405020304"/>
                          <a:ea typeface="宋体" panose="02010600030101010101" pitchFamily="2" charset="-122"/>
                        </a:rPr>
                        <a:t>表示是，</a:t>
                      </a:r>
                      <a:r>
                        <a:rPr lang="en-US" sz="900" kern="100" dirty="0">
                          <a:solidFill>
                            <a:srgbClr val="000000"/>
                          </a:solidFill>
                          <a:effectLst/>
                          <a:latin typeface="Times New Roman" panose="02020603050405020304"/>
                          <a:ea typeface="宋体" panose="02010600030101010101" pitchFamily="2" charset="-122"/>
                        </a:rPr>
                        <a:t>0</a:t>
                      </a:r>
                      <a:r>
                        <a:rPr lang="zh-CN" sz="900" kern="100" dirty="0">
                          <a:solidFill>
                            <a:srgbClr val="000000"/>
                          </a:solidFill>
                          <a:effectLst/>
                          <a:latin typeface="Times New Roman" panose="02020603050405020304"/>
                          <a:ea typeface="宋体" panose="02010600030101010101" pitchFamily="2" charset="-122"/>
                        </a:rPr>
                        <a:t>表示非</a:t>
                      </a:r>
                      <a:endParaRPr lang="zh-CN" sz="900" kern="100" dirty="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86">
                <a:tc rowSpan="2">
                  <a:txBody>
                    <a:bodyPr/>
                    <a:lstStyle/>
                    <a:p>
                      <a:pPr indent="266700" algn="ctr">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数值的（定量的）</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区间</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有序，可加减不可乘除（</a:t>
                      </a:r>
                      <a:r>
                        <a:rPr lang="en-US" sz="900" kern="100">
                          <a:solidFill>
                            <a:srgbClr val="000000"/>
                          </a:solidFill>
                          <a:effectLst/>
                          <a:latin typeface="宋体" panose="02010600030101010101" pitchFamily="2" charset="-122"/>
                          <a:ea typeface="宋体" panose="02010600030101010101" pitchFamily="2" charset="-122"/>
                        </a:rPr>
                        <a:t>-</a:t>
                      </a:r>
                      <a:r>
                        <a:rPr lang="zh-CN" sz="900" kern="100">
                          <a:solidFill>
                            <a:srgbClr val="000000"/>
                          </a:solidFill>
                          <a:effectLst/>
                          <a:latin typeface="Times New Roman" panose="02020603050405020304"/>
                          <a:ea typeface="宋体" panose="02010600030101010101" pitchFamily="2" charset="-122"/>
                        </a:rPr>
                        <a:t>，</a:t>
                      </a:r>
                      <a:r>
                        <a:rPr lang="en-US" sz="900" kern="100">
                          <a:solidFill>
                            <a:srgbClr val="000000"/>
                          </a:solidFill>
                          <a:effectLst/>
                          <a:latin typeface="Times New Roman" panose="02020603050405020304"/>
                          <a:ea typeface="宋体" panose="02010600030101010101" pitchFamily="2" charset="-122"/>
                        </a:rPr>
                        <a:t>+</a:t>
                      </a:r>
                      <a:r>
                        <a:rPr lang="zh-CN" sz="900" kern="100">
                          <a:solidFill>
                            <a:srgbClr val="000000"/>
                          </a:solidFill>
                          <a:effectLst/>
                          <a:latin typeface="Times New Roman" panose="02020603050405020304"/>
                          <a:ea typeface="宋体" panose="02010600030101010101" pitchFamily="2" charset="-122"/>
                        </a:rPr>
                        <a:t>）</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a:solidFill>
                            <a:srgbClr val="000000"/>
                          </a:solidFill>
                          <a:effectLst/>
                          <a:latin typeface="Times New Roman" panose="02020603050405020304"/>
                          <a:ea typeface="宋体" panose="02010600030101010101" pitchFamily="2" charset="-122"/>
                        </a:rPr>
                        <a:t>摄氏温度，日期</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71">
                <a:tc vMerge="1">
                  <a:tcPr/>
                </a:tc>
                <a:tc>
                  <a:txBody>
                    <a:bodyPr/>
                    <a:lstStyle/>
                    <a:p>
                      <a:pPr indent="266700" algn="ctr">
                        <a:lnSpc>
                          <a:spcPts val="1400"/>
                        </a:lnSpc>
                        <a:spcAft>
                          <a:spcPts val="0"/>
                        </a:spcAft>
                        <a:tabLst>
                          <a:tab pos="2628265" algn="ctr"/>
                          <a:tab pos="5292725" algn="r"/>
                        </a:tabLst>
                      </a:pPr>
                      <a:r>
                        <a:rPr lang="zh-CN" sz="900" kern="100">
                          <a:solidFill>
                            <a:srgbClr val="000000"/>
                          </a:solidFill>
                          <a:effectLst/>
                          <a:latin typeface="Calibri" panose="020F0502020204030204"/>
                          <a:ea typeface="宋体" panose="02010600030101010101" pitchFamily="2" charset="-122"/>
                        </a:rPr>
                        <a:t>比率</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a:solidFill>
                            <a:srgbClr val="000000"/>
                          </a:solidFill>
                          <a:effectLst/>
                          <a:latin typeface="Times New Roman" panose="02020603050405020304"/>
                          <a:ea typeface="宋体" panose="02010600030101010101" pitchFamily="2" charset="-122"/>
                        </a:rPr>
                        <a:t>有自然零值，可以进行任何数学运算</a:t>
                      </a:r>
                      <a:r>
                        <a:rPr lang="en-US" sz="900" kern="100">
                          <a:solidFill>
                            <a:srgbClr val="000000"/>
                          </a:solidFill>
                          <a:effectLst/>
                          <a:latin typeface="Times New Roman" panose="02020603050405020304"/>
                          <a:ea typeface="宋体" panose="02010600030101010101" pitchFamily="2" charset="-122"/>
                        </a:rPr>
                        <a:t>(*</a:t>
                      </a:r>
                      <a:r>
                        <a:rPr lang="zh-CN" sz="900" kern="100">
                          <a:solidFill>
                            <a:srgbClr val="000000"/>
                          </a:solidFill>
                          <a:effectLst/>
                          <a:latin typeface="Times New Roman" panose="02020603050405020304"/>
                          <a:ea typeface="宋体" panose="02010600030101010101" pitchFamily="2" charset="-122"/>
                        </a:rPr>
                        <a:t>，</a:t>
                      </a:r>
                      <a:r>
                        <a:rPr lang="en-US" sz="900" kern="100">
                          <a:solidFill>
                            <a:srgbClr val="000000"/>
                          </a:solidFill>
                          <a:effectLst/>
                          <a:latin typeface="Times New Roman" panose="02020603050405020304"/>
                          <a:ea typeface="宋体" panose="02010600030101010101" pitchFamily="2" charset="-122"/>
                        </a:rPr>
                        <a:t>/)</a:t>
                      </a:r>
                      <a:endParaRPr lang="zh-CN" sz="900" kern="10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tabLst>
                          <a:tab pos="2628265" algn="ctr"/>
                          <a:tab pos="5292725" algn="r"/>
                        </a:tabLst>
                      </a:pPr>
                      <a:r>
                        <a:rPr lang="zh-CN" sz="900" kern="100" dirty="0">
                          <a:solidFill>
                            <a:srgbClr val="000000"/>
                          </a:solidFill>
                          <a:effectLst/>
                          <a:latin typeface="Times New Roman" panose="02020603050405020304"/>
                          <a:ea typeface="宋体" panose="02010600030101010101" pitchFamily="2" charset="-122"/>
                        </a:rPr>
                        <a:t>年龄，长度，重量</a:t>
                      </a:r>
                      <a:endParaRPr lang="zh-CN" sz="900" kern="100" dirty="0">
                        <a:solidFill>
                          <a:srgbClr val="000000"/>
                        </a:solidFill>
                        <a:effectLst/>
                        <a:latin typeface="Times New Roman" panose="02020603050405020304"/>
                        <a:ea typeface="宋体" panose="02010600030101010101" pitchFamily="2" charset="-122"/>
                      </a:endParaRPr>
                    </a:p>
                  </a:txBody>
                  <a:tcPr marL="82074" marR="82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2154757" cy="369332"/>
          </a:xfrm>
          <a:prstGeom prst="rect">
            <a:avLst/>
          </a:prstGeom>
        </p:spPr>
        <p:txBody>
          <a:bodyPr wrap="none">
            <a:spAutoFit/>
          </a:bodyPr>
          <a:lstStyle/>
          <a:p>
            <a:r>
              <a:rPr lang="en-US" altLang="zh-CN" dirty="0"/>
              <a:t>2.1.2 </a:t>
            </a:r>
            <a:r>
              <a:rPr lang="zh-CN" altLang="zh-CN" dirty="0"/>
              <a:t>数据集的类型</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2.1 </a:t>
            </a:r>
            <a:r>
              <a:rPr lang="zh-CN" altLang="zh-CN" sz="2100" b="1" spc="225" dirty="0">
                <a:solidFill>
                  <a:prstClr val="white"/>
                </a:solidFill>
              </a:rPr>
              <a:t>数据类型</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73" name="矩形 72"/>
          <p:cNvSpPr/>
          <p:nvPr/>
        </p:nvSpPr>
        <p:spPr>
          <a:xfrm>
            <a:off x="1282014" y="2571750"/>
            <a:ext cx="1219886" cy="768347"/>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200" dirty="0"/>
              <a:t>记录数据</a:t>
            </a:r>
            <a:endParaRPr lang="zh-CN" altLang="zh-CN" sz="1200" dirty="0"/>
          </a:p>
        </p:txBody>
      </p:sp>
      <p:sp>
        <p:nvSpPr>
          <p:cNvPr id="75" name="矩形 74"/>
          <p:cNvSpPr/>
          <p:nvPr/>
        </p:nvSpPr>
        <p:spPr>
          <a:xfrm>
            <a:off x="1282014" y="3473449"/>
            <a:ext cx="1219886" cy="768349"/>
          </a:xfrm>
          <a:prstGeom prst="rect">
            <a:avLst/>
          </a:prstGeom>
          <a:solidFill>
            <a:schemeClr val="accent1">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200" dirty="0"/>
              <a:t>有序数据</a:t>
            </a:r>
            <a:endParaRPr lang="zh-CN" altLang="zh-CN" sz="1200" dirty="0"/>
          </a:p>
        </p:txBody>
      </p:sp>
      <p:sp>
        <p:nvSpPr>
          <p:cNvPr id="78" name="矩形 77"/>
          <p:cNvSpPr/>
          <p:nvPr/>
        </p:nvSpPr>
        <p:spPr>
          <a:xfrm>
            <a:off x="1267177" y="4349748"/>
            <a:ext cx="1234723" cy="781052"/>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200" dirty="0"/>
              <a:t>图形数据</a:t>
            </a:r>
            <a:endParaRPr lang="zh-CN" altLang="zh-CN" sz="1200" dirty="0"/>
          </a:p>
        </p:txBody>
      </p:sp>
      <p:sp>
        <p:nvSpPr>
          <p:cNvPr id="6" name="矩形 5"/>
          <p:cNvSpPr/>
          <p:nvPr/>
        </p:nvSpPr>
        <p:spPr>
          <a:xfrm>
            <a:off x="609600" y="2241550"/>
            <a:ext cx="7842250" cy="3168650"/>
          </a:xfrm>
          <a:prstGeom prst="rect">
            <a:avLst/>
          </a:prstGeom>
          <a:noFill/>
          <a:ln w="2540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812800" y="1492250"/>
            <a:ext cx="7427118" cy="584775"/>
          </a:xfrm>
          <a:prstGeom prst="rect">
            <a:avLst/>
          </a:prstGeom>
          <a:noFill/>
        </p:spPr>
        <p:txBody>
          <a:bodyPr wrap="square" rtlCol="0">
            <a:spAutoFit/>
          </a:bodyPr>
          <a:lstStyle/>
          <a:p>
            <a:r>
              <a:rPr lang="zh-CN" altLang="zh-CN" sz="1600" dirty="0"/>
              <a:t>数据集的类型是从集合整体上分析数据的类型。从数据对象之间的结构关系角度进行划分，比较常见的有记录数据、有序数据、图形数据。</a:t>
            </a:r>
            <a:endParaRPr lang="zh-CN" altLang="zh-CN" sz="1600" dirty="0"/>
          </a:p>
        </p:txBody>
      </p:sp>
      <p:sp>
        <p:nvSpPr>
          <p:cNvPr id="2" name="矩形 1"/>
          <p:cNvSpPr/>
          <p:nvPr/>
        </p:nvSpPr>
        <p:spPr>
          <a:xfrm>
            <a:off x="2914649" y="2571749"/>
            <a:ext cx="4773927" cy="7683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200" dirty="0">
                <a:solidFill>
                  <a:schemeClr val="tx1"/>
                </a:solidFill>
              </a:rPr>
              <a:t>记录数据是最常见的数据集类型，数据集是一个二维表格，其中表中行代表记录，列代表属性。例如一张普通的</a:t>
            </a:r>
            <a:r>
              <a:rPr lang="en-US" altLang="zh-CN" sz="1200" dirty="0">
                <a:solidFill>
                  <a:schemeClr val="tx1"/>
                </a:solidFill>
              </a:rPr>
              <a:t>Excel</a:t>
            </a:r>
            <a:r>
              <a:rPr lang="zh-CN" altLang="zh-CN" sz="1200" dirty="0">
                <a:solidFill>
                  <a:schemeClr val="tx1"/>
                </a:solidFill>
              </a:rPr>
              <a:t>表格文件或一张关系数据库中的表。</a:t>
            </a:r>
            <a:endParaRPr lang="en-US" altLang="zh-CN" sz="1200" dirty="0">
              <a:solidFill>
                <a:schemeClr val="tx1"/>
              </a:solidFill>
            </a:endParaRPr>
          </a:p>
        </p:txBody>
      </p:sp>
      <p:sp>
        <p:nvSpPr>
          <p:cNvPr id="81" name="矩形 80"/>
          <p:cNvSpPr/>
          <p:nvPr/>
        </p:nvSpPr>
        <p:spPr>
          <a:xfrm>
            <a:off x="2925361" y="3473450"/>
            <a:ext cx="4763216" cy="7683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200" dirty="0">
                <a:solidFill>
                  <a:schemeClr val="tx1"/>
                </a:solidFill>
              </a:rPr>
              <a:t>有序数据对象之间存在时间或空间上的顺序关系</a:t>
            </a:r>
            <a:r>
              <a:rPr lang="zh-CN" altLang="en-US" sz="1200" dirty="0">
                <a:solidFill>
                  <a:schemeClr val="tx1"/>
                </a:solidFill>
              </a:rPr>
              <a:t>。</a:t>
            </a:r>
            <a:r>
              <a:rPr lang="zh-CN" altLang="zh-CN" sz="1200" dirty="0">
                <a:solidFill>
                  <a:schemeClr val="tx1"/>
                </a:solidFill>
              </a:rPr>
              <a:t>例如股票价格波动信息，医疗仪器监视病人的心跳、血压、呼吸数值，用户上网购物会产生鼠标点击网页等操作指令序列，这些信息可以用来挖掘用户的上网习惯。</a:t>
            </a:r>
            <a:endParaRPr lang="en-US" altLang="zh-CN" sz="1200" dirty="0">
              <a:solidFill>
                <a:schemeClr val="tx1"/>
              </a:solidFill>
            </a:endParaRPr>
          </a:p>
        </p:txBody>
      </p:sp>
      <p:sp>
        <p:nvSpPr>
          <p:cNvPr id="87" name="矩形 86"/>
          <p:cNvSpPr/>
          <p:nvPr/>
        </p:nvSpPr>
        <p:spPr>
          <a:xfrm>
            <a:off x="2914649" y="4349747"/>
            <a:ext cx="4763216" cy="7683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200" dirty="0">
                <a:solidFill>
                  <a:schemeClr val="tx1"/>
                </a:solidFill>
              </a:rPr>
              <a:t>图形数据对象之间存在显式或隐式的联系，相互之间有一定的复杂依赖关系，构成图形或网状结构</a:t>
            </a:r>
            <a:r>
              <a:rPr lang="zh-CN" altLang="en-US" sz="1200" dirty="0">
                <a:solidFill>
                  <a:schemeClr val="tx1"/>
                </a:solidFill>
              </a:rPr>
              <a:t>，如互联网中的超链接。</a:t>
            </a:r>
            <a:endParaRPr lang="zh-CN" altLang="en-US" sz="1200" dirty="0">
              <a:solidFill>
                <a:schemeClr val="tx1"/>
              </a:solidFill>
            </a:endParaRPr>
          </a:p>
          <a:p>
            <a:endParaRPr lang="en-US" altLang="zh-CN" sz="1200" dirty="0">
              <a:solidFill>
                <a:schemeClr val="tx1"/>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763533"/>
            <a:chOff x="1807265" y="3866296"/>
            <a:chExt cx="5693399" cy="763533"/>
          </a:xfrm>
          <a:solidFill>
            <a:schemeClr val="bg1">
              <a:lumMod val="85000"/>
            </a:schemeClr>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79683" y="3891165"/>
              <a:ext cx="2063385" cy="738664"/>
            </a:xfrm>
            <a:prstGeom prst="rect">
              <a:avLst/>
            </a:prstGeom>
            <a:noFill/>
          </p:spPr>
          <p:txBody>
            <a:bodyPr wrap="none">
              <a:spAutoFit/>
            </a:bodyPr>
            <a:lstStyle/>
            <a:p>
              <a:r>
                <a:rPr lang="en-US" altLang="zh-CN" sz="2100" spc="225" dirty="0">
                  <a:solidFill>
                    <a:schemeClr val="bg2">
                      <a:lumMod val="50000"/>
                    </a:schemeClr>
                  </a:solidFill>
                  <a:latin typeface="微软雅黑" panose="020B0503020204020204" pitchFamily="34" charset="-122"/>
                  <a:ea typeface="微软雅黑" panose="020B0503020204020204" pitchFamily="34" charset="-122"/>
                </a:rPr>
                <a:t>2.1  </a:t>
              </a:r>
              <a:r>
                <a:rPr lang="zh-CN" altLang="zh-CN" sz="2100" spc="225" dirty="0">
                  <a:solidFill>
                    <a:schemeClr val="bg2">
                      <a:lumMod val="50000"/>
                    </a:schemeClr>
                  </a:solidFill>
                  <a:latin typeface="微软雅黑" panose="020B0503020204020204" pitchFamily="34" charset="-122"/>
                  <a:ea typeface="微软雅黑" panose="020B0503020204020204" pitchFamily="34" charset="-122"/>
                </a:rPr>
                <a:t>数据类型</a:t>
              </a:r>
              <a:endParaRPr lang="zh-CN" altLang="zh-CN" sz="2100" spc="225" dirty="0">
                <a:solidFill>
                  <a:schemeClr val="bg2">
                    <a:lumMod val="50000"/>
                  </a:schemeClr>
                </a:solidFill>
                <a:latin typeface="微软雅黑" panose="020B0503020204020204" pitchFamily="34" charset="-122"/>
                <a:ea typeface="微软雅黑" panose="020B0503020204020204" pitchFamily="34" charset="-122"/>
              </a:endParaRPr>
            </a:p>
            <a:p>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416338" y="1169836"/>
              <a:ext cx="2311308" cy="523220"/>
            </a:xfrm>
            <a:prstGeom prst="rect">
              <a:avLst/>
            </a:prstGeom>
            <a:grpFill/>
          </p:spPr>
          <p:txBody>
            <a:bodyPr wrap="none" rtlCol="0">
              <a:spAutoFit/>
            </a:bodyPr>
            <a:lstStyle/>
            <a:p>
              <a:pPr algn="ctr"/>
              <a:r>
                <a:rPr lang="zh-CN" altLang="en-US" sz="2800" dirty="0">
                  <a:solidFill>
                    <a:schemeClr val="accent4"/>
                  </a:solidFill>
                </a:rPr>
                <a:t>第二章　</a:t>
              </a:r>
              <a:r>
                <a:rPr lang="zh-CN" altLang="zh-CN" sz="2800" dirty="0">
                  <a:solidFill>
                    <a:schemeClr val="accent4"/>
                  </a:solidFill>
                </a:rPr>
                <a:t>数据预处理与相似性</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0000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441694"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2.2</a:t>
              </a:r>
              <a:r>
                <a:rPr lang="zh-CN" altLang="en-US" sz="2100" spc="225" dirty="0">
                  <a:solidFill>
                    <a:schemeClr val="bg1"/>
                  </a:solidFill>
                  <a:latin typeface="微软雅黑" panose="020B0503020204020204" pitchFamily="34" charset="-122"/>
                  <a:ea typeface="微软雅黑" panose="020B0503020204020204" pitchFamily="34" charset="-122"/>
                </a:rPr>
                <a:t>　数据预处理</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739853"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2.3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数据的相似性</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48572" y="3855748"/>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7620" y="613337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753666" y="1168400"/>
            <a:ext cx="3595290" cy="3785652"/>
          </a:xfrm>
          <a:prstGeom prst="rect">
            <a:avLst/>
          </a:prstGeom>
          <a:noFill/>
        </p:spPr>
        <p:txBody>
          <a:bodyPr wrap="square" rtlCol="0">
            <a:spAutoFit/>
          </a:bodyPr>
          <a:lstStyle/>
          <a:p>
            <a:r>
              <a:rPr lang="zh-CN" altLang="zh-CN" sz="1600" dirty="0"/>
              <a:t>数据挖掘工作始终是以数据为中心开展的，分类、聚类、回归、关联分析以及可视化等工作的顺利进行完全是建立在良好的输入数据基础之上。软件开发行业有句格言：“</a:t>
            </a:r>
            <a:r>
              <a:rPr lang="en-US" altLang="zh-CN" sz="1600" dirty="0"/>
              <a:t>Garbage-In-Garbage-Out</a:t>
            </a:r>
            <a:r>
              <a:rPr lang="zh-CN" altLang="zh-CN" sz="1600" dirty="0"/>
              <a:t>”，这句话同样适用于数据科学。</a:t>
            </a:r>
            <a:endParaRPr lang="en-US" altLang="zh-CN" sz="1600" dirty="0"/>
          </a:p>
          <a:p>
            <a:endParaRPr lang="en-US" altLang="zh-CN" sz="1600" dirty="0"/>
          </a:p>
          <a:p>
            <a:r>
              <a:rPr lang="zh-CN" altLang="zh-CN" sz="1600" dirty="0"/>
              <a:t>事实上，我们采集到的原始数据通常来自多个异种数据源，数据在准确性、完整性和一致性等方面存着多种多样的问题，这些数据并不适合直接进行挖掘。在进行挖掘算法执行之前，它们需要进行一些诸如：移植、清洗、切片、转换等预处理工作。</a:t>
            </a:r>
            <a:endParaRPr lang="zh-CN" altLang="zh-CN" sz="1600" dirty="0"/>
          </a:p>
        </p:txBody>
      </p:sp>
      <p:pic>
        <p:nvPicPr>
          <p:cNvPr id="5122" name="Picture 2" descr="C:\Users\Administrator\Desktop\ai\data-preprocess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99" y="1168400"/>
            <a:ext cx="4022949" cy="4006916"/>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762021" cy="369332"/>
          </a:xfrm>
          <a:prstGeom prst="rect">
            <a:avLst/>
          </a:prstGeom>
        </p:spPr>
        <p:txBody>
          <a:bodyPr wrap="none">
            <a:spAutoFit/>
          </a:bodyPr>
          <a:lstStyle/>
          <a:p>
            <a:r>
              <a:rPr lang="en-US" altLang="zh-CN" dirty="0"/>
              <a:t>2.2.1  </a:t>
            </a:r>
            <a:r>
              <a:rPr lang="zh-CN" altLang="zh-CN" dirty="0"/>
              <a:t>数据清理</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a:solidFill>
                  <a:prstClr val="white"/>
                </a:solidFill>
              </a:rPr>
              <a:t>2.2 </a:t>
            </a:r>
            <a:r>
              <a:rPr lang="zh-CN" altLang="zh-CN" sz="2100" b="1" spc="225" dirty="0">
                <a:solidFill>
                  <a:prstClr val="white"/>
                </a:solidFill>
              </a:rPr>
              <a:t>数据预处理</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2313454" cy="300082"/>
          </a:xfrm>
          <a:prstGeom prst="rect">
            <a:avLst/>
          </a:prstGeom>
          <a:noFill/>
        </p:spPr>
        <p:txBody>
          <a:bodyPr wrap="none" rtlCol="0">
            <a:spAutoFit/>
          </a:bodyPr>
          <a:lstStyle/>
          <a:p>
            <a:r>
              <a:rPr lang="zh-CN" altLang="en-US" sz="1350" dirty="0">
                <a:solidFill>
                  <a:prstClr val="white"/>
                </a:solidFill>
              </a:rPr>
              <a:t>第二章 数据预处理与相似性</a:t>
            </a:r>
            <a:endParaRPr lang="zh-CN" altLang="en-US" sz="1350" dirty="0">
              <a:solidFill>
                <a:prstClr val="white"/>
              </a:solidFill>
            </a:endParaRPr>
          </a:p>
        </p:txBody>
      </p:sp>
      <p:sp>
        <p:nvSpPr>
          <p:cNvPr id="9" name="TextBox 8"/>
          <p:cNvSpPr txBox="1"/>
          <p:nvPr/>
        </p:nvSpPr>
        <p:spPr>
          <a:xfrm>
            <a:off x="812800" y="1492250"/>
            <a:ext cx="7427118" cy="1323439"/>
          </a:xfrm>
          <a:prstGeom prst="rect">
            <a:avLst/>
          </a:prstGeom>
          <a:noFill/>
        </p:spPr>
        <p:txBody>
          <a:bodyPr wrap="square" rtlCol="0">
            <a:spAutoFit/>
          </a:bodyPr>
          <a:lstStyle/>
          <a:p>
            <a:r>
              <a:rPr lang="zh-CN" altLang="zh-CN" sz="1600" dirty="0"/>
              <a:t>由于人工输入错误或仪器设备测量精度以及数据收集过程机制缺陷等方面原因都会造成采集的数据存在质量问题，主要包括：测量误差、数据收集错误、噪声、离群点（</a:t>
            </a:r>
            <a:r>
              <a:rPr lang="en-US" altLang="zh-CN" sz="1600" dirty="0"/>
              <a:t>outlier</a:t>
            </a:r>
            <a:r>
              <a:rPr lang="zh-CN" altLang="zh-CN" sz="1600" dirty="0"/>
              <a:t>）、缺失值、不一致值、重复数据等问题。数据清理阶段的主要任务就是通过填写缺失值，光滑噪声数据、删除离群点和解决属性的不一致性等手段来清理数据。</a:t>
            </a:r>
            <a:endParaRPr lang="zh-CN" altLang="zh-CN" sz="1600" dirty="0"/>
          </a:p>
        </p:txBody>
      </p:sp>
      <p:graphicFrame>
        <p:nvGraphicFramePr>
          <p:cNvPr id="2" name="图示 1"/>
          <p:cNvGraphicFramePr/>
          <p:nvPr/>
        </p:nvGraphicFramePr>
        <p:xfrm>
          <a:off x="1670142" y="2912883"/>
          <a:ext cx="6096000" cy="2917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7561</Words>
  <Application>WPS 演示</Application>
  <PresentationFormat>全屏显示(4:3)</PresentationFormat>
  <Paragraphs>723</Paragraphs>
  <Slides>39</Slides>
  <Notes>30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31</vt:i4>
      </vt:variant>
      <vt:variant>
        <vt:lpstr>幻灯片标题</vt:lpstr>
      </vt:variant>
      <vt:variant>
        <vt:i4>39</vt:i4>
      </vt:variant>
    </vt:vector>
  </HeadingPairs>
  <TitlesOfParts>
    <vt:vector size="81" baseType="lpstr">
      <vt:lpstr>Arial</vt:lpstr>
      <vt:lpstr>宋体</vt:lpstr>
      <vt:lpstr>Wingdings</vt:lpstr>
      <vt:lpstr>微软雅黑</vt:lpstr>
      <vt:lpstr>Calibri</vt:lpstr>
      <vt:lpstr>Times New Roman</vt:lpstr>
      <vt:lpstr>Arial Unicode MS</vt:lpstr>
      <vt:lpstr>Times New Roman</vt:lpstr>
      <vt:lpstr>Wingdings</vt:lpstr>
      <vt:lpstr>方正粗黑宋简体</vt:lpstr>
      <vt:lpstr>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YAYA</cp:lastModifiedBy>
  <cp:revision>503</cp:revision>
  <dcterms:created xsi:type="dcterms:W3CDTF">2015-11-23T03:31:00Z</dcterms:created>
  <dcterms:modified xsi:type="dcterms:W3CDTF">2021-03-04T06:12:55Z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