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wmf" ContentType="image/x-w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55"/>
  </p:handoutMasterIdLst>
  <p:sldIdLst>
    <p:sldId id="573" r:id="rId3"/>
    <p:sldId id="512" r:id="rId4"/>
    <p:sldId id="574" r:id="rId5"/>
    <p:sldId id="522" r:id="rId6"/>
    <p:sldId id="575" r:id="rId8"/>
    <p:sldId id="576" r:id="rId9"/>
    <p:sldId id="587" r:id="rId10"/>
    <p:sldId id="583" r:id="rId11"/>
    <p:sldId id="584" r:id="rId12"/>
    <p:sldId id="585" r:id="rId13"/>
    <p:sldId id="586" r:id="rId14"/>
    <p:sldId id="588" r:id="rId15"/>
    <p:sldId id="589" r:id="rId16"/>
    <p:sldId id="590" r:id="rId17"/>
    <p:sldId id="621" r:id="rId18"/>
    <p:sldId id="591" r:id="rId19"/>
    <p:sldId id="620" r:id="rId20"/>
    <p:sldId id="593" r:id="rId21"/>
    <p:sldId id="594" r:id="rId22"/>
    <p:sldId id="595" r:id="rId23"/>
    <p:sldId id="622" r:id="rId24"/>
    <p:sldId id="596" r:id="rId25"/>
    <p:sldId id="597" r:id="rId26"/>
    <p:sldId id="598" r:id="rId27"/>
    <p:sldId id="599" r:id="rId28"/>
    <p:sldId id="623" r:id="rId29"/>
    <p:sldId id="600" r:id="rId30"/>
    <p:sldId id="582" r:id="rId31"/>
    <p:sldId id="601" r:id="rId32"/>
    <p:sldId id="602" r:id="rId33"/>
    <p:sldId id="603" r:id="rId34"/>
    <p:sldId id="604" r:id="rId35"/>
    <p:sldId id="624" r:id="rId36"/>
    <p:sldId id="606" r:id="rId37"/>
    <p:sldId id="625" r:id="rId38"/>
    <p:sldId id="608" r:id="rId39"/>
    <p:sldId id="609" r:id="rId40"/>
    <p:sldId id="626" r:id="rId41"/>
    <p:sldId id="610" r:id="rId42"/>
    <p:sldId id="612" r:id="rId43"/>
    <p:sldId id="613" r:id="rId44"/>
    <p:sldId id="615" r:id="rId45"/>
    <p:sldId id="616" r:id="rId46"/>
    <p:sldId id="618" r:id="rId47"/>
    <p:sldId id="617" r:id="rId48"/>
    <p:sldId id="611" r:id="rId49"/>
    <p:sldId id="619" r:id="rId50"/>
    <p:sldId id="447" r:id="rId51"/>
    <p:sldId id="682" r:id="rId52"/>
    <p:sldId id="683" r:id="rId53"/>
    <p:sldId id="662" r:id="rId5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3399"/>
    <a:srgbClr val="000099"/>
    <a:srgbClr val="0033CC"/>
    <a:srgbClr val="3D89BC"/>
    <a:srgbClr val="008EC0"/>
    <a:srgbClr val="0099FF"/>
    <a:srgbClr val="33CCFF"/>
    <a:srgbClr val="E6E6E6"/>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8759" autoAdjust="0"/>
  </p:normalViewPr>
  <p:slideViewPr>
    <p:cSldViewPr snapToGrid="0" showGuides="1">
      <p:cViewPr varScale="1">
        <p:scale>
          <a:sx n="73" d="100"/>
          <a:sy n="73" d="100"/>
        </p:scale>
        <p:origin x="1320" y="60"/>
      </p:cViewPr>
      <p:guideLst>
        <p:guide orient="horz" pos="4034"/>
        <p:guide pos="1882"/>
        <p:guide pos="226"/>
        <p:guide pos="5488"/>
        <p:guide orient="horz" pos="1480"/>
        <p:guide orient="horz" pos="799"/>
        <p:guide pos="1247"/>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880"/>
        <p:guide pos="2143"/>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9" Type="http://schemas.openxmlformats.org/officeDocument/2006/relationships/commentAuthors" Target="commentAuthors.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handoutMaster" Target="handoutMasters/handoutMaster1.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2.vml.rels><?xml version="1.0" encoding="UTF-8" standalone="yes"?>
<Relationships xmlns="http://schemas.openxmlformats.org/package/2006/relationships"><Relationship Id="rId4" Type="http://schemas.openxmlformats.org/officeDocument/2006/relationships/image" Target="../media/image49.wmf"/><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4" Type="http://schemas.openxmlformats.org/officeDocument/2006/relationships/image" Target="../media/image26.wmf"/><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5" Type="http://schemas.openxmlformats.org/officeDocument/2006/relationships/image" Target="../media/image31.wmf"/><Relationship Id="rId4" Type="http://schemas.openxmlformats.org/officeDocument/2006/relationships/image" Target="../media/image30.wmf"/><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smtClean="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8" name="图片占位符 7"/>
          <p:cNvSpPr>
            <a:spLocks noGrp="1"/>
          </p:cNvSpPr>
          <p:nvPr>
            <p:ph type="pic" sz="quarter" idx="13"/>
          </p:nvPr>
        </p:nvSpPr>
        <p:spPr>
          <a:xfrm>
            <a:off x="1328737" y="1277273"/>
            <a:ext cx="2171700" cy="3243933"/>
          </a:xfrm>
          <a:custGeom>
            <a:avLst/>
            <a:gdLst>
              <a:gd name="connsiteX0" fmla="*/ 1447800 w 2895600"/>
              <a:gd name="connsiteY0" fmla="*/ 0 h 3243933"/>
              <a:gd name="connsiteX1" fmla="*/ 1595195 w 2895600"/>
              <a:gd name="connsiteY1" fmla="*/ 33860 h 3243933"/>
              <a:gd name="connsiteX2" fmla="*/ 2748205 w 2895600"/>
              <a:gd name="connsiteY2" fmla="*/ 699160 h 3243933"/>
              <a:gd name="connsiteX3" fmla="*/ 2895600 w 2895600"/>
              <a:gd name="connsiteY3" fmla="*/ 955776 h 3243933"/>
              <a:gd name="connsiteX4" fmla="*/ 2895600 w 2895600"/>
              <a:gd name="connsiteY4" fmla="*/ 2286376 h 3243933"/>
              <a:gd name="connsiteX5" fmla="*/ 2748205 w 2895600"/>
              <a:gd name="connsiteY5" fmla="*/ 2542992 h 3243933"/>
              <a:gd name="connsiteX6" fmla="*/ 1595195 w 2895600"/>
              <a:gd name="connsiteY6" fmla="*/ 3208293 h 3243933"/>
              <a:gd name="connsiteX7" fmla="*/ 1300405 w 2895600"/>
              <a:gd name="connsiteY7" fmla="*/ 3208293 h 3243933"/>
              <a:gd name="connsiteX8" fmla="*/ 147395 w 2895600"/>
              <a:gd name="connsiteY8" fmla="*/ 2542992 h 3243933"/>
              <a:gd name="connsiteX9" fmla="*/ 0 w 2895600"/>
              <a:gd name="connsiteY9" fmla="*/ 2286376 h 3243933"/>
              <a:gd name="connsiteX10" fmla="*/ 0 w 2895600"/>
              <a:gd name="connsiteY10" fmla="*/ 955776 h 3243933"/>
              <a:gd name="connsiteX11" fmla="*/ 147395 w 2895600"/>
              <a:gd name="connsiteY11" fmla="*/ 699160 h 3243933"/>
              <a:gd name="connsiteX12" fmla="*/ 1300405 w 2895600"/>
              <a:gd name="connsiteY12" fmla="*/ 33860 h 3243933"/>
              <a:gd name="connsiteX13" fmla="*/ 1447800 w 2895600"/>
              <a:gd name="connsiteY13" fmla="*/ 0 h 324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5600" h="3243933">
                <a:moveTo>
                  <a:pt x="1447800" y="0"/>
                </a:moveTo>
                <a:cubicBezTo>
                  <a:pt x="1501290" y="0"/>
                  <a:pt x="1554780" y="11287"/>
                  <a:pt x="1595195" y="33860"/>
                </a:cubicBezTo>
                <a:cubicBezTo>
                  <a:pt x="2748205" y="699160"/>
                  <a:pt x="2748205" y="699160"/>
                  <a:pt x="2748205" y="699160"/>
                </a:cubicBezTo>
                <a:cubicBezTo>
                  <a:pt x="2829035" y="746681"/>
                  <a:pt x="2895600" y="863109"/>
                  <a:pt x="2895600" y="955776"/>
                </a:cubicBezTo>
                <a:cubicBezTo>
                  <a:pt x="2895600" y="2286376"/>
                  <a:pt x="2895600" y="2286376"/>
                  <a:pt x="2895600" y="2286376"/>
                </a:cubicBezTo>
                <a:cubicBezTo>
                  <a:pt x="2895600" y="2381419"/>
                  <a:pt x="2829035" y="2495471"/>
                  <a:pt x="2748205" y="2542992"/>
                </a:cubicBezTo>
                <a:cubicBezTo>
                  <a:pt x="1595195" y="3208293"/>
                  <a:pt x="1595195" y="3208293"/>
                  <a:pt x="1595195" y="3208293"/>
                </a:cubicBezTo>
                <a:cubicBezTo>
                  <a:pt x="1514366" y="3255814"/>
                  <a:pt x="1381235" y="3255814"/>
                  <a:pt x="1300405" y="3208293"/>
                </a:cubicBezTo>
                <a:cubicBezTo>
                  <a:pt x="147395" y="2542992"/>
                  <a:pt x="147395" y="2542992"/>
                  <a:pt x="147395" y="2542992"/>
                </a:cubicBezTo>
                <a:cubicBezTo>
                  <a:pt x="66566" y="2495471"/>
                  <a:pt x="0" y="2381419"/>
                  <a:pt x="0" y="2286376"/>
                </a:cubicBezTo>
                <a:lnTo>
                  <a:pt x="0" y="955776"/>
                </a:lnTo>
                <a:cubicBezTo>
                  <a:pt x="0" y="863109"/>
                  <a:pt x="66566" y="746681"/>
                  <a:pt x="147395" y="699160"/>
                </a:cubicBezTo>
                <a:cubicBezTo>
                  <a:pt x="1300405" y="33860"/>
                  <a:pt x="1300405" y="33860"/>
                  <a:pt x="1300405" y="33860"/>
                </a:cubicBezTo>
                <a:cubicBezTo>
                  <a:pt x="1340820" y="11287"/>
                  <a:pt x="1394310" y="0"/>
                  <a:pt x="1447800" y="0"/>
                </a:cubicBezTo>
                <a:close/>
              </a:path>
            </a:pathLst>
          </a:custGeom>
        </p:spPr>
        <p:txBody>
          <a:bodyPr wrap="square">
            <a:noAutofit/>
          </a:bodyPr>
          <a:lstStyle/>
          <a:p>
            <a:endParaRPr lang="zh-CN" altLang="en-US"/>
          </a:p>
        </p:txBody>
      </p:sp>
      <p:sp>
        <p:nvSpPr>
          <p:cNvPr id="2" name="日期占位符 1"/>
          <p:cNvSpPr>
            <a:spLocks noGrp="1"/>
          </p:cNvSpPr>
          <p:nvPr>
            <p:ph type="dt" sz="half" idx="10"/>
          </p:nvPr>
        </p:nvSpPr>
        <p:spPr/>
        <p:txBody>
          <a:bodyPr/>
          <a:lstStyle/>
          <a:p>
            <a:fld id="{9CAE4E7C-442E-4252-8F73-431B5154795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D674968-826C-4EDC-B75A-CA0618E1F6B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10.xml"/><Relationship Id="rId4" Type="http://schemas.openxmlformats.org/officeDocument/2006/relationships/image" Target="../media/image20.emf"/><Relationship Id="rId3" Type="http://schemas.openxmlformats.org/officeDocument/2006/relationships/oleObject" Target="../embeddings/oleObject2.bin"/><Relationship Id="rId2" Type="http://schemas.openxmlformats.org/officeDocument/2006/relationships/image" Target="../media/image6.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21.jpeg"/><Relationship Id="rId2" Type="http://schemas.openxmlformats.org/officeDocument/2006/relationships/image" Target="../media/image6.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9" Type="http://schemas.openxmlformats.org/officeDocument/2006/relationships/oleObject" Target="../embeddings/oleObject6.bin"/><Relationship Id="rId8" Type="http://schemas.openxmlformats.org/officeDocument/2006/relationships/image" Target="../media/image25.wmf"/><Relationship Id="rId7" Type="http://schemas.openxmlformats.org/officeDocument/2006/relationships/oleObject" Target="../embeddings/oleObject5.bin"/><Relationship Id="rId6" Type="http://schemas.openxmlformats.org/officeDocument/2006/relationships/image" Target="../media/image24.wmf"/><Relationship Id="rId5" Type="http://schemas.openxmlformats.org/officeDocument/2006/relationships/oleObject" Target="../embeddings/oleObject4.bin"/><Relationship Id="rId4" Type="http://schemas.openxmlformats.org/officeDocument/2006/relationships/image" Target="../media/image23.wmf"/><Relationship Id="rId3" Type="http://schemas.openxmlformats.org/officeDocument/2006/relationships/oleObject" Target="../embeddings/oleObject3.bin"/><Relationship Id="rId2" Type="http://schemas.openxmlformats.org/officeDocument/2006/relationships/image" Target="../media/image6.png"/><Relationship Id="rId12" Type="http://schemas.openxmlformats.org/officeDocument/2006/relationships/vmlDrawing" Target="../drawings/vmlDrawing3.vml"/><Relationship Id="rId11" Type="http://schemas.openxmlformats.org/officeDocument/2006/relationships/slideLayout" Target="../slideLayouts/slideLayout10.xml"/><Relationship Id="rId10" Type="http://schemas.openxmlformats.org/officeDocument/2006/relationships/image" Target="../media/image26.wmf"/><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9" Type="http://schemas.openxmlformats.org/officeDocument/2006/relationships/oleObject" Target="../embeddings/oleObject10.bin"/><Relationship Id="rId8" Type="http://schemas.openxmlformats.org/officeDocument/2006/relationships/image" Target="../media/image29.wmf"/><Relationship Id="rId7" Type="http://schemas.openxmlformats.org/officeDocument/2006/relationships/oleObject" Target="../embeddings/oleObject9.bin"/><Relationship Id="rId6" Type="http://schemas.openxmlformats.org/officeDocument/2006/relationships/image" Target="../media/image28.wmf"/><Relationship Id="rId5" Type="http://schemas.openxmlformats.org/officeDocument/2006/relationships/oleObject" Target="../embeddings/oleObject8.bin"/><Relationship Id="rId4" Type="http://schemas.openxmlformats.org/officeDocument/2006/relationships/image" Target="../media/image27.wmf"/><Relationship Id="rId3" Type="http://schemas.openxmlformats.org/officeDocument/2006/relationships/oleObject" Target="../embeddings/oleObject7.bin"/><Relationship Id="rId2" Type="http://schemas.openxmlformats.org/officeDocument/2006/relationships/image" Target="../media/image6.png"/><Relationship Id="rId15" Type="http://schemas.openxmlformats.org/officeDocument/2006/relationships/vmlDrawing" Target="../drawings/vmlDrawing4.vml"/><Relationship Id="rId14" Type="http://schemas.openxmlformats.org/officeDocument/2006/relationships/slideLayout" Target="../slideLayouts/slideLayout10.xml"/><Relationship Id="rId13" Type="http://schemas.openxmlformats.org/officeDocument/2006/relationships/image" Target="../media/image31.wmf"/><Relationship Id="rId12" Type="http://schemas.openxmlformats.org/officeDocument/2006/relationships/oleObject" Target="../embeddings/oleObject12.bin"/><Relationship Id="rId11" Type="http://schemas.openxmlformats.org/officeDocument/2006/relationships/image" Target="../media/image30.wmf"/><Relationship Id="rId10" Type="http://schemas.openxmlformats.org/officeDocument/2006/relationships/oleObject" Target="../embeddings/oleObject11.bin"/><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image" Target="../media/image34.wmf"/><Relationship Id="rId7" Type="http://schemas.openxmlformats.org/officeDocument/2006/relationships/oleObject" Target="../embeddings/oleObject15.bin"/><Relationship Id="rId6" Type="http://schemas.openxmlformats.org/officeDocument/2006/relationships/image" Target="../media/image33.wmf"/><Relationship Id="rId5" Type="http://schemas.openxmlformats.org/officeDocument/2006/relationships/oleObject" Target="../embeddings/oleObject14.bin"/><Relationship Id="rId4" Type="http://schemas.openxmlformats.org/officeDocument/2006/relationships/image" Target="../media/image32.wmf"/><Relationship Id="rId3" Type="http://schemas.openxmlformats.org/officeDocument/2006/relationships/oleObject" Target="../embeddings/oleObject13.bin"/><Relationship Id="rId2" Type="http://schemas.openxmlformats.org/officeDocument/2006/relationships/image" Target="../media/image6.png"/><Relationship Id="rId10" Type="http://schemas.openxmlformats.org/officeDocument/2006/relationships/vmlDrawing" Target="../drawings/vmlDrawing5.v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vmlDrawing" Target="../drawings/vmlDrawing6.vml"/><Relationship Id="rId7" Type="http://schemas.openxmlformats.org/officeDocument/2006/relationships/slideLayout" Target="../slideLayouts/slideLayout10.xml"/><Relationship Id="rId6" Type="http://schemas.openxmlformats.org/officeDocument/2006/relationships/image" Target="../media/image36.wmf"/><Relationship Id="rId5" Type="http://schemas.openxmlformats.org/officeDocument/2006/relationships/oleObject" Target="../embeddings/oleObject17.bin"/><Relationship Id="rId4" Type="http://schemas.openxmlformats.org/officeDocument/2006/relationships/image" Target="../media/image35.wmf"/><Relationship Id="rId3" Type="http://schemas.openxmlformats.org/officeDocument/2006/relationships/oleObject" Target="../embeddings/oleObject16.bin"/><Relationship Id="rId2" Type="http://schemas.openxmlformats.org/officeDocument/2006/relationships/image" Target="../media/image6.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9" Type="http://schemas.openxmlformats.org/officeDocument/2006/relationships/image" Target="../media/image13.jpeg"/><Relationship Id="rId8" Type="http://schemas.openxmlformats.org/officeDocument/2006/relationships/image" Target="../media/image12.jpeg"/><Relationship Id="rId7" Type="http://schemas.openxmlformats.org/officeDocument/2006/relationships/image" Target="../media/image11.jpeg"/><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png"/><Relationship Id="rId11" Type="http://schemas.openxmlformats.org/officeDocument/2006/relationships/slideLayout" Target="../slideLayouts/slideLayout2.xml"/><Relationship Id="rId10" Type="http://schemas.openxmlformats.org/officeDocument/2006/relationships/image" Target="../media/image14.jpe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7" Type="http://schemas.openxmlformats.org/officeDocument/2006/relationships/vmlDrawing" Target="../drawings/vmlDrawing7.vml"/><Relationship Id="rId6" Type="http://schemas.openxmlformats.org/officeDocument/2006/relationships/slideLayout" Target="../slideLayouts/slideLayout10.xml"/><Relationship Id="rId5" Type="http://schemas.openxmlformats.org/officeDocument/2006/relationships/image" Target="../media/image38.jpeg"/><Relationship Id="rId4" Type="http://schemas.openxmlformats.org/officeDocument/2006/relationships/image" Target="../media/image37.wmf"/><Relationship Id="rId3" Type="http://schemas.openxmlformats.org/officeDocument/2006/relationships/oleObject" Target="../embeddings/oleObject18.bin"/><Relationship Id="rId2" Type="http://schemas.openxmlformats.org/officeDocument/2006/relationships/image" Target="../media/image6.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7" Type="http://schemas.openxmlformats.org/officeDocument/2006/relationships/vmlDrawing" Target="../drawings/vmlDrawing8.vml"/><Relationship Id="rId6" Type="http://schemas.openxmlformats.org/officeDocument/2006/relationships/slideLayout" Target="../slideLayouts/slideLayout10.xml"/><Relationship Id="rId5" Type="http://schemas.openxmlformats.org/officeDocument/2006/relationships/image" Target="../media/image40.png"/><Relationship Id="rId4" Type="http://schemas.openxmlformats.org/officeDocument/2006/relationships/image" Target="../media/image39.wmf"/><Relationship Id="rId3" Type="http://schemas.openxmlformats.org/officeDocument/2006/relationships/oleObject" Target="../embeddings/oleObject19.bin"/><Relationship Id="rId2" Type="http://schemas.openxmlformats.org/officeDocument/2006/relationships/image" Target="../media/image6.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vmlDrawing" Target="../drawings/vmlDrawing9.vml"/><Relationship Id="rId7" Type="http://schemas.openxmlformats.org/officeDocument/2006/relationships/slideLayout" Target="../slideLayouts/slideLayout10.xml"/><Relationship Id="rId6" Type="http://schemas.openxmlformats.org/officeDocument/2006/relationships/image" Target="../media/image42.wmf"/><Relationship Id="rId5" Type="http://schemas.openxmlformats.org/officeDocument/2006/relationships/oleObject" Target="../embeddings/oleObject21.bin"/><Relationship Id="rId4" Type="http://schemas.openxmlformats.org/officeDocument/2006/relationships/image" Target="../media/image41.wmf"/><Relationship Id="rId3" Type="http://schemas.openxmlformats.org/officeDocument/2006/relationships/oleObject" Target="../embeddings/oleObject20.bin"/><Relationship Id="rId2" Type="http://schemas.openxmlformats.org/officeDocument/2006/relationships/image" Target="../media/image6.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6" Type="http://schemas.openxmlformats.org/officeDocument/2006/relationships/vmlDrawing" Target="../drawings/vmlDrawing10.vml"/><Relationship Id="rId5" Type="http://schemas.openxmlformats.org/officeDocument/2006/relationships/slideLayout" Target="../slideLayouts/slideLayout10.xml"/><Relationship Id="rId4" Type="http://schemas.openxmlformats.org/officeDocument/2006/relationships/image" Target="../media/image43.emf"/><Relationship Id="rId3" Type="http://schemas.openxmlformats.org/officeDocument/2006/relationships/oleObject" Target="../embeddings/oleObject22.bin"/><Relationship Id="rId2" Type="http://schemas.openxmlformats.org/officeDocument/2006/relationships/image" Target="../media/image6.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6" Type="http://schemas.openxmlformats.org/officeDocument/2006/relationships/vmlDrawing" Target="../drawings/vmlDrawing11.vml"/><Relationship Id="rId5" Type="http://schemas.openxmlformats.org/officeDocument/2006/relationships/slideLayout" Target="../slideLayouts/slideLayout10.xml"/><Relationship Id="rId4" Type="http://schemas.openxmlformats.org/officeDocument/2006/relationships/image" Target="../media/image44.emf"/><Relationship Id="rId3" Type="http://schemas.openxmlformats.org/officeDocument/2006/relationships/oleObject" Target="../embeddings/oleObject23.bin"/><Relationship Id="rId2" Type="http://schemas.openxmlformats.org/officeDocument/2006/relationships/image" Target="../media/image6.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45.png"/><Relationship Id="rId2" Type="http://schemas.openxmlformats.org/officeDocument/2006/relationships/image" Target="../media/image6.png"/><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9" Type="http://schemas.openxmlformats.org/officeDocument/2006/relationships/oleObject" Target="../embeddings/oleObject27.bin"/><Relationship Id="rId8" Type="http://schemas.openxmlformats.org/officeDocument/2006/relationships/image" Target="../media/image48.wmf"/><Relationship Id="rId7" Type="http://schemas.openxmlformats.org/officeDocument/2006/relationships/oleObject" Target="../embeddings/oleObject26.bin"/><Relationship Id="rId6" Type="http://schemas.openxmlformats.org/officeDocument/2006/relationships/image" Target="../media/image47.wmf"/><Relationship Id="rId5" Type="http://schemas.openxmlformats.org/officeDocument/2006/relationships/oleObject" Target="../embeddings/oleObject25.bin"/><Relationship Id="rId4" Type="http://schemas.openxmlformats.org/officeDocument/2006/relationships/image" Target="../media/image46.wmf"/><Relationship Id="rId3" Type="http://schemas.openxmlformats.org/officeDocument/2006/relationships/oleObject" Target="../embeddings/oleObject24.bin"/><Relationship Id="rId2" Type="http://schemas.openxmlformats.org/officeDocument/2006/relationships/image" Target="../media/image6.png"/><Relationship Id="rId12" Type="http://schemas.openxmlformats.org/officeDocument/2006/relationships/vmlDrawing" Target="../drawings/vmlDrawing12.vml"/><Relationship Id="rId11" Type="http://schemas.openxmlformats.org/officeDocument/2006/relationships/slideLayout" Target="../slideLayouts/slideLayout10.xml"/><Relationship Id="rId10" Type="http://schemas.openxmlformats.org/officeDocument/2006/relationships/image" Target="../media/image49.wmf"/><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50.png"/><Relationship Id="rId2" Type="http://schemas.openxmlformats.org/officeDocument/2006/relationships/image" Target="../media/image6.png"/><Relationship Id="rId1" Type="http://schemas.openxmlformats.org/officeDocument/2006/relationships/image" Target="../media/image5.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51.png"/><Relationship Id="rId2" Type="http://schemas.openxmlformats.org/officeDocument/2006/relationships/image" Target="../media/image6.png"/><Relationship Id="rId1"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52.png"/><Relationship Id="rId2" Type="http://schemas.openxmlformats.org/officeDocument/2006/relationships/image" Target="../media/image6.png"/><Relationship Id="rId1" Type="http://schemas.openxmlformats.org/officeDocument/2006/relationships/image" Target="../media/image5.png"/></Relationships>
</file>

<file path=ppt/slides/_rels/slide37.xml.rels><?xml version="1.0" encoding="UTF-8" standalone="yes"?>
<Relationships xmlns="http://schemas.openxmlformats.org/package/2006/relationships"><Relationship Id="rId6" Type="http://schemas.openxmlformats.org/officeDocument/2006/relationships/vmlDrawing" Target="../drawings/vmlDrawing13.vml"/><Relationship Id="rId5" Type="http://schemas.openxmlformats.org/officeDocument/2006/relationships/slideLayout" Target="../slideLayouts/slideLayout10.xml"/><Relationship Id="rId4" Type="http://schemas.openxmlformats.org/officeDocument/2006/relationships/image" Target="../media/image53.emf"/><Relationship Id="rId3" Type="http://schemas.openxmlformats.org/officeDocument/2006/relationships/oleObject" Target="../embeddings/oleObject28.bin"/><Relationship Id="rId2" Type="http://schemas.openxmlformats.org/officeDocument/2006/relationships/image" Target="../media/image6.png"/><Relationship Id="rId1"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54.png"/><Relationship Id="rId2" Type="http://schemas.openxmlformats.org/officeDocument/2006/relationships/image" Target="../media/image6.png"/><Relationship Id="rId1"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55.png"/><Relationship Id="rId2" Type="http://schemas.openxmlformats.org/officeDocument/2006/relationships/image" Target="../media/image6.png"/><Relationship Id="rId1" Type="http://schemas.openxmlformats.org/officeDocument/2006/relationships/image" Target="../media/image5.png"/></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56.png"/><Relationship Id="rId2" Type="http://schemas.openxmlformats.org/officeDocument/2006/relationships/image" Target="../media/image6.png"/><Relationship Id="rId1"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57.png"/><Relationship Id="rId2" Type="http://schemas.openxmlformats.org/officeDocument/2006/relationships/image" Target="../media/image6.png"/><Relationship Id="rId1"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58.png"/></Relationships>
</file>

<file path=ppt/slides/_rels/slide49.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image" Target="../media/image63.png"/><Relationship Id="rId4" Type="http://schemas.openxmlformats.org/officeDocument/2006/relationships/image" Target="../media/image62.png"/><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image" Target="../media/image59.png"/></Relationships>
</file>

<file path=ppt/slides/_rels/slide5.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1.xml"/><Relationship Id="rId4" Type="http://schemas.openxmlformats.org/officeDocument/2006/relationships/image" Target="../media/image16.emf"/><Relationship Id="rId3" Type="http://schemas.openxmlformats.org/officeDocument/2006/relationships/oleObject" Target="../embeddings/oleObject1.bin"/><Relationship Id="rId2" Type="http://schemas.openxmlformats.org/officeDocument/2006/relationships/image" Target="../media/image6.png"/><Relationship Id="rId1" Type="http://schemas.openxmlformats.org/officeDocument/2006/relationships/image" Target="../media/image5.png"/></Relationships>
</file>

<file path=ppt/slides/_rels/slide50.xml.rels><?xml version="1.0" encoding="UTF-8" standalone="yes"?>
<Relationships xmlns="http://schemas.openxmlformats.org/package/2006/relationships"><Relationship Id="rId9" Type="http://schemas.openxmlformats.org/officeDocument/2006/relationships/image" Target="../media/image67.png"/><Relationship Id="rId8" Type="http://schemas.openxmlformats.org/officeDocument/2006/relationships/hyperlink" Target="http://www.chinarobots.cn/" TargetMode="External"/><Relationship Id="rId7" Type="http://schemas.openxmlformats.org/officeDocument/2006/relationships/image" Target="../media/image66.png"/><Relationship Id="rId6" Type="http://schemas.openxmlformats.org/officeDocument/2006/relationships/hyperlink" Target="http://www.chinaaiworld.cn/" TargetMode="External"/><Relationship Id="rId5" Type="http://schemas.openxmlformats.org/officeDocument/2006/relationships/image" Target="../media/image65.png"/><Relationship Id="rId4" Type="http://schemas.openxmlformats.org/officeDocument/2006/relationships/hyperlink" Target="http://www.chinacloud.cn/" TargetMode="External"/><Relationship Id="rId3" Type="http://schemas.openxmlformats.org/officeDocument/2006/relationships/image" Target="../media/image64.png"/><Relationship Id="rId29" Type="http://schemas.openxmlformats.org/officeDocument/2006/relationships/slideLayout" Target="../slideLayouts/slideLayout2.xml"/><Relationship Id="rId28" Type="http://schemas.openxmlformats.org/officeDocument/2006/relationships/image" Target="../media/image79.png"/><Relationship Id="rId27" Type="http://schemas.openxmlformats.org/officeDocument/2006/relationships/image" Target="../media/image78.png"/><Relationship Id="rId26" Type="http://schemas.openxmlformats.org/officeDocument/2006/relationships/image" Target="../media/image77.jpeg"/><Relationship Id="rId25" Type="http://schemas.openxmlformats.org/officeDocument/2006/relationships/image" Target="../media/image76.jpeg"/><Relationship Id="rId24" Type="http://schemas.openxmlformats.org/officeDocument/2006/relationships/image" Target="../media/image75.png"/><Relationship Id="rId23" Type="http://schemas.openxmlformats.org/officeDocument/2006/relationships/hyperlink" Target="http://www.envicloud.cn/" TargetMode="External"/><Relationship Id="rId22" Type="http://schemas.openxmlformats.org/officeDocument/2006/relationships/image" Target="../media/image74.png"/><Relationship Id="rId21" Type="http://schemas.openxmlformats.org/officeDocument/2006/relationships/image" Target="../media/image73.png"/><Relationship Id="rId20" Type="http://schemas.openxmlformats.org/officeDocument/2006/relationships/hyperlink" Target="http://www.smartcitychina.cn/" TargetMode="External"/><Relationship Id="rId2" Type="http://schemas.openxmlformats.org/officeDocument/2006/relationships/hyperlink" Target="http://www.chinaznyj.com/" TargetMode="External"/><Relationship Id="rId19" Type="http://schemas.openxmlformats.org/officeDocument/2006/relationships/image" Target="../media/image72.png"/><Relationship Id="rId18" Type="http://schemas.openxmlformats.org/officeDocument/2006/relationships/hyperlink" Target="http://www.netofthings.cn/" TargetMode="External"/><Relationship Id="rId17" Type="http://schemas.openxmlformats.org/officeDocument/2006/relationships/image" Target="../media/image71.png"/><Relationship Id="rId16" Type="http://schemas.openxmlformats.org/officeDocument/2006/relationships/hyperlink" Target="http://www.thebigdata.cn/" TargetMode="External"/><Relationship Id="rId15" Type="http://schemas.openxmlformats.org/officeDocument/2006/relationships/image" Target="../media/image70.png"/><Relationship Id="rId14" Type="http://schemas.openxmlformats.org/officeDocument/2006/relationships/hyperlink" Target="http://www.worldstor.cn/" TargetMode="External"/><Relationship Id="rId13" Type="http://schemas.openxmlformats.org/officeDocument/2006/relationships/image" Target="../media/image69.png"/><Relationship Id="rId12" Type="http://schemas.openxmlformats.org/officeDocument/2006/relationships/hyperlink" Target="http://www.pm25.org.cn/" TargetMode="External"/><Relationship Id="rId11" Type="http://schemas.openxmlformats.org/officeDocument/2006/relationships/image" Target="../media/image68.png"/><Relationship Id="rId10" Type="http://schemas.openxmlformats.org/officeDocument/2006/relationships/hyperlink" Target="http://www.dlworld.cn/" TargetMode="External"/><Relationship Id="rId1" Type="http://schemas.openxmlformats.org/officeDocument/2006/relationships/hyperlink" Target="http://www.wanwuyun.com/" TargetMode="Externa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0.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1" name="矩形 20"/>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22" name="矩形 21"/>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23" name="图片 22" descr="timgE8ADISUU.jpg"/>
          <p:cNvPicPr>
            <a:picLocks noChangeAspect="1"/>
          </p:cNvPicPr>
          <p:nvPr/>
        </p:nvPicPr>
        <p:blipFill>
          <a:blip r:embed="rId1">
            <a:extLst>
              <a:ext uri="{BEBA8EAE-BF5A-486C-A8C5-ECC9F3942E4B}">
                <a14:imgProps xmlns:a14="http://schemas.microsoft.com/office/drawing/2010/main">
                  <a14:imgLayer r:embed="rId2">
                    <a14:imgEffect>
                      <a14:brightnessContrast bright="-5000"/>
                    </a14:imgEffect>
                  </a14:imgLayer>
                </a14:imgProps>
              </a:ext>
            </a:extLst>
          </a:blip>
          <a:stretch>
            <a:fillRect/>
          </a:stretch>
        </p:blipFill>
        <p:spPr>
          <a:xfrm>
            <a:off x="3435350" y="6337300"/>
            <a:ext cx="2400300" cy="520700"/>
          </a:xfrm>
          <a:prstGeom prst="rect">
            <a:avLst/>
          </a:prstGeom>
        </p:spPr>
      </p:pic>
      <p:pic>
        <p:nvPicPr>
          <p:cNvPr id="24" name="图片 23"/>
          <p:cNvPicPr>
            <a:picLocks noChangeAspect="1"/>
          </p:cNvPicPr>
          <p:nvPr/>
        </p:nvPicPr>
        <p:blipFill>
          <a:blip r:embed="rId3"/>
          <a:stretch>
            <a:fillRect/>
          </a:stretch>
        </p:blipFill>
        <p:spPr>
          <a:xfrm>
            <a:off x="1459352" y="3240900"/>
            <a:ext cx="6529967" cy="3083430"/>
          </a:xfrm>
          <a:prstGeom prst="rect">
            <a:avLst/>
          </a:prstGeom>
        </p:spPr>
      </p:pic>
      <p:sp>
        <p:nvSpPr>
          <p:cNvPr id="25" name="矩形 24"/>
          <p:cNvSpPr/>
          <p:nvPr/>
        </p:nvSpPr>
        <p:spPr>
          <a:xfrm>
            <a:off x="1719234" y="2028909"/>
            <a:ext cx="6270085" cy="1191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a:off x="1459348" y="2028910"/>
            <a:ext cx="259886" cy="119902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27" name="TextBox 6"/>
          <p:cNvSpPr txBox="1"/>
          <p:nvPr/>
        </p:nvSpPr>
        <p:spPr>
          <a:xfrm>
            <a:off x="1719235" y="2476495"/>
            <a:ext cx="6270084" cy="338554"/>
          </a:xfrm>
          <a:prstGeom prst="rect">
            <a:avLst/>
          </a:prstGeom>
          <a:noFill/>
        </p:spPr>
        <p:txBody>
          <a:bodyPr wrap="square" rtlCol="0">
            <a:spAutoFit/>
          </a:bodyPr>
          <a:lstStyle/>
          <a:p>
            <a:r>
              <a:rPr lang="zh-CN" altLang="en-US" sz="1600" dirty="0">
                <a:solidFill>
                  <a:schemeClr val="tx1">
                    <a:lumMod val="75000"/>
                    <a:lumOff val="25000"/>
                  </a:schemeClr>
                </a:solidFill>
              </a:rPr>
              <a:t>王朝霞 　主编　   　                     施建强  杨慧娟  陈建彪    副主编</a:t>
            </a:r>
            <a:endParaRPr lang="zh-CN" altLang="en-US" sz="1600" dirty="0">
              <a:solidFill>
                <a:schemeClr val="tx1">
                  <a:lumMod val="75000"/>
                  <a:lumOff val="25000"/>
                </a:schemeClr>
              </a:solidFill>
            </a:endParaRPr>
          </a:p>
        </p:txBody>
      </p:sp>
      <p:sp>
        <p:nvSpPr>
          <p:cNvPr id="28" name="Freeform 25"/>
          <p:cNvSpPr>
            <a:spLocks noEditPoints="1"/>
          </p:cNvSpPr>
          <p:nvPr/>
        </p:nvSpPr>
        <p:spPr bwMode="auto">
          <a:xfrm>
            <a:off x="2542000" y="25828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5"/>
          <p:cNvSpPr>
            <a:spLocks noEditPoints="1"/>
          </p:cNvSpPr>
          <p:nvPr/>
        </p:nvSpPr>
        <p:spPr bwMode="auto">
          <a:xfrm>
            <a:off x="7082986" y="25828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TextBox 2"/>
          <p:cNvSpPr txBox="1"/>
          <p:nvPr/>
        </p:nvSpPr>
        <p:spPr>
          <a:xfrm rot="16200000">
            <a:off x="6593953" y="475572"/>
            <a:ext cx="923330" cy="1450817"/>
          </a:xfrm>
          <a:prstGeom prst="rect">
            <a:avLst/>
          </a:prstGeom>
          <a:noFill/>
        </p:spPr>
        <p:txBody>
          <a:bodyPr vert="eaVert" wrap="square" rtlCol="0">
            <a:spAutoFit/>
          </a:bodyPr>
          <a:lstStyle/>
          <a:p>
            <a:r>
              <a:rPr lang="en-US" altLang="zh-CN" sz="2400" b="1" dirty="0">
                <a:solidFill>
                  <a:srgbClr val="000066"/>
                </a:solidFill>
              </a:rPr>
              <a:t>DATA MINING</a:t>
            </a:r>
            <a:endParaRPr lang="zh-CN" altLang="en-US" sz="2400" b="1" dirty="0">
              <a:solidFill>
                <a:srgbClr val="000066"/>
              </a:solidFill>
            </a:endParaRPr>
          </a:p>
        </p:txBody>
      </p:sp>
      <p:sp>
        <p:nvSpPr>
          <p:cNvPr id="31" name="TextBox 6"/>
          <p:cNvSpPr txBox="1"/>
          <p:nvPr/>
        </p:nvSpPr>
        <p:spPr>
          <a:xfrm>
            <a:off x="1719234" y="2861795"/>
            <a:ext cx="6423739" cy="338554"/>
          </a:xfrm>
          <a:prstGeom prst="rect">
            <a:avLst/>
          </a:prstGeom>
          <a:noFill/>
        </p:spPr>
        <p:txBody>
          <a:bodyPr wrap="square" rtlCol="0">
            <a:spAutoFit/>
          </a:bodyPr>
          <a:lstStyle/>
          <a:p>
            <a:r>
              <a:rPr lang="zh-CN" altLang="en-US" sz="1600" dirty="0">
                <a:solidFill>
                  <a:schemeClr val="tx1">
                    <a:lumMod val="75000"/>
                    <a:lumOff val="25000"/>
                  </a:schemeClr>
                </a:solidFill>
              </a:rPr>
              <a:t>曹  洁  宁亚辉  王伟嘉  袁晓东  张卫明     编者（按姓氏首字母排序）  </a:t>
            </a:r>
            <a:endParaRPr lang="zh-CN" altLang="en-US" sz="1600" dirty="0">
              <a:solidFill>
                <a:schemeClr val="tx1">
                  <a:lumMod val="75000"/>
                  <a:lumOff val="25000"/>
                </a:schemeClr>
              </a:solidFill>
            </a:endParaRPr>
          </a:p>
        </p:txBody>
      </p:sp>
      <p:sp>
        <p:nvSpPr>
          <p:cNvPr id="32" name="Freeform 25"/>
          <p:cNvSpPr>
            <a:spLocks noEditPoints="1"/>
          </p:cNvSpPr>
          <p:nvPr/>
        </p:nvSpPr>
        <p:spPr bwMode="auto">
          <a:xfrm>
            <a:off x="5394951" y="2966277"/>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TextBox 6"/>
          <p:cNvSpPr txBox="1"/>
          <p:nvPr/>
        </p:nvSpPr>
        <p:spPr>
          <a:xfrm>
            <a:off x="1719235" y="2110231"/>
            <a:ext cx="6270084" cy="338554"/>
          </a:xfrm>
          <a:prstGeom prst="rect">
            <a:avLst/>
          </a:prstGeom>
          <a:noFill/>
        </p:spPr>
        <p:txBody>
          <a:bodyPr wrap="square" rtlCol="0">
            <a:spAutoFit/>
          </a:bodyPr>
          <a:lstStyle/>
          <a:p>
            <a:r>
              <a:rPr lang="zh-CN" altLang="en-US" sz="1600" dirty="0">
                <a:solidFill>
                  <a:schemeClr val="tx1">
                    <a:lumMod val="75000"/>
                    <a:lumOff val="25000"/>
                  </a:schemeClr>
                </a:solidFill>
              </a:rPr>
              <a:t>刘  鹏</a:t>
            </a:r>
            <a:r>
              <a:rPr lang="en-US" altLang="zh-CN" sz="1600" dirty="0">
                <a:solidFill>
                  <a:schemeClr val="tx1">
                    <a:lumMod val="75000"/>
                    <a:lumOff val="25000"/>
                  </a:schemeClr>
                </a:solidFill>
              </a:rPr>
              <a:t>     </a:t>
            </a:r>
            <a:r>
              <a:rPr lang="zh-CN" altLang="en-US" sz="1600" dirty="0">
                <a:solidFill>
                  <a:schemeClr val="tx1">
                    <a:lumMod val="75000"/>
                    <a:lumOff val="25000"/>
                  </a:schemeClr>
                </a:solidFill>
              </a:rPr>
              <a:t>张  燕 　   总主编</a:t>
            </a:r>
            <a:endParaRPr lang="zh-CN" altLang="en-US" sz="1600" dirty="0">
              <a:solidFill>
                <a:schemeClr val="tx1">
                  <a:lumMod val="75000"/>
                  <a:lumOff val="25000"/>
                </a:schemeClr>
              </a:solidFill>
            </a:endParaRPr>
          </a:p>
        </p:txBody>
      </p:sp>
      <p:sp>
        <p:nvSpPr>
          <p:cNvPr id="34" name="Freeform 25"/>
          <p:cNvSpPr>
            <a:spLocks noEditPoints="1"/>
          </p:cNvSpPr>
          <p:nvPr/>
        </p:nvSpPr>
        <p:spPr bwMode="auto">
          <a:xfrm>
            <a:off x="3459643" y="222943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矩形 34"/>
          <p:cNvSpPr/>
          <p:nvPr/>
        </p:nvSpPr>
        <p:spPr>
          <a:xfrm>
            <a:off x="1367492" y="500612"/>
            <a:ext cx="5028201" cy="1323439"/>
          </a:xfrm>
          <a:prstGeom prst="rect">
            <a:avLst/>
          </a:prstGeom>
          <a:effectLst/>
        </p:spPr>
        <p:txBody>
          <a:bodyPr wrap="square">
            <a:spAutoFit/>
          </a:bodyPr>
          <a:lstStyle/>
          <a:p>
            <a:pPr algn="ctr">
              <a:defRPr/>
            </a:pPr>
            <a:r>
              <a:rPr lang="zh-CN" altLang="en-US" sz="8000" b="1" spc="300" dirty="0">
                <a:ln w="11430"/>
                <a:solidFill>
                  <a:srgbClr val="000066"/>
                </a:solidFill>
                <a:latin typeface="微软雅黑" panose="020B0503020204020204" pitchFamily="34" charset="-122"/>
                <a:ea typeface="微软雅黑" panose="020B0503020204020204" pitchFamily="34" charset="-122"/>
              </a:rPr>
              <a:t>数据挖掘</a:t>
            </a:r>
            <a:endParaRPr lang="en-US" altLang="zh-CN" sz="8000" b="1" spc="300" dirty="0">
              <a:ln w="11430"/>
              <a:solidFill>
                <a:srgbClr val="000066"/>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灯片编号占位符 1"/>
          <p:cNvSpPr>
            <a:spLocks noGrp="1"/>
          </p:cNvSpPr>
          <p:nvPr>
            <p:ph type="sldNum" sz="quarter" idx="12"/>
          </p:nvPr>
        </p:nvSpPr>
        <p:spPr>
          <a:xfrm>
            <a:off x="6457950" y="6356351"/>
            <a:ext cx="2057400" cy="365125"/>
          </a:xfrm>
        </p:spPr>
        <p:txBody>
          <a:bodyPr/>
          <a:lstStyle/>
          <a:p>
            <a:fld id="{22308F32-F09A-4344-B65D-3757FEAF56BD}" type="slidenum">
              <a:rPr lang="zh-CN" altLang="en-US" smtClean="0"/>
            </a:fld>
            <a:endParaRPr lang="zh-CN" altLang="en-US"/>
          </a:p>
        </p:txBody>
      </p:sp>
      <p:sp>
        <p:nvSpPr>
          <p:cNvPr id="72" name="矩形 71"/>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4" name="矩形 73"/>
          <p:cNvSpPr/>
          <p:nvPr/>
        </p:nvSpPr>
        <p:spPr>
          <a:xfrm>
            <a:off x="609779" y="1398013"/>
            <a:ext cx="7915326" cy="1569660"/>
          </a:xfrm>
          <a:prstGeom prst="rect">
            <a:avLst/>
          </a:prstGeom>
        </p:spPr>
        <p:txBody>
          <a:bodyPr wrap="square">
            <a:spAutoFit/>
          </a:bodyPr>
          <a:lstStyle/>
          <a:p>
            <a:r>
              <a:rPr lang="en-US" altLang="zh-CN" sz="1600" dirty="0" smtClean="0"/>
              <a:t>    </a:t>
            </a:r>
            <a:r>
              <a:rPr lang="zh-CN" altLang="zh-CN" sz="1600" dirty="0" smtClean="0"/>
              <a:t>决策树</a:t>
            </a:r>
            <a:r>
              <a:rPr lang="zh-CN" altLang="zh-CN" sz="1600" dirty="0"/>
              <a:t>是通过一系列规则对数据进行分类的过程。它提供一种在什么条件下会得到什么值的类似规则的方法。决策树分为分类树和回归树两种，分类树对离散变量做决策树，回归树对连续变量做决策树。</a:t>
            </a:r>
            <a:endParaRPr lang="en-US" altLang="zh-CN" sz="1600" dirty="0"/>
          </a:p>
          <a:p>
            <a:r>
              <a:rPr lang="en-US" altLang="zh-CN" sz="1600" dirty="0"/>
              <a:t> </a:t>
            </a:r>
            <a:r>
              <a:rPr lang="en-US" altLang="zh-CN" sz="1600" dirty="0" smtClean="0"/>
              <a:t>   </a:t>
            </a:r>
            <a:r>
              <a:rPr lang="zh-CN" altLang="zh-CN" sz="1600" dirty="0" smtClean="0"/>
              <a:t>直观</a:t>
            </a:r>
            <a:r>
              <a:rPr lang="zh-CN" altLang="zh-CN" sz="1600" dirty="0"/>
              <a:t>看，决策树分类器就像判断模块和终止块组成的流程图，终止块表示分类结果（也就是树的叶子）。判断模块表示对一个特征取值的</a:t>
            </a:r>
            <a:r>
              <a:rPr lang="zh-CN" altLang="zh-CN" sz="1600" dirty="0" smtClean="0"/>
              <a:t>判断（</a:t>
            </a:r>
            <a:r>
              <a:rPr lang="zh-CN" altLang="zh-CN" sz="1600" dirty="0"/>
              <a:t>该特征有几个值，判断模块就有几个分支）</a:t>
            </a:r>
            <a:r>
              <a:rPr lang="zh-CN" altLang="zh-CN" sz="1600" dirty="0" smtClean="0"/>
              <a:t>。</a:t>
            </a:r>
            <a:endParaRPr lang="zh-CN" altLang="zh-CN" sz="1600" dirty="0"/>
          </a:p>
        </p:txBody>
      </p:sp>
      <p:sp>
        <p:nvSpPr>
          <p:cNvPr id="75" name="矩形 74"/>
          <p:cNvSpPr/>
          <p:nvPr/>
        </p:nvSpPr>
        <p:spPr>
          <a:xfrm>
            <a:off x="259814" y="874479"/>
            <a:ext cx="2385589" cy="369332"/>
          </a:xfrm>
          <a:prstGeom prst="rect">
            <a:avLst/>
          </a:prstGeom>
        </p:spPr>
        <p:txBody>
          <a:bodyPr wrap="none">
            <a:spAutoFit/>
          </a:bodyPr>
          <a:lstStyle/>
          <a:p>
            <a:r>
              <a:rPr lang="en-US" altLang="zh-CN" dirty="0" smtClean="0"/>
              <a:t>3.2.3 </a:t>
            </a:r>
            <a:r>
              <a:rPr lang="zh-CN" altLang="zh-CN" dirty="0" smtClean="0"/>
              <a:t>决策树</a:t>
            </a:r>
            <a:r>
              <a:rPr lang="zh-CN" altLang="zh-CN" dirty="0"/>
              <a:t>工作原理</a:t>
            </a:r>
            <a:endParaRPr lang="zh-CN" altLang="zh-CN" dirty="0"/>
          </a:p>
        </p:txBody>
      </p:sp>
      <p:pic>
        <p:nvPicPr>
          <p:cNvPr id="76"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8"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56</a:t>
            </a:r>
            <a:endParaRPr lang="en-US" altLang="es-ES" sz="1200" b="1" dirty="0">
              <a:solidFill>
                <a:schemeClr val="bg1">
                  <a:lumMod val="50000"/>
                </a:schemeClr>
              </a:solidFill>
              <a:latin typeface="+mn-lt"/>
            </a:endParaRPr>
          </a:p>
        </p:txBody>
      </p:sp>
      <p:pic>
        <p:nvPicPr>
          <p:cNvPr id="79"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2" name="组合 81"/>
          <p:cNvGrpSpPr/>
          <p:nvPr/>
        </p:nvGrpSpPr>
        <p:grpSpPr>
          <a:xfrm>
            <a:off x="-3387" y="-2439"/>
            <a:ext cx="9149172" cy="716845"/>
            <a:chOff x="-3387" y="190175"/>
            <a:chExt cx="9149172" cy="524649"/>
          </a:xfrm>
        </p:grpSpPr>
        <p:sp>
          <p:nvSpPr>
            <p:cNvPr id="83" name="任意多边形 82"/>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4" name="任意多边形 83"/>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5" name="任意多边形 84"/>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6" name="文本框 6"/>
          <p:cNvSpPr txBox="1"/>
          <p:nvPr/>
        </p:nvSpPr>
        <p:spPr>
          <a:xfrm>
            <a:off x="607500" y="177284"/>
            <a:ext cx="1500411" cy="323165"/>
          </a:xfrm>
          <a:prstGeom prst="rect">
            <a:avLst/>
          </a:prstGeom>
          <a:noFill/>
        </p:spPr>
        <p:txBody>
          <a:bodyPr wrap="none" lIns="0" tIns="0" rIns="0" bIns="0" rtlCol="0">
            <a:spAutoFit/>
          </a:bodyPr>
          <a:lstStyle/>
          <a:p>
            <a:r>
              <a:rPr lang="en-US" altLang="zh-CN" sz="2100" b="1" spc="225" dirty="0" smtClean="0">
                <a:solidFill>
                  <a:prstClr val="white"/>
                </a:solidFill>
              </a:rPr>
              <a:t>3.2 </a:t>
            </a:r>
            <a:r>
              <a:rPr lang="zh-CN" altLang="en-US" sz="2100" b="1" spc="225" dirty="0" smtClean="0">
                <a:solidFill>
                  <a:prstClr val="white"/>
                </a:solidFill>
              </a:rPr>
              <a:t>决策树</a:t>
            </a:r>
            <a:endParaRPr lang="zh-CN" altLang="en-US" sz="2100" b="1" spc="225" dirty="0">
              <a:solidFill>
                <a:prstClr val="white"/>
              </a:solidFill>
            </a:endParaRPr>
          </a:p>
        </p:txBody>
      </p:sp>
      <p:sp>
        <p:nvSpPr>
          <p:cNvPr id="87"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0"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文本框 27"/>
          <p:cNvSpPr txBox="1"/>
          <p:nvPr/>
        </p:nvSpPr>
        <p:spPr>
          <a:xfrm>
            <a:off x="6630203" y="234392"/>
            <a:ext cx="1101584" cy="300082"/>
          </a:xfrm>
          <a:prstGeom prst="rect">
            <a:avLst/>
          </a:prstGeom>
          <a:noFill/>
        </p:spPr>
        <p:txBody>
          <a:bodyPr wrap="none" rtlCol="0">
            <a:spAutoFit/>
          </a:bodyPr>
          <a:lstStyle/>
          <a:p>
            <a:r>
              <a:rPr lang="zh-CN" altLang="en-US" sz="1350" dirty="0" smtClean="0">
                <a:solidFill>
                  <a:prstClr val="white"/>
                </a:solidFill>
              </a:rPr>
              <a:t>第三章 分类</a:t>
            </a:r>
            <a:endParaRPr lang="zh-CN" altLang="en-US" sz="1350" dirty="0">
              <a:solidFill>
                <a:prstClr val="white"/>
              </a:solidFill>
            </a:endParaRPr>
          </a:p>
        </p:txBody>
      </p:sp>
      <p:graphicFrame>
        <p:nvGraphicFramePr>
          <p:cNvPr id="4097" name="对象 4096"/>
          <p:cNvGraphicFramePr>
            <a:graphicFrameLocks noChangeAspect="1"/>
          </p:cNvGraphicFramePr>
          <p:nvPr/>
        </p:nvGraphicFramePr>
        <p:xfrm>
          <a:off x="1418532" y="3288346"/>
          <a:ext cx="6079551" cy="2251685"/>
        </p:xfrm>
        <a:graphic>
          <a:graphicData uri="http://schemas.openxmlformats.org/presentationml/2006/ole">
            <mc:AlternateContent xmlns:mc="http://schemas.openxmlformats.org/markup-compatibility/2006">
              <mc:Choice xmlns:v="urn:schemas-microsoft-com:vml" Requires="v">
                <p:oleObj spid="_x0000_s4179" name="" r:id="rId3" imgW="7599045" imgH="2827020" progId="Visio.Drawing.11">
                  <p:embed/>
                </p:oleObj>
              </mc:Choice>
              <mc:Fallback>
                <p:oleObj name="" r:id="rId3" imgW="7599045" imgH="2827020"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8532" y="3288346"/>
                        <a:ext cx="6079551" cy="2251685"/>
                      </a:xfrm>
                      <a:prstGeom prst="rect">
                        <a:avLst/>
                      </a:prstGeom>
                      <a:noFill/>
                    </p:spPr>
                  </p:pic>
                </p:oleObj>
              </mc:Fallback>
            </mc:AlternateContent>
          </a:graphicData>
        </a:graphic>
      </p:graphicFrame>
      <p:sp>
        <p:nvSpPr>
          <p:cNvPr id="4098" name="矩形 4097"/>
          <p:cNvSpPr/>
          <p:nvPr/>
        </p:nvSpPr>
        <p:spPr>
          <a:xfrm>
            <a:off x="3513663" y="5700342"/>
            <a:ext cx="1620957" cy="338554"/>
          </a:xfrm>
          <a:prstGeom prst="rect">
            <a:avLst/>
          </a:prstGeom>
        </p:spPr>
        <p:txBody>
          <a:bodyPr wrap="none">
            <a:spAutoFit/>
          </a:bodyPr>
          <a:lstStyle/>
          <a:p>
            <a:r>
              <a:rPr lang="zh-CN" altLang="zh-CN" sz="1600" dirty="0"/>
              <a:t>买电脑的决策树</a:t>
            </a:r>
            <a:endParaRPr lang="zh-CN" altLang="en-US" sz="1600" dirty="0"/>
          </a:p>
        </p:txBody>
      </p:sp>
      <p:sp>
        <p:nvSpPr>
          <p:cNvPr id="73" name="矩形 72"/>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3"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4" name="矩形 3"/>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矩形 5"/>
          <p:cNvSpPr/>
          <p:nvPr/>
        </p:nvSpPr>
        <p:spPr>
          <a:xfrm>
            <a:off x="667518" y="1059145"/>
            <a:ext cx="7915326" cy="2554545"/>
          </a:xfrm>
          <a:prstGeom prst="rect">
            <a:avLst/>
          </a:prstGeom>
        </p:spPr>
        <p:txBody>
          <a:bodyPr wrap="square">
            <a:spAutoFit/>
          </a:bodyPr>
          <a:lstStyle/>
          <a:p>
            <a:r>
              <a:rPr lang="zh-CN" altLang="en-US" sz="1600" dirty="0" smtClean="0"/>
              <a:t>    上图</a:t>
            </a:r>
            <a:r>
              <a:rPr lang="zh-CN" altLang="zh-CN" sz="1600" dirty="0" smtClean="0"/>
              <a:t>表示</a:t>
            </a:r>
            <a:r>
              <a:rPr lang="zh-CN" altLang="zh-CN" sz="1600" dirty="0"/>
              <a:t>了一个关心电子产品的用户是否会购买电脑，用它可以预测某条记录（某个人）的购买意向。树中包含了三种节点：</a:t>
            </a:r>
            <a:endParaRPr lang="zh-CN" altLang="zh-CN" sz="1600" dirty="0"/>
          </a:p>
          <a:p>
            <a:r>
              <a:rPr lang="zh-CN" altLang="zh-CN" sz="1600" dirty="0"/>
              <a:t>根节点（</a:t>
            </a:r>
            <a:r>
              <a:rPr lang="en-US" altLang="zh-CN" sz="1600" dirty="0"/>
              <a:t>root rode</a:t>
            </a:r>
            <a:r>
              <a:rPr lang="zh-CN" altLang="zh-CN" sz="1600" dirty="0"/>
              <a:t>），它没有入边，但有两条或多条出边。</a:t>
            </a:r>
            <a:endParaRPr lang="zh-CN" altLang="zh-CN" sz="1600" dirty="0"/>
          </a:p>
          <a:p>
            <a:r>
              <a:rPr lang="zh-CN" altLang="zh-CN" sz="1600" dirty="0"/>
              <a:t>子节点（</a:t>
            </a:r>
            <a:r>
              <a:rPr lang="en-US" altLang="zh-CN" sz="1600" dirty="0"/>
              <a:t>child node</a:t>
            </a:r>
            <a:r>
              <a:rPr lang="zh-CN" altLang="zh-CN" sz="1600" dirty="0"/>
              <a:t>），恰有一条入边和两条或多条出边。</a:t>
            </a:r>
            <a:endParaRPr lang="zh-CN" altLang="zh-CN" sz="1600" dirty="0"/>
          </a:p>
          <a:p>
            <a:r>
              <a:rPr lang="zh-CN" altLang="zh-CN" sz="1600" dirty="0"/>
              <a:t>叶节点（</a:t>
            </a:r>
            <a:r>
              <a:rPr lang="en-US" altLang="zh-CN" sz="1600" dirty="0"/>
              <a:t>leaf node </a:t>
            </a:r>
            <a:r>
              <a:rPr lang="zh-CN" altLang="zh-CN" sz="1600" dirty="0"/>
              <a:t>）或终节点（</a:t>
            </a:r>
            <a:r>
              <a:rPr lang="en-US" altLang="zh-CN" sz="1600" dirty="0"/>
              <a:t>terminal node</a:t>
            </a:r>
            <a:r>
              <a:rPr lang="zh-CN" altLang="zh-CN" sz="1600" dirty="0"/>
              <a:t>），恰有一条入边，但没有出边</a:t>
            </a:r>
            <a:r>
              <a:rPr lang="zh-CN" altLang="zh-CN" sz="1600" dirty="0" smtClean="0"/>
              <a:t>。</a:t>
            </a:r>
            <a:endParaRPr lang="en-US" altLang="zh-CN" sz="1600" dirty="0" smtClean="0"/>
          </a:p>
          <a:p>
            <a:endParaRPr lang="en-US" altLang="zh-CN" sz="1600" dirty="0" smtClean="0"/>
          </a:p>
          <a:p>
            <a:r>
              <a:rPr lang="en-US" altLang="zh-CN" sz="1600" dirty="0" smtClean="0"/>
              <a:t>    </a:t>
            </a:r>
            <a:r>
              <a:rPr lang="zh-CN" altLang="zh-CN" sz="1600" dirty="0" smtClean="0"/>
              <a:t>在</a:t>
            </a:r>
            <a:r>
              <a:rPr lang="zh-CN" altLang="zh-CN" sz="1600" dirty="0"/>
              <a:t>决策树中，每个叶节点都赋予一个类标号。非终</a:t>
            </a:r>
            <a:r>
              <a:rPr lang="zh-CN" altLang="zh-CN" sz="1600" dirty="0" smtClean="0"/>
              <a:t>节点（</a:t>
            </a:r>
            <a:r>
              <a:rPr lang="zh-CN" altLang="zh-CN" sz="1600" dirty="0"/>
              <a:t>包括根节点和内部节点）包含属性测试条件，用以分开具有不同特性的记录。这棵决策树对销售记录进行分类，指出一个电子产品消费者是否会购买一台计算机。每个内部节点（方形框）代表对某个属性的一次检测。每个叶节点（椭圆框）代表一个</a:t>
            </a:r>
            <a:r>
              <a:rPr lang="zh-CN" altLang="zh-CN" sz="1600" dirty="0" smtClean="0"/>
              <a:t>类</a:t>
            </a:r>
            <a:r>
              <a:rPr lang="zh-CN" altLang="en-US" sz="1600" dirty="0"/>
              <a:t>。</a:t>
            </a:r>
            <a:endParaRPr lang="zh-CN" altLang="zh-CN" sz="1600" dirty="0"/>
          </a:p>
        </p:txBody>
      </p:sp>
      <p:pic>
        <p:nvPicPr>
          <p:cNvPr id="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0"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56</a:t>
            </a:r>
            <a:endParaRPr lang="en-US" altLang="es-ES" sz="1200" b="1" dirty="0">
              <a:solidFill>
                <a:schemeClr val="bg1">
                  <a:lumMod val="50000"/>
                </a:schemeClr>
              </a:solidFill>
              <a:latin typeface="+mn-lt"/>
            </a:endParaRPr>
          </a:p>
        </p:txBody>
      </p:sp>
      <p:pic>
        <p:nvPicPr>
          <p:cNvPr id="1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4" name="组合 13"/>
          <p:cNvGrpSpPr/>
          <p:nvPr/>
        </p:nvGrpSpPr>
        <p:grpSpPr>
          <a:xfrm>
            <a:off x="-3387" y="-2439"/>
            <a:ext cx="9149172" cy="716845"/>
            <a:chOff x="-3387" y="190175"/>
            <a:chExt cx="9149172" cy="524649"/>
          </a:xfrm>
        </p:grpSpPr>
        <p:sp>
          <p:nvSpPr>
            <p:cNvPr id="15" name="任意多边形 1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 name="任意多边形 15"/>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 name="任意多边形 16"/>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8" name="文本框 6"/>
          <p:cNvSpPr txBox="1"/>
          <p:nvPr/>
        </p:nvSpPr>
        <p:spPr>
          <a:xfrm>
            <a:off x="607500" y="177284"/>
            <a:ext cx="1500411" cy="323165"/>
          </a:xfrm>
          <a:prstGeom prst="rect">
            <a:avLst/>
          </a:prstGeom>
          <a:noFill/>
        </p:spPr>
        <p:txBody>
          <a:bodyPr wrap="none" lIns="0" tIns="0" rIns="0" bIns="0" rtlCol="0">
            <a:spAutoFit/>
          </a:bodyPr>
          <a:lstStyle/>
          <a:p>
            <a:r>
              <a:rPr lang="en-US" altLang="zh-CN" sz="2100" b="1" spc="225" dirty="0" smtClean="0">
                <a:solidFill>
                  <a:prstClr val="white"/>
                </a:solidFill>
              </a:rPr>
              <a:t>3.2 </a:t>
            </a:r>
            <a:r>
              <a:rPr lang="zh-CN" altLang="en-US" sz="2100" b="1" spc="225" dirty="0" smtClean="0">
                <a:solidFill>
                  <a:prstClr val="white"/>
                </a:solidFill>
              </a:rPr>
              <a:t>决策树</a:t>
            </a:r>
            <a:endParaRPr lang="zh-CN" altLang="en-US" sz="2100" b="1" spc="225" dirty="0">
              <a:solidFill>
                <a:prstClr val="white"/>
              </a:solidFill>
            </a:endParaRPr>
          </a:p>
        </p:txBody>
      </p:sp>
      <p:sp>
        <p:nvSpPr>
          <p:cNvPr id="1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2"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9" name="文本框 27"/>
          <p:cNvSpPr txBox="1"/>
          <p:nvPr/>
        </p:nvSpPr>
        <p:spPr>
          <a:xfrm>
            <a:off x="6630203" y="234392"/>
            <a:ext cx="1101584" cy="300082"/>
          </a:xfrm>
          <a:prstGeom prst="rect">
            <a:avLst/>
          </a:prstGeom>
          <a:noFill/>
        </p:spPr>
        <p:txBody>
          <a:bodyPr wrap="none" rtlCol="0">
            <a:spAutoFit/>
          </a:bodyPr>
          <a:lstStyle/>
          <a:p>
            <a:r>
              <a:rPr lang="zh-CN" altLang="en-US" sz="1350" dirty="0" smtClean="0">
                <a:solidFill>
                  <a:prstClr val="white"/>
                </a:solidFill>
              </a:rPr>
              <a:t>第三章 分类</a:t>
            </a:r>
            <a:endParaRPr lang="zh-CN" altLang="en-US" sz="1350" dirty="0">
              <a:solidFill>
                <a:prstClr val="white"/>
              </a:solidFill>
            </a:endParaRPr>
          </a:p>
        </p:txBody>
      </p:sp>
      <p:pic>
        <p:nvPicPr>
          <p:cNvPr id="30722" name="Picture 2" descr="https://timgsa.baidu.com/timg?image&amp;quality=80&amp;size=b9999_10000&amp;sec=1524108253944&amp;di=9a07b8027762934b32e4a6f9070fa1a8&amp;imgtype=0&amp;src=http%3A%2F%2Fwww.36dsj.com%2Fwp-content%2Fuploads%2F2015%2F10%2F114-600x4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9813" y="3699957"/>
            <a:ext cx="3413031" cy="2286732"/>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3"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4" name="矩形 3"/>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矩形 5"/>
          <p:cNvSpPr/>
          <p:nvPr/>
        </p:nvSpPr>
        <p:spPr>
          <a:xfrm>
            <a:off x="609779" y="1398013"/>
            <a:ext cx="7915326" cy="3539430"/>
          </a:xfrm>
          <a:prstGeom prst="rect">
            <a:avLst/>
          </a:prstGeom>
        </p:spPr>
        <p:txBody>
          <a:bodyPr wrap="square">
            <a:spAutoFit/>
          </a:bodyPr>
          <a:lstStyle/>
          <a:p>
            <a:r>
              <a:rPr lang="en-US" altLang="zh-CN" sz="1600" dirty="0" smtClean="0"/>
              <a:t>    </a:t>
            </a:r>
            <a:r>
              <a:rPr lang="zh-CN" altLang="zh-CN" sz="1600" dirty="0" smtClean="0"/>
              <a:t>决策树</a:t>
            </a:r>
            <a:r>
              <a:rPr lang="zh-CN" altLang="zh-CN" sz="1600" dirty="0"/>
              <a:t>分类算法应用的完整流程应包含建树和应用。建树是从经验数据中获取知识，进行机器学习，建立模型或者构造分类器，是决策树算法的工作重点，通常又将其分为建树和剪枝两个部分</a:t>
            </a:r>
            <a:r>
              <a:rPr lang="zh-CN" altLang="zh-CN" sz="1600" dirty="0" smtClean="0"/>
              <a:t>。</a:t>
            </a:r>
            <a:endParaRPr lang="en-US" altLang="zh-CN" sz="1600" dirty="0" smtClean="0"/>
          </a:p>
          <a:p>
            <a:r>
              <a:rPr lang="en-US" altLang="zh-CN" sz="1600" dirty="0" smtClean="0"/>
              <a:t>    </a:t>
            </a:r>
            <a:endParaRPr lang="en-US" altLang="zh-CN" sz="1600" dirty="0" smtClean="0"/>
          </a:p>
          <a:p>
            <a:r>
              <a:rPr lang="en-US" altLang="zh-CN" sz="1600" dirty="0" smtClean="0"/>
              <a:t>    </a:t>
            </a:r>
            <a:r>
              <a:rPr lang="zh-CN" altLang="zh-CN" sz="1600" dirty="0" smtClean="0"/>
              <a:t>决策树</a:t>
            </a:r>
            <a:r>
              <a:rPr lang="zh-CN" altLang="zh-CN" sz="1600" dirty="0"/>
              <a:t>构建的基本</a:t>
            </a:r>
            <a:r>
              <a:rPr lang="zh-CN" altLang="zh-CN" sz="1600" dirty="0" smtClean="0"/>
              <a:t>步骤</a:t>
            </a:r>
            <a:r>
              <a:rPr lang="zh-CN" altLang="en-US" sz="1600" dirty="0" smtClean="0"/>
              <a:t>如下：</a:t>
            </a:r>
            <a:endParaRPr lang="en-US" altLang="zh-CN" sz="1600" dirty="0" smtClean="0"/>
          </a:p>
          <a:p>
            <a:endParaRPr lang="en-US" altLang="zh-CN" sz="1600" dirty="0" smtClean="0"/>
          </a:p>
          <a:p>
            <a:r>
              <a:rPr lang="en-US" altLang="zh-CN" sz="1600" dirty="0" smtClean="0"/>
              <a:t>    1</a:t>
            </a:r>
            <a:r>
              <a:rPr lang="en-US" altLang="zh-CN" sz="1600" dirty="0"/>
              <a:t>.</a:t>
            </a:r>
            <a:r>
              <a:rPr lang="zh-CN" altLang="zh-CN" sz="1600" dirty="0"/>
              <a:t>开始，所有记录看作一个节点</a:t>
            </a:r>
            <a:r>
              <a:rPr lang="zh-CN" altLang="en-US" sz="1600" dirty="0"/>
              <a:t>。</a:t>
            </a:r>
            <a:endParaRPr lang="en-US" altLang="zh-CN" sz="1600" dirty="0"/>
          </a:p>
          <a:p>
            <a:endParaRPr lang="en-US" altLang="zh-CN" sz="1600" dirty="0" smtClean="0"/>
          </a:p>
          <a:p>
            <a:r>
              <a:rPr lang="en-US" altLang="zh-CN" sz="1600" dirty="0" smtClean="0"/>
              <a:t>    2</a:t>
            </a:r>
            <a:r>
              <a:rPr lang="en-US" altLang="zh-CN" sz="1600" dirty="0"/>
              <a:t>.</a:t>
            </a:r>
            <a:r>
              <a:rPr lang="zh-CN" altLang="zh-CN" sz="1600" dirty="0"/>
              <a:t>遍历每个变量的每一种分割方式，找到最好的分割点</a:t>
            </a:r>
            <a:r>
              <a:rPr lang="zh-CN" altLang="en-US" sz="1600" dirty="0"/>
              <a:t>。</a:t>
            </a:r>
            <a:endParaRPr lang="en-US" altLang="zh-CN" sz="1600" dirty="0"/>
          </a:p>
          <a:p>
            <a:endParaRPr lang="en-US" altLang="zh-CN" sz="1600" dirty="0" smtClean="0"/>
          </a:p>
          <a:p>
            <a:r>
              <a:rPr lang="en-US" altLang="zh-CN" sz="1600" dirty="0" smtClean="0"/>
              <a:t>    3</a:t>
            </a:r>
            <a:r>
              <a:rPr lang="en-US" altLang="zh-CN" sz="1600" dirty="0"/>
              <a:t>.</a:t>
            </a:r>
            <a:r>
              <a:rPr lang="zh-CN" altLang="zh-CN" sz="1600" dirty="0"/>
              <a:t>分割成多个节点</a:t>
            </a:r>
            <a:r>
              <a:rPr lang="en-US" altLang="zh-CN" sz="1600" dirty="0"/>
              <a:t>N</a:t>
            </a:r>
            <a:r>
              <a:rPr lang="en-US" altLang="zh-CN" sz="1600" baseline="-25000" dirty="0"/>
              <a:t>1</a:t>
            </a:r>
            <a:r>
              <a:rPr lang="zh-CN" altLang="en-US" sz="1600" dirty="0"/>
              <a:t>，</a:t>
            </a:r>
            <a:r>
              <a:rPr lang="en-US" altLang="zh-CN" sz="1600" dirty="0"/>
              <a:t>N</a:t>
            </a:r>
            <a:r>
              <a:rPr lang="en-US" altLang="zh-CN" sz="1600" baseline="-25000" dirty="0"/>
              <a:t>2</a:t>
            </a:r>
            <a:r>
              <a:rPr lang="zh-CN" altLang="en-US" sz="1600" dirty="0"/>
              <a:t>，</a:t>
            </a:r>
            <a:r>
              <a:rPr lang="en-US" altLang="zh-CN" sz="1600" dirty="0"/>
              <a:t>…,N</a:t>
            </a:r>
            <a:r>
              <a:rPr lang="en-US" altLang="zh-CN" sz="1600" baseline="-25000" dirty="0"/>
              <a:t>m</a:t>
            </a:r>
            <a:r>
              <a:rPr lang="zh-CN" altLang="zh-CN" sz="1600" dirty="0"/>
              <a:t>（</a:t>
            </a:r>
            <a:r>
              <a:rPr lang="en-US" altLang="zh-CN" sz="1600" dirty="0"/>
              <a:t>m</a:t>
            </a:r>
            <a:r>
              <a:rPr lang="zh-CN" altLang="zh-CN" sz="1600" dirty="0"/>
              <a:t>的数量与当前的属性相关）</a:t>
            </a:r>
            <a:r>
              <a:rPr lang="zh-CN" altLang="en-US" sz="1600" dirty="0"/>
              <a:t>。</a:t>
            </a:r>
            <a:endParaRPr lang="en-US" altLang="zh-CN" sz="1600" dirty="0"/>
          </a:p>
          <a:p>
            <a:endParaRPr lang="en-US" altLang="zh-CN" sz="1600" dirty="0" smtClean="0"/>
          </a:p>
          <a:p>
            <a:r>
              <a:rPr lang="en-US" altLang="zh-CN" sz="1600" dirty="0" smtClean="0"/>
              <a:t>    4</a:t>
            </a:r>
            <a:r>
              <a:rPr lang="en-US" altLang="zh-CN" sz="1600" dirty="0"/>
              <a:t>.</a:t>
            </a:r>
            <a:r>
              <a:rPr lang="zh-CN" altLang="zh-CN" sz="1600" dirty="0"/>
              <a:t>对</a:t>
            </a:r>
            <a:r>
              <a:rPr lang="en-US" altLang="zh-CN" sz="1600" dirty="0"/>
              <a:t>N</a:t>
            </a:r>
            <a:r>
              <a:rPr lang="en-US" altLang="zh-CN" sz="1600" baseline="-25000" dirty="0"/>
              <a:t>1</a:t>
            </a:r>
            <a:r>
              <a:rPr lang="zh-CN" altLang="en-US" sz="1600" dirty="0"/>
              <a:t>，</a:t>
            </a:r>
            <a:r>
              <a:rPr lang="en-US" altLang="zh-CN" sz="1600" dirty="0"/>
              <a:t>N</a:t>
            </a:r>
            <a:r>
              <a:rPr lang="en-US" altLang="zh-CN" sz="1600" baseline="-25000" dirty="0"/>
              <a:t>2</a:t>
            </a:r>
            <a:r>
              <a:rPr lang="zh-CN" altLang="en-US" sz="1600" dirty="0"/>
              <a:t>，</a:t>
            </a:r>
            <a:r>
              <a:rPr lang="en-US" altLang="zh-CN" sz="1600" dirty="0"/>
              <a:t>…,N</a:t>
            </a:r>
            <a:r>
              <a:rPr lang="en-US" altLang="zh-CN" sz="1600" baseline="-25000" dirty="0"/>
              <a:t>m</a:t>
            </a:r>
            <a:r>
              <a:rPr lang="zh-CN" altLang="zh-CN" sz="1600" dirty="0"/>
              <a:t>分别继续执行</a:t>
            </a:r>
            <a:r>
              <a:rPr lang="en-US" altLang="zh-CN" sz="1600" dirty="0"/>
              <a:t>2</a:t>
            </a:r>
            <a:r>
              <a:rPr lang="zh-CN" altLang="zh-CN" sz="1600" dirty="0"/>
              <a:t>～</a:t>
            </a:r>
            <a:r>
              <a:rPr lang="en-US" altLang="zh-CN" sz="1600" dirty="0"/>
              <a:t>3</a:t>
            </a:r>
            <a:r>
              <a:rPr lang="zh-CN" altLang="zh-CN" sz="1600" dirty="0"/>
              <a:t>步，直到每个节点足够“纯”为止。（“纯”的含义是要么全部是“是”，要么全部是“否”）</a:t>
            </a:r>
            <a:r>
              <a:rPr lang="zh-CN" altLang="en-US" sz="1600" dirty="0" smtClean="0"/>
              <a:t>。</a:t>
            </a:r>
            <a:endParaRPr lang="en-US" altLang="zh-CN" sz="1600" dirty="0" smtClean="0"/>
          </a:p>
        </p:txBody>
      </p:sp>
      <p:sp>
        <p:nvSpPr>
          <p:cNvPr id="7" name="矩形 6"/>
          <p:cNvSpPr/>
          <p:nvPr/>
        </p:nvSpPr>
        <p:spPr>
          <a:xfrm>
            <a:off x="259814" y="874479"/>
            <a:ext cx="2385589" cy="369332"/>
          </a:xfrm>
          <a:prstGeom prst="rect">
            <a:avLst/>
          </a:prstGeom>
        </p:spPr>
        <p:txBody>
          <a:bodyPr wrap="none">
            <a:spAutoFit/>
          </a:bodyPr>
          <a:lstStyle/>
          <a:p>
            <a:r>
              <a:rPr lang="en-US" altLang="zh-CN" dirty="0" smtClean="0"/>
              <a:t>3.2.4 </a:t>
            </a:r>
            <a:r>
              <a:rPr lang="zh-CN" altLang="zh-CN" dirty="0" smtClean="0"/>
              <a:t>决策树</a:t>
            </a:r>
            <a:r>
              <a:rPr lang="zh-CN" altLang="zh-CN" dirty="0"/>
              <a:t>构建步骤</a:t>
            </a:r>
            <a:endParaRPr lang="zh-CN" altLang="zh-CN" dirty="0"/>
          </a:p>
        </p:txBody>
      </p:sp>
      <p:pic>
        <p:nvPicPr>
          <p:cNvPr id="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0"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56</a:t>
            </a:r>
            <a:endParaRPr lang="en-US" altLang="es-ES" sz="1200" b="1" dirty="0">
              <a:solidFill>
                <a:schemeClr val="bg1">
                  <a:lumMod val="50000"/>
                </a:schemeClr>
              </a:solidFill>
              <a:latin typeface="+mn-lt"/>
            </a:endParaRPr>
          </a:p>
        </p:txBody>
      </p:sp>
      <p:pic>
        <p:nvPicPr>
          <p:cNvPr id="1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4" name="组合 13"/>
          <p:cNvGrpSpPr/>
          <p:nvPr/>
        </p:nvGrpSpPr>
        <p:grpSpPr>
          <a:xfrm>
            <a:off x="-3387" y="-2439"/>
            <a:ext cx="9149172" cy="716845"/>
            <a:chOff x="-3387" y="190175"/>
            <a:chExt cx="9149172" cy="524649"/>
          </a:xfrm>
        </p:grpSpPr>
        <p:sp>
          <p:nvSpPr>
            <p:cNvPr id="15" name="任意多边形 1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 name="任意多边形 15"/>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 name="任意多边形 16"/>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8" name="文本框 6"/>
          <p:cNvSpPr txBox="1"/>
          <p:nvPr/>
        </p:nvSpPr>
        <p:spPr>
          <a:xfrm>
            <a:off x="607500" y="177284"/>
            <a:ext cx="1500411" cy="323165"/>
          </a:xfrm>
          <a:prstGeom prst="rect">
            <a:avLst/>
          </a:prstGeom>
          <a:noFill/>
        </p:spPr>
        <p:txBody>
          <a:bodyPr wrap="none" lIns="0" tIns="0" rIns="0" bIns="0" rtlCol="0">
            <a:spAutoFit/>
          </a:bodyPr>
          <a:lstStyle/>
          <a:p>
            <a:r>
              <a:rPr lang="en-US" altLang="zh-CN" sz="2100" b="1" spc="225" dirty="0" smtClean="0">
                <a:solidFill>
                  <a:prstClr val="white"/>
                </a:solidFill>
              </a:rPr>
              <a:t>3.2 </a:t>
            </a:r>
            <a:r>
              <a:rPr lang="zh-CN" altLang="en-US" sz="2100" b="1" spc="225" dirty="0" smtClean="0">
                <a:solidFill>
                  <a:prstClr val="white"/>
                </a:solidFill>
              </a:rPr>
              <a:t>决策树</a:t>
            </a:r>
            <a:endParaRPr lang="zh-CN" altLang="en-US" sz="2100" b="1" spc="225" dirty="0">
              <a:solidFill>
                <a:prstClr val="white"/>
              </a:solidFill>
            </a:endParaRPr>
          </a:p>
        </p:txBody>
      </p:sp>
      <p:sp>
        <p:nvSpPr>
          <p:cNvPr id="1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2"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9" name="文本框 27"/>
          <p:cNvSpPr txBox="1"/>
          <p:nvPr/>
        </p:nvSpPr>
        <p:spPr>
          <a:xfrm>
            <a:off x="6630203" y="234392"/>
            <a:ext cx="1101584" cy="300082"/>
          </a:xfrm>
          <a:prstGeom prst="rect">
            <a:avLst/>
          </a:prstGeom>
          <a:noFill/>
        </p:spPr>
        <p:txBody>
          <a:bodyPr wrap="none" rtlCol="0">
            <a:spAutoFit/>
          </a:bodyPr>
          <a:lstStyle/>
          <a:p>
            <a:r>
              <a:rPr lang="zh-CN" altLang="en-US" sz="1350" dirty="0" smtClean="0">
                <a:solidFill>
                  <a:prstClr val="white"/>
                </a:solidFill>
              </a:rPr>
              <a:t>第三章 分类</a:t>
            </a:r>
            <a:endParaRPr lang="zh-CN" altLang="en-US" sz="1350" dirty="0">
              <a:solidFill>
                <a:prstClr val="white"/>
              </a:solidFill>
            </a:endParaRPr>
          </a:p>
        </p:txBody>
      </p:sp>
      <p:sp>
        <p:nvSpPr>
          <p:cNvPr id="5" name="矩形 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3"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4"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5" name="矩形 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a:off x="609779" y="953877"/>
            <a:ext cx="7915326" cy="2800767"/>
          </a:xfrm>
          <a:prstGeom prst="rect">
            <a:avLst/>
          </a:prstGeom>
        </p:spPr>
        <p:txBody>
          <a:bodyPr wrap="square">
            <a:spAutoFit/>
          </a:bodyPr>
          <a:lstStyle/>
          <a:p>
            <a:r>
              <a:rPr lang="en-US" altLang="zh-CN" sz="1600" dirty="0" smtClean="0"/>
              <a:t>    </a:t>
            </a:r>
            <a:r>
              <a:rPr lang="zh-CN" altLang="zh-CN" sz="1600" dirty="0" smtClean="0"/>
              <a:t>树</a:t>
            </a:r>
            <a:r>
              <a:rPr lang="zh-CN" altLang="zh-CN" sz="1600" dirty="0"/>
              <a:t>的主体建好后，接下来便是对其剪枝</a:t>
            </a:r>
            <a:r>
              <a:rPr lang="zh-CN" altLang="zh-CN" sz="1600" dirty="0" smtClean="0"/>
              <a:t>。</a:t>
            </a:r>
            <a:endParaRPr lang="en-US" altLang="zh-CN" sz="1600" dirty="0" smtClean="0"/>
          </a:p>
          <a:p>
            <a:endParaRPr lang="en-US" altLang="zh-CN" sz="1600" dirty="0" smtClean="0"/>
          </a:p>
          <a:p>
            <a:r>
              <a:rPr lang="en-US" altLang="zh-CN" sz="1600" dirty="0" smtClean="0"/>
              <a:t>    </a:t>
            </a:r>
            <a:r>
              <a:rPr lang="zh-CN" altLang="zh-CN" sz="1600" dirty="0" smtClean="0"/>
              <a:t>决策树</a:t>
            </a:r>
            <a:r>
              <a:rPr lang="zh-CN" altLang="zh-CN" sz="1600" dirty="0"/>
              <a:t>的剪枝一般通过极小化决策树整体的损失函数或代价函数来</a:t>
            </a:r>
            <a:r>
              <a:rPr lang="zh-CN" altLang="zh-CN" sz="1600" dirty="0" smtClean="0"/>
              <a:t>实现。</a:t>
            </a:r>
            <a:endParaRPr lang="en-US" altLang="zh-CN" sz="1600" dirty="0" smtClean="0"/>
          </a:p>
          <a:p>
            <a:endParaRPr lang="en-US" altLang="zh-CN" sz="1600" dirty="0"/>
          </a:p>
          <a:p>
            <a:r>
              <a:rPr lang="en-US" altLang="zh-CN" sz="1600" dirty="0" smtClean="0"/>
              <a:t>    </a:t>
            </a:r>
            <a:r>
              <a:rPr lang="zh-CN" altLang="zh-CN" sz="1600" dirty="0" smtClean="0"/>
              <a:t>决策树</a:t>
            </a:r>
            <a:r>
              <a:rPr lang="zh-CN" altLang="zh-CN" sz="1600" dirty="0"/>
              <a:t>剪枝常用的方法有两种：预</a:t>
            </a:r>
            <a:r>
              <a:rPr lang="zh-CN" altLang="zh-CN" sz="1600" dirty="0" smtClean="0"/>
              <a:t>剪枝和</a:t>
            </a:r>
            <a:r>
              <a:rPr lang="zh-CN" altLang="zh-CN" sz="1600" dirty="0"/>
              <a:t>后</a:t>
            </a:r>
            <a:r>
              <a:rPr lang="zh-CN" altLang="zh-CN" sz="1600" dirty="0" smtClean="0"/>
              <a:t>剪枝。</a:t>
            </a:r>
            <a:endParaRPr lang="en-US" altLang="zh-CN" sz="1600" dirty="0" smtClean="0"/>
          </a:p>
          <a:p>
            <a:r>
              <a:rPr lang="en-US" altLang="zh-CN" sz="1600" dirty="0" smtClean="0"/>
              <a:t>    </a:t>
            </a:r>
            <a:r>
              <a:rPr lang="zh-CN" altLang="zh-CN" sz="1600" dirty="0" smtClean="0"/>
              <a:t>预</a:t>
            </a:r>
            <a:r>
              <a:rPr lang="zh-CN" altLang="zh-CN" sz="1600" dirty="0"/>
              <a:t>剪枝是根据一些原则尽早停止树的增长，如树的深度达到用户所要的深度、节点中样本个数少于用户指定个数等。预剪枝在建立树的过程中决定是否需要继续划分或分裂训练样本来实现提前停止树的构造，一旦决定停止分枝，就将当前节点标记为叶节点</a:t>
            </a:r>
            <a:r>
              <a:rPr lang="zh-CN" altLang="zh-CN" sz="1600" dirty="0" smtClean="0"/>
              <a:t>。</a:t>
            </a:r>
            <a:endParaRPr lang="en-US" altLang="zh-CN" sz="1600" dirty="0" smtClean="0"/>
          </a:p>
          <a:p>
            <a:r>
              <a:rPr lang="en-US" altLang="zh-CN" sz="1600" dirty="0" smtClean="0"/>
              <a:t>    </a:t>
            </a:r>
            <a:endParaRPr lang="en-US" altLang="zh-CN" sz="1600" dirty="0" smtClean="0"/>
          </a:p>
          <a:p>
            <a:r>
              <a:rPr lang="en-US" altLang="zh-CN" sz="1600" dirty="0" smtClean="0"/>
              <a:t>    </a:t>
            </a:r>
            <a:r>
              <a:rPr lang="zh-CN" altLang="zh-CN" sz="1600" dirty="0" smtClean="0"/>
              <a:t>后</a:t>
            </a:r>
            <a:r>
              <a:rPr lang="zh-CN" altLang="zh-CN" sz="1600" dirty="0"/>
              <a:t>剪枝是通过在完全生长的树上剪去分枝实现的，通过删除节点的分支来剪去树</a:t>
            </a:r>
            <a:r>
              <a:rPr lang="zh-CN" altLang="zh-CN" sz="1600" dirty="0" smtClean="0"/>
              <a:t>节点。</a:t>
            </a:r>
            <a:endParaRPr lang="zh-CN" altLang="zh-CN" sz="1600" dirty="0"/>
          </a:p>
        </p:txBody>
      </p:sp>
      <p:pic>
        <p:nvPicPr>
          <p:cNvPr id="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1"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56</a:t>
            </a:r>
            <a:endParaRPr lang="en-US" altLang="es-ES" sz="1200" b="1" dirty="0">
              <a:solidFill>
                <a:schemeClr val="bg1">
                  <a:lumMod val="50000"/>
                </a:schemeClr>
              </a:solidFill>
              <a:latin typeface="+mn-lt"/>
            </a:endParaRPr>
          </a:p>
        </p:txBody>
      </p:sp>
      <p:pic>
        <p:nvPicPr>
          <p:cNvPr id="12"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5" name="组合 14"/>
          <p:cNvGrpSpPr/>
          <p:nvPr/>
        </p:nvGrpSpPr>
        <p:grpSpPr>
          <a:xfrm>
            <a:off x="-3387" y="-2439"/>
            <a:ext cx="9149172" cy="716845"/>
            <a:chOff x="-3387" y="190175"/>
            <a:chExt cx="9149172" cy="524649"/>
          </a:xfrm>
        </p:grpSpPr>
        <p:sp>
          <p:nvSpPr>
            <p:cNvPr id="16" name="任意多边形 15"/>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 name="任意多边形 16"/>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9" name="文本框 6"/>
          <p:cNvSpPr txBox="1"/>
          <p:nvPr/>
        </p:nvSpPr>
        <p:spPr>
          <a:xfrm>
            <a:off x="607500" y="177284"/>
            <a:ext cx="1500411" cy="323165"/>
          </a:xfrm>
          <a:prstGeom prst="rect">
            <a:avLst/>
          </a:prstGeom>
          <a:noFill/>
        </p:spPr>
        <p:txBody>
          <a:bodyPr wrap="none" lIns="0" tIns="0" rIns="0" bIns="0" rtlCol="0">
            <a:spAutoFit/>
          </a:bodyPr>
          <a:lstStyle/>
          <a:p>
            <a:r>
              <a:rPr lang="en-US" altLang="zh-CN" sz="2100" b="1" spc="225" dirty="0" smtClean="0">
                <a:solidFill>
                  <a:prstClr val="white"/>
                </a:solidFill>
              </a:rPr>
              <a:t>3.2 </a:t>
            </a:r>
            <a:r>
              <a:rPr lang="zh-CN" altLang="en-US" sz="2100" b="1" spc="225" dirty="0" smtClean="0">
                <a:solidFill>
                  <a:prstClr val="white"/>
                </a:solidFill>
              </a:rPr>
              <a:t>决策树</a:t>
            </a:r>
            <a:endParaRPr lang="zh-CN" altLang="en-US" sz="2100" b="1" spc="225" dirty="0">
              <a:solidFill>
                <a:prstClr val="white"/>
              </a:solidFill>
            </a:endParaRPr>
          </a:p>
        </p:txBody>
      </p:sp>
      <p:sp>
        <p:nvSpPr>
          <p:cNvPr id="20"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2"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3"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9"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文本框 27"/>
          <p:cNvSpPr txBox="1"/>
          <p:nvPr/>
        </p:nvSpPr>
        <p:spPr>
          <a:xfrm>
            <a:off x="6630203" y="234392"/>
            <a:ext cx="1101584" cy="300082"/>
          </a:xfrm>
          <a:prstGeom prst="rect">
            <a:avLst/>
          </a:prstGeom>
          <a:noFill/>
        </p:spPr>
        <p:txBody>
          <a:bodyPr wrap="none" rtlCol="0">
            <a:spAutoFit/>
          </a:bodyPr>
          <a:lstStyle/>
          <a:p>
            <a:r>
              <a:rPr lang="zh-CN" altLang="en-US" sz="1350" dirty="0" smtClean="0">
                <a:solidFill>
                  <a:prstClr val="white"/>
                </a:solidFill>
              </a:rPr>
              <a:t>第三章 分类</a:t>
            </a:r>
            <a:endParaRPr lang="zh-CN" altLang="en-US" sz="1350" dirty="0">
              <a:solidFill>
                <a:prstClr val="white"/>
              </a:solidFill>
            </a:endParaRPr>
          </a:p>
        </p:txBody>
      </p:sp>
      <p:pic>
        <p:nvPicPr>
          <p:cNvPr id="31746" name="Picture 2" descr="https://timgsa.baidu.com/timg?image&amp;quality=80&amp;size=b9999_10000&amp;sec=1524108282330&amp;di=3cc617d703247474080ddbc28a8f8d2e&amp;imgtype=0&amp;src=http%3A%2F%2Fimages2015.cnblogs.com%2Fblog%2F833682%2F201512%2F833682-20151222000907593-12039438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930" y="3587004"/>
            <a:ext cx="5606291" cy="243323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3"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4"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5" name="矩形 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a:off x="609779" y="1398013"/>
            <a:ext cx="7915326" cy="3293209"/>
          </a:xfrm>
          <a:prstGeom prst="rect">
            <a:avLst/>
          </a:prstGeom>
        </p:spPr>
        <p:txBody>
          <a:bodyPr wrap="square">
            <a:spAutoFit/>
          </a:bodyPr>
          <a:lstStyle/>
          <a:p>
            <a:r>
              <a:rPr lang="en-US" altLang="zh-CN" sz="1600" dirty="0" smtClean="0"/>
              <a:t>    1.</a:t>
            </a:r>
            <a:r>
              <a:rPr lang="x-none" altLang="zh-CN" sz="1600" dirty="0" smtClean="0"/>
              <a:t>认识决策树</a:t>
            </a:r>
            <a:endParaRPr lang="en-US" altLang="zh-CN" sz="1600" dirty="0" smtClean="0"/>
          </a:p>
          <a:p>
            <a:endParaRPr lang="zh-CN" altLang="zh-CN" sz="1600" b="1" dirty="0"/>
          </a:p>
          <a:p>
            <a:r>
              <a:rPr lang="en-US" altLang="zh-CN" sz="1600" dirty="0" smtClean="0"/>
              <a:t>    </a:t>
            </a:r>
            <a:r>
              <a:rPr lang="x-none" altLang="zh-CN" sz="1600" dirty="0" smtClean="0"/>
              <a:t>1</a:t>
            </a:r>
            <a:r>
              <a:rPr lang="x-none" altLang="zh-CN" sz="1600" dirty="0"/>
              <a:t>）决策树的生成过程</a:t>
            </a:r>
            <a:endParaRPr lang="zh-CN" altLang="zh-CN" sz="1600" dirty="0"/>
          </a:p>
          <a:p>
            <a:endParaRPr lang="en-US" altLang="zh-CN" sz="1600" dirty="0" smtClean="0"/>
          </a:p>
          <a:p>
            <a:r>
              <a:rPr lang="en-US" altLang="zh-CN" sz="1600" dirty="0" smtClean="0"/>
              <a:t>    </a:t>
            </a:r>
            <a:r>
              <a:rPr lang="zh-CN" altLang="zh-CN" sz="1600" dirty="0" smtClean="0"/>
              <a:t>一</a:t>
            </a:r>
            <a:r>
              <a:rPr lang="zh-CN" altLang="zh-CN" sz="1600" dirty="0"/>
              <a:t>棵决策树的生成过程主要分为以下</a:t>
            </a:r>
            <a:r>
              <a:rPr lang="en-US" altLang="zh-CN" sz="1600" dirty="0"/>
              <a:t>3</a:t>
            </a:r>
            <a:r>
              <a:rPr lang="zh-CN" altLang="zh-CN" sz="1600" dirty="0"/>
              <a:t>个部分</a:t>
            </a:r>
            <a:r>
              <a:rPr lang="zh-CN" altLang="zh-CN" sz="1600" dirty="0" smtClean="0"/>
              <a:t>：</a:t>
            </a:r>
            <a:endParaRPr lang="en-US" altLang="zh-CN" sz="1600" dirty="0" smtClean="0"/>
          </a:p>
          <a:p>
            <a:endParaRPr lang="zh-CN" altLang="zh-CN" sz="1600" dirty="0"/>
          </a:p>
          <a:p>
            <a:r>
              <a:rPr lang="en-US" altLang="zh-CN" sz="1600" dirty="0" smtClean="0"/>
              <a:t>    </a:t>
            </a:r>
            <a:r>
              <a:rPr lang="zh-CN" altLang="zh-CN" sz="1600" dirty="0" smtClean="0"/>
              <a:t>（</a:t>
            </a:r>
            <a:r>
              <a:rPr lang="en-US" altLang="zh-CN" sz="1600" dirty="0"/>
              <a:t>1</a:t>
            </a:r>
            <a:r>
              <a:rPr lang="zh-CN" altLang="zh-CN" sz="1600" dirty="0"/>
              <a:t>）特征选择：特征选择是指从训练数据众多的特征中选择一个特征作为当前节点的分裂标准，如何选择特征有着很多不同量化评估标准，从而衍生出不同的决策树算法</a:t>
            </a:r>
            <a:r>
              <a:rPr lang="zh-CN" altLang="zh-CN" sz="1600" dirty="0" smtClean="0"/>
              <a:t>。</a:t>
            </a:r>
            <a:endParaRPr lang="en-US" altLang="zh-CN" sz="1600" dirty="0" smtClean="0"/>
          </a:p>
          <a:p>
            <a:endParaRPr lang="zh-CN" altLang="zh-CN" sz="1600" dirty="0"/>
          </a:p>
          <a:p>
            <a:r>
              <a:rPr lang="en-US" altLang="zh-CN" sz="1600" dirty="0" smtClean="0"/>
              <a:t>    </a:t>
            </a:r>
            <a:r>
              <a:rPr lang="zh-CN" altLang="zh-CN" sz="1600" dirty="0" smtClean="0"/>
              <a:t>（</a:t>
            </a:r>
            <a:r>
              <a:rPr lang="en-US" altLang="zh-CN" sz="1600" dirty="0"/>
              <a:t>2</a:t>
            </a:r>
            <a:r>
              <a:rPr lang="zh-CN" altLang="zh-CN" sz="1600" dirty="0"/>
              <a:t>）决策树生成：根据选择的特征评估标准，从上至下递归地生成子节点，直到数据集不可分则决策树停止生长</a:t>
            </a:r>
            <a:r>
              <a:rPr lang="zh-CN" altLang="zh-CN" sz="1600" dirty="0" smtClean="0"/>
              <a:t>。</a:t>
            </a:r>
            <a:endParaRPr lang="en-US" altLang="zh-CN" sz="1600" dirty="0" smtClean="0"/>
          </a:p>
          <a:p>
            <a:endParaRPr lang="zh-CN" altLang="zh-CN" sz="1600" dirty="0"/>
          </a:p>
          <a:p>
            <a:r>
              <a:rPr lang="en-US" altLang="zh-CN" sz="1600" dirty="0" smtClean="0"/>
              <a:t>    </a:t>
            </a:r>
            <a:r>
              <a:rPr lang="zh-CN" altLang="zh-CN" sz="1600" dirty="0" smtClean="0"/>
              <a:t>（</a:t>
            </a:r>
            <a:r>
              <a:rPr lang="en-US" altLang="zh-CN" sz="1600" dirty="0"/>
              <a:t>3</a:t>
            </a:r>
            <a:r>
              <a:rPr lang="zh-CN" altLang="zh-CN" sz="1600" dirty="0"/>
              <a:t>）剪枝：决策树容易过拟合，一般都需要剪枝，缩小树结构规模、缓解过拟合</a:t>
            </a:r>
            <a:r>
              <a:rPr lang="zh-CN" altLang="zh-CN" sz="1600" dirty="0" smtClean="0"/>
              <a:t>。</a:t>
            </a:r>
            <a:endParaRPr lang="en-US" altLang="zh-CN" sz="1600" dirty="0" smtClean="0"/>
          </a:p>
        </p:txBody>
      </p:sp>
      <p:sp>
        <p:nvSpPr>
          <p:cNvPr id="8" name="矩形 7"/>
          <p:cNvSpPr/>
          <p:nvPr/>
        </p:nvSpPr>
        <p:spPr>
          <a:xfrm>
            <a:off x="259814" y="874479"/>
            <a:ext cx="2385589" cy="369332"/>
          </a:xfrm>
          <a:prstGeom prst="rect">
            <a:avLst/>
          </a:prstGeom>
        </p:spPr>
        <p:txBody>
          <a:bodyPr wrap="none">
            <a:spAutoFit/>
          </a:bodyPr>
          <a:lstStyle/>
          <a:p>
            <a:r>
              <a:rPr lang="en-US" altLang="zh-CN" dirty="0" smtClean="0"/>
              <a:t>3.2.5 </a:t>
            </a:r>
            <a:r>
              <a:rPr lang="zh-CN" altLang="zh-CN" dirty="0" smtClean="0"/>
              <a:t>决策</a:t>
            </a:r>
            <a:r>
              <a:rPr lang="zh-CN" altLang="zh-CN" dirty="0"/>
              <a:t>树算法原理</a:t>
            </a:r>
            <a:endParaRPr lang="zh-CN" altLang="zh-CN" dirty="0"/>
          </a:p>
        </p:txBody>
      </p:sp>
      <p:pic>
        <p:nvPicPr>
          <p:cNvPr id="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1"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56</a:t>
            </a:r>
            <a:endParaRPr lang="en-US" altLang="es-ES" sz="1200" b="1" dirty="0">
              <a:solidFill>
                <a:schemeClr val="bg1">
                  <a:lumMod val="50000"/>
                </a:schemeClr>
              </a:solidFill>
              <a:latin typeface="+mn-lt"/>
            </a:endParaRPr>
          </a:p>
        </p:txBody>
      </p:sp>
      <p:pic>
        <p:nvPicPr>
          <p:cNvPr id="12"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5" name="组合 14"/>
          <p:cNvGrpSpPr/>
          <p:nvPr/>
        </p:nvGrpSpPr>
        <p:grpSpPr>
          <a:xfrm>
            <a:off x="-3387" y="-2439"/>
            <a:ext cx="9149172" cy="716845"/>
            <a:chOff x="-3387" y="190175"/>
            <a:chExt cx="9149172" cy="524649"/>
          </a:xfrm>
        </p:grpSpPr>
        <p:sp>
          <p:nvSpPr>
            <p:cNvPr id="16" name="任意多边形 15"/>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 name="任意多边形 16"/>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9" name="文本框 6"/>
          <p:cNvSpPr txBox="1"/>
          <p:nvPr/>
        </p:nvSpPr>
        <p:spPr>
          <a:xfrm>
            <a:off x="607500" y="177284"/>
            <a:ext cx="1500411" cy="323165"/>
          </a:xfrm>
          <a:prstGeom prst="rect">
            <a:avLst/>
          </a:prstGeom>
          <a:noFill/>
        </p:spPr>
        <p:txBody>
          <a:bodyPr wrap="none" lIns="0" tIns="0" rIns="0" bIns="0" rtlCol="0">
            <a:spAutoFit/>
          </a:bodyPr>
          <a:lstStyle/>
          <a:p>
            <a:r>
              <a:rPr lang="en-US" altLang="zh-CN" sz="2100" b="1" spc="225" dirty="0" smtClean="0">
                <a:solidFill>
                  <a:prstClr val="white"/>
                </a:solidFill>
              </a:rPr>
              <a:t>3.2 </a:t>
            </a:r>
            <a:r>
              <a:rPr lang="zh-CN" altLang="en-US" sz="2100" b="1" spc="225" dirty="0" smtClean="0">
                <a:solidFill>
                  <a:prstClr val="white"/>
                </a:solidFill>
              </a:rPr>
              <a:t>决策树</a:t>
            </a:r>
            <a:endParaRPr lang="zh-CN" altLang="en-US" sz="2100" b="1" spc="225" dirty="0">
              <a:solidFill>
                <a:prstClr val="white"/>
              </a:solidFill>
            </a:endParaRPr>
          </a:p>
        </p:txBody>
      </p:sp>
      <p:sp>
        <p:nvSpPr>
          <p:cNvPr id="20"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2"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3"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9"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文本框 27"/>
          <p:cNvSpPr txBox="1"/>
          <p:nvPr/>
        </p:nvSpPr>
        <p:spPr>
          <a:xfrm>
            <a:off x="6630203" y="234392"/>
            <a:ext cx="1101584" cy="300082"/>
          </a:xfrm>
          <a:prstGeom prst="rect">
            <a:avLst/>
          </a:prstGeom>
          <a:noFill/>
        </p:spPr>
        <p:txBody>
          <a:bodyPr wrap="none" rtlCol="0">
            <a:spAutoFit/>
          </a:bodyPr>
          <a:lstStyle/>
          <a:p>
            <a:r>
              <a:rPr lang="zh-CN" altLang="en-US" sz="1350" dirty="0" smtClean="0">
                <a:solidFill>
                  <a:prstClr val="white"/>
                </a:solidFill>
              </a:rPr>
              <a:t>第三章 分类</a:t>
            </a:r>
            <a:endParaRPr lang="zh-CN" altLang="en-US" sz="1350" dirty="0">
              <a:solidFill>
                <a:prstClr val="white"/>
              </a:solidFill>
            </a:endParaRPr>
          </a:p>
        </p:txBody>
      </p:sp>
      <p:sp>
        <p:nvSpPr>
          <p:cNvPr id="6" name="矩形 5"/>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3"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4"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5"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6" name="矩形 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a:off x="407529" y="933606"/>
            <a:ext cx="7915326" cy="4031873"/>
          </a:xfrm>
          <a:prstGeom prst="rect">
            <a:avLst/>
          </a:prstGeom>
        </p:spPr>
        <p:txBody>
          <a:bodyPr wrap="square">
            <a:spAutoFit/>
          </a:bodyPr>
          <a:lstStyle/>
          <a:p>
            <a:r>
              <a:rPr lang="en-US" altLang="zh-CN" sz="1600" dirty="0" smtClean="0"/>
              <a:t>    </a:t>
            </a:r>
            <a:r>
              <a:rPr lang="zh-CN" altLang="zh-CN" sz="1600" dirty="0" smtClean="0"/>
              <a:t>基于</a:t>
            </a:r>
            <a:r>
              <a:rPr lang="zh-CN" altLang="zh-CN" sz="1600" dirty="0"/>
              <a:t>信息论的决策树算法有</a:t>
            </a:r>
            <a:r>
              <a:rPr lang="en-US" altLang="zh-CN" sz="1600" dirty="0"/>
              <a:t>ID3</a:t>
            </a:r>
            <a:r>
              <a:rPr lang="zh-CN" altLang="zh-CN" sz="1600" dirty="0"/>
              <a:t>、</a:t>
            </a:r>
            <a:r>
              <a:rPr lang="en-US" altLang="zh-CN" sz="1600" dirty="0"/>
              <a:t>CART</a:t>
            </a:r>
            <a:r>
              <a:rPr lang="zh-CN" altLang="zh-CN" sz="1600" dirty="0"/>
              <a:t>和</a:t>
            </a:r>
            <a:r>
              <a:rPr lang="en-US" altLang="zh-CN" sz="1600" dirty="0"/>
              <a:t>C4.5</a:t>
            </a:r>
            <a:r>
              <a:rPr lang="zh-CN" altLang="zh-CN" sz="1600" dirty="0"/>
              <a:t>等算法，其中</a:t>
            </a:r>
            <a:r>
              <a:rPr lang="en-US" altLang="zh-CN" sz="1600" dirty="0"/>
              <a:t>C4.5</a:t>
            </a:r>
            <a:r>
              <a:rPr lang="zh-CN" altLang="zh-CN" sz="1600" dirty="0"/>
              <a:t>和</a:t>
            </a:r>
            <a:r>
              <a:rPr lang="en-US" altLang="zh-CN" sz="1600" dirty="0"/>
              <a:t>CART</a:t>
            </a:r>
            <a:r>
              <a:rPr lang="zh-CN" altLang="zh-CN" sz="1600" dirty="0"/>
              <a:t>两种算法从</a:t>
            </a:r>
            <a:r>
              <a:rPr lang="en-US" altLang="zh-CN" sz="1600" dirty="0"/>
              <a:t>ID3</a:t>
            </a:r>
            <a:r>
              <a:rPr lang="zh-CN" altLang="zh-CN" sz="1600" dirty="0"/>
              <a:t>算法中衍生而来。</a:t>
            </a:r>
            <a:endParaRPr lang="en-US" altLang="zh-CN" sz="1600" dirty="0"/>
          </a:p>
          <a:p>
            <a:r>
              <a:rPr lang="en-US" altLang="zh-CN" sz="1600" dirty="0"/>
              <a:t>    CART</a:t>
            </a:r>
            <a:r>
              <a:rPr lang="zh-CN" altLang="zh-CN" sz="1600" dirty="0"/>
              <a:t>和</a:t>
            </a:r>
            <a:r>
              <a:rPr lang="en-US" altLang="zh-CN" sz="1600" dirty="0"/>
              <a:t>C4.5</a:t>
            </a:r>
            <a:r>
              <a:rPr lang="zh-CN" altLang="zh-CN" sz="1600" dirty="0"/>
              <a:t>支持数据特征为连续分布时的处理，主要通过使用二元切分来处理连续型变量，即求一个特定的值——分裂值：特征值大于分裂值就走左子树，或者就走右子树</a:t>
            </a:r>
            <a:r>
              <a:rPr lang="zh-CN" altLang="zh-CN" sz="1600" dirty="0" smtClean="0"/>
              <a:t>。</a:t>
            </a:r>
            <a:endParaRPr lang="en-US" altLang="zh-CN" sz="1600" dirty="0" smtClean="0"/>
          </a:p>
          <a:p>
            <a:endParaRPr lang="en-US" altLang="zh-CN" sz="1600" dirty="0" smtClean="0"/>
          </a:p>
          <a:p>
            <a:r>
              <a:rPr lang="en-US" altLang="zh-CN" sz="1600" dirty="0" smtClean="0"/>
              <a:t>    ID3</a:t>
            </a:r>
            <a:r>
              <a:rPr lang="zh-CN" altLang="zh-CN" sz="1600" dirty="0" smtClean="0"/>
              <a:t>算法建立</a:t>
            </a:r>
            <a:r>
              <a:rPr lang="zh-CN" altLang="zh-CN" sz="1600" dirty="0"/>
              <a:t>在“奥卡姆剃刀”的基础上，越是小型的决策树越优于大的决策树。</a:t>
            </a:r>
            <a:r>
              <a:rPr lang="en-US" altLang="zh-CN" sz="1600" dirty="0"/>
              <a:t>ID3</a:t>
            </a:r>
            <a:r>
              <a:rPr lang="zh-CN" altLang="zh-CN" sz="1600" dirty="0"/>
              <a:t>算法中根据信息论的信息增益评估和选择特征，每次选择信息增益最大的特征来做判断模块</a:t>
            </a:r>
            <a:r>
              <a:rPr lang="zh-CN" altLang="zh-CN" sz="1600" dirty="0" smtClean="0"/>
              <a:t>。</a:t>
            </a:r>
            <a:endParaRPr lang="en-US" altLang="zh-CN" sz="1600" dirty="0" smtClean="0"/>
          </a:p>
          <a:p>
            <a:endParaRPr lang="en-US" altLang="zh-CN" sz="1600" dirty="0"/>
          </a:p>
          <a:p>
            <a:r>
              <a:rPr lang="en-US" altLang="zh-CN" sz="1600" dirty="0"/>
              <a:t>    C4.5</a:t>
            </a:r>
            <a:r>
              <a:rPr lang="zh-CN" altLang="zh-CN" sz="1600" dirty="0"/>
              <a:t>是</a:t>
            </a:r>
            <a:r>
              <a:rPr lang="en-US" altLang="zh-CN" sz="1600" dirty="0"/>
              <a:t>ID3</a:t>
            </a:r>
            <a:r>
              <a:rPr lang="zh-CN" altLang="zh-CN" sz="1600" dirty="0"/>
              <a:t>的一个改进算法，继承了</a:t>
            </a:r>
            <a:r>
              <a:rPr lang="en-US" altLang="zh-CN" sz="1600" dirty="0"/>
              <a:t>ID3</a:t>
            </a:r>
            <a:r>
              <a:rPr lang="zh-CN" altLang="zh-CN" sz="1600" dirty="0"/>
              <a:t>算法的优点。</a:t>
            </a:r>
            <a:r>
              <a:rPr lang="en-US" altLang="zh-CN" sz="1600" dirty="0"/>
              <a:t>C4.5</a:t>
            </a:r>
            <a:r>
              <a:rPr lang="zh-CN" altLang="zh-CN" sz="1600" dirty="0"/>
              <a:t>算法用信息增益率来选择属性，克服了用信息增益选择属性时偏向选择取值多的属性的不足，在树构造过程中进行剪枝；能够完成对连续属性的离散化处理；能够对不完整数据进行处理</a:t>
            </a:r>
            <a:r>
              <a:rPr lang="zh-CN" altLang="zh-CN" sz="1600" dirty="0" smtClean="0"/>
              <a:t>。</a:t>
            </a:r>
            <a:endParaRPr lang="en-US" altLang="zh-CN" sz="1600" dirty="0" smtClean="0"/>
          </a:p>
          <a:p>
            <a:endParaRPr lang="en-US" altLang="zh-CN" sz="1600" dirty="0"/>
          </a:p>
          <a:p>
            <a:r>
              <a:rPr lang="en-US" altLang="zh-CN" sz="1600" dirty="0"/>
              <a:t>    CART</a:t>
            </a:r>
            <a:r>
              <a:rPr lang="zh-CN" altLang="zh-CN" sz="1600" dirty="0"/>
              <a:t>算法采用的是基尼（</a:t>
            </a:r>
            <a:r>
              <a:rPr lang="en-US" altLang="zh-CN" sz="1600" dirty="0"/>
              <a:t>Gini</a:t>
            </a:r>
            <a:r>
              <a:rPr lang="zh-CN" altLang="zh-CN" sz="1600" dirty="0"/>
              <a:t>）指数（选</a:t>
            </a:r>
            <a:r>
              <a:rPr lang="en-US" altLang="zh-CN" sz="1600" dirty="0"/>
              <a:t>Gini</a:t>
            </a:r>
            <a:r>
              <a:rPr lang="zh-CN" altLang="zh-CN" sz="1600" dirty="0"/>
              <a:t>指数最小的特征</a:t>
            </a:r>
            <a:r>
              <a:rPr lang="en-US" altLang="zh-CN" sz="1600" dirty="0"/>
              <a:t>s</a:t>
            </a:r>
            <a:r>
              <a:rPr lang="zh-CN" altLang="zh-CN" sz="1600" dirty="0"/>
              <a:t>）作为分裂标准，同时它也是包含后剪枝操作</a:t>
            </a:r>
            <a:r>
              <a:rPr lang="zh-CN" altLang="zh-CN" sz="1600" dirty="0" smtClean="0"/>
              <a:t>。</a:t>
            </a:r>
            <a:endParaRPr lang="en-US" altLang="zh-CN" sz="1600" dirty="0"/>
          </a:p>
        </p:txBody>
      </p:sp>
      <p:pic>
        <p:nvPicPr>
          <p:cNvPr id="10"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56</a:t>
            </a:r>
            <a:endParaRPr lang="en-US" altLang="es-ES" sz="1200" b="1" dirty="0">
              <a:solidFill>
                <a:schemeClr val="bg1">
                  <a:lumMod val="50000"/>
                </a:schemeClr>
              </a:solidFill>
              <a:latin typeface="+mn-lt"/>
            </a:endParaRPr>
          </a:p>
        </p:txBody>
      </p:sp>
      <p:pic>
        <p:nvPicPr>
          <p:cNvPr id="1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6" name="组合 15"/>
          <p:cNvGrpSpPr/>
          <p:nvPr/>
        </p:nvGrpSpPr>
        <p:grpSpPr>
          <a:xfrm>
            <a:off x="-3387" y="-2439"/>
            <a:ext cx="9149172" cy="716845"/>
            <a:chOff x="-3387" y="190175"/>
            <a:chExt cx="9149172" cy="524649"/>
          </a:xfrm>
        </p:grpSpPr>
        <p:sp>
          <p:nvSpPr>
            <p:cNvPr id="17" name="任意多边形 16"/>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 name="任意多边形 18"/>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0" name="文本框 6"/>
          <p:cNvSpPr txBox="1"/>
          <p:nvPr/>
        </p:nvSpPr>
        <p:spPr>
          <a:xfrm>
            <a:off x="607500" y="177284"/>
            <a:ext cx="1500411" cy="323165"/>
          </a:xfrm>
          <a:prstGeom prst="rect">
            <a:avLst/>
          </a:prstGeom>
          <a:noFill/>
        </p:spPr>
        <p:txBody>
          <a:bodyPr wrap="none" lIns="0" tIns="0" rIns="0" bIns="0" rtlCol="0">
            <a:spAutoFit/>
          </a:bodyPr>
          <a:lstStyle/>
          <a:p>
            <a:r>
              <a:rPr lang="en-US" altLang="zh-CN" sz="2100" b="1" spc="225" dirty="0" smtClean="0">
                <a:solidFill>
                  <a:prstClr val="white"/>
                </a:solidFill>
              </a:rPr>
              <a:t>3.2 </a:t>
            </a:r>
            <a:r>
              <a:rPr lang="zh-CN" altLang="en-US" sz="2100" b="1" spc="225" dirty="0" smtClean="0">
                <a:solidFill>
                  <a:prstClr val="white"/>
                </a:solidFill>
              </a:rPr>
              <a:t>决策树</a:t>
            </a:r>
            <a:endParaRPr lang="zh-CN" altLang="en-US" sz="2100" b="1" spc="225" dirty="0">
              <a:solidFill>
                <a:prstClr val="white"/>
              </a:solidFill>
            </a:endParaRPr>
          </a:p>
        </p:txBody>
      </p:sp>
      <p:sp>
        <p:nvSpPr>
          <p:cNvPr id="21"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3"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1" name="文本框 27"/>
          <p:cNvSpPr txBox="1"/>
          <p:nvPr/>
        </p:nvSpPr>
        <p:spPr>
          <a:xfrm>
            <a:off x="6630203" y="234392"/>
            <a:ext cx="1101584" cy="300082"/>
          </a:xfrm>
          <a:prstGeom prst="rect">
            <a:avLst/>
          </a:prstGeom>
          <a:noFill/>
        </p:spPr>
        <p:txBody>
          <a:bodyPr wrap="none" rtlCol="0">
            <a:spAutoFit/>
          </a:bodyPr>
          <a:lstStyle/>
          <a:p>
            <a:r>
              <a:rPr lang="zh-CN" altLang="en-US" sz="1350" dirty="0" smtClean="0">
                <a:solidFill>
                  <a:prstClr val="white"/>
                </a:solidFill>
              </a:rPr>
              <a:t>第三章 分类</a:t>
            </a:r>
            <a:endParaRPr lang="zh-CN" altLang="en-US" sz="1350" dirty="0">
              <a:solidFill>
                <a:prstClr val="white"/>
              </a:solidFill>
            </a:endParaRPr>
          </a:p>
        </p:txBody>
      </p:sp>
      <p:sp>
        <p:nvSpPr>
          <p:cNvPr id="7" name="矩形 6"/>
          <p:cNvSpPr/>
          <p:nvPr/>
        </p:nvSpPr>
        <p:spPr>
          <a:xfrm>
            <a:off x="1792"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3"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4"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5"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6" name="矩形 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a:off x="508958" y="901978"/>
            <a:ext cx="8006392" cy="4278094"/>
          </a:xfrm>
          <a:prstGeom prst="rect">
            <a:avLst/>
          </a:prstGeom>
        </p:spPr>
        <p:txBody>
          <a:bodyPr wrap="square">
            <a:spAutoFit/>
          </a:bodyPr>
          <a:lstStyle/>
          <a:p>
            <a:r>
              <a:rPr lang="en-US" altLang="zh-CN" sz="1600" dirty="0" smtClean="0"/>
              <a:t>    </a:t>
            </a:r>
            <a:r>
              <a:rPr lang="x-none" altLang="zh-CN" sz="1600" dirty="0" smtClean="0"/>
              <a:t>2</a:t>
            </a:r>
            <a:r>
              <a:rPr lang="x-none" altLang="zh-CN" sz="1600" dirty="0"/>
              <a:t>. ID3</a:t>
            </a:r>
            <a:r>
              <a:rPr lang="x-none" altLang="zh-CN" sz="1600" dirty="0" smtClean="0"/>
              <a:t>算法</a:t>
            </a:r>
            <a:endParaRPr lang="en-US" altLang="zh-CN" sz="1600" dirty="0" smtClean="0"/>
          </a:p>
          <a:p>
            <a:endParaRPr lang="zh-CN" altLang="zh-CN" sz="1600" dirty="0"/>
          </a:p>
          <a:p>
            <a:r>
              <a:rPr lang="en-US" altLang="zh-CN" sz="1600" dirty="0" smtClean="0"/>
              <a:t>    </a:t>
            </a:r>
            <a:r>
              <a:rPr lang="x-none" altLang="zh-CN" sz="1600" dirty="0" smtClean="0"/>
              <a:t>1）ID3</a:t>
            </a:r>
            <a:r>
              <a:rPr lang="x-none" altLang="zh-CN" sz="1600" dirty="0"/>
              <a:t>算法的信息论基础</a:t>
            </a:r>
            <a:endParaRPr lang="zh-CN" altLang="zh-CN" sz="1600" dirty="0"/>
          </a:p>
          <a:p>
            <a:endParaRPr lang="en-US" altLang="zh-CN" sz="1600" dirty="0" smtClean="0"/>
          </a:p>
          <a:p>
            <a:r>
              <a:rPr lang="en-US" altLang="zh-CN" sz="1600" dirty="0" smtClean="0"/>
              <a:t>    </a:t>
            </a:r>
            <a:r>
              <a:rPr lang="zh-CN" altLang="zh-CN" sz="1600" dirty="0" smtClean="0"/>
              <a:t>（</a:t>
            </a:r>
            <a:r>
              <a:rPr lang="en-US" altLang="zh-CN" sz="1600" dirty="0"/>
              <a:t>1</a:t>
            </a:r>
            <a:r>
              <a:rPr lang="zh-CN" altLang="zh-CN" sz="1600" dirty="0"/>
              <a:t>）</a:t>
            </a:r>
            <a:r>
              <a:rPr lang="zh-CN" altLang="zh-CN" sz="1600" dirty="0" smtClean="0"/>
              <a:t>信息熵</a:t>
            </a:r>
            <a:endParaRPr lang="zh-CN" altLang="zh-CN" sz="1600" dirty="0"/>
          </a:p>
          <a:p>
            <a:r>
              <a:rPr lang="en-US" altLang="zh-CN" sz="1600" dirty="0" smtClean="0"/>
              <a:t>    </a:t>
            </a:r>
            <a:r>
              <a:rPr lang="zh-CN" altLang="zh-CN" sz="1600" dirty="0" smtClean="0"/>
              <a:t>信息熵</a:t>
            </a:r>
            <a:r>
              <a:rPr lang="zh-CN" altLang="zh-CN" sz="1600" dirty="0"/>
              <a:t>：在概率论中，信息熵给了一种度量不确定性的方式，是用来衡量随机变量不确定性的，熵就是信息的期望值。若待分类的事物可能划分在</a:t>
            </a:r>
            <a:r>
              <a:rPr lang="en-US" altLang="zh-CN" sz="1600" dirty="0"/>
              <a:t>N</a:t>
            </a:r>
            <a:r>
              <a:rPr lang="zh-CN" altLang="zh-CN" sz="1600" dirty="0"/>
              <a:t>类中，分别是</a:t>
            </a:r>
            <a:r>
              <a:rPr lang="en-US" altLang="zh-CN" sz="1600" dirty="0"/>
              <a:t>x</a:t>
            </a:r>
            <a:r>
              <a:rPr lang="en-US" altLang="zh-CN" sz="1600" baseline="-25000" dirty="0"/>
              <a:t>1</a:t>
            </a:r>
            <a:r>
              <a:rPr lang="zh-CN" altLang="en-US" sz="1600" dirty="0"/>
              <a:t>，</a:t>
            </a:r>
            <a:r>
              <a:rPr lang="en-US" altLang="zh-CN" sz="1600" dirty="0"/>
              <a:t>x</a:t>
            </a:r>
            <a:r>
              <a:rPr lang="en-US" altLang="zh-CN" sz="1600" baseline="-25000" dirty="0"/>
              <a:t>2</a:t>
            </a:r>
            <a:r>
              <a:rPr lang="zh-CN" altLang="en-US" sz="1600" dirty="0"/>
              <a:t>，</a:t>
            </a:r>
            <a:r>
              <a:rPr lang="en-US" altLang="zh-CN" sz="1600" dirty="0"/>
              <a:t>…,</a:t>
            </a:r>
            <a:r>
              <a:rPr lang="en-US" altLang="zh-CN" sz="1600" dirty="0" err="1"/>
              <a:t>x</a:t>
            </a:r>
            <a:r>
              <a:rPr lang="en-US" altLang="zh-CN" sz="1600" baseline="-25000" dirty="0" err="1"/>
              <a:t>n</a:t>
            </a:r>
            <a:r>
              <a:rPr lang="zh-CN" altLang="zh-CN" sz="1600" dirty="0"/>
              <a:t>，每一种取到的概率分别是</a:t>
            </a:r>
            <a:r>
              <a:rPr lang="en-US" altLang="zh-CN" sz="1600" dirty="0"/>
              <a:t>p</a:t>
            </a:r>
            <a:r>
              <a:rPr lang="en-US" altLang="zh-CN" sz="1600" baseline="-25000" dirty="0"/>
              <a:t>1</a:t>
            </a:r>
            <a:r>
              <a:rPr lang="zh-CN" altLang="en-US" sz="1600" dirty="0"/>
              <a:t>，</a:t>
            </a:r>
            <a:r>
              <a:rPr lang="en-US" altLang="zh-CN" sz="1600" dirty="0"/>
              <a:t>p</a:t>
            </a:r>
            <a:r>
              <a:rPr lang="en-US" altLang="zh-CN" sz="1600" baseline="-25000" dirty="0"/>
              <a:t>2</a:t>
            </a:r>
            <a:r>
              <a:rPr lang="zh-CN" altLang="en-US" sz="1600" dirty="0"/>
              <a:t>，</a:t>
            </a:r>
            <a:r>
              <a:rPr lang="en-US" altLang="zh-CN" sz="1600" dirty="0"/>
              <a:t>…,</a:t>
            </a:r>
            <a:r>
              <a:rPr lang="en-US" altLang="zh-CN" sz="1600" dirty="0" err="1" smtClean="0"/>
              <a:t>p</a:t>
            </a:r>
            <a:r>
              <a:rPr lang="en-US" altLang="zh-CN" sz="1600" baseline="-25000" dirty="0" err="1" smtClean="0"/>
              <a:t>n</a:t>
            </a:r>
            <a:r>
              <a:rPr lang="zh-CN" altLang="zh-CN" sz="1600" dirty="0" smtClean="0"/>
              <a:t>，</a:t>
            </a:r>
            <a:r>
              <a:rPr lang="zh-CN" altLang="zh-CN" sz="1600" dirty="0"/>
              <a:t>那么</a:t>
            </a:r>
            <a:r>
              <a:rPr lang="en-US" altLang="zh-CN" sz="1600" dirty="0"/>
              <a:t>X</a:t>
            </a:r>
            <a:r>
              <a:rPr lang="zh-CN" altLang="zh-CN" sz="1600" dirty="0"/>
              <a:t>的熵就定义为</a:t>
            </a:r>
            <a:r>
              <a:rPr lang="zh-CN" altLang="zh-CN" sz="1600" dirty="0" smtClean="0"/>
              <a:t>：</a:t>
            </a:r>
            <a:endParaRPr lang="en-US" altLang="zh-CN" sz="1600" dirty="0"/>
          </a:p>
          <a:p>
            <a:endParaRPr lang="en-US" altLang="zh-CN" sz="1600" dirty="0"/>
          </a:p>
          <a:p>
            <a:endParaRPr lang="en-US" altLang="zh-CN" sz="1600" dirty="0" smtClean="0"/>
          </a:p>
          <a:p>
            <a:endParaRPr lang="en-US" altLang="zh-CN" sz="1600" dirty="0" smtClean="0"/>
          </a:p>
          <a:p>
            <a:r>
              <a:rPr lang="en-US" altLang="zh-CN" sz="1600" dirty="0" smtClean="0"/>
              <a:t>    </a:t>
            </a:r>
            <a:r>
              <a:rPr lang="zh-CN" altLang="zh-CN" sz="1600" dirty="0" smtClean="0"/>
              <a:t>从</a:t>
            </a:r>
            <a:r>
              <a:rPr lang="zh-CN" altLang="zh-CN" sz="1600" dirty="0"/>
              <a:t>定义中可知：</a:t>
            </a:r>
            <a:endParaRPr lang="en-US" altLang="zh-CN" sz="1600" dirty="0"/>
          </a:p>
          <a:p>
            <a:endParaRPr lang="en-US" altLang="zh-CN" sz="1600" dirty="0"/>
          </a:p>
          <a:p>
            <a:r>
              <a:rPr lang="en-US" altLang="zh-CN" sz="1600" dirty="0" smtClean="0"/>
              <a:t>   </a:t>
            </a:r>
            <a:r>
              <a:rPr lang="zh-CN" altLang="zh-CN" sz="1600" dirty="0" smtClean="0"/>
              <a:t>当</a:t>
            </a:r>
            <a:r>
              <a:rPr lang="zh-CN" altLang="zh-CN" sz="1600" dirty="0"/>
              <a:t>随机变量只取两个值时，即</a:t>
            </a:r>
            <a:r>
              <a:rPr lang="en-US" altLang="zh-CN" sz="1600" dirty="0"/>
              <a:t>X</a:t>
            </a:r>
            <a:r>
              <a:rPr lang="zh-CN" altLang="zh-CN" sz="1600" dirty="0"/>
              <a:t>的分布</a:t>
            </a:r>
            <a:endParaRPr lang="en-US" altLang="zh-CN" sz="1600" dirty="0"/>
          </a:p>
          <a:p>
            <a:endParaRPr lang="zh-CN" altLang="zh-CN" sz="1600" dirty="0"/>
          </a:p>
          <a:p>
            <a:r>
              <a:rPr lang="en-US" altLang="zh-CN" sz="1600" dirty="0" smtClean="0"/>
              <a:t>    </a:t>
            </a:r>
            <a:r>
              <a:rPr lang="zh-CN" altLang="zh-CN" sz="1600" dirty="0" smtClean="0"/>
              <a:t>则</a:t>
            </a:r>
            <a:r>
              <a:rPr lang="zh-CN" altLang="zh-CN" sz="1600" dirty="0"/>
              <a:t>熵为</a:t>
            </a:r>
            <a:r>
              <a:rPr lang="zh-CN" altLang="zh-CN" sz="1600" dirty="0" smtClean="0"/>
              <a:t>：</a:t>
            </a:r>
            <a:endParaRPr lang="en-US" altLang="zh-CN" sz="1600" dirty="0" smtClean="0"/>
          </a:p>
          <a:p>
            <a:endParaRPr lang="en-US" altLang="zh-CN" sz="1600" dirty="0"/>
          </a:p>
        </p:txBody>
      </p:sp>
      <p:pic>
        <p:nvPicPr>
          <p:cNvPr id="10"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56</a:t>
            </a:r>
            <a:endParaRPr lang="en-US" altLang="es-ES" sz="1200" b="1" dirty="0">
              <a:solidFill>
                <a:schemeClr val="bg1">
                  <a:lumMod val="50000"/>
                </a:schemeClr>
              </a:solidFill>
              <a:latin typeface="+mn-lt"/>
            </a:endParaRPr>
          </a:p>
        </p:txBody>
      </p:sp>
      <p:pic>
        <p:nvPicPr>
          <p:cNvPr id="1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6" name="组合 15"/>
          <p:cNvGrpSpPr/>
          <p:nvPr/>
        </p:nvGrpSpPr>
        <p:grpSpPr>
          <a:xfrm>
            <a:off x="-3387" y="-2439"/>
            <a:ext cx="9149172" cy="716845"/>
            <a:chOff x="-3387" y="190175"/>
            <a:chExt cx="9149172" cy="524649"/>
          </a:xfrm>
        </p:grpSpPr>
        <p:sp>
          <p:nvSpPr>
            <p:cNvPr id="17" name="任意多边形 16"/>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 name="任意多边形 18"/>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0" name="文本框 6"/>
          <p:cNvSpPr txBox="1"/>
          <p:nvPr/>
        </p:nvSpPr>
        <p:spPr>
          <a:xfrm>
            <a:off x="607500" y="177284"/>
            <a:ext cx="1500411" cy="323165"/>
          </a:xfrm>
          <a:prstGeom prst="rect">
            <a:avLst/>
          </a:prstGeom>
          <a:noFill/>
        </p:spPr>
        <p:txBody>
          <a:bodyPr wrap="none" lIns="0" tIns="0" rIns="0" bIns="0" rtlCol="0">
            <a:spAutoFit/>
          </a:bodyPr>
          <a:lstStyle/>
          <a:p>
            <a:r>
              <a:rPr lang="en-US" altLang="zh-CN" sz="2100" b="1" spc="225" dirty="0" smtClean="0">
                <a:solidFill>
                  <a:prstClr val="white"/>
                </a:solidFill>
              </a:rPr>
              <a:t>3.2 </a:t>
            </a:r>
            <a:r>
              <a:rPr lang="zh-CN" altLang="en-US" sz="2100" b="1" spc="225" dirty="0" smtClean="0">
                <a:solidFill>
                  <a:prstClr val="white"/>
                </a:solidFill>
              </a:rPr>
              <a:t>决策树</a:t>
            </a:r>
            <a:endParaRPr lang="zh-CN" altLang="en-US" sz="2100" b="1" spc="225" dirty="0">
              <a:solidFill>
                <a:prstClr val="white"/>
              </a:solidFill>
            </a:endParaRPr>
          </a:p>
        </p:txBody>
      </p:sp>
      <p:sp>
        <p:nvSpPr>
          <p:cNvPr id="21"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3"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1" name="文本框 27"/>
          <p:cNvSpPr txBox="1"/>
          <p:nvPr/>
        </p:nvSpPr>
        <p:spPr>
          <a:xfrm>
            <a:off x="6630203" y="234392"/>
            <a:ext cx="1101584" cy="300082"/>
          </a:xfrm>
          <a:prstGeom prst="rect">
            <a:avLst/>
          </a:prstGeom>
          <a:noFill/>
        </p:spPr>
        <p:txBody>
          <a:bodyPr wrap="none" rtlCol="0">
            <a:spAutoFit/>
          </a:bodyPr>
          <a:lstStyle/>
          <a:p>
            <a:r>
              <a:rPr lang="zh-CN" altLang="en-US" sz="1350" dirty="0" smtClean="0">
                <a:solidFill>
                  <a:prstClr val="white"/>
                </a:solidFill>
              </a:rPr>
              <a:t>第三章 分类</a:t>
            </a:r>
            <a:endParaRPr lang="zh-CN" altLang="en-US" sz="1350" dirty="0">
              <a:solidFill>
                <a:prstClr val="white"/>
              </a:solidFill>
            </a:endParaRPr>
          </a:p>
        </p:txBody>
      </p:sp>
      <p:sp>
        <p:nvSpPr>
          <p:cNvPr id="14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144" name="对象 143"/>
          <p:cNvGraphicFramePr>
            <a:graphicFrameLocks noChangeAspect="1"/>
          </p:cNvGraphicFramePr>
          <p:nvPr/>
        </p:nvGraphicFramePr>
        <p:xfrm>
          <a:off x="2886497" y="2908455"/>
          <a:ext cx="1999012" cy="684847"/>
        </p:xfrm>
        <a:graphic>
          <a:graphicData uri="http://schemas.openxmlformats.org/presentationml/2006/ole">
            <mc:AlternateContent xmlns:mc="http://schemas.openxmlformats.org/markup-compatibility/2006">
              <mc:Choice xmlns:v="urn:schemas-microsoft-com:vml" Requires="v">
                <p:oleObj spid="_x0000_s8416" name="" r:id="rId3" imgW="1167765" imgH="393700" progId="Equation.DSMT4">
                  <p:embed/>
                </p:oleObj>
              </mc:Choice>
              <mc:Fallback>
                <p:oleObj name="" r:id="rId3" imgW="1167765" imgH="3937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6497" y="2908455"/>
                        <a:ext cx="1999012" cy="684847"/>
                      </a:xfrm>
                      <a:prstGeom prst="rect">
                        <a:avLst/>
                      </a:prstGeom>
                      <a:noFill/>
                    </p:spPr>
                  </p:pic>
                </p:oleObj>
              </mc:Fallback>
            </mc:AlternateContent>
          </a:graphicData>
        </a:graphic>
      </p:graphicFrame>
      <p:sp>
        <p:nvSpPr>
          <p:cNvPr id="148"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149" name="对象 148"/>
          <p:cNvGraphicFramePr>
            <a:graphicFrameLocks noChangeAspect="1"/>
          </p:cNvGraphicFramePr>
          <p:nvPr/>
        </p:nvGraphicFramePr>
        <p:xfrm>
          <a:off x="2107911" y="3581068"/>
          <a:ext cx="2059277" cy="381347"/>
        </p:xfrm>
        <a:graphic>
          <a:graphicData uri="http://schemas.openxmlformats.org/presentationml/2006/ole">
            <mc:AlternateContent xmlns:mc="http://schemas.openxmlformats.org/markup-compatibility/2006">
              <mc:Choice xmlns:v="urn:schemas-microsoft-com:vml" Requires="v">
                <p:oleObj spid="_x0000_s8417" name="" r:id="rId5" imgW="1167765" imgH="215900" progId="Equation.DSMT4">
                  <p:embed/>
                </p:oleObj>
              </mc:Choice>
              <mc:Fallback>
                <p:oleObj name="" r:id="rId5" imgW="1167765" imgH="21590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7911" y="3581068"/>
                        <a:ext cx="2059277" cy="381347"/>
                      </a:xfrm>
                      <a:prstGeom prst="rect">
                        <a:avLst/>
                      </a:prstGeom>
                      <a:noFill/>
                    </p:spPr>
                  </p:pic>
                </p:oleObj>
              </mc:Fallback>
            </mc:AlternateContent>
          </a:graphicData>
        </a:graphic>
      </p:graphicFrame>
      <p:graphicFrame>
        <p:nvGraphicFramePr>
          <p:cNvPr id="75" name="对象 74"/>
          <p:cNvGraphicFramePr>
            <a:graphicFrameLocks noChangeAspect="1"/>
          </p:cNvGraphicFramePr>
          <p:nvPr/>
        </p:nvGraphicFramePr>
        <p:xfrm>
          <a:off x="4216582" y="4080152"/>
          <a:ext cx="3987280" cy="385866"/>
        </p:xfrm>
        <a:graphic>
          <a:graphicData uri="http://schemas.openxmlformats.org/presentationml/2006/ole">
            <mc:AlternateContent xmlns:mc="http://schemas.openxmlformats.org/markup-compatibility/2006">
              <mc:Choice xmlns:v="urn:schemas-microsoft-com:vml" Requires="v">
                <p:oleObj spid="_x0000_s8418" name="" r:id="rId7" imgW="2311400" imgH="215900" progId="Equation.DSMT4">
                  <p:embed/>
                </p:oleObj>
              </mc:Choice>
              <mc:Fallback>
                <p:oleObj name="" r:id="rId7" imgW="2311400" imgH="215900" progId="Equation.DSMT4">
                  <p:embed/>
                  <p:pic>
                    <p:nvPicPr>
                      <p:cNvPr id="0" name="对象 7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6582" y="4080152"/>
                        <a:ext cx="3987280" cy="385866"/>
                      </a:xfrm>
                      <a:prstGeom prst="rect">
                        <a:avLst/>
                      </a:prstGeom>
                      <a:noFill/>
                    </p:spPr>
                  </p:pic>
                </p:oleObj>
              </mc:Fallback>
            </mc:AlternateContent>
          </a:graphicData>
        </a:graphic>
      </p:graphicFrame>
      <p:graphicFrame>
        <p:nvGraphicFramePr>
          <p:cNvPr id="76" name="对象 75"/>
          <p:cNvGraphicFramePr>
            <a:graphicFrameLocks noChangeAspect="1"/>
          </p:cNvGraphicFramePr>
          <p:nvPr/>
        </p:nvGraphicFramePr>
        <p:xfrm>
          <a:off x="1588814" y="4552538"/>
          <a:ext cx="4047927" cy="385517"/>
        </p:xfrm>
        <a:graphic>
          <a:graphicData uri="http://schemas.openxmlformats.org/presentationml/2006/ole">
            <mc:AlternateContent xmlns:mc="http://schemas.openxmlformats.org/markup-compatibility/2006">
              <mc:Choice xmlns:v="urn:schemas-microsoft-com:vml" Requires="v">
                <p:oleObj spid="_x0000_s8419" name="" r:id="rId9" imgW="2247900" imgH="215900" progId="Equation.DSMT4">
                  <p:embed/>
                </p:oleObj>
              </mc:Choice>
              <mc:Fallback>
                <p:oleObj name="" r:id="rId9" imgW="2247900" imgH="215900" progId="Equation.DSMT4">
                  <p:embed/>
                  <p:pic>
                    <p:nvPicPr>
                      <p:cNvPr id="0" name="对象 7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814" y="4552538"/>
                        <a:ext cx="4047927" cy="385517"/>
                      </a:xfrm>
                      <a:prstGeom prst="rect">
                        <a:avLst/>
                      </a:prstGeom>
                      <a:noFill/>
                    </p:spPr>
                  </p:pic>
                </p:oleObj>
              </mc:Fallback>
            </mc:AlternateContent>
          </a:graphicData>
        </a:graphic>
      </p:graphicFrame>
      <p:sp>
        <p:nvSpPr>
          <p:cNvPr id="7" name="矩形 6"/>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5"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6"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7"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8"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9"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10" name="矩形 9"/>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11"/>
          <p:cNvSpPr/>
          <p:nvPr/>
        </p:nvSpPr>
        <p:spPr>
          <a:xfrm>
            <a:off x="508958" y="862789"/>
            <a:ext cx="8006392" cy="5016758"/>
          </a:xfrm>
          <a:prstGeom prst="rect">
            <a:avLst/>
          </a:prstGeom>
        </p:spPr>
        <p:txBody>
          <a:bodyPr wrap="square">
            <a:spAutoFit/>
          </a:bodyPr>
          <a:lstStyle/>
          <a:p>
            <a:r>
              <a:rPr lang="en-US" altLang="zh-CN" sz="1600" dirty="0" smtClean="0"/>
              <a:t>    </a:t>
            </a:r>
            <a:r>
              <a:rPr lang="zh-CN" altLang="zh-CN" sz="1600" dirty="0" smtClean="0"/>
              <a:t>（</a:t>
            </a:r>
            <a:r>
              <a:rPr lang="en-US" altLang="zh-CN" sz="1600" dirty="0"/>
              <a:t>2</a:t>
            </a:r>
            <a:r>
              <a:rPr lang="zh-CN" altLang="zh-CN" sz="1600" dirty="0"/>
              <a:t>）</a:t>
            </a:r>
            <a:r>
              <a:rPr lang="zh-CN" altLang="zh-CN" sz="1600" dirty="0" smtClean="0"/>
              <a:t>条件熵</a:t>
            </a:r>
            <a:endParaRPr lang="zh-CN" altLang="zh-CN" sz="1600" dirty="0"/>
          </a:p>
          <a:p>
            <a:r>
              <a:rPr lang="en-US" altLang="zh-CN" sz="1600" dirty="0" smtClean="0"/>
              <a:t>    </a:t>
            </a:r>
            <a:r>
              <a:rPr lang="zh-CN" altLang="zh-CN" sz="1600" dirty="0" smtClean="0"/>
              <a:t>假设</a:t>
            </a:r>
            <a:r>
              <a:rPr lang="zh-CN" altLang="zh-CN" sz="1600" dirty="0"/>
              <a:t>有随机变量</a:t>
            </a:r>
            <a:r>
              <a:rPr lang="zh-CN" altLang="en-US" sz="1600" dirty="0"/>
              <a:t>（</a:t>
            </a:r>
            <a:r>
              <a:rPr lang="en-US" altLang="zh-CN" sz="1600" dirty="0"/>
              <a:t>X,Y</a:t>
            </a:r>
            <a:r>
              <a:rPr lang="zh-CN" altLang="en-US" sz="1600" dirty="0"/>
              <a:t>）</a:t>
            </a:r>
            <a:r>
              <a:rPr lang="en-US" altLang="zh-CN" sz="1600" dirty="0"/>
              <a:t>,</a:t>
            </a:r>
            <a:r>
              <a:rPr lang="zh-CN" altLang="zh-CN" sz="1600" dirty="0"/>
              <a:t>其联合概率分布为：</a:t>
            </a:r>
            <a:r>
              <a:rPr lang="en-US" altLang="zh-CN" sz="1600" dirty="0"/>
              <a:t>P(X=</a:t>
            </a:r>
            <a:r>
              <a:rPr lang="en-US" altLang="zh-CN" sz="1600" dirty="0" err="1"/>
              <a:t>x</a:t>
            </a:r>
            <a:r>
              <a:rPr lang="en-US" altLang="zh-CN" sz="1600" baseline="-25000" dirty="0" err="1"/>
              <a:t>i</a:t>
            </a:r>
            <a:r>
              <a:rPr lang="en-US" altLang="zh-CN" sz="1600" dirty="0" err="1"/>
              <a:t>,Y</a:t>
            </a:r>
            <a:r>
              <a:rPr lang="en-US" altLang="zh-CN" sz="1600" dirty="0"/>
              <a:t>=</a:t>
            </a:r>
            <a:r>
              <a:rPr lang="en-US" altLang="zh-CN" sz="1600" dirty="0" err="1"/>
              <a:t>y</a:t>
            </a:r>
            <a:r>
              <a:rPr lang="en-US" altLang="zh-CN" sz="1600" baseline="-25000" dirty="0" err="1"/>
              <a:t>i</a:t>
            </a:r>
            <a:r>
              <a:rPr lang="en-US" altLang="zh-CN" sz="1600" dirty="0"/>
              <a:t>)=</a:t>
            </a:r>
            <a:r>
              <a:rPr lang="en-US" altLang="zh-CN" sz="1600" dirty="0" err="1"/>
              <a:t>p</a:t>
            </a:r>
            <a:r>
              <a:rPr lang="en-US" altLang="zh-CN" sz="1600" baseline="-25000" dirty="0" err="1"/>
              <a:t>ij</a:t>
            </a:r>
            <a:r>
              <a:rPr lang="en-US" altLang="zh-CN" sz="1600" dirty="0" err="1"/>
              <a:t>,i</a:t>
            </a:r>
            <a:r>
              <a:rPr lang="en-US" altLang="zh-CN" sz="1600" dirty="0"/>
              <a:t>=1,2,…,</a:t>
            </a:r>
            <a:r>
              <a:rPr lang="en-US" altLang="zh-CN" sz="1600" dirty="0" err="1"/>
              <a:t>n;j</a:t>
            </a:r>
            <a:r>
              <a:rPr lang="en-US" altLang="zh-CN" sz="1600" dirty="0"/>
              <a:t>=1,2,…,m</a:t>
            </a:r>
            <a:r>
              <a:rPr lang="zh-CN" altLang="en-US" sz="1600" dirty="0"/>
              <a:t>。</a:t>
            </a:r>
            <a:r>
              <a:rPr lang="zh-CN" altLang="zh-CN" sz="1600" dirty="0"/>
              <a:t>则条件熵</a:t>
            </a:r>
            <a:r>
              <a:rPr lang="en-US" altLang="zh-CN" sz="1600" dirty="0"/>
              <a:t>H(Y|X)</a:t>
            </a:r>
            <a:r>
              <a:rPr lang="zh-CN" altLang="zh-CN" sz="1600" dirty="0"/>
              <a:t>表示在已知随机变量</a:t>
            </a:r>
            <a:r>
              <a:rPr lang="en-US" altLang="zh-CN" sz="1600" dirty="0"/>
              <a:t>X</a:t>
            </a:r>
            <a:r>
              <a:rPr lang="zh-CN" altLang="zh-CN" sz="1600" dirty="0"/>
              <a:t>的条件下随机变量</a:t>
            </a:r>
            <a:r>
              <a:rPr lang="en-US" altLang="zh-CN" sz="1600" dirty="0"/>
              <a:t>Y</a:t>
            </a:r>
            <a:r>
              <a:rPr lang="zh-CN" altLang="zh-CN" sz="1600" dirty="0"/>
              <a:t>的不确定性，其定义为</a:t>
            </a:r>
            <a:r>
              <a:rPr lang="en-US" altLang="zh-CN" sz="1600" dirty="0"/>
              <a:t>X</a:t>
            </a:r>
            <a:r>
              <a:rPr lang="zh-CN" altLang="zh-CN" sz="1600" dirty="0"/>
              <a:t>在给定条件下</a:t>
            </a:r>
            <a:r>
              <a:rPr lang="en-US" altLang="zh-CN" sz="1600" dirty="0"/>
              <a:t>Y</a:t>
            </a:r>
            <a:r>
              <a:rPr lang="zh-CN" altLang="zh-CN" sz="1600" dirty="0"/>
              <a:t>的条件概率分布的熵对</a:t>
            </a:r>
            <a:r>
              <a:rPr lang="en-US" altLang="zh-CN" sz="1600" dirty="0"/>
              <a:t>X</a:t>
            </a:r>
            <a:r>
              <a:rPr lang="zh-CN" altLang="zh-CN" sz="1600" dirty="0"/>
              <a:t>的数学期望</a:t>
            </a:r>
            <a:r>
              <a:rPr lang="zh-CN" altLang="zh-CN" sz="1600" dirty="0" smtClean="0"/>
              <a:t>：</a:t>
            </a:r>
            <a:endParaRPr lang="en-US" altLang="zh-CN" sz="1600" dirty="0" smtClean="0"/>
          </a:p>
          <a:p>
            <a:endParaRPr lang="en-US" altLang="zh-CN" sz="1600" dirty="0"/>
          </a:p>
          <a:p>
            <a:endParaRPr lang="en-US" altLang="zh-CN" sz="1600" dirty="0" smtClean="0"/>
          </a:p>
          <a:p>
            <a:r>
              <a:rPr lang="en-US" altLang="zh-CN" sz="1600" dirty="0" smtClean="0"/>
              <a:t>    </a:t>
            </a:r>
            <a:endParaRPr lang="en-US" altLang="zh-CN" sz="1600" dirty="0" smtClean="0"/>
          </a:p>
          <a:p>
            <a:r>
              <a:rPr lang="en-US" altLang="zh-CN" sz="1600" dirty="0"/>
              <a:t> </a:t>
            </a:r>
            <a:r>
              <a:rPr lang="en-US" altLang="zh-CN" sz="1600" dirty="0" smtClean="0"/>
              <a:t>   </a:t>
            </a:r>
            <a:r>
              <a:rPr lang="zh-CN" altLang="zh-CN" sz="1600" dirty="0" smtClean="0"/>
              <a:t>若是</a:t>
            </a:r>
            <a:r>
              <a:rPr lang="zh-CN" altLang="zh-CN" sz="1600" dirty="0"/>
              <a:t>样本的特征只有两个值</a:t>
            </a:r>
            <a:r>
              <a:rPr lang="en-US" altLang="zh-CN" sz="1600" dirty="0"/>
              <a:t>(X</a:t>
            </a:r>
            <a:r>
              <a:rPr lang="en-US" altLang="zh-CN" sz="1600" baseline="-25000" dirty="0"/>
              <a:t>1</a:t>
            </a:r>
            <a:r>
              <a:rPr lang="en-US" altLang="zh-CN" sz="1600" dirty="0"/>
              <a:t>=0</a:t>
            </a:r>
            <a:r>
              <a:rPr lang="zh-CN" altLang="en-US" sz="1600" dirty="0"/>
              <a:t>，</a:t>
            </a:r>
            <a:r>
              <a:rPr lang="en-US" altLang="zh-CN" sz="1600" dirty="0"/>
              <a:t>X</a:t>
            </a:r>
            <a:r>
              <a:rPr lang="en-US" altLang="zh-CN" sz="1600" baseline="-25000" dirty="0"/>
              <a:t>2</a:t>
            </a:r>
            <a:r>
              <a:rPr lang="en-US" altLang="zh-CN" sz="1600" dirty="0"/>
              <a:t>=1),</a:t>
            </a:r>
            <a:r>
              <a:rPr lang="zh-CN" altLang="zh-CN" sz="1600" dirty="0"/>
              <a:t>对应</a:t>
            </a:r>
            <a:r>
              <a:rPr lang="en-US" altLang="zh-CN" sz="1600" dirty="0"/>
              <a:t>(</a:t>
            </a:r>
            <a:r>
              <a:rPr lang="zh-CN" altLang="zh-CN" sz="1600" dirty="0"/>
              <a:t>出现，不出现</a:t>
            </a:r>
            <a:r>
              <a:rPr lang="en-US" altLang="zh-CN" sz="1600" dirty="0"/>
              <a:t>)</a:t>
            </a:r>
            <a:r>
              <a:rPr lang="zh-CN" altLang="zh-CN" sz="1600" dirty="0"/>
              <a:t>，如文本分类中某一个单词的出现与否。那么对于特征二值的情况，用</a:t>
            </a:r>
            <a:r>
              <a:rPr lang="en-US" altLang="zh-CN" sz="1600" dirty="0"/>
              <a:t>T</a:t>
            </a:r>
            <a:r>
              <a:rPr lang="zh-CN" altLang="zh-CN" sz="1600" dirty="0"/>
              <a:t>代表特征，用</a:t>
            </a:r>
            <a:r>
              <a:rPr lang="en-US" altLang="zh-CN" sz="1600" dirty="0"/>
              <a:t>t</a:t>
            </a:r>
            <a:r>
              <a:rPr lang="zh-CN" altLang="zh-CN" sz="1600" dirty="0"/>
              <a:t>代表</a:t>
            </a:r>
            <a:r>
              <a:rPr lang="en-US" altLang="zh-CN" sz="1600" dirty="0"/>
              <a:t>T</a:t>
            </a:r>
            <a:r>
              <a:rPr lang="zh-CN" altLang="zh-CN" sz="1600" dirty="0"/>
              <a:t>出现</a:t>
            </a:r>
            <a:r>
              <a:rPr lang="zh-CN" altLang="zh-CN" sz="1600" dirty="0" smtClean="0"/>
              <a:t>，</a:t>
            </a:r>
            <a:r>
              <a:rPr lang="en-US" altLang="zh-CN" sz="1600" dirty="0" smtClean="0"/>
              <a:t> </a:t>
            </a:r>
            <a:r>
              <a:rPr lang="zh-CN" altLang="zh-CN" sz="1600" dirty="0" smtClean="0"/>
              <a:t>表示</a:t>
            </a:r>
            <a:r>
              <a:rPr lang="zh-CN" altLang="zh-CN" sz="1600" dirty="0"/>
              <a:t>该特征不出现。那么</a:t>
            </a:r>
            <a:r>
              <a:rPr lang="zh-CN" altLang="zh-CN" sz="1600" dirty="0" smtClean="0"/>
              <a:t>：</a:t>
            </a:r>
            <a:endParaRPr lang="en-US" altLang="zh-CN" sz="1600" dirty="0" smtClean="0"/>
          </a:p>
          <a:p>
            <a:endParaRPr lang="zh-CN" altLang="en-US" sz="1600" dirty="0"/>
          </a:p>
          <a:p>
            <a:endParaRPr lang="en-US" altLang="zh-CN" sz="1600" dirty="0" smtClean="0"/>
          </a:p>
          <a:p>
            <a:r>
              <a:rPr lang="en-US" altLang="zh-CN" sz="1600" dirty="0" smtClean="0"/>
              <a:t>    </a:t>
            </a:r>
            <a:r>
              <a:rPr lang="zh-CN" altLang="zh-CN" sz="1600" dirty="0" smtClean="0"/>
              <a:t>与</a:t>
            </a:r>
            <a:r>
              <a:rPr lang="zh-CN" altLang="zh-CN" sz="1600" dirty="0"/>
              <a:t>前面的公式对比一下，</a:t>
            </a:r>
            <a:r>
              <a:rPr lang="en-US" altLang="zh-CN" sz="1600" dirty="0"/>
              <a:t>P(t)</a:t>
            </a:r>
            <a:r>
              <a:rPr lang="zh-CN" altLang="zh-CN" sz="1600" dirty="0"/>
              <a:t>就是</a:t>
            </a:r>
            <a:r>
              <a:rPr lang="en-US" altLang="zh-CN" sz="1600" dirty="0"/>
              <a:t>T</a:t>
            </a:r>
            <a:r>
              <a:rPr lang="zh-CN" altLang="zh-CN" sz="1600" dirty="0"/>
              <a:t>出现的概率，</a:t>
            </a:r>
            <a:r>
              <a:rPr lang="en-US" altLang="zh-CN" sz="1600" dirty="0"/>
              <a:t>P(  )</a:t>
            </a:r>
            <a:r>
              <a:rPr lang="zh-CN" altLang="zh-CN" sz="1600" dirty="0"/>
              <a:t>就是</a:t>
            </a:r>
            <a:r>
              <a:rPr lang="en-US" altLang="zh-CN" sz="1600" dirty="0"/>
              <a:t>T</a:t>
            </a:r>
            <a:r>
              <a:rPr lang="zh-CN" altLang="en-US" sz="1600" dirty="0"/>
              <a:t>不</a:t>
            </a:r>
            <a:r>
              <a:rPr lang="zh-CN" altLang="zh-CN" sz="1600" dirty="0"/>
              <a:t>出现的概率</a:t>
            </a:r>
            <a:r>
              <a:rPr lang="zh-CN" altLang="en-US" sz="1600" dirty="0"/>
              <a:t>，</a:t>
            </a:r>
            <a:r>
              <a:rPr lang="zh-CN" altLang="zh-CN" sz="1600" dirty="0"/>
              <a:t>结合信息熵的计算公式，可得</a:t>
            </a:r>
            <a:r>
              <a:rPr lang="zh-CN" altLang="zh-CN" sz="1600" dirty="0" smtClean="0"/>
              <a:t>：</a:t>
            </a:r>
            <a:endParaRPr lang="en-US" altLang="zh-CN" sz="1600" dirty="0" smtClean="0"/>
          </a:p>
          <a:p>
            <a:endParaRPr lang="en-US" altLang="zh-CN" sz="1600" dirty="0"/>
          </a:p>
          <a:p>
            <a:endParaRPr lang="en-US" altLang="zh-CN" sz="1600" dirty="0" smtClean="0"/>
          </a:p>
          <a:p>
            <a:endParaRPr lang="en-US" altLang="zh-CN" sz="1600" dirty="0" smtClean="0"/>
          </a:p>
          <a:p>
            <a:endParaRPr lang="en-US" altLang="zh-CN" sz="1600" dirty="0" smtClean="0"/>
          </a:p>
          <a:p>
            <a:endParaRPr lang="en-US" altLang="zh-CN" sz="1600" dirty="0"/>
          </a:p>
          <a:p>
            <a:endParaRPr lang="en-US" altLang="zh-CN" sz="1600" dirty="0"/>
          </a:p>
        </p:txBody>
      </p:sp>
      <p:pic>
        <p:nvPicPr>
          <p:cNvPr id="13"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5"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56</a:t>
            </a:r>
            <a:endParaRPr lang="en-US" altLang="es-ES" sz="1200" b="1" dirty="0">
              <a:solidFill>
                <a:schemeClr val="bg1">
                  <a:lumMod val="50000"/>
                </a:schemeClr>
              </a:solidFill>
              <a:latin typeface="+mn-lt"/>
            </a:endParaRPr>
          </a:p>
        </p:txBody>
      </p:sp>
      <p:pic>
        <p:nvPicPr>
          <p:cNvPr id="1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t>17</a:t>
            </a:r>
            <a:endParaRPr lang="zh-CN" altLang="en-US" dirty="0"/>
          </a:p>
        </p:txBody>
      </p:sp>
      <p:grpSp>
        <p:nvGrpSpPr>
          <p:cNvPr id="19" name="组合 18"/>
          <p:cNvGrpSpPr/>
          <p:nvPr/>
        </p:nvGrpSpPr>
        <p:grpSpPr>
          <a:xfrm>
            <a:off x="-3387" y="-2439"/>
            <a:ext cx="9149172" cy="716845"/>
            <a:chOff x="-3387" y="190175"/>
            <a:chExt cx="9149172" cy="524649"/>
          </a:xfrm>
        </p:grpSpPr>
        <p:sp>
          <p:nvSpPr>
            <p:cNvPr id="20" name="任意多边形 19"/>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1" name="任意多边形 20"/>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3" name="文本框 6"/>
          <p:cNvSpPr txBox="1"/>
          <p:nvPr/>
        </p:nvSpPr>
        <p:spPr>
          <a:xfrm>
            <a:off x="607500" y="177284"/>
            <a:ext cx="1500411" cy="323165"/>
          </a:xfrm>
          <a:prstGeom prst="rect">
            <a:avLst/>
          </a:prstGeom>
          <a:noFill/>
        </p:spPr>
        <p:txBody>
          <a:bodyPr wrap="none" lIns="0" tIns="0" rIns="0" bIns="0" rtlCol="0">
            <a:spAutoFit/>
          </a:bodyPr>
          <a:lstStyle/>
          <a:p>
            <a:r>
              <a:rPr lang="en-US" altLang="zh-CN" sz="2100" b="1" spc="225" dirty="0" smtClean="0">
                <a:solidFill>
                  <a:prstClr val="white"/>
                </a:solidFill>
              </a:rPr>
              <a:t>3.2 </a:t>
            </a:r>
            <a:r>
              <a:rPr lang="zh-CN" altLang="en-US" sz="2100" b="1" spc="225" dirty="0" smtClean="0">
                <a:solidFill>
                  <a:prstClr val="white"/>
                </a:solidFill>
              </a:rPr>
              <a:t>决策树</a:t>
            </a:r>
            <a:endParaRPr lang="zh-CN" altLang="en-US" sz="2100" b="1" spc="225" dirty="0">
              <a:solidFill>
                <a:prstClr val="white"/>
              </a:solidFill>
            </a:endParaRPr>
          </a:p>
        </p:txBody>
      </p:sp>
      <p:sp>
        <p:nvSpPr>
          <p:cNvPr id="2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9"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文本框 27"/>
          <p:cNvSpPr txBox="1"/>
          <p:nvPr/>
        </p:nvSpPr>
        <p:spPr>
          <a:xfrm>
            <a:off x="6630203" y="234392"/>
            <a:ext cx="1101584" cy="300082"/>
          </a:xfrm>
          <a:prstGeom prst="rect">
            <a:avLst/>
          </a:prstGeom>
          <a:noFill/>
        </p:spPr>
        <p:txBody>
          <a:bodyPr wrap="none" rtlCol="0">
            <a:spAutoFit/>
          </a:bodyPr>
          <a:lstStyle/>
          <a:p>
            <a:r>
              <a:rPr lang="zh-CN" altLang="en-US" sz="1350" dirty="0" smtClean="0">
                <a:solidFill>
                  <a:prstClr val="white"/>
                </a:solidFill>
              </a:rPr>
              <a:t>第三章 分类</a:t>
            </a:r>
            <a:endParaRPr lang="zh-CN" altLang="en-US" sz="1350" dirty="0">
              <a:solidFill>
                <a:prstClr val="white"/>
              </a:solidFill>
            </a:endParaRPr>
          </a:p>
        </p:txBody>
      </p:sp>
      <p:sp>
        <p:nvSpPr>
          <p:cNvPr id="7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83" name="对象 82"/>
          <p:cNvGraphicFramePr>
            <a:graphicFrameLocks noChangeAspect="1"/>
          </p:cNvGraphicFramePr>
          <p:nvPr/>
        </p:nvGraphicFramePr>
        <p:xfrm>
          <a:off x="3088284" y="1849804"/>
          <a:ext cx="2550516" cy="604930"/>
        </p:xfrm>
        <a:graphic>
          <a:graphicData uri="http://schemas.openxmlformats.org/presentationml/2006/ole">
            <mc:AlternateContent xmlns:mc="http://schemas.openxmlformats.org/markup-compatibility/2006">
              <mc:Choice xmlns:v="urn:schemas-microsoft-com:vml" Requires="v">
                <p:oleObj spid="_x0000_s27848" name="" r:id="rId3" imgW="1675765" imgH="393700" progId="Equation.DSMT4">
                  <p:embed/>
                </p:oleObj>
              </mc:Choice>
              <mc:Fallback>
                <p:oleObj name="" r:id="rId3" imgW="1675765" imgH="393700" progId="Equation.DSMT4">
                  <p:embed/>
                  <p:pic>
                    <p:nvPicPr>
                      <p:cNvPr id="0" name="对象 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8284" y="1849804"/>
                        <a:ext cx="2550516" cy="604930"/>
                      </a:xfrm>
                      <a:prstGeom prst="rect">
                        <a:avLst/>
                      </a:prstGeom>
                      <a:noFill/>
                    </p:spPr>
                  </p:pic>
                </p:oleObj>
              </mc:Fallback>
            </mc:AlternateContent>
          </a:graphicData>
        </a:graphic>
      </p:graphicFrame>
      <p:sp>
        <p:nvSpPr>
          <p:cNvPr id="84"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85" name="对象 84"/>
          <p:cNvGraphicFramePr>
            <a:graphicFrameLocks noChangeAspect="1"/>
          </p:cNvGraphicFramePr>
          <p:nvPr/>
        </p:nvGraphicFramePr>
        <p:xfrm>
          <a:off x="7503819" y="2808140"/>
          <a:ext cx="149038" cy="361950"/>
        </p:xfrm>
        <a:graphic>
          <a:graphicData uri="http://schemas.openxmlformats.org/presentationml/2006/ole">
            <mc:AlternateContent xmlns:mc="http://schemas.openxmlformats.org/markup-compatibility/2006">
              <mc:Choice xmlns:v="urn:schemas-microsoft-com:vml" Requires="v">
                <p:oleObj spid="_x0000_s27849" name="" r:id="rId5" imgW="88900" imgH="202565" progId="Equation.DSMT4">
                  <p:embed/>
                </p:oleObj>
              </mc:Choice>
              <mc:Fallback>
                <p:oleObj name="" r:id="rId5" imgW="88900" imgH="202565" progId="Equation.DSMT4">
                  <p:embed/>
                  <p:pic>
                    <p:nvPicPr>
                      <p:cNvPr id="0" name="对象 8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3819" y="2808140"/>
                        <a:ext cx="149038" cy="361950"/>
                      </a:xfrm>
                      <a:prstGeom prst="rect">
                        <a:avLst/>
                      </a:prstGeom>
                      <a:noFill/>
                    </p:spPr>
                  </p:pic>
                </p:oleObj>
              </mc:Fallback>
            </mc:AlternateContent>
          </a:graphicData>
        </a:graphic>
      </p:graphicFrame>
      <p:sp>
        <p:nvSpPr>
          <p:cNvPr id="86"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87" name="对象 86"/>
          <p:cNvGraphicFramePr>
            <a:graphicFrameLocks noChangeAspect="1"/>
          </p:cNvGraphicFramePr>
          <p:nvPr/>
        </p:nvGraphicFramePr>
        <p:xfrm>
          <a:off x="2760167" y="3372833"/>
          <a:ext cx="3206750" cy="428625"/>
        </p:xfrm>
        <a:graphic>
          <a:graphicData uri="http://schemas.openxmlformats.org/presentationml/2006/ole">
            <mc:AlternateContent xmlns:mc="http://schemas.openxmlformats.org/markup-compatibility/2006">
              <mc:Choice xmlns:v="urn:schemas-microsoft-com:vml" Requires="v">
                <p:oleObj spid="_x0000_s27850" name="" r:id="rId7" imgW="2082800" imgH="279400" progId="Equation.DSMT4">
                  <p:embed/>
                </p:oleObj>
              </mc:Choice>
              <mc:Fallback>
                <p:oleObj name="" r:id="rId7" imgW="2082800" imgH="279400" progId="Equation.DSMT4">
                  <p:embed/>
                  <p:pic>
                    <p:nvPicPr>
                      <p:cNvPr id="0" name="对象 8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0167" y="3372833"/>
                        <a:ext cx="3206750" cy="428625"/>
                      </a:xfrm>
                      <a:prstGeom prst="rect">
                        <a:avLst/>
                      </a:prstGeom>
                      <a:noFill/>
                    </p:spPr>
                  </p:pic>
                </p:oleObj>
              </mc:Fallback>
            </mc:AlternateContent>
          </a:graphicData>
        </a:graphic>
      </p:graphicFrame>
      <p:graphicFrame>
        <p:nvGraphicFramePr>
          <p:cNvPr id="88" name="对象 87"/>
          <p:cNvGraphicFramePr>
            <a:graphicFrameLocks noChangeAspect="1"/>
          </p:cNvGraphicFramePr>
          <p:nvPr/>
        </p:nvGraphicFramePr>
        <p:xfrm>
          <a:off x="5354778" y="3768866"/>
          <a:ext cx="149038" cy="361950"/>
        </p:xfrm>
        <a:graphic>
          <a:graphicData uri="http://schemas.openxmlformats.org/presentationml/2006/ole">
            <mc:AlternateContent xmlns:mc="http://schemas.openxmlformats.org/markup-compatibility/2006">
              <mc:Choice xmlns:v="urn:schemas-microsoft-com:vml" Requires="v">
                <p:oleObj spid="_x0000_s27851" name="" r:id="rId9" imgW="88900" imgH="202565" progId="Equation.DSMT4">
                  <p:embed/>
                </p:oleObj>
              </mc:Choice>
              <mc:Fallback>
                <p:oleObj name="" r:id="rId9" imgW="88900" imgH="202565" progId="Equation.DSMT4">
                  <p:embed/>
                  <p:pic>
                    <p:nvPicPr>
                      <p:cNvPr id="0" name="对象 8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4778" y="3768866"/>
                        <a:ext cx="149038" cy="361950"/>
                      </a:xfrm>
                      <a:prstGeom prst="rect">
                        <a:avLst/>
                      </a:prstGeom>
                      <a:noFill/>
                    </p:spPr>
                  </p:pic>
                </p:oleObj>
              </mc:Fallback>
            </mc:AlternateContent>
          </a:graphicData>
        </a:graphic>
      </p:graphicFrame>
      <p:sp>
        <p:nvSpPr>
          <p:cNvPr id="89"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90" name="对象 89"/>
          <p:cNvGraphicFramePr>
            <a:graphicFrameLocks noChangeAspect="1"/>
          </p:cNvGraphicFramePr>
          <p:nvPr/>
        </p:nvGraphicFramePr>
        <p:xfrm>
          <a:off x="3195771" y="4429380"/>
          <a:ext cx="2858819" cy="612604"/>
        </p:xfrm>
        <a:graphic>
          <a:graphicData uri="http://schemas.openxmlformats.org/presentationml/2006/ole">
            <mc:AlternateContent xmlns:mc="http://schemas.openxmlformats.org/markup-compatibility/2006">
              <mc:Choice xmlns:v="urn:schemas-microsoft-com:vml" Requires="v">
                <p:oleObj spid="_x0000_s27852" name="" r:id="rId10" imgW="1854200" imgH="393700" progId="Equation.DSMT4">
                  <p:embed/>
                </p:oleObj>
              </mc:Choice>
              <mc:Fallback>
                <p:oleObj name="" r:id="rId10" imgW="1854200" imgH="393700" progId="Equation.DSMT4">
                  <p:embed/>
                  <p:pic>
                    <p:nvPicPr>
                      <p:cNvPr id="0" name="对象 8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95771" y="4429380"/>
                        <a:ext cx="2858819" cy="612604"/>
                      </a:xfrm>
                      <a:prstGeom prst="rect">
                        <a:avLst/>
                      </a:prstGeom>
                      <a:noFill/>
                    </p:spPr>
                  </p:pic>
                </p:oleObj>
              </mc:Fallback>
            </mc:AlternateContent>
          </a:graphicData>
        </a:graphic>
      </p:graphicFrame>
      <p:sp>
        <p:nvSpPr>
          <p:cNvPr id="9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92" name="对象 91"/>
          <p:cNvGraphicFramePr>
            <a:graphicFrameLocks noChangeAspect="1"/>
          </p:cNvGraphicFramePr>
          <p:nvPr/>
        </p:nvGraphicFramePr>
        <p:xfrm>
          <a:off x="3186493" y="5029253"/>
          <a:ext cx="2877373" cy="622589"/>
        </p:xfrm>
        <a:graphic>
          <a:graphicData uri="http://schemas.openxmlformats.org/presentationml/2006/ole">
            <mc:AlternateContent xmlns:mc="http://schemas.openxmlformats.org/markup-compatibility/2006">
              <mc:Choice xmlns:v="urn:schemas-microsoft-com:vml" Requires="v">
                <p:oleObj spid="_x0000_s27853" name="" r:id="rId12" imgW="1815465" imgH="393700" progId="Equation.DSMT4">
                  <p:embed/>
                </p:oleObj>
              </mc:Choice>
              <mc:Fallback>
                <p:oleObj name="" r:id="rId12" imgW="1815465" imgH="393700" progId="Equation.DSMT4">
                  <p:embed/>
                  <p:pic>
                    <p:nvPicPr>
                      <p:cNvPr id="0" name="对象 9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86493" y="5029253"/>
                        <a:ext cx="2877373" cy="622589"/>
                      </a:xfrm>
                      <a:prstGeom prst="rect">
                        <a:avLst/>
                      </a:prstGeom>
                      <a:noFill/>
                    </p:spPr>
                  </p:pic>
                </p:oleObj>
              </mc:Fallback>
            </mc:AlternateContent>
          </a:graphicData>
        </a:graphic>
      </p:graphicFrame>
      <p:sp>
        <p:nvSpPr>
          <p:cNvPr id="11" name="矩形 10"/>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3"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4"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5"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6"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7" name="矩形 6"/>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p:nvSpPr>
        <p:spPr>
          <a:xfrm>
            <a:off x="508958" y="862789"/>
            <a:ext cx="8006392" cy="4031873"/>
          </a:xfrm>
          <a:prstGeom prst="rect">
            <a:avLst/>
          </a:prstGeom>
        </p:spPr>
        <p:txBody>
          <a:bodyPr wrap="square">
            <a:spAutoFit/>
          </a:bodyPr>
          <a:lstStyle/>
          <a:p>
            <a:r>
              <a:rPr lang="en-US" altLang="zh-CN" sz="1600" dirty="0" smtClean="0"/>
              <a:t>    </a:t>
            </a:r>
            <a:r>
              <a:rPr lang="zh-CN" altLang="zh-CN" sz="1600" dirty="0" smtClean="0"/>
              <a:t>（</a:t>
            </a:r>
            <a:r>
              <a:rPr lang="en-US" altLang="zh-CN" sz="1600" dirty="0"/>
              <a:t>3</a:t>
            </a:r>
            <a:r>
              <a:rPr lang="zh-CN" altLang="zh-CN" sz="1600" dirty="0"/>
              <a:t>）信息</a:t>
            </a:r>
            <a:r>
              <a:rPr lang="zh-CN" altLang="zh-CN" sz="1600" dirty="0" smtClean="0"/>
              <a:t>增益</a:t>
            </a:r>
            <a:endParaRPr lang="en-US" altLang="zh-CN" sz="1600" dirty="0" smtClean="0"/>
          </a:p>
          <a:p>
            <a:r>
              <a:rPr lang="en-US" altLang="zh-CN" sz="1600" dirty="0" smtClean="0"/>
              <a:t>    </a:t>
            </a:r>
            <a:r>
              <a:rPr lang="zh-CN" altLang="zh-CN" sz="1600" dirty="0" smtClean="0"/>
              <a:t>信息</a:t>
            </a:r>
            <a:r>
              <a:rPr lang="zh-CN" altLang="zh-CN" sz="1600" dirty="0"/>
              <a:t>增益（</a:t>
            </a:r>
            <a:r>
              <a:rPr lang="en-US" altLang="zh-CN" sz="1600" dirty="0"/>
              <a:t>Information Gain</a:t>
            </a:r>
            <a:r>
              <a:rPr lang="zh-CN" altLang="zh-CN" sz="1600" dirty="0"/>
              <a:t>）表示得知特征</a:t>
            </a:r>
            <a:r>
              <a:rPr lang="en-US" altLang="zh-CN" sz="1600" dirty="0"/>
              <a:t>X</a:t>
            </a:r>
            <a:r>
              <a:rPr lang="zh-CN" altLang="zh-CN" sz="1600" dirty="0"/>
              <a:t>的信息后，而使得</a:t>
            </a:r>
            <a:r>
              <a:rPr lang="en-US" altLang="zh-CN" sz="1600" dirty="0"/>
              <a:t>Y</a:t>
            </a:r>
            <a:r>
              <a:rPr lang="zh-CN" altLang="zh-CN" sz="1600" dirty="0"/>
              <a:t>的不确定性减少的程度。定义为：</a:t>
            </a:r>
            <a:endParaRPr lang="zh-CN" altLang="zh-CN" sz="1600" dirty="0"/>
          </a:p>
          <a:p>
            <a:endParaRPr lang="en-US" altLang="zh-CN" sz="1600" dirty="0"/>
          </a:p>
          <a:p>
            <a:endParaRPr lang="en-US" altLang="zh-CN" sz="1600" dirty="0"/>
          </a:p>
          <a:p>
            <a:r>
              <a:rPr lang="en-US" altLang="zh-CN" sz="1600" dirty="0" smtClean="0"/>
              <a:t>    </a:t>
            </a:r>
            <a:r>
              <a:rPr lang="zh-CN" altLang="zh-CN" sz="1600" dirty="0" smtClean="0"/>
              <a:t>信息</a:t>
            </a:r>
            <a:r>
              <a:rPr lang="zh-CN" altLang="zh-CN" sz="1600" dirty="0"/>
              <a:t>增益是针对一个一个的特征而言的，就是看一个特征</a:t>
            </a:r>
            <a:r>
              <a:rPr lang="en-US" altLang="zh-CN" sz="1600" dirty="0"/>
              <a:t>X</a:t>
            </a:r>
            <a:r>
              <a:rPr lang="zh-CN" altLang="zh-CN" sz="1600" dirty="0"/>
              <a:t>，系统有它和没它的时候信息量各是多少，两者的差值就是这个特征给系统带来的信息增益</a:t>
            </a:r>
            <a:r>
              <a:rPr lang="zh-CN" altLang="zh-CN" sz="1600" dirty="0" smtClean="0"/>
              <a:t>。</a:t>
            </a:r>
            <a:endParaRPr lang="en-US" altLang="zh-CN" sz="1600" dirty="0" smtClean="0"/>
          </a:p>
          <a:p>
            <a:r>
              <a:rPr lang="en-US" altLang="zh-CN" sz="1600" dirty="0" smtClean="0"/>
              <a:t>    </a:t>
            </a:r>
            <a:endParaRPr lang="en-US" altLang="zh-CN" sz="1600" dirty="0" smtClean="0"/>
          </a:p>
          <a:p>
            <a:r>
              <a:rPr lang="zh-CN" altLang="zh-CN" sz="1600" dirty="0" smtClean="0"/>
              <a:t>对于</a:t>
            </a:r>
            <a:r>
              <a:rPr lang="zh-CN" altLang="zh-CN" sz="1600" dirty="0"/>
              <a:t>特征取值为二值的情况，特征</a:t>
            </a:r>
            <a:r>
              <a:rPr lang="en-US" altLang="zh-CN" sz="1600" dirty="0"/>
              <a:t>T</a:t>
            </a:r>
            <a:r>
              <a:rPr lang="zh-CN" altLang="zh-CN" sz="1600" dirty="0"/>
              <a:t>给系统带来的信息增益就可以写成系统原本的熵与固定特征</a:t>
            </a:r>
            <a:r>
              <a:rPr lang="en-US" altLang="zh-CN" sz="1600" dirty="0"/>
              <a:t>T</a:t>
            </a:r>
            <a:r>
              <a:rPr lang="zh-CN" altLang="zh-CN" sz="1600" dirty="0"/>
              <a:t>后的条件熵之差</a:t>
            </a:r>
            <a:r>
              <a:rPr lang="zh-CN" altLang="zh-CN" sz="1600" dirty="0" smtClean="0"/>
              <a:t>：</a:t>
            </a:r>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smtClean="0"/>
          </a:p>
          <a:p>
            <a:endParaRPr lang="en-US" altLang="zh-CN" sz="1600" dirty="0"/>
          </a:p>
        </p:txBody>
      </p:sp>
      <p:pic>
        <p:nvPicPr>
          <p:cNvPr id="10"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56</a:t>
            </a:r>
            <a:endParaRPr lang="en-US" altLang="es-ES" sz="1200" b="1" dirty="0">
              <a:solidFill>
                <a:schemeClr val="bg1">
                  <a:lumMod val="50000"/>
                </a:schemeClr>
              </a:solidFill>
              <a:latin typeface="+mn-lt"/>
            </a:endParaRPr>
          </a:p>
        </p:txBody>
      </p:sp>
      <p:pic>
        <p:nvPicPr>
          <p:cNvPr id="1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6" name="组合 15"/>
          <p:cNvGrpSpPr/>
          <p:nvPr/>
        </p:nvGrpSpPr>
        <p:grpSpPr>
          <a:xfrm>
            <a:off x="-3387" y="-2439"/>
            <a:ext cx="9149172" cy="716845"/>
            <a:chOff x="-3387" y="190175"/>
            <a:chExt cx="9149172" cy="524649"/>
          </a:xfrm>
        </p:grpSpPr>
        <p:sp>
          <p:nvSpPr>
            <p:cNvPr id="17" name="任意多边形 16"/>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 name="任意多边形 18"/>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0" name="文本框 6"/>
          <p:cNvSpPr txBox="1"/>
          <p:nvPr/>
        </p:nvSpPr>
        <p:spPr>
          <a:xfrm>
            <a:off x="607500" y="177284"/>
            <a:ext cx="1500411" cy="323165"/>
          </a:xfrm>
          <a:prstGeom prst="rect">
            <a:avLst/>
          </a:prstGeom>
          <a:noFill/>
        </p:spPr>
        <p:txBody>
          <a:bodyPr wrap="none" lIns="0" tIns="0" rIns="0" bIns="0" rtlCol="0">
            <a:spAutoFit/>
          </a:bodyPr>
          <a:lstStyle/>
          <a:p>
            <a:r>
              <a:rPr lang="en-US" altLang="zh-CN" sz="2100" b="1" spc="225" dirty="0" smtClean="0">
                <a:solidFill>
                  <a:prstClr val="white"/>
                </a:solidFill>
              </a:rPr>
              <a:t>3.2 </a:t>
            </a:r>
            <a:r>
              <a:rPr lang="zh-CN" altLang="en-US" sz="2100" b="1" spc="225" dirty="0" smtClean="0">
                <a:solidFill>
                  <a:prstClr val="white"/>
                </a:solidFill>
              </a:rPr>
              <a:t>决策树</a:t>
            </a:r>
            <a:endParaRPr lang="zh-CN" altLang="en-US" sz="2100" b="1" spc="225" dirty="0">
              <a:solidFill>
                <a:prstClr val="white"/>
              </a:solidFill>
            </a:endParaRPr>
          </a:p>
        </p:txBody>
      </p:sp>
      <p:sp>
        <p:nvSpPr>
          <p:cNvPr id="21"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3"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1" name="文本框 27"/>
          <p:cNvSpPr txBox="1"/>
          <p:nvPr/>
        </p:nvSpPr>
        <p:spPr>
          <a:xfrm>
            <a:off x="6630203" y="234392"/>
            <a:ext cx="1101584" cy="300082"/>
          </a:xfrm>
          <a:prstGeom prst="rect">
            <a:avLst/>
          </a:prstGeom>
          <a:noFill/>
        </p:spPr>
        <p:txBody>
          <a:bodyPr wrap="none" rtlCol="0">
            <a:spAutoFit/>
          </a:bodyPr>
          <a:lstStyle/>
          <a:p>
            <a:r>
              <a:rPr lang="zh-CN" altLang="en-US" sz="1350" dirty="0" smtClean="0">
                <a:solidFill>
                  <a:prstClr val="white"/>
                </a:solidFill>
              </a:rPr>
              <a:t>第三章 分类</a:t>
            </a:r>
            <a:endParaRPr lang="zh-CN" altLang="en-US" sz="1350" dirty="0">
              <a:solidFill>
                <a:prstClr val="white"/>
              </a:solidFill>
            </a:endParaRPr>
          </a:p>
        </p:txBody>
      </p:sp>
      <p:sp>
        <p:nvSpPr>
          <p:cNvPr id="7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77" name="对象 76"/>
          <p:cNvGraphicFramePr>
            <a:graphicFrameLocks noChangeAspect="1"/>
          </p:cNvGraphicFramePr>
          <p:nvPr/>
        </p:nvGraphicFramePr>
        <p:xfrm>
          <a:off x="3329024" y="1670717"/>
          <a:ext cx="2884581" cy="412083"/>
        </p:xfrm>
        <a:graphic>
          <a:graphicData uri="http://schemas.openxmlformats.org/presentationml/2006/ole">
            <mc:AlternateContent xmlns:mc="http://schemas.openxmlformats.org/markup-compatibility/2006">
              <mc:Choice xmlns:v="urn:schemas-microsoft-com:vml" Requires="v">
                <p:oleObj spid="_x0000_s10454" name="" r:id="rId3" imgW="1562100" imgH="215900" progId="Equation.DSMT4">
                  <p:embed/>
                </p:oleObj>
              </mc:Choice>
              <mc:Fallback>
                <p:oleObj name="" r:id="rId3" imgW="1562100" imgH="2159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9024" y="1670717"/>
                        <a:ext cx="2884581" cy="412083"/>
                      </a:xfrm>
                      <a:prstGeom prst="rect">
                        <a:avLst/>
                      </a:prstGeom>
                      <a:noFill/>
                    </p:spPr>
                  </p:pic>
                </p:oleObj>
              </mc:Fallback>
            </mc:AlternateContent>
          </a:graphicData>
        </a:graphic>
      </p:graphicFrame>
      <p:sp>
        <p:nvSpPr>
          <p:cNvPr id="7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84" name="对象 83"/>
          <p:cNvGraphicFramePr>
            <a:graphicFrameLocks noChangeAspect="1"/>
          </p:cNvGraphicFramePr>
          <p:nvPr/>
        </p:nvGraphicFramePr>
        <p:xfrm>
          <a:off x="784858" y="3453918"/>
          <a:ext cx="2426839" cy="353914"/>
        </p:xfrm>
        <a:graphic>
          <a:graphicData uri="http://schemas.openxmlformats.org/presentationml/2006/ole">
            <mc:AlternateContent xmlns:mc="http://schemas.openxmlformats.org/markup-compatibility/2006">
              <mc:Choice xmlns:v="urn:schemas-microsoft-com:vml" Requires="v">
                <p:oleObj spid="_x0000_s10455" name="" r:id="rId5" imgW="1511300" imgH="215900" progId="Equation.DSMT4">
                  <p:embed/>
                </p:oleObj>
              </mc:Choice>
              <mc:Fallback>
                <p:oleObj name="" r:id="rId5" imgW="1511300" imgH="215900"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858" y="3453918"/>
                        <a:ext cx="2426839" cy="353914"/>
                      </a:xfrm>
                      <a:prstGeom prst="rect">
                        <a:avLst/>
                      </a:prstGeom>
                      <a:noFill/>
                    </p:spPr>
                  </p:pic>
                </p:oleObj>
              </mc:Fallback>
            </mc:AlternateContent>
          </a:graphicData>
        </a:graphic>
      </p:graphicFrame>
      <p:graphicFrame>
        <p:nvGraphicFramePr>
          <p:cNvPr id="85" name="对象 84"/>
          <p:cNvGraphicFramePr>
            <a:graphicFrameLocks noChangeAspect="1"/>
          </p:cNvGraphicFramePr>
          <p:nvPr/>
        </p:nvGraphicFramePr>
        <p:xfrm>
          <a:off x="1227808" y="3807834"/>
          <a:ext cx="7008154" cy="614459"/>
        </p:xfrm>
        <a:graphic>
          <a:graphicData uri="http://schemas.openxmlformats.org/presentationml/2006/ole">
            <mc:AlternateContent xmlns:mc="http://schemas.openxmlformats.org/markup-compatibility/2006">
              <mc:Choice xmlns:v="urn:schemas-microsoft-com:vml" Requires="v">
                <p:oleObj spid="_x0000_s10456" name="" r:id="rId7" imgW="4432300" imgH="393700" progId="Equation.DSMT4">
                  <p:embed/>
                </p:oleObj>
              </mc:Choice>
              <mc:Fallback>
                <p:oleObj name="" r:id="rId7" imgW="4432300" imgH="393700"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7808" y="3807834"/>
                        <a:ext cx="7008154" cy="614459"/>
                      </a:xfrm>
                      <a:prstGeom prst="rect">
                        <a:avLst/>
                      </a:prstGeom>
                      <a:noFill/>
                    </p:spPr>
                  </p:pic>
                </p:oleObj>
              </mc:Fallback>
            </mc:AlternateContent>
          </a:graphicData>
        </a:graphic>
      </p:graphicFrame>
      <p:sp>
        <p:nvSpPr>
          <p:cNvPr id="86"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7" name="Rectangle 12"/>
          <p:cNvSpPr>
            <a:spLocks noChangeArrowheads="1"/>
          </p:cNvSpPr>
          <p:nvPr/>
        </p:nvSpPr>
        <p:spPr bwMode="auto">
          <a:xfrm>
            <a:off x="0" y="657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 name="矩形 7"/>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3"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4"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5"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6"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7"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8" name="矩形 7"/>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9"/>
          <p:cNvSpPr/>
          <p:nvPr/>
        </p:nvSpPr>
        <p:spPr>
          <a:xfrm>
            <a:off x="587336" y="862789"/>
            <a:ext cx="7864333" cy="4308872"/>
          </a:xfrm>
          <a:prstGeom prst="rect">
            <a:avLst/>
          </a:prstGeom>
        </p:spPr>
        <p:txBody>
          <a:bodyPr wrap="square">
            <a:spAutoFit/>
          </a:bodyPr>
          <a:lstStyle/>
          <a:p>
            <a:r>
              <a:rPr lang="en-US" altLang="zh-CN" sz="1600" dirty="0" smtClean="0"/>
              <a:t>    </a:t>
            </a:r>
            <a:r>
              <a:rPr lang="x-none" altLang="zh-CN" sz="1600" dirty="0" smtClean="0"/>
              <a:t>3</a:t>
            </a:r>
            <a:r>
              <a:rPr lang="x-none" altLang="zh-CN" sz="1600" dirty="0"/>
              <a:t>. C4.5算法</a:t>
            </a:r>
            <a:endParaRPr lang="zh-CN" altLang="zh-CN" sz="1600" dirty="0"/>
          </a:p>
          <a:p>
            <a:r>
              <a:rPr lang="en-US" altLang="zh-CN" sz="1600" dirty="0" smtClean="0"/>
              <a:t>    </a:t>
            </a:r>
            <a:endParaRPr lang="en-US" altLang="zh-CN" sz="1600" dirty="0" smtClean="0"/>
          </a:p>
          <a:p>
            <a:r>
              <a:rPr lang="en-US" altLang="zh-CN" sz="1600" dirty="0"/>
              <a:t> </a:t>
            </a:r>
            <a:r>
              <a:rPr lang="en-US" altLang="zh-CN" sz="1600" dirty="0" smtClean="0"/>
              <a:t>   C4.5</a:t>
            </a:r>
            <a:r>
              <a:rPr lang="zh-CN" altLang="zh-CN" sz="1600" dirty="0"/>
              <a:t>算法同样以“信息熵”作为核心，是</a:t>
            </a:r>
            <a:r>
              <a:rPr lang="en-US" altLang="zh-CN" sz="1600" dirty="0"/>
              <a:t>ID3</a:t>
            </a:r>
            <a:r>
              <a:rPr lang="zh-CN" altLang="zh-CN" sz="1600" dirty="0"/>
              <a:t>基础上的优化改进，同时，也保持了分类准确率高、速度快的特点。</a:t>
            </a:r>
            <a:endParaRPr lang="en-US" altLang="zh-CN" sz="1600" dirty="0"/>
          </a:p>
          <a:p>
            <a:endParaRPr lang="en-US" altLang="zh-CN" sz="1600" dirty="0" smtClean="0"/>
          </a:p>
          <a:p>
            <a:r>
              <a:rPr lang="en-US" altLang="zh-CN" sz="1600" dirty="0" smtClean="0"/>
              <a:t>    1</a:t>
            </a:r>
            <a:r>
              <a:rPr lang="zh-CN" altLang="zh-CN" sz="1600" dirty="0"/>
              <a:t>）基本思想</a:t>
            </a:r>
            <a:endParaRPr lang="zh-CN" altLang="zh-CN" sz="1600" dirty="0"/>
          </a:p>
          <a:p>
            <a:r>
              <a:rPr lang="en-US" altLang="zh-CN" sz="1600" dirty="0" smtClean="0"/>
              <a:t>    </a:t>
            </a:r>
            <a:r>
              <a:rPr lang="zh-CN" altLang="zh-CN" sz="1600" dirty="0" smtClean="0"/>
              <a:t>信息</a:t>
            </a:r>
            <a:r>
              <a:rPr lang="zh-CN" altLang="zh-CN" sz="1600" dirty="0"/>
              <a:t>增益</a:t>
            </a:r>
            <a:r>
              <a:rPr lang="en-US" altLang="zh-CN" sz="1600" dirty="0"/>
              <a:t>C4.5</a:t>
            </a:r>
            <a:r>
              <a:rPr lang="zh-CN" altLang="zh-CN" sz="1600" dirty="0"/>
              <a:t>算法挑选具有最高信息增益率的属性为测试属性。对样本集</a:t>
            </a:r>
            <a:r>
              <a:rPr lang="en-US" altLang="zh-CN" sz="1600" dirty="0"/>
              <a:t>T</a:t>
            </a:r>
            <a:r>
              <a:rPr lang="zh-CN" altLang="zh-CN" sz="1600" dirty="0"/>
              <a:t>，假设变量</a:t>
            </a:r>
            <a:r>
              <a:rPr lang="en-US" altLang="zh-CN" sz="1600" dirty="0"/>
              <a:t>a</a:t>
            </a:r>
            <a:r>
              <a:rPr lang="zh-CN" altLang="zh-CN" sz="1600" dirty="0"/>
              <a:t>有</a:t>
            </a:r>
            <a:r>
              <a:rPr lang="en-US" altLang="zh-CN" sz="1600" dirty="0"/>
              <a:t>k</a:t>
            </a:r>
            <a:r>
              <a:rPr lang="zh-CN" altLang="zh-CN" sz="1600" dirty="0"/>
              <a:t>个属性</a:t>
            </a:r>
            <a:r>
              <a:rPr lang="zh-CN" altLang="zh-CN" sz="1600" dirty="0" smtClean="0"/>
              <a:t>，</a:t>
            </a:r>
            <a:r>
              <a:rPr lang="zh-CN" altLang="zh-CN" sz="1600" dirty="0"/>
              <a:t>属性取值</a:t>
            </a:r>
            <a:r>
              <a:rPr lang="en-US" altLang="zh-CN" sz="1600" dirty="0"/>
              <a:t>a</a:t>
            </a:r>
            <a:r>
              <a:rPr lang="en-US" altLang="zh-CN" sz="1600" baseline="-25000" dirty="0" smtClean="0"/>
              <a:t>1</a:t>
            </a:r>
            <a:r>
              <a:rPr lang="zh-CN" altLang="en-US" sz="1600" dirty="0" smtClean="0"/>
              <a:t>，</a:t>
            </a:r>
            <a:r>
              <a:rPr lang="en-US" altLang="zh-CN" sz="1600" dirty="0" smtClean="0"/>
              <a:t>a</a:t>
            </a:r>
            <a:r>
              <a:rPr lang="en-US" altLang="zh-CN" sz="1600" baseline="-25000" dirty="0" smtClean="0"/>
              <a:t>2</a:t>
            </a:r>
            <a:r>
              <a:rPr lang="zh-CN" altLang="en-US" sz="1600" dirty="0"/>
              <a:t>，</a:t>
            </a:r>
            <a:r>
              <a:rPr lang="en-US" altLang="zh-CN" sz="1600" dirty="0" smtClean="0"/>
              <a:t>…,a</a:t>
            </a:r>
            <a:r>
              <a:rPr lang="en-US" altLang="zh-CN" sz="1600" baseline="-25000" dirty="0" smtClean="0"/>
              <a:t>n</a:t>
            </a:r>
            <a:r>
              <a:rPr lang="zh-CN" altLang="zh-CN" sz="1600" dirty="0" smtClean="0"/>
              <a:t>，</a:t>
            </a:r>
            <a:r>
              <a:rPr lang="zh-CN" altLang="zh-CN" sz="1600" dirty="0"/>
              <a:t>对应</a:t>
            </a:r>
            <a:r>
              <a:rPr lang="en-US" altLang="zh-CN" sz="1600" dirty="0"/>
              <a:t>a</a:t>
            </a:r>
            <a:r>
              <a:rPr lang="zh-CN" altLang="zh-CN" sz="1600" dirty="0"/>
              <a:t>取值为</a:t>
            </a:r>
            <a:r>
              <a:rPr lang="en-US" altLang="zh-CN" sz="1600" dirty="0" err="1"/>
              <a:t>a</a:t>
            </a:r>
            <a:r>
              <a:rPr lang="en-US" altLang="zh-CN" sz="1600" baseline="-25000" dirty="0" err="1"/>
              <a:t>i</a:t>
            </a:r>
            <a:r>
              <a:rPr lang="zh-CN" altLang="zh-CN" sz="1600" dirty="0"/>
              <a:t>的样本个数分别为</a:t>
            </a:r>
            <a:r>
              <a:rPr lang="en-US" altLang="zh-CN" sz="1600" dirty="0" err="1"/>
              <a:t>n</a:t>
            </a:r>
            <a:r>
              <a:rPr lang="en-US" altLang="zh-CN" sz="1600" baseline="-25000" dirty="0" err="1"/>
              <a:t>i</a:t>
            </a:r>
            <a:r>
              <a:rPr lang="zh-CN" altLang="zh-CN" sz="1600" dirty="0"/>
              <a:t>，若</a:t>
            </a:r>
            <a:r>
              <a:rPr lang="en-US" altLang="zh-CN" sz="1600" dirty="0"/>
              <a:t>n</a:t>
            </a:r>
            <a:r>
              <a:rPr lang="zh-CN" altLang="zh-CN" sz="1600" dirty="0"/>
              <a:t>是样本的总数，则</a:t>
            </a:r>
            <a:r>
              <a:rPr lang="zh-CN" altLang="zh-CN" sz="1600" dirty="0" smtClean="0"/>
              <a:t>应有</a:t>
            </a:r>
            <a:r>
              <a:rPr lang="en-US" altLang="zh-CN" sz="1600" dirty="0" smtClean="0"/>
              <a:t>n</a:t>
            </a:r>
            <a:r>
              <a:rPr lang="en-US" altLang="zh-CN" sz="1600" baseline="-25000" dirty="0" smtClean="0"/>
              <a:t>1</a:t>
            </a:r>
            <a:r>
              <a:rPr lang="en-US" altLang="zh-CN" sz="1600" dirty="0" smtClean="0"/>
              <a:t>+n</a:t>
            </a:r>
            <a:r>
              <a:rPr lang="en-US" altLang="zh-CN" sz="1600" baseline="-25000" dirty="0" smtClean="0"/>
              <a:t>2</a:t>
            </a:r>
            <a:r>
              <a:rPr lang="en-US" altLang="zh-CN" sz="1600" dirty="0" smtClean="0"/>
              <a:t>+…+</a:t>
            </a:r>
            <a:r>
              <a:rPr lang="en-US" altLang="zh-CN" sz="1600" dirty="0" err="1" smtClean="0"/>
              <a:t>n</a:t>
            </a:r>
            <a:r>
              <a:rPr lang="en-US" altLang="zh-CN" sz="1600" baseline="-25000" dirty="0" err="1" smtClean="0"/>
              <a:t>k</a:t>
            </a:r>
            <a:r>
              <a:rPr lang="en-US" altLang="zh-CN" sz="1600" dirty="0" smtClean="0"/>
              <a:t>=n,</a:t>
            </a:r>
            <a:r>
              <a:rPr lang="en-US" altLang="zh-CN" dirty="0"/>
              <a:t> </a:t>
            </a:r>
            <a:r>
              <a:rPr lang="en-US" altLang="zh-CN" sz="1600" dirty="0"/>
              <a:t>Quinlan</a:t>
            </a:r>
            <a:r>
              <a:rPr lang="zh-CN" altLang="zh-CN" sz="1600" dirty="0"/>
              <a:t>利用属性</a:t>
            </a:r>
            <a:r>
              <a:rPr lang="en-US" altLang="zh-CN" sz="1600" dirty="0"/>
              <a:t>a</a:t>
            </a:r>
            <a:r>
              <a:rPr lang="zh-CN" altLang="zh-CN" sz="1600" dirty="0"/>
              <a:t>的熵</a:t>
            </a:r>
            <a:r>
              <a:rPr lang="zh-CN" altLang="zh-CN" sz="1600" dirty="0" smtClean="0"/>
              <a:t>值</a:t>
            </a:r>
            <a:r>
              <a:rPr lang="en-US" altLang="zh-CN" sz="1600" dirty="0"/>
              <a:t>H(</a:t>
            </a:r>
            <a:r>
              <a:rPr lang="en-US" altLang="zh-CN" sz="1600" dirty="0" err="1"/>
              <a:t>X,a</a:t>
            </a:r>
            <a:r>
              <a:rPr lang="en-US" altLang="zh-CN" sz="1600" dirty="0"/>
              <a:t>),</a:t>
            </a:r>
            <a:r>
              <a:rPr lang="zh-CN" altLang="zh-CN" sz="1600" dirty="0"/>
              <a:t>来定义为了获取样本关于属性</a:t>
            </a:r>
            <a:r>
              <a:rPr lang="en-US" altLang="zh-CN" sz="1600" dirty="0"/>
              <a:t>a</a:t>
            </a:r>
            <a:r>
              <a:rPr lang="zh-CN" altLang="zh-CN" sz="1600" dirty="0"/>
              <a:t>的信息所需要付出的代价，即</a:t>
            </a:r>
            <a:r>
              <a:rPr lang="zh-CN" altLang="zh-CN" sz="1600" dirty="0" smtClean="0"/>
              <a:t>：</a:t>
            </a:r>
            <a:endParaRPr lang="en-US" altLang="zh-CN" sz="1600" dirty="0" smtClean="0"/>
          </a:p>
          <a:p>
            <a:endParaRPr lang="en-US" altLang="zh-CN" sz="1600" dirty="0"/>
          </a:p>
          <a:p>
            <a:endParaRPr lang="en-US" altLang="zh-CN" sz="1600" dirty="0" smtClean="0"/>
          </a:p>
          <a:p>
            <a:endParaRPr lang="en-US" altLang="zh-CN" sz="1600" dirty="0" smtClean="0"/>
          </a:p>
          <a:p>
            <a:r>
              <a:rPr lang="en-US" altLang="zh-CN" sz="1600" dirty="0" smtClean="0"/>
              <a:t>    </a:t>
            </a:r>
            <a:r>
              <a:rPr lang="zh-CN" altLang="zh-CN" sz="1600" dirty="0" smtClean="0"/>
              <a:t>信息</a:t>
            </a:r>
            <a:r>
              <a:rPr lang="zh-CN" altLang="zh-CN" sz="1600" dirty="0"/>
              <a:t>增益率定义为平均互信息与获取</a:t>
            </a:r>
            <a:r>
              <a:rPr lang="en-US" altLang="zh-CN" sz="1600" dirty="0"/>
              <a:t>a</a:t>
            </a:r>
            <a:r>
              <a:rPr lang="zh-CN" altLang="zh-CN" sz="1600" dirty="0"/>
              <a:t>信息所付出代价的比值，即：</a:t>
            </a:r>
            <a:endParaRPr lang="zh-CN" altLang="zh-CN" sz="1600" dirty="0"/>
          </a:p>
          <a:p>
            <a:endParaRPr lang="en-US" altLang="zh-CN" sz="1600" dirty="0"/>
          </a:p>
          <a:p>
            <a:endParaRPr lang="en-US" altLang="zh-CN" sz="1600" dirty="0"/>
          </a:p>
          <a:p>
            <a:endParaRPr lang="en-US" altLang="zh-CN" sz="1600" dirty="0" smtClean="0"/>
          </a:p>
        </p:txBody>
      </p:sp>
      <p:pic>
        <p:nvPicPr>
          <p:cNvPr id="1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56</a:t>
            </a:r>
            <a:endParaRPr lang="en-US" altLang="es-ES" sz="1200" b="1" dirty="0">
              <a:solidFill>
                <a:schemeClr val="bg1">
                  <a:lumMod val="50000"/>
                </a:schemeClr>
              </a:solidFill>
              <a:latin typeface="+mn-lt"/>
            </a:endParaRPr>
          </a:p>
        </p:txBody>
      </p:sp>
      <p:pic>
        <p:nvPicPr>
          <p:cNvPr id="1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7" name="组合 16"/>
          <p:cNvGrpSpPr/>
          <p:nvPr/>
        </p:nvGrpSpPr>
        <p:grpSpPr>
          <a:xfrm>
            <a:off x="-3387" y="-2439"/>
            <a:ext cx="9149172" cy="716845"/>
            <a:chOff x="-3387" y="190175"/>
            <a:chExt cx="9149172" cy="524649"/>
          </a:xfrm>
        </p:grpSpPr>
        <p:sp>
          <p:nvSpPr>
            <p:cNvPr id="18" name="任意多边形 17"/>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 name="任意多边形 18"/>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 name="任意多边形 1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1" name="文本框 6"/>
          <p:cNvSpPr txBox="1"/>
          <p:nvPr/>
        </p:nvSpPr>
        <p:spPr>
          <a:xfrm>
            <a:off x="607500" y="177284"/>
            <a:ext cx="1500411" cy="323165"/>
          </a:xfrm>
          <a:prstGeom prst="rect">
            <a:avLst/>
          </a:prstGeom>
          <a:noFill/>
        </p:spPr>
        <p:txBody>
          <a:bodyPr wrap="none" lIns="0" tIns="0" rIns="0" bIns="0" rtlCol="0">
            <a:spAutoFit/>
          </a:bodyPr>
          <a:lstStyle/>
          <a:p>
            <a:r>
              <a:rPr lang="en-US" altLang="zh-CN" sz="2100" b="1" spc="225" dirty="0" smtClean="0">
                <a:solidFill>
                  <a:prstClr val="white"/>
                </a:solidFill>
              </a:rPr>
              <a:t>3.2 </a:t>
            </a:r>
            <a:r>
              <a:rPr lang="zh-CN" altLang="en-US" sz="2100" b="1" spc="225" dirty="0" smtClean="0">
                <a:solidFill>
                  <a:prstClr val="white"/>
                </a:solidFill>
              </a:rPr>
              <a:t>决策树</a:t>
            </a:r>
            <a:endParaRPr lang="zh-CN" altLang="en-US" sz="2100" b="1" spc="225" dirty="0">
              <a:solidFill>
                <a:prstClr val="white"/>
              </a:solidFill>
            </a:endParaRPr>
          </a:p>
        </p:txBody>
      </p:sp>
      <p:sp>
        <p:nvSpPr>
          <p:cNvPr id="22"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文本框 27"/>
          <p:cNvSpPr txBox="1"/>
          <p:nvPr/>
        </p:nvSpPr>
        <p:spPr>
          <a:xfrm>
            <a:off x="6630203" y="234392"/>
            <a:ext cx="1101584" cy="300082"/>
          </a:xfrm>
          <a:prstGeom prst="rect">
            <a:avLst/>
          </a:prstGeom>
          <a:noFill/>
        </p:spPr>
        <p:txBody>
          <a:bodyPr wrap="none" rtlCol="0">
            <a:spAutoFit/>
          </a:bodyPr>
          <a:lstStyle/>
          <a:p>
            <a:r>
              <a:rPr lang="zh-CN" altLang="en-US" sz="1350" dirty="0" smtClean="0">
                <a:solidFill>
                  <a:prstClr val="white"/>
                </a:solidFill>
              </a:rPr>
              <a:t>第三章 分类</a:t>
            </a:r>
            <a:endParaRPr lang="zh-CN" altLang="en-US" sz="1350" dirty="0">
              <a:solidFill>
                <a:prstClr val="white"/>
              </a:solidFill>
            </a:endParaRPr>
          </a:p>
        </p:txBody>
      </p:sp>
      <p:sp>
        <p:nvSpPr>
          <p:cNvPr id="7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1" name="Rectangle 12"/>
          <p:cNvSpPr>
            <a:spLocks noChangeArrowheads="1"/>
          </p:cNvSpPr>
          <p:nvPr/>
        </p:nvSpPr>
        <p:spPr bwMode="auto">
          <a:xfrm>
            <a:off x="0" y="657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83" name="对象 82"/>
          <p:cNvGraphicFramePr>
            <a:graphicFrameLocks noChangeAspect="1"/>
          </p:cNvGraphicFramePr>
          <p:nvPr/>
        </p:nvGraphicFramePr>
        <p:xfrm>
          <a:off x="2301704" y="4391456"/>
          <a:ext cx="4072973" cy="604470"/>
        </p:xfrm>
        <a:graphic>
          <a:graphicData uri="http://schemas.openxmlformats.org/presentationml/2006/ole">
            <mc:AlternateContent xmlns:mc="http://schemas.openxmlformats.org/markup-compatibility/2006">
              <mc:Choice xmlns:v="urn:schemas-microsoft-com:vml" Requires="v">
                <p:oleObj spid="_x0000_s11397" name="" r:id="rId3" imgW="2692400" imgH="393700" progId="Equation.DSMT4">
                  <p:embed/>
                </p:oleObj>
              </mc:Choice>
              <mc:Fallback>
                <p:oleObj name="" r:id="rId3" imgW="2692400" imgH="393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1704" y="4391456"/>
                        <a:ext cx="4072973" cy="604470"/>
                      </a:xfrm>
                      <a:prstGeom prst="rect">
                        <a:avLst/>
                      </a:prstGeom>
                      <a:noFill/>
                    </p:spPr>
                  </p:pic>
                </p:oleObj>
              </mc:Fallback>
            </mc:AlternateContent>
          </a:graphicData>
        </a:graphic>
      </p:graphicFrame>
      <p:sp>
        <p:nvSpPr>
          <p:cNvPr id="8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85" name="对象 84"/>
          <p:cNvGraphicFramePr>
            <a:graphicFrameLocks noChangeAspect="1"/>
          </p:cNvGraphicFramePr>
          <p:nvPr/>
        </p:nvGraphicFramePr>
        <p:xfrm>
          <a:off x="3262655" y="3416483"/>
          <a:ext cx="1945932" cy="658623"/>
        </p:xfrm>
        <a:graphic>
          <a:graphicData uri="http://schemas.openxmlformats.org/presentationml/2006/ole">
            <mc:AlternateContent xmlns:mc="http://schemas.openxmlformats.org/markup-compatibility/2006">
              <mc:Choice xmlns:v="urn:schemas-microsoft-com:vml" Requires="v">
                <p:oleObj spid="_x0000_s11398" name="" r:id="rId5" imgW="1257300" imgH="419100" progId="Equation.DSMT4">
                  <p:embed/>
                </p:oleObj>
              </mc:Choice>
              <mc:Fallback>
                <p:oleObj name="" r:id="rId5" imgW="1257300" imgH="4191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2655" y="3416483"/>
                        <a:ext cx="1945932" cy="658623"/>
                      </a:xfrm>
                      <a:prstGeom prst="rect">
                        <a:avLst/>
                      </a:prstGeom>
                      <a:noFill/>
                    </p:spPr>
                  </p:pic>
                </p:oleObj>
              </mc:Fallback>
            </mc:AlternateContent>
          </a:graphicData>
        </a:graphic>
      </p:graphicFrame>
      <p:sp>
        <p:nvSpPr>
          <p:cNvPr id="9" name="矩形 8"/>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4014931" y="1169836"/>
              <a:ext cx="1114119" cy="523220"/>
            </a:xfrm>
            <a:prstGeom prst="rect">
              <a:avLst/>
            </a:prstGeom>
            <a:grpFill/>
          </p:spPr>
          <p:txBody>
            <a:bodyPr wrap="none" rtlCol="0">
              <a:spAutoFit/>
            </a:bodyPr>
            <a:lstStyle/>
            <a:p>
              <a:pPr algn="ctr"/>
              <a:r>
                <a:rPr lang="zh-CN" altLang="en-US" sz="2800" dirty="0" smtClean="0">
                  <a:solidFill>
                    <a:schemeClr val="accent4"/>
                  </a:solidFill>
                </a:rPr>
                <a:t>第三章　分类</a:t>
              </a:r>
              <a:endParaRPr lang="zh-CN" altLang="en-US" sz="2800" dirty="0">
                <a:solidFill>
                  <a:schemeClr val="accent4"/>
                </a:solidFill>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56</a:t>
            </a:r>
            <a:endParaRPr lang="en-US" altLang="es-HN" sz="1200" b="1" dirty="0" smtClean="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smtClean="0">
                <a:solidFill>
                  <a:schemeClr val="bg1"/>
                </a:solidFill>
              </a:rPr>
              <a:t>高级大数据人才培养丛书之一，大数据挖掘技术与应用</a:t>
            </a:r>
            <a:endParaRPr lang="zh-CN" altLang="en-US" sz="1350" dirty="0">
              <a:solidFill>
                <a:schemeClr val="bg1"/>
              </a:solidFill>
            </a:endParaRPr>
          </a:p>
        </p:txBody>
      </p:sp>
      <p:sp>
        <p:nvSpPr>
          <p:cNvPr id="76" name="矩形 75"/>
          <p:cNvSpPr/>
          <p:nvPr/>
        </p:nvSpPr>
        <p:spPr>
          <a:xfrm>
            <a:off x="508956" y="2080434"/>
            <a:ext cx="8075577" cy="1323439"/>
          </a:xfrm>
          <a:prstGeom prst="rect">
            <a:avLst/>
          </a:prstGeom>
        </p:spPr>
        <p:txBody>
          <a:bodyPr wrap="square">
            <a:spAutoFit/>
          </a:bodyPr>
          <a:lstStyle/>
          <a:p>
            <a:r>
              <a:rPr lang="en-US" altLang="zh-CN" sz="1600" dirty="0" smtClean="0"/>
              <a:t>    </a:t>
            </a:r>
            <a:r>
              <a:rPr lang="zh-CN" altLang="zh-CN" sz="1600" dirty="0" smtClean="0"/>
              <a:t>分类</a:t>
            </a:r>
            <a:r>
              <a:rPr lang="zh-CN" altLang="zh-CN" sz="1600" dirty="0"/>
              <a:t>是一种很重要的数据挖掘技术，也是数据挖掘研究的重点和热点之一。分类的目的是分析输入数据，通过训练集中的数据表现出来的特性，为每一个类找到一种准确描述或者模型，这种描述常常用谓词来表示。由此生成的类描述用来对未来的测试数据进行分类。尽管这些未来测试数据的类标签是未知的，仍可以由此预测这些新数据所属的类。也可以由此对数据中每一个类有更好的理解</a:t>
            </a:r>
            <a:r>
              <a:rPr lang="zh-CN" altLang="zh-CN" sz="1600" dirty="0" smtClean="0"/>
              <a:t>。</a:t>
            </a:r>
            <a:endParaRPr lang="en-US" altLang="zh-CN" sz="1600" dirty="0"/>
          </a:p>
        </p:txBody>
      </p:sp>
      <p:grpSp>
        <p:nvGrpSpPr>
          <p:cNvPr id="77" name="组合 76"/>
          <p:cNvGrpSpPr/>
          <p:nvPr/>
        </p:nvGrpSpPr>
        <p:grpSpPr>
          <a:xfrm>
            <a:off x="346455" y="3524078"/>
            <a:ext cx="8149845" cy="2517141"/>
            <a:chOff x="232155" y="2872809"/>
            <a:chExt cx="8410192" cy="2597551"/>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8728"/>
            <a:stretch>
              <a:fillRect/>
            </a:stretch>
          </p:blipFill>
          <p:spPr>
            <a:xfrm>
              <a:off x="5052069" y="4064921"/>
              <a:ext cx="2229415" cy="1405438"/>
            </a:xfrm>
            <a:prstGeom prst="rect">
              <a:avLst/>
            </a:prstGeom>
          </p:spPr>
        </p:pic>
        <p:pic>
          <p:nvPicPr>
            <p:cNvPr id="79" name="图片 78"/>
            <p:cNvPicPr>
              <a:picLocks noChangeAspect="1"/>
            </p:cNvPicPr>
            <p:nvPr/>
          </p:nvPicPr>
          <p:blipFill rotWithShape="1">
            <a:blip r:embed="rId4" cstate="print">
              <a:extLst>
                <a:ext uri="{28A0092B-C50C-407E-A947-70E740481C1C}">
                  <a14:useLocalDpi xmlns:a14="http://schemas.microsoft.com/office/drawing/2010/main" val="0"/>
                </a:ext>
              </a:extLst>
            </a:blip>
            <a:srcRect b="5251"/>
            <a:stretch>
              <a:fillRect/>
            </a:stretch>
          </p:blipFill>
          <p:spPr>
            <a:xfrm>
              <a:off x="6401367" y="2872809"/>
              <a:ext cx="2240980" cy="1194365"/>
            </a:xfrm>
            <a:prstGeom prst="rect">
              <a:avLst/>
            </a:prstGeom>
          </p:spPr>
        </p:pic>
        <p:pic>
          <p:nvPicPr>
            <p:cNvPr id="80" name="图片 79"/>
            <p:cNvPicPr>
              <a:picLocks noChangeAspect="1"/>
            </p:cNvPicPr>
            <p:nvPr/>
          </p:nvPicPr>
          <p:blipFill rotWithShape="1">
            <a:blip r:embed="rId5" cstate="print">
              <a:extLst>
                <a:ext uri="{28A0092B-C50C-407E-A947-70E740481C1C}">
                  <a14:useLocalDpi xmlns:a14="http://schemas.microsoft.com/office/drawing/2010/main" val="0"/>
                </a:ext>
              </a:extLst>
            </a:blip>
            <a:srcRect b="4751"/>
            <a:stretch>
              <a:fillRect/>
            </a:stretch>
          </p:blipFill>
          <p:spPr>
            <a:xfrm>
              <a:off x="4681538" y="2872809"/>
              <a:ext cx="2165313" cy="1194366"/>
            </a:xfrm>
            <a:prstGeom prst="rect">
              <a:avLst/>
            </a:prstGeom>
          </p:spPr>
        </p:pic>
        <p:pic>
          <p:nvPicPr>
            <p:cNvPr id="81" name="图片 80"/>
            <p:cNvPicPr>
              <a:picLocks noChangeAspect="1"/>
            </p:cNvPicPr>
            <p:nvPr/>
          </p:nvPicPr>
          <p:blipFill rotWithShape="1">
            <a:blip r:embed="rId6">
              <a:extLst>
                <a:ext uri="{28A0092B-C50C-407E-A947-70E740481C1C}">
                  <a14:useLocalDpi xmlns:a14="http://schemas.microsoft.com/office/drawing/2010/main" val="0"/>
                </a:ext>
              </a:extLst>
            </a:blip>
            <a:srcRect l="18191" t="4057" r="51147" b="58876"/>
            <a:stretch>
              <a:fillRect/>
            </a:stretch>
          </p:blipFill>
          <p:spPr>
            <a:xfrm>
              <a:off x="232155" y="4067175"/>
              <a:ext cx="2336420" cy="1403185"/>
            </a:xfrm>
            <a:prstGeom prst="rect">
              <a:avLst/>
            </a:prstGeom>
          </p:spPr>
        </p:pic>
        <p:pic>
          <p:nvPicPr>
            <p:cNvPr id="82" name="图片 81"/>
            <p:cNvPicPr>
              <a:picLocks noChangeAspect="1"/>
            </p:cNvPicPr>
            <p:nvPr/>
          </p:nvPicPr>
          <p:blipFill rotWithShape="1">
            <a:blip r:embed="rId7" cstate="print">
              <a:extLst>
                <a:ext uri="{28A0092B-C50C-407E-A947-70E740481C1C}">
                  <a14:useLocalDpi xmlns:a14="http://schemas.microsoft.com/office/drawing/2010/main" val="0"/>
                </a:ext>
              </a:extLst>
            </a:blip>
            <a:srcRect l="46453"/>
            <a:stretch>
              <a:fillRect/>
            </a:stretch>
          </p:blipFill>
          <p:spPr>
            <a:xfrm>
              <a:off x="2581275" y="4067175"/>
              <a:ext cx="1303808" cy="1403185"/>
            </a:xfrm>
            <a:prstGeom prst="rect">
              <a:avLst/>
            </a:prstGeom>
          </p:spPr>
        </p:pic>
        <p:pic>
          <p:nvPicPr>
            <p:cNvPr id="83" name="图片 82"/>
            <p:cNvPicPr>
              <a:picLocks noChangeAspect="1"/>
            </p:cNvPicPr>
            <p:nvPr/>
          </p:nvPicPr>
          <p:blipFill rotWithShape="1">
            <a:blip r:embed="rId8" cstate="print">
              <a:extLst>
                <a:ext uri="{28A0092B-C50C-407E-A947-70E740481C1C}">
                  <a14:useLocalDpi xmlns:a14="http://schemas.microsoft.com/office/drawing/2010/main" val="0"/>
                </a:ext>
              </a:extLst>
            </a:blip>
            <a:srcRect r="45019"/>
            <a:stretch>
              <a:fillRect/>
            </a:stretch>
          </p:blipFill>
          <p:spPr>
            <a:xfrm>
              <a:off x="3885083" y="4065346"/>
              <a:ext cx="1167930" cy="1405013"/>
            </a:xfrm>
            <a:prstGeom prst="rect">
              <a:avLst/>
            </a:prstGeom>
          </p:spPr>
        </p:pic>
        <p:grpSp>
          <p:nvGrpSpPr>
            <p:cNvPr id="84" name="组合 83"/>
            <p:cNvGrpSpPr/>
            <p:nvPr/>
          </p:nvGrpSpPr>
          <p:grpSpPr>
            <a:xfrm>
              <a:off x="6846851" y="4065346"/>
              <a:ext cx="1795495" cy="1405013"/>
              <a:chOff x="6818276" y="4448658"/>
              <a:chExt cx="1795495" cy="1593202"/>
            </a:xfrm>
          </p:grpSpPr>
          <p:sp>
            <p:nvSpPr>
              <p:cNvPr id="90" name="矩形 89"/>
              <p:cNvSpPr/>
              <p:nvPr/>
            </p:nvSpPr>
            <p:spPr>
              <a:xfrm>
                <a:off x="6818276" y="4448658"/>
                <a:ext cx="1795495" cy="159320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7252909" y="4694621"/>
                <a:ext cx="975868" cy="10783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TextBox 10"/>
              <p:cNvSpPr>
                <a:spLocks noChangeArrowheads="1"/>
              </p:cNvSpPr>
              <p:nvPr/>
            </p:nvSpPr>
            <p:spPr bwMode="auto">
              <a:xfrm>
                <a:off x="7299391" y="4959346"/>
                <a:ext cx="879837" cy="39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6819" tIns="13409" rIns="26819" bIns="13409">
                <a:spAutoFit/>
              </a:bodyPr>
              <a:lstStyle>
                <a:lvl1pPr>
                  <a:spcBef>
                    <a:spcPct val="20000"/>
                  </a:spcBef>
                  <a:buChar char="•"/>
                  <a:defRPr sz="40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3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3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5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en-US" altLang="zh-CN"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More</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85" name="图片 8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2155" y="2872809"/>
              <a:ext cx="1463973" cy="1194366"/>
            </a:xfrm>
            <a:prstGeom prst="rect">
              <a:avLst/>
            </a:prstGeom>
          </p:spPr>
        </p:pic>
        <p:pic>
          <p:nvPicPr>
            <p:cNvPr id="86" name="图片 85"/>
            <p:cNvPicPr>
              <a:picLocks noChangeAspect="1"/>
            </p:cNvPicPr>
            <p:nvPr/>
          </p:nvPicPr>
          <p:blipFill rotWithShape="1">
            <a:blip r:embed="rId10">
              <a:extLst>
                <a:ext uri="{28A0092B-C50C-407E-A947-70E740481C1C}">
                  <a14:useLocalDpi xmlns:a14="http://schemas.microsoft.com/office/drawing/2010/main" val="0"/>
                </a:ext>
              </a:extLst>
            </a:blip>
            <a:srcRect t="21683" r="16096" b="28430"/>
            <a:stretch>
              <a:fillRect/>
            </a:stretch>
          </p:blipFill>
          <p:spPr>
            <a:xfrm>
              <a:off x="1689856" y="2872809"/>
              <a:ext cx="2991682" cy="1193430"/>
            </a:xfrm>
            <a:prstGeom prst="rect">
              <a:avLst/>
            </a:prstGeom>
          </p:spPr>
        </p:pic>
        <p:grpSp>
          <p:nvGrpSpPr>
            <p:cNvPr id="87" name="组合 86"/>
            <p:cNvGrpSpPr/>
            <p:nvPr/>
          </p:nvGrpSpPr>
          <p:grpSpPr>
            <a:xfrm>
              <a:off x="242198" y="3609974"/>
              <a:ext cx="6669086" cy="680898"/>
              <a:chOff x="213623" y="4909745"/>
              <a:chExt cx="6669086" cy="369308"/>
            </a:xfrm>
          </p:grpSpPr>
          <p:sp>
            <p:nvSpPr>
              <p:cNvPr id="88" name="矩形 87"/>
              <p:cNvSpPr/>
              <p:nvPr/>
            </p:nvSpPr>
            <p:spPr>
              <a:xfrm>
                <a:off x="213623" y="4909745"/>
                <a:ext cx="6301478" cy="369308"/>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a:spLocks noChangeArrowheads="1"/>
              </p:cNvSpPr>
              <p:nvPr/>
            </p:nvSpPr>
            <p:spPr bwMode="auto">
              <a:xfrm>
                <a:off x="232672" y="4927169"/>
                <a:ext cx="6650037" cy="234066"/>
              </a:xfrm>
              <a:prstGeom prst="rect">
                <a:avLst/>
              </a:prstGeom>
            </p:spPr>
            <p:txBody>
              <a:bodyPr wrap="square">
                <a:spAutoFit/>
              </a:bodyPr>
              <a:lstStyle/>
              <a:p>
                <a:pPr>
                  <a:lnSpc>
                    <a:spcPct val="150000"/>
                  </a:lnSpc>
                  <a:spcBef>
                    <a:spcPct val="0"/>
                  </a:spcBef>
                </a:pP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sp>
        <p:nvSpPr>
          <p:cNvPr id="93" name="矩形 92"/>
          <p:cNvSpPr/>
          <p:nvPr/>
        </p:nvSpPr>
        <p:spPr>
          <a:xfrm>
            <a:off x="508957" y="4391636"/>
            <a:ext cx="5768017" cy="338554"/>
          </a:xfrm>
          <a:prstGeom prst="rect">
            <a:avLst/>
          </a:prstGeom>
        </p:spPr>
        <p:txBody>
          <a:bodyPr wrap="square">
            <a:spAutoFit/>
          </a:bodyPr>
          <a:lstStyle/>
          <a:p>
            <a:r>
              <a:rPr lang="zh-CN" altLang="en-US" sz="1600" dirty="0" smtClean="0">
                <a:solidFill>
                  <a:schemeClr val="bg1"/>
                </a:solidFill>
              </a:rPr>
              <a:t>应用市场：</a:t>
            </a:r>
            <a:r>
              <a:rPr lang="zh-CN" altLang="zh-CN" sz="1600" dirty="0">
                <a:solidFill>
                  <a:schemeClr val="bg1"/>
                </a:solidFill>
              </a:rPr>
              <a:t>医疗诊断、人脸检测、故障诊断和故障</a:t>
            </a:r>
            <a:r>
              <a:rPr lang="zh-CN" altLang="zh-CN" sz="1600" dirty="0" smtClean="0">
                <a:solidFill>
                  <a:schemeClr val="bg1"/>
                </a:solidFill>
              </a:rPr>
              <a:t>预警</a:t>
            </a:r>
            <a:r>
              <a:rPr lang="en-US" altLang="zh-CN" sz="1600" dirty="0" smtClean="0">
                <a:solidFill>
                  <a:schemeClr val="bg1"/>
                </a:solidFill>
              </a:rPr>
              <a:t> ······</a:t>
            </a:r>
            <a:endParaRPr lang="zh-CN" altLang="en-US" sz="160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3"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4"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5"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6"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7"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8"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9" name="矩形 8"/>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矩形 10"/>
          <p:cNvSpPr/>
          <p:nvPr/>
        </p:nvSpPr>
        <p:spPr>
          <a:xfrm>
            <a:off x="508958" y="928104"/>
            <a:ext cx="7864333" cy="3539430"/>
          </a:xfrm>
          <a:prstGeom prst="rect">
            <a:avLst/>
          </a:prstGeom>
        </p:spPr>
        <p:txBody>
          <a:bodyPr wrap="square">
            <a:spAutoFit/>
          </a:bodyPr>
          <a:lstStyle/>
          <a:p>
            <a:r>
              <a:rPr lang="en-US" altLang="zh-CN" sz="1600" dirty="0" smtClean="0"/>
              <a:t>    4</a:t>
            </a:r>
            <a:r>
              <a:rPr lang="en-US" altLang="zh-CN" sz="1600" dirty="0"/>
              <a:t>. CART </a:t>
            </a:r>
            <a:r>
              <a:rPr lang="zh-CN" altLang="zh-CN" sz="1600" dirty="0" smtClean="0"/>
              <a:t>算法</a:t>
            </a:r>
            <a:endParaRPr lang="en-US" altLang="zh-CN" sz="1600" dirty="0" smtClean="0"/>
          </a:p>
          <a:p>
            <a:r>
              <a:rPr lang="en-US" altLang="zh-CN" sz="1600" dirty="0" smtClean="0"/>
              <a:t>    CART</a:t>
            </a:r>
            <a:r>
              <a:rPr lang="zh-CN" altLang="zh-CN" sz="1600" dirty="0" smtClean="0"/>
              <a:t>算法生成</a:t>
            </a:r>
            <a:r>
              <a:rPr lang="zh-CN" altLang="zh-CN" sz="1600" dirty="0"/>
              <a:t>的是一棵二叉树。它采用的是一种二分递归分割技术，每次都将当前的数据集分为两个互不相交子集，使得所有非叶子节点都只有两个</a:t>
            </a:r>
            <a:r>
              <a:rPr lang="zh-CN" altLang="zh-CN" sz="1600" dirty="0" smtClean="0"/>
              <a:t>分支。</a:t>
            </a:r>
            <a:endParaRPr lang="en-US" altLang="zh-CN" sz="1600" dirty="0"/>
          </a:p>
          <a:p>
            <a:endParaRPr lang="en-US" altLang="zh-CN" sz="1600" dirty="0" smtClean="0"/>
          </a:p>
          <a:p>
            <a:r>
              <a:rPr lang="en-US" altLang="zh-CN" sz="1600" dirty="0" smtClean="0"/>
              <a:t>    </a:t>
            </a:r>
            <a:r>
              <a:rPr lang="x-none" altLang="zh-CN" sz="1600" dirty="0" smtClean="0"/>
              <a:t>1</a:t>
            </a:r>
            <a:r>
              <a:rPr lang="x-none" altLang="zh-CN" sz="1600" dirty="0"/>
              <a:t>）分裂属性的选择标准</a:t>
            </a:r>
            <a:endParaRPr lang="zh-CN" altLang="zh-CN" sz="1600" dirty="0"/>
          </a:p>
          <a:p>
            <a:r>
              <a:rPr lang="en-US" altLang="zh-CN" sz="1600" dirty="0" smtClean="0"/>
              <a:t>    CART</a:t>
            </a:r>
            <a:r>
              <a:rPr lang="zh-CN" altLang="zh-CN" sz="1600" dirty="0"/>
              <a:t>算法分裂属性的选择标准为</a:t>
            </a:r>
            <a:r>
              <a:rPr lang="en-US" altLang="zh-CN" sz="1600" dirty="0" smtClean="0"/>
              <a:t>Gini</a:t>
            </a:r>
            <a:r>
              <a:rPr lang="zh-CN" altLang="zh-CN" sz="1600" dirty="0" smtClean="0"/>
              <a:t>指数。</a:t>
            </a:r>
            <a:r>
              <a:rPr lang="en-US" altLang="zh-CN" sz="1600" dirty="0" smtClean="0"/>
              <a:t>CART</a:t>
            </a:r>
            <a:r>
              <a:rPr lang="zh-CN" altLang="zh-CN" sz="1600" dirty="0" smtClean="0"/>
              <a:t>算法选择具有最小</a:t>
            </a:r>
            <a:r>
              <a:rPr lang="en-US" altLang="zh-CN" sz="1600" dirty="0" smtClean="0"/>
              <a:t>Gini</a:t>
            </a:r>
            <a:r>
              <a:rPr lang="zh-CN" altLang="zh-CN" sz="1600" dirty="0" smtClean="0"/>
              <a:t>指数的属性为当前数据集的分裂属性。</a:t>
            </a:r>
            <a:r>
              <a:rPr lang="en-US" altLang="zh-CN" sz="1600" dirty="0" smtClean="0"/>
              <a:t>Gini</a:t>
            </a:r>
            <a:r>
              <a:rPr lang="zh-CN" altLang="zh-CN" sz="1600" dirty="0"/>
              <a:t>指标分类方法适用于具有连续性或离散性属性的数据集</a:t>
            </a:r>
            <a:r>
              <a:rPr lang="zh-CN" altLang="zh-CN" sz="1600" dirty="0" smtClean="0"/>
              <a:t>。</a:t>
            </a:r>
            <a:endParaRPr lang="en-US" altLang="zh-CN" sz="1600" dirty="0" smtClean="0"/>
          </a:p>
          <a:p>
            <a:r>
              <a:rPr lang="en-US" altLang="zh-CN" sz="1600" dirty="0" smtClean="0"/>
              <a:t>    </a:t>
            </a:r>
            <a:r>
              <a:rPr lang="zh-CN" altLang="zh-CN" sz="1600" dirty="0" smtClean="0"/>
              <a:t>设</a:t>
            </a:r>
            <a:r>
              <a:rPr lang="en-US" altLang="zh-CN" sz="1600" dirty="0"/>
              <a:t>S</a:t>
            </a:r>
            <a:r>
              <a:rPr lang="zh-CN" altLang="zh-CN" sz="1600" dirty="0"/>
              <a:t>为具有</a:t>
            </a:r>
            <a:r>
              <a:rPr lang="en-US" altLang="zh-CN" sz="1600" dirty="0"/>
              <a:t>s</a:t>
            </a:r>
            <a:r>
              <a:rPr lang="zh-CN" altLang="zh-CN" sz="1600" dirty="0"/>
              <a:t>个样本的数据集</a:t>
            </a:r>
            <a:r>
              <a:rPr lang="zh-CN" altLang="zh-CN" sz="1600" dirty="0" smtClean="0"/>
              <a:t>，</a:t>
            </a:r>
            <a:r>
              <a:rPr lang="zh-CN" altLang="zh-CN" sz="1600" dirty="0"/>
              <a:t>所有样本总共包含</a:t>
            </a:r>
            <a:r>
              <a:rPr lang="en-US" altLang="zh-CN" sz="1600" dirty="0"/>
              <a:t>m</a:t>
            </a:r>
            <a:r>
              <a:rPr lang="zh-CN" altLang="zh-CN" sz="1600" dirty="0"/>
              <a:t>个不同的类别</a:t>
            </a:r>
            <a:r>
              <a:rPr lang="en-US" altLang="zh-CN" sz="1600" dirty="0"/>
              <a:t>C</a:t>
            </a:r>
            <a:r>
              <a:rPr lang="en-US" altLang="zh-CN" sz="1600" baseline="-25000" dirty="0"/>
              <a:t>i</a:t>
            </a:r>
            <a:r>
              <a:rPr lang="zh-CN" altLang="en-US" sz="1600" dirty="0"/>
              <a:t>，</a:t>
            </a:r>
            <a:r>
              <a:rPr lang="en-US" altLang="zh-CN" sz="1600" dirty="0" err="1"/>
              <a:t>i</a:t>
            </a:r>
            <a:r>
              <a:rPr lang="el-GR" altLang="zh-CN" sz="1600" dirty="0"/>
              <a:t>ϵ</a:t>
            </a:r>
            <a:r>
              <a:rPr lang="en-US" altLang="zh-CN" sz="1600" dirty="0"/>
              <a:t>{1,2,…,m}</a:t>
            </a:r>
            <a:r>
              <a:rPr lang="zh-CN" altLang="zh-CN" sz="1600" dirty="0"/>
              <a:t> ，那么</a:t>
            </a:r>
            <a:r>
              <a:rPr lang="en-US" altLang="zh-CN" sz="1600" dirty="0"/>
              <a:t>Gini</a:t>
            </a:r>
            <a:r>
              <a:rPr lang="zh-CN" altLang="zh-CN" sz="1600" dirty="0"/>
              <a:t>指标为</a:t>
            </a:r>
            <a:r>
              <a:rPr lang="zh-CN" altLang="zh-CN" sz="1600" dirty="0" smtClean="0"/>
              <a:t>：</a:t>
            </a:r>
            <a:endParaRPr lang="en-US" altLang="zh-CN" sz="1600" dirty="0" smtClean="0"/>
          </a:p>
          <a:p>
            <a:endParaRPr lang="en-US" altLang="zh-CN" sz="1600" dirty="0" smtClean="0"/>
          </a:p>
          <a:p>
            <a:endParaRPr lang="en-US" altLang="zh-CN" sz="1600" dirty="0"/>
          </a:p>
          <a:p>
            <a:endParaRPr lang="en-US" altLang="zh-CN" sz="1600" dirty="0"/>
          </a:p>
          <a:p>
            <a:r>
              <a:rPr lang="en-US" altLang="zh-CN" sz="1600" dirty="0" smtClean="0"/>
              <a:t>    </a:t>
            </a:r>
            <a:r>
              <a:rPr lang="zh-CN" altLang="zh-CN" sz="1600" dirty="0" smtClean="0"/>
              <a:t>其中</a:t>
            </a:r>
            <a:r>
              <a:rPr lang="en-US" altLang="zh-CN" sz="1600" dirty="0"/>
              <a:t>P</a:t>
            </a:r>
            <a:r>
              <a:rPr lang="en-US" altLang="zh-CN" sz="1600" baseline="-25000" dirty="0"/>
              <a:t>i</a:t>
            </a:r>
            <a:r>
              <a:rPr lang="zh-CN" altLang="zh-CN" sz="1600" dirty="0"/>
              <a:t>为样本属性类别</a:t>
            </a:r>
            <a:r>
              <a:rPr lang="en-US" altLang="zh-CN" sz="1600" dirty="0"/>
              <a:t>C</a:t>
            </a:r>
            <a:r>
              <a:rPr lang="en-US" altLang="zh-CN" sz="1600" baseline="-25000" dirty="0"/>
              <a:t>i</a:t>
            </a:r>
            <a:r>
              <a:rPr lang="zh-CN" altLang="zh-CN" sz="1600" dirty="0"/>
              <a:t>的概率</a:t>
            </a:r>
            <a:r>
              <a:rPr lang="zh-CN" altLang="zh-CN" sz="1600" dirty="0" smtClean="0"/>
              <a:t>。</a:t>
            </a:r>
            <a:endParaRPr lang="en-US" altLang="zh-CN" sz="1600" dirty="0" smtClean="0"/>
          </a:p>
        </p:txBody>
      </p:sp>
      <p:pic>
        <p:nvPicPr>
          <p:cNvPr id="12"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56</a:t>
            </a:r>
            <a:endParaRPr lang="en-US" altLang="es-ES" sz="1200" b="1" dirty="0">
              <a:solidFill>
                <a:schemeClr val="bg1">
                  <a:lumMod val="50000"/>
                </a:schemeClr>
              </a:solidFill>
              <a:latin typeface="+mn-lt"/>
            </a:endParaRPr>
          </a:p>
        </p:txBody>
      </p:sp>
      <p:pic>
        <p:nvPicPr>
          <p:cNvPr id="15"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8" name="组合 17"/>
          <p:cNvGrpSpPr/>
          <p:nvPr/>
        </p:nvGrpSpPr>
        <p:grpSpPr>
          <a:xfrm>
            <a:off x="-3387" y="-2439"/>
            <a:ext cx="9149172" cy="716845"/>
            <a:chOff x="-3387" y="190175"/>
            <a:chExt cx="9149172" cy="524649"/>
          </a:xfrm>
        </p:grpSpPr>
        <p:sp>
          <p:nvSpPr>
            <p:cNvPr id="19" name="任意多边形 18"/>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 name="任意多边形 19"/>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1" name="任意多边形 20"/>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2" name="文本框 6"/>
          <p:cNvSpPr txBox="1"/>
          <p:nvPr/>
        </p:nvSpPr>
        <p:spPr>
          <a:xfrm>
            <a:off x="607500" y="177284"/>
            <a:ext cx="1500411" cy="323165"/>
          </a:xfrm>
          <a:prstGeom prst="rect">
            <a:avLst/>
          </a:prstGeom>
          <a:noFill/>
        </p:spPr>
        <p:txBody>
          <a:bodyPr wrap="none" lIns="0" tIns="0" rIns="0" bIns="0" rtlCol="0">
            <a:spAutoFit/>
          </a:bodyPr>
          <a:lstStyle/>
          <a:p>
            <a:r>
              <a:rPr lang="en-US" altLang="zh-CN" sz="2100" b="1" spc="225" dirty="0" smtClean="0">
                <a:solidFill>
                  <a:prstClr val="white"/>
                </a:solidFill>
              </a:rPr>
              <a:t>3.2 </a:t>
            </a:r>
            <a:r>
              <a:rPr lang="zh-CN" altLang="en-US" sz="2100" b="1" spc="225" dirty="0" smtClean="0">
                <a:solidFill>
                  <a:prstClr val="white"/>
                </a:solidFill>
              </a:rPr>
              <a:t>决策树</a:t>
            </a:r>
            <a:endParaRPr lang="zh-CN" altLang="en-US" sz="2100" b="1" spc="225" dirty="0">
              <a:solidFill>
                <a:prstClr val="white"/>
              </a:solidFill>
            </a:endParaRPr>
          </a:p>
        </p:txBody>
      </p:sp>
      <p:sp>
        <p:nvSpPr>
          <p:cNvPr id="23"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smtClean="0">
                <a:solidFill>
                  <a:prstClr val="white"/>
                </a:solidFill>
              </a:rPr>
              <a:t>第三章 分类</a:t>
            </a:r>
            <a:endParaRPr lang="zh-CN" altLang="en-US" sz="1350" dirty="0">
              <a:solidFill>
                <a:prstClr val="white"/>
              </a:solidFill>
            </a:endParaRPr>
          </a:p>
        </p:txBody>
      </p:sp>
      <p:sp>
        <p:nvSpPr>
          <p:cNvPr id="7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5"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87" name="对象 86"/>
          <p:cNvGraphicFramePr>
            <a:graphicFrameLocks noChangeAspect="1"/>
          </p:cNvGraphicFramePr>
          <p:nvPr/>
        </p:nvGraphicFramePr>
        <p:xfrm>
          <a:off x="3544025" y="3464312"/>
          <a:ext cx="1830388" cy="578841"/>
        </p:xfrm>
        <a:graphic>
          <a:graphicData uri="http://schemas.openxmlformats.org/presentationml/2006/ole">
            <mc:AlternateContent xmlns:mc="http://schemas.openxmlformats.org/markup-compatibility/2006">
              <mc:Choice xmlns:v="urn:schemas-microsoft-com:vml" Requires="v">
                <p:oleObj spid="_x0000_s12394" name="" r:id="rId3" imgW="1269365" imgH="393700" progId="Equation.DSMT4">
                  <p:embed/>
                </p:oleObj>
              </mc:Choice>
              <mc:Fallback>
                <p:oleObj name="" r:id="rId3" imgW="1269365" imgH="3937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4025" y="3464312"/>
                        <a:ext cx="1830388" cy="578841"/>
                      </a:xfrm>
                      <a:prstGeom prst="rect">
                        <a:avLst/>
                      </a:prstGeom>
                      <a:noFill/>
                    </p:spPr>
                  </p:pic>
                </p:oleObj>
              </mc:Fallback>
            </mc:AlternateContent>
          </a:graphicData>
        </a:graphic>
      </p:graphicFrame>
      <p:sp>
        <p:nvSpPr>
          <p:cNvPr id="88"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12383" name="Picture 95" descr="https://timgsa.baidu.com/timg?image&amp;quality=80&amp;size=b9999_10000&amp;sec=1524111134318&amp;di=d247f167fa558ae2c70721678231c460&amp;imgtype=0&amp;src=http%3A%2F%2Fwww.zhisolution.com%2Fattached%2Fimage%2F3%2F20160819095915203_9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7818" y="4435011"/>
            <a:ext cx="4011613" cy="1629441"/>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3"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4"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5"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6"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7"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8"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9"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10" name="矩形 9"/>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11"/>
          <p:cNvSpPr/>
          <p:nvPr/>
        </p:nvSpPr>
        <p:spPr>
          <a:xfrm>
            <a:off x="508958" y="1058732"/>
            <a:ext cx="7864333" cy="4770537"/>
          </a:xfrm>
          <a:prstGeom prst="rect">
            <a:avLst/>
          </a:prstGeom>
        </p:spPr>
        <p:txBody>
          <a:bodyPr wrap="square">
            <a:spAutoFit/>
          </a:bodyPr>
          <a:lstStyle/>
          <a:p>
            <a:r>
              <a:rPr lang="en-US" altLang="zh-CN" sz="1600" dirty="0" smtClean="0"/>
              <a:t>    </a:t>
            </a:r>
            <a:r>
              <a:rPr lang="zh-CN" altLang="zh-CN" sz="1600" dirty="0" smtClean="0"/>
              <a:t>根据</a:t>
            </a:r>
            <a:r>
              <a:rPr lang="en-US" altLang="zh-CN" sz="1600" dirty="0" smtClean="0"/>
              <a:t>CART</a:t>
            </a:r>
            <a:r>
              <a:rPr lang="zh-CN" altLang="zh-CN" sz="1600" dirty="0" smtClean="0"/>
              <a:t>算法构造的是一棵二叉树，所以在</a:t>
            </a:r>
            <a:r>
              <a:rPr lang="en-US" altLang="zh-CN" sz="1600" dirty="0" smtClean="0"/>
              <a:t>CART</a:t>
            </a:r>
            <a:r>
              <a:rPr lang="zh-CN" altLang="zh-CN" sz="1600" dirty="0" smtClean="0"/>
              <a:t>算法中是用</a:t>
            </a:r>
            <a:r>
              <a:rPr lang="en-US" altLang="zh-CN" sz="1600" dirty="0" smtClean="0"/>
              <a:t>Gini</a:t>
            </a:r>
            <a:r>
              <a:rPr lang="zh-CN" altLang="zh-CN" sz="1600" dirty="0" smtClean="0"/>
              <a:t>指标进行二元划分，对于数据集</a:t>
            </a:r>
            <a:r>
              <a:rPr lang="en-US" altLang="zh-CN" sz="1600" dirty="0" smtClean="0"/>
              <a:t>S</a:t>
            </a:r>
            <a:r>
              <a:rPr lang="zh-CN" altLang="zh-CN" sz="1600" dirty="0" smtClean="0"/>
              <a:t>的任何一个属性</a:t>
            </a:r>
            <a:r>
              <a:rPr lang="en-US" altLang="zh-CN" sz="1600" dirty="0" smtClean="0"/>
              <a:t>A</a:t>
            </a:r>
            <a:r>
              <a:rPr lang="zh-CN" altLang="zh-CN" sz="1600" dirty="0" smtClean="0"/>
              <a:t>的任何一种取值</a:t>
            </a:r>
            <a:r>
              <a:rPr lang="en-US" altLang="zh-CN" sz="1600" dirty="0" smtClean="0"/>
              <a:t>a</a:t>
            </a:r>
            <a:r>
              <a:rPr lang="zh-CN" altLang="zh-CN" sz="1600" dirty="0" smtClean="0"/>
              <a:t>，可以将数据集</a:t>
            </a:r>
            <a:r>
              <a:rPr lang="en-US" altLang="zh-CN" sz="1600" dirty="0" smtClean="0"/>
              <a:t>S</a:t>
            </a:r>
            <a:r>
              <a:rPr lang="zh-CN" altLang="zh-CN" sz="1600" dirty="0" smtClean="0"/>
              <a:t>划分成</a:t>
            </a:r>
            <a:r>
              <a:rPr lang="en-US" altLang="zh-CN" sz="1600" dirty="0" smtClean="0"/>
              <a:t>S</a:t>
            </a:r>
            <a:r>
              <a:rPr lang="en-US" altLang="zh-CN" sz="1600" baseline="-25000" dirty="0" smtClean="0"/>
              <a:t>1</a:t>
            </a:r>
            <a:r>
              <a:rPr lang="zh-CN" altLang="zh-CN" sz="1600" dirty="0" smtClean="0"/>
              <a:t>和</a:t>
            </a:r>
            <a:r>
              <a:rPr lang="en-US" altLang="zh-CN" sz="1600" dirty="0" smtClean="0"/>
              <a:t>S</a:t>
            </a:r>
            <a:r>
              <a:rPr lang="en-US" altLang="zh-CN" sz="1600" baseline="-25000" dirty="0" smtClean="0"/>
              <a:t>2</a:t>
            </a:r>
            <a:r>
              <a:rPr lang="zh-CN" altLang="zh-CN" sz="1600" dirty="0" smtClean="0"/>
              <a:t>两个子集，对应属性</a:t>
            </a:r>
            <a:r>
              <a:rPr lang="en-US" altLang="zh-CN" sz="1600" dirty="0" smtClean="0"/>
              <a:t>A</a:t>
            </a:r>
            <a:r>
              <a:rPr lang="zh-CN" altLang="zh-CN" sz="1600" dirty="0" smtClean="0"/>
              <a:t>，</a:t>
            </a:r>
            <a:r>
              <a:rPr lang="en-US" altLang="zh-CN" sz="1600" dirty="0" smtClean="0"/>
              <a:t>Gini</a:t>
            </a:r>
            <a:r>
              <a:rPr lang="zh-CN" altLang="zh-CN" sz="1600" dirty="0" smtClean="0"/>
              <a:t>指标的计算公式如下：</a:t>
            </a:r>
            <a:endParaRPr lang="en-US" altLang="zh-CN" sz="1600" dirty="0" smtClean="0"/>
          </a:p>
          <a:p>
            <a:endParaRPr lang="en-US" altLang="zh-CN" sz="1600" dirty="0" smtClean="0"/>
          </a:p>
          <a:p>
            <a:endParaRPr lang="en-US" altLang="zh-CN" sz="1600" dirty="0" smtClean="0"/>
          </a:p>
          <a:p>
            <a:endParaRPr lang="en-US" altLang="zh-CN" sz="1600" dirty="0" smtClean="0"/>
          </a:p>
          <a:p>
            <a:r>
              <a:rPr lang="en-US" altLang="zh-CN" sz="1600" dirty="0" smtClean="0"/>
              <a:t>    </a:t>
            </a:r>
            <a:r>
              <a:rPr lang="zh-CN" altLang="zh-CN" sz="1600" dirty="0" smtClean="0"/>
              <a:t>其中</a:t>
            </a:r>
            <a:r>
              <a:rPr lang="en-US" altLang="zh-CN" sz="1600" dirty="0" smtClean="0"/>
              <a:t>|S|</a:t>
            </a:r>
            <a:r>
              <a:rPr lang="zh-CN" altLang="zh-CN" sz="1600" dirty="0" smtClean="0"/>
              <a:t>表示数据集</a:t>
            </a:r>
            <a:r>
              <a:rPr lang="en-US" altLang="zh-CN" sz="1600" dirty="0" smtClean="0"/>
              <a:t>S</a:t>
            </a:r>
            <a:r>
              <a:rPr lang="zh-CN" altLang="zh-CN" sz="1600" dirty="0" smtClean="0"/>
              <a:t>的个数。当</a:t>
            </a:r>
            <a:r>
              <a:rPr lang="en-US" altLang="zh-CN" sz="1600" dirty="0" err="1" smtClean="0"/>
              <a:t>GiniA</a:t>
            </a:r>
            <a:r>
              <a:rPr lang="en-US" altLang="zh-CN" sz="1600" dirty="0" smtClean="0"/>
              <a:t>(S)</a:t>
            </a:r>
            <a:r>
              <a:rPr lang="zh-CN" altLang="zh-CN" sz="1600" dirty="0" smtClean="0"/>
              <a:t>最小时，属性</a:t>
            </a:r>
            <a:r>
              <a:rPr lang="en-US" altLang="zh-CN" sz="1600" dirty="0" smtClean="0"/>
              <a:t>A</a:t>
            </a:r>
            <a:r>
              <a:rPr lang="zh-CN" altLang="zh-CN" sz="1600" dirty="0" smtClean="0"/>
              <a:t>就为数据集</a:t>
            </a:r>
            <a:r>
              <a:rPr lang="en-US" altLang="zh-CN" sz="1600" dirty="0" smtClean="0"/>
              <a:t>S</a:t>
            </a:r>
            <a:r>
              <a:rPr lang="zh-CN" altLang="zh-CN" sz="1600" dirty="0" smtClean="0"/>
              <a:t>的最佳分裂属性，</a:t>
            </a:r>
            <a:r>
              <a:rPr lang="en-US" altLang="zh-CN" sz="1600" dirty="0" smtClean="0"/>
              <a:t>S</a:t>
            </a:r>
            <a:r>
              <a:rPr lang="en-US" altLang="zh-CN" sz="1600" baseline="-25000" dirty="0" smtClean="0"/>
              <a:t>1</a:t>
            </a:r>
            <a:r>
              <a:rPr lang="zh-CN" altLang="zh-CN" sz="1600" dirty="0" smtClean="0"/>
              <a:t>和</a:t>
            </a:r>
            <a:r>
              <a:rPr lang="en-US" altLang="zh-CN" sz="1600" dirty="0" smtClean="0"/>
              <a:t>S</a:t>
            </a:r>
            <a:r>
              <a:rPr lang="en-US" altLang="zh-CN" sz="1600" baseline="-25000" dirty="0" smtClean="0"/>
              <a:t>2</a:t>
            </a:r>
            <a:r>
              <a:rPr lang="zh-CN" altLang="zh-CN" sz="1600" dirty="0" smtClean="0"/>
              <a:t>就是按属性</a:t>
            </a:r>
            <a:r>
              <a:rPr lang="en-US" altLang="zh-CN" sz="1600" dirty="0" smtClean="0"/>
              <a:t>A</a:t>
            </a:r>
            <a:r>
              <a:rPr lang="zh-CN" altLang="zh-CN" sz="1600" dirty="0" smtClean="0"/>
              <a:t>的取值</a:t>
            </a:r>
            <a:r>
              <a:rPr lang="en-US" altLang="zh-CN" sz="1600" dirty="0" smtClean="0"/>
              <a:t>a</a:t>
            </a:r>
            <a:r>
              <a:rPr lang="zh-CN" altLang="zh-CN" sz="1600" dirty="0" smtClean="0"/>
              <a:t>对数据集</a:t>
            </a:r>
            <a:r>
              <a:rPr lang="en-US" altLang="zh-CN" sz="1600" dirty="0" smtClean="0"/>
              <a:t>S</a:t>
            </a:r>
            <a:r>
              <a:rPr lang="zh-CN" altLang="zh-CN" sz="1600" dirty="0" smtClean="0"/>
              <a:t>的划分。</a:t>
            </a:r>
            <a:endParaRPr lang="en-US" altLang="zh-CN" sz="1600" dirty="0" smtClean="0"/>
          </a:p>
          <a:p>
            <a:endParaRPr lang="en-US" altLang="zh-CN" sz="1600" dirty="0"/>
          </a:p>
          <a:p>
            <a:r>
              <a:rPr lang="en-US" altLang="zh-CN" sz="1600" dirty="0" smtClean="0"/>
              <a:t>    2</a:t>
            </a:r>
            <a:r>
              <a:rPr lang="x-none" altLang="zh-CN" sz="1600" dirty="0" smtClean="0"/>
              <a:t>）</a:t>
            </a:r>
            <a:r>
              <a:rPr lang="en-US" altLang="zh-CN" sz="1600" dirty="0" smtClean="0"/>
              <a:t>CART</a:t>
            </a:r>
            <a:r>
              <a:rPr lang="zh-CN" altLang="zh-CN" sz="1600" dirty="0"/>
              <a:t>算法建树过程</a:t>
            </a:r>
            <a:endParaRPr lang="en-US" altLang="zh-CN" sz="1600" dirty="0" smtClean="0"/>
          </a:p>
          <a:p>
            <a:r>
              <a:rPr lang="en-US" altLang="zh-CN" sz="1600" dirty="0" smtClean="0"/>
              <a:t>    CART</a:t>
            </a:r>
            <a:r>
              <a:rPr lang="zh-CN" altLang="zh-CN" sz="1600" dirty="0"/>
              <a:t>算法建树过程</a:t>
            </a:r>
            <a:r>
              <a:rPr lang="zh-CN" altLang="en-US" sz="1600" dirty="0"/>
              <a:t>见</a:t>
            </a:r>
            <a:r>
              <a:rPr lang="en-US" altLang="zh-CN" sz="1600" dirty="0"/>
              <a:t>《</a:t>
            </a:r>
            <a:r>
              <a:rPr lang="zh-CN" altLang="en-US" sz="1600" dirty="0"/>
              <a:t>数据挖掘</a:t>
            </a:r>
            <a:r>
              <a:rPr lang="en-US" altLang="zh-CN" sz="1600" dirty="0"/>
              <a:t>》</a:t>
            </a:r>
            <a:r>
              <a:rPr lang="zh-CN" altLang="en-US" sz="1600" dirty="0"/>
              <a:t>一书的第</a:t>
            </a:r>
            <a:r>
              <a:rPr lang="en-US" altLang="zh-CN" sz="1600" dirty="0"/>
              <a:t>46</a:t>
            </a:r>
            <a:r>
              <a:rPr lang="zh-CN" altLang="en-US" sz="1600" dirty="0"/>
              <a:t>页</a:t>
            </a:r>
            <a:r>
              <a:rPr lang="zh-CN" altLang="en-US" sz="1600" dirty="0" smtClean="0"/>
              <a:t>。</a:t>
            </a:r>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zh-CN" altLang="zh-CN" sz="1600" dirty="0"/>
          </a:p>
          <a:p>
            <a:endParaRPr lang="zh-CN" altLang="zh-CN" sz="1600" dirty="0"/>
          </a:p>
          <a:p>
            <a:endParaRPr lang="en-US" altLang="zh-CN" sz="1600" dirty="0" smtClean="0"/>
          </a:p>
          <a:p>
            <a:endParaRPr lang="en-US" altLang="zh-CN" sz="1600" dirty="0" smtClean="0"/>
          </a:p>
        </p:txBody>
      </p:sp>
      <p:pic>
        <p:nvPicPr>
          <p:cNvPr id="13"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5"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56</a:t>
            </a:r>
            <a:endParaRPr lang="en-US" altLang="es-ES" sz="1200" b="1" dirty="0">
              <a:solidFill>
                <a:schemeClr val="bg1">
                  <a:lumMod val="50000"/>
                </a:schemeClr>
              </a:solidFill>
              <a:latin typeface="+mn-lt"/>
            </a:endParaRPr>
          </a:p>
        </p:txBody>
      </p:sp>
      <p:pic>
        <p:nvPicPr>
          <p:cNvPr id="1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t>21</a:t>
            </a:r>
            <a:endParaRPr lang="zh-CN" altLang="en-US" dirty="0"/>
          </a:p>
        </p:txBody>
      </p:sp>
      <p:grpSp>
        <p:nvGrpSpPr>
          <p:cNvPr id="19" name="组合 18"/>
          <p:cNvGrpSpPr/>
          <p:nvPr/>
        </p:nvGrpSpPr>
        <p:grpSpPr>
          <a:xfrm>
            <a:off x="-3387" y="-2439"/>
            <a:ext cx="9149172" cy="716845"/>
            <a:chOff x="-3387" y="190175"/>
            <a:chExt cx="9149172" cy="524649"/>
          </a:xfrm>
        </p:grpSpPr>
        <p:sp>
          <p:nvSpPr>
            <p:cNvPr id="20" name="任意多边形 19"/>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1" name="任意多边形 20"/>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3" name="文本框 6"/>
          <p:cNvSpPr txBox="1"/>
          <p:nvPr/>
        </p:nvSpPr>
        <p:spPr>
          <a:xfrm>
            <a:off x="607500" y="177284"/>
            <a:ext cx="1500411" cy="323165"/>
          </a:xfrm>
          <a:prstGeom prst="rect">
            <a:avLst/>
          </a:prstGeom>
          <a:noFill/>
        </p:spPr>
        <p:txBody>
          <a:bodyPr wrap="none" lIns="0" tIns="0" rIns="0" bIns="0" rtlCol="0">
            <a:spAutoFit/>
          </a:bodyPr>
          <a:lstStyle/>
          <a:p>
            <a:r>
              <a:rPr lang="en-US" altLang="zh-CN" sz="2100" b="1" spc="225" dirty="0" smtClean="0">
                <a:solidFill>
                  <a:prstClr val="white"/>
                </a:solidFill>
              </a:rPr>
              <a:t>3.2 </a:t>
            </a:r>
            <a:r>
              <a:rPr lang="zh-CN" altLang="en-US" sz="2100" b="1" spc="225" dirty="0" smtClean="0">
                <a:solidFill>
                  <a:prstClr val="white"/>
                </a:solidFill>
              </a:rPr>
              <a:t>决策树</a:t>
            </a:r>
            <a:endParaRPr lang="zh-CN" altLang="en-US" sz="2100" b="1" spc="225" dirty="0">
              <a:solidFill>
                <a:prstClr val="white"/>
              </a:solidFill>
            </a:endParaRPr>
          </a:p>
        </p:txBody>
      </p:sp>
      <p:sp>
        <p:nvSpPr>
          <p:cNvPr id="2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9"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文本框 27"/>
          <p:cNvSpPr txBox="1"/>
          <p:nvPr/>
        </p:nvSpPr>
        <p:spPr>
          <a:xfrm>
            <a:off x="6630203" y="234392"/>
            <a:ext cx="1101584" cy="300082"/>
          </a:xfrm>
          <a:prstGeom prst="rect">
            <a:avLst/>
          </a:prstGeom>
          <a:noFill/>
        </p:spPr>
        <p:txBody>
          <a:bodyPr wrap="none" rtlCol="0">
            <a:spAutoFit/>
          </a:bodyPr>
          <a:lstStyle/>
          <a:p>
            <a:r>
              <a:rPr lang="zh-CN" altLang="en-US" sz="1350" dirty="0" smtClean="0">
                <a:solidFill>
                  <a:prstClr val="white"/>
                </a:solidFill>
              </a:rPr>
              <a:t>第三章 分类</a:t>
            </a:r>
            <a:endParaRPr lang="zh-CN" altLang="en-US" sz="1350" dirty="0">
              <a:solidFill>
                <a:prstClr val="white"/>
              </a:solidFill>
            </a:endParaRPr>
          </a:p>
        </p:txBody>
      </p:sp>
      <p:sp>
        <p:nvSpPr>
          <p:cNvPr id="7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9"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12"/>
          <p:cNvSpPr>
            <a:spLocks noChangeArrowheads="1"/>
          </p:cNvSpPr>
          <p:nvPr/>
        </p:nvSpPr>
        <p:spPr bwMode="auto">
          <a:xfrm>
            <a:off x="0" y="657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87" name="对象 86"/>
          <p:cNvGraphicFramePr>
            <a:graphicFrameLocks noChangeAspect="1"/>
          </p:cNvGraphicFramePr>
          <p:nvPr/>
        </p:nvGraphicFramePr>
        <p:xfrm>
          <a:off x="2018603" y="1891635"/>
          <a:ext cx="3272074" cy="618601"/>
        </p:xfrm>
        <a:graphic>
          <a:graphicData uri="http://schemas.openxmlformats.org/presentationml/2006/ole">
            <mc:AlternateContent xmlns:mc="http://schemas.openxmlformats.org/markup-compatibility/2006">
              <mc:Choice xmlns:v="urn:schemas-microsoft-com:vml" Requires="v">
                <p:oleObj spid="_x0000_s28702" name="" r:id="rId3" imgW="2209800" imgH="419100" progId="Equation.DSMT4">
                  <p:embed/>
                </p:oleObj>
              </mc:Choice>
              <mc:Fallback>
                <p:oleObj name="" r:id="rId3" imgW="2209800" imgH="419100" progId="Equation.DSMT4">
                  <p:embed/>
                  <p:pic>
                    <p:nvPicPr>
                      <p:cNvPr id="0" name="对象 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8603" y="1891635"/>
                        <a:ext cx="3272074" cy="618601"/>
                      </a:xfrm>
                      <a:prstGeom prst="rect">
                        <a:avLst/>
                      </a:prstGeom>
                      <a:noFill/>
                    </p:spPr>
                  </p:pic>
                </p:oleObj>
              </mc:Fallback>
            </mc:AlternateContent>
          </a:graphicData>
        </a:graphic>
      </p:graphicFrame>
      <p:pic>
        <p:nvPicPr>
          <p:cNvPr id="85" name="图片 8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8002" y="4087235"/>
            <a:ext cx="4737348" cy="1676579"/>
          </a:xfrm>
          <a:prstGeom prst="rect">
            <a:avLst/>
          </a:prstGeom>
        </p:spPr>
      </p:pic>
      <p:sp>
        <p:nvSpPr>
          <p:cNvPr id="11" name="矩形 10"/>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3"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grpSp>
        <p:nvGrpSpPr>
          <p:cNvPr id="4" name="组合 3"/>
          <p:cNvGrpSpPr/>
          <p:nvPr/>
        </p:nvGrpSpPr>
        <p:grpSpPr>
          <a:xfrm>
            <a:off x="1731445" y="3205635"/>
            <a:ext cx="5693399" cy="749445"/>
            <a:chOff x="1807265" y="3866296"/>
            <a:chExt cx="5693399" cy="749445"/>
          </a:xfrm>
          <a:solidFill>
            <a:srgbClr val="000066"/>
          </a:solidFill>
        </p:grpSpPr>
        <p:sp>
          <p:nvSpPr>
            <p:cNvPr id="5" name="圆角矩形 4"/>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矩形 5"/>
            <p:cNvSpPr/>
            <p:nvPr/>
          </p:nvSpPr>
          <p:spPr>
            <a:xfrm>
              <a:off x="1881814" y="3877077"/>
              <a:ext cx="2441694" cy="738664"/>
            </a:xfrm>
            <a:prstGeom prst="rect">
              <a:avLst/>
            </a:prstGeom>
            <a:noFill/>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3.3</a:t>
              </a:r>
              <a:r>
                <a:rPr lang="zh-CN" altLang="en-US" sz="2100" spc="225" dirty="0" smtClean="0">
                  <a:solidFill>
                    <a:schemeClr val="bg1"/>
                  </a:solidFill>
                  <a:latin typeface="微软雅黑" panose="020B0503020204020204" pitchFamily="34" charset="-122"/>
                  <a:ea typeface="微软雅黑" panose="020B0503020204020204" pitchFamily="34" charset="-122"/>
                </a:rPr>
                <a:t>　</a:t>
              </a:r>
              <a:r>
                <a:rPr lang="zh-CN" altLang="zh-CN" sz="2100" spc="225" dirty="0" smtClean="0">
                  <a:solidFill>
                    <a:schemeClr val="bg1"/>
                  </a:solidFill>
                  <a:latin typeface="微软雅黑" panose="020B0503020204020204" pitchFamily="34" charset="-122"/>
                  <a:ea typeface="微软雅黑" panose="020B0503020204020204" pitchFamily="34" charset="-122"/>
                </a:rPr>
                <a:t>贝叶斯分类</a:t>
              </a:r>
              <a:endParaRPr lang="zh-CN" altLang="en-US" sz="2100" spc="225" dirty="0">
                <a:solidFill>
                  <a:schemeClr val="bg1"/>
                </a:solidFill>
                <a:latin typeface="微软雅黑" panose="020B0503020204020204" pitchFamily="34" charset="-122"/>
                <a:ea typeface="微软雅黑" panose="020B0503020204020204" pitchFamily="34" charset="-122"/>
              </a:endParaRPr>
            </a:p>
            <a:p>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
        <p:nvSpPr>
          <p:cNvPr id="7" name="矩形 6"/>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 name="矩形 8"/>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0" name="组合 9"/>
          <p:cNvGrpSpPr/>
          <p:nvPr/>
        </p:nvGrpSpPr>
        <p:grpSpPr>
          <a:xfrm>
            <a:off x="690257" y="966177"/>
            <a:ext cx="7832784" cy="781050"/>
            <a:chOff x="2788580" y="1152524"/>
            <a:chExt cx="3730770" cy="781050"/>
          </a:xfrm>
          <a:solidFill>
            <a:srgbClr val="000066"/>
          </a:solidFill>
        </p:grpSpPr>
        <p:grpSp>
          <p:nvGrpSpPr>
            <p:cNvPr id="11" name="组合 10"/>
            <p:cNvGrpSpPr/>
            <p:nvPr/>
          </p:nvGrpSpPr>
          <p:grpSpPr>
            <a:xfrm>
              <a:off x="2788580" y="1152524"/>
              <a:ext cx="3730770" cy="781050"/>
              <a:chOff x="3725790" y="847725"/>
              <a:chExt cx="3730770" cy="781050"/>
            </a:xfrm>
            <a:grpFill/>
          </p:grpSpPr>
          <p:grpSp>
            <p:nvGrpSpPr>
              <p:cNvPr id="13" name="组合 12"/>
              <p:cNvGrpSpPr/>
              <p:nvPr/>
            </p:nvGrpSpPr>
            <p:grpSpPr>
              <a:xfrm>
                <a:off x="3725790" y="1019175"/>
                <a:ext cx="627135" cy="609600"/>
                <a:chOff x="3725790" y="1019175"/>
                <a:chExt cx="627135" cy="609600"/>
              </a:xfrm>
              <a:grpFill/>
            </p:grpSpPr>
            <p:sp>
              <p:nvSpPr>
                <p:cNvPr id="18" name="任意多边形 17"/>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直角三角形 18"/>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flipH="1">
                <a:off x="6829425" y="1019175"/>
                <a:ext cx="627135" cy="609600"/>
                <a:chOff x="3725790" y="1019175"/>
                <a:chExt cx="627135" cy="609600"/>
              </a:xfrm>
              <a:grpFill/>
            </p:grpSpPr>
            <p:sp>
              <p:nvSpPr>
                <p:cNvPr id="16" name="任意多边形 15"/>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直角三角形 16"/>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4"/>
            <p:cNvSpPr txBox="1"/>
            <p:nvPr/>
          </p:nvSpPr>
          <p:spPr>
            <a:xfrm>
              <a:off x="4014932" y="1169836"/>
              <a:ext cx="1114119" cy="523220"/>
            </a:xfrm>
            <a:prstGeom prst="rect">
              <a:avLst/>
            </a:prstGeom>
            <a:grpFill/>
          </p:spPr>
          <p:txBody>
            <a:bodyPr wrap="none" rtlCol="0">
              <a:spAutoFit/>
            </a:bodyPr>
            <a:lstStyle/>
            <a:p>
              <a:pPr algn="ctr"/>
              <a:r>
                <a:rPr lang="zh-CN" altLang="en-US" sz="2800" dirty="0" smtClean="0">
                  <a:solidFill>
                    <a:schemeClr val="accent4"/>
                  </a:solidFill>
                </a:rPr>
                <a:t>第三章　分类</a:t>
              </a:r>
              <a:endParaRPr lang="zh-CN" altLang="en-US" sz="2800" dirty="0">
                <a:solidFill>
                  <a:schemeClr val="accent4"/>
                </a:solidFill>
              </a:endParaRPr>
            </a:p>
          </p:txBody>
        </p:sp>
      </p:grpSp>
      <p:grpSp>
        <p:nvGrpSpPr>
          <p:cNvPr id="20" name="组合 19"/>
          <p:cNvGrpSpPr/>
          <p:nvPr/>
        </p:nvGrpSpPr>
        <p:grpSpPr>
          <a:xfrm>
            <a:off x="1765366" y="2065672"/>
            <a:ext cx="5693399" cy="426278"/>
            <a:chOff x="1807265" y="2935089"/>
            <a:chExt cx="5693399" cy="426278"/>
          </a:xfrm>
        </p:grpSpPr>
        <p:sp>
          <p:nvSpPr>
            <p:cNvPr id="21" name="圆角矩形 20"/>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矩形 21"/>
            <p:cNvSpPr/>
            <p:nvPr/>
          </p:nvSpPr>
          <p:spPr>
            <a:xfrm>
              <a:off x="1881814" y="2945869"/>
              <a:ext cx="2143536" cy="415498"/>
            </a:xfrm>
            <a:prstGeom prst="rect">
              <a:avLst/>
            </a:prstGeom>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基本概念</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1745522" y="2617787"/>
            <a:ext cx="5693399" cy="426278"/>
            <a:chOff x="1807265" y="3400693"/>
            <a:chExt cx="5693399" cy="426278"/>
          </a:xfrm>
          <a:solidFill>
            <a:schemeClr val="bg2"/>
          </a:solidFill>
        </p:grpSpPr>
        <p:sp>
          <p:nvSpPr>
            <p:cNvPr id="24" name="圆角矩形 23"/>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矩形 24"/>
            <p:cNvSpPr/>
            <p:nvPr/>
          </p:nvSpPr>
          <p:spPr>
            <a:xfrm>
              <a:off x="1881814" y="3411473"/>
              <a:ext cx="1845377" cy="415498"/>
            </a:xfrm>
            <a:prstGeom prst="rect">
              <a:avLst/>
            </a:prstGeom>
            <a:noFill/>
          </p:spPr>
          <p:txBody>
            <a:bodyPr wrap="none">
              <a:spAutoFit/>
            </a:bodyPr>
            <a:lstStyle/>
            <a:p>
              <a:r>
                <a:rPr lang="en-US" altLang="zh-CN" sz="2100" spc="225" dirty="0" smtClean="0">
                  <a:solidFill>
                    <a:schemeClr val="tx1">
                      <a:lumMod val="65000"/>
                      <a:lumOff val="35000"/>
                    </a:schemeClr>
                  </a:solidFill>
                  <a:latin typeface="微软雅黑" panose="020B0503020204020204" pitchFamily="34" charset="-122"/>
                  <a:ea typeface="微软雅黑" panose="020B0503020204020204" pitchFamily="34" charset="-122"/>
                </a:rPr>
                <a:t>3.2</a:t>
              </a:r>
              <a:r>
                <a:rPr lang="zh-CN" altLang="en-US" sz="2100" spc="225" dirty="0" smtClean="0">
                  <a:solidFill>
                    <a:schemeClr val="tx1">
                      <a:lumMod val="65000"/>
                      <a:lumOff val="35000"/>
                    </a:schemeClr>
                  </a:solidFill>
                  <a:latin typeface="微软雅黑" panose="020B0503020204020204" pitchFamily="34" charset="-122"/>
                  <a:ea typeface="微软雅黑" panose="020B0503020204020204" pitchFamily="34" charset="-122"/>
                </a:rPr>
                <a:t>　决策树</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1754534" y="4322946"/>
            <a:ext cx="5731290" cy="426278"/>
            <a:chOff x="1807265" y="4331900"/>
            <a:chExt cx="5731290" cy="426278"/>
          </a:xfrm>
        </p:grpSpPr>
        <p:sp>
          <p:nvSpPr>
            <p:cNvPr id="30" name="圆角矩形 29"/>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矩形 30"/>
            <p:cNvSpPr/>
            <p:nvPr/>
          </p:nvSpPr>
          <p:spPr>
            <a:xfrm>
              <a:off x="1881814" y="4342680"/>
              <a:ext cx="5656741" cy="415498"/>
            </a:xfrm>
            <a:prstGeom prst="rect">
              <a:avLst/>
            </a:prstGeom>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3.5</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实战：</a:t>
              </a:r>
              <a:r>
                <a:rPr lang="zh-CN"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决策树算法在</a:t>
              </a:r>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Weka</a:t>
              </a:r>
              <a:r>
                <a:rPr lang="zh-CN"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中的实现</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1765366" y="5074910"/>
            <a:ext cx="5693399" cy="415498"/>
            <a:chOff x="1818097" y="4753860"/>
            <a:chExt cx="5693399" cy="415498"/>
          </a:xfrm>
        </p:grpSpPr>
        <p:sp>
          <p:nvSpPr>
            <p:cNvPr id="33" name="圆角矩形 32"/>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矩形 33"/>
            <p:cNvSpPr/>
            <p:nvPr/>
          </p:nvSpPr>
          <p:spPr>
            <a:xfrm>
              <a:off x="1887572" y="4753860"/>
              <a:ext cx="780983" cy="415498"/>
            </a:xfrm>
            <a:prstGeom prst="rect">
              <a:avLst/>
            </a:prstGeom>
          </p:spPr>
          <p:txBody>
            <a:bodyPr wrap="none">
              <a:spAutoFit/>
            </a:bodyP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1741471" y="3768901"/>
            <a:ext cx="5693399" cy="415498"/>
            <a:chOff x="1807265" y="2462595"/>
            <a:chExt cx="5693399" cy="415498"/>
          </a:xfrm>
          <a:solidFill>
            <a:schemeClr val="bg2"/>
          </a:solidFill>
        </p:grpSpPr>
        <p:sp>
          <p:nvSpPr>
            <p:cNvPr id="36" name="圆角矩形 35"/>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矩形 36"/>
            <p:cNvSpPr/>
            <p:nvPr/>
          </p:nvSpPr>
          <p:spPr>
            <a:xfrm>
              <a:off x="1883286" y="2462595"/>
              <a:ext cx="2441694" cy="415498"/>
            </a:xfrm>
            <a:prstGeom prst="rect">
              <a:avLst/>
            </a:prstGeom>
            <a:grp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3.4</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支持向量机</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pic>
        <p:nvPicPr>
          <p:cNvPr id="3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0"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56</a:t>
            </a:r>
            <a:endParaRPr lang="en-US" altLang="es-ES" sz="1200" b="1" dirty="0">
              <a:solidFill>
                <a:schemeClr val="bg1">
                  <a:lumMod val="50000"/>
                </a:schemeClr>
              </a:solidFill>
              <a:latin typeface="+mn-lt"/>
            </a:endParaRPr>
          </a:p>
        </p:txBody>
      </p:sp>
      <p:pic>
        <p:nvPicPr>
          <p:cNvPr id="4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44" name="矩形 43"/>
          <p:cNvSpPr/>
          <p:nvPr/>
        </p:nvSpPr>
        <p:spPr>
          <a:xfrm>
            <a:off x="7929" y="38314"/>
            <a:ext cx="4339650" cy="300082"/>
          </a:xfrm>
          <a:prstGeom prst="rect">
            <a:avLst/>
          </a:prstGeom>
        </p:spPr>
        <p:txBody>
          <a:bodyPr wrap="none">
            <a:spAutoFit/>
          </a:bodyPr>
          <a:lstStyle/>
          <a:p>
            <a:r>
              <a:rPr lang="zh-CN" altLang="en-US" sz="1350" dirty="0" smtClean="0">
                <a:solidFill>
                  <a:schemeClr val="bg1"/>
                </a:solidFill>
              </a:rPr>
              <a:t>高级大数据人才培养丛书之一，大数据挖掘技术与应用</a:t>
            </a:r>
            <a:endParaRPr lang="zh-CN" altLang="en-US" sz="1350" dirty="0">
              <a:solidFill>
                <a:schemeClr val="bg1"/>
              </a:solidFill>
            </a:endParaRPr>
          </a:p>
        </p:txBody>
      </p:sp>
      <p:sp>
        <p:nvSpPr>
          <p:cNvPr id="8" name="矩形 7"/>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3"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4" name="矩形 3"/>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矩形 5"/>
          <p:cNvSpPr/>
          <p:nvPr/>
        </p:nvSpPr>
        <p:spPr>
          <a:xfrm>
            <a:off x="609779" y="942628"/>
            <a:ext cx="7915326" cy="584775"/>
          </a:xfrm>
          <a:prstGeom prst="rect">
            <a:avLst/>
          </a:prstGeom>
        </p:spPr>
        <p:txBody>
          <a:bodyPr wrap="square">
            <a:spAutoFit/>
          </a:bodyPr>
          <a:lstStyle/>
          <a:p>
            <a:r>
              <a:rPr lang="en-US" altLang="zh-CN" sz="1600" dirty="0" smtClean="0"/>
              <a:t>    </a:t>
            </a:r>
            <a:r>
              <a:rPr lang="zh-CN" altLang="zh-CN" sz="1600" dirty="0" smtClean="0"/>
              <a:t>贝叶斯分类</a:t>
            </a:r>
            <a:r>
              <a:rPr lang="zh-CN" altLang="zh-CN" sz="1600" dirty="0"/>
              <a:t>是一类分类算法的总称，这类算法均以贝叶斯定理（</a:t>
            </a:r>
            <a:r>
              <a:rPr lang="en-US" altLang="zh-CN" sz="1600" dirty="0"/>
              <a:t>Bayes theorem</a:t>
            </a:r>
            <a:r>
              <a:rPr lang="zh-CN" altLang="zh-CN" sz="1600" dirty="0"/>
              <a:t>）为基础，采用了概率推理方法</a:t>
            </a:r>
            <a:r>
              <a:rPr lang="zh-CN" altLang="zh-CN" sz="1600" dirty="0" smtClean="0"/>
              <a:t>。</a:t>
            </a:r>
            <a:endParaRPr lang="en-US" altLang="zh-CN" sz="1600" dirty="0"/>
          </a:p>
        </p:txBody>
      </p:sp>
      <p:sp>
        <p:nvSpPr>
          <p:cNvPr id="7" name="矩形 6"/>
          <p:cNvSpPr/>
          <p:nvPr/>
        </p:nvSpPr>
        <p:spPr>
          <a:xfrm>
            <a:off x="317722" y="1589811"/>
            <a:ext cx="1923925" cy="369332"/>
          </a:xfrm>
          <a:prstGeom prst="rect">
            <a:avLst/>
          </a:prstGeom>
        </p:spPr>
        <p:txBody>
          <a:bodyPr wrap="none">
            <a:spAutoFit/>
          </a:bodyPr>
          <a:lstStyle/>
          <a:p>
            <a:r>
              <a:rPr lang="en-US" altLang="zh-CN" dirty="0" smtClean="0"/>
              <a:t>3.3.1 </a:t>
            </a:r>
            <a:r>
              <a:rPr lang="zh-CN" altLang="zh-CN" dirty="0" smtClean="0"/>
              <a:t>贝叶斯定理</a:t>
            </a:r>
            <a:endParaRPr lang="zh-CN" altLang="zh-CN" dirty="0"/>
          </a:p>
        </p:txBody>
      </p:sp>
      <p:pic>
        <p:nvPicPr>
          <p:cNvPr id="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0"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56</a:t>
            </a:r>
            <a:endParaRPr lang="en-US" altLang="es-ES" sz="1200" b="1" dirty="0">
              <a:solidFill>
                <a:schemeClr val="bg1">
                  <a:lumMod val="50000"/>
                </a:schemeClr>
              </a:solidFill>
              <a:latin typeface="+mn-lt"/>
            </a:endParaRPr>
          </a:p>
        </p:txBody>
      </p:sp>
      <p:pic>
        <p:nvPicPr>
          <p:cNvPr id="1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4" name="组合 13"/>
          <p:cNvGrpSpPr/>
          <p:nvPr/>
        </p:nvGrpSpPr>
        <p:grpSpPr>
          <a:xfrm>
            <a:off x="-3387" y="-2439"/>
            <a:ext cx="9149172" cy="716845"/>
            <a:chOff x="-3387" y="190175"/>
            <a:chExt cx="9149172" cy="524649"/>
          </a:xfrm>
        </p:grpSpPr>
        <p:sp>
          <p:nvSpPr>
            <p:cNvPr id="15" name="任意多边形 1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 name="任意多边形 15"/>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 name="任意多边形 16"/>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8" name="文本框 6"/>
          <p:cNvSpPr txBox="1"/>
          <p:nvPr/>
        </p:nvSpPr>
        <p:spPr>
          <a:xfrm>
            <a:off x="607500" y="177284"/>
            <a:ext cx="2096728" cy="323165"/>
          </a:xfrm>
          <a:prstGeom prst="rect">
            <a:avLst/>
          </a:prstGeom>
          <a:noFill/>
        </p:spPr>
        <p:txBody>
          <a:bodyPr wrap="none" lIns="0" tIns="0" rIns="0" bIns="0" rtlCol="0">
            <a:spAutoFit/>
          </a:bodyPr>
          <a:lstStyle/>
          <a:p>
            <a:r>
              <a:rPr lang="en-US" altLang="zh-CN" sz="2100" b="1" spc="225" dirty="0" smtClean="0">
                <a:solidFill>
                  <a:prstClr val="white"/>
                </a:solidFill>
              </a:rPr>
              <a:t>3.3 </a:t>
            </a:r>
            <a:r>
              <a:rPr lang="zh-CN" altLang="en-US" sz="2100" b="1" spc="225" dirty="0" smtClean="0">
                <a:solidFill>
                  <a:prstClr val="white"/>
                </a:solidFill>
              </a:rPr>
              <a:t>贝叶斯分类</a:t>
            </a:r>
            <a:endParaRPr lang="zh-CN" altLang="en-US" sz="2100" b="1" spc="225" dirty="0">
              <a:solidFill>
                <a:prstClr val="white"/>
              </a:solidFill>
            </a:endParaRPr>
          </a:p>
        </p:txBody>
      </p:sp>
      <p:sp>
        <p:nvSpPr>
          <p:cNvPr id="1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2"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9" name="文本框 27"/>
          <p:cNvSpPr txBox="1"/>
          <p:nvPr/>
        </p:nvSpPr>
        <p:spPr>
          <a:xfrm>
            <a:off x="6630203" y="234392"/>
            <a:ext cx="1101584" cy="300082"/>
          </a:xfrm>
          <a:prstGeom prst="rect">
            <a:avLst/>
          </a:prstGeom>
          <a:noFill/>
        </p:spPr>
        <p:txBody>
          <a:bodyPr wrap="none" rtlCol="0">
            <a:spAutoFit/>
          </a:bodyPr>
          <a:lstStyle/>
          <a:p>
            <a:r>
              <a:rPr lang="zh-CN" altLang="en-US" sz="1350" dirty="0" smtClean="0">
                <a:solidFill>
                  <a:prstClr val="white"/>
                </a:solidFill>
              </a:rPr>
              <a:t>第三章 分类</a:t>
            </a:r>
            <a:endParaRPr lang="zh-CN" altLang="en-US" sz="1350" dirty="0">
              <a:solidFill>
                <a:prstClr val="white"/>
              </a:solidFill>
            </a:endParaRPr>
          </a:p>
        </p:txBody>
      </p:sp>
      <p:sp>
        <p:nvSpPr>
          <p:cNvPr id="70" name="矩形 69"/>
          <p:cNvSpPr/>
          <p:nvPr/>
        </p:nvSpPr>
        <p:spPr>
          <a:xfrm>
            <a:off x="607499" y="2059210"/>
            <a:ext cx="7917605" cy="3046988"/>
          </a:xfrm>
          <a:prstGeom prst="rect">
            <a:avLst/>
          </a:prstGeom>
        </p:spPr>
        <p:txBody>
          <a:bodyPr wrap="square">
            <a:spAutoFit/>
          </a:bodyPr>
          <a:lstStyle/>
          <a:p>
            <a:r>
              <a:rPr lang="en-US" altLang="zh-CN" sz="1600" dirty="0" smtClean="0"/>
              <a:t>    </a:t>
            </a:r>
            <a:r>
              <a:rPr lang="zh-CN" altLang="zh-CN" sz="1600" dirty="0" smtClean="0"/>
              <a:t>条件概率</a:t>
            </a:r>
            <a:r>
              <a:rPr lang="zh-CN" altLang="zh-CN" sz="1600" dirty="0"/>
              <a:t>：表示事件</a:t>
            </a:r>
            <a:r>
              <a:rPr lang="en-US" altLang="zh-CN" sz="1600" dirty="0"/>
              <a:t>B</a:t>
            </a:r>
            <a:r>
              <a:rPr lang="zh-CN" altLang="zh-CN" sz="1600" dirty="0"/>
              <a:t>已经发生的前提下，事件</a:t>
            </a:r>
            <a:r>
              <a:rPr lang="en-US" altLang="zh-CN" sz="1600" dirty="0"/>
              <a:t>A</a:t>
            </a:r>
            <a:r>
              <a:rPr lang="zh-CN" altLang="zh-CN" sz="1600" dirty="0"/>
              <a:t>发生的概率，称为事件</a:t>
            </a:r>
            <a:r>
              <a:rPr lang="en-US" altLang="zh-CN" sz="1600" dirty="0"/>
              <a:t>B</a:t>
            </a:r>
            <a:r>
              <a:rPr lang="zh-CN" altLang="zh-CN" sz="1600" dirty="0"/>
              <a:t>发生下事件</a:t>
            </a:r>
            <a:r>
              <a:rPr lang="en-US" altLang="zh-CN" sz="1600" dirty="0"/>
              <a:t>A</a:t>
            </a:r>
            <a:r>
              <a:rPr lang="zh-CN" altLang="zh-CN" sz="1600" dirty="0"/>
              <a:t>的条件概率。其基本求解公式为</a:t>
            </a:r>
            <a:r>
              <a:rPr lang="zh-CN" altLang="zh-CN" sz="1600" dirty="0" smtClean="0"/>
              <a:t>：</a:t>
            </a:r>
            <a:endParaRPr lang="en-US" altLang="zh-CN" sz="1600" dirty="0" smtClean="0"/>
          </a:p>
          <a:p>
            <a:endParaRPr lang="en-US" altLang="zh-CN" sz="1600" dirty="0"/>
          </a:p>
          <a:p>
            <a:endParaRPr lang="en-US" altLang="zh-CN" sz="1600" dirty="0" smtClean="0"/>
          </a:p>
          <a:p>
            <a:endParaRPr lang="en-US" altLang="zh-CN" sz="1600" dirty="0" smtClean="0"/>
          </a:p>
          <a:p>
            <a:r>
              <a:rPr lang="en-US" altLang="zh-CN" sz="1600" dirty="0" smtClean="0"/>
              <a:t>    </a:t>
            </a:r>
            <a:r>
              <a:rPr lang="zh-CN" altLang="zh-CN" sz="1600" dirty="0" smtClean="0"/>
              <a:t>贝叶斯定理</a:t>
            </a:r>
            <a:r>
              <a:rPr lang="zh-CN" altLang="zh-CN" sz="1600" dirty="0"/>
              <a:t>之所以有用，是因为在生活中经常遇到这种情况：可以很容易直接得出</a:t>
            </a:r>
            <a:r>
              <a:rPr lang="en-US" altLang="zh-CN" sz="1600" dirty="0"/>
              <a:t>P(A|B),P(B|A)</a:t>
            </a:r>
            <a:r>
              <a:rPr lang="zh-CN" altLang="zh-CN" sz="1600" dirty="0"/>
              <a:t>则很难直接得出，但人们往往更关心</a:t>
            </a:r>
            <a:r>
              <a:rPr lang="en-US" altLang="zh-CN" sz="1600" dirty="0"/>
              <a:t>P(B|A),</a:t>
            </a:r>
            <a:r>
              <a:rPr lang="zh-CN" altLang="zh-CN" sz="1600" dirty="0"/>
              <a:t>贝叶斯定理打通了从</a:t>
            </a:r>
            <a:r>
              <a:rPr lang="en-US" altLang="zh-CN" sz="1600" dirty="0"/>
              <a:t>P(A|B)</a:t>
            </a:r>
            <a:r>
              <a:rPr lang="zh-CN" altLang="en-US" sz="1600" dirty="0"/>
              <a:t>获得</a:t>
            </a:r>
            <a:r>
              <a:rPr lang="en-US" altLang="zh-CN" sz="1600" dirty="0"/>
              <a:t>P(B|A)</a:t>
            </a:r>
            <a:r>
              <a:rPr lang="zh-CN" altLang="zh-CN" sz="1600" dirty="0"/>
              <a:t>的道路</a:t>
            </a:r>
            <a:r>
              <a:rPr lang="zh-CN" altLang="zh-CN" sz="1600" dirty="0" smtClean="0"/>
              <a:t>。</a:t>
            </a:r>
            <a:endParaRPr lang="en-US" altLang="zh-CN" sz="1600" dirty="0" smtClean="0"/>
          </a:p>
          <a:p>
            <a:r>
              <a:rPr lang="en-US" altLang="zh-CN" sz="1600" dirty="0"/>
              <a:t> </a:t>
            </a:r>
            <a:r>
              <a:rPr lang="en-US" altLang="zh-CN" sz="1600" dirty="0" smtClean="0"/>
              <a:t>   </a:t>
            </a:r>
            <a:r>
              <a:rPr lang="zh-CN" altLang="zh-CN" sz="1600" dirty="0" smtClean="0"/>
              <a:t>贝叶斯定理：</a:t>
            </a:r>
            <a:endParaRPr lang="en-US" altLang="zh-CN" sz="1600" dirty="0" smtClean="0"/>
          </a:p>
          <a:p>
            <a:endParaRPr lang="en-US" altLang="zh-CN" sz="1600" dirty="0" smtClean="0"/>
          </a:p>
          <a:p>
            <a:endParaRPr lang="en-US" altLang="zh-CN" sz="1600" dirty="0"/>
          </a:p>
          <a:p>
            <a:endParaRPr lang="en-US" altLang="zh-CN" sz="1600" dirty="0" smtClean="0"/>
          </a:p>
        </p:txBody>
      </p:sp>
      <p:sp>
        <p:nvSpPr>
          <p:cNvPr id="7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72" name="对象 71"/>
          <p:cNvGraphicFramePr>
            <a:graphicFrameLocks noChangeAspect="1"/>
          </p:cNvGraphicFramePr>
          <p:nvPr/>
        </p:nvGraphicFramePr>
        <p:xfrm>
          <a:off x="3837960" y="2620116"/>
          <a:ext cx="1502273" cy="632536"/>
        </p:xfrm>
        <a:graphic>
          <a:graphicData uri="http://schemas.openxmlformats.org/presentationml/2006/ole">
            <mc:AlternateContent xmlns:mc="http://schemas.openxmlformats.org/markup-compatibility/2006">
              <mc:Choice xmlns:v="urn:schemas-microsoft-com:vml" Requires="v">
                <p:oleObj spid="_x0000_s13460" name="" r:id="rId3" imgW="1002665" imgH="419100" progId="Equation.DSMT4">
                  <p:embed/>
                </p:oleObj>
              </mc:Choice>
              <mc:Fallback>
                <p:oleObj name="" r:id="rId3" imgW="1002665" imgH="4191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7960" y="2620116"/>
                        <a:ext cx="1502273" cy="632536"/>
                      </a:xfrm>
                      <a:prstGeom prst="rect">
                        <a:avLst/>
                      </a:prstGeom>
                      <a:noFill/>
                    </p:spPr>
                  </p:pic>
                </p:oleObj>
              </mc:Fallback>
            </mc:AlternateContent>
          </a:graphicData>
        </a:graphic>
      </p:graphicFrame>
      <p:sp>
        <p:nvSpPr>
          <p:cNvPr id="89"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90" name="对象 89"/>
          <p:cNvGraphicFramePr>
            <a:graphicFrameLocks noChangeAspect="1"/>
          </p:cNvGraphicFramePr>
          <p:nvPr/>
        </p:nvGraphicFramePr>
        <p:xfrm>
          <a:off x="3640931" y="4421953"/>
          <a:ext cx="2119790" cy="668549"/>
        </p:xfrm>
        <a:graphic>
          <a:graphicData uri="http://schemas.openxmlformats.org/presentationml/2006/ole">
            <mc:AlternateContent xmlns:mc="http://schemas.openxmlformats.org/markup-compatibility/2006">
              <mc:Choice xmlns:v="urn:schemas-microsoft-com:vml" Requires="v">
                <p:oleObj spid="_x0000_s13461" name="" r:id="rId5" imgW="1346200" imgH="419100" progId="Equation.DSMT4">
                  <p:embed/>
                </p:oleObj>
              </mc:Choice>
              <mc:Fallback>
                <p:oleObj name="" r:id="rId5" imgW="1346200" imgH="419100" progId="Equation.DSMT4">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0931" y="4421953"/>
                        <a:ext cx="2119790" cy="668549"/>
                      </a:xfrm>
                      <a:prstGeom prst="rect">
                        <a:avLst/>
                      </a:prstGeom>
                      <a:noFill/>
                    </p:spPr>
                  </p:pic>
                </p:oleObj>
              </mc:Fallback>
            </mc:AlternateContent>
          </a:graphicData>
        </a:graphic>
      </p:graphicFrame>
      <p:sp>
        <p:nvSpPr>
          <p:cNvPr id="5" name="矩形 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3"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4"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5" name="矩形 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a:off x="609779" y="1566017"/>
            <a:ext cx="7915326" cy="4031873"/>
          </a:xfrm>
          <a:prstGeom prst="rect">
            <a:avLst/>
          </a:prstGeom>
        </p:spPr>
        <p:txBody>
          <a:bodyPr wrap="square">
            <a:spAutoFit/>
          </a:bodyPr>
          <a:lstStyle/>
          <a:p>
            <a:r>
              <a:rPr lang="en-US" altLang="zh-CN" sz="1600" dirty="0" smtClean="0"/>
              <a:t>    </a:t>
            </a:r>
            <a:r>
              <a:rPr lang="zh-CN" altLang="zh-CN" sz="1600" dirty="0" smtClean="0"/>
              <a:t>朴素</a:t>
            </a:r>
            <a:r>
              <a:rPr lang="zh-CN" altLang="zh-CN" sz="1600" dirty="0"/>
              <a:t>贝叶斯分类是贝叶斯分类的一种</a:t>
            </a:r>
            <a:r>
              <a:rPr lang="zh-CN" altLang="zh-CN" sz="1600" dirty="0" smtClean="0"/>
              <a:t>，朴素</a:t>
            </a:r>
            <a:r>
              <a:rPr lang="zh-CN" altLang="zh-CN" sz="1600" dirty="0"/>
              <a:t>贝叶斯分类与贝叶斯分类相比，后者需要花很大的时间和空间复杂度去计算类</a:t>
            </a:r>
            <a:r>
              <a:rPr lang="zh-CN" altLang="zh-CN" sz="1600" dirty="0" smtClean="0"/>
              <a:t>条件概率</a:t>
            </a:r>
            <a:r>
              <a:rPr lang="zh-CN" altLang="en-US" sz="1600" dirty="0" smtClean="0"/>
              <a:t>。</a:t>
            </a:r>
            <a:endParaRPr lang="en-US" altLang="zh-CN" sz="1600" dirty="0" smtClean="0"/>
          </a:p>
          <a:p>
            <a:endParaRPr lang="zh-CN" altLang="zh-CN" sz="1600" dirty="0"/>
          </a:p>
          <a:p>
            <a:r>
              <a:rPr lang="en-US" altLang="zh-CN" sz="1600" dirty="0" smtClean="0"/>
              <a:t>    1. </a:t>
            </a:r>
            <a:r>
              <a:rPr lang="zh-CN" altLang="zh-CN" sz="1600" dirty="0" smtClean="0"/>
              <a:t>朴素</a:t>
            </a:r>
            <a:r>
              <a:rPr lang="zh-CN" altLang="zh-CN" sz="1600" dirty="0"/>
              <a:t>贝叶斯分类</a:t>
            </a:r>
            <a:r>
              <a:rPr lang="zh-CN" altLang="zh-CN" sz="1600" dirty="0" smtClean="0"/>
              <a:t>原理</a:t>
            </a:r>
            <a:endParaRPr lang="en-US" altLang="zh-CN" sz="1600" dirty="0" smtClean="0"/>
          </a:p>
          <a:p>
            <a:r>
              <a:rPr lang="en-US" altLang="zh-CN" sz="1600" dirty="0" smtClean="0"/>
              <a:t>    </a:t>
            </a:r>
            <a:r>
              <a:rPr lang="zh-CN" altLang="zh-CN" sz="1600" dirty="0" smtClean="0"/>
              <a:t>朴素</a:t>
            </a:r>
            <a:r>
              <a:rPr lang="zh-CN" altLang="zh-CN" sz="1600" dirty="0"/>
              <a:t>贝叶斯的思想基础</a:t>
            </a:r>
            <a:r>
              <a:rPr lang="zh-CN" altLang="zh-CN" sz="1600" dirty="0" smtClean="0"/>
              <a:t>是这样的：对于给出的待分类项，求解在此项出现的条件下各个类别出现的概率，哪个最大，就认为此待分类项属于哪个类别。</a:t>
            </a:r>
            <a:endParaRPr lang="en-US" altLang="zh-CN" sz="1600" dirty="0" smtClean="0"/>
          </a:p>
          <a:p>
            <a:endParaRPr lang="en-US" altLang="zh-CN" sz="1600" dirty="0" smtClean="0"/>
          </a:p>
          <a:p>
            <a:r>
              <a:rPr lang="en-US" altLang="zh-CN" sz="1600" dirty="0" smtClean="0"/>
              <a:t>    </a:t>
            </a:r>
            <a:r>
              <a:rPr lang="zh-CN" altLang="zh-CN" sz="1600" dirty="0" smtClean="0"/>
              <a:t>朴素贝叶斯分类的正式定义如下：</a:t>
            </a:r>
            <a:endParaRPr lang="en-US" altLang="zh-CN" sz="1600" dirty="0" smtClean="0"/>
          </a:p>
          <a:p>
            <a:endParaRPr lang="en-US" altLang="zh-CN" sz="1600" dirty="0" smtClean="0"/>
          </a:p>
          <a:p>
            <a:r>
              <a:rPr lang="en-US" altLang="zh-CN" sz="1600" dirty="0" smtClean="0"/>
              <a:t>    </a:t>
            </a:r>
            <a:r>
              <a:rPr lang="zh-CN" altLang="zh-CN" sz="1600" dirty="0" smtClean="0"/>
              <a:t>（</a:t>
            </a:r>
            <a:r>
              <a:rPr lang="en-US" altLang="zh-CN" sz="1600" dirty="0"/>
              <a:t>1</a:t>
            </a:r>
            <a:r>
              <a:rPr lang="zh-CN" altLang="zh-CN" sz="1600" dirty="0"/>
              <a:t>）设</a:t>
            </a:r>
            <a:r>
              <a:rPr lang="en-US" altLang="zh-CN" sz="1600" dirty="0"/>
              <a:t>x={a</a:t>
            </a:r>
            <a:r>
              <a:rPr lang="en-US" altLang="zh-CN" sz="1600" baseline="-25000" dirty="0"/>
              <a:t>1</a:t>
            </a:r>
            <a:r>
              <a:rPr lang="en-US" altLang="zh-CN" sz="1600" dirty="0"/>
              <a:t>,a</a:t>
            </a:r>
            <a:r>
              <a:rPr lang="en-US" altLang="zh-CN" sz="1600" baseline="-25000" dirty="0"/>
              <a:t>2</a:t>
            </a:r>
            <a:r>
              <a:rPr lang="en-US" altLang="zh-CN" sz="1600" dirty="0"/>
              <a:t>,…,a</a:t>
            </a:r>
            <a:r>
              <a:rPr lang="en-US" altLang="zh-CN" sz="1600" baseline="-25000" dirty="0"/>
              <a:t>m</a:t>
            </a:r>
            <a:r>
              <a:rPr lang="en-US" altLang="zh-CN" sz="1600" dirty="0"/>
              <a:t>},</a:t>
            </a:r>
            <a:r>
              <a:rPr lang="zh-CN" altLang="zh-CN" sz="1600" dirty="0"/>
              <a:t>为一个待分类项，而每个</a:t>
            </a:r>
            <a:r>
              <a:rPr lang="en-US" altLang="zh-CN" sz="1600" dirty="0"/>
              <a:t>a</a:t>
            </a:r>
            <a:r>
              <a:rPr lang="zh-CN" altLang="zh-CN" sz="1600" dirty="0"/>
              <a:t>为</a:t>
            </a:r>
            <a:r>
              <a:rPr lang="en-US" altLang="zh-CN" sz="1600" dirty="0"/>
              <a:t>x</a:t>
            </a:r>
            <a:r>
              <a:rPr lang="zh-CN" altLang="zh-CN" sz="1600" dirty="0"/>
              <a:t>的一个特征属性</a:t>
            </a:r>
            <a:r>
              <a:rPr lang="zh-CN" altLang="zh-CN" sz="1600" dirty="0" smtClean="0"/>
              <a:t>。</a:t>
            </a:r>
            <a:endParaRPr lang="en-US" altLang="zh-CN" sz="1600" dirty="0"/>
          </a:p>
          <a:p>
            <a:endParaRPr lang="en-US" altLang="zh-CN" sz="1600" dirty="0" smtClean="0"/>
          </a:p>
          <a:p>
            <a:r>
              <a:rPr lang="en-US" altLang="zh-CN" sz="1600" dirty="0" smtClean="0"/>
              <a:t>    </a:t>
            </a:r>
            <a:r>
              <a:rPr lang="zh-CN" altLang="zh-CN" sz="1600" dirty="0" smtClean="0"/>
              <a:t>（</a:t>
            </a:r>
            <a:r>
              <a:rPr lang="en-US" altLang="zh-CN" sz="1600" dirty="0"/>
              <a:t>2</a:t>
            </a:r>
            <a:r>
              <a:rPr lang="zh-CN" altLang="zh-CN" sz="1600" dirty="0"/>
              <a:t>）有类别集合</a:t>
            </a:r>
            <a:r>
              <a:rPr lang="en-US" altLang="zh-CN" sz="1600" dirty="0"/>
              <a:t>C={y</a:t>
            </a:r>
            <a:r>
              <a:rPr lang="en-US" altLang="zh-CN" sz="1600" baseline="-25000" dirty="0"/>
              <a:t>1</a:t>
            </a:r>
            <a:r>
              <a:rPr lang="en-US" altLang="zh-CN" sz="1600" dirty="0"/>
              <a:t>,y</a:t>
            </a:r>
            <a:r>
              <a:rPr lang="en-US" altLang="zh-CN" sz="1600" baseline="-25000" dirty="0"/>
              <a:t>2</a:t>
            </a:r>
            <a:r>
              <a:rPr lang="en-US" altLang="zh-CN" sz="1600" dirty="0"/>
              <a:t>,…,</a:t>
            </a:r>
            <a:r>
              <a:rPr lang="en-US" altLang="zh-CN" sz="1600" dirty="0" err="1"/>
              <a:t>y</a:t>
            </a:r>
            <a:r>
              <a:rPr lang="en-US" altLang="zh-CN" sz="1600" baseline="-25000" dirty="0" err="1"/>
              <a:t>n</a:t>
            </a:r>
            <a:r>
              <a:rPr lang="en-US" altLang="zh-CN" sz="1600" dirty="0"/>
              <a:t>}</a:t>
            </a:r>
            <a:r>
              <a:rPr lang="zh-CN" altLang="en-US" sz="1600" dirty="0"/>
              <a:t>。</a:t>
            </a:r>
            <a:endParaRPr lang="en-US" altLang="zh-CN" sz="1600" dirty="0"/>
          </a:p>
          <a:p>
            <a:endParaRPr lang="en-US" altLang="zh-CN" sz="1600" dirty="0" smtClean="0"/>
          </a:p>
          <a:p>
            <a:r>
              <a:rPr lang="en-US" altLang="zh-CN" sz="1600" dirty="0" smtClean="0"/>
              <a:t>    </a:t>
            </a:r>
            <a:r>
              <a:rPr lang="zh-CN" altLang="zh-CN" sz="1600" dirty="0" smtClean="0"/>
              <a:t>（</a:t>
            </a:r>
            <a:r>
              <a:rPr lang="en-US" altLang="zh-CN" sz="1600" dirty="0"/>
              <a:t>3</a:t>
            </a:r>
            <a:r>
              <a:rPr lang="zh-CN" altLang="zh-CN" sz="1600" dirty="0"/>
              <a:t>）计算</a:t>
            </a:r>
            <a:r>
              <a:rPr lang="en-US" altLang="zh-CN" sz="1600" dirty="0"/>
              <a:t>P(y</a:t>
            </a:r>
            <a:r>
              <a:rPr lang="en-US" altLang="zh-CN" sz="1600" baseline="-25000" dirty="0"/>
              <a:t>1</a:t>
            </a:r>
            <a:r>
              <a:rPr lang="en-US" altLang="zh-CN" sz="1600" dirty="0"/>
              <a:t>|x),P(y</a:t>
            </a:r>
            <a:r>
              <a:rPr lang="en-US" altLang="zh-CN" sz="1600" baseline="-25000" dirty="0"/>
              <a:t>2</a:t>
            </a:r>
            <a:r>
              <a:rPr lang="en-US" altLang="zh-CN" sz="1600" dirty="0"/>
              <a:t>|x),…,P(</a:t>
            </a:r>
            <a:r>
              <a:rPr lang="en-US" altLang="zh-CN" sz="1600" dirty="0" err="1"/>
              <a:t>y</a:t>
            </a:r>
            <a:r>
              <a:rPr lang="en-US" altLang="zh-CN" sz="1600" baseline="-25000" dirty="0" err="1"/>
              <a:t>n</a:t>
            </a:r>
            <a:r>
              <a:rPr lang="en-US" altLang="zh-CN" sz="1600" dirty="0" err="1"/>
              <a:t>|x</a:t>
            </a:r>
            <a:r>
              <a:rPr lang="en-US" altLang="zh-CN" sz="1600" dirty="0"/>
              <a:t>)</a:t>
            </a:r>
            <a:r>
              <a:rPr lang="zh-CN" altLang="en-US" sz="1600" dirty="0"/>
              <a:t>。</a:t>
            </a:r>
            <a:endParaRPr lang="en-US" altLang="zh-CN" sz="1600" dirty="0"/>
          </a:p>
          <a:p>
            <a:endParaRPr lang="en-US" altLang="zh-CN" sz="1600" dirty="0" smtClean="0"/>
          </a:p>
          <a:p>
            <a:r>
              <a:rPr lang="en-US" altLang="zh-CN" sz="1600" dirty="0" smtClean="0"/>
              <a:t>    </a:t>
            </a:r>
            <a:r>
              <a:rPr lang="zh-CN" altLang="zh-CN" sz="1600" dirty="0" smtClean="0"/>
              <a:t>（</a:t>
            </a:r>
            <a:r>
              <a:rPr lang="en-US" altLang="zh-CN" sz="1600" dirty="0"/>
              <a:t>4</a:t>
            </a:r>
            <a:r>
              <a:rPr lang="zh-CN" altLang="zh-CN" sz="1600" dirty="0"/>
              <a:t>）如果</a:t>
            </a:r>
            <a:r>
              <a:rPr lang="en-US" altLang="zh-CN" sz="1600" dirty="0"/>
              <a:t>P(</a:t>
            </a:r>
            <a:r>
              <a:rPr lang="en-US" altLang="zh-CN" sz="1600" dirty="0" err="1"/>
              <a:t>y</a:t>
            </a:r>
            <a:r>
              <a:rPr lang="en-US" altLang="zh-CN" sz="1600" baseline="-25000" dirty="0" err="1"/>
              <a:t>k</a:t>
            </a:r>
            <a:r>
              <a:rPr lang="en-US" altLang="zh-CN" sz="1600" dirty="0" err="1"/>
              <a:t>|x</a:t>
            </a:r>
            <a:r>
              <a:rPr lang="en-US" altLang="zh-CN" sz="1600" dirty="0"/>
              <a:t>)=max{P(y</a:t>
            </a:r>
            <a:r>
              <a:rPr lang="en-US" altLang="zh-CN" sz="1600" baseline="-25000" dirty="0"/>
              <a:t>1</a:t>
            </a:r>
            <a:r>
              <a:rPr lang="en-US" altLang="zh-CN" sz="1600" dirty="0"/>
              <a:t>|x),P(y</a:t>
            </a:r>
            <a:r>
              <a:rPr lang="en-US" altLang="zh-CN" sz="1600" baseline="-25000" dirty="0"/>
              <a:t>2</a:t>
            </a:r>
            <a:r>
              <a:rPr lang="en-US" altLang="zh-CN" sz="1600" dirty="0"/>
              <a:t>|x),…,P(</a:t>
            </a:r>
            <a:r>
              <a:rPr lang="en-US" altLang="zh-CN" sz="1600" dirty="0" err="1"/>
              <a:t>y</a:t>
            </a:r>
            <a:r>
              <a:rPr lang="en-US" altLang="zh-CN" sz="1600" baseline="-25000" dirty="0" err="1"/>
              <a:t>n</a:t>
            </a:r>
            <a:r>
              <a:rPr lang="en-US" altLang="zh-CN" sz="1600" dirty="0" err="1"/>
              <a:t>|x</a:t>
            </a:r>
            <a:r>
              <a:rPr lang="en-US" altLang="zh-CN" sz="1600" dirty="0"/>
              <a:t>)},</a:t>
            </a:r>
            <a:r>
              <a:rPr lang="zh-CN" altLang="en-US" sz="1600" dirty="0"/>
              <a:t>则</a:t>
            </a:r>
            <a:r>
              <a:rPr lang="en-US" altLang="zh-CN" sz="1600" dirty="0"/>
              <a:t>x</a:t>
            </a:r>
            <a:r>
              <a:rPr lang="el-GR" altLang="zh-CN" sz="1600" dirty="0"/>
              <a:t>ϵ</a:t>
            </a:r>
            <a:r>
              <a:rPr lang="en-US" altLang="zh-CN" sz="1600" dirty="0" err="1"/>
              <a:t>y</a:t>
            </a:r>
            <a:r>
              <a:rPr lang="en-US" altLang="zh-CN" sz="1600" baseline="-25000" dirty="0" err="1"/>
              <a:t>k</a:t>
            </a:r>
            <a:r>
              <a:rPr lang="zh-CN" altLang="en-US" sz="1600" dirty="0" smtClean="0"/>
              <a:t>。</a:t>
            </a:r>
            <a:endParaRPr lang="en-US" altLang="zh-CN" sz="1600" dirty="0"/>
          </a:p>
        </p:txBody>
      </p:sp>
      <p:pic>
        <p:nvPicPr>
          <p:cNvPr id="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1"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56</a:t>
            </a:r>
            <a:endParaRPr lang="en-US" altLang="es-ES" sz="1200" b="1" dirty="0">
              <a:solidFill>
                <a:schemeClr val="bg1">
                  <a:lumMod val="50000"/>
                </a:schemeClr>
              </a:solidFill>
              <a:latin typeface="+mn-lt"/>
            </a:endParaRPr>
          </a:p>
        </p:txBody>
      </p:sp>
      <p:pic>
        <p:nvPicPr>
          <p:cNvPr id="12"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5" name="组合 14"/>
          <p:cNvGrpSpPr/>
          <p:nvPr/>
        </p:nvGrpSpPr>
        <p:grpSpPr>
          <a:xfrm>
            <a:off x="-3387" y="-2439"/>
            <a:ext cx="9149172" cy="716845"/>
            <a:chOff x="-3387" y="190175"/>
            <a:chExt cx="9149172" cy="524649"/>
          </a:xfrm>
        </p:grpSpPr>
        <p:sp>
          <p:nvSpPr>
            <p:cNvPr id="16" name="任意多边形 15"/>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 name="任意多边形 16"/>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9" name="文本框 6"/>
          <p:cNvSpPr txBox="1"/>
          <p:nvPr/>
        </p:nvSpPr>
        <p:spPr>
          <a:xfrm>
            <a:off x="607500" y="177284"/>
            <a:ext cx="2096728" cy="323165"/>
          </a:xfrm>
          <a:prstGeom prst="rect">
            <a:avLst/>
          </a:prstGeom>
          <a:noFill/>
        </p:spPr>
        <p:txBody>
          <a:bodyPr wrap="none" lIns="0" tIns="0" rIns="0" bIns="0" rtlCol="0">
            <a:spAutoFit/>
          </a:bodyPr>
          <a:lstStyle/>
          <a:p>
            <a:r>
              <a:rPr lang="en-US" altLang="zh-CN" sz="2100" b="1" spc="225" dirty="0" smtClean="0">
                <a:solidFill>
                  <a:prstClr val="white"/>
                </a:solidFill>
              </a:rPr>
              <a:t>3.3 </a:t>
            </a:r>
            <a:r>
              <a:rPr lang="zh-CN" altLang="en-US" sz="2100" b="1" spc="225" dirty="0" smtClean="0">
                <a:solidFill>
                  <a:prstClr val="white"/>
                </a:solidFill>
              </a:rPr>
              <a:t>贝叶斯分类</a:t>
            </a:r>
            <a:endParaRPr lang="zh-CN" altLang="en-US" sz="2100" b="1" spc="225" dirty="0">
              <a:solidFill>
                <a:prstClr val="white"/>
              </a:solidFill>
            </a:endParaRPr>
          </a:p>
        </p:txBody>
      </p:sp>
      <p:sp>
        <p:nvSpPr>
          <p:cNvPr id="20"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2"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3"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9"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文本框 27"/>
          <p:cNvSpPr txBox="1"/>
          <p:nvPr/>
        </p:nvSpPr>
        <p:spPr>
          <a:xfrm>
            <a:off x="6630203" y="234392"/>
            <a:ext cx="1101584" cy="300082"/>
          </a:xfrm>
          <a:prstGeom prst="rect">
            <a:avLst/>
          </a:prstGeom>
          <a:noFill/>
        </p:spPr>
        <p:txBody>
          <a:bodyPr wrap="none" rtlCol="0">
            <a:spAutoFit/>
          </a:bodyPr>
          <a:lstStyle/>
          <a:p>
            <a:r>
              <a:rPr lang="zh-CN" altLang="en-US" sz="1350" dirty="0" smtClean="0">
                <a:solidFill>
                  <a:prstClr val="white"/>
                </a:solidFill>
              </a:rPr>
              <a:t>第三章 分类</a:t>
            </a:r>
            <a:endParaRPr lang="zh-CN" altLang="en-US" sz="1350" dirty="0">
              <a:solidFill>
                <a:prstClr val="white"/>
              </a:solidFill>
            </a:endParaRPr>
          </a:p>
        </p:txBody>
      </p:sp>
      <p:sp>
        <p:nvSpPr>
          <p:cNvPr id="7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矩形 75"/>
          <p:cNvSpPr/>
          <p:nvPr/>
        </p:nvSpPr>
        <p:spPr>
          <a:xfrm>
            <a:off x="300921" y="1018958"/>
            <a:ext cx="3608680" cy="369332"/>
          </a:xfrm>
          <a:prstGeom prst="rect">
            <a:avLst/>
          </a:prstGeom>
        </p:spPr>
        <p:txBody>
          <a:bodyPr wrap="none">
            <a:spAutoFit/>
          </a:bodyPr>
          <a:lstStyle/>
          <a:p>
            <a:r>
              <a:rPr lang="en-US" altLang="zh-CN" dirty="0"/>
              <a:t>3.3.2  </a:t>
            </a:r>
            <a:r>
              <a:rPr lang="zh-CN" altLang="zh-CN" dirty="0"/>
              <a:t>朴素贝叶斯分类原理与流程</a:t>
            </a:r>
            <a:endParaRPr lang="zh-CN" altLang="en-US" dirty="0"/>
          </a:p>
        </p:txBody>
      </p:sp>
      <p:sp>
        <p:nvSpPr>
          <p:cNvPr id="6" name="矩形 5"/>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3"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4"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5"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6" name="矩形 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a:off x="600024" y="853297"/>
            <a:ext cx="7915326" cy="4031873"/>
          </a:xfrm>
          <a:prstGeom prst="rect">
            <a:avLst/>
          </a:prstGeom>
        </p:spPr>
        <p:txBody>
          <a:bodyPr wrap="square">
            <a:spAutoFit/>
          </a:bodyPr>
          <a:lstStyle/>
          <a:p>
            <a:r>
              <a:rPr lang="en-US" altLang="zh-CN" sz="1600" dirty="0" smtClean="0"/>
              <a:t>    2</a:t>
            </a:r>
            <a:r>
              <a:rPr lang="en-US" altLang="zh-CN" sz="1600" dirty="0"/>
              <a:t>.</a:t>
            </a:r>
            <a:r>
              <a:rPr lang="zh-CN" altLang="zh-CN" sz="1600" dirty="0"/>
              <a:t>朴素贝叶斯分类流程</a:t>
            </a:r>
            <a:endParaRPr lang="en-US" altLang="zh-CN" sz="1600" dirty="0"/>
          </a:p>
          <a:p>
            <a:endParaRPr lang="en-US" altLang="zh-CN" sz="1600" dirty="0" smtClean="0"/>
          </a:p>
          <a:p>
            <a:r>
              <a:rPr lang="en-US" altLang="zh-CN" sz="1600" dirty="0" smtClean="0"/>
              <a:t>    </a:t>
            </a:r>
            <a:r>
              <a:rPr lang="zh-CN" altLang="zh-CN" sz="1600" dirty="0" smtClean="0"/>
              <a:t>整个</a:t>
            </a:r>
            <a:r>
              <a:rPr lang="zh-CN" altLang="zh-CN" sz="1600" dirty="0"/>
              <a:t>朴素贝叶斯分类可分为三个阶段</a:t>
            </a:r>
            <a:r>
              <a:rPr lang="zh-CN" altLang="zh-CN" sz="1600" dirty="0" smtClean="0"/>
              <a:t>：</a:t>
            </a:r>
            <a:endParaRPr lang="en-US" altLang="zh-CN" sz="1600" dirty="0" smtClean="0"/>
          </a:p>
          <a:p>
            <a:endParaRPr lang="en-US" altLang="zh-CN" sz="1600" dirty="0" smtClean="0"/>
          </a:p>
          <a:p>
            <a:r>
              <a:rPr lang="en-US" altLang="zh-CN" sz="1600" dirty="0" smtClean="0"/>
              <a:t>    </a:t>
            </a:r>
            <a:r>
              <a:rPr lang="zh-CN" altLang="zh-CN" sz="1600" dirty="0" smtClean="0"/>
              <a:t>第一</a:t>
            </a:r>
            <a:r>
              <a:rPr lang="zh-CN" altLang="zh-CN" sz="1600" dirty="0"/>
              <a:t>阶段是准备工作阶段，这个阶段的任务是为朴素贝叶斯分类做必要的准备，主要工作是根据具体情况确定特征属性，并对每个特征属性进行适当划分，然后由人工对一部分待分类项进行分类，形成训练样本集合</a:t>
            </a:r>
            <a:r>
              <a:rPr lang="zh-CN" altLang="zh-CN" sz="1600" dirty="0" smtClean="0"/>
              <a:t>。</a:t>
            </a:r>
            <a:endParaRPr lang="en-US" altLang="zh-CN" sz="1600" dirty="0" smtClean="0"/>
          </a:p>
          <a:p>
            <a:endParaRPr lang="en-US" altLang="zh-CN" sz="1600" dirty="0" smtClean="0"/>
          </a:p>
          <a:p>
            <a:r>
              <a:rPr lang="en-US" altLang="zh-CN" sz="1600" dirty="0" smtClean="0"/>
              <a:t>    </a:t>
            </a:r>
            <a:r>
              <a:rPr lang="zh-CN" altLang="zh-CN" sz="1600" dirty="0" smtClean="0"/>
              <a:t>第二</a:t>
            </a:r>
            <a:r>
              <a:rPr lang="zh-CN" altLang="zh-CN" sz="1600" dirty="0"/>
              <a:t>阶段是分类器训练阶段，这个阶段的任务就是生成分类器，主要工作是计算每个类别在训练样本中的出现频率及每个特征属性划分对每个类别的条件概率估计，并将结果进行记录</a:t>
            </a:r>
            <a:r>
              <a:rPr lang="zh-CN" altLang="zh-CN" sz="1600" dirty="0" smtClean="0"/>
              <a:t>。</a:t>
            </a:r>
            <a:endParaRPr lang="en-US" altLang="zh-CN" sz="1600" dirty="0" smtClean="0"/>
          </a:p>
          <a:p>
            <a:endParaRPr lang="en-US" altLang="zh-CN" sz="1600" dirty="0" smtClean="0"/>
          </a:p>
          <a:p>
            <a:r>
              <a:rPr lang="en-US" altLang="zh-CN" sz="1600" dirty="0" smtClean="0"/>
              <a:t>    </a:t>
            </a:r>
            <a:r>
              <a:rPr lang="zh-CN" altLang="zh-CN" sz="1600" dirty="0" smtClean="0"/>
              <a:t>第三</a:t>
            </a:r>
            <a:r>
              <a:rPr lang="zh-CN" altLang="zh-CN" sz="1600" dirty="0"/>
              <a:t>阶段是应用阶段</a:t>
            </a:r>
            <a:r>
              <a:rPr lang="zh-CN" altLang="zh-CN" sz="1600" dirty="0" smtClean="0"/>
              <a:t>。</a:t>
            </a:r>
            <a:endParaRPr lang="en-US" altLang="zh-CN" sz="1600" dirty="0" smtClean="0"/>
          </a:p>
          <a:p>
            <a:r>
              <a:rPr lang="en-US" altLang="zh-CN" sz="1600" dirty="0" smtClean="0"/>
              <a:t>    </a:t>
            </a:r>
            <a:r>
              <a:rPr lang="zh-CN" altLang="zh-CN" sz="1600" dirty="0" smtClean="0"/>
              <a:t>这个</a:t>
            </a:r>
            <a:r>
              <a:rPr lang="zh-CN" altLang="zh-CN" sz="1600" dirty="0"/>
              <a:t>阶段的任务是使用</a:t>
            </a:r>
            <a:r>
              <a:rPr lang="zh-CN" altLang="zh-CN" sz="1600" dirty="0" smtClean="0"/>
              <a:t>分类器对</a:t>
            </a:r>
            <a:r>
              <a:rPr lang="zh-CN" altLang="zh-CN" sz="1600" dirty="0"/>
              <a:t>分类项进行分类，其输入</a:t>
            </a:r>
            <a:r>
              <a:rPr lang="zh-CN" altLang="zh-CN" sz="1600" dirty="0" smtClean="0"/>
              <a:t>是分类器</a:t>
            </a:r>
            <a:r>
              <a:rPr lang="zh-CN" altLang="zh-CN" sz="1600" dirty="0"/>
              <a:t>和待分类项，输出</a:t>
            </a:r>
            <a:r>
              <a:rPr lang="zh-CN" altLang="zh-CN" sz="1600" dirty="0" smtClean="0"/>
              <a:t>是待</a:t>
            </a:r>
            <a:r>
              <a:rPr lang="zh-CN" altLang="zh-CN" sz="1600" dirty="0"/>
              <a:t>分类项与类别的映射关系</a:t>
            </a:r>
            <a:r>
              <a:rPr lang="zh-CN" altLang="zh-CN" sz="1600" dirty="0" smtClean="0"/>
              <a:t>。</a:t>
            </a:r>
            <a:endParaRPr lang="en-US" altLang="zh-CN" sz="1600" dirty="0" smtClean="0"/>
          </a:p>
          <a:p>
            <a:endParaRPr lang="zh-CN" altLang="zh-CN" sz="1600" dirty="0"/>
          </a:p>
        </p:txBody>
      </p:sp>
      <p:pic>
        <p:nvPicPr>
          <p:cNvPr id="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1"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56</a:t>
            </a:r>
            <a:endParaRPr lang="en-US" altLang="es-ES" sz="1200" b="1" dirty="0">
              <a:solidFill>
                <a:schemeClr val="bg1">
                  <a:lumMod val="50000"/>
                </a:schemeClr>
              </a:solidFill>
              <a:latin typeface="+mn-lt"/>
            </a:endParaRPr>
          </a:p>
        </p:txBody>
      </p:sp>
      <p:pic>
        <p:nvPicPr>
          <p:cNvPr id="12"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5" name="组合 14"/>
          <p:cNvGrpSpPr/>
          <p:nvPr/>
        </p:nvGrpSpPr>
        <p:grpSpPr>
          <a:xfrm>
            <a:off x="-3387" y="-2439"/>
            <a:ext cx="9149172" cy="716845"/>
            <a:chOff x="-3387" y="190175"/>
            <a:chExt cx="9149172" cy="524649"/>
          </a:xfrm>
        </p:grpSpPr>
        <p:sp>
          <p:nvSpPr>
            <p:cNvPr id="16" name="任意多边形 15"/>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 name="任意多边形 16"/>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9" name="文本框 6"/>
          <p:cNvSpPr txBox="1"/>
          <p:nvPr/>
        </p:nvSpPr>
        <p:spPr>
          <a:xfrm>
            <a:off x="607500" y="177284"/>
            <a:ext cx="2096728" cy="323165"/>
          </a:xfrm>
          <a:prstGeom prst="rect">
            <a:avLst/>
          </a:prstGeom>
          <a:noFill/>
        </p:spPr>
        <p:txBody>
          <a:bodyPr wrap="none" lIns="0" tIns="0" rIns="0" bIns="0" rtlCol="0">
            <a:spAutoFit/>
          </a:bodyPr>
          <a:lstStyle/>
          <a:p>
            <a:r>
              <a:rPr lang="en-US" altLang="zh-CN" sz="2100" b="1" spc="225" dirty="0" smtClean="0">
                <a:solidFill>
                  <a:prstClr val="white"/>
                </a:solidFill>
              </a:rPr>
              <a:t>3.3 </a:t>
            </a:r>
            <a:r>
              <a:rPr lang="zh-CN" altLang="en-US" sz="2100" b="1" spc="225" dirty="0" smtClean="0">
                <a:solidFill>
                  <a:prstClr val="white"/>
                </a:solidFill>
              </a:rPr>
              <a:t>贝叶斯分类</a:t>
            </a:r>
            <a:endParaRPr lang="zh-CN" altLang="en-US" sz="2100" b="1" spc="225" dirty="0">
              <a:solidFill>
                <a:prstClr val="white"/>
              </a:solidFill>
            </a:endParaRPr>
          </a:p>
        </p:txBody>
      </p:sp>
      <p:sp>
        <p:nvSpPr>
          <p:cNvPr id="20"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2"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3"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9"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文本框 27"/>
          <p:cNvSpPr txBox="1"/>
          <p:nvPr/>
        </p:nvSpPr>
        <p:spPr>
          <a:xfrm>
            <a:off x="6630203" y="234392"/>
            <a:ext cx="1101584" cy="300082"/>
          </a:xfrm>
          <a:prstGeom prst="rect">
            <a:avLst/>
          </a:prstGeom>
          <a:noFill/>
        </p:spPr>
        <p:txBody>
          <a:bodyPr wrap="none" rtlCol="0">
            <a:spAutoFit/>
          </a:bodyPr>
          <a:lstStyle/>
          <a:p>
            <a:r>
              <a:rPr lang="zh-CN" altLang="en-US" sz="1350" dirty="0" smtClean="0">
                <a:solidFill>
                  <a:prstClr val="white"/>
                </a:solidFill>
              </a:rPr>
              <a:t>第三章 分类</a:t>
            </a:r>
            <a:endParaRPr lang="zh-CN" altLang="en-US" sz="1350" dirty="0">
              <a:solidFill>
                <a:prstClr val="white"/>
              </a:solidFill>
            </a:endParaRPr>
          </a:p>
        </p:txBody>
      </p:sp>
      <p:sp>
        <p:nvSpPr>
          <p:cNvPr id="7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矩形 6"/>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5"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6"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7"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8"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9" name="矩形 8"/>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矩形 10"/>
          <p:cNvSpPr/>
          <p:nvPr/>
        </p:nvSpPr>
        <p:spPr>
          <a:xfrm>
            <a:off x="600024" y="905549"/>
            <a:ext cx="7915326" cy="338554"/>
          </a:xfrm>
          <a:prstGeom prst="rect">
            <a:avLst/>
          </a:prstGeom>
        </p:spPr>
        <p:txBody>
          <a:bodyPr wrap="square">
            <a:spAutoFit/>
          </a:bodyPr>
          <a:lstStyle/>
          <a:p>
            <a:r>
              <a:rPr lang="en-US" altLang="zh-CN" sz="1600" dirty="0" smtClean="0"/>
              <a:t>    </a:t>
            </a:r>
            <a:r>
              <a:rPr lang="zh-CN" altLang="zh-CN" sz="1600" dirty="0" smtClean="0"/>
              <a:t>朴素</a:t>
            </a:r>
            <a:r>
              <a:rPr lang="zh-CN" altLang="zh-CN" sz="1600" dirty="0"/>
              <a:t>贝叶斯分类的</a:t>
            </a:r>
            <a:r>
              <a:rPr lang="zh-CN" altLang="zh-CN" sz="1600" dirty="0" smtClean="0"/>
              <a:t>流程图</a:t>
            </a:r>
            <a:r>
              <a:rPr lang="zh-CN" altLang="en-US" sz="1600" dirty="0" smtClean="0"/>
              <a:t>如下图。</a:t>
            </a:r>
            <a:endParaRPr lang="zh-CN" altLang="zh-CN" sz="1600" dirty="0"/>
          </a:p>
        </p:txBody>
      </p:sp>
      <p:pic>
        <p:nvPicPr>
          <p:cNvPr id="12"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56</a:t>
            </a:r>
            <a:endParaRPr lang="en-US" altLang="es-ES" sz="1200" b="1" dirty="0">
              <a:solidFill>
                <a:schemeClr val="bg1">
                  <a:lumMod val="50000"/>
                </a:schemeClr>
              </a:solidFill>
              <a:latin typeface="+mn-lt"/>
            </a:endParaRPr>
          </a:p>
        </p:txBody>
      </p:sp>
      <p:pic>
        <p:nvPicPr>
          <p:cNvPr id="15"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t>26</a:t>
            </a:r>
            <a:endParaRPr lang="zh-CN" altLang="en-US" dirty="0"/>
          </a:p>
        </p:txBody>
      </p:sp>
      <p:grpSp>
        <p:nvGrpSpPr>
          <p:cNvPr id="18" name="组合 17"/>
          <p:cNvGrpSpPr/>
          <p:nvPr/>
        </p:nvGrpSpPr>
        <p:grpSpPr>
          <a:xfrm>
            <a:off x="-3387" y="-2439"/>
            <a:ext cx="9149172" cy="716845"/>
            <a:chOff x="-3387" y="190175"/>
            <a:chExt cx="9149172" cy="524649"/>
          </a:xfrm>
        </p:grpSpPr>
        <p:sp>
          <p:nvSpPr>
            <p:cNvPr id="19" name="任意多边形 18"/>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 name="任意多边形 19"/>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1" name="任意多边形 20"/>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2" name="文本框 6"/>
          <p:cNvSpPr txBox="1"/>
          <p:nvPr/>
        </p:nvSpPr>
        <p:spPr>
          <a:xfrm>
            <a:off x="607500" y="177284"/>
            <a:ext cx="2096728" cy="323165"/>
          </a:xfrm>
          <a:prstGeom prst="rect">
            <a:avLst/>
          </a:prstGeom>
          <a:noFill/>
        </p:spPr>
        <p:txBody>
          <a:bodyPr wrap="none" lIns="0" tIns="0" rIns="0" bIns="0" rtlCol="0">
            <a:spAutoFit/>
          </a:bodyPr>
          <a:lstStyle/>
          <a:p>
            <a:r>
              <a:rPr lang="en-US" altLang="zh-CN" sz="2100" b="1" spc="225" dirty="0" smtClean="0">
                <a:solidFill>
                  <a:prstClr val="white"/>
                </a:solidFill>
              </a:rPr>
              <a:t>3.3 </a:t>
            </a:r>
            <a:r>
              <a:rPr lang="zh-CN" altLang="en-US" sz="2100" b="1" spc="225" dirty="0" smtClean="0">
                <a:solidFill>
                  <a:prstClr val="white"/>
                </a:solidFill>
              </a:rPr>
              <a:t>贝叶斯分类</a:t>
            </a:r>
            <a:endParaRPr lang="zh-CN" altLang="en-US" sz="2100" b="1" spc="225" dirty="0">
              <a:solidFill>
                <a:prstClr val="white"/>
              </a:solidFill>
            </a:endParaRPr>
          </a:p>
        </p:txBody>
      </p:sp>
      <p:sp>
        <p:nvSpPr>
          <p:cNvPr id="23"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smtClean="0">
                <a:solidFill>
                  <a:prstClr val="white"/>
                </a:solidFill>
              </a:rPr>
              <a:t>第三章 分类</a:t>
            </a:r>
            <a:endParaRPr lang="zh-CN" altLang="en-US" sz="1350" dirty="0">
              <a:solidFill>
                <a:prstClr val="white"/>
              </a:solidFill>
            </a:endParaRPr>
          </a:p>
        </p:txBody>
      </p:sp>
      <p:sp>
        <p:nvSpPr>
          <p:cNvPr id="7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5"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78" name="对象 77"/>
          <p:cNvGraphicFramePr>
            <a:graphicFrameLocks noChangeAspect="1"/>
          </p:cNvGraphicFramePr>
          <p:nvPr/>
        </p:nvGraphicFramePr>
        <p:xfrm>
          <a:off x="1550306" y="1457214"/>
          <a:ext cx="5856334" cy="4476646"/>
        </p:xfrm>
        <a:graphic>
          <a:graphicData uri="http://schemas.openxmlformats.org/presentationml/2006/ole">
            <mc:AlternateContent xmlns:mc="http://schemas.openxmlformats.org/markup-compatibility/2006">
              <mc:Choice xmlns:v="urn:schemas-microsoft-com:vml" Requires="v">
                <p:oleObj spid="_x0000_s29725" name="" r:id="rId3" imgW="7462520" imgH="5749290" progId="Visio.Drawing.11">
                  <p:embed/>
                </p:oleObj>
              </mc:Choice>
              <mc:Fallback>
                <p:oleObj name="" r:id="rId3" imgW="7462520" imgH="5749290" progId="Visio.Drawing.11">
                  <p:embed/>
                  <p:pic>
                    <p:nvPicPr>
                      <p:cNvPr id="0" name="对象 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0306" y="1457214"/>
                        <a:ext cx="5856334" cy="4476646"/>
                      </a:xfrm>
                      <a:prstGeom prst="rect">
                        <a:avLst/>
                      </a:prstGeom>
                      <a:noFill/>
                    </p:spPr>
                  </p:pic>
                </p:oleObj>
              </mc:Fallback>
            </mc:AlternateContent>
          </a:graphicData>
        </a:graphic>
      </p:graphicFrame>
      <p:sp>
        <p:nvSpPr>
          <p:cNvPr id="10" name="矩形 9"/>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3"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4"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5"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6"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7" name="矩形 6"/>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p:nvSpPr>
        <p:spPr>
          <a:xfrm>
            <a:off x="600024" y="1323197"/>
            <a:ext cx="7915326" cy="4524315"/>
          </a:xfrm>
          <a:prstGeom prst="rect">
            <a:avLst/>
          </a:prstGeom>
        </p:spPr>
        <p:txBody>
          <a:bodyPr wrap="square">
            <a:spAutoFit/>
          </a:bodyPr>
          <a:lstStyle/>
          <a:p>
            <a:r>
              <a:rPr lang="en-US" altLang="zh-CN" sz="1600" dirty="0" smtClean="0"/>
              <a:t>    </a:t>
            </a:r>
            <a:r>
              <a:rPr lang="zh-CN" altLang="zh-CN" sz="1600" dirty="0" smtClean="0"/>
              <a:t>贝叶</a:t>
            </a:r>
            <a:r>
              <a:rPr lang="zh-CN" altLang="zh-CN" sz="1600" dirty="0"/>
              <a:t>斯分析中的三要素（即贝叶斯统计三要素，一要素是先验概率</a:t>
            </a:r>
            <a:r>
              <a:rPr lang="en-US" altLang="zh-CN" sz="1600" dirty="0"/>
              <a:t>P(A),</a:t>
            </a:r>
            <a:r>
              <a:rPr lang="zh-CN" altLang="zh-CN" sz="1600" dirty="0"/>
              <a:t>二要素是条件概率</a:t>
            </a:r>
            <a:r>
              <a:rPr lang="en-US" altLang="zh-CN" sz="1600" dirty="0"/>
              <a:t>P(A|B),</a:t>
            </a:r>
            <a:r>
              <a:rPr lang="zh-CN" altLang="zh-CN" sz="1600" dirty="0"/>
              <a:t>最终得到三要素即后验概率</a:t>
            </a:r>
            <a:r>
              <a:rPr lang="en-US" altLang="zh-CN" sz="1600" dirty="0"/>
              <a:t>P(B|A)</a:t>
            </a:r>
            <a:r>
              <a:rPr lang="zh-CN" altLang="en-US" sz="1600" dirty="0" smtClean="0"/>
              <a:t>。</a:t>
            </a:r>
            <a:endParaRPr lang="en-US" altLang="zh-CN" sz="1600" dirty="0" smtClean="0"/>
          </a:p>
          <a:p>
            <a:endParaRPr lang="en-US" altLang="zh-CN" sz="1600" dirty="0" smtClean="0"/>
          </a:p>
          <a:p>
            <a:r>
              <a:rPr lang="en-US" altLang="zh-CN" sz="1600" dirty="0"/>
              <a:t> </a:t>
            </a:r>
            <a:r>
              <a:rPr lang="en-US" altLang="zh-CN" sz="1600" dirty="0" smtClean="0"/>
              <a:t>   </a:t>
            </a:r>
            <a:r>
              <a:rPr lang="zh-CN" altLang="zh-CN" sz="1600" dirty="0" smtClean="0"/>
              <a:t>理解</a:t>
            </a:r>
            <a:r>
              <a:rPr lang="zh-CN" altLang="zh-CN" sz="1600" dirty="0"/>
              <a:t>贝叶斯分析最好的方法即图像法，如图所示。</a:t>
            </a:r>
            <a:r>
              <a:rPr lang="en-US" altLang="zh-CN" sz="1600" dirty="0"/>
              <a:t>A</a:t>
            </a:r>
            <a:r>
              <a:rPr lang="zh-CN" altLang="zh-CN" sz="1600" dirty="0"/>
              <a:t>为红圈，</a:t>
            </a:r>
            <a:r>
              <a:rPr lang="en-US" altLang="zh-CN" sz="1600" dirty="0"/>
              <a:t>B</a:t>
            </a:r>
            <a:r>
              <a:rPr lang="zh-CN" altLang="zh-CN" sz="1600" dirty="0"/>
              <a:t>为蓝圈，</a:t>
            </a:r>
            <a:r>
              <a:rPr lang="en-US" altLang="zh-CN" sz="1600" dirty="0"/>
              <a:t>AB</a:t>
            </a:r>
            <a:r>
              <a:rPr lang="zh-CN" altLang="zh-CN" sz="1600" dirty="0"/>
              <a:t>为紫圈。这里的</a:t>
            </a:r>
            <a:r>
              <a:rPr lang="en-US" altLang="zh-CN" sz="1600" dirty="0"/>
              <a:t>A</a:t>
            </a:r>
            <a:r>
              <a:rPr lang="zh-CN" altLang="zh-CN" sz="1600" dirty="0"/>
              <a:t>（红圈的面积即先验，后验是阴影占蓝圈（</a:t>
            </a:r>
            <a:r>
              <a:rPr lang="en-US" altLang="zh-CN" sz="1600" dirty="0"/>
              <a:t>B</a:t>
            </a:r>
            <a:r>
              <a:rPr lang="zh-CN" altLang="zh-CN" sz="1600" dirty="0"/>
              <a:t>）的百分比</a:t>
            </a:r>
            <a:r>
              <a:rPr lang="zh-CN" altLang="zh-CN" sz="1600" dirty="0" smtClean="0"/>
              <a:t>。</a:t>
            </a:r>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zh-CN" altLang="zh-CN" sz="1600" dirty="0"/>
          </a:p>
        </p:txBody>
      </p:sp>
      <p:pic>
        <p:nvPicPr>
          <p:cNvPr id="10"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56</a:t>
            </a:r>
            <a:endParaRPr lang="en-US" altLang="es-ES" sz="1200" b="1" dirty="0">
              <a:solidFill>
                <a:schemeClr val="bg1">
                  <a:lumMod val="50000"/>
                </a:schemeClr>
              </a:solidFill>
              <a:latin typeface="+mn-lt"/>
            </a:endParaRPr>
          </a:p>
        </p:txBody>
      </p:sp>
      <p:pic>
        <p:nvPicPr>
          <p:cNvPr id="1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6" name="组合 15"/>
          <p:cNvGrpSpPr/>
          <p:nvPr/>
        </p:nvGrpSpPr>
        <p:grpSpPr>
          <a:xfrm>
            <a:off x="-3387" y="-2439"/>
            <a:ext cx="9149172" cy="716845"/>
            <a:chOff x="-3387" y="190175"/>
            <a:chExt cx="9149172" cy="524649"/>
          </a:xfrm>
        </p:grpSpPr>
        <p:sp>
          <p:nvSpPr>
            <p:cNvPr id="17" name="任意多边形 16"/>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 name="任意多边形 18"/>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0" name="文本框 6"/>
          <p:cNvSpPr txBox="1"/>
          <p:nvPr/>
        </p:nvSpPr>
        <p:spPr>
          <a:xfrm>
            <a:off x="607500" y="177284"/>
            <a:ext cx="2096728" cy="323165"/>
          </a:xfrm>
          <a:prstGeom prst="rect">
            <a:avLst/>
          </a:prstGeom>
          <a:noFill/>
        </p:spPr>
        <p:txBody>
          <a:bodyPr wrap="none" lIns="0" tIns="0" rIns="0" bIns="0" rtlCol="0">
            <a:spAutoFit/>
          </a:bodyPr>
          <a:lstStyle/>
          <a:p>
            <a:r>
              <a:rPr lang="en-US" altLang="zh-CN" sz="2100" b="1" spc="225" dirty="0" smtClean="0">
                <a:solidFill>
                  <a:prstClr val="white"/>
                </a:solidFill>
              </a:rPr>
              <a:t>3.3 </a:t>
            </a:r>
            <a:r>
              <a:rPr lang="zh-CN" altLang="en-US" sz="2100" b="1" spc="225" dirty="0" smtClean="0">
                <a:solidFill>
                  <a:prstClr val="white"/>
                </a:solidFill>
              </a:rPr>
              <a:t>贝叶斯分类</a:t>
            </a:r>
            <a:endParaRPr lang="zh-CN" altLang="en-US" sz="2100" b="1" spc="225" dirty="0">
              <a:solidFill>
                <a:prstClr val="white"/>
              </a:solidFill>
            </a:endParaRPr>
          </a:p>
        </p:txBody>
      </p:sp>
      <p:sp>
        <p:nvSpPr>
          <p:cNvPr id="21"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3"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1" name="文本框 27"/>
          <p:cNvSpPr txBox="1"/>
          <p:nvPr/>
        </p:nvSpPr>
        <p:spPr>
          <a:xfrm>
            <a:off x="6630203" y="234392"/>
            <a:ext cx="1101584" cy="300082"/>
          </a:xfrm>
          <a:prstGeom prst="rect">
            <a:avLst/>
          </a:prstGeom>
          <a:noFill/>
        </p:spPr>
        <p:txBody>
          <a:bodyPr wrap="none" rtlCol="0">
            <a:spAutoFit/>
          </a:bodyPr>
          <a:lstStyle/>
          <a:p>
            <a:r>
              <a:rPr lang="zh-CN" altLang="en-US" sz="1350" dirty="0" smtClean="0">
                <a:solidFill>
                  <a:prstClr val="white"/>
                </a:solidFill>
              </a:rPr>
              <a:t>第三章 分类</a:t>
            </a:r>
            <a:endParaRPr lang="zh-CN" altLang="en-US" sz="1350" dirty="0">
              <a:solidFill>
                <a:prstClr val="white"/>
              </a:solidFill>
            </a:endParaRPr>
          </a:p>
        </p:txBody>
      </p:sp>
      <p:sp>
        <p:nvSpPr>
          <p:cNvPr id="7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7" name="矩形 76"/>
          <p:cNvSpPr/>
          <p:nvPr/>
        </p:nvSpPr>
        <p:spPr>
          <a:xfrm>
            <a:off x="375173" y="869434"/>
            <a:ext cx="1992853" cy="369332"/>
          </a:xfrm>
          <a:prstGeom prst="rect">
            <a:avLst/>
          </a:prstGeom>
        </p:spPr>
        <p:txBody>
          <a:bodyPr wrap="none">
            <a:spAutoFit/>
          </a:bodyPr>
          <a:lstStyle/>
          <a:p>
            <a:r>
              <a:rPr lang="en-US" altLang="zh-CN" dirty="0"/>
              <a:t>3.3.3  </a:t>
            </a:r>
            <a:r>
              <a:rPr lang="zh-CN" altLang="zh-CN" dirty="0"/>
              <a:t>贝叶斯分析</a:t>
            </a:r>
            <a:endParaRPr lang="en-US" altLang="zh-CN" dirty="0"/>
          </a:p>
        </p:txBody>
      </p:sp>
      <p:sp>
        <p:nvSpPr>
          <p:cNvPr id="85"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86" name="对象 85"/>
          <p:cNvGraphicFramePr>
            <a:graphicFrameLocks noChangeAspect="1"/>
          </p:cNvGraphicFramePr>
          <p:nvPr/>
        </p:nvGraphicFramePr>
        <p:xfrm>
          <a:off x="2963720" y="2743219"/>
          <a:ext cx="3267650" cy="3224274"/>
        </p:xfrm>
        <a:graphic>
          <a:graphicData uri="http://schemas.openxmlformats.org/presentationml/2006/ole">
            <mc:AlternateContent xmlns:mc="http://schemas.openxmlformats.org/markup-compatibility/2006">
              <mc:Choice xmlns:v="urn:schemas-microsoft-com:vml" Requires="v">
                <p:oleObj spid="_x0000_s15428" name="" r:id="rId3" imgW="4477385" imgH="4456430" progId="Visio.Drawing.11">
                  <p:embed/>
                </p:oleObj>
              </mc:Choice>
              <mc:Fallback>
                <p:oleObj name="" r:id="rId3" imgW="4477385" imgH="4456430" progId="Visio.Drawing.11">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3720" y="2743219"/>
                        <a:ext cx="3267650" cy="3224274"/>
                      </a:xfrm>
                      <a:prstGeom prst="rect">
                        <a:avLst/>
                      </a:prstGeom>
                      <a:noFill/>
                    </p:spPr>
                  </p:pic>
                </p:oleObj>
              </mc:Fallback>
            </mc:AlternateContent>
          </a:graphicData>
        </a:graphic>
      </p:graphicFrame>
      <p:sp>
        <p:nvSpPr>
          <p:cNvPr id="8" name="矩形 7"/>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3"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4"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5"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6"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7"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8" name="矩形 7"/>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9"/>
          <p:cNvSpPr/>
          <p:nvPr/>
        </p:nvSpPr>
        <p:spPr>
          <a:xfrm>
            <a:off x="600024" y="1323197"/>
            <a:ext cx="7915326" cy="4031873"/>
          </a:xfrm>
          <a:prstGeom prst="rect">
            <a:avLst/>
          </a:prstGeom>
        </p:spPr>
        <p:txBody>
          <a:bodyPr wrap="square">
            <a:spAutoFit/>
          </a:bodyPr>
          <a:lstStyle/>
          <a:p>
            <a:r>
              <a:rPr lang="en-US" altLang="zh-CN" sz="1600" dirty="0" smtClean="0"/>
              <a:t>    </a:t>
            </a:r>
            <a:r>
              <a:rPr lang="zh-CN" altLang="zh-CN" sz="1600" dirty="0" smtClean="0"/>
              <a:t>贝</a:t>
            </a:r>
            <a:r>
              <a:rPr lang="zh-CN" altLang="zh-CN" sz="1600" dirty="0"/>
              <a:t>叶斯决策主要包含四个部分：数据（</a:t>
            </a:r>
            <a:r>
              <a:rPr lang="en-US" altLang="zh-CN" sz="1600" dirty="0"/>
              <a:t>D</a:t>
            </a:r>
            <a:r>
              <a:rPr lang="zh-CN" altLang="zh-CN" sz="1600" dirty="0"/>
              <a:t>）、假设（</a:t>
            </a:r>
            <a:r>
              <a:rPr lang="en-US" altLang="zh-CN" sz="1600" dirty="0"/>
              <a:t>W</a:t>
            </a:r>
            <a:r>
              <a:rPr lang="zh-CN" altLang="zh-CN" sz="1600" dirty="0"/>
              <a:t>）、目标（</a:t>
            </a:r>
            <a:r>
              <a:rPr lang="en-US" altLang="zh-CN" sz="1600" dirty="0"/>
              <a:t>O</a:t>
            </a:r>
            <a:r>
              <a:rPr lang="zh-CN" altLang="zh-CN" sz="1600" dirty="0"/>
              <a:t>）和决策（</a:t>
            </a:r>
            <a:r>
              <a:rPr lang="en-US" altLang="zh-CN" sz="1600" dirty="0"/>
              <a:t>S</a:t>
            </a:r>
            <a:r>
              <a:rPr lang="zh-CN" altLang="zh-CN" sz="1600" dirty="0"/>
              <a:t>）</a:t>
            </a:r>
            <a:r>
              <a:rPr lang="zh-CN" altLang="zh-CN" sz="1600" dirty="0" smtClean="0"/>
              <a:t>。</a:t>
            </a:r>
            <a:endParaRPr lang="en-US" altLang="zh-CN" sz="1600" dirty="0"/>
          </a:p>
          <a:p>
            <a:r>
              <a:rPr lang="en-US" altLang="zh-CN" sz="1600" dirty="0" smtClean="0"/>
              <a:t>    </a:t>
            </a:r>
            <a:endParaRPr lang="en-US" altLang="zh-CN" sz="1600" dirty="0" smtClean="0"/>
          </a:p>
          <a:p>
            <a:r>
              <a:rPr lang="en-US" altLang="zh-CN" sz="1600" dirty="0"/>
              <a:t> </a:t>
            </a:r>
            <a:r>
              <a:rPr lang="en-US" altLang="zh-CN" sz="1600" dirty="0" smtClean="0"/>
              <a:t>   </a:t>
            </a:r>
            <a:r>
              <a:rPr lang="zh-CN" altLang="zh-CN" sz="1600" dirty="0" smtClean="0"/>
              <a:t>贝</a:t>
            </a:r>
            <a:r>
              <a:rPr lang="zh-CN" altLang="zh-CN" sz="1600" dirty="0"/>
              <a:t>叶斯决策步骤</a:t>
            </a:r>
            <a:r>
              <a:rPr lang="zh-CN" altLang="en-US" sz="1600" dirty="0"/>
              <a:t>：</a:t>
            </a:r>
            <a:endParaRPr lang="en-US" altLang="zh-CN" sz="1600" dirty="0"/>
          </a:p>
          <a:p>
            <a:endParaRPr lang="en-US" altLang="zh-CN" sz="1600" dirty="0" smtClean="0"/>
          </a:p>
          <a:p>
            <a:r>
              <a:rPr lang="en-US" altLang="zh-CN" sz="1600" dirty="0" smtClean="0"/>
              <a:t>    1</a:t>
            </a:r>
            <a:r>
              <a:rPr lang="en-US" altLang="zh-CN" sz="1600" dirty="0"/>
              <a:t>.</a:t>
            </a:r>
            <a:r>
              <a:rPr lang="zh-CN" altLang="en-US" sz="1600" dirty="0"/>
              <a:t>理清因果链条，确定哪个是假设，哪个是证据。</a:t>
            </a:r>
            <a:endParaRPr lang="en-US" altLang="zh-CN" sz="1600" dirty="0"/>
          </a:p>
          <a:p>
            <a:endParaRPr lang="en-US" altLang="zh-CN" sz="1600" dirty="0" smtClean="0"/>
          </a:p>
          <a:p>
            <a:r>
              <a:rPr lang="en-US" altLang="zh-CN" sz="1600" dirty="0" smtClean="0"/>
              <a:t>    2</a:t>
            </a:r>
            <a:r>
              <a:rPr lang="en-US" altLang="zh-CN" sz="1600" dirty="0"/>
              <a:t>.</a:t>
            </a:r>
            <a:r>
              <a:rPr lang="zh-CN" altLang="en-US" sz="1600" dirty="0"/>
              <a:t>给出所有可能假设，即假设空。</a:t>
            </a:r>
            <a:endParaRPr lang="en-US" altLang="zh-CN" sz="1600" dirty="0"/>
          </a:p>
          <a:p>
            <a:endParaRPr lang="en-US" altLang="zh-CN" sz="1600" dirty="0" smtClean="0"/>
          </a:p>
          <a:p>
            <a:r>
              <a:rPr lang="en-US" altLang="zh-CN" sz="1600" dirty="0" smtClean="0"/>
              <a:t>    3</a:t>
            </a:r>
            <a:r>
              <a:rPr lang="en-US" altLang="zh-CN" sz="1600" dirty="0"/>
              <a:t>.</a:t>
            </a:r>
            <a:r>
              <a:rPr lang="zh-CN" altLang="en-US" sz="1600" dirty="0"/>
              <a:t>假设，即假设空间。</a:t>
            </a:r>
            <a:endParaRPr lang="zh-CN" altLang="en-US" sz="1600" dirty="0"/>
          </a:p>
          <a:p>
            <a:endParaRPr lang="en-US" altLang="zh-CN" sz="1600" dirty="0" smtClean="0"/>
          </a:p>
          <a:p>
            <a:r>
              <a:rPr lang="en-US" altLang="zh-CN" sz="1600" dirty="0" smtClean="0"/>
              <a:t>    4</a:t>
            </a:r>
            <a:r>
              <a:rPr lang="en-US" altLang="zh-CN" sz="1600" dirty="0"/>
              <a:t>.</a:t>
            </a:r>
            <a:r>
              <a:rPr lang="zh-CN" altLang="en-US" sz="1600" dirty="0"/>
              <a:t>根据贝叶斯概率公式求解后验概率，得到假设空间的后验概率分布。</a:t>
            </a:r>
            <a:endParaRPr lang="en-US" altLang="zh-CN" sz="1600" dirty="0"/>
          </a:p>
          <a:p>
            <a:r>
              <a:rPr lang="en-US" altLang="zh-CN" sz="1600" dirty="0" smtClean="0"/>
              <a:t>    </a:t>
            </a:r>
            <a:endParaRPr lang="en-US" altLang="zh-CN" sz="1600" dirty="0" smtClean="0"/>
          </a:p>
          <a:p>
            <a:r>
              <a:rPr lang="en-US" altLang="zh-CN" sz="1600" dirty="0" smtClean="0"/>
              <a:t>    5</a:t>
            </a:r>
            <a:r>
              <a:rPr lang="en-US" altLang="zh-CN" sz="1600" dirty="0"/>
              <a:t>.</a:t>
            </a:r>
            <a:r>
              <a:rPr lang="zh-CN" altLang="en-US" sz="1600" dirty="0"/>
              <a:t>利用后验概率求解条件期望，得到条件期望最大值对应的行为</a:t>
            </a:r>
            <a:r>
              <a:rPr lang="zh-CN" altLang="en-US" sz="1600" dirty="0" smtClean="0"/>
              <a:t>。</a:t>
            </a:r>
            <a:endParaRPr lang="en-US" altLang="zh-CN" sz="1600" dirty="0" smtClean="0"/>
          </a:p>
          <a:p>
            <a:endParaRPr lang="en-US" altLang="zh-CN" sz="1600" dirty="0"/>
          </a:p>
          <a:p>
            <a:r>
              <a:rPr lang="en-US" altLang="zh-CN" sz="1600" dirty="0" smtClean="0"/>
              <a:t>    </a:t>
            </a:r>
            <a:r>
              <a:rPr lang="zh-CN" altLang="zh-CN" sz="1600" dirty="0" smtClean="0"/>
              <a:t>贝叶</a:t>
            </a:r>
            <a:r>
              <a:rPr lang="zh-CN" altLang="zh-CN" sz="1600" dirty="0"/>
              <a:t>斯决策如果一旦变成自动化的计算机算法，它就是机器学习。用贝叶斯决策诠释一个最简单的机器学习分类算法，那就是朴素贝叶斯</a:t>
            </a:r>
            <a:r>
              <a:rPr lang="zh-CN" altLang="zh-CN" sz="1600" dirty="0" smtClean="0"/>
              <a:t>。</a:t>
            </a:r>
            <a:endParaRPr lang="en-US" altLang="zh-CN" sz="1600" dirty="0" smtClean="0"/>
          </a:p>
        </p:txBody>
      </p:sp>
      <p:pic>
        <p:nvPicPr>
          <p:cNvPr id="1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56</a:t>
            </a:r>
            <a:endParaRPr lang="en-US" altLang="es-ES" sz="1200" b="1" dirty="0">
              <a:solidFill>
                <a:schemeClr val="bg1">
                  <a:lumMod val="50000"/>
                </a:schemeClr>
              </a:solidFill>
              <a:latin typeface="+mn-lt"/>
            </a:endParaRPr>
          </a:p>
        </p:txBody>
      </p:sp>
      <p:pic>
        <p:nvPicPr>
          <p:cNvPr id="1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7" name="组合 16"/>
          <p:cNvGrpSpPr/>
          <p:nvPr/>
        </p:nvGrpSpPr>
        <p:grpSpPr>
          <a:xfrm>
            <a:off x="-3387" y="-2439"/>
            <a:ext cx="9149172" cy="716845"/>
            <a:chOff x="-3387" y="190175"/>
            <a:chExt cx="9149172" cy="524649"/>
          </a:xfrm>
        </p:grpSpPr>
        <p:sp>
          <p:nvSpPr>
            <p:cNvPr id="18" name="任意多边形 17"/>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 name="任意多边形 18"/>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 name="任意多边形 1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1" name="文本框 6"/>
          <p:cNvSpPr txBox="1"/>
          <p:nvPr/>
        </p:nvSpPr>
        <p:spPr>
          <a:xfrm>
            <a:off x="607500" y="177284"/>
            <a:ext cx="2096728" cy="323165"/>
          </a:xfrm>
          <a:prstGeom prst="rect">
            <a:avLst/>
          </a:prstGeom>
          <a:noFill/>
        </p:spPr>
        <p:txBody>
          <a:bodyPr wrap="none" lIns="0" tIns="0" rIns="0" bIns="0" rtlCol="0">
            <a:spAutoFit/>
          </a:bodyPr>
          <a:lstStyle/>
          <a:p>
            <a:r>
              <a:rPr lang="en-US" altLang="zh-CN" sz="2100" b="1" spc="225" dirty="0" smtClean="0">
                <a:solidFill>
                  <a:prstClr val="white"/>
                </a:solidFill>
              </a:rPr>
              <a:t>3.3 </a:t>
            </a:r>
            <a:r>
              <a:rPr lang="zh-CN" altLang="en-US" sz="2100" b="1" spc="225" dirty="0" smtClean="0">
                <a:solidFill>
                  <a:prstClr val="white"/>
                </a:solidFill>
              </a:rPr>
              <a:t>贝叶斯分类</a:t>
            </a:r>
            <a:endParaRPr lang="zh-CN" altLang="en-US" sz="2100" b="1" spc="225" dirty="0">
              <a:solidFill>
                <a:prstClr val="white"/>
              </a:solidFill>
            </a:endParaRPr>
          </a:p>
        </p:txBody>
      </p:sp>
      <p:sp>
        <p:nvSpPr>
          <p:cNvPr id="22"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文本框 27"/>
          <p:cNvSpPr txBox="1"/>
          <p:nvPr/>
        </p:nvSpPr>
        <p:spPr>
          <a:xfrm>
            <a:off x="6630203" y="234392"/>
            <a:ext cx="1101584" cy="300082"/>
          </a:xfrm>
          <a:prstGeom prst="rect">
            <a:avLst/>
          </a:prstGeom>
          <a:noFill/>
        </p:spPr>
        <p:txBody>
          <a:bodyPr wrap="none" rtlCol="0">
            <a:spAutoFit/>
          </a:bodyPr>
          <a:lstStyle/>
          <a:p>
            <a:r>
              <a:rPr lang="zh-CN" altLang="en-US" sz="1350" dirty="0" smtClean="0">
                <a:solidFill>
                  <a:prstClr val="white"/>
                </a:solidFill>
              </a:rPr>
              <a:t>第三章 分类</a:t>
            </a:r>
            <a:endParaRPr lang="zh-CN" altLang="en-US" sz="1350" dirty="0">
              <a:solidFill>
                <a:prstClr val="white"/>
              </a:solidFill>
            </a:endParaRPr>
          </a:p>
        </p:txBody>
      </p:sp>
      <p:sp>
        <p:nvSpPr>
          <p:cNvPr id="7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7" name="矩形 76"/>
          <p:cNvSpPr/>
          <p:nvPr/>
        </p:nvSpPr>
        <p:spPr>
          <a:xfrm>
            <a:off x="375173" y="869434"/>
            <a:ext cx="1992853" cy="369332"/>
          </a:xfrm>
          <a:prstGeom prst="rect">
            <a:avLst/>
          </a:prstGeom>
        </p:spPr>
        <p:txBody>
          <a:bodyPr wrap="none">
            <a:spAutoFit/>
          </a:bodyPr>
          <a:lstStyle/>
          <a:p>
            <a:r>
              <a:rPr lang="en-US" altLang="zh-CN" dirty="0" smtClean="0"/>
              <a:t>3.3.4  </a:t>
            </a:r>
            <a:r>
              <a:rPr lang="zh-CN" altLang="zh-CN" dirty="0" smtClean="0"/>
              <a:t>贝叶斯</a:t>
            </a:r>
            <a:r>
              <a:rPr lang="zh-CN" altLang="zh-CN" dirty="0"/>
              <a:t>决策</a:t>
            </a:r>
            <a:endParaRPr lang="en-US" altLang="zh-CN" dirty="0"/>
          </a:p>
        </p:txBody>
      </p:sp>
      <p:sp>
        <p:nvSpPr>
          <p:cNvPr id="78"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 name="矩形 8"/>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3"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4"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grpSp>
        <p:nvGrpSpPr>
          <p:cNvPr id="5" name="组合 4"/>
          <p:cNvGrpSpPr/>
          <p:nvPr/>
        </p:nvGrpSpPr>
        <p:grpSpPr>
          <a:xfrm>
            <a:off x="1744508" y="3763437"/>
            <a:ext cx="5693399" cy="749445"/>
            <a:chOff x="1807265" y="3866296"/>
            <a:chExt cx="5693399" cy="749445"/>
          </a:xfrm>
          <a:solidFill>
            <a:srgbClr val="000066"/>
          </a:solidFill>
        </p:grpSpPr>
        <p:sp>
          <p:nvSpPr>
            <p:cNvPr id="6" name="圆角矩形 5"/>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1881814" y="3877077"/>
              <a:ext cx="2441694" cy="738664"/>
            </a:xfrm>
            <a:prstGeom prst="rect">
              <a:avLst/>
            </a:prstGeom>
            <a:noFill/>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3.4</a:t>
              </a:r>
              <a:r>
                <a:rPr lang="zh-CN" altLang="en-US" sz="2100" spc="225" dirty="0" smtClean="0">
                  <a:solidFill>
                    <a:schemeClr val="bg1"/>
                  </a:solidFill>
                  <a:latin typeface="微软雅黑" panose="020B0503020204020204" pitchFamily="34" charset="-122"/>
                  <a:ea typeface="微软雅黑" panose="020B0503020204020204" pitchFamily="34" charset="-122"/>
                </a:rPr>
                <a:t>　支持向量机</a:t>
              </a:r>
              <a:endParaRPr lang="zh-CN" altLang="en-US" sz="2100" spc="225" dirty="0">
                <a:solidFill>
                  <a:schemeClr val="bg1"/>
                </a:solidFill>
                <a:latin typeface="微软雅黑" panose="020B0503020204020204" pitchFamily="34" charset="-122"/>
                <a:ea typeface="微软雅黑" panose="020B0503020204020204" pitchFamily="34" charset="-122"/>
              </a:endParaRPr>
            </a:p>
            <a:p>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
        <p:nvSpPr>
          <p:cNvPr id="8" name="矩形 7"/>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 name="矩形 9"/>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1" name="组合 10"/>
          <p:cNvGrpSpPr/>
          <p:nvPr/>
        </p:nvGrpSpPr>
        <p:grpSpPr>
          <a:xfrm>
            <a:off x="690257" y="966177"/>
            <a:ext cx="7832784" cy="781050"/>
            <a:chOff x="2788580" y="1152524"/>
            <a:chExt cx="3730770" cy="781050"/>
          </a:xfrm>
          <a:solidFill>
            <a:srgbClr val="000066"/>
          </a:solidFill>
        </p:grpSpPr>
        <p:grpSp>
          <p:nvGrpSpPr>
            <p:cNvPr id="12" name="组合 11"/>
            <p:cNvGrpSpPr/>
            <p:nvPr/>
          </p:nvGrpSpPr>
          <p:grpSpPr>
            <a:xfrm>
              <a:off x="2788580" y="1152524"/>
              <a:ext cx="3730770" cy="781050"/>
              <a:chOff x="3725790" y="847725"/>
              <a:chExt cx="3730770" cy="781050"/>
            </a:xfrm>
            <a:grpFill/>
          </p:grpSpPr>
          <p:grpSp>
            <p:nvGrpSpPr>
              <p:cNvPr id="14" name="组合 13"/>
              <p:cNvGrpSpPr/>
              <p:nvPr/>
            </p:nvGrpSpPr>
            <p:grpSpPr>
              <a:xfrm>
                <a:off x="3725790" y="1019175"/>
                <a:ext cx="627135" cy="609600"/>
                <a:chOff x="3725790" y="1019175"/>
                <a:chExt cx="627135" cy="609600"/>
              </a:xfrm>
              <a:grpFill/>
            </p:grpSpPr>
            <p:sp>
              <p:nvSpPr>
                <p:cNvPr id="19" name="任意多边形 18"/>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直角三角形 19"/>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flipH="1">
                <a:off x="6829425" y="1019175"/>
                <a:ext cx="627135" cy="609600"/>
                <a:chOff x="3725790" y="1019175"/>
                <a:chExt cx="627135" cy="609600"/>
              </a:xfrm>
              <a:grpFill/>
            </p:grpSpPr>
            <p:sp>
              <p:nvSpPr>
                <p:cNvPr id="17" name="任意多边形 16"/>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直角三角形 17"/>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4"/>
            <p:cNvSpPr txBox="1"/>
            <p:nvPr/>
          </p:nvSpPr>
          <p:spPr>
            <a:xfrm>
              <a:off x="4014932" y="1169836"/>
              <a:ext cx="1114119" cy="523220"/>
            </a:xfrm>
            <a:prstGeom prst="rect">
              <a:avLst/>
            </a:prstGeom>
            <a:grpFill/>
          </p:spPr>
          <p:txBody>
            <a:bodyPr wrap="none" rtlCol="0">
              <a:spAutoFit/>
            </a:bodyPr>
            <a:lstStyle/>
            <a:p>
              <a:pPr algn="ctr"/>
              <a:r>
                <a:rPr lang="zh-CN" altLang="en-US" sz="2800" dirty="0" smtClean="0">
                  <a:solidFill>
                    <a:schemeClr val="accent4"/>
                  </a:solidFill>
                </a:rPr>
                <a:t>第三章　分类</a:t>
              </a:r>
              <a:endParaRPr lang="zh-CN" altLang="en-US" sz="2800" dirty="0">
                <a:solidFill>
                  <a:schemeClr val="accent4"/>
                </a:solidFill>
              </a:endParaRPr>
            </a:p>
          </p:txBody>
        </p:sp>
      </p:grpSp>
      <p:grpSp>
        <p:nvGrpSpPr>
          <p:cNvPr id="21" name="组合 20"/>
          <p:cNvGrpSpPr/>
          <p:nvPr/>
        </p:nvGrpSpPr>
        <p:grpSpPr>
          <a:xfrm>
            <a:off x="1765366" y="2065672"/>
            <a:ext cx="5693399" cy="426278"/>
            <a:chOff x="1807265" y="2935089"/>
            <a:chExt cx="5693399" cy="426278"/>
          </a:xfrm>
        </p:grpSpPr>
        <p:sp>
          <p:nvSpPr>
            <p:cNvPr id="22" name="圆角矩形 21"/>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矩形 22"/>
            <p:cNvSpPr/>
            <p:nvPr/>
          </p:nvSpPr>
          <p:spPr>
            <a:xfrm>
              <a:off x="1881814" y="2945869"/>
              <a:ext cx="2143536" cy="415498"/>
            </a:xfrm>
            <a:prstGeom prst="rect">
              <a:avLst/>
            </a:prstGeom>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基本概念</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1745522" y="2617787"/>
            <a:ext cx="5693399" cy="426278"/>
            <a:chOff x="1807265" y="3400693"/>
            <a:chExt cx="5693399" cy="426278"/>
          </a:xfrm>
          <a:solidFill>
            <a:schemeClr val="bg2"/>
          </a:solidFill>
        </p:grpSpPr>
        <p:sp>
          <p:nvSpPr>
            <p:cNvPr id="25" name="圆角矩形 24"/>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矩形 25"/>
            <p:cNvSpPr/>
            <p:nvPr/>
          </p:nvSpPr>
          <p:spPr>
            <a:xfrm>
              <a:off x="1881814" y="3411473"/>
              <a:ext cx="1845377" cy="415498"/>
            </a:xfrm>
            <a:prstGeom prst="rect">
              <a:avLst/>
            </a:prstGeom>
            <a:noFill/>
          </p:spPr>
          <p:txBody>
            <a:bodyPr wrap="none">
              <a:spAutoFit/>
            </a:bodyPr>
            <a:lstStyle/>
            <a:p>
              <a:r>
                <a:rPr lang="en-US" altLang="zh-CN" sz="2100" spc="225" dirty="0" smtClean="0">
                  <a:solidFill>
                    <a:schemeClr val="tx1">
                      <a:lumMod val="65000"/>
                      <a:lumOff val="35000"/>
                    </a:schemeClr>
                  </a:solidFill>
                  <a:latin typeface="微软雅黑" panose="020B0503020204020204" pitchFamily="34" charset="-122"/>
                  <a:ea typeface="微软雅黑" panose="020B0503020204020204" pitchFamily="34" charset="-122"/>
                </a:rPr>
                <a:t>3.2</a:t>
              </a:r>
              <a:r>
                <a:rPr lang="zh-CN" altLang="en-US" sz="2100" spc="225" dirty="0" smtClean="0">
                  <a:solidFill>
                    <a:schemeClr val="tx1">
                      <a:lumMod val="65000"/>
                      <a:lumOff val="35000"/>
                    </a:schemeClr>
                  </a:solidFill>
                  <a:latin typeface="微软雅黑" panose="020B0503020204020204" pitchFamily="34" charset="-122"/>
                  <a:ea typeface="微软雅黑" panose="020B0503020204020204" pitchFamily="34" charset="-122"/>
                </a:rPr>
                <a:t>　决策树</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1754534" y="4322946"/>
            <a:ext cx="5731290" cy="426278"/>
            <a:chOff x="1807265" y="4331900"/>
            <a:chExt cx="5731290" cy="426278"/>
          </a:xfrm>
        </p:grpSpPr>
        <p:sp>
          <p:nvSpPr>
            <p:cNvPr id="31" name="圆角矩形 30"/>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矩形 31"/>
            <p:cNvSpPr/>
            <p:nvPr/>
          </p:nvSpPr>
          <p:spPr>
            <a:xfrm>
              <a:off x="1881814" y="4342680"/>
              <a:ext cx="5656741" cy="415498"/>
            </a:xfrm>
            <a:prstGeom prst="rect">
              <a:avLst/>
            </a:prstGeom>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3.5</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实战：</a:t>
              </a:r>
              <a:r>
                <a:rPr lang="zh-CN"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决策树算法在</a:t>
              </a:r>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Weka</a:t>
              </a:r>
              <a:r>
                <a:rPr lang="zh-CN"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中的实现</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1765366" y="5074910"/>
            <a:ext cx="5693399" cy="415498"/>
            <a:chOff x="1818097" y="4753860"/>
            <a:chExt cx="5693399" cy="415498"/>
          </a:xfrm>
        </p:grpSpPr>
        <p:sp>
          <p:nvSpPr>
            <p:cNvPr id="34" name="圆角矩形 33"/>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矩形 34"/>
            <p:cNvSpPr/>
            <p:nvPr/>
          </p:nvSpPr>
          <p:spPr>
            <a:xfrm>
              <a:off x="1887572" y="4753860"/>
              <a:ext cx="780983" cy="415498"/>
            </a:xfrm>
            <a:prstGeom prst="rect">
              <a:avLst/>
            </a:prstGeom>
          </p:spPr>
          <p:txBody>
            <a:bodyPr wrap="none">
              <a:spAutoFit/>
            </a:bodyP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1731445" y="3222230"/>
            <a:ext cx="5693399" cy="415498"/>
            <a:chOff x="1807265" y="2462595"/>
            <a:chExt cx="5693399" cy="415498"/>
          </a:xfrm>
          <a:solidFill>
            <a:schemeClr val="bg2"/>
          </a:solidFill>
        </p:grpSpPr>
        <p:sp>
          <p:nvSpPr>
            <p:cNvPr id="37" name="圆角矩形 3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矩形 37"/>
            <p:cNvSpPr/>
            <p:nvPr/>
          </p:nvSpPr>
          <p:spPr>
            <a:xfrm>
              <a:off x="1883286" y="2462595"/>
              <a:ext cx="2441694" cy="415498"/>
            </a:xfrm>
            <a:prstGeom prst="rect">
              <a:avLst/>
            </a:prstGeom>
            <a:grp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3.3</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贝叶斯分类</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1"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56</a:t>
            </a:r>
            <a:endParaRPr lang="en-US" altLang="es-ES" sz="1200" b="1" dirty="0">
              <a:solidFill>
                <a:schemeClr val="bg1">
                  <a:lumMod val="50000"/>
                </a:schemeClr>
              </a:solidFill>
              <a:latin typeface="+mn-lt"/>
            </a:endParaRPr>
          </a:p>
        </p:txBody>
      </p:sp>
      <p:pic>
        <p:nvPicPr>
          <p:cNvPr id="42"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45" name="矩形 44"/>
          <p:cNvSpPr/>
          <p:nvPr/>
        </p:nvSpPr>
        <p:spPr>
          <a:xfrm>
            <a:off x="7929" y="38314"/>
            <a:ext cx="4339650" cy="300082"/>
          </a:xfrm>
          <a:prstGeom prst="rect">
            <a:avLst/>
          </a:prstGeom>
        </p:spPr>
        <p:txBody>
          <a:bodyPr wrap="none">
            <a:spAutoFit/>
          </a:bodyPr>
          <a:lstStyle/>
          <a:p>
            <a:r>
              <a:rPr lang="zh-CN" altLang="en-US" sz="1350" dirty="0" smtClean="0">
                <a:solidFill>
                  <a:schemeClr val="bg1"/>
                </a:solidFill>
              </a:rPr>
              <a:t>高级大数据人才培养丛书之一，大数据挖掘技术与应用</a:t>
            </a:r>
            <a:endParaRPr lang="zh-CN" altLang="en-US" sz="1350" dirty="0">
              <a:solidFill>
                <a:schemeClr val="bg1"/>
              </a:solidFill>
            </a:endParaRPr>
          </a:p>
        </p:txBody>
      </p:sp>
      <p:sp>
        <p:nvSpPr>
          <p:cNvPr id="9" name="矩形 8"/>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426279"/>
            <a:chOff x="1807265" y="3866296"/>
            <a:chExt cx="5693399" cy="426279"/>
          </a:xfrm>
          <a:solidFill>
            <a:srgbClr val="000066"/>
          </a:solidFill>
        </p:grpSpPr>
        <p:sp>
          <p:nvSpPr>
            <p:cNvPr id="39" name="圆角矩形 38"/>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2143536" cy="415498"/>
            </a:xfrm>
            <a:prstGeom prst="rect">
              <a:avLst/>
            </a:prstGeom>
            <a:noFill/>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3.1</a:t>
              </a:r>
              <a:r>
                <a:rPr lang="zh-CN" altLang="en-US" sz="2100" spc="225" dirty="0" smtClean="0">
                  <a:solidFill>
                    <a:schemeClr val="bg1"/>
                  </a:solidFill>
                  <a:latin typeface="微软雅黑" panose="020B0503020204020204" pitchFamily="34" charset="-122"/>
                  <a:ea typeface="微软雅黑" panose="020B0503020204020204" pitchFamily="34" charset="-122"/>
                </a:rPr>
                <a:t>　基本概念</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4014932" y="1169836"/>
              <a:ext cx="1114119" cy="523220"/>
            </a:xfrm>
            <a:prstGeom prst="rect">
              <a:avLst/>
            </a:prstGeom>
            <a:grpFill/>
          </p:spPr>
          <p:txBody>
            <a:bodyPr wrap="none" rtlCol="0">
              <a:spAutoFit/>
            </a:bodyPr>
            <a:lstStyle/>
            <a:p>
              <a:pPr algn="ctr"/>
              <a:r>
                <a:rPr lang="zh-CN" altLang="en-US" sz="2800" dirty="0" smtClean="0">
                  <a:solidFill>
                    <a:schemeClr val="accent4"/>
                  </a:solidFill>
                </a:rPr>
                <a:t>第三章　分类</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p:grpSpPr>
        <p:sp>
          <p:nvSpPr>
            <p:cNvPr id="74" name="圆角矩形 7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1845377" cy="415498"/>
            </a:xfrm>
            <a:prstGeom prst="rect">
              <a:avLst/>
            </a:prstGeom>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3.2</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决策树</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chemeClr val="bg2"/>
          </a:solidFill>
        </p:grpSpPr>
        <p:sp>
          <p:nvSpPr>
            <p:cNvPr id="71" name="圆角矩形 7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2441694" cy="415498"/>
            </a:xfrm>
            <a:prstGeom prst="rect">
              <a:avLst/>
            </a:prstGeom>
            <a:noFill/>
          </p:spPr>
          <p:txBody>
            <a:bodyPr wrap="none">
              <a:spAutoFit/>
            </a:bodyPr>
            <a:lstStyle/>
            <a:p>
              <a:r>
                <a:rPr lang="en-US" altLang="zh-CN" sz="2100" spc="225" dirty="0" smtClean="0">
                  <a:solidFill>
                    <a:schemeClr val="tx1">
                      <a:lumMod val="65000"/>
                      <a:lumOff val="35000"/>
                    </a:schemeClr>
                  </a:solidFill>
                  <a:latin typeface="微软雅黑" panose="020B0503020204020204" pitchFamily="34" charset="-122"/>
                  <a:ea typeface="微软雅黑" panose="020B0503020204020204" pitchFamily="34" charset="-122"/>
                </a:rPr>
                <a:t>3.3</a:t>
              </a:r>
              <a:r>
                <a:rPr lang="zh-CN" altLang="en-US" sz="2100" spc="225"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zh-CN" sz="2100" spc="225" dirty="0" smtClean="0">
                  <a:solidFill>
                    <a:schemeClr val="tx1">
                      <a:lumMod val="65000"/>
                      <a:lumOff val="35000"/>
                    </a:schemeClr>
                  </a:solidFill>
                  <a:latin typeface="微软雅黑" panose="020B0503020204020204" pitchFamily="34" charset="-122"/>
                  <a:ea typeface="微软雅黑" panose="020B0503020204020204" pitchFamily="34" charset="-122"/>
                </a:rPr>
                <a:t>贝叶斯分类</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731290" cy="426278"/>
            <a:chOff x="1807265" y="4331900"/>
            <a:chExt cx="5731290" cy="426278"/>
          </a:xfrm>
        </p:grpSpPr>
        <p:sp>
          <p:nvSpPr>
            <p:cNvPr id="67" name="圆角矩形 66"/>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5656741" cy="415498"/>
            </a:xfrm>
            <a:prstGeom prst="rect">
              <a:avLst/>
            </a:prstGeom>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3.5</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实战：</a:t>
              </a:r>
              <a:r>
                <a:rPr lang="zh-CN"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决策树算法在</a:t>
              </a:r>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Weka</a:t>
              </a:r>
              <a:r>
                <a:rPr lang="zh-CN"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中的实现</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65366" y="5074910"/>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54534" y="3703586"/>
            <a:ext cx="5693399" cy="415498"/>
            <a:chOff x="1807265" y="2462595"/>
            <a:chExt cx="5693399" cy="415498"/>
          </a:xfrm>
          <a:solidFill>
            <a:schemeClr val="bg2"/>
          </a:solidFill>
        </p:grpSpPr>
        <p:sp>
          <p:nvSpPr>
            <p:cNvPr id="49" name="圆角矩形 48"/>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3286" y="2462595"/>
              <a:ext cx="2441694" cy="415498"/>
            </a:xfrm>
            <a:prstGeom prst="rect">
              <a:avLst/>
            </a:prstGeom>
            <a:grp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3.4</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支持向量机</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56</a:t>
            </a:r>
            <a:endParaRPr lang="en-US" altLang="es-HN" sz="1200" b="1" dirty="0" smtClean="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smtClean="0">
                <a:solidFill>
                  <a:schemeClr val="bg1"/>
                </a:solidFill>
              </a:rPr>
              <a:t>高级大数据人才培养丛书之一，大数据挖掘技术与应用</a:t>
            </a:r>
            <a:endParaRPr lang="zh-CN" altLang="en-US" sz="1350" dirty="0">
              <a:solidFill>
                <a:schemeClr val="bg1"/>
              </a:solidFill>
            </a:endParaRPr>
          </a:p>
        </p:txBody>
      </p:sp>
      <p:sp>
        <p:nvSpPr>
          <p:cNvPr id="35" name="矩形 34"/>
          <p:cNvSpPr/>
          <p:nvPr/>
        </p:nvSpPr>
        <p:spPr>
          <a:xfrm>
            <a:off x="762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3"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4"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5" name="矩形 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a:off x="609779" y="877313"/>
            <a:ext cx="7915326" cy="584775"/>
          </a:xfrm>
          <a:prstGeom prst="rect">
            <a:avLst/>
          </a:prstGeom>
        </p:spPr>
        <p:txBody>
          <a:bodyPr wrap="square">
            <a:spAutoFit/>
          </a:bodyPr>
          <a:lstStyle/>
          <a:p>
            <a:r>
              <a:rPr lang="en-US" altLang="zh-CN" sz="1600" dirty="0"/>
              <a:t> </a:t>
            </a:r>
            <a:r>
              <a:rPr lang="en-US" altLang="zh-CN" sz="1600" dirty="0" smtClean="0"/>
              <a:t>   </a:t>
            </a:r>
            <a:r>
              <a:rPr lang="zh-CN" altLang="zh-CN" sz="1600" dirty="0" smtClean="0"/>
              <a:t>支持</a:t>
            </a:r>
            <a:r>
              <a:rPr lang="zh-CN" altLang="zh-CN" sz="1600" dirty="0"/>
              <a:t>向量机</a:t>
            </a:r>
            <a:r>
              <a:rPr lang="zh-CN" altLang="zh-CN" sz="1600" dirty="0" smtClean="0"/>
              <a:t>（</a:t>
            </a:r>
            <a:r>
              <a:rPr lang="en-US" altLang="zh-CN" sz="1600" dirty="0" smtClean="0"/>
              <a:t>SVM</a:t>
            </a:r>
            <a:r>
              <a:rPr lang="zh-CN" altLang="zh-CN" sz="1600" dirty="0"/>
              <a:t>）</a:t>
            </a:r>
            <a:r>
              <a:rPr lang="zh-CN" altLang="zh-CN" sz="1600" dirty="0" smtClean="0"/>
              <a:t>是根据</a:t>
            </a:r>
            <a:r>
              <a:rPr lang="zh-CN" altLang="zh-CN" sz="1600" dirty="0"/>
              <a:t>统计学习理论中的结构风险最小化原则提出的一种经典的机器学习方法，现已发展为机器学习领域的一个重要分支。</a:t>
            </a:r>
            <a:endParaRPr lang="en-US" altLang="zh-CN" sz="1600" dirty="0"/>
          </a:p>
        </p:txBody>
      </p:sp>
      <p:sp>
        <p:nvSpPr>
          <p:cNvPr id="8" name="矩形 7"/>
          <p:cNvSpPr/>
          <p:nvPr/>
        </p:nvSpPr>
        <p:spPr>
          <a:xfrm>
            <a:off x="317722" y="1582193"/>
            <a:ext cx="2847254" cy="369332"/>
          </a:xfrm>
          <a:prstGeom prst="rect">
            <a:avLst/>
          </a:prstGeom>
        </p:spPr>
        <p:txBody>
          <a:bodyPr wrap="none">
            <a:spAutoFit/>
          </a:bodyPr>
          <a:lstStyle/>
          <a:p>
            <a:r>
              <a:rPr lang="en-US" altLang="zh-CN" dirty="0" smtClean="0"/>
              <a:t>3.4.1 </a:t>
            </a:r>
            <a:r>
              <a:rPr lang="zh-CN" altLang="zh-CN" dirty="0" smtClean="0"/>
              <a:t>支持</a:t>
            </a:r>
            <a:r>
              <a:rPr lang="zh-CN" altLang="zh-CN" dirty="0"/>
              <a:t>向量机主要思想</a:t>
            </a:r>
            <a:endParaRPr lang="zh-CN" altLang="zh-CN" dirty="0"/>
          </a:p>
        </p:txBody>
      </p:sp>
      <p:pic>
        <p:nvPicPr>
          <p:cNvPr id="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1"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56</a:t>
            </a:r>
            <a:endParaRPr lang="en-US" altLang="es-ES" sz="1200" b="1" dirty="0">
              <a:solidFill>
                <a:schemeClr val="bg1">
                  <a:lumMod val="50000"/>
                </a:schemeClr>
              </a:solidFill>
              <a:latin typeface="+mn-lt"/>
            </a:endParaRPr>
          </a:p>
        </p:txBody>
      </p:sp>
      <p:pic>
        <p:nvPicPr>
          <p:cNvPr id="12"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5" name="组合 14"/>
          <p:cNvGrpSpPr/>
          <p:nvPr/>
        </p:nvGrpSpPr>
        <p:grpSpPr>
          <a:xfrm>
            <a:off x="-3387" y="-2439"/>
            <a:ext cx="9149172" cy="716845"/>
            <a:chOff x="-3387" y="190175"/>
            <a:chExt cx="9149172" cy="524649"/>
          </a:xfrm>
        </p:grpSpPr>
        <p:sp>
          <p:nvSpPr>
            <p:cNvPr id="16" name="任意多边形 15"/>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 name="任意多边形 16"/>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9" name="文本框 6"/>
          <p:cNvSpPr txBox="1"/>
          <p:nvPr/>
        </p:nvSpPr>
        <p:spPr>
          <a:xfrm>
            <a:off x="607500" y="177284"/>
            <a:ext cx="2096728" cy="323165"/>
          </a:xfrm>
          <a:prstGeom prst="rect">
            <a:avLst/>
          </a:prstGeom>
          <a:noFill/>
        </p:spPr>
        <p:txBody>
          <a:bodyPr wrap="none" lIns="0" tIns="0" rIns="0" bIns="0" rtlCol="0">
            <a:spAutoFit/>
          </a:bodyPr>
          <a:lstStyle/>
          <a:p>
            <a:r>
              <a:rPr lang="en-US" altLang="zh-CN" sz="2100" b="1" spc="225" dirty="0" smtClean="0">
                <a:solidFill>
                  <a:prstClr val="white"/>
                </a:solidFill>
              </a:rPr>
              <a:t>3.4 </a:t>
            </a:r>
            <a:r>
              <a:rPr lang="zh-CN" altLang="en-US" sz="2100" b="1" spc="225" dirty="0" smtClean="0">
                <a:solidFill>
                  <a:prstClr val="white"/>
                </a:solidFill>
              </a:rPr>
              <a:t>支持向量机</a:t>
            </a:r>
            <a:endParaRPr lang="zh-CN" altLang="en-US" sz="2100" b="1" spc="225" dirty="0">
              <a:solidFill>
                <a:prstClr val="white"/>
              </a:solidFill>
            </a:endParaRPr>
          </a:p>
        </p:txBody>
      </p:sp>
      <p:sp>
        <p:nvSpPr>
          <p:cNvPr id="20"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2"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3"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9"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文本框 27"/>
          <p:cNvSpPr txBox="1"/>
          <p:nvPr/>
        </p:nvSpPr>
        <p:spPr>
          <a:xfrm>
            <a:off x="6630203" y="234392"/>
            <a:ext cx="1101584" cy="300082"/>
          </a:xfrm>
          <a:prstGeom prst="rect">
            <a:avLst/>
          </a:prstGeom>
          <a:noFill/>
        </p:spPr>
        <p:txBody>
          <a:bodyPr wrap="none" rtlCol="0">
            <a:spAutoFit/>
          </a:bodyPr>
          <a:lstStyle/>
          <a:p>
            <a:r>
              <a:rPr lang="zh-CN" altLang="en-US" sz="1350" dirty="0" smtClean="0">
                <a:solidFill>
                  <a:prstClr val="white"/>
                </a:solidFill>
              </a:rPr>
              <a:t>第三章 分类</a:t>
            </a:r>
            <a:endParaRPr lang="zh-CN" altLang="en-US" sz="1350" dirty="0">
              <a:solidFill>
                <a:prstClr val="white"/>
              </a:solidFill>
            </a:endParaRPr>
          </a:p>
        </p:txBody>
      </p:sp>
      <p:sp>
        <p:nvSpPr>
          <p:cNvPr id="71" name="矩形 70"/>
          <p:cNvSpPr/>
          <p:nvPr/>
        </p:nvSpPr>
        <p:spPr>
          <a:xfrm>
            <a:off x="607499" y="2051592"/>
            <a:ext cx="7917605" cy="1323439"/>
          </a:xfrm>
          <a:prstGeom prst="rect">
            <a:avLst/>
          </a:prstGeom>
        </p:spPr>
        <p:txBody>
          <a:bodyPr wrap="square">
            <a:spAutoFit/>
          </a:bodyPr>
          <a:lstStyle/>
          <a:p>
            <a:r>
              <a:rPr lang="en-US" altLang="zh-CN" sz="1600" dirty="0" smtClean="0"/>
              <a:t>    SVM</a:t>
            </a:r>
            <a:r>
              <a:rPr lang="zh-CN" altLang="zh-CN" sz="1600" dirty="0"/>
              <a:t>主要思想是针对两类分类问题的，寻找一个超平面作为两类训练样本点的分割，以保证最小的分类错误率。在线性可分的情况下，存在一个或多个超平面使得训练样本完全分开，</a:t>
            </a:r>
            <a:r>
              <a:rPr lang="en-US" altLang="zh-CN" sz="1600" dirty="0"/>
              <a:t>SVM</a:t>
            </a:r>
            <a:r>
              <a:rPr lang="zh-CN" altLang="zh-CN" sz="1600" dirty="0"/>
              <a:t>的目标是找到其中的最优超平面，最优超平面是使得每一类数据与超平面距离最近的向量与超平面之间的距离最大的平面；对于线性不可分的情况，可使用非线性核函数将低维输入空间线性不可分的样本转化为高维特征空间使其线性可分</a:t>
            </a:r>
            <a:r>
              <a:rPr lang="zh-CN" altLang="zh-CN" sz="1600" dirty="0" smtClean="0"/>
              <a:t>。</a:t>
            </a:r>
            <a:endParaRPr lang="en-US" altLang="zh-CN" sz="1600" dirty="0"/>
          </a:p>
        </p:txBody>
      </p:sp>
      <p:sp>
        <p:nvSpPr>
          <p:cNvPr id="7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矩形 75"/>
          <p:cNvSpPr/>
          <p:nvPr/>
        </p:nvSpPr>
        <p:spPr>
          <a:xfrm>
            <a:off x="368522" y="3462882"/>
            <a:ext cx="2847254" cy="369332"/>
          </a:xfrm>
          <a:prstGeom prst="rect">
            <a:avLst/>
          </a:prstGeom>
        </p:spPr>
        <p:txBody>
          <a:bodyPr wrap="none">
            <a:spAutoFit/>
          </a:bodyPr>
          <a:lstStyle/>
          <a:p>
            <a:r>
              <a:rPr lang="en-US" altLang="zh-CN" dirty="0" smtClean="0"/>
              <a:t>3.4.2 </a:t>
            </a:r>
            <a:r>
              <a:rPr lang="zh-CN" altLang="zh-CN" dirty="0" smtClean="0"/>
              <a:t>支持</a:t>
            </a:r>
            <a:r>
              <a:rPr lang="zh-CN" altLang="zh-CN" dirty="0"/>
              <a:t>向量机基础理论</a:t>
            </a:r>
            <a:endParaRPr lang="zh-CN" altLang="zh-CN" dirty="0"/>
          </a:p>
        </p:txBody>
      </p:sp>
      <p:sp>
        <p:nvSpPr>
          <p:cNvPr id="77" name="矩形 76"/>
          <p:cNvSpPr/>
          <p:nvPr/>
        </p:nvSpPr>
        <p:spPr>
          <a:xfrm>
            <a:off x="658299" y="3893092"/>
            <a:ext cx="7917605" cy="1323439"/>
          </a:xfrm>
          <a:prstGeom prst="rect">
            <a:avLst/>
          </a:prstGeom>
        </p:spPr>
        <p:txBody>
          <a:bodyPr wrap="square">
            <a:spAutoFit/>
          </a:bodyPr>
          <a:lstStyle/>
          <a:p>
            <a:r>
              <a:rPr lang="en-US" altLang="zh-CN" sz="1600" dirty="0" smtClean="0"/>
              <a:t>    </a:t>
            </a:r>
            <a:r>
              <a:rPr lang="zh-CN" altLang="zh-CN" sz="1600" dirty="0" smtClean="0"/>
              <a:t>支持</a:t>
            </a:r>
            <a:r>
              <a:rPr lang="zh-CN" altLang="zh-CN" sz="1600" dirty="0"/>
              <a:t>向量机的理论有三个</a:t>
            </a:r>
            <a:r>
              <a:rPr lang="zh-CN" altLang="zh-CN" sz="1600" dirty="0" smtClean="0"/>
              <a:t>要点，</a:t>
            </a:r>
            <a:r>
              <a:rPr lang="zh-CN" altLang="zh-CN" sz="1600" dirty="0"/>
              <a:t>即：</a:t>
            </a:r>
            <a:endParaRPr lang="zh-CN" altLang="zh-CN" sz="1600" dirty="0"/>
          </a:p>
          <a:p>
            <a:r>
              <a:rPr lang="en-US" altLang="zh-CN" sz="1600" dirty="0" smtClean="0"/>
              <a:t>    </a:t>
            </a:r>
            <a:r>
              <a:rPr lang="zh-CN" altLang="zh-CN" sz="1600" dirty="0" smtClean="0"/>
              <a:t>（</a:t>
            </a:r>
            <a:r>
              <a:rPr lang="en-US" altLang="zh-CN" sz="1600" dirty="0"/>
              <a:t>1</a:t>
            </a:r>
            <a:r>
              <a:rPr lang="zh-CN" altLang="zh-CN" sz="1600" dirty="0"/>
              <a:t>）最大化间隔。</a:t>
            </a:r>
            <a:endParaRPr lang="zh-CN" altLang="zh-CN" sz="1600" dirty="0"/>
          </a:p>
          <a:p>
            <a:r>
              <a:rPr lang="en-US" altLang="zh-CN" sz="1600" dirty="0" smtClean="0"/>
              <a:t>    </a:t>
            </a:r>
            <a:r>
              <a:rPr lang="zh-CN" altLang="zh-CN" sz="1600" dirty="0" smtClean="0"/>
              <a:t>（</a:t>
            </a:r>
            <a:r>
              <a:rPr lang="en-US" altLang="zh-CN" sz="1600" dirty="0"/>
              <a:t>2</a:t>
            </a:r>
            <a:r>
              <a:rPr lang="zh-CN" altLang="zh-CN" sz="1600" dirty="0"/>
              <a:t>）核函数。</a:t>
            </a:r>
            <a:endParaRPr lang="zh-CN" altLang="zh-CN" sz="1600" dirty="0"/>
          </a:p>
          <a:p>
            <a:r>
              <a:rPr lang="en-US" altLang="zh-CN" sz="1600" dirty="0" smtClean="0"/>
              <a:t>    </a:t>
            </a:r>
            <a:r>
              <a:rPr lang="zh-CN" altLang="zh-CN" sz="1600" dirty="0" smtClean="0"/>
              <a:t>（</a:t>
            </a:r>
            <a:r>
              <a:rPr lang="en-US" altLang="zh-CN" sz="1600" dirty="0"/>
              <a:t>3</a:t>
            </a:r>
            <a:r>
              <a:rPr lang="zh-CN" altLang="zh-CN" sz="1600" dirty="0"/>
              <a:t>）对偶理论。</a:t>
            </a:r>
            <a:endParaRPr lang="zh-CN" altLang="zh-CN" sz="1600" dirty="0"/>
          </a:p>
          <a:p>
            <a:endParaRPr lang="en-US" altLang="zh-CN" sz="1600" dirty="0" smtClean="0"/>
          </a:p>
        </p:txBody>
      </p:sp>
      <p:sp>
        <p:nvSpPr>
          <p:cNvPr id="6" name="矩形 5"/>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3"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4"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5"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6" name="矩形 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a:off x="609779" y="877313"/>
            <a:ext cx="7915326" cy="5016758"/>
          </a:xfrm>
          <a:prstGeom prst="rect">
            <a:avLst/>
          </a:prstGeom>
        </p:spPr>
        <p:txBody>
          <a:bodyPr wrap="square">
            <a:spAutoFit/>
          </a:bodyPr>
          <a:lstStyle/>
          <a:p>
            <a:r>
              <a:rPr lang="en-US" altLang="zh-CN" sz="1600" dirty="0" smtClean="0"/>
              <a:t>    </a:t>
            </a:r>
            <a:r>
              <a:rPr lang="x-none" altLang="zh-CN" sz="1600" dirty="0" smtClean="0"/>
              <a:t>1</a:t>
            </a:r>
            <a:r>
              <a:rPr lang="x-none" altLang="zh-CN" sz="1600" dirty="0"/>
              <a:t>. 最大化间隔</a:t>
            </a:r>
            <a:endParaRPr lang="zh-CN" altLang="zh-CN" sz="1600" dirty="0"/>
          </a:p>
          <a:p>
            <a:r>
              <a:rPr lang="en-US" altLang="zh-CN" sz="1600" dirty="0" smtClean="0"/>
              <a:t>    </a:t>
            </a:r>
            <a:r>
              <a:rPr lang="zh-CN" altLang="zh-CN" sz="1600" dirty="0" smtClean="0"/>
              <a:t>在</a:t>
            </a:r>
            <a:r>
              <a:rPr lang="zh-CN" altLang="zh-CN" sz="1600" dirty="0"/>
              <a:t>样本线性可分的情况下，可行的分类超平面可能会有很多，</a:t>
            </a:r>
            <a:r>
              <a:rPr lang="zh-CN" altLang="zh-CN" sz="1600" dirty="0" smtClean="0"/>
              <a:t>如</a:t>
            </a:r>
            <a:r>
              <a:rPr lang="zh-CN" altLang="en-US" sz="1600" dirty="0"/>
              <a:t>下</a:t>
            </a:r>
            <a:r>
              <a:rPr lang="zh-CN" altLang="zh-CN" sz="1600" dirty="0" smtClean="0"/>
              <a:t>图中</a:t>
            </a:r>
            <a:r>
              <a:rPr lang="zh-CN" altLang="zh-CN" sz="1600" dirty="0"/>
              <a:t>的</a:t>
            </a:r>
            <a:r>
              <a:rPr lang="en-US" altLang="zh-CN" sz="1600" dirty="0"/>
              <a:t>L</a:t>
            </a:r>
            <a:r>
              <a:rPr lang="en-US" altLang="zh-CN" sz="1600" baseline="-25000" dirty="0"/>
              <a:t>1</a:t>
            </a:r>
            <a:r>
              <a:rPr lang="zh-CN" altLang="zh-CN" sz="1600" dirty="0"/>
              <a:t>、</a:t>
            </a:r>
            <a:r>
              <a:rPr lang="en-US" altLang="zh-CN" sz="1600" dirty="0"/>
              <a:t>L</a:t>
            </a:r>
            <a:r>
              <a:rPr lang="en-US" altLang="zh-CN" sz="1600" baseline="-25000" dirty="0"/>
              <a:t>2</a:t>
            </a:r>
            <a:r>
              <a:rPr lang="zh-CN" altLang="zh-CN" sz="1600" dirty="0"/>
              <a:t>和</a:t>
            </a:r>
            <a:r>
              <a:rPr lang="en-US" altLang="zh-CN" sz="1600" dirty="0"/>
              <a:t>L</a:t>
            </a:r>
            <a:r>
              <a:rPr lang="en-US" altLang="zh-CN" sz="1600" baseline="-25000" dirty="0"/>
              <a:t>3</a:t>
            </a:r>
            <a:r>
              <a:rPr lang="zh-CN" altLang="zh-CN" sz="1600" dirty="0" smtClean="0"/>
              <a:t>。</a:t>
            </a:r>
            <a:endParaRPr lang="en-US" altLang="zh-CN" sz="1600" dirty="0" smtClean="0"/>
          </a:p>
          <a:p>
            <a:endParaRPr lang="en-US" altLang="zh-CN" sz="1600" dirty="0"/>
          </a:p>
          <a:p>
            <a:endParaRPr lang="en-US" altLang="zh-CN" sz="1600" dirty="0" smtClean="0"/>
          </a:p>
          <a:p>
            <a:r>
              <a:rPr lang="en-US" altLang="zh-CN" sz="1600" dirty="0" smtClean="0"/>
              <a:t>    </a:t>
            </a:r>
            <a:r>
              <a:rPr lang="zh-CN" altLang="zh-CN" sz="1600" dirty="0" smtClean="0"/>
              <a:t>从图</a:t>
            </a:r>
            <a:r>
              <a:rPr lang="zh-CN" altLang="en-US" sz="1600" dirty="0"/>
              <a:t>中</a:t>
            </a:r>
            <a:r>
              <a:rPr lang="zh-CN" altLang="zh-CN" sz="1600" dirty="0" smtClean="0"/>
              <a:t>可以</a:t>
            </a:r>
            <a:r>
              <a:rPr lang="zh-CN" altLang="zh-CN" sz="1600" dirty="0"/>
              <a:t>直观看出，</a:t>
            </a:r>
            <a:r>
              <a:rPr lang="en-US" altLang="zh-CN" sz="1600" dirty="0"/>
              <a:t>L</a:t>
            </a:r>
            <a:r>
              <a:rPr lang="en-US" altLang="zh-CN" sz="1600" baseline="-25000" dirty="0"/>
              <a:t>2</a:t>
            </a:r>
            <a:r>
              <a:rPr lang="zh-CN" altLang="zh-CN" sz="1600" dirty="0" smtClean="0"/>
              <a:t>比另外</a:t>
            </a:r>
            <a:r>
              <a:rPr lang="zh-CN" altLang="zh-CN" sz="1600" dirty="0"/>
              <a:t>两</a:t>
            </a:r>
            <a:r>
              <a:rPr lang="zh-CN" altLang="zh-CN" sz="1600" dirty="0" smtClean="0"/>
              <a:t>条</a:t>
            </a:r>
            <a:endParaRPr lang="en-US" altLang="zh-CN" sz="1600" dirty="0" smtClean="0"/>
          </a:p>
          <a:p>
            <a:r>
              <a:rPr lang="zh-CN" altLang="zh-CN" sz="1600" dirty="0" smtClean="0"/>
              <a:t>分界线</a:t>
            </a:r>
            <a:r>
              <a:rPr lang="zh-CN" altLang="zh-CN" sz="1600" dirty="0"/>
              <a:t>要更好，这</a:t>
            </a:r>
            <a:r>
              <a:rPr lang="zh-CN" altLang="zh-CN" sz="1600" dirty="0" smtClean="0"/>
              <a:t>是因为</a:t>
            </a:r>
            <a:r>
              <a:rPr lang="en-US" altLang="zh-CN" sz="1600" dirty="0"/>
              <a:t>L</a:t>
            </a:r>
            <a:r>
              <a:rPr lang="en-US" altLang="zh-CN" sz="1600" baseline="-25000" dirty="0"/>
              <a:t>2</a:t>
            </a:r>
            <a:r>
              <a:rPr lang="zh-CN" altLang="zh-CN" sz="1600" dirty="0"/>
              <a:t>离样本</a:t>
            </a:r>
            <a:r>
              <a:rPr lang="zh-CN" altLang="zh-CN" sz="1600" dirty="0" smtClean="0"/>
              <a:t>的</a:t>
            </a:r>
            <a:endParaRPr lang="en-US" altLang="zh-CN" sz="1600" dirty="0" smtClean="0"/>
          </a:p>
          <a:p>
            <a:r>
              <a:rPr lang="zh-CN" altLang="zh-CN" sz="1600" dirty="0" smtClean="0"/>
              <a:t>距离</a:t>
            </a:r>
            <a:r>
              <a:rPr lang="zh-CN" altLang="zh-CN" sz="1600" dirty="0"/>
              <a:t>更远一些</a:t>
            </a:r>
            <a:r>
              <a:rPr lang="zh-CN" altLang="zh-CN" sz="1600" dirty="0" smtClean="0"/>
              <a:t>，让</a:t>
            </a:r>
            <a:r>
              <a:rPr lang="zh-CN" altLang="zh-CN" sz="1600" dirty="0"/>
              <a:t>人觉得确信度更高。</a:t>
            </a:r>
            <a:endParaRPr lang="en-US" altLang="zh-CN" sz="1600" dirty="0"/>
          </a:p>
          <a:p>
            <a:endParaRPr lang="en-US" altLang="zh-CN" sz="1600" dirty="0"/>
          </a:p>
          <a:p>
            <a:r>
              <a:rPr lang="en-US" altLang="zh-CN" sz="1600" dirty="0" smtClean="0"/>
              <a:t>    SVM</a:t>
            </a:r>
            <a:r>
              <a:rPr lang="zh-CN" altLang="zh-CN" sz="1600" dirty="0"/>
              <a:t>正是基于这种直观思路来确定</a:t>
            </a:r>
            <a:r>
              <a:rPr lang="zh-CN" altLang="zh-CN" sz="1600" dirty="0" smtClean="0"/>
              <a:t>最</a:t>
            </a:r>
            <a:endParaRPr lang="en-US" altLang="zh-CN" sz="1600" dirty="0" smtClean="0"/>
          </a:p>
          <a:p>
            <a:r>
              <a:rPr lang="zh-CN" altLang="zh-CN" sz="1600" dirty="0" smtClean="0"/>
              <a:t>佳</a:t>
            </a:r>
            <a:r>
              <a:rPr lang="zh-CN" altLang="zh-CN" sz="1600" dirty="0"/>
              <a:t>分类超平面的：通过选取能够</a:t>
            </a:r>
            <a:r>
              <a:rPr lang="zh-CN" altLang="zh-CN" sz="1600" dirty="0" smtClean="0"/>
              <a:t>最大</a:t>
            </a:r>
            <a:endParaRPr lang="en-US" altLang="zh-CN" sz="1600" dirty="0" smtClean="0"/>
          </a:p>
          <a:p>
            <a:r>
              <a:rPr lang="zh-CN" altLang="zh-CN" sz="1600" dirty="0" smtClean="0"/>
              <a:t>化</a:t>
            </a:r>
            <a:r>
              <a:rPr lang="zh-CN" altLang="zh-CN" sz="1600" dirty="0"/>
              <a:t>类间间隔的超平面，得到一个</a:t>
            </a:r>
            <a:r>
              <a:rPr lang="zh-CN" altLang="zh-CN" sz="1600" dirty="0" smtClean="0"/>
              <a:t>具有</a:t>
            </a:r>
            <a:endParaRPr lang="en-US" altLang="zh-CN" sz="1600" dirty="0" smtClean="0"/>
          </a:p>
          <a:p>
            <a:r>
              <a:rPr lang="zh-CN" altLang="zh-CN" sz="1600" dirty="0" smtClean="0"/>
              <a:t>高</a:t>
            </a:r>
            <a:r>
              <a:rPr lang="zh-CN" altLang="zh-CN" sz="1600" dirty="0"/>
              <a:t>确信度和泛化能力的分类器，即</a:t>
            </a:r>
            <a:r>
              <a:rPr lang="zh-CN" altLang="zh-CN" sz="1600" dirty="0" smtClean="0"/>
              <a:t>最</a:t>
            </a:r>
            <a:endParaRPr lang="en-US" altLang="zh-CN" sz="1600" dirty="0" smtClean="0"/>
          </a:p>
          <a:p>
            <a:r>
              <a:rPr lang="zh-CN" altLang="zh-CN" sz="1600" dirty="0" smtClean="0"/>
              <a:t>大</a:t>
            </a:r>
            <a:r>
              <a:rPr lang="zh-CN" altLang="zh-CN" sz="1600" dirty="0"/>
              <a:t>间隔分类器。</a:t>
            </a:r>
            <a:endParaRPr lang="zh-CN" altLang="zh-CN" sz="1600" dirty="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p:txBody>
      </p:sp>
      <p:pic>
        <p:nvPicPr>
          <p:cNvPr id="10"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56</a:t>
            </a:r>
            <a:endParaRPr lang="en-US" altLang="es-ES" sz="1200" b="1" dirty="0">
              <a:solidFill>
                <a:schemeClr val="bg1">
                  <a:lumMod val="50000"/>
                </a:schemeClr>
              </a:solidFill>
              <a:latin typeface="+mn-lt"/>
            </a:endParaRPr>
          </a:p>
        </p:txBody>
      </p:sp>
      <p:pic>
        <p:nvPicPr>
          <p:cNvPr id="1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6" name="组合 15"/>
          <p:cNvGrpSpPr/>
          <p:nvPr/>
        </p:nvGrpSpPr>
        <p:grpSpPr>
          <a:xfrm>
            <a:off x="-3387" y="-2439"/>
            <a:ext cx="9149172" cy="716845"/>
            <a:chOff x="-3387" y="190175"/>
            <a:chExt cx="9149172" cy="524649"/>
          </a:xfrm>
        </p:grpSpPr>
        <p:sp>
          <p:nvSpPr>
            <p:cNvPr id="17" name="任意多边形 16"/>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 name="任意多边形 18"/>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0" name="文本框 6"/>
          <p:cNvSpPr txBox="1"/>
          <p:nvPr/>
        </p:nvSpPr>
        <p:spPr>
          <a:xfrm>
            <a:off x="607500" y="177284"/>
            <a:ext cx="2096728" cy="323165"/>
          </a:xfrm>
          <a:prstGeom prst="rect">
            <a:avLst/>
          </a:prstGeom>
          <a:noFill/>
        </p:spPr>
        <p:txBody>
          <a:bodyPr wrap="none" lIns="0" tIns="0" rIns="0" bIns="0" rtlCol="0">
            <a:spAutoFit/>
          </a:bodyPr>
          <a:lstStyle/>
          <a:p>
            <a:r>
              <a:rPr lang="en-US" altLang="zh-CN" sz="2100" b="1" spc="225" dirty="0" smtClean="0">
                <a:solidFill>
                  <a:prstClr val="white"/>
                </a:solidFill>
              </a:rPr>
              <a:t>3.4 </a:t>
            </a:r>
            <a:r>
              <a:rPr lang="zh-CN" altLang="en-US" sz="2100" b="1" spc="225" dirty="0" smtClean="0">
                <a:solidFill>
                  <a:prstClr val="white"/>
                </a:solidFill>
              </a:rPr>
              <a:t>支持向量机</a:t>
            </a:r>
            <a:endParaRPr lang="zh-CN" altLang="en-US" sz="2100" b="1" spc="225" dirty="0">
              <a:solidFill>
                <a:prstClr val="white"/>
              </a:solidFill>
            </a:endParaRPr>
          </a:p>
        </p:txBody>
      </p:sp>
      <p:sp>
        <p:nvSpPr>
          <p:cNvPr id="21"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3"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1" name="文本框 27"/>
          <p:cNvSpPr txBox="1"/>
          <p:nvPr/>
        </p:nvSpPr>
        <p:spPr>
          <a:xfrm>
            <a:off x="6630203" y="234392"/>
            <a:ext cx="1101584" cy="300082"/>
          </a:xfrm>
          <a:prstGeom prst="rect">
            <a:avLst/>
          </a:prstGeom>
          <a:noFill/>
        </p:spPr>
        <p:txBody>
          <a:bodyPr wrap="none" rtlCol="0">
            <a:spAutoFit/>
          </a:bodyPr>
          <a:lstStyle/>
          <a:p>
            <a:r>
              <a:rPr lang="zh-CN" altLang="en-US" sz="1350" dirty="0" smtClean="0">
                <a:solidFill>
                  <a:prstClr val="white"/>
                </a:solidFill>
              </a:rPr>
              <a:t>第三章 分类</a:t>
            </a:r>
            <a:endParaRPr lang="zh-CN" altLang="en-US" sz="1350" dirty="0">
              <a:solidFill>
                <a:prstClr val="white"/>
              </a:solidFill>
            </a:endParaRPr>
          </a:p>
        </p:txBody>
      </p:sp>
      <p:sp>
        <p:nvSpPr>
          <p:cNvPr id="7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18434" name="Picture 2" descr="t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7314" y="1959429"/>
            <a:ext cx="4151047" cy="398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3"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4"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5"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6"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7" name="矩形 6"/>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p:nvSpPr>
        <p:spPr>
          <a:xfrm>
            <a:off x="609779" y="1007943"/>
            <a:ext cx="7915326" cy="3785652"/>
          </a:xfrm>
          <a:prstGeom prst="rect">
            <a:avLst/>
          </a:prstGeom>
        </p:spPr>
        <p:txBody>
          <a:bodyPr wrap="square">
            <a:spAutoFit/>
          </a:bodyPr>
          <a:lstStyle/>
          <a:p>
            <a:r>
              <a:rPr lang="en-US" altLang="zh-CN" sz="1600" dirty="0" smtClean="0"/>
              <a:t>    2</a:t>
            </a:r>
            <a:r>
              <a:rPr lang="x-none" altLang="zh-CN" sz="1600" dirty="0" smtClean="0"/>
              <a:t>. 核函数</a:t>
            </a:r>
            <a:endParaRPr lang="zh-CN" altLang="zh-CN" sz="1600" dirty="0"/>
          </a:p>
          <a:p>
            <a:r>
              <a:rPr lang="en-US" altLang="zh-CN" sz="1600" dirty="0" smtClean="0"/>
              <a:t>    </a:t>
            </a:r>
            <a:r>
              <a:rPr lang="zh-CN" altLang="zh-CN" sz="1600" dirty="0" smtClean="0"/>
              <a:t>核函数</a:t>
            </a:r>
            <a:r>
              <a:rPr lang="zh-CN" altLang="zh-CN" sz="1600" dirty="0"/>
              <a:t>的定义：</a:t>
            </a:r>
            <a:endParaRPr lang="zh-CN" altLang="zh-CN" sz="1600" dirty="0"/>
          </a:p>
          <a:p>
            <a:r>
              <a:rPr lang="en-US" altLang="zh-CN" sz="1600" dirty="0" smtClean="0"/>
              <a:t>    </a:t>
            </a:r>
            <a:r>
              <a:rPr lang="zh-CN" altLang="zh-CN" sz="1600" dirty="0" smtClean="0"/>
              <a:t>设</a:t>
            </a:r>
            <a:r>
              <a:rPr lang="en-US" altLang="zh-CN" sz="1600" dirty="0"/>
              <a:t>s</a:t>
            </a:r>
            <a:r>
              <a:rPr lang="zh-CN" altLang="zh-CN" sz="1600" dirty="0"/>
              <a:t>是输入空间（欧氏空间或离散集合</a:t>
            </a:r>
            <a:r>
              <a:rPr lang="zh-CN" altLang="zh-CN" sz="1600" dirty="0" smtClean="0"/>
              <a:t>），</a:t>
            </a:r>
            <a:r>
              <a:rPr lang="en-US" altLang="zh-CN" sz="1600" dirty="0"/>
              <a:t>H</a:t>
            </a:r>
            <a:r>
              <a:rPr lang="zh-CN" altLang="zh-CN" sz="1600" dirty="0"/>
              <a:t>为特征空间（希尔伯特空间），如果存在一个从</a:t>
            </a:r>
            <a:r>
              <a:rPr lang="en-US" altLang="zh-CN" sz="1600" dirty="0"/>
              <a:t>s</a:t>
            </a:r>
            <a:r>
              <a:rPr lang="zh-CN" altLang="zh-CN" sz="1600" dirty="0"/>
              <a:t>到</a:t>
            </a:r>
            <a:r>
              <a:rPr lang="en-US" altLang="zh-CN" sz="1600" dirty="0"/>
              <a:t>H</a:t>
            </a:r>
            <a:r>
              <a:rPr lang="zh-CN" altLang="zh-CN" sz="1600" dirty="0"/>
              <a:t>的</a:t>
            </a:r>
            <a:r>
              <a:rPr lang="zh-CN" altLang="zh-CN" sz="1600" dirty="0" smtClean="0"/>
              <a:t>映射</a:t>
            </a:r>
            <a:r>
              <a:rPr lang="en-US" altLang="zh-CN" sz="1600" dirty="0" smtClean="0"/>
              <a:t>                     </a:t>
            </a:r>
            <a:r>
              <a:rPr lang="zh-CN" altLang="en-US" sz="1600" dirty="0" smtClean="0"/>
              <a:t>。</a:t>
            </a:r>
            <a:endParaRPr lang="en-US" altLang="zh-CN" sz="1600" dirty="0"/>
          </a:p>
          <a:p>
            <a:r>
              <a:rPr lang="en-US" altLang="zh-CN" sz="1600" dirty="0" smtClean="0"/>
              <a:t>    </a:t>
            </a:r>
            <a:r>
              <a:rPr lang="zh-CN" altLang="zh-CN" sz="1600" dirty="0" smtClean="0"/>
              <a:t>使得</a:t>
            </a:r>
            <a:r>
              <a:rPr lang="zh-CN" altLang="zh-CN" sz="1600" dirty="0"/>
              <a:t>对所有的</a:t>
            </a:r>
            <a:r>
              <a:rPr lang="en-US" altLang="zh-CN" sz="1600" dirty="0"/>
              <a:t>x</a:t>
            </a:r>
            <a:r>
              <a:rPr lang="zh-CN" altLang="zh-CN" sz="1600" dirty="0"/>
              <a:t>，</a:t>
            </a:r>
            <a:r>
              <a:rPr lang="en-US" altLang="zh-CN" sz="1600" dirty="0"/>
              <a:t>z</a:t>
            </a:r>
            <a:r>
              <a:rPr lang="el-GR" altLang="zh-CN" sz="1600" dirty="0"/>
              <a:t>ϵ</a:t>
            </a:r>
            <a:r>
              <a:rPr lang="en-US" altLang="zh-CN" sz="1600" dirty="0"/>
              <a:t>s,</a:t>
            </a:r>
            <a:r>
              <a:rPr lang="zh-CN" altLang="zh-CN" sz="1600" dirty="0"/>
              <a:t>函数</a:t>
            </a:r>
            <a:r>
              <a:rPr lang="en-US" altLang="zh-CN" sz="1600" dirty="0"/>
              <a:t>                                ,</a:t>
            </a:r>
            <a:r>
              <a:rPr lang="zh-CN" altLang="zh-CN" sz="1600" dirty="0"/>
              <a:t>则称</a:t>
            </a:r>
            <a:r>
              <a:rPr lang="en-US" altLang="zh-CN" sz="1600" dirty="0"/>
              <a:t>K(</a:t>
            </a:r>
            <a:r>
              <a:rPr lang="en-US" altLang="zh-CN" sz="1600" dirty="0" err="1"/>
              <a:t>x,z</a:t>
            </a:r>
            <a:r>
              <a:rPr lang="en-US" altLang="zh-CN" sz="1600" dirty="0"/>
              <a:t>),</a:t>
            </a:r>
            <a:r>
              <a:rPr lang="zh-CN" altLang="zh-CN" sz="1600" dirty="0"/>
              <a:t>为核函数</a:t>
            </a:r>
            <a:r>
              <a:rPr lang="zh-CN" altLang="en-US" sz="1600" dirty="0" smtClean="0"/>
              <a:t>。       </a:t>
            </a:r>
            <a:r>
              <a:rPr lang="zh-CN" altLang="zh-CN" sz="1600" dirty="0" smtClean="0"/>
              <a:t>为</a:t>
            </a:r>
            <a:r>
              <a:rPr lang="zh-CN" altLang="zh-CN" sz="1600" dirty="0"/>
              <a:t>映射函数</a:t>
            </a:r>
            <a:r>
              <a:rPr lang="zh-CN" altLang="zh-CN" sz="1600" dirty="0" smtClean="0"/>
              <a:t>，</a:t>
            </a:r>
            <a:r>
              <a:rPr lang="en-US" altLang="zh-CN" sz="1600" dirty="0"/>
              <a:t> </a:t>
            </a:r>
            <a:r>
              <a:rPr lang="en-US" altLang="zh-CN" sz="1600" dirty="0" smtClean="0"/>
              <a:t>               </a:t>
            </a:r>
            <a:r>
              <a:rPr lang="zh-CN" altLang="zh-CN" sz="1600" dirty="0" smtClean="0"/>
              <a:t>为</a:t>
            </a:r>
            <a:r>
              <a:rPr lang="en-US" altLang="zh-CN" sz="1600" dirty="0"/>
              <a:t>x</a:t>
            </a:r>
            <a:r>
              <a:rPr lang="zh-CN" altLang="zh-CN" sz="1600" dirty="0"/>
              <a:t>，</a:t>
            </a:r>
            <a:r>
              <a:rPr lang="en-US" altLang="zh-CN" sz="1600" dirty="0"/>
              <a:t>z</a:t>
            </a:r>
            <a:r>
              <a:rPr lang="zh-CN" altLang="zh-CN" sz="1600" dirty="0"/>
              <a:t>映射到特征空间上的内积</a:t>
            </a:r>
            <a:r>
              <a:rPr lang="zh-CN" altLang="zh-CN" sz="1600" dirty="0" smtClean="0"/>
              <a:t>。</a:t>
            </a:r>
            <a:endParaRPr lang="en-US" altLang="zh-CN" sz="1600" dirty="0" smtClean="0"/>
          </a:p>
          <a:p>
            <a:endParaRPr lang="en-US" altLang="zh-CN" sz="1600" dirty="0" smtClean="0"/>
          </a:p>
          <a:p>
            <a:r>
              <a:rPr lang="en-US" altLang="zh-CN" sz="1600" dirty="0" smtClean="0"/>
              <a:t>    </a:t>
            </a:r>
            <a:r>
              <a:rPr lang="zh-CN" altLang="zh-CN" sz="1600" dirty="0" smtClean="0"/>
              <a:t>常用</a:t>
            </a:r>
            <a:r>
              <a:rPr lang="zh-CN" altLang="zh-CN" sz="1600" dirty="0"/>
              <a:t>的核函数主要有以下几种：</a:t>
            </a:r>
            <a:endParaRPr lang="zh-CN" altLang="zh-CN" sz="1600" dirty="0"/>
          </a:p>
          <a:p>
            <a:r>
              <a:rPr lang="en-US" altLang="zh-CN" sz="1600" dirty="0" smtClean="0"/>
              <a:t>    </a:t>
            </a:r>
            <a:r>
              <a:rPr lang="zh-CN" altLang="zh-CN" sz="1600" dirty="0" smtClean="0"/>
              <a:t>（</a:t>
            </a:r>
            <a:r>
              <a:rPr lang="en-US" altLang="zh-CN" sz="1600" dirty="0"/>
              <a:t>1</a:t>
            </a:r>
            <a:r>
              <a:rPr lang="zh-CN" altLang="zh-CN" sz="1600" dirty="0"/>
              <a:t>）线性核函数（</a:t>
            </a:r>
            <a:r>
              <a:rPr lang="en-US" altLang="zh-CN" sz="1600" dirty="0"/>
              <a:t>Liner</a:t>
            </a:r>
            <a:r>
              <a:rPr lang="zh-CN" altLang="zh-CN" sz="1600" dirty="0"/>
              <a:t>）</a:t>
            </a:r>
            <a:r>
              <a:rPr lang="zh-CN" altLang="en-US" sz="1600" dirty="0"/>
              <a:t>。</a:t>
            </a:r>
            <a:endParaRPr lang="zh-CN" altLang="zh-CN" sz="1600" dirty="0"/>
          </a:p>
          <a:p>
            <a:r>
              <a:rPr lang="zh-CN" altLang="en-US" sz="1600" dirty="0" smtClean="0"/>
              <a:t>    （</a:t>
            </a:r>
            <a:r>
              <a:rPr lang="en-US" altLang="zh-CN" sz="1600" dirty="0"/>
              <a:t>2</a:t>
            </a:r>
            <a:r>
              <a:rPr lang="zh-CN" altLang="en-US" sz="1600" dirty="0"/>
              <a:t>）</a:t>
            </a:r>
            <a:r>
              <a:rPr lang="zh-CN" altLang="zh-CN" sz="1600" dirty="0"/>
              <a:t>多项式核函数（</a:t>
            </a:r>
            <a:r>
              <a:rPr lang="en-US" altLang="zh-CN" sz="1600" dirty="0"/>
              <a:t>Polynomial</a:t>
            </a:r>
            <a:r>
              <a:rPr lang="zh-CN" altLang="zh-CN" sz="1600" dirty="0"/>
              <a:t>）</a:t>
            </a:r>
            <a:r>
              <a:rPr lang="zh-CN" altLang="en-US" sz="1600" dirty="0"/>
              <a:t>。</a:t>
            </a:r>
            <a:endParaRPr lang="en-US" altLang="zh-CN" sz="1600" dirty="0"/>
          </a:p>
          <a:p>
            <a:r>
              <a:rPr lang="zh-CN" altLang="en-US" sz="1600" dirty="0" smtClean="0"/>
              <a:t>    （</a:t>
            </a:r>
            <a:r>
              <a:rPr lang="en-US" altLang="zh-CN" sz="1600" dirty="0"/>
              <a:t>3</a:t>
            </a:r>
            <a:r>
              <a:rPr lang="zh-CN" altLang="en-US" sz="1600" dirty="0"/>
              <a:t>）</a:t>
            </a:r>
            <a:r>
              <a:rPr lang="zh-CN" altLang="zh-CN" sz="1600" dirty="0"/>
              <a:t>高斯（</a:t>
            </a:r>
            <a:r>
              <a:rPr lang="en-US" altLang="zh-CN" sz="1600" dirty="0"/>
              <a:t>Gaussian</a:t>
            </a:r>
            <a:r>
              <a:rPr lang="zh-CN" altLang="zh-CN" sz="1600" dirty="0"/>
              <a:t>）核函数</a:t>
            </a:r>
            <a:r>
              <a:rPr lang="en-US" altLang="zh-CN" sz="1600" dirty="0"/>
              <a:t>(</a:t>
            </a:r>
            <a:r>
              <a:rPr lang="zh-CN" altLang="zh-CN" sz="1600" dirty="0"/>
              <a:t>又称径向基函数，</a:t>
            </a:r>
            <a:r>
              <a:rPr lang="en-US" altLang="zh-CN" sz="1600" dirty="0"/>
              <a:t>RBF)</a:t>
            </a:r>
            <a:r>
              <a:rPr lang="zh-CN" altLang="en-US" sz="1600" dirty="0"/>
              <a:t>。</a:t>
            </a:r>
            <a:endParaRPr lang="en-US" altLang="zh-CN" sz="1600" dirty="0"/>
          </a:p>
          <a:p>
            <a:r>
              <a:rPr lang="zh-CN" altLang="en-US" sz="1600" dirty="0" smtClean="0"/>
              <a:t>    （</a:t>
            </a:r>
            <a:r>
              <a:rPr lang="en-US" altLang="zh-CN" sz="1600" dirty="0"/>
              <a:t>4</a:t>
            </a:r>
            <a:r>
              <a:rPr lang="zh-CN" altLang="en-US" sz="1600" dirty="0"/>
              <a:t>）</a:t>
            </a:r>
            <a:r>
              <a:rPr lang="zh-CN" altLang="zh-CN" sz="1600" dirty="0"/>
              <a:t>指数型径向基核函数</a:t>
            </a:r>
            <a:r>
              <a:rPr lang="zh-CN" altLang="en-US" sz="1600" dirty="0"/>
              <a:t>。</a:t>
            </a:r>
            <a:endParaRPr lang="en-US" altLang="zh-CN" sz="1600" dirty="0"/>
          </a:p>
          <a:p>
            <a:r>
              <a:rPr lang="en-US" altLang="zh-CN" sz="1600" dirty="0" smtClean="0"/>
              <a:t>    </a:t>
            </a:r>
            <a:r>
              <a:rPr lang="zh-CN" altLang="zh-CN" sz="1600" dirty="0" smtClean="0"/>
              <a:t>（</a:t>
            </a:r>
            <a:r>
              <a:rPr lang="en-US" altLang="zh-CN" sz="1600" dirty="0"/>
              <a:t>5</a:t>
            </a:r>
            <a:r>
              <a:rPr lang="zh-CN" altLang="zh-CN" sz="1600" dirty="0"/>
              <a:t>）</a:t>
            </a:r>
            <a:r>
              <a:rPr lang="en-US" altLang="zh-CN" sz="1600" dirty="0"/>
              <a:t>Sigmoid</a:t>
            </a:r>
            <a:r>
              <a:rPr lang="zh-CN" altLang="zh-CN" sz="1600" dirty="0"/>
              <a:t>（或</a:t>
            </a:r>
            <a:r>
              <a:rPr lang="en-US" altLang="zh-CN" sz="1600" dirty="0"/>
              <a:t>2</a:t>
            </a:r>
            <a:r>
              <a:rPr lang="zh-CN" altLang="zh-CN" sz="1600" dirty="0"/>
              <a:t>层感知机）</a:t>
            </a:r>
            <a:r>
              <a:rPr lang="zh-CN" altLang="en-US" sz="1600" dirty="0"/>
              <a:t>。</a:t>
            </a:r>
            <a:endParaRPr lang="en-US" altLang="zh-CN" sz="1600" dirty="0"/>
          </a:p>
          <a:p>
            <a:r>
              <a:rPr lang="en-US" altLang="zh-CN" sz="1600" dirty="0" smtClean="0"/>
              <a:t>    </a:t>
            </a:r>
            <a:r>
              <a:rPr lang="zh-CN" altLang="zh-CN" sz="1600" dirty="0" smtClean="0"/>
              <a:t>（</a:t>
            </a:r>
            <a:r>
              <a:rPr lang="en-US" altLang="zh-CN" sz="1600" dirty="0"/>
              <a:t>6</a:t>
            </a:r>
            <a:r>
              <a:rPr lang="zh-CN" altLang="zh-CN" sz="1600" dirty="0"/>
              <a:t>）傅立叶（</a:t>
            </a:r>
            <a:r>
              <a:rPr lang="en-US" altLang="zh-CN" sz="1600" dirty="0"/>
              <a:t>Fourier</a:t>
            </a:r>
            <a:r>
              <a:rPr lang="zh-CN" altLang="zh-CN" sz="1600" dirty="0"/>
              <a:t>）核函数</a:t>
            </a:r>
            <a:r>
              <a:rPr lang="zh-CN" altLang="en-US" sz="1600" dirty="0"/>
              <a:t>。</a:t>
            </a:r>
            <a:endParaRPr lang="zh-CN" altLang="zh-CN" sz="1600" dirty="0"/>
          </a:p>
          <a:p>
            <a:endParaRPr lang="en-US" altLang="zh-CN" sz="1600" b="1" dirty="0" smtClean="0"/>
          </a:p>
        </p:txBody>
      </p:sp>
      <p:pic>
        <p:nvPicPr>
          <p:cNvPr id="10"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56</a:t>
            </a:r>
            <a:endParaRPr lang="en-US" altLang="es-ES" sz="1200" b="1" dirty="0">
              <a:solidFill>
                <a:schemeClr val="bg1">
                  <a:lumMod val="50000"/>
                </a:schemeClr>
              </a:solidFill>
              <a:latin typeface="+mn-lt"/>
            </a:endParaRPr>
          </a:p>
        </p:txBody>
      </p:sp>
      <p:pic>
        <p:nvPicPr>
          <p:cNvPr id="1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6" name="组合 15"/>
          <p:cNvGrpSpPr/>
          <p:nvPr/>
        </p:nvGrpSpPr>
        <p:grpSpPr>
          <a:xfrm>
            <a:off x="-3387" y="-2439"/>
            <a:ext cx="9149172" cy="716845"/>
            <a:chOff x="-3387" y="190175"/>
            <a:chExt cx="9149172" cy="524649"/>
          </a:xfrm>
        </p:grpSpPr>
        <p:sp>
          <p:nvSpPr>
            <p:cNvPr id="17" name="任意多边形 16"/>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 name="任意多边形 18"/>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0" name="文本框 6"/>
          <p:cNvSpPr txBox="1"/>
          <p:nvPr/>
        </p:nvSpPr>
        <p:spPr>
          <a:xfrm>
            <a:off x="607500" y="177284"/>
            <a:ext cx="2096728" cy="323165"/>
          </a:xfrm>
          <a:prstGeom prst="rect">
            <a:avLst/>
          </a:prstGeom>
          <a:noFill/>
        </p:spPr>
        <p:txBody>
          <a:bodyPr wrap="none" lIns="0" tIns="0" rIns="0" bIns="0" rtlCol="0">
            <a:spAutoFit/>
          </a:bodyPr>
          <a:lstStyle/>
          <a:p>
            <a:r>
              <a:rPr lang="en-US" altLang="zh-CN" sz="2100" b="1" spc="225" dirty="0" smtClean="0">
                <a:solidFill>
                  <a:prstClr val="white"/>
                </a:solidFill>
              </a:rPr>
              <a:t>3.4 </a:t>
            </a:r>
            <a:r>
              <a:rPr lang="zh-CN" altLang="en-US" sz="2100" b="1" spc="225" dirty="0" smtClean="0">
                <a:solidFill>
                  <a:prstClr val="white"/>
                </a:solidFill>
              </a:rPr>
              <a:t>支持向量机</a:t>
            </a:r>
            <a:endParaRPr lang="zh-CN" altLang="en-US" sz="2100" b="1" spc="225" dirty="0">
              <a:solidFill>
                <a:prstClr val="white"/>
              </a:solidFill>
            </a:endParaRPr>
          </a:p>
        </p:txBody>
      </p:sp>
      <p:sp>
        <p:nvSpPr>
          <p:cNvPr id="21"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3"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1" name="文本框 27"/>
          <p:cNvSpPr txBox="1"/>
          <p:nvPr/>
        </p:nvSpPr>
        <p:spPr>
          <a:xfrm>
            <a:off x="6630203" y="234392"/>
            <a:ext cx="1101584" cy="300082"/>
          </a:xfrm>
          <a:prstGeom prst="rect">
            <a:avLst/>
          </a:prstGeom>
          <a:noFill/>
        </p:spPr>
        <p:txBody>
          <a:bodyPr wrap="none" rtlCol="0">
            <a:spAutoFit/>
          </a:bodyPr>
          <a:lstStyle/>
          <a:p>
            <a:r>
              <a:rPr lang="zh-CN" altLang="en-US" sz="1350" dirty="0" smtClean="0">
                <a:solidFill>
                  <a:prstClr val="white"/>
                </a:solidFill>
              </a:rPr>
              <a:t>第三章 分类</a:t>
            </a:r>
            <a:endParaRPr lang="zh-CN" altLang="en-US" sz="1350" dirty="0">
              <a:solidFill>
                <a:prstClr val="white"/>
              </a:solidFill>
            </a:endParaRPr>
          </a:p>
        </p:txBody>
      </p:sp>
      <p:sp>
        <p:nvSpPr>
          <p:cNvPr id="7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79" name="对象 78"/>
          <p:cNvGraphicFramePr/>
          <p:nvPr/>
        </p:nvGraphicFramePr>
        <p:xfrm>
          <a:off x="2651076" y="1751277"/>
          <a:ext cx="1025757" cy="335516"/>
        </p:xfrm>
        <a:graphic>
          <a:graphicData uri="http://schemas.openxmlformats.org/presentationml/2006/ole">
            <mc:AlternateContent xmlns:mc="http://schemas.openxmlformats.org/markup-compatibility/2006">
              <mc:Choice xmlns:v="urn:schemas-microsoft-com:vml" Requires="v">
                <p:oleObj spid="_x0000_s19687" name="" r:id="rId3" imgW="786765" imgH="215900" progId="Equation.DSMT4">
                  <p:embed/>
                </p:oleObj>
              </mc:Choice>
              <mc:Fallback>
                <p:oleObj name="" r:id="rId3" imgW="786765" imgH="215900" progId="Equation.DSMT4">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076" y="1751277"/>
                        <a:ext cx="1025757" cy="335516"/>
                      </a:xfrm>
                      <a:prstGeom prst="rect">
                        <a:avLst/>
                      </a:prstGeom>
                      <a:noFill/>
                    </p:spPr>
                  </p:pic>
                </p:oleObj>
              </mc:Fallback>
            </mc:AlternateContent>
          </a:graphicData>
        </a:graphic>
      </p:graphicFrame>
      <p:sp>
        <p:nvSpPr>
          <p:cNvPr id="7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75" name="对象 74"/>
          <p:cNvGraphicFramePr>
            <a:graphicFrameLocks noChangeAspect="1"/>
          </p:cNvGraphicFramePr>
          <p:nvPr/>
        </p:nvGraphicFramePr>
        <p:xfrm>
          <a:off x="3245766" y="1998460"/>
          <a:ext cx="1802373" cy="339791"/>
        </p:xfrm>
        <a:graphic>
          <a:graphicData uri="http://schemas.openxmlformats.org/presentationml/2006/ole">
            <mc:AlternateContent xmlns:mc="http://schemas.openxmlformats.org/markup-compatibility/2006">
              <mc:Choice xmlns:v="urn:schemas-microsoft-com:vml" Requires="v">
                <p:oleObj spid="_x0000_s19688" name="" r:id="rId5" imgW="1167765" imgH="215900" progId="Equation.DSMT4">
                  <p:embed/>
                </p:oleObj>
              </mc:Choice>
              <mc:Fallback>
                <p:oleObj name="" r:id="rId5" imgW="1167765" imgH="215900"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5766" y="1998460"/>
                        <a:ext cx="1802373" cy="339791"/>
                      </a:xfrm>
                      <a:prstGeom prst="rect">
                        <a:avLst/>
                      </a:prstGeom>
                      <a:noFill/>
                    </p:spPr>
                  </p:pic>
                </p:oleObj>
              </mc:Fallback>
            </mc:AlternateContent>
          </a:graphicData>
        </a:graphic>
      </p:graphicFrame>
      <p:sp>
        <p:nvSpPr>
          <p:cNvPr id="81"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82" name="对象 81"/>
          <p:cNvGraphicFramePr>
            <a:graphicFrameLocks noChangeAspect="1"/>
          </p:cNvGraphicFramePr>
          <p:nvPr/>
        </p:nvGraphicFramePr>
        <p:xfrm>
          <a:off x="7151480" y="2021478"/>
          <a:ext cx="417015" cy="290647"/>
        </p:xfrm>
        <a:graphic>
          <a:graphicData uri="http://schemas.openxmlformats.org/presentationml/2006/ole">
            <mc:AlternateContent xmlns:mc="http://schemas.openxmlformats.org/markup-compatibility/2006">
              <mc:Choice xmlns:v="urn:schemas-microsoft-com:vml" Requires="v">
                <p:oleObj spid="_x0000_s19689" name="" r:id="rId7" imgW="304800" imgH="215900" progId="Equation.DSMT4">
                  <p:embed/>
                </p:oleObj>
              </mc:Choice>
              <mc:Fallback>
                <p:oleObj name="" r:id="rId7" imgW="304800" imgH="215900" progId="Equation.DSMT4">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1480" y="2021478"/>
                        <a:ext cx="417015" cy="290647"/>
                      </a:xfrm>
                      <a:prstGeom prst="rect">
                        <a:avLst/>
                      </a:prstGeom>
                      <a:noFill/>
                    </p:spPr>
                  </p:pic>
                </p:oleObj>
              </mc:Fallback>
            </mc:AlternateContent>
          </a:graphicData>
        </a:graphic>
      </p:graphicFrame>
      <p:sp>
        <p:nvSpPr>
          <p:cNvPr id="8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84" name="对象 83"/>
          <p:cNvGraphicFramePr>
            <a:graphicFrameLocks noChangeAspect="1"/>
          </p:cNvGraphicFramePr>
          <p:nvPr/>
        </p:nvGraphicFramePr>
        <p:xfrm>
          <a:off x="1010528" y="2250775"/>
          <a:ext cx="966276" cy="331707"/>
        </p:xfrm>
        <a:graphic>
          <a:graphicData uri="http://schemas.openxmlformats.org/presentationml/2006/ole">
            <mc:AlternateContent xmlns:mc="http://schemas.openxmlformats.org/markup-compatibility/2006">
              <mc:Choice xmlns:v="urn:schemas-microsoft-com:vml" Requires="v">
                <p:oleObj spid="_x0000_s19690" name="" r:id="rId9" imgW="634365" imgH="215900" progId="Equation.DSMT4">
                  <p:embed/>
                </p:oleObj>
              </mc:Choice>
              <mc:Fallback>
                <p:oleObj name="" r:id="rId9" imgW="634365" imgH="215900" progId="Equation.DSMT4">
                  <p:embed/>
                  <p:pic>
                    <p:nvPicPr>
                      <p:cNvPr id="0"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0528" y="2250775"/>
                        <a:ext cx="966276" cy="331707"/>
                      </a:xfrm>
                      <a:prstGeom prst="rect">
                        <a:avLst/>
                      </a:prstGeom>
                      <a:noFill/>
                    </p:spPr>
                  </p:pic>
                </p:oleObj>
              </mc:Fallback>
            </mc:AlternateContent>
          </a:graphicData>
        </a:graphic>
      </p:graphicFrame>
      <p:sp>
        <p:nvSpPr>
          <p:cNvPr id="8" name="矩形 7"/>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3"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4"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5"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6"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7"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8" name="矩形 7"/>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9"/>
          <p:cNvSpPr/>
          <p:nvPr/>
        </p:nvSpPr>
        <p:spPr>
          <a:xfrm>
            <a:off x="609779" y="877313"/>
            <a:ext cx="7915326" cy="4770537"/>
          </a:xfrm>
          <a:prstGeom prst="rect">
            <a:avLst/>
          </a:prstGeom>
        </p:spPr>
        <p:txBody>
          <a:bodyPr wrap="square">
            <a:spAutoFit/>
          </a:bodyPr>
          <a:lstStyle/>
          <a:p>
            <a:r>
              <a:rPr lang="en-US" altLang="zh-CN" sz="1600" dirty="0" smtClean="0"/>
              <a:t>    3</a:t>
            </a:r>
            <a:r>
              <a:rPr lang="en-US" altLang="zh-CN" sz="1600" dirty="0"/>
              <a:t>. </a:t>
            </a:r>
            <a:r>
              <a:rPr lang="zh-CN" altLang="zh-CN" sz="1600" dirty="0"/>
              <a:t>对偶理论（</a:t>
            </a:r>
            <a:r>
              <a:rPr lang="en-US" altLang="zh-CN" sz="1600" dirty="0"/>
              <a:t>Duality Theory</a:t>
            </a:r>
            <a:r>
              <a:rPr lang="zh-CN" altLang="zh-CN" sz="1600" dirty="0"/>
              <a:t>）</a:t>
            </a:r>
            <a:endParaRPr lang="en-US" altLang="zh-CN" sz="1600" dirty="0"/>
          </a:p>
          <a:p>
            <a:r>
              <a:rPr lang="en-US" altLang="zh-CN" sz="1600" dirty="0" smtClean="0"/>
              <a:t>    1947</a:t>
            </a:r>
            <a:r>
              <a:rPr lang="zh-CN" altLang="zh-CN" sz="1600" dirty="0"/>
              <a:t>年由</a:t>
            </a:r>
            <a:r>
              <a:rPr lang="zh-CN" altLang="zh-CN" sz="1600" dirty="0" smtClean="0"/>
              <a:t>美籍</a:t>
            </a:r>
            <a:r>
              <a:rPr lang="zh-CN" altLang="en-US" sz="1600" dirty="0" smtClean="0"/>
              <a:t>匈牙利</a:t>
            </a:r>
            <a:r>
              <a:rPr lang="zh-CN" altLang="zh-CN" sz="1600" dirty="0" smtClean="0"/>
              <a:t>数学家</a:t>
            </a:r>
            <a:r>
              <a:rPr lang="zh-CN" altLang="zh-CN" sz="1600" dirty="0"/>
              <a:t>冯·诺依曼创立对偶理论</a:t>
            </a:r>
            <a:r>
              <a:rPr lang="zh-CN" altLang="zh-CN" sz="1600" dirty="0" smtClean="0"/>
              <a:t>。</a:t>
            </a:r>
            <a:endParaRPr lang="en-US" altLang="zh-CN" sz="1600" dirty="0" smtClean="0"/>
          </a:p>
          <a:p>
            <a:endParaRPr lang="en-US" altLang="zh-CN" sz="1600" dirty="0" smtClean="0"/>
          </a:p>
          <a:p>
            <a:r>
              <a:rPr lang="en-US" altLang="zh-CN" sz="1600" dirty="0" smtClean="0"/>
              <a:t>    </a:t>
            </a:r>
            <a:r>
              <a:rPr lang="zh-CN" altLang="zh-CN" sz="1600" dirty="0" smtClean="0"/>
              <a:t>对偶理论</a:t>
            </a:r>
            <a:r>
              <a:rPr lang="zh-CN" altLang="zh-CN" sz="1600" dirty="0"/>
              <a:t>就是研究线性规划中原始问题与对偶问题之间关系的理论。对偶问题有许多重要的特征，它的变量能提供关于原始问题最优解的许多重要资料，有助于原始问题的求解和分析。对偶问题与原始问题之间存在着具体关系，见</a:t>
            </a:r>
            <a:r>
              <a:rPr lang="zh-CN" altLang="en-US" sz="1600" dirty="0"/>
              <a:t>下</a:t>
            </a:r>
            <a:r>
              <a:rPr lang="zh-CN" altLang="zh-CN" sz="1600" dirty="0"/>
              <a:t>表</a:t>
            </a:r>
            <a:r>
              <a:rPr lang="zh-CN" altLang="zh-CN" sz="1600" dirty="0" smtClean="0"/>
              <a:t>。</a:t>
            </a:r>
            <a:endParaRPr lang="en-US" altLang="zh-CN" sz="1600" dirty="0" smtClean="0"/>
          </a:p>
          <a:p>
            <a:endParaRPr lang="en-US" altLang="zh-CN" sz="1600" dirty="0" smtClean="0"/>
          </a:p>
          <a:p>
            <a:endParaRPr lang="en-US" altLang="zh-CN" sz="1600" dirty="0"/>
          </a:p>
          <a:p>
            <a:endParaRPr lang="en-US" altLang="zh-CN" sz="1600" dirty="0"/>
          </a:p>
          <a:p>
            <a:endParaRPr lang="en-US" altLang="zh-CN" sz="1600" dirty="0"/>
          </a:p>
          <a:p>
            <a:endParaRPr lang="en-US" altLang="zh-CN" sz="1600" dirty="0"/>
          </a:p>
          <a:p>
            <a:endParaRPr lang="en-US" altLang="zh-CN" sz="1600" dirty="0"/>
          </a:p>
          <a:p>
            <a:endParaRPr lang="en-US" altLang="zh-CN" sz="1600" dirty="0"/>
          </a:p>
          <a:p>
            <a:endParaRPr lang="en-US" altLang="zh-CN" sz="1600" dirty="0"/>
          </a:p>
          <a:p>
            <a:endParaRPr lang="en-US" altLang="zh-CN" sz="1600" dirty="0"/>
          </a:p>
          <a:p>
            <a:endParaRPr lang="en-US" altLang="zh-CN" sz="1600" dirty="0"/>
          </a:p>
          <a:p>
            <a:endParaRPr lang="en-US" altLang="zh-CN" sz="1600" dirty="0"/>
          </a:p>
          <a:p>
            <a:endParaRPr lang="en-US" altLang="zh-CN" sz="1600" dirty="0"/>
          </a:p>
          <a:p>
            <a:endParaRPr lang="en-US" altLang="zh-CN" sz="1600" dirty="0"/>
          </a:p>
        </p:txBody>
      </p:sp>
      <p:pic>
        <p:nvPicPr>
          <p:cNvPr id="1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56</a:t>
            </a:r>
            <a:endParaRPr lang="en-US" altLang="es-ES" sz="1200" b="1" dirty="0">
              <a:solidFill>
                <a:schemeClr val="bg1">
                  <a:lumMod val="50000"/>
                </a:schemeClr>
              </a:solidFill>
              <a:latin typeface="+mn-lt"/>
            </a:endParaRPr>
          </a:p>
        </p:txBody>
      </p:sp>
      <p:pic>
        <p:nvPicPr>
          <p:cNvPr id="1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t>33</a:t>
            </a:r>
            <a:endParaRPr lang="zh-CN" altLang="en-US" dirty="0"/>
          </a:p>
        </p:txBody>
      </p:sp>
      <p:grpSp>
        <p:nvGrpSpPr>
          <p:cNvPr id="17" name="组合 16"/>
          <p:cNvGrpSpPr/>
          <p:nvPr/>
        </p:nvGrpSpPr>
        <p:grpSpPr>
          <a:xfrm>
            <a:off x="-3387" y="-2439"/>
            <a:ext cx="9149172" cy="716845"/>
            <a:chOff x="-3387" y="190175"/>
            <a:chExt cx="9149172" cy="524649"/>
          </a:xfrm>
        </p:grpSpPr>
        <p:sp>
          <p:nvSpPr>
            <p:cNvPr id="18" name="任意多边形 17"/>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 name="任意多边形 18"/>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 name="任意多边形 1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1" name="文本框 6"/>
          <p:cNvSpPr txBox="1"/>
          <p:nvPr/>
        </p:nvSpPr>
        <p:spPr>
          <a:xfrm>
            <a:off x="607500" y="177284"/>
            <a:ext cx="2096728" cy="323165"/>
          </a:xfrm>
          <a:prstGeom prst="rect">
            <a:avLst/>
          </a:prstGeom>
          <a:noFill/>
        </p:spPr>
        <p:txBody>
          <a:bodyPr wrap="none" lIns="0" tIns="0" rIns="0" bIns="0" rtlCol="0">
            <a:spAutoFit/>
          </a:bodyPr>
          <a:lstStyle/>
          <a:p>
            <a:r>
              <a:rPr lang="en-US" altLang="zh-CN" sz="2100" b="1" spc="225" dirty="0" smtClean="0">
                <a:solidFill>
                  <a:prstClr val="white"/>
                </a:solidFill>
              </a:rPr>
              <a:t>3.4 </a:t>
            </a:r>
            <a:r>
              <a:rPr lang="zh-CN" altLang="en-US" sz="2100" b="1" spc="225" dirty="0" smtClean="0">
                <a:solidFill>
                  <a:prstClr val="white"/>
                </a:solidFill>
              </a:rPr>
              <a:t>支持向量机</a:t>
            </a:r>
            <a:endParaRPr lang="zh-CN" altLang="en-US" sz="2100" b="1" spc="225" dirty="0">
              <a:solidFill>
                <a:prstClr val="white"/>
              </a:solidFill>
            </a:endParaRPr>
          </a:p>
        </p:txBody>
      </p:sp>
      <p:sp>
        <p:nvSpPr>
          <p:cNvPr id="22"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文本框 27"/>
          <p:cNvSpPr txBox="1"/>
          <p:nvPr/>
        </p:nvSpPr>
        <p:spPr>
          <a:xfrm>
            <a:off x="6630203" y="234392"/>
            <a:ext cx="1101584" cy="300082"/>
          </a:xfrm>
          <a:prstGeom prst="rect">
            <a:avLst/>
          </a:prstGeom>
          <a:noFill/>
        </p:spPr>
        <p:txBody>
          <a:bodyPr wrap="none" rtlCol="0">
            <a:spAutoFit/>
          </a:bodyPr>
          <a:lstStyle/>
          <a:p>
            <a:r>
              <a:rPr lang="zh-CN" altLang="en-US" sz="1350" dirty="0" smtClean="0">
                <a:solidFill>
                  <a:prstClr val="white"/>
                </a:solidFill>
              </a:rPr>
              <a:t>第三章 分类</a:t>
            </a:r>
            <a:endParaRPr lang="zh-CN" altLang="en-US" sz="1350" dirty="0">
              <a:solidFill>
                <a:prstClr val="white"/>
              </a:solidFill>
            </a:endParaRPr>
          </a:p>
        </p:txBody>
      </p:sp>
      <p:sp>
        <p:nvSpPr>
          <p:cNvPr id="7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163" name="图片 162"/>
          <p:cNvPicPr>
            <a:picLocks noChangeAspect="1"/>
          </p:cNvPicPr>
          <p:nvPr/>
        </p:nvPicPr>
        <p:blipFill>
          <a:blip r:embed="rId3"/>
          <a:stretch>
            <a:fillRect/>
          </a:stretch>
        </p:blipFill>
        <p:spPr>
          <a:xfrm>
            <a:off x="680317" y="2550740"/>
            <a:ext cx="7774250" cy="2639764"/>
          </a:xfrm>
          <a:prstGeom prst="rect">
            <a:avLst/>
          </a:prstGeom>
        </p:spPr>
      </p:pic>
      <p:sp>
        <p:nvSpPr>
          <p:cNvPr id="9" name="矩形 8"/>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3"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4"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5"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6"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7"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8" name="矩形 7"/>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9"/>
          <p:cNvSpPr/>
          <p:nvPr/>
        </p:nvSpPr>
        <p:spPr>
          <a:xfrm>
            <a:off x="609779" y="942628"/>
            <a:ext cx="7915326" cy="3293209"/>
          </a:xfrm>
          <a:prstGeom prst="rect">
            <a:avLst/>
          </a:prstGeom>
        </p:spPr>
        <p:txBody>
          <a:bodyPr wrap="square">
            <a:spAutoFit/>
          </a:bodyPr>
          <a:lstStyle/>
          <a:p>
            <a:r>
              <a:rPr lang="en-US" altLang="zh-CN" sz="1600" dirty="0" smtClean="0"/>
              <a:t>    </a:t>
            </a:r>
            <a:r>
              <a:rPr lang="zh-CN" altLang="zh-CN" sz="1600" dirty="0" smtClean="0"/>
              <a:t>原</a:t>
            </a:r>
            <a:r>
              <a:rPr lang="zh-CN" altLang="zh-CN" sz="1600" dirty="0"/>
              <a:t>—对偶优化方法</a:t>
            </a:r>
            <a:r>
              <a:rPr lang="zh-CN" altLang="zh-CN" sz="1600" dirty="0" smtClean="0"/>
              <a:t>：</a:t>
            </a:r>
            <a:endParaRPr lang="en-US" altLang="zh-CN" sz="1600" dirty="0" smtClean="0"/>
          </a:p>
          <a:p>
            <a:endParaRPr lang="en-US" altLang="zh-CN" sz="1600" dirty="0" smtClean="0"/>
          </a:p>
          <a:p>
            <a:r>
              <a:rPr lang="en-US" altLang="zh-CN" sz="1600" dirty="0" smtClean="0"/>
              <a:t>    1</a:t>
            </a:r>
            <a:r>
              <a:rPr lang="zh-CN" altLang="zh-CN" sz="1600" dirty="0"/>
              <a:t>）凸优化</a:t>
            </a:r>
            <a:r>
              <a:rPr lang="zh-CN" altLang="zh-CN" sz="1600" dirty="0" smtClean="0"/>
              <a:t>问题</a:t>
            </a:r>
            <a:endParaRPr lang="en-US" altLang="zh-CN" sz="1600" dirty="0" smtClean="0"/>
          </a:p>
          <a:p>
            <a:r>
              <a:rPr lang="en-US" altLang="zh-CN" sz="1600" dirty="0" smtClean="0"/>
              <a:t>    </a:t>
            </a:r>
            <a:r>
              <a:rPr lang="zh-CN" altLang="zh-CN" sz="1600" dirty="0" smtClean="0"/>
              <a:t>凸</a:t>
            </a:r>
            <a:r>
              <a:rPr lang="zh-CN" altLang="zh-CN" sz="1600" dirty="0"/>
              <a:t>优化问题是线性规划中一种重要的特殊情形，它具有很好的性质。如果凸规划的目标函数是严格凸函数，又存在极小点，那么它的极小点是唯一的，局部极小点就是全局极小点</a:t>
            </a:r>
            <a:r>
              <a:rPr lang="zh-CN" altLang="zh-CN" sz="1600" dirty="0" smtClean="0"/>
              <a:t>。</a:t>
            </a:r>
            <a:endParaRPr lang="en-US" altLang="zh-CN" sz="1600" dirty="0" smtClean="0"/>
          </a:p>
          <a:p>
            <a:endParaRPr lang="en-US" altLang="zh-CN" sz="1600" dirty="0"/>
          </a:p>
          <a:p>
            <a:r>
              <a:rPr lang="en-US" altLang="zh-CN" sz="1600" dirty="0"/>
              <a:t> </a:t>
            </a:r>
            <a:r>
              <a:rPr lang="en-US" altLang="zh-CN" sz="1600" dirty="0" smtClean="0"/>
              <a:t>   </a:t>
            </a:r>
            <a:r>
              <a:rPr lang="x-none" altLang="zh-CN" sz="1600" dirty="0" smtClean="0"/>
              <a:t>2</a:t>
            </a:r>
            <a:r>
              <a:rPr lang="x-none" altLang="zh-CN" sz="1600" dirty="0"/>
              <a:t>）原—对偶算法</a:t>
            </a:r>
            <a:endParaRPr lang="en-US" altLang="zh-CN" sz="1600" dirty="0"/>
          </a:p>
          <a:p>
            <a:r>
              <a:rPr lang="en-US" altLang="zh-CN" sz="1600" dirty="0"/>
              <a:t>    </a:t>
            </a:r>
            <a:r>
              <a:rPr lang="zh-CN" altLang="zh-CN" sz="1600" dirty="0"/>
              <a:t>原—对偶</a:t>
            </a:r>
            <a:r>
              <a:rPr lang="zh-CN" altLang="zh-CN" sz="1600" dirty="0" smtClean="0"/>
              <a:t>算法作为</a:t>
            </a:r>
            <a:r>
              <a:rPr lang="zh-CN" altLang="zh-CN" sz="1600" dirty="0"/>
              <a:t>一种解决复杂调度和整数规划问题的有效方法，已经被成功应用于网络调度问题。</a:t>
            </a:r>
            <a:endParaRPr lang="en-US" altLang="zh-CN" sz="1600" dirty="0"/>
          </a:p>
          <a:p>
            <a:r>
              <a:rPr lang="en-US" altLang="zh-CN" sz="1600" dirty="0"/>
              <a:t>    </a:t>
            </a:r>
            <a:r>
              <a:rPr lang="zh-CN" altLang="zh-CN" sz="1600" dirty="0"/>
              <a:t>应用原—对偶算法的前提条件是待求解优化问题必须是严格的凸优化问题。其核心思想是设计算法通过求解原优化问题的对偶问题，来得到原问题的最优解。</a:t>
            </a:r>
            <a:endParaRPr lang="zh-CN" altLang="zh-CN" sz="1600" dirty="0"/>
          </a:p>
          <a:p>
            <a:endParaRPr lang="zh-CN" altLang="zh-CN" sz="1600" dirty="0"/>
          </a:p>
        </p:txBody>
      </p:sp>
      <p:pic>
        <p:nvPicPr>
          <p:cNvPr id="1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56</a:t>
            </a:r>
            <a:endParaRPr lang="en-US" altLang="es-ES" sz="1200" b="1" dirty="0">
              <a:solidFill>
                <a:schemeClr val="bg1">
                  <a:lumMod val="50000"/>
                </a:schemeClr>
              </a:solidFill>
              <a:latin typeface="+mn-lt"/>
            </a:endParaRPr>
          </a:p>
        </p:txBody>
      </p:sp>
      <p:pic>
        <p:nvPicPr>
          <p:cNvPr id="1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7" name="组合 16"/>
          <p:cNvGrpSpPr/>
          <p:nvPr/>
        </p:nvGrpSpPr>
        <p:grpSpPr>
          <a:xfrm>
            <a:off x="-3387" y="-2439"/>
            <a:ext cx="9149172" cy="716845"/>
            <a:chOff x="-3387" y="190175"/>
            <a:chExt cx="9149172" cy="524649"/>
          </a:xfrm>
        </p:grpSpPr>
        <p:sp>
          <p:nvSpPr>
            <p:cNvPr id="18" name="任意多边形 17"/>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 name="任意多边形 18"/>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 name="任意多边形 1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1" name="文本框 6"/>
          <p:cNvSpPr txBox="1"/>
          <p:nvPr/>
        </p:nvSpPr>
        <p:spPr>
          <a:xfrm>
            <a:off x="607500" y="177284"/>
            <a:ext cx="2096728" cy="323165"/>
          </a:xfrm>
          <a:prstGeom prst="rect">
            <a:avLst/>
          </a:prstGeom>
          <a:noFill/>
        </p:spPr>
        <p:txBody>
          <a:bodyPr wrap="none" lIns="0" tIns="0" rIns="0" bIns="0" rtlCol="0">
            <a:spAutoFit/>
          </a:bodyPr>
          <a:lstStyle/>
          <a:p>
            <a:r>
              <a:rPr lang="en-US" altLang="zh-CN" sz="2100" b="1" spc="225" dirty="0" smtClean="0">
                <a:solidFill>
                  <a:prstClr val="white"/>
                </a:solidFill>
              </a:rPr>
              <a:t>3.4 </a:t>
            </a:r>
            <a:r>
              <a:rPr lang="zh-CN" altLang="en-US" sz="2100" b="1" spc="225" dirty="0" smtClean="0">
                <a:solidFill>
                  <a:prstClr val="white"/>
                </a:solidFill>
              </a:rPr>
              <a:t>支持向量机</a:t>
            </a:r>
            <a:endParaRPr lang="zh-CN" altLang="en-US" sz="2100" b="1" spc="225" dirty="0">
              <a:solidFill>
                <a:prstClr val="white"/>
              </a:solidFill>
            </a:endParaRPr>
          </a:p>
        </p:txBody>
      </p:sp>
      <p:sp>
        <p:nvSpPr>
          <p:cNvPr id="22"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文本框 27"/>
          <p:cNvSpPr txBox="1"/>
          <p:nvPr/>
        </p:nvSpPr>
        <p:spPr>
          <a:xfrm>
            <a:off x="6630203" y="234392"/>
            <a:ext cx="1101584" cy="300082"/>
          </a:xfrm>
          <a:prstGeom prst="rect">
            <a:avLst/>
          </a:prstGeom>
          <a:noFill/>
        </p:spPr>
        <p:txBody>
          <a:bodyPr wrap="none" rtlCol="0">
            <a:spAutoFit/>
          </a:bodyPr>
          <a:lstStyle/>
          <a:p>
            <a:r>
              <a:rPr lang="zh-CN" altLang="en-US" sz="1350" dirty="0" smtClean="0">
                <a:solidFill>
                  <a:prstClr val="white"/>
                </a:solidFill>
              </a:rPr>
              <a:t>第三章 分类</a:t>
            </a:r>
            <a:endParaRPr lang="zh-CN" altLang="en-US" sz="1350" dirty="0">
              <a:solidFill>
                <a:prstClr val="white"/>
              </a:solidFill>
            </a:endParaRPr>
          </a:p>
        </p:txBody>
      </p:sp>
      <p:sp>
        <p:nvSpPr>
          <p:cNvPr id="7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76" name="图片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6546" y="4054273"/>
            <a:ext cx="2128897" cy="2017686"/>
          </a:xfrm>
          <a:prstGeom prst="rect">
            <a:avLst/>
          </a:prstGeom>
        </p:spPr>
      </p:pic>
      <p:sp>
        <p:nvSpPr>
          <p:cNvPr id="9" name="矩形 8"/>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3"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4"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5"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6"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7"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8"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9" name="矩形 8"/>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矩形 10"/>
          <p:cNvSpPr/>
          <p:nvPr/>
        </p:nvSpPr>
        <p:spPr>
          <a:xfrm>
            <a:off x="609779" y="955691"/>
            <a:ext cx="7915326" cy="3539430"/>
          </a:xfrm>
          <a:prstGeom prst="rect">
            <a:avLst/>
          </a:prstGeom>
        </p:spPr>
        <p:txBody>
          <a:bodyPr wrap="square">
            <a:spAutoFit/>
          </a:bodyPr>
          <a:lstStyle/>
          <a:p>
            <a:r>
              <a:rPr lang="en-US" altLang="zh-CN" sz="1600" dirty="0" smtClean="0"/>
              <a:t>    4</a:t>
            </a:r>
            <a:r>
              <a:rPr lang="en-US" altLang="zh-CN" sz="1600" dirty="0"/>
              <a:t>. </a:t>
            </a:r>
            <a:r>
              <a:rPr lang="zh-CN" altLang="zh-CN" sz="1600" dirty="0"/>
              <a:t>几种常用的损失函数</a:t>
            </a:r>
            <a:endParaRPr lang="en-US" altLang="zh-CN" sz="1600" dirty="0"/>
          </a:p>
          <a:p>
            <a:r>
              <a:rPr lang="en-US" altLang="zh-CN" sz="1600" dirty="0" smtClean="0"/>
              <a:t>    1</a:t>
            </a:r>
            <a:r>
              <a:rPr lang="zh-CN" altLang="zh-CN" sz="1600" dirty="0"/>
              <a:t>）</a:t>
            </a:r>
            <a:r>
              <a:rPr lang="en-US" altLang="zh-CN" sz="1600" dirty="0" err="1"/>
              <a:t>l</a:t>
            </a:r>
            <a:r>
              <a:rPr lang="en-US" altLang="zh-CN" sz="1600" baseline="-25000" dirty="0" err="1"/>
              <a:t>p</a:t>
            </a:r>
            <a:r>
              <a:rPr lang="zh-CN" altLang="zh-CN" sz="1600" dirty="0"/>
              <a:t>损失函数</a:t>
            </a:r>
            <a:endParaRPr lang="en-US" altLang="zh-CN" sz="1600" dirty="0"/>
          </a:p>
          <a:p>
            <a:r>
              <a:rPr lang="en-US" altLang="zh-CN" sz="1600" dirty="0" smtClean="0"/>
              <a:t>    2</a:t>
            </a:r>
            <a:r>
              <a:rPr lang="zh-CN" altLang="en-US" sz="1600" dirty="0"/>
              <a:t>）</a:t>
            </a:r>
            <a:r>
              <a:rPr lang="el-GR" altLang="zh-CN" sz="1600" dirty="0"/>
              <a:t>ϵ</a:t>
            </a:r>
            <a:r>
              <a:rPr lang="en-US" altLang="zh-CN" sz="1600" dirty="0"/>
              <a:t>-</a:t>
            </a:r>
            <a:r>
              <a:rPr lang="zh-CN" altLang="zh-CN" sz="1600" dirty="0"/>
              <a:t>不灵敏损失函数</a:t>
            </a:r>
            <a:endParaRPr lang="en-US" altLang="zh-CN" sz="1600" dirty="0"/>
          </a:p>
          <a:p>
            <a:r>
              <a:rPr lang="en-US" altLang="zh-CN" sz="1600" dirty="0" smtClean="0"/>
              <a:t>    3</a:t>
            </a:r>
            <a:r>
              <a:rPr lang="zh-CN" altLang="zh-CN" sz="1600" dirty="0"/>
              <a:t>）</a:t>
            </a:r>
            <a:r>
              <a:rPr lang="en-US" altLang="zh-CN" sz="1600" dirty="0"/>
              <a:t>logistic</a:t>
            </a:r>
            <a:r>
              <a:rPr lang="zh-CN" altLang="zh-CN" sz="1600" dirty="0"/>
              <a:t>损失函数</a:t>
            </a:r>
            <a:endParaRPr lang="en-US" altLang="zh-CN" sz="1600" dirty="0"/>
          </a:p>
          <a:p>
            <a:endParaRPr lang="en-US" altLang="zh-CN" sz="1600" dirty="0"/>
          </a:p>
          <a:p>
            <a:r>
              <a:rPr lang="en-US" altLang="zh-CN" sz="1600" dirty="0" smtClean="0"/>
              <a:t>    </a:t>
            </a:r>
            <a:r>
              <a:rPr lang="x-none" altLang="zh-CN" sz="1600" dirty="0" smtClean="0"/>
              <a:t>5</a:t>
            </a:r>
            <a:r>
              <a:rPr lang="x-none" altLang="zh-CN" sz="1600" dirty="0"/>
              <a:t>. 结构风险最小化</a:t>
            </a:r>
            <a:endParaRPr lang="zh-CN" altLang="zh-CN" sz="1600" dirty="0"/>
          </a:p>
          <a:p>
            <a:r>
              <a:rPr lang="en-US" altLang="zh-CN" sz="1600" dirty="0"/>
              <a:t>    </a:t>
            </a:r>
            <a:r>
              <a:rPr lang="zh-CN" altLang="zh-CN" sz="1600" dirty="0"/>
              <a:t>结构风险最小化思想：首先，把函数集分解为一个函数子集序列，使各个子集能够按照复杂性大小排列，也就是按照</a:t>
            </a:r>
            <a:r>
              <a:rPr lang="en-US" altLang="zh-CN" sz="1600" dirty="0"/>
              <a:t>VC</a:t>
            </a:r>
            <a:r>
              <a:rPr lang="zh-CN" altLang="zh-CN" sz="1600" dirty="0" smtClean="0"/>
              <a:t>维大小</a:t>
            </a:r>
            <a:r>
              <a:rPr lang="zh-CN" altLang="zh-CN" sz="1600" dirty="0"/>
              <a:t>排列，这样在同一个子集中置信范围就相同；其次，在每个子集中寻找最小经验风险，通常它随着子集复杂度的增加而减少。最后，选择最小经验风险与置信范围之和最小的子集，就可以达到期望风险的最小，这个子集中使经验风险最小的函数就是要求的最优函数。</a:t>
            </a:r>
            <a:endParaRPr lang="en-US" altLang="zh-CN" sz="1600" dirty="0"/>
          </a:p>
          <a:p>
            <a:endParaRPr lang="en-US" altLang="zh-CN" sz="1600" dirty="0"/>
          </a:p>
          <a:p>
            <a:r>
              <a:rPr lang="en-US" altLang="zh-CN" sz="1600" dirty="0" smtClean="0"/>
              <a:t>    </a:t>
            </a:r>
            <a:r>
              <a:rPr lang="zh-CN" altLang="zh-CN" sz="1600" dirty="0" smtClean="0"/>
              <a:t>支持</a:t>
            </a:r>
            <a:r>
              <a:rPr lang="zh-CN" altLang="zh-CN" sz="1600" dirty="0"/>
              <a:t>向量机是一种比较好的实现了结构风险最小化思想的方法。</a:t>
            </a:r>
            <a:endParaRPr lang="en-US" altLang="zh-CN" sz="1600" dirty="0"/>
          </a:p>
          <a:p>
            <a:endParaRPr lang="en-US" altLang="zh-CN" sz="1600" dirty="0"/>
          </a:p>
        </p:txBody>
      </p:sp>
      <p:pic>
        <p:nvPicPr>
          <p:cNvPr id="12"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56</a:t>
            </a:r>
            <a:endParaRPr lang="en-US" altLang="es-ES" sz="1200" b="1" dirty="0">
              <a:solidFill>
                <a:schemeClr val="bg1">
                  <a:lumMod val="50000"/>
                </a:schemeClr>
              </a:solidFill>
              <a:latin typeface="+mn-lt"/>
            </a:endParaRPr>
          </a:p>
        </p:txBody>
      </p:sp>
      <p:pic>
        <p:nvPicPr>
          <p:cNvPr id="15"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8" name="组合 17"/>
          <p:cNvGrpSpPr/>
          <p:nvPr/>
        </p:nvGrpSpPr>
        <p:grpSpPr>
          <a:xfrm>
            <a:off x="-3387" y="-2439"/>
            <a:ext cx="9149172" cy="716845"/>
            <a:chOff x="-3387" y="190175"/>
            <a:chExt cx="9149172" cy="524649"/>
          </a:xfrm>
        </p:grpSpPr>
        <p:sp>
          <p:nvSpPr>
            <p:cNvPr id="19" name="任意多边形 18"/>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 name="任意多边形 19"/>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1" name="任意多边形 20"/>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2" name="文本框 6"/>
          <p:cNvSpPr txBox="1"/>
          <p:nvPr/>
        </p:nvSpPr>
        <p:spPr>
          <a:xfrm>
            <a:off x="607500" y="177284"/>
            <a:ext cx="2096728" cy="323165"/>
          </a:xfrm>
          <a:prstGeom prst="rect">
            <a:avLst/>
          </a:prstGeom>
          <a:noFill/>
        </p:spPr>
        <p:txBody>
          <a:bodyPr wrap="none" lIns="0" tIns="0" rIns="0" bIns="0" rtlCol="0">
            <a:spAutoFit/>
          </a:bodyPr>
          <a:lstStyle/>
          <a:p>
            <a:r>
              <a:rPr lang="en-US" altLang="zh-CN" sz="2100" b="1" spc="225" dirty="0" smtClean="0">
                <a:solidFill>
                  <a:prstClr val="white"/>
                </a:solidFill>
              </a:rPr>
              <a:t>3.4 </a:t>
            </a:r>
            <a:r>
              <a:rPr lang="zh-CN" altLang="en-US" sz="2100" b="1" spc="225" dirty="0" smtClean="0">
                <a:solidFill>
                  <a:prstClr val="white"/>
                </a:solidFill>
              </a:rPr>
              <a:t>支持向量机</a:t>
            </a:r>
            <a:endParaRPr lang="zh-CN" altLang="en-US" sz="2100" b="1" spc="225" dirty="0">
              <a:solidFill>
                <a:prstClr val="white"/>
              </a:solidFill>
            </a:endParaRPr>
          </a:p>
        </p:txBody>
      </p:sp>
      <p:sp>
        <p:nvSpPr>
          <p:cNvPr id="23"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smtClean="0">
                <a:solidFill>
                  <a:prstClr val="white"/>
                </a:solidFill>
              </a:rPr>
              <a:t>第三章 分类</a:t>
            </a:r>
            <a:endParaRPr lang="zh-CN" altLang="en-US" sz="1350" dirty="0">
              <a:solidFill>
                <a:prstClr val="white"/>
              </a:solidFill>
            </a:endParaRPr>
          </a:p>
        </p:txBody>
      </p:sp>
      <p:sp>
        <p:nvSpPr>
          <p:cNvPr id="7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5"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 name="矩形 9"/>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3"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4"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5"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6" name="矩形 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p:nvSpPr>
        <p:spPr>
          <a:xfrm>
            <a:off x="317722" y="863735"/>
            <a:ext cx="2385589" cy="369332"/>
          </a:xfrm>
          <a:prstGeom prst="rect">
            <a:avLst/>
          </a:prstGeom>
        </p:spPr>
        <p:txBody>
          <a:bodyPr wrap="none">
            <a:spAutoFit/>
          </a:bodyPr>
          <a:lstStyle/>
          <a:p>
            <a:r>
              <a:rPr lang="en-US" altLang="zh-CN" dirty="0" smtClean="0"/>
              <a:t>3.4.3 </a:t>
            </a:r>
            <a:r>
              <a:rPr lang="zh-CN" altLang="zh-CN" dirty="0" smtClean="0"/>
              <a:t>支持</a:t>
            </a:r>
            <a:r>
              <a:rPr lang="zh-CN" altLang="zh-CN" dirty="0"/>
              <a:t>向量机原理</a:t>
            </a:r>
            <a:endParaRPr lang="zh-CN" altLang="zh-CN" dirty="0"/>
          </a:p>
        </p:txBody>
      </p:sp>
      <p:pic>
        <p:nvPicPr>
          <p:cNvPr id="10"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56</a:t>
            </a:r>
            <a:endParaRPr lang="en-US" altLang="es-ES" sz="1200" b="1" dirty="0">
              <a:solidFill>
                <a:schemeClr val="bg1">
                  <a:lumMod val="50000"/>
                </a:schemeClr>
              </a:solidFill>
              <a:latin typeface="+mn-lt"/>
            </a:endParaRPr>
          </a:p>
        </p:txBody>
      </p:sp>
      <p:pic>
        <p:nvPicPr>
          <p:cNvPr id="1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6" name="组合 15"/>
          <p:cNvGrpSpPr/>
          <p:nvPr/>
        </p:nvGrpSpPr>
        <p:grpSpPr>
          <a:xfrm>
            <a:off x="-3387" y="-2439"/>
            <a:ext cx="9149172" cy="716845"/>
            <a:chOff x="-3387" y="190175"/>
            <a:chExt cx="9149172" cy="524649"/>
          </a:xfrm>
        </p:grpSpPr>
        <p:sp>
          <p:nvSpPr>
            <p:cNvPr id="17" name="任意多边形 16"/>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 name="任意多边形 18"/>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0" name="文本框 6"/>
          <p:cNvSpPr txBox="1"/>
          <p:nvPr/>
        </p:nvSpPr>
        <p:spPr>
          <a:xfrm>
            <a:off x="607500" y="177284"/>
            <a:ext cx="2096728" cy="323165"/>
          </a:xfrm>
          <a:prstGeom prst="rect">
            <a:avLst/>
          </a:prstGeom>
          <a:noFill/>
        </p:spPr>
        <p:txBody>
          <a:bodyPr wrap="none" lIns="0" tIns="0" rIns="0" bIns="0" rtlCol="0">
            <a:spAutoFit/>
          </a:bodyPr>
          <a:lstStyle/>
          <a:p>
            <a:r>
              <a:rPr lang="en-US" altLang="zh-CN" sz="2100" b="1" spc="225" dirty="0" smtClean="0">
                <a:solidFill>
                  <a:prstClr val="white"/>
                </a:solidFill>
              </a:rPr>
              <a:t>3.4 </a:t>
            </a:r>
            <a:r>
              <a:rPr lang="zh-CN" altLang="en-US" sz="2100" b="1" spc="225" dirty="0" smtClean="0">
                <a:solidFill>
                  <a:prstClr val="white"/>
                </a:solidFill>
              </a:rPr>
              <a:t>支持向量机</a:t>
            </a:r>
            <a:endParaRPr lang="zh-CN" altLang="en-US" sz="2100" b="1" spc="225" dirty="0">
              <a:solidFill>
                <a:prstClr val="white"/>
              </a:solidFill>
            </a:endParaRPr>
          </a:p>
        </p:txBody>
      </p:sp>
      <p:sp>
        <p:nvSpPr>
          <p:cNvPr id="21"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3"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1" name="文本框 27"/>
          <p:cNvSpPr txBox="1"/>
          <p:nvPr/>
        </p:nvSpPr>
        <p:spPr>
          <a:xfrm>
            <a:off x="6630203" y="234392"/>
            <a:ext cx="1101584" cy="300082"/>
          </a:xfrm>
          <a:prstGeom prst="rect">
            <a:avLst/>
          </a:prstGeom>
          <a:noFill/>
        </p:spPr>
        <p:txBody>
          <a:bodyPr wrap="none" rtlCol="0">
            <a:spAutoFit/>
          </a:bodyPr>
          <a:lstStyle/>
          <a:p>
            <a:r>
              <a:rPr lang="zh-CN" altLang="en-US" sz="1350" dirty="0" smtClean="0">
                <a:solidFill>
                  <a:prstClr val="white"/>
                </a:solidFill>
              </a:rPr>
              <a:t>第三章 分类</a:t>
            </a:r>
            <a:endParaRPr lang="zh-CN" altLang="en-US" sz="1350" dirty="0">
              <a:solidFill>
                <a:prstClr val="white"/>
              </a:solidFill>
            </a:endParaRPr>
          </a:p>
        </p:txBody>
      </p:sp>
      <p:sp>
        <p:nvSpPr>
          <p:cNvPr id="72" name="矩形 71"/>
          <p:cNvSpPr/>
          <p:nvPr/>
        </p:nvSpPr>
        <p:spPr>
          <a:xfrm>
            <a:off x="607499" y="1333134"/>
            <a:ext cx="7917605" cy="4360168"/>
          </a:xfrm>
          <a:prstGeom prst="rect">
            <a:avLst/>
          </a:prstGeom>
        </p:spPr>
        <p:txBody>
          <a:bodyPr wrap="square">
            <a:spAutoFit/>
          </a:bodyPr>
          <a:lstStyle/>
          <a:p>
            <a:r>
              <a:rPr lang="en-US" altLang="zh-CN" sz="1600" dirty="0" smtClean="0"/>
              <a:t>    </a:t>
            </a:r>
            <a:r>
              <a:rPr lang="x-none" altLang="zh-CN" sz="1600" dirty="0" smtClean="0"/>
              <a:t>1. 支持向量机（SVM）</a:t>
            </a:r>
            <a:endParaRPr lang="zh-CN" altLang="zh-CN" sz="1600" dirty="0" smtClean="0"/>
          </a:p>
          <a:p>
            <a:r>
              <a:rPr lang="en-US" altLang="zh-CN" sz="1600" dirty="0" smtClean="0"/>
              <a:t>    </a:t>
            </a:r>
            <a:r>
              <a:rPr lang="zh-CN" altLang="zh-CN" sz="1600" dirty="0" smtClean="0"/>
              <a:t>支持向量机（</a:t>
            </a:r>
            <a:r>
              <a:rPr lang="en-US" altLang="zh-CN" sz="1600" dirty="0" smtClean="0"/>
              <a:t>SVM</a:t>
            </a:r>
            <a:r>
              <a:rPr lang="zh-CN" altLang="zh-CN" sz="1600" dirty="0" smtClean="0"/>
              <a:t>）是一种分类算法，通过寻求结构化风险最小来提高学习机泛化能力，实现经验风险和置信范围的最小化，从而达到在统计样本量较少的情况下，亦能获得良好统计规律的目的。</a:t>
            </a:r>
            <a:endParaRPr lang="en-US" altLang="zh-CN" sz="1600" dirty="0" smtClean="0"/>
          </a:p>
          <a:p>
            <a:endParaRPr lang="en-US" altLang="zh-CN" sz="1600" dirty="0" smtClean="0"/>
          </a:p>
          <a:p>
            <a:r>
              <a:rPr lang="en-US" altLang="zh-CN" sz="1600" dirty="0" smtClean="0"/>
              <a:t>SVM</a:t>
            </a:r>
            <a:r>
              <a:rPr lang="zh-CN" altLang="zh-CN" sz="1600" dirty="0" smtClean="0"/>
              <a:t>主要有以下</a:t>
            </a:r>
            <a:r>
              <a:rPr lang="en-US" altLang="zh-CN" sz="1600" dirty="0" smtClean="0"/>
              <a:t>3</a:t>
            </a:r>
            <a:r>
              <a:rPr lang="zh-CN" altLang="zh-CN" sz="1600" dirty="0" smtClean="0"/>
              <a:t>种情况：</a:t>
            </a:r>
            <a:endParaRPr lang="zh-CN" altLang="zh-CN" sz="1600" dirty="0" smtClean="0"/>
          </a:p>
          <a:p>
            <a:r>
              <a:rPr lang="en-US" altLang="zh-CN" sz="1600" dirty="0" smtClean="0"/>
              <a:t>    1</a:t>
            </a:r>
            <a:r>
              <a:rPr lang="zh-CN" altLang="zh-CN" sz="1600" dirty="0"/>
              <a:t>）线性可分情况</a:t>
            </a:r>
            <a:r>
              <a:rPr lang="zh-CN" altLang="en-US" sz="1600" dirty="0"/>
              <a:t>。</a:t>
            </a:r>
            <a:endParaRPr lang="en-US" altLang="zh-CN" sz="1600" dirty="0"/>
          </a:p>
          <a:p>
            <a:r>
              <a:rPr lang="zh-CN" altLang="en-US" sz="1600" dirty="0" smtClean="0"/>
              <a:t>    右</a:t>
            </a:r>
            <a:r>
              <a:rPr lang="zh-CN" altLang="en-US" sz="1600" dirty="0"/>
              <a:t>图为</a:t>
            </a:r>
            <a:r>
              <a:rPr lang="zh-CN" altLang="zh-CN" sz="1600" dirty="0"/>
              <a:t>线性可分情况</a:t>
            </a:r>
            <a:r>
              <a:rPr lang="zh-CN" altLang="en-US" sz="1600" dirty="0"/>
              <a:t>。</a:t>
            </a:r>
            <a:endParaRPr lang="en-US" altLang="zh-CN" sz="1600" dirty="0"/>
          </a:p>
          <a:p>
            <a:endParaRPr lang="en-US" altLang="zh-CN" sz="1600" dirty="0" smtClean="0"/>
          </a:p>
          <a:p>
            <a:endParaRPr lang="en-US" altLang="zh-CN" sz="1600" dirty="0"/>
          </a:p>
          <a:p>
            <a:endParaRPr lang="en-US" altLang="zh-CN" sz="1600" dirty="0" smtClean="0"/>
          </a:p>
          <a:p>
            <a:r>
              <a:rPr lang="en-US" altLang="zh-CN" sz="1600" dirty="0" smtClean="0"/>
              <a:t>    </a:t>
            </a:r>
            <a:r>
              <a:rPr lang="zh-CN" altLang="zh-CN" sz="1600" dirty="0" smtClean="0"/>
              <a:t>图</a:t>
            </a:r>
            <a:r>
              <a:rPr lang="zh-CN" altLang="en-US" sz="1600" dirty="0"/>
              <a:t>中</a:t>
            </a:r>
            <a:r>
              <a:rPr lang="zh-CN" altLang="zh-CN" sz="1600" dirty="0"/>
              <a:t>的圈和叉代表待分类的两类样</a:t>
            </a:r>
            <a:endParaRPr lang="en-US" altLang="zh-CN" sz="1600" dirty="0"/>
          </a:p>
          <a:p>
            <a:r>
              <a:rPr lang="zh-CN" altLang="zh-CN" sz="1600" dirty="0"/>
              <a:t>本，</a:t>
            </a:r>
            <a:r>
              <a:rPr lang="en-US" altLang="zh-CN" sz="1600" dirty="0"/>
              <a:t>H</a:t>
            </a:r>
            <a:r>
              <a:rPr lang="zh-CN" altLang="zh-CN" sz="1600" dirty="0"/>
              <a:t>就是要求的最优分类超平面，</a:t>
            </a:r>
            <a:endParaRPr lang="en-US" altLang="zh-CN" sz="1600" dirty="0"/>
          </a:p>
          <a:p>
            <a:r>
              <a:rPr lang="en-US" altLang="zh-CN" sz="1600" dirty="0"/>
              <a:t>H</a:t>
            </a:r>
            <a:r>
              <a:rPr lang="en-US" altLang="zh-CN" sz="1600" baseline="-25000" dirty="0"/>
              <a:t>1</a:t>
            </a:r>
            <a:r>
              <a:rPr lang="zh-CN" altLang="zh-CN" sz="1600" dirty="0"/>
              <a:t>和</a:t>
            </a:r>
            <a:r>
              <a:rPr lang="en-US" altLang="zh-CN" sz="1600" dirty="0"/>
              <a:t>H</a:t>
            </a:r>
            <a:r>
              <a:rPr lang="en-US" altLang="zh-CN" sz="1600" baseline="-25000" dirty="0"/>
              <a:t>2</a:t>
            </a:r>
            <a:r>
              <a:rPr lang="zh-CN" altLang="zh-CN" sz="1600" dirty="0"/>
              <a:t>是与最优分类面平行的直线</a:t>
            </a:r>
            <a:endParaRPr lang="en-US" altLang="zh-CN" sz="1600" dirty="0"/>
          </a:p>
          <a:p>
            <a:r>
              <a:rPr lang="zh-CN" altLang="zh-CN" sz="1600" dirty="0"/>
              <a:t>且分别通过这两类样本里距离</a:t>
            </a:r>
            <a:r>
              <a:rPr lang="en-US" altLang="zh-CN" sz="1600" dirty="0"/>
              <a:t>H</a:t>
            </a:r>
            <a:r>
              <a:rPr lang="zh-CN" altLang="zh-CN" sz="1600" dirty="0"/>
              <a:t>最近</a:t>
            </a:r>
            <a:endParaRPr lang="en-US" altLang="zh-CN" sz="1600" dirty="0"/>
          </a:p>
          <a:p>
            <a:r>
              <a:rPr lang="zh-CN" altLang="zh-CN" sz="1600" dirty="0"/>
              <a:t>的样本点</a:t>
            </a:r>
            <a:r>
              <a:rPr lang="zh-CN" altLang="zh-CN" sz="1600" dirty="0" smtClean="0"/>
              <a:t>。</a:t>
            </a:r>
            <a:endParaRPr lang="en-US" altLang="zh-CN" sz="1600" dirty="0" smtClean="0"/>
          </a:p>
          <a:p>
            <a:endParaRPr lang="en-US" altLang="zh-CN" sz="1600" baseline="-25000" dirty="0"/>
          </a:p>
          <a:p>
            <a:endParaRPr lang="en-US" altLang="zh-CN" sz="1600" baseline="-25000" dirty="0" smtClean="0"/>
          </a:p>
        </p:txBody>
      </p:sp>
      <p:sp>
        <p:nvSpPr>
          <p:cNvPr id="7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22530" name="Picture 2" descr="t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9199" y="2300538"/>
            <a:ext cx="3663299" cy="3488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3"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4"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5"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6"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7" name="矩形 6"/>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0"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56</a:t>
            </a:r>
            <a:endParaRPr lang="en-US" altLang="es-ES" sz="1200" b="1" dirty="0">
              <a:solidFill>
                <a:schemeClr val="bg1">
                  <a:lumMod val="50000"/>
                </a:schemeClr>
              </a:solidFill>
              <a:latin typeface="+mn-lt"/>
            </a:endParaRPr>
          </a:p>
        </p:txBody>
      </p:sp>
      <p:pic>
        <p:nvPicPr>
          <p:cNvPr id="1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6" name="组合 15"/>
          <p:cNvGrpSpPr/>
          <p:nvPr/>
        </p:nvGrpSpPr>
        <p:grpSpPr>
          <a:xfrm>
            <a:off x="-3387" y="-2439"/>
            <a:ext cx="9149172" cy="716845"/>
            <a:chOff x="-3387" y="190175"/>
            <a:chExt cx="9149172" cy="524649"/>
          </a:xfrm>
        </p:grpSpPr>
        <p:sp>
          <p:nvSpPr>
            <p:cNvPr id="17" name="任意多边形 16"/>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 name="任意多边形 18"/>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0" name="文本框 6"/>
          <p:cNvSpPr txBox="1"/>
          <p:nvPr/>
        </p:nvSpPr>
        <p:spPr>
          <a:xfrm>
            <a:off x="607500" y="177284"/>
            <a:ext cx="2096728" cy="323165"/>
          </a:xfrm>
          <a:prstGeom prst="rect">
            <a:avLst/>
          </a:prstGeom>
          <a:noFill/>
        </p:spPr>
        <p:txBody>
          <a:bodyPr wrap="none" lIns="0" tIns="0" rIns="0" bIns="0" rtlCol="0">
            <a:spAutoFit/>
          </a:bodyPr>
          <a:lstStyle/>
          <a:p>
            <a:r>
              <a:rPr lang="en-US" altLang="zh-CN" sz="2100" b="1" spc="225" dirty="0" smtClean="0">
                <a:solidFill>
                  <a:prstClr val="white"/>
                </a:solidFill>
              </a:rPr>
              <a:t>3.4 </a:t>
            </a:r>
            <a:r>
              <a:rPr lang="zh-CN" altLang="en-US" sz="2100" b="1" spc="225" dirty="0" smtClean="0">
                <a:solidFill>
                  <a:prstClr val="white"/>
                </a:solidFill>
              </a:rPr>
              <a:t>支持向量机</a:t>
            </a:r>
            <a:endParaRPr lang="zh-CN" altLang="en-US" sz="2100" b="1" spc="225" dirty="0">
              <a:solidFill>
                <a:prstClr val="white"/>
              </a:solidFill>
            </a:endParaRPr>
          </a:p>
        </p:txBody>
      </p:sp>
      <p:sp>
        <p:nvSpPr>
          <p:cNvPr id="21"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3"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1" name="文本框 27"/>
          <p:cNvSpPr txBox="1"/>
          <p:nvPr/>
        </p:nvSpPr>
        <p:spPr>
          <a:xfrm>
            <a:off x="6630203" y="234392"/>
            <a:ext cx="1101584" cy="300082"/>
          </a:xfrm>
          <a:prstGeom prst="rect">
            <a:avLst/>
          </a:prstGeom>
          <a:noFill/>
        </p:spPr>
        <p:txBody>
          <a:bodyPr wrap="none" rtlCol="0">
            <a:spAutoFit/>
          </a:bodyPr>
          <a:lstStyle/>
          <a:p>
            <a:r>
              <a:rPr lang="zh-CN" altLang="en-US" sz="1350" dirty="0" smtClean="0">
                <a:solidFill>
                  <a:prstClr val="white"/>
                </a:solidFill>
              </a:rPr>
              <a:t>第三章 分类</a:t>
            </a:r>
            <a:endParaRPr lang="zh-CN" altLang="en-US" sz="1350" dirty="0">
              <a:solidFill>
                <a:prstClr val="white"/>
              </a:solidFill>
            </a:endParaRPr>
          </a:p>
        </p:txBody>
      </p:sp>
      <p:sp>
        <p:nvSpPr>
          <p:cNvPr id="72" name="矩形 71"/>
          <p:cNvSpPr/>
          <p:nvPr/>
        </p:nvSpPr>
        <p:spPr>
          <a:xfrm>
            <a:off x="607499" y="784490"/>
            <a:ext cx="7917605" cy="5262979"/>
          </a:xfrm>
          <a:prstGeom prst="rect">
            <a:avLst/>
          </a:prstGeom>
        </p:spPr>
        <p:txBody>
          <a:bodyPr wrap="square">
            <a:spAutoFit/>
          </a:bodyPr>
          <a:lstStyle/>
          <a:p>
            <a:r>
              <a:rPr lang="en-US" altLang="zh-CN" sz="1600" dirty="0" smtClean="0"/>
              <a:t>    2</a:t>
            </a:r>
            <a:r>
              <a:rPr lang="zh-CN" altLang="zh-CN" sz="1600" dirty="0"/>
              <a:t>）线性不可分</a:t>
            </a:r>
            <a:r>
              <a:rPr lang="zh-CN" altLang="zh-CN" sz="1600" dirty="0" smtClean="0"/>
              <a:t>情况</a:t>
            </a:r>
            <a:endParaRPr lang="en-US" altLang="zh-CN" sz="1600" dirty="0" smtClean="0"/>
          </a:p>
          <a:p>
            <a:r>
              <a:rPr lang="en-US" altLang="zh-CN" sz="1600" dirty="0" smtClean="0"/>
              <a:t>    </a:t>
            </a:r>
            <a:r>
              <a:rPr lang="zh-CN" altLang="zh-CN" sz="1600" dirty="0" smtClean="0"/>
              <a:t>线性</a:t>
            </a:r>
            <a:r>
              <a:rPr lang="zh-CN" altLang="zh-CN" sz="1600" dirty="0"/>
              <a:t>可分就是在样本存在的空间中，可以找到可能正确划分训练样本的最优分类超平面。但在</a:t>
            </a:r>
            <a:r>
              <a:rPr lang="zh-CN" altLang="zh-CN" sz="1600" dirty="0" smtClean="0"/>
              <a:t>现实中无法找到一</a:t>
            </a:r>
            <a:r>
              <a:rPr lang="zh-CN" altLang="zh-CN" sz="1600" dirty="0"/>
              <a:t>个使得所有训练样本关于分类超平面的间隔都是正值的分类超平面</a:t>
            </a:r>
            <a:r>
              <a:rPr lang="zh-CN" altLang="zh-CN" sz="1600" dirty="0" smtClean="0"/>
              <a:t>。必须</a:t>
            </a:r>
            <a:r>
              <a:rPr lang="zh-CN" altLang="zh-CN" sz="1600" dirty="0"/>
              <a:t>适当软化</a:t>
            </a:r>
            <a:r>
              <a:rPr lang="zh-CN" altLang="zh-CN" sz="1600" dirty="0" smtClean="0"/>
              <a:t>条件</a:t>
            </a:r>
            <a:r>
              <a:rPr lang="zh-CN" altLang="en-US" sz="1600" dirty="0" smtClean="0"/>
              <a:t>。</a:t>
            </a:r>
            <a:endParaRPr lang="en-US" altLang="zh-CN" sz="1600" dirty="0" smtClean="0"/>
          </a:p>
          <a:p>
            <a:r>
              <a:rPr lang="en-US" altLang="zh-CN" sz="1600" dirty="0" smtClean="0"/>
              <a:t>    </a:t>
            </a:r>
            <a:r>
              <a:rPr lang="zh-CN" altLang="zh-CN" sz="1600" dirty="0" smtClean="0"/>
              <a:t>对于</a:t>
            </a:r>
            <a:r>
              <a:rPr lang="zh-CN" altLang="zh-CN" sz="1600" dirty="0"/>
              <a:t>那些需要软化的条件，将它们分为两类：一类是虽不满足</a:t>
            </a:r>
            <a:r>
              <a:rPr lang="en-US" altLang="zh-CN" sz="1600" dirty="0" smtClean="0"/>
              <a:t>KKT</a:t>
            </a:r>
            <a:r>
              <a:rPr lang="zh-CN" altLang="zh-CN" sz="1600" dirty="0" smtClean="0"/>
              <a:t>条件</a:t>
            </a:r>
            <a:r>
              <a:rPr lang="zh-CN" altLang="zh-CN" sz="1600" dirty="0"/>
              <a:t>但是可以被正确划分的点；另外一类是不满足</a:t>
            </a:r>
            <a:r>
              <a:rPr lang="en-US" altLang="zh-CN" sz="1600" dirty="0"/>
              <a:t>KKT</a:t>
            </a:r>
            <a:r>
              <a:rPr lang="zh-CN" altLang="zh-CN" sz="1600" dirty="0"/>
              <a:t>条件也不能被正确划分的点</a:t>
            </a:r>
            <a:r>
              <a:rPr lang="zh-CN" altLang="zh-CN" sz="1600" dirty="0" smtClean="0"/>
              <a:t>。</a:t>
            </a:r>
            <a:endParaRPr lang="en-US" altLang="zh-CN" sz="1600" dirty="0" smtClean="0"/>
          </a:p>
          <a:p>
            <a:r>
              <a:rPr lang="en-US" altLang="zh-CN" sz="1600" dirty="0" smtClean="0"/>
              <a:t>    </a:t>
            </a:r>
            <a:r>
              <a:rPr lang="zh-CN" altLang="zh-CN" sz="1600" dirty="0" smtClean="0"/>
              <a:t>遇到</a:t>
            </a:r>
            <a:r>
              <a:rPr lang="zh-CN" altLang="zh-CN" sz="1600" dirty="0"/>
              <a:t>线性不可分时，常用做法是把样例特征映射到高维空间中去，</a:t>
            </a:r>
            <a:r>
              <a:rPr lang="zh-CN" altLang="zh-CN" sz="1600" dirty="0" smtClean="0"/>
              <a:t>如</a:t>
            </a:r>
            <a:r>
              <a:rPr lang="zh-CN" altLang="en-US" sz="1600" dirty="0" smtClean="0"/>
              <a:t>下</a:t>
            </a:r>
            <a:r>
              <a:rPr lang="zh-CN" altLang="zh-CN" sz="1600" dirty="0" smtClean="0"/>
              <a:t>图所</a:t>
            </a:r>
            <a:r>
              <a:rPr lang="zh-CN" altLang="zh-CN" sz="1600" dirty="0"/>
              <a:t>示。</a:t>
            </a:r>
            <a:endParaRPr lang="zh-CN" altLang="zh-CN" sz="1600" dirty="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smtClean="0"/>
          </a:p>
          <a:p>
            <a:endParaRPr lang="en-US" altLang="zh-CN" sz="1600" dirty="0" smtClean="0"/>
          </a:p>
        </p:txBody>
      </p:sp>
      <p:sp>
        <p:nvSpPr>
          <p:cNvPr id="7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77" name="对象 76"/>
          <p:cNvGraphicFramePr>
            <a:graphicFrameLocks noChangeAspect="1"/>
          </p:cNvGraphicFramePr>
          <p:nvPr/>
        </p:nvGraphicFramePr>
        <p:xfrm>
          <a:off x="1488696" y="2847703"/>
          <a:ext cx="6279610" cy="3194073"/>
        </p:xfrm>
        <a:graphic>
          <a:graphicData uri="http://schemas.openxmlformats.org/presentationml/2006/ole">
            <mc:AlternateContent xmlns:mc="http://schemas.openxmlformats.org/markup-compatibility/2006">
              <mc:Choice xmlns:v="urn:schemas-microsoft-com:vml" Requires="v">
                <p:oleObj spid="_x0000_s23601" name="" r:id="rId3" imgW="9837420" imgH="5076190" progId="Visio.Drawing.11">
                  <p:embed/>
                </p:oleObj>
              </mc:Choice>
              <mc:Fallback>
                <p:oleObj name="" r:id="rId3" imgW="9837420" imgH="507619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696" y="2847703"/>
                        <a:ext cx="6279610" cy="3194073"/>
                      </a:xfrm>
                      <a:prstGeom prst="rect">
                        <a:avLst/>
                      </a:prstGeom>
                      <a:noFill/>
                    </p:spPr>
                  </p:pic>
                </p:oleObj>
              </mc:Fallback>
            </mc:AlternateContent>
          </a:graphicData>
        </a:graphic>
      </p:graphicFrame>
      <p:sp>
        <p:nvSpPr>
          <p:cNvPr id="8" name="矩形 7"/>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3"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4"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5"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6"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7"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8"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9"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10" name="矩形 9"/>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11"/>
          <p:cNvSpPr/>
          <p:nvPr/>
        </p:nvSpPr>
        <p:spPr>
          <a:xfrm>
            <a:off x="609779" y="1007943"/>
            <a:ext cx="7915326" cy="3785652"/>
          </a:xfrm>
          <a:prstGeom prst="rect">
            <a:avLst/>
          </a:prstGeom>
        </p:spPr>
        <p:txBody>
          <a:bodyPr wrap="square">
            <a:spAutoFit/>
          </a:bodyPr>
          <a:lstStyle/>
          <a:p>
            <a:r>
              <a:rPr lang="en-US" altLang="zh-CN" sz="1600" dirty="0" smtClean="0"/>
              <a:t>    </a:t>
            </a:r>
            <a:r>
              <a:rPr lang="zh-CN" altLang="zh-CN" sz="1600" dirty="0" smtClean="0"/>
              <a:t>线性</a:t>
            </a:r>
            <a:r>
              <a:rPr lang="zh-CN" altLang="zh-CN" sz="1600" dirty="0"/>
              <a:t>不可分映射到高维空间，可能会导致维度大小高到可怕的程度，导致计算复杂。核函数的价值在于它虽然也是讲特征进行从低维到高维的转换，但核函数事先在低维上进行计算，而将实质上的分类效果表现在了高维上，也就避免了直接在高维空间中的复杂计算。</a:t>
            </a:r>
            <a:endParaRPr lang="zh-CN" altLang="zh-CN" sz="1600" dirty="0"/>
          </a:p>
          <a:p>
            <a:endParaRPr lang="en-US" altLang="zh-CN" sz="1600" dirty="0" smtClean="0"/>
          </a:p>
          <a:p>
            <a:r>
              <a:rPr lang="en-US" altLang="zh-CN" sz="1600" dirty="0" smtClean="0"/>
              <a:t>    3</a:t>
            </a:r>
            <a:r>
              <a:rPr lang="zh-CN" altLang="zh-CN" sz="1600" dirty="0"/>
              <a:t>）非线性可分情况</a:t>
            </a:r>
            <a:endParaRPr lang="zh-CN" altLang="zh-CN" sz="1600" dirty="0"/>
          </a:p>
          <a:p>
            <a:r>
              <a:rPr lang="en-US" altLang="zh-CN" sz="1600" dirty="0"/>
              <a:t>    </a:t>
            </a:r>
            <a:r>
              <a:rPr lang="zh-CN" altLang="zh-CN" sz="1600" dirty="0"/>
              <a:t>即便是引入了松弛变量，用直线划分有些问题还是存在很大误差，即输入空间中不存在该问题的线性分类超平面，这种问题叫非线性可分问题。处理这类问题时，通过某种映射使得训练样本线性可分，即将输入空间映射到高维空间中后，通过训练支持向量机得到该问题在高维空间中的最优分类超平面，解决该类分类问题。</a:t>
            </a:r>
            <a:endParaRPr lang="zh-CN" altLang="zh-CN" sz="1600" dirty="0"/>
          </a:p>
          <a:p>
            <a:endParaRPr lang="en-US" altLang="zh-CN" sz="1600" dirty="0" smtClean="0"/>
          </a:p>
          <a:p>
            <a:r>
              <a:rPr lang="en-US" altLang="zh-CN" sz="1600" dirty="0" smtClean="0"/>
              <a:t>    2</a:t>
            </a:r>
            <a:r>
              <a:rPr lang="zh-CN" altLang="zh-CN" sz="1600" dirty="0"/>
              <a:t>．支持向量机（</a:t>
            </a:r>
            <a:r>
              <a:rPr lang="en-US" altLang="zh-CN" sz="1600" dirty="0"/>
              <a:t>SVM</a:t>
            </a:r>
            <a:r>
              <a:rPr lang="zh-CN" altLang="zh-CN" sz="1600" dirty="0"/>
              <a:t>）的优点</a:t>
            </a:r>
            <a:endParaRPr lang="en-US" altLang="zh-CN" sz="1600" dirty="0"/>
          </a:p>
          <a:p>
            <a:r>
              <a:rPr lang="en-US" altLang="zh-CN" sz="1600" dirty="0" smtClean="0"/>
              <a:t>    SVM</a:t>
            </a:r>
            <a:r>
              <a:rPr lang="zh-CN" altLang="zh-CN" sz="1600" dirty="0"/>
              <a:t>学习问题可以表示为凸优化问题，因此可以利用已知的有效算法发现目标函数的全局最小值。而其他分类</a:t>
            </a:r>
            <a:r>
              <a:rPr lang="zh-CN" altLang="zh-CN" sz="1600" dirty="0" smtClean="0"/>
              <a:t>方法都</a:t>
            </a:r>
            <a:r>
              <a:rPr lang="zh-CN" altLang="zh-CN" sz="1600" dirty="0"/>
              <a:t>采用一种基于贪心学习的策略来搜索假设空间，这种方法一般只能获得局部最优解。</a:t>
            </a:r>
            <a:endParaRPr lang="en-US" altLang="zh-CN" sz="1600" dirty="0"/>
          </a:p>
        </p:txBody>
      </p:sp>
      <p:pic>
        <p:nvPicPr>
          <p:cNvPr id="13"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5"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56</a:t>
            </a:r>
            <a:endParaRPr lang="en-US" altLang="es-ES" sz="1200" b="1" dirty="0">
              <a:solidFill>
                <a:schemeClr val="bg1">
                  <a:lumMod val="50000"/>
                </a:schemeClr>
              </a:solidFill>
              <a:latin typeface="+mn-lt"/>
            </a:endParaRPr>
          </a:p>
        </p:txBody>
      </p:sp>
      <p:pic>
        <p:nvPicPr>
          <p:cNvPr id="1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9" name="组合 18"/>
          <p:cNvGrpSpPr/>
          <p:nvPr/>
        </p:nvGrpSpPr>
        <p:grpSpPr>
          <a:xfrm>
            <a:off x="-3387" y="-2439"/>
            <a:ext cx="9149172" cy="716845"/>
            <a:chOff x="-3387" y="190175"/>
            <a:chExt cx="9149172" cy="524649"/>
          </a:xfrm>
        </p:grpSpPr>
        <p:sp>
          <p:nvSpPr>
            <p:cNvPr id="20" name="任意多边形 19"/>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1" name="任意多边形 20"/>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3" name="文本框 6"/>
          <p:cNvSpPr txBox="1"/>
          <p:nvPr/>
        </p:nvSpPr>
        <p:spPr>
          <a:xfrm>
            <a:off x="607500" y="177284"/>
            <a:ext cx="2096728" cy="323165"/>
          </a:xfrm>
          <a:prstGeom prst="rect">
            <a:avLst/>
          </a:prstGeom>
          <a:noFill/>
        </p:spPr>
        <p:txBody>
          <a:bodyPr wrap="none" lIns="0" tIns="0" rIns="0" bIns="0" rtlCol="0">
            <a:spAutoFit/>
          </a:bodyPr>
          <a:lstStyle/>
          <a:p>
            <a:r>
              <a:rPr lang="en-US" altLang="zh-CN" sz="2100" b="1" spc="225" dirty="0" smtClean="0">
                <a:solidFill>
                  <a:prstClr val="white"/>
                </a:solidFill>
              </a:rPr>
              <a:t>3.4 </a:t>
            </a:r>
            <a:r>
              <a:rPr lang="zh-CN" altLang="en-US" sz="2100" b="1" spc="225" dirty="0" smtClean="0">
                <a:solidFill>
                  <a:prstClr val="white"/>
                </a:solidFill>
              </a:rPr>
              <a:t>支持向量机</a:t>
            </a:r>
            <a:endParaRPr lang="zh-CN" altLang="en-US" sz="2100" b="1" spc="225" dirty="0">
              <a:solidFill>
                <a:prstClr val="white"/>
              </a:solidFill>
            </a:endParaRPr>
          </a:p>
        </p:txBody>
      </p:sp>
      <p:sp>
        <p:nvSpPr>
          <p:cNvPr id="2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9"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文本框 27"/>
          <p:cNvSpPr txBox="1"/>
          <p:nvPr/>
        </p:nvSpPr>
        <p:spPr>
          <a:xfrm>
            <a:off x="6630203" y="234392"/>
            <a:ext cx="1101584" cy="300082"/>
          </a:xfrm>
          <a:prstGeom prst="rect">
            <a:avLst/>
          </a:prstGeom>
          <a:noFill/>
        </p:spPr>
        <p:txBody>
          <a:bodyPr wrap="none" rtlCol="0">
            <a:spAutoFit/>
          </a:bodyPr>
          <a:lstStyle/>
          <a:p>
            <a:r>
              <a:rPr lang="zh-CN" altLang="en-US" sz="1350" dirty="0" smtClean="0">
                <a:solidFill>
                  <a:prstClr val="white"/>
                </a:solidFill>
              </a:rPr>
              <a:t>第三章 分类</a:t>
            </a:r>
            <a:endParaRPr lang="zh-CN" altLang="en-US" sz="1350" dirty="0">
              <a:solidFill>
                <a:prstClr val="white"/>
              </a:solidFill>
            </a:endParaRPr>
          </a:p>
        </p:txBody>
      </p:sp>
      <p:sp>
        <p:nvSpPr>
          <p:cNvPr id="7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 name="矩形 10"/>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3"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4"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5"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grpSp>
        <p:nvGrpSpPr>
          <p:cNvPr id="6" name="组合 5"/>
          <p:cNvGrpSpPr/>
          <p:nvPr/>
        </p:nvGrpSpPr>
        <p:grpSpPr>
          <a:xfrm>
            <a:off x="1710151" y="4403955"/>
            <a:ext cx="5731290" cy="426279"/>
            <a:chOff x="1807265" y="3866296"/>
            <a:chExt cx="5731290" cy="426279"/>
          </a:xfrm>
          <a:solidFill>
            <a:srgbClr val="000066"/>
          </a:solidFill>
        </p:grpSpPr>
        <p:sp>
          <p:nvSpPr>
            <p:cNvPr id="7" name="圆角矩形 6"/>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nvSpPr>
          <p:spPr>
            <a:xfrm>
              <a:off x="1881814" y="3877077"/>
              <a:ext cx="5656741" cy="415498"/>
            </a:xfrm>
            <a:prstGeom prst="rect">
              <a:avLst/>
            </a:prstGeom>
            <a:noFill/>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3.5</a:t>
              </a:r>
              <a:r>
                <a:rPr lang="zh-CN" altLang="en-US" sz="2100" spc="225" dirty="0" smtClean="0">
                  <a:solidFill>
                    <a:schemeClr val="bg1"/>
                  </a:solidFill>
                  <a:latin typeface="微软雅黑" panose="020B0503020204020204" pitchFamily="34" charset="-122"/>
                  <a:ea typeface="微软雅黑" panose="020B0503020204020204" pitchFamily="34" charset="-122"/>
                </a:rPr>
                <a:t>　实战</a:t>
              </a:r>
              <a:r>
                <a:rPr lang="zh-CN" altLang="en-US" sz="2100" spc="225" dirty="0">
                  <a:solidFill>
                    <a:schemeClr val="bg1"/>
                  </a:solidFill>
                  <a:latin typeface="微软雅黑" panose="020B0503020204020204" pitchFamily="34" charset="-122"/>
                  <a:ea typeface="微软雅黑" panose="020B0503020204020204" pitchFamily="34" charset="-122"/>
                </a:rPr>
                <a:t>：</a:t>
              </a:r>
              <a:r>
                <a:rPr lang="zh-CN" altLang="zh-CN" sz="2100" spc="225" dirty="0">
                  <a:solidFill>
                    <a:schemeClr val="bg1"/>
                  </a:solidFill>
                  <a:latin typeface="微软雅黑" panose="020B0503020204020204" pitchFamily="34" charset="-122"/>
                  <a:ea typeface="微软雅黑" panose="020B0503020204020204" pitchFamily="34" charset="-122"/>
                </a:rPr>
                <a:t>决策树算法在</a:t>
              </a:r>
              <a:r>
                <a:rPr lang="en-US" altLang="zh-CN" sz="2100" spc="225" dirty="0">
                  <a:solidFill>
                    <a:schemeClr val="bg1"/>
                  </a:solidFill>
                  <a:latin typeface="微软雅黑" panose="020B0503020204020204" pitchFamily="34" charset="-122"/>
                  <a:ea typeface="微软雅黑" panose="020B0503020204020204" pitchFamily="34" charset="-122"/>
                </a:rPr>
                <a:t>Weka</a:t>
              </a:r>
              <a:r>
                <a:rPr lang="zh-CN" altLang="zh-CN" sz="2100" spc="225" dirty="0">
                  <a:solidFill>
                    <a:schemeClr val="bg1"/>
                  </a:solidFill>
                  <a:latin typeface="微软雅黑" panose="020B0503020204020204" pitchFamily="34" charset="-122"/>
                  <a:ea typeface="微软雅黑" panose="020B0503020204020204" pitchFamily="34" charset="-122"/>
                </a:rPr>
                <a:t>中的</a:t>
              </a:r>
              <a:r>
                <a:rPr lang="zh-CN" altLang="zh-CN" sz="2100" spc="225" dirty="0" smtClean="0">
                  <a:solidFill>
                    <a:schemeClr val="bg1"/>
                  </a:solidFill>
                  <a:latin typeface="微软雅黑" panose="020B0503020204020204" pitchFamily="34" charset="-122"/>
                  <a:ea typeface="微软雅黑" panose="020B0503020204020204" pitchFamily="34" charset="-122"/>
                </a:rPr>
                <a:t>实现</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
        <p:nvSpPr>
          <p:cNvPr id="9" name="矩形 8"/>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1" name="矩形 10"/>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2" name="组合 11"/>
          <p:cNvGrpSpPr/>
          <p:nvPr/>
        </p:nvGrpSpPr>
        <p:grpSpPr>
          <a:xfrm>
            <a:off x="690257" y="966177"/>
            <a:ext cx="7832784" cy="781050"/>
            <a:chOff x="2788580" y="1152524"/>
            <a:chExt cx="3730770" cy="781050"/>
          </a:xfrm>
          <a:solidFill>
            <a:srgbClr val="000066"/>
          </a:solidFill>
        </p:grpSpPr>
        <p:grpSp>
          <p:nvGrpSpPr>
            <p:cNvPr id="13" name="组合 12"/>
            <p:cNvGrpSpPr/>
            <p:nvPr/>
          </p:nvGrpSpPr>
          <p:grpSpPr>
            <a:xfrm>
              <a:off x="2788580" y="1152524"/>
              <a:ext cx="3730770" cy="781050"/>
              <a:chOff x="3725790" y="847725"/>
              <a:chExt cx="3730770" cy="781050"/>
            </a:xfrm>
            <a:grpFill/>
          </p:grpSpPr>
          <p:grpSp>
            <p:nvGrpSpPr>
              <p:cNvPr id="15" name="组合 14"/>
              <p:cNvGrpSpPr/>
              <p:nvPr/>
            </p:nvGrpSpPr>
            <p:grpSpPr>
              <a:xfrm>
                <a:off x="3725790" y="1019175"/>
                <a:ext cx="627135" cy="609600"/>
                <a:chOff x="3725790" y="1019175"/>
                <a:chExt cx="627135" cy="609600"/>
              </a:xfrm>
              <a:grpFill/>
            </p:grpSpPr>
            <p:sp>
              <p:nvSpPr>
                <p:cNvPr id="20" name="任意多边形 1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直角三角形 20"/>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flipH="1">
                <a:off x="6829425" y="1019175"/>
                <a:ext cx="627135" cy="609600"/>
                <a:chOff x="3725790" y="1019175"/>
                <a:chExt cx="627135" cy="609600"/>
              </a:xfrm>
              <a:grpFill/>
            </p:grpSpPr>
            <p:sp>
              <p:nvSpPr>
                <p:cNvPr id="18" name="任意多边形 17"/>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直角三角形 18"/>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4014932" y="1169836"/>
              <a:ext cx="1114119" cy="523220"/>
            </a:xfrm>
            <a:prstGeom prst="rect">
              <a:avLst/>
            </a:prstGeom>
            <a:grpFill/>
          </p:spPr>
          <p:txBody>
            <a:bodyPr wrap="none" rtlCol="0">
              <a:spAutoFit/>
            </a:bodyPr>
            <a:lstStyle/>
            <a:p>
              <a:pPr algn="ctr"/>
              <a:r>
                <a:rPr lang="zh-CN" altLang="en-US" sz="2800" dirty="0" smtClean="0">
                  <a:solidFill>
                    <a:schemeClr val="accent4"/>
                  </a:solidFill>
                </a:rPr>
                <a:t>第三章　分类</a:t>
              </a:r>
              <a:endParaRPr lang="zh-CN" altLang="en-US" sz="2800" dirty="0">
                <a:solidFill>
                  <a:schemeClr val="accent4"/>
                </a:solidFill>
              </a:endParaRPr>
            </a:p>
          </p:txBody>
        </p:sp>
      </p:grpSp>
      <p:grpSp>
        <p:nvGrpSpPr>
          <p:cNvPr id="22" name="组合 21"/>
          <p:cNvGrpSpPr/>
          <p:nvPr/>
        </p:nvGrpSpPr>
        <p:grpSpPr>
          <a:xfrm>
            <a:off x="1765366" y="2065672"/>
            <a:ext cx="5693399" cy="426278"/>
            <a:chOff x="1807265" y="2935089"/>
            <a:chExt cx="5693399" cy="426278"/>
          </a:xfrm>
        </p:grpSpPr>
        <p:sp>
          <p:nvSpPr>
            <p:cNvPr id="23" name="圆角矩形 22"/>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矩形 23"/>
            <p:cNvSpPr/>
            <p:nvPr/>
          </p:nvSpPr>
          <p:spPr>
            <a:xfrm>
              <a:off x="1881814" y="2945869"/>
              <a:ext cx="2143536" cy="415498"/>
            </a:xfrm>
            <a:prstGeom prst="rect">
              <a:avLst/>
            </a:prstGeom>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基本概念</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1745522" y="2617787"/>
            <a:ext cx="5693399" cy="426278"/>
            <a:chOff x="1807265" y="3400693"/>
            <a:chExt cx="5693399" cy="426278"/>
          </a:xfrm>
          <a:solidFill>
            <a:schemeClr val="bg2"/>
          </a:solidFill>
        </p:grpSpPr>
        <p:sp>
          <p:nvSpPr>
            <p:cNvPr id="26" name="圆角矩形 25"/>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矩形 26"/>
            <p:cNvSpPr/>
            <p:nvPr/>
          </p:nvSpPr>
          <p:spPr>
            <a:xfrm>
              <a:off x="1881814" y="3411473"/>
              <a:ext cx="1845377" cy="415498"/>
            </a:xfrm>
            <a:prstGeom prst="rect">
              <a:avLst/>
            </a:prstGeom>
            <a:noFill/>
          </p:spPr>
          <p:txBody>
            <a:bodyPr wrap="none">
              <a:spAutoFit/>
            </a:bodyPr>
            <a:lstStyle/>
            <a:p>
              <a:r>
                <a:rPr lang="en-US" altLang="zh-CN" sz="2100" spc="225" dirty="0" smtClean="0">
                  <a:solidFill>
                    <a:schemeClr val="tx1">
                      <a:lumMod val="65000"/>
                      <a:lumOff val="35000"/>
                    </a:schemeClr>
                  </a:solidFill>
                  <a:latin typeface="微软雅黑" panose="020B0503020204020204" pitchFamily="34" charset="-122"/>
                  <a:ea typeface="微软雅黑" panose="020B0503020204020204" pitchFamily="34" charset="-122"/>
                </a:rPr>
                <a:t>3.2</a:t>
              </a:r>
              <a:r>
                <a:rPr lang="zh-CN" altLang="en-US" sz="2100" spc="225" dirty="0" smtClean="0">
                  <a:solidFill>
                    <a:schemeClr val="tx1">
                      <a:lumMod val="65000"/>
                      <a:lumOff val="35000"/>
                    </a:schemeClr>
                  </a:solidFill>
                  <a:latin typeface="微软雅黑" panose="020B0503020204020204" pitchFamily="34" charset="-122"/>
                  <a:ea typeface="微软雅黑" panose="020B0503020204020204" pitchFamily="34" charset="-122"/>
                </a:rPr>
                <a:t>　决策树</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1741471" y="3826555"/>
            <a:ext cx="5693399" cy="426278"/>
            <a:chOff x="1807265" y="4331900"/>
            <a:chExt cx="5693399" cy="426278"/>
          </a:xfrm>
        </p:grpSpPr>
        <p:sp>
          <p:nvSpPr>
            <p:cNvPr id="29" name="圆角矩形 28"/>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矩形 29"/>
            <p:cNvSpPr/>
            <p:nvPr/>
          </p:nvSpPr>
          <p:spPr>
            <a:xfrm>
              <a:off x="1881814" y="4342680"/>
              <a:ext cx="2441694" cy="415498"/>
            </a:xfrm>
            <a:prstGeom prst="rect">
              <a:avLst/>
            </a:prstGeom>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3.4</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支持向量机</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1765366" y="5074910"/>
            <a:ext cx="5693399" cy="415498"/>
            <a:chOff x="1818097" y="4753860"/>
            <a:chExt cx="5693399" cy="415498"/>
          </a:xfrm>
        </p:grpSpPr>
        <p:sp>
          <p:nvSpPr>
            <p:cNvPr id="32" name="圆角矩形 31"/>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矩形 32"/>
            <p:cNvSpPr/>
            <p:nvPr/>
          </p:nvSpPr>
          <p:spPr>
            <a:xfrm>
              <a:off x="1887572" y="4753860"/>
              <a:ext cx="780983" cy="415498"/>
            </a:xfrm>
            <a:prstGeom prst="rect">
              <a:avLst/>
            </a:prstGeom>
          </p:spPr>
          <p:txBody>
            <a:bodyPr wrap="none">
              <a:spAutoFit/>
            </a:bodyP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1731445" y="3222230"/>
            <a:ext cx="5693399" cy="415498"/>
            <a:chOff x="1807265" y="2462595"/>
            <a:chExt cx="5693399" cy="415498"/>
          </a:xfrm>
          <a:solidFill>
            <a:schemeClr val="bg2"/>
          </a:solidFill>
        </p:grpSpPr>
        <p:sp>
          <p:nvSpPr>
            <p:cNvPr id="35" name="圆角矩形 34"/>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矩形 35"/>
            <p:cNvSpPr/>
            <p:nvPr/>
          </p:nvSpPr>
          <p:spPr>
            <a:xfrm>
              <a:off x="1883286" y="2462595"/>
              <a:ext cx="2441694" cy="415498"/>
            </a:xfrm>
            <a:prstGeom prst="rect">
              <a:avLst/>
            </a:prstGeom>
            <a:grp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3.3</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贝叶斯分类</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pic>
        <p:nvPicPr>
          <p:cNvPr id="3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9"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56</a:t>
            </a:r>
            <a:endParaRPr lang="en-US" altLang="es-ES" sz="1200" b="1" dirty="0">
              <a:solidFill>
                <a:schemeClr val="bg1">
                  <a:lumMod val="50000"/>
                </a:schemeClr>
              </a:solidFill>
              <a:latin typeface="+mn-lt"/>
            </a:endParaRPr>
          </a:p>
        </p:txBody>
      </p:sp>
      <p:pic>
        <p:nvPicPr>
          <p:cNvPr id="4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43" name="矩形 42"/>
          <p:cNvSpPr/>
          <p:nvPr/>
        </p:nvSpPr>
        <p:spPr>
          <a:xfrm>
            <a:off x="7929" y="38314"/>
            <a:ext cx="4339650" cy="300082"/>
          </a:xfrm>
          <a:prstGeom prst="rect">
            <a:avLst/>
          </a:prstGeom>
        </p:spPr>
        <p:txBody>
          <a:bodyPr wrap="none">
            <a:spAutoFit/>
          </a:bodyPr>
          <a:lstStyle/>
          <a:p>
            <a:r>
              <a:rPr lang="zh-CN" altLang="en-US" sz="1350" dirty="0" smtClean="0">
                <a:solidFill>
                  <a:schemeClr val="bg1"/>
                </a:solidFill>
              </a:rPr>
              <a:t>高级大数据人才培养丛书之一，大数据挖掘技术与应用</a:t>
            </a:r>
            <a:endParaRPr lang="zh-CN" altLang="en-US" sz="1350" dirty="0">
              <a:solidFill>
                <a:schemeClr val="bg1"/>
              </a:solidFill>
            </a:endParaRPr>
          </a:p>
        </p:txBody>
      </p:sp>
      <p:sp>
        <p:nvSpPr>
          <p:cNvPr id="10" name="矩形 9"/>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508958" y="1295192"/>
            <a:ext cx="7915326" cy="830997"/>
          </a:xfrm>
          <a:prstGeom prst="rect">
            <a:avLst/>
          </a:prstGeom>
        </p:spPr>
        <p:txBody>
          <a:bodyPr wrap="square">
            <a:spAutoFit/>
          </a:bodyPr>
          <a:lstStyle/>
          <a:p>
            <a:r>
              <a:rPr lang="en-US" altLang="zh-CN" sz="1600" dirty="0" smtClean="0"/>
              <a:t>    </a:t>
            </a:r>
            <a:r>
              <a:rPr lang="zh-CN" altLang="zh-CN" sz="1600" dirty="0" smtClean="0"/>
              <a:t>分类</a:t>
            </a:r>
            <a:r>
              <a:rPr lang="zh-CN" altLang="zh-CN" sz="1600" dirty="0"/>
              <a:t>（</a:t>
            </a:r>
            <a:r>
              <a:rPr lang="en-US" altLang="zh-CN" sz="1600" dirty="0"/>
              <a:t>Classification</a:t>
            </a:r>
            <a:r>
              <a:rPr lang="zh-CN" altLang="zh-CN" sz="1600" dirty="0"/>
              <a:t>）是一种重要的数据分析形式，它提取刻画重要数据类的模型。这种模型称为分类器，预测分类的（离散的、无序的）类标号。这些类别可以用离散值表示，其中值之间的次序没有意义</a:t>
            </a:r>
            <a:r>
              <a:rPr lang="zh-CN" altLang="zh-CN" sz="1600" dirty="0" smtClean="0"/>
              <a:t>。</a:t>
            </a:r>
            <a:endParaRPr lang="zh-CN" altLang="zh-CN" sz="1600" dirty="0"/>
          </a:p>
        </p:txBody>
      </p:sp>
      <p:sp>
        <p:nvSpPr>
          <p:cNvPr id="82" name="矩形 81"/>
          <p:cNvSpPr/>
          <p:nvPr/>
        </p:nvSpPr>
        <p:spPr>
          <a:xfrm>
            <a:off x="259814" y="874479"/>
            <a:ext cx="2385589" cy="369332"/>
          </a:xfrm>
          <a:prstGeom prst="rect">
            <a:avLst/>
          </a:prstGeom>
        </p:spPr>
        <p:txBody>
          <a:bodyPr wrap="none">
            <a:spAutoFit/>
          </a:bodyPr>
          <a:lstStyle/>
          <a:p>
            <a:r>
              <a:rPr lang="en-US" altLang="zh-CN" dirty="0" smtClean="0"/>
              <a:t>3.1.1 </a:t>
            </a:r>
            <a:r>
              <a:rPr lang="zh-CN" altLang="zh-CN" dirty="0" smtClean="0"/>
              <a:t>分类</a:t>
            </a:r>
            <a:r>
              <a:rPr lang="zh-CN" altLang="zh-CN" dirty="0"/>
              <a:t>的基本概念</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56</a:t>
            </a:r>
            <a:endParaRPr lang="en-US" altLang="es-HN" sz="1200" b="1" dirty="0" smtClean="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3.1 </a:t>
            </a:r>
            <a:r>
              <a:rPr lang="zh-CN" altLang="en-US" sz="2100" b="1" spc="225" dirty="0" smtClean="0">
                <a:solidFill>
                  <a:prstClr val="white"/>
                </a:solidFill>
              </a:rPr>
              <a:t>基本概念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smtClean="0">
                <a:solidFill>
                  <a:prstClr val="white"/>
                </a:solidFill>
              </a:rPr>
              <a:t>第三章 分类</a:t>
            </a:r>
            <a:endParaRPr lang="zh-CN" altLang="en-US" sz="1350" dirty="0">
              <a:solidFill>
                <a:prstClr val="white"/>
              </a:solidFill>
            </a:endParaRPr>
          </a:p>
        </p:txBody>
      </p:sp>
      <p:sp>
        <p:nvSpPr>
          <p:cNvPr id="146" name="矩形 145"/>
          <p:cNvSpPr/>
          <p:nvPr/>
        </p:nvSpPr>
        <p:spPr>
          <a:xfrm>
            <a:off x="508958" y="2209807"/>
            <a:ext cx="7915326" cy="1077218"/>
          </a:xfrm>
          <a:prstGeom prst="rect">
            <a:avLst/>
          </a:prstGeom>
        </p:spPr>
        <p:txBody>
          <a:bodyPr wrap="square">
            <a:spAutoFit/>
          </a:bodyPr>
          <a:lstStyle/>
          <a:p>
            <a:r>
              <a:rPr lang="zh-CN" altLang="en-US" sz="1600" dirty="0" smtClean="0"/>
              <a:t>    分类</a:t>
            </a:r>
            <a:r>
              <a:rPr lang="zh-CN" altLang="en-US" sz="1600" dirty="0"/>
              <a:t>也可定义为：</a:t>
            </a:r>
            <a:endParaRPr lang="zh-CN" altLang="en-US" sz="1600" dirty="0"/>
          </a:p>
          <a:p>
            <a:r>
              <a:rPr lang="zh-CN" altLang="en-US" sz="1600" dirty="0" smtClean="0"/>
              <a:t>    分类</a:t>
            </a:r>
            <a:r>
              <a:rPr lang="zh-CN" altLang="en-US" sz="1600" dirty="0"/>
              <a:t>的任务就是通过学习得到一个目标函数</a:t>
            </a:r>
            <a:r>
              <a:rPr lang="en-US" altLang="zh-CN" sz="1600" dirty="0"/>
              <a:t>(Target </a:t>
            </a:r>
            <a:r>
              <a:rPr lang="en-US" altLang="zh-CN" sz="1600" dirty="0" smtClean="0"/>
              <a:t>Function)ƒ </a:t>
            </a:r>
            <a:r>
              <a:rPr lang="zh-CN" altLang="en-US" sz="1600" dirty="0"/>
              <a:t>，把每个属性</a:t>
            </a:r>
            <a:r>
              <a:rPr lang="zh-CN" altLang="en-US" sz="1600" dirty="0" smtClean="0"/>
              <a:t>集</a:t>
            </a:r>
            <a:r>
              <a:rPr lang="en-US" altLang="zh-CN" sz="1600" dirty="0" smtClean="0"/>
              <a:t>x</a:t>
            </a:r>
            <a:r>
              <a:rPr lang="zh-CN" altLang="en-US" sz="1600" dirty="0" smtClean="0"/>
              <a:t>映射</a:t>
            </a:r>
            <a:r>
              <a:rPr lang="zh-CN" altLang="en-US" sz="1600" dirty="0"/>
              <a:t>到一个预先定义的类</a:t>
            </a:r>
            <a:r>
              <a:rPr lang="zh-CN" altLang="en-US" sz="1600" dirty="0" smtClean="0"/>
              <a:t>标号</a:t>
            </a:r>
            <a:r>
              <a:rPr lang="en-US" altLang="zh-CN" sz="1600" dirty="0" smtClean="0"/>
              <a:t>y </a:t>
            </a:r>
            <a:r>
              <a:rPr lang="zh-CN" altLang="en-US" sz="1600" dirty="0" smtClean="0"/>
              <a:t>。</a:t>
            </a:r>
            <a:endParaRPr lang="zh-CN" altLang="en-US" sz="1600" dirty="0"/>
          </a:p>
          <a:p>
            <a:endParaRPr lang="zh-CN" altLang="zh-CN" sz="1600" dirty="0"/>
          </a:p>
        </p:txBody>
      </p:sp>
      <p:pic>
        <p:nvPicPr>
          <p:cNvPr id="24578" name="Picture 2" descr="https://timgsa.baidu.com/timg?image&amp;quality=80&amp;size=b9999_10000&amp;sec=1524029139735&amp;di=26aa9375c9ebc38f26eaafd9c4ef52a9&amp;imgtype=0&amp;src=http%3A%2F%2Fpic34.photophoto.cn%2F20150104%2F0007020018208171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6621" y="3438503"/>
            <a:ext cx="3884513" cy="2590940"/>
          </a:xfrm>
          <a:prstGeom prst="rect">
            <a:avLst/>
          </a:prstGeom>
          <a:noFill/>
          <a:extLst>
            <a:ext uri="{909E8E84-426E-40DD-AFC4-6F175D3DCCD1}">
              <a14:hiddenFill xmlns:a14="http://schemas.microsoft.com/office/drawing/2010/main">
                <a:solidFill>
                  <a:srgbClr val="FFFFFF"/>
                </a:solidFill>
              </a14:hiddenFill>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3"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4" name="矩形 3"/>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矩形 5"/>
          <p:cNvSpPr/>
          <p:nvPr/>
        </p:nvSpPr>
        <p:spPr>
          <a:xfrm>
            <a:off x="609779" y="1409985"/>
            <a:ext cx="7915326" cy="3785652"/>
          </a:xfrm>
          <a:prstGeom prst="rect">
            <a:avLst/>
          </a:prstGeom>
        </p:spPr>
        <p:txBody>
          <a:bodyPr wrap="square">
            <a:spAutoFit/>
          </a:bodyPr>
          <a:lstStyle/>
          <a:p>
            <a:r>
              <a:rPr lang="en-US" altLang="zh-CN" sz="1600" dirty="0" smtClean="0"/>
              <a:t>    </a:t>
            </a:r>
            <a:r>
              <a:rPr lang="zh-CN" altLang="zh-CN" sz="1600" dirty="0" smtClean="0"/>
              <a:t>在</a:t>
            </a:r>
            <a:r>
              <a:rPr lang="en-US" altLang="zh-CN" sz="1600" dirty="0"/>
              <a:t>Weka Explorer</a:t>
            </a:r>
            <a:r>
              <a:rPr lang="zh-CN" altLang="zh-CN" sz="1600" dirty="0"/>
              <a:t>下方依次有</a:t>
            </a:r>
            <a:r>
              <a:rPr lang="en-US" altLang="zh-CN" sz="1600" dirty="0"/>
              <a:t>6</a:t>
            </a:r>
            <a:r>
              <a:rPr lang="zh-CN" altLang="zh-CN" sz="1600" dirty="0"/>
              <a:t>个不同标签显示了</a:t>
            </a:r>
            <a:r>
              <a:rPr lang="en-US" altLang="zh-CN" sz="1600" dirty="0"/>
              <a:t>Weka</a:t>
            </a:r>
            <a:r>
              <a:rPr lang="zh-CN" altLang="zh-CN" sz="1600" dirty="0"/>
              <a:t>中六个不同的功能（不同的软件版本可能有着不同的标签），分别对应着：</a:t>
            </a:r>
            <a:endParaRPr lang="zh-CN" altLang="zh-CN" sz="1600" dirty="0"/>
          </a:p>
          <a:p>
            <a:r>
              <a:rPr lang="en-US" altLang="zh-CN" sz="1600" dirty="0" smtClean="0"/>
              <a:t>    </a:t>
            </a:r>
            <a:r>
              <a:rPr lang="zh-CN" altLang="zh-CN" sz="1600" dirty="0" smtClean="0"/>
              <a:t>（</a:t>
            </a:r>
            <a:r>
              <a:rPr lang="en-US" altLang="zh-CN" sz="1600" dirty="0"/>
              <a:t>1</a:t>
            </a:r>
            <a:r>
              <a:rPr lang="zh-CN" altLang="zh-CN" sz="1600" dirty="0"/>
              <a:t>）</a:t>
            </a:r>
            <a:r>
              <a:rPr lang="en-US" altLang="zh-CN" sz="1600" dirty="0"/>
              <a:t>Preprocess</a:t>
            </a:r>
            <a:r>
              <a:rPr lang="zh-CN" altLang="zh-CN" sz="1600" dirty="0"/>
              <a:t>（预处理）：在此项标签中通过“</a:t>
            </a:r>
            <a:r>
              <a:rPr lang="en-US" altLang="zh-CN" sz="1600" dirty="0"/>
              <a:t>Open File</a:t>
            </a:r>
            <a:r>
              <a:rPr lang="zh-CN" altLang="zh-CN" sz="1600" dirty="0"/>
              <a:t>”载入数据集，对数据集做预处理工作，同时也可使用</a:t>
            </a:r>
            <a:r>
              <a:rPr lang="en-US" altLang="zh-CN" sz="1600" dirty="0"/>
              <a:t>Filter</a:t>
            </a:r>
            <a:r>
              <a:rPr lang="zh-CN" altLang="zh-CN" sz="1600" dirty="0"/>
              <a:t>功能。</a:t>
            </a:r>
            <a:endParaRPr lang="zh-CN" altLang="zh-CN" sz="1600" dirty="0"/>
          </a:p>
          <a:p>
            <a:r>
              <a:rPr lang="en-US" altLang="zh-CN" sz="1600" dirty="0" smtClean="0"/>
              <a:t>    </a:t>
            </a:r>
            <a:r>
              <a:rPr lang="zh-CN" altLang="zh-CN" sz="1600" dirty="0" smtClean="0"/>
              <a:t>（</a:t>
            </a:r>
            <a:r>
              <a:rPr lang="en-US" altLang="zh-CN" sz="1600" dirty="0"/>
              <a:t>2</a:t>
            </a:r>
            <a:r>
              <a:rPr lang="zh-CN" altLang="zh-CN" sz="1600" dirty="0"/>
              <a:t>）</a:t>
            </a:r>
            <a:r>
              <a:rPr lang="en-US" altLang="zh-CN" sz="1600" dirty="0"/>
              <a:t>Classify</a:t>
            </a:r>
            <a:r>
              <a:rPr lang="zh-CN" altLang="zh-CN" sz="1600" dirty="0"/>
              <a:t>（分类）：对数据集进行分类操作，并做出预测评估。</a:t>
            </a:r>
            <a:endParaRPr lang="zh-CN" altLang="zh-CN" sz="1600" dirty="0"/>
          </a:p>
          <a:p>
            <a:r>
              <a:rPr lang="en-US" altLang="zh-CN" sz="1600" dirty="0" smtClean="0"/>
              <a:t>    </a:t>
            </a:r>
            <a:r>
              <a:rPr lang="zh-CN" altLang="zh-CN" sz="1600" dirty="0" smtClean="0"/>
              <a:t>（</a:t>
            </a:r>
            <a:r>
              <a:rPr lang="en-US" altLang="zh-CN" sz="1600" dirty="0"/>
              <a:t>3</a:t>
            </a:r>
            <a:r>
              <a:rPr lang="zh-CN" altLang="zh-CN" sz="1600" dirty="0"/>
              <a:t>）</a:t>
            </a:r>
            <a:r>
              <a:rPr lang="en-US" altLang="zh-CN" sz="1600" dirty="0"/>
              <a:t>Cluster</a:t>
            </a:r>
            <a:r>
              <a:rPr lang="zh-CN" altLang="zh-CN" sz="1600" dirty="0"/>
              <a:t>（聚类）：学习数据集的聚类，并且测量对应训练数据的聚类的对数似然，一般来说，对数似然越大就说明模型和数据拟合越好。</a:t>
            </a:r>
            <a:endParaRPr lang="zh-CN" altLang="zh-CN" sz="1600" dirty="0"/>
          </a:p>
          <a:p>
            <a:r>
              <a:rPr lang="en-US" altLang="zh-CN" sz="1600" dirty="0" smtClean="0"/>
              <a:t>    </a:t>
            </a:r>
            <a:r>
              <a:rPr lang="zh-CN" altLang="zh-CN" sz="1600" dirty="0" smtClean="0"/>
              <a:t>（</a:t>
            </a:r>
            <a:r>
              <a:rPr lang="en-US" altLang="zh-CN" sz="1600" dirty="0"/>
              <a:t>4</a:t>
            </a:r>
            <a:r>
              <a:rPr lang="zh-CN" altLang="zh-CN" sz="1600" dirty="0"/>
              <a:t>）</a:t>
            </a:r>
            <a:r>
              <a:rPr lang="en-US" altLang="zh-CN" sz="1600" dirty="0"/>
              <a:t>Associate</a:t>
            </a:r>
            <a:r>
              <a:rPr lang="zh-CN" altLang="zh-CN" sz="1600" dirty="0"/>
              <a:t>（关联规则）：学习数据的关联规则并对其进行评估，此面板相对于</a:t>
            </a:r>
            <a:r>
              <a:rPr lang="en-US" altLang="zh-CN" sz="1600" dirty="0"/>
              <a:t>Classify</a:t>
            </a:r>
            <a:r>
              <a:rPr lang="zh-CN" altLang="zh-CN" sz="1600" dirty="0"/>
              <a:t>和</a:t>
            </a:r>
            <a:r>
              <a:rPr lang="en-US" altLang="zh-CN" sz="1600" dirty="0"/>
              <a:t>Cluster</a:t>
            </a:r>
            <a:r>
              <a:rPr lang="zh-CN" altLang="zh-CN" sz="1600" dirty="0"/>
              <a:t>来说更为简单，只有</a:t>
            </a:r>
            <a:r>
              <a:rPr lang="en-US" altLang="zh-CN" sz="1600" dirty="0"/>
              <a:t>3</a:t>
            </a:r>
            <a:r>
              <a:rPr lang="zh-CN" altLang="zh-CN" sz="1600" dirty="0"/>
              <a:t>种算法来确定规则，但却还没有评估这些规则的手段。</a:t>
            </a:r>
            <a:endParaRPr lang="zh-CN" altLang="zh-CN" sz="1600" dirty="0"/>
          </a:p>
          <a:p>
            <a:r>
              <a:rPr lang="en-US" altLang="zh-CN" sz="1600" dirty="0" smtClean="0"/>
              <a:t>    </a:t>
            </a:r>
            <a:r>
              <a:rPr lang="zh-CN" altLang="zh-CN" sz="1600" dirty="0" smtClean="0"/>
              <a:t>（</a:t>
            </a:r>
            <a:r>
              <a:rPr lang="en-US" altLang="zh-CN" sz="1600" dirty="0"/>
              <a:t>5</a:t>
            </a:r>
            <a:r>
              <a:rPr lang="zh-CN" altLang="zh-CN" sz="1600" dirty="0"/>
              <a:t>）</a:t>
            </a:r>
            <a:r>
              <a:rPr lang="en-US" altLang="zh-CN" sz="1600" dirty="0"/>
              <a:t>Select attributes</a:t>
            </a:r>
            <a:r>
              <a:rPr lang="zh-CN" altLang="zh-CN" sz="1600" dirty="0"/>
              <a:t>（选择属性）：通过此标签可以确定之前载入的数据集中相关的属性。这里有几种属性选择的方法可以通过此按钮来实现，并且可以通过右键单击历史列表中的条目来将对应的数据集</a:t>
            </a:r>
            <a:r>
              <a:rPr lang="zh-CN" altLang="zh-CN" sz="1600" dirty="0" smtClean="0"/>
              <a:t>可视化。</a:t>
            </a:r>
            <a:endParaRPr lang="zh-CN" altLang="zh-CN" sz="1600" dirty="0"/>
          </a:p>
          <a:p>
            <a:r>
              <a:rPr lang="en-US" altLang="zh-CN" sz="1600" dirty="0" smtClean="0"/>
              <a:t>    </a:t>
            </a:r>
            <a:r>
              <a:rPr lang="zh-CN" altLang="zh-CN" sz="1600" dirty="0" smtClean="0"/>
              <a:t>（</a:t>
            </a:r>
            <a:r>
              <a:rPr lang="en-US" altLang="zh-CN" sz="1600" dirty="0"/>
              <a:t>6</a:t>
            </a:r>
            <a:r>
              <a:rPr lang="zh-CN" altLang="zh-CN" sz="1600" dirty="0"/>
              <a:t>）</a:t>
            </a:r>
            <a:r>
              <a:rPr lang="en-US" altLang="zh-CN" sz="1600" dirty="0"/>
              <a:t>Visualize</a:t>
            </a:r>
            <a:r>
              <a:rPr lang="zh-CN" altLang="zh-CN" sz="1600" dirty="0"/>
              <a:t>（可视化）：查看不同的二维数据点图并与其互动，并且帮助用户可视化一个数据集，但它并不是指某个分类或聚类模型的结果，而指的是数据集的本身。</a:t>
            </a:r>
            <a:endParaRPr lang="zh-CN" altLang="zh-CN" sz="1600" dirty="0"/>
          </a:p>
        </p:txBody>
      </p:sp>
      <p:sp>
        <p:nvSpPr>
          <p:cNvPr id="7" name="矩形 6"/>
          <p:cNvSpPr/>
          <p:nvPr/>
        </p:nvSpPr>
        <p:spPr>
          <a:xfrm>
            <a:off x="259814" y="938703"/>
            <a:ext cx="3461653" cy="369332"/>
          </a:xfrm>
          <a:prstGeom prst="rect">
            <a:avLst/>
          </a:prstGeom>
        </p:spPr>
        <p:txBody>
          <a:bodyPr wrap="none">
            <a:spAutoFit/>
          </a:bodyPr>
          <a:lstStyle/>
          <a:p>
            <a:r>
              <a:rPr lang="en-US" altLang="zh-CN" dirty="0" smtClean="0"/>
              <a:t>3.5.1 Weka</a:t>
            </a:r>
            <a:r>
              <a:rPr lang="zh-CN" altLang="zh-CN" dirty="0"/>
              <a:t>探索者图形用户界面</a:t>
            </a:r>
            <a:endParaRPr lang="zh-CN" altLang="zh-CN" dirty="0"/>
          </a:p>
        </p:txBody>
      </p:sp>
      <p:pic>
        <p:nvPicPr>
          <p:cNvPr id="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0"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56</a:t>
            </a:r>
            <a:endParaRPr lang="en-US" altLang="es-ES" sz="1200" b="1" dirty="0">
              <a:solidFill>
                <a:schemeClr val="bg1">
                  <a:lumMod val="50000"/>
                </a:schemeClr>
              </a:solidFill>
              <a:latin typeface="+mn-lt"/>
            </a:endParaRPr>
          </a:p>
        </p:txBody>
      </p:sp>
      <p:pic>
        <p:nvPicPr>
          <p:cNvPr id="1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4" name="组合 13"/>
          <p:cNvGrpSpPr/>
          <p:nvPr/>
        </p:nvGrpSpPr>
        <p:grpSpPr>
          <a:xfrm>
            <a:off x="-3387" y="-2439"/>
            <a:ext cx="9149172" cy="716845"/>
            <a:chOff x="-3387" y="190175"/>
            <a:chExt cx="9149172" cy="524649"/>
          </a:xfrm>
        </p:grpSpPr>
        <p:sp>
          <p:nvSpPr>
            <p:cNvPr id="15" name="任意多边形 1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 name="任意多边形 15"/>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 name="任意多边形 16"/>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8" name="文本框 6"/>
          <p:cNvSpPr txBox="1"/>
          <p:nvPr/>
        </p:nvSpPr>
        <p:spPr>
          <a:xfrm>
            <a:off x="607500" y="177284"/>
            <a:ext cx="5352812" cy="323165"/>
          </a:xfrm>
          <a:prstGeom prst="rect">
            <a:avLst/>
          </a:prstGeom>
          <a:noFill/>
        </p:spPr>
        <p:txBody>
          <a:bodyPr wrap="none" lIns="0" tIns="0" rIns="0" bIns="0" rtlCol="0">
            <a:spAutoFit/>
          </a:bodyPr>
          <a:lstStyle/>
          <a:p>
            <a:r>
              <a:rPr lang="en-US" altLang="zh-CN" sz="2100" b="1" spc="225" dirty="0" smtClean="0">
                <a:solidFill>
                  <a:prstClr val="white"/>
                </a:solidFill>
              </a:rPr>
              <a:t>3.5 </a:t>
            </a:r>
            <a:r>
              <a:rPr lang="zh-CN" altLang="zh-CN" sz="2100" b="1" spc="225" dirty="0" smtClean="0">
                <a:solidFill>
                  <a:prstClr val="white"/>
                </a:solidFill>
              </a:rPr>
              <a:t>实战</a:t>
            </a:r>
            <a:r>
              <a:rPr lang="zh-CN" altLang="zh-CN" sz="2100" b="1" spc="225" dirty="0">
                <a:solidFill>
                  <a:prstClr val="white"/>
                </a:solidFill>
              </a:rPr>
              <a:t>：决策树算法在</a:t>
            </a:r>
            <a:r>
              <a:rPr lang="en-US" altLang="zh-CN" sz="2100" b="1" spc="225" dirty="0">
                <a:solidFill>
                  <a:prstClr val="white"/>
                </a:solidFill>
              </a:rPr>
              <a:t>Weka</a:t>
            </a:r>
            <a:r>
              <a:rPr lang="zh-CN" altLang="zh-CN" sz="2100" b="1" spc="225" dirty="0">
                <a:solidFill>
                  <a:prstClr val="white"/>
                </a:solidFill>
              </a:rPr>
              <a:t>中的</a:t>
            </a:r>
            <a:r>
              <a:rPr lang="zh-CN" altLang="zh-CN" sz="2100" b="1" spc="225" dirty="0" smtClean="0">
                <a:solidFill>
                  <a:prstClr val="white"/>
                </a:solidFill>
              </a:rPr>
              <a:t>实现</a:t>
            </a:r>
            <a:endParaRPr lang="zh-CN" altLang="en-US" sz="2100" b="1" spc="225" dirty="0">
              <a:solidFill>
                <a:prstClr val="white"/>
              </a:solidFill>
            </a:endParaRPr>
          </a:p>
        </p:txBody>
      </p:sp>
      <p:sp>
        <p:nvSpPr>
          <p:cNvPr id="1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2"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9" name="文本框 27"/>
          <p:cNvSpPr txBox="1"/>
          <p:nvPr/>
        </p:nvSpPr>
        <p:spPr>
          <a:xfrm>
            <a:off x="6630203" y="234392"/>
            <a:ext cx="1101584" cy="300082"/>
          </a:xfrm>
          <a:prstGeom prst="rect">
            <a:avLst/>
          </a:prstGeom>
          <a:noFill/>
        </p:spPr>
        <p:txBody>
          <a:bodyPr wrap="none" rtlCol="0">
            <a:spAutoFit/>
          </a:bodyPr>
          <a:lstStyle/>
          <a:p>
            <a:r>
              <a:rPr lang="zh-CN" altLang="en-US" sz="1350" dirty="0" smtClean="0">
                <a:solidFill>
                  <a:prstClr val="white"/>
                </a:solidFill>
              </a:rPr>
              <a:t>第三章 分类</a:t>
            </a:r>
            <a:endParaRPr lang="zh-CN" altLang="en-US" sz="1350" dirty="0">
              <a:solidFill>
                <a:prstClr val="white"/>
              </a:solidFill>
            </a:endParaRPr>
          </a:p>
        </p:txBody>
      </p:sp>
      <p:sp>
        <p:nvSpPr>
          <p:cNvPr id="5" name="矩形 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3"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4"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5" name="矩形 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a:off x="609779" y="1409985"/>
            <a:ext cx="7915326" cy="4832092"/>
          </a:xfrm>
          <a:prstGeom prst="rect">
            <a:avLst/>
          </a:prstGeom>
        </p:spPr>
        <p:txBody>
          <a:bodyPr wrap="square">
            <a:spAutoFit/>
          </a:bodyPr>
          <a:lstStyle/>
          <a:p>
            <a:r>
              <a:rPr lang="en-US" altLang="zh-CN" sz="1600" dirty="0" smtClean="0"/>
              <a:t>    </a:t>
            </a:r>
            <a:r>
              <a:rPr lang="zh-CN" altLang="zh-CN" sz="1600" dirty="0" smtClean="0"/>
              <a:t>通过</a:t>
            </a:r>
            <a:r>
              <a:rPr lang="en-US" altLang="zh-CN" sz="1600" dirty="0"/>
              <a:t>Weka Explorer</a:t>
            </a:r>
            <a:r>
              <a:rPr lang="zh-CN" altLang="zh-CN" sz="1600" dirty="0"/>
              <a:t>上的</a:t>
            </a:r>
            <a:r>
              <a:rPr lang="en-US" altLang="zh-CN" sz="1600" dirty="0"/>
              <a:t>Classify</a:t>
            </a:r>
            <a:r>
              <a:rPr lang="zh-CN" altLang="zh-CN" sz="1600" dirty="0"/>
              <a:t>面板，可以选择学习算法，</a:t>
            </a:r>
            <a:r>
              <a:rPr lang="en-US" altLang="zh-CN" sz="1600" dirty="0"/>
              <a:t>Weka</a:t>
            </a:r>
            <a:r>
              <a:rPr lang="zh-CN" altLang="zh-CN" sz="1600" dirty="0"/>
              <a:t>中的分类器包括贝叶斯（</a:t>
            </a:r>
            <a:r>
              <a:rPr lang="en-US" altLang="zh-CN" sz="1600" dirty="0"/>
              <a:t>Bayes</a:t>
            </a:r>
            <a:r>
              <a:rPr lang="zh-CN" altLang="zh-CN" sz="1600" dirty="0"/>
              <a:t>）分类器、决策树（</a:t>
            </a:r>
            <a:r>
              <a:rPr lang="en-US" altLang="zh-CN" sz="1600" dirty="0"/>
              <a:t>Trees</a:t>
            </a:r>
            <a:r>
              <a:rPr lang="zh-CN" altLang="zh-CN" sz="1600" dirty="0"/>
              <a:t>）、规则（</a:t>
            </a:r>
            <a:r>
              <a:rPr lang="en-US" altLang="zh-CN" sz="1600" dirty="0"/>
              <a:t>Rules</a:t>
            </a:r>
            <a:r>
              <a:rPr lang="zh-CN" altLang="zh-CN" sz="1600" dirty="0"/>
              <a:t>）</a:t>
            </a:r>
            <a:r>
              <a:rPr lang="zh-CN" altLang="en-US" sz="1600" dirty="0"/>
              <a:t>等</a:t>
            </a:r>
            <a:r>
              <a:rPr lang="zh-CN" altLang="zh-CN" sz="1600" dirty="0"/>
              <a:t>。</a:t>
            </a:r>
            <a:r>
              <a:rPr lang="en-US" altLang="zh-CN" sz="1600" dirty="0"/>
              <a:t> weather nominal</a:t>
            </a:r>
            <a:r>
              <a:rPr lang="zh-CN" altLang="zh-CN" sz="1600" dirty="0" smtClean="0"/>
              <a:t>数据</a:t>
            </a:r>
            <a:r>
              <a:rPr lang="zh-CN" altLang="en-US" sz="1600" dirty="0" smtClean="0"/>
              <a:t>如下</a:t>
            </a:r>
            <a:r>
              <a:rPr lang="zh-CN" altLang="zh-CN" sz="1600" dirty="0"/>
              <a:t>表所示</a:t>
            </a:r>
            <a:r>
              <a:rPr lang="zh-CN" altLang="en-US" sz="1600" dirty="0"/>
              <a:t>。</a:t>
            </a:r>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zh-CN" altLang="zh-CN" sz="1600" dirty="0"/>
          </a:p>
        </p:txBody>
      </p:sp>
      <p:sp>
        <p:nvSpPr>
          <p:cNvPr id="8" name="矩形 7"/>
          <p:cNvSpPr/>
          <p:nvPr/>
        </p:nvSpPr>
        <p:spPr>
          <a:xfrm>
            <a:off x="259814" y="938703"/>
            <a:ext cx="4154151" cy="369332"/>
          </a:xfrm>
          <a:prstGeom prst="rect">
            <a:avLst/>
          </a:prstGeom>
        </p:spPr>
        <p:txBody>
          <a:bodyPr wrap="none">
            <a:spAutoFit/>
          </a:bodyPr>
          <a:lstStyle/>
          <a:p>
            <a:r>
              <a:rPr lang="en-US" altLang="zh-CN" dirty="0" smtClean="0"/>
              <a:t>3.5.2 </a:t>
            </a:r>
            <a:r>
              <a:rPr lang="zh-CN" altLang="zh-CN" dirty="0" smtClean="0"/>
              <a:t>决策</a:t>
            </a:r>
            <a:r>
              <a:rPr lang="zh-CN" altLang="zh-CN" dirty="0"/>
              <a:t>树算法在</a:t>
            </a:r>
            <a:r>
              <a:rPr lang="en-US" altLang="zh-CN" dirty="0"/>
              <a:t>Weka</a:t>
            </a:r>
            <a:r>
              <a:rPr lang="zh-CN" altLang="zh-CN" dirty="0"/>
              <a:t>中的具体实现</a:t>
            </a:r>
            <a:endParaRPr lang="zh-CN" altLang="zh-CN" dirty="0"/>
          </a:p>
        </p:txBody>
      </p:sp>
      <p:pic>
        <p:nvPicPr>
          <p:cNvPr id="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1"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56</a:t>
            </a:r>
            <a:endParaRPr lang="en-US" altLang="es-ES" sz="1200" b="1" dirty="0">
              <a:solidFill>
                <a:schemeClr val="bg1">
                  <a:lumMod val="50000"/>
                </a:schemeClr>
              </a:solidFill>
              <a:latin typeface="+mn-lt"/>
            </a:endParaRPr>
          </a:p>
        </p:txBody>
      </p:sp>
      <p:pic>
        <p:nvPicPr>
          <p:cNvPr id="12"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5" name="组合 14"/>
          <p:cNvGrpSpPr/>
          <p:nvPr/>
        </p:nvGrpSpPr>
        <p:grpSpPr>
          <a:xfrm>
            <a:off x="-3387" y="-2439"/>
            <a:ext cx="9149172" cy="716845"/>
            <a:chOff x="-3387" y="190175"/>
            <a:chExt cx="9149172" cy="524649"/>
          </a:xfrm>
        </p:grpSpPr>
        <p:sp>
          <p:nvSpPr>
            <p:cNvPr id="16" name="任意多边形 15"/>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 name="任意多边形 16"/>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9" name="文本框 6"/>
          <p:cNvSpPr txBox="1"/>
          <p:nvPr/>
        </p:nvSpPr>
        <p:spPr>
          <a:xfrm>
            <a:off x="607500" y="177284"/>
            <a:ext cx="5352812" cy="323165"/>
          </a:xfrm>
          <a:prstGeom prst="rect">
            <a:avLst/>
          </a:prstGeom>
          <a:noFill/>
        </p:spPr>
        <p:txBody>
          <a:bodyPr wrap="none" lIns="0" tIns="0" rIns="0" bIns="0" rtlCol="0">
            <a:spAutoFit/>
          </a:bodyPr>
          <a:lstStyle/>
          <a:p>
            <a:r>
              <a:rPr lang="en-US" altLang="zh-CN" sz="2100" b="1" spc="225" dirty="0" smtClean="0">
                <a:solidFill>
                  <a:prstClr val="white"/>
                </a:solidFill>
              </a:rPr>
              <a:t>3.5 </a:t>
            </a:r>
            <a:r>
              <a:rPr lang="zh-CN" altLang="zh-CN" sz="2100" b="1" spc="225" dirty="0" smtClean="0">
                <a:solidFill>
                  <a:prstClr val="white"/>
                </a:solidFill>
              </a:rPr>
              <a:t>实战</a:t>
            </a:r>
            <a:r>
              <a:rPr lang="zh-CN" altLang="zh-CN" sz="2100" b="1" spc="225" dirty="0">
                <a:solidFill>
                  <a:prstClr val="white"/>
                </a:solidFill>
              </a:rPr>
              <a:t>：决策树算法在</a:t>
            </a:r>
            <a:r>
              <a:rPr lang="en-US" altLang="zh-CN" sz="2100" b="1" spc="225" dirty="0">
                <a:solidFill>
                  <a:prstClr val="white"/>
                </a:solidFill>
              </a:rPr>
              <a:t>Weka</a:t>
            </a:r>
            <a:r>
              <a:rPr lang="zh-CN" altLang="zh-CN" sz="2100" b="1" spc="225" dirty="0">
                <a:solidFill>
                  <a:prstClr val="white"/>
                </a:solidFill>
              </a:rPr>
              <a:t>中的</a:t>
            </a:r>
            <a:r>
              <a:rPr lang="zh-CN" altLang="zh-CN" sz="2100" b="1" spc="225" dirty="0" smtClean="0">
                <a:solidFill>
                  <a:prstClr val="white"/>
                </a:solidFill>
              </a:rPr>
              <a:t>实现</a:t>
            </a:r>
            <a:endParaRPr lang="zh-CN" altLang="en-US" sz="2100" b="1" spc="225" dirty="0">
              <a:solidFill>
                <a:prstClr val="white"/>
              </a:solidFill>
            </a:endParaRPr>
          </a:p>
        </p:txBody>
      </p:sp>
      <p:sp>
        <p:nvSpPr>
          <p:cNvPr id="20"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2"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3"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9"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文本框 27"/>
          <p:cNvSpPr txBox="1"/>
          <p:nvPr/>
        </p:nvSpPr>
        <p:spPr>
          <a:xfrm>
            <a:off x="6630203" y="234392"/>
            <a:ext cx="1101584" cy="300082"/>
          </a:xfrm>
          <a:prstGeom prst="rect">
            <a:avLst/>
          </a:prstGeom>
          <a:noFill/>
        </p:spPr>
        <p:txBody>
          <a:bodyPr wrap="none" rtlCol="0">
            <a:spAutoFit/>
          </a:bodyPr>
          <a:lstStyle/>
          <a:p>
            <a:r>
              <a:rPr lang="zh-CN" altLang="en-US" sz="1350" dirty="0" smtClean="0">
                <a:solidFill>
                  <a:prstClr val="white"/>
                </a:solidFill>
              </a:rPr>
              <a:t>第三章 分类</a:t>
            </a:r>
            <a:endParaRPr lang="zh-CN" altLang="en-US" sz="1350" dirty="0">
              <a:solidFill>
                <a:prstClr val="white"/>
              </a:solidFill>
            </a:endParaRPr>
          </a:p>
        </p:txBody>
      </p:sp>
      <p:pic>
        <p:nvPicPr>
          <p:cNvPr id="72" name="图片 71"/>
          <p:cNvPicPr>
            <a:picLocks noChangeAspect="1"/>
          </p:cNvPicPr>
          <p:nvPr/>
        </p:nvPicPr>
        <p:blipFill>
          <a:blip r:embed="rId3"/>
          <a:stretch>
            <a:fillRect/>
          </a:stretch>
        </p:blipFill>
        <p:spPr>
          <a:xfrm>
            <a:off x="1140080" y="2207623"/>
            <a:ext cx="6410252" cy="3887663"/>
          </a:xfrm>
          <a:prstGeom prst="rect">
            <a:avLst/>
          </a:prstGeom>
        </p:spPr>
      </p:pic>
      <p:sp>
        <p:nvSpPr>
          <p:cNvPr id="6" name="矩形 5"/>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3"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4"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5"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6" name="矩形 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a:off x="609779" y="926658"/>
            <a:ext cx="7915326" cy="5016758"/>
          </a:xfrm>
          <a:prstGeom prst="rect">
            <a:avLst/>
          </a:prstGeom>
        </p:spPr>
        <p:txBody>
          <a:bodyPr wrap="square">
            <a:spAutoFit/>
          </a:bodyPr>
          <a:lstStyle/>
          <a:p>
            <a:r>
              <a:rPr lang="en-US" altLang="zh-CN" sz="1600" dirty="0" smtClean="0"/>
              <a:t>    </a:t>
            </a:r>
            <a:r>
              <a:rPr lang="zh-CN" altLang="zh-CN" sz="1600" dirty="0" smtClean="0"/>
              <a:t>从</a:t>
            </a:r>
            <a:r>
              <a:rPr lang="zh-CN" altLang="zh-CN" sz="1600" dirty="0"/>
              <a:t>“</a:t>
            </a:r>
            <a:r>
              <a:rPr lang="en-US" altLang="zh-CN" sz="1600" dirty="0"/>
              <a:t>Open file</a:t>
            </a:r>
            <a:r>
              <a:rPr lang="zh-CN" altLang="zh-CN" sz="1600" dirty="0"/>
              <a:t>”读取该训练集，在</a:t>
            </a:r>
            <a:r>
              <a:rPr lang="en-US" altLang="zh-CN" sz="1600" dirty="0"/>
              <a:t>Attribute</a:t>
            </a:r>
            <a:r>
              <a:rPr lang="zh-CN" altLang="zh-CN" sz="1600" dirty="0"/>
              <a:t>一栏中会显示出该数据集的各个属性，同时列出属性的统计特性，并以直方图的方式显示出来。</a:t>
            </a:r>
            <a:r>
              <a:rPr lang="en-US" altLang="zh-CN" sz="1600" dirty="0"/>
              <a:t>weather nominal</a:t>
            </a:r>
            <a:r>
              <a:rPr lang="zh-CN" altLang="zh-CN" sz="1600" dirty="0"/>
              <a:t>训练集的五个属性分别对应</a:t>
            </a:r>
            <a:r>
              <a:rPr lang="zh-CN" altLang="zh-CN" sz="1600" dirty="0" smtClean="0"/>
              <a:t>表中</a:t>
            </a:r>
            <a:r>
              <a:rPr lang="zh-CN" altLang="zh-CN" sz="1600" dirty="0"/>
              <a:t>的属性，并以直方图统计的方式显示</a:t>
            </a:r>
            <a:r>
              <a:rPr lang="zh-CN" altLang="zh-CN" sz="1600" dirty="0" smtClean="0"/>
              <a:t>。</a:t>
            </a:r>
            <a:endParaRPr lang="en-US" altLang="zh-CN" sz="1600" dirty="0" smtClean="0"/>
          </a:p>
          <a:p>
            <a:r>
              <a:rPr lang="en-US" altLang="zh-CN" sz="1600" dirty="0" smtClean="0"/>
              <a:t>    </a:t>
            </a:r>
            <a:r>
              <a:rPr lang="zh-CN" altLang="zh-CN" sz="1600" dirty="0" smtClean="0"/>
              <a:t>通过</a:t>
            </a:r>
            <a:r>
              <a:rPr lang="zh-CN" altLang="zh-CN" sz="1600" dirty="0"/>
              <a:t>处理后的决策树规则为：</a:t>
            </a:r>
            <a:endParaRPr lang="zh-CN" altLang="zh-CN" sz="1600" dirty="0"/>
          </a:p>
          <a:p>
            <a:r>
              <a:rPr lang="en-US" altLang="zh-CN" sz="1600" dirty="0"/>
              <a:t>=== Classifier model (full training set) === </a:t>
            </a:r>
            <a:endParaRPr lang="zh-CN" altLang="zh-CN" sz="1600" dirty="0"/>
          </a:p>
          <a:p>
            <a:r>
              <a:rPr lang="en-US" altLang="zh-CN" sz="1600" dirty="0"/>
              <a:t>J48 pruned tree</a:t>
            </a:r>
            <a:endParaRPr lang="zh-CN" altLang="zh-CN" sz="1600" dirty="0"/>
          </a:p>
          <a:p>
            <a:r>
              <a:rPr lang="en-US" altLang="zh-CN" sz="1600" dirty="0"/>
              <a:t>----------------------------------------------------</a:t>
            </a:r>
            <a:endParaRPr lang="zh-CN" altLang="zh-CN" sz="1600" dirty="0"/>
          </a:p>
          <a:p>
            <a:r>
              <a:rPr lang="en-US" altLang="zh-CN" sz="1600" dirty="0"/>
              <a:t>outlook = sunny</a:t>
            </a:r>
            <a:endParaRPr lang="zh-CN" altLang="zh-CN" sz="1600" dirty="0"/>
          </a:p>
          <a:p>
            <a:r>
              <a:rPr lang="en-US" altLang="zh-CN" sz="1600" dirty="0"/>
              <a:t>|    humidity = high: no (3.0)</a:t>
            </a:r>
            <a:endParaRPr lang="zh-CN" altLang="zh-CN" sz="1600" dirty="0"/>
          </a:p>
          <a:p>
            <a:r>
              <a:rPr lang="en-US" altLang="zh-CN" sz="1600" dirty="0"/>
              <a:t>|    humidity = normal: yes (2.0)</a:t>
            </a:r>
            <a:endParaRPr lang="zh-CN" altLang="zh-CN" sz="1600" dirty="0"/>
          </a:p>
          <a:p>
            <a:r>
              <a:rPr lang="en-US" altLang="zh-CN" sz="1600" dirty="0"/>
              <a:t>outlook = overcast: yes (4.0)</a:t>
            </a:r>
            <a:endParaRPr lang="zh-CN" altLang="zh-CN" sz="1600" dirty="0"/>
          </a:p>
          <a:p>
            <a:r>
              <a:rPr lang="en-US" altLang="zh-CN" sz="1600" dirty="0"/>
              <a:t>outlook = rainy</a:t>
            </a:r>
            <a:endParaRPr lang="zh-CN" altLang="zh-CN" sz="1600" dirty="0"/>
          </a:p>
          <a:p>
            <a:r>
              <a:rPr lang="en-US" altLang="zh-CN" sz="1600" dirty="0"/>
              <a:t>|    windy = TRUE: no (2.0)</a:t>
            </a:r>
            <a:endParaRPr lang="zh-CN" altLang="zh-CN" sz="1600" dirty="0"/>
          </a:p>
          <a:p>
            <a:r>
              <a:rPr lang="en-US" altLang="zh-CN" sz="1600" dirty="0"/>
              <a:t>|    windy = FALSE: yes (3.0)</a:t>
            </a:r>
            <a:endParaRPr lang="zh-CN" altLang="zh-CN" sz="1600" dirty="0"/>
          </a:p>
          <a:p>
            <a:r>
              <a:rPr lang="en-US" altLang="zh-CN" sz="1600" dirty="0"/>
              <a:t>Number of Leaves: 5</a:t>
            </a:r>
            <a:endParaRPr lang="zh-CN" altLang="zh-CN" sz="1600" dirty="0"/>
          </a:p>
          <a:p>
            <a:r>
              <a:rPr lang="en-US" altLang="zh-CN" sz="1600" dirty="0"/>
              <a:t>Size of the tree: </a:t>
            </a:r>
            <a:r>
              <a:rPr lang="en-US" altLang="zh-CN" sz="1600" dirty="0" smtClean="0"/>
              <a:t>8</a:t>
            </a:r>
            <a:endParaRPr lang="en-US" altLang="zh-CN" sz="1600" dirty="0"/>
          </a:p>
          <a:p>
            <a:r>
              <a:rPr lang="en-US" altLang="zh-CN" sz="1600" dirty="0" smtClean="0"/>
              <a:t>    </a:t>
            </a:r>
            <a:r>
              <a:rPr lang="zh-CN" altLang="zh-CN" sz="1600" dirty="0" smtClean="0"/>
              <a:t>从</a:t>
            </a:r>
            <a:r>
              <a:rPr lang="zh-CN" altLang="zh-CN" sz="1600" dirty="0"/>
              <a:t>以上文本信息可以得出：若</a:t>
            </a:r>
            <a:r>
              <a:rPr lang="en-US" altLang="zh-CN" sz="1600" dirty="0"/>
              <a:t>outlook = sunny</a:t>
            </a:r>
            <a:r>
              <a:rPr lang="zh-CN" altLang="zh-CN" sz="1600" dirty="0"/>
              <a:t>且</a:t>
            </a:r>
            <a:r>
              <a:rPr lang="en-US" altLang="zh-CN" sz="1600" dirty="0"/>
              <a:t>humidity = high</a:t>
            </a:r>
            <a:r>
              <a:rPr lang="zh-CN" altLang="zh-CN" sz="1600" dirty="0"/>
              <a:t>，则</a:t>
            </a:r>
            <a:r>
              <a:rPr lang="en-US" altLang="zh-CN" sz="1600" dirty="0"/>
              <a:t>play</a:t>
            </a:r>
            <a:r>
              <a:rPr lang="zh-CN" altLang="zh-CN" sz="1600" dirty="0"/>
              <a:t>的分类结果就是</a:t>
            </a:r>
            <a:r>
              <a:rPr lang="en-US" altLang="zh-CN" sz="1600" dirty="0"/>
              <a:t>no</a:t>
            </a:r>
            <a:r>
              <a:rPr lang="zh-CN" altLang="zh-CN" sz="1600" dirty="0"/>
              <a:t>，结果数为</a:t>
            </a:r>
            <a:r>
              <a:rPr lang="en-US" altLang="zh-CN" sz="1600" dirty="0"/>
              <a:t>3</a:t>
            </a:r>
            <a:r>
              <a:rPr lang="zh-CN" altLang="zh-CN" sz="1600" dirty="0"/>
              <a:t>个；若</a:t>
            </a:r>
            <a:r>
              <a:rPr lang="en-US" altLang="zh-CN" sz="1600" dirty="0"/>
              <a:t>outlook = sunny</a:t>
            </a:r>
            <a:r>
              <a:rPr lang="zh-CN" altLang="zh-CN" sz="1600" dirty="0"/>
              <a:t>且</a:t>
            </a:r>
            <a:r>
              <a:rPr lang="en-US" altLang="zh-CN" sz="1600" dirty="0"/>
              <a:t>humidity = normal</a:t>
            </a:r>
            <a:r>
              <a:rPr lang="zh-CN" altLang="zh-CN" sz="1600" dirty="0"/>
              <a:t>，那么</a:t>
            </a:r>
            <a:r>
              <a:rPr lang="en-US" altLang="zh-CN" sz="1600" dirty="0"/>
              <a:t>play</a:t>
            </a:r>
            <a:r>
              <a:rPr lang="zh-CN" altLang="zh-CN" sz="1600" dirty="0"/>
              <a:t>就为</a:t>
            </a:r>
            <a:r>
              <a:rPr lang="en-US" altLang="zh-CN" sz="1600" dirty="0"/>
              <a:t>yes</a:t>
            </a:r>
            <a:r>
              <a:rPr lang="zh-CN" altLang="zh-CN" sz="1600" dirty="0"/>
              <a:t>，结果数为</a:t>
            </a:r>
            <a:r>
              <a:rPr lang="en-US" altLang="zh-CN" sz="1600" dirty="0"/>
              <a:t>2</a:t>
            </a:r>
            <a:r>
              <a:rPr lang="zh-CN" altLang="zh-CN" sz="1600" dirty="0"/>
              <a:t>个。另外由最后两行可以看出该树共有节点</a:t>
            </a:r>
            <a:r>
              <a:rPr lang="en-US" altLang="zh-CN" sz="1600" dirty="0"/>
              <a:t>8</a:t>
            </a:r>
            <a:r>
              <a:rPr lang="zh-CN" altLang="zh-CN" sz="1600" dirty="0"/>
              <a:t>个，其中叶子节点为</a:t>
            </a:r>
            <a:r>
              <a:rPr lang="en-US" altLang="zh-CN" sz="1600" dirty="0"/>
              <a:t>5</a:t>
            </a:r>
            <a:r>
              <a:rPr lang="zh-CN" altLang="zh-CN" sz="1600" dirty="0" smtClean="0"/>
              <a:t>个</a:t>
            </a:r>
            <a:r>
              <a:rPr lang="zh-CN" altLang="en-US" sz="1600" dirty="0" smtClean="0"/>
              <a:t>。</a:t>
            </a:r>
            <a:endParaRPr lang="zh-CN" altLang="zh-CN" sz="1600" dirty="0"/>
          </a:p>
        </p:txBody>
      </p:sp>
      <p:pic>
        <p:nvPicPr>
          <p:cNvPr id="10"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56</a:t>
            </a:r>
            <a:endParaRPr lang="en-US" altLang="es-ES" sz="1200" b="1" dirty="0">
              <a:solidFill>
                <a:schemeClr val="bg1">
                  <a:lumMod val="50000"/>
                </a:schemeClr>
              </a:solidFill>
              <a:latin typeface="+mn-lt"/>
            </a:endParaRPr>
          </a:p>
        </p:txBody>
      </p:sp>
      <p:pic>
        <p:nvPicPr>
          <p:cNvPr id="1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6" name="组合 15"/>
          <p:cNvGrpSpPr/>
          <p:nvPr/>
        </p:nvGrpSpPr>
        <p:grpSpPr>
          <a:xfrm>
            <a:off x="-3387" y="-2439"/>
            <a:ext cx="9149172" cy="716845"/>
            <a:chOff x="-3387" y="190175"/>
            <a:chExt cx="9149172" cy="524649"/>
          </a:xfrm>
        </p:grpSpPr>
        <p:sp>
          <p:nvSpPr>
            <p:cNvPr id="17" name="任意多边形 16"/>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 name="任意多边形 18"/>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0" name="文本框 6"/>
          <p:cNvSpPr txBox="1"/>
          <p:nvPr/>
        </p:nvSpPr>
        <p:spPr>
          <a:xfrm>
            <a:off x="607500" y="177284"/>
            <a:ext cx="5352812" cy="323165"/>
          </a:xfrm>
          <a:prstGeom prst="rect">
            <a:avLst/>
          </a:prstGeom>
          <a:noFill/>
        </p:spPr>
        <p:txBody>
          <a:bodyPr wrap="none" lIns="0" tIns="0" rIns="0" bIns="0" rtlCol="0">
            <a:spAutoFit/>
          </a:bodyPr>
          <a:lstStyle/>
          <a:p>
            <a:r>
              <a:rPr lang="en-US" altLang="zh-CN" sz="2100" b="1" spc="225" dirty="0" smtClean="0">
                <a:solidFill>
                  <a:prstClr val="white"/>
                </a:solidFill>
              </a:rPr>
              <a:t>3.5 </a:t>
            </a:r>
            <a:r>
              <a:rPr lang="zh-CN" altLang="zh-CN" sz="2100" b="1" spc="225" dirty="0" smtClean="0">
                <a:solidFill>
                  <a:prstClr val="white"/>
                </a:solidFill>
              </a:rPr>
              <a:t>实战</a:t>
            </a:r>
            <a:r>
              <a:rPr lang="zh-CN" altLang="zh-CN" sz="2100" b="1" spc="225" dirty="0">
                <a:solidFill>
                  <a:prstClr val="white"/>
                </a:solidFill>
              </a:rPr>
              <a:t>：决策树算法在</a:t>
            </a:r>
            <a:r>
              <a:rPr lang="en-US" altLang="zh-CN" sz="2100" b="1" spc="225" dirty="0">
                <a:solidFill>
                  <a:prstClr val="white"/>
                </a:solidFill>
              </a:rPr>
              <a:t>Weka</a:t>
            </a:r>
            <a:r>
              <a:rPr lang="zh-CN" altLang="zh-CN" sz="2100" b="1" spc="225" dirty="0">
                <a:solidFill>
                  <a:prstClr val="white"/>
                </a:solidFill>
              </a:rPr>
              <a:t>中的</a:t>
            </a:r>
            <a:r>
              <a:rPr lang="zh-CN" altLang="zh-CN" sz="2100" b="1" spc="225" dirty="0" smtClean="0">
                <a:solidFill>
                  <a:prstClr val="white"/>
                </a:solidFill>
              </a:rPr>
              <a:t>实现</a:t>
            </a:r>
            <a:endParaRPr lang="zh-CN" altLang="en-US" sz="2100" b="1" spc="225" dirty="0">
              <a:solidFill>
                <a:prstClr val="white"/>
              </a:solidFill>
            </a:endParaRPr>
          </a:p>
        </p:txBody>
      </p:sp>
      <p:sp>
        <p:nvSpPr>
          <p:cNvPr id="21"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3"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1" name="文本框 27"/>
          <p:cNvSpPr txBox="1"/>
          <p:nvPr/>
        </p:nvSpPr>
        <p:spPr>
          <a:xfrm>
            <a:off x="6630203" y="234392"/>
            <a:ext cx="1101584" cy="300082"/>
          </a:xfrm>
          <a:prstGeom prst="rect">
            <a:avLst/>
          </a:prstGeom>
          <a:noFill/>
        </p:spPr>
        <p:txBody>
          <a:bodyPr wrap="none" rtlCol="0">
            <a:spAutoFit/>
          </a:bodyPr>
          <a:lstStyle/>
          <a:p>
            <a:r>
              <a:rPr lang="zh-CN" altLang="en-US" sz="1350" dirty="0" smtClean="0">
                <a:solidFill>
                  <a:prstClr val="white"/>
                </a:solidFill>
              </a:rPr>
              <a:t>第三章 分类</a:t>
            </a:r>
            <a:endParaRPr lang="zh-CN" altLang="en-US" sz="1350" dirty="0">
              <a:solidFill>
                <a:prstClr val="white"/>
              </a:solidFill>
            </a:endParaRPr>
          </a:p>
        </p:txBody>
      </p:sp>
      <p:sp>
        <p:nvSpPr>
          <p:cNvPr id="7" name="矩形 6"/>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3"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4"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5"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6"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7" name="矩形 6"/>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p:nvSpPr>
        <p:spPr>
          <a:xfrm>
            <a:off x="609779" y="926658"/>
            <a:ext cx="7915326" cy="2800767"/>
          </a:xfrm>
          <a:prstGeom prst="rect">
            <a:avLst/>
          </a:prstGeom>
        </p:spPr>
        <p:txBody>
          <a:bodyPr wrap="square">
            <a:spAutoFit/>
          </a:bodyPr>
          <a:lstStyle/>
          <a:p>
            <a:r>
              <a:rPr lang="zh-CN" altLang="zh-CN" sz="1600" dirty="0" smtClean="0"/>
              <a:t>根据</a:t>
            </a:r>
            <a:r>
              <a:rPr lang="en-US" altLang="zh-CN" sz="1600" dirty="0"/>
              <a:t>weather nominal</a:t>
            </a:r>
            <a:r>
              <a:rPr lang="zh-CN" altLang="zh-CN" sz="1600" dirty="0"/>
              <a:t>训练集</a:t>
            </a:r>
            <a:r>
              <a:rPr lang="en-US" altLang="zh-CN" sz="1600" dirty="0"/>
              <a:t>J48</a:t>
            </a:r>
            <a:r>
              <a:rPr lang="zh-CN" altLang="zh-CN" sz="1600" dirty="0"/>
              <a:t>（</a:t>
            </a:r>
            <a:r>
              <a:rPr lang="en-US" altLang="zh-CN" sz="1600" dirty="0"/>
              <a:t>C4.5</a:t>
            </a:r>
            <a:r>
              <a:rPr lang="zh-CN" altLang="zh-CN" sz="1600" dirty="0"/>
              <a:t>）算法生成的决策树</a:t>
            </a:r>
            <a:r>
              <a:rPr lang="zh-CN" altLang="zh-CN" sz="1600" dirty="0" smtClean="0"/>
              <a:t>如</a:t>
            </a:r>
            <a:r>
              <a:rPr lang="zh-CN" altLang="en-US" sz="1600" dirty="0" smtClean="0"/>
              <a:t>下</a:t>
            </a:r>
            <a:r>
              <a:rPr lang="zh-CN" altLang="zh-CN" sz="1600" dirty="0" smtClean="0"/>
              <a:t>图所</a:t>
            </a:r>
            <a:r>
              <a:rPr lang="zh-CN" altLang="zh-CN" sz="1600" dirty="0"/>
              <a:t>示</a:t>
            </a:r>
            <a:r>
              <a:rPr lang="zh-CN" altLang="zh-CN" sz="1600" dirty="0" smtClean="0"/>
              <a:t>。</a:t>
            </a:r>
            <a:endParaRPr lang="en-US" altLang="zh-CN" sz="1600" dirty="0" smtClean="0"/>
          </a:p>
          <a:p>
            <a:endParaRPr lang="en-US" altLang="zh-CN" sz="1600" dirty="0" smtClean="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zh-CN" altLang="zh-CN" sz="1600" dirty="0"/>
          </a:p>
        </p:txBody>
      </p:sp>
      <p:pic>
        <p:nvPicPr>
          <p:cNvPr id="10"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56</a:t>
            </a:r>
            <a:endParaRPr lang="en-US" altLang="es-ES" sz="1200" b="1" dirty="0">
              <a:solidFill>
                <a:schemeClr val="bg1">
                  <a:lumMod val="50000"/>
                </a:schemeClr>
              </a:solidFill>
              <a:latin typeface="+mn-lt"/>
            </a:endParaRPr>
          </a:p>
        </p:txBody>
      </p:sp>
      <p:pic>
        <p:nvPicPr>
          <p:cNvPr id="1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6" name="组合 15"/>
          <p:cNvGrpSpPr/>
          <p:nvPr/>
        </p:nvGrpSpPr>
        <p:grpSpPr>
          <a:xfrm>
            <a:off x="-3387" y="-2439"/>
            <a:ext cx="9149172" cy="716845"/>
            <a:chOff x="-3387" y="190175"/>
            <a:chExt cx="9149172" cy="524649"/>
          </a:xfrm>
        </p:grpSpPr>
        <p:sp>
          <p:nvSpPr>
            <p:cNvPr id="17" name="任意多边形 16"/>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 name="任意多边形 18"/>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0" name="文本框 6"/>
          <p:cNvSpPr txBox="1"/>
          <p:nvPr/>
        </p:nvSpPr>
        <p:spPr>
          <a:xfrm>
            <a:off x="607500" y="177284"/>
            <a:ext cx="5352812" cy="323165"/>
          </a:xfrm>
          <a:prstGeom prst="rect">
            <a:avLst/>
          </a:prstGeom>
          <a:noFill/>
        </p:spPr>
        <p:txBody>
          <a:bodyPr wrap="none" lIns="0" tIns="0" rIns="0" bIns="0" rtlCol="0">
            <a:spAutoFit/>
          </a:bodyPr>
          <a:lstStyle/>
          <a:p>
            <a:r>
              <a:rPr lang="en-US" altLang="zh-CN" sz="2100" b="1" spc="225" dirty="0" smtClean="0">
                <a:solidFill>
                  <a:prstClr val="white"/>
                </a:solidFill>
              </a:rPr>
              <a:t>3.5 </a:t>
            </a:r>
            <a:r>
              <a:rPr lang="zh-CN" altLang="zh-CN" sz="2100" b="1" spc="225" dirty="0" smtClean="0">
                <a:solidFill>
                  <a:prstClr val="white"/>
                </a:solidFill>
              </a:rPr>
              <a:t>实战</a:t>
            </a:r>
            <a:r>
              <a:rPr lang="zh-CN" altLang="zh-CN" sz="2100" b="1" spc="225" dirty="0">
                <a:solidFill>
                  <a:prstClr val="white"/>
                </a:solidFill>
              </a:rPr>
              <a:t>：决策树算法在</a:t>
            </a:r>
            <a:r>
              <a:rPr lang="en-US" altLang="zh-CN" sz="2100" b="1" spc="225" dirty="0">
                <a:solidFill>
                  <a:prstClr val="white"/>
                </a:solidFill>
              </a:rPr>
              <a:t>Weka</a:t>
            </a:r>
            <a:r>
              <a:rPr lang="zh-CN" altLang="zh-CN" sz="2100" b="1" spc="225" dirty="0">
                <a:solidFill>
                  <a:prstClr val="white"/>
                </a:solidFill>
              </a:rPr>
              <a:t>中的</a:t>
            </a:r>
            <a:r>
              <a:rPr lang="zh-CN" altLang="zh-CN" sz="2100" b="1" spc="225" dirty="0" smtClean="0">
                <a:solidFill>
                  <a:prstClr val="white"/>
                </a:solidFill>
              </a:rPr>
              <a:t>实现</a:t>
            </a:r>
            <a:endParaRPr lang="zh-CN" altLang="en-US" sz="2100" b="1" spc="225" dirty="0">
              <a:solidFill>
                <a:prstClr val="white"/>
              </a:solidFill>
            </a:endParaRPr>
          </a:p>
        </p:txBody>
      </p:sp>
      <p:sp>
        <p:nvSpPr>
          <p:cNvPr id="21"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3"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1" name="文本框 27"/>
          <p:cNvSpPr txBox="1"/>
          <p:nvPr/>
        </p:nvSpPr>
        <p:spPr>
          <a:xfrm>
            <a:off x="6630203" y="234392"/>
            <a:ext cx="1101584" cy="300082"/>
          </a:xfrm>
          <a:prstGeom prst="rect">
            <a:avLst/>
          </a:prstGeom>
          <a:noFill/>
        </p:spPr>
        <p:txBody>
          <a:bodyPr wrap="none" rtlCol="0">
            <a:spAutoFit/>
          </a:bodyPr>
          <a:lstStyle/>
          <a:p>
            <a:r>
              <a:rPr lang="zh-CN" altLang="en-US" sz="1350" dirty="0" smtClean="0">
                <a:solidFill>
                  <a:prstClr val="white"/>
                </a:solidFill>
              </a:rPr>
              <a:t>第三章 分类</a:t>
            </a:r>
            <a:endParaRPr lang="zh-CN" altLang="en-US" sz="1350" dirty="0">
              <a:solidFill>
                <a:prstClr val="white"/>
              </a:solidFill>
            </a:endParaRPr>
          </a:p>
        </p:txBody>
      </p:sp>
      <p:pic>
        <p:nvPicPr>
          <p:cNvPr id="24578" name="Picture 2" descr="T3-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5810" y="1287766"/>
            <a:ext cx="5990840" cy="2378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矩形 72"/>
          <p:cNvSpPr/>
          <p:nvPr/>
        </p:nvSpPr>
        <p:spPr>
          <a:xfrm>
            <a:off x="259814" y="3812536"/>
            <a:ext cx="2616422" cy="369332"/>
          </a:xfrm>
          <a:prstGeom prst="rect">
            <a:avLst/>
          </a:prstGeom>
        </p:spPr>
        <p:txBody>
          <a:bodyPr wrap="none">
            <a:spAutoFit/>
          </a:bodyPr>
          <a:lstStyle/>
          <a:p>
            <a:r>
              <a:rPr lang="en-US" altLang="zh-CN" dirty="0" smtClean="0"/>
              <a:t>3.5.3 </a:t>
            </a:r>
            <a:r>
              <a:rPr lang="zh-CN" altLang="zh-CN" dirty="0" smtClean="0"/>
              <a:t>使用</a:t>
            </a:r>
            <a:r>
              <a:rPr lang="zh-CN" altLang="zh-CN" dirty="0"/>
              <a:t>中的具体实例</a:t>
            </a:r>
            <a:endParaRPr lang="zh-CN" altLang="zh-CN" dirty="0"/>
          </a:p>
        </p:txBody>
      </p:sp>
      <p:sp>
        <p:nvSpPr>
          <p:cNvPr id="74" name="矩形 73"/>
          <p:cNvSpPr/>
          <p:nvPr/>
        </p:nvSpPr>
        <p:spPr>
          <a:xfrm>
            <a:off x="617144" y="4259224"/>
            <a:ext cx="7917605" cy="830997"/>
          </a:xfrm>
          <a:prstGeom prst="rect">
            <a:avLst/>
          </a:prstGeom>
        </p:spPr>
        <p:txBody>
          <a:bodyPr wrap="square">
            <a:spAutoFit/>
          </a:bodyPr>
          <a:lstStyle/>
          <a:p>
            <a:r>
              <a:rPr lang="en-US" altLang="zh-CN" sz="1600" dirty="0" smtClean="0"/>
              <a:t>    </a:t>
            </a:r>
            <a:r>
              <a:rPr lang="zh-CN" altLang="zh-CN" sz="1600" dirty="0" smtClean="0"/>
              <a:t>以</a:t>
            </a:r>
            <a:r>
              <a:rPr lang="zh-CN" altLang="zh-CN" sz="1600" dirty="0"/>
              <a:t>某高校计算机科学与技术专业的《</a:t>
            </a:r>
            <a:r>
              <a:rPr lang="en-US" altLang="zh-CN" sz="1600" dirty="0"/>
              <a:t>C</a:t>
            </a:r>
            <a:r>
              <a:rPr lang="zh-CN" altLang="zh-CN" sz="1600" dirty="0"/>
              <a:t>语言程序设计》课程成绩为例，具体数据</a:t>
            </a:r>
            <a:r>
              <a:rPr lang="zh-CN" altLang="zh-CN" sz="1600" dirty="0" smtClean="0"/>
              <a:t>见</a:t>
            </a:r>
            <a:r>
              <a:rPr lang="zh-CN" altLang="en-US" sz="1600" dirty="0" smtClean="0"/>
              <a:t>下</a:t>
            </a:r>
            <a:r>
              <a:rPr lang="zh-CN" altLang="zh-CN" sz="1600" dirty="0" smtClean="0"/>
              <a:t>表，</a:t>
            </a:r>
            <a:r>
              <a:rPr lang="zh-CN" altLang="zh-CN" sz="1600" dirty="0"/>
              <a:t>有上机时间、课本知识掌握程度、上课学习情况以及平时成绩等因素。</a:t>
            </a:r>
            <a:endParaRPr lang="en-US" altLang="zh-CN" sz="1600" dirty="0"/>
          </a:p>
          <a:p>
            <a:endParaRPr lang="en-US" altLang="zh-CN" sz="1600" dirty="0" smtClean="0"/>
          </a:p>
        </p:txBody>
      </p:sp>
      <p:sp>
        <p:nvSpPr>
          <p:cNvPr id="8" name="矩形 7"/>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3"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4"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5"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6"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7" name="矩形 6"/>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p:nvSpPr>
        <p:spPr>
          <a:xfrm>
            <a:off x="609779" y="926658"/>
            <a:ext cx="7915326" cy="5016758"/>
          </a:xfrm>
          <a:prstGeom prst="rect">
            <a:avLst/>
          </a:prstGeom>
        </p:spPr>
        <p:txBody>
          <a:bodyPr wrap="square">
            <a:spAutoFit/>
          </a:bodyPr>
          <a:lstStyle/>
          <a:p>
            <a:r>
              <a:rPr lang="zh-CN" altLang="zh-CN" sz="1600" dirty="0" smtClean="0"/>
              <a:t>学生</a:t>
            </a:r>
            <a:r>
              <a:rPr lang="zh-CN" altLang="zh-CN" sz="1600" dirty="0"/>
              <a:t>成绩综合判定数据</a:t>
            </a:r>
            <a:r>
              <a:rPr lang="zh-CN" altLang="zh-CN" sz="1600" dirty="0" smtClean="0"/>
              <a:t>集</a:t>
            </a:r>
            <a:r>
              <a:rPr lang="zh-CN" altLang="en-US" sz="1600" dirty="0" smtClean="0"/>
              <a:t>如下：</a:t>
            </a:r>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r>
              <a:rPr lang="en-US" altLang="zh-CN" sz="1600" dirty="0" smtClean="0"/>
              <a:t>    </a:t>
            </a:r>
            <a:r>
              <a:rPr lang="zh-CN" altLang="zh-CN" sz="1600" dirty="0" smtClean="0"/>
              <a:t>表</a:t>
            </a:r>
            <a:r>
              <a:rPr lang="zh-CN" altLang="en-US" sz="1600" dirty="0"/>
              <a:t>中</a:t>
            </a:r>
            <a:r>
              <a:rPr lang="zh-CN" altLang="zh-CN" sz="1600" dirty="0" smtClean="0"/>
              <a:t>共</a:t>
            </a:r>
            <a:r>
              <a:rPr lang="zh-CN" altLang="zh-CN" sz="1600" dirty="0"/>
              <a:t>含有</a:t>
            </a:r>
            <a:r>
              <a:rPr lang="en-US" altLang="zh-CN" sz="1600" dirty="0"/>
              <a:t>167</a:t>
            </a:r>
            <a:r>
              <a:rPr lang="zh-CN" altLang="zh-CN" sz="1600" dirty="0"/>
              <a:t>条记录，其中包含</a:t>
            </a:r>
            <a:r>
              <a:rPr lang="en-US" altLang="zh-CN" sz="1600" dirty="0"/>
              <a:t>111</a:t>
            </a:r>
            <a:r>
              <a:rPr lang="zh-CN" altLang="zh-CN" sz="1600" dirty="0"/>
              <a:t>个正例和</a:t>
            </a:r>
            <a:r>
              <a:rPr lang="en-US" altLang="zh-CN" sz="1600" dirty="0"/>
              <a:t>56</a:t>
            </a:r>
            <a:r>
              <a:rPr lang="zh-CN" altLang="zh-CN" sz="1600" dirty="0"/>
              <a:t>个反例，用</a:t>
            </a:r>
            <a:r>
              <a:rPr lang="en-US" altLang="zh-CN" sz="1600" dirty="0"/>
              <a:t>J48</a:t>
            </a:r>
            <a:r>
              <a:rPr lang="zh-CN" altLang="zh-CN" sz="1600" dirty="0"/>
              <a:t>（</a:t>
            </a:r>
            <a:r>
              <a:rPr lang="en-US" altLang="zh-CN" sz="1600" dirty="0"/>
              <a:t>C4.5</a:t>
            </a:r>
            <a:r>
              <a:rPr lang="zh-CN" altLang="zh-CN" sz="1600" dirty="0"/>
              <a:t>）算法对该数据进行分类处理并在</a:t>
            </a:r>
            <a:r>
              <a:rPr lang="en-US" altLang="zh-CN" sz="1600" dirty="0"/>
              <a:t>Weka</a:t>
            </a:r>
            <a:r>
              <a:rPr lang="zh-CN" altLang="zh-CN" sz="1600" dirty="0"/>
              <a:t>中实现</a:t>
            </a:r>
            <a:r>
              <a:rPr lang="zh-CN" altLang="zh-CN" sz="1600" dirty="0" smtClean="0"/>
              <a:t>。</a:t>
            </a:r>
            <a:endParaRPr lang="zh-CN" altLang="zh-CN" sz="1600" dirty="0"/>
          </a:p>
        </p:txBody>
      </p:sp>
      <p:pic>
        <p:nvPicPr>
          <p:cNvPr id="10"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56</a:t>
            </a:r>
            <a:endParaRPr lang="en-US" altLang="es-ES" sz="1200" b="1" dirty="0">
              <a:solidFill>
                <a:schemeClr val="bg1">
                  <a:lumMod val="50000"/>
                </a:schemeClr>
              </a:solidFill>
              <a:latin typeface="+mn-lt"/>
            </a:endParaRPr>
          </a:p>
        </p:txBody>
      </p:sp>
      <p:pic>
        <p:nvPicPr>
          <p:cNvPr id="1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6" name="组合 15"/>
          <p:cNvGrpSpPr/>
          <p:nvPr/>
        </p:nvGrpSpPr>
        <p:grpSpPr>
          <a:xfrm>
            <a:off x="-3387" y="-2439"/>
            <a:ext cx="9149172" cy="716845"/>
            <a:chOff x="-3387" y="190175"/>
            <a:chExt cx="9149172" cy="524649"/>
          </a:xfrm>
        </p:grpSpPr>
        <p:sp>
          <p:nvSpPr>
            <p:cNvPr id="17" name="任意多边形 16"/>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 name="任意多边形 18"/>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0" name="文本框 6"/>
          <p:cNvSpPr txBox="1"/>
          <p:nvPr/>
        </p:nvSpPr>
        <p:spPr>
          <a:xfrm>
            <a:off x="607500" y="177284"/>
            <a:ext cx="5352812" cy="323165"/>
          </a:xfrm>
          <a:prstGeom prst="rect">
            <a:avLst/>
          </a:prstGeom>
          <a:noFill/>
        </p:spPr>
        <p:txBody>
          <a:bodyPr wrap="none" lIns="0" tIns="0" rIns="0" bIns="0" rtlCol="0">
            <a:spAutoFit/>
          </a:bodyPr>
          <a:lstStyle/>
          <a:p>
            <a:r>
              <a:rPr lang="en-US" altLang="zh-CN" sz="2100" b="1" spc="225" dirty="0" smtClean="0">
                <a:solidFill>
                  <a:prstClr val="white"/>
                </a:solidFill>
              </a:rPr>
              <a:t>3.5 </a:t>
            </a:r>
            <a:r>
              <a:rPr lang="zh-CN" altLang="zh-CN" sz="2100" b="1" spc="225" dirty="0" smtClean="0">
                <a:solidFill>
                  <a:prstClr val="white"/>
                </a:solidFill>
              </a:rPr>
              <a:t>实战</a:t>
            </a:r>
            <a:r>
              <a:rPr lang="zh-CN" altLang="zh-CN" sz="2100" b="1" spc="225" dirty="0">
                <a:solidFill>
                  <a:prstClr val="white"/>
                </a:solidFill>
              </a:rPr>
              <a:t>：决策树算法在</a:t>
            </a:r>
            <a:r>
              <a:rPr lang="en-US" altLang="zh-CN" sz="2100" b="1" spc="225" dirty="0">
                <a:solidFill>
                  <a:prstClr val="white"/>
                </a:solidFill>
              </a:rPr>
              <a:t>Weka</a:t>
            </a:r>
            <a:r>
              <a:rPr lang="zh-CN" altLang="zh-CN" sz="2100" b="1" spc="225" dirty="0">
                <a:solidFill>
                  <a:prstClr val="white"/>
                </a:solidFill>
              </a:rPr>
              <a:t>中的</a:t>
            </a:r>
            <a:r>
              <a:rPr lang="zh-CN" altLang="zh-CN" sz="2100" b="1" spc="225" dirty="0" smtClean="0">
                <a:solidFill>
                  <a:prstClr val="white"/>
                </a:solidFill>
              </a:rPr>
              <a:t>实现</a:t>
            </a:r>
            <a:endParaRPr lang="zh-CN" altLang="en-US" sz="2100" b="1" spc="225" dirty="0">
              <a:solidFill>
                <a:prstClr val="white"/>
              </a:solidFill>
            </a:endParaRPr>
          </a:p>
        </p:txBody>
      </p:sp>
      <p:sp>
        <p:nvSpPr>
          <p:cNvPr id="21"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3"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1" name="文本框 27"/>
          <p:cNvSpPr txBox="1"/>
          <p:nvPr/>
        </p:nvSpPr>
        <p:spPr>
          <a:xfrm>
            <a:off x="6630203" y="234392"/>
            <a:ext cx="1101584" cy="300082"/>
          </a:xfrm>
          <a:prstGeom prst="rect">
            <a:avLst/>
          </a:prstGeom>
          <a:noFill/>
        </p:spPr>
        <p:txBody>
          <a:bodyPr wrap="none" rtlCol="0">
            <a:spAutoFit/>
          </a:bodyPr>
          <a:lstStyle/>
          <a:p>
            <a:r>
              <a:rPr lang="zh-CN" altLang="en-US" sz="1350" dirty="0" smtClean="0">
                <a:solidFill>
                  <a:prstClr val="white"/>
                </a:solidFill>
              </a:rPr>
              <a:t>第三章 分类</a:t>
            </a:r>
            <a:endParaRPr lang="zh-CN" altLang="en-US" sz="1350" dirty="0">
              <a:solidFill>
                <a:prstClr val="white"/>
              </a:solidFill>
            </a:endParaRPr>
          </a:p>
        </p:txBody>
      </p:sp>
      <p:pic>
        <p:nvPicPr>
          <p:cNvPr id="75" name="图片 74"/>
          <p:cNvPicPr>
            <a:picLocks noChangeAspect="1"/>
          </p:cNvPicPr>
          <p:nvPr/>
        </p:nvPicPr>
        <p:blipFill>
          <a:blip r:embed="rId3"/>
          <a:stretch>
            <a:fillRect/>
          </a:stretch>
        </p:blipFill>
        <p:spPr>
          <a:xfrm>
            <a:off x="585723" y="1302442"/>
            <a:ext cx="8048002" cy="3883512"/>
          </a:xfrm>
          <a:prstGeom prst="rect">
            <a:avLst/>
          </a:prstGeom>
        </p:spPr>
      </p:pic>
      <p:sp>
        <p:nvSpPr>
          <p:cNvPr id="8" name="矩形 7"/>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3"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4"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5"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6"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7"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8" name="矩形 7"/>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9"/>
          <p:cNvSpPr/>
          <p:nvPr/>
        </p:nvSpPr>
        <p:spPr>
          <a:xfrm>
            <a:off x="609779" y="874406"/>
            <a:ext cx="7915326" cy="5262979"/>
          </a:xfrm>
          <a:prstGeom prst="rect">
            <a:avLst/>
          </a:prstGeom>
        </p:spPr>
        <p:txBody>
          <a:bodyPr wrap="square">
            <a:spAutoFit/>
          </a:bodyPr>
          <a:lstStyle/>
          <a:p>
            <a:r>
              <a:rPr lang="en-US" altLang="zh-CN" sz="1600" dirty="0" smtClean="0"/>
              <a:t>    </a:t>
            </a:r>
            <a:r>
              <a:rPr lang="zh-CN" altLang="zh-CN" sz="1600" dirty="0" smtClean="0"/>
              <a:t>通过</a:t>
            </a:r>
            <a:r>
              <a:rPr lang="zh-CN" altLang="zh-CN" sz="1600" dirty="0"/>
              <a:t>处理后的决策树规则为：</a:t>
            </a:r>
            <a:endParaRPr lang="zh-CN" altLang="zh-CN" sz="1600" dirty="0"/>
          </a:p>
          <a:p>
            <a:r>
              <a:rPr lang="en-US" altLang="zh-CN" sz="1600" dirty="0"/>
              <a:t>=== Classifier model (full training set) === </a:t>
            </a:r>
            <a:endParaRPr lang="zh-CN" altLang="zh-CN" sz="1600" dirty="0"/>
          </a:p>
          <a:p>
            <a:r>
              <a:rPr lang="en-US" altLang="zh-CN" sz="1600" dirty="0"/>
              <a:t>J48 pruned tree</a:t>
            </a:r>
            <a:endParaRPr lang="zh-CN" altLang="zh-CN" sz="1600" dirty="0"/>
          </a:p>
          <a:p>
            <a:r>
              <a:rPr lang="en-US" altLang="zh-CN" sz="1600" dirty="0"/>
              <a:t>----------------------------------------------------</a:t>
            </a:r>
            <a:endParaRPr lang="zh-CN" altLang="zh-CN" sz="1600" dirty="0"/>
          </a:p>
          <a:p>
            <a:r>
              <a:rPr lang="en-US" altLang="zh-CN" sz="1600" dirty="0"/>
              <a:t>score = good </a:t>
            </a:r>
            <a:endParaRPr lang="zh-CN" altLang="zh-CN" sz="1600" dirty="0"/>
          </a:p>
          <a:p>
            <a:r>
              <a:rPr lang="en-US" altLang="zh-CN" sz="1600" dirty="0"/>
              <a:t>|    study = a:yes</a:t>
            </a:r>
            <a:endParaRPr lang="en-US" altLang="zh-CN" sz="1600" dirty="0"/>
          </a:p>
          <a:p>
            <a:r>
              <a:rPr lang="en-US" altLang="zh-CN" sz="1600" dirty="0"/>
              <a:t>|    study = b:yes </a:t>
            </a:r>
            <a:endParaRPr lang="zh-CN" altLang="zh-CN" sz="1600" dirty="0"/>
          </a:p>
          <a:p>
            <a:r>
              <a:rPr lang="en-US" altLang="zh-CN" sz="1600" dirty="0"/>
              <a:t>|    study = c </a:t>
            </a:r>
            <a:endParaRPr lang="zh-CN" altLang="zh-CN" sz="1600" dirty="0"/>
          </a:p>
          <a:p>
            <a:r>
              <a:rPr lang="en-US" altLang="zh-CN" sz="1600" dirty="0"/>
              <a:t>|    time </a:t>
            </a:r>
            <a:r>
              <a:rPr lang="zh-CN" altLang="zh-CN" sz="1600" dirty="0"/>
              <a:t>≥</a:t>
            </a:r>
            <a:r>
              <a:rPr lang="en-US" altLang="zh-CN" sz="1600" dirty="0"/>
              <a:t> 5 : yes </a:t>
            </a:r>
            <a:endParaRPr lang="zh-CN" altLang="zh-CN" sz="1600" dirty="0"/>
          </a:p>
          <a:p>
            <a:r>
              <a:rPr lang="en-US" altLang="zh-CN" sz="1600" dirty="0"/>
              <a:t>|    time 2 -- 5 : yes </a:t>
            </a:r>
            <a:endParaRPr lang="zh-CN" altLang="zh-CN" sz="1600" dirty="0"/>
          </a:p>
          <a:p>
            <a:r>
              <a:rPr lang="en-US" altLang="zh-CN" sz="1600" dirty="0"/>
              <a:t>|    time </a:t>
            </a:r>
            <a:r>
              <a:rPr lang="zh-CN" altLang="zh-CN" sz="1600" dirty="0"/>
              <a:t>≤</a:t>
            </a:r>
            <a:r>
              <a:rPr lang="en-US" altLang="zh-CN" sz="1600" dirty="0"/>
              <a:t> 2 : no </a:t>
            </a:r>
            <a:endParaRPr lang="zh-CN" altLang="zh-CN" sz="1600" dirty="0"/>
          </a:p>
          <a:p>
            <a:r>
              <a:rPr lang="en-US" altLang="zh-CN" sz="1600" dirty="0"/>
              <a:t>score = </a:t>
            </a:r>
            <a:r>
              <a:rPr lang="en-US" altLang="zh-CN" sz="1600" dirty="0" err="1"/>
              <a:t>bad:no</a:t>
            </a:r>
            <a:r>
              <a:rPr lang="en-US" altLang="zh-CN" sz="1600" dirty="0"/>
              <a:t> </a:t>
            </a:r>
            <a:endParaRPr lang="zh-CN" altLang="zh-CN" sz="1600" dirty="0"/>
          </a:p>
          <a:p>
            <a:r>
              <a:rPr lang="en-US" altLang="zh-CN" sz="1600" dirty="0"/>
              <a:t>score = general</a:t>
            </a:r>
            <a:endParaRPr lang="zh-CN" altLang="zh-CN" sz="1600" dirty="0"/>
          </a:p>
          <a:p>
            <a:r>
              <a:rPr lang="en-US" altLang="zh-CN" sz="1600" dirty="0"/>
              <a:t>|    book = d : yes  </a:t>
            </a:r>
            <a:endParaRPr lang="zh-CN" altLang="zh-CN" sz="1600" dirty="0"/>
          </a:p>
          <a:p>
            <a:r>
              <a:rPr lang="en-US" altLang="zh-CN" sz="1600" dirty="0"/>
              <a:t>|    book = e : no  </a:t>
            </a:r>
            <a:endParaRPr lang="zh-CN" altLang="zh-CN" sz="1600" dirty="0"/>
          </a:p>
          <a:p>
            <a:r>
              <a:rPr lang="en-US" altLang="zh-CN" sz="1600" dirty="0"/>
              <a:t>|    book = f : no  </a:t>
            </a:r>
            <a:endParaRPr lang="zh-CN" altLang="zh-CN" sz="1600" dirty="0"/>
          </a:p>
          <a:p>
            <a:r>
              <a:rPr lang="en-US" altLang="zh-CN" sz="1600" dirty="0"/>
              <a:t>|    book = g : </a:t>
            </a:r>
            <a:r>
              <a:rPr lang="en-US" altLang="zh-CN" sz="1600" dirty="0" smtClean="0"/>
              <a:t>no</a:t>
            </a:r>
            <a:endParaRPr lang="en-US" altLang="zh-CN" sz="1600" dirty="0" smtClean="0"/>
          </a:p>
          <a:p>
            <a:endParaRPr lang="en-US" altLang="zh-CN" sz="1600" dirty="0" smtClean="0"/>
          </a:p>
          <a:p>
            <a:r>
              <a:rPr lang="en-US" altLang="zh-CN" sz="1600" dirty="0" smtClean="0"/>
              <a:t>    </a:t>
            </a:r>
            <a:r>
              <a:rPr lang="zh-CN" altLang="zh-CN" sz="1600" dirty="0" smtClean="0"/>
              <a:t>其中</a:t>
            </a:r>
            <a:r>
              <a:rPr lang="zh-CN" altLang="zh-CN" sz="1600" dirty="0"/>
              <a:t>，</a:t>
            </a:r>
            <a:r>
              <a:rPr lang="en-US" altLang="zh-CN" sz="1600" dirty="0"/>
              <a:t>score</a:t>
            </a:r>
            <a:r>
              <a:rPr lang="zh-CN" altLang="zh-CN" sz="1600" dirty="0"/>
              <a:t>对应平时成绩，</a:t>
            </a:r>
            <a:r>
              <a:rPr lang="en-US" altLang="zh-CN" sz="1600" dirty="0"/>
              <a:t>study</a:t>
            </a:r>
            <a:r>
              <a:rPr lang="zh-CN" altLang="zh-CN" sz="1600" dirty="0"/>
              <a:t>对应上课学习情况，</a:t>
            </a:r>
            <a:r>
              <a:rPr lang="en-US" altLang="zh-CN" sz="1600" dirty="0"/>
              <a:t>a</a:t>
            </a:r>
            <a:r>
              <a:rPr lang="zh-CN" altLang="zh-CN" sz="1600" dirty="0"/>
              <a:t>、</a:t>
            </a:r>
            <a:r>
              <a:rPr lang="en-US" altLang="zh-CN" sz="1600" dirty="0"/>
              <a:t>b</a:t>
            </a:r>
            <a:r>
              <a:rPr lang="zh-CN" altLang="zh-CN" sz="1600" dirty="0"/>
              <a:t>、</a:t>
            </a:r>
            <a:r>
              <a:rPr lang="en-US" altLang="zh-CN" sz="1600" dirty="0"/>
              <a:t>c</a:t>
            </a:r>
            <a:r>
              <a:rPr lang="zh-CN" altLang="zh-CN" sz="1600" dirty="0"/>
              <a:t>分别对应好、一般和差，</a:t>
            </a:r>
            <a:r>
              <a:rPr lang="en-US" altLang="zh-CN" sz="1600" dirty="0"/>
              <a:t>book</a:t>
            </a:r>
            <a:r>
              <a:rPr lang="zh-CN" altLang="zh-CN" sz="1600" dirty="0"/>
              <a:t>对应课本知识掌握情况，</a:t>
            </a:r>
            <a:r>
              <a:rPr lang="en-US" altLang="zh-CN" sz="1600" dirty="0"/>
              <a:t>d</a:t>
            </a:r>
            <a:r>
              <a:rPr lang="zh-CN" altLang="zh-CN" sz="1600" dirty="0"/>
              <a:t>、</a:t>
            </a:r>
            <a:r>
              <a:rPr lang="en-US" altLang="zh-CN" sz="1600" dirty="0"/>
              <a:t>e</a:t>
            </a:r>
            <a:r>
              <a:rPr lang="zh-CN" altLang="zh-CN" sz="1600" dirty="0"/>
              <a:t>、</a:t>
            </a:r>
            <a:r>
              <a:rPr lang="en-US" altLang="zh-CN" sz="1600" dirty="0"/>
              <a:t>f</a:t>
            </a:r>
            <a:r>
              <a:rPr lang="zh-CN" altLang="zh-CN" sz="1600" dirty="0"/>
              <a:t>、</a:t>
            </a:r>
            <a:r>
              <a:rPr lang="en-US" altLang="zh-CN" sz="1600" dirty="0"/>
              <a:t>g</a:t>
            </a:r>
            <a:r>
              <a:rPr lang="zh-CN" altLang="zh-CN" sz="1600" dirty="0"/>
              <a:t>分别对应完全掌握、基本掌握、一般和不掌握，</a:t>
            </a:r>
            <a:r>
              <a:rPr lang="en-US" altLang="zh-CN" sz="1600" dirty="0"/>
              <a:t>time</a:t>
            </a:r>
            <a:r>
              <a:rPr lang="zh-CN" altLang="zh-CN" sz="1600" dirty="0"/>
              <a:t>对应平均上机时间。</a:t>
            </a:r>
            <a:endParaRPr lang="zh-CN" altLang="zh-CN" sz="1600" dirty="0"/>
          </a:p>
        </p:txBody>
      </p:sp>
      <p:pic>
        <p:nvPicPr>
          <p:cNvPr id="1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56</a:t>
            </a:r>
            <a:endParaRPr lang="en-US" altLang="es-ES" sz="1200" b="1" dirty="0">
              <a:solidFill>
                <a:schemeClr val="bg1">
                  <a:lumMod val="50000"/>
                </a:schemeClr>
              </a:solidFill>
              <a:latin typeface="+mn-lt"/>
            </a:endParaRPr>
          </a:p>
        </p:txBody>
      </p:sp>
      <p:pic>
        <p:nvPicPr>
          <p:cNvPr id="1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7" name="组合 16"/>
          <p:cNvGrpSpPr/>
          <p:nvPr/>
        </p:nvGrpSpPr>
        <p:grpSpPr>
          <a:xfrm>
            <a:off x="-3387" y="-2439"/>
            <a:ext cx="9149172" cy="716845"/>
            <a:chOff x="-3387" y="190175"/>
            <a:chExt cx="9149172" cy="524649"/>
          </a:xfrm>
        </p:grpSpPr>
        <p:sp>
          <p:nvSpPr>
            <p:cNvPr id="18" name="任意多边形 17"/>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 name="任意多边形 18"/>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 name="任意多边形 1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1" name="文本框 6"/>
          <p:cNvSpPr txBox="1"/>
          <p:nvPr/>
        </p:nvSpPr>
        <p:spPr>
          <a:xfrm>
            <a:off x="607500" y="177284"/>
            <a:ext cx="5352812" cy="323165"/>
          </a:xfrm>
          <a:prstGeom prst="rect">
            <a:avLst/>
          </a:prstGeom>
          <a:noFill/>
        </p:spPr>
        <p:txBody>
          <a:bodyPr wrap="none" lIns="0" tIns="0" rIns="0" bIns="0" rtlCol="0">
            <a:spAutoFit/>
          </a:bodyPr>
          <a:lstStyle/>
          <a:p>
            <a:r>
              <a:rPr lang="en-US" altLang="zh-CN" sz="2100" b="1" spc="225" dirty="0" smtClean="0">
                <a:solidFill>
                  <a:prstClr val="white"/>
                </a:solidFill>
              </a:rPr>
              <a:t>3.5 </a:t>
            </a:r>
            <a:r>
              <a:rPr lang="zh-CN" altLang="zh-CN" sz="2100" b="1" spc="225" dirty="0" smtClean="0">
                <a:solidFill>
                  <a:prstClr val="white"/>
                </a:solidFill>
              </a:rPr>
              <a:t>实战</a:t>
            </a:r>
            <a:r>
              <a:rPr lang="zh-CN" altLang="zh-CN" sz="2100" b="1" spc="225" dirty="0">
                <a:solidFill>
                  <a:prstClr val="white"/>
                </a:solidFill>
              </a:rPr>
              <a:t>：决策树算法在</a:t>
            </a:r>
            <a:r>
              <a:rPr lang="en-US" altLang="zh-CN" sz="2100" b="1" spc="225" dirty="0">
                <a:solidFill>
                  <a:prstClr val="white"/>
                </a:solidFill>
              </a:rPr>
              <a:t>Weka</a:t>
            </a:r>
            <a:r>
              <a:rPr lang="zh-CN" altLang="zh-CN" sz="2100" b="1" spc="225" dirty="0">
                <a:solidFill>
                  <a:prstClr val="white"/>
                </a:solidFill>
              </a:rPr>
              <a:t>中的</a:t>
            </a:r>
            <a:r>
              <a:rPr lang="zh-CN" altLang="zh-CN" sz="2100" b="1" spc="225" dirty="0" smtClean="0">
                <a:solidFill>
                  <a:prstClr val="white"/>
                </a:solidFill>
              </a:rPr>
              <a:t>实现</a:t>
            </a:r>
            <a:endParaRPr lang="zh-CN" altLang="en-US" sz="2100" b="1" spc="225" dirty="0">
              <a:solidFill>
                <a:prstClr val="white"/>
              </a:solidFill>
            </a:endParaRPr>
          </a:p>
        </p:txBody>
      </p:sp>
      <p:sp>
        <p:nvSpPr>
          <p:cNvPr id="22"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文本框 27"/>
          <p:cNvSpPr txBox="1"/>
          <p:nvPr/>
        </p:nvSpPr>
        <p:spPr>
          <a:xfrm>
            <a:off x="6630203" y="234392"/>
            <a:ext cx="1101584" cy="300082"/>
          </a:xfrm>
          <a:prstGeom prst="rect">
            <a:avLst/>
          </a:prstGeom>
          <a:noFill/>
        </p:spPr>
        <p:txBody>
          <a:bodyPr wrap="none" rtlCol="0">
            <a:spAutoFit/>
          </a:bodyPr>
          <a:lstStyle/>
          <a:p>
            <a:r>
              <a:rPr lang="zh-CN" altLang="en-US" sz="1350" dirty="0" smtClean="0">
                <a:solidFill>
                  <a:prstClr val="white"/>
                </a:solidFill>
              </a:rPr>
              <a:t>第三章 分类</a:t>
            </a:r>
            <a:endParaRPr lang="zh-CN" altLang="en-US" sz="1350" dirty="0">
              <a:solidFill>
                <a:prstClr val="white"/>
              </a:solidFill>
            </a:endParaRPr>
          </a:p>
        </p:txBody>
      </p:sp>
      <p:sp>
        <p:nvSpPr>
          <p:cNvPr id="9" name="矩形 8"/>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74"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75"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76"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77"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78"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79"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80" name="矩形 79"/>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609779" y="874406"/>
            <a:ext cx="7915326" cy="5016758"/>
          </a:xfrm>
          <a:prstGeom prst="rect">
            <a:avLst/>
          </a:prstGeom>
        </p:spPr>
        <p:txBody>
          <a:bodyPr wrap="square">
            <a:spAutoFit/>
          </a:bodyPr>
          <a:lstStyle/>
          <a:p>
            <a:r>
              <a:rPr lang="zh-CN" altLang="zh-CN" sz="1600" dirty="0" smtClean="0"/>
              <a:t>根据</a:t>
            </a:r>
            <a:r>
              <a:rPr lang="zh-CN" altLang="zh-CN" sz="1600" dirty="0"/>
              <a:t>学生成绩综合判定数据集</a:t>
            </a:r>
            <a:r>
              <a:rPr lang="en-US" altLang="zh-CN" sz="1600" dirty="0"/>
              <a:t>J48</a:t>
            </a:r>
            <a:r>
              <a:rPr lang="zh-CN" altLang="zh-CN" sz="1600" dirty="0"/>
              <a:t>（</a:t>
            </a:r>
            <a:r>
              <a:rPr lang="en-US" altLang="zh-CN" sz="1600" dirty="0"/>
              <a:t>C4.5</a:t>
            </a:r>
            <a:r>
              <a:rPr lang="zh-CN" altLang="zh-CN" sz="1600" dirty="0"/>
              <a:t>）算法生成的决策树</a:t>
            </a:r>
            <a:r>
              <a:rPr lang="zh-CN" altLang="zh-CN" sz="1600" dirty="0" smtClean="0"/>
              <a:t>如</a:t>
            </a:r>
            <a:r>
              <a:rPr lang="zh-CN" altLang="en-US" sz="1600" dirty="0" smtClean="0"/>
              <a:t>下</a:t>
            </a:r>
            <a:r>
              <a:rPr lang="zh-CN" altLang="zh-CN" sz="1600" dirty="0" smtClean="0"/>
              <a:t>图所</a:t>
            </a:r>
            <a:r>
              <a:rPr lang="zh-CN" altLang="zh-CN" sz="1600" dirty="0"/>
              <a:t>示</a:t>
            </a:r>
            <a:r>
              <a:rPr lang="zh-CN" altLang="zh-CN" sz="1600" dirty="0" smtClean="0"/>
              <a:t>。</a:t>
            </a:r>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r>
              <a:rPr lang="en-US" altLang="zh-CN" sz="1600" dirty="0" smtClean="0"/>
              <a:t>    </a:t>
            </a:r>
            <a:r>
              <a:rPr lang="zh-CN" altLang="zh-CN" sz="1600" dirty="0" smtClean="0"/>
              <a:t>是否</a:t>
            </a:r>
            <a:r>
              <a:rPr lang="zh-CN" altLang="zh-CN" sz="1600" dirty="0"/>
              <a:t>为优的分类结果如下：总数为</a:t>
            </a:r>
            <a:r>
              <a:rPr lang="en-US" altLang="zh-CN" sz="1600" dirty="0"/>
              <a:t>167</a:t>
            </a:r>
            <a:r>
              <a:rPr lang="zh-CN" altLang="zh-CN" sz="1600" dirty="0"/>
              <a:t>，正确数为</a:t>
            </a:r>
            <a:r>
              <a:rPr lang="en-US" altLang="zh-CN" sz="1600" dirty="0"/>
              <a:t>147</a:t>
            </a:r>
            <a:r>
              <a:rPr lang="zh-CN" altLang="zh-CN" sz="1600" dirty="0"/>
              <a:t>，百分率为</a:t>
            </a:r>
            <a:r>
              <a:rPr lang="en-US" altLang="zh-CN" sz="1600" dirty="0"/>
              <a:t>88.02%</a:t>
            </a:r>
            <a:r>
              <a:rPr lang="zh-CN" altLang="zh-CN" sz="1600" dirty="0"/>
              <a:t>，错误数为</a:t>
            </a:r>
            <a:r>
              <a:rPr lang="en-US" altLang="zh-CN" sz="1600" dirty="0"/>
              <a:t>20</a:t>
            </a:r>
            <a:r>
              <a:rPr lang="zh-CN" altLang="zh-CN" sz="1600" dirty="0"/>
              <a:t>，百分率为</a:t>
            </a:r>
            <a:r>
              <a:rPr lang="en-US" altLang="zh-CN" sz="1600" dirty="0"/>
              <a:t>11.98%</a:t>
            </a:r>
            <a:r>
              <a:rPr lang="zh-CN" altLang="zh-CN" sz="1600" dirty="0"/>
              <a:t>。</a:t>
            </a:r>
            <a:endParaRPr lang="zh-CN" altLang="zh-CN" sz="1600" dirty="0"/>
          </a:p>
          <a:p>
            <a:endParaRPr lang="en-US" altLang="zh-CN" sz="1600" dirty="0"/>
          </a:p>
          <a:p>
            <a:endParaRPr lang="en-US" altLang="zh-CN" sz="1600" dirty="0" smtClean="0"/>
          </a:p>
          <a:p>
            <a:endParaRPr lang="zh-CN" altLang="zh-CN" sz="1600" dirty="0"/>
          </a:p>
        </p:txBody>
      </p:sp>
      <p:pic>
        <p:nvPicPr>
          <p:cNvPr id="83"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85"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56</a:t>
            </a:r>
            <a:endParaRPr lang="en-US" altLang="es-ES" sz="1200" b="1" dirty="0">
              <a:solidFill>
                <a:schemeClr val="bg1">
                  <a:lumMod val="50000"/>
                </a:schemeClr>
              </a:solidFill>
              <a:latin typeface="+mn-lt"/>
            </a:endParaRPr>
          </a:p>
        </p:txBody>
      </p:sp>
      <p:pic>
        <p:nvPicPr>
          <p:cNvPr id="8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9" name="组合 88"/>
          <p:cNvGrpSpPr/>
          <p:nvPr/>
        </p:nvGrpSpPr>
        <p:grpSpPr>
          <a:xfrm>
            <a:off x="-3387" y="-2439"/>
            <a:ext cx="9149172" cy="716845"/>
            <a:chOff x="-3387" y="190175"/>
            <a:chExt cx="9149172" cy="524649"/>
          </a:xfrm>
        </p:grpSpPr>
        <p:sp>
          <p:nvSpPr>
            <p:cNvPr id="90" name="任意多边形 89"/>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1" name="任意多边形 90"/>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2" name="任意多边形 91"/>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3" name="文本框 6"/>
          <p:cNvSpPr txBox="1"/>
          <p:nvPr/>
        </p:nvSpPr>
        <p:spPr>
          <a:xfrm>
            <a:off x="607500" y="177284"/>
            <a:ext cx="5352812" cy="323165"/>
          </a:xfrm>
          <a:prstGeom prst="rect">
            <a:avLst/>
          </a:prstGeom>
          <a:noFill/>
        </p:spPr>
        <p:txBody>
          <a:bodyPr wrap="none" lIns="0" tIns="0" rIns="0" bIns="0" rtlCol="0">
            <a:spAutoFit/>
          </a:bodyPr>
          <a:lstStyle/>
          <a:p>
            <a:r>
              <a:rPr lang="en-US" altLang="zh-CN" sz="2100" b="1" spc="225" dirty="0" smtClean="0">
                <a:solidFill>
                  <a:prstClr val="white"/>
                </a:solidFill>
              </a:rPr>
              <a:t>3.5 </a:t>
            </a:r>
            <a:r>
              <a:rPr lang="zh-CN" altLang="zh-CN" sz="2100" b="1" spc="225" dirty="0" smtClean="0">
                <a:solidFill>
                  <a:prstClr val="white"/>
                </a:solidFill>
              </a:rPr>
              <a:t>实战</a:t>
            </a:r>
            <a:r>
              <a:rPr lang="zh-CN" altLang="zh-CN" sz="2100" b="1" spc="225" dirty="0">
                <a:solidFill>
                  <a:prstClr val="white"/>
                </a:solidFill>
              </a:rPr>
              <a:t>：决策树算法在</a:t>
            </a:r>
            <a:r>
              <a:rPr lang="en-US" altLang="zh-CN" sz="2100" b="1" spc="225" dirty="0">
                <a:solidFill>
                  <a:prstClr val="white"/>
                </a:solidFill>
              </a:rPr>
              <a:t>Weka</a:t>
            </a:r>
            <a:r>
              <a:rPr lang="zh-CN" altLang="zh-CN" sz="2100" b="1" spc="225" dirty="0">
                <a:solidFill>
                  <a:prstClr val="white"/>
                </a:solidFill>
              </a:rPr>
              <a:t>中的</a:t>
            </a:r>
            <a:r>
              <a:rPr lang="zh-CN" altLang="zh-CN" sz="2100" b="1" spc="225" dirty="0" smtClean="0">
                <a:solidFill>
                  <a:prstClr val="white"/>
                </a:solidFill>
              </a:rPr>
              <a:t>实现</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文本框 27"/>
          <p:cNvSpPr txBox="1"/>
          <p:nvPr/>
        </p:nvSpPr>
        <p:spPr>
          <a:xfrm>
            <a:off x="6630203" y="234392"/>
            <a:ext cx="1101584" cy="300082"/>
          </a:xfrm>
          <a:prstGeom prst="rect">
            <a:avLst/>
          </a:prstGeom>
          <a:noFill/>
        </p:spPr>
        <p:txBody>
          <a:bodyPr wrap="none" rtlCol="0">
            <a:spAutoFit/>
          </a:bodyPr>
          <a:lstStyle/>
          <a:p>
            <a:r>
              <a:rPr lang="zh-CN" altLang="en-US" sz="1350" dirty="0" smtClean="0">
                <a:solidFill>
                  <a:prstClr val="white"/>
                </a:solidFill>
              </a:rPr>
              <a:t>第三章 分类</a:t>
            </a:r>
            <a:endParaRPr lang="zh-CN" altLang="en-US" sz="1350" dirty="0">
              <a:solidFill>
                <a:prstClr val="white"/>
              </a:solidFill>
            </a:endParaRPr>
          </a:p>
        </p:txBody>
      </p:sp>
      <p:pic>
        <p:nvPicPr>
          <p:cNvPr id="26626" name="Picture 2" descr="t3-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6688" y="1359160"/>
            <a:ext cx="6716985" cy="311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矩形 80"/>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3"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4"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5"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6" name="灯片编号占位符 1"/>
          <p:cNvSpPr txBox="1"/>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grpSp>
        <p:nvGrpSpPr>
          <p:cNvPr id="7" name="组合 6"/>
          <p:cNvGrpSpPr/>
          <p:nvPr/>
        </p:nvGrpSpPr>
        <p:grpSpPr>
          <a:xfrm>
            <a:off x="1710151" y="5109346"/>
            <a:ext cx="5693399" cy="426279"/>
            <a:chOff x="1807265" y="3866296"/>
            <a:chExt cx="5693399" cy="426279"/>
          </a:xfrm>
          <a:solidFill>
            <a:srgbClr val="000066"/>
          </a:solidFill>
        </p:grpSpPr>
        <p:sp>
          <p:nvSpPr>
            <p:cNvPr id="8" name="圆角矩形 7"/>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8"/>
            <p:cNvSpPr/>
            <p:nvPr/>
          </p:nvSpPr>
          <p:spPr>
            <a:xfrm>
              <a:off x="1881814" y="3877077"/>
              <a:ext cx="1544012" cy="415498"/>
            </a:xfrm>
            <a:prstGeom prst="rect">
              <a:avLst/>
            </a:prstGeom>
            <a:noFill/>
          </p:spPr>
          <p:txBody>
            <a:bodyPr wrap="none">
              <a:spAutoFit/>
            </a:bodyPr>
            <a:lstStyle/>
            <a:p>
              <a:r>
                <a:rPr lang="zh-CN" altLang="en-US" sz="2100" spc="225" dirty="0" smtClean="0">
                  <a:solidFill>
                    <a:schemeClr val="bg1"/>
                  </a:solidFill>
                  <a:latin typeface="微软雅黑" panose="020B0503020204020204" pitchFamily="34" charset="-122"/>
                  <a:ea typeface="微软雅黑" panose="020B0503020204020204" pitchFamily="34" charset="-122"/>
                </a:rPr>
                <a:t>       习题</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
        <p:nvSpPr>
          <p:cNvPr id="10" name="矩形 9"/>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2" name="矩形 11"/>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3" name="组合 12"/>
          <p:cNvGrpSpPr/>
          <p:nvPr/>
        </p:nvGrpSpPr>
        <p:grpSpPr>
          <a:xfrm>
            <a:off x="690257" y="966177"/>
            <a:ext cx="7832784" cy="781050"/>
            <a:chOff x="2788580" y="1152524"/>
            <a:chExt cx="3730770" cy="781050"/>
          </a:xfrm>
          <a:solidFill>
            <a:srgbClr val="000066"/>
          </a:solidFill>
        </p:grpSpPr>
        <p:grpSp>
          <p:nvGrpSpPr>
            <p:cNvPr id="14" name="组合 13"/>
            <p:cNvGrpSpPr/>
            <p:nvPr/>
          </p:nvGrpSpPr>
          <p:grpSpPr>
            <a:xfrm>
              <a:off x="2788580" y="1152524"/>
              <a:ext cx="3730770" cy="781050"/>
              <a:chOff x="3725790" y="847725"/>
              <a:chExt cx="3730770" cy="781050"/>
            </a:xfrm>
            <a:grpFill/>
          </p:grpSpPr>
          <p:grpSp>
            <p:nvGrpSpPr>
              <p:cNvPr id="16" name="组合 15"/>
              <p:cNvGrpSpPr/>
              <p:nvPr/>
            </p:nvGrpSpPr>
            <p:grpSpPr>
              <a:xfrm>
                <a:off x="3725790" y="1019175"/>
                <a:ext cx="627135" cy="609600"/>
                <a:chOff x="3725790" y="1019175"/>
                <a:chExt cx="627135" cy="609600"/>
              </a:xfrm>
              <a:grpFill/>
            </p:grpSpPr>
            <p:sp>
              <p:nvSpPr>
                <p:cNvPr id="21" name="任意多边形 20"/>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直角三角形 21"/>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flipH="1">
                <a:off x="6829425" y="1019175"/>
                <a:ext cx="627135" cy="609600"/>
                <a:chOff x="3725790" y="1019175"/>
                <a:chExt cx="627135" cy="609600"/>
              </a:xfrm>
              <a:grpFill/>
            </p:grpSpPr>
            <p:sp>
              <p:nvSpPr>
                <p:cNvPr id="19" name="任意多边形 18"/>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直角三角形 19"/>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4014932" y="1169836"/>
              <a:ext cx="1114119" cy="523220"/>
            </a:xfrm>
            <a:prstGeom prst="rect">
              <a:avLst/>
            </a:prstGeom>
            <a:grpFill/>
          </p:spPr>
          <p:txBody>
            <a:bodyPr wrap="none" rtlCol="0">
              <a:spAutoFit/>
            </a:bodyPr>
            <a:lstStyle/>
            <a:p>
              <a:pPr algn="ctr"/>
              <a:r>
                <a:rPr lang="zh-CN" altLang="en-US" sz="2800" dirty="0" smtClean="0">
                  <a:solidFill>
                    <a:schemeClr val="accent4"/>
                  </a:solidFill>
                </a:rPr>
                <a:t>第三章　分类</a:t>
              </a:r>
              <a:endParaRPr lang="zh-CN" altLang="en-US" sz="2800" dirty="0">
                <a:solidFill>
                  <a:schemeClr val="accent4"/>
                </a:solidFill>
              </a:endParaRPr>
            </a:p>
          </p:txBody>
        </p:sp>
      </p:grpSp>
      <p:grpSp>
        <p:nvGrpSpPr>
          <p:cNvPr id="23" name="组合 22"/>
          <p:cNvGrpSpPr/>
          <p:nvPr/>
        </p:nvGrpSpPr>
        <p:grpSpPr>
          <a:xfrm>
            <a:off x="1765366" y="2065672"/>
            <a:ext cx="5693399" cy="426278"/>
            <a:chOff x="1807265" y="2935089"/>
            <a:chExt cx="5693399" cy="426278"/>
          </a:xfrm>
        </p:grpSpPr>
        <p:sp>
          <p:nvSpPr>
            <p:cNvPr id="24" name="圆角矩形 2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矩形 24"/>
            <p:cNvSpPr/>
            <p:nvPr/>
          </p:nvSpPr>
          <p:spPr>
            <a:xfrm>
              <a:off x="1881814" y="2945869"/>
              <a:ext cx="2143536" cy="415498"/>
            </a:xfrm>
            <a:prstGeom prst="rect">
              <a:avLst/>
            </a:prstGeom>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基本概念</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1745522" y="2617787"/>
            <a:ext cx="5693399" cy="426278"/>
            <a:chOff x="1807265" y="3400693"/>
            <a:chExt cx="5693399" cy="426278"/>
          </a:xfrm>
          <a:solidFill>
            <a:schemeClr val="bg2"/>
          </a:solidFill>
        </p:grpSpPr>
        <p:sp>
          <p:nvSpPr>
            <p:cNvPr id="27" name="圆角矩形 26"/>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矩形 27"/>
            <p:cNvSpPr/>
            <p:nvPr/>
          </p:nvSpPr>
          <p:spPr>
            <a:xfrm>
              <a:off x="1881814" y="3411473"/>
              <a:ext cx="1845377" cy="415498"/>
            </a:xfrm>
            <a:prstGeom prst="rect">
              <a:avLst/>
            </a:prstGeom>
            <a:noFill/>
          </p:spPr>
          <p:txBody>
            <a:bodyPr wrap="none">
              <a:spAutoFit/>
            </a:bodyPr>
            <a:lstStyle/>
            <a:p>
              <a:r>
                <a:rPr lang="en-US" altLang="zh-CN" sz="2100" spc="225" dirty="0" smtClean="0">
                  <a:solidFill>
                    <a:schemeClr val="tx1">
                      <a:lumMod val="65000"/>
                      <a:lumOff val="35000"/>
                    </a:schemeClr>
                  </a:solidFill>
                  <a:latin typeface="微软雅黑" panose="020B0503020204020204" pitchFamily="34" charset="-122"/>
                  <a:ea typeface="微软雅黑" panose="020B0503020204020204" pitchFamily="34" charset="-122"/>
                </a:rPr>
                <a:t>3.2</a:t>
              </a:r>
              <a:r>
                <a:rPr lang="zh-CN" altLang="en-US" sz="2100" spc="225" dirty="0" smtClean="0">
                  <a:solidFill>
                    <a:schemeClr val="tx1">
                      <a:lumMod val="65000"/>
                      <a:lumOff val="35000"/>
                    </a:schemeClr>
                  </a:solidFill>
                  <a:latin typeface="微软雅黑" panose="020B0503020204020204" pitchFamily="34" charset="-122"/>
                  <a:ea typeface="微软雅黑" panose="020B0503020204020204" pitchFamily="34" charset="-122"/>
                </a:rPr>
                <a:t>　决策树</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1741471" y="3826555"/>
            <a:ext cx="5693399" cy="426278"/>
            <a:chOff x="1807265" y="4331900"/>
            <a:chExt cx="5693399" cy="426278"/>
          </a:xfrm>
        </p:grpSpPr>
        <p:sp>
          <p:nvSpPr>
            <p:cNvPr id="30" name="圆角矩形 29"/>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矩形 30"/>
            <p:cNvSpPr/>
            <p:nvPr/>
          </p:nvSpPr>
          <p:spPr>
            <a:xfrm>
              <a:off x="1881814" y="4342680"/>
              <a:ext cx="2441694" cy="415498"/>
            </a:xfrm>
            <a:prstGeom prst="rect">
              <a:avLst/>
            </a:prstGeom>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3.4</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支持向量机</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1765366" y="4487079"/>
            <a:ext cx="5726216" cy="738664"/>
            <a:chOff x="1818097" y="4753860"/>
            <a:chExt cx="5726216" cy="738664"/>
          </a:xfrm>
        </p:grpSpPr>
        <p:sp>
          <p:nvSpPr>
            <p:cNvPr id="33" name="圆角矩形 32"/>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矩形 33"/>
            <p:cNvSpPr/>
            <p:nvPr/>
          </p:nvSpPr>
          <p:spPr>
            <a:xfrm>
              <a:off x="1887572" y="4753860"/>
              <a:ext cx="5656741" cy="738664"/>
            </a:xfrm>
            <a:prstGeom prst="rect">
              <a:avLst/>
            </a:prstGeom>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3.5</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实战：</a:t>
              </a:r>
              <a:r>
                <a:rPr lang="zh-CN"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决策树算法</a:t>
              </a:r>
              <a:r>
                <a:rPr lang="zh-CN"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在</a:t>
              </a:r>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Weka</a:t>
              </a:r>
              <a:r>
                <a:rPr lang="zh-CN"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中的实现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1731445" y="3222230"/>
            <a:ext cx="5693399" cy="415498"/>
            <a:chOff x="1807265" y="2462595"/>
            <a:chExt cx="5693399" cy="415498"/>
          </a:xfrm>
          <a:solidFill>
            <a:schemeClr val="bg2"/>
          </a:solidFill>
        </p:grpSpPr>
        <p:sp>
          <p:nvSpPr>
            <p:cNvPr id="36" name="圆角矩形 35"/>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矩形 36"/>
            <p:cNvSpPr/>
            <p:nvPr/>
          </p:nvSpPr>
          <p:spPr>
            <a:xfrm>
              <a:off x="1883286" y="2462595"/>
              <a:ext cx="2441694" cy="415498"/>
            </a:xfrm>
            <a:prstGeom prst="rect">
              <a:avLst/>
            </a:prstGeom>
            <a:grp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3.3</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贝叶斯分类</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pic>
        <p:nvPicPr>
          <p:cNvPr id="3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0"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56</a:t>
            </a:r>
            <a:endParaRPr lang="en-US" altLang="es-ES" sz="1200" b="1" dirty="0">
              <a:solidFill>
                <a:schemeClr val="bg1">
                  <a:lumMod val="50000"/>
                </a:schemeClr>
              </a:solidFill>
              <a:latin typeface="+mn-lt"/>
            </a:endParaRPr>
          </a:p>
        </p:txBody>
      </p:sp>
      <p:pic>
        <p:nvPicPr>
          <p:cNvPr id="4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44" name="矩形 43"/>
          <p:cNvSpPr/>
          <p:nvPr/>
        </p:nvSpPr>
        <p:spPr>
          <a:xfrm>
            <a:off x="7929" y="38314"/>
            <a:ext cx="4339650" cy="300082"/>
          </a:xfrm>
          <a:prstGeom prst="rect">
            <a:avLst/>
          </a:prstGeom>
        </p:spPr>
        <p:txBody>
          <a:bodyPr wrap="none">
            <a:spAutoFit/>
          </a:bodyPr>
          <a:lstStyle/>
          <a:p>
            <a:r>
              <a:rPr lang="zh-CN" altLang="en-US" sz="1350" dirty="0" smtClean="0">
                <a:solidFill>
                  <a:schemeClr val="bg1"/>
                </a:solidFill>
              </a:rPr>
              <a:t>高级大数据人才培养丛书之一，大数据挖掘技术与应用</a:t>
            </a:r>
            <a:endParaRPr lang="zh-CN" altLang="en-US" sz="1350" dirty="0">
              <a:solidFill>
                <a:schemeClr val="bg1"/>
              </a:solidFill>
            </a:endParaRPr>
          </a:p>
        </p:txBody>
      </p:sp>
      <p:sp>
        <p:nvSpPr>
          <p:cNvPr id="11" name="矩形 10"/>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30361" y="-22600"/>
            <a:ext cx="9201150" cy="6829426"/>
          </a:xfrm>
          <a:prstGeom prst="rect">
            <a:avLst/>
          </a:prstGeom>
        </p:spPr>
      </p:pic>
      <p:grpSp>
        <p:nvGrpSpPr>
          <p:cNvPr id="2" name="组合 1"/>
          <p:cNvGrpSpPr/>
          <p:nvPr/>
        </p:nvGrpSpPr>
        <p:grpSpPr>
          <a:xfrm>
            <a:off x="225399" y="43062"/>
            <a:ext cx="1569660" cy="646331"/>
            <a:chOff x="564072" y="1012685"/>
            <a:chExt cx="1569660" cy="646331"/>
          </a:xfrm>
        </p:grpSpPr>
        <p:sp>
          <p:nvSpPr>
            <p:cNvPr id="3" name="矩形 2"/>
            <p:cNvSpPr/>
            <p:nvPr/>
          </p:nvSpPr>
          <p:spPr>
            <a:xfrm>
              <a:off x="564072" y="1012685"/>
              <a:ext cx="1569660" cy="646331"/>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p:nvCxnSpPr>
        <p:spPr>
          <a:xfrm flipV="1">
            <a:off x="5988185" y="2867675"/>
            <a:ext cx="723626" cy="723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3656509" y="3248553"/>
            <a:ext cx="1009414" cy="902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灯片编号占位符 1"/>
          <p:cNvSpPr txBox="1"/>
          <p:nvPr/>
        </p:nvSpPr>
        <p:spPr>
          <a:xfrm>
            <a:off x="6457950" y="6526171"/>
            <a:ext cx="20574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13" name="灯片编号占位符 1"/>
          <p:cNvSpPr txBox="1"/>
          <p:nvPr/>
        </p:nvSpPr>
        <p:spPr>
          <a:xfrm>
            <a:off x="6457950" y="652617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14" name="灯片编号占位符 1"/>
          <p:cNvSpPr txBox="1"/>
          <p:nvPr/>
        </p:nvSpPr>
        <p:spPr>
          <a:xfrm>
            <a:off x="6457950" y="652617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17" name="灯片编号占位符 1"/>
          <p:cNvSpPr txBox="1"/>
          <p:nvPr/>
        </p:nvSpPr>
        <p:spPr>
          <a:xfrm>
            <a:off x="6457950" y="652617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18" name="灯片编号占位符 1"/>
          <p:cNvSpPr txBox="1"/>
          <p:nvPr/>
        </p:nvSpPr>
        <p:spPr>
          <a:xfrm>
            <a:off x="6457950" y="652617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19" name="灯片编号占位符 1"/>
          <p:cNvSpPr txBox="1"/>
          <p:nvPr/>
        </p:nvSpPr>
        <p:spPr>
          <a:xfrm>
            <a:off x="6457950" y="652617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20" name="灯片编号占位符 1"/>
          <p:cNvSpPr txBox="1"/>
          <p:nvPr/>
        </p:nvSpPr>
        <p:spPr>
          <a:xfrm>
            <a:off x="6457950" y="652617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21" name="矩形 20"/>
          <p:cNvSpPr/>
          <p:nvPr/>
        </p:nvSpPr>
        <p:spPr>
          <a:xfrm>
            <a:off x="0" y="683918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矩形 21"/>
          <p:cNvSpPr/>
          <p:nvPr/>
        </p:nvSpPr>
        <p:spPr>
          <a:xfrm>
            <a:off x="-4558" y="629303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23"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42039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30 CuadroTexto"/>
          <p:cNvSpPr txBox="1"/>
          <p:nvPr/>
        </p:nvSpPr>
        <p:spPr>
          <a:xfrm>
            <a:off x="4467225" y="643151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5" name="31 CuadroTexto"/>
          <p:cNvSpPr txBox="1"/>
          <p:nvPr/>
        </p:nvSpPr>
        <p:spPr>
          <a:xfrm>
            <a:off x="4729199" y="643698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48</a:t>
            </a:r>
            <a:endParaRPr lang="es-ES" sz="1200" b="1" dirty="0">
              <a:solidFill>
                <a:schemeClr val="bg1">
                  <a:lumMod val="50000"/>
                </a:schemeClr>
              </a:solidFill>
              <a:latin typeface="+mn-lt"/>
            </a:endParaRPr>
          </a:p>
        </p:txBody>
      </p:sp>
      <p:pic>
        <p:nvPicPr>
          <p:cNvPr id="2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47119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47119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灯片编号占位符 5"/>
          <p:cNvSpPr txBox="1"/>
          <p:nvPr/>
        </p:nvSpPr>
        <p:spPr>
          <a:xfrm>
            <a:off x="2402285" y="639261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9" name="矩形 28"/>
          <p:cNvSpPr/>
          <p:nvPr/>
        </p:nvSpPr>
        <p:spPr>
          <a:xfrm>
            <a:off x="617144" y="862869"/>
            <a:ext cx="7917605" cy="5509200"/>
          </a:xfrm>
          <a:prstGeom prst="rect">
            <a:avLst/>
          </a:prstGeom>
        </p:spPr>
        <p:txBody>
          <a:bodyPr wrap="square">
            <a:spAutoFit/>
          </a:bodyPr>
          <a:lstStyle/>
          <a:p>
            <a:r>
              <a:rPr lang="en-US" altLang="zh-CN" sz="1600" spc="225" dirty="0" smtClean="0">
                <a:solidFill>
                  <a:prstClr val="white"/>
                </a:solidFill>
              </a:rPr>
              <a:t>1</a:t>
            </a:r>
            <a:r>
              <a:rPr lang="zh-CN" altLang="zh-CN" sz="1600" spc="225" dirty="0">
                <a:solidFill>
                  <a:prstClr val="white"/>
                </a:solidFill>
              </a:rPr>
              <a:t>．</a:t>
            </a:r>
            <a:r>
              <a:rPr lang="zh-CN" altLang="zh-CN" sz="1600" dirty="0">
                <a:solidFill>
                  <a:schemeClr val="bg1"/>
                </a:solidFill>
              </a:rPr>
              <a:t>数据分类一般分为哪两个阶段？请阐述。常用的评估分类方法准确率的技术有哪些？请阐述。</a:t>
            </a:r>
            <a:endParaRPr lang="zh-CN" altLang="zh-CN" sz="1600" dirty="0">
              <a:solidFill>
                <a:schemeClr val="bg1"/>
              </a:solidFill>
            </a:endParaRPr>
          </a:p>
          <a:p>
            <a:pPr>
              <a:lnSpc>
                <a:spcPct val="150000"/>
              </a:lnSpc>
            </a:pPr>
            <a:r>
              <a:rPr lang="en-US" altLang="zh-CN" sz="1600" spc="225" dirty="0">
                <a:solidFill>
                  <a:prstClr val="white"/>
                </a:solidFill>
              </a:rPr>
              <a:t>2</a:t>
            </a:r>
            <a:r>
              <a:rPr lang="zh-CN" altLang="zh-CN" sz="1600" spc="225" dirty="0">
                <a:solidFill>
                  <a:prstClr val="white"/>
                </a:solidFill>
              </a:rPr>
              <a:t>．什么是决策树？决策树</a:t>
            </a:r>
            <a:r>
              <a:rPr lang="zh-CN" altLang="zh-CN" sz="1600" spc="225" dirty="0" smtClean="0">
                <a:solidFill>
                  <a:prstClr val="white"/>
                </a:solidFill>
              </a:rPr>
              <a:t>的最佳用途是什么？决策树分为哪两种树？决策树中一般包含哪几种节点？请阐述决策树构建的基本步骤。一棵决策树的生成过程主要分为哪</a:t>
            </a:r>
            <a:r>
              <a:rPr lang="en-US" altLang="zh-CN" sz="1600" spc="225" dirty="0" smtClean="0">
                <a:solidFill>
                  <a:prstClr val="white"/>
                </a:solidFill>
              </a:rPr>
              <a:t>3</a:t>
            </a:r>
            <a:r>
              <a:rPr lang="zh-CN" altLang="zh-CN" sz="1600" spc="225" dirty="0" smtClean="0">
                <a:solidFill>
                  <a:prstClr val="white"/>
                </a:solidFill>
              </a:rPr>
              <a:t>个部分？请阐述决策树</a:t>
            </a:r>
            <a:r>
              <a:rPr lang="zh-CN" altLang="zh-CN" sz="1600" spc="225" dirty="0">
                <a:solidFill>
                  <a:prstClr val="white"/>
                </a:solidFill>
              </a:rPr>
              <a:t>优缺点</a:t>
            </a:r>
            <a:r>
              <a:rPr lang="zh-CN" altLang="zh-CN" sz="1600" spc="225" dirty="0" smtClean="0">
                <a:solidFill>
                  <a:prstClr val="white"/>
                </a:solidFill>
              </a:rPr>
              <a:t>。</a:t>
            </a:r>
            <a:endParaRPr lang="en-US" altLang="zh-CN" sz="1600" spc="225" dirty="0" smtClean="0">
              <a:solidFill>
                <a:prstClr val="white"/>
              </a:solidFill>
            </a:endParaRPr>
          </a:p>
          <a:p>
            <a:pPr>
              <a:lnSpc>
                <a:spcPct val="150000"/>
              </a:lnSpc>
            </a:pPr>
            <a:r>
              <a:rPr lang="en-US" altLang="zh-CN" sz="1600" spc="225" dirty="0">
                <a:solidFill>
                  <a:prstClr val="white"/>
                </a:solidFill>
              </a:rPr>
              <a:t>3</a:t>
            </a:r>
            <a:r>
              <a:rPr lang="zh-CN" altLang="zh-CN" sz="1600" spc="225" dirty="0">
                <a:solidFill>
                  <a:prstClr val="white"/>
                </a:solidFill>
              </a:rPr>
              <a:t>．</a:t>
            </a:r>
            <a:r>
              <a:rPr lang="en-US" altLang="zh-CN" sz="1600" dirty="0">
                <a:solidFill>
                  <a:schemeClr val="bg1"/>
                </a:solidFill>
              </a:rPr>
              <a:t>ID3</a:t>
            </a:r>
            <a:r>
              <a:rPr lang="zh-CN" altLang="zh-CN" sz="1600" dirty="0">
                <a:solidFill>
                  <a:schemeClr val="bg1"/>
                </a:solidFill>
              </a:rPr>
              <a:t>算法生成决策树的过程是什么？请阐述</a:t>
            </a:r>
            <a:r>
              <a:rPr lang="en-US" altLang="zh-CN" sz="1600" dirty="0">
                <a:solidFill>
                  <a:schemeClr val="bg1"/>
                </a:solidFill>
              </a:rPr>
              <a:t>ID3</a:t>
            </a:r>
            <a:r>
              <a:rPr lang="zh-CN" altLang="zh-CN" sz="1600" dirty="0">
                <a:solidFill>
                  <a:schemeClr val="bg1"/>
                </a:solidFill>
              </a:rPr>
              <a:t>算法的优缺点。</a:t>
            </a:r>
            <a:r>
              <a:rPr lang="en-US" altLang="zh-CN" sz="1600" dirty="0">
                <a:solidFill>
                  <a:schemeClr val="bg1"/>
                </a:solidFill>
              </a:rPr>
              <a:t>C4.5</a:t>
            </a:r>
            <a:r>
              <a:rPr lang="zh-CN" altLang="zh-CN" sz="1600" dirty="0">
                <a:solidFill>
                  <a:schemeClr val="bg1"/>
                </a:solidFill>
              </a:rPr>
              <a:t>有哪两种基本剪枝策略？请分别阐述它们的思路。</a:t>
            </a:r>
            <a:r>
              <a:rPr lang="en-US" altLang="zh-CN" sz="1600" dirty="0">
                <a:solidFill>
                  <a:schemeClr val="bg1"/>
                </a:solidFill>
              </a:rPr>
              <a:t>C4.5</a:t>
            </a:r>
            <a:r>
              <a:rPr lang="zh-CN" altLang="zh-CN" sz="1600" dirty="0">
                <a:solidFill>
                  <a:schemeClr val="bg1"/>
                </a:solidFill>
              </a:rPr>
              <a:t>算法建树过程是什么？请阐述</a:t>
            </a:r>
            <a:r>
              <a:rPr lang="en-US" altLang="zh-CN" sz="1600" dirty="0">
                <a:solidFill>
                  <a:schemeClr val="bg1"/>
                </a:solidFill>
              </a:rPr>
              <a:t>C4.5</a:t>
            </a:r>
            <a:r>
              <a:rPr lang="zh-CN" altLang="zh-CN" sz="1600" dirty="0">
                <a:solidFill>
                  <a:schemeClr val="bg1"/>
                </a:solidFill>
              </a:rPr>
              <a:t>算法的优缺点。请阐述</a:t>
            </a:r>
            <a:r>
              <a:rPr lang="en-US" altLang="zh-CN" sz="1600" dirty="0">
                <a:solidFill>
                  <a:schemeClr val="bg1"/>
                </a:solidFill>
              </a:rPr>
              <a:t>CART</a:t>
            </a:r>
            <a:r>
              <a:rPr lang="zh-CN" altLang="zh-CN" sz="1600" dirty="0">
                <a:solidFill>
                  <a:schemeClr val="bg1"/>
                </a:solidFill>
              </a:rPr>
              <a:t>算法建树过程。请阐述</a:t>
            </a:r>
            <a:r>
              <a:rPr lang="en-US" altLang="zh-CN" sz="1600" dirty="0">
                <a:solidFill>
                  <a:schemeClr val="bg1"/>
                </a:solidFill>
              </a:rPr>
              <a:t>CART</a:t>
            </a:r>
            <a:r>
              <a:rPr lang="zh-CN" altLang="zh-CN" sz="1600" dirty="0">
                <a:solidFill>
                  <a:schemeClr val="bg1"/>
                </a:solidFill>
              </a:rPr>
              <a:t>算法的优缺点。</a:t>
            </a:r>
            <a:endParaRPr lang="zh-CN" altLang="zh-CN" sz="1600" dirty="0">
              <a:solidFill>
                <a:schemeClr val="bg1"/>
              </a:solidFill>
            </a:endParaRPr>
          </a:p>
          <a:p>
            <a:pPr>
              <a:lnSpc>
                <a:spcPct val="150000"/>
              </a:lnSpc>
            </a:pPr>
            <a:r>
              <a:rPr lang="en-US" altLang="zh-CN" sz="1600" spc="225" dirty="0">
                <a:solidFill>
                  <a:prstClr val="white"/>
                </a:solidFill>
              </a:rPr>
              <a:t>4</a:t>
            </a:r>
            <a:r>
              <a:rPr lang="zh-CN" altLang="zh-CN" sz="1600" spc="225" dirty="0">
                <a:solidFill>
                  <a:prstClr val="white"/>
                </a:solidFill>
              </a:rPr>
              <a:t>．</a:t>
            </a:r>
            <a:r>
              <a:rPr lang="zh-CN" altLang="zh-CN" sz="1600" dirty="0">
                <a:solidFill>
                  <a:schemeClr val="bg1"/>
                </a:solidFill>
              </a:rPr>
              <a:t>请阐述朴素贝叶斯分类的优缺点。整个朴素贝叶斯分类一般分为哪三个阶段？请阐述。贝叶斯分析中的三要素是指哪三要素？贝叶斯决策主要包含哪四个部分？</a:t>
            </a:r>
            <a:endParaRPr lang="zh-CN" altLang="zh-CN" sz="1600" dirty="0">
              <a:solidFill>
                <a:schemeClr val="bg1"/>
              </a:solidFill>
            </a:endParaRPr>
          </a:p>
          <a:p>
            <a:pPr>
              <a:lnSpc>
                <a:spcPct val="150000"/>
              </a:lnSpc>
            </a:pPr>
            <a:r>
              <a:rPr lang="en-US" altLang="zh-CN" sz="1600" spc="225" dirty="0">
                <a:solidFill>
                  <a:prstClr val="white"/>
                </a:solidFill>
              </a:rPr>
              <a:t>5</a:t>
            </a:r>
            <a:r>
              <a:rPr lang="zh-CN" altLang="zh-CN" sz="1600" spc="225" dirty="0">
                <a:solidFill>
                  <a:prstClr val="white"/>
                </a:solidFill>
              </a:rPr>
              <a:t>．</a:t>
            </a:r>
            <a:r>
              <a:rPr lang="zh-CN" altLang="zh-CN" sz="1600" dirty="0">
                <a:solidFill>
                  <a:schemeClr val="bg1"/>
                </a:solidFill>
              </a:rPr>
              <a:t>什么叫核函数</a:t>
            </a:r>
            <a:r>
              <a:rPr lang="en-US" altLang="zh-CN" sz="1600" dirty="0">
                <a:solidFill>
                  <a:schemeClr val="bg1"/>
                </a:solidFill>
              </a:rPr>
              <a:t>?</a:t>
            </a:r>
            <a:r>
              <a:rPr lang="zh-CN" altLang="zh-CN" sz="1600" dirty="0">
                <a:solidFill>
                  <a:schemeClr val="bg1"/>
                </a:solidFill>
              </a:rPr>
              <a:t>常用的核函数主要有以下哪几种</a:t>
            </a:r>
            <a:r>
              <a:rPr lang="en-US" altLang="zh-CN" sz="1600" dirty="0">
                <a:solidFill>
                  <a:schemeClr val="bg1"/>
                </a:solidFill>
              </a:rPr>
              <a:t>?</a:t>
            </a:r>
            <a:r>
              <a:rPr lang="zh-CN" altLang="zh-CN" sz="1600" dirty="0">
                <a:solidFill>
                  <a:schemeClr val="bg1"/>
                </a:solidFill>
              </a:rPr>
              <a:t>对偶问题与原始问题之间存在着哪些关系？请阐述对偶理论。常用的损失函数有哪些</a:t>
            </a:r>
            <a:r>
              <a:rPr lang="zh-CN" altLang="zh-CN" sz="1600" dirty="0" smtClean="0">
                <a:solidFill>
                  <a:schemeClr val="bg1"/>
                </a:solidFill>
              </a:rPr>
              <a:t>？</a:t>
            </a:r>
            <a:endParaRPr lang="en-US" altLang="zh-CN" sz="1600" dirty="0" smtClean="0">
              <a:solidFill>
                <a:schemeClr val="bg1"/>
              </a:solidFill>
            </a:endParaRPr>
          </a:p>
          <a:p>
            <a:pPr>
              <a:lnSpc>
                <a:spcPct val="150000"/>
              </a:lnSpc>
            </a:pPr>
            <a:r>
              <a:rPr lang="en-US" altLang="zh-CN" sz="1600" spc="225" dirty="0" smtClean="0">
                <a:solidFill>
                  <a:prstClr val="white"/>
                </a:solidFill>
              </a:rPr>
              <a:t>6</a:t>
            </a:r>
            <a:r>
              <a:rPr lang="en-US" altLang="zh-CN" sz="1600" spc="225" dirty="0">
                <a:solidFill>
                  <a:prstClr val="white"/>
                </a:solidFill>
              </a:rPr>
              <a:t>.</a:t>
            </a:r>
            <a:r>
              <a:rPr lang="zh-CN" altLang="zh-CN" sz="1600" spc="225" dirty="0">
                <a:solidFill>
                  <a:prstClr val="white"/>
                </a:solidFill>
              </a:rPr>
              <a:t>请阐述支持向量机的主要思想。支持向量机的理论有哪几个要点？请阐述支持向量机（</a:t>
            </a:r>
            <a:r>
              <a:rPr lang="en-US" altLang="zh-CN" sz="1600" spc="225" dirty="0">
                <a:solidFill>
                  <a:prstClr val="white"/>
                </a:solidFill>
              </a:rPr>
              <a:t>SVM</a:t>
            </a:r>
            <a:r>
              <a:rPr lang="zh-CN" altLang="zh-CN" sz="1600" spc="225" dirty="0">
                <a:solidFill>
                  <a:prstClr val="white"/>
                </a:solidFill>
              </a:rPr>
              <a:t>）主要有哪几种情况？请阐述支持向量机的优点。</a:t>
            </a:r>
            <a:endParaRPr lang="zh-CN" altLang="zh-CN" sz="1600" spc="225" dirty="0">
              <a:solidFill>
                <a:prstClr val="white"/>
              </a:solidFill>
            </a:endParaRPr>
          </a:p>
          <a:p>
            <a:endParaRPr lang="en-US" altLang="zh-CN" sz="1600" dirty="0" smtClean="0"/>
          </a:p>
          <a:p>
            <a:endParaRPr lang="en-US" altLang="zh-CN" sz="16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yc-034\Desktop\云创大学-未来的大学，专注大数据人工智能培训与认证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
            <a:ext cx="4665494"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4572000" y="0"/>
            <a:ext cx="4572000" cy="6858000"/>
          </a:xfrm>
          <a:prstGeom prst="rect">
            <a:avLst/>
          </a:prstGeom>
          <a:solidFill>
            <a:srgbClr val="28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9688" y="-10862"/>
            <a:ext cx="214312" cy="6858000"/>
          </a:xfrm>
          <a:prstGeom prst="rect">
            <a:avLst/>
          </a:prstGeom>
        </p:spPr>
      </p:pic>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261" y="-11900"/>
            <a:ext cx="214312" cy="6858000"/>
          </a:xfrm>
          <a:prstGeom prst="rect">
            <a:avLst/>
          </a:prstGeom>
        </p:spPr>
      </p:pic>
      <p:pic>
        <p:nvPicPr>
          <p:cNvPr id="1026" name="Picture 2" descr="C:\Users\yc-034\AppData\Local\Temp\WeChat Files\fa740bf4eb5ba01a0250bf22005578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9422" y="5345456"/>
            <a:ext cx="869150" cy="875542"/>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4896026" y="3343928"/>
            <a:ext cx="3958505" cy="1286506"/>
          </a:xfrm>
          <a:prstGeom prst="rect">
            <a:avLst/>
          </a:prstGeom>
        </p:spPr>
        <p:txBody>
          <a:bodyPr wrap="square">
            <a:spAutoFit/>
          </a:bodyPr>
          <a:lstStyle/>
          <a:p>
            <a:pPr marL="279400" lvl="0" indent="-279400" fontAlgn="ctr">
              <a:lnSpc>
                <a:spcPct val="120000"/>
              </a:lnSpc>
              <a:spcBef>
                <a:spcPts val="0"/>
              </a:spcBef>
              <a:spcAft>
                <a:spcPts val="800"/>
              </a:spcAft>
              <a:buSzPct val="100000"/>
              <a:buFont typeface="Wingdings" panose="05000000000000000000" charset="0"/>
              <a:buChar char="l"/>
            </a:pPr>
            <a:r>
              <a:rPr lang="zh-CN" altLang="en-US"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rPr>
              <a:t>在线学习、在线动手做实验</a:t>
            </a:r>
            <a:endParaRPr lang="en-US" altLang="zh-CN"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endParaRPr>
          </a:p>
          <a:p>
            <a:pPr marL="279400" lvl="0" indent="-279400" fontAlgn="ctr">
              <a:lnSpc>
                <a:spcPct val="120000"/>
              </a:lnSpc>
              <a:spcBef>
                <a:spcPts val="0"/>
              </a:spcBef>
              <a:spcAft>
                <a:spcPts val="800"/>
              </a:spcAft>
              <a:buSzPct val="100000"/>
              <a:buFont typeface="Wingdings" panose="05000000000000000000" charset="0"/>
              <a:buChar char="l"/>
            </a:pPr>
            <a:r>
              <a:rPr lang="zh-CN" altLang="en-US"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rPr>
              <a:t>学习云创大数据大量实际项目</a:t>
            </a:r>
            <a:endParaRPr lang="en-US" altLang="zh-CN"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endParaRPr>
          </a:p>
          <a:p>
            <a:pPr marL="279400" lvl="0" indent="-279400" fontAlgn="ctr">
              <a:lnSpc>
                <a:spcPct val="120000"/>
              </a:lnSpc>
              <a:spcBef>
                <a:spcPts val="0"/>
              </a:spcBef>
              <a:spcAft>
                <a:spcPts val="800"/>
              </a:spcAft>
              <a:buSzPct val="100000"/>
              <a:buFont typeface="Wingdings" panose="05000000000000000000" charset="0"/>
              <a:buChar char="l"/>
            </a:pPr>
            <a:r>
              <a:rPr lang="zh-CN" altLang="en-US"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rPr>
              <a:t>获取云创工程师认证、工信部认证、国际认证</a:t>
            </a:r>
            <a:endParaRPr lang="en-US" altLang="zh-CN"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endParaRPr>
          </a:p>
          <a:p>
            <a:pPr marL="279400" lvl="0" indent="-279400" fontAlgn="ctr">
              <a:lnSpc>
                <a:spcPct val="120000"/>
              </a:lnSpc>
              <a:spcBef>
                <a:spcPts val="0"/>
              </a:spcBef>
              <a:spcAft>
                <a:spcPts val="800"/>
              </a:spcAft>
              <a:buSzPct val="100000"/>
              <a:buFont typeface="Wingdings" panose="05000000000000000000" charset="0"/>
              <a:buChar char="l"/>
            </a:pPr>
            <a:r>
              <a:rPr lang="zh-CN" altLang="en-US" sz="1200" spc="16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rPr>
              <a:t>大</a:t>
            </a:r>
            <a:r>
              <a:rPr lang="zh-CN" altLang="en-US"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rPr>
              <a:t>数据能力分析、工作匹配、智能推荐</a:t>
            </a:r>
            <a:endParaRPr lang="en-US" altLang="zh-CN"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endParaRPr>
          </a:p>
        </p:txBody>
      </p:sp>
      <p:pic>
        <p:nvPicPr>
          <p:cNvPr id="1029" name="Picture 5" descr="https://edu.cstor.cn/img/w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0835" y="5345456"/>
            <a:ext cx="869106" cy="875542"/>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933258" y="6463743"/>
            <a:ext cx="1223412" cy="230832"/>
          </a:xfrm>
          <a:prstGeom prst="rect">
            <a:avLst/>
          </a:prstGeom>
        </p:spPr>
        <p:txBody>
          <a:bodyPr wrap="none">
            <a:spAutoFit/>
          </a:bodyPr>
          <a:lstStyle/>
          <a:p>
            <a:r>
              <a:rPr lang="zh-CN" altLang="en-US" sz="900">
                <a:solidFill>
                  <a:schemeClr val="bg1"/>
                </a:solidFill>
                <a:latin typeface="方正粗黑宋简体" pitchFamily="2" charset="-122"/>
                <a:ea typeface="方正粗黑宋简体" pitchFamily="2" charset="-122"/>
              </a:rPr>
              <a:t>云创大学微信公众号</a:t>
            </a:r>
            <a:endParaRPr lang="zh-CN" altLang="en-US" sz="900">
              <a:solidFill>
                <a:schemeClr val="bg1"/>
              </a:solidFill>
              <a:latin typeface="方正粗黑宋简体" pitchFamily="2" charset="-122"/>
              <a:ea typeface="方正粗黑宋简体" pitchFamily="2" charset="-122"/>
            </a:endParaRPr>
          </a:p>
        </p:txBody>
      </p:sp>
      <p:sp>
        <p:nvSpPr>
          <p:cNvPr id="31" name="矩形 30"/>
          <p:cNvSpPr/>
          <p:nvPr/>
        </p:nvSpPr>
        <p:spPr>
          <a:xfrm>
            <a:off x="5746039" y="6299849"/>
            <a:ext cx="877163" cy="230832"/>
          </a:xfrm>
          <a:prstGeom prst="rect">
            <a:avLst/>
          </a:prstGeom>
        </p:spPr>
        <p:txBody>
          <a:bodyPr wrap="none">
            <a:spAutoFit/>
          </a:bodyPr>
          <a:lstStyle/>
          <a:p>
            <a:r>
              <a:rPr lang="zh-CN" altLang="en-US" sz="900">
                <a:solidFill>
                  <a:schemeClr val="bg1"/>
                </a:solidFill>
                <a:latin typeface="方正粗黑宋简体" pitchFamily="2" charset="-122"/>
                <a:ea typeface="方正粗黑宋简体" pitchFamily="2" charset="-122"/>
              </a:rPr>
              <a:t>云创</a:t>
            </a:r>
            <a:r>
              <a:rPr lang="zh-CN" altLang="en-US" sz="900" smtClean="0">
                <a:solidFill>
                  <a:schemeClr val="bg1"/>
                </a:solidFill>
                <a:latin typeface="方正粗黑宋简体" pitchFamily="2" charset="-122"/>
                <a:ea typeface="方正粗黑宋简体" pitchFamily="2" charset="-122"/>
              </a:rPr>
              <a:t>大学网站</a:t>
            </a:r>
            <a:endParaRPr lang="zh-CN" altLang="en-US" sz="900">
              <a:solidFill>
                <a:schemeClr val="bg1"/>
              </a:solidFill>
              <a:latin typeface="方正粗黑宋简体" pitchFamily="2" charset="-122"/>
              <a:ea typeface="方正粗黑宋简体" pitchFamily="2" charset="-122"/>
            </a:endParaRPr>
          </a:p>
        </p:txBody>
      </p:sp>
      <p:sp>
        <p:nvSpPr>
          <p:cNvPr id="7" name="矩形 6"/>
          <p:cNvSpPr/>
          <p:nvPr/>
        </p:nvSpPr>
        <p:spPr>
          <a:xfrm>
            <a:off x="5519811" y="6461760"/>
            <a:ext cx="1285929" cy="230832"/>
          </a:xfrm>
          <a:prstGeom prst="rect">
            <a:avLst/>
          </a:prstGeom>
        </p:spPr>
        <p:txBody>
          <a:bodyPr wrap="none">
            <a:spAutoFit/>
          </a:bodyPr>
          <a:lstStyle/>
          <a:p>
            <a:r>
              <a:rPr lang="en-US" altLang="zh-CN" sz="900">
                <a:solidFill>
                  <a:schemeClr val="bg1"/>
                </a:solidFill>
                <a:latin typeface="方正粗黑宋简体" pitchFamily="2" charset="-122"/>
                <a:ea typeface="方正粗黑宋简体" pitchFamily="2" charset="-122"/>
              </a:rPr>
              <a:t>https://edu.cstor.cn/</a:t>
            </a:r>
            <a:endParaRPr lang="zh-CN" altLang="en-US" sz="900">
              <a:solidFill>
                <a:schemeClr val="bg1"/>
              </a:solidFill>
              <a:latin typeface="方正粗黑宋简体" pitchFamily="2" charset="-122"/>
              <a:ea typeface="方正粗黑宋简体" pitchFamily="2" charset="-122"/>
            </a:endParaRPr>
          </a:p>
        </p:txBody>
      </p:sp>
      <p:sp>
        <p:nvSpPr>
          <p:cNvPr id="20" name="矩形 19"/>
          <p:cNvSpPr/>
          <p:nvPr/>
        </p:nvSpPr>
        <p:spPr>
          <a:xfrm>
            <a:off x="5988208" y="809784"/>
            <a:ext cx="2468945" cy="523220"/>
          </a:xfrm>
          <a:prstGeom prst="rect">
            <a:avLst/>
          </a:prstGeom>
          <a:noFill/>
        </p:spPr>
        <p:txBody>
          <a:bodyPr wrap="none" lIns="91440" tIns="45720" rIns="91440" bIns="45720">
            <a:spAutoFit/>
          </a:bodyPr>
          <a:lstStyle/>
          <a:p>
            <a:pPr algn="ctr"/>
            <a:r>
              <a:rPr lang="zh-CN" altLang="en-US" sz="2800" b="1" cap="all" spc="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rPr>
              <a:t>省钱</a:t>
            </a:r>
            <a:r>
              <a:rPr lang="zh-CN" altLang="en-US" sz="2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rPr>
              <a:t>、省时间</a:t>
            </a:r>
            <a:r>
              <a:rPr lang="en-US" altLang="zh-CN" sz="2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rPr>
              <a:t>!</a:t>
            </a:r>
            <a:endParaRPr lang="zh-CN" altLang="en-US" sz="2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endParaRPr>
          </a:p>
        </p:txBody>
      </p:sp>
      <p:sp>
        <p:nvSpPr>
          <p:cNvPr id="19" name="文本框 11"/>
          <p:cNvSpPr txBox="1"/>
          <p:nvPr/>
        </p:nvSpPr>
        <p:spPr>
          <a:xfrm>
            <a:off x="4786444" y="338591"/>
            <a:ext cx="3700052" cy="338554"/>
          </a:xfrm>
          <a:prstGeom prst="rect">
            <a:avLst/>
          </a:prstGeom>
          <a:noFill/>
        </p:spPr>
        <p:txBody>
          <a:bodyPr wrap="none" rtlCol="0">
            <a:spAutoFit/>
          </a:bodyPr>
          <a:lstStyle/>
          <a:p>
            <a:r>
              <a:rPr lang="zh-CN" altLang="en-US" sz="1600" b="1" smtClean="0">
                <a:solidFill>
                  <a:schemeClr val="bg1"/>
                </a:solidFill>
                <a:latin typeface="方正粗黑宋简体" pitchFamily="2" charset="-122"/>
                <a:ea typeface="方正粗黑宋简体" pitchFamily="2" charset="-122"/>
              </a:rPr>
              <a:t>大学生如何提高实战能力，高薪就业？</a:t>
            </a:r>
            <a:endParaRPr lang="zh-CN" altLang="en-US" sz="1600" b="1" dirty="0">
              <a:solidFill>
                <a:schemeClr val="bg1"/>
              </a:solidFill>
              <a:latin typeface="方正粗黑宋简体" pitchFamily="2" charset="-122"/>
              <a:ea typeface="方正粗黑宋简体" pitchFamily="2" charset="-122"/>
            </a:endParaRPr>
          </a:p>
        </p:txBody>
      </p:sp>
      <p:sp>
        <p:nvSpPr>
          <p:cNvPr id="21" name="文本框 11"/>
          <p:cNvSpPr txBox="1"/>
          <p:nvPr/>
        </p:nvSpPr>
        <p:spPr>
          <a:xfrm>
            <a:off x="4786444" y="917505"/>
            <a:ext cx="1218603" cy="338554"/>
          </a:xfrm>
          <a:prstGeom prst="rect">
            <a:avLst/>
          </a:prstGeom>
          <a:noFill/>
        </p:spPr>
        <p:txBody>
          <a:bodyPr wrap="none" rtlCol="0">
            <a:spAutoFit/>
          </a:bodyPr>
          <a:lstStyle/>
          <a:p>
            <a:r>
              <a:rPr lang="zh-CN" altLang="en-US" sz="1600" b="1" smtClean="0">
                <a:solidFill>
                  <a:schemeClr val="bg1"/>
                </a:solidFill>
                <a:latin typeface="方正粗黑宋简体" pitchFamily="2" charset="-122"/>
                <a:ea typeface="方正粗黑宋简体" pitchFamily="2" charset="-122"/>
              </a:rPr>
              <a:t>学到真本事</a:t>
            </a:r>
            <a:endParaRPr lang="zh-CN" altLang="en-US" sz="1600" b="1" dirty="0">
              <a:solidFill>
                <a:schemeClr val="bg1"/>
              </a:solidFill>
              <a:latin typeface="方正粗黑宋简体" pitchFamily="2" charset="-122"/>
              <a:ea typeface="方正粗黑宋简体" pitchFamily="2" charset="-122"/>
            </a:endParaRPr>
          </a:p>
        </p:txBody>
      </p:sp>
      <p:sp>
        <p:nvSpPr>
          <p:cNvPr id="22" name="文本框 11"/>
          <p:cNvSpPr txBox="1"/>
          <p:nvPr/>
        </p:nvSpPr>
        <p:spPr>
          <a:xfrm>
            <a:off x="4786443" y="1520189"/>
            <a:ext cx="4113627" cy="338554"/>
          </a:xfrm>
          <a:prstGeom prst="rect">
            <a:avLst/>
          </a:prstGeom>
          <a:noFill/>
        </p:spPr>
        <p:txBody>
          <a:bodyPr wrap="none" rtlCol="0">
            <a:spAutoFit/>
          </a:bodyPr>
          <a:lstStyle/>
          <a:p>
            <a:r>
              <a:rPr lang="zh-CN" altLang="en-US" sz="1600" b="1" smtClean="0">
                <a:solidFill>
                  <a:schemeClr val="bg1"/>
                </a:solidFill>
                <a:latin typeface="方正粗黑宋简体" pitchFamily="2" charset="-122"/>
                <a:ea typeface="方正粗黑宋简体" pitchFamily="2" charset="-122"/>
              </a:rPr>
              <a:t>学习大数据、人工智能、云计算的不二之选</a:t>
            </a:r>
            <a:endParaRPr lang="zh-CN" altLang="en-US" sz="1600" b="1" dirty="0">
              <a:solidFill>
                <a:schemeClr val="bg1"/>
              </a:solidFill>
              <a:latin typeface="方正粗黑宋简体" pitchFamily="2" charset="-122"/>
              <a:ea typeface="方正粗黑宋简体" pitchFamily="2" charset="-122"/>
            </a:endParaRPr>
          </a:p>
        </p:txBody>
      </p:sp>
      <p:sp>
        <p:nvSpPr>
          <p:cNvPr id="2" name="矩形 1"/>
          <p:cNvSpPr/>
          <p:nvPr/>
        </p:nvSpPr>
        <p:spPr>
          <a:xfrm>
            <a:off x="4665494" y="4718475"/>
            <a:ext cx="4493538" cy="461665"/>
          </a:xfrm>
          <a:prstGeom prst="rect">
            <a:avLst/>
          </a:prstGeom>
          <a:noFill/>
        </p:spPr>
        <p:txBody>
          <a:bodyPr wrap="none" lIns="91440" tIns="45720" rIns="91440" bIns="45720">
            <a:spAutoFit/>
          </a:bodyPr>
          <a:lstStyle/>
          <a:p>
            <a:pPr algn="ctr"/>
            <a:r>
              <a:rPr lang="zh-CN" altLang="en-US" sz="2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rPr>
              <a:t>学</a:t>
            </a:r>
            <a:r>
              <a:rPr lang="zh-CN" altLang="en-US" sz="24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rPr>
              <a:t>到真本事，走遍天下都不怕！</a:t>
            </a:r>
            <a:endParaRPr lang="zh-CN" altLang="en-US" sz="24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endParaRPr>
          </a:p>
        </p:txBody>
      </p:sp>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0640" y="2027068"/>
            <a:ext cx="2087935" cy="128889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矩形 3"/>
          <p:cNvSpPr/>
          <p:nvPr/>
        </p:nvSpPr>
        <p:spPr>
          <a:xfrm>
            <a:off x="607500" y="1343395"/>
            <a:ext cx="7915326" cy="830997"/>
          </a:xfrm>
          <a:prstGeom prst="rect">
            <a:avLst/>
          </a:prstGeom>
        </p:spPr>
        <p:txBody>
          <a:bodyPr wrap="square">
            <a:spAutoFit/>
          </a:bodyPr>
          <a:lstStyle/>
          <a:p>
            <a:r>
              <a:rPr lang="en-US" altLang="zh-CN" sz="1600" dirty="0" smtClean="0"/>
              <a:t>    </a:t>
            </a:r>
            <a:r>
              <a:rPr lang="zh-CN" altLang="zh-CN" sz="1600" dirty="0" smtClean="0"/>
              <a:t>数据</a:t>
            </a:r>
            <a:r>
              <a:rPr lang="zh-CN" altLang="zh-CN" sz="1600" dirty="0"/>
              <a:t>分类过程有两阶段：</a:t>
            </a:r>
            <a:endParaRPr lang="zh-CN" altLang="zh-CN" sz="1600" dirty="0"/>
          </a:p>
          <a:p>
            <a:r>
              <a:rPr lang="en-US" altLang="zh-CN" sz="1600" dirty="0" smtClean="0"/>
              <a:t>    </a:t>
            </a:r>
            <a:r>
              <a:rPr lang="zh-CN" altLang="zh-CN" sz="1600" dirty="0" smtClean="0"/>
              <a:t>（</a:t>
            </a:r>
            <a:r>
              <a:rPr lang="en-US" altLang="zh-CN" sz="1600" dirty="0"/>
              <a:t>1</a:t>
            </a:r>
            <a:r>
              <a:rPr lang="zh-CN" altLang="zh-CN" sz="1600" dirty="0"/>
              <a:t>）学习阶段（构建分类模型）。</a:t>
            </a:r>
            <a:endParaRPr lang="zh-CN" altLang="zh-CN" sz="1600" dirty="0"/>
          </a:p>
          <a:p>
            <a:r>
              <a:rPr lang="en-US" altLang="zh-CN" sz="1600" dirty="0" smtClean="0"/>
              <a:t>    </a:t>
            </a:r>
            <a:r>
              <a:rPr lang="zh-CN" altLang="zh-CN" sz="1600" dirty="0" smtClean="0"/>
              <a:t>（</a:t>
            </a:r>
            <a:r>
              <a:rPr lang="en-US" altLang="zh-CN" sz="1600" dirty="0"/>
              <a:t>2</a:t>
            </a:r>
            <a:r>
              <a:rPr lang="zh-CN" altLang="zh-CN" sz="1600" dirty="0"/>
              <a:t>）分类阶段（使用模型预测给定数据的类标号）</a:t>
            </a:r>
            <a:r>
              <a:rPr lang="zh-CN" altLang="zh-CN" sz="1600" dirty="0" smtClean="0"/>
              <a:t>。</a:t>
            </a:r>
            <a:endParaRPr lang="zh-CN" altLang="zh-CN" sz="1600" dirty="0"/>
          </a:p>
        </p:txBody>
      </p:sp>
      <p:sp>
        <p:nvSpPr>
          <p:cNvPr id="5" name="矩形 4"/>
          <p:cNvSpPr/>
          <p:nvPr/>
        </p:nvSpPr>
        <p:spPr>
          <a:xfrm>
            <a:off x="259814" y="874479"/>
            <a:ext cx="1923925" cy="369332"/>
          </a:xfrm>
          <a:prstGeom prst="rect">
            <a:avLst/>
          </a:prstGeom>
        </p:spPr>
        <p:txBody>
          <a:bodyPr wrap="none">
            <a:spAutoFit/>
          </a:bodyPr>
          <a:lstStyle/>
          <a:p>
            <a:r>
              <a:rPr lang="en-US" altLang="zh-CN" dirty="0" smtClean="0"/>
              <a:t>3.1.2 </a:t>
            </a:r>
            <a:r>
              <a:rPr lang="zh-CN" altLang="zh-CN" dirty="0" smtClean="0"/>
              <a:t>分类</a:t>
            </a:r>
            <a:r>
              <a:rPr lang="zh-CN" altLang="zh-CN" dirty="0"/>
              <a:t>的</a:t>
            </a:r>
            <a:r>
              <a:rPr lang="zh-CN" altLang="zh-CN" dirty="0" smtClean="0"/>
              <a:t>过程</a:t>
            </a:r>
            <a:endParaRPr lang="zh-CN" altLang="zh-CN" dirty="0"/>
          </a:p>
        </p:txBody>
      </p:sp>
      <p:pic>
        <p:nvPicPr>
          <p:cNvPr id="6"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8"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56</a:t>
            </a:r>
            <a:endParaRPr lang="es-ES" sz="1200" b="1" dirty="0">
              <a:solidFill>
                <a:schemeClr val="bg1">
                  <a:lumMod val="50000"/>
                </a:schemeClr>
              </a:solidFill>
              <a:latin typeface="+mn-lt"/>
            </a:endParaRPr>
          </a:p>
        </p:txBody>
      </p:sp>
      <p:pic>
        <p:nvPicPr>
          <p:cNvPr id="9"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2" name="组合 11"/>
          <p:cNvGrpSpPr/>
          <p:nvPr/>
        </p:nvGrpSpPr>
        <p:grpSpPr>
          <a:xfrm>
            <a:off x="-3387" y="-2439"/>
            <a:ext cx="9149172" cy="716845"/>
            <a:chOff x="-3387" y="190175"/>
            <a:chExt cx="9149172" cy="524649"/>
          </a:xfrm>
        </p:grpSpPr>
        <p:sp>
          <p:nvSpPr>
            <p:cNvPr id="13" name="任意多边形 12"/>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 name="任意多边形 13"/>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5" name="任意多边形 14"/>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3.1 </a:t>
            </a:r>
            <a:r>
              <a:rPr lang="zh-CN" altLang="en-US" sz="2100" b="1" spc="225" dirty="0" smtClean="0">
                <a:solidFill>
                  <a:prstClr val="white"/>
                </a:solidFill>
              </a:rPr>
              <a:t>基本概念</a:t>
            </a:r>
            <a:endParaRPr lang="zh-CN" altLang="en-US" sz="2100" b="1" spc="225" dirty="0">
              <a:solidFill>
                <a:prstClr val="white"/>
              </a:solidFill>
            </a:endParaRPr>
          </a:p>
        </p:txBody>
      </p:sp>
      <p:sp>
        <p:nvSpPr>
          <p:cNvPr id="17"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3"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文本框 27"/>
          <p:cNvSpPr txBox="1"/>
          <p:nvPr/>
        </p:nvSpPr>
        <p:spPr>
          <a:xfrm>
            <a:off x="6630203" y="234392"/>
            <a:ext cx="1101584" cy="300082"/>
          </a:xfrm>
          <a:prstGeom prst="rect">
            <a:avLst/>
          </a:prstGeom>
          <a:noFill/>
        </p:spPr>
        <p:txBody>
          <a:bodyPr wrap="none" rtlCol="0">
            <a:spAutoFit/>
          </a:bodyPr>
          <a:lstStyle/>
          <a:p>
            <a:r>
              <a:rPr lang="zh-CN" altLang="en-US" sz="1350" dirty="0" smtClean="0">
                <a:solidFill>
                  <a:prstClr val="white"/>
                </a:solidFill>
              </a:rPr>
              <a:t>第三章 分类</a:t>
            </a:r>
            <a:endParaRPr lang="zh-CN" altLang="en-US" sz="1350" dirty="0">
              <a:solidFill>
                <a:prstClr val="white"/>
              </a:solidFill>
            </a:endParaRPr>
          </a:p>
        </p:txBody>
      </p:sp>
      <p:graphicFrame>
        <p:nvGraphicFramePr>
          <p:cNvPr id="69" name="对象 68"/>
          <p:cNvGraphicFramePr>
            <a:graphicFrameLocks noChangeAspect="1"/>
          </p:cNvGraphicFramePr>
          <p:nvPr/>
        </p:nvGraphicFramePr>
        <p:xfrm>
          <a:off x="1557739" y="2090985"/>
          <a:ext cx="5218897" cy="3563323"/>
        </p:xfrm>
        <a:graphic>
          <a:graphicData uri="http://schemas.openxmlformats.org/presentationml/2006/ole">
            <mc:AlternateContent xmlns:mc="http://schemas.openxmlformats.org/markup-compatibility/2006">
              <mc:Choice xmlns:v="urn:schemas-microsoft-com:vml" Requires="v">
                <p:oleObj spid="_x0000_s1107" name="" r:id="rId3" imgW="7399020" imgH="5055235" progId="Visio.Drawing.11">
                  <p:embed/>
                </p:oleObj>
              </mc:Choice>
              <mc:Fallback>
                <p:oleObj name="" r:id="rId3" imgW="7399020" imgH="5055235"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7739" y="2090985"/>
                        <a:ext cx="5218897" cy="3563323"/>
                      </a:xfrm>
                      <a:prstGeom prst="rect">
                        <a:avLst/>
                      </a:prstGeom>
                      <a:noFill/>
                    </p:spPr>
                  </p:pic>
                </p:oleObj>
              </mc:Fallback>
            </mc:AlternateContent>
          </a:graphicData>
        </a:graphic>
      </p:graphicFrame>
      <p:sp>
        <p:nvSpPr>
          <p:cNvPr id="70" name="矩形 69"/>
          <p:cNvSpPr/>
          <p:nvPr/>
        </p:nvSpPr>
        <p:spPr>
          <a:xfrm>
            <a:off x="3210088" y="5726282"/>
            <a:ext cx="2903329" cy="338554"/>
          </a:xfrm>
          <a:prstGeom prst="rect">
            <a:avLst/>
          </a:prstGeom>
        </p:spPr>
        <p:txBody>
          <a:bodyPr wrap="square">
            <a:spAutoFit/>
          </a:bodyPr>
          <a:lstStyle/>
          <a:p>
            <a:r>
              <a:rPr lang="zh-CN" altLang="zh-CN" sz="1600" dirty="0"/>
              <a:t>建立分类模型的一般方法</a:t>
            </a:r>
            <a:endParaRPr lang="zh-CN" altLang="en-US" sz="1600" dirty="0"/>
          </a:p>
        </p:txBody>
      </p:sp>
      <p:sp>
        <p:nvSpPr>
          <p:cNvPr id="3" name="矩形 2"/>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a:hlinkClick r:id="rId1"/>
          </p:cNvPr>
          <p:cNvSpPr/>
          <p:nvPr/>
        </p:nvSpPr>
        <p:spPr>
          <a:xfrm>
            <a:off x="4824939" y="933287"/>
            <a:ext cx="3917905" cy="2407038"/>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a:hlinkClick r:id="rId1"/>
          </p:cNvPr>
          <p:cNvSpPr/>
          <p:nvPr/>
        </p:nvSpPr>
        <p:spPr>
          <a:xfrm>
            <a:off x="403403" y="933288"/>
            <a:ext cx="3806288" cy="2407038"/>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462133" y="4669579"/>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669493"/>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599202"/>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599288"/>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599202"/>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669493"/>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599202"/>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669493"/>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669493"/>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599202"/>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20"/>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矩形 3">
            <a:hlinkClick r:id="rId1"/>
          </p:cNvPr>
          <p:cNvSpPr/>
          <p:nvPr/>
        </p:nvSpPr>
        <p:spPr>
          <a:xfrm>
            <a:off x="427114" y="3639664"/>
            <a:ext cx="4078140" cy="709609"/>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1"/>
          </p:cNvPr>
          <p:cNvSpPr txBox="1"/>
          <p:nvPr/>
        </p:nvSpPr>
        <p:spPr>
          <a:xfrm>
            <a:off x="1995274" y="3836384"/>
            <a:ext cx="2509980" cy="346633"/>
          </a:xfrm>
          <a:prstGeom prst="rect">
            <a:avLst/>
          </a:prstGeom>
          <a:noFill/>
        </p:spPr>
        <p:txBody>
          <a:bodyPr wrap="none" rtlCol="0">
            <a:spAutoFit/>
          </a:bodyPr>
          <a:lstStyle/>
          <a:p>
            <a:pPr algn="ctr">
              <a:lnSpc>
                <a:spcPts val="2160"/>
              </a:lnSpc>
            </a:pPr>
            <a:r>
              <a:rPr lang="zh-CN" altLang="en-US" sz="1400" smtClean="0">
                <a:solidFill>
                  <a:schemeClr val="tx1">
                    <a:lumMod val="75000"/>
                    <a:lumOff val="25000"/>
                  </a:schemeClr>
                </a:solidFill>
                <a:latin typeface="+mj-ea"/>
                <a:ea typeface="+mj-ea"/>
              </a:rPr>
              <a:t>智能硬件大数据免费托管平台</a:t>
            </a:r>
            <a:endParaRPr lang="zh-CN" altLang="en-US" sz="1400" dirty="0" smtClean="0">
              <a:solidFill>
                <a:schemeClr val="tx1">
                  <a:lumMod val="75000"/>
                  <a:lumOff val="25000"/>
                </a:schemeClr>
              </a:solidFill>
              <a:latin typeface="+mj-ea"/>
              <a:ea typeface="+mj-ea"/>
            </a:endParaRPr>
          </a:p>
        </p:txBody>
      </p:sp>
      <p:pic>
        <p:nvPicPr>
          <p:cNvPr id="1048" name="Picture 24" descr="F:\大数据挖掘平台\物联网大数据平台\logo_bate_homeaaa.png">
            <a:hlinkClick r:id="rId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6424" y="3747764"/>
            <a:ext cx="1803529" cy="523875"/>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组合 16"/>
          <p:cNvGrpSpPr/>
          <p:nvPr/>
        </p:nvGrpSpPr>
        <p:grpSpPr>
          <a:xfrm>
            <a:off x="4580132" y="3600928"/>
            <a:ext cx="4121103" cy="799827"/>
            <a:chOff x="4986061" y="3557798"/>
            <a:chExt cx="3486036" cy="799827"/>
          </a:xfrm>
        </p:grpSpPr>
        <p:sp>
          <p:nvSpPr>
            <p:cNvPr id="37" name="矩形 36">
              <a:hlinkClick r:id="rId23"/>
            </p:cNvPr>
            <p:cNvSpPr/>
            <p:nvPr/>
          </p:nvSpPr>
          <p:spPr>
            <a:xfrm>
              <a:off x="4986061" y="3594588"/>
              <a:ext cx="3486036" cy="70961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3"/>
            </p:cNvPr>
            <p:cNvSpPr txBox="1"/>
            <p:nvPr/>
          </p:nvSpPr>
          <p:spPr>
            <a:xfrm>
              <a:off x="6635120" y="3780323"/>
              <a:ext cx="1800493" cy="346633"/>
            </a:xfrm>
            <a:prstGeom prst="rect">
              <a:avLst/>
            </a:prstGeom>
            <a:noFill/>
          </p:spPr>
          <p:txBody>
            <a:bodyPr wrap="none" rtlCol="0">
              <a:spAutoFit/>
            </a:bodyPr>
            <a:lstStyle/>
            <a:p>
              <a:pPr algn="ctr">
                <a:lnSpc>
                  <a:spcPts val="2160"/>
                </a:lnSpc>
              </a:pPr>
              <a:r>
                <a:rPr lang="zh-CN" altLang="en-US" sz="1400" smtClean="0">
                  <a:solidFill>
                    <a:schemeClr val="tx1">
                      <a:lumMod val="75000"/>
                      <a:lumOff val="25000"/>
                    </a:schemeClr>
                  </a:solidFill>
                  <a:latin typeface="+mj-ea"/>
                  <a:ea typeface="+mj-ea"/>
                </a:rPr>
                <a:t>环境大数据开放平台</a:t>
              </a:r>
              <a:endParaRPr lang="zh-CN" altLang="en-US" sz="1400" dirty="0" smtClean="0">
                <a:solidFill>
                  <a:schemeClr val="tx1">
                    <a:lumMod val="75000"/>
                    <a:lumOff val="25000"/>
                  </a:schemeClr>
                </a:solidFill>
                <a:latin typeface="+mj-ea"/>
                <a:ea typeface="+mj-ea"/>
              </a:endParaRPr>
            </a:p>
          </p:txBody>
        </p:sp>
        <p:pic>
          <p:nvPicPr>
            <p:cNvPr id="1050" name="Picture 26" descr="F:\大数据挖掘平台\环境云\环境云logo.png">
              <a:hlinkClick r:id="rId23"/>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093289" y="3557798"/>
              <a:ext cx="1693352" cy="799827"/>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文本框 10"/>
          <p:cNvSpPr txBox="1"/>
          <p:nvPr/>
        </p:nvSpPr>
        <p:spPr>
          <a:xfrm>
            <a:off x="5590610" y="941914"/>
            <a:ext cx="2509020"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smtClean="0">
                <a:solidFill>
                  <a:srgbClr val="70AD47">
                    <a:lumMod val="75000"/>
                  </a:srgbClr>
                </a:solidFill>
              </a:rPr>
              <a:t>免费</a:t>
            </a:r>
            <a:r>
              <a:rPr lang="zh-CN" altLang="en-US" sz="2000" b="1">
                <a:solidFill>
                  <a:srgbClr val="70AD47">
                    <a:lumMod val="75000"/>
                  </a:srgbClr>
                </a:solidFill>
              </a:rPr>
              <a:t>大数据</a:t>
            </a:r>
            <a:r>
              <a:rPr lang="en-US" altLang="zh-CN" sz="2000" b="1" smtClean="0">
                <a:solidFill>
                  <a:srgbClr val="70AD47">
                    <a:lumMod val="75000"/>
                  </a:srgbClr>
                </a:solidFill>
              </a:rPr>
              <a:t>APP</a:t>
            </a:r>
            <a:r>
              <a:rPr lang="zh-CN" altLang="en-US" sz="2000" b="1" smtClean="0">
                <a:solidFill>
                  <a:srgbClr val="70AD47">
                    <a:lumMod val="75000"/>
                  </a:srgbClr>
                </a:solidFill>
              </a:rPr>
              <a:t>推荐</a:t>
            </a:r>
            <a:endParaRPr lang="zh-CN" altLang="en-US" sz="2000" b="1" dirty="0">
              <a:solidFill>
                <a:srgbClr val="70AD47">
                  <a:lumMod val="75000"/>
                </a:srgbClr>
              </a:solidFill>
            </a:endParaRPr>
          </a:p>
        </p:txBody>
      </p:sp>
      <p:sp>
        <p:nvSpPr>
          <p:cNvPr id="53" name="矩形 52"/>
          <p:cNvSpPr/>
          <p:nvPr/>
        </p:nvSpPr>
        <p:spPr>
          <a:xfrm>
            <a:off x="2494835" y="333112"/>
            <a:ext cx="4134464" cy="400110"/>
          </a:xfrm>
          <a:prstGeom prst="rect">
            <a:avLst/>
          </a:prstGeom>
          <a:solidFill>
            <a:schemeClr val="tx1">
              <a:lumMod val="75000"/>
              <a:lumOff val="25000"/>
            </a:schemeClr>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000" spc="300" dirty="0" smtClean="0">
                <a:solidFill>
                  <a:prstClr val="white"/>
                </a:solidFill>
              </a:rPr>
              <a:t>运用大数据，精彩你生活</a:t>
            </a:r>
            <a:endParaRPr lang="zh-CN" altLang="en-US" sz="2000" spc="300" dirty="0">
              <a:solidFill>
                <a:prstClr val="white"/>
              </a:solidFill>
            </a:endParaRPr>
          </a:p>
        </p:txBody>
      </p:sp>
      <p:grpSp>
        <p:nvGrpSpPr>
          <p:cNvPr id="19" name="组合 18"/>
          <p:cNvGrpSpPr/>
          <p:nvPr/>
        </p:nvGrpSpPr>
        <p:grpSpPr>
          <a:xfrm>
            <a:off x="427114" y="1447522"/>
            <a:ext cx="8292159" cy="1847698"/>
            <a:chOff x="427114" y="2254936"/>
            <a:chExt cx="7530395" cy="1677958"/>
          </a:xfrm>
        </p:grpSpPr>
        <p:pic>
          <p:nvPicPr>
            <p:cNvPr id="59" name="图片 58"/>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27114" y="2254936"/>
              <a:ext cx="1347283" cy="1409482"/>
            </a:xfrm>
            <a:prstGeom prst="rect">
              <a:avLst/>
            </a:prstGeom>
          </p:spPr>
        </p:pic>
        <p:pic>
          <p:nvPicPr>
            <p:cNvPr id="60" name="图片 59"/>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444425" y="2260087"/>
              <a:ext cx="1337435" cy="1399180"/>
            </a:xfrm>
            <a:prstGeom prst="rect">
              <a:avLst/>
            </a:prstGeom>
          </p:spPr>
        </p:pic>
        <p:sp>
          <p:nvSpPr>
            <p:cNvPr id="65" name="文本框 11"/>
            <p:cNvSpPr txBox="1"/>
            <p:nvPr/>
          </p:nvSpPr>
          <p:spPr>
            <a:xfrm>
              <a:off x="644374" y="3653897"/>
              <a:ext cx="973411" cy="278529"/>
            </a:xfrm>
            <a:prstGeom prst="rect">
              <a:avLst/>
            </a:prstGeom>
            <a:noFill/>
          </p:spPr>
          <p:txBody>
            <a:bodyPr wrap="none" rtlCol="0">
              <a:spAutoFit/>
            </a:bodyPr>
            <a:lstStyle/>
            <a:p>
              <a:pPr algn="ctr"/>
              <a:r>
                <a:rPr lang="zh-CN" altLang="en-US" sz="1400" dirty="0">
                  <a:solidFill>
                    <a:schemeClr val="tx1">
                      <a:lumMod val="75000"/>
                      <a:lumOff val="25000"/>
                    </a:schemeClr>
                  </a:solidFill>
                </a:rPr>
                <a:t>刘鹏</a:t>
              </a:r>
              <a:r>
                <a:rPr lang="zh-CN" altLang="en-US" sz="1400" dirty="0" smtClean="0">
                  <a:solidFill>
                    <a:schemeClr val="tx1">
                      <a:lumMod val="75000"/>
                      <a:lumOff val="25000"/>
                    </a:schemeClr>
                  </a:solidFill>
                </a:rPr>
                <a:t>看</a:t>
              </a:r>
              <a:r>
                <a:rPr lang="zh-CN" altLang="en-US" sz="1400" dirty="0">
                  <a:solidFill>
                    <a:schemeClr val="tx1">
                      <a:lumMod val="75000"/>
                      <a:lumOff val="25000"/>
                    </a:schemeClr>
                  </a:solidFill>
                </a:rPr>
                <a:t>未来</a:t>
              </a:r>
              <a:endParaRPr lang="zh-CN" altLang="en-US" sz="1400" dirty="0">
                <a:solidFill>
                  <a:schemeClr val="tx1">
                    <a:lumMod val="75000"/>
                    <a:lumOff val="25000"/>
                  </a:schemeClr>
                </a:solidFill>
              </a:endParaRPr>
            </a:p>
          </p:txBody>
        </p:sp>
        <p:sp>
          <p:nvSpPr>
            <p:cNvPr id="67" name="文本框 13"/>
            <p:cNvSpPr txBox="1"/>
            <p:nvPr/>
          </p:nvSpPr>
          <p:spPr>
            <a:xfrm>
              <a:off x="2626805" y="3654365"/>
              <a:ext cx="973411" cy="278529"/>
            </a:xfrm>
            <a:prstGeom prst="rect">
              <a:avLst/>
            </a:prstGeom>
            <a:noFill/>
          </p:spPr>
          <p:txBody>
            <a:bodyPr wrap="none" rtlCol="0">
              <a:spAutoFit/>
            </a:bodyPr>
            <a:lstStyle/>
            <a:p>
              <a:pPr algn="ctr"/>
              <a:r>
                <a:rPr lang="zh-CN" altLang="en-US" sz="1400" dirty="0" smtClean="0">
                  <a:solidFill>
                    <a:schemeClr val="tx1">
                      <a:lumMod val="75000"/>
                      <a:lumOff val="25000"/>
                    </a:schemeClr>
                  </a:solidFill>
                </a:rPr>
                <a:t>云创</a:t>
              </a:r>
              <a:r>
                <a:rPr lang="zh-CN" altLang="en-US" sz="1400" dirty="0">
                  <a:solidFill>
                    <a:schemeClr val="tx1">
                      <a:lumMod val="75000"/>
                      <a:lumOff val="25000"/>
                    </a:schemeClr>
                  </a:solidFill>
                </a:rPr>
                <a:t>大数据</a:t>
              </a:r>
              <a:endParaRPr lang="zh-CN" altLang="en-US" sz="1400" dirty="0">
                <a:solidFill>
                  <a:schemeClr val="tx1">
                    <a:lumMod val="75000"/>
                    <a:lumOff val="25000"/>
                  </a:schemeClr>
                </a:solidFill>
              </a:endParaRPr>
            </a:p>
          </p:txBody>
        </p:sp>
        <p:pic>
          <p:nvPicPr>
            <p:cNvPr id="3077" name="Picture 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428764" y="2260087"/>
              <a:ext cx="1424862" cy="1404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516353" y="2254936"/>
              <a:ext cx="1441156" cy="1409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 name="文本框 13"/>
            <p:cNvSpPr txBox="1"/>
            <p:nvPr/>
          </p:nvSpPr>
          <p:spPr>
            <a:xfrm>
              <a:off x="4654836" y="3654028"/>
              <a:ext cx="973411" cy="278529"/>
            </a:xfrm>
            <a:prstGeom prst="rect">
              <a:avLst/>
            </a:prstGeom>
            <a:noFill/>
          </p:spPr>
          <p:txBody>
            <a:bodyPr wrap="none" rtlCol="0">
              <a:spAutoFit/>
            </a:bodyPr>
            <a:lstStyle/>
            <a:p>
              <a:pPr algn="ctr"/>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我的</a:t>
              </a:r>
              <a:r>
                <a:rPr lang="en-US" altLang="zh-CN" sz="140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PM2.5</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0" name="文本框 13"/>
            <p:cNvSpPr txBox="1"/>
            <p:nvPr/>
          </p:nvSpPr>
          <p:spPr>
            <a:xfrm>
              <a:off x="6911682" y="3654027"/>
              <a:ext cx="650479" cy="278529"/>
            </a:xfrm>
            <a:prstGeom prst="rect">
              <a:avLst/>
            </a:prstGeom>
            <a:noFill/>
          </p:spPr>
          <p:txBody>
            <a:bodyPr wrap="none" rtlCol="0">
              <a:spAutoFit/>
            </a:bodyPr>
            <a:lstStyle/>
            <a:p>
              <a:pPr algn="ctr"/>
              <a:r>
                <a:rPr lang="zh-CN" altLang="en-US" sz="1400" smtClean="0">
                  <a:solidFill>
                    <a:schemeClr val="tx1">
                      <a:lumMod val="75000"/>
                      <a:lumOff val="25000"/>
                    </a:schemeClr>
                  </a:solidFill>
                </a:rPr>
                <a:t>同声译</a:t>
              </a:r>
              <a:endParaRPr lang="zh-CN" altLang="en-US" sz="1400" dirty="0" smtClean="0">
                <a:solidFill>
                  <a:schemeClr val="tx1">
                    <a:lumMod val="75000"/>
                    <a:lumOff val="25000"/>
                  </a:schemeClr>
                </a:solidFill>
              </a:endParaRPr>
            </a:p>
          </p:txBody>
        </p:sp>
      </p:grpSp>
      <p:sp>
        <p:nvSpPr>
          <p:cNvPr id="52" name="文本框 10"/>
          <p:cNvSpPr txBox="1"/>
          <p:nvPr/>
        </p:nvSpPr>
        <p:spPr>
          <a:xfrm>
            <a:off x="1279938" y="941914"/>
            <a:ext cx="1980029"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smtClean="0">
                <a:solidFill>
                  <a:srgbClr val="70AD47">
                    <a:lumMod val="75000"/>
                  </a:srgbClr>
                </a:solidFill>
              </a:rPr>
              <a:t>微</a:t>
            </a:r>
            <a:r>
              <a:rPr lang="zh-CN" altLang="en-US" sz="2000" b="1" dirty="0">
                <a:solidFill>
                  <a:srgbClr val="70AD47">
                    <a:lumMod val="75000"/>
                  </a:srgbClr>
                </a:solidFill>
              </a:rPr>
              <a:t>信</a:t>
            </a:r>
            <a:r>
              <a:rPr lang="zh-CN" altLang="en-US" sz="2000" b="1">
                <a:solidFill>
                  <a:srgbClr val="70AD47">
                    <a:lumMod val="75000"/>
                  </a:srgbClr>
                </a:solidFill>
              </a:rPr>
              <a:t>公众</a:t>
            </a:r>
            <a:r>
              <a:rPr lang="zh-CN" altLang="en-US" sz="2000" b="1" smtClean="0">
                <a:solidFill>
                  <a:srgbClr val="70AD47">
                    <a:lumMod val="75000"/>
                  </a:srgbClr>
                </a:solidFill>
              </a:rPr>
              <a:t>号推荐</a:t>
            </a:r>
            <a:endParaRPr lang="zh-CN" altLang="en-US" sz="2000" b="1" dirty="0">
              <a:solidFill>
                <a:srgbClr val="70AD47">
                  <a:lumMod val="75000"/>
                </a:srgbClr>
              </a:solidFill>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矩形 3"/>
          <p:cNvSpPr/>
          <p:nvPr/>
        </p:nvSpPr>
        <p:spPr>
          <a:xfrm>
            <a:off x="607500" y="1343395"/>
            <a:ext cx="7915326" cy="1077218"/>
          </a:xfrm>
          <a:prstGeom prst="rect">
            <a:avLst/>
          </a:prstGeom>
        </p:spPr>
        <p:txBody>
          <a:bodyPr wrap="square">
            <a:spAutoFit/>
          </a:bodyPr>
          <a:lstStyle/>
          <a:p>
            <a:r>
              <a:rPr lang="en-US" altLang="zh-CN" sz="1600" dirty="0" smtClean="0"/>
              <a:t>    </a:t>
            </a:r>
            <a:r>
              <a:rPr lang="zh-CN" altLang="zh-CN" sz="1600" dirty="0" smtClean="0"/>
              <a:t>分类器</a:t>
            </a:r>
            <a:r>
              <a:rPr lang="zh-CN" altLang="zh-CN" sz="1600" dirty="0"/>
              <a:t>的性能和所选择的训练集和测试集有着直接关系。一般情况下，先用一部分数据建立模型，然后再用剩下的数据来测试和验证这个得到的模型。如果使用相同的训练集和测试集，那么模型的准确度就很难使人信服。保持法和交叉验证是两种基于给定数据随机选样划分的，是常用的评估分类方法准确率的</a:t>
            </a:r>
            <a:r>
              <a:rPr lang="zh-CN" altLang="zh-CN" sz="1600" dirty="0" smtClean="0"/>
              <a:t>技术。</a:t>
            </a:r>
            <a:endParaRPr lang="zh-CN" altLang="zh-CN" sz="1600" dirty="0"/>
          </a:p>
        </p:txBody>
      </p:sp>
      <p:sp>
        <p:nvSpPr>
          <p:cNvPr id="5" name="矩形 4"/>
          <p:cNvSpPr/>
          <p:nvPr/>
        </p:nvSpPr>
        <p:spPr>
          <a:xfrm>
            <a:off x="259814" y="874479"/>
            <a:ext cx="3078087" cy="369332"/>
          </a:xfrm>
          <a:prstGeom prst="rect">
            <a:avLst/>
          </a:prstGeom>
        </p:spPr>
        <p:txBody>
          <a:bodyPr wrap="none">
            <a:spAutoFit/>
          </a:bodyPr>
          <a:lstStyle/>
          <a:p>
            <a:r>
              <a:rPr lang="en-US" altLang="zh-CN" dirty="0" smtClean="0"/>
              <a:t>3.1.3 </a:t>
            </a:r>
            <a:r>
              <a:rPr lang="zh-CN" altLang="zh-CN" dirty="0" smtClean="0"/>
              <a:t>分类器</a:t>
            </a:r>
            <a:r>
              <a:rPr lang="zh-CN" altLang="zh-CN" dirty="0"/>
              <a:t>性能的评估方法</a:t>
            </a:r>
            <a:endParaRPr lang="zh-CN" altLang="zh-CN" dirty="0"/>
          </a:p>
        </p:txBody>
      </p:sp>
      <p:pic>
        <p:nvPicPr>
          <p:cNvPr id="6"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8"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56</a:t>
            </a:r>
            <a:endParaRPr lang="en-US" altLang="es-ES" sz="1200" b="1" dirty="0">
              <a:solidFill>
                <a:schemeClr val="bg1">
                  <a:lumMod val="50000"/>
                </a:schemeClr>
              </a:solidFill>
              <a:latin typeface="+mn-lt"/>
            </a:endParaRPr>
          </a:p>
        </p:txBody>
      </p:sp>
      <p:pic>
        <p:nvPicPr>
          <p:cNvPr id="9"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2" name="组合 11"/>
          <p:cNvGrpSpPr/>
          <p:nvPr/>
        </p:nvGrpSpPr>
        <p:grpSpPr>
          <a:xfrm>
            <a:off x="-3387" y="-2439"/>
            <a:ext cx="9149172" cy="716845"/>
            <a:chOff x="-3387" y="190175"/>
            <a:chExt cx="9149172" cy="524649"/>
          </a:xfrm>
        </p:grpSpPr>
        <p:sp>
          <p:nvSpPr>
            <p:cNvPr id="13" name="任意多边形 12"/>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 name="任意多边形 13"/>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5" name="任意多边形 14"/>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3.1 </a:t>
            </a:r>
            <a:r>
              <a:rPr lang="zh-CN" altLang="en-US" sz="2100" b="1" spc="225" dirty="0" smtClean="0">
                <a:solidFill>
                  <a:prstClr val="white"/>
                </a:solidFill>
              </a:rPr>
              <a:t>基本概念</a:t>
            </a:r>
            <a:endParaRPr lang="zh-CN" altLang="en-US" sz="2100" b="1" spc="225" dirty="0">
              <a:solidFill>
                <a:prstClr val="white"/>
              </a:solidFill>
            </a:endParaRPr>
          </a:p>
        </p:txBody>
      </p:sp>
      <p:sp>
        <p:nvSpPr>
          <p:cNvPr id="17"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3"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文本框 27"/>
          <p:cNvSpPr txBox="1"/>
          <p:nvPr/>
        </p:nvSpPr>
        <p:spPr>
          <a:xfrm>
            <a:off x="6630203" y="234392"/>
            <a:ext cx="1101584" cy="300082"/>
          </a:xfrm>
          <a:prstGeom prst="rect">
            <a:avLst/>
          </a:prstGeom>
          <a:noFill/>
        </p:spPr>
        <p:txBody>
          <a:bodyPr wrap="none" rtlCol="0">
            <a:spAutoFit/>
          </a:bodyPr>
          <a:lstStyle/>
          <a:p>
            <a:r>
              <a:rPr lang="zh-CN" altLang="en-US" sz="1350" dirty="0" smtClean="0">
                <a:solidFill>
                  <a:prstClr val="white"/>
                </a:solidFill>
              </a:rPr>
              <a:t>第三章 分类</a:t>
            </a:r>
            <a:endParaRPr lang="zh-CN" altLang="en-US" sz="1350" dirty="0">
              <a:solidFill>
                <a:prstClr val="white"/>
              </a:solidFill>
            </a:endParaRPr>
          </a:p>
        </p:txBody>
      </p:sp>
      <p:pic>
        <p:nvPicPr>
          <p:cNvPr id="25602" name="Picture 2" descr="https://timgsa.baidu.com/timg?image&amp;quality=80&amp;size=b9999_10000&amp;sec=1524029139733&amp;di=35df9da57d4615a945bd909003043526&amp;imgtype=0&amp;src=http%3A%2F%2Fimgsrc.baidu.com%2Fimgad%2Fpic%2Fitem%2F024f78f0f736afc306d1644db819ebc4b745123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3138" y="2524142"/>
            <a:ext cx="3606717" cy="3469217"/>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grpSp>
        <p:nvGrpSpPr>
          <p:cNvPr id="3" name="组合 2"/>
          <p:cNvGrpSpPr/>
          <p:nvPr/>
        </p:nvGrpSpPr>
        <p:grpSpPr>
          <a:xfrm>
            <a:off x="1765366" y="2609084"/>
            <a:ext cx="5693399" cy="426279"/>
            <a:chOff x="1807265" y="3866296"/>
            <a:chExt cx="5693399" cy="426279"/>
          </a:xfrm>
          <a:solidFill>
            <a:srgbClr val="000066"/>
          </a:solidFill>
        </p:grpSpPr>
        <p:sp>
          <p:nvSpPr>
            <p:cNvPr id="4" name="圆角矩形 3"/>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矩形 4"/>
            <p:cNvSpPr/>
            <p:nvPr/>
          </p:nvSpPr>
          <p:spPr>
            <a:xfrm>
              <a:off x="1881814" y="3877077"/>
              <a:ext cx="1845377" cy="415498"/>
            </a:xfrm>
            <a:prstGeom prst="rect">
              <a:avLst/>
            </a:prstGeom>
            <a:noFill/>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3.2</a:t>
              </a:r>
              <a:r>
                <a:rPr lang="zh-CN" altLang="en-US" sz="2100" spc="225" dirty="0" smtClean="0">
                  <a:solidFill>
                    <a:schemeClr val="bg1"/>
                  </a:solidFill>
                  <a:latin typeface="微软雅黑" panose="020B0503020204020204" pitchFamily="34" charset="-122"/>
                  <a:ea typeface="微软雅黑" panose="020B0503020204020204" pitchFamily="34" charset="-122"/>
                </a:rPr>
                <a:t>　决策树</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
        <p:nvSpPr>
          <p:cNvPr id="6" name="矩形 5"/>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 name="矩形 7"/>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9" name="组合 8"/>
          <p:cNvGrpSpPr/>
          <p:nvPr/>
        </p:nvGrpSpPr>
        <p:grpSpPr>
          <a:xfrm>
            <a:off x="690257" y="966177"/>
            <a:ext cx="7832784" cy="781050"/>
            <a:chOff x="2788580" y="1152524"/>
            <a:chExt cx="3730770" cy="781050"/>
          </a:xfrm>
          <a:solidFill>
            <a:srgbClr val="000066"/>
          </a:solidFill>
        </p:grpSpPr>
        <p:grpSp>
          <p:nvGrpSpPr>
            <p:cNvPr id="10" name="组合 9"/>
            <p:cNvGrpSpPr/>
            <p:nvPr/>
          </p:nvGrpSpPr>
          <p:grpSpPr>
            <a:xfrm>
              <a:off x="2788580" y="1152524"/>
              <a:ext cx="3730770" cy="781050"/>
              <a:chOff x="3725790" y="847725"/>
              <a:chExt cx="3730770" cy="781050"/>
            </a:xfrm>
            <a:grpFill/>
          </p:grpSpPr>
          <p:grpSp>
            <p:nvGrpSpPr>
              <p:cNvPr id="12" name="组合 11"/>
              <p:cNvGrpSpPr/>
              <p:nvPr/>
            </p:nvGrpSpPr>
            <p:grpSpPr>
              <a:xfrm>
                <a:off x="3725790" y="1019175"/>
                <a:ext cx="627135" cy="609600"/>
                <a:chOff x="3725790" y="1019175"/>
                <a:chExt cx="627135" cy="609600"/>
              </a:xfrm>
              <a:grpFill/>
            </p:grpSpPr>
            <p:sp>
              <p:nvSpPr>
                <p:cNvPr id="17" name="任意多边形 16"/>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直角三角形 17"/>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flipH="1">
                <a:off x="6829425" y="1019175"/>
                <a:ext cx="627135" cy="609600"/>
                <a:chOff x="3725790" y="1019175"/>
                <a:chExt cx="627135" cy="609600"/>
              </a:xfrm>
              <a:grpFill/>
            </p:grpSpPr>
            <p:sp>
              <p:nvSpPr>
                <p:cNvPr id="15" name="任意多边形 1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直角三角形 1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4"/>
            <p:cNvSpPr txBox="1"/>
            <p:nvPr/>
          </p:nvSpPr>
          <p:spPr>
            <a:xfrm>
              <a:off x="4014932" y="1169836"/>
              <a:ext cx="1114119" cy="523220"/>
            </a:xfrm>
            <a:prstGeom prst="rect">
              <a:avLst/>
            </a:prstGeom>
            <a:grpFill/>
          </p:spPr>
          <p:txBody>
            <a:bodyPr wrap="none" rtlCol="0">
              <a:spAutoFit/>
            </a:bodyPr>
            <a:lstStyle/>
            <a:p>
              <a:pPr algn="ctr"/>
              <a:r>
                <a:rPr lang="zh-CN" altLang="en-US" sz="2800" dirty="0" smtClean="0">
                  <a:solidFill>
                    <a:schemeClr val="accent4"/>
                  </a:solidFill>
                </a:rPr>
                <a:t>第三章　分类</a:t>
              </a:r>
              <a:endParaRPr lang="zh-CN" altLang="en-US" sz="2800" dirty="0">
                <a:solidFill>
                  <a:schemeClr val="accent4"/>
                </a:solidFill>
              </a:endParaRPr>
            </a:p>
          </p:txBody>
        </p:sp>
      </p:grpSp>
      <p:grpSp>
        <p:nvGrpSpPr>
          <p:cNvPr id="19" name="组合 18"/>
          <p:cNvGrpSpPr/>
          <p:nvPr/>
        </p:nvGrpSpPr>
        <p:grpSpPr>
          <a:xfrm>
            <a:off x="1765366" y="2065672"/>
            <a:ext cx="5693399" cy="426278"/>
            <a:chOff x="1807265" y="2935089"/>
            <a:chExt cx="5693399" cy="426278"/>
          </a:xfrm>
        </p:grpSpPr>
        <p:sp>
          <p:nvSpPr>
            <p:cNvPr id="20" name="圆角矩形 19"/>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矩形 20"/>
            <p:cNvSpPr/>
            <p:nvPr/>
          </p:nvSpPr>
          <p:spPr>
            <a:xfrm>
              <a:off x="1881814" y="2945869"/>
              <a:ext cx="2143536" cy="415498"/>
            </a:xfrm>
            <a:prstGeom prst="rect">
              <a:avLst/>
            </a:prstGeom>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3.1</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基本概念</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754534" y="3193295"/>
            <a:ext cx="5693399" cy="426278"/>
            <a:chOff x="1807265" y="3400693"/>
            <a:chExt cx="5693399" cy="426278"/>
          </a:xfrm>
          <a:solidFill>
            <a:schemeClr val="bg2"/>
          </a:solidFill>
        </p:grpSpPr>
        <p:sp>
          <p:nvSpPr>
            <p:cNvPr id="23" name="圆角矩形 22"/>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矩形 23"/>
            <p:cNvSpPr/>
            <p:nvPr/>
          </p:nvSpPr>
          <p:spPr>
            <a:xfrm>
              <a:off x="1881814" y="3411473"/>
              <a:ext cx="2441694" cy="415498"/>
            </a:xfrm>
            <a:prstGeom prst="rect">
              <a:avLst/>
            </a:prstGeom>
            <a:noFill/>
          </p:spPr>
          <p:txBody>
            <a:bodyPr wrap="none">
              <a:spAutoFit/>
            </a:bodyPr>
            <a:lstStyle/>
            <a:p>
              <a:r>
                <a:rPr lang="en-US" altLang="zh-CN" sz="2100" spc="225" dirty="0" smtClean="0">
                  <a:solidFill>
                    <a:schemeClr val="tx1">
                      <a:lumMod val="65000"/>
                      <a:lumOff val="35000"/>
                    </a:schemeClr>
                  </a:solidFill>
                  <a:latin typeface="微软雅黑" panose="020B0503020204020204" pitchFamily="34" charset="-122"/>
                  <a:ea typeface="微软雅黑" panose="020B0503020204020204" pitchFamily="34" charset="-122"/>
                </a:rPr>
                <a:t>3.3</a:t>
              </a:r>
              <a:r>
                <a:rPr lang="zh-CN" altLang="en-US" sz="2100" spc="225"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zh-CN" sz="2100" spc="225" dirty="0" smtClean="0">
                  <a:solidFill>
                    <a:schemeClr val="tx1">
                      <a:lumMod val="65000"/>
                      <a:lumOff val="35000"/>
                    </a:schemeClr>
                  </a:solidFill>
                  <a:latin typeface="微软雅黑" panose="020B0503020204020204" pitchFamily="34" charset="-122"/>
                  <a:ea typeface="微软雅黑" panose="020B0503020204020204" pitchFamily="34" charset="-122"/>
                </a:rPr>
                <a:t>贝叶斯分类</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1754534" y="4322946"/>
            <a:ext cx="5731290" cy="426278"/>
            <a:chOff x="1807265" y="4331900"/>
            <a:chExt cx="5731290" cy="426278"/>
          </a:xfrm>
        </p:grpSpPr>
        <p:sp>
          <p:nvSpPr>
            <p:cNvPr id="29" name="圆角矩形 28"/>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矩形 29"/>
            <p:cNvSpPr/>
            <p:nvPr/>
          </p:nvSpPr>
          <p:spPr>
            <a:xfrm>
              <a:off x="1881814" y="4342680"/>
              <a:ext cx="5656741" cy="415498"/>
            </a:xfrm>
            <a:prstGeom prst="rect">
              <a:avLst/>
            </a:prstGeom>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3.5</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实战：</a:t>
              </a:r>
              <a:r>
                <a:rPr lang="zh-CN"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决策树算法在</a:t>
              </a:r>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Weka</a:t>
              </a:r>
              <a:r>
                <a:rPr lang="zh-CN"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中的实现</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1765366" y="5074910"/>
            <a:ext cx="5693399" cy="415498"/>
            <a:chOff x="1818097" y="4753860"/>
            <a:chExt cx="5693399" cy="415498"/>
          </a:xfrm>
        </p:grpSpPr>
        <p:sp>
          <p:nvSpPr>
            <p:cNvPr id="32" name="圆角矩形 31"/>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矩形 32"/>
            <p:cNvSpPr/>
            <p:nvPr/>
          </p:nvSpPr>
          <p:spPr>
            <a:xfrm>
              <a:off x="1887572" y="4753860"/>
              <a:ext cx="780983" cy="415498"/>
            </a:xfrm>
            <a:prstGeom prst="rect">
              <a:avLst/>
            </a:prstGeom>
          </p:spPr>
          <p:txBody>
            <a:bodyPr wrap="none">
              <a:spAutoFit/>
            </a:bodyP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1754534" y="3716649"/>
            <a:ext cx="5693399" cy="415498"/>
            <a:chOff x="1807265" y="2462595"/>
            <a:chExt cx="5693399" cy="415498"/>
          </a:xfrm>
          <a:solidFill>
            <a:schemeClr val="bg2"/>
          </a:solidFill>
        </p:grpSpPr>
        <p:sp>
          <p:nvSpPr>
            <p:cNvPr id="35" name="圆角矩形 34"/>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矩形 35"/>
            <p:cNvSpPr/>
            <p:nvPr/>
          </p:nvSpPr>
          <p:spPr>
            <a:xfrm>
              <a:off x="1883286" y="2462595"/>
              <a:ext cx="2441694" cy="415498"/>
            </a:xfrm>
            <a:prstGeom prst="rect">
              <a:avLst/>
            </a:prstGeom>
            <a:grp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3.4</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支持向量机</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pic>
        <p:nvPicPr>
          <p:cNvPr id="3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9"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56</a:t>
            </a:r>
            <a:endParaRPr lang="en-US" altLang="es-ES" sz="1200" b="1" dirty="0">
              <a:solidFill>
                <a:schemeClr val="bg1">
                  <a:lumMod val="50000"/>
                </a:schemeClr>
              </a:solidFill>
              <a:latin typeface="+mn-lt"/>
            </a:endParaRPr>
          </a:p>
        </p:txBody>
      </p:sp>
      <p:pic>
        <p:nvPicPr>
          <p:cNvPr id="4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43" name="矩形 42"/>
          <p:cNvSpPr/>
          <p:nvPr/>
        </p:nvSpPr>
        <p:spPr>
          <a:xfrm>
            <a:off x="7929" y="38314"/>
            <a:ext cx="4339650" cy="300082"/>
          </a:xfrm>
          <a:prstGeom prst="rect">
            <a:avLst/>
          </a:prstGeom>
        </p:spPr>
        <p:txBody>
          <a:bodyPr wrap="none">
            <a:spAutoFit/>
          </a:bodyPr>
          <a:lstStyle/>
          <a:p>
            <a:r>
              <a:rPr lang="zh-CN" altLang="en-US" sz="1350" dirty="0" smtClean="0">
                <a:solidFill>
                  <a:schemeClr val="bg1"/>
                </a:solidFill>
              </a:rPr>
              <a:t>高级大数据人才培养丛书之一，大数据挖掘技术与应用</a:t>
            </a:r>
            <a:endParaRPr lang="zh-CN" altLang="en-US" sz="1350" dirty="0">
              <a:solidFill>
                <a:schemeClr val="bg1"/>
              </a:solidFill>
            </a:endParaRPr>
          </a:p>
        </p:txBody>
      </p:sp>
      <p:sp>
        <p:nvSpPr>
          <p:cNvPr id="7" name="矩形 6"/>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3" name="矩形 2"/>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609779" y="2350513"/>
            <a:ext cx="7915326" cy="1569660"/>
          </a:xfrm>
          <a:prstGeom prst="rect">
            <a:avLst/>
          </a:prstGeom>
        </p:spPr>
        <p:txBody>
          <a:bodyPr wrap="square">
            <a:spAutoFit/>
          </a:bodyPr>
          <a:lstStyle/>
          <a:p>
            <a:r>
              <a:rPr lang="en-US" altLang="zh-CN" sz="1600" dirty="0" smtClean="0"/>
              <a:t>    </a:t>
            </a:r>
            <a:r>
              <a:rPr lang="zh-CN" altLang="zh-CN" sz="1600" dirty="0" smtClean="0"/>
              <a:t>决策树</a:t>
            </a:r>
            <a:r>
              <a:rPr lang="zh-CN" altLang="zh-CN" sz="1600" dirty="0"/>
              <a:t>（</a:t>
            </a:r>
            <a:r>
              <a:rPr lang="en-US" altLang="zh-CN" sz="1600" dirty="0"/>
              <a:t>Decision Tree</a:t>
            </a:r>
            <a:r>
              <a:rPr lang="zh-CN" altLang="zh-CN" sz="1600" dirty="0"/>
              <a:t>）是一种类似于流程图的树结构，其中每个内部节点（非树叶节点）表示在属性上的测试，每个分支表示该测试上的一个输出，而每个树叶节点存放一个类标号，树的最顶层节点是根节点。决策树生成方式一般情况下都是由上而下的。每次不同的事件或决策都有可能引发至少两个以上的事件，形成不同的结果，这种决策方法用图形表示出来很像一棵树，所以称之为决策树。决策树是一种简单且广泛使用的分类器。通过训练数据来构建决策树，可高效地对未知的数据进行分类</a:t>
            </a:r>
            <a:r>
              <a:rPr lang="zh-CN" altLang="zh-CN" sz="1600" dirty="0" smtClean="0"/>
              <a:t>。</a:t>
            </a:r>
            <a:endParaRPr lang="en-US" altLang="zh-CN" sz="1600" dirty="0" smtClean="0"/>
          </a:p>
        </p:txBody>
      </p:sp>
      <p:sp>
        <p:nvSpPr>
          <p:cNvPr id="6" name="矩形 5"/>
          <p:cNvSpPr/>
          <p:nvPr/>
        </p:nvSpPr>
        <p:spPr>
          <a:xfrm>
            <a:off x="259814" y="1866168"/>
            <a:ext cx="1923925" cy="369332"/>
          </a:xfrm>
          <a:prstGeom prst="rect">
            <a:avLst/>
          </a:prstGeom>
        </p:spPr>
        <p:txBody>
          <a:bodyPr wrap="none">
            <a:spAutoFit/>
          </a:bodyPr>
          <a:lstStyle/>
          <a:p>
            <a:r>
              <a:rPr lang="en-US" altLang="zh-CN" dirty="0" smtClean="0"/>
              <a:t>3.2.1 </a:t>
            </a:r>
            <a:r>
              <a:rPr lang="zh-CN" altLang="en-US" dirty="0" smtClean="0"/>
              <a:t>决策树概述</a:t>
            </a:r>
            <a:endParaRPr lang="zh-CN" altLang="zh-CN" dirty="0"/>
          </a:p>
        </p:txBody>
      </p:sp>
      <p:pic>
        <p:nvPicPr>
          <p:cNvPr id="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9"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56</a:t>
            </a:r>
            <a:endParaRPr lang="en-US" altLang="es-ES" sz="1200" b="1" dirty="0">
              <a:solidFill>
                <a:schemeClr val="bg1">
                  <a:lumMod val="50000"/>
                </a:schemeClr>
              </a:solidFill>
              <a:latin typeface="+mn-lt"/>
            </a:endParaRPr>
          </a:p>
        </p:txBody>
      </p:sp>
      <p:pic>
        <p:nvPicPr>
          <p:cNvPr id="1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3" name="组合 12"/>
          <p:cNvGrpSpPr/>
          <p:nvPr/>
        </p:nvGrpSpPr>
        <p:grpSpPr>
          <a:xfrm>
            <a:off x="-3387" y="-2439"/>
            <a:ext cx="9149172" cy="716845"/>
            <a:chOff x="-3387" y="190175"/>
            <a:chExt cx="9149172" cy="524649"/>
          </a:xfrm>
        </p:grpSpPr>
        <p:sp>
          <p:nvSpPr>
            <p:cNvPr id="14" name="任意多边形 13"/>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5" name="任意多边形 14"/>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 name="任意多边形 15"/>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7" name="文本框 6"/>
          <p:cNvSpPr txBox="1"/>
          <p:nvPr/>
        </p:nvSpPr>
        <p:spPr>
          <a:xfrm>
            <a:off x="607500" y="177284"/>
            <a:ext cx="1500411" cy="323165"/>
          </a:xfrm>
          <a:prstGeom prst="rect">
            <a:avLst/>
          </a:prstGeom>
          <a:noFill/>
        </p:spPr>
        <p:txBody>
          <a:bodyPr wrap="none" lIns="0" tIns="0" rIns="0" bIns="0" rtlCol="0">
            <a:spAutoFit/>
          </a:bodyPr>
          <a:lstStyle/>
          <a:p>
            <a:r>
              <a:rPr lang="en-US" altLang="zh-CN" sz="2100" b="1" spc="225" dirty="0" smtClean="0">
                <a:solidFill>
                  <a:prstClr val="white"/>
                </a:solidFill>
              </a:rPr>
              <a:t>3.2 </a:t>
            </a:r>
            <a:r>
              <a:rPr lang="zh-CN" altLang="en-US" sz="2100" b="1" spc="225" dirty="0" smtClean="0">
                <a:solidFill>
                  <a:prstClr val="white"/>
                </a:solidFill>
              </a:rPr>
              <a:t>决策树</a:t>
            </a:r>
            <a:endParaRPr lang="zh-CN" altLang="en-US" sz="2100" b="1" spc="225" dirty="0">
              <a:solidFill>
                <a:prstClr val="white"/>
              </a:solidFill>
            </a:endParaRPr>
          </a:p>
        </p:txBody>
      </p:sp>
      <p:sp>
        <p:nvSpPr>
          <p:cNvPr id="18"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1"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文本框 27"/>
          <p:cNvSpPr txBox="1"/>
          <p:nvPr/>
        </p:nvSpPr>
        <p:spPr>
          <a:xfrm>
            <a:off x="6630203" y="234392"/>
            <a:ext cx="1101584" cy="300082"/>
          </a:xfrm>
          <a:prstGeom prst="rect">
            <a:avLst/>
          </a:prstGeom>
          <a:noFill/>
        </p:spPr>
        <p:txBody>
          <a:bodyPr wrap="none" rtlCol="0">
            <a:spAutoFit/>
          </a:bodyPr>
          <a:lstStyle/>
          <a:p>
            <a:r>
              <a:rPr lang="zh-CN" altLang="en-US" sz="1350" dirty="0" smtClean="0">
                <a:solidFill>
                  <a:prstClr val="white"/>
                </a:solidFill>
              </a:rPr>
              <a:t>第三章 分类</a:t>
            </a:r>
            <a:endParaRPr lang="zh-CN" altLang="en-US" sz="1350" dirty="0">
              <a:solidFill>
                <a:prstClr val="white"/>
              </a:solidFill>
            </a:endParaRPr>
          </a:p>
        </p:txBody>
      </p:sp>
      <p:sp>
        <p:nvSpPr>
          <p:cNvPr id="69" name="矩形 68"/>
          <p:cNvSpPr/>
          <p:nvPr/>
        </p:nvSpPr>
        <p:spPr>
          <a:xfrm>
            <a:off x="762179" y="928113"/>
            <a:ext cx="7915326" cy="830997"/>
          </a:xfrm>
          <a:prstGeom prst="rect">
            <a:avLst/>
          </a:prstGeom>
        </p:spPr>
        <p:txBody>
          <a:bodyPr wrap="square">
            <a:spAutoFit/>
          </a:bodyPr>
          <a:lstStyle/>
          <a:p>
            <a:r>
              <a:rPr lang="en-US" altLang="zh-CN" sz="1600" dirty="0" smtClean="0"/>
              <a:t>    </a:t>
            </a:r>
            <a:r>
              <a:rPr lang="zh-CN" altLang="zh-CN" sz="1600" dirty="0" smtClean="0"/>
              <a:t>决策树</a:t>
            </a:r>
            <a:r>
              <a:rPr lang="zh-CN" altLang="zh-CN" sz="1600" dirty="0"/>
              <a:t>是数据挖掘的有力工具之一，决策树学习算法是从一组样本数据集（一个样本数据也可以称为实例）为基础的一种归纳学习算法，它着眼于从一组无次序、无规则的样本数据（概念）中推理出决策树表示形式的分类规则。</a:t>
            </a:r>
            <a:endParaRPr lang="zh-CN" altLang="zh-CN" sz="1600" dirty="0"/>
          </a:p>
        </p:txBody>
      </p:sp>
      <p:pic>
        <p:nvPicPr>
          <p:cNvPr id="70" name="图片 69"/>
          <p:cNvPicPr>
            <a:picLocks noChangeAspect="1"/>
          </p:cNvPicPr>
          <p:nvPr/>
        </p:nvPicPr>
        <p:blipFill>
          <a:blip r:embed="rId3"/>
          <a:stretch>
            <a:fillRect/>
          </a:stretch>
        </p:blipFill>
        <p:spPr>
          <a:xfrm>
            <a:off x="5656196" y="3916582"/>
            <a:ext cx="2868909" cy="2181230"/>
          </a:xfrm>
          <a:prstGeom prst="rect">
            <a:avLst/>
          </a:prstGeom>
        </p:spPr>
      </p:pic>
      <p:sp>
        <p:nvSpPr>
          <p:cNvPr id="4" name="矩形 3"/>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灯片编号占位符 1"/>
          <p:cNvSpPr>
            <a:spLocks noGrp="1"/>
          </p:cNvSpPr>
          <p:nvPr>
            <p:ph type="sldNum" sz="quarter" idx="12"/>
          </p:nvPr>
        </p:nvSpPr>
        <p:spPr>
          <a:xfrm>
            <a:off x="6457950" y="6356351"/>
            <a:ext cx="2057400" cy="365125"/>
          </a:xfrm>
        </p:spPr>
        <p:txBody>
          <a:bodyPr/>
          <a:lstStyle/>
          <a:p>
            <a:fld id="{22308F32-F09A-4344-B65D-3757FEAF56BD}" type="slidenum">
              <a:rPr lang="zh-CN" altLang="en-US" smtClean="0"/>
            </a:fld>
            <a:endParaRPr lang="zh-CN" altLang="en-US"/>
          </a:p>
        </p:txBody>
      </p:sp>
      <p:sp>
        <p:nvSpPr>
          <p:cNvPr id="72" name="矩形 71"/>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4" name="矩形 73"/>
          <p:cNvSpPr/>
          <p:nvPr/>
        </p:nvSpPr>
        <p:spPr>
          <a:xfrm>
            <a:off x="609779" y="1398013"/>
            <a:ext cx="7915326" cy="1815882"/>
          </a:xfrm>
          <a:prstGeom prst="rect">
            <a:avLst/>
          </a:prstGeom>
        </p:spPr>
        <p:txBody>
          <a:bodyPr wrap="square">
            <a:spAutoFit/>
          </a:bodyPr>
          <a:lstStyle/>
          <a:p>
            <a:r>
              <a:rPr lang="en-US" altLang="zh-CN" sz="1600" dirty="0" smtClean="0"/>
              <a:t>    </a:t>
            </a:r>
            <a:r>
              <a:rPr lang="zh-CN" altLang="zh-CN" sz="1600" dirty="0" smtClean="0"/>
              <a:t>基于</a:t>
            </a:r>
            <a:r>
              <a:rPr lang="zh-CN" altLang="zh-CN" sz="1600" dirty="0"/>
              <a:t>决策树的决策算法是属于实用性很好的总结预测算法之一，是一个趋近于非连续型函数值的算法</a:t>
            </a:r>
            <a:r>
              <a:rPr lang="zh-CN" altLang="zh-CN" sz="1600" dirty="0" smtClean="0"/>
              <a:t>。决策树</a:t>
            </a:r>
            <a:r>
              <a:rPr lang="zh-CN" altLang="zh-CN" sz="1600" dirty="0"/>
              <a:t>在各行各业有着非常多的广泛应用，如在医院的临床决策、人脸检测、故障诊断、故障预警、医疗数据挖掘、案例分析、分类预测的软件系统等方面都有很大的用处</a:t>
            </a:r>
            <a:r>
              <a:rPr lang="zh-CN" altLang="zh-CN" sz="1600" dirty="0" smtClean="0"/>
              <a:t>。</a:t>
            </a:r>
            <a:endParaRPr lang="en-US" altLang="zh-CN" sz="1600" dirty="0" smtClean="0"/>
          </a:p>
          <a:p>
            <a:endParaRPr lang="en-US" altLang="zh-CN" sz="1600" dirty="0" smtClean="0"/>
          </a:p>
          <a:p>
            <a:r>
              <a:rPr lang="en-US" altLang="zh-CN" sz="1600" dirty="0" smtClean="0"/>
              <a:t>    </a:t>
            </a:r>
            <a:r>
              <a:rPr lang="zh-CN" altLang="zh-CN" sz="1600" dirty="0" smtClean="0"/>
              <a:t>决策树</a:t>
            </a:r>
            <a:r>
              <a:rPr lang="zh-CN" altLang="zh-CN" sz="1600" dirty="0"/>
              <a:t>的最佳用途是图解说明如何领会决策与相关事件的相互作用</a:t>
            </a:r>
            <a:r>
              <a:rPr lang="zh-CN" altLang="zh-CN" sz="1600" dirty="0" smtClean="0"/>
              <a:t>。</a:t>
            </a:r>
            <a:r>
              <a:rPr lang="en-US" altLang="zh-CN" sz="1600" dirty="0" smtClean="0"/>
              <a:t>  </a:t>
            </a:r>
            <a:endParaRPr lang="en-US" altLang="zh-CN" sz="1600" dirty="0"/>
          </a:p>
          <a:p>
            <a:endParaRPr lang="zh-CN" altLang="zh-CN" sz="1600" dirty="0"/>
          </a:p>
        </p:txBody>
      </p:sp>
      <p:sp>
        <p:nvSpPr>
          <p:cNvPr id="75" name="矩形 74"/>
          <p:cNvSpPr/>
          <p:nvPr/>
        </p:nvSpPr>
        <p:spPr>
          <a:xfrm>
            <a:off x="259814" y="874479"/>
            <a:ext cx="2847254" cy="369332"/>
          </a:xfrm>
          <a:prstGeom prst="rect">
            <a:avLst/>
          </a:prstGeom>
        </p:spPr>
        <p:txBody>
          <a:bodyPr wrap="none">
            <a:spAutoFit/>
          </a:bodyPr>
          <a:lstStyle/>
          <a:p>
            <a:r>
              <a:rPr lang="en-US" altLang="zh-CN" dirty="0" smtClean="0"/>
              <a:t>3.2.2 </a:t>
            </a:r>
            <a:r>
              <a:rPr lang="zh-CN" altLang="zh-CN" dirty="0" smtClean="0"/>
              <a:t>决策树</a:t>
            </a:r>
            <a:r>
              <a:rPr lang="zh-CN" altLang="zh-CN" dirty="0"/>
              <a:t>的用途和特性</a:t>
            </a:r>
            <a:endParaRPr lang="zh-CN" altLang="zh-CN" dirty="0"/>
          </a:p>
        </p:txBody>
      </p:sp>
      <p:pic>
        <p:nvPicPr>
          <p:cNvPr id="76"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8"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56</a:t>
            </a:r>
            <a:endParaRPr lang="en-US" altLang="es-ES" sz="1200" b="1" dirty="0">
              <a:solidFill>
                <a:schemeClr val="bg1">
                  <a:lumMod val="50000"/>
                </a:schemeClr>
              </a:solidFill>
              <a:latin typeface="+mn-lt"/>
            </a:endParaRPr>
          </a:p>
        </p:txBody>
      </p:sp>
      <p:pic>
        <p:nvPicPr>
          <p:cNvPr id="79"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2" name="组合 81"/>
          <p:cNvGrpSpPr/>
          <p:nvPr/>
        </p:nvGrpSpPr>
        <p:grpSpPr>
          <a:xfrm>
            <a:off x="-3387" y="-2439"/>
            <a:ext cx="9149172" cy="716845"/>
            <a:chOff x="-3387" y="190175"/>
            <a:chExt cx="9149172" cy="524649"/>
          </a:xfrm>
        </p:grpSpPr>
        <p:sp>
          <p:nvSpPr>
            <p:cNvPr id="83" name="任意多边形 82"/>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4" name="任意多边形 83"/>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5" name="任意多边形 84"/>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6" name="文本框 6"/>
          <p:cNvSpPr txBox="1"/>
          <p:nvPr/>
        </p:nvSpPr>
        <p:spPr>
          <a:xfrm>
            <a:off x="607500" y="177284"/>
            <a:ext cx="1500411" cy="323165"/>
          </a:xfrm>
          <a:prstGeom prst="rect">
            <a:avLst/>
          </a:prstGeom>
          <a:noFill/>
        </p:spPr>
        <p:txBody>
          <a:bodyPr wrap="none" lIns="0" tIns="0" rIns="0" bIns="0" rtlCol="0">
            <a:spAutoFit/>
          </a:bodyPr>
          <a:lstStyle/>
          <a:p>
            <a:r>
              <a:rPr lang="en-US" altLang="zh-CN" sz="2100" b="1" spc="225" dirty="0" smtClean="0">
                <a:solidFill>
                  <a:prstClr val="white"/>
                </a:solidFill>
              </a:rPr>
              <a:t>3.2 </a:t>
            </a:r>
            <a:r>
              <a:rPr lang="zh-CN" altLang="en-US" sz="2100" b="1" spc="225" dirty="0" smtClean="0">
                <a:solidFill>
                  <a:prstClr val="white"/>
                </a:solidFill>
              </a:rPr>
              <a:t>决策树</a:t>
            </a:r>
            <a:endParaRPr lang="zh-CN" altLang="en-US" sz="2100" b="1" spc="225" dirty="0">
              <a:solidFill>
                <a:prstClr val="white"/>
              </a:solidFill>
            </a:endParaRPr>
          </a:p>
        </p:txBody>
      </p:sp>
      <p:sp>
        <p:nvSpPr>
          <p:cNvPr id="87"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0"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文本框 27"/>
          <p:cNvSpPr txBox="1"/>
          <p:nvPr/>
        </p:nvSpPr>
        <p:spPr>
          <a:xfrm>
            <a:off x="6630203" y="234392"/>
            <a:ext cx="1101584" cy="300082"/>
          </a:xfrm>
          <a:prstGeom prst="rect">
            <a:avLst/>
          </a:prstGeom>
          <a:noFill/>
        </p:spPr>
        <p:txBody>
          <a:bodyPr wrap="none" rtlCol="0">
            <a:spAutoFit/>
          </a:bodyPr>
          <a:lstStyle/>
          <a:p>
            <a:r>
              <a:rPr lang="zh-CN" altLang="en-US" sz="1350" dirty="0" smtClean="0">
                <a:solidFill>
                  <a:prstClr val="white"/>
                </a:solidFill>
              </a:rPr>
              <a:t>第三章 分类</a:t>
            </a:r>
            <a:endParaRPr lang="zh-CN" altLang="en-US" sz="1350" dirty="0">
              <a:solidFill>
                <a:prstClr val="white"/>
              </a:solidFill>
            </a:endParaRPr>
          </a:p>
        </p:txBody>
      </p:sp>
      <p:pic>
        <p:nvPicPr>
          <p:cNvPr id="26626" name="Picture 2" descr="https://timgsa.baidu.com/timg?image&amp;quality=80&amp;size=b9999_10000&amp;sec=1524029774897&amp;di=8d16fba445ac6b4adffb80e41d491bc4&amp;imgtype=0&amp;src=http%3A%2F%2Fimg.mp.itc.cn%2Fupload%2F20161113%2F6b69f1f2fd854beda548ed4ab63bd6d0_th.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5332290" y="3396155"/>
            <a:ext cx="3192815" cy="2625564"/>
          </a:xfrm>
          <a:prstGeom prst="rect">
            <a:avLst/>
          </a:prstGeom>
          <a:noFill/>
          <a:extLst>
            <a:ext uri="{909E8E84-426E-40DD-AFC4-6F175D3DCCD1}">
              <a14:hiddenFill xmlns:a14="http://schemas.microsoft.com/office/drawing/2010/main">
                <a:solidFill>
                  <a:srgbClr val="FFFFFF"/>
                </a:solidFill>
              </a14:hiddenFill>
            </a:ext>
          </a:extLst>
        </p:spPr>
      </p:pic>
      <p:sp>
        <p:nvSpPr>
          <p:cNvPr id="73" name="矩形 72"/>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12613</Words>
  <Application>WPS 演示</Application>
  <PresentationFormat>全屏显示(4:3)</PresentationFormat>
  <Paragraphs>1491</Paragraphs>
  <Slides>51</Slides>
  <Notes>1</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28</vt:i4>
      </vt:variant>
      <vt:variant>
        <vt:lpstr>幻灯片标题</vt:lpstr>
      </vt:variant>
      <vt:variant>
        <vt:i4>51</vt:i4>
      </vt:variant>
    </vt:vector>
  </HeadingPairs>
  <TitlesOfParts>
    <vt:vector size="88" baseType="lpstr">
      <vt:lpstr>Arial</vt:lpstr>
      <vt:lpstr>宋体</vt:lpstr>
      <vt:lpstr>Wingdings</vt:lpstr>
      <vt:lpstr>微软雅黑</vt:lpstr>
      <vt:lpstr>Arial Unicode MS</vt:lpstr>
      <vt:lpstr>Calibri</vt:lpstr>
      <vt:lpstr>Wingdings</vt:lpstr>
      <vt:lpstr>方正粗黑宋简体</vt:lpstr>
      <vt:lpstr>Office 主题</vt:lpstr>
      <vt:lpstr>Visio.Drawing.11</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Visio.Drawing.11</vt:lpstr>
      <vt:lpstr>Equation.DSMT4</vt:lpstr>
      <vt:lpstr>Equation.DSMT4</vt:lpstr>
      <vt:lpstr>Visio.Drawing.11</vt:lpstr>
      <vt:lpstr>Visio.Drawing.11</vt:lpstr>
      <vt:lpstr>Equation.DSMT4</vt:lpstr>
      <vt:lpstr>Equation.DSMT4</vt:lpstr>
      <vt:lpstr>Equation.DSMT4</vt:lpstr>
      <vt:lpstr>Equation.DSMT4</vt:lpstr>
      <vt:lpstr>Visio.Drawing.11</vt:lpstr>
      <vt:lpstr>Equation.DSMT4</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YAYA</cp:lastModifiedBy>
  <cp:revision>519</cp:revision>
  <dcterms:created xsi:type="dcterms:W3CDTF">2015-11-23T03:31:00Z</dcterms:created>
  <dcterms:modified xsi:type="dcterms:W3CDTF">2021-03-04T06:13:07Z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