
<file path=[Content_Types].xml><?xml version="1.0" encoding="utf-8"?>
<Types xmlns="http://schemas.openxmlformats.org/package/2006/content-types">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8"/>
  </p:handoutMasterIdLst>
  <p:sldIdLst>
    <p:sldId id="573" r:id="rId3"/>
    <p:sldId id="512" r:id="rId4"/>
    <p:sldId id="574" r:id="rId5"/>
    <p:sldId id="522" r:id="rId6"/>
    <p:sldId id="575" r:id="rId8"/>
    <p:sldId id="576" r:id="rId9"/>
    <p:sldId id="629" r:id="rId10"/>
    <p:sldId id="577" r:id="rId11"/>
    <p:sldId id="578" r:id="rId12"/>
    <p:sldId id="579" r:id="rId13"/>
    <p:sldId id="580" r:id="rId14"/>
    <p:sldId id="581" r:id="rId15"/>
    <p:sldId id="583" r:id="rId16"/>
    <p:sldId id="584" r:id="rId17"/>
    <p:sldId id="585" r:id="rId18"/>
    <p:sldId id="586" r:id="rId19"/>
    <p:sldId id="587" r:id="rId20"/>
    <p:sldId id="630" r:id="rId21"/>
    <p:sldId id="589" r:id="rId22"/>
    <p:sldId id="590" r:id="rId23"/>
    <p:sldId id="591" r:id="rId24"/>
    <p:sldId id="592" r:id="rId25"/>
    <p:sldId id="593" r:id="rId26"/>
    <p:sldId id="594" r:id="rId27"/>
    <p:sldId id="595" r:id="rId28"/>
    <p:sldId id="596" r:id="rId29"/>
    <p:sldId id="598" r:id="rId30"/>
    <p:sldId id="599" r:id="rId31"/>
    <p:sldId id="597" r:id="rId32"/>
    <p:sldId id="600" r:id="rId33"/>
    <p:sldId id="601" r:id="rId34"/>
    <p:sldId id="631" r:id="rId35"/>
    <p:sldId id="602" r:id="rId36"/>
    <p:sldId id="603" r:id="rId37"/>
    <p:sldId id="604" r:id="rId38"/>
    <p:sldId id="605" r:id="rId39"/>
    <p:sldId id="606" r:id="rId40"/>
    <p:sldId id="607" r:id="rId41"/>
    <p:sldId id="608" r:id="rId42"/>
    <p:sldId id="632" r:id="rId43"/>
    <p:sldId id="609" r:id="rId44"/>
    <p:sldId id="610" r:id="rId45"/>
    <p:sldId id="611" r:id="rId46"/>
    <p:sldId id="612" r:id="rId47"/>
    <p:sldId id="613" r:id="rId48"/>
    <p:sldId id="614" r:id="rId49"/>
    <p:sldId id="615" r:id="rId50"/>
    <p:sldId id="616" r:id="rId51"/>
    <p:sldId id="617" r:id="rId52"/>
    <p:sldId id="618" r:id="rId53"/>
    <p:sldId id="447" r:id="rId54"/>
    <p:sldId id="701" r:id="rId55"/>
    <p:sldId id="702" r:id="rId56"/>
    <p:sldId id="628"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0066"/>
    <a:srgbClr val="003399"/>
    <a:srgbClr val="000099"/>
    <a:srgbClr val="0033CC"/>
    <a:srgbClr val="3D89BC"/>
    <a:srgbClr val="008EC0"/>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1" autoAdjust="0"/>
    <p:restoredTop sz="88759" autoAdjust="0"/>
  </p:normalViewPr>
  <p:slideViewPr>
    <p:cSldViewPr snapToGrid="0" showGuides="1">
      <p:cViewPr varScale="1">
        <p:scale>
          <a:sx n="98" d="100"/>
          <a:sy n="98" d="100"/>
        </p:scale>
        <p:origin x="952" y="56"/>
      </p:cViewPr>
      <p:guideLst>
        <p:guide orient="horz" pos="4034"/>
        <p:guide pos="1894"/>
        <p:guide pos="200"/>
        <p:guide pos="5488"/>
        <p:guide orient="horz" pos="1480"/>
        <p:guide orient="horz" pos="799"/>
        <p:guide pos="123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92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34.emf"/><Relationship Id="rId1" Type="http://schemas.openxmlformats.org/officeDocument/2006/relationships/image" Target="../media/image33.pn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53.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hyperlink" Target="http://www.chinarobots.cn/" TargetMode="External"/><Relationship Id="rId7" Type="http://schemas.openxmlformats.org/officeDocument/2006/relationships/image" Target="../media/image42.png"/><Relationship Id="rId6" Type="http://schemas.openxmlformats.org/officeDocument/2006/relationships/hyperlink" Target="http://www.chinaaiworld.cn/" TargetMode="External"/><Relationship Id="rId5" Type="http://schemas.openxmlformats.org/officeDocument/2006/relationships/image" Target="../media/image41.png"/><Relationship Id="rId4" Type="http://schemas.openxmlformats.org/officeDocument/2006/relationships/hyperlink" Target="http://www.chinacloud.cn/" TargetMode="External"/><Relationship Id="rId3" Type="http://schemas.openxmlformats.org/officeDocument/2006/relationships/image" Target="../media/image40.png"/><Relationship Id="rId29" Type="http://schemas.openxmlformats.org/officeDocument/2006/relationships/slideLayout" Target="../slideLayouts/slideLayout2.xml"/><Relationship Id="rId28" Type="http://schemas.openxmlformats.org/officeDocument/2006/relationships/image" Target="../media/image55.png"/><Relationship Id="rId27" Type="http://schemas.openxmlformats.org/officeDocument/2006/relationships/image" Target="../media/image54.png"/><Relationship Id="rId26" Type="http://schemas.openxmlformats.org/officeDocument/2006/relationships/image" Target="../media/image53.jpeg"/><Relationship Id="rId25" Type="http://schemas.openxmlformats.org/officeDocument/2006/relationships/image" Target="../media/image52.jpeg"/><Relationship Id="rId24" Type="http://schemas.openxmlformats.org/officeDocument/2006/relationships/image" Target="../media/image51.png"/><Relationship Id="rId23" Type="http://schemas.openxmlformats.org/officeDocument/2006/relationships/hyperlink" Target="http://www.envicloud.cn/" TargetMode="External"/><Relationship Id="rId22" Type="http://schemas.openxmlformats.org/officeDocument/2006/relationships/image" Target="../media/image50.png"/><Relationship Id="rId21" Type="http://schemas.openxmlformats.org/officeDocument/2006/relationships/image" Target="../media/image49.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48.png"/><Relationship Id="rId18" Type="http://schemas.openxmlformats.org/officeDocument/2006/relationships/hyperlink" Target="http://www.netofthings.cn/" TargetMode="External"/><Relationship Id="rId17" Type="http://schemas.openxmlformats.org/officeDocument/2006/relationships/image" Target="../media/image47.png"/><Relationship Id="rId16" Type="http://schemas.openxmlformats.org/officeDocument/2006/relationships/hyperlink" Target="http://www.thebigdata.cn/" TargetMode="External"/><Relationship Id="rId15" Type="http://schemas.openxmlformats.org/officeDocument/2006/relationships/image" Target="../media/image46.png"/><Relationship Id="rId14" Type="http://schemas.openxmlformats.org/officeDocument/2006/relationships/hyperlink" Target="http://www.worldstor.cn/" TargetMode="External"/><Relationship Id="rId13" Type="http://schemas.openxmlformats.org/officeDocument/2006/relationships/image" Target="../media/image45.png"/><Relationship Id="rId12" Type="http://schemas.openxmlformats.org/officeDocument/2006/relationships/hyperlink" Target="http://www.pm25.org.cn/" TargetMode="External"/><Relationship Id="rId11" Type="http://schemas.openxmlformats.org/officeDocument/2006/relationships/image" Target="../media/image44.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55356" y="857827"/>
            <a:ext cx="7964744"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均值算法的算法思想：</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从包含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个数据对象的数据集中随机的选择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个对象，每个对象初始的代表一个簇的平均值或质心或中心；</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对剩余的每个数据对象点根据其与各个簇中心的距离，将它指派到最近的簇；</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根据指派到簇的数据对象点，更新每个簇的质心；</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重复指派和更新步骤，直到簇不发生变化。</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均值算法的目标函数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定义为</a:t>
            </a:r>
            <a:endParaRPr lang="zh-CN" altLang="en-US" dirty="0">
              <a:solidFill>
                <a:srgbClr val="FF0066"/>
              </a:solidFill>
              <a:latin typeface="Arial" panose="020B0604020202020204" pitchFamily="34" charset="0"/>
              <a:ea typeface="黑体" panose="02010609060101010101" pitchFamily="49" charset="-122"/>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1" y="3498550"/>
            <a:ext cx="7677252" cy="24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82741" y="908403"/>
            <a:ext cx="77872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算法</a:t>
            </a:r>
            <a:r>
              <a:rPr lang="en-US" altLang="zh-CN" dirty="0">
                <a:solidFill>
                  <a:srgbClr val="000000"/>
                </a:solidFill>
                <a:latin typeface="Arial" panose="020B0604020202020204" pitchFamily="34" charset="0"/>
                <a:ea typeface="黑体" panose="02010609060101010101" pitchFamily="49" charset="-122"/>
              </a:rPr>
              <a:t>5.1  k</a:t>
            </a:r>
            <a:r>
              <a:rPr lang="zh-CN" altLang="en-US" dirty="0">
                <a:solidFill>
                  <a:srgbClr val="000000"/>
                </a:solidFill>
                <a:latin typeface="Arial" panose="020B0604020202020204" pitchFamily="34" charset="0"/>
                <a:ea typeface="黑体" panose="02010609060101010101" pitchFamily="49" charset="-122"/>
              </a:rPr>
              <a:t>均值算法</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输入：所期望的簇的数目</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个对象的数据集</a:t>
            </a:r>
            <a:r>
              <a:rPr lang="en-US" altLang="zh-CN" dirty="0">
                <a:solidFill>
                  <a:srgbClr val="000000"/>
                </a:solidFill>
                <a:latin typeface="Arial" panose="020B0604020202020204" pitchFamily="34" charset="0"/>
                <a:ea typeface="黑体" panose="02010609060101010101" pitchFamily="49" charset="-122"/>
              </a:rPr>
              <a:t>D</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个簇的集合</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：从</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中任意选择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个对象作为初始簇中心；</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repeat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3</a:t>
            </a:r>
            <a:r>
              <a:rPr lang="zh-CN" altLang="en-US" dirty="0">
                <a:solidFill>
                  <a:srgbClr val="000000"/>
                </a:solidFill>
                <a:latin typeface="Arial" panose="020B0604020202020204" pitchFamily="34" charset="0"/>
                <a:ea typeface="黑体" panose="02010609060101010101" pitchFamily="49" charset="-122"/>
              </a:rPr>
              <a:t>：将每个点指派到最近的中心，形成</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：重新计算每个簇的中心；</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：计算目标函数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6</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until </a:t>
            </a:r>
            <a:r>
              <a:rPr lang="zh-CN" altLang="en-US" dirty="0">
                <a:solidFill>
                  <a:srgbClr val="000000"/>
                </a:solidFill>
                <a:latin typeface="Arial" panose="020B0604020202020204" pitchFamily="34" charset="0"/>
                <a:ea typeface="黑体" panose="02010609060101010101" pitchFamily="49" charset="-122"/>
              </a:rPr>
              <a:t>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不再发生变化或中心不再发生变化；</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矩形 1"/>
          <p:cNvSpPr/>
          <p:nvPr/>
        </p:nvSpPr>
        <p:spPr>
          <a:xfrm>
            <a:off x="723106" y="4097721"/>
            <a:ext cx="7251700" cy="923330"/>
          </a:xfrm>
          <a:prstGeom prst="rect">
            <a:avLst/>
          </a:prstGeom>
          <a:solidFill>
            <a:srgbClr val="0066FF"/>
          </a:solidFill>
        </p:spPr>
        <p:txBody>
          <a:bodyPr wrap="square">
            <a:spAutoFit/>
          </a:bodyPr>
          <a:lstStyle/>
          <a:p>
            <a:r>
              <a:rPr lang="zh-CN" altLang="en-US" dirty="0">
                <a:solidFill>
                  <a:schemeClr val="bg1"/>
                </a:solidFill>
                <a:latin typeface="Arial" panose="020B0604020202020204" pitchFamily="34" charset="0"/>
                <a:ea typeface="黑体" panose="02010609060101010101" pitchFamily="49" charset="-122"/>
              </a:rPr>
              <a:t>算法分析：</a:t>
            </a:r>
            <a:r>
              <a:rPr lang="en-US" altLang="zh-CN" dirty="0">
                <a:solidFill>
                  <a:schemeClr val="bg1"/>
                </a:solidFill>
                <a:latin typeface="Arial" panose="020B0604020202020204" pitchFamily="34" charset="0"/>
                <a:ea typeface="黑体" panose="02010609060101010101" pitchFamily="49" charset="-122"/>
              </a:rPr>
              <a:t>k</a:t>
            </a:r>
            <a:r>
              <a:rPr lang="zh-CN" altLang="en-US" dirty="0">
                <a:solidFill>
                  <a:schemeClr val="bg1"/>
                </a:solidFill>
                <a:latin typeface="Arial" panose="020B0604020202020204" pitchFamily="34" charset="0"/>
                <a:ea typeface="黑体" panose="02010609060101010101" pitchFamily="49" charset="-122"/>
              </a:rPr>
              <a:t>均值算法的步骤</a:t>
            </a:r>
            <a:r>
              <a:rPr lang="en-US" altLang="zh-CN" dirty="0">
                <a:solidFill>
                  <a:schemeClr val="bg1"/>
                </a:solidFill>
                <a:latin typeface="Arial" panose="020B0604020202020204" pitchFamily="34" charset="0"/>
                <a:ea typeface="黑体" panose="02010609060101010101" pitchFamily="49" charset="-122"/>
              </a:rPr>
              <a:t>3</a:t>
            </a:r>
            <a:r>
              <a:rPr lang="zh-CN" altLang="en-US" dirty="0">
                <a:solidFill>
                  <a:schemeClr val="bg1"/>
                </a:solidFill>
                <a:latin typeface="Arial" panose="020B0604020202020204" pitchFamily="34" charset="0"/>
                <a:ea typeface="黑体" panose="02010609060101010101" pitchFamily="49" charset="-122"/>
              </a:rPr>
              <a:t>和步骤</a:t>
            </a:r>
            <a:r>
              <a:rPr lang="en-US" altLang="zh-CN" dirty="0">
                <a:solidFill>
                  <a:schemeClr val="bg1"/>
                </a:solidFill>
                <a:latin typeface="Arial" panose="020B0604020202020204" pitchFamily="34" charset="0"/>
                <a:ea typeface="黑体" panose="02010609060101010101" pitchFamily="49" charset="-122"/>
              </a:rPr>
              <a:t>4</a:t>
            </a:r>
            <a:r>
              <a:rPr lang="zh-CN" altLang="en-US" dirty="0">
                <a:solidFill>
                  <a:schemeClr val="bg1"/>
                </a:solidFill>
                <a:latin typeface="Arial" panose="020B0604020202020204" pitchFamily="34" charset="0"/>
                <a:ea typeface="黑体" panose="02010609060101010101" pitchFamily="49" charset="-122"/>
              </a:rPr>
              <a:t>试图直接最小化目标函数</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，步骤</a:t>
            </a:r>
            <a:r>
              <a:rPr lang="en-US" altLang="zh-CN" dirty="0">
                <a:solidFill>
                  <a:schemeClr val="bg1"/>
                </a:solidFill>
                <a:latin typeface="Arial" panose="020B0604020202020204" pitchFamily="34" charset="0"/>
                <a:ea typeface="黑体" panose="02010609060101010101" pitchFamily="49" charset="-122"/>
              </a:rPr>
              <a:t>3</a:t>
            </a:r>
            <a:r>
              <a:rPr lang="zh-CN" altLang="en-US" dirty="0">
                <a:solidFill>
                  <a:schemeClr val="bg1"/>
                </a:solidFill>
                <a:latin typeface="Arial" panose="020B0604020202020204" pitchFamily="34" charset="0"/>
                <a:ea typeface="黑体" panose="02010609060101010101" pitchFamily="49" charset="-122"/>
              </a:rPr>
              <a:t>通过将每个点指派到最近的中心形成簇，最小化关于给定中心的目标函数</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；而步骤</a:t>
            </a:r>
            <a:r>
              <a:rPr lang="en-US" altLang="zh-CN" dirty="0">
                <a:solidFill>
                  <a:schemeClr val="bg1"/>
                </a:solidFill>
                <a:latin typeface="Arial" panose="020B0604020202020204" pitchFamily="34" charset="0"/>
                <a:ea typeface="黑体" panose="02010609060101010101" pitchFamily="49" charset="-122"/>
              </a:rPr>
              <a:t>4</a:t>
            </a:r>
            <a:r>
              <a:rPr lang="zh-CN" altLang="en-US" dirty="0">
                <a:solidFill>
                  <a:schemeClr val="bg1"/>
                </a:solidFill>
                <a:latin typeface="Arial" panose="020B0604020202020204" pitchFamily="34" charset="0"/>
                <a:ea typeface="黑体" panose="02010609060101010101" pitchFamily="49" charset="-122"/>
              </a:rPr>
              <a:t>重新计算每个簇的中心，进一步最小化</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a:t>
            </a:r>
            <a:endParaRPr lang="zh-CN" altLang="en-US" dirty="0">
              <a:solidFill>
                <a:schemeClr val="bg1"/>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82741" y="1462929"/>
            <a:ext cx="7787200" cy="33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均值算法举例：假设要进行聚类的元组为</a:t>
            </a:r>
            <a:r>
              <a:rPr lang="en-US" altLang="zh-CN" dirty="0">
                <a:solidFill>
                  <a:srgbClr val="000000"/>
                </a:solidFill>
                <a:latin typeface="Arial" panose="020B0604020202020204" pitchFamily="34" charset="0"/>
                <a:ea typeface="黑体" panose="02010609060101010101" pitchFamily="49" charset="-122"/>
              </a:rPr>
              <a:t>{2, 4, 10, 12, 3, 20, 30, 11, 25}</a:t>
            </a:r>
            <a:r>
              <a:rPr lang="zh-CN" altLang="en-US" dirty="0">
                <a:solidFill>
                  <a:srgbClr val="000000"/>
                </a:solidFill>
                <a:latin typeface="Arial" panose="020B0604020202020204" pitchFamily="34" charset="0"/>
                <a:ea typeface="黑体" panose="02010609060101010101" pitchFamily="49" charset="-122"/>
              </a:rPr>
              <a:t>，假设要求的簇的数量为</a:t>
            </a:r>
            <a:r>
              <a:rPr lang="en-US" altLang="zh-CN" dirty="0">
                <a:solidFill>
                  <a:srgbClr val="000000"/>
                </a:solidFill>
                <a:latin typeface="Arial" panose="020B0604020202020204" pitchFamily="34" charset="0"/>
                <a:ea typeface="黑体" panose="02010609060101010101" pitchFamily="49" charset="-122"/>
              </a:rPr>
              <a:t>k=2</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第一步：初始时用前两个数值作为簇的质心，这两个簇的质心记做：</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2</a:t>
            </a: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 ；</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第二步：对剩余的每个对象，根据其与各个簇中心的距离，将它指派给最近的簇中，可得：</a:t>
            </a:r>
            <a:r>
              <a:rPr lang="en-US" altLang="zh-CN" dirty="0">
                <a:solidFill>
                  <a:srgbClr val="000000"/>
                </a:solidFill>
                <a:latin typeface="Arial" panose="020B0604020202020204" pitchFamily="34" charset="0"/>
                <a:ea typeface="黑体" panose="02010609060101010101" pitchFamily="49" charset="-122"/>
              </a:rPr>
              <a:t> C</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 3}</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a:t>
            </a:r>
            <a:r>
              <a:rPr lang="en-US" altLang="zh-CN" dirty="0">
                <a:solidFill>
                  <a:srgbClr val="000000"/>
                </a:solidFill>
                <a:latin typeface="Arial" panose="020B0604020202020204" pitchFamily="34" charset="0"/>
                <a:ea typeface="黑体" panose="02010609060101010101" pitchFamily="49" charset="-122"/>
              </a:rPr>
              <a:t>={4, 10, 12, 20, 30, 11, 25}</a:t>
            </a:r>
            <a:r>
              <a:rPr lang="zh-CN" altLang="en-US" dirty="0">
                <a:solidFill>
                  <a:srgbClr val="000000"/>
                </a:solidFill>
                <a:latin typeface="Arial" panose="020B0604020202020204" pitchFamily="34" charset="0"/>
                <a:ea typeface="黑体" panose="02010609060101010101" pitchFamily="49" charset="-122"/>
              </a:rPr>
              <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第三步：计算簇的新质心：</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=(2+3)/2=2.5</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 (4+10 + 12 +20 +30+11+25)/7=16;</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重新对簇中的成员进行分配可得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 3, 4}</a:t>
            </a:r>
            <a:r>
              <a:rPr lang="zh-CN" altLang="en-US" dirty="0">
                <a:solidFill>
                  <a:srgbClr val="000000"/>
                </a:solidFill>
                <a:latin typeface="Arial" panose="020B0604020202020204" pitchFamily="34" charset="0"/>
                <a:ea typeface="黑体" panose="02010609060101010101" pitchFamily="49" charset="-122"/>
              </a:rPr>
              <a:t>和</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={10, 12, 20, 30, 11, 25}</a:t>
            </a:r>
            <a:r>
              <a:rPr lang="zh-CN" altLang="en-US" dirty="0">
                <a:solidFill>
                  <a:srgbClr val="000000"/>
                </a:solidFill>
                <a:latin typeface="Arial" panose="020B0604020202020204" pitchFamily="34" charset="0"/>
                <a:ea typeface="黑体" panose="02010609060101010101" pitchFamily="49" charset="-122"/>
              </a:rPr>
              <a:t>，不断重复这个过程，均值不再变化时最终可得到两个簇：</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 3, 4, 10, 11, 12}</a:t>
            </a:r>
            <a:r>
              <a:rPr lang="zh-CN" altLang="en-US" dirty="0">
                <a:solidFill>
                  <a:srgbClr val="000000"/>
                </a:solidFill>
                <a:latin typeface="Arial" panose="020B0604020202020204" pitchFamily="34" charset="0"/>
                <a:ea typeface="黑体" panose="02010609060101010101" pitchFamily="49" charset="-122"/>
              </a:rPr>
              <a:t>和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 </a:t>
            </a:r>
            <a:r>
              <a:rPr lang="en-US" altLang="zh-CN" dirty="0">
                <a:solidFill>
                  <a:srgbClr val="000000"/>
                </a:solidFill>
                <a:latin typeface="Arial" panose="020B0604020202020204" pitchFamily="34" charset="0"/>
                <a:ea typeface="黑体" panose="02010609060101010101" pitchFamily="49" charset="-122"/>
              </a:rPr>
              <a:t>={20, 30, 25}</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35525" y="1738421"/>
            <a:ext cx="7787200" cy="273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3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均值算法对离群数据对象点是敏感的，一个极大值的对象可能在相当大的程度上扭曲数据的分布。目标函数</a:t>
            </a:r>
            <a:r>
              <a:rPr lang="en-US" altLang="zh-CN" dirty="0">
                <a:solidFill>
                  <a:srgbClr val="000000"/>
                </a:solidFill>
                <a:latin typeface="Arial" panose="020B0604020202020204" pitchFamily="34" charset="0"/>
                <a:ea typeface="黑体" panose="02010609060101010101" pitchFamily="49" charset="-122"/>
              </a:rPr>
              <a:t>(5.3)</a:t>
            </a:r>
            <a:r>
              <a:rPr lang="zh-CN" altLang="en-US" dirty="0">
                <a:solidFill>
                  <a:srgbClr val="000000"/>
                </a:solidFill>
                <a:latin typeface="Arial" panose="020B0604020202020204" pitchFamily="34" charset="0"/>
                <a:ea typeface="黑体" panose="02010609060101010101" pitchFamily="49" charset="-122"/>
              </a:rPr>
              <a:t>的使用更是进一步恶化了这一影响。</a:t>
            </a:r>
            <a:endParaRPr lang="zh-CN" altLang="en-US" dirty="0">
              <a:solidFill>
                <a:srgbClr val="000000"/>
              </a:solidFill>
              <a:latin typeface="Arial" panose="020B0604020202020204" pitchFamily="34" charset="0"/>
              <a:ea typeface="黑体" panose="02010609060101010101" pitchFamily="49" charset="-122"/>
            </a:endParaRPr>
          </a:p>
          <a:p>
            <a:pPr indent="276225" fontAlgn="base">
              <a:lnSpc>
                <a:spcPct val="13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中心点算法：</a:t>
            </a:r>
            <a:endParaRPr lang="en-US" altLang="zh-CN" dirty="0">
              <a:solidFill>
                <a:srgbClr val="000000"/>
              </a:solidFill>
              <a:latin typeface="Arial" panose="020B0604020202020204" pitchFamily="34" charset="0"/>
              <a:ea typeface="黑体" panose="02010609060101010101" pitchFamily="49" charset="-122"/>
            </a:endParaRPr>
          </a:p>
          <a:p>
            <a:pPr marL="285750" indent="-285750" fontAlgn="base">
              <a:lnSpc>
                <a:spcPct val="130000"/>
              </a:lnSpc>
              <a:spcBef>
                <a:spcPct val="20000"/>
              </a:spcBef>
              <a:spcAft>
                <a:spcPct val="0"/>
              </a:spcAft>
              <a:buFont typeface="Wingdings" panose="05000000000000000000" pitchFamily="2" charset="2"/>
              <a:buChar char="l"/>
            </a:pPr>
            <a:r>
              <a:rPr lang="zh-CN" altLang="en-US" dirty="0">
                <a:solidFill>
                  <a:srgbClr val="FF0000"/>
                </a:solidFill>
                <a:latin typeface="Arial" panose="020B0604020202020204" pitchFamily="34" charset="0"/>
                <a:ea typeface="黑体" panose="02010609060101010101" pitchFamily="49" charset="-122"/>
              </a:rPr>
              <a:t>在每个簇中选出一个最靠近均值的实际的对象来代表该簇</a:t>
            </a:r>
            <a:r>
              <a:rPr lang="zh-CN" altLang="en-US" dirty="0">
                <a:solidFill>
                  <a:srgbClr val="000000"/>
                </a:solidFill>
                <a:latin typeface="Arial" panose="020B0604020202020204" pitchFamily="34" charset="0"/>
                <a:ea typeface="黑体" panose="02010609060101010101" pitchFamily="49" charset="-122"/>
              </a:rPr>
              <a:t>，其余的每个对象指派到与其距离最近的代表对象所在的簇中。</a:t>
            </a:r>
            <a:endParaRPr lang="en-US" altLang="zh-CN" dirty="0">
              <a:solidFill>
                <a:srgbClr val="000000"/>
              </a:solidFill>
              <a:latin typeface="Arial" panose="020B0604020202020204" pitchFamily="34" charset="0"/>
              <a:ea typeface="黑体" panose="02010609060101010101" pitchFamily="49" charset="-122"/>
            </a:endParaRPr>
          </a:p>
          <a:p>
            <a:pPr marL="285750" indent="-285750" fontAlgn="base">
              <a:lnSpc>
                <a:spcPct val="13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每次迭代后的簇的代表对象点都是从簇的样本点中选取，选取的标准就是当该样本点成为新的代表对象点后能提高簇的聚类质量，使得簇更紧凑。</a:t>
            </a:r>
            <a:endParaRPr lang="zh-CN" altLang="en-US" dirty="0">
              <a:solidFill>
                <a:srgbClr val="FF0066"/>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HN" sz="1200" b="1" dirty="0">
                <a:solidFill>
                  <a:prstClr val="white">
                    <a:lumMod val="50000"/>
                  </a:prstClr>
                </a:solidFill>
              </a:rPr>
              <a:t>55</a:t>
            </a:r>
            <a:endParaRPr lang="en-US" altLang="es-HN"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445037" y="1714323"/>
            <a:ext cx="7787200" cy="34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中心点算法使用绝对误差标准作为度量聚类质量的目标函数，其定义如下：</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en-US" altLang="zh-CN" sz="2200"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(5.4)</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en-US" altLang="zh-CN" sz="2200" dirty="0">
                <a:solidFill>
                  <a:srgbClr val="FF0066"/>
                </a:solidFill>
                <a:latin typeface="Arial" panose="020B0604020202020204" pitchFamily="34" charset="0"/>
                <a:ea typeface="黑体" panose="02010609060101010101" pitchFamily="49" charset="-122"/>
              </a:rPr>
              <a:t>                                     </a:t>
            </a:r>
            <a:endParaRPr lang="en-US" altLang="zh-CN" sz="2200" dirty="0">
              <a:solidFill>
                <a:srgbClr val="FF0066"/>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zh-CN" altLang="en-US" dirty="0">
                <a:latin typeface="Arial" panose="020B0604020202020204" pitchFamily="34" charset="0"/>
                <a:ea typeface="黑体" panose="02010609060101010101" pitchFamily="49" charset="-122"/>
              </a:rPr>
              <a:t>其中， </a:t>
            </a:r>
            <a:r>
              <a:rPr lang="en-US" altLang="zh-CN" dirty="0">
                <a:latin typeface="Arial" panose="020B0604020202020204" pitchFamily="34" charset="0"/>
                <a:ea typeface="黑体" panose="02010609060101010101" pitchFamily="49" charset="-122"/>
              </a:rPr>
              <a:t>E</a:t>
            </a:r>
            <a:r>
              <a:rPr lang="zh-CN" altLang="en-US" dirty="0">
                <a:latin typeface="Arial" panose="020B0604020202020204" pitchFamily="34" charset="0"/>
                <a:ea typeface="黑体" panose="02010609060101010101" pitchFamily="49" charset="-122"/>
              </a:rPr>
              <a:t>是数据集中所有数据对象的绝对误差之和，</a:t>
            </a:r>
            <a:r>
              <a:rPr lang="en-US" altLang="zh-CN" dirty="0">
                <a:latin typeface="Arial" panose="020B0604020202020204" pitchFamily="34" charset="0"/>
                <a:ea typeface="黑体" panose="02010609060101010101" pitchFamily="49" charset="-122"/>
              </a:rPr>
              <a:t>x</a:t>
            </a:r>
            <a:r>
              <a:rPr lang="zh-CN" altLang="en-US" dirty="0">
                <a:latin typeface="Arial" panose="020B0604020202020204" pitchFamily="34" charset="0"/>
                <a:ea typeface="黑体" panose="02010609060101010101" pitchFamily="49" charset="-122"/>
              </a:rPr>
              <a:t>是空间中的点，代表簇 </a:t>
            </a:r>
            <a:r>
              <a:rPr lang="en-US" altLang="zh-CN" dirty="0" err="1">
                <a:latin typeface="Arial" panose="020B0604020202020204" pitchFamily="34" charset="0"/>
                <a:ea typeface="黑体" panose="02010609060101010101" pitchFamily="49" charset="-122"/>
              </a:rPr>
              <a:t>C</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中一个给定的数据对象， </a:t>
            </a:r>
            <a:r>
              <a:rPr lang="en-US" altLang="zh-CN" dirty="0" err="1">
                <a:latin typeface="Arial" panose="020B0604020202020204" pitchFamily="34" charset="0"/>
                <a:ea typeface="黑体" panose="02010609060101010101" pitchFamily="49" charset="-122"/>
              </a:rPr>
              <a:t>o</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是簇</a:t>
            </a:r>
            <a:r>
              <a:rPr lang="en-US" altLang="zh-CN" dirty="0" err="1">
                <a:latin typeface="Arial" panose="020B0604020202020204" pitchFamily="34" charset="0"/>
                <a:ea typeface="黑体" panose="02010609060101010101" pitchFamily="49" charset="-122"/>
              </a:rPr>
              <a:t>C</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中的代表对象。</a:t>
            </a:r>
            <a:r>
              <a:rPr lang="zh-CN" altLang="en-US" dirty="0">
                <a:solidFill>
                  <a:srgbClr val="FF0066"/>
                </a:solidFill>
                <a:latin typeface="Arial" panose="020B0604020202020204" pitchFamily="34" charset="0"/>
                <a:ea typeface="黑体" panose="02010609060101010101" pitchFamily="49" charset="-122"/>
              </a:rPr>
              <a:t>如果某样本点成为代表对象点后，绝对误差能小于原代表对象点所造成的绝对误差，那么</a:t>
            </a:r>
            <a:r>
              <a:rPr lang="en-US" altLang="zh-CN" dirty="0">
                <a:solidFill>
                  <a:srgbClr val="FF0066"/>
                </a:solidFill>
                <a:latin typeface="Arial" panose="020B0604020202020204" pitchFamily="34" charset="0"/>
                <a:ea typeface="黑体" panose="02010609060101010101" pitchFamily="49" charset="-122"/>
              </a:rPr>
              <a:t>k</a:t>
            </a:r>
            <a:r>
              <a:rPr lang="zh-CN" altLang="en-US" dirty="0">
                <a:solidFill>
                  <a:srgbClr val="FF0066"/>
                </a:solidFill>
                <a:latin typeface="Arial" panose="020B0604020202020204" pitchFamily="34" charset="0"/>
                <a:ea typeface="黑体" panose="02010609060101010101" pitchFamily="49" charset="-122"/>
              </a:rPr>
              <a:t>中心算法认为该样本点是可以取代原代表对象点的。通常，该算法重复迭代，直到每个代表对象都成为它的簇的实际中心点，或最靠中心的对象。</a:t>
            </a:r>
            <a:endParaRPr lang="zh-CN" altLang="en-US" dirty="0">
              <a:solidFill>
                <a:srgbClr val="FF0066"/>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869" y="2266685"/>
            <a:ext cx="22161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08958" y="1561342"/>
            <a:ext cx="7787200" cy="180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PAM(</a:t>
            </a:r>
            <a:r>
              <a:rPr lang="zh-CN" altLang="en-US" dirty="0">
                <a:solidFill>
                  <a:srgbClr val="000000"/>
                </a:solidFill>
                <a:latin typeface="Arial" panose="020B0604020202020204" pitchFamily="34" charset="0"/>
                <a:ea typeface="黑体" panose="02010609060101010101" pitchFamily="49" charset="-122"/>
              </a:rPr>
              <a:t>围绕中心点的划分</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是最早提出的</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中心算法之一，它尝试将</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个对象划分出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类。 </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FF0000"/>
                </a:solidFill>
                <a:latin typeface="Arial" panose="020B0604020202020204" pitchFamily="34" charset="0"/>
                <a:ea typeface="黑体" panose="02010609060101010101" pitchFamily="49" charset="-122"/>
              </a:rPr>
              <a:t>PAM</a:t>
            </a:r>
            <a:r>
              <a:rPr lang="zh-CN" altLang="en-US" dirty="0">
                <a:solidFill>
                  <a:srgbClr val="FF0000"/>
                </a:solidFill>
                <a:latin typeface="Arial" panose="020B0604020202020204" pitchFamily="34" charset="0"/>
                <a:ea typeface="黑体" panose="02010609060101010101" pitchFamily="49" charset="-122"/>
              </a:rPr>
              <a:t>算法的主要思想</a:t>
            </a:r>
            <a:r>
              <a:rPr lang="zh-CN" altLang="en-US" dirty="0">
                <a:solidFill>
                  <a:srgbClr val="000000"/>
                </a:solidFill>
                <a:latin typeface="Arial" panose="020B0604020202020204" pitchFamily="34" charset="0"/>
                <a:ea typeface="黑体" panose="02010609060101010101" pitchFamily="49" charset="-122"/>
              </a:rPr>
              <a:t>：首先为每个簇任意选择一个代表对象</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即中心点</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，计算其余的数据对象与代表对象之间的距离，将其加入到最近的簇，接着反复尝试用更好的非代表对象点来替代代表数据对象点，以改进聚类的质量 。</a:t>
            </a:r>
            <a:endParaRPr lang="en-US" altLang="zh-CN"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3" name="矩形 2"/>
          <p:cNvSpPr/>
          <p:nvPr/>
        </p:nvSpPr>
        <p:spPr>
          <a:xfrm>
            <a:off x="607500" y="3482112"/>
            <a:ext cx="7418900" cy="1200329"/>
          </a:xfrm>
          <a:prstGeom prst="rect">
            <a:avLst/>
          </a:prstGeom>
        </p:spPr>
        <p:txBody>
          <a:bodyPr wrap="square">
            <a:spAutoFit/>
          </a:bodyPr>
          <a:lstStyle/>
          <a:p>
            <a:r>
              <a:rPr lang="zh-CN" altLang="zh-CN" dirty="0">
                <a:solidFill>
                  <a:srgbClr val="000000"/>
                </a:solidFill>
                <a:latin typeface="Arial" panose="020B0604020202020204" pitchFamily="34" charset="0"/>
                <a:ea typeface="黑体" panose="02010609060101010101" pitchFamily="49" charset="-122"/>
              </a:rPr>
              <a:t>在</a:t>
            </a:r>
            <a:r>
              <a:rPr lang="en-US" altLang="zh-CN" dirty="0">
                <a:solidFill>
                  <a:srgbClr val="000000"/>
                </a:solidFill>
                <a:latin typeface="Arial" panose="020B0604020202020204" pitchFamily="34" charset="0"/>
                <a:ea typeface="黑体" panose="02010609060101010101" pitchFamily="49" charset="-122"/>
              </a:rPr>
              <a:t>PAM</a:t>
            </a:r>
            <a:r>
              <a:rPr lang="zh-CN" altLang="zh-CN" dirty="0">
                <a:solidFill>
                  <a:srgbClr val="000000"/>
                </a:solidFill>
                <a:latin typeface="Arial" panose="020B0604020202020204" pitchFamily="34" charset="0"/>
                <a:ea typeface="黑体" panose="02010609060101010101" pitchFamily="49" charset="-122"/>
              </a:rPr>
              <a:t>算法中，可以把过程分为两个步骤：</a:t>
            </a:r>
            <a:endParaRPr lang="zh-CN" altLang="zh-CN" dirty="0">
              <a:solidFill>
                <a:srgbClr val="000000"/>
              </a:solidFill>
              <a:latin typeface="Arial" panose="020B0604020202020204" pitchFamily="34" charset="0"/>
              <a:ea typeface="黑体" panose="02010609060101010101" pitchFamily="49" charset="-122"/>
            </a:endParaRPr>
          </a:p>
          <a:p>
            <a:pPr lvl="0"/>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a:t>
            </a:r>
            <a:r>
              <a:rPr lang="zh-CN" altLang="zh-CN" dirty="0">
                <a:solidFill>
                  <a:srgbClr val="000000"/>
                </a:solidFill>
                <a:latin typeface="Arial" panose="020B0604020202020204" pitchFamily="34" charset="0"/>
                <a:ea typeface="黑体" panose="02010609060101010101" pitchFamily="49" charset="-122"/>
              </a:rPr>
              <a:t>建立：随机选择</a:t>
            </a:r>
            <a:r>
              <a:rPr lang="en-US" altLang="zh-CN" dirty="0">
                <a:solidFill>
                  <a:srgbClr val="000000"/>
                </a:solidFill>
                <a:latin typeface="Arial" panose="020B0604020202020204" pitchFamily="34" charset="0"/>
                <a:ea typeface="黑体" panose="02010609060101010101" pitchFamily="49" charset="-122"/>
              </a:rPr>
              <a:t>k</a:t>
            </a:r>
            <a:r>
              <a:rPr lang="zh-CN" altLang="zh-CN" dirty="0">
                <a:solidFill>
                  <a:srgbClr val="000000"/>
                </a:solidFill>
                <a:latin typeface="Arial" panose="020B0604020202020204" pitchFamily="34" charset="0"/>
                <a:ea typeface="黑体" panose="02010609060101010101" pitchFamily="49" charset="-122"/>
              </a:rPr>
              <a:t>个对象点作为初始的簇中心点；</a:t>
            </a:r>
            <a:endParaRPr lang="zh-CN" altLang="zh-CN" dirty="0">
              <a:solidFill>
                <a:srgbClr val="000000"/>
              </a:solidFill>
              <a:latin typeface="Arial" panose="020B0604020202020204" pitchFamily="34" charset="0"/>
              <a:ea typeface="黑体" panose="02010609060101010101" pitchFamily="49" charset="-122"/>
            </a:endParaRPr>
          </a:p>
          <a:p>
            <a:pPr lvl="0"/>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a:t>
            </a:r>
            <a:r>
              <a:rPr lang="zh-CN" altLang="zh-CN" dirty="0">
                <a:solidFill>
                  <a:srgbClr val="000000"/>
                </a:solidFill>
                <a:latin typeface="Arial" panose="020B0604020202020204" pitchFamily="34" charset="0"/>
                <a:ea typeface="黑体" panose="02010609060101010101" pitchFamily="49" charset="-122"/>
              </a:rPr>
              <a:t>交换：对所有可能的对象对进行分析，找到交换后可以使误差减少的对象，代替原中心点。</a:t>
            </a:r>
            <a:endParaRPr lang="zh-CN" altLang="zh-CN"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496258" y="1163856"/>
            <a:ext cx="77872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算法</a:t>
            </a:r>
            <a:r>
              <a:rPr lang="en-US" altLang="zh-CN" dirty="0">
                <a:solidFill>
                  <a:srgbClr val="000000"/>
                </a:solidFill>
                <a:latin typeface="Arial" panose="020B0604020202020204" pitchFamily="34" charset="0"/>
                <a:ea typeface="黑体" panose="02010609060101010101" pitchFamily="49" charset="-122"/>
              </a:rPr>
              <a:t>5.2  PAM(k-</a:t>
            </a:r>
            <a:r>
              <a:rPr lang="zh-CN" altLang="en-US" dirty="0">
                <a:solidFill>
                  <a:srgbClr val="000000"/>
                </a:solidFill>
                <a:latin typeface="Arial" panose="020B0604020202020204" pitchFamily="34" charset="0"/>
                <a:ea typeface="黑体" panose="02010609060101010101" pitchFamily="49" charset="-122"/>
              </a:rPr>
              <a:t>中心点算法</a:t>
            </a:r>
            <a:r>
              <a:rPr lang="en-US" altLang="zh-CN" dirty="0">
                <a:solidFill>
                  <a:srgbClr val="000000"/>
                </a:solidFill>
                <a:latin typeface="Arial" panose="020B0604020202020204" pitchFamily="34" charset="0"/>
                <a:ea typeface="黑体" panose="02010609060101010101" pitchFamily="49" charset="-122"/>
              </a:rPr>
              <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输入：簇的数目</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个对象的数据集</a:t>
            </a:r>
            <a:r>
              <a:rPr lang="en-US" altLang="zh-CN" dirty="0">
                <a:solidFill>
                  <a:srgbClr val="000000"/>
                </a:solidFill>
                <a:latin typeface="Arial" panose="020B0604020202020204" pitchFamily="34" charset="0"/>
                <a:ea typeface="黑体" panose="02010609060101010101" pitchFamily="49" charset="-122"/>
              </a:rPr>
              <a:t>D</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个簇，使得所有对象与其最近代表对象点的距离总和最小</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：任意选择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个对象作为初始的簇中心点；</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：将每个剩余对象指派给离它最近的中心点所代表的簇；</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3</a:t>
            </a:r>
            <a:r>
              <a:rPr lang="zh-CN" altLang="en-US" dirty="0">
                <a:solidFill>
                  <a:srgbClr val="000000"/>
                </a:solidFill>
                <a:latin typeface="Arial" panose="020B0604020202020204" pitchFamily="34" charset="0"/>
                <a:ea typeface="黑体" panose="02010609060101010101" pitchFamily="49" charset="-122"/>
              </a:rPr>
              <a:t>：任意选择一个非中心对象</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：计算用</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代替中心对象 的总代价</a:t>
            </a:r>
            <a:r>
              <a:rPr lang="en-US" altLang="zh-CN" dirty="0">
                <a:solidFill>
                  <a:srgbClr val="000000"/>
                </a:solidFill>
                <a:latin typeface="Arial" panose="020B0604020202020204" pitchFamily="34" charset="0"/>
                <a:ea typeface="黑体" panose="02010609060101010101" pitchFamily="49" charset="-122"/>
              </a:rPr>
              <a:t>S</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：如果</a:t>
            </a:r>
            <a:r>
              <a:rPr lang="en-US" altLang="zh-CN" dirty="0">
                <a:solidFill>
                  <a:srgbClr val="000000"/>
                </a:solidFill>
                <a:latin typeface="Arial" panose="020B0604020202020204" pitchFamily="34" charset="0"/>
                <a:ea typeface="黑体" panose="02010609060101010101" pitchFamily="49" charset="-122"/>
              </a:rPr>
              <a:t>S</a:t>
            </a:r>
            <a:r>
              <a:rPr lang="zh-CN" altLang="en-US" dirty="0">
                <a:solidFill>
                  <a:srgbClr val="000000"/>
                </a:solidFill>
                <a:latin typeface="Arial" panose="020B0604020202020204" pitchFamily="34" charset="0"/>
                <a:ea typeface="黑体" panose="02010609060101010101" pitchFamily="49" charset="-122"/>
              </a:rPr>
              <a:t>为负，则可以用</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代替 以构成新聚类的</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个中心对象；</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6</a:t>
            </a:r>
            <a:r>
              <a:rPr lang="zh-CN" altLang="en-US" dirty="0">
                <a:solidFill>
                  <a:srgbClr val="000000"/>
                </a:solidFill>
                <a:latin typeface="Arial" panose="020B0604020202020204" pitchFamily="34" charset="0"/>
                <a:ea typeface="黑体" panose="02010609060101010101" pitchFamily="49" charset="-122"/>
              </a:rPr>
              <a:t>：重复</a:t>
            </a:r>
            <a:r>
              <a:rPr lang="en-US" altLang="zh-CN" dirty="0">
                <a:solidFill>
                  <a:srgbClr val="000000"/>
                </a:solidFill>
                <a:latin typeface="Arial" panose="020B0604020202020204" pitchFamily="34" charset="0"/>
                <a:ea typeface="黑体" panose="02010609060101010101" pitchFamily="49" charset="-122"/>
              </a:rPr>
              <a:t>(2)(3)(4)(5)</a:t>
            </a:r>
            <a:r>
              <a:rPr lang="zh-CN" altLang="en-US" dirty="0">
                <a:solidFill>
                  <a:srgbClr val="000000"/>
                </a:solidFill>
                <a:latin typeface="Arial" panose="020B0604020202020204" pitchFamily="34" charset="0"/>
                <a:ea typeface="黑体" panose="02010609060101010101" pitchFamily="49" charset="-122"/>
              </a:rPr>
              <a:t>，直到每个簇不再发生变化为止。</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矩形 3"/>
          <p:cNvSpPr/>
          <p:nvPr/>
        </p:nvSpPr>
        <p:spPr>
          <a:xfrm>
            <a:off x="788358" y="4541309"/>
            <a:ext cx="7495100" cy="769441"/>
          </a:xfrm>
          <a:prstGeom prst="rect">
            <a:avLst/>
          </a:prstGeom>
          <a:solidFill>
            <a:srgbClr val="0066FF"/>
          </a:solidFill>
        </p:spPr>
        <p:txBody>
          <a:bodyPr wrap="square">
            <a:spAutoFit/>
          </a:bodyPr>
          <a:lstStyle/>
          <a:p>
            <a:r>
              <a:rPr lang="zh-CN" altLang="en-US" sz="2200" dirty="0">
                <a:solidFill>
                  <a:schemeClr val="bg1"/>
                </a:solidFill>
                <a:latin typeface="Arial" panose="020B0604020202020204" pitchFamily="34" charset="0"/>
                <a:ea typeface="黑体" panose="02010609060101010101" pitchFamily="49" charset="-122"/>
              </a:rPr>
              <a:t>算法分析：</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中心点算法消除了</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平均算法对孤立点的敏感性；比</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平均算法更健壮。</a:t>
            </a:r>
            <a:endParaRPr lang="zh-CN" altLang="en-US" sz="2200" dirty="0">
              <a:solidFill>
                <a:schemeClr val="bg1"/>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08958" y="879777"/>
            <a:ext cx="778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例</a:t>
            </a:r>
            <a:r>
              <a:rPr lang="en-US" altLang="zh-CN" dirty="0">
                <a:solidFill>
                  <a:srgbClr val="000000"/>
                </a:solidFill>
                <a:latin typeface="Arial" panose="020B0604020202020204" pitchFamily="34" charset="0"/>
                <a:ea typeface="黑体" panose="02010609060101010101" pitchFamily="49" charset="-122"/>
              </a:rPr>
              <a:t>5.2</a:t>
            </a:r>
            <a:r>
              <a:rPr lang="zh-CN" altLang="en-US" dirty="0">
                <a:solidFill>
                  <a:srgbClr val="000000"/>
                </a:solidFill>
                <a:latin typeface="Arial" panose="020B0604020202020204" pitchFamily="34" charset="0"/>
                <a:ea typeface="黑体" panose="02010609060101010101" pitchFamily="49" charset="-122"/>
              </a:rPr>
              <a:t>给定含有</a:t>
            </a: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个数据对象的数据集</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中的对象为</a:t>
            </a:r>
            <a:r>
              <a:rPr lang="en-US" altLang="zh-CN" dirty="0">
                <a:solidFill>
                  <a:srgbClr val="000000"/>
                </a:solidFill>
                <a:latin typeface="Arial" panose="020B0604020202020204" pitchFamily="34" charset="0"/>
                <a:ea typeface="黑体" panose="02010609060101010101" pitchFamily="49" charset="-122"/>
              </a:rPr>
              <a:t>A</a:t>
            </a:r>
            <a:r>
              <a:rPr lang="zh-CN" altLang="en-US" dirty="0">
                <a:solidFill>
                  <a:srgbClr val="000000"/>
                </a:solidFill>
                <a:latin typeface="Arial" panose="020B0604020202020204" pitchFamily="34" charset="0"/>
                <a:ea typeface="黑体" panose="02010609060101010101" pitchFamily="49" charset="-122"/>
              </a:rPr>
              <a:t>、Ｂ、Ｃ、Ｄ、Ｅ，各对象之间的距离如表</a:t>
            </a:r>
            <a:r>
              <a:rPr lang="en-US" altLang="zh-CN" dirty="0">
                <a:solidFill>
                  <a:srgbClr val="000000"/>
                </a:solidFill>
                <a:latin typeface="Arial" panose="020B0604020202020204" pitchFamily="34" charset="0"/>
                <a:ea typeface="黑体" panose="02010609060101010101" pitchFamily="49" charset="-122"/>
              </a:rPr>
              <a:t>5-1</a:t>
            </a:r>
            <a:r>
              <a:rPr lang="zh-CN" altLang="en-US" dirty="0">
                <a:solidFill>
                  <a:srgbClr val="000000"/>
                </a:solidFill>
                <a:latin typeface="Arial" panose="020B0604020202020204" pitchFamily="34" charset="0"/>
                <a:ea typeface="黑体" panose="02010609060101010101" pitchFamily="49" charset="-122"/>
              </a:rPr>
              <a:t>所示，根据所给的数据对其运行</a:t>
            </a:r>
            <a:r>
              <a:rPr lang="en-US" altLang="zh-CN" dirty="0">
                <a:solidFill>
                  <a:srgbClr val="000000"/>
                </a:solidFill>
                <a:latin typeface="Arial" panose="020B0604020202020204" pitchFamily="34" charset="0"/>
                <a:ea typeface="黑体" panose="02010609060101010101" pitchFamily="49" charset="-122"/>
              </a:rPr>
              <a:t>k-</a:t>
            </a:r>
            <a:r>
              <a:rPr lang="en-US" altLang="zh-CN" dirty="0" err="1">
                <a:solidFill>
                  <a:srgbClr val="000000"/>
                </a:solidFill>
                <a:latin typeface="Arial" panose="020B0604020202020204" pitchFamily="34" charset="0"/>
                <a:ea typeface="黑体" panose="02010609060101010101" pitchFamily="49" charset="-122"/>
              </a:rPr>
              <a:t>medoids</a:t>
            </a:r>
            <a:r>
              <a:rPr lang="zh-CN" altLang="en-US" dirty="0">
                <a:solidFill>
                  <a:srgbClr val="000000"/>
                </a:solidFill>
                <a:latin typeface="Arial" panose="020B0604020202020204" pitchFamily="34" charset="0"/>
                <a:ea typeface="黑体" panose="02010609060101010101" pitchFamily="49" charset="-122"/>
              </a:rPr>
              <a:t>算法实现划分聚类</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设</a:t>
            </a:r>
            <a:r>
              <a:rPr lang="en-US" altLang="zh-CN" dirty="0">
                <a:solidFill>
                  <a:srgbClr val="000000"/>
                </a:solidFill>
                <a:latin typeface="Arial" panose="020B0604020202020204" pitchFamily="34" charset="0"/>
                <a:ea typeface="黑体" panose="02010609060101010101" pitchFamily="49" charset="-122"/>
              </a:rPr>
              <a:t>k=2)</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矩形 3"/>
          <p:cNvSpPr/>
          <p:nvPr/>
        </p:nvSpPr>
        <p:spPr>
          <a:xfrm>
            <a:off x="4916109" y="2285484"/>
            <a:ext cx="3834191" cy="3139321"/>
          </a:xfrm>
          <a:prstGeom prst="rect">
            <a:avLst/>
          </a:prstGeom>
          <a:solidFill>
            <a:srgbClr val="0066FF"/>
          </a:solidFill>
        </p:spPr>
        <p:txBody>
          <a:bodyPr wrap="square">
            <a:spAutoFit/>
          </a:bodyPr>
          <a:lstStyle/>
          <a:p>
            <a:r>
              <a:rPr lang="zh-CN" altLang="en-US" dirty="0">
                <a:solidFill>
                  <a:prstClr val="white"/>
                </a:solidFill>
                <a:latin typeface="Arial" panose="020B0604020202020204" pitchFamily="34" charset="0"/>
                <a:ea typeface="黑体" panose="02010609060101010101" pitchFamily="49" charset="-122"/>
              </a:rPr>
              <a:t>算法按下面步骤执行：</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1</a:t>
            </a:r>
            <a:r>
              <a:rPr lang="zh-CN" altLang="en-US" dirty="0">
                <a:solidFill>
                  <a:prstClr val="white"/>
                </a:solidFill>
                <a:latin typeface="Arial" panose="020B0604020202020204" pitchFamily="34" charset="0"/>
                <a:ea typeface="黑体" panose="02010609060101010101" pitchFamily="49" charset="-122"/>
              </a:rPr>
              <a:t>：假如从</a:t>
            </a:r>
            <a:r>
              <a:rPr lang="en-US" altLang="zh-CN" dirty="0">
                <a:solidFill>
                  <a:prstClr val="white"/>
                </a:solidFill>
                <a:latin typeface="Arial" panose="020B0604020202020204" pitchFamily="34" charset="0"/>
                <a:ea typeface="黑体" panose="02010609060101010101" pitchFamily="49" charset="-122"/>
              </a:rPr>
              <a:t>5</a:t>
            </a:r>
            <a:r>
              <a:rPr lang="zh-CN" altLang="en-US" dirty="0">
                <a:solidFill>
                  <a:prstClr val="white"/>
                </a:solidFill>
                <a:latin typeface="Arial" panose="020B0604020202020204" pitchFamily="34" charset="0"/>
                <a:ea typeface="黑体" panose="02010609060101010101" pitchFamily="49" charset="-122"/>
              </a:rPr>
              <a:t>个对象中随机选取</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作为初始聚类中心。</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2</a:t>
            </a:r>
            <a:r>
              <a:rPr lang="zh-CN" altLang="en-US" dirty="0">
                <a:solidFill>
                  <a:prstClr val="white"/>
                </a:solidFill>
                <a:latin typeface="Arial" panose="020B0604020202020204" pitchFamily="34" charset="0"/>
                <a:ea typeface="黑体" panose="02010609060101010101" pitchFamily="49" charset="-122"/>
              </a:rPr>
              <a:t>：计算其它对象与中心对象之间的距离，将每个剩余对象指派给离它最近的中心点所代表的簇，通过查询表</a:t>
            </a:r>
            <a:r>
              <a:rPr lang="en-US" altLang="zh-CN" dirty="0">
                <a:solidFill>
                  <a:prstClr val="white"/>
                </a:solidFill>
                <a:latin typeface="Arial" panose="020B0604020202020204" pitchFamily="34" charset="0"/>
                <a:ea typeface="黑体" panose="02010609060101010101" pitchFamily="49" charset="-122"/>
              </a:rPr>
              <a:t>5-1</a:t>
            </a:r>
            <a:r>
              <a:rPr lang="zh-CN" altLang="en-US" dirty="0">
                <a:solidFill>
                  <a:prstClr val="white"/>
                </a:solidFill>
                <a:latin typeface="Arial" panose="020B0604020202020204" pitchFamily="34" charset="0"/>
                <a:ea typeface="黑体" panose="02010609060101010101" pitchFamily="49" charset="-122"/>
              </a:rPr>
              <a:t>可知：可得到</a:t>
            </a:r>
            <a:r>
              <a:rPr lang="en-US" altLang="zh-CN" dirty="0">
                <a:solidFill>
                  <a:prstClr val="white"/>
                </a:solidFill>
                <a:latin typeface="Arial" panose="020B0604020202020204" pitchFamily="34" charset="0"/>
                <a:ea typeface="黑体" panose="02010609060101010101" pitchFamily="49" charset="-122"/>
              </a:rPr>
              <a:t>2</a:t>
            </a:r>
            <a:r>
              <a:rPr lang="zh-CN" altLang="en-US" dirty="0">
                <a:solidFill>
                  <a:prstClr val="white"/>
                </a:solidFill>
                <a:latin typeface="Arial" panose="020B0604020202020204" pitchFamily="34" charset="0"/>
                <a:ea typeface="黑体" panose="02010609060101010101" pitchFamily="49" charset="-122"/>
              </a:rPr>
              <a:t>个划分为：</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B</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E}</a:t>
            </a:r>
            <a:r>
              <a:rPr lang="zh-CN" altLang="en-US" dirty="0">
                <a:solidFill>
                  <a:prstClr val="white"/>
                </a:solidFill>
                <a:latin typeface="Arial" panose="020B0604020202020204" pitchFamily="34" charset="0"/>
                <a:ea typeface="黑体" panose="02010609060101010101" pitchFamily="49" charset="-122"/>
              </a:rPr>
              <a:t>和</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D}</a:t>
            </a:r>
            <a:r>
              <a:rPr lang="zh-CN" altLang="en-US" dirty="0">
                <a:solidFill>
                  <a:prstClr val="white"/>
                </a:solidFill>
                <a:latin typeface="Arial" panose="020B0604020202020204" pitchFamily="34" charset="0"/>
                <a:ea typeface="黑体" panose="02010609060101010101" pitchFamily="49" charset="-122"/>
              </a:rPr>
              <a:t>。</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3</a:t>
            </a:r>
            <a:r>
              <a:rPr lang="zh-CN" altLang="en-US" dirty="0">
                <a:solidFill>
                  <a:prstClr val="white"/>
                </a:solidFill>
                <a:latin typeface="Arial" panose="020B0604020202020204" pitchFamily="34" charset="0"/>
                <a:ea typeface="黑体" panose="02010609060101010101" pitchFamily="49" charset="-122"/>
              </a:rPr>
              <a:t>：任选非中心对象</a:t>
            </a:r>
            <a:r>
              <a:rPr lang="en-US" altLang="zh-CN" dirty="0">
                <a:solidFill>
                  <a:prstClr val="white"/>
                </a:solidFill>
                <a:latin typeface="Arial" panose="020B0604020202020204" pitchFamily="34" charset="0"/>
                <a:ea typeface="黑体" panose="02010609060101010101" pitchFamily="49" charset="-122"/>
              </a:rPr>
              <a:t>B</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D</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E</a:t>
            </a:r>
            <a:r>
              <a:rPr lang="zh-CN" altLang="en-US" dirty="0">
                <a:solidFill>
                  <a:prstClr val="white"/>
                </a:solidFill>
                <a:latin typeface="Arial" panose="020B0604020202020204" pitchFamily="34" charset="0"/>
                <a:ea typeface="黑体" panose="02010609060101010101" pitchFamily="49" charset="-122"/>
              </a:rPr>
              <a:t>分别与中心对象</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交换，计算样本点的代价。</a:t>
            </a:r>
            <a:endParaRPr lang="zh-CN" altLang="en-US" dirty="0">
              <a:solidFill>
                <a:prstClr val="white"/>
              </a:solidFill>
              <a:latin typeface="Arial" panose="020B0604020202020204" pitchFamily="34" charset="0"/>
              <a:ea typeface="黑体" panose="02010609060101010101" pitchFamily="49" charset="-122"/>
            </a:endParaRPr>
          </a:p>
        </p:txBody>
      </p:sp>
      <p:graphicFrame>
        <p:nvGraphicFramePr>
          <p:cNvPr id="3" name="表格 2"/>
          <p:cNvGraphicFramePr>
            <a:graphicFrameLocks noGrp="1"/>
          </p:cNvGraphicFramePr>
          <p:nvPr/>
        </p:nvGraphicFramePr>
        <p:xfrm>
          <a:off x="607500" y="2465379"/>
          <a:ext cx="4140831" cy="2879762"/>
        </p:xfrm>
        <a:graphic>
          <a:graphicData uri="http://schemas.openxmlformats.org/drawingml/2006/table">
            <a:tbl>
              <a:tblPr/>
              <a:tblGrid>
                <a:gridCol w="870001"/>
                <a:gridCol w="737666"/>
                <a:gridCol w="600208"/>
                <a:gridCol w="666801"/>
                <a:gridCol w="636066"/>
                <a:gridCol w="630089"/>
              </a:tblGrid>
              <a:tr h="463317">
                <a:tc>
                  <a:txBody>
                    <a:bodyPr/>
                    <a:lstStyle/>
                    <a:p>
                      <a:pPr marL="347345" indent="-347345" algn="ctr" eaLnBrk="0" fontAlgn="base" hangingPunct="0">
                        <a:lnSpc>
                          <a:spcPts val="1600"/>
                        </a:lnSpc>
                        <a:spcAft>
                          <a:spcPts val="0"/>
                        </a:spcAft>
                      </a:pPr>
                      <a:r>
                        <a:rPr lang="zh-CN" sz="1050" b="1" kern="1200" dirty="0">
                          <a:effectLst/>
                          <a:latin typeface="Times New Roman" panose="02020603050405020304"/>
                          <a:ea typeface="宋体" panose="02010600030101010101" pitchFamily="2" charset="-122"/>
                        </a:rPr>
                        <a:t>样本点</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dirty="0">
                          <a:effectLst/>
                          <a:latin typeface="Times New Roman" panose="02020603050405020304"/>
                          <a:ea typeface="宋体" panose="02010600030101010101" pitchFamily="2" charset="-122"/>
                        </a:rPr>
                        <a:t>A</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dirty="0">
                          <a:effectLst/>
                          <a:latin typeface="Times New Roman" panose="02020603050405020304"/>
                          <a:ea typeface="宋体" panose="02010600030101010101" pitchFamily="2" charset="-122"/>
                        </a:rPr>
                        <a:t>B</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C</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D</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E</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A</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B</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4</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C</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dirty="0">
                          <a:effectLst/>
                          <a:latin typeface="Times New Roman" panose="02020603050405020304"/>
                          <a:ea typeface="宋体" panose="02010600030101010101" pitchFamily="2" charset="-122"/>
                        </a:rPr>
                        <a:t>5</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D</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4</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E</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5</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dirty="0">
                          <a:effectLst/>
                          <a:latin typeface="Times New Roman" panose="02020603050405020304"/>
                          <a:ea typeface="宋体" panose="02010600030101010101" pitchFamily="2" charset="-122"/>
                        </a:rPr>
                        <a:t>0</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167812" y="2012434"/>
            <a:ext cx="2428870" cy="369332"/>
          </a:xfrm>
          <a:prstGeom prst="rect">
            <a:avLst/>
          </a:prstGeom>
        </p:spPr>
        <p:txBody>
          <a:bodyPr wrap="none">
            <a:spAutoFit/>
          </a:bodyPr>
          <a:lstStyle/>
          <a:p>
            <a:r>
              <a:rPr lang="zh-CN" altLang="en-US" dirty="0">
                <a:solidFill>
                  <a:srgbClr val="000000"/>
                </a:solidFill>
                <a:latin typeface="Arial" panose="020B0604020202020204" pitchFamily="34" charset="0"/>
                <a:ea typeface="黑体" panose="02010609060101010101" pitchFamily="49" charset="-122"/>
              </a:rPr>
              <a:t>表</a:t>
            </a:r>
            <a:r>
              <a:rPr lang="en-US" altLang="zh-CN" dirty="0">
                <a:solidFill>
                  <a:srgbClr val="000000"/>
                </a:solidFill>
                <a:latin typeface="Arial" panose="020B0604020202020204" pitchFamily="34" charset="0"/>
                <a:ea typeface="黑体" panose="02010609060101010101" pitchFamily="49" charset="-122"/>
              </a:rPr>
              <a:t>5-1 </a:t>
            </a:r>
            <a:r>
              <a:rPr lang="zh-CN" altLang="en-US" dirty="0">
                <a:solidFill>
                  <a:srgbClr val="000000"/>
                </a:solidFill>
                <a:latin typeface="Arial" panose="020B0604020202020204" pitchFamily="34" charset="0"/>
                <a:ea typeface="黑体" panose="02010609060101010101" pitchFamily="49" charset="-122"/>
              </a:rPr>
              <a:t>对象之间的距离</a:t>
            </a:r>
            <a:endParaRPr lang="zh-CN" altLang="en-US"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5.3</a:t>
              </a:r>
              <a:r>
                <a:rPr lang="zh-CN" altLang="en-US" sz="2100" spc="225" dirty="0">
                  <a:solidFill>
                    <a:schemeClr val="bg1"/>
                  </a:solidFill>
                  <a:latin typeface="微软雅黑" panose="020B0503020204020204" pitchFamily="34" charset="-122"/>
                  <a:ea typeface="微软雅黑" panose="020B0503020204020204" pitchFamily="34" charset="-122"/>
                </a:rPr>
                <a:t>　层次方法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508958" y="1244600"/>
            <a:ext cx="7781132" cy="3422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rgbClr val="FF0000"/>
                </a:solidFill>
                <a:latin typeface="黑体" panose="02010609060101010101" pitchFamily="49" charset="-122"/>
                <a:ea typeface="黑体" panose="02010609060101010101" pitchFamily="49" charset="-122"/>
              </a:rPr>
              <a:t>层次聚类方法</a:t>
            </a:r>
            <a:r>
              <a:rPr lang="zh-CN" altLang="en-US" sz="1800" dirty="0">
                <a:solidFill>
                  <a:srgbClr val="000000"/>
                </a:solidFill>
                <a:latin typeface="Arial" panose="020B0604020202020204" pitchFamily="34" charset="0"/>
                <a:ea typeface="黑体" panose="02010609060101010101" pitchFamily="49" charset="-122"/>
              </a:rPr>
              <a:t>有两种：</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a:t>
            </a:r>
            <a:r>
              <a:rPr lang="en-US" altLang="zh-CN" sz="1800" dirty="0">
                <a:solidFill>
                  <a:srgbClr val="000000"/>
                </a:solidFill>
                <a:latin typeface="Arial" panose="020B0604020202020204" pitchFamily="34" charset="0"/>
                <a:ea typeface="黑体" panose="02010609060101010101" pitchFamily="49" charset="-122"/>
              </a:rPr>
              <a:t>1</a:t>
            </a:r>
            <a:r>
              <a:rPr lang="zh-CN" altLang="en-US" sz="1800" dirty="0">
                <a:solidFill>
                  <a:srgbClr val="000000"/>
                </a:solidFill>
                <a:latin typeface="Arial" panose="020B0604020202020204" pitchFamily="34" charset="0"/>
                <a:ea typeface="黑体" panose="02010609060101010101" pitchFamily="49" charset="-122"/>
              </a:rPr>
              <a:t>）自底向上的</a:t>
            </a:r>
            <a:r>
              <a:rPr lang="zh-CN" altLang="en-US" sz="1800" dirty="0">
                <a:solidFill>
                  <a:srgbClr val="FF0000"/>
                </a:solidFill>
                <a:latin typeface="Arial" panose="020B0604020202020204" pitchFamily="34" charset="0"/>
                <a:ea typeface="黑体" panose="02010609060101010101" pitchFamily="49" charset="-122"/>
              </a:rPr>
              <a:t>凝聚层次聚类方法</a:t>
            </a:r>
            <a:r>
              <a:rPr lang="zh-CN" altLang="en-US" sz="1800" dirty="0">
                <a:solidFill>
                  <a:srgbClr val="000000"/>
                </a:solidFill>
                <a:latin typeface="Arial" panose="020B0604020202020204" pitchFamily="34" charset="0"/>
                <a:ea typeface="黑体" panose="02010609060101010101" pitchFamily="49" charset="-122"/>
              </a:rPr>
              <a:t>。</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首先将每个对象作为一个簇，然后合并这些原子簇为越来越大的簇，直到所有的对象都在一个簇中，或者达到了某个终止条件。绝大多数的层次聚类方法都属于这一类，只是在簇间相似度的定义上有所不同。凝聚层次聚类算法的代表是</a:t>
            </a:r>
            <a:r>
              <a:rPr lang="en-US" altLang="zh-CN" sz="1800" dirty="0">
                <a:solidFill>
                  <a:srgbClr val="00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算法。</a:t>
            </a:r>
            <a:endParaRPr lang="zh-CN" altLang="en-US"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a:t>
            </a:r>
            <a:r>
              <a:rPr lang="en-US" altLang="zh-CN" sz="1800" dirty="0">
                <a:solidFill>
                  <a:srgbClr val="000000"/>
                </a:solidFill>
                <a:latin typeface="Arial" panose="020B0604020202020204" pitchFamily="34" charset="0"/>
                <a:ea typeface="黑体" panose="02010609060101010101" pitchFamily="49" charset="-122"/>
              </a:rPr>
              <a:t>2</a:t>
            </a:r>
            <a:r>
              <a:rPr lang="zh-CN" altLang="en-US" sz="1800" dirty="0">
                <a:solidFill>
                  <a:srgbClr val="000000"/>
                </a:solidFill>
                <a:latin typeface="Arial" panose="020B0604020202020204" pitchFamily="34" charset="0"/>
                <a:ea typeface="黑体" panose="02010609060101010101" pitchFamily="49" charset="-122"/>
              </a:rPr>
              <a:t>）自顶向下的</a:t>
            </a:r>
            <a:r>
              <a:rPr lang="zh-CN" altLang="en-US" sz="1800" dirty="0">
                <a:solidFill>
                  <a:srgbClr val="FF0000"/>
                </a:solidFill>
                <a:latin typeface="Arial" panose="020B0604020202020204" pitchFamily="34" charset="0"/>
                <a:ea typeface="黑体" panose="02010609060101010101" pitchFamily="49" charset="-122"/>
              </a:rPr>
              <a:t>分裂层次聚类方法</a:t>
            </a:r>
            <a:r>
              <a:rPr lang="zh-CN" altLang="en-US" sz="1800" dirty="0">
                <a:solidFill>
                  <a:srgbClr val="000000"/>
                </a:solidFill>
                <a:latin typeface="Arial" panose="020B0604020202020204" pitchFamily="34" charset="0"/>
                <a:ea typeface="黑体" panose="02010609060101010101" pitchFamily="49" charset="-122"/>
              </a:rPr>
              <a:t>。</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它首先将所有对象置于一个簇中，然后逐渐细分为越来越小的簇，直到每个对象自成一簇，或者达到了某个终止条件，例如达到了某个希望的簇数目，或者两个最近的簇之间的距离超过了某个阈值。分裂层次聚类算法的代表是</a:t>
            </a:r>
            <a:r>
              <a:rPr lang="en-US" altLang="zh-CN" sz="1800" dirty="0">
                <a:solidFill>
                  <a:srgbClr val="00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算法。</a:t>
            </a:r>
            <a:endParaRPr lang="zh-CN" altLang="en-US" sz="1800" dirty="0">
              <a:solidFill>
                <a:srgbClr val="000000"/>
              </a:solidFill>
              <a:latin typeface="Arial" panose="020B0604020202020204" pitchFamily="34" charset="0"/>
              <a:ea typeface="黑体" panose="02010609060101010101" pitchFamily="49" charset="-122"/>
            </a:endParaRPr>
          </a:p>
          <a:p>
            <a:endParaRPr lang="zh-CN" altLang="en-US" sz="2200"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080434"/>
            <a:ext cx="8075577" cy="923330"/>
          </a:xfrm>
          <a:prstGeom prst="rect">
            <a:avLst/>
          </a:prstGeom>
        </p:spPr>
        <p:txBody>
          <a:bodyPr wrap="square">
            <a:spAutoFit/>
          </a:bodyPr>
          <a:lstStyle/>
          <a:p>
            <a:r>
              <a:rPr lang="zh-CN" altLang="en-US" dirty="0"/>
              <a:t>“物以类聚，人以群分”，聚类（</a:t>
            </a:r>
            <a:r>
              <a:rPr lang="en-US" altLang="zh-CN" dirty="0"/>
              <a:t>Clustering</a:t>
            </a:r>
            <a:r>
              <a:rPr lang="zh-CN" altLang="en-US" dirty="0"/>
              <a:t>）是人类认识世界的一种重要方法。所谓聚类就是按照事物的某些属性，把事物聚集成簇，使簇内的对象之间具有较高的相似性，而不同簇的对象之间的相似程度较差。</a:t>
            </a:r>
            <a:endParaRPr lang="zh-CN" altLang="en-US"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83"/>
              <a:ext cx="6669086" cy="1157666"/>
              <a:chOff x="213623" y="4909748"/>
              <a:chExt cx="6669086" cy="627899"/>
            </a:xfrm>
          </p:grpSpPr>
          <p:sp>
            <p:nvSpPr>
              <p:cNvPr id="88" name="矩形 87"/>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694578" y="4391635"/>
            <a:ext cx="5768017" cy="1323439"/>
          </a:xfrm>
          <a:prstGeom prst="rect">
            <a:avLst/>
          </a:prstGeom>
        </p:spPr>
        <p:txBody>
          <a:bodyPr wrap="square">
            <a:spAutoFit/>
          </a:bodyPr>
          <a:lstStyle/>
          <a:p>
            <a:r>
              <a:rPr lang="zh-CN" altLang="en-US" sz="1600" dirty="0">
                <a:solidFill>
                  <a:schemeClr val="bg1"/>
                </a:solidFill>
              </a:rPr>
              <a:t>应用市场：在商业上，聚类能帮助市场分析人员从客户基本库中发现不同的客户群；聚类也能用于对</a:t>
            </a:r>
            <a:r>
              <a:rPr lang="en-US" altLang="zh-CN" sz="1600" dirty="0">
                <a:solidFill>
                  <a:schemeClr val="bg1"/>
                </a:solidFill>
              </a:rPr>
              <a:t>Web </a:t>
            </a:r>
            <a:r>
              <a:rPr lang="zh-CN" altLang="en-US" sz="1600" dirty="0">
                <a:solidFill>
                  <a:schemeClr val="bg1"/>
                </a:solidFill>
              </a:rPr>
              <a:t>上的文档进行分</a:t>
            </a:r>
            <a:endParaRPr lang="zh-CN" altLang="en-US" sz="1600" dirty="0">
              <a:solidFill>
                <a:schemeClr val="bg1"/>
              </a:solidFill>
            </a:endParaRPr>
          </a:p>
          <a:p>
            <a:r>
              <a:rPr lang="zh-CN" altLang="en-US" sz="1600" dirty="0">
                <a:solidFill>
                  <a:schemeClr val="bg1"/>
                </a:solidFill>
              </a:rPr>
              <a:t>类，以发现信息。同一类事物往往具有更多的近似特征，分门别类地对事物进行研究远比在一个混杂多变的集合中研究更为清晰、细致。</a:t>
            </a:r>
            <a:r>
              <a:rPr lang="en-US" altLang="zh-CN" sz="1600" dirty="0">
                <a:solidFill>
                  <a:schemeClr val="bg1"/>
                </a:solidFill>
              </a:rPr>
              <a:t> ······</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496093" y="1079500"/>
            <a:ext cx="8207375" cy="749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rgbClr val="000000"/>
                </a:solidFill>
                <a:latin typeface="Arial" panose="020B0604020202020204" pitchFamily="34" charset="0"/>
                <a:ea typeface="黑体" panose="02010609060101010101" pitchFamily="49" charset="-122"/>
              </a:rPr>
              <a:t>下图描述了一种凝聚层次聚类算法</a:t>
            </a:r>
            <a:r>
              <a:rPr lang="en-US" altLang="zh-CN" sz="1800" dirty="0">
                <a:solidFill>
                  <a:srgbClr val="FF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和一种分裂层次聚类算法</a:t>
            </a:r>
            <a:r>
              <a:rPr lang="en-US" altLang="zh-CN" sz="1800" dirty="0">
                <a:solidFill>
                  <a:srgbClr val="FF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对一个包含五个对象的数据集合</a:t>
            </a:r>
            <a:r>
              <a:rPr lang="en-US" altLang="zh-CN" sz="1800" dirty="0">
                <a:solidFill>
                  <a:srgbClr val="000000"/>
                </a:solidFill>
                <a:latin typeface="Arial" panose="020B0604020202020204" pitchFamily="34" charset="0"/>
                <a:ea typeface="黑体" panose="02010609060101010101" pitchFamily="49" charset="-122"/>
              </a:rPr>
              <a:t>{</a:t>
            </a:r>
            <a:r>
              <a:rPr lang="en-US" altLang="zh-CN" sz="1800" dirty="0" err="1">
                <a:solidFill>
                  <a:srgbClr val="000000"/>
                </a:solidFill>
                <a:latin typeface="Arial" panose="020B0604020202020204" pitchFamily="34" charset="0"/>
                <a:ea typeface="黑体" panose="02010609060101010101" pitchFamily="49" charset="-122"/>
              </a:rPr>
              <a:t>a,b,c,d,e</a:t>
            </a:r>
            <a:r>
              <a:rPr lang="en-US" altLang="zh-CN" sz="1800" dirty="0">
                <a:solidFill>
                  <a:srgbClr val="000000"/>
                </a:solidFill>
                <a:latin typeface="Arial" panose="020B0604020202020204" pitchFamily="34" charset="0"/>
                <a:ea typeface="黑体" panose="02010609060101010101" pitchFamily="49" charset="-122"/>
              </a:rPr>
              <a:t>}</a:t>
            </a:r>
            <a:r>
              <a:rPr lang="zh-CN" altLang="en-US" sz="1800" dirty="0">
                <a:solidFill>
                  <a:srgbClr val="000000"/>
                </a:solidFill>
                <a:latin typeface="Arial" panose="020B0604020202020204" pitchFamily="34" charset="0"/>
                <a:ea typeface="黑体" panose="02010609060101010101" pitchFamily="49" charset="-122"/>
              </a:rPr>
              <a:t>的处理过程。</a:t>
            </a:r>
            <a:endParaRPr lang="zh-CN" altLang="en-US" sz="1800" dirty="0">
              <a:solidFill>
                <a:srgbClr val="000000"/>
              </a:solidFill>
              <a:latin typeface="Arial" panose="020B0604020202020204" pitchFamily="34" charset="0"/>
              <a:ea typeface="黑体" panose="02010609060101010101" pitchFamily="49" charset="-122"/>
            </a:endParaRPr>
          </a:p>
          <a:p>
            <a:pPr marL="0" indent="0">
              <a:buNone/>
            </a:pPr>
            <a:endParaRPr lang="zh-CN" altLang="en-US" sz="2200" dirty="0">
              <a:solidFill>
                <a:srgbClr val="000000"/>
              </a:solidFill>
              <a:latin typeface="Arial" panose="020B0604020202020204" pitchFamily="34" charset="0"/>
              <a:ea typeface="黑体" panose="02010609060101010101" pitchFamily="49" charset="-122"/>
            </a:endParaRPr>
          </a:p>
        </p:txBody>
      </p:sp>
      <p:sp>
        <p:nvSpPr>
          <p:cNvPr id="188" name="Text Box 60"/>
          <p:cNvSpPr txBox="1">
            <a:spLocks noChangeArrowheads="1"/>
          </p:cNvSpPr>
          <p:nvPr/>
        </p:nvSpPr>
        <p:spPr bwMode="auto">
          <a:xfrm>
            <a:off x="1527177" y="5472113"/>
            <a:ext cx="5864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anose="020B0604020202020204" pitchFamily="34" charset="0"/>
                <a:ea typeface="华文细黑" panose="02010600040101010101" pitchFamily="2" charset="-122"/>
              </a:defRPr>
            </a:lvl1pPr>
            <a:lvl2pPr marL="742950" indent="-285750" eaLnBrk="0" hangingPunct="0">
              <a:defRPr b="1" i="1">
                <a:solidFill>
                  <a:schemeClr val="tx1"/>
                </a:solidFill>
                <a:latin typeface="Arial" panose="020B0604020202020204" pitchFamily="34" charset="0"/>
                <a:ea typeface="华文细黑" panose="02010600040101010101" pitchFamily="2" charset="-122"/>
              </a:defRPr>
            </a:lvl2pPr>
            <a:lvl3pPr marL="1143000" indent="-228600" eaLnBrk="0" hangingPunct="0">
              <a:defRPr b="1" i="1">
                <a:solidFill>
                  <a:schemeClr val="tx1"/>
                </a:solidFill>
                <a:latin typeface="Arial" panose="020B0604020202020204" pitchFamily="34" charset="0"/>
                <a:ea typeface="华文细黑" panose="02010600040101010101" pitchFamily="2" charset="-122"/>
              </a:defRPr>
            </a:lvl3pPr>
            <a:lvl4pPr marL="1600200" indent="-228600" eaLnBrk="0" hangingPunct="0">
              <a:defRPr b="1" i="1">
                <a:solidFill>
                  <a:schemeClr val="tx1"/>
                </a:solidFill>
                <a:latin typeface="Arial" panose="020B0604020202020204" pitchFamily="34" charset="0"/>
                <a:ea typeface="华文细黑" panose="02010600040101010101" pitchFamily="2" charset="-122"/>
              </a:defRPr>
            </a:lvl4pPr>
            <a:lvl5pPr marL="2057400" indent="-228600" eaLnBrk="0" hangingPunc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i="0" dirty="0">
                <a:solidFill>
                  <a:srgbClr val="FF0000"/>
                </a:solidFill>
                <a:latin typeface="华文楷体" panose="02010600040101010101" pitchFamily="2" charset="-122"/>
                <a:ea typeface="华文楷体" panose="02010600040101010101" pitchFamily="2" charset="-122"/>
              </a:rPr>
              <a:t>图</a:t>
            </a:r>
            <a:r>
              <a:rPr lang="en-US" altLang="zh-CN" i="0" dirty="0">
                <a:solidFill>
                  <a:srgbClr val="FF0000"/>
                </a:solidFill>
                <a:latin typeface="华文楷体" panose="02010600040101010101" pitchFamily="2" charset="-122"/>
                <a:ea typeface="华文楷体" panose="02010600040101010101" pitchFamily="2" charset="-122"/>
              </a:rPr>
              <a:t>5-2</a:t>
            </a:r>
            <a:r>
              <a:rPr lang="zh-CN" altLang="en-US" i="0" dirty="0">
                <a:solidFill>
                  <a:srgbClr val="C02500"/>
                </a:solidFill>
                <a:latin typeface="华文楷体" panose="02010600040101010101" pitchFamily="2" charset="-122"/>
                <a:ea typeface="华文楷体" panose="02010600040101010101" pitchFamily="2" charset="-122"/>
              </a:rPr>
              <a:t>  </a:t>
            </a:r>
            <a:r>
              <a:rPr lang="zh-CN" altLang="en-US" i="0" dirty="0">
                <a:latin typeface="华文楷体" panose="02010600040101010101" pitchFamily="2" charset="-122"/>
                <a:ea typeface="华文楷体" panose="02010600040101010101" pitchFamily="2" charset="-122"/>
              </a:rPr>
              <a:t>对数据对象{</a:t>
            </a:r>
            <a:r>
              <a:rPr lang="zh-CN" altLang="en-US" i="0" dirty="0">
                <a:latin typeface="Times New Roman" panose="02020603050405020304" pitchFamily="18" charset="0"/>
                <a:ea typeface="华文楷体" panose="02010600040101010101" pitchFamily="2" charset="-122"/>
              </a:rPr>
              <a:t>a,b,c,d,e</a:t>
            </a:r>
            <a:r>
              <a:rPr lang="zh-CN" altLang="en-US" i="0" dirty="0">
                <a:latin typeface="华文楷体" panose="02010600040101010101" pitchFamily="2" charset="-122"/>
                <a:ea typeface="华文楷体" panose="02010600040101010101" pitchFamily="2" charset="-122"/>
              </a:rPr>
              <a:t>}的凝聚和分裂层次聚类</a:t>
            </a:r>
            <a:endParaRPr lang="zh-CN" altLang="en-US" i="0" dirty="0">
              <a:latin typeface="华文楷体" panose="02010600040101010101" pitchFamily="2" charset="-122"/>
              <a:ea typeface="华文楷体" panose="02010600040101010101" pitchFamily="2" charset="-122"/>
            </a:endParaRPr>
          </a:p>
        </p:txBody>
      </p:sp>
      <p:pic>
        <p:nvPicPr>
          <p:cNvPr id="14337" name="Picture 1" descr="C:\Users\cao\AppData\Roaming\Tencent\Users\42675492\QQ\WinTemp\RichOle\U}$)7IYZLQV$[1UDB`U)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769" y="1828800"/>
            <a:ext cx="6798374" cy="342900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HN" sz="1200" b="1" dirty="0">
                <a:solidFill>
                  <a:prstClr val="white">
                    <a:lumMod val="50000"/>
                  </a:prstClr>
                </a:solidFill>
              </a:rPr>
              <a:t>55</a:t>
            </a:r>
            <a:endParaRPr 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521493" y="1190626"/>
            <a:ext cx="8207375" cy="4133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Font typeface="Wingdings" panose="05000000000000000000" pitchFamily="2" charset="2"/>
              <a:buChar char="u"/>
            </a:pPr>
            <a:r>
              <a:rPr lang="en-US" altLang="zh-CN" sz="1800" dirty="0">
                <a:solidFill>
                  <a:srgbClr val="00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将每个对象自为一簇，然后这些簇根据某种准则逐步合并，直到所有的对象最终合并形成一个簇。</a:t>
            </a:r>
            <a:endParaRPr lang="zh-CN" altLang="en-US" sz="1800" dirty="0">
              <a:solidFill>
                <a:srgbClr val="000000"/>
              </a:solidFill>
              <a:latin typeface="Arial" panose="020B0604020202020204" pitchFamily="34" charset="0"/>
              <a:ea typeface="黑体" panose="02010609060101010101" pitchFamily="49" charset="-122"/>
            </a:endParaRPr>
          </a:p>
          <a:p>
            <a:pPr marL="0" indent="0">
              <a:lnSpc>
                <a:spcPct val="150000"/>
              </a:lnSpc>
              <a:spcBef>
                <a:spcPts val="0"/>
              </a:spcBef>
              <a:buNone/>
            </a:pPr>
            <a:r>
              <a:rPr lang="zh-CN" altLang="en-US" sz="1800" dirty="0">
                <a:solidFill>
                  <a:srgbClr val="000000"/>
                </a:solidFill>
                <a:latin typeface="Arial" panose="020B0604020202020204" pitchFamily="34" charset="0"/>
                <a:ea typeface="黑体" panose="02010609060101010101" pitchFamily="49" charset="-122"/>
              </a:rPr>
              <a:t>     例如，如果簇</a:t>
            </a:r>
            <a:r>
              <a:rPr lang="en-US" altLang="zh-CN" sz="1800" dirty="0">
                <a:solidFill>
                  <a:srgbClr val="000000"/>
                </a:solidFill>
                <a:latin typeface="Arial" panose="020B0604020202020204" pitchFamily="34" charset="0"/>
                <a:ea typeface="黑体" panose="02010609060101010101" pitchFamily="49" charset="-122"/>
              </a:rPr>
              <a:t>C1</a:t>
            </a:r>
            <a:r>
              <a:rPr lang="zh-CN" altLang="en-US" sz="1800" dirty="0">
                <a:solidFill>
                  <a:srgbClr val="000000"/>
                </a:solidFill>
                <a:latin typeface="Arial" panose="020B0604020202020204" pitchFamily="34" charset="0"/>
                <a:ea typeface="黑体" panose="02010609060101010101" pitchFamily="49" charset="-122"/>
              </a:rPr>
              <a:t>中的一个对象和簇</a:t>
            </a:r>
            <a:r>
              <a:rPr lang="en-US" altLang="zh-CN" sz="1800" dirty="0">
                <a:solidFill>
                  <a:srgbClr val="000000"/>
                </a:solidFill>
                <a:latin typeface="Arial" panose="020B0604020202020204" pitchFamily="34" charset="0"/>
                <a:ea typeface="黑体" panose="02010609060101010101" pitchFamily="49" charset="-122"/>
              </a:rPr>
              <a:t>C2</a:t>
            </a:r>
            <a:r>
              <a:rPr lang="zh-CN" altLang="en-US" sz="1800" dirty="0">
                <a:solidFill>
                  <a:srgbClr val="000000"/>
                </a:solidFill>
                <a:latin typeface="Arial" panose="020B0604020202020204" pitchFamily="34" charset="0"/>
                <a:ea typeface="黑体" panose="02010609060101010101" pitchFamily="49" charset="-122"/>
              </a:rPr>
              <a:t>中的一个对象之间的距离是所有属于不同簇的对象间欧氏距离中最小的，则</a:t>
            </a:r>
            <a:r>
              <a:rPr lang="en-US" altLang="zh-CN" sz="1800" dirty="0">
                <a:solidFill>
                  <a:srgbClr val="000000"/>
                </a:solidFill>
                <a:latin typeface="Arial" panose="020B0604020202020204" pitchFamily="34" charset="0"/>
                <a:ea typeface="黑体" panose="02010609060101010101" pitchFamily="49" charset="-122"/>
              </a:rPr>
              <a:t>C1</a:t>
            </a:r>
            <a:r>
              <a:rPr lang="zh-CN" altLang="en-US" sz="1800" dirty="0">
                <a:solidFill>
                  <a:srgbClr val="000000"/>
                </a:solidFill>
                <a:latin typeface="Arial" panose="020B0604020202020204" pitchFamily="34" charset="0"/>
                <a:ea typeface="黑体" panose="02010609060101010101" pitchFamily="49" charset="-122"/>
              </a:rPr>
              <a:t>和</a:t>
            </a:r>
            <a:r>
              <a:rPr lang="en-US" altLang="zh-CN" sz="1800" dirty="0">
                <a:solidFill>
                  <a:srgbClr val="000000"/>
                </a:solidFill>
                <a:latin typeface="Arial" panose="020B0604020202020204" pitchFamily="34" charset="0"/>
                <a:ea typeface="黑体" panose="02010609060101010101" pitchFamily="49" charset="-122"/>
              </a:rPr>
              <a:t>C2</a:t>
            </a:r>
            <a:r>
              <a:rPr lang="zh-CN" altLang="en-US" sz="1800" dirty="0">
                <a:solidFill>
                  <a:srgbClr val="000000"/>
                </a:solidFill>
                <a:latin typeface="Arial" panose="020B0604020202020204" pitchFamily="34" charset="0"/>
                <a:ea typeface="黑体" panose="02010609060101010101" pitchFamily="49" charset="-122"/>
              </a:rPr>
              <a:t>合并。</a:t>
            </a:r>
            <a:endParaRPr lang="zh-CN" altLang="en-US" sz="1800" dirty="0">
              <a:solidFill>
                <a:srgbClr val="000000"/>
              </a:solidFill>
              <a:latin typeface="Arial" panose="020B0604020202020204" pitchFamily="34" charset="0"/>
              <a:ea typeface="黑体" panose="02010609060101010101" pitchFamily="49" charset="-122"/>
            </a:endParaRPr>
          </a:p>
          <a:p>
            <a:pPr>
              <a:lnSpc>
                <a:spcPct val="150000"/>
              </a:lnSpc>
              <a:buClr>
                <a:srgbClr val="FF0000"/>
              </a:buClr>
              <a:buFont typeface="Wingdings" panose="05000000000000000000" pitchFamily="2" charset="2"/>
              <a:buChar char="u"/>
            </a:pPr>
            <a:r>
              <a:rPr lang="zh-CN" altLang="en-US" sz="1800" dirty="0">
                <a:solidFill>
                  <a:srgbClr val="000000"/>
                </a:solidFill>
                <a:latin typeface="Arial" panose="020B0604020202020204" pitchFamily="34" charset="0"/>
                <a:ea typeface="黑体" panose="02010609060101010101" pitchFamily="49" charset="-122"/>
              </a:rPr>
              <a:t>在</a:t>
            </a:r>
            <a:r>
              <a:rPr lang="en-US" altLang="zh-CN" sz="1800" dirty="0">
                <a:solidFill>
                  <a:srgbClr val="00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中，所有的对象用于形成一个初始簇。根据某种原则（如，簇中最近的相邻对象的最大欧氏距离），将该簇分裂。簇的分裂过程反复进行，直到最终每个新簇只包含一个对象。</a:t>
            </a:r>
            <a:endParaRPr lang="zh-CN" altLang="en-US" sz="1800" dirty="0">
              <a:solidFill>
                <a:srgbClr val="000000"/>
              </a:solidFill>
              <a:latin typeface="Arial" panose="020B0604020202020204" pitchFamily="34" charset="0"/>
              <a:ea typeface="黑体" panose="02010609060101010101" pitchFamily="49" charset="-122"/>
            </a:endParaRPr>
          </a:p>
          <a:p>
            <a:pPr>
              <a:lnSpc>
                <a:spcPct val="150000"/>
              </a:lnSpc>
              <a:buClr>
                <a:srgbClr val="FF0000"/>
              </a:buClr>
              <a:buFont typeface="Wingdings" panose="05000000000000000000" pitchFamily="2" charset="2"/>
              <a:buChar char="u"/>
            </a:pPr>
            <a:r>
              <a:rPr lang="zh-CN" altLang="en-US" sz="1800" dirty="0">
                <a:solidFill>
                  <a:srgbClr val="000000"/>
                </a:solidFill>
                <a:latin typeface="Arial" panose="020B0604020202020204" pitchFamily="34" charset="0"/>
                <a:ea typeface="黑体" panose="02010609060101010101" pitchFamily="49" charset="-122"/>
              </a:rPr>
              <a:t>在凝聚或者分裂层次聚类方法中，用户可以定义希望得到的簇数目作为一个终止条件。</a:t>
            </a:r>
            <a:endParaRPr lang="zh-CN" altLang="en-US" sz="1800"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3564" cy="323165"/>
          </a:xfrm>
          <a:prstGeom prst="rect">
            <a:avLst/>
          </a:prstGeom>
          <a:noFill/>
        </p:spPr>
        <p:txBody>
          <a:bodyPr wrap="none" lIns="0" tIns="0" rIns="0" bIns="0" rtlCol="0">
            <a:spAutoFit/>
          </a:bodyPr>
          <a:lstStyle/>
          <a:p>
            <a:r>
              <a:rPr lang="en-US" altLang="zh-CN" sz="2100" b="1" spc="225" dirty="0">
                <a:solidFill>
                  <a:prstClr val="white"/>
                </a:solidFill>
              </a:rPr>
              <a:t>5.3.1</a:t>
            </a:r>
            <a:r>
              <a:rPr lang="zh-CN" altLang="en-US" sz="2100" b="1" spc="225" dirty="0">
                <a:solidFill>
                  <a:prstClr val="white"/>
                </a:solidFill>
              </a:rPr>
              <a:t>簇间距离度量方法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8" name="Rectangle 3"/>
          <p:cNvSpPr txBox="1">
            <a:spLocks noChangeArrowheads="1"/>
          </p:cNvSpPr>
          <p:nvPr/>
        </p:nvSpPr>
        <p:spPr bwMode="auto">
          <a:xfrm>
            <a:off x="459976" y="1117600"/>
            <a:ext cx="82073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四个广泛采用的</a:t>
            </a:r>
            <a:r>
              <a:rPr lang="zh-CN" altLang="en-US" sz="1800" kern="0" dirty="0">
                <a:solidFill>
                  <a:srgbClr val="0000FF"/>
                </a:solidFill>
                <a:latin typeface="黑体" panose="02010609060101010101" pitchFamily="49" charset="-122"/>
                <a:ea typeface="黑体" panose="02010609060101010101" pitchFamily="49" charset="-122"/>
              </a:rPr>
              <a:t>簇间距离</a:t>
            </a:r>
            <a:r>
              <a:rPr lang="zh-CN" altLang="en-US" sz="1800" b="0" kern="0" dirty="0">
                <a:solidFill>
                  <a:srgbClr val="000000"/>
                </a:solidFill>
                <a:latin typeface="黑体" panose="02010609060101010101" pitchFamily="49" charset="-122"/>
                <a:ea typeface="黑体" panose="02010609060101010101" pitchFamily="49" charset="-122"/>
              </a:rPr>
              <a:t>度量方法如下，其中|p-p</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b="0" kern="0" dirty="0">
                <a:solidFill>
                  <a:srgbClr val="000000"/>
                </a:solidFill>
                <a:latin typeface="黑体" panose="02010609060101010101" pitchFamily="49" charset="-122"/>
                <a:ea typeface="黑体" panose="02010609060101010101" pitchFamily="49" charset="-122"/>
              </a:rPr>
              <a:t>|是数据对象集中两个对象或点p和p'之间的距离，m</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是簇C</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的均值，而n</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是簇C</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中对象的数目。</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50000"/>
              </a:lnSpc>
              <a:spcBef>
                <a:spcPts val="1000"/>
              </a:spcBef>
              <a:buClr>
                <a:srgbClr val="FF0000"/>
              </a:buClr>
              <a:buNone/>
            </a:pPr>
            <a:endParaRPr lang="zh-CN" altLang="en-US" sz="2200" b="0" dirty="0">
              <a:solidFill>
                <a:srgbClr val="000000"/>
              </a:solidFill>
              <a:latin typeface="Arial" panose="020B0604020202020204" pitchFamily="34" charset="0"/>
              <a:ea typeface="黑体" panose="02010609060101010101" pitchFamily="49" charset="-122"/>
            </a:endParaRPr>
          </a:p>
        </p:txBody>
      </p:sp>
      <p:sp>
        <p:nvSpPr>
          <p:cNvPr id="69" name="Rectangle 3"/>
          <p:cNvSpPr txBox="1">
            <a:spLocks noChangeArrowheads="1"/>
          </p:cNvSpPr>
          <p:nvPr/>
        </p:nvSpPr>
        <p:spPr bwMode="auto">
          <a:xfrm>
            <a:off x="521493" y="2165350"/>
            <a:ext cx="8207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）簇间最小距离：是指用两个簇中所有数据点的最近距离代表两个簇的距离。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65" y="2822575"/>
            <a:ext cx="7001669"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3"/>
          <p:cNvSpPr txBox="1">
            <a:spLocks noChangeArrowheads="1"/>
          </p:cNvSpPr>
          <p:nvPr/>
        </p:nvSpPr>
        <p:spPr bwMode="auto">
          <a:xfrm>
            <a:off x="625512" y="4886325"/>
            <a:ext cx="8041840" cy="4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）簇间最大距离：是指用两个簇所有数据点的最远距离代表两个簇的距离。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292568"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簇间距离度量方法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714375" y="882649"/>
            <a:ext cx="7956754" cy="17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）簇间均值距离：是指用两个簇各自中心点之间的距离代表两个簇的距离。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714375" y="1382938"/>
            <a:ext cx="800195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）簇间平均距离：是指用两个簇所有数据点间的距离的平均值代表两个簇的距离。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6" y="2316388"/>
            <a:ext cx="7219159" cy="22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96929" cy="323165"/>
          </a:xfrm>
          <a:prstGeom prst="rect">
            <a:avLst/>
          </a:prstGeom>
          <a:noFill/>
        </p:spPr>
        <p:txBody>
          <a:bodyPr wrap="none" lIns="0" tIns="0" rIns="0" bIns="0" rtlCol="0">
            <a:spAutoFit/>
          </a:bodyPr>
          <a:lstStyle/>
          <a:p>
            <a:r>
              <a:rPr lang="en-US" altLang="zh-CN" sz="2100" b="1" spc="225" dirty="0">
                <a:solidFill>
                  <a:prstClr val="white"/>
                </a:solidFill>
              </a:rPr>
              <a:t>5.3.1 AGNES</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463754" y="882650"/>
            <a:ext cx="8207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5.3  AGNES(</a:t>
            </a:r>
            <a:r>
              <a:rPr lang="zh-CN" altLang="en-US" sz="1800" b="0" kern="0" dirty="0">
                <a:solidFill>
                  <a:srgbClr val="000000"/>
                </a:solidFill>
                <a:latin typeface="黑体" panose="02010609060101010101" pitchFamily="49" charset="-122"/>
                <a:ea typeface="黑体" panose="02010609060101010101" pitchFamily="49" charset="-122"/>
              </a:rPr>
              <a:t>自底向上凝聚层次聚类</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输入：包含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，终止条件簇的数目</a:t>
            </a:r>
            <a:r>
              <a:rPr lang="en-US" altLang="zh-CN" sz="1800" b="0" kern="0" dirty="0">
                <a:solidFill>
                  <a:srgbClr val="000000"/>
                </a:solidFill>
                <a:latin typeface="黑体" panose="02010609060101010101" pitchFamily="49" charset="-122"/>
                <a:ea typeface="黑体" panose="02010609060101010101" pitchFamily="49" charset="-122"/>
              </a:rPr>
              <a:t>k</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：将每个对象当成一个初始簇；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：根据两个簇中最近的数据点找到最近的两个簇；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：合并两个簇，生成新的簇的集合；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达到定义的簇的数目</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607500" y="3705225"/>
            <a:ext cx="7297412" cy="17145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算法分析：</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1</a:t>
            </a:r>
            <a:r>
              <a:rPr lang="zh-CN" altLang="en-US" sz="1800" b="0" kern="0" dirty="0">
                <a:solidFill>
                  <a:schemeClr val="bg1"/>
                </a:solidFill>
                <a:latin typeface="黑体" panose="02010609060101010101" pitchFamily="49" charset="-122"/>
                <a:ea typeface="黑体" panose="02010609060101010101" pitchFamily="49" charset="-122"/>
              </a:rPr>
              <a:t>）简单，但遇到合并点选择困难的情况；</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2</a:t>
            </a:r>
            <a:r>
              <a:rPr lang="zh-CN" altLang="en-US" sz="1800" b="0" kern="0" dirty="0">
                <a:solidFill>
                  <a:schemeClr val="bg1"/>
                </a:solidFill>
                <a:latin typeface="黑体" panose="02010609060101010101" pitchFamily="49" charset="-122"/>
                <a:ea typeface="黑体" panose="02010609060101010101" pitchFamily="49" charset="-122"/>
              </a:rPr>
              <a:t>）一旦一组对象被合并，不能撤销；</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3</a:t>
            </a:r>
            <a:r>
              <a:rPr lang="zh-CN" altLang="en-US" sz="1800" b="0" kern="0" dirty="0">
                <a:solidFill>
                  <a:schemeClr val="bg1"/>
                </a:solidFill>
                <a:latin typeface="黑体" panose="02010609060101010101" pitchFamily="49" charset="-122"/>
                <a:ea typeface="黑体" panose="02010609060101010101" pitchFamily="49" charset="-122"/>
              </a:rPr>
              <a:t>）算法的复杂度为</a:t>
            </a:r>
            <a:r>
              <a:rPr lang="en-US" altLang="zh-CN" sz="1800" b="0" kern="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0" kern="0" dirty="0">
                <a:solidFill>
                  <a:schemeClr val="bg1"/>
                </a:solidFill>
                <a:latin typeface="黑体" panose="02010609060101010101" pitchFamily="49" charset="-122"/>
                <a:ea typeface="黑体" panose="02010609060101010101" pitchFamily="49" charset="-122"/>
              </a:rPr>
              <a:t>(n</a:t>
            </a:r>
            <a:r>
              <a:rPr lang="en-US" altLang="zh-CN" sz="1800" b="0" kern="0" baseline="30000" dirty="0">
                <a:solidFill>
                  <a:schemeClr val="bg1"/>
                </a:solidFill>
                <a:latin typeface="黑体" panose="02010609060101010101" pitchFamily="49" charset="-122"/>
                <a:ea typeface="黑体" panose="02010609060101010101" pitchFamily="49" charset="-122"/>
              </a:rPr>
              <a:t>2</a:t>
            </a:r>
            <a:r>
              <a:rPr lang="en-US" altLang="zh-CN" sz="1800" b="0" kern="0" dirty="0">
                <a:solidFill>
                  <a:schemeClr val="bg1"/>
                </a:solidFill>
                <a:latin typeface="黑体" panose="02010609060101010101" pitchFamily="49" charset="-122"/>
                <a:ea typeface="黑体" panose="02010609060101010101" pitchFamily="49" charset="-122"/>
              </a:rPr>
              <a:t>)</a:t>
            </a:r>
            <a:r>
              <a:rPr lang="zh-CN" altLang="en-US" sz="1800" b="0" kern="0" dirty="0">
                <a:solidFill>
                  <a:schemeClr val="bg1"/>
                </a:solidFill>
                <a:latin typeface="黑体" panose="02010609060101010101" pitchFamily="49" charset="-122"/>
                <a:ea typeface="黑体" panose="02010609060101010101" pitchFamily="49" charset="-122"/>
              </a:rPr>
              <a:t>，不适合大数据集。</a:t>
            </a:r>
            <a:endParaRPr lang="zh-CN" altLang="en-US" sz="1800" b="0" kern="0"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2438" cy="323165"/>
          </a:xfrm>
          <a:prstGeom prst="rect">
            <a:avLst/>
          </a:prstGeom>
          <a:noFill/>
        </p:spPr>
        <p:txBody>
          <a:bodyPr wrap="none" lIns="0" tIns="0" rIns="0" bIns="0" rtlCol="0">
            <a:spAutoFit/>
          </a:bodyPr>
          <a:lstStyle/>
          <a:p>
            <a:r>
              <a:rPr lang="en-US" altLang="zh-CN" sz="2100" b="1" spc="225" dirty="0">
                <a:solidFill>
                  <a:prstClr val="white"/>
                </a:solidFill>
              </a:rPr>
              <a:t>5.3.1 DIANA</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882649"/>
            <a:ext cx="8207375" cy="321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5.4  DIANA (</a:t>
            </a:r>
            <a:r>
              <a:rPr lang="zh-CN" altLang="en-US" sz="1800" b="0" kern="0" dirty="0">
                <a:solidFill>
                  <a:srgbClr val="000000"/>
                </a:solidFill>
                <a:latin typeface="黑体" panose="02010609060101010101" pitchFamily="49" charset="-122"/>
                <a:ea typeface="黑体" panose="02010609060101010101" pitchFamily="49" charset="-122"/>
              </a:rPr>
              <a:t>自顶向下的分裂层次聚类</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输入：包含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，终止条件簇的数目</a:t>
            </a:r>
            <a:r>
              <a:rPr lang="en-US" altLang="zh-CN" sz="1800" b="0" kern="0" dirty="0">
                <a:solidFill>
                  <a:srgbClr val="000000"/>
                </a:solidFill>
                <a:latin typeface="黑体" panose="02010609060101010101" pitchFamily="49" charset="-122"/>
                <a:ea typeface="黑体" panose="02010609060101010101" pitchFamily="49" charset="-122"/>
              </a:rPr>
              <a:t>k</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：将包含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当成一个初始簇；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：在同类簇中找到距离最远的样本点对；</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：以该样本点为代表，将原类簇中的样本点重新分属到这两个新</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 簇中；</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达到定义的簇的数目</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564497" y="3749674"/>
            <a:ext cx="8121368" cy="17145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Font typeface="Wingdings" panose="05000000000000000000" pitchFamily="2" charset="2"/>
              <a:buNone/>
            </a:pPr>
            <a:r>
              <a:rPr lang="zh-CN" altLang="en-US" sz="1800" b="0" kern="0" dirty="0">
                <a:solidFill>
                  <a:schemeClr val="bg1"/>
                </a:solidFill>
                <a:latin typeface="黑体" panose="02010609060101010101" pitchFamily="49" charset="-122"/>
                <a:ea typeface="黑体" panose="02010609060101010101" pitchFamily="49" charset="-122"/>
              </a:rPr>
              <a:t>算法分析：</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1</a:t>
            </a:r>
            <a:r>
              <a:rPr lang="zh-CN" altLang="en-US" sz="1800" b="0" kern="0" dirty="0">
                <a:solidFill>
                  <a:schemeClr val="bg1"/>
                </a:solidFill>
                <a:latin typeface="黑体" panose="02010609060101010101" pitchFamily="49" charset="-122"/>
                <a:ea typeface="黑体" panose="02010609060101010101" pitchFamily="49" charset="-122"/>
              </a:rPr>
              <a:t>）缺点是已做的分裂操作不能撤销，类之间不能交换对象；</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2</a:t>
            </a:r>
            <a:r>
              <a:rPr lang="zh-CN" altLang="en-US" sz="1800" b="0" kern="0" dirty="0">
                <a:solidFill>
                  <a:schemeClr val="bg1"/>
                </a:solidFill>
                <a:latin typeface="黑体" panose="02010609060101010101" pitchFamily="49" charset="-122"/>
                <a:ea typeface="黑体" panose="02010609060101010101" pitchFamily="49" charset="-122"/>
              </a:rPr>
              <a:t>）如果在某步没有选择好分裂点，可能会导致低质量的聚类结果；</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3</a:t>
            </a:r>
            <a:r>
              <a:rPr lang="zh-CN" altLang="en-US" sz="1800" b="0" kern="0" dirty="0">
                <a:solidFill>
                  <a:schemeClr val="bg1"/>
                </a:solidFill>
                <a:latin typeface="黑体" panose="02010609060101010101" pitchFamily="49" charset="-122"/>
                <a:ea typeface="黑体" panose="02010609060101010101" pitchFamily="49" charset="-122"/>
              </a:rPr>
              <a:t>）算法的复杂度为</a:t>
            </a:r>
            <a:r>
              <a:rPr lang="en-US" altLang="zh-CN" sz="1800" b="0" kern="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0" kern="0" dirty="0">
                <a:solidFill>
                  <a:schemeClr val="bg1"/>
                </a:solidFill>
                <a:latin typeface="黑体" panose="02010609060101010101" pitchFamily="49" charset="-122"/>
                <a:ea typeface="黑体" panose="02010609060101010101" pitchFamily="49" charset="-122"/>
              </a:rPr>
              <a:t>(tn</a:t>
            </a:r>
            <a:r>
              <a:rPr lang="en-US" altLang="zh-CN" sz="1800" b="0" kern="0" baseline="30000" dirty="0">
                <a:solidFill>
                  <a:schemeClr val="bg1"/>
                </a:solidFill>
                <a:latin typeface="黑体" panose="02010609060101010101" pitchFamily="49" charset="-122"/>
                <a:ea typeface="黑体" panose="02010609060101010101" pitchFamily="49" charset="-122"/>
              </a:rPr>
              <a:t>2</a:t>
            </a:r>
            <a:r>
              <a:rPr lang="en-US" altLang="zh-CN" sz="1800" b="0" kern="0" dirty="0">
                <a:solidFill>
                  <a:schemeClr val="bg1"/>
                </a:solidFill>
                <a:latin typeface="黑体" panose="02010609060101010101" pitchFamily="49" charset="-122"/>
                <a:ea typeface="黑体" panose="02010609060101010101" pitchFamily="49" charset="-122"/>
              </a:rPr>
              <a:t>)</a:t>
            </a:r>
            <a:r>
              <a:rPr lang="zh-CN" altLang="en-US" sz="1800" b="0" kern="0" dirty="0">
                <a:solidFill>
                  <a:schemeClr val="bg1"/>
                </a:solidFill>
                <a:latin typeface="黑体" panose="02010609060101010101" pitchFamily="49" charset="-122"/>
                <a:ea typeface="黑体" panose="02010609060101010101" pitchFamily="49" charset="-122"/>
              </a:rPr>
              <a:t> ，</a:t>
            </a:r>
            <a:r>
              <a:rPr lang="en-US" altLang="zh-CN" sz="1800" b="0" kern="0" dirty="0">
                <a:solidFill>
                  <a:schemeClr val="bg1"/>
                </a:solidFill>
                <a:latin typeface="黑体" panose="02010609060101010101" pitchFamily="49" charset="-122"/>
                <a:ea typeface="黑体" panose="02010609060101010101" pitchFamily="49" charset="-122"/>
              </a:rPr>
              <a:t>t</a:t>
            </a:r>
            <a:r>
              <a:rPr lang="zh-CN" altLang="en-US" sz="1800" b="0" kern="0" dirty="0">
                <a:solidFill>
                  <a:schemeClr val="bg1"/>
                </a:solidFill>
                <a:latin typeface="黑体" panose="02010609060101010101" pitchFamily="49" charset="-122"/>
                <a:ea typeface="黑体" panose="02010609060101010101" pitchFamily="49" charset="-122"/>
              </a:rPr>
              <a:t>为迭代次数，不适合大数据集。</a:t>
            </a:r>
            <a:endParaRPr lang="zh-CN" altLang="en-US" sz="1800" b="0" kern="0"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882650"/>
            <a:ext cx="8207375" cy="246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spcBef>
                <a:spcPts val="0"/>
              </a:spcBef>
              <a:buClr>
                <a:srgbClr val="B2B2B2"/>
              </a:buClr>
              <a:buNone/>
            </a:pPr>
            <a:r>
              <a:rPr lang="en-US" altLang="zh-CN" sz="22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算法，首先用树结构对数据对象进行层次划分，其中叶节点或低层次的非叶节点可以看作是由分辨率决定的“微簇”，然后使用其他的聚类算法对这些微簇进行宏聚类，它克服了凝聚聚类方法所面临的两个困难：</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①可伸缩性；</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②不能撤销前一步所做的工作。</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BIRCH </a:t>
            </a:r>
            <a:r>
              <a:rPr lang="zh-CN" altLang="en-US" sz="1800" b="0" kern="0" dirty="0">
                <a:solidFill>
                  <a:srgbClr val="000000"/>
                </a:solidFill>
                <a:latin typeface="黑体" panose="02010609060101010101" pitchFamily="49" charset="-122"/>
                <a:ea typeface="黑体" panose="02010609060101010101" pitchFamily="49" charset="-122"/>
              </a:rPr>
              <a:t>算法最大的特点是能利用有限的内存资源完成对大数据集高质量地聚类，通过单遍扫描数据集最小化</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I/O</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代价。</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602738" y="3555999"/>
            <a:ext cx="8121368" cy="10922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en-US" altLang="zh-CN" sz="1800" b="0" kern="0" dirty="0">
                <a:solidFill>
                  <a:prstClr val="white"/>
                </a:solidFill>
                <a:latin typeface="黑体" panose="02010609060101010101" pitchFamily="49" charset="-122"/>
                <a:ea typeface="黑体" panose="02010609060101010101" pitchFamily="49" charset="-122"/>
              </a:rPr>
              <a:t>BIRCH </a:t>
            </a:r>
            <a:r>
              <a:rPr lang="zh-CN" altLang="en-US" sz="1800" b="0" kern="0" dirty="0">
                <a:solidFill>
                  <a:prstClr val="white"/>
                </a:solidFill>
                <a:latin typeface="黑体" panose="02010609060101010101" pitchFamily="49" charset="-122"/>
                <a:ea typeface="黑体" panose="02010609060101010101" pitchFamily="49" charset="-122"/>
              </a:rPr>
              <a:t>算法使用聚类特征来概括一个簇，使用聚类特征树（</a:t>
            </a:r>
            <a:r>
              <a:rPr lang="en-US" altLang="zh-CN" sz="1800" b="0" kern="0" dirty="0">
                <a:solidFill>
                  <a:prstClr val="white"/>
                </a:solidFill>
                <a:latin typeface="黑体" panose="02010609060101010101" pitchFamily="49" charset="-122"/>
                <a:ea typeface="黑体" panose="02010609060101010101" pitchFamily="49" charset="-122"/>
              </a:rPr>
              <a:t>CF </a:t>
            </a:r>
            <a:r>
              <a:rPr lang="zh-CN" altLang="en-US" sz="1800" b="0" kern="0" dirty="0">
                <a:solidFill>
                  <a:prstClr val="white"/>
                </a:solidFill>
                <a:latin typeface="黑体" panose="02010609060101010101" pitchFamily="49" charset="-122"/>
                <a:ea typeface="黑体" panose="02010609060101010101" pitchFamily="49" charset="-122"/>
              </a:rPr>
              <a:t>树）来表示聚类的层次结构。这些结构帮助聚类方法在大型数据库中取得好的速度和伸缩性，还使得</a:t>
            </a:r>
            <a:r>
              <a:rPr lang="en-US" altLang="zh-CN" sz="1800" b="0" kern="0" dirty="0">
                <a:solidFill>
                  <a:prstClr val="white"/>
                </a:solidFill>
                <a:latin typeface="黑体" panose="02010609060101010101" pitchFamily="49" charset="-122"/>
                <a:ea typeface="黑体" panose="02010609060101010101" pitchFamily="49" charset="-122"/>
              </a:rPr>
              <a:t>BIRCH </a:t>
            </a:r>
            <a:r>
              <a:rPr lang="zh-CN" altLang="en-US" sz="1800" b="0" kern="0" dirty="0">
                <a:solidFill>
                  <a:prstClr val="white"/>
                </a:solidFill>
                <a:latin typeface="黑体" panose="02010609060101010101" pitchFamily="49" charset="-122"/>
                <a:ea typeface="黑体" panose="02010609060101010101" pitchFamily="49" charset="-122"/>
              </a:rPr>
              <a:t>算法对新对象增量和动态聚类也非常有效。</a:t>
            </a:r>
            <a:endParaRPr lang="zh-CN" altLang="en-US" sz="1800" b="0" kern="0" dirty="0">
              <a:solidFill>
                <a:prstClr val="white"/>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mc:AlternateContent xmlns:mc="http://schemas.openxmlformats.org/markup-compatibility/2006">
        <mc:Choice xmlns:a14="http://schemas.microsoft.com/office/drawing/2010/main" Requires="a14">
          <p:sp>
            <p:nvSpPr>
              <p:cNvPr id="70" name="Rectangle 3"/>
              <p:cNvSpPr txBox="1">
                <a:spLocks noChangeArrowheads="1"/>
              </p:cNvSpPr>
              <p:nvPr/>
            </p:nvSpPr>
            <p:spPr bwMode="auto">
              <a:xfrm>
                <a:off x="376238" y="1444422"/>
                <a:ext cx="8280400" cy="3451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fontAlgn="base">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fontAlgn="base">
                  <a:lnSpc>
                    <a:spcPct val="120000"/>
                  </a:lnSpc>
                  <a:spcBef>
                    <a:spcPct val="20000"/>
                  </a:spcBef>
                  <a:spcAft>
                    <a:spcPct val="0"/>
                  </a:spcAft>
                  <a:buClr>
                    <a:schemeClr val="accent1"/>
                  </a:buClr>
                  <a:buFont typeface="Wingdings" pitchFamily="2" charset="2"/>
                  <a:buChar char="n"/>
                  <a:defRPr sz="1600" b="1">
                    <a:solidFill>
                      <a:schemeClr val="tx1"/>
                    </a:solidFill>
                    <a:latin typeface="+mn-lt"/>
                    <a:ea typeface="+mn-ea"/>
                  </a:defRPr>
                </a:lvl3pPr>
                <a:lvl4pPr marL="1600200" indent="-228600" algn="l" rtl="0" fontAlgn="base">
                  <a:lnSpc>
                    <a:spcPct val="120000"/>
                  </a:lnSpc>
                  <a:spcBef>
                    <a:spcPct val="20000"/>
                  </a:spcBef>
                  <a:spcAft>
                    <a:spcPct val="0"/>
                  </a:spcAft>
                  <a:buClr>
                    <a:schemeClr val="accent1"/>
                  </a:buClr>
                  <a:buFont typeface="Wingdings" pitchFamily="2" charset="2"/>
                  <a:buChar char="n"/>
                  <a:defRPr sz="1400" b="1">
                    <a:solidFill>
                      <a:schemeClr val="tx1"/>
                    </a:solidFill>
                    <a:latin typeface="+mn-lt"/>
                    <a:ea typeface="+mn-ea"/>
                  </a:defRPr>
                </a:lvl4pPr>
                <a:lvl5pPr marL="2057400" indent="-228600" algn="l" rtl="0" fontAlgn="base">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a:solidFill>
                      <a:schemeClr val="tx1"/>
                    </a:solidFill>
                    <a:latin typeface="+mn-lt"/>
                    <a:ea typeface="+mn-ea"/>
                  </a:defRPr>
                </a:lvl9pPr>
              </a:lstStyle>
              <a:p>
                <a:pPr marL="0" indent="0">
                  <a:lnSpc>
                    <a:spcPct val="110000"/>
                  </a:lnSpc>
                  <a:buNone/>
                </a:pPr>
                <a:r>
                  <a:rPr lang="zh-CN" altLang="en-US" sz="2400" b="0" kern="0" dirty="0">
                    <a:ea typeface="华文楷体" pitchFamily="2" charset="-122"/>
                  </a:rPr>
                  <a:t>    </a:t>
                </a:r>
                <a:r>
                  <a:rPr lang="zh-CN" altLang="en-US" sz="1800" b="0" kern="0" dirty="0">
                    <a:solidFill>
                      <a:srgbClr val="000000"/>
                    </a:solidFill>
                    <a:latin typeface="黑体" pitchFamily="49" charset="-122"/>
                    <a:ea typeface="黑体" pitchFamily="49" charset="-122"/>
                  </a:rPr>
                  <a:t>考虑一个由</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个</a:t>
                </a:r>
                <a:r>
                  <a:rPr lang="en-US" altLang="zh-CN" sz="1800" b="0" kern="0" dirty="0">
                    <a:solidFill>
                      <a:srgbClr val="000000"/>
                    </a:solidFill>
                    <a:latin typeface="黑体" pitchFamily="49" charset="-122"/>
                    <a:ea typeface="黑体" pitchFamily="49" charset="-122"/>
                  </a:rPr>
                  <a:t>d</a:t>
                </a:r>
                <a:r>
                  <a:rPr lang="zh-CN" altLang="en-US" sz="1800" b="0" kern="0" dirty="0">
                    <a:solidFill>
                      <a:srgbClr val="000000"/>
                    </a:solidFill>
                    <a:latin typeface="黑体" pitchFamily="49" charset="-122"/>
                    <a:ea typeface="黑体" pitchFamily="49" charset="-122"/>
                  </a:rPr>
                  <a:t>维数据对象或点组成的簇，簇的聚类特征</a:t>
                </a:r>
                <a:r>
                  <a:rPr lang="en-US" altLang="zh-CN" sz="1800" b="0" kern="0" dirty="0">
                    <a:solidFill>
                      <a:srgbClr val="000000"/>
                    </a:solidFill>
                    <a:latin typeface="黑体" pitchFamily="49" charset="-122"/>
                    <a:ea typeface="黑体" pitchFamily="49" charset="-122"/>
                  </a:rPr>
                  <a:t>CF</a:t>
                </a:r>
                <a:r>
                  <a:rPr lang="zh-CN" altLang="en-US" sz="1800" b="0" kern="0" dirty="0">
                    <a:solidFill>
                      <a:srgbClr val="000000"/>
                    </a:solidFill>
                    <a:latin typeface="黑体" pitchFamily="49" charset="-122"/>
                    <a:ea typeface="黑体" pitchFamily="49" charset="-122"/>
                  </a:rPr>
                  <a:t>可用一个三元组来表示，这个三元组就代表了簇的所有信息。定义如下：</a:t>
                </a:r>
                <a:endParaRPr lang="en-US" altLang="zh-CN" sz="1800" b="0" kern="0" dirty="0">
                  <a:solidFill>
                    <a:srgbClr val="000000"/>
                  </a:solidFill>
                  <a:latin typeface="黑体" pitchFamily="49" charset="-122"/>
                  <a:ea typeface="黑体" pitchFamily="49" charset="-122"/>
                </a:endParaRPr>
              </a:p>
              <a:p>
                <a:pPr marL="0" indent="0">
                  <a:lnSpc>
                    <a:spcPct val="110000"/>
                  </a:lnSpc>
                  <a:buNone/>
                </a:pPr>
                <a:r>
                  <a:rPr lang="en-US" altLang="zh-CN" sz="1800" b="0" kern="0" dirty="0">
                    <a:solidFill>
                      <a:srgbClr val="000000"/>
                    </a:solidFill>
                    <a:latin typeface="黑体" pitchFamily="49" charset="-122"/>
                    <a:ea typeface="黑体" pitchFamily="49" charset="-122"/>
                  </a:rPr>
                  <a:t>               CF=&lt;n, LS, SS&gt; </a:t>
                </a:r>
              </a:p>
              <a:p>
                <a:pPr marL="0" indent="0">
                  <a:lnSpc>
                    <a:spcPct val="150000"/>
                  </a:lnSpc>
                  <a:buNone/>
                </a:pPr>
                <a:r>
                  <a:rPr lang="zh-CN" altLang="en-US" sz="1800" b="0" kern="0" dirty="0">
                    <a:solidFill>
                      <a:srgbClr val="000000"/>
                    </a:solidFill>
                    <a:latin typeface="黑体" pitchFamily="49" charset="-122"/>
                    <a:ea typeface="黑体" pitchFamily="49" charset="-122"/>
                  </a:rPr>
                  <a:t>其中，</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是簇中点的数目，</a:t>
                </a:r>
                <a:r>
                  <a:rPr lang="en-US" altLang="zh-CN" sz="1800" b="0" kern="0" dirty="0">
                    <a:solidFill>
                      <a:srgbClr val="000000"/>
                    </a:solidFill>
                    <a:latin typeface="黑体" pitchFamily="49" charset="-122"/>
                    <a:ea typeface="黑体" pitchFamily="49" charset="-122"/>
                  </a:rPr>
                  <a:t>LS</a:t>
                </a:r>
                <a:r>
                  <a:rPr lang="zh-CN" altLang="en-US" sz="1800" b="0" kern="0" dirty="0">
                    <a:solidFill>
                      <a:srgbClr val="000000"/>
                    </a:solidFill>
                    <a:latin typeface="黑体" pitchFamily="49" charset="-122"/>
                    <a:ea typeface="黑体" pitchFamily="49" charset="-122"/>
                  </a:rPr>
                  <a:t>是</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个点的线性和（即</a:t>
                </a:r>
                <a14:m>
                  <m:oMath xmlns:m="http://schemas.openxmlformats.org/officeDocument/2006/math">
                    <m:nary>
                      <m:naryPr>
                        <m:chr m:val="∑"/>
                        <m:limLoc m:val="subSup"/>
                        <m:ctrlPr>
                          <a:rPr lang="zh-CN" altLang="en-US" sz="1800" b="0" i="1" kern="0" smtClean="0">
                            <a:solidFill>
                              <a:srgbClr val="000000"/>
                            </a:solidFill>
                            <a:latin typeface="Cambria Math" panose="02040503050406030204" pitchFamily="18" charset="0"/>
                            <a:ea typeface="黑体" pitchFamily="49" charset="-122"/>
                          </a:rPr>
                        </m:ctrlPr>
                      </m:naryPr>
                      <m:sub>
                        <m:r>
                          <m:rPr>
                            <m:brk m:alnAt="25"/>
                          </m:rPr>
                          <a:rPr lang="en-US" altLang="zh-CN" sz="1800" b="0" i="1" kern="0" smtClean="0">
                            <a:solidFill>
                              <a:srgbClr val="000000"/>
                            </a:solidFill>
                            <a:latin typeface="Cambria Math"/>
                            <a:ea typeface="黑体" pitchFamily="49" charset="-122"/>
                          </a:rPr>
                          <m:t>𝑖</m:t>
                        </m:r>
                        <m:r>
                          <a:rPr lang="en-US" altLang="zh-CN" sz="1800" b="0" i="1" kern="0" smtClean="0">
                            <a:solidFill>
                              <a:srgbClr val="000000"/>
                            </a:solidFill>
                            <a:latin typeface="Cambria Math"/>
                            <a:ea typeface="黑体" pitchFamily="49" charset="-122"/>
                          </a:rPr>
                          <m:t>=1</m:t>
                        </m:r>
                      </m:sub>
                      <m:sup>
                        <m:r>
                          <a:rPr lang="en-US" altLang="zh-CN" sz="1800" b="0" i="1" kern="0" smtClean="0">
                            <a:solidFill>
                              <a:srgbClr val="000000"/>
                            </a:solidFill>
                            <a:latin typeface="Cambria Math"/>
                            <a:ea typeface="黑体" pitchFamily="49" charset="-122"/>
                          </a:rPr>
                          <m:t>𝑛</m:t>
                        </m:r>
                      </m:sup>
                      <m:e>
                        <m:sSub>
                          <m:sSubPr>
                            <m:ctrlPr>
                              <a:rPr lang="en-US" altLang="zh-CN" sz="1800" b="0" i="1" kern="0" smtClean="0">
                                <a:solidFill>
                                  <a:srgbClr val="000000"/>
                                </a:solidFill>
                                <a:latin typeface="Cambria Math" panose="02040503050406030204" pitchFamily="18" charset="0"/>
                                <a:ea typeface="黑体" pitchFamily="49" charset="-122"/>
                              </a:rPr>
                            </m:ctrlPr>
                          </m:sSubPr>
                          <m:e>
                            <m:r>
                              <a:rPr lang="en-US" altLang="zh-CN" sz="1800" b="0" i="1" kern="0" smtClean="0">
                                <a:solidFill>
                                  <a:srgbClr val="000000"/>
                                </a:solidFill>
                                <a:latin typeface="Cambria Math"/>
                                <a:ea typeface="黑体" pitchFamily="49" charset="-122"/>
                              </a:rPr>
                              <m:t>𝑥</m:t>
                            </m:r>
                          </m:e>
                          <m:sub>
                            <m:r>
                              <a:rPr lang="en-US" altLang="zh-CN" sz="1800" b="0" i="1" kern="0" smtClean="0">
                                <a:solidFill>
                                  <a:srgbClr val="000000"/>
                                </a:solidFill>
                                <a:latin typeface="Cambria Math"/>
                                <a:ea typeface="黑体" pitchFamily="49" charset="-122"/>
                              </a:rPr>
                              <m:t>𝑖</m:t>
                            </m:r>
                          </m:sub>
                        </m:sSub>
                      </m:e>
                    </m:nary>
                  </m:oMath>
                </a14:m>
                <a:r>
                  <a:rPr lang="zh-CN" altLang="en-US" sz="1800" b="0" kern="0" dirty="0">
                    <a:solidFill>
                      <a:srgbClr val="000000"/>
                    </a:solidFill>
                    <a:latin typeface="黑体" pitchFamily="49" charset="-122"/>
                    <a:ea typeface="黑体" pitchFamily="49" charset="-122"/>
                  </a:rPr>
                  <a:t>），</a:t>
                </a:r>
                <a:r>
                  <a:rPr lang="en-US" altLang="zh-CN" sz="1800" b="0" kern="0" dirty="0">
                    <a:solidFill>
                      <a:srgbClr val="000000"/>
                    </a:solidFill>
                    <a:latin typeface="黑体" pitchFamily="49" charset="-122"/>
                    <a:ea typeface="黑体" pitchFamily="49" charset="-122"/>
                  </a:rPr>
                  <a:t>SS</a:t>
                </a:r>
                <a:r>
                  <a:rPr lang="zh-CN" altLang="en-US" sz="1800" b="0" kern="0" dirty="0">
                    <a:solidFill>
                      <a:srgbClr val="000000"/>
                    </a:solidFill>
                    <a:latin typeface="黑体" pitchFamily="49" charset="-122"/>
                    <a:ea typeface="黑体" pitchFamily="49" charset="-122"/>
                  </a:rPr>
                  <a:t>是数据点的平方和（即</a:t>
                </a:r>
                <a14:m>
                  <m:oMath xmlns:m="http://schemas.openxmlformats.org/officeDocument/2006/math">
                    <m:nary>
                      <m:naryPr>
                        <m:chr m:val="∑"/>
                        <m:limLoc m:val="subSup"/>
                        <m:ctrlPr>
                          <a:rPr lang="zh-CN" altLang="en-US" sz="1800" b="0" i="1" kern="0" smtClean="0">
                            <a:solidFill>
                              <a:srgbClr val="000000"/>
                            </a:solidFill>
                            <a:latin typeface="Cambria Math" panose="02040503050406030204" pitchFamily="18" charset="0"/>
                            <a:ea typeface="黑体" pitchFamily="49" charset="-122"/>
                          </a:rPr>
                        </m:ctrlPr>
                      </m:naryPr>
                      <m:sub>
                        <m:r>
                          <m:rPr>
                            <m:brk m:alnAt="25"/>
                          </m:rPr>
                          <a:rPr lang="en-US" altLang="zh-CN" sz="1800" b="0" i="1" kern="0" smtClean="0">
                            <a:solidFill>
                              <a:srgbClr val="000000"/>
                            </a:solidFill>
                            <a:latin typeface="Cambria Math"/>
                            <a:ea typeface="黑体" pitchFamily="49" charset="-122"/>
                          </a:rPr>
                          <m:t>𝑖</m:t>
                        </m:r>
                        <m:r>
                          <a:rPr lang="en-US" altLang="zh-CN" sz="1800" b="0" i="1" kern="0" smtClean="0">
                            <a:solidFill>
                              <a:srgbClr val="000000"/>
                            </a:solidFill>
                            <a:latin typeface="Cambria Math"/>
                            <a:ea typeface="黑体" pitchFamily="49" charset="-122"/>
                          </a:rPr>
                          <m:t>=1</m:t>
                        </m:r>
                      </m:sub>
                      <m:sup>
                        <m:r>
                          <a:rPr lang="en-US" altLang="zh-CN" sz="1800" b="0" i="1" kern="0" smtClean="0">
                            <a:solidFill>
                              <a:srgbClr val="000000"/>
                            </a:solidFill>
                            <a:latin typeface="Cambria Math"/>
                            <a:ea typeface="黑体" pitchFamily="49" charset="-122"/>
                          </a:rPr>
                          <m:t>𝑛</m:t>
                        </m:r>
                      </m:sup>
                      <m:e>
                        <m:sSubSup>
                          <m:sSubSupPr>
                            <m:ctrlPr>
                              <a:rPr lang="en-US" altLang="zh-CN" sz="1800" b="0" i="1" kern="0" dirty="0">
                                <a:solidFill>
                                  <a:srgbClr val="000000"/>
                                </a:solidFill>
                                <a:latin typeface="Cambria Math" panose="02040503050406030204" pitchFamily="18" charset="0"/>
                                <a:ea typeface="黑体" pitchFamily="49" charset="-122"/>
                              </a:rPr>
                            </m:ctrlPr>
                          </m:sSubSupPr>
                          <m:e>
                            <m:r>
                              <a:rPr lang="en-US" altLang="zh-CN" sz="1800" b="0" i="1" kern="0" dirty="0">
                                <a:solidFill>
                                  <a:srgbClr val="000000"/>
                                </a:solidFill>
                                <a:latin typeface="Cambria Math"/>
                                <a:ea typeface="黑体" pitchFamily="49" charset="-122"/>
                              </a:rPr>
                              <m:t>𝑥</m:t>
                            </m:r>
                          </m:e>
                          <m:sub>
                            <m:r>
                              <a:rPr lang="en-US" altLang="zh-CN" sz="1800" b="0" i="1" kern="0" dirty="0">
                                <a:solidFill>
                                  <a:srgbClr val="000000"/>
                                </a:solidFill>
                                <a:latin typeface="Cambria Math"/>
                                <a:ea typeface="黑体" pitchFamily="49" charset="-122"/>
                              </a:rPr>
                              <m:t>𝑖</m:t>
                            </m:r>
                          </m:sub>
                          <m:sup/>
                        </m:sSubSup>
                        <m:r>
                          <m:rPr>
                            <m:nor/>
                          </m:rPr>
                          <a:rPr lang="en-US" altLang="zh-CN" sz="1800" b="0" kern="0" baseline="30000" dirty="0">
                            <a:solidFill>
                              <a:srgbClr val="000000"/>
                            </a:solidFill>
                            <a:latin typeface="黑体" pitchFamily="49" charset="-122"/>
                            <a:ea typeface="黑体" pitchFamily="49" charset="-122"/>
                          </a:rPr>
                          <m:t>2</m:t>
                        </m:r>
                      </m:e>
                    </m:nary>
                  </m:oMath>
                </a14:m>
                <a:r>
                  <a:rPr lang="zh-CN" altLang="en-US" sz="1800" b="0" kern="0" dirty="0">
                    <a:solidFill>
                      <a:srgbClr val="000000"/>
                    </a:solidFill>
                    <a:latin typeface="黑体" pitchFamily="49" charset="-122"/>
                    <a:ea typeface="黑体" pitchFamily="49" charset="-122"/>
                  </a:rPr>
                  <a:t> ）。</a:t>
                </a:r>
                <a:endParaRPr lang="en-US" altLang="zh-CN" sz="1800" b="0" kern="0" dirty="0">
                  <a:solidFill>
                    <a:srgbClr val="000000"/>
                  </a:solidFill>
                  <a:latin typeface="黑体" pitchFamily="49" charset="-122"/>
                  <a:ea typeface="黑体" pitchFamily="49" charset="-122"/>
                </a:endParaRPr>
              </a:p>
              <a:p>
                <a:pPr>
                  <a:lnSpc>
                    <a:spcPct val="110000"/>
                  </a:lnSpc>
                </a:pPr>
                <a:endParaRPr lang="zh-CN" altLang="en-US" sz="1800" b="0" kern="0" dirty="0">
                  <a:solidFill>
                    <a:srgbClr val="000000"/>
                  </a:solidFill>
                  <a:latin typeface="黑体" pitchFamily="49" charset="-122"/>
                  <a:ea typeface="黑体" pitchFamily="49" charset="-122"/>
                </a:endParaRPr>
              </a:p>
              <a:p>
                <a:pPr marL="0" indent="0">
                  <a:lnSpc>
                    <a:spcPct val="110000"/>
                  </a:lnSpc>
                  <a:buSzPct val="100000"/>
                  <a:buNone/>
                </a:pPr>
                <a:r>
                  <a:rPr lang="zh-CN" altLang="en-US" sz="1800" b="0" kern="0" dirty="0">
                    <a:solidFill>
                      <a:srgbClr val="000000"/>
                    </a:solidFill>
                    <a:latin typeface="黑体" pitchFamily="49" charset="-122"/>
                    <a:ea typeface="黑体" pitchFamily="49" charset="-122"/>
                  </a:rPr>
                  <a:t>聚类特征是可加的。也就是说，对于两个不相交的簇</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1</a:t>
                </a:r>
                <a:r>
                  <a:rPr lang="zh-CN" altLang="en-US" sz="1800" b="0" kern="0" dirty="0">
                    <a:solidFill>
                      <a:srgbClr val="000000"/>
                    </a:solidFill>
                    <a:latin typeface="黑体" pitchFamily="49" charset="-122"/>
                    <a:ea typeface="黑体" pitchFamily="49" charset="-122"/>
                  </a:rPr>
                  <a:t>和</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 </a:t>
                </a:r>
                <a:r>
                  <a:rPr lang="zh-CN" altLang="en-US" sz="1800" b="0" kern="0" dirty="0">
                    <a:solidFill>
                      <a:srgbClr val="000000"/>
                    </a:solidFill>
                    <a:latin typeface="黑体" pitchFamily="49" charset="-122"/>
                    <a:ea typeface="黑体" pitchFamily="49" charset="-122"/>
                  </a:rPr>
                  <a:t>，其聚类特征分别为</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=&lt;n</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&gt;</a:t>
                </a:r>
                <a:r>
                  <a:rPr lang="zh-CN" altLang="en-US" sz="1800" b="0" kern="0" dirty="0">
                    <a:solidFill>
                      <a:srgbClr val="000000"/>
                    </a:solidFill>
                    <a:latin typeface="黑体" pitchFamily="49" charset="-122"/>
                    <a:ea typeface="黑体" pitchFamily="49" charset="-122"/>
                  </a:rPr>
                  <a:t>和 </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=&lt;n</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&gt; </a:t>
                </a:r>
                <a:r>
                  <a:rPr lang="zh-CN" altLang="en-US" sz="1800" b="0" kern="0" dirty="0">
                    <a:solidFill>
                      <a:srgbClr val="000000"/>
                    </a:solidFill>
                    <a:latin typeface="黑体" pitchFamily="49" charset="-122"/>
                    <a:ea typeface="黑体" pitchFamily="49" charset="-122"/>
                  </a:rPr>
                  <a:t>，那么由</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1</a:t>
                </a:r>
                <a:r>
                  <a:rPr lang="zh-CN" altLang="en-US" sz="1800" b="0" kern="0" dirty="0">
                    <a:solidFill>
                      <a:srgbClr val="000000"/>
                    </a:solidFill>
                    <a:latin typeface="黑体" pitchFamily="49" charset="-122"/>
                    <a:ea typeface="黑体" pitchFamily="49" charset="-122"/>
                  </a:rPr>
                  <a:t>和</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2</a:t>
                </a:r>
                <a:r>
                  <a:rPr lang="zh-CN" altLang="en-US" sz="1800" b="0" kern="0" dirty="0">
                    <a:solidFill>
                      <a:srgbClr val="000000"/>
                    </a:solidFill>
                    <a:latin typeface="黑体" pitchFamily="49" charset="-122"/>
                    <a:ea typeface="黑体" pitchFamily="49" charset="-122"/>
                  </a:rPr>
                  <a:t>合并而成的簇的聚类特征就是</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2 </a:t>
                </a:r>
                <a:r>
                  <a:rPr lang="en-US" altLang="zh-CN" sz="1800" b="0" kern="0" dirty="0">
                    <a:solidFill>
                      <a:srgbClr val="000000"/>
                    </a:solidFill>
                    <a:latin typeface="黑体" pitchFamily="49" charset="-122"/>
                    <a:ea typeface="黑体" pitchFamily="49" charset="-122"/>
                  </a:rPr>
                  <a:t>= &lt;n</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+n</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 LS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 +SS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&gt;</a:t>
                </a:r>
                <a:r>
                  <a:rPr lang="zh-CN" altLang="en-US" sz="1800" b="0" kern="0" dirty="0">
                    <a:solidFill>
                      <a:srgbClr val="000000"/>
                    </a:solidFill>
                    <a:latin typeface="黑体" pitchFamily="49" charset="-122"/>
                    <a:ea typeface="黑体" pitchFamily="49" charset="-122"/>
                  </a:rPr>
                  <a:t>。</a:t>
                </a:r>
              </a:p>
              <a:p>
                <a:pPr>
                  <a:lnSpc>
                    <a:spcPct val="110000"/>
                  </a:lnSpc>
                  <a:buFont typeface="Wingdings" pitchFamily="2" charset="2"/>
                  <a:buNone/>
                </a:pPr>
                <a:endParaRPr lang="en-US" altLang="zh-CN" sz="1800" kern="0" dirty="0">
                  <a:latin typeface="Times New Roman" pitchFamily="18" charset="0"/>
                  <a:ea typeface="华文楷体" pitchFamily="2" charset="-122"/>
                </a:endParaRPr>
              </a:p>
            </p:txBody>
          </p:sp>
        </mc:Choice>
        <mc:Fallback>
          <p:sp>
            <p:nvSpPr>
              <p:cNvPr id="70" name="Rectangle 3"/>
              <p:cNvSpPr txBox="1">
                <a:spLocks noRot="1" noChangeAspect="1" noMove="1" noResize="1" noEditPoints="1" noAdjustHandles="1" noChangeArrowheads="1" noChangeShapeType="1" noTextEdit="1"/>
              </p:cNvSpPr>
              <p:nvPr/>
            </p:nvSpPr>
            <p:spPr bwMode="auto">
              <a:xfrm>
                <a:off x="376238" y="1444422"/>
                <a:ext cx="8280400" cy="3451428"/>
              </a:xfrm>
              <a:prstGeom prst="rect">
                <a:avLst/>
              </a:prstGeom>
              <a:blipFill rotWithShape="1">
                <a:blip r:embed="rId3"/>
                <a:stretch>
                  <a:fillRect l="-663" r="-2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0" name="Rectangle 3"/>
          <p:cNvSpPr txBox="1">
            <a:spLocks noChangeArrowheads="1"/>
          </p:cNvSpPr>
          <p:nvPr/>
        </p:nvSpPr>
        <p:spPr bwMode="auto">
          <a:xfrm>
            <a:off x="395288" y="977698"/>
            <a:ext cx="8280400" cy="119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fontAlgn="base">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fontAlgn="base">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fontAlgn="base">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nSpc>
                <a:spcPct val="110000"/>
              </a:lnSpc>
              <a:buClr>
                <a:srgbClr val="5B9BD5"/>
              </a:buClr>
              <a:buNone/>
            </a:pPr>
            <a:r>
              <a:rPr lang="zh-CN" altLang="en-US" sz="22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聚类特征本质上是给定簇的统计汇总：从统计学的观点来看，它是簇的零阶矩、一阶矩和二阶矩。使用聚类特征，可以很容易地推导出簇的许多有用的统计量，如簇的质心</a:t>
            </a:r>
            <a:r>
              <a:rPr lang="en-US" altLang="zh-CN" sz="1800" b="0" kern="0" dirty="0">
                <a:solidFill>
                  <a:srgbClr val="000000"/>
                </a:solidFill>
                <a:latin typeface="黑体" panose="02010609060101010101" pitchFamily="49" charset="-122"/>
                <a:ea typeface="黑体" panose="02010609060101010101" pitchFamily="49" charset="-122"/>
              </a:rPr>
              <a:t>x</a:t>
            </a:r>
            <a:r>
              <a:rPr lang="en-US" altLang="zh-CN" sz="1800" b="0" kern="0" baseline="-25000" dirty="0">
                <a:solidFill>
                  <a:srgbClr val="000000"/>
                </a:solidFill>
                <a:latin typeface="黑体" panose="02010609060101010101" pitchFamily="49" charset="-122"/>
                <a:ea typeface="黑体" panose="02010609060101010101" pitchFamily="49" charset="-122"/>
              </a:rPr>
              <a:t>0</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a:solidFill>
                  <a:srgbClr val="000000"/>
                </a:solidFill>
                <a:latin typeface="黑体" panose="02010609060101010101" pitchFamily="49" charset="-122"/>
                <a:ea typeface="黑体" panose="02010609060101010101" pitchFamily="49" charset="-122"/>
              </a:rPr>
              <a:t>R</a:t>
            </a:r>
            <a:r>
              <a:rPr lang="zh-CN" altLang="en-US" sz="1800" b="0" kern="0" dirty="0">
                <a:solidFill>
                  <a:srgbClr val="000000"/>
                </a:solidFill>
                <a:latin typeface="黑体" panose="02010609060101010101" pitchFamily="49" charset="-122"/>
                <a:ea typeface="黑体" panose="02010609060101010101" pitchFamily="49" charset="-122"/>
              </a:rPr>
              <a:t>和直径</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分别是：</a:t>
            </a:r>
            <a:endParaRPr lang="en-US" altLang="zh-CN" sz="1800" kern="0" dirty="0">
              <a:solidFill>
                <a:prstClr val="black"/>
              </a:solidFill>
              <a:latin typeface="Times New Roman" panose="02020603050405020304" pitchFamily="18" charset="0"/>
              <a:ea typeface="华文楷体" panose="02010600040101010101"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506" y="2171699"/>
            <a:ext cx="6167437"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1162049"/>
            <a:ext cx="8207375" cy="379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FF"/>
                </a:solidFill>
                <a:latin typeface="黑体" panose="02010609060101010101" pitchFamily="49" charset="-122"/>
                <a:ea typeface="黑体" panose="02010609060101010101" pitchFamily="49" charset="-122"/>
              </a:rPr>
              <a:t>BIRCH</a:t>
            </a:r>
            <a:r>
              <a:rPr lang="zh-CN" altLang="en-US" sz="1800" b="0" kern="0" dirty="0">
                <a:solidFill>
                  <a:srgbClr val="0000FF"/>
                </a:solidFill>
                <a:latin typeface="黑体" panose="02010609060101010101" pitchFamily="49" charset="-122"/>
                <a:ea typeface="黑体" panose="02010609060101010101" pitchFamily="49" charset="-122"/>
              </a:rPr>
              <a:t>算法的特点：</a:t>
            </a:r>
            <a:endParaRPr lang="zh-CN" altLang="en-US" sz="1800" b="0" kern="0" dirty="0">
              <a:solidFill>
                <a:srgbClr val="0000FF"/>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算法试图利用可用的资源来生成最好的聚类结果，给定有限的主存，一个重要的考虑是最小化</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I/O </a:t>
            </a:r>
            <a:r>
              <a:rPr lang="zh-CN" altLang="en-US" sz="1800" b="0" kern="0" dirty="0">
                <a:solidFill>
                  <a:srgbClr val="000000"/>
                </a:solidFill>
                <a:latin typeface="黑体" panose="02010609060101010101" pitchFamily="49" charset="-122"/>
                <a:ea typeface="黑体" panose="02010609060101010101" pitchFamily="49" charset="-122"/>
              </a:rPr>
              <a:t>时间。</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算法采用了一种多阶段聚类方法：数据集的单边扫描产生了一个基本的聚类，一或多遍地额外扫描可以进一步改进聚类质量。</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算法是一种增量的聚类方法，因为它对每一个数据点聚类的决策都是基于当前已经处理过的数据点，而不是基于全局的数据点。</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如果簇不是球形的，</a:t>
            </a: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算法不能很好地工作，因为它使用了半径或直径的概念来控制聚类的边界。</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5.1</a:t>
              </a:r>
              <a:r>
                <a:rPr lang="zh-CN" altLang="en-US" sz="2100" spc="225" dirty="0">
                  <a:solidFill>
                    <a:schemeClr val="bg1"/>
                  </a:solidFill>
                  <a:latin typeface="微软雅黑" panose="020B0503020204020204" pitchFamily="34" charset="-122"/>
                  <a:ea typeface="微软雅黑" panose="020B0503020204020204" pitchFamily="34" charset="-122"/>
                </a:rPr>
                <a:t>　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划分方法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42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5.5  BIRCH</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输入：数据集</a:t>
            </a:r>
            <a:r>
              <a:rPr lang="en-US" altLang="zh-CN" sz="1800" b="0" kern="0" dirty="0">
                <a:solidFill>
                  <a:srgbClr val="000000"/>
                </a:solidFill>
                <a:latin typeface="黑体" panose="02010609060101010101" pitchFamily="49" charset="-122"/>
                <a:ea typeface="黑体" panose="02010609060101010101" pitchFamily="49" charset="-122"/>
              </a:rPr>
              <a:t>{</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sz="1800" b="0" kern="0" dirty="0">
                <a:solidFill>
                  <a:srgbClr val="000000"/>
                </a:solidFill>
                <a:latin typeface="黑体" panose="02010609060101010101" pitchFamily="49" charset="-122"/>
                <a:ea typeface="黑体" panose="02010609060101010101" pitchFamily="49" charset="-122"/>
              </a:rPr>
              <a:t>, ..., </a:t>
            </a:r>
            <a:r>
              <a:rPr lang="en-US" altLang="zh-CN" sz="1800" b="0" i="1" kern="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n</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，阈值</a:t>
            </a:r>
            <a:r>
              <a:rPr lang="en-US" altLang="zh-CN" sz="1800" b="0" i="1" kern="0" dirty="0">
                <a:solidFill>
                  <a:srgbClr val="000000"/>
                </a:solidFill>
                <a:latin typeface="黑体" panose="02010609060101010101" pitchFamily="49" charset="-122"/>
                <a:ea typeface="黑体" panose="02010609060101010101" pitchFamily="49" charset="-122"/>
              </a:rPr>
              <a:t>T</a:t>
            </a:r>
            <a:endParaRPr lang="en-US" altLang="zh-CN" sz="1800" b="0" i="1"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m</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for each </a:t>
            </a:r>
            <a:r>
              <a:rPr lang="en-US" altLang="zh-CN" sz="1800" b="0" i="1" kern="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en-US" altLang="zh-CN" sz="1800" b="0" kern="0" dirty="0">
                <a:solidFill>
                  <a:srgbClr val="000000"/>
                </a:solidFill>
                <a:latin typeface="黑体" panose="02010609060101010101" pitchFamily="49" charset="-122"/>
                <a:ea typeface="黑体" panose="02010609060101010101" pitchFamily="49" charset="-122"/>
                <a:sym typeface="Symbol Tiger"/>
              </a:rPr>
              <a:t></a:t>
            </a:r>
            <a:r>
              <a:rPr lang="en-US" altLang="zh-CN" sz="1800" b="0" kern="0" dirty="0">
                <a:solidFill>
                  <a:srgbClr val="000000"/>
                </a:solidFill>
                <a:latin typeface="黑体" panose="02010609060101010101" pitchFamily="49" charset="-122"/>
                <a:ea typeface="黑体" panose="02010609060101010101" pitchFamily="49" charset="-122"/>
              </a:rPr>
              <a:t>{1, 2, ..., n}</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：将</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sz="1800" b="0" kern="0" dirty="0">
                <a:solidFill>
                  <a:srgbClr val="000000"/>
                </a:solidFill>
                <a:latin typeface="黑体" panose="02010609060101010101" pitchFamily="49" charset="-122"/>
                <a:ea typeface="黑体" panose="02010609060101010101" pitchFamily="49" charset="-122"/>
              </a:rPr>
              <a:t>插入到与其最近的一个叶子节点中；</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if</a:t>
            </a:r>
            <a:r>
              <a:rPr lang="zh-CN" altLang="en-US" sz="1800" b="0" kern="0" dirty="0">
                <a:solidFill>
                  <a:srgbClr val="000000"/>
                </a:solidFill>
                <a:latin typeface="黑体" panose="02010609060101010101" pitchFamily="49" charset="-122"/>
                <a:ea typeface="黑体" panose="02010609060101010101" pitchFamily="49" charset="-122"/>
              </a:rPr>
              <a:t>插入后的簇小于或等于阈值</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：将</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sz="1800" b="0" kern="0" dirty="0">
                <a:solidFill>
                  <a:srgbClr val="000000"/>
                </a:solidFill>
                <a:latin typeface="黑体" panose="02010609060101010101" pitchFamily="49" charset="-122"/>
                <a:ea typeface="黑体" panose="02010609060101010101" pitchFamily="49" charset="-122"/>
              </a:rPr>
              <a:t>插入到该叶子节点，并从新调整从根到此叶子路径上的所有三元组；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else if </a:t>
            </a:r>
            <a:r>
              <a:rPr lang="zh-CN" altLang="en-US" sz="1800" b="0" kern="0" dirty="0">
                <a:solidFill>
                  <a:srgbClr val="000000"/>
                </a:solidFill>
                <a:latin typeface="黑体" panose="02010609060101010101" pitchFamily="49" charset="-122"/>
                <a:ea typeface="黑体" panose="02010609060101010101" pitchFamily="49" charset="-122"/>
              </a:rPr>
              <a:t>插入后节点中有剩余空间</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：把</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 </a:t>
            </a:r>
            <a:r>
              <a:rPr lang="zh-CN" altLang="en-US" sz="1800" b="0" kern="0" dirty="0">
                <a:solidFill>
                  <a:srgbClr val="000000"/>
                </a:solidFill>
                <a:latin typeface="黑体" panose="02010609060101010101" pitchFamily="49" charset="-122"/>
                <a:ea typeface="黑体" panose="02010609060101010101" pitchFamily="49" charset="-122"/>
              </a:rPr>
              <a:t>作为一个单独的簇插入并重新整从根到此叶子路径上的所有三元组；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else </a:t>
            </a:r>
            <a:r>
              <a:rPr lang="zh-CN" altLang="en-US" sz="1800" b="0" kern="0" dirty="0">
                <a:solidFill>
                  <a:srgbClr val="000000"/>
                </a:solidFill>
                <a:latin typeface="黑体" panose="02010609060101010101" pitchFamily="49" charset="-122"/>
                <a:ea typeface="黑体" panose="02010609060101010101" pitchFamily="49" charset="-122"/>
              </a:rPr>
              <a:t>分裂该节点并调整从根到此叶节点路径上的三元组。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42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算法分析：</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优点有：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）节约内存，所有的对象都在磁盘上。</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）聚类速度快，只需要一遍扫描训练集就可以建立</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树的增删改都很快。</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）可以识别噪音点，还可以对数据集进行初步分类的预处理。</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缺点有：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）由于</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树对每个节点的</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个数有限制，导致聚类的结果可能和真实的类别分布不同。</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）对高维特征的数据聚类效果不好。</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）如果簇不是球形的，则聚类效果不好。</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adFill>
              <a:gsLst>
                <a:gs pos="0">
                  <a:srgbClr val="012D86"/>
                </a:gs>
                <a:gs pos="100000">
                  <a:srgbClr val="0E2557"/>
                </a:gs>
              </a:gsLst>
              <a:lin ang="5400000" scaled="0"/>
            </a:grad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5.4</a:t>
              </a:r>
              <a:r>
                <a:rPr lang="zh-CN" altLang="en-US" sz="2100" spc="225" dirty="0">
                  <a:solidFill>
                    <a:schemeClr val="bg1"/>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01761" y="1390650"/>
            <a:ext cx="793092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基于密度的聚类方法以数据集在空间分布上的稠密程度为依据进行聚类，无需预先设定簇的数量，特别适合对于未知内容的数据集进行聚类。</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密度聚类方法的基本思想是：只要一个区域中的点的密度大于某个域值，就把它加到与之相近的聚类中去，对于簇中每个对象，在给定的半径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的邻域中至少要包含最小数目（</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）个对象。</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这类算法能克服基于距离的算法只能发现“类圆形”的聚类的缺点，可发现任意形状的聚类，且对噪声数据不敏感。</a:t>
            </a:r>
            <a:endParaRPr lang="zh-CN" altLang="en-US"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代表算法有：</a:t>
            </a: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OPTICS</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DENCLUE</a:t>
            </a:r>
            <a:r>
              <a:rPr lang="zh-CN" altLang="en-US" sz="1800" b="0" kern="0" dirty="0">
                <a:solidFill>
                  <a:srgbClr val="000000"/>
                </a:solidFill>
                <a:latin typeface="黑体" panose="02010609060101010101" pitchFamily="49" charset="-122"/>
                <a:ea typeface="黑体" panose="02010609060101010101" pitchFamily="49" charset="-122"/>
              </a:rPr>
              <a:t>算法等。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730249"/>
            <a:ext cx="8207375" cy="282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是一种基于高密度连通区域的基于密度的聚类方法，该算法将具有足够高密度的区域划分为簇，并在具有噪声的空间数据集中发现任意形状的簇，它将簇定义为密度相连的点的最大集合。</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对象的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邻域：给定对象在半径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zh-CN" altLang="en-US" sz="1800" b="0" kern="0" dirty="0">
                <a:solidFill>
                  <a:srgbClr val="000000"/>
                </a:solidFill>
                <a:latin typeface="黑体" panose="02010609060101010101" pitchFamily="49" charset="-122"/>
                <a:ea typeface="黑体" panose="02010609060101010101" pitchFamily="49" charset="-122"/>
              </a:rPr>
              <a:t>内的区域。</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85" y="3556000"/>
            <a:ext cx="3263403" cy="20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3"/>
          <p:cNvSpPr txBox="1">
            <a:spLocks noChangeArrowheads="1"/>
          </p:cNvSpPr>
          <p:nvPr/>
        </p:nvSpPr>
        <p:spPr bwMode="auto">
          <a:xfrm>
            <a:off x="389674" y="2642958"/>
            <a:ext cx="7906601" cy="78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核心对象：如果一个对象的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zh-CN" altLang="en-US" sz="1800" b="0" kern="0" dirty="0">
                <a:solidFill>
                  <a:srgbClr val="000000"/>
                </a:solidFill>
                <a:latin typeface="黑体" panose="02010609060101010101" pitchFamily="49" charset="-122"/>
                <a:ea typeface="黑体" panose="02010609060101010101" pitchFamily="49" charset="-122"/>
              </a:rPr>
              <a:t>邻域至少包含最小数目</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个对象，则称该对象为核心对象。如图</a:t>
            </a:r>
            <a:r>
              <a:rPr lang="en-US" altLang="zh-CN" sz="1800" b="0" kern="0" dirty="0">
                <a:solidFill>
                  <a:srgbClr val="000000"/>
                </a:solidFill>
                <a:latin typeface="黑体" panose="02010609060101010101" pitchFamily="49" charset="-122"/>
                <a:ea typeface="黑体" panose="02010609060101010101" pitchFamily="49" charset="-122"/>
              </a:rPr>
              <a:t>5-8</a:t>
            </a:r>
            <a:r>
              <a:rPr lang="zh-CN" altLang="en-US" sz="1800" b="0" kern="0" dirty="0">
                <a:solidFill>
                  <a:srgbClr val="000000"/>
                </a:solidFill>
                <a:latin typeface="黑体" panose="02010609060101010101" pitchFamily="49" charset="-122"/>
                <a:ea typeface="黑体" panose="02010609060101010101" pitchFamily="49" charset="-122"/>
              </a:rPr>
              <a:t>中，</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3" name="矩形 2"/>
          <p:cNvSpPr/>
          <p:nvPr/>
        </p:nvSpPr>
        <p:spPr>
          <a:xfrm>
            <a:off x="2008524" y="5713387"/>
            <a:ext cx="3392275" cy="369332"/>
          </a:xfrm>
          <a:prstGeom prst="rect">
            <a:avLst/>
          </a:prstGeom>
        </p:spPr>
        <p:txBody>
          <a:bodyPr wrap="none">
            <a:spAutoFit/>
          </a:bodyPr>
          <a:lstStyle/>
          <a:p>
            <a:r>
              <a:rPr lang="zh-CN" altLang="zh-CN" dirty="0"/>
              <a:t>图</a:t>
            </a:r>
            <a:r>
              <a:rPr lang="en-US" altLang="zh-CN" dirty="0"/>
              <a:t>5-8 </a:t>
            </a:r>
            <a:r>
              <a:rPr lang="zh-CN" altLang="zh-CN" dirty="0"/>
              <a:t>核心点、边界点和噪声点</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1390649"/>
            <a:ext cx="8207375" cy="328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边界点：不是核心点，但落在某个核心点的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a:t>
            </a:r>
            <a:endParaRPr lang="zh-CN" altLang="en-US" sz="1800" b="0" kern="0" dirty="0">
              <a:solidFill>
                <a:srgbClr val="000000"/>
              </a:solidFill>
              <a:latin typeface="黑体" panose="02010609060101010101" pitchFamily="49" charset="-122"/>
              <a:ea typeface="黑体" panose="02010609060101010101" pitchFamily="49" charset="-122"/>
            </a:endParaRPr>
          </a:p>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噪声：不包含在任何簇中的对象被认为是“噪声”。</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直接密度可达：给定一个对象集合</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，如果</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是在</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是一个核心对象，我们说对象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从对象</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出发是直接密度可达的。如果</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属于</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的邻域，那么称</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直接密度可达</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22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密度可达的：如果存在一个对象链</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err="1">
                <a:solidFill>
                  <a:srgbClr val="000000"/>
                </a:solidFill>
                <a:latin typeface="黑体" panose="02010609060101010101" pitchFamily="49" charset="-122"/>
                <a:ea typeface="黑体" panose="02010609060101010101" pitchFamily="49" charset="-122"/>
              </a:rPr>
              <a:t>p</a:t>
            </a:r>
            <a:r>
              <a:rPr lang="en-US" altLang="zh-CN" sz="1800" b="0" kern="0" baseline="-25000" dirty="0" err="1">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 q</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err="1">
                <a:solidFill>
                  <a:srgbClr val="000000"/>
                </a:solidFill>
                <a:latin typeface="黑体" panose="02010609060101010101" pitchFamily="49" charset="-122"/>
                <a:ea typeface="黑体" panose="02010609060101010101" pitchFamily="49" charset="-122"/>
              </a:rPr>
              <a:t>p</a:t>
            </a:r>
            <a:r>
              <a:rPr lang="en-US" altLang="zh-CN" sz="1800" b="0" kern="0" baseline="-25000" dirty="0" err="1">
                <a:solidFill>
                  <a:srgbClr val="000000"/>
                </a:solidFill>
                <a:latin typeface="黑体" panose="02010609060101010101" pitchFamily="49" charset="-122"/>
                <a:ea typeface="黑体" panose="02010609060101010101" pitchFamily="49" charset="-122"/>
              </a:rPr>
              <a:t>n</a:t>
            </a:r>
            <a:r>
              <a:rPr lang="en-US" altLang="zh-CN" sz="1800" b="0" kern="0" baseline="-2500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 p </a:t>
            </a:r>
            <a:r>
              <a:rPr lang="zh-CN" altLang="en-US" sz="1800" b="0" kern="0" dirty="0">
                <a:solidFill>
                  <a:srgbClr val="000000"/>
                </a:solidFill>
                <a:latin typeface="黑体" panose="02010609060101010101" pitchFamily="49" charset="-122"/>
                <a:ea typeface="黑体" panose="02010609060101010101" pitchFamily="49" charset="-122"/>
              </a:rPr>
              <a:t>，对</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1≤i≤n</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i+1</a:t>
            </a:r>
            <a:r>
              <a:rPr lang="zh-CN" altLang="en-US" sz="1800" b="0" kern="0" dirty="0">
                <a:solidFill>
                  <a:srgbClr val="000000"/>
                </a:solidFill>
                <a:latin typeface="黑体" panose="02010609060101010101" pitchFamily="49" charset="-122"/>
                <a:ea typeface="黑体" panose="02010609060101010101" pitchFamily="49" charset="-122"/>
              </a:rPr>
              <a:t> 是从</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MitPts</a:t>
            </a:r>
            <a:r>
              <a:rPr lang="zh-CN" altLang="en-US" sz="1800" b="0" kern="0" dirty="0">
                <a:solidFill>
                  <a:srgbClr val="000000"/>
                </a:solidFill>
                <a:latin typeface="黑体" panose="02010609060101010101" pitchFamily="49" charset="-122"/>
                <a:ea typeface="黑体" panose="02010609060101010101" pitchFamily="49" charset="-122"/>
              </a:rPr>
              <a:t>直接密度可达的，则对象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是从对象</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密度可达的，如同</a:t>
            </a:r>
            <a:r>
              <a:rPr lang="en-US" altLang="zh-CN" sz="1800" b="0" kern="0" dirty="0">
                <a:solidFill>
                  <a:srgbClr val="000000"/>
                </a:solidFill>
                <a:latin typeface="黑体" panose="02010609060101010101" pitchFamily="49" charset="-122"/>
                <a:ea typeface="黑体" panose="02010609060101010101" pitchFamily="49" charset="-122"/>
              </a:rPr>
              <a:t>5-9</a:t>
            </a:r>
            <a:r>
              <a:rPr lang="zh-CN" altLang="en-US" sz="1800" b="0" kern="0" dirty="0">
                <a:solidFill>
                  <a:srgbClr val="000000"/>
                </a:solidFill>
                <a:latin typeface="黑体" panose="02010609060101010101" pitchFamily="49" charset="-122"/>
                <a:ea typeface="黑体" panose="02010609060101010101" pitchFamily="49" charset="-122"/>
              </a:rPr>
              <a:t>所示。由一个核心对象和其密度可达的所有对象构成一个聚类。</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365" y="2741613"/>
            <a:ext cx="3101182" cy="261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725558" y="5581134"/>
            <a:ext cx="2007281" cy="369332"/>
          </a:xfrm>
          <a:prstGeom prst="rect">
            <a:avLst/>
          </a:prstGeom>
        </p:spPr>
        <p:txBody>
          <a:bodyPr wrap="none">
            <a:spAutoFit/>
          </a:bodyPr>
          <a:lstStyle/>
          <a:p>
            <a:r>
              <a:rPr lang="zh-CN" altLang="en-US" dirty="0"/>
              <a:t>图</a:t>
            </a:r>
            <a:r>
              <a:rPr lang="en-US" altLang="zh-CN" dirty="0"/>
              <a:t>5-9 </a:t>
            </a:r>
            <a:r>
              <a:rPr lang="zh-CN" altLang="en-US" dirty="0"/>
              <a:t>密度可达的</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50"/>
            <a:ext cx="8207375" cy="9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密度相连的：如果对象集合</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中存在一个对象</a:t>
            </a:r>
            <a:r>
              <a:rPr lang="en-US" altLang="zh-CN" sz="1800" b="0" kern="0" dirty="0">
                <a:solidFill>
                  <a:srgbClr val="000000"/>
                </a:solidFill>
                <a:latin typeface="黑体" panose="02010609060101010101" pitchFamily="49" charset="-122"/>
                <a:ea typeface="黑体" panose="02010609060101010101" pitchFamily="49" charset="-122"/>
              </a:rPr>
              <a:t>o</a:t>
            </a:r>
            <a:r>
              <a:rPr lang="zh-CN" altLang="en-US" sz="1800" b="0" kern="0" dirty="0">
                <a:solidFill>
                  <a:srgbClr val="000000"/>
                </a:solidFill>
                <a:latin typeface="黑体" panose="02010609060101010101" pitchFamily="49" charset="-122"/>
                <a:ea typeface="黑体" panose="02010609060101010101" pitchFamily="49" charset="-122"/>
              </a:rPr>
              <a:t>，使得对象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是从</a:t>
            </a:r>
            <a:r>
              <a:rPr lang="en-US" altLang="zh-CN" sz="1800" b="0" kern="0" dirty="0">
                <a:solidFill>
                  <a:srgbClr val="000000"/>
                </a:solidFill>
                <a:latin typeface="黑体" panose="02010609060101010101" pitchFamily="49" charset="-122"/>
                <a:ea typeface="黑体" panose="02010609060101010101" pitchFamily="49" charset="-122"/>
              </a:rPr>
              <a:t>o</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密度可达的，那么对象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密度相连的。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3" name="矩形 2"/>
          <p:cNvSpPr/>
          <p:nvPr/>
        </p:nvSpPr>
        <p:spPr>
          <a:xfrm>
            <a:off x="3459758" y="4882634"/>
            <a:ext cx="2141933" cy="369332"/>
          </a:xfrm>
          <a:prstGeom prst="rect">
            <a:avLst/>
          </a:prstGeom>
        </p:spPr>
        <p:txBody>
          <a:bodyPr wrap="none">
            <a:spAutoFit/>
          </a:bodyPr>
          <a:lstStyle/>
          <a:p>
            <a:r>
              <a:rPr lang="zh-CN" altLang="en-US" dirty="0">
                <a:solidFill>
                  <a:prstClr val="black"/>
                </a:solidFill>
              </a:rPr>
              <a:t>图</a:t>
            </a:r>
            <a:r>
              <a:rPr lang="en-US" altLang="zh-CN" dirty="0">
                <a:solidFill>
                  <a:prstClr val="black"/>
                </a:solidFill>
              </a:rPr>
              <a:t>5-10 </a:t>
            </a:r>
            <a:r>
              <a:rPr lang="zh-CN" altLang="en-US" dirty="0">
                <a:solidFill>
                  <a:prstClr val="black"/>
                </a:solidFill>
              </a:rPr>
              <a:t>密度相连的</a:t>
            </a:r>
            <a:endParaRPr lang="zh-CN" altLang="en-US"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333" y="2324100"/>
            <a:ext cx="4065142"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63537" y="104139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5.6  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输入：</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给定点在</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邻域内成为核心对象时邻域内至少要包含数据对象数，</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数据对象集合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输出：目标簇集合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：判断输入点是否为核心对象</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：找出核心对象的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邻域中的所有直接密度可达点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所有输入点都判断完毕</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：针对所有核心对象的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：找到最大密度相连对象集合，中间涉及到一些密度可达对象的合并</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8</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 </a:t>
            </a:r>
            <a:r>
              <a:rPr lang="zh-CN" altLang="en-US" sz="1800" b="0" kern="0" dirty="0">
                <a:solidFill>
                  <a:srgbClr val="000000"/>
                </a:solidFill>
                <a:latin typeface="黑体" panose="02010609060101010101" pitchFamily="49" charset="-122"/>
                <a:ea typeface="黑体" panose="02010609060101010101" pitchFamily="49" charset="-122"/>
              </a:rPr>
              <a:t>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邻域都遍历完毕。</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5.6  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输入：</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给定点在</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邻域内成为核心对象时邻域内至少要包含数据对象数，</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数据对象集合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输出：目标簇集合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：判断输入点是否为核心对象</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：找出核心对象的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邻域中的所有直接密度可达点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所有输入点都判断完毕</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：针对所有核心对象的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：找到最大密度相连对象集合，中间涉及到一些密度可达对象的合并</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8</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 </a:t>
            </a:r>
            <a:r>
              <a:rPr lang="zh-CN" altLang="en-US" sz="1800" b="0" kern="0" dirty="0">
                <a:solidFill>
                  <a:srgbClr val="000000"/>
                </a:solidFill>
                <a:latin typeface="黑体" panose="02010609060101010101" pitchFamily="49" charset="-122"/>
                <a:ea typeface="黑体" panose="02010609060101010101" pitchFamily="49" charset="-122"/>
              </a:rPr>
              <a:t>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邻域都遍历完毕。</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251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362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417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2759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2759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1973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68" name="Rectangle 3"/>
          <p:cNvSpPr txBox="1">
            <a:spLocks noChangeArrowheads="1"/>
          </p:cNvSpPr>
          <p:nvPr/>
        </p:nvSpPr>
        <p:spPr>
          <a:xfrm>
            <a:off x="419100" y="871538"/>
            <a:ext cx="8305800" cy="1782762"/>
          </a:xfrm>
          <a:prstGeom prst="rect">
            <a:avLst/>
          </a:prstGeom>
          <a:noFill/>
        </p:spPr>
        <p:txBody>
          <a:bodyPr lIns="92075" tIns="46038" rIns="92075" bIns="4603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a:t>聚类</a:t>
            </a:r>
            <a:r>
              <a:rPr lang="en-US" altLang="zh-CN" sz="1800" b="1" dirty="0"/>
              <a:t>(Clustering)</a:t>
            </a:r>
            <a:r>
              <a:rPr lang="zh-CN" altLang="en-US" sz="1800" b="1" dirty="0"/>
              <a:t>：就是将一组物理的或抽象的对象，根据它们之间的相似程度，分为若干簇，相似的对象构成一组。</a:t>
            </a:r>
            <a:endParaRPr lang="en-US" altLang="zh-CN" sz="1800" b="1" dirty="0"/>
          </a:p>
          <a:p>
            <a:pPr>
              <a:lnSpc>
                <a:spcPct val="120000"/>
              </a:lnSpc>
            </a:pPr>
            <a:r>
              <a:rPr lang="zh-CN" altLang="en-US" sz="1800" b="1" dirty="0">
                <a:solidFill>
                  <a:srgbClr val="0000FF"/>
                </a:solidFill>
              </a:rPr>
              <a:t>聚类可帮助用户理解数据集中的自然簇和结构。</a:t>
            </a:r>
            <a:endParaRPr lang="en-US" altLang="zh-CN" sz="1800" b="1" dirty="0">
              <a:solidFill>
                <a:srgbClr val="0000FF"/>
              </a:solidFill>
            </a:endParaRPr>
          </a:p>
          <a:p>
            <a:pPr>
              <a:lnSpc>
                <a:spcPct val="120000"/>
              </a:lnSpc>
            </a:pPr>
            <a:r>
              <a:rPr lang="zh-CN" altLang="en-US" sz="1800" b="1" dirty="0"/>
              <a:t>簇</a:t>
            </a:r>
            <a:r>
              <a:rPr lang="en-US" altLang="zh-CN" sz="1800" b="1" dirty="0"/>
              <a:t>(cluster):</a:t>
            </a:r>
            <a:r>
              <a:rPr lang="zh-CN" altLang="en-US" sz="1800" b="1" dirty="0"/>
              <a:t>聚在一起的一群对象，这些对象彼此相似</a:t>
            </a:r>
            <a:r>
              <a:rPr lang="en-US" altLang="zh-CN" sz="1800" b="1" dirty="0"/>
              <a:t>.</a:t>
            </a:r>
            <a:endParaRPr lang="en-US" altLang="zh-CN" sz="1800" b="1" u="sng" dirty="0"/>
          </a:p>
        </p:txBody>
      </p:sp>
      <p:grpSp>
        <p:nvGrpSpPr>
          <p:cNvPr id="163" name="Group 6"/>
          <p:cNvGrpSpPr/>
          <p:nvPr/>
        </p:nvGrpSpPr>
        <p:grpSpPr bwMode="auto">
          <a:xfrm>
            <a:off x="2798763" y="3302000"/>
            <a:ext cx="3048000" cy="2678113"/>
            <a:chOff x="2160" y="2544"/>
            <a:chExt cx="1920" cy="1687"/>
          </a:xfrm>
        </p:grpSpPr>
        <p:sp>
          <p:nvSpPr>
            <p:cNvPr id="164" name="Line 7"/>
            <p:cNvSpPr>
              <a:spLocks noChangeShapeType="1"/>
            </p:cNvSpPr>
            <p:nvPr/>
          </p:nvSpPr>
          <p:spPr bwMode="auto">
            <a:xfrm>
              <a:off x="2736" y="2544"/>
              <a:ext cx="0" cy="115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5" name="Line 8"/>
            <p:cNvSpPr>
              <a:spLocks noChangeShapeType="1"/>
            </p:cNvSpPr>
            <p:nvPr/>
          </p:nvSpPr>
          <p:spPr bwMode="auto">
            <a:xfrm>
              <a:off x="2736" y="3696"/>
              <a:ext cx="13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6" name="Freeform 9"/>
            <p:cNvSpPr>
              <a:spLocks noChangeArrowheads="1"/>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ea typeface="宋体" panose="02010600030101010101" pitchFamily="2" charset="-122"/>
              </a:endParaRPr>
            </a:p>
          </p:txBody>
        </p:sp>
        <p:sp>
          <p:nvSpPr>
            <p:cNvPr id="167"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68"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69"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0"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1"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2"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3"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4"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5"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6"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7"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8"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9"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0"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1"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2"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3"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4"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5"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6"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7"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8"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9"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grpSp>
      <p:grpSp>
        <p:nvGrpSpPr>
          <p:cNvPr id="190" name="Group 33"/>
          <p:cNvGrpSpPr/>
          <p:nvPr/>
        </p:nvGrpSpPr>
        <p:grpSpPr bwMode="auto">
          <a:xfrm>
            <a:off x="4729163" y="4216400"/>
            <a:ext cx="3602037" cy="876300"/>
            <a:chOff x="3312" y="2634"/>
            <a:chExt cx="2651" cy="672"/>
          </a:xfrm>
        </p:grpSpPr>
        <p:sp>
          <p:nvSpPr>
            <p:cNvPr id="191"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2" name="AutoShape 35"/>
            <p:cNvSpPr>
              <a:spLocks noChangeArrowheads="1"/>
            </p:cNvSpPr>
            <p:nvPr/>
          </p:nvSpPr>
          <p:spPr bwMode="auto">
            <a:xfrm>
              <a:off x="4715" y="2634"/>
              <a:ext cx="1248" cy="672"/>
            </a:xfrm>
            <a:prstGeom prst="wedgeRectCallout">
              <a:avLst>
                <a:gd name="adj1" fmla="val -153509"/>
                <a:gd name="adj2" fmla="val -10500"/>
              </a:avLst>
            </a:prstGeom>
            <a:solidFill>
              <a:srgbClr val="00FFFF"/>
            </a:solidFill>
            <a:ln w="25400">
              <a:solidFill>
                <a:schemeClr val="tx1"/>
              </a:solidFill>
              <a:miter lim="800000"/>
            </a:ln>
          </p:spPr>
          <p:txBody>
            <a:bodyPr/>
            <a:lstStyle/>
            <a:p>
              <a:pPr algn="ctr">
                <a:spcBef>
                  <a:spcPct val="50000"/>
                </a:spcBef>
              </a:pPr>
              <a:r>
                <a:rPr lang="zh-CN" altLang="en-US" sz="2000">
                  <a:solidFill>
                    <a:srgbClr val="000000"/>
                  </a:solidFill>
                  <a:latin typeface="Tahoma" panose="020B0604030504040204" pitchFamily="34" charset="0"/>
                  <a:ea typeface="宋体" panose="02010600030101010101" pitchFamily="2" charset="-122"/>
                </a:rPr>
                <a:t>簇间对象</a:t>
              </a:r>
              <a:endParaRPr lang="en-US" altLang="zh-CN" sz="2000">
                <a:solidFill>
                  <a:srgbClr val="000000"/>
                </a:solidFill>
                <a:latin typeface="Tahoma" panose="020B0604030504040204" pitchFamily="34" charset="0"/>
                <a:ea typeface="宋体" panose="02010600030101010101" pitchFamily="2" charset="-122"/>
              </a:endParaRPr>
            </a:p>
            <a:p>
              <a:pPr algn="ctr">
                <a:spcBef>
                  <a:spcPct val="50000"/>
                </a:spcBef>
              </a:pPr>
              <a:r>
                <a:rPr lang="zh-CN" altLang="en-US" sz="2000">
                  <a:solidFill>
                    <a:srgbClr val="000000"/>
                  </a:solidFill>
                  <a:latin typeface="Tahoma" panose="020B0604030504040204" pitchFamily="34" charset="0"/>
                  <a:ea typeface="宋体" panose="02010600030101010101" pitchFamily="2" charset="-122"/>
                </a:rPr>
                <a:t>距离最大</a:t>
              </a:r>
              <a:endParaRPr lang="en-US" altLang="zh-CN" sz="2000">
                <a:solidFill>
                  <a:srgbClr val="000000"/>
                </a:solidFill>
                <a:latin typeface="Tahoma" panose="020B0604030504040204" pitchFamily="34" charset="0"/>
                <a:ea typeface="宋体" panose="02010600030101010101" pitchFamily="2" charset="-122"/>
              </a:endParaRPr>
            </a:p>
          </p:txBody>
        </p:sp>
      </p:grpSp>
      <p:grpSp>
        <p:nvGrpSpPr>
          <p:cNvPr id="193" name="Group 36"/>
          <p:cNvGrpSpPr/>
          <p:nvPr/>
        </p:nvGrpSpPr>
        <p:grpSpPr bwMode="auto">
          <a:xfrm>
            <a:off x="2366963" y="3389313"/>
            <a:ext cx="3276600" cy="2286000"/>
            <a:chOff x="1824" y="2208"/>
            <a:chExt cx="2064" cy="1440"/>
          </a:xfrm>
        </p:grpSpPr>
        <p:sp>
          <p:nvSpPr>
            <p:cNvPr id="194" name="Oval 37"/>
            <p:cNvSpPr>
              <a:spLocks noChangeArrowheads="1"/>
            </p:cNvSpPr>
            <p:nvPr/>
          </p:nvSpPr>
          <p:spPr bwMode="auto">
            <a:xfrm>
              <a:off x="1824" y="2592"/>
              <a:ext cx="816" cy="720"/>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sp>
          <p:nvSpPr>
            <p:cNvPr id="195" name="Oval 38"/>
            <p:cNvSpPr>
              <a:spLocks noChangeArrowheads="1"/>
            </p:cNvSpPr>
            <p:nvPr/>
          </p:nvSpPr>
          <p:spPr bwMode="auto">
            <a:xfrm>
              <a:off x="2928" y="2208"/>
              <a:ext cx="720" cy="624"/>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sp>
          <p:nvSpPr>
            <p:cNvPr id="196" name="Oval 39"/>
            <p:cNvSpPr>
              <a:spLocks noChangeArrowheads="1"/>
            </p:cNvSpPr>
            <p:nvPr/>
          </p:nvSpPr>
          <p:spPr bwMode="auto">
            <a:xfrm>
              <a:off x="3216" y="3024"/>
              <a:ext cx="672" cy="624"/>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grpSp>
      <p:grpSp>
        <p:nvGrpSpPr>
          <p:cNvPr id="197" name="Group 40"/>
          <p:cNvGrpSpPr/>
          <p:nvPr/>
        </p:nvGrpSpPr>
        <p:grpSpPr bwMode="auto">
          <a:xfrm>
            <a:off x="766763" y="2908300"/>
            <a:ext cx="2286000" cy="1395412"/>
            <a:chOff x="816" y="1776"/>
            <a:chExt cx="1440" cy="1056"/>
          </a:xfrm>
        </p:grpSpPr>
        <p:sp>
          <p:nvSpPr>
            <p:cNvPr id="198" name="Line 41"/>
            <p:cNvSpPr>
              <a:spLocks noChangeShapeType="1"/>
            </p:cNvSpPr>
            <p:nvPr/>
          </p:nvSpPr>
          <p:spPr bwMode="auto">
            <a:xfrm flipV="1">
              <a:off x="2064" y="2736"/>
              <a:ext cx="192" cy="96"/>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9" name="AutoShape 42"/>
            <p:cNvSpPr>
              <a:spLocks noChangeArrowheads="1"/>
            </p:cNvSpPr>
            <p:nvPr/>
          </p:nvSpPr>
          <p:spPr bwMode="auto">
            <a:xfrm>
              <a:off x="816" y="1776"/>
              <a:ext cx="1248" cy="672"/>
            </a:xfrm>
            <a:prstGeom prst="wedgeRectCallout">
              <a:avLst>
                <a:gd name="adj1" fmla="val 56250"/>
                <a:gd name="adj2" fmla="val 92856"/>
              </a:avLst>
            </a:prstGeom>
            <a:solidFill>
              <a:srgbClr val="00FFFF"/>
            </a:solidFill>
            <a:ln w="25400">
              <a:solidFill>
                <a:schemeClr val="tx1"/>
              </a:solidFill>
              <a:miter lim="800000"/>
            </a:ln>
          </p:spPr>
          <p:txBody>
            <a:bodyPr/>
            <a:lstStyle/>
            <a:p>
              <a:pPr algn="ctr">
                <a:spcBef>
                  <a:spcPct val="50000"/>
                </a:spcBef>
              </a:pPr>
              <a:r>
                <a:rPr lang="zh-CN" altLang="en-US" sz="2000" dirty="0">
                  <a:solidFill>
                    <a:srgbClr val="000000"/>
                  </a:solidFill>
                  <a:latin typeface="Tahoma" panose="020B0604030504040204" pitchFamily="34" charset="0"/>
                  <a:ea typeface="宋体" panose="02010600030101010101" pitchFamily="2" charset="-122"/>
                </a:rPr>
                <a:t>簇内对象</a:t>
              </a:r>
              <a:endParaRPr lang="en-US" altLang="zh-CN" sz="2000" dirty="0">
                <a:solidFill>
                  <a:srgbClr val="000000"/>
                </a:solidFill>
                <a:latin typeface="Tahoma" panose="020B0604030504040204" pitchFamily="34" charset="0"/>
                <a:ea typeface="宋体" panose="02010600030101010101" pitchFamily="2" charset="-122"/>
              </a:endParaRPr>
            </a:p>
            <a:p>
              <a:pPr algn="ctr">
                <a:spcBef>
                  <a:spcPct val="50000"/>
                </a:spcBef>
              </a:pPr>
              <a:r>
                <a:rPr lang="zh-CN" altLang="en-US" sz="2000" dirty="0">
                  <a:solidFill>
                    <a:srgbClr val="000000"/>
                  </a:solidFill>
                  <a:latin typeface="Tahoma" panose="020B0604030504040204" pitchFamily="34" charset="0"/>
                  <a:ea typeface="宋体" panose="02010600030101010101" pitchFamily="2" charset="-122"/>
                </a:rPr>
                <a:t>距离最小</a:t>
              </a:r>
              <a:endParaRPr lang="en-US" altLang="zh-CN" sz="2000" dirty="0">
                <a:solidFill>
                  <a:srgbClr val="000000"/>
                </a:solidFill>
                <a:latin typeface="Tahoma" panose="020B0604030504040204" pitchFamily="34" charset="0"/>
                <a:ea typeface="宋体" panose="02010600030101010101" pitchFamily="2" charset="-122"/>
              </a:endParaRPr>
            </a:p>
          </p:txBody>
        </p:sp>
      </p:grpSp>
      <p:pic>
        <p:nvPicPr>
          <p:cNvPr id="201"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338" y="2908300"/>
            <a:ext cx="12620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2908300"/>
            <a:ext cx="1452563" cy="93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anim calcmode="lin" valueType="num">
                                      <p:cBhvr additive="base">
                                        <p:cTn id="11"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anim calcmode="lin" valueType="num">
                                      <p:cBhvr additive="base">
                                        <p:cTn id="15"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5.5</a:t>
              </a:r>
              <a:r>
                <a:rPr lang="zh-CN" altLang="en-US" sz="2100" spc="225" dirty="0">
                  <a:solidFill>
                    <a:schemeClr val="bg1"/>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5.5.1 </a:t>
            </a:r>
            <a:r>
              <a:rPr lang="zh-CN" altLang="en-US" sz="1800" b="0" kern="0" dirty="0">
                <a:solidFill>
                  <a:srgbClr val="000000"/>
                </a:solidFill>
                <a:latin typeface="黑体" panose="02010609060101010101" pitchFamily="49" charset="-122"/>
                <a:ea typeface="黑体" panose="02010609060101010101" pitchFamily="49" charset="-122"/>
              </a:rPr>
              <a:t>背景与聚类目的</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聚类的任务是把所有的实例分配到若干的簇，使得同一个簇的实例聚集在一个簇中心的周围，它们之间的距离比较近；而不同簇实例之间的距离比较远。</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在商业上，聚类分析被用来发现不同的客户群，并且通过购买模式刻画不同的客户群的特征。聚类分析是细分市场的有效工具，同时也可用于研究消费者行为，寻找新的潜在市场。</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现在我们使用</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均值算法对银行客户购买股权计划的数据文件“</a:t>
            </a:r>
            <a:r>
              <a:rPr lang="en-US" altLang="zh-CN" sz="1800" b="0" kern="0" dirty="0">
                <a:solidFill>
                  <a:srgbClr val="000000"/>
                </a:solidFill>
                <a:latin typeface="黑体" panose="02010609060101010101" pitchFamily="49" charset="-122"/>
                <a:ea typeface="黑体" panose="02010609060101010101" pitchFamily="49" charset="-122"/>
              </a:rPr>
              <a:t>bank-</a:t>
            </a:r>
            <a:r>
              <a:rPr lang="en-US" altLang="zh-CN" sz="1800" b="0" kern="0" dirty="0" err="1">
                <a:solidFill>
                  <a:srgbClr val="000000"/>
                </a:solidFill>
                <a:latin typeface="黑体" panose="02010609060101010101" pitchFamily="49" charset="-122"/>
                <a:ea typeface="黑体" panose="02010609060101010101" pitchFamily="49" charset="-122"/>
              </a:rPr>
              <a:t>data.arff</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本案例数据来源于</a:t>
            </a:r>
            <a:r>
              <a:rPr lang="en-US" altLang="zh-CN" sz="1800" b="0" kern="0" dirty="0">
                <a:solidFill>
                  <a:srgbClr val="000000"/>
                </a:solidFill>
                <a:latin typeface="黑体" panose="02010609060101010101" pitchFamily="49" charset="-122"/>
                <a:ea typeface="黑体" panose="02010609060101010101" pitchFamily="49" charset="-122"/>
              </a:rPr>
              <a:t>(www.tipdm.org))</a:t>
            </a:r>
            <a:r>
              <a:rPr lang="zh-CN" altLang="en-US" sz="1800" b="0" kern="0" dirty="0">
                <a:solidFill>
                  <a:srgbClr val="000000"/>
                </a:solidFill>
                <a:latin typeface="黑体" panose="02010609060101010101" pitchFamily="49" charset="-122"/>
                <a:ea typeface="黑体" panose="02010609060101010101" pitchFamily="49" charset="-122"/>
              </a:rPr>
              <a:t>作聚类分析，</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均值算法只能处理数值型的属性，遇到分类型的属性时需把它变为若干个取值</a:t>
            </a:r>
            <a:r>
              <a:rPr lang="en-US" altLang="zh-CN" sz="1800" b="0" kern="0" dirty="0">
                <a:solidFill>
                  <a:srgbClr val="000000"/>
                </a:solidFill>
                <a:latin typeface="黑体" panose="02010609060101010101" pitchFamily="49" charset="-122"/>
                <a:ea typeface="黑体" panose="02010609060101010101" pitchFamily="49" charset="-122"/>
              </a:rPr>
              <a:t>0</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的属性。 </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将自动实施这个分类型到数值型的变换，而且</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会自动对数值型的数据作标准化。</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50"/>
            <a:ext cx="8207375" cy="142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5.5.2</a:t>
            </a:r>
            <a:r>
              <a:rPr lang="zh-CN" altLang="en-US" sz="1800" b="0" kern="0" dirty="0">
                <a:solidFill>
                  <a:srgbClr val="000000"/>
                </a:solidFill>
                <a:latin typeface="黑体" panose="02010609060101010101" pitchFamily="49" charset="-122"/>
                <a:ea typeface="黑体" panose="02010609060101010101" pitchFamily="49" charset="-122"/>
              </a:rPr>
              <a:t>聚类过程</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1</a:t>
            </a:r>
            <a:r>
              <a:rPr lang="zh-CN" altLang="en-US" sz="1800" b="0" kern="0" dirty="0">
                <a:solidFill>
                  <a:srgbClr val="000000"/>
                </a:solidFill>
                <a:latin typeface="黑体" panose="02010609060101010101" pitchFamily="49" charset="-122"/>
                <a:ea typeface="黑体" panose="02010609060101010101" pitchFamily="49" charset="-122"/>
              </a:rPr>
              <a:t>．打开</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应用程序，在主界面上选择</a:t>
            </a:r>
            <a:r>
              <a:rPr lang="en-US" altLang="zh-CN" sz="1800" b="0" kern="0" dirty="0">
                <a:solidFill>
                  <a:srgbClr val="000000"/>
                </a:solidFill>
                <a:latin typeface="黑体" panose="02010609060101010101" pitchFamily="49" charset="-122"/>
                <a:ea typeface="黑体" panose="02010609060101010101" pitchFamily="49" charset="-122"/>
              </a:rPr>
              <a:t>Explorer</a:t>
            </a:r>
            <a:r>
              <a:rPr lang="zh-CN" altLang="en-US" sz="1800" b="0" kern="0" dirty="0">
                <a:solidFill>
                  <a:srgbClr val="000000"/>
                </a:solidFill>
                <a:latin typeface="黑体" panose="02010609060101010101" pitchFamily="49" charset="-122"/>
                <a:ea typeface="黑体" panose="02010609060101010101" pitchFamily="49" charset="-122"/>
              </a:rPr>
              <a:t>并打开。首先从预处理面板顶部点击</a:t>
            </a:r>
            <a:r>
              <a:rPr lang="en-US" altLang="zh-CN" sz="1800" b="0" kern="0" dirty="0">
                <a:solidFill>
                  <a:srgbClr val="000000"/>
                </a:solidFill>
                <a:latin typeface="黑体" panose="02010609060101010101" pitchFamily="49" charset="-122"/>
                <a:ea typeface="黑体" panose="02010609060101010101" pitchFamily="49" charset="-122"/>
              </a:rPr>
              <a:t>open file</a:t>
            </a:r>
            <a:r>
              <a:rPr lang="zh-CN" altLang="en-US" sz="1800" b="0" kern="0" dirty="0">
                <a:solidFill>
                  <a:srgbClr val="000000"/>
                </a:solidFill>
                <a:latin typeface="黑体" panose="02010609060101010101" pitchFamily="49" charset="-122"/>
                <a:ea typeface="黑体" panose="02010609060101010101" pitchFamily="49" charset="-122"/>
              </a:rPr>
              <a:t>按钮，启动文件选择对话框，找到</a:t>
            </a:r>
            <a:r>
              <a:rPr lang="en-US" altLang="zh-CN" sz="1800" b="0" kern="0" dirty="0">
                <a:solidFill>
                  <a:srgbClr val="000000"/>
                </a:solidFill>
                <a:latin typeface="黑体" panose="02010609060101010101" pitchFamily="49" charset="-122"/>
                <a:ea typeface="黑体" panose="02010609060101010101" pitchFamily="49" charset="-122"/>
              </a:rPr>
              <a:t>bank-</a:t>
            </a:r>
            <a:r>
              <a:rPr lang="en-US" altLang="zh-CN" sz="1800" b="0" kern="0" dirty="0" err="1">
                <a:solidFill>
                  <a:srgbClr val="000000"/>
                </a:solidFill>
                <a:latin typeface="黑体" panose="02010609060101010101" pitchFamily="49" charset="-122"/>
                <a:ea typeface="黑体" panose="02010609060101010101" pitchFamily="49" charset="-122"/>
              </a:rPr>
              <a:t>data.arff</a:t>
            </a:r>
            <a:r>
              <a:rPr lang="zh-CN" altLang="en-US" sz="1800" b="0" kern="0" dirty="0">
                <a:solidFill>
                  <a:srgbClr val="000000"/>
                </a:solidFill>
                <a:latin typeface="黑体" panose="02010609060101010101" pitchFamily="49" charset="-122"/>
                <a:ea typeface="黑体" panose="02010609060101010101" pitchFamily="49" charset="-122"/>
              </a:rPr>
              <a:t>文件并打开，完成数据集加载，加载数据集如图</a:t>
            </a:r>
            <a:r>
              <a:rPr lang="en-US" altLang="zh-CN" sz="1800" b="0" kern="0" dirty="0">
                <a:solidFill>
                  <a:srgbClr val="000000"/>
                </a:solidFill>
                <a:latin typeface="黑体" panose="02010609060101010101" pitchFamily="49" charset="-122"/>
                <a:ea typeface="黑体" panose="02010609060101010101" pitchFamily="49" charset="-122"/>
              </a:rPr>
              <a:t>5-11</a:t>
            </a:r>
            <a:r>
              <a:rPr lang="zh-CN" altLang="en-US" sz="1800" b="0" kern="0" dirty="0">
                <a:solidFill>
                  <a:srgbClr val="000000"/>
                </a:solidFill>
                <a:latin typeface="黑体" panose="02010609060101010101" pitchFamily="49" charset="-122"/>
                <a:ea typeface="黑体" panose="02010609060101010101" pitchFamily="49" charset="-122"/>
              </a:rPr>
              <a:t>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336800"/>
            <a:ext cx="6443662" cy="37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32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2</a:t>
            </a:r>
            <a:r>
              <a:rPr lang="zh-CN" altLang="en-US" sz="1800" b="0" kern="0" dirty="0">
                <a:solidFill>
                  <a:srgbClr val="000000"/>
                </a:solidFill>
                <a:latin typeface="黑体" panose="02010609060101010101" pitchFamily="49" charset="-122"/>
                <a:ea typeface="黑体" panose="02010609060101010101" pitchFamily="49" charset="-122"/>
              </a:rPr>
              <a:t>．数据集加载完成后，可以在</a:t>
            </a:r>
            <a:r>
              <a:rPr lang="en-US" altLang="zh-CN" sz="1800" b="0" kern="0" dirty="0">
                <a:solidFill>
                  <a:srgbClr val="000000"/>
                </a:solidFill>
                <a:latin typeface="黑体" panose="02010609060101010101" pitchFamily="49" charset="-122"/>
                <a:ea typeface="黑体" panose="02010609060101010101" pitchFamily="49" charset="-122"/>
              </a:rPr>
              <a:t>Current relation</a:t>
            </a:r>
            <a:r>
              <a:rPr lang="zh-CN" altLang="en-US" sz="1800" b="0" kern="0" dirty="0">
                <a:solidFill>
                  <a:srgbClr val="000000"/>
                </a:solidFill>
                <a:latin typeface="黑体" panose="02010609060101010101" pitchFamily="49" charset="-122"/>
                <a:ea typeface="黑体" panose="02010609060101010101" pitchFamily="49" charset="-122"/>
              </a:rPr>
              <a:t>面板中查看数据集的基本信息，包括样本实例数、属性个数。下面的</a:t>
            </a:r>
            <a:r>
              <a:rPr lang="en-US" altLang="zh-CN" sz="1800" b="0" kern="0" dirty="0">
                <a:solidFill>
                  <a:srgbClr val="000000"/>
                </a:solidFill>
                <a:latin typeface="黑体" panose="02010609060101010101" pitchFamily="49" charset="-122"/>
                <a:ea typeface="黑体" panose="02010609060101010101" pitchFamily="49" charset="-122"/>
              </a:rPr>
              <a:t>Attributes</a:t>
            </a:r>
            <a:r>
              <a:rPr lang="zh-CN" altLang="en-US" sz="1800" b="0" kern="0" dirty="0">
                <a:solidFill>
                  <a:srgbClr val="000000"/>
                </a:solidFill>
                <a:latin typeface="黑体" panose="02010609060101010101" pitchFamily="49" charset="-122"/>
                <a:ea typeface="黑体" panose="02010609060101010101" pitchFamily="49" charset="-122"/>
              </a:rPr>
              <a:t>面板列出来了的数据集中属性名称，用鼠标选中某个属性后，在右侧</a:t>
            </a:r>
            <a:r>
              <a:rPr lang="en-US" altLang="zh-CN" sz="1800" b="0" kern="0" dirty="0">
                <a:solidFill>
                  <a:srgbClr val="000000"/>
                </a:solidFill>
                <a:latin typeface="黑体" panose="02010609060101010101" pitchFamily="49" charset="-122"/>
                <a:ea typeface="黑体" panose="02010609060101010101" pitchFamily="49" charset="-122"/>
              </a:rPr>
              <a:t>Selected attribute</a:t>
            </a:r>
            <a:r>
              <a:rPr lang="zh-CN" altLang="en-US" sz="1800" b="0" kern="0" dirty="0">
                <a:solidFill>
                  <a:srgbClr val="000000"/>
                </a:solidFill>
                <a:latin typeface="黑体" panose="02010609060101010101" pitchFamily="49" charset="-122"/>
                <a:ea typeface="黑体" panose="02010609060101010101" pitchFamily="49" charset="-122"/>
              </a:rPr>
              <a:t>面板中显示属性类型、属性值分布情况等详细信息，查看数据集属性基本信息如下图所示。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2152650"/>
            <a:ext cx="74771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50"/>
            <a:ext cx="8207375" cy="11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．在</a:t>
            </a:r>
            <a:r>
              <a:rPr lang="en-US" altLang="zh-CN" sz="1800" b="0" kern="0" dirty="0">
                <a:solidFill>
                  <a:srgbClr val="000000"/>
                </a:solidFill>
                <a:latin typeface="黑体" panose="02010609060101010101" pitchFamily="49" charset="-122"/>
                <a:ea typeface="黑体" panose="02010609060101010101" pitchFamily="49" charset="-122"/>
              </a:rPr>
              <a:t>Explorer</a:t>
            </a:r>
            <a:r>
              <a:rPr lang="zh-CN" altLang="en-US" sz="1800" b="0" kern="0" dirty="0">
                <a:solidFill>
                  <a:srgbClr val="000000"/>
                </a:solidFill>
                <a:latin typeface="黑体" panose="02010609060101010101" pitchFamily="49" charset="-122"/>
                <a:ea typeface="黑体" panose="02010609060101010101" pitchFamily="49" charset="-122"/>
              </a:rPr>
              <a:t>界面顶部选择</a:t>
            </a:r>
            <a:r>
              <a:rPr lang="en-US" altLang="zh-CN" sz="1800" b="0" kern="0" dirty="0">
                <a:solidFill>
                  <a:srgbClr val="000000"/>
                </a:solidFill>
                <a:latin typeface="黑体" panose="02010609060101010101" pitchFamily="49" charset="-122"/>
                <a:ea typeface="黑体" panose="02010609060101010101" pitchFamily="49" charset="-122"/>
              </a:rPr>
              <a:t>Cluster</a:t>
            </a:r>
            <a:r>
              <a:rPr lang="zh-CN" altLang="en-US" sz="1800" b="0" kern="0" dirty="0">
                <a:solidFill>
                  <a:srgbClr val="000000"/>
                </a:solidFill>
                <a:latin typeface="黑体" panose="02010609060101010101" pitchFamily="49" charset="-122"/>
                <a:ea typeface="黑体" panose="02010609060101010101" pitchFamily="49" charset="-122"/>
              </a:rPr>
              <a:t>面板，进入聚类分析界面。点击“</a:t>
            </a:r>
            <a:r>
              <a:rPr lang="en-US" altLang="zh-CN" sz="1800" b="0" kern="0" dirty="0">
                <a:solidFill>
                  <a:srgbClr val="000000"/>
                </a:solidFill>
                <a:latin typeface="黑体" panose="02010609060101010101" pitchFamily="49" charset="-122"/>
                <a:ea typeface="黑体" panose="02010609060101010101" pitchFamily="49" charset="-122"/>
              </a:rPr>
              <a:t>Choose”</a:t>
            </a:r>
            <a:r>
              <a:rPr lang="zh-CN" altLang="en-US" sz="1800" b="0" kern="0" dirty="0">
                <a:solidFill>
                  <a:srgbClr val="000000"/>
                </a:solidFill>
                <a:latin typeface="黑体" panose="02010609060101010101" pitchFamily="49" charset="-122"/>
                <a:ea typeface="黑体" panose="02010609060101010101" pitchFamily="49" charset="-122"/>
              </a:rPr>
              <a:t>按钮选择“</a:t>
            </a:r>
            <a:r>
              <a:rPr lang="en-US" altLang="zh-CN" sz="1800" b="0" kern="0" dirty="0" err="1">
                <a:solidFill>
                  <a:srgbClr val="000000"/>
                </a:solidFill>
                <a:latin typeface="黑体" panose="02010609060101010101" pitchFamily="49" charset="-122"/>
                <a:ea typeface="黑体" panose="02010609060101010101" pitchFamily="49" charset="-122"/>
              </a:rPr>
              <a:t>SimpleKMeans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，这是</a:t>
            </a:r>
            <a:r>
              <a:rPr lang="en-US" altLang="zh-CN" sz="1800" b="0" kern="0" dirty="0">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中实现</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均值的算法，选择“</a:t>
            </a:r>
            <a:r>
              <a:rPr lang="en-US" altLang="zh-CN" sz="1800" b="0" kern="0" dirty="0" err="1">
                <a:solidFill>
                  <a:srgbClr val="000000"/>
                </a:solidFill>
                <a:latin typeface="黑体" panose="02010609060101010101" pitchFamily="49" charset="-122"/>
                <a:ea typeface="黑体" panose="02010609060101010101" pitchFamily="49" charset="-122"/>
              </a:rPr>
              <a:t>SimpleKMeans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聚类算法如下图所示。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81" y="1971676"/>
            <a:ext cx="7515887" cy="37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．设置聚类分析算法参数。点击</a:t>
            </a:r>
            <a:r>
              <a:rPr lang="en-US" altLang="zh-CN" sz="1800" b="0" kern="0" dirty="0">
                <a:solidFill>
                  <a:srgbClr val="000000"/>
                </a:solidFill>
                <a:latin typeface="黑体" panose="02010609060101010101" pitchFamily="49" charset="-122"/>
                <a:ea typeface="黑体" panose="02010609060101010101" pitchFamily="49" charset="-122"/>
              </a:rPr>
              <a:t>Choose</a:t>
            </a:r>
            <a:r>
              <a:rPr lang="zh-CN" altLang="en-US" sz="1800" b="0" kern="0" dirty="0">
                <a:solidFill>
                  <a:srgbClr val="000000"/>
                </a:solidFill>
                <a:latin typeface="黑体" panose="02010609060101010101" pitchFamily="49" charset="-122"/>
                <a:ea typeface="黑体" panose="02010609060101010101" pitchFamily="49" charset="-122"/>
              </a:rPr>
              <a:t>按钮右边的文本框，修改“</a:t>
            </a:r>
            <a:r>
              <a:rPr lang="en-US" altLang="zh-CN" sz="1800" b="0" kern="0" dirty="0" err="1">
                <a:solidFill>
                  <a:srgbClr val="000000"/>
                </a:solidFill>
                <a:latin typeface="黑体" panose="02010609060101010101" pitchFamily="49" charset="-122"/>
                <a:ea typeface="黑体" panose="02010609060101010101" pitchFamily="49" charset="-122"/>
              </a:rPr>
              <a:t>numClusters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为</a:t>
            </a: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，将实例聚成</a:t>
            </a: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类，即</a:t>
            </a:r>
            <a:r>
              <a:rPr lang="en-US" altLang="zh-CN" sz="1800" b="0" kern="0" dirty="0">
                <a:solidFill>
                  <a:srgbClr val="000000"/>
                </a:solidFill>
                <a:latin typeface="黑体" panose="02010609060101010101" pitchFamily="49" charset="-122"/>
                <a:ea typeface="黑体" panose="02010609060101010101" pitchFamily="49" charset="-122"/>
              </a:rPr>
              <a:t>k=6</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seed”</a:t>
            </a:r>
            <a:r>
              <a:rPr lang="zh-CN" altLang="en-US" sz="1800" b="0" kern="0" dirty="0">
                <a:solidFill>
                  <a:srgbClr val="000000"/>
                </a:solidFill>
                <a:latin typeface="黑体" panose="02010609060101010101" pitchFamily="49" charset="-122"/>
                <a:ea typeface="黑体" panose="02010609060101010101" pitchFamily="49" charset="-122"/>
              </a:rPr>
              <a:t>参数是要设置一个随机种子 ，依此产生一个随机数 ，用来得到</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均值算法中第一次给出的</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个簇中心的位置，实验中可以反复修改该值，对比最终聚类分析效果。不妨暂时让它就为</a:t>
            </a:r>
            <a:r>
              <a:rPr lang="en-US" altLang="zh-CN" sz="1800" b="0" kern="0" dirty="0">
                <a:solidFill>
                  <a:srgbClr val="000000"/>
                </a:solidFill>
                <a:latin typeface="黑体" panose="02010609060101010101" pitchFamily="49" charset="-122"/>
                <a:ea typeface="黑体" panose="02010609060101010101" pitchFamily="49" charset="-122"/>
              </a:rPr>
              <a:t>10</a:t>
            </a:r>
            <a:r>
              <a:rPr lang="zh-CN" altLang="en-US" sz="1800" b="0" kern="0" dirty="0">
                <a:solidFill>
                  <a:srgbClr val="000000"/>
                </a:solidFill>
                <a:latin typeface="黑体" panose="02010609060101010101" pitchFamily="49" charset="-122"/>
                <a:ea typeface="黑体" panose="02010609060101010101" pitchFamily="49" charset="-122"/>
              </a:rPr>
              <a:t>，点击</a:t>
            </a:r>
            <a:r>
              <a:rPr lang="en-US" altLang="zh-CN" sz="1800" b="0" kern="0" dirty="0">
                <a:solidFill>
                  <a:srgbClr val="000000"/>
                </a:solidFill>
                <a:latin typeface="黑体" panose="02010609060101010101" pitchFamily="49" charset="-122"/>
                <a:ea typeface="黑体" panose="02010609060101010101" pitchFamily="49" charset="-122"/>
              </a:rPr>
              <a:t>OK</a:t>
            </a:r>
            <a:r>
              <a:rPr lang="zh-CN" altLang="en-US" sz="1800" b="0" kern="0" dirty="0">
                <a:solidFill>
                  <a:srgbClr val="000000"/>
                </a:solidFill>
                <a:latin typeface="黑体" panose="02010609060101010101" pitchFamily="49" charset="-122"/>
                <a:ea typeface="黑体" panose="02010609060101010101" pitchFamily="49" charset="-122"/>
              </a:rPr>
              <a:t>按钮确定，设置聚类算法参数如图所示。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13" y="2409825"/>
            <a:ext cx="7168224" cy="324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2100" b="0" kern="0" dirty="0">
                <a:solidFill>
                  <a:srgbClr val="000000"/>
                </a:solidFill>
                <a:latin typeface="黑体" panose="02010609060101010101" pitchFamily="49" charset="-122"/>
                <a:ea typeface="黑体" panose="02010609060101010101" pitchFamily="49" charset="-122"/>
              </a:rPr>
              <a:t>5</a:t>
            </a:r>
            <a:r>
              <a:rPr lang="zh-CN" altLang="en-US" sz="2100" b="0" kern="0" dirty="0">
                <a:solidFill>
                  <a:srgbClr val="000000"/>
                </a:solidFill>
                <a:latin typeface="黑体" panose="02010609060101010101" pitchFamily="49" charset="-122"/>
                <a:ea typeface="黑体" panose="02010609060101010101" pitchFamily="49" charset="-122"/>
              </a:rPr>
              <a:t>．选中</a:t>
            </a:r>
            <a:r>
              <a:rPr lang="en-US" altLang="zh-CN" sz="2100" b="0" kern="0" dirty="0">
                <a:solidFill>
                  <a:srgbClr val="000000"/>
                </a:solidFill>
                <a:latin typeface="黑体" panose="02010609060101010101" pitchFamily="49" charset="-122"/>
                <a:ea typeface="黑体" panose="02010609060101010101" pitchFamily="49" charset="-122"/>
              </a:rPr>
              <a:t>Cluster Mode</a:t>
            </a:r>
            <a:r>
              <a:rPr lang="zh-CN" altLang="en-US" sz="2100" b="0" kern="0" dirty="0">
                <a:solidFill>
                  <a:srgbClr val="000000"/>
                </a:solidFill>
                <a:latin typeface="黑体" panose="02010609060101010101" pitchFamily="49" charset="-122"/>
                <a:ea typeface="黑体" panose="02010609060101010101" pitchFamily="49" charset="-122"/>
              </a:rPr>
              <a:t>的</a:t>
            </a:r>
            <a:r>
              <a:rPr lang="en-US" altLang="zh-CN" sz="2100" b="0" kern="0" dirty="0">
                <a:solidFill>
                  <a:srgbClr val="000000"/>
                </a:solidFill>
                <a:latin typeface="黑体" panose="02010609060101010101" pitchFamily="49" charset="-122"/>
                <a:ea typeface="黑体" panose="02010609060101010101" pitchFamily="49" charset="-122"/>
              </a:rPr>
              <a:t>Use training set</a:t>
            </a:r>
            <a:r>
              <a:rPr lang="zh-CN" altLang="en-US" sz="2100" b="0" kern="0" dirty="0">
                <a:solidFill>
                  <a:srgbClr val="000000"/>
                </a:solidFill>
                <a:latin typeface="黑体" panose="02010609060101010101" pitchFamily="49" charset="-122"/>
                <a:ea typeface="黑体" panose="02010609060101010101" pitchFamily="49" charset="-122"/>
              </a:rPr>
              <a:t>（使用训练集），选择</a:t>
            </a:r>
            <a:r>
              <a:rPr lang="en-US" altLang="zh-CN" sz="2100" b="0" kern="0" dirty="0">
                <a:solidFill>
                  <a:srgbClr val="000000"/>
                </a:solidFill>
                <a:latin typeface="黑体" panose="02010609060101010101" pitchFamily="49" charset="-122"/>
                <a:ea typeface="黑体" panose="02010609060101010101" pitchFamily="49" charset="-122"/>
              </a:rPr>
              <a:t>Store clusters for visualization</a:t>
            </a:r>
            <a:r>
              <a:rPr lang="zh-CN" altLang="en-US" sz="2100" b="0" kern="0" dirty="0">
                <a:solidFill>
                  <a:srgbClr val="000000"/>
                </a:solidFill>
                <a:latin typeface="黑体" panose="02010609060101010101" pitchFamily="49" charset="-122"/>
                <a:ea typeface="黑体" panose="02010609060101010101" pitchFamily="49" charset="-122"/>
              </a:rPr>
              <a:t>（存储聚类可视化），聚类分析设置如图</a:t>
            </a:r>
            <a:r>
              <a:rPr lang="en-US" altLang="zh-CN" sz="2100" b="0" kern="0" dirty="0">
                <a:solidFill>
                  <a:srgbClr val="000000"/>
                </a:solidFill>
                <a:latin typeface="黑体" panose="02010609060101010101" pitchFamily="49" charset="-122"/>
                <a:ea typeface="黑体" panose="02010609060101010101" pitchFamily="49" charset="-122"/>
              </a:rPr>
              <a:t>5-15</a:t>
            </a:r>
            <a:r>
              <a:rPr lang="zh-CN" altLang="en-US" sz="2100" b="0" kern="0" dirty="0">
                <a:solidFill>
                  <a:srgbClr val="000000"/>
                </a:solidFill>
                <a:latin typeface="黑体" panose="02010609060101010101" pitchFamily="49" charset="-122"/>
                <a:ea typeface="黑体" panose="02010609060101010101" pitchFamily="49" charset="-122"/>
              </a:rPr>
              <a:t>所示。</a:t>
            </a: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04" y="2171700"/>
            <a:ext cx="6142228" cy="3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500" y="831850"/>
            <a:ext cx="8207375" cy="523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聚类过程</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点击</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Start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按钮开始聚类分析，观察右边“</a:t>
            </a:r>
            <a:r>
              <a:rPr lang="en-US" altLang="zh-CN" sz="18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Clusterer</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output”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给出的聚类结果。也可以在左下角“</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Result list”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中这次产生的结果上点右键，“</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View in separate window”</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在新窗口中浏览结果。结果如下所示：</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 centroids: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Cluster#</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Attribute      Full Data          0          1          2          3          4          5</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(600)           (72)       (166)       (71)        (58)        (99)       (134)</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age           42.395        43.4444    43.7952     38.7447     37.3103     38.404     47.1791</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sex         FEMALE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MALE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MALE</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region     INNER_CITY   RURAL  INNER_CITY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INNER_CITY</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TOWN   INNER_CITY  TOWN</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income       27524.0312   29322.789   28672.09   20239.3776  20600.8528   25720.037  33324.4929</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married         YES         NO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NO</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children        1.0117      2.0139      0.6247      0.6761      1.6207       0.899      0.9478</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car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save_act</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current_act</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mortgage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NO</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pep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NO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746155"/>
            <a:ext cx="8207375"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可视化结果如图所示：</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0" y="1419226"/>
            <a:ext cx="77459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49355"/>
            <a:ext cx="8207375" cy="444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从“ </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Clustered Instances”</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中可以看到整个银行客户被分为六簇：</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实例数最多的三个簇是簇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和簇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，更具有代表性，共占实例总数的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67%</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，应将这三个簇的客户数据作为数据分析的重点。</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166</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28%</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，没有购买股权计划；</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134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22%</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，购买了股权计划；簇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99</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17%</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，购买了股权计划。</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中看出，没有购买股权计划的客户的属性特征：没有抵押、没有车，有储蓄账户、有活期存款帐户，平均收入高于总平均收入。</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据此可分析出该类客户投资比较谨慎，倾向于把钱存起来而不去做投资计划，推销的难度比较大，不建议向该类型的客户推销股权计划，除非能改变他们的理财理念。</a:t>
            </a:r>
            <a:endPar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68" name="Rectangle 3"/>
          <p:cNvSpPr txBox="1">
            <a:spLocks noChangeArrowheads="1"/>
          </p:cNvSpPr>
          <p:nvPr/>
        </p:nvSpPr>
        <p:spPr>
          <a:xfrm>
            <a:off x="419100" y="1096913"/>
            <a:ext cx="6686550" cy="885031"/>
          </a:xfrm>
          <a:prstGeom prst="rect">
            <a:avLst/>
          </a:prstGeom>
          <a:noFill/>
        </p:spPr>
        <p:txBody>
          <a:bodyPr lIns="92075" tIns="46038" rIns="92075" bIns="4603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a:solidFill>
                  <a:prstClr val="black"/>
                </a:solidFill>
              </a:rPr>
              <a:t>按照聚类分析算法主要思路的不同，聚类算法可以分为：划分方法、层次方法、基于密度的算法、基于网格的算法、基于模型的算法。</a:t>
            </a:r>
            <a:endParaRPr lang="en-US" altLang="zh-CN" sz="1800" b="1" dirty="0">
              <a:solidFill>
                <a:prstClr val="black"/>
              </a:solidFill>
            </a:endParaRPr>
          </a:p>
        </p:txBody>
      </p:sp>
      <p:sp>
        <p:nvSpPr>
          <p:cNvPr id="146" name="Rectangle 2"/>
          <p:cNvSpPr>
            <a:spLocks noChangeArrowheads="1"/>
          </p:cNvSpPr>
          <p:nvPr/>
        </p:nvSpPr>
        <p:spPr bwMode="auto">
          <a:xfrm>
            <a:off x="607500" y="2291506"/>
            <a:ext cx="66805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b="0" dirty="0">
                <a:ea typeface="黑体" panose="02010609060101010101" pitchFamily="49" charset="-122"/>
              </a:rPr>
              <a:t> </a:t>
            </a:r>
            <a:r>
              <a:rPr lang="en-US" altLang="zh-CN" b="0" dirty="0">
                <a:solidFill>
                  <a:srgbClr val="FF0066"/>
                </a:solidFill>
                <a:ea typeface="黑体" panose="02010609060101010101" pitchFamily="49" charset="-122"/>
              </a:rPr>
              <a:t>(1)</a:t>
            </a:r>
            <a:r>
              <a:rPr lang="zh-CN" altLang="en-US" b="0" dirty="0">
                <a:solidFill>
                  <a:srgbClr val="FF0066"/>
                </a:solidFill>
                <a:ea typeface="黑体" panose="02010609060101010101" pitchFamily="49" charset="-122"/>
              </a:rPr>
              <a:t>划分聚类方法</a:t>
            </a:r>
            <a:r>
              <a:rPr lang="zh-CN" altLang="en-US" b="0" dirty="0">
                <a:ea typeface="黑体" panose="02010609060101010101" pitchFamily="49" charset="-122"/>
              </a:rPr>
              <a:t>。对于给定的数据集，划分聚类方法通过选择适当的初始代表点将数据样本进行初始聚类，之后通过迭代过程对聚类的结果进行不断的调整，直到使评价聚类性能的准则函数的值达到最优为止。</a:t>
            </a:r>
            <a:endParaRPr lang="zh-CN" altLang="en-US" b="0" dirty="0">
              <a:ea typeface="黑体" panose="02010609060101010101" pitchFamily="49" charset="-122"/>
            </a:endParaRPr>
          </a:p>
          <a:p>
            <a:r>
              <a:rPr lang="zh-CN" altLang="en-US" b="0" dirty="0">
                <a:ea typeface="黑体" panose="02010609060101010101" pitchFamily="49" charset="-122"/>
              </a:rPr>
              <a:t> </a:t>
            </a:r>
            <a:r>
              <a:rPr lang="en-US" altLang="zh-CN" b="0" dirty="0">
                <a:solidFill>
                  <a:srgbClr val="FF0066"/>
                </a:solidFill>
                <a:ea typeface="黑体" panose="02010609060101010101" pitchFamily="49" charset="-122"/>
              </a:rPr>
              <a:t>(2)</a:t>
            </a:r>
            <a:r>
              <a:rPr lang="zh-CN" altLang="en-US" b="0" dirty="0">
                <a:solidFill>
                  <a:srgbClr val="FF0066"/>
                </a:solidFill>
                <a:ea typeface="黑体" panose="02010609060101010101" pitchFamily="49" charset="-122"/>
              </a:rPr>
              <a:t>层次聚类方法。</a:t>
            </a:r>
            <a:r>
              <a:rPr lang="zh-CN" altLang="en-US" b="0" dirty="0">
                <a:ea typeface="黑体" panose="02010609060101010101" pitchFamily="49" charset="-122"/>
              </a:rPr>
              <a:t>层次聚类方法将给定数据集分层进行划分，形成一个以各个聚类为结点的树型结构。层次聚类方法分为自底向上（凝聚型层次聚类）和自顶向下（分解型层次聚类）两种方式。</a:t>
            </a:r>
            <a:endParaRPr lang="zh-CN" altLang="en-US" b="0" dirty="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1479580"/>
            <a:ext cx="8207375" cy="33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中看出，购买股权计划的客户的属性特征：没有抵押、没有结婚，有储蓄账户、有活期存款帐户、有车，平均收入在几个簇中最高。</a:t>
            </a: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据此可分析出该类客户经济基础好，倾向于把钱用来做投资，理财理念新，向该类客户推销股权计划的推销成功率最高，建议重点推销。</a:t>
            </a:r>
            <a:endParaRPr lang="en-US" altLang="zh-CN"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中看出，购买股权计划的客户的属性特征：没有储蓄账户，有抵押、有活期存款帐户、有车，平均收入基本与总平均收入持平。</a:t>
            </a: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据此可分析出该类客户有一定的经济基础，消费理念新，开销大，向该类客户推销股权计划的推销成功率较高，建议有选择性的推荐。</a:t>
            </a:r>
            <a:endPar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399" y="689393"/>
            <a:ext cx="8743995" cy="2677656"/>
          </a:xfrm>
          <a:prstGeom prst="rect">
            <a:avLst/>
          </a:prstGeom>
        </p:spPr>
        <p:txBody>
          <a:bodyPr wrap="square">
            <a:spAutoFit/>
          </a:bodyPr>
          <a:lstStyle/>
          <a:p>
            <a:pPr>
              <a:lnSpc>
                <a:spcPct val="150000"/>
              </a:lnSpc>
            </a:pPr>
            <a:r>
              <a:rPr lang="en-US" altLang="zh-CN" sz="1600" spc="225" dirty="0">
                <a:solidFill>
                  <a:prstClr val="white"/>
                </a:solidFill>
              </a:rPr>
              <a:t>1</a:t>
            </a:r>
            <a:r>
              <a:rPr lang="zh-CN" altLang="en-US" sz="1600" spc="225" dirty="0">
                <a:solidFill>
                  <a:prstClr val="white"/>
                </a:solidFill>
              </a:rPr>
              <a:t>．简述聚类分析的基本思想和基本步骤？</a:t>
            </a:r>
            <a:endParaRPr lang="zh-CN" altLang="en-US" sz="1600" spc="225" dirty="0">
              <a:solidFill>
                <a:prstClr val="white"/>
              </a:solidFill>
            </a:endParaRPr>
          </a:p>
          <a:p>
            <a:pPr>
              <a:lnSpc>
                <a:spcPct val="150000"/>
              </a:lnSpc>
            </a:pPr>
            <a:r>
              <a:rPr lang="en-US" altLang="zh-CN" sz="1600" spc="225" dirty="0">
                <a:solidFill>
                  <a:prstClr val="white"/>
                </a:solidFill>
              </a:rPr>
              <a:t>2</a:t>
            </a:r>
            <a:r>
              <a:rPr lang="zh-CN" altLang="en-US" sz="1600" spc="225" dirty="0">
                <a:solidFill>
                  <a:prstClr val="white"/>
                </a:solidFill>
              </a:rPr>
              <a:t>．一个好的聚类算法应该具备哪些特性？</a:t>
            </a:r>
            <a:endParaRPr lang="zh-CN" altLang="en-US" sz="1600" spc="225" dirty="0">
              <a:solidFill>
                <a:prstClr val="white"/>
              </a:solidFill>
            </a:endParaRPr>
          </a:p>
          <a:p>
            <a:pPr>
              <a:lnSpc>
                <a:spcPct val="150000"/>
              </a:lnSpc>
            </a:pPr>
            <a:r>
              <a:rPr lang="en-US" altLang="zh-CN" sz="1600" spc="225" dirty="0">
                <a:solidFill>
                  <a:prstClr val="white"/>
                </a:solidFill>
              </a:rPr>
              <a:t>3</a:t>
            </a:r>
            <a:r>
              <a:rPr lang="zh-CN" altLang="en-US" sz="1600" spc="225" dirty="0">
                <a:solidFill>
                  <a:prstClr val="white"/>
                </a:solidFill>
              </a:rPr>
              <a:t>．简述划分聚类方法的主要思想。</a:t>
            </a:r>
            <a:endParaRPr lang="zh-CN" altLang="en-US" sz="1600" spc="225" dirty="0">
              <a:solidFill>
                <a:prstClr val="white"/>
              </a:solidFill>
            </a:endParaRPr>
          </a:p>
          <a:p>
            <a:pPr>
              <a:lnSpc>
                <a:spcPct val="150000"/>
              </a:lnSpc>
            </a:pPr>
            <a:r>
              <a:rPr lang="en-US" altLang="zh-CN" sz="1600" spc="225" dirty="0">
                <a:solidFill>
                  <a:prstClr val="white"/>
                </a:solidFill>
              </a:rPr>
              <a:t>4</a:t>
            </a:r>
            <a:r>
              <a:rPr lang="zh-CN" altLang="en-US" sz="1600" spc="225" dirty="0">
                <a:solidFill>
                  <a:prstClr val="white"/>
                </a:solidFill>
              </a:rPr>
              <a:t>．简述凝聚的层次聚类方法的主要思路。</a:t>
            </a:r>
            <a:endParaRPr lang="zh-CN" altLang="en-US" sz="1600" spc="225" dirty="0">
              <a:solidFill>
                <a:prstClr val="white"/>
              </a:solidFill>
            </a:endParaRPr>
          </a:p>
          <a:p>
            <a:pPr>
              <a:lnSpc>
                <a:spcPct val="150000"/>
              </a:lnSpc>
            </a:pPr>
            <a:r>
              <a:rPr lang="en-US" altLang="zh-CN" sz="1600" spc="225" dirty="0">
                <a:solidFill>
                  <a:prstClr val="white"/>
                </a:solidFill>
              </a:rPr>
              <a:t>5</a:t>
            </a:r>
            <a:r>
              <a:rPr lang="zh-CN" altLang="en-US" sz="1600" spc="225" dirty="0">
                <a:solidFill>
                  <a:prstClr val="white"/>
                </a:solidFill>
              </a:rPr>
              <a:t>．说出划分聚类与层次聚类的主要特点。</a:t>
            </a:r>
            <a:endParaRPr lang="zh-CN" altLang="en-US" sz="1600" spc="225" dirty="0">
              <a:solidFill>
                <a:prstClr val="white"/>
              </a:solidFill>
            </a:endParaRPr>
          </a:p>
          <a:p>
            <a:pPr>
              <a:lnSpc>
                <a:spcPct val="150000"/>
              </a:lnSpc>
            </a:pPr>
            <a:r>
              <a:rPr lang="en-US" altLang="zh-CN" sz="1600" spc="225" dirty="0">
                <a:solidFill>
                  <a:prstClr val="white"/>
                </a:solidFill>
              </a:rPr>
              <a:t>6</a:t>
            </a:r>
            <a:r>
              <a:rPr lang="zh-CN" altLang="en-US" sz="1600" spc="225" dirty="0">
                <a:solidFill>
                  <a:prstClr val="white"/>
                </a:solidFill>
              </a:rPr>
              <a:t>．在下表中给定的样本上运行</a:t>
            </a:r>
            <a:r>
              <a:rPr lang="en-US" altLang="zh-CN" sz="1600" spc="225" dirty="0">
                <a:solidFill>
                  <a:prstClr val="white"/>
                </a:solidFill>
              </a:rPr>
              <a:t>AGNES</a:t>
            </a:r>
            <a:r>
              <a:rPr lang="zh-CN" altLang="en-US" sz="1600" spc="225" dirty="0">
                <a:solidFill>
                  <a:prstClr val="white"/>
                </a:solidFill>
              </a:rPr>
              <a:t>算法，假定算法的终止条件为三个簇，初始簇</a:t>
            </a:r>
            <a:r>
              <a:rPr lang="en-US" altLang="zh-CN" sz="1600" spc="225" dirty="0">
                <a:solidFill>
                  <a:prstClr val="white"/>
                </a:solidFill>
              </a:rPr>
              <a:t>{1}</a:t>
            </a:r>
            <a:r>
              <a:rPr lang="zh-CN" altLang="en-US" sz="1600" spc="225" dirty="0">
                <a:solidFill>
                  <a:prstClr val="white"/>
                </a:solidFill>
              </a:rPr>
              <a:t>，</a:t>
            </a:r>
            <a:r>
              <a:rPr lang="en-US" altLang="zh-CN" sz="1600" spc="225" dirty="0">
                <a:solidFill>
                  <a:prstClr val="white"/>
                </a:solidFill>
              </a:rPr>
              <a:t>{2}</a:t>
            </a:r>
            <a:r>
              <a:rPr lang="zh-CN" altLang="en-US" sz="1600" spc="225" dirty="0">
                <a:solidFill>
                  <a:prstClr val="white"/>
                </a:solidFill>
              </a:rPr>
              <a:t>，</a:t>
            </a:r>
            <a:r>
              <a:rPr lang="en-US" altLang="zh-CN" sz="1600" spc="225" dirty="0">
                <a:solidFill>
                  <a:prstClr val="white"/>
                </a:solidFill>
              </a:rPr>
              <a:t>{3}</a:t>
            </a:r>
            <a:r>
              <a:rPr lang="zh-CN" altLang="en-US" sz="1600" spc="225" dirty="0">
                <a:solidFill>
                  <a:prstClr val="white"/>
                </a:solidFill>
              </a:rPr>
              <a:t>，</a:t>
            </a:r>
            <a:r>
              <a:rPr lang="en-US" altLang="zh-CN" sz="1600" spc="225" dirty="0">
                <a:solidFill>
                  <a:prstClr val="white"/>
                </a:solidFill>
              </a:rPr>
              <a:t>{4}</a:t>
            </a:r>
            <a:r>
              <a:rPr lang="zh-CN" altLang="en-US" sz="1600" spc="225" dirty="0">
                <a:solidFill>
                  <a:prstClr val="white"/>
                </a:solidFill>
              </a:rPr>
              <a:t>，</a:t>
            </a:r>
            <a:r>
              <a:rPr lang="en-US" altLang="zh-CN" sz="1600" spc="225" dirty="0">
                <a:solidFill>
                  <a:prstClr val="white"/>
                </a:solidFill>
              </a:rPr>
              <a:t>{5}</a:t>
            </a:r>
            <a:r>
              <a:rPr lang="zh-CN" altLang="en-US" sz="1600" spc="225" dirty="0">
                <a:solidFill>
                  <a:prstClr val="white"/>
                </a:solidFill>
              </a:rPr>
              <a:t>，</a:t>
            </a:r>
            <a:r>
              <a:rPr lang="en-US" altLang="zh-CN" sz="1600" spc="225" dirty="0">
                <a:solidFill>
                  <a:prstClr val="white"/>
                </a:solidFill>
              </a:rPr>
              <a:t>{6}</a:t>
            </a:r>
            <a:r>
              <a:rPr lang="zh-CN" altLang="en-US" sz="1600" spc="225" dirty="0">
                <a:solidFill>
                  <a:prstClr val="white"/>
                </a:solidFill>
              </a:rPr>
              <a:t>，</a:t>
            </a:r>
            <a:r>
              <a:rPr lang="en-US" altLang="zh-CN" sz="1600" spc="225" dirty="0">
                <a:solidFill>
                  <a:prstClr val="white"/>
                </a:solidFill>
              </a:rPr>
              <a:t>{7}</a:t>
            </a:r>
            <a:r>
              <a:rPr lang="zh-CN" altLang="en-US" sz="1600" spc="225" dirty="0">
                <a:solidFill>
                  <a:prstClr val="white"/>
                </a:solidFill>
              </a:rPr>
              <a:t>，</a:t>
            </a:r>
            <a:r>
              <a:rPr lang="en-US" altLang="zh-CN" sz="1600" spc="225" dirty="0">
                <a:solidFill>
                  <a:prstClr val="white"/>
                </a:solidFill>
              </a:rPr>
              <a:t>{8}</a:t>
            </a:r>
            <a:r>
              <a:rPr lang="zh-CN" altLang="en-US" sz="1600" spc="225" dirty="0">
                <a:solidFill>
                  <a:prstClr val="white"/>
                </a:solidFill>
              </a:rPr>
              <a:t>。</a:t>
            </a:r>
            <a:endParaRPr lang="en-US" altLang="zh-CN" sz="1600" spc="225" dirty="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29" y="3532188"/>
            <a:ext cx="6965371" cy="2563812"/>
          </a:xfrm>
          <a:prstGeom prst="rect">
            <a:avLst/>
          </a:prstGeom>
          <a:solidFill>
            <a:schemeClr val="bg1"/>
          </a:solidFill>
          <a:ln>
            <a:noFill/>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765712" y="1223300"/>
            <a:ext cx="740302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dirty="0">
                <a:solidFill>
                  <a:srgbClr val="FF0066"/>
                </a:solidFill>
                <a:ea typeface="黑体" panose="02010609060101010101" pitchFamily="49" charset="-122"/>
              </a:rPr>
              <a:t>(3)</a:t>
            </a:r>
            <a:r>
              <a:rPr lang="zh-CN" altLang="en-US" dirty="0">
                <a:solidFill>
                  <a:srgbClr val="FF0066"/>
                </a:solidFill>
                <a:ea typeface="黑体" panose="02010609060101010101" pitchFamily="49" charset="-122"/>
              </a:rPr>
              <a:t>基于密度的聚类算法</a:t>
            </a:r>
            <a:r>
              <a:rPr lang="zh-CN" altLang="en-US" dirty="0">
                <a:solidFill>
                  <a:prstClr val="black"/>
                </a:solidFill>
                <a:ea typeface="黑体" panose="02010609060101010101" pitchFamily="49" charset="-122"/>
              </a:rPr>
              <a:t>。</a:t>
            </a:r>
            <a:endParaRPr lang="en-US" altLang="zh-CN" dirty="0">
              <a:solidFill>
                <a:prstClr val="black"/>
              </a:solidFill>
              <a:ea typeface="黑体" panose="02010609060101010101" pitchFamily="49" charset="-122"/>
            </a:endParaRPr>
          </a:p>
          <a:p>
            <a:r>
              <a:rPr lang="zh-CN" altLang="en-US" dirty="0">
                <a:solidFill>
                  <a:prstClr val="black"/>
                </a:solidFill>
                <a:ea typeface="黑体" panose="02010609060101010101" pitchFamily="49" charset="-122"/>
              </a:rPr>
              <a:t>     只要临近区域的密度（对象或数据点的数目）超过某个阈值就继续聚类。也就是说，对给定类中的每个数据点，在一个给定范围的区域中必须至少包含某个数目的点。这样的方法可以用来过滤噪声和孤立点数据，发现任意形状的类。</a:t>
            </a:r>
            <a:endParaRPr lang="en-US" altLang="zh-CN" dirty="0">
              <a:solidFill>
                <a:prstClr val="black"/>
              </a:solidFill>
              <a:ea typeface="黑体" panose="02010609060101010101" pitchFamily="49" charset="-122"/>
            </a:endParaRPr>
          </a:p>
          <a:p>
            <a:r>
              <a:rPr lang="en-US" altLang="zh-CN" dirty="0">
                <a:solidFill>
                  <a:srgbClr val="FF0066"/>
                </a:solidFill>
                <a:ea typeface="黑体" panose="02010609060101010101" pitchFamily="49" charset="-122"/>
              </a:rPr>
              <a:t>(4)</a:t>
            </a:r>
            <a:r>
              <a:rPr lang="zh-CN" altLang="en-US" dirty="0">
                <a:solidFill>
                  <a:srgbClr val="FF0066"/>
                </a:solidFill>
                <a:ea typeface="黑体" panose="02010609060101010101" pitchFamily="49" charset="-122"/>
              </a:rPr>
              <a:t>基于网格的聚类算法</a:t>
            </a:r>
            <a:r>
              <a:rPr lang="zh-CN" altLang="en-US" dirty="0">
                <a:ea typeface="黑体" panose="02010609060101010101" pitchFamily="49" charset="-122"/>
              </a:rPr>
              <a:t>。</a:t>
            </a:r>
            <a:endParaRPr lang="en-US" altLang="zh-CN" dirty="0">
              <a:ea typeface="黑体" panose="02010609060101010101" pitchFamily="49" charset="-122"/>
            </a:endParaRPr>
          </a:p>
          <a:p>
            <a:r>
              <a:rPr lang="zh-CN" altLang="en-US" dirty="0">
                <a:ea typeface="黑体" panose="02010609060101010101" pitchFamily="49" charset="-122"/>
              </a:rPr>
              <a:t>     首先把对象空间划分成有限个单元的网状结构，所有的处理都是以单个单元为对象的。这种方法的主要优点是处理速度快，其处理时间独立于数据对象的数目，只与划分数据空间的单元数有关。</a:t>
            </a:r>
            <a:endParaRPr lang="zh-CN" altLang="en-US" dirty="0">
              <a:ea typeface="黑体" panose="02010609060101010101" pitchFamily="49" charset="-122"/>
            </a:endParaRPr>
          </a:p>
          <a:p>
            <a:r>
              <a:rPr lang="en-US" altLang="zh-CN" dirty="0">
                <a:solidFill>
                  <a:srgbClr val="FF0066"/>
                </a:solidFill>
                <a:ea typeface="黑体" panose="02010609060101010101" pitchFamily="49" charset="-122"/>
              </a:rPr>
              <a:t>(5)</a:t>
            </a:r>
            <a:r>
              <a:rPr lang="zh-CN" altLang="en-US" dirty="0">
                <a:solidFill>
                  <a:srgbClr val="FF0066"/>
                </a:solidFill>
                <a:ea typeface="黑体" panose="02010609060101010101" pitchFamily="49" charset="-122"/>
              </a:rPr>
              <a:t>基于模型的算法</a:t>
            </a:r>
            <a:r>
              <a:rPr lang="zh-CN" altLang="en-US" dirty="0">
                <a:solidFill>
                  <a:prstClr val="black"/>
                </a:solidFill>
                <a:ea typeface="黑体" panose="02010609060101010101" pitchFamily="49" charset="-122"/>
              </a:rPr>
              <a:t>。</a:t>
            </a:r>
            <a:endParaRPr lang="en-US" altLang="zh-CN" dirty="0">
              <a:solidFill>
                <a:prstClr val="black"/>
              </a:solidFill>
              <a:ea typeface="黑体" panose="02010609060101010101" pitchFamily="49" charset="-122"/>
            </a:endParaRPr>
          </a:p>
          <a:p>
            <a:r>
              <a:rPr lang="zh-CN" altLang="en-US" dirty="0">
                <a:solidFill>
                  <a:prstClr val="black"/>
                </a:solidFill>
                <a:ea typeface="黑体" panose="02010609060101010101" pitchFamily="49" charset="-122"/>
              </a:rPr>
              <a:t>    为每个簇假定一个模型，然后去寻找能够很好地满足这个模型的数据集。这样的算法经常基于这样的假定：数据集是由一系列的概率分布所决定的。</a:t>
            </a:r>
            <a:endParaRPr lang="zh-CN" altLang="en-US" dirty="0">
              <a:solidFill>
                <a:prstClr val="black"/>
              </a:solidFill>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5.2</a:t>
              </a:r>
              <a:r>
                <a:rPr lang="zh-CN" altLang="en-US" sz="2100" spc="225" dirty="0">
                  <a:solidFill>
                    <a:schemeClr val="bg1"/>
                  </a:solidFill>
                  <a:latin typeface="微软雅黑" panose="020B0503020204020204" pitchFamily="34" charset="-122"/>
                  <a:ea typeface="微软雅黑" panose="020B0503020204020204" pitchFamily="34" charset="-122"/>
                </a:rPr>
                <a:t>　划分方法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5.2 </a:t>
            </a:r>
            <a:r>
              <a:rPr lang="zh-CN" altLang="en-US" sz="2100" b="1" spc="225" dirty="0">
                <a:solidFill>
                  <a:prstClr val="white"/>
                </a:solidFill>
              </a:rPr>
              <a:t>划分方法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642285" y="2314373"/>
            <a:ext cx="778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dirty="0">
                <a:solidFill>
                  <a:srgbClr val="FF0066"/>
                </a:solidFill>
                <a:ea typeface="黑体" panose="02010609060101010101" pitchFamily="49" charset="-122"/>
              </a:rPr>
              <a:t>划分方法的主要思想：</a:t>
            </a:r>
            <a:endParaRPr lang="en-US" altLang="zh-CN" dirty="0">
              <a:solidFill>
                <a:srgbClr val="FF0066"/>
              </a:solidFill>
              <a:ea typeface="黑体" panose="02010609060101010101" pitchFamily="49" charset="-122"/>
            </a:endParaRPr>
          </a:p>
          <a:p>
            <a:r>
              <a:rPr lang="en-US" altLang="zh-CN" dirty="0">
                <a:solidFill>
                  <a:srgbClr val="FF0066"/>
                </a:solidFill>
                <a:ea typeface="黑体" panose="02010609060101010101" pitchFamily="49" charset="-122"/>
              </a:rPr>
              <a:t>     </a:t>
            </a:r>
            <a:r>
              <a:rPr lang="zh-CN" altLang="en-US" dirty="0">
                <a:solidFill>
                  <a:prstClr val="black"/>
                </a:solidFill>
                <a:ea typeface="黑体" panose="02010609060101010101" pitchFamily="49" charset="-122"/>
              </a:rPr>
              <a:t>给定一个包含</a:t>
            </a:r>
            <a:r>
              <a:rPr lang="en-US" altLang="zh-CN" dirty="0">
                <a:solidFill>
                  <a:prstClr val="black"/>
                </a:solidFill>
                <a:ea typeface="黑体" panose="02010609060101010101" pitchFamily="49" charset="-122"/>
              </a:rPr>
              <a:t>n </a:t>
            </a:r>
            <a:r>
              <a:rPr lang="zh-CN" altLang="en-US" dirty="0">
                <a:solidFill>
                  <a:prstClr val="black"/>
                </a:solidFill>
                <a:ea typeface="黑体" panose="02010609060101010101" pitchFamily="49" charset="-122"/>
              </a:rPr>
              <a:t>个数据对象的数据集，进行</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个划分，每个划分表示一个簇（类），并且</a:t>
            </a:r>
            <a:r>
              <a:rPr lang="en-US" altLang="zh-CN" dirty="0" err="1">
                <a:solidFill>
                  <a:prstClr val="black"/>
                </a:solidFill>
                <a:ea typeface="黑体" panose="02010609060101010101" pitchFamily="49" charset="-122"/>
              </a:rPr>
              <a:t>k≤n</a:t>
            </a:r>
            <a:r>
              <a:rPr lang="zh-CN" altLang="en-US" dirty="0">
                <a:solidFill>
                  <a:prstClr val="black"/>
                </a:solidFill>
                <a:ea typeface="黑体" panose="02010609060101010101" pitchFamily="49" charset="-122"/>
              </a:rPr>
              <a:t>。簇要满足下列条件：①每个簇至少包含一个对象；②每个对象属于且仅属于一个簇。对于给定的要构建的划分的数目</a:t>
            </a:r>
            <a:r>
              <a:rPr lang="en-US" altLang="zh-CN" dirty="0">
                <a:solidFill>
                  <a:prstClr val="black"/>
                </a:solidFill>
                <a:ea typeface="黑体" panose="02010609060101010101" pitchFamily="49" charset="-122"/>
              </a:rPr>
              <a:t>k</a:t>
            </a:r>
            <a:r>
              <a:rPr lang="zh-CN" altLang="en-US" dirty="0">
                <a:solidFill>
                  <a:prstClr val="black"/>
                </a:solidFill>
                <a:ea typeface="黑体" panose="02010609060101010101" pitchFamily="49" charset="-122"/>
              </a:rPr>
              <a:t>，划分方法首先给出一个初始的划分，然后采用一种迭代的重定位技术，尝试通过对象在划分间移动来改进划分，使得每一次改进之后的划分方案都较前一次更好。好的划分是指同一簇中的对象之间尽可能“接近”，在不同簇中的对象之间尽可能“远离”。</a:t>
            </a:r>
            <a:endParaRPr lang="en-US" altLang="zh-CN" dirty="0">
              <a:solidFill>
                <a:prstClr val="black"/>
              </a:solidFill>
              <a:ea typeface="黑体" panose="02010609060101010101" pitchFamily="49" charset="-122"/>
            </a:endParaRPr>
          </a:p>
        </p:txBody>
      </p:sp>
      <p:sp>
        <p:nvSpPr>
          <p:cNvPr id="2" name="矩形 1"/>
          <p:cNvSpPr/>
          <p:nvPr/>
        </p:nvSpPr>
        <p:spPr>
          <a:xfrm>
            <a:off x="637125" y="843677"/>
            <a:ext cx="7884575" cy="1200329"/>
          </a:xfrm>
          <a:prstGeom prst="rect">
            <a:avLst/>
          </a:prstGeom>
        </p:spPr>
        <p:txBody>
          <a:bodyPr wrap="square">
            <a:spAutoFit/>
          </a:bodyPr>
          <a:lstStyle/>
          <a:p>
            <a:r>
              <a:rPr lang="zh-CN" altLang="en-US" dirty="0">
                <a:solidFill>
                  <a:prstClr val="black"/>
                </a:solidFill>
                <a:ea typeface="黑体" panose="02010609060101010101" pitchFamily="49" charset="-122"/>
              </a:rPr>
              <a:t>对于给定的数据集，划分方法通过选择适当的初始代表点将数据样本进行初始聚类，通过迭代过程对聚类的结果进行不断地调整，直到使评价聚类性能准则函数的值达到最优为止。属于这样的聚类方法有：</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均值（</a:t>
            </a:r>
            <a:r>
              <a:rPr lang="en-US" altLang="zh-CN" dirty="0" err="1">
                <a:solidFill>
                  <a:prstClr val="black"/>
                </a:solidFill>
                <a:ea typeface="黑体" panose="02010609060101010101" pitchFamily="49" charset="-122"/>
              </a:rPr>
              <a:t>kmeans</a:t>
            </a:r>
            <a:r>
              <a:rPr lang="zh-CN" altLang="en-US" dirty="0">
                <a:solidFill>
                  <a:prstClr val="black"/>
                </a:solidFill>
                <a:ea typeface="黑体" panose="02010609060101010101" pitchFamily="49" charset="-122"/>
              </a:rPr>
              <a:t>）、</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中心点（</a:t>
            </a:r>
            <a:r>
              <a:rPr lang="en-US" altLang="zh-CN" dirty="0">
                <a:solidFill>
                  <a:prstClr val="black"/>
                </a:solidFill>
                <a:ea typeface="黑体" panose="02010609060101010101" pitchFamily="49" charset="-122"/>
              </a:rPr>
              <a:t>k-</a:t>
            </a:r>
            <a:r>
              <a:rPr lang="en-US" altLang="zh-CN" dirty="0" err="1">
                <a:solidFill>
                  <a:prstClr val="black"/>
                </a:solidFill>
                <a:ea typeface="黑体" panose="02010609060101010101" pitchFamily="49" charset="-122"/>
              </a:rPr>
              <a:t>medoids</a:t>
            </a:r>
            <a:r>
              <a:rPr lang="zh-CN" altLang="en-US" dirty="0">
                <a:solidFill>
                  <a:prstClr val="black"/>
                </a:solidFill>
                <a:ea typeface="黑体" panose="02010609060101010101" pitchFamily="49" charset="-122"/>
              </a:rPr>
              <a:t>）等。</a:t>
            </a:r>
            <a:endParaRPr lang="zh-CN" altLang="en-US" dirty="0">
              <a:solidFill>
                <a:prstClr val="black"/>
              </a:solidFill>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73625" y="1658708"/>
            <a:ext cx="7787200" cy="244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聚类算法是划分聚类方法中最常用、最流行的经典算法，许多其他的方法都是</a:t>
            </a: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聚类算法的变种。</a:t>
            </a:r>
            <a:endParaRPr lang="zh-CN" altLang="en-US" dirty="0">
              <a:solidFill>
                <a:srgbClr val="000000"/>
              </a:solidFill>
              <a:latin typeface="Arial" panose="020B0604020202020204" pitchFamily="34" charset="0"/>
              <a:ea typeface="黑体" panose="02010609060101010101" pitchFamily="49" charset="-122"/>
            </a:endParaRPr>
          </a:p>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聚类算法将</a:t>
            </a:r>
            <a:r>
              <a:rPr lang="zh-CN" altLang="en-US" dirty="0">
                <a:solidFill>
                  <a:srgbClr val="FF0066"/>
                </a:solidFill>
                <a:latin typeface="Arial" panose="020B0604020202020204" pitchFamily="34" charset="0"/>
                <a:ea typeface="黑体" panose="02010609060101010101" pitchFamily="49" charset="-122"/>
              </a:rPr>
              <a:t>各个聚类子集内的所有数据样本的均值作为该聚类的代表点，</a:t>
            </a:r>
            <a:r>
              <a:rPr lang="zh-CN" altLang="en-US" dirty="0">
                <a:solidFill>
                  <a:srgbClr val="000000"/>
                </a:solidFill>
                <a:latin typeface="Arial" panose="020B0604020202020204" pitchFamily="34" charset="0"/>
                <a:ea typeface="黑体" panose="02010609060101010101" pitchFamily="49" charset="-122"/>
              </a:rPr>
              <a:t>算法的主要思想是通过迭代过程把数据集划分为不同的类别，使得评价聚类性能的准则函数达到最优，从而使生成的每个聚类</a:t>
            </a:r>
            <a:r>
              <a:rPr lang="zh-CN" altLang="en-US" dirty="0">
                <a:solidFill>
                  <a:srgbClr val="FF0066"/>
                </a:solidFill>
                <a:latin typeface="Arial" panose="020B0604020202020204" pitchFamily="34" charset="0"/>
                <a:ea typeface="黑体" panose="02010609060101010101" pitchFamily="49" charset="-122"/>
              </a:rPr>
              <a:t>类内紧凑，类间独立</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聚类算法不适合处理离散型属性，但是</a:t>
            </a:r>
            <a:r>
              <a:rPr lang="zh-CN" altLang="en-US" dirty="0">
                <a:solidFill>
                  <a:srgbClr val="FF0066"/>
                </a:solidFill>
                <a:latin typeface="Arial" panose="020B0604020202020204" pitchFamily="34" charset="0"/>
                <a:ea typeface="黑体" panose="02010609060101010101" pitchFamily="49" charset="-122"/>
              </a:rPr>
              <a:t>对于连续型属性具有较好的聚类效果。</a:t>
            </a:r>
            <a:endParaRPr lang="zh-CN" altLang="en-US" dirty="0">
              <a:solidFill>
                <a:srgbClr val="FF0066"/>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12203</Words>
  <Application>WPS 演示</Application>
  <PresentationFormat>全屏显示(4:3)</PresentationFormat>
  <Paragraphs>1007</Paragraphs>
  <Slides>54</Slides>
  <Notes>44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54</vt:i4>
      </vt:variant>
    </vt:vector>
  </HeadingPairs>
  <TitlesOfParts>
    <vt:vector size="71" baseType="lpstr">
      <vt:lpstr>Arial</vt:lpstr>
      <vt:lpstr>宋体</vt:lpstr>
      <vt:lpstr>Wingdings</vt:lpstr>
      <vt:lpstr>微软雅黑</vt:lpstr>
      <vt:lpstr>Tahoma</vt:lpstr>
      <vt:lpstr>黑体</vt:lpstr>
      <vt:lpstr>Arial Unicode MS</vt:lpstr>
      <vt:lpstr>Calibri</vt:lpstr>
      <vt:lpstr>Times New Roman</vt:lpstr>
      <vt:lpstr>华文细黑</vt:lpstr>
      <vt:lpstr>华文楷体</vt:lpstr>
      <vt:lpstr>Times New Roman</vt:lpstr>
      <vt:lpstr>Symbol Tiger</vt:lpstr>
      <vt:lpstr>Symbol</vt:lpstr>
      <vt:lpstr>Wingdings</vt:lpstr>
      <vt:lpstr>方正粗黑宋简体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467</cp:revision>
  <dcterms:created xsi:type="dcterms:W3CDTF">2015-11-23T03:31:00Z</dcterms:created>
  <dcterms:modified xsi:type="dcterms:W3CDTF">2021-03-04T06:13:32Z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