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56"/>
  </p:handoutMasterIdLst>
  <p:sldIdLst>
    <p:sldId id="573" r:id="rId3"/>
    <p:sldId id="512" r:id="rId4"/>
    <p:sldId id="574" r:id="rId5"/>
    <p:sldId id="522" r:id="rId6"/>
    <p:sldId id="575" r:id="rId8"/>
    <p:sldId id="620" r:id="rId9"/>
    <p:sldId id="576" r:id="rId10"/>
    <p:sldId id="587" r:id="rId11"/>
    <p:sldId id="583" r:id="rId12"/>
    <p:sldId id="584" r:id="rId13"/>
    <p:sldId id="585" r:id="rId14"/>
    <p:sldId id="586" r:id="rId15"/>
    <p:sldId id="621" r:id="rId16"/>
    <p:sldId id="588" r:id="rId17"/>
    <p:sldId id="589" r:id="rId18"/>
    <p:sldId id="590" r:id="rId19"/>
    <p:sldId id="591" r:id="rId20"/>
    <p:sldId id="592" r:id="rId21"/>
    <p:sldId id="593" r:id="rId22"/>
    <p:sldId id="622" r:id="rId23"/>
    <p:sldId id="594" r:id="rId24"/>
    <p:sldId id="595" r:id="rId25"/>
    <p:sldId id="596" r:id="rId26"/>
    <p:sldId id="597" r:id="rId27"/>
    <p:sldId id="598" r:id="rId28"/>
    <p:sldId id="599" r:id="rId29"/>
    <p:sldId id="600" r:id="rId30"/>
    <p:sldId id="582" r:id="rId31"/>
    <p:sldId id="601" r:id="rId32"/>
    <p:sldId id="623" r:id="rId33"/>
    <p:sldId id="602" r:id="rId34"/>
    <p:sldId id="603" r:id="rId35"/>
    <p:sldId id="604" r:id="rId36"/>
    <p:sldId id="606" r:id="rId37"/>
    <p:sldId id="607" r:id="rId38"/>
    <p:sldId id="608" r:id="rId39"/>
    <p:sldId id="624" r:id="rId40"/>
    <p:sldId id="609" r:id="rId41"/>
    <p:sldId id="605" r:id="rId42"/>
    <p:sldId id="610" r:id="rId43"/>
    <p:sldId id="612" r:id="rId44"/>
    <p:sldId id="613" r:id="rId45"/>
    <p:sldId id="615" r:id="rId46"/>
    <p:sldId id="616" r:id="rId47"/>
    <p:sldId id="618" r:id="rId48"/>
    <p:sldId id="617" r:id="rId49"/>
    <p:sldId id="611" r:id="rId50"/>
    <p:sldId id="619" r:id="rId51"/>
    <p:sldId id="447" r:id="rId52"/>
    <p:sldId id="691" r:id="rId53"/>
    <p:sldId id="692" r:id="rId54"/>
    <p:sldId id="671"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33CC"/>
    <a:srgbClr val="3D89BC"/>
    <a:srgbClr val="008EC0"/>
    <a:srgbClr val="0099FF"/>
    <a:srgbClr val="33CC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759" autoAdjust="0"/>
  </p:normalViewPr>
  <p:slideViewPr>
    <p:cSldViewPr snapToGrid="0" showGuides="1">
      <p:cViewPr varScale="1">
        <p:scale>
          <a:sx n="73" d="100"/>
          <a:sy n="73" d="100"/>
        </p:scale>
        <p:origin x="1320" y="60"/>
      </p:cViewPr>
      <p:guideLst>
        <p:guide orient="horz" pos="4042"/>
        <p:guide pos="1882"/>
        <p:guide pos="226"/>
        <p:guide pos="5488"/>
        <p:guide orient="horz" pos="1480"/>
        <p:guide orient="horz" pos="799"/>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328737" y="1277273"/>
            <a:ext cx="21717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fld id="{9CAE4E7C-442E-4252-8F73-431B515479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674968-826C-4EDC-B75A-CA0618E1F6B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0.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1.GIF"/><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0.xml"/><Relationship Id="rId4" Type="http://schemas.openxmlformats.org/officeDocument/2006/relationships/image" Target="../media/image39.emf"/><Relationship Id="rId3" Type="http://schemas.openxmlformats.org/officeDocument/2006/relationships/oleObject" Target="../embeddings/oleObject3.bin"/><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0.xml"/><Relationship Id="rId4" Type="http://schemas.openxmlformats.org/officeDocument/2006/relationships/image" Target="../media/image40.emf"/><Relationship Id="rId3" Type="http://schemas.openxmlformats.org/officeDocument/2006/relationships/oleObject" Target="../embeddings/oleObject4.bin"/><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51.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hyperlink" Target="http://www.chinarobots.cn/" TargetMode="External"/><Relationship Id="rId7" Type="http://schemas.openxmlformats.org/officeDocument/2006/relationships/image" Target="../media/image50.png"/><Relationship Id="rId6" Type="http://schemas.openxmlformats.org/officeDocument/2006/relationships/hyperlink" Target="http://www.chinaaiworld.cn/" TargetMode="External"/><Relationship Id="rId5" Type="http://schemas.openxmlformats.org/officeDocument/2006/relationships/image" Target="../media/image49.png"/><Relationship Id="rId4" Type="http://schemas.openxmlformats.org/officeDocument/2006/relationships/hyperlink" Target="http://www.chinacloud.cn/" TargetMode="External"/><Relationship Id="rId3" Type="http://schemas.openxmlformats.org/officeDocument/2006/relationships/image" Target="../media/image48.png"/><Relationship Id="rId29" Type="http://schemas.openxmlformats.org/officeDocument/2006/relationships/slideLayout" Target="../slideLayouts/slideLayout2.xml"/><Relationship Id="rId28" Type="http://schemas.openxmlformats.org/officeDocument/2006/relationships/image" Target="../media/image63.png"/><Relationship Id="rId27" Type="http://schemas.openxmlformats.org/officeDocument/2006/relationships/image" Target="../media/image62.png"/><Relationship Id="rId26" Type="http://schemas.openxmlformats.org/officeDocument/2006/relationships/image" Target="../media/image61.jpeg"/><Relationship Id="rId25" Type="http://schemas.openxmlformats.org/officeDocument/2006/relationships/image" Target="../media/image60.jpeg"/><Relationship Id="rId24" Type="http://schemas.openxmlformats.org/officeDocument/2006/relationships/image" Target="../media/image59.png"/><Relationship Id="rId23" Type="http://schemas.openxmlformats.org/officeDocument/2006/relationships/hyperlink" Target="http://www.envicloud.cn/" TargetMode="External"/><Relationship Id="rId22" Type="http://schemas.openxmlformats.org/officeDocument/2006/relationships/image" Target="../media/image58.png"/><Relationship Id="rId21" Type="http://schemas.openxmlformats.org/officeDocument/2006/relationships/image" Target="../media/image57.png"/><Relationship Id="rId20" Type="http://schemas.openxmlformats.org/officeDocument/2006/relationships/hyperlink" Target="http://www.smartcitychina.cn/" TargetMode="External"/><Relationship Id="rId2" Type="http://schemas.openxmlformats.org/officeDocument/2006/relationships/hyperlink" Target="http://www.chinaznyj.com/" TargetMode="External"/><Relationship Id="rId19" Type="http://schemas.openxmlformats.org/officeDocument/2006/relationships/image" Target="../media/image56.png"/><Relationship Id="rId18" Type="http://schemas.openxmlformats.org/officeDocument/2006/relationships/hyperlink" Target="http://www.netofthings.cn/" TargetMode="External"/><Relationship Id="rId17" Type="http://schemas.openxmlformats.org/officeDocument/2006/relationships/image" Target="../media/image55.png"/><Relationship Id="rId16" Type="http://schemas.openxmlformats.org/officeDocument/2006/relationships/hyperlink" Target="http://www.thebigdata.cn/" TargetMode="External"/><Relationship Id="rId15" Type="http://schemas.openxmlformats.org/officeDocument/2006/relationships/image" Target="../media/image54.png"/><Relationship Id="rId14" Type="http://schemas.openxmlformats.org/officeDocument/2006/relationships/hyperlink" Target="http://www.worldstor.cn/" TargetMode="External"/><Relationship Id="rId13" Type="http://schemas.openxmlformats.org/officeDocument/2006/relationships/image" Target="../media/image53.png"/><Relationship Id="rId12" Type="http://schemas.openxmlformats.org/officeDocument/2006/relationships/hyperlink" Target="http://www.pm25.org.cn/" TargetMode="External"/><Relationship Id="rId11" Type="http://schemas.openxmlformats.org/officeDocument/2006/relationships/image" Target="../media/image52.png"/><Relationship Id="rId10" Type="http://schemas.openxmlformats.org/officeDocument/2006/relationships/hyperlink" Target="http://www.dlworld.cn/" TargetMode="External"/><Relationship Id="rId1" Type="http://schemas.openxmlformats.org/officeDocument/2006/relationships/hyperlink" Target="http://www.wanwuyun.com/"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1" name="矩形 20"/>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22" name="矩形 21"/>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23" name="图片 22"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24" name="图片 23"/>
          <p:cNvPicPr>
            <a:picLocks noChangeAspect="1"/>
          </p:cNvPicPr>
          <p:nvPr/>
        </p:nvPicPr>
        <p:blipFill>
          <a:blip r:embed="rId3"/>
          <a:stretch>
            <a:fillRect/>
          </a:stretch>
        </p:blipFill>
        <p:spPr>
          <a:xfrm>
            <a:off x="1459352" y="3240900"/>
            <a:ext cx="6529967" cy="3083430"/>
          </a:xfrm>
          <a:prstGeom prst="rect">
            <a:avLst/>
          </a:prstGeom>
        </p:spPr>
      </p:pic>
      <p:sp>
        <p:nvSpPr>
          <p:cNvPr id="25" name="矩形 24"/>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7"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8"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31"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32"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34"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矩形 34"/>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14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4" name="组合 143"/>
          <p:cNvGrpSpPr/>
          <p:nvPr/>
        </p:nvGrpSpPr>
        <p:grpSpPr>
          <a:xfrm>
            <a:off x="-3387" y="-2439"/>
            <a:ext cx="9149172" cy="716845"/>
            <a:chOff x="-3387" y="190175"/>
            <a:chExt cx="9149172" cy="524649"/>
          </a:xfrm>
        </p:grpSpPr>
        <p:sp>
          <p:nvSpPr>
            <p:cNvPr id="145" name="任意多边形 14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6" name="任意多边形 14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7" name="任意多边形 14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4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203" name="矩形 202"/>
          <p:cNvSpPr/>
          <p:nvPr/>
        </p:nvSpPr>
        <p:spPr>
          <a:xfrm>
            <a:off x="338192" y="1005108"/>
            <a:ext cx="3308919" cy="369332"/>
          </a:xfrm>
          <a:prstGeom prst="rect">
            <a:avLst/>
          </a:prstGeom>
        </p:spPr>
        <p:txBody>
          <a:bodyPr wrap="none">
            <a:spAutoFit/>
          </a:bodyPr>
          <a:lstStyle/>
          <a:p>
            <a:r>
              <a:rPr lang="en-US" altLang="zh-CN" dirty="0" smtClean="0"/>
              <a:t>7.1.2 </a:t>
            </a:r>
            <a:r>
              <a:rPr lang="zh-CN" altLang="zh-CN" dirty="0" smtClean="0"/>
              <a:t>并行化</a:t>
            </a:r>
            <a:r>
              <a:rPr lang="zh-CN" altLang="zh-CN" dirty="0"/>
              <a:t>的决策树算法优化</a:t>
            </a:r>
            <a:endParaRPr lang="zh-CN" altLang="zh-CN" dirty="0"/>
          </a:p>
        </p:txBody>
      </p:sp>
      <p:sp>
        <p:nvSpPr>
          <p:cNvPr id="204" name="矩形 203"/>
          <p:cNvSpPr/>
          <p:nvPr/>
        </p:nvSpPr>
        <p:spPr>
          <a:xfrm>
            <a:off x="596043" y="1447593"/>
            <a:ext cx="3022369" cy="338554"/>
          </a:xfrm>
          <a:prstGeom prst="rect">
            <a:avLst/>
          </a:prstGeom>
        </p:spPr>
        <p:txBody>
          <a:bodyPr wrap="square">
            <a:spAutoFit/>
          </a:bodyPr>
          <a:lstStyle/>
          <a:p>
            <a:r>
              <a:rPr lang="en-US" altLang="zh-CN" sz="1600" dirty="0" smtClean="0"/>
              <a:t>    1. </a:t>
            </a:r>
            <a:r>
              <a:rPr lang="zh-CN" altLang="zh-CN" sz="1600" dirty="0" smtClean="0"/>
              <a:t>决策</a:t>
            </a:r>
            <a:r>
              <a:rPr lang="zh-CN" altLang="zh-CN" sz="1600" dirty="0"/>
              <a:t>树算法的并行</a:t>
            </a:r>
            <a:r>
              <a:rPr lang="zh-CN" altLang="zh-CN" sz="1600" dirty="0" smtClean="0"/>
              <a:t>策略</a:t>
            </a:r>
            <a:endParaRPr lang="zh-CN" altLang="zh-CN" sz="1600" dirty="0"/>
          </a:p>
        </p:txBody>
      </p:sp>
      <p:sp>
        <p:nvSpPr>
          <p:cNvPr id="205" name="矩形 204"/>
          <p:cNvSpPr/>
          <p:nvPr/>
        </p:nvSpPr>
        <p:spPr>
          <a:xfrm>
            <a:off x="643939" y="1861456"/>
            <a:ext cx="7915326" cy="3293209"/>
          </a:xfrm>
          <a:prstGeom prst="rect">
            <a:avLst/>
          </a:prstGeom>
        </p:spPr>
        <p:txBody>
          <a:bodyPr wrap="square">
            <a:spAutoFit/>
          </a:bodyPr>
          <a:lstStyle/>
          <a:p>
            <a:r>
              <a:rPr lang="en-US" altLang="zh-CN" sz="1600" dirty="0" smtClean="0"/>
              <a:t>    </a:t>
            </a:r>
            <a:r>
              <a:rPr lang="zh-CN" altLang="zh-CN" sz="1600" dirty="0" smtClean="0"/>
              <a:t>关于</a:t>
            </a:r>
            <a:r>
              <a:rPr lang="zh-CN" altLang="zh-CN" sz="1600" dirty="0"/>
              <a:t>决策树算法的并行训练策略主要有以下两种实现方式。根据数据划分方式的不同可以分为动态数据划分和静态数据划分；根据程序设计模式的不同可以分为主从模式和对等</a:t>
            </a:r>
            <a:r>
              <a:rPr lang="zh-CN" altLang="zh-CN" sz="1600" dirty="0" smtClean="0"/>
              <a:t>模式。</a:t>
            </a:r>
            <a:endParaRPr lang="en-US" altLang="zh-CN" sz="1600" dirty="0" smtClean="0"/>
          </a:p>
          <a:p>
            <a:endParaRPr lang="en-US" altLang="zh-CN" sz="1600" dirty="0" smtClean="0"/>
          </a:p>
          <a:p>
            <a:r>
              <a:rPr lang="en-US" altLang="zh-CN" sz="1600" dirty="0" smtClean="0"/>
              <a:t>    </a:t>
            </a:r>
            <a:r>
              <a:rPr lang="x-none" altLang="zh-CN" sz="1600" dirty="0" smtClean="0"/>
              <a:t>1</a:t>
            </a:r>
            <a:r>
              <a:rPr lang="x-none" altLang="zh-CN" sz="1600" dirty="0"/>
              <a:t>）数据划分方式</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1</a:t>
            </a:r>
            <a:r>
              <a:rPr lang="zh-CN" altLang="zh-CN" sz="1600" dirty="0"/>
              <a:t>）动态数据划分法。</a:t>
            </a:r>
            <a:endParaRPr lang="zh-CN" altLang="zh-CN" sz="1600" dirty="0"/>
          </a:p>
          <a:p>
            <a:r>
              <a:rPr lang="en-US" altLang="zh-CN" sz="1600" dirty="0" smtClean="0"/>
              <a:t>    </a:t>
            </a:r>
            <a:r>
              <a:rPr lang="zh-CN" altLang="zh-CN" sz="1600" dirty="0" smtClean="0"/>
              <a:t>动态</a:t>
            </a:r>
            <a:r>
              <a:rPr lang="zh-CN" altLang="zh-CN" sz="1600" dirty="0"/>
              <a:t>数据划分方式就是根据任务进行分片。在构建决策树之前，主处理机上存储着整个训练数据集。假设当前系统中有可供运行的</a:t>
            </a:r>
            <a:r>
              <a:rPr lang="en-US" altLang="zh-CN" sz="1600" dirty="0"/>
              <a:t>n</a:t>
            </a:r>
            <a:r>
              <a:rPr lang="zh-CN" altLang="zh-CN" sz="1600" dirty="0"/>
              <a:t>台处理机，则要将训练数据集划分为</a:t>
            </a:r>
            <a:r>
              <a:rPr lang="en-US" altLang="zh-CN" sz="1600" dirty="0"/>
              <a:t>n</a:t>
            </a:r>
            <a:r>
              <a:rPr lang="zh-CN" altLang="zh-CN" sz="1600" dirty="0"/>
              <a:t>个训练子集，主处理机将划分好的</a:t>
            </a:r>
            <a:r>
              <a:rPr lang="en-US" altLang="zh-CN" sz="1600" dirty="0"/>
              <a:t>n</a:t>
            </a:r>
            <a:r>
              <a:rPr lang="zh-CN" altLang="zh-CN" sz="1600" dirty="0"/>
              <a:t>个训练子集分配给包含自己在内的</a:t>
            </a:r>
            <a:r>
              <a:rPr lang="en-US" altLang="zh-CN" sz="1600" dirty="0"/>
              <a:t>n</a:t>
            </a:r>
            <a:r>
              <a:rPr lang="zh-CN" altLang="zh-CN" sz="1600" dirty="0"/>
              <a:t>台处理机。这</a:t>
            </a:r>
            <a:r>
              <a:rPr lang="en-US" altLang="zh-CN" sz="1600" dirty="0"/>
              <a:t>n</a:t>
            </a:r>
            <a:r>
              <a:rPr lang="zh-CN" altLang="zh-CN" sz="1600" dirty="0"/>
              <a:t>台处理机接收到训练子集后，并行地构建决策树的子树。主处理机重复上面的过程，为完成任务的处理机分配训练集直至所有的处理机都得到任务。</a:t>
            </a:r>
            <a:endParaRPr lang="zh-CN" altLang="zh-CN" sz="1600" dirty="0"/>
          </a:p>
          <a:p>
            <a:endParaRPr lang="zh-CN" altLang="zh-CN" sz="1600" dirty="0"/>
          </a:p>
        </p:txBody>
      </p:sp>
      <p:sp>
        <p:nvSpPr>
          <p:cNvPr id="70" name="矩形 6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矩形 13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4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14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46" name="组合 145"/>
          <p:cNvGrpSpPr/>
          <p:nvPr/>
        </p:nvGrpSpPr>
        <p:grpSpPr>
          <a:xfrm>
            <a:off x="-3387" y="-2439"/>
            <a:ext cx="9149172" cy="716845"/>
            <a:chOff x="-3387" y="190175"/>
            <a:chExt cx="9149172" cy="524649"/>
          </a:xfrm>
        </p:grpSpPr>
        <p:sp>
          <p:nvSpPr>
            <p:cNvPr id="147" name="任意多边形 14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8" name="任意多边形 14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9" name="任意多边形 14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5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206" name="矩形 205"/>
          <p:cNvSpPr/>
          <p:nvPr/>
        </p:nvSpPr>
        <p:spPr>
          <a:xfrm>
            <a:off x="643939" y="947054"/>
            <a:ext cx="7915326" cy="3785652"/>
          </a:xfrm>
          <a:prstGeom prst="rect">
            <a:avLst/>
          </a:prstGeom>
        </p:spPr>
        <p:txBody>
          <a:bodyPr wrap="square">
            <a:spAutoFit/>
          </a:bodyPr>
          <a:lstStyle/>
          <a:p>
            <a:r>
              <a:rPr lang="en-US" altLang="zh-CN" sz="1600" dirty="0" smtClean="0"/>
              <a:t>    </a:t>
            </a:r>
            <a:r>
              <a:rPr lang="zh-CN" altLang="zh-CN" sz="1600" dirty="0" smtClean="0"/>
              <a:t>（</a:t>
            </a:r>
            <a:r>
              <a:rPr lang="en-US" altLang="zh-CN" sz="1600" dirty="0"/>
              <a:t>2</a:t>
            </a:r>
            <a:r>
              <a:rPr lang="zh-CN" altLang="zh-CN" sz="1600" dirty="0"/>
              <a:t>）静态数据划分法。</a:t>
            </a:r>
            <a:endParaRPr lang="zh-CN" altLang="zh-CN" sz="1600" dirty="0"/>
          </a:p>
          <a:p>
            <a:r>
              <a:rPr lang="en-US" altLang="zh-CN" sz="1600" dirty="0" smtClean="0"/>
              <a:t>    </a:t>
            </a:r>
            <a:r>
              <a:rPr lang="zh-CN" altLang="zh-CN" sz="1600" dirty="0" smtClean="0"/>
              <a:t>为了</a:t>
            </a:r>
            <a:r>
              <a:rPr lang="zh-CN" altLang="zh-CN" sz="1600" dirty="0"/>
              <a:t>解决动态数据方式需要各处理机之间大量通信和频繁数据移动的缺点，给出了静态数据划分方式。静态数据划分方式又可以分为横向数据划分和纵向数据划分。</a:t>
            </a:r>
            <a:endParaRPr lang="zh-CN" altLang="zh-CN" sz="1600" dirty="0"/>
          </a:p>
          <a:p>
            <a:endParaRPr lang="en-US" altLang="zh-CN" sz="1600" dirty="0" smtClean="0"/>
          </a:p>
          <a:p>
            <a:r>
              <a:rPr lang="en-US" altLang="zh-CN" sz="1600" dirty="0"/>
              <a:t> </a:t>
            </a:r>
            <a:r>
              <a:rPr lang="en-US" altLang="zh-CN" sz="1600" dirty="0" smtClean="0"/>
              <a:t>   </a:t>
            </a:r>
            <a:r>
              <a:rPr lang="zh-CN" altLang="zh-CN" sz="1600" dirty="0" smtClean="0"/>
              <a:t>①</a:t>
            </a:r>
            <a:r>
              <a:rPr lang="zh-CN" altLang="zh-CN" sz="1600" dirty="0"/>
              <a:t>横向划分方式。</a:t>
            </a:r>
            <a:endParaRPr lang="zh-CN" altLang="zh-CN" sz="1600" dirty="0"/>
          </a:p>
          <a:p>
            <a:r>
              <a:rPr lang="en-US" altLang="zh-CN" sz="1600" dirty="0" smtClean="0"/>
              <a:t>    </a:t>
            </a:r>
            <a:r>
              <a:rPr lang="zh-CN" altLang="zh-CN" sz="1600" dirty="0" smtClean="0"/>
              <a:t>横向</a:t>
            </a:r>
            <a:r>
              <a:rPr lang="zh-CN" altLang="zh-CN" sz="1600" dirty="0"/>
              <a:t>数据划分方式是指将训练数据集进行水平分割，各个处理机保存的训练数据子集的大小一样。假设训练数据集为</a:t>
            </a:r>
            <a:r>
              <a:rPr lang="en-US" altLang="zh-CN" sz="1600" dirty="0"/>
              <a:t>N</a:t>
            </a:r>
            <a:r>
              <a:rPr lang="zh-CN" altLang="zh-CN" sz="1600" dirty="0"/>
              <a:t>，处理机的个数为</a:t>
            </a:r>
            <a:r>
              <a:rPr lang="en-US" altLang="zh-CN" sz="1600" dirty="0"/>
              <a:t>m</a:t>
            </a:r>
            <a:r>
              <a:rPr lang="zh-CN" altLang="zh-CN" sz="1600" dirty="0"/>
              <a:t>，则每个处理机处理的数据集大小为</a:t>
            </a:r>
            <a:r>
              <a:rPr lang="en-US" altLang="zh-CN" sz="1600" dirty="0"/>
              <a:t>N/m</a:t>
            </a:r>
            <a:r>
              <a:rPr lang="zh-CN" altLang="zh-CN" sz="1600" dirty="0"/>
              <a:t>。每个处理机按照同样的扩展策略负责统计本地数据，获取并计算每个属性分裂点相关的信息，各个处理机之间需要互相通信，按照算法所采用的最佳属性测试标准，找出最佳属性和分裂点。在划分数据集到各子节点的过程中，各处理机只对本机数据进行划分。</a:t>
            </a:r>
            <a:endParaRPr lang="en-US" altLang="zh-CN" sz="1600" dirty="0"/>
          </a:p>
          <a:p>
            <a:endParaRPr lang="en-US" altLang="zh-CN" sz="1600" dirty="0" smtClean="0"/>
          </a:p>
          <a:p>
            <a:r>
              <a:rPr lang="en-US" altLang="zh-CN" sz="1600" dirty="0" smtClean="0"/>
              <a:t>    </a:t>
            </a:r>
            <a:r>
              <a:rPr lang="zh-CN" altLang="zh-CN" sz="1600" dirty="0" smtClean="0"/>
              <a:t>②</a:t>
            </a:r>
            <a:r>
              <a:rPr lang="zh-CN" altLang="zh-CN" sz="1600" dirty="0"/>
              <a:t>纵向划分方式。</a:t>
            </a:r>
            <a:endParaRPr lang="zh-CN" altLang="zh-CN" sz="1600" dirty="0"/>
          </a:p>
          <a:p>
            <a:r>
              <a:rPr lang="en-US" altLang="zh-CN" sz="1600" dirty="0" smtClean="0"/>
              <a:t>    </a:t>
            </a:r>
            <a:r>
              <a:rPr lang="zh-CN" altLang="zh-CN" sz="1600" dirty="0" smtClean="0"/>
              <a:t>纵向</a:t>
            </a:r>
            <a:r>
              <a:rPr lang="zh-CN" altLang="zh-CN" sz="1600" dirty="0"/>
              <a:t>划分就是将一个或若干个完整的属性列表分配给一个单独的处理机进行处理，每个处理机并行地完成一个或者多个属性分裂点相关信息的计算过程。</a:t>
            </a:r>
            <a:endParaRPr lang="zh-CN" altLang="zh-CN" sz="1600" dirty="0"/>
          </a:p>
        </p:txBody>
      </p:sp>
      <p:sp>
        <p:nvSpPr>
          <p:cNvPr id="139" name="矩形 13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8" name="组合 77"/>
          <p:cNvGrpSpPr/>
          <p:nvPr/>
        </p:nvGrpSpPr>
        <p:grpSpPr>
          <a:xfrm>
            <a:off x="-3387" y="-2439"/>
            <a:ext cx="9149172" cy="716845"/>
            <a:chOff x="-3387" y="190175"/>
            <a:chExt cx="9149172" cy="524649"/>
          </a:xfrm>
        </p:grpSpPr>
        <p:sp>
          <p:nvSpPr>
            <p:cNvPr id="79" name="任意多边形 7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任意多边形 7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4" name="矩形 133"/>
          <p:cNvSpPr/>
          <p:nvPr/>
        </p:nvSpPr>
        <p:spPr>
          <a:xfrm>
            <a:off x="643939" y="1064621"/>
            <a:ext cx="7915326" cy="3539430"/>
          </a:xfrm>
          <a:prstGeom prst="rect">
            <a:avLst/>
          </a:prstGeom>
        </p:spPr>
        <p:txBody>
          <a:bodyPr wrap="square">
            <a:spAutoFit/>
          </a:bodyPr>
          <a:lstStyle/>
          <a:p>
            <a:r>
              <a:rPr lang="en-US" altLang="zh-CN" sz="1600" dirty="0" smtClean="0"/>
              <a:t>    2</a:t>
            </a:r>
            <a:r>
              <a:rPr lang="x-none" altLang="zh-CN" sz="1600" dirty="0" smtClean="0"/>
              <a:t>）</a:t>
            </a:r>
            <a:r>
              <a:rPr lang="zh-CN" altLang="en-US" sz="1600" dirty="0" smtClean="0"/>
              <a:t>程序设计模式</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1</a:t>
            </a:r>
            <a:r>
              <a:rPr lang="zh-CN" altLang="zh-CN" sz="1600" dirty="0"/>
              <a:t>）主从模式。</a:t>
            </a:r>
            <a:endParaRPr lang="zh-CN" altLang="zh-CN" sz="1600" dirty="0"/>
          </a:p>
          <a:p>
            <a:r>
              <a:rPr lang="en-US" altLang="zh-CN" sz="1600" dirty="0" smtClean="0"/>
              <a:t>    </a:t>
            </a:r>
            <a:r>
              <a:rPr lang="zh-CN" altLang="zh-CN" sz="1600" dirty="0" smtClean="0"/>
              <a:t>基于</a:t>
            </a:r>
            <a:r>
              <a:rPr lang="zh-CN" altLang="zh-CN" sz="1600" dirty="0"/>
              <a:t>主从模式的并行决策树方法中选择一个处理机运行主进程，其余处理机运行从进程。各从进程之间不相互通信，也不要求进行同步。</a:t>
            </a:r>
            <a:endParaRPr lang="zh-CN" altLang="zh-CN" sz="1600" dirty="0"/>
          </a:p>
          <a:p>
            <a:r>
              <a:rPr lang="en-US" altLang="zh-CN" sz="1600" dirty="0" smtClean="0"/>
              <a:t>    </a:t>
            </a:r>
            <a:r>
              <a:rPr lang="zh-CN" altLang="zh-CN" sz="1600" dirty="0" smtClean="0"/>
              <a:t>在</a:t>
            </a:r>
            <a:r>
              <a:rPr lang="zh-CN" altLang="zh-CN" sz="1600" dirty="0"/>
              <a:t>主从模式下，主处理机先将训练数据集横向划分后平均分配到</a:t>
            </a:r>
            <a:r>
              <a:rPr lang="en-US" altLang="zh-CN" sz="1600" dirty="0"/>
              <a:t>N</a:t>
            </a:r>
            <a:r>
              <a:rPr lang="zh-CN" altLang="zh-CN" sz="1600" dirty="0"/>
              <a:t>个从处理机上，各从处理机接收数据后并行统计和计算各分裂点的信息；然后，各从处理机把结果信息传送给主处理机，主处理机综合各从处理机的结果信息，得出最佳分裂属性；最后，主处理机根据最佳分裂属性的分裂结果形成哈希</a:t>
            </a:r>
            <a:r>
              <a:rPr lang="zh-CN" altLang="zh-CN" sz="1600" dirty="0" smtClean="0"/>
              <a:t>表后</a:t>
            </a:r>
            <a:r>
              <a:rPr lang="zh-CN" altLang="zh-CN" sz="1600" dirty="0"/>
              <a:t>发送到各从处理机上，从处理机再根据哈希表分割本机上的数据子集</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2</a:t>
            </a:r>
            <a:r>
              <a:rPr lang="zh-CN" altLang="zh-CN" sz="1600" dirty="0"/>
              <a:t>）对等模式。</a:t>
            </a:r>
            <a:endParaRPr lang="zh-CN" altLang="zh-CN" sz="1600" dirty="0"/>
          </a:p>
          <a:p>
            <a:r>
              <a:rPr lang="en-US" altLang="zh-CN" sz="1600" dirty="0" smtClean="0"/>
              <a:t>    </a:t>
            </a:r>
            <a:r>
              <a:rPr lang="zh-CN" altLang="zh-CN" sz="1600" dirty="0" smtClean="0"/>
              <a:t>在</a:t>
            </a:r>
            <a:r>
              <a:rPr lang="zh-CN" altLang="zh-CN" sz="1600" dirty="0"/>
              <a:t>对等模式下，系统中所有处理机都是对等的，没有主从之分，处理器之间通过相互通信完成决策树的创建</a:t>
            </a:r>
            <a:r>
              <a:rPr lang="zh-CN" altLang="zh-CN" sz="1600" dirty="0" smtClean="0"/>
              <a:t>。</a:t>
            </a:r>
            <a:endParaRPr lang="en-US" altLang="zh-CN" sz="1600" dirty="0" smtClean="0"/>
          </a:p>
        </p:txBody>
      </p:sp>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13</a:t>
            </a:r>
            <a:endParaRPr lang="zh-CN" altLang="en-US" dirty="0"/>
          </a:p>
        </p:txBody>
      </p:sp>
      <p:grpSp>
        <p:nvGrpSpPr>
          <p:cNvPr id="11" name="组合 10"/>
          <p:cNvGrpSpPr/>
          <p:nvPr/>
        </p:nvGrpSpPr>
        <p:grpSpPr>
          <a:xfrm>
            <a:off x="-3387" y="-2439"/>
            <a:ext cx="9149172" cy="716845"/>
            <a:chOff x="-3387" y="190175"/>
            <a:chExt cx="9149172" cy="524649"/>
          </a:xfrm>
        </p:grpSpPr>
        <p:sp>
          <p:nvSpPr>
            <p:cNvPr id="12" name="任意多边形 1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8" name="矩形 67"/>
          <p:cNvSpPr/>
          <p:nvPr/>
        </p:nvSpPr>
        <p:spPr>
          <a:xfrm>
            <a:off x="648295" y="1029581"/>
            <a:ext cx="3022369" cy="338554"/>
          </a:xfrm>
          <a:prstGeom prst="rect">
            <a:avLst/>
          </a:prstGeom>
        </p:spPr>
        <p:txBody>
          <a:bodyPr wrap="square">
            <a:spAutoFit/>
          </a:bodyPr>
          <a:lstStyle/>
          <a:p>
            <a:r>
              <a:rPr lang="en-US" altLang="zh-CN" sz="1600" dirty="0" smtClean="0"/>
              <a:t>    2. </a:t>
            </a:r>
            <a:r>
              <a:rPr lang="zh-CN" altLang="zh-CN" sz="1600" dirty="0" smtClean="0"/>
              <a:t>决策树</a:t>
            </a:r>
            <a:r>
              <a:rPr lang="zh-CN" altLang="zh-CN" sz="1600" dirty="0"/>
              <a:t>中</a:t>
            </a:r>
            <a:r>
              <a:rPr lang="en-US" altLang="zh-CN" sz="1600" dirty="0"/>
              <a:t>C4.5</a:t>
            </a:r>
            <a:r>
              <a:rPr lang="zh-CN" altLang="zh-CN" sz="1600" dirty="0"/>
              <a:t>算法</a:t>
            </a:r>
            <a:r>
              <a:rPr lang="zh-CN" altLang="zh-CN" sz="1600" dirty="0" smtClean="0"/>
              <a:t>并行化</a:t>
            </a:r>
            <a:endParaRPr lang="zh-CN" altLang="zh-CN" sz="1600" dirty="0"/>
          </a:p>
        </p:txBody>
      </p:sp>
      <p:sp>
        <p:nvSpPr>
          <p:cNvPr id="69" name="矩形 68"/>
          <p:cNvSpPr/>
          <p:nvPr/>
        </p:nvSpPr>
        <p:spPr>
          <a:xfrm>
            <a:off x="687484" y="1421675"/>
            <a:ext cx="7915326" cy="3539430"/>
          </a:xfrm>
          <a:prstGeom prst="rect">
            <a:avLst/>
          </a:prstGeom>
        </p:spPr>
        <p:txBody>
          <a:bodyPr wrap="square">
            <a:spAutoFit/>
          </a:bodyPr>
          <a:lstStyle/>
          <a:p>
            <a:r>
              <a:rPr lang="en-US" altLang="zh-CN" sz="1600" dirty="0" smtClean="0"/>
              <a:t>    </a:t>
            </a:r>
            <a:r>
              <a:rPr lang="zh-CN" altLang="zh-CN" sz="1600" dirty="0" smtClean="0"/>
              <a:t>对于</a:t>
            </a:r>
            <a:r>
              <a:rPr lang="en-US" altLang="zh-CN" sz="1600" dirty="0"/>
              <a:t>C4.5</a:t>
            </a:r>
            <a:r>
              <a:rPr lang="zh-CN" altLang="zh-CN" sz="1600" dirty="0"/>
              <a:t>决策树分类算法，如果给定数据集和属性集，在构造树的过程中需要计算所有剩余属性各自对应的分裂指标值，此过程就需要对数据集进行划分，耗时最长，此时可以利用</a:t>
            </a:r>
            <a:r>
              <a:rPr lang="en-US" altLang="zh-CN" sz="1600" dirty="0" err="1"/>
              <a:t>MapReduce</a:t>
            </a:r>
            <a:r>
              <a:rPr lang="zh-CN" altLang="zh-CN" sz="1600" dirty="0"/>
              <a:t>并行框架，可大大缩短时间。根据划分结果，分别计算各属性对应的分裂指标值，从中找出最佳的分裂属性，以此属性为节点，再根据此属性的取值，进行分枝，递归地进行即可得到一颗完整的决策树。</a:t>
            </a:r>
            <a:endParaRPr lang="zh-CN" altLang="zh-CN" sz="1600" dirty="0"/>
          </a:p>
          <a:p>
            <a:r>
              <a:rPr lang="en-US" altLang="zh-CN" sz="1600" dirty="0"/>
              <a:t>    </a:t>
            </a:r>
            <a:r>
              <a:rPr lang="zh-CN" altLang="zh-CN" sz="1600" dirty="0"/>
              <a:t>对于经典的</a:t>
            </a:r>
            <a:r>
              <a:rPr lang="en-US" altLang="zh-CN" sz="1600" dirty="0"/>
              <a:t>C4.5</a:t>
            </a:r>
            <a:r>
              <a:rPr lang="zh-CN" altLang="zh-CN" sz="1600" dirty="0"/>
              <a:t>算法，基于</a:t>
            </a:r>
            <a:r>
              <a:rPr lang="en-US" altLang="zh-CN" sz="1600" dirty="0" err="1"/>
              <a:t>MapReduce</a:t>
            </a:r>
            <a:r>
              <a:rPr lang="zh-CN" altLang="zh-CN" sz="1600" dirty="0"/>
              <a:t>的并行算法，在构造决策树时，分裂指标的计算方法相同，所以逻辑上若数据集相同，它们构造的决策树应该相同，只是</a:t>
            </a:r>
            <a:r>
              <a:rPr lang="en-US" altLang="zh-CN" sz="1600" dirty="0" err="1"/>
              <a:t>MapReduce</a:t>
            </a:r>
            <a:r>
              <a:rPr lang="zh-CN" altLang="zh-CN" sz="1600" dirty="0"/>
              <a:t>是一并行计算框架，数据集较大时，执行效率高，而经典的决策树算法对大数据却无能为力。</a:t>
            </a:r>
            <a:endParaRPr lang="zh-CN" altLang="zh-CN" sz="1600" dirty="0"/>
          </a:p>
          <a:p>
            <a:r>
              <a:rPr lang="en-US" altLang="zh-CN" sz="1600" dirty="0"/>
              <a:t>    </a:t>
            </a:r>
            <a:r>
              <a:rPr lang="zh-CN" altLang="zh-CN" sz="1600" dirty="0"/>
              <a:t>基于</a:t>
            </a:r>
            <a:r>
              <a:rPr lang="en-US" altLang="zh-CN" sz="1600" dirty="0"/>
              <a:t>Hadoop</a:t>
            </a:r>
            <a:r>
              <a:rPr lang="zh-CN" altLang="zh-CN" sz="1600" dirty="0"/>
              <a:t>平台的</a:t>
            </a:r>
            <a:r>
              <a:rPr lang="en-US" altLang="zh-CN" sz="1600" dirty="0"/>
              <a:t>C4.5</a:t>
            </a:r>
            <a:r>
              <a:rPr lang="zh-CN" altLang="zh-CN" sz="1600" dirty="0" smtClean="0"/>
              <a:t>算法是</a:t>
            </a:r>
            <a:r>
              <a:rPr lang="zh-CN" altLang="zh-CN" sz="1600" dirty="0"/>
              <a:t>为了解决传统的</a:t>
            </a:r>
            <a:r>
              <a:rPr lang="en-US" altLang="zh-CN" sz="1600" dirty="0"/>
              <a:t>C4.5</a:t>
            </a:r>
            <a:r>
              <a:rPr lang="zh-CN" altLang="zh-CN" sz="1600" dirty="0"/>
              <a:t>算法不能处理大规模数据的问题。</a:t>
            </a:r>
            <a:endParaRPr lang="zh-CN" altLang="zh-CN" sz="1600" dirty="0"/>
          </a:p>
          <a:p>
            <a:r>
              <a:rPr lang="en-US" altLang="zh-CN" sz="1600" dirty="0" smtClean="0"/>
              <a:t>    </a:t>
            </a:r>
            <a:endParaRPr lang="en-US" altLang="zh-CN" sz="1600" dirty="0" smtClean="0"/>
          </a:p>
          <a:p>
            <a:r>
              <a:rPr lang="en-US" altLang="zh-CN" sz="1600" dirty="0"/>
              <a:t> </a:t>
            </a:r>
            <a:r>
              <a:rPr lang="en-US" altLang="zh-CN" sz="1600" dirty="0" smtClean="0"/>
              <a:t>   C4.5</a:t>
            </a:r>
            <a:r>
              <a:rPr lang="zh-CN" altLang="zh-CN" sz="1600" dirty="0"/>
              <a:t>算法的并行化实现</a:t>
            </a:r>
            <a:r>
              <a:rPr lang="zh-CN" altLang="en-US" sz="1600" dirty="0"/>
              <a:t>方法见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157</a:t>
            </a:r>
            <a:r>
              <a:rPr lang="zh-CN" altLang="en-US" sz="1600" dirty="0"/>
              <a:t>页。</a:t>
            </a:r>
            <a:endParaRPr lang="en-US" altLang="zh-CN" sz="1600" dirty="0"/>
          </a:p>
          <a:p>
            <a:endParaRPr lang="zh-CN" altLang="zh-CN" sz="1600" dirty="0"/>
          </a:p>
        </p:txBody>
      </p:sp>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8" name="组合 77"/>
          <p:cNvGrpSpPr/>
          <p:nvPr/>
        </p:nvGrpSpPr>
        <p:grpSpPr>
          <a:xfrm>
            <a:off x="-3387" y="-2439"/>
            <a:ext cx="9149172" cy="716845"/>
            <a:chOff x="-3387" y="190175"/>
            <a:chExt cx="9149172" cy="524649"/>
          </a:xfrm>
        </p:grpSpPr>
        <p:sp>
          <p:nvSpPr>
            <p:cNvPr id="79" name="任意多边形 7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任意多边形 7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7" name="矩形 136"/>
          <p:cNvSpPr/>
          <p:nvPr/>
        </p:nvSpPr>
        <p:spPr>
          <a:xfrm>
            <a:off x="455759" y="978986"/>
            <a:ext cx="3770584" cy="369332"/>
          </a:xfrm>
          <a:prstGeom prst="rect">
            <a:avLst/>
          </a:prstGeom>
        </p:spPr>
        <p:txBody>
          <a:bodyPr wrap="none">
            <a:spAutoFit/>
          </a:bodyPr>
          <a:lstStyle/>
          <a:p>
            <a:r>
              <a:rPr lang="en-US" altLang="zh-CN" dirty="0" smtClean="0"/>
              <a:t>7.1.3 </a:t>
            </a:r>
            <a:r>
              <a:rPr lang="zh-CN" altLang="zh-CN" dirty="0" smtClean="0"/>
              <a:t>一</a:t>
            </a:r>
            <a:r>
              <a:rPr lang="zh-CN" altLang="zh-CN" dirty="0"/>
              <a:t>种新的朴素贝叶斯改进方法</a:t>
            </a:r>
            <a:endParaRPr lang="zh-CN" altLang="zh-CN" dirty="0"/>
          </a:p>
        </p:txBody>
      </p:sp>
      <p:sp>
        <p:nvSpPr>
          <p:cNvPr id="139" name="矩形 138"/>
          <p:cNvSpPr/>
          <p:nvPr/>
        </p:nvSpPr>
        <p:spPr>
          <a:xfrm>
            <a:off x="565562" y="1456509"/>
            <a:ext cx="7915326" cy="4278094"/>
          </a:xfrm>
          <a:prstGeom prst="rect">
            <a:avLst/>
          </a:prstGeom>
        </p:spPr>
        <p:txBody>
          <a:bodyPr wrap="square">
            <a:spAutoFit/>
          </a:bodyPr>
          <a:lstStyle/>
          <a:p>
            <a:r>
              <a:rPr lang="en-US" altLang="zh-CN" sz="1600" dirty="0" smtClean="0"/>
              <a:t>    </a:t>
            </a:r>
            <a:r>
              <a:rPr lang="zh-CN" altLang="zh-CN" sz="1600" dirty="0" smtClean="0"/>
              <a:t>针对</a:t>
            </a:r>
            <a:r>
              <a:rPr lang="zh-CN" altLang="zh-CN" sz="1600" dirty="0"/>
              <a:t>朴素贝叶斯分类方法要求数据集独立性假设的问题，应用统计量分布的方法给出一</a:t>
            </a:r>
            <a:r>
              <a:rPr lang="zh-CN" altLang="zh-CN" sz="1600" dirty="0" smtClean="0"/>
              <a:t>种</a:t>
            </a:r>
            <a:r>
              <a:rPr lang="en-US" altLang="zh-CN" sz="1600" dirty="0" smtClean="0"/>
              <a:t>      </a:t>
            </a:r>
            <a:r>
              <a:rPr lang="zh-CN" altLang="zh-CN" sz="1600" dirty="0" smtClean="0"/>
              <a:t>分布</a:t>
            </a:r>
            <a:r>
              <a:rPr lang="zh-CN" altLang="zh-CN" sz="1600" dirty="0"/>
              <a:t>加权的贝叶斯分类改进方法，有效地改进了卡方</a:t>
            </a:r>
            <a:r>
              <a:rPr lang="zh-CN" altLang="zh-CN" sz="1600" dirty="0" smtClean="0"/>
              <a:t>独立性假设</a:t>
            </a:r>
            <a:r>
              <a:rPr lang="zh-CN" altLang="zh-CN" sz="1600" dirty="0"/>
              <a:t>对朴素贝叶斯方法独立性假设难以广泛适用的情况</a:t>
            </a:r>
            <a:r>
              <a:rPr lang="zh-CN" altLang="zh-CN" sz="1600" dirty="0" smtClean="0"/>
              <a:t>。</a:t>
            </a:r>
            <a:endParaRPr lang="en-US" altLang="zh-CN" sz="1600" dirty="0" smtClean="0"/>
          </a:p>
          <a:p>
            <a:endParaRPr lang="en-US" altLang="zh-CN" sz="1600" dirty="0" smtClean="0"/>
          </a:p>
          <a:p>
            <a:r>
              <a:rPr lang="en-US" altLang="zh-CN" sz="1600" dirty="0" smtClean="0"/>
              <a:t>    1</a:t>
            </a:r>
            <a:r>
              <a:rPr lang="en-US" altLang="zh-CN" sz="1600" dirty="0"/>
              <a:t>. </a:t>
            </a:r>
            <a:r>
              <a:rPr lang="zh-CN" altLang="zh-CN" sz="1600" dirty="0"/>
              <a:t>属性间的相关关系</a:t>
            </a:r>
            <a:r>
              <a:rPr lang="zh-CN" altLang="en-US" sz="1600" dirty="0"/>
              <a:t>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159</a:t>
            </a:r>
            <a:r>
              <a:rPr lang="zh-CN" altLang="en-US" sz="1600" dirty="0"/>
              <a:t>页。</a:t>
            </a:r>
            <a:endParaRPr lang="en-US" altLang="zh-CN" sz="1600" dirty="0"/>
          </a:p>
          <a:p>
            <a:endParaRPr lang="en-US" altLang="zh-CN" sz="1600" dirty="0" smtClean="0"/>
          </a:p>
          <a:p>
            <a:r>
              <a:rPr lang="en-US" altLang="zh-CN" sz="1600" dirty="0" smtClean="0"/>
              <a:t>    </a:t>
            </a:r>
            <a:r>
              <a:rPr lang="x-none" altLang="zh-CN" sz="1600" dirty="0" smtClean="0"/>
              <a:t>2</a:t>
            </a:r>
            <a:r>
              <a:rPr lang="x-none" altLang="zh-CN" sz="1600" dirty="0"/>
              <a:t>. 算法设计</a:t>
            </a:r>
            <a:endParaRPr lang="zh-CN" altLang="zh-CN" sz="1600" dirty="0"/>
          </a:p>
          <a:p>
            <a:r>
              <a:rPr lang="en-US" altLang="zh-CN" sz="1600" dirty="0"/>
              <a:t>    </a:t>
            </a:r>
            <a:r>
              <a:rPr lang="zh-CN" altLang="zh-CN" sz="1600" dirty="0"/>
              <a:t>设分类表</a:t>
            </a:r>
            <a:r>
              <a:rPr lang="en-US" altLang="zh-CN" sz="1600" dirty="0"/>
              <a:t>T</a:t>
            </a:r>
            <a:r>
              <a:rPr lang="zh-CN" altLang="zh-CN" sz="1600" dirty="0"/>
              <a:t>具有</a:t>
            </a:r>
            <a:r>
              <a:rPr lang="en-US" altLang="zh-CN" sz="1600" dirty="0"/>
              <a:t>n</a:t>
            </a:r>
            <a:r>
              <a:rPr lang="zh-CN" altLang="zh-CN" sz="1600" dirty="0"/>
              <a:t>个条件属性和</a:t>
            </a:r>
            <a:r>
              <a:rPr lang="en-US" altLang="zh-CN" sz="1600" dirty="0"/>
              <a:t>m</a:t>
            </a:r>
            <a:r>
              <a:rPr lang="zh-CN" altLang="zh-CN" sz="1600" dirty="0"/>
              <a:t>个决策属性，分别用随机变量</a:t>
            </a:r>
            <a:r>
              <a:rPr lang="en-US" altLang="zh-CN" sz="1600" dirty="0"/>
              <a:t>X</a:t>
            </a:r>
            <a:r>
              <a:rPr lang="en-US" altLang="zh-CN" sz="1600" baseline="-25000" dirty="0"/>
              <a:t>i</a:t>
            </a:r>
            <a:r>
              <a:rPr lang="en-US" altLang="zh-CN" sz="1600" dirty="0"/>
              <a:t>(</a:t>
            </a:r>
            <a:r>
              <a:rPr lang="en-US" altLang="zh-CN" sz="1600" dirty="0" err="1"/>
              <a:t>i</a:t>
            </a:r>
            <a:r>
              <a:rPr lang="en-US" altLang="zh-CN" sz="1600" dirty="0"/>
              <a:t>=1,2,…,n)</a:t>
            </a:r>
            <a:r>
              <a:rPr lang="zh-CN" altLang="en-US" sz="1600" dirty="0"/>
              <a:t>和</a:t>
            </a:r>
            <a:r>
              <a:rPr lang="en-US" altLang="zh-CN" sz="1600" dirty="0"/>
              <a:t>Y</a:t>
            </a:r>
            <a:r>
              <a:rPr lang="zh-CN" altLang="en-US" sz="1600" dirty="0"/>
              <a:t>表示，</a:t>
            </a:r>
            <a:r>
              <a:rPr lang="zh-CN" altLang="zh-CN" sz="1600" dirty="0"/>
              <a:t>则在加权朴素贝叶斯算法分类模型中权值表示为：</a:t>
            </a:r>
            <a:endParaRPr lang="en-US" altLang="zh-CN" sz="1600" dirty="0"/>
          </a:p>
          <a:p>
            <a:endParaRPr lang="en-US" altLang="zh-CN" sz="1600" dirty="0"/>
          </a:p>
          <a:p>
            <a:endParaRPr lang="en-US" altLang="zh-CN" sz="1600" dirty="0"/>
          </a:p>
          <a:p>
            <a:endParaRPr lang="en-US" altLang="zh-CN" sz="1600" dirty="0"/>
          </a:p>
          <a:p>
            <a:endParaRPr lang="en-US" altLang="zh-CN" sz="1600" dirty="0"/>
          </a:p>
          <a:p>
            <a:r>
              <a:rPr lang="en-US" altLang="zh-CN" sz="1600" dirty="0" smtClean="0"/>
              <a:t>    </a:t>
            </a:r>
            <a:r>
              <a:rPr lang="zh-CN" altLang="zh-CN" sz="1600" dirty="0"/>
              <a:t>公式中</a:t>
            </a:r>
            <a:r>
              <a:rPr lang="en-US" altLang="zh-CN" sz="1600" dirty="0" err="1"/>
              <a:t>w</a:t>
            </a:r>
            <a:r>
              <a:rPr lang="en-US" altLang="zh-CN" sz="1600" baseline="-25000" dirty="0" err="1"/>
              <a:t>i</a:t>
            </a:r>
            <a:r>
              <a:rPr lang="zh-CN" altLang="zh-CN" sz="1600" dirty="0"/>
              <a:t>就作为分类表中第</a:t>
            </a:r>
            <a:r>
              <a:rPr lang="en-US" altLang="zh-CN" sz="1600" dirty="0" err="1"/>
              <a:t>i</a:t>
            </a:r>
            <a:r>
              <a:rPr lang="zh-CN" altLang="zh-CN" sz="1600" dirty="0"/>
              <a:t>个条件属性的权值系数。基于权值系数的改进朴素贝叶斯算法的实现关键在于求解各条件属性与决策属性之间的相关系数。其算法的具体描述步骤见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159</a:t>
            </a:r>
            <a:r>
              <a:rPr lang="zh-CN" altLang="en-US" sz="1600" dirty="0"/>
              <a:t>页。</a:t>
            </a:r>
            <a:endParaRPr lang="en-US" altLang="zh-CN" sz="1600" dirty="0"/>
          </a:p>
          <a:p>
            <a:endParaRPr lang="zh-CN" altLang="zh-CN" sz="1600" dirty="0"/>
          </a:p>
        </p:txBody>
      </p:sp>
      <p:sp>
        <p:nvSpPr>
          <p:cNvPr id="14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44" name="对象 143"/>
          <p:cNvGraphicFramePr>
            <a:graphicFrameLocks noChangeAspect="1"/>
          </p:cNvGraphicFramePr>
          <p:nvPr/>
        </p:nvGraphicFramePr>
        <p:xfrm>
          <a:off x="1332412" y="1685118"/>
          <a:ext cx="248197" cy="335796"/>
        </p:xfrm>
        <a:graphic>
          <a:graphicData uri="http://schemas.openxmlformats.org/presentationml/2006/ole">
            <mc:AlternateContent xmlns:mc="http://schemas.openxmlformats.org/markup-compatibility/2006">
              <mc:Choice xmlns:v="urn:schemas-microsoft-com:vml" Requires="v">
                <p:oleObj spid="_x0000_s26711" name="" r:id="rId3" imgW="165100" imgH="215900" progId="Equation.DSMT4">
                  <p:embed/>
                </p:oleObj>
              </mc:Choice>
              <mc:Fallback>
                <p:oleObj name="" r:id="rId3" imgW="165100" imgH="215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412" y="1685118"/>
                        <a:ext cx="248197" cy="335796"/>
                      </a:xfrm>
                      <a:prstGeom prst="rect">
                        <a:avLst/>
                      </a:prstGeom>
                      <a:noFill/>
                    </p:spPr>
                  </p:pic>
                </p:oleObj>
              </mc:Fallback>
            </mc:AlternateContent>
          </a:graphicData>
        </a:graphic>
      </p:graphicFrame>
      <p:graphicFrame>
        <p:nvGraphicFramePr>
          <p:cNvPr id="136" name="对象 135"/>
          <p:cNvGraphicFramePr>
            <a:graphicFrameLocks noChangeAspect="1"/>
          </p:cNvGraphicFramePr>
          <p:nvPr/>
        </p:nvGraphicFramePr>
        <p:xfrm>
          <a:off x="2362650" y="3714527"/>
          <a:ext cx="3591587" cy="915854"/>
        </p:xfrm>
        <a:graphic>
          <a:graphicData uri="http://schemas.openxmlformats.org/presentationml/2006/ole">
            <mc:AlternateContent xmlns:mc="http://schemas.openxmlformats.org/markup-compatibility/2006">
              <mc:Choice xmlns:v="urn:schemas-microsoft-com:vml" Requires="v">
                <p:oleObj spid="_x0000_s26712" name="" r:id="rId5" imgW="2032000" imgH="520700" progId="Equation.DSMT4">
                  <p:embed/>
                </p:oleObj>
              </mc:Choice>
              <mc:Fallback>
                <p:oleObj name="" r:id="rId5" imgW="2032000" imgH="520700" progId="Equation.DSMT4">
                  <p:embed/>
                  <p:pic>
                    <p:nvPicPr>
                      <p:cNvPr id="0" name="对象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650" y="3714527"/>
                        <a:ext cx="3591587" cy="915854"/>
                      </a:xfrm>
                      <a:prstGeom prst="rect">
                        <a:avLst/>
                      </a:prstGeom>
                      <a:noFill/>
                    </p:spPr>
                  </p:pic>
                </p:oleObj>
              </mc:Fallback>
            </mc:AlternateContent>
          </a:graphicData>
        </a:graphic>
      </p:graphicFrame>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9" name="组合 78"/>
          <p:cNvGrpSpPr/>
          <p:nvPr/>
        </p:nvGrpSpPr>
        <p:grpSpPr>
          <a:xfrm>
            <a:off x="-3387" y="-2439"/>
            <a:ext cx="9149172" cy="716845"/>
            <a:chOff x="-3387" y="190175"/>
            <a:chExt cx="9149172" cy="524649"/>
          </a:xfrm>
        </p:grpSpPr>
        <p:sp>
          <p:nvSpPr>
            <p:cNvPr id="80" name="任意多边形 7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任意多边形 8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6" name="矩形 135"/>
          <p:cNvSpPr/>
          <p:nvPr/>
        </p:nvSpPr>
        <p:spPr>
          <a:xfrm>
            <a:off x="390444" y="1031231"/>
            <a:ext cx="3308919" cy="369332"/>
          </a:xfrm>
          <a:prstGeom prst="rect">
            <a:avLst/>
          </a:prstGeom>
        </p:spPr>
        <p:txBody>
          <a:bodyPr wrap="none">
            <a:spAutoFit/>
          </a:bodyPr>
          <a:lstStyle/>
          <a:p>
            <a:r>
              <a:rPr lang="en-US" altLang="zh-CN" dirty="0" smtClean="0"/>
              <a:t>7.1.4 </a:t>
            </a:r>
            <a:r>
              <a:rPr lang="zh-CN" altLang="zh-CN" dirty="0" smtClean="0"/>
              <a:t>支持</a:t>
            </a:r>
            <a:r>
              <a:rPr lang="zh-CN" altLang="zh-CN" dirty="0"/>
              <a:t>向量机并行优化改进</a:t>
            </a:r>
            <a:endParaRPr lang="zh-CN" altLang="zh-CN" dirty="0"/>
          </a:p>
        </p:txBody>
      </p:sp>
      <p:sp>
        <p:nvSpPr>
          <p:cNvPr id="137" name="矩形 136"/>
          <p:cNvSpPr/>
          <p:nvPr/>
        </p:nvSpPr>
        <p:spPr>
          <a:xfrm>
            <a:off x="617814" y="1926764"/>
            <a:ext cx="7915326" cy="3539430"/>
          </a:xfrm>
          <a:prstGeom prst="rect">
            <a:avLst/>
          </a:prstGeom>
        </p:spPr>
        <p:txBody>
          <a:bodyPr wrap="square">
            <a:spAutoFit/>
          </a:bodyPr>
          <a:lstStyle/>
          <a:p>
            <a:r>
              <a:rPr lang="en-US" altLang="zh-CN" sz="1600" dirty="0" smtClean="0"/>
              <a:t>    </a:t>
            </a:r>
            <a:r>
              <a:rPr lang="zh-CN" altLang="zh-CN" sz="1600" dirty="0" smtClean="0"/>
              <a:t>常见</a:t>
            </a:r>
            <a:r>
              <a:rPr lang="zh-CN" altLang="zh-CN" sz="1600" dirty="0"/>
              <a:t>的并行支持向量</a:t>
            </a:r>
            <a:r>
              <a:rPr lang="zh-CN" altLang="zh-CN" sz="1600" dirty="0" smtClean="0"/>
              <a:t>机设计</a:t>
            </a:r>
            <a:r>
              <a:rPr lang="zh-CN" altLang="zh-CN" sz="1600" dirty="0"/>
              <a:t>模式主要有分组式、级联式、反馈式和混合式</a:t>
            </a:r>
            <a:r>
              <a:rPr lang="en-US" altLang="zh-CN" sz="1600" dirty="0"/>
              <a:t>4</a:t>
            </a:r>
            <a:r>
              <a:rPr lang="zh-CN" altLang="zh-CN" sz="1600" dirty="0" smtClean="0"/>
              <a:t>种。</a:t>
            </a:r>
            <a:endParaRPr lang="en-US" altLang="zh-CN" sz="1600" dirty="0" smtClean="0"/>
          </a:p>
          <a:p>
            <a:endParaRPr lang="en-US" altLang="zh-CN" sz="1600" dirty="0" smtClean="0"/>
          </a:p>
          <a:p>
            <a:r>
              <a:rPr lang="en-US" altLang="zh-CN" sz="1600" dirty="0" smtClean="0"/>
              <a:t>    </a:t>
            </a:r>
            <a:r>
              <a:rPr lang="x-none" altLang="zh-CN" sz="1600" dirty="0" smtClean="0"/>
              <a:t>1</a:t>
            </a:r>
            <a:r>
              <a:rPr lang="x-none" altLang="zh-CN" sz="1600" dirty="0"/>
              <a:t>）分组式并行支持向量机（GroupedPSVM）</a:t>
            </a:r>
            <a:endParaRPr lang="zh-CN" altLang="zh-CN" sz="1600" dirty="0"/>
          </a:p>
          <a:p>
            <a:r>
              <a:rPr lang="en-US" altLang="zh-CN" sz="1600" dirty="0"/>
              <a:t>    </a:t>
            </a:r>
            <a:r>
              <a:rPr lang="zh-CN" altLang="zh-CN" sz="1600" dirty="0"/>
              <a:t>设计思路是：将原始训练集</a:t>
            </a:r>
            <a:r>
              <a:rPr lang="en-US" altLang="zh-CN" sz="1600" dirty="0"/>
              <a:t>TD</a:t>
            </a:r>
            <a:r>
              <a:rPr lang="zh-CN" altLang="zh-CN" sz="1600" dirty="0"/>
              <a:t>按照一定原则切分成</a:t>
            </a:r>
            <a:r>
              <a:rPr lang="en-US" altLang="zh-CN" sz="1600" dirty="0"/>
              <a:t>n</a:t>
            </a:r>
            <a:r>
              <a:rPr lang="zh-CN" altLang="zh-CN" sz="1600" dirty="0"/>
              <a:t>个子训练样本集，每个子训练样本集中均匀分布着各类样本，之后利用</a:t>
            </a:r>
            <a:r>
              <a:rPr lang="en-US" altLang="zh-CN" sz="1600" dirty="0"/>
              <a:t>Map</a:t>
            </a:r>
            <a:r>
              <a:rPr lang="zh-CN" altLang="zh-CN" sz="1600" dirty="0"/>
              <a:t>操作在集群各节点上并行训练这</a:t>
            </a:r>
            <a:r>
              <a:rPr lang="en-US" altLang="zh-CN" sz="1600" dirty="0"/>
              <a:t>n</a:t>
            </a:r>
            <a:r>
              <a:rPr lang="zh-CN" altLang="zh-CN" sz="1600" dirty="0"/>
              <a:t>个子训练样本集，训练结果为</a:t>
            </a:r>
            <a:r>
              <a:rPr lang="en-US" altLang="zh-CN" sz="1600" dirty="0"/>
              <a:t>n</a:t>
            </a:r>
            <a:r>
              <a:rPr lang="zh-CN" altLang="zh-CN" sz="1600" dirty="0"/>
              <a:t>个子支持向量集，最后采用</a:t>
            </a:r>
            <a:r>
              <a:rPr lang="en-US" altLang="zh-CN" sz="1600" dirty="0"/>
              <a:t>Reduce</a:t>
            </a:r>
            <a:r>
              <a:rPr lang="zh-CN" altLang="zh-CN" sz="1600" dirty="0"/>
              <a:t>简单地合并</a:t>
            </a:r>
            <a:r>
              <a:rPr lang="en-US" altLang="zh-CN" sz="1600" dirty="0"/>
              <a:t>n</a:t>
            </a:r>
            <a:r>
              <a:rPr lang="zh-CN" altLang="zh-CN" sz="1600" dirty="0"/>
              <a:t>个子支持向量集，从而得到全局最优支持向量集。</a:t>
            </a:r>
            <a:endParaRPr lang="en-US" altLang="zh-CN" sz="1600" dirty="0"/>
          </a:p>
          <a:p>
            <a:endParaRPr lang="en-US" altLang="zh-CN" sz="1600" dirty="0" smtClean="0"/>
          </a:p>
          <a:p>
            <a:r>
              <a:rPr lang="en-US" altLang="zh-CN" sz="1600" dirty="0" smtClean="0"/>
              <a:t>    </a:t>
            </a:r>
            <a:r>
              <a:rPr lang="x-none" altLang="zh-CN" sz="1600" dirty="0" smtClean="0"/>
              <a:t>2</a:t>
            </a:r>
            <a:r>
              <a:rPr lang="x-none" altLang="zh-CN" sz="1600" dirty="0"/>
              <a:t>）级联式并行支持向量机（CascadePSVM）</a:t>
            </a:r>
            <a:endParaRPr lang="zh-CN" altLang="zh-CN" sz="1600" dirty="0"/>
          </a:p>
          <a:p>
            <a:r>
              <a:rPr lang="en-US" altLang="zh-CN" sz="1600" dirty="0"/>
              <a:t>    </a:t>
            </a:r>
            <a:r>
              <a:rPr lang="zh-CN" altLang="zh-CN" sz="1600" dirty="0"/>
              <a:t>同样采用数据分割的思想，通过并行处理样本子集节省大量时间，对子样本集的合并并非像分组式那样全部合并，而是两两合并子集按照分而治之的原则进行再次训练，直至最终得到全局支持向量模型。将原始训练集</a:t>
            </a:r>
            <a:r>
              <a:rPr lang="en-US" altLang="zh-CN" sz="1600" dirty="0"/>
              <a:t>TD</a:t>
            </a:r>
            <a:r>
              <a:rPr lang="zh-CN" altLang="zh-CN" sz="1600" dirty="0"/>
              <a:t>按照一定原则切分成</a:t>
            </a:r>
            <a:r>
              <a:rPr lang="en-US" altLang="zh-CN" sz="1600" dirty="0"/>
              <a:t>n</a:t>
            </a:r>
            <a:r>
              <a:rPr lang="zh-CN" altLang="zh-CN" sz="1600" dirty="0"/>
              <a:t>个子训练样本集（</a:t>
            </a:r>
            <a:r>
              <a:rPr lang="en-US" altLang="zh-CN" sz="1600" dirty="0"/>
              <a:t>n</a:t>
            </a:r>
            <a:r>
              <a:rPr lang="zh-CN" altLang="zh-CN" sz="1600" dirty="0"/>
              <a:t>为偶数，且</a:t>
            </a:r>
            <a:r>
              <a:rPr lang="en-US" altLang="zh-CN" sz="1600" dirty="0"/>
              <a:t>n&gt;=2</a:t>
            </a:r>
            <a:r>
              <a:rPr lang="zh-CN" altLang="zh-CN" sz="1600" dirty="0"/>
              <a:t>），</a:t>
            </a:r>
            <a:r>
              <a:rPr lang="en-US" altLang="zh-CN" sz="1600" dirty="0"/>
              <a:t>SV</a:t>
            </a:r>
            <a:r>
              <a:rPr lang="zh-CN" altLang="zh-CN" sz="1600" dirty="0"/>
              <a:t>为训练子样本集所得的支持向量。</a:t>
            </a:r>
            <a:endParaRPr lang="en-US" altLang="zh-CN" sz="1600" dirty="0"/>
          </a:p>
          <a:p>
            <a:endParaRPr lang="zh-CN" altLang="zh-CN" sz="1600" dirty="0"/>
          </a:p>
        </p:txBody>
      </p:sp>
      <p:sp>
        <p:nvSpPr>
          <p:cNvPr id="13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矩形 142"/>
          <p:cNvSpPr/>
          <p:nvPr/>
        </p:nvSpPr>
        <p:spPr>
          <a:xfrm>
            <a:off x="596043" y="1499842"/>
            <a:ext cx="3022369" cy="338554"/>
          </a:xfrm>
          <a:prstGeom prst="rect">
            <a:avLst/>
          </a:prstGeom>
        </p:spPr>
        <p:txBody>
          <a:bodyPr wrap="square">
            <a:spAutoFit/>
          </a:bodyPr>
          <a:lstStyle/>
          <a:p>
            <a:r>
              <a:rPr lang="en-US" altLang="zh-CN" sz="1600" dirty="0" smtClean="0"/>
              <a:t>    1. </a:t>
            </a:r>
            <a:r>
              <a:rPr lang="zh-CN" altLang="zh-CN" sz="1600" dirty="0" smtClean="0"/>
              <a:t>并行</a:t>
            </a:r>
            <a:r>
              <a:rPr lang="zh-CN" altLang="zh-CN" sz="1600" dirty="0"/>
              <a:t>支持向量机</a:t>
            </a:r>
            <a:r>
              <a:rPr lang="zh-CN" altLang="zh-CN" sz="1600" dirty="0" smtClean="0"/>
              <a:t>发展</a:t>
            </a:r>
            <a:endParaRPr lang="zh-CN" altLang="zh-CN" sz="1600" dirty="0"/>
          </a:p>
        </p:txBody>
      </p:sp>
      <p:sp>
        <p:nvSpPr>
          <p:cNvPr id="72" name="矩形 7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9" name="组合 78"/>
          <p:cNvGrpSpPr/>
          <p:nvPr/>
        </p:nvGrpSpPr>
        <p:grpSpPr>
          <a:xfrm>
            <a:off x="-3387" y="-2439"/>
            <a:ext cx="9149172" cy="716845"/>
            <a:chOff x="-3387" y="190175"/>
            <a:chExt cx="9149172" cy="524649"/>
          </a:xfrm>
        </p:grpSpPr>
        <p:sp>
          <p:nvSpPr>
            <p:cNvPr id="80" name="任意多边形 7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任意多边形 8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5" name="矩形 134"/>
          <p:cNvSpPr/>
          <p:nvPr/>
        </p:nvSpPr>
        <p:spPr>
          <a:xfrm>
            <a:off x="643939" y="1064621"/>
            <a:ext cx="7915326" cy="3046988"/>
          </a:xfrm>
          <a:prstGeom prst="rect">
            <a:avLst/>
          </a:prstGeom>
        </p:spPr>
        <p:txBody>
          <a:bodyPr wrap="square">
            <a:spAutoFit/>
          </a:bodyPr>
          <a:lstStyle/>
          <a:p>
            <a:r>
              <a:rPr lang="en-US" altLang="zh-CN" sz="1600" dirty="0" smtClean="0"/>
              <a:t>    </a:t>
            </a:r>
            <a:r>
              <a:rPr lang="x-none" altLang="zh-CN" sz="1600" dirty="0" smtClean="0"/>
              <a:t>3</a:t>
            </a:r>
            <a:r>
              <a:rPr lang="x-none" altLang="zh-CN" sz="1600" dirty="0"/>
              <a:t>）反馈式并行支持向量机（FeedbackPSVM）</a:t>
            </a:r>
            <a:endParaRPr lang="zh-CN" altLang="zh-CN" sz="1600" dirty="0"/>
          </a:p>
          <a:p>
            <a:r>
              <a:rPr lang="en-US" altLang="zh-CN" sz="1600" dirty="0" smtClean="0"/>
              <a:t>    </a:t>
            </a:r>
            <a:r>
              <a:rPr lang="zh-CN" altLang="zh-CN" sz="1600" dirty="0"/>
              <a:t>在</a:t>
            </a:r>
            <a:r>
              <a:rPr lang="en-US" altLang="zh-CN" sz="1600" dirty="0" err="1"/>
              <a:t>CascadePSVM</a:t>
            </a:r>
            <a:r>
              <a:rPr lang="zh-CN" altLang="zh-CN" sz="1600" dirty="0"/>
              <a:t>的基础上引入反馈，即将最后一步得到的全局支持向量反馈到初始数据子集中进行再次训练，从而避免不合理的数据划分对分类模型性能产生的潜在影响，该策略以迭代的方式进行，通过判断迭代停止条件来终止迭代，从而提高训练精度。</a:t>
            </a:r>
            <a:endParaRPr lang="en-US" altLang="zh-CN" sz="1600" dirty="0"/>
          </a:p>
          <a:p>
            <a:endParaRPr lang="en-US" altLang="zh-CN" sz="1600" dirty="0"/>
          </a:p>
          <a:p>
            <a:r>
              <a:rPr lang="en-US" altLang="zh-CN" sz="1600" dirty="0" smtClean="0"/>
              <a:t>    </a:t>
            </a:r>
            <a:r>
              <a:rPr lang="x-none" altLang="zh-CN" sz="1600" dirty="0" smtClean="0"/>
              <a:t>4</a:t>
            </a:r>
            <a:r>
              <a:rPr lang="x-none" altLang="zh-CN" sz="1600" dirty="0"/>
              <a:t>）混合式并行支持向量机（HybridPSVM）</a:t>
            </a:r>
            <a:endParaRPr lang="zh-CN" altLang="zh-CN" sz="1600" dirty="0"/>
          </a:p>
          <a:p>
            <a:r>
              <a:rPr lang="en-US" altLang="zh-CN" sz="1600" dirty="0" smtClean="0"/>
              <a:t>    </a:t>
            </a:r>
            <a:r>
              <a:rPr lang="zh-CN" altLang="zh-CN" sz="1600" dirty="0" smtClean="0"/>
              <a:t>常见</a:t>
            </a:r>
            <a:r>
              <a:rPr lang="zh-CN" altLang="zh-CN" sz="1600" dirty="0"/>
              <a:t>的混合式并行</a:t>
            </a:r>
            <a:r>
              <a:rPr lang="en-US" altLang="zh-CN" sz="1600" dirty="0"/>
              <a:t>SVM</a:t>
            </a:r>
            <a:r>
              <a:rPr lang="zh-CN" altLang="zh-CN" sz="1600" dirty="0"/>
              <a:t>是分组式和级联式并行</a:t>
            </a:r>
            <a:r>
              <a:rPr lang="en-US" altLang="zh-CN" sz="1600" dirty="0"/>
              <a:t>SVM</a:t>
            </a:r>
            <a:r>
              <a:rPr lang="zh-CN" altLang="zh-CN" sz="1600" dirty="0"/>
              <a:t>的某种组合，该模型先将原始训练样本集分成</a:t>
            </a:r>
            <a:r>
              <a:rPr lang="en-US" altLang="zh-CN" sz="1600" dirty="0"/>
              <a:t>n</a:t>
            </a:r>
            <a:r>
              <a:rPr lang="zh-CN" altLang="zh-CN" sz="1600" dirty="0"/>
              <a:t>个子集，分别对这些子集进行训练生成各子集的支持向量，这一步与分组式</a:t>
            </a:r>
            <a:r>
              <a:rPr lang="en-US" altLang="zh-CN" sz="1600" dirty="0"/>
              <a:t>SVM</a:t>
            </a:r>
            <a:r>
              <a:rPr lang="zh-CN" altLang="zh-CN" sz="1600" dirty="0"/>
              <a:t>一样。之后根据预设值</a:t>
            </a:r>
            <a:r>
              <a:rPr lang="en-US" altLang="zh-CN" sz="1600" dirty="0"/>
              <a:t>k</a:t>
            </a:r>
            <a:r>
              <a:rPr lang="zh-CN" altLang="zh-CN" sz="1600" dirty="0"/>
              <a:t>，将这些支持向量合并到</a:t>
            </a:r>
            <a:r>
              <a:rPr lang="en-US" altLang="zh-CN" sz="1600" dirty="0"/>
              <a:t>k</a:t>
            </a:r>
            <a:r>
              <a:rPr lang="zh-CN" altLang="zh-CN" sz="1600" dirty="0"/>
              <a:t>个子集，再次并行训练后得到最终结果，</a:t>
            </a:r>
            <a:r>
              <a:rPr lang="en-US" altLang="zh-CN" sz="1600" dirty="0"/>
              <a:t>k</a:t>
            </a:r>
            <a:r>
              <a:rPr lang="zh-CN" altLang="zh-CN" sz="1600" dirty="0"/>
              <a:t>个子集中，每个子集含有</a:t>
            </a:r>
            <a:r>
              <a:rPr lang="en-US" altLang="zh-CN" sz="1600" dirty="0"/>
              <a:t>n/k</a:t>
            </a:r>
            <a:r>
              <a:rPr lang="zh-CN" altLang="zh-CN" sz="1600" dirty="0"/>
              <a:t>个原始训练样本子集，这一步并非像分组</a:t>
            </a:r>
            <a:r>
              <a:rPr lang="en-US" altLang="zh-CN" sz="1600" dirty="0"/>
              <a:t>SVM</a:t>
            </a:r>
            <a:r>
              <a:rPr lang="zh-CN" altLang="zh-CN" sz="1600" dirty="0"/>
              <a:t>整体合并，也不像级联</a:t>
            </a:r>
            <a:r>
              <a:rPr lang="en-US" altLang="zh-CN" sz="1600" dirty="0"/>
              <a:t>SVM</a:t>
            </a:r>
            <a:r>
              <a:rPr lang="zh-CN" altLang="zh-CN" sz="1600" dirty="0"/>
              <a:t>两两合并，而是选取适合的子集数进行合并。最后合并这些支持向量，得到最终的</a:t>
            </a:r>
            <a:r>
              <a:rPr lang="en-US" altLang="zh-CN" sz="1600" dirty="0"/>
              <a:t>SVM</a:t>
            </a:r>
            <a:r>
              <a:rPr lang="zh-CN" altLang="zh-CN" sz="1600" dirty="0"/>
              <a:t>分类</a:t>
            </a:r>
            <a:r>
              <a:rPr lang="zh-CN" altLang="zh-CN" sz="1600" dirty="0" smtClean="0"/>
              <a:t>模型。</a:t>
            </a:r>
            <a:endParaRPr lang="en-US" altLang="zh-CN" sz="1600" dirty="0"/>
          </a:p>
        </p:txBody>
      </p:sp>
      <p:sp>
        <p:nvSpPr>
          <p:cNvPr id="13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7650" name="Picture 2" descr="https://timgsa.baidu.com/timg?image&amp;quality=80&amp;size=b9999_10000&amp;sec=1524132695664&amp;di=587602ea994899d6d0b2f110a8115d86&amp;imgtype=0&amp;src=http%3A%2F%2Fmsp.baidu.com%2Fv1%2Fmediaspot%2F6cdfc636cab8cd852638ed3d8d28a76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19807" y="4172499"/>
            <a:ext cx="4686922" cy="1758504"/>
          </a:xfrm>
          <a:prstGeom prst="rect">
            <a:avLst/>
          </a:prstGeom>
          <a:noFill/>
          <a:extLst>
            <a:ext uri="{909E8E84-426E-40DD-AFC4-6F175D3DCCD1}">
              <a14:hiddenFill xmlns:a14="http://schemas.microsoft.com/office/drawing/2010/main">
                <a:solidFill>
                  <a:srgbClr val="FFFFFF"/>
                </a:solidFill>
              </a14:hiddenFill>
            </a:ext>
          </a:extLst>
        </p:spPr>
      </p:pic>
      <p:sp>
        <p:nvSpPr>
          <p:cNvPr id="72" name="矩形 7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643939" y="1299753"/>
            <a:ext cx="4670217" cy="2800767"/>
          </a:xfrm>
          <a:prstGeom prst="rect">
            <a:avLst/>
          </a:prstGeom>
        </p:spPr>
        <p:txBody>
          <a:bodyPr wrap="square">
            <a:spAutoFit/>
          </a:bodyPr>
          <a:lstStyle/>
          <a:p>
            <a:r>
              <a:rPr lang="en-US" altLang="zh-CN" sz="1600" dirty="0" smtClean="0"/>
              <a:t>    </a:t>
            </a:r>
            <a:r>
              <a:rPr lang="zh-CN" altLang="zh-CN" sz="1600" dirty="0" smtClean="0"/>
              <a:t>反馈</a:t>
            </a:r>
            <a:r>
              <a:rPr lang="zh-CN" altLang="zh-CN" sz="1600" dirty="0"/>
              <a:t>式并行支持向量</a:t>
            </a:r>
            <a:r>
              <a:rPr lang="zh-CN" altLang="zh-CN" sz="1600" dirty="0" smtClean="0"/>
              <a:t>机就是</a:t>
            </a:r>
            <a:r>
              <a:rPr lang="zh-CN" altLang="zh-CN" sz="1600" dirty="0"/>
              <a:t>将原始训练数据集分块，通过并行训练子样本集加速全局支持向量的训练速度，为消除初始数据集划分对分类器性能和训练结果的潜在影响，特地引入迭代反馈机制，通过反馈，将本次迭代的结果返回初始分类器进行调整和更新，从而进一步提高分类准确率。</a:t>
            </a:r>
            <a:endParaRPr lang="en-US" altLang="zh-CN" sz="1600" dirty="0"/>
          </a:p>
          <a:p>
            <a:endParaRPr lang="en-US" altLang="zh-CN" sz="1600" dirty="0" smtClean="0"/>
          </a:p>
          <a:p>
            <a:r>
              <a:rPr lang="en-US" altLang="zh-CN" sz="1600" dirty="0" smtClean="0"/>
              <a:t>    </a:t>
            </a:r>
            <a:r>
              <a:rPr lang="zh-CN" altLang="zh-CN" sz="1600" dirty="0" smtClean="0"/>
              <a:t>设计</a:t>
            </a:r>
            <a:r>
              <a:rPr lang="zh-CN" altLang="zh-CN" sz="1600" dirty="0"/>
              <a:t>和实现基于</a:t>
            </a:r>
            <a:r>
              <a:rPr lang="en-US" altLang="zh-CN" sz="1600" dirty="0" err="1"/>
              <a:t>MapReduce</a:t>
            </a:r>
            <a:r>
              <a:rPr lang="zh-CN" altLang="zh-CN" sz="1600" dirty="0"/>
              <a:t>编程框架的反馈</a:t>
            </a:r>
            <a:r>
              <a:rPr lang="zh-CN" altLang="zh-CN" sz="1600" dirty="0" smtClean="0"/>
              <a:t>式并行</a:t>
            </a:r>
            <a:r>
              <a:rPr lang="zh-CN" altLang="zh-CN" sz="1600" dirty="0"/>
              <a:t>支持向量机时，需要格外重视数据集的</a:t>
            </a:r>
            <a:r>
              <a:rPr lang="zh-CN" altLang="zh-CN" sz="1600" dirty="0" smtClean="0"/>
              <a:t>划分和</a:t>
            </a:r>
            <a:r>
              <a:rPr lang="zh-CN" altLang="zh-CN" sz="1600" dirty="0"/>
              <a:t>如何迭代这两个问题</a:t>
            </a:r>
            <a:r>
              <a:rPr lang="zh-CN" altLang="zh-CN" sz="1600" dirty="0" smtClean="0"/>
              <a:t>。</a:t>
            </a:r>
            <a:r>
              <a:rPr lang="zh-CN" altLang="en-US" sz="1600" dirty="0" smtClean="0"/>
              <a:t>右</a:t>
            </a:r>
            <a:r>
              <a:rPr lang="zh-CN" altLang="zh-CN" sz="1600" dirty="0" smtClean="0"/>
              <a:t>图给</a:t>
            </a:r>
            <a:r>
              <a:rPr lang="zh-CN" altLang="zh-CN" sz="1600" dirty="0"/>
              <a:t>出了</a:t>
            </a:r>
            <a:r>
              <a:rPr lang="en-US" altLang="zh-CN" sz="1600" dirty="0" err="1" smtClean="0"/>
              <a:t>FeedBackSVM</a:t>
            </a:r>
            <a:endParaRPr lang="en-US" altLang="zh-CN" sz="1600" dirty="0" smtClean="0"/>
          </a:p>
          <a:p>
            <a:r>
              <a:rPr lang="zh-CN" altLang="zh-CN" sz="1600" dirty="0" smtClean="0"/>
              <a:t>的</a:t>
            </a:r>
            <a:r>
              <a:rPr lang="zh-CN" altLang="zh-CN" sz="1600" dirty="0"/>
              <a:t>流程图。</a:t>
            </a:r>
            <a:endParaRPr lang="en-US" altLang="zh-CN" sz="1600" dirty="0"/>
          </a:p>
        </p:txBody>
      </p:sp>
      <p:sp>
        <p:nvSpPr>
          <p:cNvPr id="140" name="矩形 139"/>
          <p:cNvSpPr/>
          <p:nvPr/>
        </p:nvSpPr>
        <p:spPr>
          <a:xfrm>
            <a:off x="648295" y="912012"/>
            <a:ext cx="3675511" cy="338554"/>
          </a:xfrm>
          <a:prstGeom prst="rect">
            <a:avLst/>
          </a:prstGeom>
        </p:spPr>
        <p:txBody>
          <a:bodyPr wrap="square">
            <a:spAutoFit/>
          </a:bodyPr>
          <a:lstStyle/>
          <a:p>
            <a:r>
              <a:rPr lang="en-US" altLang="zh-CN" sz="1600" dirty="0" smtClean="0"/>
              <a:t>    2. </a:t>
            </a:r>
            <a:r>
              <a:rPr lang="zh-CN" altLang="zh-CN" sz="1600" dirty="0" smtClean="0"/>
              <a:t>反馈</a:t>
            </a:r>
            <a:r>
              <a:rPr lang="zh-CN" altLang="zh-CN" sz="1600" dirty="0"/>
              <a:t>式并行支持向量机算法</a:t>
            </a:r>
            <a:r>
              <a:rPr lang="zh-CN" altLang="zh-CN" sz="1600" dirty="0" smtClean="0"/>
              <a:t>实现</a:t>
            </a:r>
            <a:endParaRPr lang="zh-CN" altLang="zh-CN" sz="1600" dirty="0"/>
          </a:p>
        </p:txBody>
      </p:sp>
      <p:pic>
        <p:nvPicPr>
          <p:cNvPr id="8292" name="Picture 100" descr="t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156" y="757118"/>
            <a:ext cx="3425962" cy="524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组合 160"/>
          <p:cNvGrpSpPr/>
          <p:nvPr/>
        </p:nvGrpSpPr>
        <p:grpSpPr>
          <a:xfrm>
            <a:off x="1752355" y="2620730"/>
            <a:ext cx="5693399" cy="426279"/>
            <a:chOff x="1807265" y="3866296"/>
            <a:chExt cx="5693399" cy="426279"/>
          </a:xfrm>
          <a:solidFill>
            <a:srgbClr val="000066"/>
          </a:solidFill>
        </p:grpSpPr>
        <p:sp>
          <p:nvSpPr>
            <p:cNvPr id="162" name="圆角矩形 161"/>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7.2</a:t>
              </a:r>
              <a:r>
                <a:rPr lang="zh-CN" altLang="en-US" sz="2100" spc="225" dirty="0" smtClean="0">
                  <a:solidFill>
                    <a:schemeClr val="bg1"/>
                  </a:solidFill>
                  <a:latin typeface="微软雅黑" panose="020B0503020204020204" pitchFamily="34" charset="-122"/>
                  <a:ea typeface="微软雅黑" panose="020B0503020204020204" pitchFamily="34" charset="-122"/>
                </a:rPr>
                <a:t>　聚类算法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164" name="矩形 163"/>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6" name="矩形 16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7" name="组合 166"/>
          <p:cNvGrpSpPr/>
          <p:nvPr/>
        </p:nvGrpSpPr>
        <p:grpSpPr>
          <a:xfrm>
            <a:off x="690257" y="966177"/>
            <a:ext cx="7832784" cy="781050"/>
            <a:chOff x="2788580" y="1152524"/>
            <a:chExt cx="3730770" cy="781050"/>
          </a:xfrm>
          <a:solidFill>
            <a:srgbClr val="000066"/>
          </a:solidFill>
        </p:grpSpPr>
        <p:grpSp>
          <p:nvGrpSpPr>
            <p:cNvPr id="168" name="组合 167"/>
            <p:cNvGrpSpPr/>
            <p:nvPr/>
          </p:nvGrpSpPr>
          <p:grpSpPr>
            <a:xfrm>
              <a:off x="2788580" y="1152524"/>
              <a:ext cx="3730770" cy="781050"/>
              <a:chOff x="3725790" y="847725"/>
              <a:chExt cx="3730770" cy="781050"/>
            </a:xfrm>
            <a:grpFill/>
          </p:grpSpPr>
          <p:grpSp>
            <p:nvGrpSpPr>
              <p:cNvPr id="170" name="组合 169"/>
              <p:cNvGrpSpPr/>
              <p:nvPr/>
            </p:nvGrpSpPr>
            <p:grpSpPr>
              <a:xfrm>
                <a:off x="3725790" y="1019175"/>
                <a:ext cx="627135" cy="609600"/>
                <a:chOff x="3725790" y="1019175"/>
                <a:chExt cx="627135" cy="609600"/>
              </a:xfrm>
              <a:grpFill/>
            </p:grpSpPr>
            <p:sp>
              <p:nvSpPr>
                <p:cNvPr id="175" name="任意多边形 17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直角三角形 17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flipH="1">
                <a:off x="6829425" y="1019175"/>
                <a:ext cx="627135" cy="609600"/>
                <a:chOff x="3725790" y="1019175"/>
                <a:chExt cx="627135" cy="609600"/>
              </a:xfrm>
              <a:grpFill/>
            </p:grpSpPr>
            <p:sp>
              <p:nvSpPr>
                <p:cNvPr id="173" name="任意多边形 17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直角三角形 17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2" name="矩形 17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177" name="组合 176"/>
          <p:cNvGrpSpPr/>
          <p:nvPr/>
        </p:nvGrpSpPr>
        <p:grpSpPr>
          <a:xfrm>
            <a:off x="1754534" y="2092892"/>
            <a:ext cx="5693399" cy="426278"/>
            <a:chOff x="1807265" y="2935089"/>
            <a:chExt cx="5693399" cy="426278"/>
          </a:xfrm>
        </p:grpSpPr>
        <p:sp>
          <p:nvSpPr>
            <p:cNvPr id="178" name="圆角矩形 177"/>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9" name="矩形 178"/>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分类算法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0" name="组合 179"/>
          <p:cNvGrpSpPr/>
          <p:nvPr/>
        </p:nvGrpSpPr>
        <p:grpSpPr>
          <a:xfrm>
            <a:off x="1754534" y="3193295"/>
            <a:ext cx="5693399" cy="426278"/>
            <a:chOff x="1807265" y="3400693"/>
            <a:chExt cx="5693399" cy="426278"/>
          </a:xfrm>
          <a:solidFill>
            <a:schemeClr val="bg2"/>
          </a:solidFill>
        </p:grpSpPr>
        <p:sp>
          <p:nvSpPr>
            <p:cNvPr id="181" name="圆角矩形 18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2" name="矩形 18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7.3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1754534" y="4322946"/>
            <a:ext cx="5693399" cy="426278"/>
            <a:chOff x="1807265" y="4331900"/>
            <a:chExt cx="5693399" cy="426278"/>
          </a:xfrm>
        </p:grpSpPr>
        <p:sp>
          <p:nvSpPr>
            <p:cNvPr id="184" name="圆角矩形 183"/>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5" name="矩形 184"/>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6" name="圆角矩形 185"/>
          <p:cNvSpPr/>
          <p:nvPr/>
        </p:nvSpPr>
        <p:spPr>
          <a:xfrm>
            <a:off x="1754534" y="375870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8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8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19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18</a:t>
            </a:r>
            <a:endParaRPr lang="zh-CN" altLang="en-US" dirty="0"/>
          </a:p>
        </p:txBody>
      </p:sp>
      <p:sp>
        <p:nvSpPr>
          <p:cNvPr id="193" name="矩形 19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165" name="矩形 16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8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508958" y="2000590"/>
            <a:ext cx="3958267" cy="338554"/>
          </a:xfrm>
          <a:prstGeom prst="rect">
            <a:avLst/>
          </a:prstGeom>
        </p:spPr>
        <p:txBody>
          <a:bodyPr wrap="square">
            <a:spAutoFit/>
          </a:bodyPr>
          <a:lstStyle/>
          <a:p>
            <a:r>
              <a:rPr lang="en-US" altLang="zh-CN" sz="1600" dirty="0" smtClean="0"/>
              <a:t>    1. </a:t>
            </a:r>
            <a:r>
              <a:rPr lang="zh-CN" altLang="zh-CN" sz="1600" dirty="0" smtClean="0"/>
              <a:t>目前</a:t>
            </a:r>
            <a:r>
              <a:rPr lang="zh-CN" altLang="zh-CN" sz="1600" dirty="0"/>
              <a:t>聚类分析研究的主要</a:t>
            </a:r>
            <a:r>
              <a:rPr lang="zh-CN" altLang="zh-CN" sz="1600" dirty="0" smtClean="0"/>
              <a:t>内容</a:t>
            </a:r>
            <a:endParaRPr lang="zh-CN" altLang="zh-CN" sz="1600" dirty="0"/>
          </a:p>
        </p:txBody>
      </p:sp>
      <p:sp>
        <p:nvSpPr>
          <p:cNvPr id="88" name="矩形 87"/>
          <p:cNvSpPr/>
          <p:nvPr/>
        </p:nvSpPr>
        <p:spPr>
          <a:xfrm>
            <a:off x="259814" y="1540685"/>
            <a:ext cx="4463081" cy="369332"/>
          </a:xfrm>
          <a:prstGeom prst="rect">
            <a:avLst/>
          </a:prstGeom>
        </p:spPr>
        <p:txBody>
          <a:bodyPr wrap="none">
            <a:spAutoFit/>
          </a:bodyPr>
          <a:lstStyle/>
          <a:p>
            <a:r>
              <a:rPr lang="en-US" altLang="zh-CN" dirty="0" smtClean="0"/>
              <a:t>7.2.1 </a:t>
            </a:r>
            <a:r>
              <a:rPr lang="zh-CN" altLang="zh-CN" dirty="0" smtClean="0"/>
              <a:t>聚类分析</a:t>
            </a:r>
            <a:r>
              <a:rPr lang="zh-CN" altLang="zh-CN" dirty="0"/>
              <a:t>研究的主要内容及算法应用</a:t>
            </a:r>
            <a:endParaRPr lang="zh-CN" altLang="zh-CN" dirty="0"/>
          </a:p>
        </p:txBody>
      </p:sp>
      <p:pic>
        <p:nvPicPr>
          <p:cNvPr id="8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9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5" name="组合 94"/>
          <p:cNvGrpSpPr/>
          <p:nvPr/>
        </p:nvGrpSpPr>
        <p:grpSpPr>
          <a:xfrm>
            <a:off x="-3387" y="-2439"/>
            <a:ext cx="9149172" cy="716845"/>
            <a:chOff x="-3387" y="190175"/>
            <a:chExt cx="9149172" cy="524649"/>
          </a:xfrm>
        </p:grpSpPr>
        <p:sp>
          <p:nvSpPr>
            <p:cNvPr id="96" name="任意多边形 9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7" name="任意多边形 9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8" name="任意多边形 9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9"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0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51" name="矩形 150"/>
          <p:cNvSpPr/>
          <p:nvPr/>
        </p:nvSpPr>
        <p:spPr>
          <a:xfrm>
            <a:off x="508958" y="2392685"/>
            <a:ext cx="7915326" cy="2308324"/>
          </a:xfrm>
          <a:prstGeom prst="rect">
            <a:avLst/>
          </a:prstGeom>
        </p:spPr>
        <p:txBody>
          <a:bodyPr wrap="square">
            <a:spAutoFit/>
          </a:bodyPr>
          <a:lstStyle/>
          <a:p>
            <a:r>
              <a:rPr lang="en-US" altLang="zh-CN" sz="1600" dirty="0" smtClean="0"/>
              <a:t>    </a:t>
            </a:r>
            <a:r>
              <a:rPr lang="zh-CN" altLang="zh-CN" sz="1600" dirty="0" smtClean="0"/>
              <a:t>（</a:t>
            </a:r>
            <a:r>
              <a:rPr lang="en-US" altLang="zh-CN" sz="1600" dirty="0"/>
              <a:t>1</a:t>
            </a:r>
            <a:r>
              <a:rPr lang="zh-CN" altLang="zh-CN" sz="1600" dirty="0"/>
              <a:t>）从对传统的聚类分析方法所做的总结来看，不管是</a:t>
            </a:r>
            <a:r>
              <a:rPr lang="en-US" altLang="zh-CN" sz="1600" dirty="0"/>
              <a:t>k-means</a:t>
            </a:r>
            <a:r>
              <a:rPr lang="zh-CN" altLang="zh-CN" sz="1600" dirty="0"/>
              <a:t>方法，还是</a:t>
            </a:r>
            <a:r>
              <a:rPr lang="en-US" altLang="zh-CN" sz="1600" dirty="0" smtClean="0"/>
              <a:t>CURE</a:t>
            </a:r>
            <a:r>
              <a:rPr lang="zh-CN" altLang="zh-CN" sz="1600" dirty="0" smtClean="0"/>
              <a:t>方法</a:t>
            </a:r>
            <a:r>
              <a:rPr lang="zh-CN" altLang="zh-CN" sz="1600" dirty="0"/>
              <a:t>，在进行聚类之前都需要用户事先确定要得到的聚类的数目。然而在现实数据中，聚类的数目是未知的，通常要经过不断的实验来获得合适的聚类数目，得到较好的聚类结果</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2</a:t>
            </a:r>
            <a:r>
              <a:rPr lang="zh-CN" altLang="zh-CN" sz="1600" dirty="0"/>
              <a:t>）传统的聚类方法一般都是适合于某种情况的聚类，没有一种方法能够满足各种情况下的</a:t>
            </a:r>
            <a:r>
              <a:rPr lang="zh-CN" altLang="zh-CN" sz="1600" dirty="0" smtClean="0"/>
              <a:t>聚类</a:t>
            </a:r>
            <a:r>
              <a:rPr lang="zh-CN" altLang="en-US" sz="1600" dirty="0"/>
              <a:t>。</a:t>
            </a:r>
            <a:r>
              <a:rPr lang="zh-CN" altLang="zh-CN" sz="1600" dirty="0" smtClean="0"/>
              <a:t>因此</a:t>
            </a:r>
            <a:r>
              <a:rPr lang="zh-CN" altLang="zh-CN" sz="1600" dirty="0"/>
              <a:t>如何解决这个问题成为当前的一个研究热点，有学者提出将不同的聚类思想进行融合以形成新的聚类算法，从而综合利用不同聚类算法的优点，在一次聚类过程中综合利用多种聚类方法，能够有效地缓解这个问题</a:t>
            </a:r>
            <a:r>
              <a:rPr lang="zh-CN" altLang="zh-CN" sz="1600" dirty="0" smtClean="0"/>
              <a:t>。</a:t>
            </a:r>
            <a:endParaRPr lang="en-US" altLang="zh-CN" sz="1600" dirty="0" smtClean="0"/>
          </a:p>
        </p:txBody>
      </p:sp>
      <p:sp>
        <p:nvSpPr>
          <p:cNvPr id="152" name="矩形 151"/>
          <p:cNvSpPr/>
          <p:nvPr/>
        </p:nvSpPr>
        <p:spPr>
          <a:xfrm>
            <a:off x="504602" y="912015"/>
            <a:ext cx="7915326" cy="584775"/>
          </a:xfrm>
          <a:prstGeom prst="rect">
            <a:avLst/>
          </a:prstGeom>
        </p:spPr>
        <p:txBody>
          <a:bodyPr wrap="square">
            <a:spAutoFit/>
          </a:bodyPr>
          <a:lstStyle/>
          <a:p>
            <a:r>
              <a:rPr lang="en-US" altLang="zh-CN" sz="1600" dirty="0" smtClean="0"/>
              <a:t>    </a:t>
            </a:r>
            <a:r>
              <a:rPr lang="zh-CN" altLang="zh-CN" sz="1600" dirty="0" smtClean="0"/>
              <a:t>聚类</a:t>
            </a:r>
            <a:r>
              <a:rPr lang="zh-CN" altLang="zh-CN" sz="1600" dirty="0"/>
              <a:t>就是对大量未知标注的数据集，按数据的内在相似性将数据集划分为多个类别，使类别内的数据相似度较大而类别间的数据相似度较小。</a:t>
            </a:r>
            <a:endParaRPr lang="zh-CN" altLang="zh-CN" sz="1600" dirty="0"/>
          </a:p>
        </p:txBody>
      </p:sp>
      <p:pic>
        <p:nvPicPr>
          <p:cNvPr id="28674" name="Picture 2" descr="https://timgsa.baidu.com/timg?image&amp;quality=80&amp;size=b9999_10000&amp;sec=1524132928033&amp;di=b943ddd246d5833a2e19d7c3aaaab30c&amp;imgtype=0&amp;src=http%3A%2F%2Fi2.sanwen.net%2Fdoc%2F1610%2F787-1610141GFH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840" y="4497600"/>
            <a:ext cx="2202395" cy="1471082"/>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1949804"/>
            <a:ext cx="8075577" cy="1569660"/>
          </a:xfrm>
          <a:prstGeom prst="rect">
            <a:avLst/>
          </a:prstGeom>
        </p:spPr>
        <p:txBody>
          <a:bodyPr wrap="square">
            <a:spAutoFit/>
          </a:bodyPr>
          <a:lstStyle/>
          <a:p>
            <a:r>
              <a:rPr lang="en-US" altLang="zh-CN" sz="1600" dirty="0" smtClean="0"/>
              <a:t>    </a:t>
            </a:r>
            <a:r>
              <a:rPr lang="zh-CN" altLang="zh-CN" sz="1600" dirty="0" smtClean="0"/>
              <a:t>随着</a:t>
            </a:r>
            <a:r>
              <a:rPr lang="zh-CN" altLang="zh-CN" sz="1600" dirty="0"/>
              <a:t>“信息爆炸”时代的来临，数据挖掘的应用日趋广泛。许多商业决策者利用数据挖掘技术从海量的数据中获取有用的信息，为以后企业更好地决策提供帮助。然而，传统的数据挖掘算法在面对海量数据的时候，由于各种原因，执行效率低下，已经不能够满足人们日益增长的性能需求，需要寻找更加高效的算法或者执行策略。为了解决这一系列效率低下的问题，本章对常用大数据挖掘算法进行优化和改进，并将改进后的算法应用到具体的实例中。</a:t>
            </a:r>
            <a:endParaRPr lang="en-US" altLang="zh-CN" sz="1600"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sp>
          <p:nvSpPr>
            <p:cNvPr id="89" name="矩形 88"/>
            <p:cNvSpPr>
              <a:spLocks noChangeArrowheads="1"/>
            </p:cNvSpPr>
            <p:nvPr/>
          </p:nvSpPr>
          <p:spPr bwMode="auto">
            <a:xfrm>
              <a:off x="261247" y="3642108"/>
              <a:ext cx="6650037" cy="431551"/>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1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3" name="组合 12"/>
          <p:cNvGrpSpPr/>
          <p:nvPr/>
        </p:nvGrpSpPr>
        <p:grpSpPr>
          <a:xfrm>
            <a:off x="-3387" y="-2439"/>
            <a:ext cx="9149172" cy="716845"/>
            <a:chOff x="-3387" y="190175"/>
            <a:chExt cx="9149172" cy="524649"/>
          </a:xfrm>
        </p:grpSpPr>
        <p:sp>
          <p:nvSpPr>
            <p:cNvPr id="14" name="任意多边形 1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 name="任意多边形 1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任意多边形 1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9" name="矩形 68"/>
          <p:cNvSpPr/>
          <p:nvPr/>
        </p:nvSpPr>
        <p:spPr>
          <a:xfrm>
            <a:off x="508958" y="1073336"/>
            <a:ext cx="7915326" cy="4031873"/>
          </a:xfrm>
          <a:prstGeom prst="rect">
            <a:avLst/>
          </a:prstGeom>
        </p:spPr>
        <p:txBody>
          <a:bodyPr wrap="square">
            <a:spAutoFit/>
          </a:bodyPr>
          <a:lstStyle/>
          <a:p>
            <a:r>
              <a:rPr lang="en-US" altLang="zh-CN" sz="1600" dirty="0" smtClean="0"/>
              <a:t>    </a:t>
            </a:r>
            <a:r>
              <a:rPr lang="zh-CN" altLang="zh-CN" sz="1600" dirty="0" smtClean="0"/>
              <a:t>（</a:t>
            </a:r>
            <a:r>
              <a:rPr lang="en-US" altLang="zh-CN" sz="1600" dirty="0"/>
              <a:t>3</a:t>
            </a:r>
            <a:r>
              <a:rPr lang="zh-CN" altLang="zh-CN" sz="1600" dirty="0"/>
              <a:t>）随着信息时代的到来，对大量的数据进行分析处理是一个很庞大的工作，这就关系到一个计算效率的问题。有文献提出了一种基于最小生成树的聚类算法，该算法通过逐渐丢弃最长的边来实现聚类结果，当某条边的长度超过了某个阈值，那么更长边就不需要计算而直接丢弃，这样就极大地提高了计算效率，降低了计算成本</a:t>
            </a:r>
            <a:r>
              <a:rPr lang="zh-CN" altLang="zh-CN" sz="1600" dirty="0" smtClean="0"/>
              <a:t>。</a:t>
            </a:r>
            <a:endParaRPr lang="en-US" altLang="zh-CN" sz="1600" dirty="0" smtClean="0"/>
          </a:p>
          <a:p>
            <a:endParaRPr lang="en-US" altLang="zh-CN" sz="1600" dirty="0" smtClean="0"/>
          </a:p>
          <a:p>
            <a:r>
              <a:rPr lang="en-US" altLang="zh-CN" sz="1600" dirty="0" smtClean="0"/>
              <a:t>    </a:t>
            </a:r>
            <a:r>
              <a:rPr lang="zh-CN" altLang="zh-CN" sz="1600" dirty="0" smtClean="0"/>
              <a:t>（</a:t>
            </a:r>
            <a:r>
              <a:rPr lang="en-US" altLang="zh-CN" sz="1600" dirty="0"/>
              <a:t>4</a:t>
            </a:r>
            <a:r>
              <a:rPr lang="zh-CN" altLang="zh-CN" sz="1600" dirty="0"/>
              <a:t>）处理大规模数据和高维数据的能力有待于提高。目前许多聚类方法处理小规模数据和低维数据时性能比较好，但是当数据规模增大，维度升高时，性能就会急剧下降</a:t>
            </a:r>
            <a:r>
              <a:rPr lang="zh-CN" altLang="zh-CN" sz="1600" dirty="0" smtClean="0"/>
              <a:t>，而</a:t>
            </a:r>
            <a:r>
              <a:rPr lang="zh-CN" altLang="zh-CN" sz="1600" dirty="0"/>
              <a:t>现实生活中的数据大部分又都属于规模比较大、维度比较高的数据集。有文献提出了一种在高维空间挖掘映射聚类的方法</a:t>
            </a:r>
            <a:r>
              <a:rPr lang="en-US" altLang="zh-CN" sz="1600" dirty="0"/>
              <a:t>PCKA</a:t>
            </a:r>
            <a:r>
              <a:rPr lang="zh-CN" altLang="zh-CN" sz="1600" dirty="0"/>
              <a:t>，它从多个维度中选择属性相关的维度，去除不相关的维度，沿着相关维度进行聚类，以此对高维数据进行聚类。</a:t>
            </a:r>
            <a:endParaRPr lang="zh-CN" altLang="zh-CN" sz="1600" dirty="0"/>
          </a:p>
          <a:p>
            <a:endParaRPr lang="en-US" altLang="zh-CN" sz="1600" dirty="0" smtClean="0"/>
          </a:p>
          <a:p>
            <a:r>
              <a:rPr lang="en-US" altLang="zh-CN" sz="1600" dirty="0" smtClean="0"/>
              <a:t>    </a:t>
            </a:r>
            <a:r>
              <a:rPr lang="zh-CN" altLang="zh-CN" sz="1600" dirty="0" smtClean="0"/>
              <a:t>（</a:t>
            </a:r>
            <a:r>
              <a:rPr lang="en-US" altLang="zh-CN" sz="1600" dirty="0"/>
              <a:t>5</a:t>
            </a:r>
            <a:r>
              <a:rPr lang="zh-CN" altLang="zh-CN" sz="1600" dirty="0"/>
              <a:t>）目前的许多算法都只是理论上的，经常处于某种假设之下，比如聚类能很好地被分离，没有突出的孤立点等，但是现实数据通常是很复杂的，噪声很大，因此如何有效地消除噪声的影响，提高处理现实数据的能力还有待进一步提高。</a:t>
            </a:r>
            <a:endParaRPr lang="en-US" altLang="zh-CN" sz="1600" dirty="0"/>
          </a:p>
          <a:p>
            <a:endParaRPr lang="en-US" altLang="zh-CN" sz="1600" dirty="0"/>
          </a:p>
          <a:p>
            <a:endParaRPr lang="zh-CN" altLang="zh-CN" sz="1600" dirty="0"/>
          </a:p>
        </p:txBody>
      </p:sp>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9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6" name="组合 95"/>
          <p:cNvGrpSpPr/>
          <p:nvPr/>
        </p:nvGrpSpPr>
        <p:grpSpPr>
          <a:xfrm>
            <a:off x="-3387" y="-2439"/>
            <a:ext cx="9149172" cy="716845"/>
            <a:chOff x="-3387" y="190175"/>
            <a:chExt cx="9149172" cy="524649"/>
          </a:xfrm>
        </p:grpSpPr>
        <p:sp>
          <p:nvSpPr>
            <p:cNvPr id="97" name="任意多边形 9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8" name="任意多边形 9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9" name="任意多边形 9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0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0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54" name="矩形 153"/>
          <p:cNvSpPr/>
          <p:nvPr/>
        </p:nvSpPr>
        <p:spPr>
          <a:xfrm>
            <a:off x="508958" y="916363"/>
            <a:ext cx="3958267" cy="338554"/>
          </a:xfrm>
          <a:prstGeom prst="rect">
            <a:avLst/>
          </a:prstGeom>
        </p:spPr>
        <p:txBody>
          <a:bodyPr wrap="square">
            <a:spAutoFit/>
          </a:bodyPr>
          <a:lstStyle/>
          <a:p>
            <a:r>
              <a:rPr lang="en-US" altLang="zh-CN" sz="1600" dirty="0" smtClean="0"/>
              <a:t>    2. </a:t>
            </a:r>
            <a:r>
              <a:rPr lang="zh-CN" altLang="zh-CN" sz="1600" dirty="0" smtClean="0"/>
              <a:t>聚类</a:t>
            </a:r>
            <a:r>
              <a:rPr lang="zh-CN" altLang="zh-CN" sz="1600" dirty="0"/>
              <a:t>算法的</a:t>
            </a:r>
            <a:r>
              <a:rPr lang="zh-CN" altLang="zh-CN" sz="1600" dirty="0" smtClean="0"/>
              <a:t>应用</a:t>
            </a:r>
            <a:endParaRPr lang="zh-CN" altLang="zh-CN" sz="1600" dirty="0"/>
          </a:p>
        </p:txBody>
      </p:sp>
      <p:sp>
        <p:nvSpPr>
          <p:cNvPr id="155" name="矩形 154"/>
          <p:cNvSpPr/>
          <p:nvPr/>
        </p:nvSpPr>
        <p:spPr>
          <a:xfrm>
            <a:off x="508958" y="1308458"/>
            <a:ext cx="7915326" cy="1323439"/>
          </a:xfrm>
          <a:prstGeom prst="rect">
            <a:avLst/>
          </a:prstGeom>
        </p:spPr>
        <p:txBody>
          <a:bodyPr wrap="square">
            <a:spAutoFit/>
          </a:bodyPr>
          <a:lstStyle/>
          <a:p>
            <a:r>
              <a:rPr lang="en-US" altLang="zh-CN" sz="1600" dirty="0"/>
              <a:t> </a:t>
            </a:r>
            <a:r>
              <a:rPr lang="en-US" altLang="zh-CN" sz="1600" dirty="0" smtClean="0"/>
              <a:t>   </a:t>
            </a:r>
            <a:r>
              <a:rPr lang="zh-CN" altLang="zh-CN" sz="1600" dirty="0" smtClean="0"/>
              <a:t>聚类</a:t>
            </a:r>
            <a:r>
              <a:rPr lang="zh-CN" altLang="zh-CN" sz="1600" dirty="0"/>
              <a:t>主要应用于模式识别中的语音识别、字符识别等，机器学习中的聚类算法应用于图像分割和机器视觉，图像处理中聚类用于数据压缩和信息检索。聚类的另一个主要应用是数据挖掘（多关系数据挖掘）、时空数据库应用（</a:t>
            </a:r>
            <a:r>
              <a:rPr lang="en-US" altLang="zh-CN" sz="1600" dirty="0"/>
              <a:t>GIS</a:t>
            </a:r>
            <a:r>
              <a:rPr lang="zh-CN" altLang="zh-CN" sz="1600" dirty="0"/>
              <a:t>等）、序列和异类数据分析等，聚类分析对生物学、心理学、考古学、地质学、地理学以及市场营销等研究也都有重要</a:t>
            </a:r>
            <a:r>
              <a:rPr lang="zh-CN" altLang="zh-CN" sz="1600" dirty="0" smtClean="0"/>
              <a:t>作用。</a:t>
            </a:r>
            <a:endParaRPr lang="en-US" altLang="zh-CN" sz="1600" dirty="0"/>
          </a:p>
        </p:txBody>
      </p:sp>
      <p:pic>
        <p:nvPicPr>
          <p:cNvPr id="33794" name="Picture 2" descr="https://timgsa.baidu.com/timg?image&amp;quality=80&amp;size=b9999_10000&amp;sec=1524038941367&amp;di=a9823f4366565ba546600752912ef8ca&amp;imgtype=jpg&amp;src=http%3A%2F%2Fimg2.imgtn.bdimg.com%2Fit%2Fu%3D2157489272%2C1778049766%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702" y="2632543"/>
            <a:ext cx="4581078" cy="3429685"/>
          </a:xfrm>
          <a:prstGeom prst="rect">
            <a:avLst/>
          </a:prstGeom>
          <a:noFill/>
          <a:extLst>
            <a:ext uri="{909E8E84-426E-40DD-AFC4-6F175D3DCCD1}">
              <a14:hiddenFill xmlns:a14="http://schemas.microsoft.com/office/drawing/2010/main">
                <a:solidFill>
                  <a:srgbClr val="FFFFFF"/>
                </a:solidFill>
              </a14:hiddenFill>
            </a:ext>
          </a:extLst>
        </p:spPr>
      </p:pic>
      <p:sp>
        <p:nvSpPr>
          <p:cNvPr id="87" name="矩形 8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9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8" name="组合 97"/>
          <p:cNvGrpSpPr/>
          <p:nvPr/>
        </p:nvGrpSpPr>
        <p:grpSpPr>
          <a:xfrm>
            <a:off x="-3387" y="-2439"/>
            <a:ext cx="9149172" cy="716845"/>
            <a:chOff x="-3387" y="190175"/>
            <a:chExt cx="9149172" cy="524649"/>
          </a:xfrm>
        </p:grpSpPr>
        <p:sp>
          <p:nvSpPr>
            <p:cNvPr id="99" name="任意多边形 9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0" name="任意多边形 9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1" name="任意多边形 10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0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0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54" name="矩形 153"/>
          <p:cNvSpPr/>
          <p:nvPr/>
        </p:nvSpPr>
        <p:spPr>
          <a:xfrm>
            <a:off x="508958" y="1060272"/>
            <a:ext cx="7915326" cy="4278094"/>
          </a:xfrm>
          <a:prstGeom prst="rect">
            <a:avLst/>
          </a:prstGeom>
        </p:spPr>
        <p:txBody>
          <a:bodyPr wrap="square">
            <a:spAutoFit/>
          </a:bodyPr>
          <a:lstStyle/>
          <a:p>
            <a:r>
              <a:rPr lang="en-US" altLang="zh-CN" sz="1600" dirty="0" smtClean="0"/>
              <a:t>    </a:t>
            </a:r>
            <a:r>
              <a:rPr lang="zh-CN" altLang="zh-CN" sz="1600" dirty="0" smtClean="0"/>
              <a:t>典型的聚类过程主要包括数据（或称之为样本或模式）准备、特征选择、特征提取、接近度计算和聚类（或分组）、对聚类结果进行有效性评估等步骤。</a:t>
            </a:r>
            <a:endParaRPr lang="zh-CN" altLang="zh-CN" sz="1600" dirty="0" smtClean="0"/>
          </a:p>
          <a:p>
            <a:endParaRPr lang="en-US" altLang="zh-CN" sz="1600" dirty="0" smtClean="0"/>
          </a:p>
          <a:p>
            <a:r>
              <a:rPr lang="en-US" altLang="zh-CN" sz="1600" dirty="0" smtClean="0"/>
              <a:t>    </a:t>
            </a:r>
            <a:r>
              <a:rPr lang="zh-CN" altLang="zh-CN" sz="1600" dirty="0" smtClean="0"/>
              <a:t>典型的聚类过程步骤</a:t>
            </a:r>
            <a:r>
              <a:rPr lang="zh-CN" altLang="en-US" sz="1600" dirty="0" smtClean="0"/>
              <a:t>如下：</a:t>
            </a:r>
            <a:endParaRPr lang="en-US" altLang="zh-CN" sz="1600" dirty="0" smtClean="0"/>
          </a:p>
          <a:p>
            <a:r>
              <a:rPr lang="en-US" altLang="zh-CN" sz="1600" dirty="0" smtClean="0"/>
              <a:t>    </a:t>
            </a:r>
            <a:endParaRPr lang="en-US" altLang="zh-CN" sz="1600" dirty="0" smtClean="0"/>
          </a:p>
          <a:p>
            <a:r>
              <a:rPr lang="en-US" altLang="zh-CN" sz="1600" dirty="0"/>
              <a:t> </a:t>
            </a:r>
            <a:r>
              <a:rPr lang="en-US" altLang="zh-CN" sz="1600" dirty="0" smtClean="0"/>
              <a:t>   1. </a:t>
            </a:r>
            <a:r>
              <a:rPr lang="zh-CN" altLang="en-US" sz="1600" dirty="0" smtClean="0"/>
              <a:t>数据准备：包括特征标准化和降维。</a:t>
            </a:r>
            <a:endParaRPr lang="zh-CN" altLang="en-US" sz="1600" dirty="0" smtClean="0"/>
          </a:p>
          <a:p>
            <a:endParaRPr lang="en-US" altLang="zh-CN" sz="1600" dirty="0" smtClean="0"/>
          </a:p>
          <a:p>
            <a:r>
              <a:rPr lang="en-US" altLang="zh-CN" sz="1600" dirty="0" smtClean="0"/>
              <a:t>    2. </a:t>
            </a:r>
            <a:r>
              <a:rPr lang="zh-CN" altLang="en-US" sz="1600" dirty="0" smtClean="0"/>
              <a:t>特征选择：从最初的特征中选择最有效的特征，并将其存储于向量中。</a:t>
            </a:r>
            <a:endParaRPr lang="zh-CN" altLang="en-US" sz="1600" dirty="0" smtClean="0"/>
          </a:p>
          <a:p>
            <a:endParaRPr lang="en-US" altLang="zh-CN" sz="1600" dirty="0" smtClean="0"/>
          </a:p>
          <a:p>
            <a:r>
              <a:rPr lang="en-US" altLang="zh-CN" sz="1600" dirty="0" smtClean="0"/>
              <a:t>    3. </a:t>
            </a:r>
            <a:r>
              <a:rPr lang="zh-CN" altLang="en-US" sz="1600" dirty="0" smtClean="0"/>
              <a:t>特征提取：通过对所选择的特征进行转换形成新的突出特征。</a:t>
            </a:r>
            <a:endParaRPr lang="zh-CN" altLang="en-US" sz="1600" dirty="0" smtClean="0"/>
          </a:p>
          <a:p>
            <a:endParaRPr lang="en-US" altLang="zh-CN" sz="1600" dirty="0" smtClean="0"/>
          </a:p>
          <a:p>
            <a:r>
              <a:rPr lang="en-US" altLang="zh-CN" sz="1600" dirty="0" smtClean="0"/>
              <a:t>    4. </a:t>
            </a:r>
            <a:r>
              <a:rPr lang="zh-CN" altLang="en-US" sz="1600" dirty="0" smtClean="0"/>
              <a:t>聚类（或分组）：首先选择合适特征类型的某种距离函数（或构造新的距离函数）进行接近程度的度量；而后执行聚类或分组。</a:t>
            </a:r>
            <a:endParaRPr lang="zh-CN" altLang="en-US" sz="1600" dirty="0" smtClean="0"/>
          </a:p>
          <a:p>
            <a:endParaRPr lang="en-US" altLang="zh-CN" sz="1600" dirty="0" smtClean="0"/>
          </a:p>
          <a:p>
            <a:r>
              <a:rPr lang="en-US" altLang="zh-CN" sz="1600" dirty="0" smtClean="0"/>
              <a:t>    5. </a:t>
            </a:r>
            <a:r>
              <a:rPr lang="zh-CN" altLang="en-US" sz="1600" dirty="0" smtClean="0"/>
              <a:t>聚类结果评估：是指对聚类结果进行评估。评估主要有</a:t>
            </a:r>
            <a:r>
              <a:rPr lang="en-US" altLang="zh-CN" sz="1600" dirty="0" smtClean="0"/>
              <a:t>3</a:t>
            </a:r>
            <a:r>
              <a:rPr lang="zh-CN" altLang="en-US" sz="1600" dirty="0" smtClean="0"/>
              <a:t>种：外部有效性评估、内部有效性评估和相关性测试评估。</a:t>
            </a:r>
            <a:endParaRPr lang="zh-CN" altLang="en-US" sz="1600" dirty="0" smtClean="0"/>
          </a:p>
          <a:p>
            <a:endParaRPr lang="en-US" altLang="zh-CN" sz="1600" dirty="0"/>
          </a:p>
        </p:txBody>
      </p:sp>
      <p:sp>
        <p:nvSpPr>
          <p:cNvPr id="91" name="矩形 9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3" name="组合 52"/>
          <p:cNvGrpSpPr/>
          <p:nvPr/>
        </p:nvGrpSpPr>
        <p:grpSpPr>
          <a:xfrm>
            <a:off x="-3387" y="-2439"/>
            <a:ext cx="9149172" cy="716845"/>
            <a:chOff x="-3387" y="190175"/>
            <a:chExt cx="9149172" cy="524649"/>
          </a:xfrm>
        </p:grpSpPr>
        <p:sp>
          <p:nvSpPr>
            <p:cNvPr id="54" name="任意多边形 5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任意多边形 5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5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10" name="矩形 109"/>
          <p:cNvSpPr/>
          <p:nvPr/>
        </p:nvSpPr>
        <p:spPr>
          <a:xfrm>
            <a:off x="508958" y="1282132"/>
            <a:ext cx="3958267" cy="338554"/>
          </a:xfrm>
          <a:prstGeom prst="rect">
            <a:avLst/>
          </a:prstGeom>
        </p:spPr>
        <p:txBody>
          <a:bodyPr wrap="square">
            <a:spAutoFit/>
          </a:bodyPr>
          <a:lstStyle/>
          <a:p>
            <a:r>
              <a:rPr lang="en-US" altLang="zh-CN" sz="1600" dirty="0" smtClean="0"/>
              <a:t>    1. </a:t>
            </a:r>
            <a:r>
              <a:rPr lang="zh-CN" altLang="zh-CN" sz="1600" dirty="0" smtClean="0"/>
              <a:t>并行</a:t>
            </a:r>
            <a:r>
              <a:rPr lang="zh-CN" altLang="zh-CN" sz="1600" dirty="0"/>
              <a:t>聚类相关</a:t>
            </a:r>
            <a:r>
              <a:rPr lang="zh-CN" altLang="zh-CN" sz="1600" dirty="0" smtClean="0"/>
              <a:t>技术</a:t>
            </a:r>
            <a:endParaRPr lang="zh-CN" altLang="zh-CN" sz="1600" dirty="0"/>
          </a:p>
        </p:txBody>
      </p:sp>
      <p:sp>
        <p:nvSpPr>
          <p:cNvPr id="111" name="矩形 110"/>
          <p:cNvSpPr/>
          <p:nvPr/>
        </p:nvSpPr>
        <p:spPr>
          <a:xfrm>
            <a:off x="259814" y="822227"/>
            <a:ext cx="4924746" cy="369332"/>
          </a:xfrm>
          <a:prstGeom prst="rect">
            <a:avLst/>
          </a:prstGeom>
        </p:spPr>
        <p:txBody>
          <a:bodyPr wrap="none">
            <a:spAutoFit/>
          </a:bodyPr>
          <a:lstStyle/>
          <a:p>
            <a:r>
              <a:rPr lang="en-US" altLang="zh-CN" dirty="0" smtClean="0"/>
              <a:t>7.2.2 </a:t>
            </a:r>
            <a:r>
              <a:rPr lang="zh-CN" altLang="zh-CN" dirty="0" smtClean="0"/>
              <a:t>并行</a:t>
            </a:r>
            <a:r>
              <a:rPr lang="zh-CN" altLang="zh-CN" dirty="0"/>
              <a:t>聚类相关技术及算法体系结构和模型</a:t>
            </a:r>
            <a:endParaRPr lang="zh-CN" altLang="zh-CN" dirty="0"/>
          </a:p>
        </p:txBody>
      </p:sp>
      <p:sp>
        <p:nvSpPr>
          <p:cNvPr id="112" name="矩形 111"/>
          <p:cNvSpPr/>
          <p:nvPr/>
        </p:nvSpPr>
        <p:spPr>
          <a:xfrm>
            <a:off x="508958" y="1674227"/>
            <a:ext cx="7915326" cy="3785652"/>
          </a:xfrm>
          <a:prstGeom prst="rect">
            <a:avLst/>
          </a:prstGeom>
        </p:spPr>
        <p:txBody>
          <a:bodyPr wrap="square">
            <a:spAutoFit/>
          </a:bodyPr>
          <a:lstStyle/>
          <a:p>
            <a:r>
              <a:rPr lang="en-US" altLang="zh-CN" sz="1600" dirty="0" smtClean="0"/>
              <a:t>    </a:t>
            </a:r>
            <a:r>
              <a:rPr lang="zh-CN" altLang="zh-CN" sz="1600" dirty="0" smtClean="0"/>
              <a:t>并行计算</a:t>
            </a:r>
            <a:r>
              <a:rPr lang="zh-CN" altLang="zh-CN" sz="1600" dirty="0"/>
              <a:t>体系结构主要有以下四种：</a:t>
            </a:r>
            <a:endParaRPr lang="zh-CN" altLang="zh-CN" sz="1600" dirty="0"/>
          </a:p>
          <a:p>
            <a:endParaRPr lang="en-US" altLang="zh-CN" sz="1600" dirty="0" smtClean="0"/>
          </a:p>
          <a:p>
            <a:r>
              <a:rPr lang="en-US" altLang="zh-CN" sz="1600" dirty="0"/>
              <a:t> </a:t>
            </a:r>
            <a:r>
              <a:rPr lang="en-US" altLang="zh-CN" sz="1600" dirty="0" smtClean="0"/>
              <a:t>   </a:t>
            </a:r>
            <a:r>
              <a:rPr lang="x-none" altLang="zh-CN" sz="1600" dirty="0" smtClean="0"/>
              <a:t>1</a:t>
            </a:r>
            <a:r>
              <a:rPr lang="x-none" altLang="zh-CN" sz="1600" dirty="0"/>
              <a:t>）集群（Cluster）</a:t>
            </a:r>
            <a:endParaRPr lang="zh-CN" altLang="zh-CN" sz="1600" dirty="0"/>
          </a:p>
          <a:p>
            <a:r>
              <a:rPr lang="en-US" altLang="zh-CN" sz="1600" dirty="0" smtClean="0"/>
              <a:t>    </a:t>
            </a:r>
            <a:r>
              <a:rPr lang="zh-CN" altLang="zh-CN" sz="1600" dirty="0" smtClean="0"/>
              <a:t>具有</a:t>
            </a:r>
            <a:r>
              <a:rPr lang="zh-CN" altLang="zh-CN" sz="1600" dirty="0"/>
              <a:t>免费、稳定、开源的</a:t>
            </a:r>
            <a:r>
              <a:rPr lang="en-US" altLang="zh-CN" sz="1600" dirty="0"/>
              <a:t>Unix</a:t>
            </a:r>
            <a:r>
              <a:rPr lang="zh-CN" altLang="zh-CN" sz="1600" dirty="0"/>
              <a:t>和</a:t>
            </a:r>
            <a:r>
              <a:rPr lang="en-US" altLang="zh-CN" sz="1600" dirty="0"/>
              <a:t>Linux</a:t>
            </a:r>
            <a:r>
              <a:rPr lang="zh-CN" altLang="zh-CN" sz="1600" dirty="0"/>
              <a:t>操作系统的计算机集群</a:t>
            </a:r>
            <a:r>
              <a:rPr lang="zh-CN" altLang="zh-CN" sz="1600" dirty="0" smtClean="0"/>
              <a:t>系统</a:t>
            </a:r>
            <a:r>
              <a:rPr lang="zh-CN" altLang="en-US" sz="1600" dirty="0" smtClean="0"/>
              <a:t>，</a:t>
            </a:r>
            <a:r>
              <a:rPr lang="zh-CN" altLang="zh-CN" sz="1600" dirty="0" smtClean="0"/>
              <a:t>已</a:t>
            </a:r>
            <a:r>
              <a:rPr lang="zh-CN" altLang="zh-CN" sz="1600" dirty="0"/>
              <a:t>成为当下最流行的高性能计算平台，在高性能计算方式中占有越来越大的比重。</a:t>
            </a:r>
            <a:endParaRPr lang="zh-CN" altLang="zh-CN" sz="1600" dirty="0"/>
          </a:p>
          <a:p>
            <a:endParaRPr lang="en-US" altLang="zh-CN" sz="1600" dirty="0" smtClean="0"/>
          </a:p>
          <a:p>
            <a:r>
              <a:rPr lang="en-US" altLang="zh-CN" sz="1600" dirty="0" smtClean="0"/>
              <a:t>    </a:t>
            </a:r>
            <a:r>
              <a:rPr lang="x-none" altLang="zh-CN" sz="1600" dirty="0" smtClean="0"/>
              <a:t>2</a:t>
            </a:r>
            <a:r>
              <a:rPr lang="x-none" altLang="zh-CN" sz="1600" dirty="0"/>
              <a:t>）对称多处理（SMP）</a:t>
            </a:r>
            <a:endParaRPr lang="zh-CN" altLang="zh-CN" sz="1600" dirty="0"/>
          </a:p>
          <a:p>
            <a:r>
              <a:rPr lang="en-US" altLang="zh-CN" sz="1600" dirty="0" smtClean="0"/>
              <a:t>    </a:t>
            </a:r>
            <a:r>
              <a:rPr lang="zh-CN" altLang="zh-CN" sz="1600" dirty="0" smtClean="0"/>
              <a:t>由</a:t>
            </a:r>
            <a:r>
              <a:rPr lang="zh-CN" altLang="zh-CN" sz="1600" dirty="0"/>
              <a:t>高速缓存</a:t>
            </a:r>
            <a:r>
              <a:rPr lang="en-US" altLang="zh-CN" sz="1600" dirty="0"/>
              <a:t>Cache</a:t>
            </a:r>
            <a:r>
              <a:rPr lang="zh-CN" altLang="zh-CN" sz="1600" dirty="0"/>
              <a:t>、处理单元、总线、交叉开头、共享内存以及输入</a:t>
            </a:r>
            <a:r>
              <a:rPr lang="en-US" altLang="zh-CN" sz="1600" dirty="0"/>
              <a:t>/</a:t>
            </a:r>
            <a:r>
              <a:rPr lang="zh-CN" altLang="zh-CN" sz="1600" dirty="0"/>
              <a:t>输出等组成。</a:t>
            </a:r>
            <a:endParaRPr lang="zh-CN" altLang="zh-CN" sz="1600" dirty="0"/>
          </a:p>
          <a:p>
            <a:endParaRPr lang="en-US" altLang="zh-CN" sz="1600" dirty="0" smtClean="0"/>
          </a:p>
          <a:p>
            <a:r>
              <a:rPr lang="en-US" altLang="zh-CN" sz="1600" dirty="0" smtClean="0"/>
              <a:t>    </a:t>
            </a:r>
            <a:r>
              <a:rPr lang="x-none" altLang="zh-CN" sz="1600" dirty="0" smtClean="0"/>
              <a:t>3</a:t>
            </a:r>
            <a:r>
              <a:rPr lang="x-none" altLang="zh-CN" sz="1600" dirty="0"/>
              <a:t>）分布式共享存储多处理（DSM）</a:t>
            </a:r>
            <a:endParaRPr lang="zh-CN" altLang="zh-CN" sz="1600" dirty="0"/>
          </a:p>
          <a:p>
            <a:r>
              <a:rPr lang="en-US" altLang="zh-CN" sz="1600" dirty="0" smtClean="0"/>
              <a:t>    </a:t>
            </a:r>
            <a:r>
              <a:rPr lang="zh-CN" altLang="zh-CN" sz="1600" dirty="0" smtClean="0"/>
              <a:t>它</a:t>
            </a:r>
            <a:r>
              <a:rPr lang="zh-CN" altLang="zh-CN" sz="1600" dirty="0"/>
              <a:t>能够很好改善</a:t>
            </a:r>
            <a:r>
              <a:rPr lang="en-US" altLang="zh-CN" sz="1600" dirty="0"/>
              <a:t>SMP</a:t>
            </a:r>
            <a:r>
              <a:rPr lang="zh-CN" altLang="zh-CN" sz="1600" dirty="0"/>
              <a:t>的可扩展能力，当前主流的高性能计算机很多都采用这种方式。</a:t>
            </a:r>
            <a:endParaRPr lang="zh-CN" altLang="zh-CN" sz="1600" dirty="0"/>
          </a:p>
          <a:p>
            <a:endParaRPr lang="en-US" altLang="zh-CN" sz="1600" dirty="0" smtClean="0"/>
          </a:p>
          <a:p>
            <a:r>
              <a:rPr lang="en-US" altLang="zh-CN" sz="1600" dirty="0" smtClean="0"/>
              <a:t>    </a:t>
            </a:r>
            <a:r>
              <a:rPr lang="x-none" altLang="zh-CN" sz="1600" dirty="0" smtClean="0"/>
              <a:t>4</a:t>
            </a:r>
            <a:r>
              <a:rPr lang="x-none" altLang="zh-CN" sz="1600" dirty="0"/>
              <a:t>）大规模并行处理（MPP）</a:t>
            </a:r>
            <a:endParaRPr lang="zh-CN" altLang="zh-CN" sz="1600" dirty="0"/>
          </a:p>
          <a:p>
            <a:r>
              <a:rPr lang="en-US" altLang="zh-CN" sz="1600" dirty="0" smtClean="0"/>
              <a:t>    </a:t>
            </a:r>
            <a:r>
              <a:rPr lang="zh-CN" altLang="zh-CN" sz="1600" dirty="0" smtClean="0"/>
              <a:t>它</a:t>
            </a:r>
            <a:r>
              <a:rPr lang="zh-CN" altLang="zh-CN" sz="1600" dirty="0"/>
              <a:t>是目前并行计算机发展过程的主要方向，大规模并行处理可在上万台机器上进行并行处理，并可应用多种并行计算框架和文件存储系统等。</a:t>
            </a:r>
            <a:endParaRPr lang="en-US" altLang="zh-CN" sz="1600" dirty="0"/>
          </a:p>
        </p:txBody>
      </p:sp>
      <p:sp>
        <p:nvSpPr>
          <p:cNvPr id="46" name="矩形 4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1" name="矩形 140"/>
          <p:cNvSpPr/>
          <p:nvPr/>
        </p:nvSpPr>
        <p:spPr>
          <a:xfrm>
            <a:off x="548147" y="916368"/>
            <a:ext cx="3958267" cy="338554"/>
          </a:xfrm>
          <a:prstGeom prst="rect">
            <a:avLst/>
          </a:prstGeom>
        </p:spPr>
        <p:txBody>
          <a:bodyPr wrap="square">
            <a:spAutoFit/>
          </a:bodyPr>
          <a:lstStyle/>
          <a:p>
            <a:r>
              <a:rPr lang="en-US" altLang="zh-CN" sz="1600" dirty="0" smtClean="0"/>
              <a:t>    2. </a:t>
            </a:r>
            <a:r>
              <a:rPr lang="zh-CN" altLang="zh-CN" sz="1600" dirty="0" smtClean="0"/>
              <a:t>并行</a:t>
            </a:r>
            <a:r>
              <a:rPr lang="zh-CN" altLang="zh-CN" sz="1600" dirty="0"/>
              <a:t>聚类算法体系结构和</a:t>
            </a:r>
            <a:r>
              <a:rPr lang="zh-CN" altLang="zh-CN" sz="1600" dirty="0" smtClean="0"/>
              <a:t>模型</a:t>
            </a:r>
            <a:endParaRPr lang="zh-CN" altLang="zh-CN" sz="1600" dirty="0"/>
          </a:p>
        </p:txBody>
      </p:sp>
      <p:sp>
        <p:nvSpPr>
          <p:cNvPr id="143" name="矩形 142"/>
          <p:cNvSpPr/>
          <p:nvPr/>
        </p:nvSpPr>
        <p:spPr>
          <a:xfrm>
            <a:off x="548147" y="1308463"/>
            <a:ext cx="7915326" cy="3046988"/>
          </a:xfrm>
          <a:prstGeom prst="rect">
            <a:avLst/>
          </a:prstGeom>
        </p:spPr>
        <p:txBody>
          <a:bodyPr wrap="square">
            <a:spAutoFit/>
          </a:bodyPr>
          <a:lstStyle/>
          <a:p>
            <a:r>
              <a:rPr lang="en-US" altLang="zh-CN" sz="1600" dirty="0" smtClean="0"/>
              <a:t>    </a:t>
            </a:r>
            <a:r>
              <a:rPr lang="x-none" altLang="zh-CN" sz="1600" dirty="0" smtClean="0"/>
              <a:t>1</a:t>
            </a:r>
            <a:r>
              <a:rPr lang="x-none" altLang="zh-CN" sz="1600" dirty="0"/>
              <a:t>）</a:t>
            </a:r>
            <a:r>
              <a:rPr lang="x-none" altLang="zh-CN" sz="1600" dirty="0" smtClean="0"/>
              <a:t>并行算法的基本体系结构</a:t>
            </a:r>
            <a:endParaRPr lang="zh-CN" altLang="zh-CN" sz="1600" dirty="0"/>
          </a:p>
          <a:p>
            <a:r>
              <a:rPr lang="en-US" altLang="zh-CN" sz="1600" dirty="0" smtClean="0"/>
              <a:t>    </a:t>
            </a:r>
            <a:r>
              <a:rPr lang="zh-CN" altLang="zh-CN" sz="1600" dirty="0" smtClean="0"/>
              <a:t>相对</a:t>
            </a:r>
            <a:r>
              <a:rPr lang="zh-CN" altLang="zh-CN" sz="1600" dirty="0"/>
              <a:t>于串行计算来说，如果按照划分方式来分，并行计算可以划分为时间上的并行和空间上的并行。空间上的并行主要是利用多个处理器并发计算执行的，目前主要的研究工作是空间上的并行，而时间上的并行又叫作流水线技术。从程序和算法设计人员的角度看，并行计算按逻辑又可分为数据并行和任务并行，数据并行的方法就是将大的数据任务分割成若干个子任务；任务并行和数据并行相似，就是将大的任务分割成若个子任务，这种方式要比数据并行复杂一些</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）并行计算模型</a:t>
            </a:r>
            <a:endParaRPr lang="zh-CN" altLang="zh-CN" sz="1600" dirty="0"/>
          </a:p>
          <a:p>
            <a:r>
              <a:rPr lang="en-US" altLang="zh-CN" sz="1600" dirty="0" smtClean="0"/>
              <a:t>    </a:t>
            </a:r>
            <a:r>
              <a:rPr lang="zh-CN" altLang="zh-CN" sz="1600" dirty="0" smtClean="0"/>
              <a:t>并行计算</a:t>
            </a:r>
            <a:r>
              <a:rPr lang="zh-CN" altLang="zh-CN" sz="1600" dirty="0"/>
              <a:t>模型现在没有一个统一的模型，目前计算采用的都是冯·诺伊曼的串行模型，这种模型一直用到今天，其他并行模型没有冯·诺伊曼式模型这么成熟和应用</a:t>
            </a:r>
            <a:r>
              <a:rPr lang="zh-CN" altLang="zh-CN" sz="1600" dirty="0" smtClean="0"/>
              <a:t>广泛。</a:t>
            </a:r>
            <a:endParaRPr lang="zh-CN" altLang="zh-CN" sz="1600" dirty="0"/>
          </a:p>
          <a:p>
            <a:endParaRPr lang="zh-CN" altLang="zh-CN" sz="1600" dirty="0"/>
          </a:p>
        </p:txBody>
      </p:sp>
      <p:pic>
        <p:nvPicPr>
          <p:cNvPr id="29698" name="Picture 2" descr="https://timgsa.baidu.com/timg?image&amp;quality=80&amp;size=b9999_10000&amp;sec=1524728187&amp;di=5b1260e06608338081ef78093264188b&amp;imgtype=jpg&amp;er=1&amp;src=http%3A%2F%2Fwww.cjig.cn%2Fhtml%2Fjig%2F2016%2F10%2FPIC%2Fzgtxtxxb-21-10-14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754" y="4314501"/>
            <a:ext cx="6695554" cy="1727276"/>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08958" y="2118152"/>
            <a:ext cx="3958267" cy="338554"/>
          </a:xfrm>
          <a:prstGeom prst="rect">
            <a:avLst/>
          </a:prstGeom>
        </p:spPr>
        <p:txBody>
          <a:bodyPr wrap="square">
            <a:spAutoFit/>
          </a:bodyPr>
          <a:lstStyle/>
          <a:p>
            <a:r>
              <a:rPr lang="en-US" altLang="zh-CN" sz="1600" dirty="0" smtClean="0"/>
              <a:t>    1. k-means</a:t>
            </a:r>
            <a:r>
              <a:rPr lang="zh-CN" altLang="zh-CN" sz="1600" dirty="0"/>
              <a:t>聚类算法的</a:t>
            </a:r>
            <a:r>
              <a:rPr lang="zh-CN" altLang="zh-CN" sz="1600" dirty="0" smtClean="0"/>
              <a:t>局限性</a:t>
            </a:r>
            <a:endParaRPr lang="zh-CN" altLang="zh-CN" sz="1600" dirty="0"/>
          </a:p>
        </p:txBody>
      </p:sp>
      <p:sp>
        <p:nvSpPr>
          <p:cNvPr id="140" name="矩形 139"/>
          <p:cNvSpPr/>
          <p:nvPr/>
        </p:nvSpPr>
        <p:spPr>
          <a:xfrm>
            <a:off x="259814" y="887542"/>
            <a:ext cx="4259499" cy="369332"/>
          </a:xfrm>
          <a:prstGeom prst="rect">
            <a:avLst/>
          </a:prstGeom>
        </p:spPr>
        <p:txBody>
          <a:bodyPr wrap="none">
            <a:spAutoFit/>
          </a:bodyPr>
          <a:lstStyle/>
          <a:p>
            <a:r>
              <a:rPr lang="en-US" altLang="zh-CN" dirty="0" smtClean="0"/>
              <a:t>7.2.3 </a:t>
            </a:r>
            <a:r>
              <a:rPr lang="en-US" altLang="zh-CN" i="1" dirty="0" smtClean="0"/>
              <a:t>k</a:t>
            </a:r>
            <a:r>
              <a:rPr lang="en-US" altLang="zh-CN" dirty="0" smtClean="0"/>
              <a:t>-means</a:t>
            </a:r>
            <a:r>
              <a:rPr lang="zh-CN" altLang="zh-CN" dirty="0"/>
              <a:t>聚类算法的一种改进方法</a:t>
            </a:r>
            <a:endParaRPr lang="zh-CN" altLang="zh-CN" dirty="0"/>
          </a:p>
        </p:txBody>
      </p:sp>
      <p:sp>
        <p:nvSpPr>
          <p:cNvPr id="141" name="矩形 140"/>
          <p:cNvSpPr/>
          <p:nvPr/>
        </p:nvSpPr>
        <p:spPr>
          <a:xfrm>
            <a:off x="508958" y="2510247"/>
            <a:ext cx="7915326" cy="2554545"/>
          </a:xfrm>
          <a:prstGeom prst="rect">
            <a:avLst/>
          </a:prstGeom>
        </p:spPr>
        <p:txBody>
          <a:bodyPr wrap="square">
            <a:spAutoFit/>
          </a:bodyPr>
          <a:lstStyle/>
          <a:p>
            <a:r>
              <a:rPr lang="en-US" altLang="zh-CN" sz="1600" dirty="0" smtClean="0"/>
              <a:t>    k-means</a:t>
            </a:r>
            <a:r>
              <a:rPr lang="zh-CN" altLang="zh-CN" sz="1600" dirty="0"/>
              <a:t>聚类</a:t>
            </a:r>
            <a:r>
              <a:rPr lang="zh-CN" altLang="zh-CN" sz="1600" dirty="0" smtClean="0"/>
              <a:t>算法使用</a:t>
            </a:r>
            <a:r>
              <a:rPr lang="zh-CN" altLang="zh-CN" sz="1600" dirty="0"/>
              <a:t>了迭代的</a:t>
            </a:r>
            <a:r>
              <a:rPr lang="zh-CN" altLang="zh-CN" sz="1600" dirty="0" smtClean="0"/>
              <a:t>方式，后来被称为劳埃德算法。</a:t>
            </a:r>
            <a:r>
              <a:rPr lang="zh-CN" altLang="zh-CN" sz="1600" dirty="0"/>
              <a:t>无论是在随机或使用其他一些启发式数据时，劳埃德算法首先将输入点划分成初始值集。然后计算出每个集合的平均点或重心。它通过关联每一个点构造一个新的分区。然后再重新计算出新的集群点，并通过交替应用这两个步骤的算法程序，直到收敛，这是获得当前点不再开关集群，利用</a:t>
            </a:r>
            <a:r>
              <a:rPr lang="en-US" altLang="zh-CN" sz="1600" dirty="0" err="1"/>
              <a:t>coresets</a:t>
            </a:r>
            <a:r>
              <a:rPr lang="zh-CN" altLang="zh-CN" sz="1600" dirty="0"/>
              <a:t>原始数据相类似的一种算法设计</a:t>
            </a:r>
            <a:r>
              <a:rPr lang="zh-CN" altLang="zh-CN" sz="1600" dirty="0" smtClean="0"/>
              <a:t>。</a:t>
            </a:r>
            <a:endParaRPr lang="en-US" altLang="zh-CN" sz="1600" dirty="0" smtClean="0"/>
          </a:p>
          <a:p>
            <a:r>
              <a:rPr lang="en-US" altLang="zh-CN" sz="1600" dirty="0" smtClean="0"/>
              <a:t>    </a:t>
            </a:r>
            <a:r>
              <a:rPr lang="zh-CN" altLang="zh-CN" sz="1600" dirty="0" smtClean="0"/>
              <a:t>在</a:t>
            </a:r>
            <a:r>
              <a:rPr lang="zh-CN" altLang="zh-CN" sz="1600" dirty="0"/>
              <a:t>性能方面的算法并不保证返回全局最优。该算法的结果质量在很大程度上依赖于初始集合的数据集，并且在实践中比全局最优要差得多。由于算法的速度非常快，一个常用的方法是运行算法几次迭代并返回最好的解到集群中去。</a:t>
            </a:r>
            <a:endParaRPr lang="zh-CN" altLang="zh-CN" sz="1600" dirty="0"/>
          </a:p>
          <a:p>
            <a:r>
              <a:rPr lang="en-US" altLang="zh-CN" sz="1600" dirty="0" smtClean="0"/>
              <a:t>    k-means</a:t>
            </a:r>
            <a:r>
              <a:rPr lang="zh-CN" altLang="zh-CN" sz="1600" dirty="0"/>
              <a:t>算法的一个缺点是：数据集的</a:t>
            </a:r>
            <a:r>
              <a:rPr lang="en-US" altLang="zh-CN" sz="1600" dirty="0"/>
              <a:t>k</a:t>
            </a:r>
            <a:r>
              <a:rPr lang="zh-CN" altLang="zh-CN" sz="1600" dirty="0"/>
              <a:t>数目是一个输入参数。如果选择不适合的</a:t>
            </a:r>
            <a:r>
              <a:rPr lang="en-US" altLang="zh-CN" sz="1600" dirty="0"/>
              <a:t>k</a:t>
            </a:r>
            <a:r>
              <a:rPr lang="zh-CN" altLang="zh-CN" sz="1600" dirty="0"/>
              <a:t>值，可能会产生糟糕的结果。该算法还假定了方差集群分散的适当措施</a:t>
            </a:r>
            <a:r>
              <a:rPr lang="zh-CN" altLang="zh-CN" sz="1600" dirty="0" smtClean="0"/>
              <a:t>。</a:t>
            </a:r>
            <a:endParaRPr lang="zh-CN" altLang="zh-CN" sz="1600" dirty="0"/>
          </a:p>
        </p:txBody>
      </p:sp>
      <p:sp>
        <p:nvSpPr>
          <p:cNvPr id="142" name="矩形 141"/>
          <p:cNvSpPr/>
          <p:nvPr/>
        </p:nvSpPr>
        <p:spPr>
          <a:xfrm>
            <a:off x="635232" y="1264924"/>
            <a:ext cx="7915326" cy="830997"/>
          </a:xfrm>
          <a:prstGeom prst="rect">
            <a:avLst/>
          </a:prstGeom>
        </p:spPr>
        <p:txBody>
          <a:bodyPr wrap="square">
            <a:spAutoFit/>
          </a:bodyPr>
          <a:lstStyle/>
          <a:p>
            <a:r>
              <a:rPr lang="en-US" altLang="zh-CN" sz="1600" dirty="0" smtClean="0"/>
              <a:t>    </a:t>
            </a:r>
            <a:r>
              <a:rPr lang="zh-CN" altLang="zh-CN" sz="1600" dirty="0" smtClean="0"/>
              <a:t>聚类</a:t>
            </a:r>
            <a:r>
              <a:rPr lang="zh-CN" altLang="zh-CN" sz="1600" dirty="0"/>
              <a:t>一直以来都是研究最广泛的学科之一。现在基于划分数据的聚类算法已经成为数据挖掘和</a:t>
            </a:r>
            <a:r>
              <a:rPr lang="en-US" altLang="zh-CN" sz="1600" dirty="0"/>
              <a:t>k-means</a:t>
            </a:r>
            <a:r>
              <a:rPr lang="zh-CN" altLang="zh-CN" sz="1600" dirty="0"/>
              <a:t>聚类算法的热点研究</a:t>
            </a:r>
            <a:r>
              <a:rPr lang="zh-CN" altLang="zh-CN" sz="1600" dirty="0" smtClean="0"/>
              <a:t>对象。</a:t>
            </a:r>
            <a:r>
              <a:rPr lang="zh-CN" altLang="zh-CN" sz="1600" dirty="0"/>
              <a:t>然而</a:t>
            </a:r>
            <a:r>
              <a:rPr lang="en-US" altLang="zh-CN" sz="1600" dirty="0"/>
              <a:t>k-means</a:t>
            </a:r>
            <a:r>
              <a:rPr lang="zh-CN" altLang="zh-CN" sz="1600" dirty="0"/>
              <a:t>聚类算法也有很多的不足之</a:t>
            </a:r>
            <a:r>
              <a:rPr lang="zh-CN" altLang="zh-CN" sz="1600" dirty="0" smtClean="0"/>
              <a:t>处。</a:t>
            </a:r>
            <a:endParaRPr lang="zh-CN" altLang="zh-CN" sz="1600" dirty="0"/>
          </a:p>
        </p:txBody>
      </p:sp>
      <p:sp>
        <p:nvSpPr>
          <p:cNvPr id="75" name="矩形 7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6" name="组合 85"/>
          <p:cNvGrpSpPr/>
          <p:nvPr/>
        </p:nvGrpSpPr>
        <p:grpSpPr>
          <a:xfrm>
            <a:off x="-3387" y="-2439"/>
            <a:ext cx="9149172" cy="716845"/>
            <a:chOff x="-3387" y="190175"/>
            <a:chExt cx="9149172" cy="524649"/>
          </a:xfrm>
        </p:grpSpPr>
        <p:sp>
          <p:nvSpPr>
            <p:cNvPr id="87" name="任意多边形 8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2" name="矩形 141"/>
          <p:cNvSpPr/>
          <p:nvPr/>
        </p:nvSpPr>
        <p:spPr>
          <a:xfrm>
            <a:off x="508958" y="877178"/>
            <a:ext cx="3958267" cy="338554"/>
          </a:xfrm>
          <a:prstGeom prst="rect">
            <a:avLst/>
          </a:prstGeom>
        </p:spPr>
        <p:txBody>
          <a:bodyPr wrap="square">
            <a:spAutoFit/>
          </a:bodyPr>
          <a:lstStyle/>
          <a:p>
            <a:r>
              <a:rPr lang="en-US" altLang="zh-CN" sz="1600" dirty="0" smtClean="0"/>
              <a:t>    2. </a:t>
            </a:r>
            <a:r>
              <a:rPr lang="zh-CN" altLang="zh-CN" sz="1600" dirty="0" smtClean="0"/>
              <a:t>算法</a:t>
            </a:r>
            <a:r>
              <a:rPr lang="zh-CN" altLang="zh-CN" sz="1600" dirty="0"/>
              <a:t>流程</a:t>
            </a:r>
            <a:r>
              <a:rPr lang="zh-CN" altLang="zh-CN" sz="1600" dirty="0" smtClean="0"/>
              <a:t>描述</a:t>
            </a:r>
            <a:endParaRPr lang="zh-CN" altLang="zh-CN" sz="1600" dirty="0"/>
          </a:p>
        </p:txBody>
      </p:sp>
      <p:sp>
        <p:nvSpPr>
          <p:cNvPr id="144" name="矩形 143"/>
          <p:cNvSpPr/>
          <p:nvPr/>
        </p:nvSpPr>
        <p:spPr>
          <a:xfrm>
            <a:off x="508958" y="1269273"/>
            <a:ext cx="7915326" cy="3539430"/>
          </a:xfrm>
          <a:prstGeom prst="rect">
            <a:avLst/>
          </a:prstGeom>
        </p:spPr>
        <p:txBody>
          <a:bodyPr wrap="square">
            <a:spAutoFit/>
          </a:bodyPr>
          <a:lstStyle/>
          <a:p>
            <a:r>
              <a:rPr lang="en-US" altLang="zh-CN" sz="1600" dirty="0" smtClean="0"/>
              <a:t>    k-means</a:t>
            </a:r>
            <a:r>
              <a:rPr lang="zh-CN" altLang="zh-CN" sz="1600" dirty="0"/>
              <a:t>聚类算法的主要流程描述步骤</a:t>
            </a:r>
            <a:r>
              <a:rPr lang="zh-CN" altLang="zh-CN" sz="1600" dirty="0" smtClean="0"/>
              <a:t>见</a:t>
            </a:r>
            <a:r>
              <a:rPr lang="zh-CN" altLang="en-US" sz="1600" dirty="0" smtClean="0"/>
              <a:t>下</a:t>
            </a:r>
            <a:r>
              <a:rPr lang="zh-CN" altLang="zh-CN" sz="1600" dirty="0" smtClean="0"/>
              <a:t>表</a:t>
            </a:r>
            <a:r>
              <a:rPr lang="zh-CN" altLang="en-US"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p:txBody>
      </p:sp>
      <p:pic>
        <p:nvPicPr>
          <p:cNvPr id="73" name="图片 72"/>
          <p:cNvPicPr>
            <a:picLocks noChangeAspect="1"/>
          </p:cNvPicPr>
          <p:nvPr/>
        </p:nvPicPr>
        <p:blipFill>
          <a:blip r:embed="rId3"/>
          <a:stretch>
            <a:fillRect/>
          </a:stretch>
        </p:blipFill>
        <p:spPr>
          <a:xfrm>
            <a:off x="621684" y="1666452"/>
            <a:ext cx="7790795" cy="3063592"/>
          </a:xfrm>
          <a:prstGeom prst="rect">
            <a:avLst/>
          </a:prstGeom>
        </p:spPr>
      </p:pic>
      <p:sp>
        <p:nvSpPr>
          <p:cNvPr id="79" name="矩形 7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9" name="组合 88"/>
          <p:cNvGrpSpPr/>
          <p:nvPr/>
        </p:nvGrpSpPr>
        <p:grpSpPr>
          <a:xfrm>
            <a:off x="-3387" y="-2439"/>
            <a:ext cx="9149172" cy="716845"/>
            <a:chOff x="-3387" y="190175"/>
            <a:chExt cx="9149172" cy="524649"/>
          </a:xfrm>
        </p:grpSpPr>
        <p:sp>
          <p:nvSpPr>
            <p:cNvPr id="90" name="任意多边形 8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1" name="任意多边形 9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任意多边形 9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5" name="矩形 144"/>
          <p:cNvSpPr/>
          <p:nvPr/>
        </p:nvSpPr>
        <p:spPr>
          <a:xfrm>
            <a:off x="508958" y="851058"/>
            <a:ext cx="3958267" cy="338554"/>
          </a:xfrm>
          <a:prstGeom prst="rect">
            <a:avLst/>
          </a:prstGeom>
        </p:spPr>
        <p:txBody>
          <a:bodyPr wrap="square">
            <a:spAutoFit/>
          </a:bodyPr>
          <a:lstStyle/>
          <a:p>
            <a:r>
              <a:rPr lang="en-US" altLang="zh-CN" sz="1600" dirty="0" smtClean="0"/>
              <a:t>    3. </a:t>
            </a:r>
            <a:r>
              <a:rPr lang="zh-CN" altLang="zh-CN" sz="1600" dirty="0" smtClean="0"/>
              <a:t>改进</a:t>
            </a:r>
            <a:r>
              <a:rPr lang="zh-CN" altLang="zh-CN" sz="1600" dirty="0"/>
              <a:t>算法的主要</a:t>
            </a:r>
            <a:r>
              <a:rPr lang="zh-CN" altLang="zh-CN" sz="1600" dirty="0" smtClean="0"/>
              <a:t>思想</a:t>
            </a:r>
            <a:endParaRPr lang="zh-CN" altLang="zh-CN" sz="1600" dirty="0"/>
          </a:p>
        </p:txBody>
      </p:sp>
      <mc:AlternateContent xmlns:mc="http://schemas.openxmlformats.org/markup-compatibility/2006">
        <mc:Choice xmlns:a14="http://schemas.microsoft.com/office/drawing/2010/main" Requires="a14">
          <p:sp>
            <p:nvSpPr>
              <p:cNvPr id="147" name="矩形 146"/>
              <p:cNvSpPr/>
              <p:nvPr/>
            </p:nvSpPr>
            <p:spPr>
              <a:xfrm>
                <a:off x="508958" y="1243153"/>
                <a:ext cx="7915326" cy="1588063"/>
              </a:xfrm>
              <a:prstGeom prst="rect">
                <a:avLst/>
              </a:prstGeom>
            </p:spPr>
            <p:txBody>
              <a:bodyPr wrap="square">
                <a:spAutoFit/>
              </a:bodyPr>
              <a:lstStyle/>
              <a:p>
                <a:r>
                  <a:rPr lang="en-US" altLang="zh-CN" sz="1600" dirty="0" smtClean="0"/>
                  <a:t>    </a:t>
                </a:r>
                <a:r>
                  <a:rPr lang="zh-CN" altLang="zh-CN" sz="1600" dirty="0" smtClean="0"/>
                  <a:t>大量</a:t>
                </a:r>
                <a:r>
                  <a:rPr lang="zh-CN" altLang="zh-CN" sz="1600" dirty="0"/>
                  <a:t>的研究工作集中在对初始聚类中心的选择上。利用蚁群算法来处理最大动态的数据集中心数量的能力。通过初始搜索密度和分布中心及其他的方法来提高</a:t>
                </a:r>
                <a:r>
                  <a:rPr lang="en-US" altLang="zh-CN" sz="1600" dirty="0"/>
                  <a:t>k-means</a:t>
                </a:r>
                <a:r>
                  <a:rPr lang="zh-CN" altLang="zh-CN" sz="1600" dirty="0"/>
                  <a:t>算法。建立初始聚类</a:t>
                </a:r>
                <a:r>
                  <a:rPr lang="zh-CN" altLang="zh-CN" sz="1600" dirty="0" smtClean="0"/>
                  <a:t>数</a:t>
                </a:r>
                <a:r>
                  <a:rPr lang="en-US" altLang="zh-CN" sz="1600" dirty="0" smtClean="0"/>
                  <a:t>n=</a:t>
                </a:r>
                <a14:m>
                  <m:oMath xmlns:m="http://schemas.openxmlformats.org/officeDocument/2006/math">
                    <m:r>
                      <a:rPr lang="en-US" altLang="zh-CN" sz="160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𝑁</m:t>
                    </m:r>
                  </m:oMath>
                </a14:m>
                <a:r>
                  <a:rPr lang="en-US" altLang="zh-CN" sz="1600" dirty="0" smtClean="0"/>
                  <a:t>,</a:t>
                </a:r>
                <a:r>
                  <a:rPr lang="zh-CN" altLang="zh-CN" sz="1600" dirty="0"/>
                  <a:t>也就是说初始类分到大规模的空间中心的样品中，从最大</a:t>
                </a:r>
                <a:r>
                  <a:rPr lang="en-US" altLang="zh-CN" sz="1600" dirty="0" err="1"/>
                  <a:t>maxdis</a:t>
                </a:r>
                <a:r>
                  <a:rPr lang="zh-CN" altLang="zh-CN" sz="1600" dirty="0"/>
                  <a:t>点的所有样品质量的中心计算，以质量为中心，以</a:t>
                </a:r>
                <a:r>
                  <a:rPr lang="en-US" altLang="zh-CN" sz="1600" dirty="0" err="1"/>
                  <a:t>maxdis</a:t>
                </a:r>
                <a:r>
                  <a:rPr lang="zh-CN" altLang="zh-CN" sz="1600" dirty="0"/>
                  <a:t>为半径画一个圆，将所有样品分布在圈子包围点内。被分成</a:t>
                </a:r>
                <a:r>
                  <a:rPr lang="en-US" altLang="zh-CN" sz="1600" dirty="0"/>
                  <a:t>n</a:t>
                </a:r>
                <a:r>
                  <a:rPr lang="zh-CN" altLang="zh-CN" sz="1600" dirty="0"/>
                  <a:t>个区间，在该点的样品中，样品可以归因于这样的点。所有样品被分为</a:t>
                </a:r>
                <a:r>
                  <a:rPr lang="en-US" altLang="zh-CN" sz="1600" dirty="0"/>
                  <a:t>n</a:t>
                </a:r>
                <a:r>
                  <a:rPr lang="zh-CN" altLang="zh-CN" sz="1600" dirty="0"/>
                  <a:t>个类，每一类导出其质量中心</a:t>
                </a:r>
                <a:r>
                  <a:rPr lang="en-US" altLang="zh-CN" sz="1600" dirty="0"/>
                  <a:t> </a:t>
                </a:r>
                <a:r>
                  <a:rPr lang="zh-CN" altLang="zh-CN" sz="1600" dirty="0" smtClean="0"/>
                  <a:t>。</a:t>
                </a:r>
                <a:endParaRPr lang="en-US" altLang="zh-CN" sz="1600" dirty="0" smtClean="0"/>
              </a:p>
            </p:txBody>
          </p:sp>
        </mc:Choice>
        <mc:Fallback>
          <p:sp>
            <p:nvSpPr>
              <p:cNvPr id="147" name="矩形 146"/>
              <p:cNvSpPr>
                <a:spLocks noRot="1" noChangeAspect="1" noMove="1" noResize="1" noEditPoints="1" noAdjustHandles="1" noChangeArrowheads="1" noChangeShapeType="1" noTextEdit="1"/>
              </p:cNvSpPr>
              <p:nvPr/>
            </p:nvSpPr>
            <p:spPr>
              <a:xfrm>
                <a:off x="508958" y="1243153"/>
                <a:ext cx="7915326" cy="1588063"/>
              </a:xfrm>
              <a:prstGeom prst="rect">
                <a:avLst/>
              </a:prstGeom>
              <a:blipFill rotWithShape="1">
                <a:blip r:embed="rId3"/>
                <a:stretch>
                  <a:fillRect l="-385" t="-1154" b="-4231"/>
                </a:stretch>
              </a:blipFill>
            </p:spPr>
            <p:txBody>
              <a:bodyPr/>
              <a:lstStyle/>
              <a:p>
                <a:r>
                  <a:rPr lang="zh-CN" altLang="en-US">
                    <a:noFill/>
                  </a:rPr>
                  <a:t> </a:t>
                </a:r>
                <a:endParaRPr lang="zh-CN" altLang="en-US">
                  <a:noFill/>
                </a:endParaRPr>
              </a:p>
            </p:txBody>
          </p:sp>
        </mc:Fallback>
      </mc:AlternateContent>
      <p:sp>
        <p:nvSpPr>
          <p:cNvPr id="149" name="矩形 148"/>
          <p:cNvSpPr/>
          <p:nvPr/>
        </p:nvSpPr>
        <p:spPr>
          <a:xfrm>
            <a:off x="543791" y="2975954"/>
            <a:ext cx="3958267" cy="338554"/>
          </a:xfrm>
          <a:prstGeom prst="rect">
            <a:avLst/>
          </a:prstGeom>
        </p:spPr>
        <p:txBody>
          <a:bodyPr wrap="square">
            <a:spAutoFit/>
          </a:bodyPr>
          <a:lstStyle/>
          <a:p>
            <a:r>
              <a:rPr lang="en-US" altLang="zh-CN" sz="1600" dirty="0" smtClean="0"/>
              <a:t>    4. </a:t>
            </a:r>
            <a:r>
              <a:rPr lang="zh-CN" altLang="zh-CN" sz="1600" dirty="0" smtClean="0"/>
              <a:t>改进</a:t>
            </a:r>
            <a:r>
              <a:rPr lang="zh-CN" altLang="zh-CN" sz="1600" dirty="0"/>
              <a:t>算法的基本</a:t>
            </a:r>
            <a:r>
              <a:rPr lang="zh-CN" altLang="zh-CN" sz="1600" dirty="0" smtClean="0"/>
              <a:t>流程</a:t>
            </a:r>
            <a:endParaRPr lang="zh-CN" altLang="zh-CN" sz="1600" dirty="0"/>
          </a:p>
        </p:txBody>
      </p:sp>
      <p:sp>
        <p:nvSpPr>
          <p:cNvPr id="150" name="矩形 149"/>
          <p:cNvSpPr/>
          <p:nvPr/>
        </p:nvSpPr>
        <p:spPr>
          <a:xfrm>
            <a:off x="635232" y="3407238"/>
            <a:ext cx="7915326" cy="1569660"/>
          </a:xfrm>
          <a:prstGeom prst="rect">
            <a:avLst/>
          </a:prstGeom>
        </p:spPr>
        <p:txBody>
          <a:bodyPr wrap="square">
            <a:spAutoFit/>
          </a:bodyPr>
          <a:lstStyle/>
          <a:p>
            <a:r>
              <a:rPr lang="en-US" altLang="zh-CN" sz="1600" dirty="0" smtClean="0"/>
              <a:t>    </a:t>
            </a:r>
            <a:r>
              <a:rPr lang="zh-CN" altLang="zh-CN" sz="1600" dirty="0" smtClean="0"/>
              <a:t>改进</a:t>
            </a:r>
            <a:r>
              <a:rPr lang="zh-CN" altLang="zh-CN" sz="1600" dirty="0"/>
              <a:t>算法的基本流程步骤见</a:t>
            </a:r>
            <a:r>
              <a:rPr lang="en-US" altLang="zh-CN" sz="1600" dirty="0"/>
              <a:t>《</a:t>
            </a:r>
            <a:r>
              <a:rPr lang="zh-CN" altLang="en-US" sz="1600" dirty="0"/>
              <a:t>数据挖掘</a:t>
            </a:r>
            <a:r>
              <a:rPr lang="en-US" altLang="zh-CN" sz="1600" dirty="0"/>
              <a:t>》</a:t>
            </a:r>
            <a:r>
              <a:rPr lang="zh-CN" altLang="en-US" sz="1600" dirty="0"/>
              <a:t>一书的第</a:t>
            </a:r>
            <a:r>
              <a:rPr lang="en-US" altLang="zh-CN" sz="1600" dirty="0"/>
              <a:t>166</a:t>
            </a:r>
            <a:r>
              <a:rPr lang="zh-CN" altLang="en-US" sz="1600" dirty="0"/>
              <a:t>页。</a:t>
            </a:r>
            <a:endParaRPr lang="en-US" altLang="zh-CN" sz="1600" dirty="0"/>
          </a:p>
          <a:p>
            <a:endParaRPr lang="en-US" altLang="zh-CN" sz="1600" dirty="0" smtClean="0"/>
          </a:p>
          <a:p>
            <a:r>
              <a:rPr lang="en-US" altLang="zh-CN" sz="1600" dirty="0"/>
              <a:t> </a:t>
            </a:r>
            <a:r>
              <a:rPr lang="en-US" altLang="zh-CN" sz="1600" dirty="0" smtClean="0"/>
              <a:t>   </a:t>
            </a:r>
            <a:r>
              <a:rPr lang="zh-CN" altLang="zh-CN" sz="1600" dirty="0" smtClean="0"/>
              <a:t>如果</a:t>
            </a:r>
            <a:r>
              <a:rPr lang="zh-CN" altLang="zh-CN" sz="1600" dirty="0"/>
              <a:t>第一类</a:t>
            </a:r>
            <a:r>
              <a:rPr lang="en-US" altLang="zh-CN" sz="1600" dirty="0"/>
              <a:t>n</a:t>
            </a:r>
            <a:r>
              <a:rPr lang="zh-CN" altLang="zh-CN" sz="1600" dirty="0"/>
              <a:t>存在于任何样品中，具有大的第</a:t>
            </a:r>
            <a:r>
              <a:rPr lang="en-US" altLang="zh-CN" sz="1600" dirty="0" err="1"/>
              <a:t>i</a:t>
            </a:r>
            <a:r>
              <a:rPr lang="zh-CN" altLang="zh-CN" sz="1600" dirty="0"/>
              <a:t>级中心取得的抽样小于最大欧几里德距离的点，那么第一类和第</a:t>
            </a:r>
            <a:r>
              <a:rPr lang="en-US" altLang="zh-CN" sz="1600" dirty="0" err="1"/>
              <a:t>i</a:t>
            </a:r>
            <a:r>
              <a:rPr lang="zh-CN" altLang="zh-CN" sz="1600" dirty="0"/>
              <a:t>类就可以组合起来。实践证明，通过基于改变初始聚类中心的</a:t>
            </a:r>
            <a:r>
              <a:rPr lang="en-US" altLang="zh-CN" sz="1600" dirty="0"/>
              <a:t>k-means</a:t>
            </a:r>
            <a:r>
              <a:rPr lang="zh-CN" altLang="zh-CN" sz="1600" dirty="0"/>
              <a:t>聚类算法比随机选取</a:t>
            </a:r>
            <a:r>
              <a:rPr lang="en-US" altLang="zh-CN" sz="1600" dirty="0"/>
              <a:t>k-means</a:t>
            </a:r>
            <a:r>
              <a:rPr lang="zh-CN" altLang="zh-CN" sz="1600" dirty="0"/>
              <a:t>算法初始聚类中心的聚类结果质量要好得多</a:t>
            </a:r>
            <a:r>
              <a:rPr lang="zh-CN" altLang="zh-CN" sz="1600" dirty="0" smtClean="0"/>
              <a:t>。</a:t>
            </a:r>
            <a:endParaRPr lang="zh-CN" altLang="zh-CN" sz="1600" dirty="0"/>
          </a:p>
        </p:txBody>
      </p:sp>
      <p:sp>
        <p:nvSpPr>
          <p:cNvPr id="80" name="矩形 7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7" name="组合 86"/>
          <p:cNvGrpSpPr/>
          <p:nvPr/>
        </p:nvGrpSpPr>
        <p:grpSpPr>
          <a:xfrm>
            <a:off x="-3387" y="-2439"/>
            <a:ext cx="9149172" cy="716845"/>
            <a:chOff x="-3387" y="190175"/>
            <a:chExt cx="9149172" cy="524649"/>
          </a:xfrm>
        </p:grpSpPr>
        <p:sp>
          <p:nvSpPr>
            <p:cNvPr id="88" name="任意多边形 87"/>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1"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2"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4" name="矩形 143"/>
          <p:cNvSpPr/>
          <p:nvPr/>
        </p:nvSpPr>
        <p:spPr>
          <a:xfrm>
            <a:off x="259814" y="887542"/>
            <a:ext cx="5339860" cy="369332"/>
          </a:xfrm>
          <a:prstGeom prst="rect">
            <a:avLst/>
          </a:prstGeom>
        </p:spPr>
        <p:txBody>
          <a:bodyPr wrap="none">
            <a:spAutoFit/>
          </a:bodyPr>
          <a:lstStyle/>
          <a:p>
            <a:r>
              <a:rPr lang="en-US" altLang="zh-CN" dirty="0" smtClean="0"/>
              <a:t>7.2.4 </a:t>
            </a:r>
            <a:r>
              <a:rPr lang="zh-CN" altLang="zh-CN" dirty="0" smtClean="0"/>
              <a:t>基于</a:t>
            </a:r>
            <a:r>
              <a:rPr lang="en-US" altLang="zh-CN" dirty="0"/>
              <a:t>Spark</a:t>
            </a:r>
            <a:r>
              <a:rPr lang="zh-CN" altLang="zh-CN" dirty="0"/>
              <a:t>的</a:t>
            </a:r>
            <a:r>
              <a:rPr lang="en-US" altLang="zh-CN" i="1" dirty="0"/>
              <a:t>k</a:t>
            </a:r>
            <a:r>
              <a:rPr lang="en-US" altLang="zh-CN" dirty="0"/>
              <a:t>-means</a:t>
            </a:r>
            <a:r>
              <a:rPr lang="zh-CN" altLang="zh-CN" dirty="0"/>
              <a:t>算法并行化设计与实现</a:t>
            </a:r>
            <a:endParaRPr lang="zh-CN" altLang="zh-CN" dirty="0"/>
          </a:p>
        </p:txBody>
      </p:sp>
      <p:sp>
        <p:nvSpPr>
          <p:cNvPr id="146" name="矩形 145"/>
          <p:cNvSpPr/>
          <p:nvPr/>
        </p:nvSpPr>
        <p:spPr>
          <a:xfrm>
            <a:off x="635232" y="1264924"/>
            <a:ext cx="7915326" cy="4770537"/>
          </a:xfrm>
          <a:prstGeom prst="rect">
            <a:avLst/>
          </a:prstGeom>
        </p:spPr>
        <p:txBody>
          <a:bodyPr wrap="square">
            <a:spAutoFit/>
          </a:bodyPr>
          <a:lstStyle/>
          <a:p>
            <a:r>
              <a:rPr lang="en-US" altLang="zh-CN" sz="1600" dirty="0" smtClean="0"/>
              <a:t>    Spark</a:t>
            </a:r>
            <a:r>
              <a:rPr lang="zh-CN" altLang="zh-CN" sz="1600" dirty="0"/>
              <a:t>与</a:t>
            </a:r>
            <a:r>
              <a:rPr lang="en-US" altLang="zh-CN" sz="1600" dirty="0"/>
              <a:t>Hadoop</a:t>
            </a:r>
            <a:r>
              <a:rPr lang="zh-CN" altLang="zh-CN" sz="1600" dirty="0"/>
              <a:t>之间最大相异之处为</a:t>
            </a:r>
            <a:r>
              <a:rPr lang="en-US" altLang="zh-CN" sz="1600" dirty="0"/>
              <a:t>Spark</a:t>
            </a:r>
            <a:r>
              <a:rPr lang="zh-CN" altLang="zh-CN" sz="1600" dirty="0"/>
              <a:t>对所有类簇中心点的全部迭代计算基本都是于内存中计算完成的，当数据处理量远小于节点的内存容量时，计算过程中几乎不需要再与磁盘进行</a:t>
            </a:r>
            <a:r>
              <a:rPr lang="en-US" altLang="zh-CN" sz="1600" dirty="0" smtClean="0"/>
              <a:t>I/O</a:t>
            </a:r>
            <a:r>
              <a:rPr lang="zh-CN" altLang="zh-CN" sz="1600" dirty="0"/>
              <a:t>，而</a:t>
            </a:r>
            <a:r>
              <a:rPr lang="en-US" altLang="zh-CN" sz="1600" dirty="0"/>
              <a:t>Hadoop</a:t>
            </a:r>
            <a:r>
              <a:rPr lang="zh-CN" altLang="zh-CN" sz="1600" dirty="0"/>
              <a:t>则不行，基于</a:t>
            </a:r>
            <a:r>
              <a:rPr lang="en-US" altLang="zh-CN" sz="1600" dirty="0"/>
              <a:t>Spark</a:t>
            </a:r>
            <a:r>
              <a:rPr lang="zh-CN" altLang="zh-CN" sz="1600" dirty="0"/>
              <a:t>的</a:t>
            </a:r>
            <a:r>
              <a:rPr lang="en-US" altLang="zh-CN" sz="1600" dirty="0"/>
              <a:t>k-means</a:t>
            </a:r>
            <a:r>
              <a:rPr lang="zh-CN" altLang="zh-CN" sz="1600" dirty="0"/>
              <a:t>算法的并行实现</a:t>
            </a:r>
            <a:r>
              <a:rPr lang="zh-CN" altLang="zh-CN" sz="1600" dirty="0" smtClean="0"/>
              <a:t>流程如</a:t>
            </a:r>
            <a:r>
              <a:rPr lang="zh-CN" altLang="en-US" sz="1600" dirty="0" smtClean="0"/>
              <a:t>下</a:t>
            </a:r>
            <a:r>
              <a:rPr lang="zh-CN" altLang="zh-CN" sz="1600" dirty="0" smtClean="0"/>
              <a:t>图所</a:t>
            </a:r>
            <a:r>
              <a:rPr lang="zh-CN" altLang="zh-CN" sz="1600" dirty="0"/>
              <a:t>示</a:t>
            </a:r>
            <a:r>
              <a:rPr lang="zh-CN" altLang="zh-CN" sz="1600" dirty="0" smtClean="0"/>
              <a:t>。</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zh-CN" altLang="zh-CN" sz="1600" dirty="0"/>
          </a:p>
        </p:txBody>
      </p:sp>
      <p:pic>
        <p:nvPicPr>
          <p:cNvPr id="31746" name="Picture 2" descr="t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04" y="2546881"/>
            <a:ext cx="8089825" cy="299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矩形 79"/>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4" name="组合 53"/>
          <p:cNvGrpSpPr/>
          <p:nvPr/>
        </p:nvGrpSpPr>
        <p:grpSpPr>
          <a:xfrm>
            <a:off x="-3387" y="-2439"/>
            <a:ext cx="9149172" cy="716845"/>
            <a:chOff x="-3387" y="190175"/>
            <a:chExt cx="9149172" cy="524649"/>
          </a:xfrm>
        </p:grpSpPr>
        <p:sp>
          <p:nvSpPr>
            <p:cNvPr id="55" name="任意多边形 5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5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10" name="矩形 109"/>
          <p:cNvSpPr/>
          <p:nvPr/>
        </p:nvSpPr>
        <p:spPr>
          <a:xfrm>
            <a:off x="259814" y="1057361"/>
            <a:ext cx="4878195" cy="369332"/>
          </a:xfrm>
          <a:prstGeom prst="rect">
            <a:avLst/>
          </a:prstGeom>
        </p:spPr>
        <p:txBody>
          <a:bodyPr wrap="none">
            <a:spAutoFit/>
          </a:bodyPr>
          <a:lstStyle/>
          <a:p>
            <a:r>
              <a:rPr lang="en-US" altLang="zh-CN" dirty="0" smtClean="0"/>
              <a:t>7.2.5 </a:t>
            </a:r>
            <a:r>
              <a:rPr lang="zh-CN" altLang="zh-CN" dirty="0" smtClean="0"/>
              <a:t>基于</a:t>
            </a:r>
            <a:r>
              <a:rPr lang="en-US" altLang="zh-CN" dirty="0"/>
              <a:t>Spark</a:t>
            </a:r>
            <a:r>
              <a:rPr lang="zh-CN" altLang="zh-CN" dirty="0"/>
              <a:t>的</a:t>
            </a:r>
            <a:r>
              <a:rPr lang="en-US" altLang="zh-CN" i="1" dirty="0"/>
              <a:t>k</a:t>
            </a:r>
            <a:r>
              <a:rPr lang="en-US" altLang="zh-CN" dirty="0"/>
              <a:t>-means</a:t>
            </a:r>
            <a:r>
              <a:rPr lang="zh-CN" altLang="zh-CN" dirty="0"/>
              <a:t>改进算法的并行化</a:t>
            </a:r>
            <a:endParaRPr lang="zh-CN" altLang="zh-CN" dirty="0"/>
          </a:p>
        </p:txBody>
      </p:sp>
      <p:sp>
        <p:nvSpPr>
          <p:cNvPr id="111" name="矩形 110"/>
          <p:cNvSpPr/>
          <p:nvPr/>
        </p:nvSpPr>
        <p:spPr>
          <a:xfrm>
            <a:off x="635232" y="1434743"/>
            <a:ext cx="7915326" cy="1323439"/>
          </a:xfrm>
          <a:prstGeom prst="rect">
            <a:avLst/>
          </a:prstGeom>
        </p:spPr>
        <p:txBody>
          <a:bodyPr wrap="square">
            <a:spAutoFit/>
          </a:bodyPr>
          <a:lstStyle/>
          <a:p>
            <a:r>
              <a:rPr lang="en-US" altLang="zh-CN" sz="1600" dirty="0" smtClean="0"/>
              <a:t>    </a:t>
            </a:r>
            <a:r>
              <a:rPr lang="zh-CN" altLang="zh-CN" sz="1600" dirty="0" smtClean="0"/>
              <a:t>为了</a:t>
            </a:r>
            <a:r>
              <a:rPr lang="zh-CN" altLang="zh-CN" sz="1600" dirty="0"/>
              <a:t>提高</a:t>
            </a:r>
            <a:r>
              <a:rPr lang="en-US" altLang="zh-CN" sz="1600" dirty="0"/>
              <a:t>k-means</a:t>
            </a:r>
            <a:r>
              <a:rPr lang="zh-CN" altLang="zh-CN" sz="1600" dirty="0"/>
              <a:t>聚类算法对维度比较高的海量数据集的聚类效率，同时也解决</a:t>
            </a:r>
            <a:r>
              <a:rPr lang="en-US" altLang="zh-CN" sz="1600" dirty="0"/>
              <a:t>k-means</a:t>
            </a:r>
            <a:r>
              <a:rPr lang="zh-CN" altLang="zh-CN" sz="1600" dirty="0"/>
              <a:t>算法类簇初始中心点的选取和</a:t>
            </a:r>
            <a:r>
              <a:rPr lang="en-US" altLang="zh-CN" sz="1600" dirty="0"/>
              <a:t>k</a:t>
            </a:r>
            <a:r>
              <a:rPr lang="zh-CN" altLang="zh-CN" sz="1600" dirty="0"/>
              <a:t>值的选取问题，选取</a:t>
            </a:r>
            <a:r>
              <a:rPr lang="en-US" altLang="zh-CN" sz="1600" dirty="0"/>
              <a:t>Canopy</a:t>
            </a:r>
            <a:r>
              <a:rPr lang="zh-CN" altLang="zh-CN" sz="1600" dirty="0"/>
              <a:t>粗糙聚类算法来对基于</a:t>
            </a:r>
            <a:r>
              <a:rPr lang="en-US" altLang="zh-CN" sz="1600" dirty="0"/>
              <a:t>Spark</a:t>
            </a:r>
            <a:r>
              <a:rPr lang="zh-CN" altLang="zh-CN" sz="1600" dirty="0"/>
              <a:t>分布式框架的</a:t>
            </a:r>
            <a:r>
              <a:rPr lang="en-US" altLang="zh-CN" sz="1600" dirty="0"/>
              <a:t>k-means</a:t>
            </a:r>
            <a:r>
              <a:rPr lang="zh-CN" altLang="zh-CN" sz="1600" dirty="0"/>
              <a:t>并行算法进一步改进。通过</a:t>
            </a:r>
            <a:r>
              <a:rPr lang="en-US" altLang="zh-CN" sz="1600" dirty="0"/>
              <a:t>Canopy</a:t>
            </a:r>
            <a:r>
              <a:rPr lang="zh-CN" altLang="zh-CN" sz="1600" dirty="0"/>
              <a:t>算法优化初始中心点和</a:t>
            </a:r>
            <a:r>
              <a:rPr lang="en-US" altLang="zh-CN" sz="1600" dirty="0"/>
              <a:t>k</a:t>
            </a:r>
            <a:r>
              <a:rPr lang="zh-CN" altLang="zh-CN" sz="1600" dirty="0"/>
              <a:t>值可以降低</a:t>
            </a:r>
            <a:r>
              <a:rPr lang="en-US" altLang="zh-CN" sz="1600" dirty="0"/>
              <a:t>k-</a:t>
            </a:r>
            <a:r>
              <a:rPr lang="en-US" altLang="zh-CN" sz="1600" dirty="0" err="1"/>
              <a:t>menas</a:t>
            </a:r>
            <a:r>
              <a:rPr lang="zh-CN" altLang="zh-CN" sz="1600" dirty="0"/>
              <a:t>算法的迭代次数，从而改进</a:t>
            </a:r>
            <a:r>
              <a:rPr lang="en-US" altLang="zh-CN" sz="1600" dirty="0"/>
              <a:t>k-means</a:t>
            </a:r>
            <a:r>
              <a:rPr lang="zh-CN" altLang="zh-CN" sz="1600" dirty="0"/>
              <a:t>聚类算法在处理大数据集时数据挖掘的效率和实用性，也可以避免局部最优</a:t>
            </a:r>
            <a:r>
              <a:rPr lang="zh-CN" altLang="zh-CN" sz="1600" dirty="0" smtClean="0"/>
              <a:t>解。</a:t>
            </a:r>
            <a:endParaRPr lang="en-US" altLang="zh-CN" sz="1600" dirty="0"/>
          </a:p>
        </p:txBody>
      </p:sp>
      <p:sp>
        <p:nvSpPr>
          <p:cNvPr id="113" name="矩形 112"/>
          <p:cNvSpPr/>
          <p:nvPr/>
        </p:nvSpPr>
        <p:spPr>
          <a:xfrm>
            <a:off x="574273" y="2823553"/>
            <a:ext cx="3958267" cy="338554"/>
          </a:xfrm>
          <a:prstGeom prst="rect">
            <a:avLst/>
          </a:prstGeom>
        </p:spPr>
        <p:txBody>
          <a:bodyPr wrap="square">
            <a:spAutoFit/>
          </a:bodyPr>
          <a:lstStyle/>
          <a:p>
            <a:r>
              <a:rPr lang="en-US" altLang="zh-CN" sz="1600" dirty="0" smtClean="0"/>
              <a:t>    1. Canopy</a:t>
            </a:r>
            <a:r>
              <a:rPr lang="zh-CN" altLang="zh-CN" sz="1600" dirty="0"/>
              <a:t>算法</a:t>
            </a:r>
            <a:r>
              <a:rPr lang="zh-CN" altLang="zh-CN" sz="1600" dirty="0" smtClean="0"/>
              <a:t>思想</a:t>
            </a:r>
            <a:r>
              <a:rPr lang="zh-CN" altLang="zh-CN" sz="1600" dirty="0"/>
              <a:t>概述</a:t>
            </a:r>
            <a:endParaRPr lang="zh-CN" altLang="zh-CN" sz="1600" dirty="0"/>
          </a:p>
        </p:txBody>
      </p:sp>
      <p:sp>
        <p:nvSpPr>
          <p:cNvPr id="114" name="矩形 113"/>
          <p:cNvSpPr/>
          <p:nvPr/>
        </p:nvSpPr>
        <p:spPr>
          <a:xfrm>
            <a:off x="574273" y="3228711"/>
            <a:ext cx="7915326" cy="1077218"/>
          </a:xfrm>
          <a:prstGeom prst="rect">
            <a:avLst/>
          </a:prstGeom>
        </p:spPr>
        <p:txBody>
          <a:bodyPr wrap="square">
            <a:spAutoFit/>
          </a:bodyPr>
          <a:lstStyle/>
          <a:p>
            <a:r>
              <a:rPr lang="en-US" altLang="zh-CN" sz="1600" dirty="0" smtClean="0"/>
              <a:t>    Canopy</a:t>
            </a:r>
            <a:r>
              <a:rPr lang="zh-CN" altLang="zh-CN" sz="1600" dirty="0"/>
              <a:t>算法适用于高维度的大数据集预聚类分析，它使用简单粗糙的距离测量方法可以把数据对象集高效地分割为多个不完全重叠却可以相交的子集</a:t>
            </a:r>
            <a:r>
              <a:rPr lang="en-US" altLang="zh-CN" sz="1600" dirty="0"/>
              <a:t>Canopy</a:t>
            </a:r>
            <a:r>
              <a:rPr lang="zh-CN" altLang="zh-CN" sz="1600" dirty="0"/>
              <a:t>，接着再在各个</a:t>
            </a:r>
            <a:r>
              <a:rPr lang="en-US" altLang="zh-CN" sz="1600" dirty="0"/>
              <a:t>Canopy</a:t>
            </a:r>
            <a:r>
              <a:rPr lang="zh-CN" altLang="zh-CN" sz="1600" dirty="0"/>
              <a:t>中执行精细聚类算法，这样粗细聚类的结合能提高海量数据处理的效率和准确性</a:t>
            </a:r>
            <a:r>
              <a:rPr lang="zh-CN" altLang="zh-CN" sz="1600" dirty="0" smtClean="0"/>
              <a:t>。</a:t>
            </a:r>
            <a:endParaRPr lang="zh-CN" altLang="zh-CN" sz="1600" dirty="0"/>
          </a:p>
        </p:txBody>
      </p:sp>
      <p:pic>
        <p:nvPicPr>
          <p:cNvPr id="30722" name="Picture 2" descr="https://timgsa.baidu.com/timg?image&amp;quality=80&amp;size=b9999_10000&amp;sec=1524134070345&amp;di=9211c51f810a8fece07374e02bc5ab8b&amp;imgtype=0&amp;src=http%3A%2F%2Fimages2015.cnblogs.com%2Fblog%2F986608%2F201607%2F986608-20160720080741326-185787874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708" y="4078563"/>
            <a:ext cx="2692333" cy="2019250"/>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7.1</a:t>
              </a:r>
              <a:r>
                <a:rPr lang="zh-CN" altLang="en-US" sz="2100" spc="225" dirty="0" smtClean="0">
                  <a:solidFill>
                    <a:schemeClr val="bg1"/>
                  </a:solidFill>
                  <a:latin typeface="微软雅黑" panose="020B0503020204020204" pitchFamily="34" charset="-122"/>
                  <a:ea typeface="微软雅黑" panose="020B0503020204020204" pitchFamily="34" charset="-122"/>
                </a:rPr>
                <a:t>　分类算法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7.2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聚</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7.3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9" name="圆角矩形 48"/>
          <p:cNvSpPr/>
          <p:nvPr/>
        </p:nvSpPr>
        <p:spPr>
          <a:xfrm>
            <a:off x="1754534" y="375870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30</a:t>
            </a:r>
            <a:endParaRPr lang="zh-CN" altLang="en-US" dirty="0"/>
          </a:p>
        </p:txBody>
      </p:sp>
      <p:grpSp>
        <p:nvGrpSpPr>
          <p:cNvPr id="11" name="组合 10"/>
          <p:cNvGrpSpPr/>
          <p:nvPr/>
        </p:nvGrpSpPr>
        <p:grpSpPr>
          <a:xfrm>
            <a:off x="-3387" y="-2439"/>
            <a:ext cx="9149172" cy="716845"/>
            <a:chOff x="-3387" y="190175"/>
            <a:chExt cx="9149172" cy="524649"/>
          </a:xfrm>
        </p:grpSpPr>
        <p:sp>
          <p:nvSpPr>
            <p:cNvPr id="12" name="任意多边形 1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70" name="矩形 69"/>
          <p:cNvSpPr/>
          <p:nvPr/>
        </p:nvSpPr>
        <p:spPr>
          <a:xfrm>
            <a:off x="573062" y="1047211"/>
            <a:ext cx="7915326" cy="2308324"/>
          </a:xfrm>
          <a:prstGeom prst="rect">
            <a:avLst/>
          </a:prstGeom>
        </p:spPr>
        <p:txBody>
          <a:bodyPr wrap="square">
            <a:spAutoFit/>
          </a:bodyPr>
          <a:lstStyle/>
          <a:p>
            <a:r>
              <a:rPr lang="en-US" altLang="zh-CN" sz="1600" dirty="0" smtClean="0"/>
              <a:t>    Canopy</a:t>
            </a:r>
            <a:r>
              <a:rPr lang="zh-CN" altLang="zh-CN" sz="1600" dirty="0"/>
              <a:t>算法聚类逻辑过程是这样的，首先从数据对象点集中随机地选择一个数据对象点</a:t>
            </a:r>
            <a:r>
              <a:rPr lang="en-US" altLang="zh-CN" sz="1600" dirty="0"/>
              <a:t>A</a:t>
            </a:r>
            <a:r>
              <a:rPr lang="zh-CN" altLang="zh-CN" sz="1600" dirty="0"/>
              <a:t>作为第一个子集</a:t>
            </a:r>
            <a:r>
              <a:rPr lang="en-US" altLang="zh-CN" sz="1600" dirty="0"/>
              <a:t>E</a:t>
            </a:r>
            <a:r>
              <a:rPr lang="en-US" altLang="zh-CN" sz="1600" baseline="-25000" dirty="0"/>
              <a:t>1</a:t>
            </a:r>
            <a:r>
              <a:rPr lang="zh-CN" altLang="zh-CN" sz="1600" dirty="0"/>
              <a:t>的聚类中心点，然后再根据其他数据对象点与</a:t>
            </a:r>
            <a:r>
              <a:rPr lang="en-US" altLang="zh-CN" sz="1600" dirty="0"/>
              <a:t>A</a:t>
            </a:r>
            <a:r>
              <a:rPr lang="zh-CN" altLang="zh-CN" sz="1600" dirty="0"/>
              <a:t>的相似度（一般以欧式距离作为相似度计算准则），将一些数据对象点划分到子集</a:t>
            </a:r>
            <a:r>
              <a:rPr lang="en-US" altLang="zh-CN" sz="1600" dirty="0"/>
              <a:t>E</a:t>
            </a:r>
            <a:r>
              <a:rPr lang="en-US" altLang="zh-CN" sz="1600" baseline="-25000" dirty="0"/>
              <a:t>1</a:t>
            </a:r>
            <a:r>
              <a:rPr lang="zh-CN" altLang="zh-CN" sz="1600" dirty="0"/>
              <a:t>中；接着通过子集</a:t>
            </a:r>
            <a:r>
              <a:rPr lang="en-US" altLang="zh-CN" sz="1600" dirty="0"/>
              <a:t>Canopies</a:t>
            </a:r>
            <a:r>
              <a:rPr lang="zh-CN" altLang="zh-CN" sz="1600" dirty="0"/>
              <a:t>的创建，将数据对象集中的所有数据对象划分到各个子集</a:t>
            </a:r>
            <a:r>
              <a:rPr lang="en-US" altLang="zh-CN" sz="1600" dirty="0"/>
              <a:t>Canopy</a:t>
            </a:r>
            <a:r>
              <a:rPr lang="zh-CN" altLang="zh-CN" sz="1600" dirty="0"/>
              <a:t>中，使这些</a:t>
            </a:r>
            <a:r>
              <a:rPr lang="en-US" altLang="zh-CN" sz="1600" dirty="0"/>
              <a:t>Canopy </a:t>
            </a:r>
            <a:r>
              <a:rPr lang="zh-CN" altLang="zh-CN" sz="1600" dirty="0"/>
              <a:t>子集必须完全包含全部数据对象。每个数据对象至少要属于其中的任何一个</a:t>
            </a:r>
            <a:r>
              <a:rPr lang="en-US" altLang="zh-CN" sz="1600" dirty="0"/>
              <a:t>Canopy</a:t>
            </a:r>
            <a:r>
              <a:rPr lang="zh-CN" altLang="zh-CN" sz="1600" dirty="0"/>
              <a:t>子集，而且它还有可能同时属于一个以上的</a:t>
            </a:r>
            <a:r>
              <a:rPr lang="en-US" altLang="zh-CN" sz="1600" dirty="0"/>
              <a:t>Canopy</a:t>
            </a:r>
            <a:r>
              <a:rPr lang="zh-CN" altLang="zh-CN" sz="1600" dirty="0"/>
              <a:t>子集</a:t>
            </a:r>
            <a:r>
              <a:rPr lang="zh-CN" altLang="zh-CN" sz="1600" dirty="0" smtClean="0"/>
              <a:t>。</a:t>
            </a:r>
            <a:endParaRPr lang="en-US" altLang="zh-CN" sz="1600" dirty="0" smtClean="0"/>
          </a:p>
          <a:p>
            <a:endParaRPr lang="en-US" altLang="zh-CN" sz="1600" dirty="0" smtClean="0"/>
          </a:p>
          <a:p>
            <a:r>
              <a:rPr lang="en-US" altLang="zh-CN" sz="1600" dirty="0"/>
              <a:t> </a:t>
            </a:r>
            <a:r>
              <a:rPr lang="en-US" altLang="zh-CN" sz="1600" dirty="0" smtClean="0"/>
              <a:t>   </a:t>
            </a:r>
            <a:r>
              <a:rPr lang="zh-CN" altLang="zh-CN" sz="1600" dirty="0" smtClean="0"/>
              <a:t>由</a:t>
            </a:r>
            <a:r>
              <a:rPr lang="zh-CN" altLang="zh-CN" sz="1600" dirty="0"/>
              <a:t>上述</a:t>
            </a:r>
            <a:r>
              <a:rPr lang="en-US" altLang="zh-CN" sz="1600" dirty="0"/>
              <a:t>Canopy</a:t>
            </a:r>
            <a:r>
              <a:rPr lang="zh-CN" altLang="zh-CN" sz="1600" dirty="0"/>
              <a:t>算法定义可知：任意两个数据对象点如果没有归属于同一个子集</a:t>
            </a:r>
            <a:r>
              <a:rPr lang="en-US" altLang="zh-CN" sz="1600" dirty="0"/>
              <a:t>Canopy</a:t>
            </a:r>
            <a:r>
              <a:rPr lang="zh-CN" altLang="zh-CN" sz="1600" dirty="0"/>
              <a:t>，那么这两个数据对象点就一定不可能是同一类簇的数据对象。</a:t>
            </a:r>
            <a:endParaRPr lang="en-US" altLang="zh-CN" sz="1600" dirty="0"/>
          </a:p>
        </p:txBody>
      </p:sp>
      <p:pic>
        <p:nvPicPr>
          <p:cNvPr id="34820" name="Picture 4" descr="https://timgsa.baidu.com/timg?image&amp;quality=80&amp;size=b9999_10000&amp;sec=1524039831238&amp;di=33d6b5cde9f42c7b718c9c7e921ef9ee&amp;imgtype=0&amp;src=http%3A%2F%2Fstatic.open-open.com%2Flib%2FuploadImg%2F20150629%2F20150629093600_3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3261150"/>
            <a:ext cx="3773927" cy="278731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6" name="组合 85"/>
          <p:cNvGrpSpPr/>
          <p:nvPr/>
        </p:nvGrpSpPr>
        <p:grpSpPr>
          <a:xfrm>
            <a:off x="-3387" y="-2439"/>
            <a:ext cx="9149172" cy="716845"/>
            <a:chOff x="-3387" y="190175"/>
            <a:chExt cx="9149172" cy="524649"/>
          </a:xfrm>
        </p:grpSpPr>
        <p:sp>
          <p:nvSpPr>
            <p:cNvPr id="87" name="任意多边形 8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4" name="矩形 143"/>
          <p:cNvSpPr/>
          <p:nvPr/>
        </p:nvSpPr>
        <p:spPr>
          <a:xfrm>
            <a:off x="574273" y="903308"/>
            <a:ext cx="3958267" cy="338554"/>
          </a:xfrm>
          <a:prstGeom prst="rect">
            <a:avLst/>
          </a:prstGeom>
        </p:spPr>
        <p:txBody>
          <a:bodyPr wrap="square">
            <a:spAutoFit/>
          </a:bodyPr>
          <a:lstStyle/>
          <a:p>
            <a:r>
              <a:rPr lang="en-US" altLang="zh-CN" sz="1600" dirty="0" smtClean="0"/>
              <a:t>    2. Canopy</a:t>
            </a:r>
            <a:r>
              <a:rPr lang="zh-CN" altLang="zh-CN" sz="1600" dirty="0"/>
              <a:t>算法流程</a:t>
            </a:r>
            <a:r>
              <a:rPr lang="zh-CN" altLang="zh-CN" sz="1600" dirty="0" smtClean="0"/>
              <a:t>详述</a:t>
            </a:r>
            <a:endParaRPr lang="zh-CN" altLang="zh-CN" sz="1600" dirty="0"/>
          </a:p>
        </p:txBody>
      </p:sp>
      <p:sp>
        <p:nvSpPr>
          <p:cNvPr id="145" name="矩形 144"/>
          <p:cNvSpPr/>
          <p:nvPr/>
        </p:nvSpPr>
        <p:spPr>
          <a:xfrm>
            <a:off x="574273" y="1308466"/>
            <a:ext cx="7915326" cy="3785652"/>
          </a:xfrm>
          <a:prstGeom prst="rect">
            <a:avLst/>
          </a:prstGeom>
        </p:spPr>
        <p:txBody>
          <a:bodyPr wrap="square">
            <a:spAutoFit/>
          </a:bodyPr>
          <a:lstStyle/>
          <a:p>
            <a:r>
              <a:rPr lang="en-US" altLang="zh-CN" sz="1600" dirty="0" smtClean="0"/>
              <a:t>    </a:t>
            </a:r>
            <a:r>
              <a:rPr lang="zh-CN" altLang="zh-CN" sz="1600" dirty="0" smtClean="0"/>
              <a:t>虽说</a:t>
            </a:r>
            <a:r>
              <a:rPr lang="en-US" altLang="zh-CN" sz="1600" dirty="0"/>
              <a:t>Canopy</a:t>
            </a:r>
            <a:r>
              <a:rPr lang="zh-CN" altLang="zh-CN" sz="1600" dirty="0"/>
              <a:t>算法可以不用如</a:t>
            </a:r>
            <a:r>
              <a:rPr lang="en-US" altLang="zh-CN" sz="1600" dirty="0"/>
              <a:t>k-means</a:t>
            </a:r>
            <a:r>
              <a:rPr lang="zh-CN" altLang="zh-CN" sz="1600" dirty="0"/>
              <a:t>算法那样人为设置聚类的数目，但仍需要设置两个相似性度量标准</a:t>
            </a:r>
            <a:r>
              <a:rPr lang="en-US" altLang="zh-CN" sz="1600" dirty="0"/>
              <a:t>T</a:t>
            </a:r>
            <a:r>
              <a:rPr lang="en-US" altLang="zh-CN" sz="1600" baseline="-25000" dirty="0"/>
              <a:t>1</a:t>
            </a:r>
            <a:r>
              <a:rPr lang="zh-CN" altLang="zh-CN" sz="1600" dirty="0"/>
              <a:t>、</a:t>
            </a:r>
            <a:r>
              <a:rPr lang="en-US" altLang="zh-CN" sz="1600" dirty="0"/>
              <a:t>T</a:t>
            </a:r>
            <a:r>
              <a:rPr lang="en-US" altLang="zh-CN" sz="1600" baseline="-25000" dirty="0"/>
              <a:t>2</a:t>
            </a:r>
            <a:r>
              <a:rPr lang="zh-CN" altLang="zh-CN" sz="1600" dirty="0"/>
              <a:t>来间接决定聚类后子集</a:t>
            </a:r>
            <a:r>
              <a:rPr lang="en-US" altLang="zh-CN" sz="1600" dirty="0"/>
              <a:t>Canopy</a:t>
            </a:r>
            <a:r>
              <a:rPr lang="zh-CN" altLang="zh-CN" sz="1600" dirty="0"/>
              <a:t>的数目和每个子集</a:t>
            </a:r>
            <a:r>
              <a:rPr lang="en-US" altLang="zh-CN" sz="1600" dirty="0"/>
              <a:t>Canopy</a:t>
            </a:r>
            <a:r>
              <a:rPr lang="zh-CN" altLang="zh-CN" sz="1600" dirty="0"/>
              <a:t>中数据对象点的数目，</a:t>
            </a:r>
            <a:r>
              <a:rPr lang="en-US" altLang="zh-CN" sz="1600" dirty="0"/>
              <a:t>Canopy</a:t>
            </a:r>
            <a:r>
              <a:rPr lang="zh-CN" altLang="zh-CN" sz="1600" dirty="0"/>
              <a:t>算法的详细计算流程步骤</a:t>
            </a:r>
            <a:r>
              <a:rPr lang="zh-CN" altLang="zh-CN" sz="1600" dirty="0" smtClean="0"/>
              <a:t>见</a:t>
            </a:r>
            <a:r>
              <a:rPr lang="zh-CN" altLang="en-US" sz="1600" dirty="0"/>
              <a:t>下</a:t>
            </a:r>
            <a:r>
              <a:rPr lang="zh-CN" altLang="zh-CN" sz="1600" dirty="0" smtClean="0"/>
              <a:t>表。</a:t>
            </a:r>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pic>
        <p:nvPicPr>
          <p:cNvPr id="75" name="图片 74"/>
          <p:cNvPicPr>
            <a:picLocks noChangeAspect="1"/>
          </p:cNvPicPr>
          <p:nvPr/>
        </p:nvPicPr>
        <p:blipFill>
          <a:blip r:embed="rId3"/>
          <a:stretch>
            <a:fillRect/>
          </a:stretch>
        </p:blipFill>
        <p:spPr>
          <a:xfrm>
            <a:off x="613462" y="2447760"/>
            <a:ext cx="7851271" cy="2604037"/>
          </a:xfrm>
          <a:prstGeom prst="rect">
            <a:avLst/>
          </a:prstGeom>
        </p:spPr>
      </p:pic>
      <p:sp>
        <p:nvSpPr>
          <p:cNvPr id="79" name="矩形 7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74273" y="824930"/>
            <a:ext cx="6544984" cy="338554"/>
          </a:xfrm>
          <a:prstGeom prst="rect">
            <a:avLst/>
          </a:prstGeom>
        </p:spPr>
        <p:txBody>
          <a:bodyPr wrap="square">
            <a:spAutoFit/>
          </a:bodyPr>
          <a:lstStyle/>
          <a:p>
            <a:r>
              <a:rPr lang="en-US" altLang="zh-CN" sz="1600" dirty="0" smtClean="0"/>
              <a:t>    3. </a:t>
            </a:r>
            <a:r>
              <a:rPr lang="zh-CN" altLang="zh-CN" sz="1600" dirty="0" smtClean="0"/>
              <a:t>基于</a:t>
            </a:r>
            <a:r>
              <a:rPr lang="en-US" altLang="zh-CN" sz="1600" dirty="0"/>
              <a:t>Spark</a:t>
            </a:r>
            <a:r>
              <a:rPr lang="zh-CN" altLang="zh-CN" sz="1600" dirty="0"/>
              <a:t>的</a:t>
            </a:r>
            <a:r>
              <a:rPr lang="en-US" altLang="zh-CN" sz="1600" dirty="0" err="1"/>
              <a:t>Canopy_K</a:t>
            </a:r>
            <a:r>
              <a:rPr lang="en-US" altLang="zh-CN" sz="1600" dirty="0"/>
              <a:t>-means</a:t>
            </a:r>
            <a:r>
              <a:rPr lang="zh-CN" altLang="zh-CN" sz="1600" dirty="0"/>
              <a:t>（</a:t>
            </a:r>
            <a:r>
              <a:rPr lang="en-US" altLang="zh-CN" sz="1600" dirty="0"/>
              <a:t>CKM</a:t>
            </a:r>
            <a:r>
              <a:rPr lang="zh-CN" altLang="zh-CN" sz="1600" dirty="0"/>
              <a:t>）算法的并行化</a:t>
            </a:r>
            <a:r>
              <a:rPr lang="zh-CN" altLang="zh-CN" sz="1600" dirty="0" smtClean="0"/>
              <a:t>设计</a:t>
            </a:r>
            <a:endParaRPr lang="zh-CN" altLang="zh-CN" sz="1600" dirty="0"/>
          </a:p>
        </p:txBody>
      </p:sp>
      <p:sp>
        <p:nvSpPr>
          <p:cNvPr id="140" name="矩形 139"/>
          <p:cNvSpPr/>
          <p:nvPr/>
        </p:nvSpPr>
        <p:spPr>
          <a:xfrm>
            <a:off x="574273" y="1230088"/>
            <a:ext cx="7915326" cy="3785652"/>
          </a:xfrm>
          <a:prstGeom prst="rect">
            <a:avLst/>
          </a:prstGeom>
        </p:spPr>
        <p:txBody>
          <a:bodyPr wrap="square">
            <a:spAutoFit/>
          </a:bodyPr>
          <a:lstStyle/>
          <a:p>
            <a:r>
              <a:rPr lang="en-US" altLang="zh-CN" sz="1600" dirty="0" smtClean="0"/>
              <a:t>    CKM</a:t>
            </a:r>
            <a:r>
              <a:rPr lang="zh-CN" altLang="zh-CN" sz="1600" dirty="0"/>
              <a:t>算法主要由</a:t>
            </a:r>
            <a:r>
              <a:rPr lang="en-US" altLang="zh-CN" sz="1600" dirty="0"/>
              <a:t>Canopy</a:t>
            </a:r>
            <a:r>
              <a:rPr lang="zh-CN" altLang="zh-CN" sz="1600" dirty="0"/>
              <a:t>和</a:t>
            </a:r>
            <a:r>
              <a:rPr lang="en-US" altLang="zh-CN" sz="1600" dirty="0"/>
              <a:t>k-means</a:t>
            </a:r>
            <a:r>
              <a:rPr lang="zh-CN" altLang="zh-CN" sz="1600" dirty="0"/>
              <a:t>两部分组成，基于</a:t>
            </a:r>
            <a:r>
              <a:rPr lang="en-US" altLang="zh-CN" sz="1600" dirty="0"/>
              <a:t>Spark</a:t>
            </a:r>
            <a:r>
              <a:rPr lang="zh-CN" altLang="zh-CN" sz="1600" dirty="0"/>
              <a:t>的并行化思路就是依据</a:t>
            </a:r>
            <a:r>
              <a:rPr lang="en-US" altLang="zh-CN" sz="1600" dirty="0"/>
              <a:t> CKM</a:t>
            </a:r>
            <a:r>
              <a:rPr lang="zh-CN" altLang="zh-CN" sz="1600" dirty="0"/>
              <a:t>算法的两部分来执行并行化设计。基于</a:t>
            </a:r>
            <a:r>
              <a:rPr lang="en-US" altLang="zh-CN" sz="1600" dirty="0"/>
              <a:t>Spark</a:t>
            </a:r>
            <a:r>
              <a:rPr lang="zh-CN" altLang="zh-CN" sz="1600" dirty="0"/>
              <a:t>的</a:t>
            </a:r>
            <a:r>
              <a:rPr lang="en-US" altLang="zh-CN" sz="1600" dirty="0"/>
              <a:t>CKM</a:t>
            </a:r>
            <a:r>
              <a:rPr lang="zh-CN" altLang="zh-CN" sz="1600" dirty="0"/>
              <a:t>并行算法与其串行逻辑大致相同，不同之处就在于</a:t>
            </a:r>
            <a:r>
              <a:rPr lang="en-US" altLang="zh-CN" sz="1600" dirty="0"/>
              <a:t>CKM</a:t>
            </a:r>
            <a:r>
              <a:rPr lang="zh-CN" altLang="zh-CN" sz="1600" dirty="0"/>
              <a:t>并行算法在使用</a:t>
            </a:r>
            <a:r>
              <a:rPr lang="en-US" altLang="zh-CN" sz="1600" dirty="0"/>
              <a:t>DAG</a:t>
            </a:r>
            <a:r>
              <a:rPr lang="zh-CN" altLang="zh-CN" sz="1600" dirty="0"/>
              <a:t>并行编程模型的同时也利用了</a:t>
            </a:r>
            <a:r>
              <a:rPr lang="en-US" altLang="zh-CN" sz="1600" dirty="0"/>
              <a:t>Spark</a:t>
            </a:r>
            <a:r>
              <a:rPr lang="zh-CN" altLang="zh-CN" sz="1600" dirty="0"/>
              <a:t>最具特色的</a:t>
            </a:r>
            <a:r>
              <a:rPr lang="en-US" altLang="zh-CN" sz="1600" dirty="0" smtClean="0"/>
              <a:t>RDD</a:t>
            </a:r>
            <a:r>
              <a:rPr lang="zh-CN" altLang="zh-CN" sz="1600" dirty="0" smtClean="0"/>
              <a:t>。</a:t>
            </a:r>
            <a:r>
              <a:rPr lang="en-US" altLang="zh-CN" sz="1600" dirty="0" smtClean="0"/>
              <a:t>CKM</a:t>
            </a:r>
            <a:r>
              <a:rPr lang="zh-CN" altLang="zh-CN" sz="1600" dirty="0"/>
              <a:t>算法基于</a:t>
            </a:r>
            <a:r>
              <a:rPr lang="en-US" altLang="zh-CN" sz="1600" dirty="0"/>
              <a:t>Spark</a:t>
            </a:r>
            <a:r>
              <a:rPr lang="zh-CN" altLang="zh-CN" sz="1600" dirty="0"/>
              <a:t>平台实现其并行化的流程步骤</a:t>
            </a:r>
            <a:r>
              <a:rPr lang="zh-CN" altLang="zh-CN" sz="1600" dirty="0" smtClean="0"/>
              <a:t>见</a:t>
            </a:r>
            <a:r>
              <a:rPr lang="zh-CN" altLang="en-US" sz="1600" dirty="0" smtClean="0"/>
              <a:t>下</a:t>
            </a:r>
            <a:r>
              <a:rPr lang="zh-CN" altLang="zh-CN" sz="1600" dirty="0" smtClean="0"/>
              <a:t>表。</a:t>
            </a:r>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zh-CN" altLang="zh-CN" sz="1600" dirty="0"/>
          </a:p>
        </p:txBody>
      </p:sp>
      <p:pic>
        <p:nvPicPr>
          <p:cNvPr id="9" name="图片 8"/>
          <p:cNvPicPr>
            <a:picLocks noChangeAspect="1"/>
          </p:cNvPicPr>
          <p:nvPr/>
        </p:nvPicPr>
        <p:blipFill>
          <a:blip r:embed="rId3"/>
          <a:stretch>
            <a:fillRect/>
          </a:stretch>
        </p:blipFill>
        <p:spPr>
          <a:xfrm>
            <a:off x="607500" y="2313178"/>
            <a:ext cx="7865695" cy="3770820"/>
          </a:xfrm>
          <a:prstGeom prst="rect">
            <a:avLst/>
          </a:prstGeom>
        </p:spPr>
      </p:pic>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9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3" name="组合 92"/>
          <p:cNvGrpSpPr/>
          <p:nvPr/>
        </p:nvGrpSpPr>
        <p:grpSpPr>
          <a:xfrm>
            <a:off x="-3387" y="-2439"/>
            <a:ext cx="9149172" cy="716845"/>
            <a:chOff x="-3387" y="190175"/>
            <a:chExt cx="9149172" cy="524649"/>
          </a:xfrm>
        </p:grpSpPr>
        <p:sp>
          <p:nvSpPr>
            <p:cNvPr id="94" name="任意多边形 9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5" name="任意多边形 9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6" name="任意多边形 9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9" name="矩形 148"/>
          <p:cNvSpPr/>
          <p:nvPr/>
        </p:nvSpPr>
        <p:spPr>
          <a:xfrm>
            <a:off x="259814" y="874479"/>
            <a:ext cx="4391972" cy="369332"/>
          </a:xfrm>
          <a:prstGeom prst="rect">
            <a:avLst/>
          </a:prstGeom>
        </p:spPr>
        <p:txBody>
          <a:bodyPr wrap="none">
            <a:spAutoFit/>
          </a:bodyPr>
          <a:lstStyle/>
          <a:p>
            <a:r>
              <a:rPr lang="en-US" altLang="zh-CN" dirty="0" smtClean="0"/>
              <a:t>7.2.6 </a:t>
            </a:r>
            <a:r>
              <a:rPr lang="zh-CN" altLang="zh-CN" dirty="0" smtClean="0"/>
              <a:t>基于</a:t>
            </a:r>
            <a:r>
              <a:rPr lang="en-US" altLang="zh-CN" dirty="0" err="1"/>
              <a:t>MapReduce</a:t>
            </a:r>
            <a:r>
              <a:rPr lang="zh-CN" altLang="zh-CN" dirty="0"/>
              <a:t>的聚类算法并行化</a:t>
            </a:r>
            <a:endParaRPr lang="zh-CN" altLang="zh-CN" dirty="0"/>
          </a:p>
        </p:txBody>
      </p:sp>
      <p:sp>
        <p:nvSpPr>
          <p:cNvPr id="151" name="矩形 150"/>
          <p:cNvSpPr/>
          <p:nvPr/>
        </p:nvSpPr>
        <p:spPr>
          <a:xfrm>
            <a:off x="574273" y="1242941"/>
            <a:ext cx="5081944" cy="338554"/>
          </a:xfrm>
          <a:prstGeom prst="rect">
            <a:avLst/>
          </a:prstGeom>
        </p:spPr>
        <p:txBody>
          <a:bodyPr wrap="square">
            <a:spAutoFit/>
          </a:bodyPr>
          <a:lstStyle/>
          <a:p>
            <a:r>
              <a:rPr lang="en-US" altLang="zh-CN" sz="1600" dirty="0" smtClean="0"/>
              <a:t>    1. </a:t>
            </a:r>
            <a:r>
              <a:rPr lang="zh-CN" altLang="zh-CN" sz="1600" dirty="0" smtClean="0"/>
              <a:t>基于</a:t>
            </a:r>
            <a:r>
              <a:rPr lang="en-US" altLang="zh-CN" sz="1600" dirty="0" err="1"/>
              <a:t>MapReduce</a:t>
            </a:r>
            <a:r>
              <a:rPr lang="zh-CN" altLang="zh-CN" sz="1600" dirty="0"/>
              <a:t>的</a:t>
            </a:r>
            <a:r>
              <a:rPr lang="en-US" altLang="zh-CN" sz="1600" dirty="0"/>
              <a:t>k-means</a:t>
            </a:r>
            <a:r>
              <a:rPr lang="zh-CN" altLang="zh-CN" sz="1600" dirty="0"/>
              <a:t>并行算法的</a:t>
            </a:r>
            <a:r>
              <a:rPr lang="zh-CN" altLang="zh-CN" sz="1600" dirty="0" smtClean="0"/>
              <a:t>设计</a:t>
            </a:r>
            <a:endParaRPr lang="zh-CN" altLang="zh-CN" sz="1600" dirty="0"/>
          </a:p>
        </p:txBody>
      </p:sp>
      <p:sp>
        <p:nvSpPr>
          <p:cNvPr id="152" name="矩形 151"/>
          <p:cNvSpPr/>
          <p:nvPr/>
        </p:nvSpPr>
        <p:spPr>
          <a:xfrm>
            <a:off x="574273" y="1582784"/>
            <a:ext cx="7915326" cy="830997"/>
          </a:xfrm>
          <a:prstGeom prst="rect">
            <a:avLst/>
          </a:prstGeom>
        </p:spPr>
        <p:txBody>
          <a:bodyPr wrap="square">
            <a:spAutoFit/>
          </a:bodyPr>
          <a:lstStyle/>
          <a:p>
            <a:r>
              <a:rPr lang="en-US" altLang="zh-CN" sz="1600" dirty="0" smtClean="0"/>
              <a:t>    k-means</a:t>
            </a:r>
            <a:r>
              <a:rPr lang="zh-CN" altLang="zh-CN" sz="1600" dirty="0"/>
              <a:t>聚类算法进行</a:t>
            </a:r>
            <a:r>
              <a:rPr lang="en-US" altLang="zh-CN" sz="1600" dirty="0" err="1"/>
              <a:t>MapReduce</a:t>
            </a:r>
            <a:r>
              <a:rPr lang="zh-CN" altLang="zh-CN" sz="1600" dirty="0"/>
              <a:t>的基本思路：对串行算法中每</a:t>
            </a:r>
            <a:r>
              <a:rPr lang="en-US" altLang="zh-CN" sz="1600" dirty="0"/>
              <a:t>1</a:t>
            </a:r>
            <a:r>
              <a:rPr lang="zh-CN" altLang="zh-CN" sz="1600" dirty="0"/>
              <a:t>次迭代启动对应的</a:t>
            </a:r>
            <a:r>
              <a:rPr lang="en-US" altLang="zh-CN" sz="1600" dirty="0"/>
              <a:t>1</a:t>
            </a:r>
            <a:r>
              <a:rPr lang="zh-CN" altLang="zh-CN" sz="1600" dirty="0"/>
              <a:t>次</a:t>
            </a:r>
            <a:r>
              <a:rPr lang="en-US" altLang="zh-CN" sz="1600" dirty="0" err="1"/>
              <a:t>MapReduce</a:t>
            </a:r>
            <a:r>
              <a:rPr lang="zh-CN" altLang="zh-CN" sz="1600" dirty="0"/>
              <a:t>计算过程，完成数据记录到聚类中心的距离计算以及新的聚类中心的计算</a:t>
            </a:r>
            <a:r>
              <a:rPr lang="zh-CN" altLang="zh-CN" sz="1600" dirty="0" smtClean="0"/>
              <a:t>。</a:t>
            </a:r>
            <a:r>
              <a:rPr lang="zh-CN" altLang="en-US" sz="1600" dirty="0"/>
              <a:t>下</a:t>
            </a:r>
            <a:r>
              <a:rPr lang="zh-CN" altLang="zh-CN" sz="1600" dirty="0" smtClean="0"/>
              <a:t>图描述</a:t>
            </a:r>
            <a:r>
              <a:rPr lang="zh-CN" altLang="zh-CN" sz="1600" dirty="0"/>
              <a:t>了</a:t>
            </a:r>
            <a:r>
              <a:rPr lang="en-US" altLang="zh-CN" sz="1600" dirty="0"/>
              <a:t>k-means</a:t>
            </a:r>
            <a:r>
              <a:rPr lang="zh-CN" altLang="zh-CN" sz="1600" dirty="0"/>
              <a:t>聚类算法</a:t>
            </a:r>
            <a:r>
              <a:rPr lang="en-US" altLang="zh-CN" sz="1600" dirty="0" err="1"/>
              <a:t>MapReduce</a:t>
            </a:r>
            <a:r>
              <a:rPr lang="zh-CN" altLang="zh-CN" sz="1600" dirty="0"/>
              <a:t>并行化实现方法</a:t>
            </a:r>
            <a:r>
              <a:rPr lang="zh-CN" altLang="zh-CN" sz="1600" dirty="0" smtClean="0"/>
              <a:t>。</a:t>
            </a:r>
            <a:endParaRPr lang="zh-CN" altLang="zh-CN" sz="1600" dirty="0"/>
          </a:p>
        </p:txBody>
      </p:sp>
      <p:pic>
        <p:nvPicPr>
          <p:cNvPr id="19607" name="Picture 151" descr="t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219" y="2373063"/>
            <a:ext cx="5134410" cy="37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矩形 85"/>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8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90" name="组合 89"/>
          <p:cNvGrpSpPr/>
          <p:nvPr/>
        </p:nvGrpSpPr>
        <p:grpSpPr>
          <a:xfrm>
            <a:off x="-3387" y="-2439"/>
            <a:ext cx="9149172" cy="716845"/>
            <a:chOff x="-3387" y="190175"/>
            <a:chExt cx="9149172" cy="524649"/>
          </a:xfrm>
        </p:grpSpPr>
        <p:sp>
          <p:nvSpPr>
            <p:cNvPr id="91" name="任意多边形 90"/>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2" name="任意多边形 91"/>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3" name="任意多边形 92"/>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4"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5"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7" name="矩形 146"/>
          <p:cNvSpPr/>
          <p:nvPr/>
        </p:nvSpPr>
        <p:spPr>
          <a:xfrm>
            <a:off x="574273" y="929429"/>
            <a:ext cx="5081944" cy="338554"/>
          </a:xfrm>
          <a:prstGeom prst="rect">
            <a:avLst/>
          </a:prstGeom>
        </p:spPr>
        <p:txBody>
          <a:bodyPr wrap="square">
            <a:spAutoFit/>
          </a:bodyPr>
          <a:lstStyle/>
          <a:p>
            <a:r>
              <a:rPr lang="en-US" altLang="zh-CN" sz="1600" dirty="0" smtClean="0"/>
              <a:t>    2. Map</a:t>
            </a:r>
            <a:r>
              <a:rPr lang="zh-CN" altLang="zh-CN" sz="1600" dirty="0"/>
              <a:t>函数的</a:t>
            </a:r>
            <a:r>
              <a:rPr lang="zh-CN" altLang="zh-CN" sz="1600" dirty="0" smtClean="0"/>
              <a:t>设计</a:t>
            </a:r>
            <a:endParaRPr lang="zh-CN" altLang="zh-CN" sz="1600" dirty="0"/>
          </a:p>
        </p:txBody>
      </p:sp>
      <p:sp>
        <p:nvSpPr>
          <p:cNvPr id="148" name="矩形 147"/>
          <p:cNvSpPr/>
          <p:nvPr/>
        </p:nvSpPr>
        <p:spPr>
          <a:xfrm>
            <a:off x="574273" y="1334587"/>
            <a:ext cx="7915326" cy="2554545"/>
          </a:xfrm>
          <a:prstGeom prst="rect">
            <a:avLst/>
          </a:prstGeom>
        </p:spPr>
        <p:txBody>
          <a:bodyPr wrap="square">
            <a:spAutoFit/>
          </a:bodyPr>
          <a:lstStyle/>
          <a:p>
            <a:r>
              <a:rPr lang="en-US" altLang="zh-CN" sz="1600" dirty="0" smtClean="0"/>
              <a:t>    Map</a:t>
            </a:r>
            <a:r>
              <a:rPr lang="zh-CN" altLang="zh-CN" sz="1600" dirty="0"/>
              <a:t>函数的任务是完成每个记录到中心点距离的计算，并重新标记其属于的新聚类类别，其输入为待聚类所有记录数据和上一轮迭代（或初始聚类）的聚类中心，输入数据记录</a:t>
            </a:r>
            <a:r>
              <a:rPr lang="en-US" altLang="zh-CN" sz="1600" dirty="0"/>
              <a:t>&lt;Key</a:t>
            </a:r>
            <a:r>
              <a:rPr lang="zh-CN" altLang="zh-CN" sz="1600" dirty="0"/>
              <a:t>，</a:t>
            </a:r>
            <a:r>
              <a:rPr lang="en-US" altLang="zh-CN" sz="1600" dirty="0"/>
              <a:t>Value&gt;</a:t>
            </a:r>
            <a:r>
              <a:rPr lang="zh-CN" altLang="zh-CN" sz="1600" dirty="0"/>
              <a:t>对的形式为</a:t>
            </a:r>
            <a:r>
              <a:rPr lang="en-US" altLang="zh-CN" sz="1600" dirty="0"/>
              <a:t>&lt;</a:t>
            </a:r>
            <a:r>
              <a:rPr lang="zh-CN" altLang="zh-CN" sz="1600" dirty="0"/>
              <a:t>行号，记录行</a:t>
            </a:r>
            <a:r>
              <a:rPr lang="en-US" altLang="zh-CN" sz="1600" dirty="0" smtClean="0"/>
              <a:t>&gt;</a:t>
            </a:r>
            <a:r>
              <a:rPr lang="zh-CN" altLang="zh-CN" sz="1600" dirty="0" smtClean="0"/>
              <a:t>。</a:t>
            </a:r>
            <a:endParaRPr lang="en-US" altLang="zh-CN" sz="1600" dirty="0" smtClean="0"/>
          </a:p>
          <a:p>
            <a:endParaRPr lang="zh-CN" altLang="zh-CN" sz="1600" dirty="0"/>
          </a:p>
          <a:p>
            <a:r>
              <a:rPr lang="en-US" altLang="zh-CN" sz="1600" dirty="0" smtClean="0"/>
              <a:t>    Reduce</a:t>
            </a:r>
            <a:r>
              <a:rPr lang="zh-CN" altLang="zh-CN" sz="1600" dirty="0"/>
              <a:t>函数的任务是根据</a:t>
            </a:r>
            <a:r>
              <a:rPr lang="en-US" altLang="zh-CN" sz="1600" dirty="0"/>
              <a:t>Map</a:t>
            </a:r>
            <a:r>
              <a:rPr lang="zh-CN" altLang="zh-CN" sz="1600" dirty="0"/>
              <a:t>函数得到的中间结果计算出新的聚类中心，供下一轮</a:t>
            </a:r>
            <a:r>
              <a:rPr lang="en-US" altLang="zh-CN" sz="1600" dirty="0" err="1"/>
              <a:t>MapReduce</a:t>
            </a:r>
            <a:r>
              <a:rPr lang="zh-CN" altLang="zh-CN" sz="1600" dirty="0"/>
              <a:t>工作使用</a:t>
            </a:r>
            <a:r>
              <a:rPr lang="zh-CN" altLang="zh-CN" sz="1600" dirty="0" smtClean="0"/>
              <a:t>。</a:t>
            </a:r>
            <a:endParaRPr lang="en-US" altLang="zh-CN" sz="1600" dirty="0" smtClean="0"/>
          </a:p>
          <a:p>
            <a:endParaRPr lang="zh-CN" altLang="zh-CN" sz="1600" dirty="0"/>
          </a:p>
          <a:p>
            <a:r>
              <a:rPr lang="en-US" altLang="zh-CN" sz="1600" dirty="0" smtClean="0"/>
              <a:t>    </a:t>
            </a:r>
            <a:r>
              <a:rPr lang="zh-CN" altLang="zh-CN" sz="1600" dirty="0" smtClean="0"/>
              <a:t>判断</a:t>
            </a:r>
            <a:r>
              <a:rPr lang="zh-CN" altLang="zh-CN" sz="1600" dirty="0"/>
              <a:t>该聚类是否已收敛：比较上一轮</a:t>
            </a:r>
            <a:r>
              <a:rPr lang="en-US" altLang="zh-CN" sz="1600" dirty="0" err="1"/>
              <a:t>MapReduce</a:t>
            </a:r>
            <a:r>
              <a:rPr lang="zh-CN" altLang="zh-CN" sz="1600" dirty="0"/>
              <a:t>工作得到的聚类中心与本轮</a:t>
            </a:r>
            <a:r>
              <a:rPr lang="en-US" altLang="zh-CN" sz="1600" dirty="0" err="1"/>
              <a:t>MapReduce</a:t>
            </a:r>
            <a:r>
              <a:rPr lang="zh-CN" altLang="zh-CN" sz="1600" dirty="0"/>
              <a:t>工作聚类中心距离，若变化小于给定阈值，则算法结束；反之，则用本轮的聚类中心文件替换上一轮的中心文件，并启动新一轮的</a:t>
            </a:r>
            <a:r>
              <a:rPr lang="en-US" altLang="zh-CN" sz="1600" dirty="0" err="1"/>
              <a:t>MapReduce</a:t>
            </a:r>
            <a:r>
              <a:rPr lang="zh-CN" altLang="zh-CN" sz="1600" dirty="0"/>
              <a:t>工作。</a:t>
            </a:r>
            <a:endParaRPr lang="zh-CN" altLang="zh-CN" sz="1600" dirty="0"/>
          </a:p>
        </p:txBody>
      </p:sp>
      <p:pic>
        <p:nvPicPr>
          <p:cNvPr id="31746" name="Picture 2" descr="https://timgsa.baidu.com/timg?image&amp;quality=80&amp;size=b9999_10000&amp;sec=1524134070343&amp;di=985af3b249ce8d7e9e21e1d17a8755eb&amp;imgtype=0&amp;src=http%3A%2F%2Fwww.codeforge.cn%2Fattached%2Fimage%2F20150228%2F20150228142045_92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026" y="3884996"/>
            <a:ext cx="2992573" cy="2244431"/>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8" name="组合 87"/>
          <p:cNvGrpSpPr/>
          <p:nvPr/>
        </p:nvGrpSpPr>
        <p:grpSpPr>
          <a:xfrm>
            <a:off x="-3387" y="-2439"/>
            <a:ext cx="9149172" cy="716845"/>
            <a:chOff x="-3387" y="190175"/>
            <a:chExt cx="9149172" cy="524649"/>
          </a:xfrm>
        </p:grpSpPr>
        <p:sp>
          <p:nvSpPr>
            <p:cNvPr id="89" name="任意多边形 8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1" name="任意多边形 9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9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4" name="矩形 143"/>
          <p:cNvSpPr/>
          <p:nvPr/>
        </p:nvSpPr>
        <p:spPr>
          <a:xfrm>
            <a:off x="259814" y="835290"/>
            <a:ext cx="3078087" cy="369332"/>
          </a:xfrm>
          <a:prstGeom prst="rect">
            <a:avLst/>
          </a:prstGeom>
        </p:spPr>
        <p:txBody>
          <a:bodyPr wrap="none">
            <a:spAutoFit/>
          </a:bodyPr>
          <a:lstStyle/>
          <a:p>
            <a:r>
              <a:rPr lang="en-US" altLang="zh-CN" dirty="0" smtClean="0"/>
              <a:t>7.2.7 </a:t>
            </a:r>
            <a:r>
              <a:rPr lang="zh-CN" altLang="zh-CN" dirty="0" smtClean="0"/>
              <a:t>谱</a:t>
            </a:r>
            <a:r>
              <a:rPr lang="zh-CN" altLang="zh-CN" dirty="0"/>
              <a:t>聚类算法并行化方法</a:t>
            </a:r>
            <a:endParaRPr lang="zh-CN" altLang="zh-CN" dirty="0"/>
          </a:p>
        </p:txBody>
      </p:sp>
      <p:sp>
        <p:nvSpPr>
          <p:cNvPr id="145" name="矩形 144"/>
          <p:cNvSpPr/>
          <p:nvPr/>
        </p:nvSpPr>
        <p:spPr>
          <a:xfrm>
            <a:off x="574273" y="1203752"/>
            <a:ext cx="5081944" cy="338554"/>
          </a:xfrm>
          <a:prstGeom prst="rect">
            <a:avLst/>
          </a:prstGeom>
        </p:spPr>
        <p:txBody>
          <a:bodyPr wrap="square">
            <a:spAutoFit/>
          </a:bodyPr>
          <a:lstStyle/>
          <a:p>
            <a:r>
              <a:rPr lang="en-US" altLang="zh-CN" sz="1600" dirty="0" smtClean="0"/>
              <a:t>    1. </a:t>
            </a:r>
            <a:r>
              <a:rPr lang="zh-CN" altLang="zh-CN" sz="1600" dirty="0" smtClean="0"/>
              <a:t>谱</a:t>
            </a:r>
            <a:r>
              <a:rPr lang="zh-CN" altLang="zh-CN" sz="1600" dirty="0"/>
              <a:t>聚类并行化</a:t>
            </a:r>
            <a:r>
              <a:rPr lang="zh-CN" altLang="zh-CN" sz="1600" dirty="0" smtClean="0"/>
              <a:t>设计</a:t>
            </a:r>
            <a:endParaRPr lang="zh-CN" altLang="zh-CN" sz="1600" dirty="0"/>
          </a:p>
        </p:txBody>
      </p:sp>
      <p:sp>
        <p:nvSpPr>
          <p:cNvPr id="146" name="矩形 145"/>
          <p:cNvSpPr/>
          <p:nvPr/>
        </p:nvSpPr>
        <p:spPr>
          <a:xfrm>
            <a:off x="574273" y="1543595"/>
            <a:ext cx="7915326" cy="1077218"/>
          </a:xfrm>
          <a:prstGeom prst="rect">
            <a:avLst/>
          </a:prstGeom>
        </p:spPr>
        <p:txBody>
          <a:bodyPr wrap="square">
            <a:spAutoFit/>
          </a:bodyPr>
          <a:lstStyle/>
          <a:p>
            <a:r>
              <a:rPr lang="zh-CN" altLang="en-US" sz="1600" dirty="0" smtClean="0"/>
              <a:t>    下</a:t>
            </a:r>
            <a:r>
              <a:rPr lang="zh-CN" altLang="zh-CN" sz="1600" dirty="0" smtClean="0"/>
              <a:t>图是</a:t>
            </a:r>
            <a:r>
              <a:rPr lang="zh-CN" altLang="zh-CN" sz="1600" dirty="0"/>
              <a:t>谱聚类算法并行化的流程图，从图中可以看出第一部分是数据的输入，输入数据作为一个整体上传至</a:t>
            </a:r>
            <a:r>
              <a:rPr lang="en-US" altLang="zh-CN" sz="1600" dirty="0"/>
              <a:t>HDFS</a:t>
            </a:r>
            <a:r>
              <a:rPr lang="zh-CN" altLang="zh-CN" sz="1600" dirty="0"/>
              <a:t>时进行分块，将分好块的数据交给</a:t>
            </a:r>
            <a:r>
              <a:rPr lang="en-US" altLang="zh-CN" sz="1600" dirty="0"/>
              <a:t>Map</a:t>
            </a:r>
            <a:r>
              <a:rPr lang="zh-CN" altLang="zh-CN" sz="1600" dirty="0"/>
              <a:t>进行处理，图中第二部分是中间部分的处理。谱聚类并行化的</a:t>
            </a:r>
            <a:r>
              <a:rPr lang="en-US" altLang="zh-CN" sz="1600" dirty="0" err="1"/>
              <a:t>MapReduce</a:t>
            </a:r>
            <a:r>
              <a:rPr lang="zh-CN" altLang="zh-CN" sz="1600" dirty="0"/>
              <a:t>过程分为两个阶段，一部分是</a:t>
            </a:r>
            <a:r>
              <a:rPr lang="en-US" altLang="zh-CN" sz="1600" dirty="0"/>
              <a:t>Map</a:t>
            </a:r>
            <a:r>
              <a:rPr lang="zh-CN" altLang="zh-CN" sz="1600" dirty="0"/>
              <a:t>阶段，另一个是</a:t>
            </a:r>
            <a:r>
              <a:rPr lang="en-US" altLang="zh-CN" sz="1600" dirty="0"/>
              <a:t>Reduce</a:t>
            </a:r>
            <a:r>
              <a:rPr lang="zh-CN" altLang="zh-CN" sz="1600" dirty="0" smtClean="0"/>
              <a:t>阶段。</a:t>
            </a:r>
            <a:endParaRPr lang="zh-CN" altLang="zh-CN" sz="1600" dirty="0"/>
          </a:p>
        </p:txBody>
      </p:sp>
      <p:pic>
        <p:nvPicPr>
          <p:cNvPr id="31746" name="Picture 2" descr="t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89" y="2790632"/>
            <a:ext cx="7661289" cy="321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矩形 8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74273" y="929429"/>
            <a:ext cx="5081944" cy="338554"/>
          </a:xfrm>
          <a:prstGeom prst="rect">
            <a:avLst/>
          </a:prstGeom>
        </p:spPr>
        <p:txBody>
          <a:bodyPr wrap="square">
            <a:spAutoFit/>
          </a:bodyPr>
          <a:lstStyle/>
          <a:p>
            <a:r>
              <a:rPr lang="en-US" altLang="zh-CN" sz="1600" dirty="0" smtClean="0"/>
              <a:t>    2. </a:t>
            </a:r>
            <a:r>
              <a:rPr lang="zh-CN" altLang="zh-CN" sz="1600" dirty="0" smtClean="0"/>
              <a:t>谱</a:t>
            </a:r>
            <a:r>
              <a:rPr lang="zh-CN" altLang="zh-CN" sz="1600" dirty="0"/>
              <a:t>聚类并行化</a:t>
            </a:r>
            <a:r>
              <a:rPr lang="zh-CN" altLang="zh-CN" sz="1600" dirty="0" smtClean="0"/>
              <a:t>过程</a:t>
            </a:r>
            <a:endParaRPr lang="zh-CN" altLang="zh-CN" sz="1600" dirty="0"/>
          </a:p>
        </p:txBody>
      </p:sp>
      <p:sp>
        <p:nvSpPr>
          <p:cNvPr id="140" name="矩形 139"/>
          <p:cNvSpPr/>
          <p:nvPr/>
        </p:nvSpPr>
        <p:spPr>
          <a:xfrm>
            <a:off x="574273" y="1308461"/>
            <a:ext cx="7915326" cy="3293209"/>
          </a:xfrm>
          <a:prstGeom prst="rect">
            <a:avLst/>
          </a:prstGeom>
        </p:spPr>
        <p:txBody>
          <a:bodyPr wrap="square">
            <a:spAutoFit/>
          </a:bodyPr>
          <a:lstStyle/>
          <a:p>
            <a:r>
              <a:rPr lang="en-US" altLang="zh-CN" sz="1600" dirty="0" smtClean="0"/>
              <a:t>    </a:t>
            </a:r>
            <a:r>
              <a:rPr lang="x-none" altLang="zh-CN" sz="1600" dirty="0" smtClean="0"/>
              <a:t>1</a:t>
            </a:r>
            <a:r>
              <a:rPr lang="x-none" altLang="zh-CN" sz="1600" dirty="0"/>
              <a:t>）构建相似矩阵</a:t>
            </a:r>
            <a:endParaRPr lang="zh-CN" altLang="zh-CN" sz="1600" dirty="0"/>
          </a:p>
          <a:p>
            <a:r>
              <a:rPr lang="en-US" altLang="zh-CN" sz="1600" dirty="0" smtClean="0"/>
              <a:t>    </a:t>
            </a:r>
            <a:r>
              <a:rPr lang="zh-CN" altLang="zh-CN" sz="1600" dirty="0" smtClean="0"/>
              <a:t>首先</a:t>
            </a:r>
            <a:r>
              <a:rPr lang="zh-CN" altLang="zh-CN" sz="1600" dirty="0"/>
              <a:t>要对原始数据进行处理、构建文本向量，在构建文本向量时要计算每个词在文本中出现的次数，这就要利用</a:t>
            </a:r>
            <a:r>
              <a:rPr lang="en-US" altLang="zh-CN" sz="1600" dirty="0" smtClean="0"/>
              <a:t>TF-IDF</a:t>
            </a:r>
            <a:r>
              <a:rPr lang="zh-CN" altLang="zh-CN" sz="1600" dirty="0" smtClean="0"/>
              <a:t>算法</a:t>
            </a:r>
            <a:r>
              <a:rPr lang="zh-CN" altLang="zh-CN" sz="1600" dirty="0"/>
              <a:t>。</a:t>
            </a:r>
            <a:endParaRPr lang="zh-CN" altLang="zh-CN" sz="1600" dirty="0"/>
          </a:p>
          <a:p>
            <a:endParaRPr lang="en-US" altLang="zh-CN" sz="1600" dirty="0" smtClean="0"/>
          </a:p>
          <a:p>
            <a:r>
              <a:rPr lang="en-US" altLang="zh-CN" sz="1600" dirty="0" smtClean="0"/>
              <a:t>    </a:t>
            </a:r>
            <a:r>
              <a:rPr lang="x-none" altLang="zh-CN" sz="1600" dirty="0" smtClean="0"/>
              <a:t>2</a:t>
            </a:r>
            <a:r>
              <a:rPr lang="x-none" altLang="zh-CN" sz="1600" dirty="0"/>
              <a:t>）</a:t>
            </a:r>
            <a:r>
              <a:rPr lang="x-none" altLang="zh-CN" sz="1600" dirty="0" smtClean="0"/>
              <a:t>并行计算对角矩阵</a:t>
            </a:r>
            <a:endParaRPr lang="zh-CN" altLang="zh-CN" sz="1600" dirty="0"/>
          </a:p>
          <a:p>
            <a:r>
              <a:rPr lang="en-US" altLang="zh-CN" sz="1600" dirty="0" smtClean="0"/>
              <a:t>    </a:t>
            </a:r>
            <a:r>
              <a:rPr lang="zh-CN" altLang="zh-CN" sz="1600" dirty="0" smtClean="0"/>
              <a:t>对角矩阵</a:t>
            </a:r>
            <a:r>
              <a:rPr lang="en-US" altLang="zh-CN" sz="1600" dirty="0"/>
              <a:t>D</a:t>
            </a:r>
            <a:r>
              <a:rPr lang="zh-CN" altLang="zh-CN" sz="1600" dirty="0"/>
              <a:t>计算方法很简单，为上一步中求出的相似矩阵每一行相加，这是由对角矩阵的公式所决定的，计算得出的结果再按照相似矩阵的形式将数据放到相应的对角位置上。</a:t>
            </a:r>
            <a:endParaRPr lang="zh-CN" altLang="zh-CN" sz="1600" dirty="0"/>
          </a:p>
          <a:p>
            <a:endParaRPr lang="en-US" altLang="zh-CN" sz="1600" dirty="0" smtClean="0"/>
          </a:p>
          <a:p>
            <a:r>
              <a:rPr lang="en-US" altLang="zh-CN" sz="1600" dirty="0" smtClean="0"/>
              <a:t>    </a:t>
            </a:r>
            <a:r>
              <a:rPr lang="x-none" altLang="zh-CN" sz="1600" dirty="0" smtClean="0"/>
              <a:t>3</a:t>
            </a:r>
            <a:r>
              <a:rPr lang="x-none" altLang="zh-CN" sz="1600" dirty="0"/>
              <a:t>）并行化计算Laplacian 矩阵</a:t>
            </a:r>
            <a:endParaRPr lang="zh-CN" altLang="zh-CN" sz="1600" dirty="0"/>
          </a:p>
          <a:p>
            <a:r>
              <a:rPr lang="en-US" altLang="zh-CN" sz="1600" dirty="0" smtClean="0"/>
              <a:t>    </a:t>
            </a:r>
            <a:r>
              <a:rPr lang="zh-CN" altLang="zh-CN" sz="1600" dirty="0" smtClean="0"/>
              <a:t>这</a:t>
            </a:r>
            <a:r>
              <a:rPr lang="zh-CN" altLang="zh-CN" sz="1600" dirty="0"/>
              <a:t>一步主要的工作是并行计算规范</a:t>
            </a:r>
            <a:r>
              <a:rPr lang="en-US" altLang="zh-CN" sz="1600" dirty="0"/>
              <a:t>Laplacian</a:t>
            </a:r>
            <a:r>
              <a:rPr lang="zh-CN" altLang="zh-CN" sz="1600" dirty="0"/>
              <a:t>矩阵，</a:t>
            </a:r>
            <a:r>
              <a:rPr lang="en-US" altLang="zh-CN" sz="1600" dirty="0"/>
              <a:t>Laplacian</a:t>
            </a:r>
            <a:r>
              <a:rPr lang="zh-CN" altLang="zh-CN" sz="1600" dirty="0"/>
              <a:t>矩阵有规范和非规范化之分，非规范化</a:t>
            </a:r>
            <a:r>
              <a:rPr lang="en-US" altLang="zh-CN" sz="1600" dirty="0"/>
              <a:t>Laplacian</a:t>
            </a:r>
            <a:r>
              <a:rPr lang="zh-CN" altLang="zh-CN" sz="1600" dirty="0"/>
              <a:t>矩阵表示为</a:t>
            </a:r>
            <a:r>
              <a:rPr lang="en-US" altLang="zh-CN" sz="1600" dirty="0"/>
              <a:t>L=D-W</a:t>
            </a:r>
            <a:r>
              <a:rPr lang="zh-CN" altLang="zh-CN" sz="1600" dirty="0"/>
              <a:t>，由非规范</a:t>
            </a:r>
            <a:r>
              <a:rPr lang="en-US" altLang="zh-CN" sz="1600" dirty="0"/>
              <a:t>Laplacian</a:t>
            </a:r>
            <a:r>
              <a:rPr lang="zh-CN" altLang="zh-CN" sz="1600" dirty="0"/>
              <a:t>矩阵可以推导出规范的</a:t>
            </a:r>
            <a:r>
              <a:rPr lang="en-US" altLang="zh-CN" sz="1600" dirty="0"/>
              <a:t>Laplacian</a:t>
            </a:r>
            <a:r>
              <a:rPr lang="zh-CN" altLang="zh-CN" sz="1600" dirty="0"/>
              <a:t>矩阵</a:t>
            </a:r>
            <a:r>
              <a:rPr lang="zh-CN" altLang="zh-CN" sz="1600" dirty="0" smtClean="0"/>
              <a:t>。</a:t>
            </a:r>
            <a:endParaRPr lang="en-US" altLang="zh-CN" sz="1600" dirty="0" smtClean="0"/>
          </a:p>
        </p:txBody>
      </p:sp>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308F32-F09A-4344-B65D-3757FEAF56BD}" type="slidenum">
              <a:rPr lang="zh-CN" altLang="en-US" smtClean="0"/>
            </a:fld>
            <a:endParaRPr lang="zh-CN" altLang="en-US"/>
          </a:p>
        </p:txBody>
      </p:sp>
      <p:sp>
        <p:nvSpPr>
          <p:cNvPr id="3" name="矩形 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37</a:t>
            </a:r>
            <a:endParaRPr lang="zh-CN" altLang="en-US" dirty="0"/>
          </a:p>
        </p:txBody>
      </p:sp>
      <p:grpSp>
        <p:nvGrpSpPr>
          <p:cNvPr id="11" name="组合 10"/>
          <p:cNvGrpSpPr/>
          <p:nvPr/>
        </p:nvGrpSpPr>
        <p:grpSpPr>
          <a:xfrm>
            <a:off x="-3387" y="-2439"/>
            <a:ext cx="9149172" cy="716845"/>
            <a:chOff x="-3387" y="190175"/>
            <a:chExt cx="9149172" cy="524649"/>
          </a:xfrm>
        </p:grpSpPr>
        <p:sp>
          <p:nvSpPr>
            <p:cNvPr id="12" name="任意多边形 1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任意多边形 1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a:solidFill>
                  <a:prstClr val="white"/>
                </a:solidFill>
              </a:rPr>
              <a:t>聚</a:t>
            </a:r>
            <a:r>
              <a:rPr lang="zh-CN" altLang="en-US" sz="2100" b="1" spc="225" dirty="0" smtClean="0">
                <a:solidFill>
                  <a:prstClr val="white"/>
                </a:solidFill>
              </a:rPr>
              <a:t>类算法</a:t>
            </a:r>
            <a:endParaRPr lang="zh-CN" altLang="en-US" sz="2100" b="1" spc="225" dirty="0">
              <a:solidFill>
                <a:prstClr val="white"/>
              </a:solidFill>
            </a:endParaRPr>
          </a:p>
        </p:txBody>
      </p:sp>
      <p:sp>
        <p:nvSpPr>
          <p:cNvPr id="1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8" name="矩形 67"/>
          <p:cNvSpPr/>
          <p:nvPr/>
        </p:nvSpPr>
        <p:spPr>
          <a:xfrm>
            <a:off x="574273" y="1047201"/>
            <a:ext cx="7915326" cy="2554545"/>
          </a:xfrm>
          <a:prstGeom prst="rect">
            <a:avLst/>
          </a:prstGeom>
        </p:spPr>
        <p:txBody>
          <a:bodyPr wrap="square">
            <a:spAutoFit/>
          </a:bodyPr>
          <a:lstStyle/>
          <a:p>
            <a:r>
              <a:rPr lang="en-US" altLang="zh-CN" sz="1600" dirty="0" smtClean="0"/>
              <a:t>    </a:t>
            </a:r>
            <a:r>
              <a:rPr lang="x-none" altLang="zh-CN" sz="1600" dirty="0" smtClean="0"/>
              <a:t>4</a:t>
            </a:r>
            <a:r>
              <a:rPr lang="x-none" altLang="zh-CN" sz="1600" dirty="0"/>
              <a:t>）并行计算特征向量及特征值</a:t>
            </a:r>
            <a:endParaRPr lang="zh-CN" altLang="zh-CN" sz="1600" dirty="0"/>
          </a:p>
          <a:p>
            <a:r>
              <a:rPr lang="en-US" altLang="zh-CN" sz="1600" dirty="0" smtClean="0"/>
              <a:t>    </a:t>
            </a:r>
            <a:r>
              <a:rPr lang="zh-CN" altLang="zh-CN" sz="1600" dirty="0" smtClean="0"/>
              <a:t>这</a:t>
            </a:r>
            <a:r>
              <a:rPr lang="zh-CN" altLang="zh-CN" sz="1600" dirty="0"/>
              <a:t>一步主要计算</a:t>
            </a:r>
            <a:r>
              <a:rPr lang="en-US" altLang="zh-CN" sz="1600" dirty="0"/>
              <a:t>Laplacian</a:t>
            </a:r>
            <a:r>
              <a:rPr lang="zh-CN" altLang="zh-CN" sz="1600" dirty="0"/>
              <a:t>矩阵的最小特征值及特征向量，计算矩阵的最小特征值及特征向量有很多方法</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5</a:t>
            </a:r>
            <a:r>
              <a:rPr lang="x-none" altLang="zh-CN" sz="1600" dirty="0"/>
              <a:t>）并行k-means算法</a:t>
            </a:r>
            <a:endParaRPr lang="zh-CN" altLang="zh-CN" sz="1600" dirty="0"/>
          </a:p>
          <a:p>
            <a:r>
              <a:rPr lang="en-US" altLang="zh-CN" sz="1600" dirty="0" smtClean="0"/>
              <a:t>    </a:t>
            </a:r>
            <a:r>
              <a:rPr lang="zh-CN" altLang="zh-CN" sz="1600" dirty="0" smtClean="0"/>
              <a:t>谱</a:t>
            </a:r>
            <a:r>
              <a:rPr lang="zh-CN" altLang="zh-CN" sz="1600" dirty="0"/>
              <a:t>聚类的最后步骤是要选择一个合适的聚类算法，对上几步处理过的数据进行最后的聚类，在此选择了</a:t>
            </a:r>
            <a:r>
              <a:rPr lang="en-US" altLang="zh-CN" sz="1600" dirty="0"/>
              <a:t>k-means</a:t>
            </a:r>
            <a:r>
              <a:rPr lang="zh-CN" altLang="zh-CN" sz="1600" dirty="0"/>
              <a:t>算法对数据进行最后的聚类。并行</a:t>
            </a:r>
            <a:r>
              <a:rPr lang="en-US" altLang="zh-CN" sz="1600" dirty="0"/>
              <a:t>k-means</a:t>
            </a:r>
            <a:r>
              <a:rPr lang="zh-CN" altLang="zh-CN" sz="1600" dirty="0"/>
              <a:t>算法的思想是将每个样本分配给其选定的中心点，重复迭代，这个过程是可以在</a:t>
            </a:r>
            <a:r>
              <a:rPr lang="en-US" altLang="zh-CN" sz="1600" dirty="0"/>
              <a:t>Hadoop</a:t>
            </a:r>
            <a:r>
              <a:rPr lang="zh-CN" altLang="zh-CN" sz="1600" dirty="0"/>
              <a:t>平台上并行执行的，</a:t>
            </a:r>
            <a:r>
              <a:rPr lang="en-US" altLang="zh-CN" sz="1600" dirty="0"/>
              <a:t>k-means</a:t>
            </a:r>
            <a:r>
              <a:rPr lang="zh-CN" altLang="zh-CN" sz="1600" dirty="0"/>
              <a:t>算法并行化主要工作是</a:t>
            </a:r>
            <a:r>
              <a:rPr lang="en-US" altLang="zh-CN" sz="1600" dirty="0"/>
              <a:t>Map</a:t>
            </a:r>
            <a:r>
              <a:rPr lang="zh-CN" altLang="zh-CN" sz="1600" dirty="0"/>
              <a:t>阶段设计、</a:t>
            </a:r>
            <a:r>
              <a:rPr lang="en-US" altLang="zh-CN" sz="1600" dirty="0"/>
              <a:t>Combiner</a:t>
            </a:r>
            <a:r>
              <a:rPr lang="zh-CN" altLang="zh-CN" sz="1600" dirty="0"/>
              <a:t>函数设计、</a:t>
            </a:r>
            <a:r>
              <a:rPr lang="en-US" altLang="zh-CN" sz="1600" dirty="0"/>
              <a:t>Reduce</a:t>
            </a:r>
            <a:r>
              <a:rPr lang="zh-CN" altLang="zh-CN" sz="1600" dirty="0"/>
              <a:t>函数</a:t>
            </a:r>
            <a:r>
              <a:rPr lang="zh-CN" altLang="zh-CN" sz="1600" dirty="0" smtClean="0"/>
              <a:t>设计。</a:t>
            </a:r>
            <a:endParaRPr lang="zh-CN" altLang="zh-CN" sz="1600" dirty="0"/>
          </a:p>
        </p:txBody>
      </p:sp>
      <p:pic>
        <p:nvPicPr>
          <p:cNvPr id="35842" name="Picture 2" descr="https://timgsa.baidu.com/timg?image&amp;quality=80&amp;size=b9999_10000&amp;sec=1524040126176&amp;di=d38301fc24bc825d80f40966a1e1c247&amp;imgtype=0&amp;src=http%3A%2F%2Fvis.pku.edu.cn%2Fblog%2Fwp-content%2Fuploads%2F2013%2F11%2Ffuzzy_04-1024x59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205783" y="3635963"/>
            <a:ext cx="4022555" cy="234910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1752355" y="3169375"/>
            <a:ext cx="5693399" cy="426279"/>
            <a:chOff x="1807265" y="3866296"/>
            <a:chExt cx="5693399" cy="426279"/>
          </a:xfrm>
          <a:solidFill>
            <a:srgbClr val="000066"/>
          </a:solidFill>
        </p:grpSpPr>
        <p:sp>
          <p:nvSpPr>
            <p:cNvPr id="79" name="圆角矩形 7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1881814" y="3877077"/>
              <a:ext cx="2143536" cy="415498"/>
            </a:xfrm>
            <a:prstGeom prst="rect">
              <a:avLst/>
            </a:prstGeom>
            <a:no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7.3</a:t>
              </a:r>
              <a:r>
                <a:rPr lang="zh-CN" altLang="en-US" sz="2100" spc="225" dirty="0" smtClean="0">
                  <a:solidFill>
                    <a:schemeClr val="bg1"/>
                  </a:solidFill>
                  <a:latin typeface="微软雅黑" panose="020B0503020204020204" pitchFamily="34" charset="-122"/>
                  <a:ea typeface="微软雅黑" panose="020B0503020204020204" pitchFamily="34" charset="-122"/>
                </a:rPr>
                <a:t>　关联规则</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81" name="矩形 80"/>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3" name="矩形 8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4" name="组合 83"/>
          <p:cNvGrpSpPr/>
          <p:nvPr/>
        </p:nvGrpSpPr>
        <p:grpSpPr>
          <a:xfrm>
            <a:off x="690257" y="966177"/>
            <a:ext cx="7832784" cy="781050"/>
            <a:chOff x="2788580" y="1152524"/>
            <a:chExt cx="3730770" cy="781050"/>
          </a:xfrm>
          <a:solidFill>
            <a:srgbClr val="000066"/>
          </a:solidFill>
        </p:grpSpPr>
        <p:grpSp>
          <p:nvGrpSpPr>
            <p:cNvPr id="85" name="组合 84"/>
            <p:cNvGrpSpPr/>
            <p:nvPr/>
          </p:nvGrpSpPr>
          <p:grpSpPr>
            <a:xfrm>
              <a:off x="2788580" y="1152524"/>
              <a:ext cx="3730770" cy="781050"/>
              <a:chOff x="3725790" y="847725"/>
              <a:chExt cx="3730770" cy="781050"/>
            </a:xfrm>
            <a:grpFill/>
          </p:grpSpPr>
          <p:grpSp>
            <p:nvGrpSpPr>
              <p:cNvPr id="87" name="组合 86"/>
              <p:cNvGrpSpPr/>
              <p:nvPr/>
            </p:nvGrpSpPr>
            <p:grpSpPr>
              <a:xfrm>
                <a:off x="3725790" y="1019175"/>
                <a:ext cx="627135" cy="609600"/>
                <a:chOff x="3725790" y="1019175"/>
                <a:chExt cx="627135" cy="609600"/>
              </a:xfrm>
              <a:grpFill/>
            </p:grpSpPr>
            <p:sp>
              <p:nvSpPr>
                <p:cNvPr id="92" name="任意多边形 9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直角三角形 92"/>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flipH="1">
                <a:off x="6829425" y="1019175"/>
                <a:ext cx="627135" cy="609600"/>
                <a:chOff x="3725790" y="1019175"/>
                <a:chExt cx="627135" cy="609600"/>
              </a:xfrm>
              <a:grpFill/>
            </p:grpSpPr>
            <p:sp>
              <p:nvSpPr>
                <p:cNvPr id="90" name="任意多边形 8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直角三角形 90"/>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94" name="组合 93"/>
          <p:cNvGrpSpPr/>
          <p:nvPr/>
        </p:nvGrpSpPr>
        <p:grpSpPr>
          <a:xfrm>
            <a:off x="1754534" y="2092892"/>
            <a:ext cx="5693399" cy="426278"/>
            <a:chOff x="1807265" y="2935089"/>
            <a:chExt cx="5693399" cy="426278"/>
          </a:xfrm>
        </p:grpSpPr>
        <p:sp>
          <p:nvSpPr>
            <p:cNvPr id="95" name="圆角矩形 94"/>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6" name="矩形 95"/>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分类算法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754534" y="2644653"/>
            <a:ext cx="5693399" cy="452404"/>
            <a:chOff x="1807265" y="3374567"/>
            <a:chExt cx="5693399" cy="452404"/>
          </a:xfrm>
          <a:solidFill>
            <a:schemeClr val="bg2"/>
          </a:solidFill>
        </p:grpSpPr>
        <p:sp>
          <p:nvSpPr>
            <p:cNvPr id="98" name="圆角矩形 97"/>
            <p:cNvSpPr/>
            <p:nvPr/>
          </p:nvSpPr>
          <p:spPr>
            <a:xfrm>
              <a:off x="1807265" y="3374567"/>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1881814" y="3411473"/>
              <a:ext cx="2143536"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聚类算法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1754534" y="4322946"/>
            <a:ext cx="5693399" cy="426278"/>
            <a:chOff x="1807265" y="4331900"/>
            <a:chExt cx="5693399" cy="426278"/>
          </a:xfrm>
        </p:grpSpPr>
        <p:sp>
          <p:nvSpPr>
            <p:cNvPr id="101" name="圆角矩形 100"/>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3" name="圆角矩形 102"/>
          <p:cNvSpPr/>
          <p:nvPr/>
        </p:nvSpPr>
        <p:spPr>
          <a:xfrm>
            <a:off x="1754534" y="375870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06"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10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38</a:t>
            </a:r>
            <a:endParaRPr lang="zh-CN" altLang="en-US" dirty="0"/>
          </a:p>
        </p:txBody>
      </p:sp>
      <p:sp>
        <p:nvSpPr>
          <p:cNvPr id="110" name="矩形 109"/>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82" name="矩形 8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矩形 77"/>
          <p:cNvSpPr/>
          <p:nvPr/>
        </p:nvSpPr>
        <p:spPr>
          <a:xfrm>
            <a:off x="508958" y="2000590"/>
            <a:ext cx="3958267" cy="338554"/>
          </a:xfrm>
          <a:prstGeom prst="rect">
            <a:avLst/>
          </a:prstGeom>
        </p:spPr>
        <p:txBody>
          <a:bodyPr wrap="square">
            <a:spAutoFit/>
          </a:bodyPr>
          <a:lstStyle/>
          <a:p>
            <a:r>
              <a:rPr lang="en-US" altLang="zh-CN" sz="1600" dirty="0" smtClean="0"/>
              <a:t>    1. </a:t>
            </a:r>
            <a:r>
              <a:rPr lang="zh-CN" altLang="zh-CN" sz="1600" dirty="0" smtClean="0"/>
              <a:t>各种</a:t>
            </a:r>
            <a:r>
              <a:rPr lang="zh-CN" altLang="zh-CN" sz="1600" dirty="0"/>
              <a:t>改进的</a:t>
            </a:r>
            <a:r>
              <a:rPr lang="en-US" altLang="zh-CN" sz="1600" dirty="0" err="1"/>
              <a:t>Apriori</a:t>
            </a:r>
            <a:r>
              <a:rPr lang="zh-CN" altLang="zh-CN" sz="1600" dirty="0" smtClean="0"/>
              <a:t>算法</a:t>
            </a:r>
            <a:endParaRPr lang="zh-CN" altLang="zh-CN" sz="1600" dirty="0"/>
          </a:p>
        </p:txBody>
      </p:sp>
      <p:sp>
        <p:nvSpPr>
          <p:cNvPr id="79" name="矩形 78"/>
          <p:cNvSpPr/>
          <p:nvPr/>
        </p:nvSpPr>
        <p:spPr>
          <a:xfrm>
            <a:off x="259814" y="1540685"/>
            <a:ext cx="3602268" cy="369332"/>
          </a:xfrm>
          <a:prstGeom prst="rect">
            <a:avLst/>
          </a:prstGeom>
        </p:spPr>
        <p:txBody>
          <a:bodyPr wrap="none">
            <a:spAutoFit/>
          </a:bodyPr>
          <a:lstStyle/>
          <a:p>
            <a:r>
              <a:rPr lang="en-US" altLang="zh-CN" dirty="0" smtClean="0"/>
              <a:t>7.3.1 </a:t>
            </a:r>
            <a:r>
              <a:rPr lang="en-US" altLang="zh-CN" dirty="0" err="1" smtClean="0"/>
              <a:t>Apriori</a:t>
            </a:r>
            <a:r>
              <a:rPr lang="zh-CN" altLang="zh-CN" dirty="0"/>
              <a:t>算法的一种改进方法</a:t>
            </a:r>
            <a:endParaRPr lang="zh-CN" altLang="zh-CN" dirty="0"/>
          </a:p>
        </p:txBody>
      </p:sp>
      <p:pic>
        <p:nvPicPr>
          <p:cNvPr id="8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6" name="组合 85"/>
          <p:cNvGrpSpPr/>
          <p:nvPr/>
        </p:nvGrpSpPr>
        <p:grpSpPr>
          <a:xfrm>
            <a:off x="-3387" y="-2439"/>
            <a:ext cx="9149172" cy="716845"/>
            <a:chOff x="-3387" y="190175"/>
            <a:chExt cx="9149172" cy="524649"/>
          </a:xfrm>
        </p:grpSpPr>
        <p:sp>
          <p:nvSpPr>
            <p:cNvPr id="87" name="任意多边形 8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9" name="任意多边形 8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9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2" name="矩形 141"/>
          <p:cNvSpPr/>
          <p:nvPr/>
        </p:nvSpPr>
        <p:spPr>
          <a:xfrm>
            <a:off x="508958" y="2392685"/>
            <a:ext cx="7915326" cy="2800767"/>
          </a:xfrm>
          <a:prstGeom prst="rect">
            <a:avLst/>
          </a:prstGeom>
        </p:spPr>
        <p:txBody>
          <a:bodyPr wrap="square">
            <a:spAutoFit/>
          </a:bodyPr>
          <a:lstStyle/>
          <a:p>
            <a:r>
              <a:rPr lang="en-US" altLang="zh-CN" sz="1600" dirty="0" smtClean="0"/>
              <a:t>    (1) </a:t>
            </a:r>
            <a:r>
              <a:rPr lang="zh-CN" altLang="zh-CN" sz="1600" dirty="0" smtClean="0"/>
              <a:t>基于压缩矩阵的方法是罗丹提出来的，改进的主要思路是，将数据压缩存储在</a:t>
            </a:r>
            <a:r>
              <a:rPr lang="en-US" altLang="zh-CN" sz="1600" dirty="0" smtClean="0"/>
              <a:t>0-1</a:t>
            </a:r>
            <a:r>
              <a:rPr lang="zh-CN" altLang="zh-CN" sz="1600" dirty="0" smtClean="0"/>
              <a:t>矩阵中，并用两个额外的数组来分别记录矩阵中各行各列中</a:t>
            </a:r>
            <a:r>
              <a:rPr lang="en-US" altLang="zh-CN" sz="1600" dirty="0" smtClean="0"/>
              <a:t>1</a:t>
            </a:r>
            <a:r>
              <a:rPr lang="zh-CN" altLang="zh-CN" sz="1600" dirty="0" smtClean="0"/>
              <a:t>的总数，减少了扫描矩阵的次数，并且能够减少那些不能连接的项目集，提高了空间的利益率，增加了结果的准确率。</a:t>
            </a:r>
            <a:endParaRPr lang="zh-CN" altLang="zh-CN" sz="1600" dirty="0" smtClean="0"/>
          </a:p>
          <a:p>
            <a:endParaRPr lang="en-US" altLang="zh-CN" sz="1600" dirty="0" smtClean="0"/>
          </a:p>
          <a:p>
            <a:r>
              <a:rPr lang="en-US" altLang="zh-CN" sz="1600" dirty="0" smtClean="0"/>
              <a:t>    (2) </a:t>
            </a:r>
            <a:r>
              <a:rPr lang="zh-CN" altLang="zh-CN" sz="1600" dirty="0" smtClean="0"/>
              <a:t>基于</a:t>
            </a:r>
            <a:r>
              <a:rPr lang="zh-CN" altLang="zh-CN" sz="1600" dirty="0"/>
              <a:t>划分和压缩矩阵的方法是由胡绿慧提出来的，主要是为了解决处理大规模数据时，效率比较低的问题</a:t>
            </a:r>
            <a:r>
              <a:rPr lang="zh-CN" altLang="zh-CN" sz="1600" dirty="0" smtClean="0"/>
              <a:t>。</a:t>
            </a:r>
            <a:endParaRPr lang="en-US" altLang="zh-CN" sz="1600" dirty="0" smtClean="0"/>
          </a:p>
          <a:p>
            <a:endParaRPr lang="en-US" altLang="zh-CN" sz="1600" dirty="0" smtClean="0"/>
          </a:p>
          <a:p>
            <a:r>
              <a:rPr lang="en-US" altLang="zh-CN" sz="1600" dirty="0" smtClean="0"/>
              <a:t>    (3) </a:t>
            </a:r>
            <a:r>
              <a:rPr lang="zh-CN" altLang="zh-CN" sz="1600" dirty="0" smtClean="0"/>
              <a:t>基于</a:t>
            </a:r>
            <a:r>
              <a:rPr lang="en-US" altLang="zh-CN" sz="1600" dirty="0"/>
              <a:t>Spark</a:t>
            </a:r>
            <a:r>
              <a:rPr lang="zh-CN" altLang="zh-CN" sz="1600" dirty="0"/>
              <a:t>的方法是由牛海玲提出的，主要是为了使算法能够并行化运行。改进的主要方面是利用</a:t>
            </a:r>
            <a:r>
              <a:rPr lang="en-US" altLang="zh-CN" sz="1600" dirty="0"/>
              <a:t>Spark</a:t>
            </a:r>
            <a:r>
              <a:rPr lang="zh-CN" altLang="zh-CN" sz="1600" dirty="0"/>
              <a:t>技术，将频繁项集的计算引入到内存中，并且利用矩阵存储来减少数据库的扫描，将局部剪枝和全局剪枝结合起来，减少候选项集的生成</a:t>
            </a:r>
            <a:r>
              <a:rPr lang="zh-CN" altLang="zh-CN" sz="1600" dirty="0" smtClean="0"/>
              <a:t>。</a:t>
            </a:r>
            <a:endParaRPr lang="zh-CN" altLang="zh-CN" sz="1600" dirty="0"/>
          </a:p>
        </p:txBody>
      </p:sp>
      <p:sp>
        <p:nvSpPr>
          <p:cNvPr id="143" name="矩形 142"/>
          <p:cNvSpPr/>
          <p:nvPr/>
        </p:nvSpPr>
        <p:spPr>
          <a:xfrm>
            <a:off x="504602" y="912015"/>
            <a:ext cx="7915326" cy="615553"/>
          </a:xfrm>
          <a:prstGeom prst="rect">
            <a:avLst/>
          </a:prstGeom>
        </p:spPr>
        <p:txBody>
          <a:bodyPr wrap="square">
            <a:spAutoFit/>
          </a:bodyPr>
          <a:lstStyle/>
          <a:p>
            <a:r>
              <a:rPr lang="en-US" altLang="zh-CN" sz="1600" dirty="0" smtClean="0"/>
              <a:t>    </a:t>
            </a:r>
            <a:r>
              <a:rPr lang="zh-CN" altLang="zh-CN" sz="1600" dirty="0" smtClean="0"/>
              <a:t>关联</a:t>
            </a:r>
            <a:r>
              <a:rPr lang="zh-CN" altLang="zh-CN" sz="1600" dirty="0"/>
              <a:t>规则是形</a:t>
            </a:r>
            <a:r>
              <a:rPr lang="zh-CN" altLang="zh-CN" sz="1600" dirty="0" smtClean="0"/>
              <a:t>如</a:t>
            </a:r>
            <a:r>
              <a:rPr lang="en-US" altLang="zh-CN" sz="1600" dirty="0" smtClean="0"/>
              <a:t>X→Y</a:t>
            </a:r>
            <a:r>
              <a:rPr lang="zh-CN" altLang="zh-CN" sz="1600" dirty="0"/>
              <a:t>的蕴涵式</a:t>
            </a:r>
            <a:r>
              <a:rPr lang="en-US" altLang="zh-CN" sz="1600" dirty="0"/>
              <a:t>,</a:t>
            </a:r>
            <a:r>
              <a:rPr lang="zh-CN" altLang="zh-CN" sz="1600" dirty="0"/>
              <a:t>其中</a:t>
            </a:r>
            <a:r>
              <a:rPr lang="zh-CN" altLang="zh-CN" dirty="0"/>
              <a:t>，</a:t>
            </a:r>
            <a:r>
              <a:rPr lang="en-US" altLang="zh-CN" sz="1600" dirty="0"/>
              <a:t>X</a:t>
            </a:r>
            <a:r>
              <a:rPr lang="zh-CN" altLang="zh-CN" sz="1600" dirty="0"/>
              <a:t>和</a:t>
            </a:r>
            <a:r>
              <a:rPr lang="en-US" altLang="zh-CN" sz="1600" dirty="0"/>
              <a:t>Y</a:t>
            </a:r>
            <a:r>
              <a:rPr lang="zh-CN" altLang="zh-CN" sz="1600" dirty="0"/>
              <a:t>分别称为关联规则的先导和后继关联规则</a:t>
            </a:r>
            <a:r>
              <a:rPr lang="en-US" altLang="zh-CN" sz="1600" dirty="0"/>
              <a:t>XY</a:t>
            </a:r>
            <a:r>
              <a:rPr lang="zh-CN" altLang="zh-CN" sz="1600" dirty="0"/>
              <a:t>，存在支持度和信任度。</a:t>
            </a:r>
            <a:endParaRPr lang="zh-CN" altLang="zh-CN" sz="1600" dirty="0"/>
          </a:p>
        </p:txBody>
      </p:sp>
      <p:sp>
        <p:nvSpPr>
          <p:cNvPr id="77" name="矩形 76"/>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08958" y="1922212"/>
            <a:ext cx="1893327" cy="338554"/>
          </a:xfrm>
          <a:prstGeom prst="rect">
            <a:avLst/>
          </a:prstGeom>
        </p:spPr>
        <p:txBody>
          <a:bodyPr wrap="square">
            <a:spAutoFit/>
          </a:bodyPr>
          <a:lstStyle/>
          <a:p>
            <a:r>
              <a:rPr lang="en-US" altLang="zh-CN" sz="1600" dirty="0" smtClean="0"/>
              <a:t>    1. </a:t>
            </a:r>
            <a:r>
              <a:rPr lang="x-none" altLang="zh-CN" sz="1600" dirty="0" smtClean="0"/>
              <a:t>并行算法简介</a:t>
            </a:r>
            <a:endParaRPr lang="zh-CN" altLang="zh-CN" sz="1600" dirty="0"/>
          </a:p>
        </p:txBody>
      </p:sp>
      <p:sp>
        <p:nvSpPr>
          <p:cNvPr id="82" name="矩形 81"/>
          <p:cNvSpPr/>
          <p:nvPr/>
        </p:nvSpPr>
        <p:spPr>
          <a:xfrm>
            <a:off x="259814" y="1462307"/>
            <a:ext cx="2616422" cy="369332"/>
          </a:xfrm>
          <a:prstGeom prst="rect">
            <a:avLst/>
          </a:prstGeom>
        </p:spPr>
        <p:txBody>
          <a:bodyPr wrap="none">
            <a:spAutoFit/>
          </a:bodyPr>
          <a:lstStyle/>
          <a:p>
            <a:r>
              <a:rPr lang="en-US" altLang="zh-CN" dirty="0" smtClean="0"/>
              <a:t>7.1.1 </a:t>
            </a:r>
            <a:r>
              <a:rPr lang="zh-CN" altLang="zh-CN" dirty="0" smtClean="0"/>
              <a:t>分类</a:t>
            </a:r>
            <a:r>
              <a:rPr lang="zh-CN" altLang="zh-CN" dirty="0"/>
              <a:t>算法的并行化</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6" name="矩形 145"/>
          <p:cNvSpPr/>
          <p:nvPr/>
        </p:nvSpPr>
        <p:spPr>
          <a:xfrm>
            <a:off x="508958" y="2314307"/>
            <a:ext cx="7915326" cy="584775"/>
          </a:xfrm>
          <a:prstGeom prst="rect">
            <a:avLst/>
          </a:prstGeom>
        </p:spPr>
        <p:txBody>
          <a:bodyPr wrap="square">
            <a:spAutoFit/>
          </a:bodyPr>
          <a:lstStyle/>
          <a:p>
            <a:r>
              <a:rPr lang="en-US" altLang="zh-CN" sz="1600" dirty="0" smtClean="0"/>
              <a:t>    </a:t>
            </a:r>
            <a:r>
              <a:rPr lang="zh-CN" altLang="zh-CN" sz="1600" dirty="0" smtClean="0"/>
              <a:t>简单的说，算法就是求解问题的方法和步骤。并行算法，就是在并行机上用很多个处理器联合求解问题的方法和步骤。</a:t>
            </a:r>
            <a:endParaRPr lang="zh-CN" altLang="zh-CN" sz="1600" dirty="0"/>
          </a:p>
        </p:txBody>
      </p:sp>
      <p:sp>
        <p:nvSpPr>
          <p:cNvPr id="69" name="矩形 68"/>
          <p:cNvSpPr/>
          <p:nvPr/>
        </p:nvSpPr>
        <p:spPr>
          <a:xfrm>
            <a:off x="504602" y="1003456"/>
            <a:ext cx="7915326" cy="338554"/>
          </a:xfrm>
          <a:prstGeom prst="rect">
            <a:avLst/>
          </a:prstGeom>
        </p:spPr>
        <p:txBody>
          <a:bodyPr wrap="square">
            <a:spAutoFit/>
          </a:bodyPr>
          <a:lstStyle/>
          <a:p>
            <a:r>
              <a:rPr lang="en-US" altLang="zh-CN" sz="1600" dirty="0" smtClean="0"/>
              <a:t>    </a:t>
            </a:r>
            <a:r>
              <a:rPr lang="zh-CN" altLang="zh-CN" sz="1600" dirty="0" smtClean="0"/>
              <a:t>所谓</a:t>
            </a:r>
            <a:r>
              <a:rPr lang="zh-CN" altLang="zh-CN" sz="1600" dirty="0"/>
              <a:t>分类，简单来说，就是根据数据的特征或属性，划分到已有的类别中</a:t>
            </a:r>
            <a:r>
              <a:rPr lang="zh-CN" altLang="zh-CN" sz="1600" dirty="0" smtClean="0"/>
              <a:t>。</a:t>
            </a:r>
            <a:endParaRPr lang="zh-CN" altLang="zh-CN" sz="1600" dirty="0"/>
          </a:p>
        </p:txBody>
      </p:sp>
      <p:sp>
        <p:nvSpPr>
          <p:cNvPr id="73" name="矩形 72"/>
          <p:cNvSpPr/>
          <p:nvPr/>
        </p:nvSpPr>
        <p:spPr>
          <a:xfrm>
            <a:off x="543791" y="3028200"/>
            <a:ext cx="3022369" cy="338554"/>
          </a:xfrm>
          <a:prstGeom prst="rect">
            <a:avLst/>
          </a:prstGeom>
        </p:spPr>
        <p:txBody>
          <a:bodyPr wrap="square">
            <a:spAutoFit/>
          </a:bodyPr>
          <a:lstStyle/>
          <a:p>
            <a:r>
              <a:rPr lang="en-US" altLang="zh-CN" sz="1600" dirty="0" smtClean="0"/>
              <a:t>    2. </a:t>
            </a:r>
            <a:r>
              <a:rPr lang="zh-CN" altLang="zh-CN" sz="1600" dirty="0" smtClean="0"/>
              <a:t>并行算法</a:t>
            </a:r>
            <a:r>
              <a:rPr lang="zh-CN" altLang="zh-CN" sz="1600" dirty="0"/>
              <a:t>的常规研究内容</a:t>
            </a:r>
            <a:endParaRPr lang="zh-CN" altLang="zh-CN" sz="1600" dirty="0"/>
          </a:p>
        </p:txBody>
      </p:sp>
      <p:sp>
        <p:nvSpPr>
          <p:cNvPr id="75" name="矩形 74"/>
          <p:cNvSpPr/>
          <p:nvPr/>
        </p:nvSpPr>
        <p:spPr>
          <a:xfrm>
            <a:off x="582980" y="3433359"/>
            <a:ext cx="7915326" cy="1323439"/>
          </a:xfrm>
          <a:prstGeom prst="rect">
            <a:avLst/>
          </a:prstGeom>
        </p:spPr>
        <p:txBody>
          <a:bodyPr wrap="square">
            <a:spAutoFit/>
          </a:bodyPr>
          <a:lstStyle/>
          <a:p>
            <a:r>
              <a:rPr lang="en-US" altLang="zh-CN" sz="1600" dirty="0" smtClean="0"/>
              <a:t>    1</a:t>
            </a:r>
            <a:r>
              <a:rPr lang="zh-CN" altLang="zh-CN" sz="1600" dirty="0"/>
              <a:t>）并行计算模型</a:t>
            </a:r>
            <a:endParaRPr lang="en-US" altLang="zh-CN" sz="1600" dirty="0"/>
          </a:p>
          <a:p>
            <a:r>
              <a:rPr lang="en-US" altLang="zh-CN" sz="1600" dirty="0" smtClean="0"/>
              <a:t>    </a:t>
            </a:r>
            <a:r>
              <a:rPr lang="zh-CN" altLang="zh-CN" sz="1600" dirty="0" smtClean="0"/>
              <a:t>并行计算</a:t>
            </a:r>
            <a:r>
              <a:rPr lang="zh-CN" altLang="zh-CN" sz="1600" dirty="0"/>
              <a:t>模型的第一代是共享存储模型，如</a:t>
            </a:r>
            <a:r>
              <a:rPr lang="en-US" altLang="zh-CN" sz="1600" dirty="0"/>
              <a:t>SIMD-SM</a:t>
            </a:r>
            <a:r>
              <a:rPr lang="zh-CN" altLang="zh-CN" sz="1600" dirty="0"/>
              <a:t>和</a:t>
            </a:r>
            <a:r>
              <a:rPr lang="en-US" altLang="zh-CN" sz="1600" dirty="0"/>
              <a:t>MIMD-SM</a:t>
            </a:r>
            <a:r>
              <a:rPr lang="zh-CN" altLang="zh-CN" sz="1600" dirty="0"/>
              <a:t>的一些计算模型，模型参数主要是</a:t>
            </a:r>
            <a:r>
              <a:rPr lang="en-US" altLang="zh-CN" sz="1600" dirty="0"/>
              <a:t>CPU</a:t>
            </a:r>
            <a:r>
              <a:rPr lang="zh-CN" altLang="zh-CN" sz="1600" dirty="0"/>
              <a:t>的单位</a:t>
            </a:r>
            <a:r>
              <a:rPr lang="zh-CN" altLang="zh-CN" sz="1600" dirty="0" smtClean="0"/>
              <a:t>计算时间。</a:t>
            </a:r>
            <a:r>
              <a:rPr lang="zh-CN" altLang="zh-CN" sz="1600" dirty="0"/>
              <a:t>第二代是分布存储模型。在这个阶段，人们逐渐意识到对并行计算机性能带来影响的不仅仅是</a:t>
            </a:r>
            <a:r>
              <a:rPr lang="en-US" altLang="zh-CN" sz="1600" dirty="0"/>
              <a:t>CPU</a:t>
            </a:r>
            <a:r>
              <a:rPr lang="zh-CN" altLang="zh-CN" sz="1600" dirty="0"/>
              <a:t>，还有通信</a:t>
            </a:r>
            <a:r>
              <a:rPr lang="zh-CN" altLang="zh-CN" sz="1600" dirty="0" smtClean="0"/>
              <a:t>。第</a:t>
            </a:r>
            <a:r>
              <a:rPr lang="zh-CN" altLang="zh-CN" sz="1600" dirty="0"/>
              <a:t>三代是分布共享存储模型。</a:t>
            </a:r>
            <a:endParaRPr lang="zh-CN" altLang="zh-CN" sz="1600"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a:off x="508958" y="1007816"/>
            <a:ext cx="4925191" cy="338554"/>
          </a:xfrm>
          <a:prstGeom prst="rect">
            <a:avLst/>
          </a:prstGeom>
        </p:spPr>
        <p:txBody>
          <a:bodyPr wrap="square">
            <a:spAutoFit/>
          </a:bodyPr>
          <a:lstStyle/>
          <a:p>
            <a:r>
              <a:rPr lang="en-US" altLang="zh-CN" sz="1600" dirty="0" smtClean="0"/>
              <a:t>    2. </a:t>
            </a:r>
            <a:r>
              <a:rPr lang="zh-CN" altLang="zh-CN" sz="1600" dirty="0" smtClean="0"/>
              <a:t>基于</a:t>
            </a:r>
            <a:r>
              <a:rPr lang="en-US" altLang="zh-CN" sz="1600" dirty="0"/>
              <a:t>Hadoop</a:t>
            </a:r>
            <a:r>
              <a:rPr lang="zh-CN" altLang="zh-CN" sz="1600" dirty="0"/>
              <a:t>平台的</a:t>
            </a:r>
            <a:r>
              <a:rPr lang="en-US" altLang="zh-CN" sz="1600" dirty="0" err="1"/>
              <a:t>Apriori</a:t>
            </a:r>
            <a:r>
              <a:rPr lang="zh-CN" altLang="zh-CN" sz="1600" dirty="0"/>
              <a:t>并行化算法</a:t>
            </a:r>
            <a:r>
              <a:rPr lang="zh-CN" altLang="zh-CN" sz="1600" dirty="0" smtClean="0"/>
              <a:t>改进</a:t>
            </a:r>
            <a:endParaRPr lang="zh-CN" altLang="zh-CN" sz="1600" dirty="0"/>
          </a:p>
        </p:txBody>
      </p:sp>
      <p:pic>
        <p:nvPicPr>
          <p:cNvPr id="4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5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4" name="组合 53"/>
          <p:cNvGrpSpPr/>
          <p:nvPr/>
        </p:nvGrpSpPr>
        <p:grpSpPr>
          <a:xfrm>
            <a:off x="-3387" y="-2439"/>
            <a:ext cx="9149172" cy="716845"/>
            <a:chOff x="-3387" y="190175"/>
            <a:chExt cx="9149172" cy="524649"/>
          </a:xfrm>
        </p:grpSpPr>
        <p:sp>
          <p:nvSpPr>
            <p:cNvPr id="55" name="任意多边形 5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任意多边形 5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任意多边形 5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5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10" name="矩形 109"/>
          <p:cNvSpPr/>
          <p:nvPr/>
        </p:nvSpPr>
        <p:spPr>
          <a:xfrm>
            <a:off x="508958" y="1399911"/>
            <a:ext cx="7915326" cy="2308324"/>
          </a:xfrm>
          <a:prstGeom prst="rect">
            <a:avLst/>
          </a:prstGeom>
        </p:spPr>
        <p:txBody>
          <a:bodyPr wrap="square">
            <a:spAutoFit/>
          </a:bodyPr>
          <a:lstStyle/>
          <a:p>
            <a:r>
              <a:rPr lang="en-US" altLang="zh-CN" sz="1600" dirty="0" smtClean="0"/>
              <a:t>    </a:t>
            </a:r>
            <a:r>
              <a:rPr lang="x-none" altLang="zh-CN" sz="1600" dirty="0" smtClean="0"/>
              <a:t>1）Apriori</a:t>
            </a:r>
            <a:r>
              <a:rPr lang="x-none" altLang="zh-CN" sz="1600" dirty="0"/>
              <a:t>算法并行化</a:t>
            </a:r>
            <a:endParaRPr lang="zh-CN" altLang="zh-CN" sz="1600" dirty="0"/>
          </a:p>
          <a:p>
            <a:r>
              <a:rPr lang="en-US" altLang="zh-CN" sz="1600" dirty="0" smtClean="0"/>
              <a:t>    </a:t>
            </a:r>
            <a:r>
              <a:rPr lang="zh-CN" altLang="zh-CN" sz="1600" dirty="0" smtClean="0"/>
              <a:t>在</a:t>
            </a:r>
            <a:r>
              <a:rPr lang="zh-CN" altLang="zh-CN" sz="1600" dirty="0"/>
              <a:t>生成频繁项集的过程中，需要多次扫描事务数据库，算法运行过程需要通过扫描数据库得到每一个阶次的候选项集合中元素的出现次数（即支持度计数），然后决定是要删减还是要保留输出</a:t>
            </a:r>
            <a:r>
              <a:rPr lang="zh-CN" altLang="zh-CN" sz="1600" dirty="0" smtClean="0"/>
              <a:t>。</a:t>
            </a:r>
            <a:endParaRPr lang="en-US" altLang="zh-CN" sz="1600" dirty="0"/>
          </a:p>
          <a:p>
            <a:endParaRPr lang="en-US" altLang="zh-CN" sz="1600" dirty="0" smtClean="0"/>
          </a:p>
          <a:p>
            <a:r>
              <a:rPr lang="en-US" altLang="zh-CN" sz="1600" dirty="0" smtClean="0"/>
              <a:t>    </a:t>
            </a:r>
            <a:r>
              <a:rPr lang="x-none" altLang="zh-CN" sz="1600" dirty="0" smtClean="0"/>
              <a:t>2</a:t>
            </a:r>
            <a:r>
              <a:rPr lang="x-none" altLang="zh-CN" sz="1600" dirty="0"/>
              <a:t>）</a:t>
            </a:r>
            <a:r>
              <a:rPr lang="x-none" altLang="zh-CN" sz="1600" dirty="0" smtClean="0"/>
              <a:t>算法改进方向</a:t>
            </a:r>
            <a:endParaRPr lang="zh-CN" altLang="zh-CN" sz="1600" dirty="0"/>
          </a:p>
          <a:p>
            <a:r>
              <a:rPr lang="en-US" altLang="zh-CN" sz="1600" dirty="0" smtClean="0"/>
              <a:t>    </a:t>
            </a:r>
            <a:r>
              <a:rPr lang="en-US" altLang="zh-CN" sz="1600" dirty="0" err="1" smtClean="0"/>
              <a:t>Apriori</a:t>
            </a:r>
            <a:r>
              <a:rPr lang="zh-CN" altLang="zh-CN" sz="1600" dirty="0"/>
              <a:t>算法总体来说思想简单，就是通过不断地迭代找出所有的项集，而且算法易于实现。在运算过程中，通过剪枝操作，在连接生成候选项集的过程中减少不必要项集的生成，从而减少了接下来工作的任务量</a:t>
            </a:r>
            <a:r>
              <a:rPr lang="zh-CN" altLang="zh-CN" sz="1600" dirty="0" smtClean="0"/>
              <a:t>。</a:t>
            </a:r>
            <a:endParaRPr lang="zh-CN" altLang="zh-CN" sz="1600" dirty="0"/>
          </a:p>
        </p:txBody>
      </p:sp>
      <p:pic>
        <p:nvPicPr>
          <p:cNvPr id="32770" name="Picture 2" descr="https://timgsa.baidu.com/timg?image&amp;quality=80&amp;size=b9999_10000&amp;sec=1524135291297&amp;di=3fc79665d40812ef7ade8f80d80046e4&amp;imgtype=jpg&amp;src=http%3A%2F%2Fimg0.imgtn.bdimg.com%2Fit%2Fu%3D1684264715%2C3761174188%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842" y="3565711"/>
            <a:ext cx="3017784" cy="2525857"/>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5"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9" name="组合 78"/>
          <p:cNvGrpSpPr/>
          <p:nvPr/>
        </p:nvGrpSpPr>
        <p:grpSpPr>
          <a:xfrm>
            <a:off x="-3387" y="-2439"/>
            <a:ext cx="9149172" cy="716845"/>
            <a:chOff x="-3387" y="190175"/>
            <a:chExt cx="9149172" cy="524649"/>
          </a:xfrm>
        </p:grpSpPr>
        <p:sp>
          <p:nvSpPr>
            <p:cNvPr id="80" name="任意多边形 79"/>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2" name="任意多边形 81"/>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3"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5" name="矩形 134"/>
          <p:cNvSpPr/>
          <p:nvPr/>
        </p:nvSpPr>
        <p:spPr>
          <a:xfrm>
            <a:off x="508958" y="1047210"/>
            <a:ext cx="7915326" cy="3293209"/>
          </a:xfrm>
          <a:prstGeom prst="rect">
            <a:avLst/>
          </a:prstGeom>
        </p:spPr>
        <p:txBody>
          <a:bodyPr wrap="square">
            <a:spAutoFit/>
          </a:bodyPr>
          <a:lstStyle/>
          <a:p>
            <a:r>
              <a:rPr lang="en-US" altLang="zh-CN" sz="1600" dirty="0" smtClean="0"/>
              <a:t>    </a:t>
            </a:r>
            <a:r>
              <a:rPr lang="x-none" altLang="zh-CN" sz="1600" dirty="0" smtClean="0"/>
              <a:t>3</a:t>
            </a:r>
            <a:r>
              <a:rPr lang="x-none" altLang="zh-CN" sz="1600" dirty="0"/>
              <a:t>）算法并行化分析</a:t>
            </a:r>
            <a:endParaRPr lang="zh-CN" altLang="zh-CN" sz="1600" dirty="0"/>
          </a:p>
          <a:p>
            <a:r>
              <a:rPr lang="en-US" altLang="zh-CN" sz="1600" dirty="0" smtClean="0"/>
              <a:t>    </a:t>
            </a:r>
            <a:r>
              <a:rPr lang="zh-CN" altLang="zh-CN" sz="1600" dirty="0" smtClean="0"/>
              <a:t>一般</a:t>
            </a:r>
            <a:r>
              <a:rPr lang="zh-CN" altLang="zh-CN" sz="1600" dirty="0"/>
              <a:t>情况，每次在执行一个</a:t>
            </a:r>
            <a:r>
              <a:rPr lang="en-US" altLang="zh-CN" sz="1600" dirty="0" err="1"/>
              <a:t>MapReduce</a:t>
            </a:r>
            <a:r>
              <a:rPr lang="zh-CN" altLang="zh-CN" sz="1600" dirty="0"/>
              <a:t>任务时，都有一个初始化的过程，这个过程所需要的时间基本上是一定的，每多一次</a:t>
            </a:r>
            <a:r>
              <a:rPr lang="en-US" altLang="zh-CN" sz="1600" dirty="0" err="1"/>
              <a:t>MapReduce</a:t>
            </a:r>
            <a:r>
              <a:rPr lang="zh-CN" altLang="zh-CN" sz="1600" dirty="0"/>
              <a:t>任务，就会多一次初始化时间消耗，所以在算法设计的过程中，应该尽可能地减少</a:t>
            </a:r>
            <a:r>
              <a:rPr lang="en-US" altLang="zh-CN" sz="1600" dirty="0" err="1"/>
              <a:t>MapReduce</a:t>
            </a:r>
            <a:r>
              <a:rPr lang="zh-CN" altLang="zh-CN" sz="1600" dirty="0"/>
              <a:t>迭代次数</a:t>
            </a:r>
            <a:r>
              <a:rPr lang="zh-CN" altLang="zh-CN" sz="1600" dirty="0" smtClean="0"/>
              <a:t>。</a:t>
            </a:r>
            <a:endParaRPr lang="en-US" altLang="zh-CN" sz="1600" dirty="0" smtClean="0"/>
          </a:p>
          <a:p>
            <a:r>
              <a:rPr lang="en-US" altLang="zh-CN" sz="1600" dirty="0"/>
              <a:t> </a:t>
            </a:r>
            <a:r>
              <a:rPr lang="en-US" altLang="zh-CN" sz="1600" dirty="0" smtClean="0"/>
              <a:t>   </a:t>
            </a:r>
            <a:r>
              <a:rPr lang="en-US" altLang="zh-CN" sz="1600" dirty="0" err="1" smtClean="0"/>
              <a:t>Apriori</a:t>
            </a:r>
            <a:r>
              <a:rPr lang="zh-CN" altLang="zh-CN" sz="1600" dirty="0"/>
              <a:t>算法的核心就是通过逐层的迭代，来生成</a:t>
            </a:r>
            <a:r>
              <a:rPr lang="en-US" altLang="zh-CN" sz="1600" dirty="0"/>
              <a:t>1-k</a:t>
            </a:r>
            <a:r>
              <a:rPr lang="zh-CN" altLang="zh-CN" sz="1600" dirty="0"/>
              <a:t>阶频繁项集。完全地将</a:t>
            </a:r>
            <a:r>
              <a:rPr lang="en-US" altLang="zh-CN" sz="1600" dirty="0" err="1"/>
              <a:t>Apriori</a:t>
            </a:r>
            <a:r>
              <a:rPr lang="zh-CN" altLang="zh-CN" sz="1600" dirty="0"/>
              <a:t>算法应用到</a:t>
            </a:r>
            <a:r>
              <a:rPr lang="en-US" altLang="zh-CN" sz="1600" dirty="0" err="1"/>
              <a:t>MapReduce</a:t>
            </a:r>
            <a:r>
              <a:rPr lang="zh-CN" altLang="zh-CN" sz="1600" dirty="0"/>
              <a:t>之上，并不能适应其框架特点，对于</a:t>
            </a:r>
            <a:r>
              <a:rPr lang="en-US" altLang="zh-CN" sz="1600" dirty="0" err="1"/>
              <a:t>Apriori</a:t>
            </a:r>
            <a:r>
              <a:rPr lang="zh-CN" altLang="zh-CN" sz="1600" dirty="0"/>
              <a:t>算法的并行化改进方法</a:t>
            </a:r>
            <a:r>
              <a:rPr lang="zh-CN" altLang="zh-CN" sz="1600" dirty="0" smtClean="0"/>
              <a:t>，提出</a:t>
            </a:r>
            <a:r>
              <a:rPr lang="zh-CN" altLang="zh-CN" sz="1600" dirty="0"/>
              <a:t>了一种基于幂集的</a:t>
            </a:r>
            <a:r>
              <a:rPr lang="en-US" altLang="zh-CN" sz="1600" dirty="0" err="1"/>
              <a:t>MapReduce</a:t>
            </a:r>
            <a:r>
              <a:rPr lang="zh-CN" altLang="zh-CN" sz="1600" dirty="0"/>
              <a:t>改进算法，新的算法基于幂集定义，将每一个事务根据幂集思想进行拆分，将得到的所有子集追加到最初定义的集合中，通过不断地追加计数，得到数据集中所有候选项集的支持度计数，这种算法的好处是，减少了数据集扫描次数，一次得到所有候选项集的同时也获得了各项集对应的支持度计数。这种改进方式在时间复杂度和空间复杂度上相对于串行算法有一定优势。</a:t>
            </a:r>
            <a:endParaRPr lang="zh-CN" altLang="zh-CN" sz="1600" dirty="0"/>
          </a:p>
          <a:p>
            <a:endParaRPr lang="en-US" altLang="zh-CN" sz="1600" dirty="0" smtClean="0"/>
          </a:p>
          <a:p>
            <a:r>
              <a:rPr lang="en-US" altLang="zh-CN" sz="1600" dirty="0" smtClean="0"/>
              <a:t>    4</a:t>
            </a:r>
            <a:r>
              <a:rPr lang="zh-CN" altLang="zh-CN" sz="1600" dirty="0"/>
              <a:t>）</a:t>
            </a:r>
            <a:r>
              <a:rPr lang="en-US" altLang="zh-CN" sz="1600" dirty="0"/>
              <a:t>POP-</a:t>
            </a:r>
            <a:r>
              <a:rPr lang="en-US" altLang="zh-CN" sz="1600" dirty="0" err="1"/>
              <a:t>Apriori</a:t>
            </a:r>
            <a:r>
              <a:rPr lang="zh-CN" altLang="zh-CN" sz="1600" dirty="0"/>
              <a:t>算法的实现</a:t>
            </a:r>
            <a:r>
              <a:rPr lang="zh-CN" altLang="zh-CN" sz="1600" dirty="0" smtClean="0"/>
              <a:t>流程</a:t>
            </a:r>
            <a:r>
              <a:rPr lang="zh-CN" altLang="en-US" sz="1600" dirty="0"/>
              <a:t>见</a:t>
            </a:r>
            <a:r>
              <a:rPr lang="en-US" altLang="zh-CN" sz="1600" dirty="0"/>
              <a:t>《</a:t>
            </a:r>
            <a:r>
              <a:rPr lang="zh-CN" altLang="en-US" sz="1600" dirty="0"/>
              <a:t>数据挖掘</a:t>
            </a:r>
            <a:r>
              <a:rPr lang="en-US" altLang="zh-CN" sz="1600" dirty="0"/>
              <a:t>》</a:t>
            </a:r>
            <a:r>
              <a:rPr lang="zh-CN" altLang="en-US" sz="1600" dirty="0"/>
              <a:t>一书的</a:t>
            </a:r>
            <a:r>
              <a:rPr lang="zh-CN" altLang="en-US" sz="1600" dirty="0" smtClean="0"/>
              <a:t>第</a:t>
            </a:r>
            <a:r>
              <a:rPr lang="en-US" altLang="zh-CN" sz="1600" dirty="0" smtClean="0"/>
              <a:t>175</a:t>
            </a:r>
            <a:r>
              <a:rPr lang="zh-CN" altLang="en-US" sz="1600" dirty="0" smtClean="0"/>
              <a:t>页。</a:t>
            </a:r>
            <a:endParaRPr lang="zh-CN" altLang="zh-CN" sz="1600" dirty="0"/>
          </a:p>
        </p:txBody>
      </p:sp>
      <p:pic>
        <p:nvPicPr>
          <p:cNvPr id="33794" name="Picture 2" descr="https://timgsa.baidu.com/timg?image&amp;quality=80&amp;size=b9999_10000&amp;sec=1524135417718&amp;di=24d43227dc3304c639e8044f8276eead&amp;imgtype=jpg&amp;src=http%3A%2F%2Fimg3.imgtn.bdimg.com%2Fit%2Fu%3D1281177413%2C2193082578%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802" y="4350180"/>
            <a:ext cx="2192915" cy="1723006"/>
          </a:xfrm>
          <a:prstGeom prst="rect">
            <a:avLst/>
          </a:prstGeom>
          <a:noFill/>
          <a:extLst>
            <a:ext uri="{909E8E84-426E-40DD-AFC4-6F175D3DCCD1}">
              <a14:hiddenFill xmlns:a14="http://schemas.microsoft.com/office/drawing/2010/main">
                <a:solidFill>
                  <a:srgbClr val="FFFFFF"/>
                </a:solidFill>
              </a14:hiddenFill>
            </a:ext>
          </a:extLst>
        </p:spPr>
      </p:pic>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a:off x="508958" y="1412761"/>
            <a:ext cx="3958267" cy="338554"/>
          </a:xfrm>
          <a:prstGeom prst="rect">
            <a:avLst/>
          </a:prstGeom>
        </p:spPr>
        <p:txBody>
          <a:bodyPr wrap="square">
            <a:spAutoFit/>
          </a:bodyPr>
          <a:lstStyle/>
          <a:p>
            <a:r>
              <a:rPr lang="en-US" altLang="zh-CN" sz="1600" dirty="0" smtClean="0"/>
              <a:t>    1. </a:t>
            </a:r>
            <a:r>
              <a:rPr lang="zh-CN" altLang="zh-CN" sz="1600" dirty="0" smtClean="0"/>
              <a:t>并行</a:t>
            </a:r>
            <a:r>
              <a:rPr lang="en-US" altLang="zh-CN" sz="1600" dirty="0" err="1"/>
              <a:t>Apriori</a:t>
            </a:r>
            <a:r>
              <a:rPr lang="zh-CN" altLang="zh-CN" sz="1600" dirty="0"/>
              <a:t>算法实现</a:t>
            </a:r>
            <a:r>
              <a:rPr lang="zh-CN" altLang="zh-CN" sz="1600" dirty="0" smtClean="0"/>
              <a:t>思路</a:t>
            </a:r>
            <a:endParaRPr lang="zh-CN" altLang="zh-CN" sz="1600" dirty="0"/>
          </a:p>
        </p:txBody>
      </p:sp>
      <p:sp>
        <p:nvSpPr>
          <p:cNvPr id="76" name="矩形 75"/>
          <p:cNvSpPr/>
          <p:nvPr/>
        </p:nvSpPr>
        <p:spPr>
          <a:xfrm>
            <a:off x="259814" y="952856"/>
            <a:ext cx="4451796" cy="369332"/>
          </a:xfrm>
          <a:prstGeom prst="rect">
            <a:avLst/>
          </a:prstGeom>
        </p:spPr>
        <p:txBody>
          <a:bodyPr wrap="none">
            <a:spAutoFit/>
          </a:bodyPr>
          <a:lstStyle/>
          <a:p>
            <a:r>
              <a:rPr lang="en-US" altLang="zh-CN" dirty="0" smtClean="0"/>
              <a:t>7.3.2 </a:t>
            </a:r>
            <a:r>
              <a:rPr lang="en-US" altLang="zh-CN" dirty="0" err="1" smtClean="0"/>
              <a:t>Apriori</a:t>
            </a:r>
            <a:r>
              <a:rPr lang="zh-CN" altLang="zh-CN" dirty="0"/>
              <a:t>算法基于</a:t>
            </a:r>
            <a:r>
              <a:rPr lang="en-US" altLang="zh-CN" dirty="0"/>
              <a:t>Spark</a:t>
            </a:r>
            <a:r>
              <a:rPr lang="zh-CN" altLang="zh-CN" dirty="0"/>
              <a:t>的分布式实现</a:t>
            </a:r>
            <a:endParaRPr lang="zh-CN" altLang="zh-CN" dirty="0"/>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08958" y="1804856"/>
            <a:ext cx="7915326" cy="4031873"/>
          </a:xfrm>
          <a:prstGeom prst="rect">
            <a:avLst/>
          </a:prstGeom>
        </p:spPr>
        <p:txBody>
          <a:bodyPr wrap="square">
            <a:spAutoFit/>
          </a:bodyPr>
          <a:lstStyle/>
          <a:p>
            <a:r>
              <a:rPr lang="en-US" altLang="zh-CN" sz="1600" dirty="0" smtClean="0"/>
              <a:t>    </a:t>
            </a:r>
            <a:r>
              <a:rPr lang="en-US" altLang="zh-CN" sz="1600" dirty="0" err="1" smtClean="0"/>
              <a:t>Apriori</a:t>
            </a:r>
            <a:r>
              <a:rPr lang="zh-CN" altLang="zh-CN" sz="1600" dirty="0"/>
              <a:t>算法分布式实现使用</a:t>
            </a:r>
            <a:r>
              <a:rPr lang="en-US" altLang="zh-CN" sz="1600" dirty="0"/>
              <a:t>Scala</a:t>
            </a:r>
            <a:r>
              <a:rPr lang="zh-CN" altLang="zh-CN" sz="1600" dirty="0"/>
              <a:t>语言进行编程。</a:t>
            </a:r>
            <a:r>
              <a:rPr lang="zh-CN" altLang="zh-CN" sz="1600" dirty="0" smtClean="0"/>
              <a:t>结</a:t>
            </a:r>
            <a:endParaRPr lang="en-US" altLang="zh-CN" sz="1600" dirty="0" smtClean="0"/>
          </a:p>
          <a:p>
            <a:r>
              <a:rPr lang="zh-CN" altLang="zh-CN" sz="1600" dirty="0" smtClean="0"/>
              <a:t>合</a:t>
            </a:r>
            <a:r>
              <a:rPr lang="en-US" altLang="zh-CN" sz="1600" dirty="0" smtClean="0"/>
              <a:t>Spark</a:t>
            </a:r>
            <a:r>
              <a:rPr lang="zh-CN" altLang="zh-CN" sz="1600" dirty="0"/>
              <a:t>框架和其</a:t>
            </a:r>
            <a:r>
              <a:rPr lang="en-US" altLang="zh-CN" sz="1600" dirty="0" smtClean="0"/>
              <a:t>RDD</a:t>
            </a:r>
            <a:r>
              <a:rPr lang="zh-CN" altLang="zh-CN" sz="1600" dirty="0" smtClean="0"/>
              <a:t>算子</a:t>
            </a:r>
            <a:r>
              <a:rPr lang="zh-CN" altLang="zh-CN" sz="1600" dirty="0"/>
              <a:t>进行综合设计。算法的</a:t>
            </a:r>
            <a:r>
              <a:rPr lang="zh-CN" altLang="zh-CN" sz="1600" dirty="0" smtClean="0"/>
              <a:t>实现</a:t>
            </a:r>
            <a:endParaRPr lang="en-US" altLang="zh-CN" sz="1600" dirty="0" smtClean="0"/>
          </a:p>
          <a:p>
            <a:r>
              <a:rPr lang="zh-CN" altLang="zh-CN" sz="1600" dirty="0" smtClean="0"/>
              <a:t>思路</a:t>
            </a:r>
            <a:r>
              <a:rPr lang="zh-CN" altLang="zh-CN" sz="1600" dirty="0"/>
              <a:t>主要分为以下两</a:t>
            </a:r>
            <a:r>
              <a:rPr lang="zh-CN" altLang="zh-CN" sz="1600" dirty="0" smtClean="0"/>
              <a:t>步</a:t>
            </a:r>
            <a:r>
              <a:rPr lang="zh-CN" altLang="en-US" sz="1600" dirty="0" smtClean="0"/>
              <a:t>：</a:t>
            </a:r>
            <a:endParaRPr lang="zh-CN" altLang="zh-CN" sz="1600" dirty="0"/>
          </a:p>
          <a:p>
            <a:r>
              <a:rPr lang="zh-CN" altLang="zh-CN" sz="1600" dirty="0"/>
              <a:t>步骤</a:t>
            </a:r>
            <a:r>
              <a:rPr lang="en-US" altLang="zh-CN" sz="1600" dirty="0"/>
              <a:t>1</a:t>
            </a:r>
            <a:r>
              <a:rPr lang="zh-CN" altLang="zh-CN" sz="1600" dirty="0"/>
              <a:t>：产生频繁</a:t>
            </a:r>
            <a:r>
              <a:rPr lang="en-US" altLang="zh-CN" sz="1600" dirty="0"/>
              <a:t>1</a:t>
            </a:r>
            <a:r>
              <a:rPr lang="zh-CN" altLang="zh-CN" sz="1600" dirty="0"/>
              <a:t>，项集</a:t>
            </a:r>
            <a:r>
              <a:rPr lang="en-US" altLang="zh-CN" sz="1600" dirty="0"/>
              <a:t>L</a:t>
            </a:r>
            <a:r>
              <a:rPr lang="en-US" altLang="zh-CN" sz="1600" baseline="-25000" dirty="0"/>
              <a:t>1</a:t>
            </a:r>
            <a:r>
              <a:rPr lang="zh-CN" altLang="zh-CN" sz="1600" dirty="0"/>
              <a:t>。</a:t>
            </a:r>
            <a:endParaRPr lang="zh-CN" altLang="zh-CN" sz="1600" dirty="0"/>
          </a:p>
          <a:p>
            <a:r>
              <a:rPr lang="en-US" altLang="zh-CN" sz="1600" dirty="0" smtClean="0"/>
              <a:t>    </a:t>
            </a:r>
            <a:r>
              <a:rPr lang="zh-CN" altLang="zh-CN" sz="1600" dirty="0" smtClean="0"/>
              <a:t>（</a:t>
            </a:r>
            <a:r>
              <a:rPr lang="en-US" altLang="zh-CN" sz="1600" dirty="0"/>
              <a:t>1</a:t>
            </a:r>
            <a:r>
              <a:rPr lang="zh-CN" altLang="zh-CN" sz="1600" dirty="0"/>
              <a:t>）使用</a:t>
            </a:r>
            <a:r>
              <a:rPr lang="en-US" altLang="zh-CN" sz="1600" dirty="0" err="1"/>
              <a:t>flatMap</a:t>
            </a:r>
            <a:r>
              <a:rPr lang="zh-CN" altLang="zh-CN" sz="1600" dirty="0"/>
              <a:t>将事务集Ｔ以</a:t>
            </a:r>
            <a:r>
              <a:rPr lang="en-US" altLang="zh-CN" sz="1600" dirty="0"/>
              <a:t>RDD&lt;String</a:t>
            </a:r>
            <a:r>
              <a:rPr lang="zh-CN" altLang="zh-CN" sz="1600" dirty="0"/>
              <a:t>，</a:t>
            </a:r>
            <a:r>
              <a:rPr lang="en-US" altLang="zh-CN" sz="1600" dirty="0"/>
              <a:t>1&gt;</a:t>
            </a:r>
            <a:r>
              <a:rPr lang="zh-CN" altLang="zh-CN" sz="1600" dirty="0" smtClean="0"/>
              <a:t>的</a:t>
            </a:r>
            <a:endParaRPr lang="en-US" altLang="zh-CN" sz="1600" dirty="0" smtClean="0"/>
          </a:p>
          <a:p>
            <a:r>
              <a:rPr lang="zh-CN" altLang="zh-CN" sz="1600" dirty="0" smtClean="0"/>
              <a:t>形式</a:t>
            </a:r>
            <a:r>
              <a:rPr lang="zh-CN" altLang="zh-CN" sz="1600" dirty="0"/>
              <a:t>分布到多个机器上。</a:t>
            </a:r>
            <a:endParaRPr lang="zh-CN" altLang="zh-CN" sz="1600" dirty="0"/>
          </a:p>
          <a:p>
            <a:r>
              <a:rPr lang="en-US" altLang="zh-CN" sz="1600" dirty="0" smtClean="0"/>
              <a:t>    </a:t>
            </a:r>
            <a:r>
              <a:rPr lang="zh-CN" altLang="zh-CN" sz="1600" dirty="0" smtClean="0"/>
              <a:t>（</a:t>
            </a:r>
            <a:r>
              <a:rPr lang="en-US" altLang="zh-CN" sz="1600" dirty="0"/>
              <a:t>2</a:t>
            </a:r>
            <a:r>
              <a:rPr lang="zh-CN" altLang="zh-CN" sz="1600" dirty="0"/>
              <a:t>）使用</a:t>
            </a:r>
            <a:r>
              <a:rPr lang="en-US" altLang="zh-CN" sz="1600" dirty="0" err="1"/>
              <a:t>reduceByKey</a:t>
            </a:r>
            <a:r>
              <a:rPr lang="zh-CN" altLang="zh-CN" sz="1600" dirty="0"/>
              <a:t>累计项目数。</a:t>
            </a:r>
            <a:endParaRPr lang="zh-CN" altLang="zh-CN" sz="1600" dirty="0"/>
          </a:p>
          <a:p>
            <a:r>
              <a:rPr lang="en-US" altLang="zh-CN" sz="1600" dirty="0" smtClean="0"/>
              <a:t>    </a:t>
            </a:r>
            <a:r>
              <a:rPr lang="zh-CN" altLang="zh-CN" sz="1600" dirty="0" smtClean="0"/>
              <a:t>（</a:t>
            </a:r>
            <a:r>
              <a:rPr lang="en-US" altLang="zh-CN" sz="1600" dirty="0"/>
              <a:t>3</a:t>
            </a:r>
            <a:r>
              <a:rPr lang="zh-CN" altLang="zh-CN" sz="1600" dirty="0"/>
              <a:t>）使用</a:t>
            </a:r>
            <a:r>
              <a:rPr lang="en-US" altLang="zh-CN" sz="1600" dirty="0"/>
              <a:t>Filter</a:t>
            </a:r>
            <a:r>
              <a:rPr lang="zh-CN" altLang="zh-CN" sz="1600" dirty="0"/>
              <a:t>过滤掉低于支持度的项集。</a:t>
            </a:r>
            <a:endParaRPr lang="zh-CN" altLang="zh-CN" sz="1600" dirty="0"/>
          </a:p>
          <a:p>
            <a:r>
              <a:rPr lang="zh-CN" altLang="zh-CN" sz="1600" dirty="0"/>
              <a:t>步骤</a:t>
            </a:r>
            <a:r>
              <a:rPr lang="en-US" altLang="zh-CN" sz="1600" dirty="0"/>
              <a:t>2</a:t>
            </a:r>
            <a:r>
              <a:rPr lang="zh-CN" altLang="zh-CN" sz="1600" dirty="0"/>
              <a:t>：从频繁</a:t>
            </a:r>
            <a:r>
              <a:rPr lang="en-US" altLang="zh-CN" sz="1600" dirty="0"/>
              <a:t>k</a:t>
            </a:r>
            <a:r>
              <a:rPr lang="zh-CN" altLang="zh-CN" sz="1600" dirty="0"/>
              <a:t>项集</a:t>
            </a:r>
            <a:r>
              <a:rPr lang="en-US" altLang="zh-CN" sz="1600" dirty="0"/>
              <a:t>L</a:t>
            </a:r>
            <a:r>
              <a:rPr lang="en-US" altLang="zh-CN" sz="1600" baseline="-25000" dirty="0"/>
              <a:t>K</a:t>
            </a:r>
            <a:r>
              <a:rPr lang="zh-CN" altLang="zh-CN" sz="1600" dirty="0"/>
              <a:t>产生频繁</a:t>
            </a:r>
            <a:r>
              <a:rPr lang="en-US" altLang="zh-CN" sz="1600" dirty="0"/>
              <a:t>k+1</a:t>
            </a:r>
            <a:r>
              <a:rPr lang="zh-CN" altLang="zh-CN" sz="1600" dirty="0"/>
              <a:t>项集</a:t>
            </a:r>
            <a:r>
              <a:rPr lang="en-US" altLang="zh-CN" sz="1600" dirty="0"/>
              <a:t>L</a:t>
            </a:r>
            <a:r>
              <a:rPr lang="en-US" altLang="zh-CN" sz="1600" baseline="-25000" dirty="0"/>
              <a:t>K+1</a:t>
            </a:r>
            <a:r>
              <a:rPr lang="zh-CN" altLang="zh-CN" sz="1600" dirty="0"/>
              <a:t>。</a:t>
            </a:r>
            <a:endParaRPr lang="zh-CN" altLang="zh-CN" sz="1600" dirty="0"/>
          </a:p>
          <a:p>
            <a:r>
              <a:rPr lang="en-US" altLang="zh-CN" sz="1600" dirty="0" smtClean="0"/>
              <a:t>    </a:t>
            </a:r>
            <a:r>
              <a:rPr lang="zh-CN" altLang="zh-CN" sz="1600" dirty="0" smtClean="0"/>
              <a:t>（</a:t>
            </a:r>
            <a:r>
              <a:rPr lang="en-US" altLang="zh-CN" sz="1600" dirty="0"/>
              <a:t>1</a:t>
            </a:r>
            <a:r>
              <a:rPr lang="zh-CN" altLang="zh-CN" sz="1600" dirty="0"/>
              <a:t>）</a:t>
            </a:r>
            <a:r>
              <a:rPr lang="en-US" altLang="zh-CN" sz="1600" dirty="0"/>
              <a:t>L</a:t>
            </a:r>
            <a:r>
              <a:rPr lang="en-US" altLang="zh-CN" sz="1600" baseline="-25000" dirty="0"/>
              <a:t>K</a:t>
            </a:r>
            <a:r>
              <a:rPr lang="zh-CN" altLang="zh-CN" sz="1600" dirty="0"/>
              <a:t>自连接，产生</a:t>
            </a:r>
            <a:r>
              <a:rPr lang="en-US" altLang="zh-CN" sz="1600" dirty="0"/>
              <a:t>C</a:t>
            </a:r>
            <a:r>
              <a:rPr lang="en-US" altLang="zh-CN" sz="1600" baseline="-25000" dirty="0"/>
              <a:t>K+1</a:t>
            </a:r>
            <a:r>
              <a:rPr lang="zh-CN" altLang="zh-CN" sz="1600" dirty="0"/>
              <a:t>。</a:t>
            </a:r>
            <a:endParaRPr lang="zh-CN" altLang="zh-CN" sz="1600" dirty="0"/>
          </a:p>
          <a:p>
            <a:r>
              <a:rPr lang="en-US" altLang="zh-CN" sz="1600" dirty="0" smtClean="0"/>
              <a:t>    </a:t>
            </a:r>
            <a:r>
              <a:rPr lang="zh-CN" altLang="zh-CN" sz="1600" dirty="0" smtClean="0"/>
              <a:t>（</a:t>
            </a:r>
            <a:r>
              <a:rPr lang="en-US" altLang="zh-CN" sz="1600" dirty="0"/>
              <a:t>2</a:t>
            </a:r>
            <a:r>
              <a:rPr lang="zh-CN" altLang="zh-CN" sz="1600" dirty="0"/>
              <a:t>）扫描数据库，比对</a:t>
            </a:r>
            <a:r>
              <a:rPr lang="en-US" altLang="zh-CN" sz="1600" dirty="0"/>
              <a:t>C</a:t>
            </a:r>
            <a:r>
              <a:rPr lang="en-US" altLang="zh-CN" sz="1600" baseline="-25000" dirty="0"/>
              <a:t>K+1</a:t>
            </a:r>
            <a:r>
              <a:rPr lang="zh-CN" altLang="zh-CN" sz="1600" dirty="0"/>
              <a:t>（采用步骤</a:t>
            </a:r>
            <a:r>
              <a:rPr lang="en-US" altLang="zh-CN" sz="1600" dirty="0"/>
              <a:t>1</a:t>
            </a:r>
            <a:r>
              <a:rPr lang="zh-CN" altLang="zh-CN" sz="1600" dirty="0"/>
              <a:t>的方法</a:t>
            </a:r>
            <a:r>
              <a:rPr lang="zh-CN" altLang="zh-CN" sz="1600" dirty="0" smtClean="0"/>
              <a:t>），</a:t>
            </a:r>
            <a:endParaRPr lang="en-US" altLang="zh-CN" sz="1600" dirty="0" smtClean="0"/>
          </a:p>
          <a:p>
            <a:r>
              <a:rPr lang="zh-CN" altLang="zh-CN" sz="1600" dirty="0" smtClean="0"/>
              <a:t>产生</a:t>
            </a:r>
            <a:r>
              <a:rPr lang="en-US" altLang="zh-CN" sz="1600" dirty="0"/>
              <a:t>L</a:t>
            </a:r>
            <a:r>
              <a:rPr lang="en-US" altLang="zh-CN" sz="1600" baseline="-25000" dirty="0"/>
              <a:t>K+1</a:t>
            </a:r>
            <a:r>
              <a:rPr lang="zh-CN" altLang="zh-CN" sz="1600" dirty="0" smtClean="0"/>
              <a:t>。</a:t>
            </a:r>
            <a:endParaRPr lang="en-US" altLang="zh-CN" sz="1600" dirty="0" smtClean="0"/>
          </a:p>
          <a:p>
            <a:endParaRPr lang="zh-CN" altLang="zh-CN" sz="1600" dirty="0"/>
          </a:p>
          <a:p>
            <a:r>
              <a:rPr lang="zh-CN" altLang="en-US" sz="1600" dirty="0" smtClean="0"/>
              <a:t>    右</a:t>
            </a:r>
            <a:r>
              <a:rPr lang="zh-CN" altLang="zh-CN" sz="1600" dirty="0" smtClean="0"/>
              <a:t>图为</a:t>
            </a:r>
            <a:r>
              <a:rPr lang="zh-CN" altLang="zh-CN" sz="1600" dirty="0"/>
              <a:t>分布式</a:t>
            </a:r>
            <a:r>
              <a:rPr lang="en-US" altLang="zh-CN" sz="1600" dirty="0" err="1"/>
              <a:t>Apriori</a:t>
            </a:r>
            <a:r>
              <a:rPr lang="zh-CN" altLang="zh-CN" sz="1600" dirty="0"/>
              <a:t>算法的实现流程图</a:t>
            </a:r>
            <a:r>
              <a:rPr lang="zh-CN" altLang="zh-CN" sz="1600" dirty="0" smtClean="0"/>
              <a:t>。</a:t>
            </a:r>
            <a:endParaRPr lang="en-US" altLang="zh-CN" sz="1600" dirty="0" smtClean="0"/>
          </a:p>
          <a:p>
            <a:endParaRPr lang="en-US" altLang="zh-CN" sz="1600" dirty="0"/>
          </a:p>
          <a:p>
            <a:endParaRPr lang="zh-CN" altLang="zh-CN" sz="1600" dirty="0"/>
          </a:p>
        </p:txBody>
      </p:sp>
      <p:graphicFrame>
        <p:nvGraphicFramePr>
          <p:cNvPr id="3" name="对象 2"/>
          <p:cNvGraphicFramePr>
            <a:graphicFrameLocks noChangeAspect="1"/>
          </p:cNvGraphicFramePr>
          <p:nvPr/>
        </p:nvGraphicFramePr>
        <p:xfrm>
          <a:off x="5721530" y="1975113"/>
          <a:ext cx="3049921" cy="3110315"/>
        </p:xfrm>
        <a:graphic>
          <a:graphicData uri="http://schemas.openxmlformats.org/presentationml/2006/ole">
            <mc:AlternateContent xmlns:mc="http://schemas.openxmlformats.org/markup-compatibility/2006">
              <mc:Choice xmlns:v="urn:schemas-microsoft-com:vml" Requires="v">
                <p:oleObj spid="_x0000_s34823" name="" r:id="rId3" imgW="4098925" imgH="4183380" progId="Visio.Drawing.11">
                  <p:embed/>
                </p:oleObj>
              </mc:Choice>
              <mc:Fallback>
                <p:oleObj name="" r:id="rId3" imgW="4098925" imgH="41833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530" y="1975113"/>
                        <a:ext cx="3049921" cy="3110315"/>
                      </a:xfrm>
                      <a:prstGeom prst="rect">
                        <a:avLst/>
                      </a:prstGeom>
                      <a:noFill/>
                    </p:spPr>
                  </p:pic>
                </p:oleObj>
              </mc:Fallback>
            </mc:AlternateContent>
          </a:graphicData>
        </a:graphic>
      </p:graphicFrame>
      <p:sp>
        <p:nvSpPr>
          <p:cNvPr id="74" name="矩形 7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508958" y="903304"/>
            <a:ext cx="3958267" cy="338554"/>
          </a:xfrm>
          <a:prstGeom prst="rect">
            <a:avLst/>
          </a:prstGeom>
        </p:spPr>
        <p:txBody>
          <a:bodyPr wrap="square">
            <a:spAutoFit/>
          </a:bodyPr>
          <a:lstStyle/>
          <a:p>
            <a:r>
              <a:rPr lang="en-US" altLang="zh-CN" sz="1600" dirty="0" smtClean="0"/>
              <a:t>    2. </a:t>
            </a:r>
            <a:r>
              <a:rPr lang="zh-CN" altLang="zh-CN" sz="1600" dirty="0" smtClean="0"/>
              <a:t>并行</a:t>
            </a:r>
            <a:r>
              <a:rPr lang="en-US" altLang="zh-CN" sz="1600" dirty="0" err="1"/>
              <a:t>Apriori</a:t>
            </a:r>
            <a:r>
              <a:rPr lang="zh-CN" altLang="zh-CN" sz="1600" dirty="0"/>
              <a:t>算法核心</a:t>
            </a:r>
            <a:r>
              <a:rPr lang="zh-CN" altLang="zh-CN" sz="1600" dirty="0" smtClean="0"/>
              <a:t>步骤</a:t>
            </a:r>
            <a:endParaRPr lang="zh-CN" altLang="zh-CN" sz="1600" dirty="0"/>
          </a:p>
        </p:txBody>
      </p:sp>
      <p:pic>
        <p:nvPicPr>
          <p:cNvPr id="7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7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2" name="组合 81"/>
          <p:cNvGrpSpPr/>
          <p:nvPr/>
        </p:nvGrpSpPr>
        <p:grpSpPr>
          <a:xfrm>
            <a:off x="-3387" y="-2439"/>
            <a:ext cx="9149172" cy="716845"/>
            <a:chOff x="-3387" y="190175"/>
            <a:chExt cx="9149172" cy="524649"/>
          </a:xfrm>
        </p:grpSpPr>
        <p:sp>
          <p:nvSpPr>
            <p:cNvPr id="83" name="任意多边形 8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任意多边形 8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8" name="矩形 137"/>
          <p:cNvSpPr/>
          <p:nvPr/>
        </p:nvSpPr>
        <p:spPr>
          <a:xfrm>
            <a:off x="508958" y="1295399"/>
            <a:ext cx="7915326" cy="4524315"/>
          </a:xfrm>
          <a:prstGeom prst="rect">
            <a:avLst/>
          </a:prstGeom>
        </p:spPr>
        <p:txBody>
          <a:bodyPr wrap="square">
            <a:spAutoFit/>
          </a:bodyPr>
          <a:lstStyle/>
          <a:p>
            <a:r>
              <a:rPr lang="en-US" altLang="zh-CN" sz="1600" dirty="0" smtClean="0"/>
              <a:t>    </a:t>
            </a:r>
            <a:r>
              <a:rPr lang="zh-CN" altLang="zh-CN" sz="1600" dirty="0" smtClean="0"/>
              <a:t>步骤</a:t>
            </a:r>
            <a:r>
              <a:rPr lang="en-US" altLang="zh-CN" sz="1600" dirty="0"/>
              <a:t>1</a:t>
            </a:r>
            <a:r>
              <a:rPr lang="zh-CN" altLang="zh-CN" sz="1600" dirty="0"/>
              <a:t>：得到频繁</a:t>
            </a:r>
            <a:r>
              <a:rPr lang="en-US" altLang="zh-CN" sz="1600" dirty="0"/>
              <a:t>1</a:t>
            </a:r>
            <a:r>
              <a:rPr lang="zh-CN" altLang="zh-CN" sz="1600" dirty="0" smtClean="0"/>
              <a:t>项集</a:t>
            </a:r>
            <a:r>
              <a:rPr lang="en-US" altLang="zh-CN" sz="1600" dirty="0" smtClean="0"/>
              <a:t>L</a:t>
            </a:r>
            <a:r>
              <a:rPr lang="en-US" altLang="zh-CN" sz="1600" baseline="-25000" dirty="0" smtClean="0"/>
              <a:t>1</a:t>
            </a:r>
            <a:r>
              <a:rPr lang="zh-CN" altLang="zh-CN" sz="1600" dirty="0"/>
              <a:t>并保存。</a:t>
            </a:r>
            <a:endParaRPr lang="zh-CN" altLang="zh-CN" sz="1600" dirty="0"/>
          </a:p>
          <a:p>
            <a:r>
              <a:rPr lang="en-US" altLang="zh-CN" sz="1600" dirty="0" smtClean="0"/>
              <a:t>    </a:t>
            </a:r>
            <a:r>
              <a:rPr lang="zh-CN" altLang="zh-CN" sz="1600" dirty="0" smtClean="0"/>
              <a:t>步骤</a:t>
            </a:r>
            <a:r>
              <a:rPr lang="en-US" altLang="zh-CN" sz="1600" dirty="0"/>
              <a:t>2</a:t>
            </a:r>
            <a:r>
              <a:rPr lang="zh-CN" altLang="zh-CN" sz="1600" dirty="0"/>
              <a:t>：频繁</a:t>
            </a:r>
            <a:r>
              <a:rPr lang="en-US" altLang="zh-CN" sz="1600" dirty="0"/>
              <a:t>1</a:t>
            </a:r>
            <a:r>
              <a:rPr lang="zh-CN" altLang="zh-CN" sz="1600" dirty="0"/>
              <a:t>项集</a:t>
            </a:r>
            <a:r>
              <a:rPr lang="en-US" altLang="zh-CN" sz="1600" dirty="0"/>
              <a:t>L</a:t>
            </a:r>
            <a:r>
              <a:rPr lang="en-US" altLang="zh-CN" sz="1600" baseline="-25000" dirty="0"/>
              <a:t>1</a:t>
            </a:r>
            <a:r>
              <a:rPr lang="zh-CN" altLang="zh-CN" sz="1600" dirty="0"/>
              <a:t>自连接产生</a:t>
            </a:r>
            <a:r>
              <a:rPr lang="en-US" altLang="zh-CN" sz="1600" dirty="0"/>
              <a:t>C</a:t>
            </a:r>
            <a:r>
              <a:rPr lang="en-US" altLang="zh-CN" sz="1600" baseline="-25000" dirty="0"/>
              <a:t>1</a:t>
            </a:r>
            <a:r>
              <a:rPr lang="zh-CN" altLang="zh-CN" sz="1600" dirty="0"/>
              <a:t>，扫描数据库比对</a:t>
            </a:r>
            <a:r>
              <a:rPr lang="en-US" altLang="zh-CN" sz="1600" dirty="0"/>
              <a:t>C</a:t>
            </a:r>
            <a:r>
              <a:rPr lang="en-US" altLang="zh-CN" sz="1600" baseline="-25000" dirty="0"/>
              <a:t>1</a:t>
            </a:r>
            <a:r>
              <a:rPr lang="zh-CN" altLang="zh-CN" sz="1600" dirty="0"/>
              <a:t>，产生</a:t>
            </a:r>
            <a:r>
              <a:rPr lang="en-US" altLang="zh-CN" sz="1600" dirty="0"/>
              <a:t>fim</a:t>
            </a:r>
            <a:r>
              <a:rPr lang="en-US" altLang="zh-CN" sz="1600" baseline="-25000" dirty="0"/>
              <a:t>2</a:t>
            </a:r>
            <a:r>
              <a:rPr lang="zh-CN" altLang="zh-CN" sz="1600" dirty="0"/>
              <a:t>，保存。</a:t>
            </a:r>
            <a:endParaRPr lang="zh-CN" altLang="zh-CN" sz="1600" dirty="0"/>
          </a:p>
          <a:p>
            <a:r>
              <a:rPr lang="en-US" altLang="zh-CN" sz="1600" dirty="0" smtClean="0"/>
              <a:t>    </a:t>
            </a:r>
            <a:r>
              <a:rPr lang="zh-CN" altLang="zh-CN" sz="1600" dirty="0" smtClean="0"/>
              <a:t>步骤</a:t>
            </a:r>
            <a:r>
              <a:rPr lang="en-US" altLang="zh-CN" sz="1600" dirty="0"/>
              <a:t>3</a:t>
            </a:r>
            <a:r>
              <a:rPr lang="zh-CN" altLang="zh-CN" sz="1600" dirty="0"/>
              <a:t>：循环产生</a:t>
            </a:r>
            <a:r>
              <a:rPr lang="en-US" altLang="zh-CN" sz="1600" dirty="0"/>
              <a:t>3</a:t>
            </a:r>
            <a:r>
              <a:rPr lang="zh-CN" altLang="zh-CN" sz="1600" dirty="0"/>
              <a:t>项集到</a:t>
            </a:r>
            <a:r>
              <a:rPr lang="en-US" altLang="zh-CN" sz="1600" dirty="0"/>
              <a:t>8</a:t>
            </a:r>
            <a:r>
              <a:rPr lang="zh-CN" altLang="zh-CN" sz="1600" dirty="0"/>
              <a:t>项集。</a:t>
            </a:r>
            <a:r>
              <a:rPr lang="en-US" altLang="zh-CN" sz="1600" dirty="0"/>
              <a:t>mine</a:t>
            </a:r>
            <a:r>
              <a:rPr lang="zh-CN" altLang="zh-CN" sz="1600" dirty="0"/>
              <a:t>函数主要包括</a:t>
            </a:r>
            <a:r>
              <a:rPr lang="en-US" altLang="zh-CN" sz="1600" dirty="0"/>
              <a:t>L</a:t>
            </a:r>
            <a:r>
              <a:rPr lang="zh-CN" altLang="zh-CN" sz="1600" dirty="0"/>
              <a:t>自连接和扫描</a:t>
            </a:r>
            <a:r>
              <a:rPr lang="en-US" altLang="zh-CN" sz="1600" dirty="0"/>
              <a:t>DB</a:t>
            </a:r>
            <a:r>
              <a:rPr lang="zh-CN" altLang="zh-CN" sz="1600" dirty="0"/>
              <a:t>过滤Ｃ。</a:t>
            </a:r>
            <a:endParaRPr lang="zh-CN" altLang="zh-CN" sz="1600" dirty="0"/>
          </a:p>
          <a:p>
            <a:r>
              <a:rPr lang="zh-CN" altLang="en-US" sz="1600" dirty="0" smtClean="0"/>
              <a:t>    下</a:t>
            </a:r>
            <a:r>
              <a:rPr lang="zh-CN" altLang="zh-CN" sz="1600" dirty="0" smtClean="0"/>
              <a:t>图为</a:t>
            </a:r>
            <a:r>
              <a:rPr lang="zh-CN" altLang="zh-CN" sz="1600" dirty="0"/>
              <a:t>步骤</a:t>
            </a:r>
            <a:r>
              <a:rPr lang="en-US" altLang="zh-CN" sz="1600" dirty="0"/>
              <a:t>2</a:t>
            </a:r>
            <a:r>
              <a:rPr lang="zh-CN" altLang="zh-CN" sz="1600" dirty="0"/>
              <a:t>和步驟</a:t>
            </a:r>
            <a:r>
              <a:rPr lang="en-US" altLang="zh-CN" sz="1600" dirty="0"/>
              <a:t>3</a:t>
            </a:r>
            <a:r>
              <a:rPr lang="zh-CN" altLang="zh-CN" sz="1600" dirty="0"/>
              <a:t>的流程图。</a:t>
            </a:r>
            <a:endParaRPr lang="zh-CN" altLang="zh-CN" sz="1600" dirty="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zh-CN" altLang="zh-CN" sz="16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1840943" y="2579627"/>
          <a:ext cx="5252564" cy="3240087"/>
        </p:xfrm>
        <a:graphic>
          <a:graphicData uri="http://schemas.openxmlformats.org/presentationml/2006/ole">
            <mc:AlternateContent xmlns:mc="http://schemas.openxmlformats.org/markup-compatibility/2006">
              <mc:Choice xmlns:v="urn:schemas-microsoft-com:vml" Requires="v">
                <p:oleObj spid="_x0000_s35847" name="" r:id="rId3" imgW="5412740" imgH="3321050" progId="Visio.Drawing.11">
                  <p:embed/>
                </p:oleObj>
              </mc:Choice>
              <mc:Fallback>
                <p:oleObj name="" r:id="rId3" imgW="5412740" imgH="33210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943" y="2579627"/>
                        <a:ext cx="5252564" cy="3240087"/>
                      </a:xfrm>
                      <a:prstGeom prst="rect">
                        <a:avLst/>
                      </a:prstGeom>
                      <a:noFill/>
                    </p:spPr>
                  </p:pic>
                </p:oleObj>
              </mc:Fallback>
            </mc:AlternateContent>
          </a:graphicData>
        </a:graphic>
      </p:graphicFrame>
      <p:sp>
        <p:nvSpPr>
          <p:cNvPr id="73" name="矩形 7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p:cNvSpPr/>
          <p:nvPr/>
        </p:nvSpPr>
        <p:spPr>
          <a:xfrm>
            <a:off x="508958" y="1386635"/>
            <a:ext cx="3958267" cy="338554"/>
          </a:xfrm>
          <a:prstGeom prst="rect">
            <a:avLst/>
          </a:prstGeom>
        </p:spPr>
        <p:txBody>
          <a:bodyPr wrap="square">
            <a:spAutoFit/>
          </a:bodyPr>
          <a:lstStyle/>
          <a:p>
            <a:r>
              <a:rPr lang="en-US" altLang="zh-CN" sz="1600" dirty="0" smtClean="0"/>
              <a:t>    1. </a:t>
            </a:r>
            <a:r>
              <a:rPr lang="zh-CN" altLang="zh-CN" sz="1600" dirty="0" smtClean="0"/>
              <a:t>并行化</a:t>
            </a:r>
            <a:r>
              <a:rPr lang="zh-CN" altLang="zh-CN" sz="1600" dirty="0"/>
              <a:t>基本</a:t>
            </a:r>
            <a:r>
              <a:rPr lang="zh-CN" altLang="zh-CN" sz="1600" dirty="0" smtClean="0"/>
              <a:t>思想</a:t>
            </a:r>
            <a:endParaRPr lang="zh-CN" altLang="zh-CN" sz="1600" dirty="0"/>
          </a:p>
        </p:txBody>
      </p:sp>
      <p:sp>
        <p:nvSpPr>
          <p:cNvPr id="78" name="矩形 77"/>
          <p:cNvSpPr/>
          <p:nvPr/>
        </p:nvSpPr>
        <p:spPr>
          <a:xfrm>
            <a:off x="259814" y="926730"/>
            <a:ext cx="4257832" cy="369332"/>
          </a:xfrm>
          <a:prstGeom prst="rect">
            <a:avLst/>
          </a:prstGeom>
        </p:spPr>
        <p:txBody>
          <a:bodyPr wrap="none">
            <a:spAutoFit/>
          </a:bodyPr>
          <a:lstStyle/>
          <a:p>
            <a:r>
              <a:rPr lang="en-US" altLang="zh-CN" dirty="0" smtClean="0"/>
              <a:t>7.3.3 </a:t>
            </a:r>
            <a:r>
              <a:rPr lang="zh-CN" altLang="zh-CN" dirty="0" smtClean="0"/>
              <a:t>并行</a:t>
            </a:r>
            <a:r>
              <a:rPr lang="en-US" altLang="zh-CN" dirty="0"/>
              <a:t>FP-Growth</a:t>
            </a:r>
            <a:r>
              <a:rPr lang="zh-CN" altLang="zh-CN" dirty="0"/>
              <a:t>关联规则算法研究</a:t>
            </a:r>
            <a:endParaRPr lang="zh-CN" altLang="zh-CN" dirty="0"/>
          </a:p>
        </p:txBody>
      </p:sp>
      <p:pic>
        <p:nvPicPr>
          <p:cNvPr id="7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5" name="组合 84"/>
          <p:cNvGrpSpPr/>
          <p:nvPr/>
        </p:nvGrpSpPr>
        <p:grpSpPr>
          <a:xfrm>
            <a:off x="-3387" y="-2439"/>
            <a:ext cx="9149172" cy="716845"/>
            <a:chOff x="-3387" y="190175"/>
            <a:chExt cx="9149172" cy="524649"/>
          </a:xfrm>
        </p:grpSpPr>
        <p:sp>
          <p:nvSpPr>
            <p:cNvPr id="86" name="任意多边形 8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任意多边形 8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9"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9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1" name="矩形 140"/>
          <p:cNvSpPr/>
          <p:nvPr/>
        </p:nvSpPr>
        <p:spPr>
          <a:xfrm>
            <a:off x="508958" y="1778730"/>
            <a:ext cx="7915326" cy="2554545"/>
          </a:xfrm>
          <a:prstGeom prst="rect">
            <a:avLst/>
          </a:prstGeom>
        </p:spPr>
        <p:txBody>
          <a:bodyPr wrap="square">
            <a:spAutoFit/>
          </a:bodyPr>
          <a:lstStyle/>
          <a:p>
            <a:r>
              <a:rPr lang="en-US" altLang="zh-CN" sz="1600" dirty="0" smtClean="0"/>
              <a:t>    </a:t>
            </a:r>
            <a:r>
              <a:rPr lang="zh-CN" altLang="zh-CN" sz="1600" dirty="0" smtClean="0"/>
              <a:t>当</a:t>
            </a:r>
            <a:r>
              <a:rPr lang="zh-CN" altLang="zh-CN" sz="1600" dirty="0"/>
              <a:t>处理大规模数据集时，</a:t>
            </a:r>
            <a:r>
              <a:rPr lang="en-US" altLang="zh-CN" sz="1600" dirty="0"/>
              <a:t>FP-Growth</a:t>
            </a:r>
            <a:r>
              <a:rPr lang="zh-CN" altLang="zh-CN" sz="1600" dirty="0"/>
              <a:t>算法的缺点是不能构建基于内存的全局</a:t>
            </a:r>
            <a:r>
              <a:rPr lang="en-US" altLang="zh-CN" sz="1600" dirty="0" err="1"/>
              <a:t>Fp</a:t>
            </a:r>
            <a:r>
              <a:rPr lang="en-US" altLang="zh-CN" sz="1600" dirty="0"/>
              <a:t>-tree</a:t>
            </a:r>
            <a:r>
              <a:rPr lang="zh-CN" altLang="zh-CN" sz="1600" dirty="0"/>
              <a:t>，并且算法递归挖掘条件</a:t>
            </a:r>
            <a:r>
              <a:rPr lang="en-US" altLang="zh-CN" sz="1600" dirty="0" err="1"/>
              <a:t>Fp</a:t>
            </a:r>
            <a:r>
              <a:rPr lang="en-US" altLang="zh-CN" sz="1600" dirty="0"/>
              <a:t>-tree</a:t>
            </a:r>
            <a:r>
              <a:rPr lang="zh-CN" altLang="zh-CN" sz="1600" dirty="0"/>
              <a:t>的时间消耗较大。为了解决算法在时间和空间上的局限性，通常利用“数据分解”的思想来设计并行</a:t>
            </a:r>
            <a:r>
              <a:rPr lang="en-US" altLang="zh-CN" sz="1600" dirty="0"/>
              <a:t>FP-Growth </a:t>
            </a:r>
            <a:r>
              <a:rPr lang="zh-CN" altLang="zh-CN" sz="1600" dirty="0"/>
              <a:t>算法。</a:t>
            </a:r>
            <a:endParaRPr lang="zh-CN" altLang="zh-CN" sz="1600" dirty="0"/>
          </a:p>
          <a:p>
            <a:r>
              <a:rPr lang="en-US" altLang="zh-CN" sz="1600" dirty="0" smtClean="0"/>
              <a:t>    </a:t>
            </a:r>
            <a:r>
              <a:rPr lang="zh-CN" altLang="zh-CN" sz="1600" dirty="0" smtClean="0"/>
              <a:t>数据分解的</a:t>
            </a:r>
            <a:r>
              <a:rPr lang="zh-CN" altLang="zh-CN" sz="1600" dirty="0"/>
              <a:t>基本思想是分而治之。对于任意的原始数据集</a:t>
            </a:r>
            <a:r>
              <a:rPr lang="en-US" altLang="zh-CN" sz="1600" dirty="0"/>
              <a:t>D</a:t>
            </a:r>
            <a:r>
              <a:rPr lang="zh-CN" altLang="zh-CN" sz="1600" dirty="0"/>
              <a:t>，当</a:t>
            </a:r>
            <a:r>
              <a:rPr lang="en-US" altLang="zh-CN" sz="1600" dirty="0"/>
              <a:t>D</a:t>
            </a:r>
            <a:r>
              <a:rPr lang="zh-CN" altLang="zh-CN" sz="1600" dirty="0"/>
              <a:t>的大小比可用内存容量</a:t>
            </a:r>
            <a:r>
              <a:rPr lang="en-US" altLang="zh-CN" sz="1600" dirty="0"/>
              <a:t>M</a:t>
            </a:r>
            <a:r>
              <a:rPr lang="zh-CN" altLang="zh-CN" sz="1600" dirty="0"/>
              <a:t>小时，则采用某种基于内存的关联规则算法来挖掘关联</a:t>
            </a:r>
            <a:r>
              <a:rPr lang="zh-CN" altLang="zh-CN" sz="1600" dirty="0" smtClean="0"/>
              <a:t>规则。</a:t>
            </a:r>
            <a:r>
              <a:rPr lang="zh-CN" altLang="zh-CN" sz="1600" dirty="0"/>
              <a:t>当</a:t>
            </a:r>
            <a:r>
              <a:rPr lang="en-US" altLang="zh-CN" sz="1600" dirty="0"/>
              <a:t>D</a:t>
            </a:r>
            <a:r>
              <a:rPr lang="zh-CN" altLang="zh-CN" sz="1600" dirty="0"/>
              <a:t>的大小超过内存时，则采用某种分解策略将</a:t>
            </a:r>
            <a:r>
              <a:rPr lang="en-US" altLang="zh-CN" sz="1600" dirty="0"/>
              <a:t>D</a:t>
            </a:r>
            <a:r>
              <a:rPr lang="zh-CN" altLang="zh-CN" sz="1600" dirty="0"/>
              <a:t>分解为</a:t>
            </a:r>
            <a:r>
              <a:rPr lang="en-US" altLang="zh-CN" sz="1600" dirty="0"/>
              <a:t>k</a:t>
            </a:r>
            <a:r>
              <a:rPr lang="zh-CN" altLang="zh-CN" sz="1600" dirty="0"/>
              <a:t>个子数据</a:t>
            </a:r>
            <a:r>
              <a:rPr lang="zh-CN" altLang="zh-CN" sz="1600" dirty="0" smtClean="0"/>
              <a:t>集</a:t>
            </a:r>
            <a:r>
              <a:rPr lang="en-US" altLang="zh-CN" sz="1600" dirty="0" smtClean="0"/>
              <a:t>D</a:t>
            </a:r>
            <a:r>
              <a:rPr lang="en-US" altLang="zh-CN" sz="1600" baseline="-25000" dirty="0" smtClean="0"/>
              <a:t>1</a:t>
            </a:r>
            <a:r>
              <a:rPr lang="zh-CN" altLang="en-US" sz="1600" dirty="0" smtClean="0"/>
              <a:t>，</a:t>
            </a:r>
            <a:r>
              <a:rPr lang="en-US" altLang="zh-CN" sz="1600" dirty="0" smtClean="0"/>
              <a:t>D</a:t>
            </a:r>
            <a:r>
              <a:rPr lang="en-US" altLang="zh-CN" sz="1600" baseline="-25000" dirty="0" smtClean="0"/>
              <a:t>2</a:t>
            </a:r>
            <a:r>
              <a:rPr lang="zh-CN" altLang="en-US" sz="1600" dirty="0" smtClean="0"/>
              <a:t>，</a:t>
            </a:r>
            <a:r>
              <a:rPr lang="en-US" altLang="zh-CN" sz="1600" dirty="0" smtClean="0"/>
              <a:t>…,</a:t>
            </a:r>
            <a:r>
              <a:rPr lang="en-US" altLang="zh-CN" sz="1600" dirty="0" err="1" smtClean="0"/>
              <a:t>D</a:t>
            </a:r>
            <a:r>
              <a:rPr lang="en-US" altLang="zh-CN" sz="1600" baseline="-25000" dirty="0" err="1" smtClean="0"/>
              <a:t>k</a:t>
            </a:r>
            <a:r>
              <a:rPr lang="en-US" altLang="zh-CN" sz="1600" dirty="0" smtClean="0"/>
              <a:t>,</a:t>
            </a:r>
            <a:r>
              <a:rPr lang="zh-CN" altLang="zh-CN" sz="1600" dirty="0"/>
              <a:t>然后对每一个</a:t>
            </a:r>
            <a:r>
              <a:rPr lang="en-US" altLang="zh-CN" sz="1600" dirty="0" err="1"/>
              <a:t>D</a:t>
            </a:r>
            <a:r>
              <a:rPr lang="en-US" altLang="zh-CN" sz="1600" baseline="-25000" dirty="0" err="1"/>
              <a:t>k</a:t>
            </a:r>
            <a:r>
              <a:rPr lang="zh-CN" altLang="zh-CN" sz="1600" dirty="0"/>
              <a:t>递归调用数据分解算法</a:t>
            </a:r>
            <a:r>
              <a:rPr lang="zh-CN" altLang="zh-CN" sz="1600" dirty="0" smtClean="0"/>
              <a:t>。</a:t>
            </a:r>
            <a:endParaRPr lang="en-US" altLang="zh-CN" sz="1600" dirty="0"/>
          </a:p>
          <a:p>
            <a:endParaRPr lang="en-US" altLang="zh-CN" sz="1600" dirty="0" smtClean="0"/>
          </a:p>
          <a:p>
            <a:r>
              <a:rPr lang="en-US" altLang="zh-CN" sz="1600" dirty="0"/>
              <a:t> </a:t>
            </a:r>
            <a:r>
              <a:rPr lang="en-US" altLang="zh-CN" sz="1600" dirty="0" smtClean="0"/>
              <a:t>   </a:t>
            </a:r>
            <a:r>
              <a:rPr lang="zh-CN" altLang="zh-CN" sz="1600" dirty="0" smtClean="0"/>
              <a:t>在</a:t>
            </a:r>
            <a:r>
              <a:rPr lang="zh-CN" altLang="zh-CN" sz="1600" dirty="0"/>
              <a:t>上述分解算法中，最重要的是分解策略，它的目的是将大规模数据集划分为一个个小规模的数据子集。这样的划分可以解决</a:t>
            </a:r>
            <a:r>
              <a:rPr lang="en-US" altLang="zh-CN" sz="1600" dirty="0"/>
              <a:t>FP-Growth</a:t>
            </a:r>
            <a:r>
              <a:rPr lang="zh-CN" altLang="zh-CN" sz="1600" dirty="0"/>
              <a:t>算法在时间和空间上的</a:t>
            </a:r>
            <a:r>
              <a:rPr lang="zh-CN" altLang="zh-CN" sz="1600" dirty="0" smtClean="0"/>
              <a:t>局限性</a:t>
            </a:r>
            <a:r>
              <a:rPr lang="zh-CN" altLang="en-US" sz="1600" dirty="0" smtClean="0"/>
              <a:t>。</a:t>
            </a:r>
            <a:endParaRPr lang="zh-CN" altLang="zh-CN" sz="1600" dirty="0"/>
          </a:p>
        </p:txBody>
      </p:sp>
      <p:sp>
        <p:nvSpPr>
          <p:cNvPr id="76" name="矩形 7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矩形 75"/>
          <p:cNvSpPr/>
          <p:nvPr/>
        </p:nvSpPr>
        <p:spPr>
          <a:xfrm>
            <a:off x="508958" y="942496"/>
            <a:ext cx="3958267" cy="338554"/>
          </a:xfrm>
          <a:prstGeom prst="rect">
            <a:avLst/>
          </a:prstGeom>
        </p:spPr>
        <p:txBody>
          <a:bodyPr wrap="square">
            <a:spAutoFit/>
          </a:bodyPr>
          <a:lstStyle/>
          <a:p>
            <a:r>
              <a:rPr lang="en-US" altLang="zh-CN" sz="1600" dirty="0" smtClean="0"/>
              <a:t>    2. </a:t>
            </a:r>
            <a:r>
              <a:rPr lang="zh-CN" altLang="zh-CN" sz="1600" dirty="0" smtClean="0"/>
              <a:t>并行</a:t>
            </a:r>
            <a:r>
              <a:rPr lang="en-US" altLang="zh-CN" sz="1600" dirty="0"/>
              <a:t>FP-Growth</a:t>
            </a:r>
            <a:r>
              <a:rPr lang="zh-CN" altLang="zh-CN" sz="1600" dirty="0"/>
              <a:t>算法的</a:t>
            </a:r>
            <a:r>
              <a:rPr lang="zh-CN" altLang="zh-CN" sz="1600" dirty="0" smtClean="0"/>
              <a:t>设计</a:t>
            </a:r>
            <a:endParaRPr lang="zh-CN" altLang="zh-CN" sz="1600" dirty="0"/>
          </a:p>
        </p:txBody>
      </p:sp>
      <p:pic>
        <p:nvPicPr>
          <p:cNvPr id="7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0"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4" name="组合 83"/>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7" name="任意多边形 86"/>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8"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40" name="矩形 139"/>
          <p:cNvSpPr/>
          <p:nvPr/>
        </p:nvSpPr>
        <p:spPr>
          <a:xfrm>
            <a:off x="508958" y="1334591"/>
            <a:ext cx="7915326" cy="4031873"/>
          </a:xfrm>
          <a:prstGeom prst="rect">
            <a:avLst/>
          </a:prstGeom>
        </p:spPr>
        <p:txBody>
          <a:bodyPr wrap="square">
            <a:spAutoFit/>
          </a:bodyPr>
          <a:lstStyle/>
          <a:p>
            <a:r>
              <a:rPr lang="en-US" altLang="zh-CN" sz="1600" dirty="0" smtClean="0"/>
              <a:t>    </a:t>
            </a:r>
            <a:r>
              <a:rPr lang="zh-CN" altLang="zh-CN" sz="1600" dirty="0" smtClean="0"/>
              <a:t>并行化</a:t>
            </a:r>
            <a:r>
              <a:rPr lang="zh-CN" altLang="zh-CN" sz="1600" dirty="0"/>
              <a:t>算法分为</a:t>
            </a:r>
            <a:r>
              <a:rPr lang="en-US" altLang="zh-CN" sz="1600" dirty="0"/>
              <a:t>2</a:t>
            </a:r>
            <a:r>
              <a:rPr lang="zh-CN" altLang="zh-CN" sz="1600" dirty="0"/>
              <a:t>个阶段：①并行化统计频繁</a:t>
            </a:r>
            <a:r>
              <a:rPr lang="en-US" altLang="zh-CN" sz="1600" dirty="0"/>
              <a:t>1</a:t>
            </a:r>
            <a:r>
              <a:rPr lang="zh-CN" altLang="zh-CN" sz="1600" dirty="0"/>
              <a:t>项集列表。②并行化挖掘局部</a:t>
            </a:r>
            <a:r>
              <a:rPr lang="en-US" altLang="zh-CN" sz="1600" dirty="0" err="1"/>
              <a:t>Fp</a:t>
            </a:r>
            <a:r>
              <a:rPr lang="en-US" altLang="zh-CN" sz="1600" dirty="0"/>
              <a:t>-tree</a:t>
            </a:r>
            <a:r>
              <a:rPr lang="zh-CN" altLang="zh-CN" sz="1600" dirty="0"/>
              <a:t>上的关联规则</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1</a:t>
            </a:r>
            <a:r>
              <a:rPr lang="x-none" altLang="zh-CN" sz="1600" dirty="0"/>
              <a:t>）频繁1项集的并行化方法</a:t>
            </a:r>
            <a:endParaRPr lang="zh-CN" altLang="zh-CN" sz="1600" dirty="0"/>
          </a:p>
          <a:p>
            <a:r>
              <a:rPr lang="en-US" altLang="zh-CN" sz="1600" dirty="0" smtClean="0"/>
              <a:t>    </a:t>
            </a:r>
            <a:r>
              <a:rPr lang="zh-CN" altLang="zh-CN" sz="1600" dirty="0" smtClean="0"/>
              <a:t>统计</a:t>
            </a:r>
            <a:r>
              <a:rPr lang="zh-CN" altLang="zh-CN" sz="1600" dirty="0"/>
              <a:t>频繁</a:t>
            </a:r>
            <a:r>
              <a:rPr lang="en-US" altLang="zh-CN" sz="1600" dirty="0"/>
              <a:t>1</a:t>
            </a:r>
            <a:r>
              <a:rPr lang="zh-CN" altLang="zh-CN" sz="1600" dirty="0"/>
              <a:t>项集的过程类似于计数统计，因此可以利用数据分解中的划分策略进行数据集分解。每个处理节点需要对划分到本地数据集中的数据项进行频数的统计，得到局部的项集计数。然后各个节点之间通信得到每个项目的全局频数，根据最小支持度阈值删除非频繁项集，从而得到频繁</a:t>
            </a:r>
            <a:r>
              <a:rPr lang="en-US" altLang="zh-CN" sz="1600" dirty="0"/>
              <a:t>1</a:t>
            </a:r>
            <a:r>
              <a:rPr lang="zh-CN" altLang="zh-CN" sz="1600" dirty="0"/>
              <a:t>项集。将频繁</a:t>
            </a:r>
            <a:r>
              <a:rPr lang="en-US" altLang="zh-CN" sz="1600" dirty="0"/>
              <a:t>1</a:t>
            </a:r>
            <a:r>
              <a:rPr lang="zh-CN" altLang="zh-CN" sz="1600" dirty="0"/>
              <a:t>项集广播至各个子节点，保证每个子节点都保存了频繁</a:t>
            </a:r>
            <a:r>
              <a:rPr lang="en-US" altLang="zh-CN" sz="1600" dirty="0"/>
              <a:t>1</a:t>
            </a:r>
            <a:r>
              <a:rPr lang="zh-CN" altLang="zh-CN" sz="1600" dirty="0"/>
              <a:t>项集列表</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）关联规则的并行化方法</a:t>
            </a:r>
            <a:endParaRPr lang="zh-CN" altLang="zh-CN" sz="1600" dirty="0"/>
          </a:p>
          <a:p>
            <a:r>
              <a:rPr lang="en-US" altLang="zh-CN" sz="1600" dirty="0" smtClean="0"/>
              <a:t>    </a:t>
            </a:r>
            <a:r>
              <a:rPr lang="zh-CN" altLang="zh-CN" sz="1600" dirty="0" smtClean="0"/>
              <a:t>从</a:t>
            </a:r>
            <a:r>
              <a:rPr lang="en-US" altLang="zh-CN" sz="1600" dirty="0"/>
              <a:t>FP-Growth</a:t>
            </a:r>
            <a:r>
              <a:rPr lang="zh-CN" altLang="zh-CN" sz="1600" dirty="0"/>
              <a:t>算法可知，在得到频繁</a:t>
            </a:r>
            <a:r>
              <a:rPr lang="en-US" altLang="zh-CN" sz="1600" dirty="0"/>
              <a:t>1</a:t>
            </a:r>
            <a:r>
              <a:rPr lang="zh-CN" altLang="zh-CN" sz="1600" dirty="0"/>
              <a:t>项集列表之后，需要建立全局的</a:t>
            </a:r>
            <a:r>
              <a:rPr lang="en-US" altLang="zh-CN" sz="1600" dirty="0" err="1"/>
              <a:t>Fp</a:t>
            </a:r>
            <a:r>
              <a:rPr lang="en-US" altLang="zh-CN" sz="1600" dirty="0"/>
              <a:t>-tree</a:t>
            </a:r>
            <a:r>
              <a:rPr lang="zh-CN" altLang="zh-CN" sz="1600" dirty="0"/>
              <a:t>才能获得每个项目的条件模式基，当数据集过大时全局</a:t>
            </a:r>
            <a:r>
              <a:rPr lang="en-US" altLang="zh-CN" sz="1600" dirty="0" err="1"/>
              <a:t>Fp</a:t>
            </a:r>
            <a:r>
              <a:rPr lang="en-US" altLang="zh-CN" sz="1600" dirty="0"/>
              <a:t>-tree</a:t>
            </a:r>
            <a:r>
              <a:rPr lang="zh-CN" altLang="zh-CN" sz="1600" dirty="0"/>
              <a:t>无法放入内存。因此，并行化的方法将数据集分解为子集之后，在数据子集上建立</a:t>
            </a:r>
            <a:r>
              <a:rPr lang="en-US" altLang="zh-CN" sz="1600" dirty="0" err="1"/>
              <a:t>Fp</a:t>
            </a:r>
            <a:r>
              <a:rPr lang="en-US" altLang="zh-CN" sz="1600" dirty="0"/>
              <a:t>-tree</a:t>
            </a:r>
            <a:r>
              <a:rPr lang="zh-CN" altLang="zh-CN" sz="1600" dirty="0"/>
              <a:t>，这被称为“局部</a:t>
            </a:r>
            <a:r>
              <a:rPr lang="en-US" altLang="zh-CN" sz="1600" dirty="0"/>
              <a:t> </a:t>
            </a:r>
            <a:r>
              <a:rPr lang="en-US" altLang="zh-CN" sz="1600" dirty="0" err="1"/>
              <a:t>Fp</a:t>
            </a:r>
            <a:r>
              <a:rPr lang="en-US" altLang="zh-CN" sz="1600" dirty="0"/>
              <a:t>-tree</a:t>
            </a:r>
            <a:r>
              <a:rPr lang="zh-CN" altLang="zh-CN" sz="1600" dirty="0"/>
              <a:t>”，然后针对局部</a:t>
            </a:r>
            <a:r>
              <a:rPr lang="en-US" altLang="zh-CN" sz="1600" dirty="0" err="1"/>
              <a:t>Fp</a:t>
            </a:r>
            <a:r>
              <a:rPr lang="en-US" altLang="zh-CN" sz="1600" dirty="0"/>
              <a:t>-tree</a:t>
            </a:r>
            <a:r>
              <a:rPr lang="zh-CN" altLang="zh-CN" sz="1600" dirty="0"/>
              <a:t>调用</a:t>
            </a:r>
            <a:r>
              <a:rPr lang="en-US" altLang="zh-CN" sz="1600" dirty="0"/>
              <a:t>FP-Growth </a:t>
            </a:r>
            <a:r>
              <a:rPr lang="zh-CN" altLang="zh-CN" sz="1600" dirty="0"/>
              <a:t>方法递归挖掘局部的关联规则。</a:t>
            </a:r>
            <a:endParaRPr lang="zh-CN" altLang="zh-CN" sz="1600" dirty="0"/>
          </a:p>
          <a:p>
            <a:endParaRPr lang="en-US" altLang="zh-CN" sz="1600" dirty="0"/>
          </a:p>
        </p:txBody>
      </p:sp>
      <p:sp>
        <p:nvSpPr>
          <p:cNvPr id="74" name="矩形 7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a:off x="508958" y="1386635"/>
            <a:ext cx="4805198" cy="338554"/>
          </a:xfrm>
          <a:prstGeom prst="rect">
            <a:avLst/>
          </a:prstGeom>
        </p:spPr>
        <p:txBody>
          <a:bodyPr wrap="square">
            <a:spAutoFit/>
          </a:bodyPr>
          <a:lstStyle/>
          <a:p>
            <a:r>
              <a:rPr lang="en-US" altLang="zh-CN" sz="1600" dirty="0" smtClean="0"/>
              <a:t>    1. </a:t>
            </a:r>
            <a:r>
              <a:rPr lang="zh-CN" altLang="zh-CN" sz="1600" dirty="0" smtClean="0"/>
              <a:t>基于</a:t>
            </a:r>
            <a:r>
              <a:rPr lang="en-US" altLang="zh-CN" sz="1600" dirty="0"/>
              <a:t>Spark</a:t>
            </a:r>
            <a:r>
              <a:rPr lang="zh-CN" altLang="zh-CN" sz="1600" dirty="0"/>
              <a:t>的并行</a:t>
            </a:r>
            <a:r>
              <a:rPr lang="en-US" altLang="zh-CN" sz="1600" dirty="0"/>
              <a:t>FP-Growth</a:t>
            </a:r>
            <a:r>
              <a:rPr lang="zh-CN" altLang="zh-CN" sz="1600" dirty="0"/>
              <a:t>算法的设计</a:t>
            </a:r>
            <a:r>
              <a:rPr lang="zh-CN" altLang="zh-CN" sz="1600" dirty="0" smtClean="0"/>
              <a:t>思想</a:t>
            </a:r>
            <a:endParaRPr lang="zh-CN" altLang="zh-CN" sz="1600" dirty="0"/>
          </a:p>
        </p:txBody>
      </p:sp>
      <p:sp>
        <p:nvSpPr>
          <p:cNvPr id="76" name="矩形 75"/>
          <p:cNvSpPr/>
          <p:nvPr/>
        </p:nvSpPr>
        <p:spPr>
          <a:xfrm>
            <a:off x="259814" y="926730"/>
            <a:ext cx="5107360" cy="369332"/>
          </a:xfrm>
          <a:prstGeom prst="rect">
            <a:avLst/>
          </a:prstGeom>
        </p:spPr>
        <p:txBody>
          <a:bodyPr wrap="none">
            <a:spAutoFit/>
          </a:bodyPr>
          <a:lstStyle/>
          <a:p>
            <a:r>
              <a:rPr lang="en-US" altLang="zh-CN" dirty="0" smtClean="0"/>
              <a:t>7.3.4 </a:t>
            </a:r>
            <a:r>
              <a:rPr lang="zh-CN" altLang="zh-CN" dirty="0" smtClean="0"/>
              <a:t>基于</a:t>
            </a:r>
            <a:r>
              <a:rPr lang="en-US" altLang="zh-CN" dirty="0"/>
              <a:t>Spark</a:t>
            </a:r>
            <a:r>
              <a:rPr lang="zh-CN" altLang="zh-CN" dirty="0"/>
              <a:t>的</a:t>
            </a:r>
            <a:r>
              <a:rPr lang="en-US" altLang="zh-CN" dirty="0"/>
              <a:t>FP-Growth</a:t>
            </a:r>
            <a:r>
              <a:rPr lang="zh-CN" altLang="zh-CN" dirty="0"/>
              <a:t>算法的并行化实现</a:t>
            </a:r>
            <a:endParaRPr lang="zh-CN" altLang="zh-CN" dirty="0"/>
          </a:p>
        </p:txBody>
      </p:sp>
      <p:pic>
        <p:nvPicPr>
          <p:cNvPr id="7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4" name="任意多边形 83"/>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5" name="任意多边形 84"/>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6" name="任意多边形 85"/>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7"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88"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9" name="矩形 138"/>
          <p:cNvSpPr/>
          <p:nvPr/>
        </p:nvSpPr>
        <p:spPr>
          <a:xfrm>
            <a:off x="508958" y="1778730"/>
            <a:ext cx="7915326" cy="2554545"/>
          </a:xfrm>
          <a:prstGeom prst="rect">
            <a:avLst/>
          </a:prstGeom>
        </p:spPr>
        <p:txBody>
          <a:bodyPr wrap="square">
            <a:spAutoFit/>
          </a:bodyPr>
          <a:lstStyle/>
          <a:p>
            <a:r>
              <a:rPr lang="en-US" altLang="zh-CN" sz="1600" dirty="0" smtClean="0"/>
              <a:t>    </a:t>
            </a:r>
            <a:r>
              <a:rPr lang="zh-CN" altLang="zh-CN" sz="1600" dirty="0" smtClean="0"/>
              <a:t>实现</a:t>
            </a:r>
            <a:r>
              <a:rPr lang="zh-CN" altLang="zh-CN" sz="1600" dirty="0"/>
              <a:t>算法的并行化需要考虑任务的划分与结果合并的问题</a:t>
            </a:r>
            <a:r>
              <a:rPr lang="zh-CN" altLang="zh-CN" sz="1600" dirty="0" smtClean="0"/>
              <a:t>。与</a:t>
            </a:r>
            <a:r>
              <a:rPr lang="en-US" altLang="zh-CN" sz="1600" dirty="0"/>
              <a:t>Hadoop</a:t>
            </a:r>
            <a:r>
              <a:rPr lang="zh-CN" altLang="zh-CN" sz="1600" dirty="0"/>
              <a:t>不同</a:t>
            </a:r>
            <a:r>
              <a:rPr lang="zh-CN" altLang="zh-CN" sz="1600" dirty="0" smtClean="0"/>
              <a:t>，</a:t>
            </a:r>
            <a:r>
              <a:rPr lang="en-US" altLang="zh-CN" sz="1600" dirty="0" smtClean="0"/>
              <a:t>Spark</a:t>
            </a:r>
            <a:r>
              <a:rPr lang="zh-CN" altLang="zh-CN" sz="1600" dirty="0"/>
              <a:t>只需要对其弹性分布式数据集</a:t>
            </a:r>
            <a:r>
              <a:rPr lang="en-US" altLang="zh-CN" sz="1600" dirty="0"/>
              <a:t>RDD</a:t>
            </a:r>
            <a:r>
              <a:rPr lang="zh-CN" altLang="zh-CN" sz="1600" dirty="0"/>
              <a:t>调用相关的转换或动作操作即可，它可以对同一数据集进行多次操作</a:t>
            </a:r>
            <a:r>
              <a:rPr lang="zh-CN" altLang="zh-CN" sz="1600" dirty="0" smtClean="0"/>
              <a:t>，更易</a:t>
            </a:r>
            <a:r>
              <a:rPr lang="zh-CN" altLang="zh-CN" sz="1600" dirty="0"/>
              <a:t>于实现数据挖掘的并行化。因为</a:t>
            </a:r>
            <a:r>
              <a:rPr lang="en-US" altLang="zh-CN" sz="1600" dirty="0"/>
              <a:t>FP-Growth</a:t>
            </a:r>
            <a:r>
              <a:rPr lang="zh-CN" altLang="zh-CN" sz="1600" dirty="0"/>
              <a:t>算法是依靠消耗内存来提高算法效率的，因此目前所实现的并行化算法大都会有内存瓶颈，而</a:t>
            </a:r>
            <a:r>
              <a:rPr lang="en-US" altLang="zh-CN" sz="1600" dirty="0"/>
              <a:t>Spark</a:t>
            </a:r>
            <a:r>
              <a:rPr lang="zh-CN" altLang="zh-CN" sz="1600" dirty="0"/>
              <a:t>是一个基于内存计算的分布式计算框架，采用多线程模型，更适合计算内存密集型的任务。所以，可以结合</a:t>
            </a:r>
            <a:r>
              <a:rPr lang="en-US" altLang="zh-CN" sz="1600" dirty="0"/>
              <a:t>Spark</a:t>
            </a:r>
            <a:r>
              <a:rPr lang="zh-CN" altLang="zh-CN" sz="1600" dirty="0"/>
              <a:t>的优势，实现</a:t>
            </a:r>
            <a:r>
              <a:rPr lang="en-US" altLang="zh-CN" sz="1600" dirty="0"/>
              <a:t>FP-Growth</a:t>
            </a:r>
            <a:r>
              <a:rPr lang="zh-CN" altLang="zh-CN" sz="1600" dirty="0"/>
              <a:t>算法的并行化</a:t>
            </a:r>
            <a:r>
              <a:rPr lang="zh-CN" altLang="zh-CN" sz="1600" dirty="0" smtClean="0"/>
              <a:t>。</a:t>
            </a:r>
            <a:endParaRPr lang="en-US" altLang="zh-CN" sz="1600" dirty="0" smtClean="0"/>
          </a:p>
          <a:p>
            <a:endParaRPr lang="en-US" altLang="zh-CN" sz="1600" dirty="0"/>
          </a:p>
          <a:p>
            <a:r>
              <a:rPr lang="en-US" altLang="zh-CN" sz="1600" dirty="0" smtClean="0"/>
              <a:t>    </a:t>
            </a:r>
            <a:r>
              <a:rPr lang="zh-CN" altLang="zh-CN" sz="1600" dirty="0" smtClean="0"/>
              <a:t>在</a:t>
            </a:r>
            <a:r>
              <a:rPr lang="en-US" altLang="zh-CN" sz="1600" dirty="0"/>
              <a:t>Spark</a:t>
            </a:r>
            <a:r>
              <a:rPr lang="zh-CN" altLang="zh-CN" sz="1600" dirty="0"/>
              <a:t>平台上实现的</a:t>
            </a:r>
            <a:r>
              <a:rPr lang="en-US" altLang="zh-CN" sz="1600" dirty="0"/>
              <a:t>FP-Growth</a:t>
            </a:r>
            <a:r>
              <a:rPr lang="zh-CN" altLang="zh-CN" sz="1600" dirty="0"/>
              <a:t>算法的主要思路也分为</a:t>
            </a:r>
            <a:r>
              <a:rPr lang="en-US" altLang="zh-CN" sz="1600" dirty="0"/>
              <a:t>5</a:t>
            </a:r>
            <a:r>
              <a:rPr lang="zh-CN" altLang="zh-CN" sz="1600" dirty="0"/>
              <a:t>步。其算法步骤</a:t>
            </a:r>
            <a:r>
              <a:rPr lang="zh-CN" altLang="zh-CN" sz="1600" dirty="0" smtClean="0"/>
              <a:t>见</a:t>
            </a:r>
            <a:r>
              <a:rPr lang="en-US" altLang="zh-CN" sz="1600" dirty="0" smtClean="0"/>
              <a:t>《</a:t>
            </a:r>
            <a:r>
              <a:rPr lang="zh-CN" altLang="en-US" sz="1600" dirty="0"/>
              <a:t>数据挖掘</a:t>
            </a:r>
            <a:r>
              <a:rPr lang="en-US" altLang="zh-CN" sz="1600" dirty="0"/>
              <a:t>》</a:t>
            </a:r>
            <a:r>
              <a:rPr lang="zh-CN" altLang="en-US" sz="1600" dirty="0"/>
              <a:t>一书的第</a:t>
            </a:r>
            <a:r>
              <a:rPr lang="en-US" altLang="zh-CN" sz="1600" dirty="0" smtClean="0"/>
              <a:t>180</a:t>
            </a:r>
            <a:r>
              <a:rPr lang="zh-CN" altLang="en-US" sz="1600" dirty="0" smtClean="0"/>
              <a:t>页</a:t>
            </a:r>
            <a:r>
              <a:rPr lang="zh-CN" altLang="en-US" sz="1600" dirty="0"/>
              <a:t>。</a:t>
            </a:r>
            <a:endParaRPr lang="zh-CN" altLang="zh-CN" sz="1600" dirty="0"/>
          </a:p>
          <a:p>
            <a:endParaRPr lang="zh-CN" altLang="zh-CN" sz="1600" dirty="0"/>
          </a:p>
        </p:txBody>
      </p:sp>
      <p:pic>
        <p:nvPicPr>
          <p:cNvPr id="36866" name="Picture 2" descr="https://timgsa.baidu.com/timg?image&amp;quality=80&amp;size=b9999_10000&amp;sec=1524138258148&amp;di=3f40c8dd80fec8b29efeebc2d893c4d5&amp;imgtype=0&amp;src=http%3A%2F%2Fwww.raincent.com%2Fuploadfile%2F2016%2F0316%2F20160316113241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802" y="4001104"/>
            <a:ext cx="2695507" cy="1915039"/>
          </a:xfrm>
          <a:prstGeom prst="rect">
            <a:avLst/>
          </a:prstGeom>
          <a:noFill/>
          <a:extLst>
            <a:ext uri="{909E8E84-426E-40DD-AFC4-6F175D3DCCD1}">
              <a14:hiddenFill xmlns:a14="http://schemas.microsoft.com/office/drawing/2010/main">
                <a:solidFill>
                  <a:srgbClr val="FFFFFF"/>
                </a:solidFill>
              </a14:hiddenFill>
            </a:ext>
          </a:extLst>
        </p:spPr>
      </p:pic>
      <p:sp>
        <p:nvSpPr>
          <p:cNvPr id="74" name="矩形 73"/>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矩形 14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矩形 146"/>
          <p:cNvSpPr/>
          <p:nvPr/>
        </p:nvSpPr>
        <p:spPr>
          <a:xfrm>
            <a:off x="508958" y="942493"/>
            <a:ext cx="4805198" cy="338554"/>
          </a:xfrm>
          <a:prstGeom prst="rect">
            <a:avLst/>
          </a:prstGeom>
        </p:spPr>
        <p:txBody>
          <a:bodyPr wrap="square">
            <a:spAutoFit/>
          </a:bodyPr>
          <a:lstStyle/>
          <a:p>
            <a:r>
              <a:rPr lang="en-US" altLang="zh-CN" sz="1600" dirty="0" smtClean="0"/>
              <a:t>    2. </a:t>
            </a:r>
            <a:r>
              <a:rPr lang="zh-CN" altLang="zh-CN" sz="1600" dirty="0" smtClean="0"/>
              <a:t>基于</a:t>
            </a:r>
            <a:r>
              <a:rPr lang="en-US" altLang="zh-CN" sz="1600" dirty="0"/>
              <a:t>Spark</a:t>
            </a:r>
            <a:r>
              <a:rPr lang="zh-CN" altLang="zh-CN" sz="1600" dirty="0"/>
              <a:t>的</a:t>
            </a:r>
            <a:r>
              <a:rPr lang="en-US" altLang="zh-CN" sz="1600" dirty="0"/>
              <a:t>FP-Growth</a:t>
            </a:r>
            <a:r>
              <a:rPr lang="zh-CN" altLang="zh-CN" sz="1600" dirty="0"/>
              <a:t>算法的并行化</a:t>
            </a:r>
            <a:r>
              <a:rPr lang="zh-CN" altLang="zh-CN" sz="1600" dirty="0" smtClean="0"/>
              <a:t>实现</a:t>
            </a:r>
            <a:endParaRPr lang="zh-CN" altLang="zh-CN" sz="1600" dirty="0"/>
          </a:p>
        </p:txBody>
      </p:sp>
      <p:pic>
        <p:nvPicPr>
          <p:cNvPr id="14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1"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15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55" name="组合 154"/>
          <p:cNvGrpSpPr/>
          <p:nvPr/>
        </p:nvGrpSpPr>
        <p:grpSpPr>
          <a:xfrm>
            <a:off x="-3387" y="-2439"/>
            <a:ext cx="9149172" cy="716845"/>
            <a:chOff x="-3387" y="190175"/>
            <a:chExt cx="9149172" cy="524649"/>
          </a:xfrm>
        </p:grpSpPr>
        <p:sp>
          <p:nvSpPr>
            <p:cNvPr id="156" name="任意多边形 155"/>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7" name="任意多边形 156"/>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58" name="任意多边形 157"/>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59"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160"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3"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6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1"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1"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2"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3"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4"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5"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6"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1"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6"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7"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8"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9"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0"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1"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2"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3"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4"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5"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0"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211" name="矩形 210"/>
          <p:cNvSpPr/>
          <p:nvPr/>
        </p:nvSpPr>
        <p:spPr>
          <a:xfrm>
            <a:off x="508958" y="1334588"/>
            <a:ext cx="7915326" cy="3539430"/>
          </a:xfrm>
          <a:prstGeom prst="rect">
            <a:avLst/>
          </a:prstGeom>
        </p:spPr>
        <p:txBody>
          <a:bodyPr wrap="square">
            <a:spAutoFit/>
          </a:bodyPr>
          <a:lstStyle/>
          <a:p>
            <a:r>
              <a:rPr lang="en-US" altLang="zh-CN" sz="1600" dirty="0" smtClean="0"/>
              <a:t>    </a:t>
            </a:r>
            <a:r>
              <a:rPr lang="x-none" altLang="zh-CN" sz="1600" dirty="0" smtClean="0"/>
              <a:t>1</a:t>
            </a:r>
            <a:r>
              <a:rPr lang="x-none" altLang="zh-CN" sz="1600" dirty="0"/>
              <a:t>）并行计算item支持度</a:t>
            </a:r>
            <a:endParaRPr lang="zh-CN" altLang="zh-CN" sz="1600" dirty="0"/>
          </a:p>
          <a:p>
            <a:r>
              <a:rPr lang="en-US" altLang="zh-CN" sz="1600" dirty="0" smtClean="0"/>
              <a:t>    </a:t>
            </a:r>
            <a:r>
              <a:rPr lang="zh-CN" altLang="zh-CN" sz="1600" dirty="0" smtClean="0"/>
              <a:t>在</a:t>
            </a:r>
            <a:r>
              <a:rPr lang="zh-CN" altLang="zh-CN" sz="1600" dirty="0"/>
              <a:t>计算</a:t>
            </a:r>
            <a:r>
              <a:rPr lang="en-US" altLang="zh-CN" sz="1600" dirty="0"/>
              <a:t>item</a:t>
            </a:r>
            <a:r>
              <a:rPr lang="zh-CN" altLang="zh-CN" sz="1600" dirty="0"/>
              <a:t>支持度之前，首先，经过转换操作将原始事务集转移到</a:t>
            </a:r>
            <a:r>
              <a:rPr lang="en-US" altLang="zh-CN" sz="1600" dirty="0"/>
              <a:t>RDD</a:t>
            </a:r>
            <a:r>
              <a:rPr lang="zh-CN" altLang="zh-CN" sz="1600" dirty="0"/>
              <a:t>中，以后的挖掘算法完全是基于该</a:t>
            </a:r>
            <a:r>
              <a:rPr lang="en-US" altLang="zh-CN" sz="1600" dirty="0"/>
              <a:t>RDD</a:t>
            </a:r>
            <a:r>
              <a:rPr lang="zh-CN" altLang="zh-CN" sz="1600" dirty="0"/>
              <a:t>，而不需要再重复扫描事务集</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）数据分组</a:t>
            </a:r>
            <a:endParaRPr lang="zh-CN" altLang="zh-CN" sz="1600" dirty="0"/>
          </a:p>
          <a:p>
            <a:r>
              <a:rPr lang="en-US" altLang="zh-CN" sz="1600" dirty="0" smtClean="0"/>
              <a:t>    </a:t>
            </a:r>
            <a:r>
              <a:rPr lang="zh-CN" altLang="zh-CN" sz="1600" dirty="0" smtClean="0"/>
              <a:t>数据</a:t>
            </a:r>
            <a:r>
              <a:rPr lang="zh-CN" altLang="zh-CN" sz="1600" dirty="0"/>
              <a:t>分组需要先将</a:t>
            </a:r>
            <a:r>
              <a:rPr lang="en-US" altLang="zh-CN" sz="1600" dirty="0" err="1"/>
              <a:t>F_list</a:t>
            </a:r>
            <a:r>
              <a:rPr lang="zh-CN" altLang="zh-CN" sz="1600" dirty="0"/>
              <a:t>中的项进行映射使得频繁项的项名映射成为其在</a:t>
            </a:r>
            <a:r>
              <a:rPr lang="en-US" altLang="zh-CN" sz="1600" dirty="0" err="1"/>
              <a:t>F_list</a:t>
            </a:r>
            <a:r>
              <a:rPr lang="zh-CN" altLang="zh-CN" sz="1600" dirty="0"/>
              <a:t>中的位置，得到映射集合</a:t>
            </a:r>
            <a:r>
              <a:rPr lang="en-US" altLang="zh-CN" sz="1600" dirty="0" err="1"/>
              <a:t>F_map</a:t>
            </a:r>
            <a:r>
              <a:rPr lang="zh-CN" altLang="zh-CN" sz="1600" dirty="0"/>
              <a:t>，集合中</a:t>
            </a:r>
            <a:r>
              <a:rPr lang="en-US" altLang="zh-CN" sz="1600" dirty="0"/>
              <a:t>key</a:t>
            </a:r>
            <a:r>
              <a:rPr lang="zh-CN" altLang="zh-CN" sz="1600" dirty="0"/>
              <a:t>值为项名，</a:t>
            </a:r>
            <a:r>
              <a:rPr lang="en-US" altLang="zh-CN" sz="1600" dirty="0"/>
              <a:t>value</a:t>
            </a:r>
            <a:r>
              <a:rPr lang="zh-CN" altLang="zh-CN" sz="1600" dirty="0"/>
              <a:t>值为项在</a:t>
            </a:r>
            <a:r>
              <a:rPr lang="en-US" altLang="zh-CN" sz="1600" dirty="0" err="1"/>
              <a:t>F_list</a:t>
            </a:r>
            <a:r>
              <a:rPr lang="zh-CN" altLang="zh-CN" sz="1600" dirty="0"/>
              <a:t>中的位置</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3</a:t>
            </a:r>
            <a:r>
              <a:rPr lang="x-none" altLang="zh-CN" sz="1600" dirty="0"/>
              <a:t>）并行化频繁模式挖掘</a:t>
            </a:r>
            <a:endParaRPr lang="zh-CN" altLang="zh-CN" sz="1600" dirty="0"/>
          </a:p>
          <a:p>
            <a:r>
              <a:rPr lang="en-US" altLang="zh-CN" sz="1600" dirty="0" smtClean="0"/>
              <a:t>    </a:t>
            </a:r>
            <a:r>
              <a:rPr lang="zh-CN" altLang="zh-CN" sz="1600" dirty="0" smtClean="0"/>
              <a:t>在</a:t>
            </a:r>
            <a:r>
              <a:rPr lang="zh-CN" altLang="zh-CN" sz="1600" dirty="0"/>
              <a:t>对事务集进行分组划分后，需要对每组进行频繁模式的本地挖掘，每组只需挖掘本组的项的频繁模式，这样可以避免重复挖掘，保证结果的正确性</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4</a:t>
            </a:r>
            <a:r>
              <a:rPr lang="x-none" altLang="zh-CN" sz="1600" dirty="0"/>
              <a:t>）聚合</a:t>
            </a:r>
            <a:endParaRPr lang="zh-CN" altLang="zh-CN" sz="1600" dirty="0"/>
          </a:p>
          <a:p>
            <a:r>
              <a:rPr lang="en-US" altLang="zh-CN" sz="1600" dirty="0" smtClean="0"/>
              <a:t>    </a:t>
            </a:r>
            <a:r>
              <a:rPr lang="zh-CN" altLang="zh-CN" sz="1600" dirty="0" smtClean="0"/>
              <a:t>当</a:t>
            </a:r>
            <a:r>
              <a:rPr lang="zh-CN" altLang="zh-CN" sz="1600" dirty="0"/>
              <a:t>每组的挖掘工作完成以后，就需要对各个组的结果进行聚合以得到最终结果了。</a:t>
            </a:r>
            <a:endParaRPr lang="zh-CN" altLang="zh-CN" sz="1600" dirty="0"/>
          </a:p>
        </p:txBody>
      </p:sp>
      <p:sp>
        <p:nvSpPr>
          <p:cNvPr id="146" name="矩形 145"/>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752355" y="3835578"/>
            <a:ext cx="5693399" cy="426279"/>
            <a:chOff x="1807265" y="3866296"/>
            <a:chExt cx="5693399" cy="426279"/>
          </a:xfrm>
          <a:solidFill>
            <a:srgbClr val="000066"/>
          </a:solidFill>
        </p:grpSpPr>
        <p:sp>
          <p:nvSpPr>
            <p:cNvPr id="46" name="圆角矩形 45"/>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1515158"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smtClean="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　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组合 50"/>
          <p:cNvGrpSpPr/>
          <p:nvPr/>
        </p:nvGrpSpPr>
        <p:grpSpPr>
          <a:xfrm>
            <a:off x="690257" y="966177"/>
            <a:ext cx="7832784" cy="781050"/>
            <a:chOff x="2788580" y="1152524"/>
            <a:chExt cx="3730770" cy="781050"/>
          </a:xfrm>
          <a:solidFill>
            <a:srgbClr val="000066"/>
          </a:solidFill>
        </p:grpSpPr>
        <p:grpSp>
          <p:nvGrpSpPr>
            <p:cNvPr id="52" name="组合 51"/>
            <p:cNvGrpSpPr/>
            <p:nvPr/>
          </p:nvGrpSpPr>
          <p:grpSpPr>
            <a:xfrm>
              <a:off x="2788580" y="1152524"/>
              <a:ext cx="3730770" cy="781050"/>
              <a:chOff x="3725790" y="847725"/>
              <a:chExt cx="3730770" cy="781050"/>
            </a:xfrm>
            <a:grpFill/>
          </p:grpSpPr>
          <p:grpSp>
            <p:nvGrpSpPr>
              <p:cNvPr id="54" name="组合 53"/>
              <p:cNvGrpSpPr/>
              <p:nvPr/>
            </p:nvGrpSpPr>
            <p:grpSpPr>
              <a:xfrm>
                <a:off x="3725790" y="1019175"/>
                <a:ext cx="627135" cy="609600"/>
                <a:chOff x="3725790" y="1019175"/>
                <a:chExt cx="627135" cy="609600"/>
              </a:xfrm>
              <a:grpFill/>
            </p:grpSpPr>
            <p:sp>
              <p:nvSpPr>
                <p:cNvPr id="59" name="任意多边形 58"/>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直角三角形 59"/>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flipH="1">
                <a:off x="6829425" y="1019175"/>
                <a:ext cx="627135" cy="609600"/>
                <a:chOff x="3725790" y="1019175"/>
                <a:chExt cx="627135" cy="609600"/>
              </a:xfrm>
              <a:grpFill/>
            </p:grpSpPr>
            <p:sp>
              <p:nvSpPr>
                <p:cNvPr id="57" name="任意多边形 56"/>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直角三角形 57"/>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矩形 55"/>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14"/>
            <p:cNvSpPr txBox="1"/>
            <p:nvPr/>
          </p:nvSpPr>
          <p:spPr>
            <a:xfrm>
              <a:off x="3074284" y="1169836"/>
              <a:ext cx="2995416" cy="523220"/>
            </a:xfrm>
            <a:prstGeom prst="rect">
              <a:avLst/>
            </a:prstGeom>
            <a:grpFill/>
          </p:spPr>
          <p:txBody>
            <a:bodyPr wrap="none" rtlCol="0">
              <a:spAutoFit/>
            </a:bodyPr>
            <a:lstStyle/>
            <a:p>
              <a:pPr algn="ctr"/>
              <a:r>
                <a:rPr lang="zh-CN" altLang="en-US" sz="2800" dirty="0" smtClean="0">
                  <a:solidFill>
                    <a:schemeClr val="accent4"/>
                  </a:solidFill>
                </a:rPr>
                <a:t>第七章　</a:t>
              </a:r>
              <a:r>
                <a:rPr lang="zh-CN" altLang="zh-CN" sz="2800" dirty="0" smtClean="0">
                  <a:solidFill>
                    <a:schemeClr val="accent4"/>
                  </a:solidFill>
                </a:rPr>
                <a:t>常用</a:t>
              </a:r>
              <a:r>
                <a:rPr lang="zh-CN" altLang="zh-CN" sz="2800" dirty="0">
                  <a:solidFill>
                    <a:schemeClr val="accent4"/>
                  </a:solidFill>
                </a:rPr>
                <a:t>大数据挖掘算法优化</a:t>
              </a:r>
              <a:r>
                <a:rPr lang="zh-CN" altLang="zh-CN" sz="2800" dirty="0" smtClean="0">
                  <a:solidFill>
                    <a:schemeClr val="accent4"/>
                  </a:solidFill>
                </a:rPr>
                <a:t>改进</a:t>
              </a:r>
              <a:endParaRPr lang="zh-CN" altLang="en-US" sz="2800" dirty="0">
                <a:solidFill>
                  <a:schemeClr val="accent4"/>
                </a:solidFill>
              </a:endParaRPr>
            </a:p>
          </p:txBody>
        </p:sp>
      </p:grpSp>
      <p:grpSp>
        <p:nvGrpSpPr>
          <p:cNvPr id="61" name="组合 60"/>
          <p:cNvGrpSpPr/>
          <p:nvPr/>
        </p:nvGrpSpPr>
        <p:grpSpPr>
          <a:xfrm>
            <a:off x="1754534" y="2092892"/>
            <a:ext cx="5693399" cy="426278"/>
            <a:chOff x="1807265" y="2935089"/>
            <a:chExt cx="5693399" cy="426278"/>
          </a:xfrm>
        </p:grpSpPr>
        <p:sp>
          <p:nvSpPr>
            <p:cNvPr id="62" name="圆角矩形 61"/>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1881814" y="2945869"/>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分类算法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754534" y="2644653"/>
            <a:ext cx="5693399" cy="452404"/>
            <a:chOff x="1807265" y="3374567"/>
            <a:chExt cx="5693399" cy="452404"/>
          </a:xfrm>
          <a:solidFill>
            <a:schemeClr val="bg2"/>
          </a:solidFill>
        </p:grpSpPr>
        <p:sp>
          <p:nvSpPr>
            <p:cNvPr id="65" name="圆角矩形 64"/>
            <p:cNvSpPr/>
            <p:nvPr/>
          </p:nvSpPr>
          <p:spPr>
            <a:xfrm>
              <a:off x="1807265" y="3374567"/>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1814" y="3411473"/>
              <a:ext cx="2143536" cy="415498"/>
            </a:xfrm>
            <a:prstGeom prst="rect">
              <a:avLst/>
            </a:prstGeom>
            <a:noFill/>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7.2</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聚类算法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754534" y="4322946"/>
            <a:ext cx="5693399" cy="426278"/>
            <a:chOff x="1807265" y="4331900"/>
            <a:chExt cx="5693399" cy="426278"/>
          </a:xfrm>
        </p:grpSpPr>
        <p:sp>
          <p:nvSpPr>
            <p:cNvPr id="68" name="圆角矩形 67"/>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1881814" y="4342680"/>
              <a:ext cx="184731" cy="415498"/>
            </a:xfrm>
            <a:prstGeom prst="rect">
              <a:avLst/>
            </a:prstGeom>
          </p:spPr>
          <p:txBody>
            <a:bodyPr wrap="none">
              <a:spAutoFit/>
            </a:bodyPr>
            <a:lstStyle/>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0" name="圆角矩形 69"/>
          <p:cNvSpPr/>
          <p:nvPr/>
        </p:nvSpPr>
        <p:spPr>
          <a:xfrm>
            <a:off x="1754534" y="3236190"/>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48</a:t>
            </a:r>
            <a:endParaRPr lang="zh-CN" altLang="en-US" dirty="0"/>
          </a:p>
        </p:txBody>
      </p:sp>
      <p:sp>
        <p:nvSpPr>
          <p:cNvPr id="77" name="矩形 76"/>
          <p:cNvSpPr/>
          <p:nvPr/>
        </p:nvSpPr>
        <p:spPr>
          <a:xfrm>
            <a:off x="7929" y="38314"/>
            <a:ext cx="4339650" cy="300082"/>
          </a:xfrm>
          <a:prstGeom prst="rect">
            <a:avLst/>
          </a:prstGeom>
        </p:spPr>
        <p:txBody>
          <a:bodyPr wrap="none">
            <a:spAutoFit/>
          </a:bodyPr>
          <a:lstStyle/>
          <a:p>
            <a:r>
              <a:rPr lang="zh-CN" altLang="en-US" sz="1350" dirty="0" smtClean="0">
                <a:solidFill>
                  <a:schemeClr val="bg1"/>
                </a:solidFill>
              </a:rPr>
              <a:t>高级大数据人才培养丛书之一，大数据挖掘技术与应用</a:t>
            </a:r>
            <a:endParaRPr lang="zh-CN" altLang="en-US" sz="1350" dirty="0">
              <a:solidFill>
                <a:schemeClr val="bg1"/>
              </a:solidFill>
            </a:endParaRPr>
          </a:p>
        </p:txBody>
      </p:sp>
      <p:sp>
        <p:nvSpPr>
          <p:cNvPr id="80" name="矩形 79"/>
          <p:cNvSpPr/>
          <p:nvPr/>
        </p:nvSpPr>
        <p:spPr>
          <a:xfrm>
            <a:off x="1824727" y="3222726"/>
            <a:ext cx="2143536" cy="415498"/>
          </a:xfrm>
          <a:prstGeom prst="rect">
            <a:avLst/>
          </a:prstGeom>
        </p:spPr>
        <p:txBody>
          <a:bodyPr wrap="none">
            <a:spAutoFit/>
          </a:bodyPr>
          <a:lstStyle/>
          <a:p>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7.3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关联规则</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22600"/>
            <a:ext cx="9201150" cy="6829426"/>
          </a:xfrm>
          <a:prstGeom prst="rect">
            <a:avLst/>
          </a:prstGeom>
        </p:spPr>
      </p:pic>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灯片编号占位符 1"/>
          <p:cNvSpPr txBox="1"/>
          <p:nvPr/>
        </p:nvSpPr>
        <p:spPr>
          <a:xfrm>
            <a:off x="6457950" y="6526171"/>
            <a:ext cx="20574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3"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4"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7"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8"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19"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20" name="灯片编号占位符 1"/>
          <p:cNvSpPr txBox="1"/>
          <p:nvPr/>
        </p:nvSpPr>
        <p:spPr>
          <a:xfrm>
            <a:off x="6457950" y="6526171"/>
            <a:ext cx="20574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308F32-F09A-4344-B65D-3757FEAF56BD}" type="slidenum">
              <a:rPr lang="zh-CN" altLang="en-US" smtClean="0"/>
            </a:fld>
            <a:endParaRPr lang="zh-CN" altLang="en-US"/>
          </a:p>
        </p:txBody>
      </p:sp>
      <p:sp>
        <p:nvSpPr>
          <p:cNvPr id="21" name="矩形 20"/>
          <p:cNvSpPr/>
          <p:nvPr/>
        </p:nvSpPr>
        <p:spPr>
          <a:xfrm>
            <a:off x="0" y="683918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4558" y="629303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23"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42039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43151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5" name="31 CuadroTexto"/>
          <p:cNvSpPr txBox="1"/>
          <p:nvPr/>
        </p:nvSpPr>
        <p:spPr>
          <a:xfrm>
            <a:off x="4729199" y="643698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49</a:t>
            </a:r>
            <a:endParaRPr lang="es-ES" sz="1200" b="1" dirty="0">
              <a:solidFill>
                <a:schemeClr val="bg1">
                  <a:lumMod val="50000"/>
                </a:schemeClr>
              </a:solidFill>
              <a:latin typeface="+mn-lt"/>
            </a:endParaRPr>
          </a:p>
        </p:txBody>
      </p:sp>
      <p:pic>
        <p:nvPicPr>
          <p:cNvPr id="2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47119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47119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灯片编号占位符 5"/>
          <p:cNvSpPr txBox="1"/>
          <p:nvPr/>
        </p:nvSpPr>
        <p:spPr>
          <a:xfrm>
            <a:off x="2402285" y="639261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9" name="矩形 28"/>
          <p:cNvSpPr/>
          <p:nvPr/>
        </p:nvSpPr>
        <p:spPr>
          <a:xfrm>
            <a:off x="404948" y="732239"/>
            <a:ext cx="8334103" cy="5509200"/>
          </a:xfrm>
          <a:prstGeom prst="rect">
            <a:avLst/>
          </a:prstGeom>
        </p:spPr>
        <p:txBody>
          <a:bodyPr wrap="square">
            <a:spAutoFit/>
          </a:bodyPr>
          <a:lstStyle/>
          <a:p>
            <a:r>
              <a:rPr lang="en-US" altLang="zh-CN" sz="1600" spc="225" dirty="0" smtClean="0">
                <a:solidFill>
                  <a:prstClr val="white"/>
                </a:solidFill>
              </a:rPr>
              <a:t>1</a:t>
            </a:r>
            <a:r>
              <a:rPr lang="zh-CN" altLang="zh-CN" sz="1600" spc="225" dirty="0">
                <a:solidFill>
                  <a:prstClr val="white"/>
                </a:solidFill>
              </a:rPr>
              <a:t>．常用的分类算法有哪些算法？单一的分类方法主要哪些？组合单一分类方法有哪些？并行算法的常规研究内容是哪些？什么叫并行计算？什么叫共享内存？</a:t>
            </a:r>
            <a:endParaRPr lang="zh-CN" altLang="zh-CN" sz="1600" spc="225" dirty="0">
              <a:solidFill>
                <a:prstClr val="white"/>
              </a:solidFill>
            </a:endParaRPr>
          </a:p>
          <a:p>
            <a:r>
              <a:rPr lang="en-US" altLang="zh-CN" sz="1600" spc="225" dirty="0">
                <a:solidFill>
                  <a:prstClr val="white"/>
                </a:solidFill>
              </a:rPr>
              <a:t>2</a:t>
            </a:r>
            <a:r>
              <a:rPr lang="zh-CN" altLang="zh-CN" sz="1600" spc="225" dirty="0">
                <a:solidFill>
                  <a:prstClr val="white"/>
                </a:solidFill>
              </a:rPr>
              <a:t>．从体系结构来说，空间并行导致哪两类并行机的产生？多指令流多数据流（</a:t>
            </a:r>
            <a:r>
              <a:rPr lang="en-US" altLang="zh-CN" sz="1600" spc="225" dirty="0">
                <a:solidFill>
                  <a:prstClr val="white"/>
                </a:solidFill>
              </a:rPr>
              <a:t>MIMD</a:t>
            </a:r>
            <a:r>
              <a:rPr lang="zh-CN" altLang="zh-CN" sz="1600" spc="225" dirty="0">
                <a:solidFill>
                  <a:prstClr val="white"/>
                </a:solidFill>
              </a:rPr>
              <a:t>）的机器又可分为常见的哪五类？从访存模型来说，并行计算有哪五种访存模型？并行算法设计最常用的方法是</a:t>
            </a:r>
            <a:r>
              <a:rPr lang="en-US" altLang="zh-CN" sz="1600" spc="225" dirty="0">
                <a:solidFill>
                  <a:prstClr val="white"/>
                </a:solidFill>
              </a:rPr>
              <a:t>PCAM</a:t>
            </a:r>
            <a:r>
              <a:rPr lang="zh-CN" altLang="zh-CN" sz="1600" spc="225" dirty="0">
                <a:solidFill>
                  <a:prstClr val="white"/>
                </a:solidFill>
              </a:rPr>
              <a:t>方法，请阐述</a:t>
            </a:r>
            <a:r>
              <a:rPr lang="en-US" altLang="zh-CN" sz="1600" spc="225" dirty="0">
                <a:solidFill>
                  <a:prstClr val="white"/>
                </a:solidFill>
              </a:rPr>
              <a:t>PCAM</a:t>
            </a:r>
            <a:r>
              <a:rPr lang="zh-CN" altLang="zh-CN" sz="1600" spc="225" dirty="0">
                <a:solidFill>
                  <a:prstClr val="white"/>
                </a:solidFill>
              </a:rPr>
              <a:t>的具体含义。</a:t>
            </a:r>
            <a:endParaRPr lang="zh-CN" altLang="zh-CN" sz="1600" spc="225" dirty="0">
              <a:solidFill>
                <a:prstClr val="white"/>
              </a:solidFill>
            </a:endParaRPr>
          </a:p>
          <a:p>
            <a:r>
              <a:rPr lang="en-US" altLang="zh-CN" sz="1600" spc="225" dirty="0">
                <a:solidFill>
                  <a:prstClr val="white"/>
                </a:solidFill>
              </a:rPr>
              <a:t>3</a:t>
            </a:r>
            <a:r>
              <a:rPr lang="zh-CN" altLang="zh-CN" sz="1600" spc="225" dirty="0">
                <a:solidFill>
                  <a:prstClr val="white"/>
                </a:solidFill>
              </a:rPr>
              <a:t>．常用的分类算法并行化有哪些？根据决策树生成算法的并行机制，它主要有哪两种并行性？按照生成决策树的并行方式划分，可划分为哪四种并行？请阐述。</a:t>
            </a:r>
            <a:endParaRPr lang="zh-CN" altLang="zh-CN" sz="1600" spc="225" dirty="0">
              <a:solidFill>
                <a:prstClr val="white"/>
              </a:solidFill>
            </a:endParaRPr>
          </a:p>
          <a:p>
            <a:r>
              <a:rPr lang="en-US" altLang="zh-CN" sz="1600" spc="225" dirty="0">
                <a:solidFill>
                  <a:prstClr val="white"/>
                </a:solidFill>
              </a:rPr>
              <a:t>4</a:t>
            </a:r>
            <a:r>
              <a:rPr lang="zh-CN" altLang="zh-CN" sz="1600" spc="225" dirty="0">
                <a:solidFill>
                  <a:prstClr val="white"/>
                </a:solidFill>
              </a:rPr>
              <a:t>．根据数据划分方式的不同，决策树算法的并行训练策略可为哪两种划分？请阐述。根据程序设计模式的不同，决策树算法的并行训练策略可为哪两种模式？请阐述。</a:t>
            </a:r>
            <a:endParaRPr lang="zh-CN" altLang="zh-CN" sz="1600" spc="225" dirty="0">
              <a:solidFill>
                <a:prstClr val="white"/>
              </a:solidFill>
            </a:endParaRPr>
          </a:p>
          <a:p>
            <a:r>
              <a:rPr lang="en-US" altLang="zh-CN" sz="1600" spc="225" dirty="0">
                <a:solidFill>
                  <a:prstClr val="white"/>
                </a:solidFill>
              </a:rPr>
              <a:t>5</a:t>
            </a:r>
            <a:r>
              <a:rPr lang="zh-CN" altLang="zh-CN" sz="1600" spc="225" dirty="0">
                <a:solidFill>
                  <a:prstClr val="white"/>
                </a:solidFill>
              </a:rPr>
              <a:t>．生成决策树是一迭代过程，存在哪几种并行性？请阐述</a:t>
            </a:r>
            <a:r>
              <a:rPr lang="en-US" altLang="zh-CN" sz="1600" spc="225" dirty="0" err="1">
                <a:solidFill>
                  <a:prstClr val="white"/>
                </a:solidFill>
              </a:rPr>
              <a:t>MapReduce</a:t>
            </a:r>
            <a:r>
              <a:rPr lang="zh-CN" altLang="zh-CN" sz="1600" spc="225" dirty="0">
                <a:solidFill>
                  <a:prstClr val="white"/>
                </a:solidFill>
              </a:rPr>
              <a:t>任务的工作过程。请阐述</a:t>
            </a:r>
            <a:r>
              <a:rPr lang="en-US" altLang="zh-CN" sz="1600" spc="225" dirty="0">
                <a:solidFill>
                  <a:prstClr val="white"/>
                </a:solidFill>
              </a:rPr>
              <a:t>C4.5 </a:t>
            </a:r>
            <a:r>
              <a:rPr lang="zh-CN" altLang="zh-CN" sz="1600" spc="225" dirty="0">
                <a:solidFill>
                  <a:prstClr val="white"/>
                </a:solidFill>
              </a:rPr>
              <a:t>算法的并行化步骤。请阐述基于权值系数的改进朴素贝叶斯算法步骤</a:t>
            </a:r>
            <a:r>
              <a:rPr lang="zh-CN" altLang="zh-CN" sz="1600" spc="225" dirty="0" smtClean="0">
                <a:solidFill>
                  <a:prstClr val="white"/>
                </a:solidFill>
              </a:rPr>
              <a:t>。</a:t>
            </a:r>
            <a:endParaRPr lang="zh-CN" altLang="zh-CN" sz="1600" spc="225" dirty="0">
              <a:solidFill>
                <a:prstClr val="white"/>
              </a:solidFill>
            </a:endParaRPr>
          </a:p>
          <a:p>
            <a:r>
              <a:rPr lang="en-US" altLang="zh-CN" sz="1600" spc="225" dirty="0">
                <a:solidFill>
                  <a:prstClr val="white"/>
                </a:solidFill>
              </a:rPr>
              <a:t>6</a:t>
            </a:r>
            <a:r>
              <a:rPr lang="zh-CN" altLang="zh-CN" sz="1600" spc="225" dirty="0">
                <a:solidFill>
                  <a:prstClr val="white"/>
                </a:solidFill>
              </a:rPr>
              <a:t>．常见的并行支持向量机设计模式主要有哪</a:t>
            </a:r>
            <a:r>
              <a:rPr lang="en-US" altLang="zh-CN" sz="1600" spc="225" dirty="0">
                <a:solidFill>
                  <a:prstClr val="white"/>
                </a:solidFill>
              </a:rPr>
              <a:t>4</a:t>
            </a:r>
            <a:r>
              <a:rPr lang="zh-CN" altLang="zh-CN" sz="1600" spc="225" dirty="0">
                <a:solidFill>
                  <a:prstClr val="white"/>
                </a:solidFill>
              </a:rPr>
              <a:t>种？请阐述。请阐述</a:t>
            </a:r>
            <a:r>
              <a:rPr lang="en-US" altLang="zh-CN" sz="1600" spc="225" dirty="0" err="1">
                <a:solidFill>
                  <a:prstClr val="white"/>
                </a:solidFill>
              </a:rPr>
              <a:t>FeedBackSVM</a:t>
            </a:r>
            <a:r>
              <a:rPr lang="zh-CN" altLang="zh-CN" sz="1600" spc="225" dirty="0">
                <a:solidFill>
                  <a:prstClr val="white"/>
                </a:solidFill>
              </a:rPr>
              <a:t>的流程。请阐述典型的聚类过程主要包括哪些步骤。请阐述并行计算体系结构主要有哪四种。请阐述</a:t>
            </a:r>
            <a:r>
              <a:rPr lang="en-US" altLang="zh-CN" sz="1600" spc="225" dirty="0">
                <a:solidFill>
                  <a:prstClr val="white"/>
                </a:solidFill>
              </a:rPr>
              <a:t>PRAM</a:t>
            </a:r>
            <a:r>
              <a:rPr lang="zh-CN" altLang="zh-CN" sz="1600" spc="225" dirty="0">
                <a:solidFill>
                  <a:prstClr val="white"/>
                </a:solidFill>
              </a:rPr>
              <a:t>模型的思想。</a:t>
            </a:r>
            <a:endParaRPr lang="zh-CN" altLang="zh-CN" sz="1600" spc="225" dirty="0">
              <a:solidFill>
                <a:prstClr val="white"/>
              </a:solidFill>
            </a:endParaRPr>
          </a:p>
          <a:p>
            <a:r>
              <a:rPr lang="en-US" altLang="zh-CN" sz="1600" spc="225" dirty="0">
                <a:solidFill>
                  <a:prstClr val="white"/>
                </a:solidFill>
              </a:rPr>
              <a:t>7</a:t>
            </a:r>
            <a:r>
              <a:rPr lang="zh-CN" altLang="zh-CN" sz="1600" spc="225" dirty="0">
                <a:solidFill>
                  <a:prstClr val="white"/>
                </a:solidFill>
              </a:rPr>
              <a:t>．请阐述</a:t>
            </a:r>
            <a:r>
              <a:rPr lang="en-US" altLang="zh-CN" sz="1600" spc="225" dirty="0">
                <a:solidFill>
                  <a:prstClr val="white"/>
                </a:solidFill>
              </a:rPr>
              <a:t>k-means</a:t>
            </a:r>
            <a:r>
              <a:rPr lang="zh-CN" altLang="zh-CN" sz="1600" spc="225" dirty="0">
                <a:solidFill>
                  <a:prstClr val="white"/>
                </a:solidFill>
              </a:rPr>
              <a:t>聚类算法的局限性。请阐述</a:t>
            </a:r>
            <a:r>
              <a:rPr lang="en-US" altLang="zh-CN" sz="1600" spc="225" dirty="0">
                <a:solidFill>
                  <a:prstClr val="white"/>
                </a:solidFill>
              </a:rPr>
              <a:t>k-means</a:t>
            </a:r>
            <a:r>
              <a:rPr lang="zh-CN" altLang="zh-CN" sz="1600" spc="225" dirty="0">
                <a:solidFill>
                  <a:prstClr val="white"/>
                </a:solidFill>
              </a:rPr>
              <a:t>聚类改进算法的主要思想。请阐述</a:t>
            </a:r>
            <a:r>
              <a:rPr lang="en-US" altLang="zh-CN" sz="1600" spc="225" dirty="0">
                <a:solidFill>
                  <a:prstClr val="white"/>
                </a:solidFill>
              </a:rPr>
              <a:t>k-means</a:t>
            </a:r>
            <a:r>
              <a:rPr lang="zh-CN" altLang="zh-CN" sz="1600" spc="225" dirty="0">
                <a:solidFill>
                  <a:prstClr val="white"/>
                </a:solidFill>
              </a:rPr>
              <a:t>聚类改进算法的基本流程</a:t>
            </a:r>
            <a:r>
              <a:rPr lang="zh-CN" altLang="zh-CN" sz="1600" spc="225" dirty="0" smtClean="0">
                <a:solidFill>
                  <a:prstClr val="white"/>
                </a:solidFill>
              </a:rPr>
              <a:t>。</a:t>
            </a:r>
            <a:endParaRPr lang="en-US" altLang="zh-CN" sz="1600" spc="225" dirty="0" smtClean="0">
              <a:solidFill>
                <a:prstClr val="white"/>
              </a:solidFill>
            </a:endParaRPr>
          </a:p>
          <a:p>
            <a:r>
              <a:rPr lang="en-US" altLang="zh-CN" sz="1600" spc="225" dirty="0">
                <a:solidFill>
                  <a:prstClr val="white"/>
                </a:solidFill>
              </a:rPr>
              <a:t>8</a:t>
            </a:r>
            <a:r>
              <a:rPr lang="zh-CN" altLang="zh-CN" sz="1600" spc="225" dirty="0">
                <a:solidFill>
                  <a:prstClr val="white"/>
                </a:solidFill>
              </a:rPr>
              <a:t>．基于</a:t>
            </a:r>
            <a:r>
              <a:rPr lang="en-US" altLang="zh-CN" sz="1600" spc="225" dirty="0">
                <a:solidFill>
                  <a:prstClr val="white"/>
                </a:solidFill>
              </a:rPr>
              <a:t>Spark</a:t>
            </a:r>
            <a:r>
              <a:rPr lang="zh-CN" altLang="zh-CN" sz="1600" spc="225" dirty="0">
                <a:solidFill>
                  <a:prstClr val="white"/>
                </a:solidFill>
              </a:rPr>
              <a:t>的</a:t>
            </a:r>
            <a:r>
              <a:rPr lang="en-US" altLang="zh-CN" sz="1600" spc="225" dirty="0">
                <a:solidFill>
                  <a:prstClr val="white"/>
                </a:solidFill>
              </a:rPr>
              <a:t>k-means</a:t>
            </a:r>
            <a:r>
              <a:rPr lang="zh-CN" altLang="zh-CN" sz="1600" spc="225" dirty="0">
                <a:solidFill>
                  <a:prstClr val="white"/>
                </a:solidFill>
              </a:rPr>
              <a:t>算法并行化如何实现？基于</a:t>
            </a:r>
            <a:r>
              <a:rPr lang="en-US" altLang="zh-CN" sz="1600" spc="225" dirty="0">
                <a:solidFill>
                  <a:prstClr val="white"/>
                </a:solidFill>
              </a:rPr>
              <a:t>Spark</a:t>
            </a:r>
            <a:r>
              <a:rPr lang="zh-CN" altLang="zh-CN" sz="1600" spc="225" dirty="0">
                <a:solidFill>
                  <a:prstClr val="white"/>
                </a:solidFill>
              </a:rPr>
              <a:t>的</a:t>
            </a:r>
            <a:r>
              <a:rPr lang="en-US" altLang="zh-CN" sz="1600" spc="225" dirty="0" err="1">
                <a:solidFill>
                  <a:prstClr val="white"/>
                </a:solidFill>
              </a:rPr>
              <a:t>Apriori</a:t>
            </a:r>
            <a:r>
              <a:rPr lang="zh-CN" altLang="zh-CN" sz="1600" spc="225" dirty="0">
                <a:solidFill>
                  <a:prstClr val="white"/>
                </a:solidFill>
              </a:rPr>
              <a:t>算法分布式如何实现？谱聚类并行化过程有哪些步骤？请阐述基于</a:t>
            </a:r>
            <a:r>
              <a:rPr lang="en-US" altLang="zh-CN" sz="1600" spc="225" dirty="0">
                <a:solidFill>
                  <a:prstClr val="white"/>
                </a:solidFill>
              </a:rPr>
              <a:t>FP-Growth</a:t>
            </a:r>
            <a:r>
              <a:rPr lang="zh-CN" altLang="zh-CN" sz="1600" spc="225" dirty="0">
                <a:solidFill>
                  <a:prstClr val="white"/>
                </a:solidFill>
              </a:rPr>
              <a:t>的并行化方法的基本思想。基于</a:t>
            </a:r>
            <a:r>
              <a:rPr lang="en-US" altLang="zh-CN" sz="1600" spc="225" dirty="0">
                <a:solidFill>
                  <a:prstClr val="white"/>
                </a:solidFill>
              </a:rPr>
              <a:t>Spark</a:t>
            </a:r>
            <a:r>
              <a:rPr lang="zh-CN" altLang="zh-CN" sz="1600" spc="225" dirty="0">
                <a:solidFill>
                  <a:prstClr val="white"/>
                </a:solidFill>
              </a:rPr>
              <a:t>的</a:t>
            </a:r>
            <a:r>
              <a:rPr lang="en-US" altLang="zh-CN" sz="1600" spc="225" dirty="0">
                <a:solidFill>
                  <a:prstClr val="white"/>
                </a:solidFill>
              </a:rPr>
              <a:t>FP-Growth</a:t>
            </a:r>
            <a:r>
              <a:rPr lang="zh-CN" altLang="zh-CN" sz="1600" spc="225" dirty="0">
                <a:solidFill>
                  <a:prstClr val="white"/>
                </a:solidFill>
              </a:rPr>
              <a:t>算法的并行化如何实现</a:t>
            </a:r>
            <a:r>
              <a:rPr lang="zh-CN" altLang="zh-CN" sz="1600" spc="225" dirty="0" smtClean="0">
                <a:solidFill>
                  <a:prstClr val="white"/>
                </a:solidFill>
              </a:rPr>
              <a:t>？</a:t>
            </a:r>
            <a:endParaRPr lang="en-US" altLang="zh-CN" sz="1600" spc="225"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7"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7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1" name="组合 80"/>
          <p:cNvGrpSpPr/>
          <p:nvPr/>
        </p:nvGrpSpPr>
        <p:grpSpPr>
          <a:xfrm>
            <a:off x="-3387" y="-2439"/>
            <a:ext cx="9149172" cy="716845"/>
            <a:chOff x="-3387" y="190175"/>
            <a:chExt cx="9149172" cy="524649"/>
          </a:xfrm>
        </p:grpSpPr>
        <p:sp>
          <p:nvSpPr>
            <p:cNvPr id="82" name="任意多边形 81"/>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3" name="任意多边形 82"/>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4" name="任意多边形 83"/>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5"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6"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7" name="矩形 136"/>
          <p:cNvSpPr/>
          <p:nvPr/>
        </p:nvSpPr>
        <p:spPr>
          <a:xfrm>
            <a:off x="508958" y="981892"/>
            <a:ext cx="7915326" cy="2554545"/>
          </a:xfrm>
          <a:prstGeom prst="rect">
            <a:avLst/>
          </a:prstGeom>
        </p:spPr>
        <p:txBody>
          <a:bodyPr wrap="square">
            <a:spAutoFit/>
          </a:bodyPr>
          <a:lstStyle/>
          <a:p>
            <a:r>
              <a:rPr lang="en-US" altLang="zh-CN" sz="1600" dirty="0" smtClean="0"/>
              <a:t>    </a:t>
            </a:r>
            <a:r>
              <a:rPr lang="zh-CN" altLang="zh-CN" sz="1600" dirty="0" smtClean="0"/>
              <a:t>简单的说，算法就是求解问题的方法和步骤。并行算法，就是在并行机上用很多个处理器联合求解问题的方法和步骤。</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）并行算法的设计技术</a:t>
            </a:r>
            <a:endParaRPr lang="zh-CN" altLang="zh-CN" sz="1600" dirty="0"/>
          </a:p>
          <a:p>
            <a:r>
              <a:rPr lang="en-US" altLang="zh-CN" sz="1600" dirty="0" smtClean="0"/>
              <a:t>    </a:t>
            </a:r>
            <a:r>
              <a:rPr lang="zh-CN" altLang="zh-CN" sz="1600" dirty="0" smtClean="0"/>
              <a:t>虽然</a:t>
            </a:r>
            <a:r>
              <a:rPr lang="zh-CN" altLang="zh-CN" sz="1600" dirty="0"/>
              <a:t>并行算法研究还不是太成熟，但并行算法的设计依然是有章可循的，例如划分法、分治法、平衡树法、倍增</a:t>
            </a:r>
            <a:r>
              <a:rPr lang="zh-CN" altLang="zh-CN" sz="1600" dirty="0" smtClean="0"/>
              <a:t>法等</a:t>
            </a:r>
            <a:r>
              <a:rPr lang="zh-CN" altLang="zh-CN" sz="1600" dirty="0"/>
              <a:t>都是常用的设计并行算法的方法。另外人们还可以根据问题的特性来选择适合的设计方法。</a:t>
            </a:r>
            <a:endParaRPr lang="zh-CN" altLang="zh-CN" sz="1600" dirty="0"/>
          </a:p>
          <a:p>
            <a:endParaRPr lang="en-US" altLang="zh-CN" sz="1600" dirty="0" smtClean="0"/>
          </a:p>
          <a:p>
            <a:r>
              <a:rPr lang="en-US" altLang="zh-CN" sz="1600" dirty="0" smtClean="0"/>
              <a:t>    3</a:t>
            </a:r>
            <a:r>
              <a:rPr lang="zh-CN" altLang="zh-CN" sz="1600" dirty="0"/>
              <a:t>）并行算法分为多机并行和多线程并行</a:t>
            </a:r>
            <a:endParaRPr lang="zh-CN" altLang="zh-CN" sz="1600" dirty="0"/>
          </a:p>
          <a:p>
            <a:r>
              <a:rPr lang="en-US" altLang="zh-CN" sz="1600" dirty="0" smtClean="0"/>
              <a:t>    </a:t>
            </a:r>
            <a:r>
              <a:rPr lang="zh-CN" altLang="zh-CN" sz="1600" dirty="0" smtClean="0"/>
              <a:t>多</a:t>
            </a:r>
            <a:r>
              <a:rPr lang="zh-CN" altLang="zh-CN" sz="1600" dirty="0"/>
              <a:t>机并行，如</a:t>
            </a:r>
            <a:r>
              <a:rPr lang="en-US" altLang="zh-CN" sz="1600" dirty="0"/>
              <a:t>MPI</a:t>
            </a:r>
            <a:r>
              <a:rPr lang="zh-CN" altLang="zh-CN" sz="1600" dirty="0"/>
              <a:t>技术；多线程并行，如</a:t>
            </a:r>
            <a:r>
              <a:rPr lang="en-US" altLang="zh-CN" sz="1600" dirty="0" err="1"/>
              <a:t>OpenMP</a:t>
            </a:r>
            <a:r>
              <a:rPr lang="zh-CN" altLang="zh-CN" sz="1600" dirty="0"/>
              <a:t>技术。</a:t>
            </a:r>
            <a:endParaRPr lang="zh-CN" altLang="zh-CN" sz="1600" dirty="0"/>
          </a:p>
        </p:txBody>
      </p:sp>
      <p:pic>
        <p:nvPicPr>
          <p:cNvPr id="31746" name="Picture 2" descr="https://timgsa.baidu.com/timg?image&amp;quality=80&amp;size=b9999_10000&amp;sec=1524037706096&amp;di=09e75418df3ca1a551171d429b20a21f&amp;imgtype=jpg&amp;src=http%3A%2F%2Fimg4.imgtn.bdimg.com%2Fit%2Fu%3D4101959149%2C1558103746%26fm%3D214%26gp%3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59" y="3602037"/>
            <a:ext cx="5114925" cy="2524126"/>
          </a:xfrm>
          <a:prstGeom prst="rect">
            <a:avLst/>
          </a:prstGeom>
          <a:noFill/>
          <a:extLst>
            <a:ext uri="{909E8E84-426E-40DD-AFC4-6F175D3DCCD1}">
              <a14:hiddenFill xmlns:a14="http://schemas.microsoft.com/office/drawing/2010/main">
                <a:solidFill>
                  <a:srgbClr val="FFFFFF"/>
                </a:solidFill>
              </a14:hiddenFill>
            </a:ext>
          </a:extLst>
        </p:spPr>
      </p:pic>
      <p:sp>
        <p:nvSpPr>
          <p:cNvPr id="72" name="矩形 71"/>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c-034\Desktop\云创大学-未来的大学，专注大数据人工智能培训与认证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
            <a:ext cx="4665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4572000" y="0"/>
            <a:ext cx="4572000" cy="6858000"/>
          </a:xfrm>
          <a:prstGeom prst="rect">
            <a:avLst/>
          </a:prstGeom>
          <a:solidFill>
            <a:srgbClr val="28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8" y="-10862"/>
            <a:ext cx="214312" cy="685800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61" y="-11900"/>
            <a:ext cx="214312" cy="6858000"/>
          </a:xfrm>
          <a:prstGeom prst="rect">
            <a:avLst/>
          </a:prstGeom>
        </p:spPr>
      </p:pic>
      <p:pic>
        <p:nvPicPr>
          <p:cNvPr id="1026" name="Picture 2" descr="C:\Users\yc-034\AppData\Local\Temp\WeChat Files\fa740bf4eb5ba01a0250bf220055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22" y="5345456"/>
            <a:ext cx="869150" cy="875542"/>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896026" y="3343928"/>
            <a:ext cx="3958505" cy="1286506"/>
          </a:xfrm>
          <a:prstGeom prst="rect">
            <a:avLst/>
          </a:prstGeom>
        </p:spPr>
        <p:txBody>
          <a:bodyPr wrap="square">
            <a:spAutoFit/>
          </a:bodyPr>
          <a:lstStyle/>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在线学习、在线动手做实验</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学习云创大数据大量实际项目</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获取云创工程师认证、工信部认证、国际认证</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a:p>
            <a:pPr marL="279400" lvl="0" indent="-279400" fontAlgn="ctr">
              <a:lnSpc>
                <a:spcPct val="120000"/>
              </a:lnSpc>
              <a:spcBef>
                <a:spcPts val="0"/>
              </a:spcBef>
              <a:spcAft>
                <a:spcPts val="800"/>
              </a:spcAft>
              <a:buSzPct val="100000"/>
              <a:buFont typeface="Wingdings" panose="05000000000000000000" charset="0"/>
              <a:buChar char="l"/>
            </a:pPr>
            <a:r>
              <a:rPr lang="zh-CN" altLang="en-US" sz="1200" spc="16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大</a:t>
            </a:r>
            <a:r>
              <a:rPr lang="zh-CN" altLang="en-US"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rPr>
              <a:t>数据能力分析、工作匹配、智能推荐</a:t>
            </a:r>
            <a:endParaRPr lang="en-US" altLang="zh-CN" sz="1200" spc="160" smtClean="0">
              <a:ln w="3175">
                <a:noFill/>
                <a:prstDash val="dash"/>
              </a:ln>
              <a:solidFill>
                <a:schemeClr val="accent4">
                  <a:lumMod val="20000"/>
                  <a:lumOff val="80000"/>
                </a:schemeClr>
              </a:solidFill>
              <a:latin typeface="方正粗黑宋简体" pitchFamily="2" charset="-122"/>
              <a:ea typeface="方正粗黑宋简体" pitchFamily="2" charset="-122"/>
              <a:cs typeface="微软雅黑" panose="020B0503020204020204" pitchFamily="34" charset="-122"/>
              <a:sym typeface="+mn-ea"/>
            </a:endParaRPr>
          </a:p>
        </p:txBody>
      </p:sp>
      <p:pic>
        <p:nvPicPr>
          <p:cNvPr id="1029" name="Picture 5" descr="https://edu.cstor.cn/img/w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835" y="5345456"/>
            <a:ext cx="869106" cy="87554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933258" y="6463743"/>
            <a:ext cx="1223412"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云创大学微信公众号</a:t>
            </a:r>
            <a:endParaRPr lang="zh-CN" altLang="en-US" sz="900">
              <a:solidFill>
                <a:schemeClr val="bg1"/>
              </a:solidFill>
              <a:latin typeface="方正粗黑宋简体" pitchFamily="2" charset="-122"/>
              <a:ea typeface="方正粗黑宋简体" pitchFamily="2" charset="-122"/>
            </a:endParaRPr>
          </a:p>
        </p:txBody>
      </p:sp>
      <p:sp>
        <p:nvSpPr>
          <p:cNvPr id="31" name="矩形 30"/>
          <p:cNvSpPr/>
          <p:nvPr/>
        </p:nvSpPr>
        <p:spPr>
          <a:xfrm>
            <a:off x="5746039" y="6299849"/>
            <a:ext cx="877163" cy="230832"/>
          </a:xfrm>
          <a:prstGeom prst="rect">
            <a:avLst/>
          </a:prstGeom>
        </p:spPr>
        <p:txBody>
          <a:bodyPr wrap="none">
            <a:spAutoFit/>
          </a:bodyPr>
          <a:lstStyle/>
          <a:p>
            <a:r>
              <a:rPr lang="zh-CN" altLang="en-US" sz="900">
                <a:solidFill>
                  <a:schemeClr val="bg1"/>
                </a:solidFill>
                <a:latin typeface="方正粗黑宋简体" pitchFamily="2" charset="-122"/>
                <a:ea typeface="方正粗黑宋简体" pitchFamily="2" charset="-122"/>
              </a:rPr>
              <a:t>云创</a:t>
            </a:r>
            <a:r>
              <a:rPr lang="zh-CN" altLang="en-US" sz="900" smtClean="0">
                <a:solidFill>
                  <a:schemeClr val="bg1"/>
                </a:solidFill>
                <a:latin typeface="方正粗黑宋简体" pitchFamily="2" charset="-122"/>
                <a:ea typeface="方正粗黑宋简体" pitchFamily="2" charset="-122"/>
              </a:rPr>
              <a:t>大学网站</a:t>
            </a:r>
            <a:endParaRPr lang="zh-CN" altLang="en-US" sz="900">
              <a:solidFill>
                <a:schemeClr val="bg1"/>
              </a:solidFill>
              <a:latin typeface="方正粗黑宋简体" pitchFamily="2" charset="-122"/>
              <a:ea typeface="方正粗黑宋简体" pitchFamily="2" charset="-122"/>
            </a:endParaRPr>
          </a:p>
        </p:txBody>
      </p:sp>
      <p:sp>
        <p:nvSpPr>
          <p:cNvPr id="7" name="矩形 6"/>
          <p:cNvSpPr/>
          <p:nvPr/>
        </p:nvSpPr>
        <p:spPr>
          <a:xfrm>
            <a:off x="5519811" y="6461760"/>
            <a:ext cx="1285929" cy="230832"/>
          </a:xfrm>
          <a:prstGeom prst="rect">
            <a:avLst/>
          </a:prstGeom>
        </p:spPr>
        <p:txBody>
          <a:bodyPr wrap="none">
            <a:spAutoFit/>
          </a:bodyPr>
          <a:lstStyle/>
          <a:p>
            <a:r>
              <a:rPr lang="en-US" altLang="zh-CN" sz="900">
                <a:solidFill>
                  <a:schemeClr val="bg1"/>
                </a:solidFill>
                <a:latin typeface="方正粗黑宋简体" pitchFamily="2" charset="-122"/>
                <a:ea typeface="方正粗黑宋简体" pitchFamily="2" charset="-122"/>
              </a:rPr>
              <a:t>https://edu.cstor.cn/</a:t>
            </a:r>
            <a:endParaRPr lang="zh-CN" altLang="en-US" sz="900">
              <a:solidFill>
                <a:schemeClr val="bg1"/>
              </a:solidFill>
              <a:latin typeface="方正粗黑宋简体" pitchFamily="2" charset="-122"/>
              <a:ea typeface="方正粗黑宋简体" pitchFamily="2" charset="-122"/>
            </a:endParaRPr>
          </a:p>
        </p:txBody>
      </p:sp>
      <p:sp>
        <p:nvSpPr>
          <p:cNvPr id="20" name="矩形 19"/>
          <p:cNvSpPr/>
          <p:nvPr/>
        </p:nvSpPr>
        <p:spPr>
          <a:xfrm>
            <a:off x="5988208" y="809784"/>
            <a:ext cx="2468945" cy="523220"/>
          </a:xfrm>
          <a:prstGeom prst="rect">
            <a:avLst/>
          </a:prstGeom>
          <a:noFill/>
        </p:spPr>
        <p:txBody>
          <a:bodyPr wrap="none" lIns="91440" tIns="45720" rIns="91440" bIns="45720">
            <a:spAutoFit/>
          </a:bodyPr>
          <a:lstStyle/>
          <a:p>
            <a:pPr algn="ctr"/>
            <a:r>
              <a:rPr lang="zh-CN" alt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省钱</a:t>
            </a:r>
            <a:r>
              <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、省时间</a:t>
            </a:r>
            <a:r>
              <a:rPr lang="en-US" altLang="zh-CN"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a:t>
            </a:r>
            <a:endParaRPr lang="zh-CN" alt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sp>
        <p:nvSpPr>
          <p:cNvPr id="19" name="文本框 11"/>
          <p:cNvSpPr txBox="1"/>
          <p:nvPr/>
        </p:nvSpPr>
        <p:spPr>
          <a:xfrm>
            <a:off x="4786444" y="338591"/>
            <a:ext cx="3700052"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大学生如何提高实战能力，高薪就业？</a:t>
            </a:r>
            <a:endParaRPr lang="zh-CN" altLang="en-US" sz="1600" b="1" dirty="0">
              <a:solidFill>
                <a:schemeClr val="bg1"/>
              </a:solidFill>
              <a:latin typeface="方正粗黑宋简体" pitchFamily="2" charset="-122"/>
              <a:ea typeface="方正粗黑宋简体" pitchFamily="2" charset="-122"/>
            </a:endParaRPr>
          </a:p>
        </p:txBody>
      </p:sp>
      <p:sp>
        <p:nvSpPr>
          <p:cNvPr id="21" name="文本框 11"/>
          <p:cNvSpPr txBox="1"/>
          <p:nvPr/>
        </p:nvSpPr>
        <p:spPr>
          <a:xfrm>
            <a:off x="4786444" y="917505"/>
            <a:ext cx="1218603"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学到真本事</a:t>
            </a:r>
            <a:endParaRPr lang="zh-CN" altLang="en-US" sz="1600" b="1" dirty="0">
              <a:solidFill>
                <a:schemeClr val="bg1"/>
              </a:solidFill>
              <a:latin typeface="方正粗黑宋简体" pitchFamily="2" charset="-122"/>
              <a:ea typeface="方正粗黑宋简体" pitchFamily="2" charset="-122"/>
            </a:endParaRPr>
          </a:p>
        </p:txBody>
      </p:sp>
      <p:sp>
        <p:nvSpPr>
          <p:cNvPr id="22" name="文本框 11"/>
          <p:cNvSpPr txBox="1"/>
          <p:nvPr/>
        </p:nvSpPr>
        <p:spPr>
          <a:xfrm>
            <a:off x="4786443" y="1520189"/>
            <a:ext cx="4113627" cy="338554"/>
          </a:xfrm>
          <a:prstGeom prst="rect">
            <a:avLst/>
          </a:prstGeom>
          <a:noFill/>
        </p:spPr>
        <p:txBody>
          <a:bodyPr wrap="none" rtlCol="0">
            <a:spAutoFit/>
          </a:bodyPr>
          <a:lstStyle/>
          <a:p>
            <a:r>
              <a:rPr lang="zh-CN" altLang="en-US" sz="1600" b="1" smtClean="0">
                <a:solidFill>
                  <a:schemeClr val="bg1"/>
                </a:solidFill>
                <a:latin typeface="方正粗黑宋简体" pitchFamily="2" charset="-122"/>
                <a:ea typeface="方正粗黑宋简体" pitchFamily="2" charset="-122"/>
              </a:rPr>
              <a:t>学习大数据、人工智能、云计算的不二之选</a:t>
            </a:r>
            <a:endParaRPr lang="zh-CN" altLang="en-US" sz="1600" b="1" dirty="0">
              <a:solidFill>
                <a:schemeClr val="bg1"/>
              </a:solidFill>
              <a:latin typeface="方正粗黑宋简体" pitchFamily="2" charset="-122"/>
              <a:ea typeface="方正粗黑宋简体" pitchFamily="2" charset="-122"/>
            </a:endParaRPr>
          </a:p>
        </p:txBody>
      </p:sp>
      <p:sp>
        <p:nvSpPr>
          <p:cNvPr id="2" name="矩形 1"/>
          <p:cNvSpPr/>
          <p:nvPr/>
        </p:nvSpPr>
        <p:spPr>
          <a:xfrm>
            <a:off x="4665494" y="4718475"/>
            <a:ext cx="4493538" cy="461665"/>
          </a:xfrm>
          <a:prstGeom prst="rect">
            <a:avLst/>
          </a:prstGeom>
          <a:noFill/>
        </p:spPr>
        <p:txBody>
          <a:bodyPr wrap="none" lIns="91440" tIns="45720" rIns="91440" bIns="45720">
            <a:spAutoFit/>
          </a:bodyPr>
          <a:lstStyle/>
          <a:p>
            <a:pPr algn="ctr"/>
            <a:r>
              <a:rPr lang="zh-CN" alt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学</a:t>
            </a:r>
            <a:r>
              <a:rPr lang="zh-CN" alt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rPr>
              <a:t>到真本事，走遍天下都不怕！</a:t>
            </a:r>
            <a:endParaRPr lang="zh-CN" altLang="en-US"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方正粗黑宋简体" pitchFamily="2" charset="-122"/>
              <a:ea typeface="方正粗黑宋简体" pitchFamily="2"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640" y="2027068"/>
            <a:ext cx="2087935" cy="128889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a:hlinkClick r:id="rId1"/>
          </p:cNvPr>
          <p:cNvSpPr/>
          <p:nvPr/>
        </p:nvSpPr>
        <p:spPr>
          <a:xfrm>
            <a:off x="4824939" y="933287"/>
            <a:ext cx="3917905"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hlinkClick r:id="rId1"/>
          </p:cNvPr>
          <p:cNvSpPr/>
          <p:nvPr/>
        </p:nvSpPr>
        <p:spPr>
          <a:xfrm>
            <a:off x="403403" y="933288"/>
            <a:ext cx="3806288" cy="2407038"/>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462133" y="4669579"/>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669493"/>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599202"/>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599288"/>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599202"/>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669493"/>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599202"/>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669493"/>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669493"/>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599202"/>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矩形 3">
            <a:hlinkClick r:id="rId1"/>
          </p:cNvPr>
          <p:cNvSpPr/>
          <p:nvPr/>
        </p:nvSpPr>
        <p:spPr>
          <a:xfrm>
            <a:off x="427114" y="3639664"/>
            <a:ext cx="4078140" cy="709609"/>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1"/>
          </p:cNvPr>
          <p:cNvSpPr txBox="1"/>
          <p:nvPr/>
        </p:nvSpPr>
        <p:spPr>
          <a:xfrm>
            <a:off x="1995274" y="3836384"/>
            <a:ext cx="2509980"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智能硬件大数据免费托管平台</a:t>
            </a:r>
            <a:endParaRPr lang="zh-CN" altLang="en-US" sz="1400" dirty="0" smtClean="0">
              <a:solidFill>
                <a:schemeClr val="tx1">
                  <a:lumMod val="75000"/>
                  <a:lumOff val="25000"/>
                </a:schemeClr>
              </a:solidFill>
              <a:latin typeface="+mj-ea"/>
              <a:ea typeface="+mj-ea"/>
            </a:endParaRPr>
          </a:p>
        </p:txBody>
      </p:sp>
      <p:pic>
        <p:nvPicPr>
          <p:cNvPr id="1048" name="Picture 24" descr="F:\大数据挖掘平台\物联网大数据平台\logo_bate_homeaaa.png">
            <a:hlinkClick r:id="rId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6424" y="3747764"/>
            <a:ext cx="1803529"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80132" y="3600928"/>
            <a:ext cx="4121103" cy="799827"/>
            <a:chOff x="4986061" y="3557798"/>
            <a:chExt cx="3486036" cy="799827"/>
          </a:xfrm>
        </p:grpSpPr>
        <p:sp>
          <p:nvSpPr>
            <p:cNvPr id="37" name="矩形 36">
              <a:hlinkClick r:id="rId23"/>
            </p:cNvPr>
            <p:cNvSpPr/>
            <p:nvPr/>
          </p:nvSpPr>
          <p:spPr>
            <a:xfrm>
              <a:off x="4986061" y="3594588"/>
              <a:ext cx="3486036" cy="70961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3"/>
            </p:cNvPr>
            <p:cNvSpPr txBox="1"/>
            <p:nvPr/>
          </p:nvSpPr>
          <p:spPr>
            <a:xfrm>
              <a:off x="6635120" y="3780323"/>
              <a:ext cx="1800493" cy="346633"/>
            </a:xfrm>
            <a:prstGeom prst="rect">
              <a:avLst/>
            </a:prstGeom>
            <a:noFill/>
          </p:spPr>
          <p:txBody>
            <a:bodyPr wrap="none" rtlCol="0">
              <a:spAutoFit/>
            </a:bodyPr>
            <a:lstStyle/>
            <a:p>
              <a:pPr algn="ctr">
                <a:lnSpc>
                  <a:spcPts val="2160"/>
                </a:lnSpc>
              </a:pPr>
              <a:r>
                <a:rPr lang="zh-CN" altLang="en-US" sz="1400" smtClean="0">
                  <a:solidFill>
                    <a:schemeClr val="tx1">
                      <a:lumMod val="75000"/>
                      <a:lumOff val="25000"/>
                    </a:schemeClr>
                  </a:solidFill>
                  <a:latin typeface="+mj-ea"/>
                  <a:ea typeface="+mj-ea"/>
                </a:rPr>
                <a:t>环境大数据开放平台</a:t>
              </a:r>
              <a:endParaRPr lang="zh-CN" altLang="en-US" sz="1400" dirty="0" smtClean="0">
                <a:solidFill>
                  <a:schemeClr val="tx1">
                    <a:lumMod val="75000"/>
                    <a:lumOff val="25000"/>
                  </a:schemeClr>
                </a:solidFill>
                <a:latin typeface="+mj-ea"/>
                <a:ea typeface="+mj-ea"/>
              </a:endParaRPr>
            </a:p>
          </p:txBody>
        </p:sp>
        <p:pic>
          <p:nvPicPr>
            <p:cNvPr id="1050" name="Picture 26" descr="F:\大数据挖掘平台\环境云\环境云logo.pn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093289" y="3557798"/>
              <a:ext cx="1693352" cy="799827"/>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文本框 10"/>
          <p:cNvSpPr txBox="1"/>
          <p:nvPr/>
        </p:nvSpPr>
        <p:spPr>
          <a:xfrm>
            <a:off x="5590610" y="941914"/>
            <a:ext cx="250902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免费</a:t>
            </a:r>
            <a:r>
              <a:rPr lang="zh-CN" altLang="en-US" sz="2000" b="1">
                <a:solidFill>
                  <a:srgbClr val="70AD47">
                    <a:lumMod val="75000"/>
                  </a:srgbClr>
                </a:solidFill>
              </a:rPr>
              <a:t>大数据</a:t>
            </a:r>
            <a:r>
              <a:rPr lang="en-US" altLang="zh-CN" sz="2000" b="1" smtClean="0">
                <a:solidFill>
                  <a:srgbClr val="70AD47">
                    <a:lumMod val="75000"/>
                  </a:srgbClr>
                </a:solidFill>
              </a:rPr>
              <a:t>APP</a:t>
            </a:r>
            <a:r>
              <a:rPr lang="zh-CN" altLang="en-US" sz="2000" b="1" smtClean="0">
                <a:solidFill>
                  <a:srgbClr val="70AD47">
                    <a:lumMod val="75000"/>
                  </a:srgbClr>
                </a:solidFill>
              </a:rPr>
              <a:t>推荐</a:t>
            </a:r>
            <a:endParaRPr lang="zh-CN" altLang="en-US" sz="2000" b="1" dirty="0">
              <a:solidFill>
                <a:srgbClr val="70AD47">
                  <a:lumMod val="75000"/>
                </a:srgbClr>
              </a:solidFill>
            </a:endParaRPr>
          </a:p>
        </p:txBody>
      </p:sp>
      <p:sp>
        <p:nvSpPr>
          <p:cNvPr id="53" name="矩形 52"/>
          <p:cNvSpPr/>
          <p:nvPr/>
        </p:nvSpPr>
        <p:spPr>
          <a:xfrm>
            <a:off x="2494835" y="333112"/>
            <a:ext cx="4134464" cy="400110"/>
          </a:xfrm>
          <a:prstGeom prst="rect">
            <a:avLst/>
          </a:prstGeom>
          <a:solidFill>
            <a:schemeClr val="tx1">
              <a:lumMod val="75000"/>
              <a:lumOff val="25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grpSp>
        <p:nvGrpSpPr>
          <p:cNvPr id="19" name="组合 18"/>
          <p:cNvGrpSpPr/>
          <p:nvPr/>
        </p:nvGrpSpPr>
        <p:grpSpPr>
          <a:xfrm>
            <a:off x="427114" y="1447522"/>
            <a:ext cx="8292159" cy="1847698"/>
            <a:chOff x="427114" y="2254936"/>
            <a:chExt cx="7530395" cy="1677958"/>
          </a:xfrm>
        </p:grpSpPr>
        <p:pic>
          <p:nvPicPr>
            <p:cNvPr id="59" name="图片 5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7114" y="2254936"/>
              <a:ext cx="1347283" cy="1409482"/>
            </a:xfrm>
            <a:prstGeom prst="rect">
              <a:avLst/>
            </a:prstGeom>
          </p:spPr>
        </p:pic>
        <p:pic>
          <p:nvPicPr>
            <p:cNvPr id="60" name="图片 5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44425" y="2260087"/>
              <a:ext cx="1337435" cy="1399180"/>
            </a:xfrm>
            <a:prstGeom prst="rect">
              <a:avLst/>
            </a:prstGeom>
          </p:spPr>
        </p:pic>
        <p:sp>
          <p:nvSpPr>
            <p:cNvPr id="65" name="文本框 11"/>
            <p:cNvSpPr txBox="1"/>
            <p:nvPr/>
          </p:nvSpPr>
          <p:spPr>
            <a:xfrm>
              <a:off x="644374" y="3653897"/>
              <a:ext cx="973411" cy="278529"/>
            </a:xfrm>
            <a:prstGeom prst="rect">
              <a:avLst/>
            </a:prstGeom>
            <a:noFill/>
          </p:spPr>
          <p:txBody>
            <a:bodyPr wrap="none" rtlCol="0">
              <a:spAutoFit/>
            </a:bodyPr>
            <a:lstStyle/>
            <a:p>
              <a:pPr algn="ctr"/>
              <a:r>
                <a:rPr lang="zh-CN" altLang="en-US" sz="1400" dirty="0">
                  <a:solidFill>
                    <a:schemeClr val="tx1">
                      <a:lumMod val="75000"/>
                      <a:lumOff val="25000"/>
                    </a:schemeClr>
                  </a:solidFill>
                </a:rPr>
                <a:t>刘鹏</a:t>
              </a:r>
              <a:r>
                <a:rPr lang="zh-CN" altLang="en-US" sz="1400" dirty="0" smtClean="0">
                  <a:solidFill>
                    <a:schemeClr val="tx1">
                      <a:lumMod val="75000"/>
                      <a:lumOff val="25000"/>
                    </a:schemeClr>
                  </a:solidFill>
                </a:rPr>
                <a:t>看</a:t>
              </a:r>
              <a:r>
                <a:rPr lang="zh-CN" altLang="en-US" sz="1400" dirty="0">
                  <a:solidFill>
                    <a:schemeClr val="tx1">
                      <a:lumMod val="75000"/>
                      <a:lumOff val="25000"/>
                    </a:schemeClr>
                  </a:solidFill>
                </a:rPr>
                <a:t>未来</a:t>
              </a:r>
              <a:endParaRPr lang="zh-CN" altLang="en-US" sz="1400" dirty="0">
                <a:solidFill>
                  <a:schemeClr val="tx1">
                    <a:lumMod val="75000"/>
                    <a:lumOff val="25000"/>
                  </a:schemeClr>
                </a:solidFill>
              </a:endParaRPr>
            </a:p>
          </p:txBody>
        </p:sp>
        <p:sp>
          <p:nvSpPr>
            <p:cNvPr id="67" name="文本框 13"/>
            <p:cNvSpPr txBox="1"/>
            <p:nvPr/>
          </p:nvSpPr>
          <p:spPr>
            <a:xfrm>
              <a:off x="2626805" y="3654365"/>
              <a:ext cx="973411" cy="278529"/>
            </a:xfrm>
            <a:prstGeom prst="rect">
              <a:avLst/>
            </a:prstGeom>
            <a:noFill/>
          </p:spPr>
          <p:txBody>
            <a:bodyPr wrap="none" rtlCol="0">
              <a:spAutoFit/>
            </a:bodyPr>
            <a:lstStyle/>
            <a:p>
              <a:pPr algn="ctr"/>
              <a:r>
                <a:rPr lang="zh-CN" altLang="en-US" sz="1400" dirty="0" smtClean="0">
                  <a:solidFill>
                    <a:schemeClr val="tx1">
                      <a:lumMod val="75000"/>
                      <a:lumOff val="25000"/>
                    </a:schemeClr>
                  </a:solidFill>
                </a:rPr>
                <a:t>云创</a:t>
              </a:r>
              <a:r>
                <a:rPr lang="zh-CN" altLang="en-US" sz="1400" dirty="0">
                  <a:solidFill>
                    <a:schemeClr val="tx1">
                      <a:lumMod val="75000"/>
                      <a:lumOff val="25000"/>
                    </a:schemeClr>
                  </a:solidFill>
                </a:rPr>
                <a:t>大数据</a:t>
              </a:r>
              <a:endParaRPr lang="zh-CN" altLang="en-US" sz="1400" dirty="0">
                <a:solidFill>
                  <a:schemeClr val="tx1">
                    <a:lumMod val="75000"/>
                    <a:lumOff val="25000"/>
                  </a:schemeClr>
                </a:solidFill>
              </a:endParaRPr>
            </a:p>
          </p:txBody>
        </p:sp>
        <p:pic>
          <p:nvPicPr>
            <p:cNvPr id="3077"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28764" y="2260087"/>
              <a:ext cx="1424862"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16353" y="2254936"/>
              <a:ext cx="1441156" cy="140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文本框 13"/>
            <p:cNvSpPr txBox="1"/>
            <p:nvPr/>
          </p:nvSpPr>
          <p:spPr>
            <a:xfrm>
              <a:off x="4654836" y="3654028"/>
              <a:ext cx="973411" cy="278529"/>
            </a:xfrm>
            <a:prstGeom prst="rect">
              <a:avLst/>
            </a:prstGeom>
            <a:noFill/>
          </p:spPr>
          <p:txBody>
            <a:bodyPr wrap="none" rtlCol="0">
              <a:spAutoFit/>
            </a:bodyPr>
            <a:lstStyle/>
            <a:p>
              <a:pPr algn="ct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我的</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PM2.5</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文本框 13"/>
            <p:cNvSpPr txBox="1"/>
            <p:nvPr/>
          </p:nvSpPr>
          <p:spPr>
            <a:xfrm>
              <a:off x="6911682" y="3654027"/>
              <a:ext cx="650479" cy="278529"/>
            </a:xfrm>
            <a:prstGeom prst="rect">
              <a:avLst/>
            </a:prstGeom>
            <a:noFill/>
          </p:spPr>
          <p:txBody>
            <a:bodyPr wrap="none" rtlCol="0">
              <a:spAutoFit/>
            </a:bodyPr>
            <a:lstStyle/>
            <a:p>
              <a:pPr algn="ctr"/>
              <a:r>
                <a:rPr lang="zh-CN" altLang="en-US" sz="1400" smtClean="0">
                  <a:solidFill>
                    <a:schemeClr val="tx1">
                      <a:lumMod val="75000"/>
                      <a:lumOff val="25000"/>
                    </a:schemeClr>
                  </a:solidFill>
                </a:rPr>
                <a:t>同声译</a:t>
              </a:r>
              <a:endParaRPr lang="zh-CN" altLang="en-US" sz="1400" dirty="0" smtClean="0">
                <a:solidFill>
                  <a:schemeClr val="tx1">
                    <a:lumMod val="75000"/>
                    <a:lumOff val="25000"/>
                  </a:schemeClr>
                </a:solidFill>
              </a:endParaRPr>
            </a:p>
          </p:txBody>
        </p:sp>
      </p:grpSp>
      <p:sp>
        <p:nvSpPr>
          <p:cNvPr id="52" name="文本框 10"/>
          <p:cNvSpPr txBox="1"/>
          <p:nvPr/>
        </p:nvSpPr>
        <p:spPr>
          <a:xfrm>
            <a:off x="1279938" y="941914"/>
            <a:ext cx="198002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smtClean="0">
                <a:solidFill>
                  <a:srgbClr val="70AD47">
                    <a:lumMod val="75000"/>
                  </a:srgbClr>
                </a:solidFill>
              </a:rPr>
              <a:t>微</a:t>
            </a:r>
            <a:r>
              <a:rPr lang="zh-CN" altLang="en-US" sz="2000" b="1" dirty="0">
                <a:solidFill>
                  <a:srgbClr val="70AD47">
                    <a:lumMod val="75000"/>
                  </a:srgbClr>
                </a:solidFill>
              </a:rPr>
              <a:t>信</a:t>
            </a:r>
            <a:r>
              <a:rPr lang="zh-CN" altLang="en-US" sz="2000" b="1">
                <a:solidFill>
                  <a:srgbClr val="70AD47">
                    <a:lumMod val="75000"/>
                  </a:srgbClr>
                </a:solidFill>
              </a:rPr>
              <a:t>公众</a:t>
            </a:r>
            <a:r>
              <a:rPr lang="zh-CN" altLang="en-US" sz="2000" b="1" smtClean="0">
                <a:solidFill>
                  <a:srgbClr val="70AD47">
                    <a:lumMod val="75000"/>
                  </a:srgbClr>
                </a:solidFill>
              </a:rPr>
              <a:t>号推荐</a:t>
            </a:r>
            <a:endParaRPr lang="zh-CN" altLang="en-US" sz="2000" b="1" dirty="0">
              <a:solidFill>
                <a:srgbClr val="70AD47">
                  <a:lumMod val="75000"/>
                </a:srgbClr>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10" name="组合 9"/>
          <p:cNvGrpSpPr/>
          <p:nvPr/>
        </p:nvGrpSpPr>
        <p:grpSpPr>
          <a:xfrm>
            <a:off x="-3387" y="-2439"/>
            <a:ext cx="9149172" cy="716845"/>
            <a:chOff x="-3387" y="190175"/>
            <a:chExt cx="9149172" cy="524649"/>
          </a:xfrm>
        </p:grpSpPr>
        <p:sp>
          <p:nvSpPr>
            <p:cNvPr id="11" name="任意多边形 10"/>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2" name="任意多边形 11"/>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任意多边形 12"/>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14"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15"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67" name="矩形 66"/>
          <p:cNvSpPr/>
          <p:nvPr/>
        </p:nvSpPr>
        <p:spPr>
          <a:xfrm>
            <a:off x="582980" y="1264921"/>
            <a:ext cx="7915326" cy="4278094"/>
          </a:xfrm>
          <a:prstGeom prst="rect">
            <a:avLst/>
          </a:prstGeom>
        </p:spPr>
        <p:txBody>
          <a:bodyPr wrap="square">
            <a:spAutoFit/>
          </a:bodyPr>
          <a:lstStyle/>
          <a:p>
            <a:r>
              <a:rPr lang="en-US" altLang="zh-CN" sz="1600" dirty="0" smtClean="0"/>
              <a:t>    </a:t>
            </a:r>
            <a:r>
              <a:rPr lang="x-none" altLang="zh-CN" sz="1600" dirty="0" smtClean="0"/>
              <a:t>1</a:t>
            </a:r>
            <a:r>
              <a:rPr lang="x-none" altLang="zh-CN" sz="1600" dirty="0"/>
              <a:t>）并行计算</a:t>
            </a:r>
            <a:endParaRPr lang="zh-CN" altLang="zh-CN" sz="1600" dirty="0"/>
          </a:p>
          <a:p>
            <a:r>
              <a:rPr lang="en-US" altLang="zh-CN" sz="1600" dirty="0" smtClean="0"/>
              <a:t>    </a:t>
            </a:r>
            <a:r>
              <a:rPr lang="zh-CN" altLang="zh-CN" sz="1600" dirty="0" smtClean="0"/>
              <a:t>从</a:t>
            </a:r>
            <a:r>
              <a:rPr lang="zh-CN" altLang="zh-CN" sz="1600" dirty="0"/>
              <a:t>处理器的角度看，并行计算可划分为时间并行和空间并行，时间并行即流水线技术，空间并行则是使用多个处理器同时计算。从算法设计的角度来看，并行计算可分为数据并行和任务</a:t>
            </a:r>
            <a:r>
              <a:rPr lang="zh-CN" altLang="zh-CN" sz="1600" dirty="0" smtClean="0"/>
              <a:t>并行。</a:t>
            </a:r>
            <a:endParaRPr lang="zh-CN" altLang="zh-CN" sz="1600" dirty="0"/>
          </a:p>
          <a:p>
            <a:r>
              <a:rPr lang="en-US" altLang="zh-CN" sz="1600" dirty="0" smtClean="0"/>
              <a:t>    </a:t>
            </a:r>
            <a:r>
              <a:rPr lang="zh-CN" altLang="zh-CN" sz="1600" dirty="0" smtClean="0"/>
              <a:t>从</a:t>
            </a:r>
            <a:r>
              <a:rPr lang="zh-CN" altLang="zh-CN" sz="1600" dirty="0"/>
              <a:t>体系结构来说，空间并行导致两类并行机的产生：单指令流多数据流（</a:t>
            </a:r>
            <a:r>
              <a:rPr lang="en-US" altLang="zh-CN" sz="1600" dirty="0"/>
              <a:t>SIMD</a:t>
            </a:r>
            <a:r>
              <a:rPr lang="zh-CN" altLang="zh-CN" sz="1600" dirty="0"/>
              <a:t>）和多指令流多数据流（</a:t>
            </a:r>
            <a:r>
              <a:rPr lang="en-US" altLang="zh-CN" sz="1600" dirty="0"/>
              <a:t>MIMD</a:t>
            </a:r>
            <a:r>
              <a:rPr lang="zh-CN" altLang="zh-CN" sz="1600" dirty="0"/>
              <a:t>）。</a:t>
            </a:r>
            <a:r>
              <a:rPr lang="en-US" altLang="zh-CN" sz="1600" dirty="0"/>
              <a:t>MIMD</a:t>
            </a:r>
            <a:r>
              <a:rPr lang="zh-CN" altLang="zh-CN" sz="1600" dirty="0"/>
              <a:t>类的机器又可分为常见的五类：并行矢量处理机（</a:t>
            </a:r>
            <a:r>
              <a:rPr lang="en-US" altLang="zh-CN" sz="1600" dirty="0"/>
              <a:t>PVP</a:t>
            </a:r>
            <a:r>
              <a:rPr lang="zh-CN" altLang="zh-CN" sz="1600" dirty="0"/>
              <a:t>）、对称多处理机（</a:t>
            </a:r>
            <a:r>
              <a:rPr lang="en-US" altLang="zh-CN" sz="1600" dirty="0"/>
              <a:t>SMP</a:t>
            </a:r>
            <a:r>
              <a:rPr lang="zh-CN" altLang="zh-CN" sz="1600" dirty="0"/>
              <a:t>）、大规模并行处理机（</a:t>
            </a:r>
            <a:r>
              <a:rPr lang="en-US" altLang="zh-CN" sz="1600" dirty="0"/>
              <a:t>MPP</a:t>
            </a:r>
            <a:r>
              <a:rPr lang="zh-CN" altLang="zh-CN" sz="1600" dirty="0"/>
              <a:t>）、工作站集群（</a:t>
            </a:r>
            <a:r>
              <a:rPr lang="en-US" altLang="zh-CN" sz="1600" dirty="0"/>
              <a:t>COW</a:t>
            </a:r>
            <a:r>
              <a:rPr lang="zh-CN" altLang="zh-CN" sz="1600" dirty="0"/>
              <a:t>）和分布式共享存储处理机（</a:t>
            </a:r>
            <a:r>
              <a:rPr lang="en-US" altLang="zh-CN" sz="1600" dirty="0"/>
              <a:t>DSM</a:t>
            </a:r>
            <a:r>
              <a:rPr lang="zh-CN" altLang="zh-CN" sz="1600" dirty="0"/>
              <a:t>）。</a:t>
            </a:r>
            <a:endParaRPr lang="zh-CN" altLang="zh-CN" sz="1600" dirty="0"/>
          </a:p>
          <a:p>
            <a:r>
              <a:rPr lang="en-US" altLang="zh-CN" sz="1600" dirty="0" smtClean="0"/>
              <a:t>    </a:t>
            </a:r>
            <a:r>
              <a:rPr lang="zh-CN" altLang="zh-CN" sz="1600" dirty="0" smtClean="0"/>
              <a:t>从</a:t>
            </a:r>
            <a:r>
              <a:rPr lang="zh-CN" altLang="zh-CN" sz="1600" dirty="0"/>
              <a:t>访存模型来说，并行计算有以下</a:t>
            </a:r>
            <a:r>
              <a:rPr lang="en-US" altLang="zh-CN" sz="1600" dirty="0"/>
              <a:t>5</a:t>
            </a:r>
            <a:r>
              <a:rPr lang="zh-CN" altLang="zh-CN" sz="1600" dirty="0"/>
              <a:t>种访存模型：均匀访存模型（</a:t>
            </a:r>
            <a:r>
              <a:rPr lang="en-US" altLang="zh-CN" sz="1600" dirty="0"/>
              <a:t>UMA</a:t>
            </a:r>
            <a:r>
              <a:rPr lang="zh-CN" altLang="zh-CN" sz="1600" dirty="0"/>
              <a:t>）、非均匀访存模型（</a:t>
            </a:r>
            <a:r>
              <a:rPr lang="en-US" altLang="zh-CN" sz="1600" dirty="0"/>
              <a:t>NUMA</a:t>
            </a:r>
            <a:r>
              <a:rPr lang="zh-CN" altLang="zh-CN" sz="1600" dirty="0"/>
              <a:t>）、全高速缓存访存模型（</a:t>
            </a:r>
            <a:r>
              <a:rPr lang="en-US" altLang="zh-CN" sz="1600" dirty="0"/>
              <a:t>COMA</a:t>
            </a:r>
            <a:r>
              <a:rPr lang="zh-CN" altLang="zh-CN" sz="1600" dirty="0"/>
              <a:t>）、一致性高速缓存非均匀存储访问模型（</a:t>
            </a:r>
            <a:r>
              <a:rPr lang="en-US" altLang="zh-CN" sz="1600" dirty="0"/>
              <a:t>CC-NUMA</a:t>
            </a:r>
            <a:r>
              <a:rPr lang="zh-CN" altLang="zh-CN" sz="1600" dirty="0"/>
              <a:t>）和非远程存储访问模型（</a:t>
            </a:r>
            <a:r>
              <a:rPr lang="en-US" altLang="zh-CN" sz="1600" dirty="0"/>
              <a:t>NORMA</a:t>
            </a:r>
            <a:r>
              <a:rPr lang="zh-CN" altLang="zh-CN" sz="1600" dirty="0"/>
              <a:t>）</a:t>
            </a:r>
            <a:r>
              <a:rPr lang="zh-CN" altLang="zh-CN" sz="1600" dirty="0" smtClean="0"/>
              <a:t>。</a:t>
            </a:r>
            <a:endParaRPr lang="en-US" altLang="zh-CN" sz="1600" dirty="0" smtClean="0"/>
          </a:p>
          <a:p>
            <a:endParaRPr lang="en-US" altLang="zh-CN" sz="1600" dirty="0" smtClean="0"/>
          </a:p>
          <a:p>
            <a:r>
              <a:rPr lang="en-US" altLang="zh-CN" sz="1600" dirty="0" smtClean="0"/>
              <a:t>    </a:t>
            </a:r>
            <a:r>
              <a:rPr lang="x-none" altLang="zh-CN" sz="1600" dirty="0" smtClean="0"/>
              <a:t>2</a:t>
            </a:r>
            <a:r>
              <a:rPr lang="x-none" altLang="zh-CN" sz="1600" dirty="0"/>
              <a:t>）并行算法</a:t>
            </a:r>
            <a:endParaRPr lang="zh-CN" altLang="zh-CN" sz="1600" dirty="0"/>
          </a:p>
          <a:p>
            <a:r>
              <a:rPr lang="en-US" altLang="zh-CN" sz="1600" dirty="0"/>
              <a:t>    </a:t>
            </a:r>
            <a:r>
              <a:rPr lang="zh-CN" altLang="zh-CN" sz="1600" dirty="0"/>
              <a:t>并行算法是用多台处理机联合求解问题的方法和步骤，其执行过程是将给定问题先分解成若干个尽量相互独立的子问题，然后使用多台计算机同时进行求解，从而最终求得原问题的解。</a:t>
            </a:r>
            <a:endParaRPr lang="zh-CN" altLang="zh-CN" sz="1600" dirty="0"/>
          </a:p>
          <a:p>
            <a:endParaRPr lang="zh-CN" altLang="zh-CN" sz="1600" dirty="0"/>
          </a:p>
        </p:txBody>
      </p:sp>
      <p:sp>
        <p:nvSpPr>
          <p:cNvPr id="68" name="矩形 67"/>
          <p:cNvSpPr/>
          <p:nvPr/>
        </p:nvSpPr>
        <p:spPr>
          <a:xfrm>
            <a:off x="552498" y="907658"/>
            <a:ext cx="3022369" cy="338554"/>
          </a:xfrm>
          <a:prstGeom prst="rect">
            <a:avLst/>
          </a:prstGeom>
        </p:spPr>
        <p:txBody>
          <a:bodyPr wrap="square">
            <a:spAutoFit/>
          </a:bodyPr>
          <a:lstStyle/>
          <a:p>
            <a:r>
              <a:rPr lang="en-US" altLang="zh-CN" sz="1600" dirty="0" smtClean="0"/>
              <a:t>    3. </a:t>
            </a:r>
            <a:r>
              <a:rPr lang="zh-CN" altLang="zh-CN" sz="1600" dirty="0" smtClean="0"/>
              <a:t>并行计算</a:t>
            </a:r>
            <a:r>
              <a:rPr lang="zh-CN" altLang="zh-CN" sz="1600" dirty="0"/>
              <a:t>和并行算法</a:t>
            </a:r>
            <a:endParaRPr lang="zh-CN" altLang="zh-CN" sz="1600" dirty="0"/>
          </a:p>
        </p:txBody>
      </p:sp>
      <p:sp>
        <p:nvSpPr>
          <p:cNvPr id="3" name="矩形 2"/>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2"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sz="1200" b="1" dirty="0" smtClean="0">
                <a:solidFill>
                  <a:schemeClr val="bg1">
                    <a:lumMod val="50000"/>
                  </a:schemeClr>
                </a:solidFill>
              </a:rPr>
              <a:t>57</a:t>
            </a:r>
            <a:endParaRPr lang="en-US" sz="1200" b="1" dirty="0">
              <a:solidFill>
                <a:schemeClr val="bg1">
                  <a:lumMod val="50000"/>
                </a:schemeClr>
              </a:solidFill>
              <a:latin typeface="+mn-lt"/>
            </a:endParaRPr>
          </a:p>
        </p:txBody>
      </p:sp>
      <p:pic>
        <p:nvPicPr>
          <p:cNvPr id="7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6" name="组合 75"/>
          <p:cNvGrpSpPr/>
          <p:nvPr/>
        </p:nvGrpSpPr>
        <p:grpSpPr>
          <a:xfrm>
            <a:off x="-3387" y="-2439"/>
            <a:ext cx="9149172" cy="716845"/>
            <a:chOff x="-3387" y="190175"/>
            <a:chExt cx="9149172" cy="524649"/>
          </a:xfrm>
        </p:grpSpPr>
        <p:sp>
          <p:nvSpPr>
            <p:cNvPr id="77" name="任意多边形 76"/>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8" name="任意多边形 7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9" name="任意多边形 78"/>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0"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1"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3" name="矩形 132"/>
          <p:cNvSpPr/>
          <p:nvPr/>
        </p:nvSpPr>
        <p:spPr>
          <a:xfrm>
            <a:off x="582980" y="1421677"/>
            <a:ext cx="7915326" cy="830997"/>
          </a:xfrm>
          <a:prstGeom prst="rect">
            <a:avLst/>
          </a:prstGeom>
        </p:spPr>
        <p:txBody>
          <a:bodyPr wrap="square">
            <a:spAutoFit/>
          </a:bodyPr>
          <a:lstStyle/>
          <a:p>
            <a:r>
              <a:rPr lang="en-US" altLang="zh-CN" sz="1600" dirty="0" smtClean="0"/>
              <a:t>    </a:t>
            </a:r>
            <a:r>
              <a:rPr lang="zh-CN" altLang="zh-CN" sz="1600" dirty="0" smtClean="0"/>
              <a:t>共享</a:t>
            </a:r>
            <a:r>
              <a:rPr lang="zh-CN" altLang="zh-CN" sz="1600" dirty="0"/>
              <a:t>内存技术是指开辟一块特殊内存区域，使得多个进程可以共享这块内存进行读写操作。一旦进程将共享内存区映射到它的地址空间，这些进程间数据的传递就不再涉及内核，有利于进程间交换大批量数据</a:t>
            </a:r>
            <a:r>
              <a:rPr lang="zh-CN" altLang="zh-CN" sz="1600" dirty="0" smtClean="0"/>
              <a:t>。</a:t>
            </a:r>
            <a:r>
              <a:rPr lang="x-none" altLang="zh-CN" sz="1600" dirty="0"/>
              <a:t> </a:t>
            </a:r>
            <a:endParaRPr lang="zh-CN" altLang="zh-CN" sz="1600" dirty="0"/>
          </a:p>
        </p:txBody>
      </p:sp>
      <p:sp>
        <p:nvSpPr>
          <p:cNvPr id="134" name="矩形 133"/>
          <p:cNvSpPr/>
          <p:nvPr/>
        </p:nvSpPr>
        <p:spPr>
          <a:xfrm>
            <a:off x="552498" y="1064414"/>
            <a:ext cx="3022369" cy="338554"/>
          </a:xfrm>
          <a:prstGeom prst="rect">
            <a:avLst/>
          </a:prstGeom>
        </p:spPr>
        <p:txBody>
          <a:bodyPr wrap="square">
            <a:spAutoFit/>
          </a:bodyPr>
          <a:lstStyle/>
          <a:p>
            <a:r>
              <a:rPr lang="en-US" altLang="zh-CN" sz="1600" dirty="0" smtClean="0"/>
              <a:t>    4. </a:t>
            </a:r>
            <a:r>
              <a:rPr lang="zh-CN" altLang="zh-CN" sz="1600" dirty="0" smtClean="0"/>
              <a:t>共享内存</a:t>
            </a:r>
            <a:endParaRPr lang="zh-CN" altLang="zh-CN" sz="1600" dirty="0"/>
          </a:p>
        </p:txBody>
      </p:sp>
      <p:pic>
        <p:nvPicPr>
          <p:cNvPr id="32770" name="Picture 2" descr="https://timgsa.baidu.com/timg?image&amp;quality=80&amp;size=b9999_10000&amp;sec=1524632698&amp;di=6bae7b83a36ad730fc4025469c0e07b6&amp;imgtype=jpg&amp;er=1&amp;src=http%3A%2F%2Fupload.news.cecb2b.com%2F2014%2F0423%2F13982480578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370" y="2430840"/>
            <a:ext cx="6019875" cy="3322971"/>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n-US" altLang="es-HN" sz="1200" b="1" dirty="0" smtClean="0">
              <a:solidFill>
                <a:schemeClr val="bg1">
                  <a:lumMod val="50000"/>
                </a:schemeClr>
              </a:solidFill>
              <a:latin typeface="+mn-lt"/>
            </a:endParaRPr>
          </a:p>
        </p:txBody>
      </p:sp>
      <p:pic>
        <p:nvPicPr>
          <p:cNvPr id="4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52" name="组合 51"/>
          <p:cNvGrpSpPr/>
          <p:nvPr/>
        </p:nvGrpSpPr>
        <p:grpSpPr>
          <a:xfrm>
            <a:off x="-3387" y="-2439"/>
            <a:ext cx="9149172" cy="716845"/>
            <a:chOff x="-3387" y="190175"/>
            <a:chExt cx="9149172" cy="524649"/>
          </a:xfrm>
        </p:grpSpPr>
        <p:sp>
          <p:nvSpPr>
            <p:cNvPr id="53" name="任意多边形 52"/>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4" name="任意多边形 53"/>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5" name="任意多边形 54"/>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5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57"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7"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4"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6"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9"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0"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2"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3"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08" name="矩形 107"/>
          <p:cNvSpPr/>
          <p:nvPr/>
        </p:nvSpPr>
        <p:spPr>
          <a:xfrm>
            <a:off x="508958" y="929640"/>
            <a:ext cx="7915326" cy="1077218"/>
          </a:xfrm>
          <a:prstGeom prst="rect">
            <a:avLst/>
          </a:prstGeom>
        </p:spPr>
        <p:txBody>
          <a:bodyPr wrap="square">
            <a:spAutoFit/>
          </a:bodyPr>
          <a:lstStyle/>
          <a:p>
            <a:r>
              <a:rPr lang="en-US" altLang="zh-CN" sz="1600" dirty="0" smtClean="0"/>
              <a:t>    </a:t>
            </a:r>
            <a:r>
              <a:rPr lang="zh-CN" altLang="zh-CN" sz="1600" dirty="0" smtClean="0"/>
              <a:t>共享</a:t>
            </a:r>
            <a:r>
              <a:rPr lang="zh-CN" altLang="zh-CN" sz="1600" dirty="0"/>
              <a:t>内存系统的应用程序开发有多进程和多线程两种方式。多进程程序中的各进程管理各自的计算资源，进程间的数据共享通过消息方式数据传递实现；而多线程程序中的各线程可以分享主进程程序分配的所有计算资源，直接共享程序中的数据，</a:t>
            </a:r>
            <a:r>
              <a:rPr lang="zh-CN" altLang="zh-CN" sz="1600" dirty="0" smtClean="0"/>
              <a:t>如</a:t>
            </a:r>
            <a:r>
              <a:rPr lang="zh-CN" altLang="en-US" sz="1600" dirty="0"/>
              <a:t>下</a:t>
            </a:r>
            <a:r>
              <a:rPr lang="zh-CN" altLang="zh-CN" sz="1600" dirty="0" smtClean="0"/>
              <a:t>图所</a:t>
            </a:r>
            <a:r>
              <a:rPr lang="zh-CN" altLang="zh-CN" sz="1600" dirty="0"/>
              <a:t>示。</a:t>
            </a:r>
            <a:endParaRPr lang="en-US" altLang="zh-CN" sz="1600" dirty="0"/>
          </a:p>
        </p:txBody>
      </p:sp>
      <p:pic>
        <p:nvPicPr>
          <p:cNvPr id="24578" name="Picture 2" descr="T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2996" y="1899114"/>
            <a:ext cx="5503197" cy="41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1792" y="613337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57</a:t>
            </a:r>
            <a:endParaRPr lang="es-ES" sz="1200" b="1" dirty="0">
              <a:solidFill>
                <a:schemeClr val="bg1">
                  <a:lumMod val="50000"/>
                </a:schemeClr>
              </a:solidFill>
              <a:latin typeface="+mn-lt"/>
            </a:endParaRPr>
          </a:p>
        </p:txBody>
      </p:sp>
      <p:pic>
        <p:nvPicPr>
          <p:cNvPr id="7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78" name="组合 77"/>
          <p:cNvGrpSpPr/>
          <p:nvPr/>
        </p:nvGrpSpPr>
        <p:grpSpPr>
          <a:xfrm>
            <a:off x="-3387" y="-2439"/>
            <a:ext cx="9149172" cy="716845"/>
            <a:chOff x="-3387" y="190175"/>
            <a:chExt cx="9149172" cy="524649"/>
          </a:xfrm>
        </p:grpSpPr>
        <p:sp>
          <p:nvSpPr>
            <p:cNvPr id="79" name="任意多边形 78"/>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0" name="任意多边形 79"/>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1" name="任意多边形 80"/>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7.1 </a:t>
            </a:r>
            <a:r>
              <a:rPr lang="zh-CN" altLang="en-US" sz="2100" b="1" spc="225" dirty="0" smtClean="0">
                <a:solidFill>
                  <a:prstClr val="white"/>
                </a:solidFill>
              </a:rPr>
              <a:t>分类算法</a:t>
            </a:r>
            <a:endParaRPr lang="zh-CN" altLang="en-US" sz="2100" b="1" spc="225" dirty="0">
              <a:solidFill>
                <a:prstClr val="white"/>
              </a:solidFill>
            </a:endParaRPr>
          </a:p>
        </p:txBody>
      </p:sp>
      <p:sp>
        <p:nvSpPr>
          <p:cNvPr id="83"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5"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文本框 27"/>
          <p:cNvSpPr txBox="1"/>
          <p:nvPr/>
        </p:nvSpPr>
        <p:spPr>
          <a:xfrm>
            <a:off x="6316691" y="234392"/>
            <a:ext cx="2933816" cy="300082"/>
          </a:xfrm>
          <a:prstGeom prst="rect">
            <a:avLst/>
          </a:prstGeom>
          <a:noFill/>
        </p:spPr>
        <p:txBody>
          <a:bodyPr wrap="none" rtlCol="0">
            <a:spAutoFit/>
          </a:bodyPr>
          <a:lstStyle/>
          <a:p>
            <a:r>
              <a:rPr lang="zh-CN" altLang="en-US" sz="1350" dirty="0" smtClean="0">
                <a:solidFill>
                  <a:prstClr val="white"/>
                </a:solidFill>
              </a:rPr>
              <a:t>第</a:t>
            </a:r>
            <a:r>
              <a:rPr lang="en-US" altLang="zh-CN" sz="1350" dirty="0" smtClean="0">
                <a:solidFill>
                  <a:prstClr val="white"/>
                </a:solidFill>
              </a:rPr>
              <a:t>7</a:t>
            </a:r>
            <a:r>
              <a:rPr lang="zh-CN" altLang="en-US" sz="1350" dirty="0" smtClean="0">
                <a:solidFill>
                  <a:prstClr val="white"/>
                </a:solidFill>
              </a:rPr>
              <a:t>章 </a:t>
            </a:r>
            <a:r>
              <a:rPr lang="zh-CN" altLang="zh-CN" sz="1350" dirty="0" smtClean="0">
                <a:solidFill>
                  <a:prstClr val="white"/>
                </a:solidFill>
              </a:rPr>
              <a:t>常用</a:t>
            </a:r>
            <a:r>
              <a:rPr lang="zh-CN" altLang="zh-CN" sz="1350" dirty="0">
                <a:solidFill>
                  <a:prstClr val="white"/>
                </a:solidFill>
              </a:rPr>
              <a:t>大数据挖掘算法优化</a:t>
            </a:r>
            <a:r>
              <a:rPr lang="zh-CN" altLang="zh-CN" sz="1350" dirty="0" smtClean="0">
                <a:solidFill>
                  <a:prstClr val="white"/>
                </a:solidFill>
              </a:rPr>
              <a:t>改进</a:t>
            </a:r>
            <a:endParaRPr lang="zh-CN" altLang="en-US" sz="1350" dirty="0">
              <a:solidFill>
                <a:prstClr val="white"/>
              </a:solidFill>
            </a:endParaRPr>
          </a:p>
        </p:txBody>
      </p:sp>
      <p:sp>
        <p:nvSpPr>
          <p:cNvPr id="135" name="矩形 134"/>
          <p:cNvSpPr/>
          <p:nvPr/>
        </p:nvSpPr>
        <p:spPr>
          <a:xfrm>
            <a:off x="582980" y="1277985"/>
            <a:ext cx="7915326" cy="1354217"/>
          </a:xfrm>
          <a:prstGeom prst="rect">
            <a:avLst/>
          </a:prstGeom>
        </p:spPr>
        <p:txBody>
          <a:bodyPr wrap="square">
            <a:spAutoFit/>
          </a:bodyPr>
          <a:lstStyle/>
          <a:p>
            <a:r>
              <a:rPr lang="en-US" altLang="zh-CN" sz="1600" dirty="0" smtClean="0"/>
              <a:t>    </a:t>
            </a:r>
            <a:r>
              <a:rPr lang="en-US" altLang="zh-CN" sz="1600" dirty="0" err="1" smtClean="0"/>
              <a:t>MapReduce</a:t>
            </a:r>
            <a:r>
              <a:rPr lang="zh-CN" altLang="zh-CN" sz="1600" dirty="0"/>
              <a:t>本身就是一个并行计算框架，但是任务可以在</a:t>
            </a:r>
            <a:r>
              <a:rPr lang="en-US" altLang="zh-CN" sz="1600" dirty="0"/>
              <a:t> </a:t>
            </a:r>
            <a:r>
              <a:rPr lang="en-US" altLang="zh-CN" sz="1600" dirty="0" err="1"/>
              <a:t>MapReduce</a:t>
            </a:r>
            <a:r>
              <a:rPr lang="en-US" altLang="zh-CN" sz="1600" dirty="0"/>
              <a:t> </a:t>
            </a:r>
            <a:r>
              <a:rPr lang="zh-CN" altLang="zh-CN" sz="1600" dirty="0"/>
              <a:t>框架下并行计算的前提是，任务所对应的数据集可分，且分割后的各子数据集可以并行地被计算，它们之间并没有依存关系，最终只需要合并它们各自产生的结果为最终结果。</a:t>
            </a:r>
            <a:endParaRPr lang="zh-CN" altLang="zh-CN" sz="1600" dirty="0"/>
          </a:p>
          <a:p>
            <a:r>
              <a:rPr lang="en-US" altLang="zh-CN" sz="1600" dirty="0" smtClean="0"/>
              <a:t>    </a:t>
            </a:r>
            <a:r>
              <a:rPr lang="zh-CN" altLang="zh-CN" sz="1600" dirty="0" smtClean="0"/>
              <a:t>在</a:t>
            </a:r>
            <a:r>
              <a:rPr lang="en-US" altLang="zh-CN" sz="1600" dirty="0" err="1"/>
              <a:t>MapReduce</a:t>
            </a:r>
            <a:r>
              <a:rPr lang="zh-CN" altLang="zh-CN" sz="1600" dirty="0"/>
              <a:t>框架下，一个任务通常会被分为两个阶段：</a:t>
            </a:r>
            <a:r>
              <a:rPr lang="en-US" altLang="zh-CN" sz="1600" dirty="0"/>
              <a:t>Map</a:t>
            </a:r>
            <a:r>
              <a:rPr lang="zh-CN" altLang="zh-CN" sz="1600" dirty="0"/>
              <a:t>阶段和</a:t>
            </a:r>
            <a:r>
              <a:rPr lang="en-US" altLang="zh-CN" sz="1600" dirty="0"/>
              <a:t>Reduce</a:t>
            </a:r>
            <a:r>
              <a:rPr lang="zh-CN" altLang="zh-CN" sz="1600" dirty="0"/>
              <a:t>阶段，且所有的操作都是基于</a:t>
            </a:r>
            <a:r>
              <a:rPr lang="en-US" altLang="zh-CN" sz="1600" dirty="0"/>
              <a:t>&lt;key</a:t>
            </a:r>
            <a:r>
              <a:rPr lang="zh-CN" altLang="zh-CN" sz="1600" dirty="0"/>
              <a:t>，</a:t>
            </a:r>
            <a:r>
              <a:rPr lang="en-US" altLang="zh-CN" sz="1600" dirty="0"/>
              <a:t>value&gt;</a:t>
            </a:r>
            <a:r>
              <a:rPr lang="zh-CN" altLang="zh-CN" sz="1600" dirty="0"/>
              <a:t>键值对的。</a:t>
            </a:r>
            <a:r>
              <a:rPr lang="zh-CN" altLang="en-US" sz="1600" dirty="0"/>
              <a:t>下图为</a:t>
            </a:r>
            <a:r>
              <a:rPr lang="en-US" altLang="zh-CN" sz="1600" dirty="0" err="1"/>
              <a:t>MapReduce</a:t>
            </a:r>
            <a:r>
              <a:rPr lang="zh-CN" altLang="zh-CN" sz="1600" dirty="0"/>
              <a:t>任务工作过程</a:t>
            </a:r>
            <a:r>
              <a:rPr lang="zh-CN" altLang="en-US" sz="1600" dirty="0"/>
              <a:t>。</a:t>
            </a:r>
            <a:endParaRPr lang="zh-CN" altLang="zh-CN" sz="1600" dirty="0"/>
          </a:p>
        </p:txBody>
      </p:sp>
      <p:sp>
        <p:nvSpPr>
          <p:cNvPr id="136" name="矩形 135"/>
          <p:cNvSpPr/>
          <p:nvPr/>
        </p:nvSpPr>
        <p:spPr>
          <a:xfrm>
            <a:off x="552498" y="920722"/>
            <a:ext cx="3483925" cy="338554"/>
          </a:xfrm>
          <a:prstGeom prst="rect">
            <a:avLst/>
          </a:prstGeom>
        </p:spPr>
        <p:txBody>
          <a:bodyPr wrap="square">
            <a:spAutoFit/>
          </a:bodyPr>
          <a:lstStyle/>
          <a:p>
            <a:r>
              <a:rPr lang="en-US" altLang="zh-CN" sz="1600" dirty="0" smtClean="0"/>
              <a:t>    5. </a:t>
            </a:r>
            <a:r>
              <a:rPr lang="en-US" altLang="zh-CN" sz="1600" dirty="0" err="1" smtClean="0"/>
              <a:t>MapReduce</a:t>
            </a:r>
            <a:r>
              <a:rPr lang="zh-CN" altLang="zh-CN" sz="1600" dirty="0"/>
              <a:t>并行计算框架</a:t>
            </a:r>
            <a:endParaRPr lang="zh-CN" altLang="zh-CN" sz="1600" dirty="0"/>
          </a:p>
        </p:txBody>
      </p:sp>
      <p:pic>
        <p:nvPicPr>
          <p:cNvPr id="25602" name="Picture 2" descr="t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25" y="2694505"/>
            <a:ext cx="7260649" cy="332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矩形 70"/>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15502</Words>
  <Application>WPS 演示</Application>
  <PresentationFormat>全屏显示(4:3)</PresentationFormat>
  <Paragraphs>1034</Paragraphs>
  <Slides>52</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4</vt:i4>
      </vt:variant>
      <vt:variant>
        <vt:lpstr>幻灯片标题</vt:lpstr>
      </vt:variant>
      <vt:variant>
        <vt:i4>52</vt:i4>
      </vt:variant>
    </vt:vector>
  </HeadingPairs>
  <TitlesOfParts>
    <vt:vector size="65" baseType="lpstr">
      <vt:lpstr>Arial</vt:lpstr>
      <vt:lpstr>宋体</vt:lpstr>
      <vt:lpstr>Wingdings</vt:lpstr>
      <vt:lpstr>微软雅黑</vt:lpstr>
      <vt:lpstr>Arial Unicode MS</vt:lpstr>
      <vt:lpstr>Calibri</vt:lpstr>
      <vt:lpstr>Wingdings</vt:lpstr>
      <vt:lpstr>方正粗黑宋简体</vt:lpstr>
      <vt:lpstr>Office 主题</vt:lpstr>
      <vt:lpstr>Equation.DSMT4</vt:lpstr>
      <vt:lpstr>Equation.DSMT4</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YAYA</cp:lastModifiedBy>
  <cp:revision>558</cp:revision>
  <dcterms:created xsi:type="dcterms:W3CDTF">2015-11-23T03:31:00Z</dcterms:created>
  <dcterms:modified xsi:type="dcterms:W3CDTF">2021-03-04T06:13:56Z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