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90"/>
  </p:handoutMasterIdLst>
  <p:sldIdLst>
    <p:sldId id="573" r:id="rId3"/>
    <p:sldId id="512" r:id="rId4"/>
    <p:sldId id="574" r:id="rId6"/>
    <p:sldId id="522" r:id="rId7"/>
    <p:sldId id="628"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6" r:id="rId24"/>
    <p:sldId id="645" r:id="rId25"/>
    <p:sldId id="647" r:id="rId26"/>
    <p:sldId id="648" r:id="rId27"/>
    <p:sldId id="575" r:id="rId28"/>
    <p:sldId id="650" r:id="rId29"/>
    <p:sldId id="651" r:id="rId30"/>
    <p:sldId id="649" r:id="rId31"/>
    <p:sldId id="652" r:id="rId32"/>
    <p:sldId id="653" r:id="rId33"/>
    <p:sldId id="654" r:id="rId34"/>
    <p:sldId id="655" r:id="rId35"/>
    <p:sldId id="698" r:id="rId36"/>
    <p:sldId id="656" r:id="rId37"/>
    <p:sldId id="699" r:id="rId38"/>
    <p:sldId id="657" r:id="rId39"/>
    <p:sldId id="700" r:id="rId40"/>
    <p:sldId id="658" r:id="rId41"/>
    <p:sldId id="659" r:id="rId42"/>
    <p:sldId id="701" r:id="rId43"/>
    <p:sldId id="660" r:id="rId44"/>
    <p:sldId id="661" r:id="rId45"/>
    <p:sldId id="663" r:id="rId46"/>
    <p:sldId id="702" r:id="rId47"/>
    <p:sldId id="664" r:id="rId48"/>
    <p:sldId id="665" r:id="rId49"/>
    <p:sldId id="666" r:id="rId50"/>
    <p:sldId id="667" r:id="rId51"/>
    <p:sldId id="688" r:id="rId52"/>
    <p:sldId id="668" r:id="rId53"/>
    <p:sldId id="669" r:id="rId54"/>
    <p:sldId id="670" r:id="rId55"/>
    <p:sldId id="703" r:id="rId56"/>
    <p:sldId id="671" r:id="rId57"/>
    <p:sldId id="672" r:id="rId58"/>
    <p:sldId id="673" r:id="rId59"/>
    <p:sldId id="674" r:id="rId60"/>
    <p:sldId id="704" r:id="rId61"/>
    <p:sldId id="675" r:id="rId62"/>
    <p:sldId id="676" r:id="rId63"/>
    <p:sldId id="677" r:id="rId64"/>
    <p:sldId id="678" r:id="rId65"/>
    <p:sldId id="705" r:id="rId66"/>
    <p:sldId id="679" r:id="rId67"/>
    <p:sldId id="680" r:id="rId68"/>
    <p:sldId id="681" r:id="rId69"/>
    <p:sldId id="682" r:id="rId70"/>
    <p:sldId id="683" r:id="rId71"/>
    <p:sldId id="684" r:id="rId72"/>
    <p:sldId id="685" r:id="rId73"/>
    <p:sldId id="686" r:id="rId74"/>
    <p:sldId id="706" r:id="rId75"/>
    <p:sldId id="687" r:id="rId76"/>
    <p:sldId id="690" r:id="rId77"/>
    <p:sldId id="689" r:id="rId78"/>
    <p:sldId id="691" r:id="rId79"/>
    <p:sldId id="692" r:id="rId80"/>
    <p:sldId id="693" r:id="rId81"/>
    <p:sldId id="694" r:id="rId82"/>
    <p:sldId id="695" r:id="rId83"/>
    <p:sldId id="696" r:id="rId84"/>
    <p:sldId id="697" r:id="rId85"/>
    <p:sldId id="447" r:id="rId86"/>
    <p:sldId id="776" r:id="rId87"/>
    <p:sldId id="777" r:id="rId88"/>
    <p:sldId id="756" r:id="rId8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E6E6E6"/>
    <a:srgbClr val="003399"/>
    <a:srgbClr val="000099"/>
    <a:srgbClr val="0033CC"/>
    <a:srgbClr val="3D89BC"/>
    <a:srgbClr val="008EC0"/>
    <a:srgbClr val="0099FF"/>
    <a:srgbClr val="33CCF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96" d="100"/>
          <a:sy n="96" d="100"/>
        </p:scale>
        <p:origin x="48" y="52"/>
      </p:cViewPr>
      <p:guideLst>
        <p:guide orient="horz" pos="4034"/>
        <p:guide pos="1891"/>
        <p:guide pos="192"/>
        <p:guide pos="5509"/>
        <p:guide orient="horz" pos="1453"/>
        <p:guide orient="horz" pos="783"/>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61"/>
        <p:guide pos="2160"/>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commentAuthors" Target="commentAuthors.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image" Target="../media/image15.png"/><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22.emf"/><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9.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31.emf"/><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32.emf"/><Relationship Id="rId3" Type="http://schemas.openxmlformats.org/officeDocument/2006/relationships/oleObject" Target="../embeddings/oleObject3.bin"/><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oleObject" Target="../embeddings/oleObject4.bin"/><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image" Target="../media/image5.png"/></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37.emf"/><Relationship Id="rId3"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image" Target="../media/image5.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image" Target="../media/image5.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57.xml"/><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oleObject" Target="../embeddings/oleObject7.bin"/><Relationship Id="rId4" Type="http://schemas.openxmlformats.org/officeDocument/2006/relationships/image" Target="../media/image41.wmf"/><Relationship Id="rId3" Type="http://schemas.openxmlformats.org/officeDocument/2006/relationships/oleObject" Target="../embeddings/oleObject6.bin"/><Relationship Id="rId2" Type="http://schemas.openxmlformats.org/officeDocument/2006/relationships/image" Target="../media/image6.png"/><Relationship Id="rId1" Type="http://schemas.openxmlformats.org/officeDocument/2006/relationships/image" Target="../media/image5.png"/></Relationships>
</file>

<file path=ppt/slides/_rels/slide62.xml.rels><?xml version="1.0" encoding="UTF-8" standalone="yes"?>
<Relationships xmlns="http://schemas.openxmlformats.org/package/2006/relationships"><Relationship Id="rId9" Type="http://schemas.openxmlformats.org/officeDocument/2006/relationships/notesSlide" Target="../notesSlides/notesSlide58.xml"/><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41.wmf"/><Relationship Id="rId4" Type="http://schemas.openxmlformats.org/officeDocument/2006/relationships/oleObject" Target="../embeddings/oleObject8.bin"/><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2.png"/></Relationships>
</file>

<file path=ppt/slides/_rels/slide63.xml.rels><?xml version="1.0" encoding="UTF-8" standalone="yes"?>
<Relationships xmlns="http://schemas.openxmlformats.org/package/2006/relationships"><Relationship Id="rId9" Type="http://schemas.openxmlformats.org/officeDocument/2006/relationships/notesSlide" Target="../notesSlides/notesSlide59.xml"/><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41.wmf"/><Relationship Id="rId4" Type="http://schemas.openxmlformats.org/officeDocument/2006/relationships/oleObject" Target="../embeddings/oleObject10.bin"/><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3.png"/></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4.png"/><Relationship Id="rId7" Type="http://schemas.openxmlformats.org/officeDocument/2006/relationships/oleObject" Target="../embeddings/oleObject15.bin"/><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41.wmf"/><Relationship Id="rId3" Type="http://schemas.openxmlformats.org/officeDocument/2006/relationships/oleObject" Target="../embeddings/oleObject12.bin"/><Relationship Id="rId2" Type="http://schemas.openxmlformats.org/officeDocument/2006/relationships/image" Target="../media/image6.png"/><Relationship Id="rId11" Type="http://schemas.openxmlformats.org/officeDocument/2006/relationships/notesSlide" Target="../notesSlides/notesSlide60.xml"/><Relationship Id="rId10" Type="http://schemas.openxmlformats.org/officeDocument/2006/relationships/vmlDrawing" Target="../drawings/vmlDrawing9.vml"/><Relationship Id="rId1" Type="http://schemas.openxmlformats.org/officeDocument/2006/relationships/image" Target="../media/image5.png"/></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oleObject" Target="../embeddings/oleObject19.bin"/><Relationship Id="rId7" Type="http://schemas.openxmlformats.org/officeDocument/2006/relationships/oleObject" Target="../embeddings/oleObject18.bin"/><Relationship Id="rId6" Type="http://schemas.openxmlformats.org/officeDocument/2006/relationships/oleObject" Target="../embeddings/oleObject17.bin"/><Relationship Id="rId5" Type="http://schemas.openxmlformats.org/officeDocument/2006/relationships/image" Target="../media/image41.wmf"/><Relationship Id="rId4" Type="http://schemas.openxmlformats.org/officeDocument/2006/relationships/oleObject" Target="../embeddings/oleObject16.bin"/><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61.xml"/><Relationship Id="rId10" Type="http://schemas.openxmlformats.org/officeDocument/2006/relationships/vmlDrawing" Target="../drawings/vmlDrawing10.vml"/><Relationship Id="rId1" Type="http://schemas.openxmlformats.org/officeDocument/2006/relationships/image" Target="../media/image45.png"/></Relationships>
</file>

<file path=ppt/slides/_rels/slide66.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2.xml"/><Relationship Id="rId7" Type="http://schemas.openxmlformats.org/officeDocument/2006/relationships/oleObject" Target="../embeddings/oleObject22.bin"/><Relationship Id="rId6" Type="http://schemas.openxmlformats.org/officeDocument/2006/relationships/oleObject" Target="../embeddings/oleObject21.bin"/><Relationship Id="rId5" Type="http://schemas.openxmlformats.org/officeDocument/2006/relationships/image" Target="../media/image41.wmf"/><Relationship Id="rId4" Type="http://schemas.openxmlformats.org/officeDocument/2006/relationships/oleObject" Target="../embeddings/oleObject20.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2.xml"/><Relationship Id="rId1" Type="http://schemas.openxmlformats.org/officeDocument/2006/relationships/image" Target="../media/image46.png"/></Relationships>
</file>

<file path=ppt/slides/_rels/slide67.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2.xml"/><Relationship Id="rId7" Type="http://schemas.openxmlformats.org/officeDocument/2006/relationships/oleObject" Target="../embeddings/oleObject25.bin"/><Relationship Id="rId6" Type="http://schemas.openxmlformats.org/officeDocument/2006/relationships/oleObject" Target="../embeddings/oleObject24.bin"/><Relationship Id="rId5" Type="http://schemas.openxmlformats.org/officeDocument/2006/relationships/image" Target="../media/image41.wmf"/><Relationship Id="rId4" Type="http://schemas.openxmlformats.org/officeDocument/2006/relationships/oleObject" Target="../embeddings/oleObject23.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3.xml"/><Relationship Id="rId1" Type="http://schemas.openxmlformats.org/officeDocument/2006/relationships/image" Target="../media/image47.png"/></Relationships>
</file>

<file path=ppt/slides/_rels/slide68.xml.rels><?xml version="1.0" encoding="UTF-8" standalone="yes"?>
<Relationships xmlns="http://schemas.openxmlformats.org/package/2006/relationships"><Relationship Id="rId9" Type="http://schemas.openxmlformats.org/officeDocument/2006/relationships/vmlDrawing" Target="../drawings/vmlDrawing13.vml"/><Relationship Id="rId8" Type="http://schemas.openxmlformats.org/officeDocument/2006/relationships/slideLayout" Target="../slideLayouts/slideLayout2.xml"/><Relationship Id="rId7" Type="http://schemas.openxmlformats.org/officeDocument/2006/relationships/oleObject" Target="../embeddings/oleObject28.bin"/><Relationship Id="rId6" Type="http://schemas.openxmlformats.org/officeDocument/2006/relationships/oleObject" Target="../embeddings/oleObject27.bin"/><Relationship Id="rId5" Type="http://schemas.openxmlformats.org/officeDocument/2006/relationships/image" Target="../media/image41.wmf"/><Relationship Id="rId4" Type="http://schemas.openxmlformats.org/officeDocument/2006/relationships/oleObject" Target="../embeddings/oleObject26.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4.xml"/><Relationship Id="rId1" Type="http://schemas.openxmlformats.org/officeDocument/2006/relationships/image" Target="../media/image48.png"/></Relationships>
</file>

<file path=ppt/slides/_rels/slide69.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2.xml"/><Relationship Id="rId7" Type="http://schemas.openxmlformats.org/officeDocument/2006/relationships/oleObject" Target="../embeddings/oleObject31.bin"/><Relationship Id="rId6" Type="http://schemas.openxmlformats.org/officeDocument/2006/relationships/oleObject" Target="../embeddings/oleObject30.bin"/><Relationship Id="rId5" Type="http://schemas.openxmlformats.org/officeDocument/2006/relationships/image" Target="../media/image41.wmf"/><Relationship Id="rId4" Type="http://schemas.openxmlformats.org/officeDocument/2006/relationships/oleObject" Target="../embeddings/oleObject29.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5.xml"/><Relationship Id="rId1" Type="http://schemas.openxmlformats.org/officeDocument/2006/relationships/image" Target="../media/image4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9" Type="http://schemas.openxmlformats.org/officeDocument/2006/relationships/vmlDrawing" Target="../drawings/vmlDrawing15.vml"/><Relationship Id="rId8" Type="http://schemas.openxmlformats.org/officeDocument/2006/relationships/slideLayout" Target="../slideLayouts/slideLayout2.xml"/><Relationship Id="rId7" Type="http://schemas.openxmlformats.org/officeDocument/2006/relationships/oleObject" Target="../embeddings/oleObject34.bin"/><Relationship Id="rId6" Type="http://schemas.openxmlformats.org/officeDocument/2006/relationships/oleObject" Target="../embeddings/oleObject33.bin"/><Relationship Id="rId5" Type="http://schemas.openxmlformats.org/officeDocument/2006/relationships/image" Target="../media/image41.wmf"/><Relationship Id="rId4" Type="http://schemas.openxmlformats.org/officeDocument/2006/relationships/oleObject" Target="../embeddings/oleObject32.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6.xml"/><Relationship Id="rId1" Type="http://schemas.openxmlformats.org/officeDocument/2006/relationships/image" Target="../media/image50.png"/></Relationships>
</file>

<file path=ppt/slides/_rels/slide71.xml.rels><?xml version="1.0" encoding="UTF-8" standalone="yes"?>
<Relationships xmlns="http://schemas.openxmlformats.org/package/2006/relationships"><Relationship Id="rId9" Type="http://schemas.openxmlformats.org/officeDocument/2006/relationships/vmlDrawing" Target="../drawings/vmlDrawing16.vml"/><Relationship Id="rId8" Type="http://schemas.openxmlformats.org/officeDocument/2006/relationships/slideLayout" Target="../slideLayouts/slideLayout2.xml"/><Relationship Id="rId7" Type="http://schemas.openxmlformats.org/officeDocument/2006/relationships/oleObject" Target="../embeddings/oleObject37.bin"/><Relationship Id="rId6" Type="http://schemas.openxmlformats.org/officeDocument/2006/relationships/oleObject" Target="../embeddings/oleObject36.bin"/><Relationship Id="rId5" Type="http://schemas.openxmlformats.org/officeDocument/2006/relationships/image" Target="../media/image41.wmf"/><Relationship Id="rId4" Type="http://schemas.openxmlformats.org/officeDocument/2006/relationships/oleObject" Target="../embeddings/oleObject35.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7.xml"/><Relationship Id="rId1" Type="http://schemas.openxmlformats.org/officeDocument/2006/relationships/image" Target="../media/image51.png"/></Relationships>
</file>

<file path=ppt/slides/_rels/slide72.xml.rels><?xml version="1.0" encoding="UTF-8" standalone="yes"?>
<Relationships xmlns="http://schemas.openxmlformats.org/package/2006/relationships"><Relationship Id="rId9" Type="http://schemas.openxmlformats.org/officeDocument/2006/relationships/vmlDrawing" Target="../drawings/vmlDrawing17.vml"/><Relationship Id="rId8" Type="http://schemas.openxmlformats.org/officeDocument/2006/relationships/slideLayout" Target="../slideLayouts/slideLayout2.xml"/><Relationship Id="rId7" Type="http://schemas.openxmlformats.org/officeDocument/2006/relationships/oleObject" Target="../embeddings/oleObject40.bin"/><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8.xml"/><Relationship Id="rId1" Type="http://schemas.openxmlformats.org/officeDocument/2006/relationships/image" Target="../media/image52.png"/></Relationships>
</file>

<file path=ppt/slides/_rels/slide73.xml.rels><?xml version="1.0" encoding="UTF-8" standalone="yes"?>
<Relationships xmlns="http://schemas.openxmlformats.org/package/2006/relationships"><Relationship Id="rId9" Type="http://schemas.openxmlformats.org/officeDocument/2006/relationships/vmlDrawing" Target="../drawings/vmlDrawing18.vml"/><Relationship Id="rId8" Type="http://schemas.openxmlformats.org/officeDocument/2006/relationships/slideLayout" Target="../slideLayouts/slideLayout2.xml"/><Relationship Id="rId7" Type="http://schemas.openxmlformats.org/officeDocument/2006/relationships/oleObject" Target="../embeddings/oleObject43.bin"/><Relationship Id="rId6" Type="http://schemas.openxmlformats.org/officeDocument/2006/relationships/oleObject" Target="../embeddings/oleObject42.bin"/><Relationship Id="rId5" Type="http://schemas.openxmlformats.org/officeDocument/2006/relationships/image" Target="../media/image41.wmf"/><Relationship Id="rId4" Type="http://schemas.openxmlformats.org/officeDocument/2006/relationships/oleObject" Target="../embeddings/oleObject41.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69.xml"/><Relationship Id="rId1"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5.xml.rels><?xml version="1.0" encoding="UTF-8" standalone="yes"?>
<Relationships xmlns="http://schemas.openxmlformats.org/package/2006/relationships"><Relationship Id="rId9" Type="http://schemas.openxmlformats.org/officeDocument/2006/relationships/notesSlide" Target="../notesSlides/notesSlide70.xml"/><Relationship Id="rId8" Type="http://schemas.openxmlformats.org/officeDocument/2006/relationships/vmlDrawing" Target="../drawings/vmlDrawing19.vml"/><Relationship Id="rId7"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image" Target="../media/image41.wmf"/><Relationship Id="rId3" Type="http://schemas.openxmlformats.org/officeDocument/2006/relationships/oleObject" Target="../embeddings/oleObject44.bin"/><Relationship Id="rId2" Type="http://schemas.openxmlformats.org/officeDocument/2006/relationships/image" Target="../media/image6.png"/><Relationship Id="rId1"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7.xml.rels><?xml version="1.0" encoding="UTF-8" standalone="yes"?>
<Relationships xmlns="http://schemas.openxmlformats.org/package/2006/relationships"><Relationship Id="rId9" Type="http://schemas.openxmlformats.org/officeDocument/2006/relationships/notesSlide" Target="../notesSlides/notesSlide71.xml"/><Relationship Id="rId8" Type="http://schemas.openxmlformats.org/officeDocument/2006/relationships/vmlDrawing" Target="../drawings/vmlDrawing20.vml"/><Relationship Id="rId7"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image" Target="../media/image41.wmf"/><Relationship Id="rId3" Type="http://schemas.openxmlformats.org/officeDocument/2006/relationships/oleObject" Target="../embeddings/oleObject47.bin"/><Relationship Id="rId2" Type="http://schemas.openxmlformats.org/officeDocument/2006/relationships/image" Target="../media/image6.png"/><Relationship Id="rId1" Type="http://schemas.openxmlformats.org/officeDocument/2006/relationships/image" Target="../media/image5.png"/></Relationships>
</file>

<file path=ppt/slides/_rels/slide78.xml.rels><?xml version="1.0" encoding="UTF-8" standalone="yes"?>
<Relationships xmlns="http://schemas.openxmlformats.org/package/2006/relationships"><Relationship Id="rId9" Type="http://schemas.openxmlformats.org/officeDocument/2006/relationships/vmlDrawing" Target="../drawings/vmlDrawing21.vml"/><Relationship Id="rId8" Type="http://schemas.openxmlformats.org/officeDocument/2006/relationships/slideLayout" Target="../slideLayouts/slideLayout2.xml"/><Relationship Id="rId7" Type="http://schemas.openxmlformats.org/officeDocument/2006/relationships/oleObject" Target="../embeddings/oleObject52.bin"/><Relationship Id="rId6" Type="http://schemas.openxmlformats.org/officeDocument/2006/relationships/oleObject" Target="../embeddings/oleObject51.bin"/><Relationship Id="rId5" Type="http://schemas.openxmlformats.org/officeDocument/2006/relationships/image" Target="../media/image41.wmf"/><Relationship Id="rId4" Type="http://schemas.openxmlformats.org/officeDocument/2006/relationships/oleObject" Target="../embeddings/oleObject50.bin"/><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72.xml"/><Relationship Id="rId1" Type="http://schemas.openxmlformats.org/officeDocument/2006/relationships/hyperlink" Target="http://grouplens.org/datasets/movielens/" TargetMode="External"/></Relationships>
</file>

<file path=ppt/slides/_rels/slide79.xml.rels><?xml version="1.0" encoding="UTF-8" standalone="yes"?>
<Relationships xmlns="http://schemas.openxmlformats.org/package/2006/relationships"><Relationship Id="rId9" Type="http://schemas.openxmlformats.org/officeDocument/2006/relationships/notesSlide" Target="../notesSlides/notesSlide73.xml"/><Relationship Id="rId8" Type="http://schemas.openxmlformats.org/officeDocument/2006/relationships/vmlDrawing" Target="../drawings/vmlDrawing22.vml"/><Relationship Id="rId7"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image" Target="../media/image41.wmf"/><Relationship Id="rId3" Type="http://schemas.openxmlformats.org/officeDocument/2006/relationships/oleObject" Target="../embeddings/oleObject53.bin"/><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0.xml.rels><?xml version="1.0" encoding="UTF-8" standalone="yes"?>
<Relationships xmlns="http://schemas.openxmlformats.org/package/2006/relationships"><Relationship Id="rId9" Type="http://schemas.openxmlformats.org/officeDocument/2006/relationships/notesSlide" Target="../notesSlides/notesSlide74.xml"/><Relationship Id="rId8" Type="http://schemas.openxmlformats.org/officeDocument/2006/relationships/vmlDrawing" Target="../drawings/vmlDrawing23.vml"/><Relationship Id="rId7"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image" Target="../media/image41.wmf"/><Relationship Id="rId3" Type="http://schemas.openxmlformats.org/officeDocument/2006/relationships/oleObject" Target="../embeddings/oleObject56.bin"/><Relationship Id="rId2" Type="http://schemas.openxmlformats.org/officeDocument/2006/relationships/image" Target="../media/image6.png"/><Relationship Id="rId1" Type="http://schemas.openxmlformats.org/officeDocument/2006/relationships/image" Target="../media/image5.png"/></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image" Target="../media/image41.wmf"/><Relationship Id="rId3" Type="http://schemas.openxmlformats.org/officeDocument/2006/relationships/oleObject" Target="../embeddings/oleObject59.bin"/><Relationship Id="rId2" Type="http://schemas.openxmlformats.org/officeDocument/2006/relationships/image" Target="../media/image6.png"/><Relationship Id="rId11" Type="http://schemas.openxmlformats.org/officeDocument/2006/relationships/notesSlide" Target="../notesSlides/notesSlide75.xml"/><Relationship Id="rId10" Type="http://schemas.openxmlformats.org/officeDocument/2006/relationships/vmlDrawing" Target="../drawings/vmlDrawing24.vml"/><Relationship Id="rId1" Type="http://schemas.openxmlformats.org/officeDocument/2006/relationships/image" Target="../media/image5.png"/></Relationships>
</file>

<file path=ppt/slides/_rels/slide82.xml.rels><?xml version="1.0" encoding="UTF-8" standalone="yes"?>
<Relationships xmlns="http://schemas.openxmlformats.org/package/2006/relationships"><Relationship Id="rId9" Type="http://schemas.openxmlformats.org/officeDocument/2006/relationships/vmlDrawing" Target="../drawings/vmlDrawing25.vml"/><Relationship Id="rId8" Type="http://schemas.openxmlformats.org/officeDocument/2006/relationships/slideLayout" Target="../slideLayouts/slideLayout2.xml"/><Relationship Id="rId7" Type="http://schemas.openxmlformats.org/officeDocument/2006/relationships/image" Target="../media/image56.png"/><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image" Target="../media/image41.wmf"/><Relationship Id="rId3" Type="http://schemas.openxmlformats.org/officeDocument/2006/relationships/oleObject" Target="../embeddings/oleObject62.bin"/><Relationship Id="rId2" Type="http://schemas.openxmlformats.org/officeDocument/2006/relationships/image" Target="../media/image6.png"/><Relationship Id="rId10" Type="http://schemas.openxmlformats.org/officeDocument/2006/relationships/notesSlide" Target="../notesSlides/notesSlide76.xml"/><Relationship Id="rId1"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8.png"/><Relationship Id="rId1" Type="http://schemas.openxmlformats.org/officeDocument/2006/relationships/image" Target="../media/image57.png"/></Relationships>
</file>

<file path=ppt/slides/_rels/slide8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85.xml.rels><?xml version="1.0" encoding="UTF-8" standalone="yes"?>
<Relationships xmlns="http://schemas.openxmlformats.org/package/2006/relationships"><Relationship Id="rId9" Type="http://schemas.openxmlformats.org/officeDocument/2006/relationships/image" Target="../media/image67.png"/><Relationship Id="rId8" Type="http://schemas.openxmlformats.org/officeDocument/2006/relationships/hyperlink" Target="http://www.chinarobots.cn/" TargetMode="External"/><Relationship Id="rId7" Type="http://schemas.openxmlformats.org/officeDocument/2006/relationships/image" Target="../media/image66.png"/><Relationship Id="rId6" Type="http://schemas.openxmlformats.org/officeDocument/2006/relationships/hyperlink" Target="http://www.chinaaiworld.cn/" TargetMode="External"/><Relationship Id="rId5" Type="http://schemas.openxmlformats.org/officeDocument/2006/relationships/image" Target="../media/image65.png"/><Relationship Id="rId4" Type="http://schemas.openxmlformats.org/officeDocument/2006/relationships/hyperlink" Target="http://www.chinacloud.cn/" TargetMode="External"/><Relationship Id="rId3" Type="http://schemas.openxmlformats.org/officeDocument/2006/relationships/image" Target="../media/image64.png"/><Relationship Id="rId29" Type="http://schemas.openxmlformats.org/officeDocument/2006/relationships/slideLayout" Target="../slideLayouts/slideLayout2.xml"/><Relationship Id="rId28" Type="http://schemas.openxmlformats.org/officeDocument/2006/relationships/image" Target="../media/image79.png"/><Relationship Id="rId27" Type="http://schemas.openxmlformats.org/officeDocument/2006/relationships/image" Target="../media/image78.png"/><Relationship Id="rId26" Type="http://schemas.openxmlformats.org/officeDocument/2006/relationships/image" Target="../media/image77.jpeg"/><Relationship Id="rId25" Type="http://schemas.openxmlformats.org/officeDocument/2006/relationships/image" Target="../media/image76.jpeg"/><Relationship Id="rId24" Type="http://schemas.openxmlformats.org/officeDocument/2006/relationships/image" Target="../media/image75.png"/><Relationship Id="rId23" Type="http://schemas.openxmlformats.org/officeDocument/2006/relationships/hyperlink" Target="http://www.envicloud.cn/" TargetMode="External"/><Relationship Id="rId22" Type="http://schemas.openxmlformats.org/officeDocument/2006/relationships/image" Target="../media/image74.png"/><Relationship Id="rId21" Type="http://schemas.openxmlformats.org/officeDocument/2006/relationships/image" Target="../media/image73.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72.png"/><Relationship Id="rId18" Type="http://schemas.openxmlformats.org/officeDocument/2006/relationships/hyperlink" Target="http://www.netofthings.cn/" TargetMode="External"/><Relationship Id="rId17" Type="http://schemas.openxmlformats.org/officeDocument/2006/relationships/image" Target="../media/image71.png"/><Relationship Id="rId16" Type="http://schemas.openxmlformats.org/officeDocument/2006/relationships/hyperlink" Target="http://www.thebigdata.cn/" TargetMode="External"/><Relationship Id="rId15" Type="http://schemas.openxmlformats.org/officeDocument/2006/relationships/image" Target="../media/image70.png"/><Relationship Id="rId14" Type="http://schemas.openxmlformats.org/officeDocument/2006/relationships/hyperlink" Target="http://www.worldstor.cn/" TargetMode="External"/><Relationship Id="rId13" Type="http://schemas.openxmlformats.org/officeDocument/2006/relationships/image" Target="../media/image69.png"/><Relationship Id="rId12" Type="http://schemas.openxmlformats.org/officeDocument/2006/relationships/hyperlink" Target="http://www.pm25.org.cn/" TargetMode="External"/><Relationship Id="rId11" Type="http://schemas.openxmlformats.org/officeDocument/2006/relationships/image" Target="../media/image68.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78221" y="1810283"/>
            <a:ext cx="7941470" cy="2369880"/>
          </a:xfrm>
          <a:prstGeom prst="rect">
            <a:avLst/>
          </a:prstGeom>
        </p:spPr>
        <p:txBody>
          <a:bodyPr wrap="square">
            <a:spAutoFit/>
          </a:bodyPr>
          <a:lstStyle/>
          <a:p>
            <a:r>
              <a:rPr lang="en-US" altLang="zh-CN" b="1" dirty="0"/>
              <a:t>       3.</a:t>
            </a:r>
            <a:r>
              <a:rPr lang="zh-CN" altLang="zh-CN" b="1" dirty="0"/>
              <a:t>大爆发阶段</a:t>
            </a:r>
            <a:endParaRPr lang="zh-CN" altLang="zh-CN" dirty="0"/>
          </a:p>
          <a:p>
            <a:r>
              <a:rPr lang="en-US" altLang="zh-CN" dirty="0"/>
              <a:t>       </a:t>
            </a:r>
            <a:r>
              <a:rPr lang="en-US" altLang="zh-CN" sz="1600" dirty="0"/>
              <a:t>2000</a:t>
            </a:r>
            <a:r>
              <a:rPr lang="zh-CN" altLang="zh-CN" sz="1600" dirty="0"/>
              <a:t>至</a:t>
            </a:r>
            <a:r>
              <a:rPr lang="en-US" altLang="zh-CN" sz="1600" dirty="0"/>
              <a:t>2005</a:t>
            </a:r>
            <a:r>
              <a:rPr lang="zh-CN" altLang="zh-CN" sz="1600" dirty="0"/>
              <a:t>年间，一方面，互联网泡沫逐渐破灭，另一方面，推荐系统被整合到更全面的商业产品线的主流公司，许多专用的推荐系统公司逐渐消亡了。然而，推荐系统作为一门技术仍然存在，并广泛应用在电子商务、大规模零售业和各种知识管理应用中。与此同时，随着各个学科研究人员的参与及方法的引入，推荐系统研究得到迅猛发展。来自人工智能、信息检索、数据挖掘、安全与隐私以及商业与营销等各个领域的研究，都为推荐系统提供了新的分析和方法。由于可以获取到海量数据，算法研究方面取得了很大进步，在</a:t>
            </a:r>
            <a:r>
              <a:rPr lang="en-US" altLang="zh-CN" sz="1600" dirty="0"/>
              <a:t>2006</a:t>
            </a:r>
            <a:r>
              <a:rPr lang="zh-CN" altLang="zh-CN" sz="1600" dirty="0"/>
              <a:t>年更是被悬赏</a:t>
            </a:r>
            <a:r>
              <a:rPr lang="en-US" altLang="zh-CN" sz="1600" dirty="0"/>
              <a:t>100</a:t>
            </a:r>
            <a:r>
              <a:rPr lang="zh-CN" altLang="zh-CN" sz="1600" dirty="0"/>
              <a:t>万美元将预测精确度提高到</a:t>
            </a:r>
            <a:r>
              <a:rPr lang="en-US" altLang="zh-CN" sz="1600" dirty="0"/>
              <a:t>10%</a:t>
            </a:r>
            <a:r>
              <a:rPr lang="zh-CN" altLang="zh-CN" sz="1600" dirty="0"/>
              <a:t>的</a:t>
            </a:r>
            <a:r>
              <a:rPr lang="en-US" altLang="zh-CN" sz="1600" dirty="0"/>
              <a:t>Netflix</a:t>
            </a:r>
            <a:r>
              <a:rPr lang="zh-CN" altLang="zh-CN" sz="1600" dirty="0"/>
              <a:t>大奖推上高峰。</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8.1.2 </a:t>
            </a:r>
            <a:r>
              <a:rPr lang="zh-CN" altLang="en-US" b="1" dirty="0"/>
              <a:t>发展历史</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96490" y="1303535"/>
            <a:ext cx="7941470" cy="3416320"/>
          </a:xfrm>
          <a:prstGeom prst="rect">
            <a:avLst/>
          </a:prstGeom>
        </p:spPr>
        <p:txBody>
          <a:bodyPr wrap="square">
            <a:spAutoFit/>
          </a:bodyPr>
          <a:lstStyle/>
          <a:p>
            <a:r>
              <a:rPr lang="en-US" altLang="zh-CN" dirty="0"/>
              <a:t>        </a:t>
            </a:r>
            <a:endParaRPr lang="en-US" altLang="zh-CN" dirty="0"/>
          </a:p>
          <a:p>
            <a:endParaRPr lang="en-US" altLang="zh-CN" dirty="0"/>
          </a:p>
          <a:p>
            <a:r>
              <a:rPr lang="en-US" altLang="zh-CN" sz="1600" dirty="0"/>
              <a:t>       </a:t>
            </a:r>
            <a:r>
              <a:rPr lang="en-US" altLang="zh-CN" b="1" dirty="0"/>
              <a:t>4.</a:t>
            </a:r>
            <a:r>
              <a:rPr lang="zh-CN" altLang="zh-CN" b="1" dirty="0"/>
              <a:t>大爆发阶段</a:t>
            </a:r>
            <a:endParaRPr lang="zh-CN" altLang="zh-CN" dirty="0"/>
          </a:p>
          <a:p>
            <a:r>
              <a:rPr lang="en-US" altLang="zh-CN" dirty="0"/>
              <a:t>       2000</a:t>
            </a:r>
            <a:r>
              <a:rPr lang="zh-CN" altLang="zh-CN" dirty="0"/>
              <a:t>至</a:t>
            </a:r>
            <a:r>
              <a:rPr lang="en-US" altLang="zh-CN" dirty="0"/>
              <a:t>2005</a:t>
            </a:r>
            <a:r>
              <a:rPr lang="zh-CN" altLang="zh-CN" dirty="0"/>
              <a:t>年间，一方面，互联网泡沫逐渐破灭，另一方面，推荐系统被整合到更全面的商业产品线的主流公司，许多专用的推荐系统公司逐渐消亡了。然而，推荐系统作为一门技术仍然存在，并广泛应用在电子商务、大规模零售业和各种知识管理应用中。与此同时，随着各个学科研究人员的参与及方法的引入，推荐系统研究得到迅猛发展。来自人工智能、信息检索、数据挖掘、安全与隐私以及商业与营销等各个领域的研究，都为推荐系统提供了新的分析和方法。由于可以获取到海量数据，算法研究方面取得了很大进步，在</a:t>
            </a:r>
            <a:r>
              <a:rPr lang="en-US" altLang="zh-CN" dirty="0"/>
              <a:t>2006</a:t>
            </a:r>
            <a:r>
              <a:rPr lang="zh-CN" altLang="zh-CN" dirty="0"/>
              <a:t>年更是被悬赏</a:t>
            </a:r>
            <a:r>
              <a:rPr lang="en-US" altLang="zh-CN" dirty="0"/>
              <a:t>100</a:t>
            </a:r>
            <a:r>
              <a:rPr lang="zh-CN" altLang="zh-CN" dirty="0"/>
              <a:t>万美元将预测精确度提高到</a:t>
            </a:r>
            <a:r>
              <a:rPr lang="en-US" altLang="zh-CN" dirty="0"/>
              <a:t>10%</a:t>
            </a:r>
            <a:r>
              <a:rPr lang="zh-CN" altLang="zh-CN" dirty="0"/>
              <a:t>的</a:t>
            </a:r>
            <a:r>
              <a:rPr lang="en-US" altLang="zh-CN" dirty="0"/>
              <a:t>Netflix</a:t>
            </a:r>
            <a:r>
              <a:rPr lang="zh-CN" altLang="zh-CN" dirty="0"/>
              <a:t>大奖推上高峰。</a:t>
            </a:r>
            <a:endParaRPr lang="zh-CN" altLang="zh-CN"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8.1.2 </a:t>
            </a:r>
            <a:r>
              <a:rPr lang="zh-CN" altLang="en-US" b="1" dirty="0"/>
              <a:t>发展历史</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96490" y="1303535"/>
            <a:ext cx="7941470" cy="2431435"/>
          </a:xfrm>
          <a:prstGeom prst="rect">
            <a:avLst/>
          </a:prstGeom>
        </p:spPr>
        <p:txBody>
          <a:bodyPr wrap="square">
            <a:spAutoFit/>
          </a:bodyPr>
          <a:lstStyle/>
          <a:p>
            <a:r>
              <a:rPr lang="en-US" altLang="zh-CN" dirty="0"/>
              <a:t>        </a:t>
            </a:r>
            <a:endParaRPr lang="en-US" altLang="zh-CN" dirty="0"/>
          </a:p>
          <a:p>
            <a:endParaRPr lang="en-US" altLang="zh-CN" dirty="0"/>
          </a:p>
          <a:p>
            <a:r>
              <a:rPr lang="en-US" altLang="zh-CN" sz="1600" dirty="0"/>
              <a:t>       </a:t>
            </a:r>
            <a:r>
              <a:rPr lang="en-US" altLang="zh-CN" b="1" dirty="0"/>
              <a:t>4.</a:t>
            </a:r>
            <a:r>
              <a:rPr lang="zh-CN" altLang="zh-CN" b="1" dirty="0"/>
              <a:t>再前进阶段</a:t>
            </a:r>
            <a:endParaRPr lang="zh-CN" altLang="zh-CN" dirty="0"/>
          </a:p>
          <a:p>
            <a:r>
              <a:rPr lang="en-US" altLang="zh-CN" dirty="0"/>
              <a:t>       </a:t>
            </a:r>
            <a:r>
              <a:rPr lang="zh-CN" altLang="zh-CN" sz="1600" dirty="0"/>
              <a:t>由于推荐系统实际应用效果显著，近年来国际学术界与其相关的研究极为活跃。</a:t>
            </a:r>
            <a:r>
              <a:rPr lang="en-US" altLang="zh-CN" sz="1600" dirty="0"/>
              <a:t>2006</a:t>
            </a:r>
            <a:r>
              <a:rPr lang="zh-CN" altLang="zh-CN" sz="1600" dirty="0"/>
              <a:t>年，</a:t>
            </a:r>
            <a:r>
              <a:rPr lang="en-US" altLang="zh-CN" sz="1600" dirty="0" err="1"/>
              <a:t>MyStrands</a:t>
            </a:r>
            <a:r>
              <a:rPr lang="zh-CN" altLang="zh-CN" sz="1600" dirty="0"/>
              <a:t>组织了</a:t>
            </a:r>
            <a:r>
              <a:rPr lang="en-US" altLang="zh-CN" sz="1600" dirty="0"/>
              <a:t>Recommenders06</a:t>
            </a:r>
            <a:r>
              <a:rPr lang="zh-CN" altLang="zh-CN" sz="1600" dirty="0"/>
              <a:t>大会，这是一个介绍推荐系统现状和未来的暑期班。推荐系统研究的顶级会议是美国计算机学会（</a:t>
            </a:r>
            <a:r>
              <a:rPr lang="en-US" altLang="zh-CN" sz="1600" dirty="0"/>
              <a:t>ACM</a:t>
            </a:r>
            <a:r>
              <a:rPr lang="zh-CN" altLang="zh-CN" sz="1600" dirty="0"/>
              <a:t>）每年举办的</a:t>
            </a:r>
            <a:r>
              <a:rPr lang="en-US" altLang="zh-CN" sz="1600" dirty="0" err="1"/>
              <a:t>RecSys</a:t>
            </a:r>
            <a:r>
              <a:rPr lang="zh-CN" altLang="zh-CN" sz="1600" dirty="0"/>
              <a:t>年会，该会议自</a:t>
            </a:r>
            <a:r>
              <a:rPr lang="en-US" altLang="zh-CN" sz="1600" dirty="0"/>
              <a:t>2007</a:t>
            </a:r>
            <a:r>
              <a:rPr lang="zh-CN" altLang="zh-CN" sz="1600" dirty="0"/>
              <a:t>年以来每年举行一次，成为全球关于推荐系统研究的最重要的交流渠道和把脉其最新进展的重要窗口。上述事件揭示了人们对于基于上下文的推荐越来越感兴趣，乐于改进研究方向使其立足于理解人们如何与机构或企业互动。</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8.1.2 </a:t>
            </a:r>
            <a:r>
              <a:rPr lang="zh-CN" altLang="en-US" b="1" dirty="0"/>
              <a:t>发展历史</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96490" y="2030803"/>
            <a:ext cx="7941470" cy="2092881"/>
          </a:xfrm>
          <a:prstGeom prst="rect">
            <a:avLst/>
          </a:prstGeom>
        </p:spPr>
        <p:txBody>
          <a:bodyPr wrap="square">
            <a:spAutoFit/>
          </a:bodyPr>
          <a:lstStyle/>
          <a:p>
            <a:r>
              <a:rPr lang="en-US" altLang="zh-CN" dirty="0"/>
              <a:t>        </a:t>
            </a:r>
            <a:r>
              <a:rPr lang="zh-CN" altLang="zh-CN" sz="1600" dirty="0"/>
              <a:t>从不同角度，推荐系统可以分为不同的类型：从用户的角度，根据是否为不同的用户推荐不同的数据，推荐系统可以分为基于大众行为的推荐系统和个性化推荐系统；从推荐系统的数据源角度，根据不同的数据源以发现数据相关性，推荐系统可以分为基于人口统计学的推荐，基于内容的推荐，协同过滤的推荐；根据推荐模型的建立方式，可以分为基于物品和用户本身的用户</a:t>
            </a:r>
            <a:r>
              <a:rPr lang="en-US" altLang="zh-CN" sz="1600" dirty="0"/>
              <a:t>-</a:t>
            </a:r>
            <a:r>
              <a:rPr lang="zh-CN" altLang="zh-CN" sz="1600" dirty="0"/>
              <a:t>物品评价模型，基于关联规则的推荐，基于模型的推荐。综上所述，推荐系统的分类没有一个严格统一的标准。目前，大家比较认可的是，根据使用一系列不同的技术，推荐系统分为基于内容的推荐系统，协同过滤系统和混合推荐系统。本章重点介绍</a:t>
            </a:r>
            <a:r>
              <a:rPr lang="zh-CN" altLang="zh-CN" sz="1600" b="1" dirty="0"/>
              <a:t>基于内容的推荐</a:t>
            </a:r>
            <a:r>
              <a:rPr lang="zh-CN" altLang="zh-CN" sz="1600" dirty="0"/>
              <a:t>和</a:t>
            </a:r>
            <a:r>
              <a:rPr lang="zh-CN" altLang="zh-CN" sz="1600" b="1" dirty="0"/>
              <a:t>协同过滤推荐</a:t>
            </a:r>
            <a:r>
              <a:rPr lang="zh-CN" altLang="zh-CN" sz="1600" dirty="0"/>
              <a:t>。</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8.1.2 </a:t>
            </a:r>
            <a:r>
              <a:rPr lang="zh-CN" altLang="en-US" b="1" dirty="0"/>
              <a:t>发展历史</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364572"/>
            <a:ext cx="8476082" cy="2400657"/>
          </a:xfrm>
          <a:prstGeom prst="rect">
            <a:avLst/>
          </a:prstGeom>
        </p:spPr>
        <p:txBody>
          <a:bodyPr wrap="square">
            <a:spAutoFit/>
          </a:bodyPr>
          <a:lstStyle/>
          <a:p>
            <a:r>
              <a:rPr lang="en-US" altLang="zh-CN" dirty="0"/>
              <a:t>       </a:t>
            </a:r>
            <a:endParaRPr lang="en-US" altLang="zh-CN" dirty="0"/>
          </a:p>
          <a:p>
            <a:r>
              <a:rPr lang="en-US" altLang="zh-CN" b="1" dirty="0"/>
              <a:t>       </a:t>
            </a:r>
            <a:r>
              <a:rPr lang="zh-CN" altLang="zh-CN" sz="1600" b="1" dirty="0"/>
              <a:t>用户满意度：</a:t>
            </a:r>
            <a:r>
              <a:rPr lang="zh-CN" altLang="zh-CN" sz="1600" dirty="0"/>
              <a:t>用户作为推荐系统的重要参与者，用户满意度是评测推荐系统的最重要指标。但是，用户满意度无法离线计算，只能通过用户调查或者在线实验获得。用户调查获得用户满意度主要是通过调查问卷的形式。在在线系统中，用户满意度主要通过一些对用户行为的统计得到。比如在电子商务网站中，用户如果购买了推荐的商品，就表示他们在一定程度上满意，因此，我们可以利用购买率度量用户的满意度。此外，一些网站会通过设计用户反馈界面收集用户满意度。更一般的情况下，我们可以用点击率、用户停留时间和转化率等指标度量用户的满意度。</a:t>
            </a:r>
            <a:endParaRPr lang="zh-CN" altLang="zh-CN" sz="1600" dirty="0"/>
          </a:p>
          <a:p>
            <a:endParaRPr lang="zh-CN" altLang="zh-CN" dirty="0"/>
          </a:p>
        </p:txBody>
      </p:sp>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364572"/>
            <a:ext cx="8476082" cy="3354765"/>
          </a:xfrm>
          <a:prstGeom prst="rect">
            <a:avLst/>
          </a:prstGeom>
        </p:spPr>
        <p:txBody>
          <a:bodyPr wrap="square">
            <a:spAutoFit/>
          </a:bodyPr>
          <a:lstStyle/>
          <a:p>
            <a:r>
              <a:rPr lang="en-US" altLang="zh-CN" b="1" dirty="0"/>
              <a:t>       </a:t>
            </a:r>
            <a:r>
              <a:rPr lang="zh-CN" altLang="zh-CN" sz="1600" b="1" dirty="0"/>
              <a:t>多样性：</a:t>
            </a:r>
            <a:r>
              <a:rPr lang="zh-CN" altLang="zh-CN" sz="1600" dirty="0"/>
              <a:t>用户的兴趣是广泛的，在一个视频网站中，用户可能既喜欢看《千与千寻》一类的动画片，也喜欢看成龙的动作片。那么，为了满足用户广泛的兴趣，推荐列表需要能够覆盖用户不同的兴趣领域，即推荐结果需要具有多样性。多样性描述了推荐列表中物品两两之间的不相似性。因此，多样性和相似性是对应的。</a:t>
            </a:r>
            <a:endParaRPr lang="zh-CN" altLang="zh-CN" sz="1600" dirty="0"/>
          </a:p>
          <a:p>
            <a:r>
              <a:rPr lang="en-US" altLang="zh-CN" sz="1600" b="1" dirty="0"/>
              <a:t>       </a:t>
            </a:r>
            <a:endParaRPr lang="en-US" altLang="zh-CN" sz="1600" b="1" dirty="0"/>
          </a:p>
          <a:p>
            <a:endParaRPr lang="en-US" altLang="zh-CN" sz="1600" b="1" dirty="0"/>
          </a:p>
          <a:p>
            <a:endParaRPr lang="en-US" altLang="zh-CN" sz="1600" b="1" dirty="0"/>
          </a:p>
          <a:p>
            <a:r>
              <a:rPr lang="en-US" altLang="zh-CN" sz="1600" b="1" dirty="0"/>
              <a:t>       </a:t>
            </a:r>
            <a:r>
              <a:rPr lang="zh-CN" altLang="zh-CN" sz="1600" b="1" dirty="0"/>
              <a:t>新颖性：</a:t>
            </a:r>
            <a:r>
              <a:rPr lang="zh-CN" altLang="zh-CN" sz="1600" dirty="0"/>
              <a:t>新颖的推荐是指给用户推荐那些他们以前没有听说过的物品。评测新颖度的最简单方法是利用推荐结果的平均流行度，因为越不热门的物品越可能让用户觉得新颖。因此，如果推荐结果中物品的平均热门程度较低，那么推荐结果就可能有比较高的新颖性。但是，用推荐结果的平均流行度度量新颖性比较粗略，因为不同用户不知道的东西是不同的。因此，要准确地统计新颖性需要做用户调查。</a:t>
            </a:r>
            <a:endParaRPr lang="zh-CN" altLang="zh-CN" sz="1600" dirty="0"/>
          </a:p>
          <a:p>
            <a:endParaRPr lang="zh-CN" altLang="zh-CN" dirty="0"/>
          </a:p>
        </p:txBody>
      </p:sp>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364572"/>
            <a:ext cx="8476082" cy="3077766"/>
          </a:xfrm>
          <a:prstGeom prst="rect">
            <a:avLst/>
          </a:prstGeom>
        </p:spPr>
        <p:txBody>
          <a:bodyPr wrap="square">
            <a:spAutoFit/>
          </a:bodyPr>
          <a:lstStyle/>
          <a:p>
            <a:r>
              <a:rPr lang="en-US" altLang="zh-CN" sz="1600" b="1" dirty="0"/>
              <a:t>       </a:t>
            </a:r>
            <a:r>
              <a:rPr lang="zh-CN" altLang="zh-CN" sz="1600" b="1" dirty="0"/>
              <a:t>惊喜度</a:t>
            </a:r>
            <a:r>
              <a:rPr lang="zh-CN" altLang="zh-CN" sz="1600" dirty="0"/>
              <a:t>：惊喜度是最近这几年推荐系统领域最热门的话题。但什么是惊喜度，惊喜度与新颖性有什么区别是首先需要弄清楚的问题。如果推荐结果和用户的历史兴趣不相似，但却让用户觉得满意，那么就可以说推荐结果的惊喜度很高，而推荐的新颖性仅仅取决于用户是否听说过这个推荐结果。目前并没有什么公认的惊喜度指标定义方式。</a:t>
            </a:r>
            <a:endParaRPr lang="en-US" altLang="zh-CN" sz="1600" dirty="0"/>
          </a:p>
          <a:p>
            <a:endParaRPr lang="en-US" altLang="zh-CN" sz="1600" dirty="0"/>
          </a:p>
          <a:p>
            <a:endParaRPr lang="zh-CN" altLang="zh-CN" sz="1600" dirty="0"/>
          </a:p>
          <a:p>
            <a:r>
              <a:rPr lang="en-US" altLang="zh-CN" sz="1600" b="1" dirty="0"/>
              <a:t>       </a:t>
            </a:r>
            <a:r>
              <a:rPr lang="zh-CN" altLang="zh-CN" sz="1600" b="1" dirty="0"/>
              <a:t>信任度：</a:t>
            </a:r>
            <a:r>
              <a:rPr lang="zh-CN" altLang="zh-CN" sz="1600" dirty="0"/>
              <a:t>人们通常对值得信任的朋友给出的建议更重视，反而，一个经常满足跑火车满嘴跑火车的朋友给出的建议可能不会采纳。对于基于机器学习的自动推荐系统，同样存在信任度的问题，如果用户信任推荐系统，那就会增加用户和推荐系统的交互。特别是在电子商务推荐系统中，让用户对推荐结果产生信任是非常重要的。度量推荐系统的信任度只能通过问卷调查的方式，询问用户是否信任推荐系统的推荐结果。</a:t>
            </a:r>
            <a:endParaRPr lang="zh-CN" altLang="zh-CN" sz="1600" dirty="0"/>
          </a:p>
          <a:p>
            <a:endParaRPr lang="zh-CN" altLang="zh-CN" dirty="0"/>
          </a:p>
        </p:txBody>
      </p:sp>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852616"/>
            <a:ext cx="8476082" cy="2308324"/>
          </a:xfrm>
          <a:prstGeom prst="rect">
            <a:avLst/>
          </a:prstGeom>
        </p:spPr>
        <p:txBody>
          <a:bodyPr wrap="square">
            <a:spAutoFit/>
          </a:bodyPr>
          <a:lstStyle/>
          <a:p>
            <a:r>
              <a:rPr lang="en-US" altLang="zh-CN" sz="1600" b="1" dirty="0"/>
              <a:t>       </a:t>
            </a:r>
            <a:r>
              <a:rPr lang="zh-CN" altLang="zh-CN" sz="1600" b="1" dirty="0"/>
              <a:t>实时性：</a:t>
            </a:r>
            <a:r>
              <a:rPr lang="zh-CN" altLang="zh-CN" sz="1600" dirty="0"/>
              <a:t>在很多网站中，因为物品（新闻、微博等）具有很强的时效性，所以需要在物品还具有时效性时就将它们推荐给用户。比如，给用户推荐昨天过时的新闻显然不如给用户推荐今天刚刚发生的新闻。因此，在这些网站中，推荐系统的实时性就显得至关重要。</a:t>
            </a:r>
            <a:endParaRPr lang="en-US" altLang="zh-CN" sz="1600" dirty="0"/>
          </a:p>
          <a:p>
            <a:endParaRPr lang="en-US" altLang="zh-CN" sz="1600" dirty="0"/>
          </a:p>
          <a:p>
            <a:endParaRPr lang="zh-CN" altLang="zh-CN" sz="1600" dirty="0"/>
          </a:p>
          <a:p>
            <a:r>
              <a:rPr lang="en-US" altLang="zh-CN" sz="1600" b="1" dirty="0"/>
              <a:t>       </a:t>
            </a:r>
            <a:r>
              <a:rPr lang="zh-CN" altLang="zh-CN" sz="1600" b="1" dirty="0"/>
              <a:t>健壮性：</a:t>
            </a:r>
            <a:r>
              <a:rPr lang="zh-CN" altLang="zh-CN" sz="1600" dirty="0"/>
              <a:t>具有经济效益的算法系统常常会受人攻击，以搜索引擎为例，如果某个商品称为热门搜索词的第一个搜索结果，将会带来极大的商业利益，因此，搜索引擎的作弊和反作弊斗争异常激烈。目前，推荐系统也遇到了同样的作弊问题，而健壮性（即</a:t>
            </a:r>
            <a:r>
              <a:rPr lang="en-US" altLang="zh-CN" sz="1600" dirty="0"/>
              <a:t>robust</a:t>
            </a:r>
            <a:r>
              <a:rPr lang="zh-CN" altLang="zh-CN" sz="1600" dirty="0"/>
              <a:t>，鲁棒性）指标衡量了一个推荐系统抗击作弊的能力。</a:t>
            </a:r>
            <a:endParaRPr lang="zh-CN" altLang="zh-CN" sz="1600" dirty="0"/>
          </a:p>
        </p:txBody>
      </p:sp>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2684" y="1343395"/>
            <a:ext cx="8476082" cy="3077766"/>
          </a:xfrm>
          <a:prstGeom prst="rect">
            <a:avLst/>
          </a:prstGeom>
        </p:spPr>
        <p:txBody>
          <a:bodyPr wrap="square">
            <a:spAutoFit/>
          </a:bodyPr>
          <a:lstStyle/>
          <a:p>
            <a:r>
              <a:rPr lang="en-US" altLang="zh-CN" b="1" dirty="0"/>
              <a:t>       </a:t>
            </a:r>
            <a:r>
              <a:rPr lang="en-US" altLang="zh-CN" sz="1600" b="1" dirty="0"/>
              <a:t>1. </a:t>
            </a:r>
            <a:r>
              <a:rPr lang="zh-CN" altLang="zh-CN" sz="1600" b="1" dirty="0"/>
              <a:t>预测准确度</a:t>
            </a:r>
            <a:endParaRPr lang="zh-CN" altLang="zh-CN" sz="1600" dirty="0"/>
          </a:p>
          <a:p>
            <a:r>
              <a:rPr lang="en-US" altLang="zh-CN" sz="1600" dirty="0"/>
              <a:t>       </a:t>
            </a:r>
            <a:r>
              <a:rPr lang="zh-CN" altLang="zh-CN" sz="1600" dirty="0"/>
              <a:t>预测准确度是最重要的推荐系统离线评测指标，其度量一个推荐系统或者推荐算法预测用户行为的能力。</a:t>
            </a:r>
            <a:endParaRPr lang="en-US" altLang="zh-CN" sz="1600" dirty="0"/>
          </a:p>
          <a:p>
            <a:r>
              <a:rPr lang="en-US" altLang="zh-CN" sz="1600" dirty="0"/>
              <a:t>       </a:t>
            </a:r>
            <a:r>
              <a:rPr lang="zh-CN" altLang="zh-CN" sz="1600" dirty="0"/>
              <a:t>在计算该指标时需要有一个离线的数据集，该数据集包含用户的历史行为记录。然后，将该数据集通过时间分成训练集和测试集。最后，通过在训练集上建立用户的行为和兴趣模型预测用户在测试集上的行为，并计算预测行为和测试集上实际行为的重合度作为预测准确度。离线的推荐算法有不同的研究方向</a:t>
            </a:r>
            <a:r>
              <a:rPr lang="zh-CN" altLang="en-US" sz="1600" dirty="0"/>
              <a:t>：</a:t>
            </a:r>
            <a:endParaRPr lang="en-US" altLang="zh-CN" sz="1600" dirty="0"/>
          </a:p>
          <a:p>
            <a:r>
              <a:rPr lang="en-US" altLang="zh-CN" sz="1600" dirty="0"/>
              <a:t>       </a:t>
            </a:r>
            <a:r>
              <a:rPr lang="zh-CN" altLang="zh-CN" sz="1600" dirty="0"/>
              <a:t>（</a:t>
            </a:r>
            <a:r>
              <a:rPr lang="en-US" altLang="zh-CN" sz="1600" dirty="0"/>
              <a:t>1</a:t>
            </a:r>
            <a:r>
              <a:rPr lang="zh-CN" altLang="zh-CN" sz="1600" dirty="0"/>
              <a:t>）评分预测</a:t>
            </a:r>
            <a:endParaRPr lang="zh-CN" altLang="zh-CN" sz="1600" dirty="0"/>
          </a:p>
          <a:p>
            <a:r>
              <a:rPr lang="en-US" altLang="zh-CN" sz="1600" dirty="0"/>
              <a:t>       </a:t>
            </a:r>
            <a:r>
              <a:rPr lang="zh-CN" altLang="zh-CN" sz="1600" dirty="0"/>
              <a:t>很多提供推荐服务的网站都有一个让用户给物品打分的功能。如果知道了用户对物品的历史评分，就可以从中获得用户的兴趣模型，并预测该用户在将来看到一个他没有评过分的物品时，会给这个物品评多少分。预测用户对物品评分的行为称为评分预测。</a:t>
            </a:r>
            <a:endParaRPr lang="zh-CN" altLang="zh-CN" sz="1600" dirty="0"/>
          </a:p>
          <a:p>
            <a:r>
              <a:rPr lang="en-US" altLang="zh-CN" sz="1600" dirty="0"/>
              <a:t>       </a:t>
            </a:r>
            <a:r>
              <a:rPr lang="zh-CN" altLang="zh-CN" sz="1600" dirty="0"/>
              <a:t>评分预测的预测准确度一般通过均方根误差（</a:t>
            </a:r>
            <a:r>
              <a:rPr lang="en-US" altLang="zh-CN" sz="1600" dirty="0"/>
              <a:t>RMSE</a:t>
            </a:r>
            <a:r>
              <a:rPr lang="zh-CN" altLang="zh-CN" sz="1600" dirty="0"/>
              <a:t>）和平均绝对误差（</a:t>
            </a:r>
            <a:r>
              <a:rPr lang="en-US" altLang="zh-CN" sz="1600" dirty="0"/>
              <a:t>MAE</a:t>
            </a:r>
            <a:r>
              <a:rPr lang="zh-CN" altLang="zh-CN" sz="1600" dirty="0"/>
              <a:t>）计算。</a:t>
            </a:r>
            <a:endParaRPr lang="zh-CN" altLang="zh-CN" sz="1600" dirty="0"/>
          </a:p>
        </p:txBody>
      </p:sp>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2684" y="1343395"/>
                <a:ext cx="8476082" cy="4743735"/>
              </a:xfrm>
              <a:prstGeom prst="rect">
                <a:avLst/>
              </a:prstGeom>
            </p:spPr>
            <p:txBody>
              <a:bodyPr wrap="square">
                <a:spAutoFit/>
              </a:bodyPr>
              <a:lstStyle/>
              <a:p>
                <a:r>
                  <a:rPr lang="en-US" altLang="zh-CN" b="1" dirty="0"/>
                  <a:t>       1. </a:t>
                </a:r>
                <a:r>
                  <a:rPr lang="zh-CN" altLang="zh-CN" b="1" dirty="0"/>
                  <a:t>预测准确度</a:t>
                </a:r>
                <a:endParaRPr lang="zh-CN" altLang="zh-CN" dirty="0"/>
              </a:p>
              <a:p>
                <a:r>
                  <a:rPr lang="en-US" altLang="zh-CN" dirty="0"/>
                  <a:t>        </a:t>
                </a:r>
              </a:p>
              <a:p>
                <a:r>
                  <a:rPr lang="en-US" altLang="zh-CN" dirty="0"/>
                  <a:t>       </a:t>
                </a:r>
                <a:r>
                  <a:rPr lang="zh-CN" altLang="zh-CN" sz="1600" dirty="0"/>
                  <a:t>（</a:t>
                </a:r>
                <a:r>
                  <a:rPr lang="en-US" altLang="zh-CN" sz="1600" dirty="0"/>
                  <a:t>1</a:t>
                </a:r>
                <a:r>
                  <a:rPr lang="zh-CN" altLang="zh-CN" sz="1600" dirty="0"/>
                  <a:t>）评分预测</a:t>
                </a:r>
              </a:p>
              <a:p>
                <a:r>
                  <a:rPr lang="en-US" altLang="zh-CN" sz="1600" dirty="0"/>
                  <a:t>        </a:t>
                </a:r>
                <a:endParaRPr lang="zh-CN" altLang="zh-CN" sz="1600" dirty="0"/>
              </a:p>
              <a:p>
                <a:r>
                  <a:rPr lang="en-US" altLang="zh-CN" sz="1600" dirty="0"/>
                  <a:t>       </a:t>
                </a:r>
                <a:r>
                  <a:rPr lang="zh-CN" altLang="zh-CN" sz="1600" dirty="0"/>
                  <a:t>评分预测的预测准确度一般通过均方根误差（</a:t>
                </a:r>
                <a:r>
                  <a:rPr lang="en-US" altLang="zh-CN" sz="1600" dirty="0"/>
                  <a:t>RMSE</a:t>
                </a:r>
                <a:r>
                  <a:rPr lang="zh-CN" altLang="zh-CN" sz="1600" dirty="0"/>
                  <a:t>）和平均绝对误差（</a:t>
                </a:r>
                <a:r>
                  <a:rPr lang="en-US" altLang="zh-CN" sz="1600" dirty="0"/>
                  <a:t>MAE</a:t>
                </a:r>
                <a:r>
                  <a:rPr lang="zh-CN" altLang="zh-CN" sz="1600" dirty="0"/>
                  <a:t>）计算。</a:t>
                </a:r>
                <a:endParaRPr lang="en-US" altLang="zh-CN" sz="1600" dirty="0"/>
              </a:p>
              <a:p>
                <a:r>
                  <a:rPr lang="en-US" altLang="zh-CN" sz="1600" dirty="0"/>
                  <a:t>        </a:t>
                </a:r>
                <a:r>
                  <a:rPr lang="zh-CN" altLang="zh-CN" sz="1600" dirty="0"/>
                  <a:t>设</a:t>
                </a:r>
                <a:r>
                  <a:rPr lang="en-US" altLang="zh-CN" sz="1600" dirty="0"/>
                  <a:t>T</a:t>
                </a:r>
                <a:r>
                  <a:rPr lang="zh-CN" altLang="zh-CN" sz="1600" dirty="0"/>
                  <a:t>为用户</a:t>
                </a:r>
                <a:r>
                  <a:rPr lang="en-US" altLang="zh-CN" sz="1600" dirty="0"/>
                  <a:t>-</a:t>
                </a:r>
                <a:r>
                  <a:rPr lang="zh-CN" altLang="zh-CN" sz="1600" dirty="0"/>
                  <a:t>物品评分矩阵。对于测试集中的一个用户</a:t>
                </a:r>
                <a:r>
                  <a:rPr lang="en-US" altLang="zh-CN" sz="1600" dirty="0"/>
                  <a:t>u</a:t>
                </a:r>
                <a:r>
                  <a:rPr lang="zh-CN" altLang="zh-CN" sz="1600" dirty="0"/>
                  <a:t>和物品</a:t>
                </a:r>
                <a:r>
                  <a:rPr lang="en-US" altLang="zh-CN" sz="1600" dirty="0" err="1"/>
                  <a:t>i</a:t>
                </a:r>
                <a:r>
                  <a:rPr lang="zh-CN" altLang="zh-CN" sz="1600" dirty="0"/>
                  <a:t>，令</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oMath>
                </a14:m>
                <a:r>
                  <a:rPr lang="zh-CN" altLang="zh-CN" sz="1600" dirty="0"/>
                  <a:t>是用户</a:t>
                </a:r>
                <a:r>
                  <a:rPr lang="en-US" altLang="zh-CN" sz="1600" dirty="0"/>
                  <a:t>u</a:t>
                </a:r>
                <a:r>
                  <a:rPr lang="zh-CN" altLang="zh-CN" sz="1600" dirty="0"/>
                  <a:t>对物品</a:t>
                </a:r>
                <a:r>
                  <a:rPr lang="en-US" altLang="zh-CN" sz="1600" dirty="0" err="1"/>
                  <a:t>i</a:t>
                </a:r>
                <a:r>
                  <a:rPr lang="zh-CN" altLang="zh-CN" sz="1600" dirty="0"/>
                  <a:t>的实际评分，而</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oMath>
                </a14:m>
                <a:r>
                  <a:rPr lang="zh-CN" altLang="zh-CN" sz="1600" dirty="0"/>
                  <a:t>是推荐算法给出的预测评分，</a:t>
                </a:r>
                <a:endParaRPr lang="en-US" altLang="zh-CN" sz="1600" dirty="0"/>
              </a:p>
              <a:p>
                <a:r>
                  <a:rPr lang="en-US" altLang="zh-CN" sz="1600" dirty="0"/>
                  <a:t>       RMSE</a:t>
                </a:r>
                <a:r>
                  <a:rPr lang="zh-CN" altLang="zh-CN" sz="1600" dirty="0"/>
                  <a:t>的定义为：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RMSE</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ad>
                            <m:radPr>
                              <m:degHide m:val="on"/>
                              <m:ctrlPr>
                                <a:rPr lang="zh-CN" altLang="zh-CN" sz="1600" i="1">
                                  <a:latin typeface="Cambria Math" panose="02040503050406030204" pitchFamily="18" charset="0"/>
                                </a:rPr>
                              </m:ctrlPr>
                            </m:radPr>
                            <m:deg/>
                            <m:e>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𝑇</m:t>
                                  </m:r>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e>
                          </m:rad>
                        </m:num>
                        <m:den>
                          <m:r>
                            <a:rPr lang="en-US" altLang="zh-CN" sz="1600" i="1">
                              <a:latin typeface="Cambria Math" panose="02040503050406030204" pitchFamily="18" charset="0"/>
                            </a:rPr>
                            <m:t>|</m:t>
                          </m:r>
                          <m:r>
                            <a:rPr lang="en-US" altLang="zh-CN" sz="1600" i="1">
                              <a:latin typeface="Cambria Math" panose="02040503050406030204" pitchFamily="18" charset="0"/>
                            </a:rPr>
                            <m:t>𝑇</m:t>
                          </m:r>
                          <m:r>
                            <a:rPr lang="en-US" altLang="zh-CN" sz="1600" i="1">
                              <a:latin typeface="Cambria Math" panose="02040503050406030204" pitchFamily="18" charset="0"/>
                            </a:rPr>
                            <m:t>|</m:t>
                          </m:r>
                        </m:den>
                      </m:f>
                    </m:oMath>
                  </m:oMathPara>
                </a14:m>
                <a:endParaRPr lang="zh-CN" altLang="zh-CN" sz="1600" dirty="0"/>
              </a:p>
              <a:p>
                <a:r>
                  <a:rPr lang="en-US" altLang="zh-CN" sz="1600" dirty="0"/>
                  <a:t> </a:t>
                </a:r>
                <a:endParaRPr lang="zh-CN" altLang="zh-CN" sz="1600" dirty="0"/>
              </a:p>
              <a:p>
                <a:r>
                  <a:rPr lang="en-US" altLang="zh-CN" sz="1600" dirty="0"/>
                  <a:t>       MAE</a:t>
                </a:r>
                <a:r>
                  <a:rPr lang="zh-CN" altLang="zh-CN" sz="1600" dirty="0"/>
                  <a:t>采用绝对值计算预测误差，它的定义为：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MAE</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𝑇</m:t>
                              </m:r>
                            </m:sub>
                            <m:sup/>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e>
                          </m:nary>
                        </m:num>
                        <m:den>
                          <m:r>
                            <a:rPr lang="en-US" altLang="zh-CN" sz="1600" i="1">
                              <a:latin typeface="Cambria Math" panose="02040503050406030204" pitchFamily="18" charset="0"/>
                            </a:rPr>
                            <m:t>|</m:t>
                          </m:r>
                          <m:r>
                            <a:rPr lang="en-US" altLang="zh-CN" sz="1600" i="1">
                              <a:latin typeface="Cambria Math" panose="02040503050406030204" pitchFamily="18" charset="0"/>
                            </a:rPr>
                            <m:t>𝑇</m:t>
                          </m:r>
                          <m:r>
                            <a:rPr lang="en-US" altLang="zh-CN" sz="1600" i="1">
                              <a:latin typeface="Cambria Math" panose="02040503050406030204" pitchFamily="18" charset="0"/>
                            </a:rPr>
                            <m:t>|</m:t>
                          </m:r>
                        </m:den>
                      </m:f>
                    </m:oMath>
                  </m:oMathPara>
                </a14:m>
                <a:endParaRPr lang="zh-CN" altLang="zh-CN" sz="1600" dirty="0"/>
              </a:p>
              <a:p>
                <a:endParaRPr lang="en-US" altLang="zh-CN" sz="1600" dirty="0"/>
              </a:p>
              <a:p>
                <a:endParaRPr lang="en-US" altLang="zh-CN" dirty="0"/>
              </a:p>
              <a:p>
                <a:endParaRPr lang="zh-CN" altLang="zh-CN" dirty="0"/>
              </a:p>
            </p:txBody>
          </p:sp>
        </mc:Choice>
        <mc:Fallback>
          <p:sp>
            <p:nvSpPr>
              <p:cNvPr id="2" name="矩形 1"/>
              <p:cNvSpPr>
                <a:spLocks noRot="1" noChangeAspect="1" noMove="1" noResize="1" noEditPoints="1" noAdjustHandles="1" noChangeArrowheads="1" noChangeShapeType="1" noTextEdit="1"/>
              </p:cNvSpPr>
              <p:nvPr/>
            </p:nvSpPr>
            <p:spPr>
              <a:xfrm>
                <a:off x="292684" y="1343395"/>
                <a:ext cx="8476082" cy="4743735"/>
              </a:xfrm>
              <a:prstGeom prst="rect">
                <a:avLst/>
              </a:prstGeom>
              <a:blipFill rotWithShape="1">
                <a:blip r:embed="rId1"/>
                <a:stretch>
                  <a:fillRect l="-360" t="-642"/>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第八章　推荐系统</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rPr>
              <a:t>91</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288946" y="1988641"/>
            <a:ext cx="8356558" cy="1200329"/>
          </a:xfrm>
          <a:prstGeom prst="rect">
            <a:avLst/>
          </a:prstGeom>
        </p:spPr>
        <p:txBody>
          <a:bodyPr wrap="square">
            <a:spAutoFit/>
          </a:bodyPr>
          <a:lstStyle/>
          <a:p>
            <a:r>
              <a:rPr lang="en-US" altLang="zh-CN" dirty="0"/>
              <a:t>      </a:t>
            </a:r>
            <a:r>
              <a:rPr lang="zh-CN" altLang="zh-CN" dirty="0"/>
              <a:t>推荐系统（</a:t>
            </a:r>
            <a:r>
              <a:rPr lang="en-US" altLang="zh-CN" dirty="0"/>
              <a:t>Recommendation System</a:t>
            </a:r>
            <a:r>
              <a:rPr lang="zh-CN" altLang="zh-CN" dirty="0"/>
              <a:t>，简称</a:t>
            </a:r>
            <a:r>
              <a:rPr lang="en-US" altLang="zh-CN" dirty="0"/>
              <a:t>RS</a:t>
            </a:r>
            <a:r>
              <a:rPr lang="zh-CN" altLang="zh-CN" dirty="0"/>
              <a:t>）技术，它根据用户的兴趣、行为、情景等信息，把用户最可能感兴趣的内容主动推送给用户。近年来，推荐系统技术得到了长足的发展，不但成为学术研究的热点之一，而且在电子商务、在线广告、社交网络等重要的互联网应用中大显身手。</a:t>
            </a:r>
            <a:endParaRPr lang="zh-CN" altLang="en-US" sz="14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sp>
          <p:nvSpPr>
            <p:cNvPr id="89" name="矩形 88"/>
            <p:cNvSpPr>
              <a:spLocks noChangeArrowheads="1"/>
            </p:cNvSpPr>
            <p:nvPr/>
          </p:nvSpPr>
          <p:spPr bwMode="auto">
            <a:xfrm>
              <a:off x="261247" y="3642102"/>
              <a:ext cx="6650037" cy="431551"/>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11"/>
          <a:stretch>
            <a:fillRect/>
          </a:stretch>
        </p:blipFill>
        <p:spPr>
          <a:xfrm>
            <a:off x="346454" y="3524079"/>
            <a:ext cx="6409931" cy="2517140"/>
          </a:xfrm>
          <a:prstGeom prst="rect">
            <a:avLst/>
          </a:prstGeom>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2684" y="1343395"/>
                <a:ext cx="8476082" cy="4508157"/>
              </a:xfrm>
              <a:prstGeom prst="rect">
                <a:avLst/>
              </a:prstGeom>
            </p:spPr>
            <p:txBody>
              <a:bodyPr wrap="square">
                <a:spAutoFit/>
              </a:bodyPr>
              <a:lstStyle/>
              <a:p>
                <a:r>
                  <a:rPr lang="en-US" altLang="zh-CN" b="1" dirty="0"/>
                  <a:t>       1. </a:t>
                </a:r>
                <a:r>
                  <a:rPr lang="zh-CN" altLang="zh-CN" b="1" dirty="0"/>
                  <a:t>预测准确度</a:t>
                </a:r>
                <a:endParaRPr lang="zh-CN" altLang="zh-CN" dirty="0"/>
              </a:p>
              <a:p>
                <a:r>
                  <a:rPr lang="en-US" altLang="zh-CN" dirty="0"/>
                  <a:t>        </a:t>
                </a:r>
              </a:p>
              <a:p>
                <a:r>
                  <a:rPr lang="en-US" altLang="zh-CN" dirty="0"/>
                  <a:t>       </a:t>
                </a:r>
                <a:r>
                  <a:rPr lang="zh-CN" altLang="zh-CN" sz="1600" dirty="0"/>
                  <a:t>（</a:t>
                </a:r>
                <a:r>
                  <a:rPr lang="en-US" altLang="zh-CN" sz="1600" dirty="0"/>
                  <a:t>2</a:t>
                </a:r>
                <a:r>
                  <a:rPr lang="zh-CN" altLang="zh-CN" sz="1600" dirty="0"/>
                  <a:t>）</a:t>
                </a:r>
                <a:r>
                  <a:rPr lang="en-US" altLang="zh-CN" sz="1600" dirty="0" err="1"/>
                  <a:t>TopN</a:t>
                </a:r>
                <a:r>
                  <a:rPr lang="zh-CN" altLang="zh-CN" sz="1600" dirty="0"/>
                  <a:t>推荐</a:t>
                </a:r>
              </a:p>
              <a:p>
                <a:r>
                  <a:rPr lang="en-US" altLang="zh-CN" sz="1600" dirty="0"/>
                  <a:t>        </a:t>
                </a:r>
                <a:r>
                  <a:rPr lang="zh-CN" altLang="zh-CN" sz="1600" dirty="0"/>
                  <a:t>网站在提供推荐服务时，一般是给用户一个个性化的推荐列表，这种推荐叫做</a:t>
                </a:r>
                <a:r>
                  <a:rPr lang="en-US" altLang="zh-CN" sz="1600" dirty="0" err="1"/>
                  <a:t>TopN</a:t>
                </a:r>
                <a:r>
                  <a:rPr lang="zh-CN" altLang="zh-CN" sz="1600" dirty="0"/>
                  <a:t>推荐。</a:t>
                </a:r>
                <a:r>
                  <a:rPr lang="en-US" altLang="zh-CN" sz="1600" dirty="0" err="1"/>
                  <a:t>TopN</a:t>
                </a:r>
                <a:r>
                  <a:rPr lang="zh-CN" altLang="zh-CN" sz="1600" dirty="0"/>
                  <a:t>推荐的预测准确率一般通过准确率（</a:t>
                </a:r>
                <a:r>
                  <a:rPr lang="en-US" altLang="zh-CN" sz="1600" dirty="0"/>
                  <a:t>precision</a:t>
                </a:r>
                <a:r>
                  <a:rPr lang="zh-CN" altLang="zh-CN" sz="1600" dirty="0"/>
                  <a:t>）</a:t>
                </a:r>
                <a:r>
                  <a:rPr lang="en-US" altLang="zh-CN" sz="1600" dirty="0"/>
                  <a:t>/</a:t>
                </a:r>
                <a:r>
                  <a:rPr lang="zh-CN" altLang="zh-CN" sz="1600" dirty="0"/>
                  <a:t>召回率（</a:t>
                </a:r>
                <a:r>
                  <a:rPr lang="en-US" altLang="zh-CN" sz="1600" dirty="0"/>
                  <a:t>recall</a:t>
                </a:r>
                <a:r>
                  <a:rPr lang="zh-CN" altLang="zh-CN" sz="1600" dirty="0"/>
                  <a:t>）度量。</a:t>
                </a:r>
                <a:endParaRPr lang="en-US" altLang="zh-CN" sz="1600" dirty="0"/>
              </a:p>
              <a:p>
                <a:r>
                  <a:rPr lang="en-US" altLang="zh-CN" sz="1600" dirty="0"/>
                  <a:t>        </a:t>
                </a:r>
                <a:r>
                  <a:rPr lang="zh-CN" altLang="zh-CN" sz="1600" dirty="0"/>
                  <a:t>令用户集合为</a:t>
                </a:r>
                <a:r>
                  <a:rPr lang="en-US" altLang="zh-CN" sz="1600" dirty="0"/>
                  <a:t>U</a:t>
                </a:r>
                <a:r>
                  <a:rPr lang="zh-CN" altLang="zh-CN" sz="1600" dirty="0"/>
                  <a:t>，</a:t>
                </a:r>
                <a:r>
                  <a:rPr lang="en-US" altLang="zh-CN" sz="1600" dirty="0"/>
                  <a:t>R(u)</a:t>
                </a:r>
                <a:r>
                  <a:rPr lang="zh-CN" altLang="zh-CN" sz="1600" dirty="0"/>
                  <a:t>是根据用户在训练集上的行为给用户作出的推荐列表，而</a:t>
                </a:r>
                <a:r>
                  <a:rPr lang="en-US" altLang="zh-CN" sz="1600" dirty="0"/>
                  <a:t>T(u)</a:t>
                </a:r>
                <a:r>
                  <a:rPr lang="zh-CN" altLang="zh-CN" sz="1600" dirty="0"/>
                  <a:t>是用户在测试集上的行为列表。</a:t>
                </a:r>
                <a:endParaRPr lang="en-US" altLang="zh-CN" sz="1600" dirty="0"/>
              </a:p>
              <a:p>
                <a:r>
                  <a:rPr lang="en-US" altLang="zh-CN" sz="1600" dirty="0"/>
                  <a:t>        </a:t>
                </a:r>
                <a:r>
                  <a:rPr lang="zh-CN" altLang="zh-CN" sz="1600" dirty="0"/>
                  <a:t>推荐结果的召回率定义为：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Recall</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ub>
                            <m:sup/>
                            <m:e>
                              <m:r>
                                <a:rPr lang="en-US" altLang="zh-CN" sz="1600" i="1">
                                  <a:latin typeface="Cambria Math" panose="02040503050406030204" pitchFamily="18" charset="0"/>
                                </a:rPr>
                                <m:t>|</m:t>
                              </m:r>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r>
                                <a:rPr lang="en-US" altLang="zh-CN" sz="1600" i="1">
                                  <a:latin typeface="Cambria Math" panose="02040503050406030204" pitchFamily="18" charset="0"/>
                                </a:rPr>
                                <m:t>∩</m:t>
                              </m:r>
                              <m:r>
                                <a:rPr lang="en-US" altLang="zh-CN" sz="1600" i="1">
                                  <a:latin typeface="Cambria Math" panose="02040503050406030204" pitchFamily="18" charset="0"/>
                                </a:rPr>
                                <m:t>𝑇</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r>
                                <a:rPr lang="en-US" altLang="zh-CN" sz="1600" i="1">
                                  <a:latin typeface="Cambria Math" panose="02040503050406030204" pitchFamily="18" charset="0"/>
                                </a:rPr>
                                <m:t>|</m:t>
                              </m:r>
                            </m:e>
                          </m:nary>
                        </m:num>
                        <m:den>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ub>
                            <m:sup/>
                            <m:e>
                              <m:r>
                                <a:rPr lang="en-US" altLang="zh-CN" sz="1600" i="1">
                                  <a:latin typeface="Cambria Math" panose="02040503050406030204" pitchFamily="18" charset="0"/>
                                </a:rPr>
                                <m:t>|</m:t>
                              </m:r>
                              <m:r>
                                <a:rPr lang="en-US" altLang="zh-CN" sz="1600" i="1">
                                  <a:latin typeface="Cambria Math" panose="02040503050406030204" pitchFamily="18" charset="0"/>
                                </a:rPr>
                                <m:t>𝑇</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e>
                          </m:nary>
                        </m:den>
                      </m:f>
                    </m:oMath>
                  </m:oMathPara>
                </a14:m>
                <a:endParaRPr lang="zh-CN" altLang="zh-CN" sz="1600" dirty="0"/>
              </a:p>
              <a:p>
                <a:r>
                  <a:rPr lang="en-US" altLang="zh-CN" sz="1600" dirty="0"/>
                  <a:t> </a:t>
                </a:r>
                <a:endParaRPr lang="zh-CN" altLang="zh-CN" sz="1600" dirty="0"/>
              </a:p>
              <a:p>
                <a:r>
                  <a:rPr lang="en-US" altLang="zh-CN" sz="1600" dirty="0"/>
                  <a:t>        </a:t>
                </a:r>
                <a:r>
                  <a:rPr lang="zh-CN" altLang="zh-CN" sz="1600" dirty="0"/>
                  <a:t>推荐结果的准确率定义为：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Precision</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ub>
                            <m:sup/>
                            <m:e>
                              <m:r>
                                <a:rPr lang="en-US" altLang="zh-CN" sz="1600" i="1">
                                  <a:latin typeface="Cambria Math" panose="02040503050406030204" pitchFamily="18" charset="0"/>
                                </a:rPr>
                                <m:t>|</m:t>
                              </m:r>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r>
                                <a:rPr lang="en-US" altLang="zh-CN" sz="1600" i="1">
                                  <a:latin typeface="Cambria Math" panose="02040503050406030204" pitchFamily="18" charset="0"/>
                                </a:rPr>
                                <m:t>∩</m:t>
                              </m:r>
                              <m:r>
                                <a:rPr lang="en-US" altLang="zh-CN" sz="1600" i="1">
                                  <a:latin typeface="Cambria Math" panose="02040503050406030204" pitchFamily="18" charset="0"/>
                                </a:rPr>
                                <m:t>𝑇</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r>
                                <a:rPr lang="en-US" altLang="zh-CN" sz="1600" i="1">
                                  <a:latin typeface="Cambria Math" panose="02040503050406030204" pitchFamily="18" charset="0"/>
                                </a:rPr>
                                <m:t>|</m:t>
                              </m:r>
                            </m:e>
                          </m:nary>
                        </m:num>
                        <m:den>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ub>
                            <m:sup/>
                            <m:e>
                              <m:r>
                                <a:rPr lang="en-US" altLang="zh-CN" sz="1600" i="1">
                                  <a:latin typeface="Cambria Math" panose="02040503050406030204" pitchFamily="18" charset="0"/>
                                </a:rPr>
                                <m:t>|</m:t>
                              </m:r>
                              <m:r>
                                <a:rPr lang="en-US" altLang="zh-CN" sz="1600" i="1">
                                  <a:latin typeface="Cambria Math" panose="02040503050406030204" pitchFamily="18" charset="0"/>
                                </a:rPr>
                                <m:t>𝑅</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e>
                          </m:nary>
                        </m:den>
                      </m:f>
                    </m:oMath>
                  </m:oMathPara>
                </a14:m>
                <a:endParaRPr lang="zh-CN" altLang="zh-CN" sz="1600" dirty="0"/>
              </a:p>
              <a:p>
                <a:r>
                  <a:rPr lang="en-US" altLang="zh-CN" sz="1600" dirty="0"/>
                  <a:t> </a:t>
                </a:r>
                <a:endParaRPr lang="zh-CN" altLang="zh-CN" sz="1600" dirty="0"/>
              </a:p>
              <a:p>
                <a:endParaRPr lang="en-US" altLang="zh-CN" dirty="0"/>
              </a:p>
              <a:p>
                <a:endParaRPr lang="zh-CN" altLang="zh-CN" dirty="0"/>
              </a:p>
            </p:txBody>
          </p:sp>
        </mc:Choice>
        <mc:Fallback>
          <p:sp>
            <p:nvSpPr>
              <p:cNvPr id="2" name="矩形 1"/>
              <p:cNvSpPr>
                <a:spLocks noRot="1" noChangeAspect="1" noMove="1" noResize="1" noEditPoints="1" noAdjustHandles="1" noChangeArrowheads="1" noChangeShapeType="1" noTextEdit="1"/>
              </p:cNvSpPr>
              <p:nvPr/>
            </p:nvSpPr>
            <p:spPr>
              <a:xfrm>
                <a:off x="292684" y="1343395"/>
                <a:ext cx="8476082" cy="4508157"/>
              </a:xfrm>
              <a:prstGeom prst="rect">
                <a:avLst/>
              </a:prstGeom>
              <a:blipFill rotWithShape="1">
                <a:blip r:embed="rId1"/>
                <a:stretch>
                  <a:fillRect l="-360" t="-676"/>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2684" y="1343395"/>
            <a:ext cx="8476082" cy="2646878"/>
          </a:xfrm>
          <a:prstGeom prst="rect">
            <a:avLst/>
          </a:prstGeom>
        </p:spPr>
        <p:txBody>
          <a:bodyPr wrap="square">
            <a:spAutoFit/>
          </a:bodyPr>
          <a:lstStyle/>
          <a:p>
            <a:r>
              <a:rPr lang="en-US" altLang="zh-CN" b="1" dirty="0"/>
              <a:t>       2.</a:t>
            </a:r>
            <a:r>
              <a:rPr lang="zh-CN" altLang="zh-CN" b="1" dirty="0"/>
              <a:t>覆盖率</a:t>
            </a:r>
            <a:endParaRPr lang="zh-CN" altLang="zh-CN" dirty="0"/>
          </a:p>
          <a:p>
            <a:r>
              <a:rPr lang="en-US" altLang="zh-CN" dirty="0"/>
              <a:t>        </a:t>
            </a:r>
            <a:endParaRPr lang="en-US" altLang="zh-CN" dirty="0"/>
          </a:p>
          <a:p>
            <a:r>
              <a:rPr lang="en-US" altLang="zh-CN" dirty="0"/>
              <a:t>       </a:t>
            </a:r>
            <a:r>
              <a:rPr lang="zh-CN" altLang="zh-CN" sz="1600" dirty="0"/>
              <a:t>覆盖率（</a:t>
            </a:r>
            <a:r>
              <a:rPr lang="en-US" altLang="zh-CN" sz="1600" dirty="0"/>
              <a:t>coverage</a:t>
            </a:r>
            <a:r>
              <a:rPr lang="zh-CN" altLang="zh-CN" sz="1600" dirty="0"/>
              <a:t>）描述一个推荐系统对物品长尾效应（</a:t>
            </a:r>
            <a:r>
              <a:rPr lang="en-US" altLang="zh-CN" sz="1600" dirty="0"/>
              <a:t>Long Tail Effect</a:t>
            </a:r>
            <a:r>
              <a:rPr lang="zh-CN" altLang="zh-CN" sz="1600" dirty="0"/>
              <a:t>）的发掘能力。长尾效应描述了一种物品需求现象：大多数的用户需求会集中在流行的少量物品，而个性化的、零散的物品需求往往分散在大部分物品中，从而在需求曲线上面形成一条长长的尾巴，长尾效应指的是将所有非流行的物品需求加起来则会形成一个比流行物品还大的需求。很多研究发现，互联网上的物品都呈现长尾分布，即热门的物品总是少数，其他物品的热门程度呈曲线下降，有很多冷门物品。推荐系统的覆盖率即是看系统为所有用户推荐的全部物品数量与网站中所有物品数量的差值。</a:t>
            </a:r>
            <a:endParaRPr lang="en-US" altLang="zh-CN" sz="1600" dirty="0"/>
          </a:p>
          <a:p>
            <a:r>
              <a:rPr lang="en-US" altLang="zh-CN" sz="1600" dirty="0"/>
              <a:t>       </a:t>
            </a:r>
            <a:endParaRPr lang="zh-CN" altLang="zh-CN" sz="1600" dirty="0"/>
          </a:p>
        </p:txBody>
      </p:sp>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2684" y="1343395"/>
                <a:ext cx="8476082" cy="3157403"/>
              </a:xfrm>
              <a:prstGeom prst="rect">
                <a:avLst/>
              </a:prstGeom>
            </p:spPr>
            <p:txBody>
              <a:bodyPr wrap="square">
                <a:spAutoFit/>
              </a:bodyPr>
              <a:lstStyle/>
              <a:p>
                <a:r>
                  <a:rPr lang="en-US" altLang="zh-CN" b="1" dirty="0"/>
                  <a:t>       2.</a:t>
                </a:r>
                <a:r>
                  <a:rPr lang="zh-CN" altLang="zh-CN" b="1" dirty="0"/>
                  <a:t>覆盖率</a:t>
                </a:r>
                <a:r>
                  <a:rPr lang="en-US" altLang="zh-CN" dirty="0"/>
                  <a:t>        </a:t>
                </a:r>
              </a:p>
              <a:p>
                <a:r>
                  <a:rPr lang="en-US" altLang="zh-CN" dirty="0"/>
                  <a:t>       </a:t>
                </a:r>
              </a:p>
              <a:p>
                <a:r>
                  <a:rPr lang="en-US" altLang="zh-CN" sz="1600" dirty="0"/>
                  <a:t>       </a:t>
                </a:r>
                <a:r>
                  <a:rPr lang="zh-CN" altLang="zh-CN" sz="1600" dirty="0"/>
                  <a:t>覆盖率有不同的定义方法，最简单的定义为推荐系统能够推荐出来的物品占总物品集合的比例。假设系统的用户集合为</a:t>
                </a:r>
                <a:r>
                  <a:rPr lang="en-US" altLang="zh-CN" sz="1600" dirty="0"/>
                  <a:t>U</a:t>
                </a:r>
                <a:r>
                  <a:rPr lang="zh-CN" altLang="zh-CN" sz="1600" dirty="0"/>
                  <a:t>，物品集合为</a:t>
                </a:r>
                <a:r>
                  <a:rPr lang="en-US" altLang="zh-CN" sz="1600" dirty="0"/>
                  <a:t>I</a:t>
                </a:r>
                <a:r>
                  <a:rPr lang="zh-CN" altLang="zh-CN" sz="1600" dirty="0"/>
                  <a:t>，推荐系统给每个用户推荐一个长度为</a:t>
                </a:r>
                <a:r>
                  <a:rPr lang="en-US" altLang="zh-CN" sz="1600" dirty="0"/>
                  <a:t>N</a:t>
                </a:r>
                <a:r>
                  <a:rPr lang="zh-CN" altLang="zh-CN" sz="1600" dirty="0"/>
                  <a:t>的物品列表</a:t>
                </a:r>
                <a:r>
                  <a:rPr lang="en-US" altLang="zh-CN" sz="1600" dirty="0"/>
                  <a:t>R(u)</a:t>
                </a:r>
                <a:r>
                  <a:rPr lang="zh-CN" altLang="zh-CN" sz="1600" dirty="0"/>
                  <a:t>。那么推荐系统的覆盖率可以通过下面的公式计算：</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Coverage</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m:t>
                          </m:r>
                          <m:nary>
                            <m:naryPr>
                              <m:chr m:val="⋃"/>
                              <m:limLoc m:val="subSup"/>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ub>
                            <m:sup/>
                            <m:e>
                              <m:r>
                                <a:rPr lang="en-US" altLang="zh-CN" sz="1600" i="1">
                                  <a:latin typeface="Cambria Math" panose="02040503050406030204" pitchFamily="18" charset="0"/>
                                </a:rPr>
                                <m:t>𝑅</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e>
                          </m:nary>
                          <m:r>
                            <a:rPr lang="en-US" altLang="zh-CN" sz="1600" i="1">
                              <a:latin typeface="Cambria Math" panose="02040503050406030204" pitchFamily="18" charset="0"/>
                            </a:rPr>
                            <m:t>|</m:t>
                          </m:r>
                        </m:num>
                        <m:den>
                          <m:r>
                            <a:rPr lang="en-US" altLang="zh-CN" sz="1600" i="1">
                              <a:latin typeface="Cambria Math" panose="02040503050406030204" pitchFamily="18" charset="0"/>
                            </a:rPr>
                            <m:t>|</m:t>
                          </m:r>
                          <m:r>
                            <a:rPr lang="en-US" altLang="zh-CN" sz="1600" i="1">
                              <a:latin typeface="Cambria Math" panose="02040503050406030204" pitchFamily="18" charset="0"/>
                            </a:rPr>
                            <m:t>𝐼</m:t>
                          </m:r>
                          <m:r>
                            <a:rPr lang="en-US" altLang="zh-CN" sz="1600" i="1">
                              <a:latin typeface="Cambria Math" panose="02040503050406030204" pitchFamily="18" charset="0"/>
                            </a:rPr>
                            <m:t>|</m:t>
                          </m:r>
                        </m:den>
                      </m:f>
                    </m:oMath>
                  </m:oMathPara>
                </a14:m>
                <a:endParaRPr lang="zh-CN" altLang="zh-CN" sz="1600" dirty="0"/>
              </a:p>
              <a:p>
                <a:endParaRPr lang="en-US" altLang="zh-CN" sz="1600" dirty="0"/>
              </a:p>
              <a:p>
                <a:r>
                  <a:rPr lang="en-US" altLang="zh-CN" sz="1600" dirty="0"/>
                  <a:t>       </a:t>
                </a:r>
                <a:r>
                  <a:rPr lang="zh-CN" altLang="zh-CN" sz="1600" dirty="0"/>
                  <a:t>从上面的定义可以看到，覆盖率是一个内容提供商会关心的指标。但是上面的定义过于粗略。覆盖率为</a:t>
                </a:r>
                <a:r>
                  <a:rPr lang="en-US" altLang="zh-CN" sz="1600" dirty="0"/>
                  <a:t>100%</a:t>
                </a:r>
                <a:r>
                  <a:rPr lang="zh-CN" altLang="zh-CN" sz="1600" dirty="0"/>
                  <a:t>的系统可以有无数的物品流行度分布。为了更细致地描述推荐系统发掘长尾的能力，需要统计推荐列表中不同物品出现次数的分布。</a:t>
                </a:r>
                <a:endParaRPr lang="en-US" altLang="zh-CN" sz="1600" dirty="0"/>
              </a:p>
              <a:p>
                <a:endParaRPr lang="zh-CN" altLang="zh-CN" dirty="0"/>
              </a:p>
            </p:txBody>
          </p:sp>
        </mc:Choice>
        <mc:Fallback>
          <p:sp>
            <p:nvSpPr>
              <p:cNvPr id="2" name="矩形 1"/>
              <p:cNvSpPr>
                <a:spLocks noRot="1" noChangeAspect="1" noMove="1" noResize="1" noEditPoints="1" noAdjustHandles="1" noChangeArrowheads="1" noChangeShapeType="1" noTextEdit="1"/>
              </p:cNvSpPr>
              <p:nvPr/>
            </p:nvSpPr>
            <p:spPr>
              <a:xfrm>
                <a:off x="292684" y="1343395"/>
                <a:ext cx="8476082" cy="3157403"/>
              </a:xfrm>
              <a:prstGeom prst="rect">
                <a:avLst/>
              </a:prstGeom>
              <a:blipFill rotWithShape="1">
                <a:blip r:embed="rId1"/>
                <a:stretch>
                  <a:fillRect l="-360" t="-96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2684" y="1343395"/>
                <a:ext cx="8476082" cy="4038926"/>
              </a:xfrm>
              <a:prstGeom prst="rect">
                <a:avLst/>
              </a:prstGeom>
            </p:spPr>
            <p:txBody>
              <a:bodyPr wrap="square">
                <a:spAutoFit/>
              </a:bodyPr>
              <a:lstStyle/>
              <a:p>
                <a:r>
                  <a:rPr lang="en-US" altLang="zh-CN" b="1" dirty="0"/>
                  <a:t>       2.</a:t>
                </a:r>
                <a:r>
                  <a:rPr lang="zh-CN" altLang="zh-CN" b="1" dirty="0"/>
                  <a:t>覆盖率</a:t>
                </a:r>
                <a:r>
                  <a:rPr lang="en-US" altLang="zh-CN" dirty="0"/>
                  <a:t>        </a:t>
                </a:r>
              </a:p>
              <a:p>
                <a:r>
                  <a:rPr lang="en-US" altLang="zh-CN" dirty="0"/>
                  <a:t>       </a:t>
                </a:r>
                <a:r>
                  <a:rPr lang="en-US" altLang="zh-CN" sz="1600" dirty="0"/>
                  <a:t> </a:t>
                </a:r>
              </a:p>
              <a:p>
                <a:r>
                  <a:rPr lang="en-US" altLang="zh-CN" sz="1600" dirty="0"/>
                  <a:t>      </a:t>
                </a:r>
                <a:r>
                  <a:rPr lang="zh-CN" altLang="zh-CN" sz="1600" dirty="0"/>
                  <a:t>在信息论和经济学中有两个著名的指标可以用来定义覆盖率。第一个是信息熵</a:t>
                </a:r>
                <a:r>
                  <a:rPr lang="en-US" altLang="zh-CN" sz="1600" dirty="0"/>
                  <a:t>:</a:t>
                </a:r>
                <a:endParaRPr lang="zh-CN" altLang="zh-CN" sz="1600" dirty="0"/>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H</m:t>
                      </m:r>
                      <m:r>
                        <a:rPr lang="en-US" altLang="zh-CN" sz="1600">
                          <a:latin typeface="Cambria Math" panose="02040503050406030204" pitchFamily="18" charset="0"/>
                        </a:rPr>
                        <m:t>=</m:t>
                      </m:r>
                      <m:r>
                        <a:rPr lang="en-US" altLang="zh-CN" sz="1600" i="1">
                          <a:latin typeface="Cambria Math" panose="02040503050406030204" pitchFamily="18" charset="0"/>
                        </a:rPr>
                        <m:t>−</m:t>
                      </m:r>
                      <m:nary>
                        <m:naryPr>
                          <m:chr m:val="∑"/>
                          <m:limLoc m:val="undOvr"/>
                          <m:ctrlPr>
                            <a:rPr lang="zh-CN" altLang="zh-CN" sz="1600" i="1">
                              <a:latin typeface="Cambria Math" panose="02040503050406030204" pitchFamily="18" charset="0"/>
                            </a:rPr>
                          </m:ctrlPr>
                        </m:naryPr>
                        <m:sub>
                          <m:r>
                            <a:rPr lang="en-US" altLang="zh-CN" sz="1600" i="1">
                              <a:latin typeface="Cambria Math" panose="02040503050406030204" pitchFamily="18" charset="0"/>
                            </a:rPr>
                            <m:t>𝑖</m:t>
                          </m:r>
                          <m:r>
                            <a:rPr lang="en-US" altLang="zh-CN" sz="1600" i="1">
                              <a:latin typeface="Cambria Math" panose="02040503050406030204" pitchFamily="18" charset="0"/>
                            </a:rPr>
                            <m:t>=1</m:t>
                          </m:r>
                        </m:sub>
                        <m:sup>
                          <m:r>
                            <a:rPr lang="en-US" altLang="zh-CN" sz="1600" i="1">
                              <a:latin typeface="Cambria Math" panose="02040503050406030204" pitchFamily="18" charset="0"/>
                            </a:rPr>
                            <m:t>𝑛</m:t>
                          </m:r>
                        </m:sup>
                        <m:e>
                          <m:r>
                            <a:rPr lang="en-US" altLang="zh-CN" sz="1600" i="1">
                              <a:latin typeface="Cambria Math" panose="02040503050406030204" pitchFamily="18" charset="0"/>
                            </a:rPr>
                            <m:t>𝑝</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𝑖</m:t>
                              </m:r>
                            </m:e>
                          </m:d>
                          <m:r>
                            <a:rPr lang="en-US" altLang="zh-CN" sz="1600" i="1">
                              <a:latin typeface="Cambria Math" panose="02040503050406030204" pitchFamily="18" charset="0"/>
                            </a:rPr>
                            <m:t>𝑙𝑜𝑔𝑝</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e>
                      </m:nary>
                    </m:oMath>
                  </m:oMathPara>
                </a14:m>
                <a:endParaRPr lang="zh-CN" altLang="zh-CN" sz="1600" dirty="0"/>
              </a:p>
              <a:p>
                <a:r>
                  <a:rPr lang="en-US" altLang="zh-CN" sz="1600" dirty="0"/>
                  <a:t>       </a:t>
                </a:r>
                <a:r>
                  <a:rPr lang="zh-CN" altLang="zh-CN" sz="1600" dirty="0"/>
                  <a:t>这里</a:t>
                </a:r>
                <a:r>
                  <a:rPr lang="en-US" altLang="zh-CN" sz="1600" dirty="0"/>
                  <a:t>p(</a:t>
                </a:r>
                <a:r>
                  <a:rPr lang="en-US" altLang="zh-CN" sz="1600" dirty="0" err="1"/>
                  <a:t>i</a:t>
                </a:r>
                <a:r>
                  <a:rPr lang="en-US" altLang="zh-CN" sz="1600" dirty="0"/>
                  <a:t>)</a:t>
                </a:r>
                <a:r>
                  <a:rPr lang="zh-CN" altLang="zh-CN" sz="1600" dirty="0"/>
                  <a:t>是物品</a:t>
                </a:r>
                <a:r>
                  <a:rPr lang="en-US" altLang="zh-CN" sz="1600" dirty="0" err="1"/>
                  <a:t>i</a:t>
                </a:r>
                <a:r>
                  <a:rPr lang="zh-CN" altLang="zh-CN" sz="1600" dirty="0"/>
                  <a:t>的流行度除以所有物品流行度之和。</a:t>
                </a:r>
              </a:p>
              <a:p>
                <a:r>
                  <a:rPr lang="en-US" altLang="zh-CN" sz="1600" dirty="0"/>
                  <a:t>       </a:t>
                </a:r>
                <a:r>
                  <a:rPr lang="zh-CN" altLang="zh-CN" sz="1600" dirty="0"/>
                  <a:t>一般来说，覆盖率越高的推荐系统，信息熵越大。</a:t>
                </a:r>
                <a:endParaRPr lang="en-US" altLang="zh-CN" sz="1600" dirty="0"/>
              </a:p>
              <a:p>
                <a:endParaRPr lang="zh-CN" altLang="zh-CN" sz="1600" dirty="0"/>
              </a:p>
              <a:p>
                <a:r>
                  <a:rPr lang="en-US" altLang="zh-CN" sz="1600" dirty="0"/>
                  <a:t>       </a:t>
                </a:r>
                <a:r>
                  <a:rPr lang="zh-CN" altLang="zh-CN" sz="1600" dirty="0"/>
                  <a:t>第二个指标是基尼系数（</a:t>
                </a:r>
                <a:r>
                  <a:rPr lang="en-US" altLang="zh-CN" sz="1600" dirty="0"/>
                  <a:t>Gini Index</a:t>
                </a:r>
                <a:r>
                  <a:rPr lang="zh-CN" altLang="zh-CN" sz="1600" dirty="0"/>
                  <a:t>）：</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G</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𝑛</m:t>
                          </m:r>
                          <m:r>
                            <a:rPr lang="en-US" altLang="zh-CN" sz="1600" i="1">
                              <a:latin typeface="Cambria Math" panose="02040503050406030204" pitchFamily="18" charset="0"/>
                            </a:rPr>
                            <m:t>−1</m:t>
                          </m:r>
                        </m:den>
                      </m:f>
                      <m:nary>
                        <m:naryPr>
                          <m:chr m:val="∑"/>
                          <m:limLoc m:val="undOvr"/>
                          <m:ctrlPr>
                            <a:rPr lang="zh-CN" altLang="zh-CN" sz="1600" i="1">
                              <a:latin typeface="Cambria Math" panose="02040503050406030204" pitchFamily="18" charset="0"/>
                            </a:rPr>
                          </m:ctrlPr>
                        </m:naryPr>
                        <m:sub>
                          <m:r>
                            <a:rPr lang="en-US" altLang="zh-CN" sz="1600" i="1">
                              <a:latin typeface="Cambria Math" panose="02040503050406030204" pitchFamily="18" charset="0"/>
                            </a:rPr>
                            <m:t>𝑗</m:t>
                          </m:r>
                          <m:r>
                            <a:rPr lang="en-US" altLang="zh-CN" sz="1600" i="1">
                              <a:latin typeface="Cambria Math" panose="02040503050406030204" pitchFamily="18" charset="0"/>
                            </a:rPr>
                            <m:t>=1</m:t>
                          </m:r>
                        </m:sub>
                        <m:sup>
                          <m:r>
                            <a:rPr lang="en-US" altLang="zh-CN" sz="1600" i="1">
                              <a:latin typeface="Cambria Math" panose="02040503050406030204" pitchFamily="18" charset="0"/>
                            </a:rPr>
                            <m:t>𝑛</m:t>
                          </m:r>
                        </m:sup>
                        <m:e>
                          <m:d>
                            <m:dPr>
                              <m:ctrlPr>
                                <a:rPr lang="zh-CN" altLang="zh-CN" sz="1600" i="1">
                                  <a:latin typeface="Cambria Math" panose="02040503050406030204" pitchFamily="18" charset="0"/>
                                </a:rPr>
                              </m:ctrlPr>
                            </m:dPr>
                            <m:e>
                              <m:r>
                                <a:rPr lang="en-US" altLang="zh-CN" sz="1600" i="1">
                                  <a:latin typeface="Cambria Math" panose="02040503050406030204" pitchFamily="18" charset="0"/>
                                </a:rPr>
                                <m:t>2</m:t>
                              </m:r>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𝑛</m:t>
                              </m:r>
                              <m:r>
                                <a:rPr lang="en-US" altLang="zh-CN" sz="1600" i="1">
                                  <a:latin typeface="Cambria Math" panose="02040503050406030204" pitchFamily="18" charset="0"/>
                                </a:rPr>
                                <m:t>−1</m:t>
                              </m:r>
                            </m:e>
                          </m:d>
                          <m:r>
                            <a:rPr lang="en-US" altLang="zh-CN" sz="1600" i="1">
                              <a:latin typeface="Cambria Math" panose="02040503050406030204" pitchFamily="18" charset="0"/>
                            </a:rPr>
                            <m:t>𝑝</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𝑖</m:t>
                              </m:r>
                            </m:e>
                            <m:sub>
                              <m:r>
                                <a:rPr lang="en-US" altLang="zh-CN" sz="1600" i="1">
                                  <a:latin typeface="Cambria Math" panose="02040503050406030204" pitchFamily="18" charset="0"/>
                                </a:rPr>
                                <m:t>𝑗</m:t>
                              </m:r>
                            </m:sub>
                          </m:sSub>
                          <m:r>
                            <a:rPr lang="en-US" altLang="zh-CN" sz="1600" i="1">
                              <a:latin typeface="Cambria Math" panose="02040503050406030204" pitchFamily="18" charset="0"/>
                            </a:rPr>
                            <m:t>)</m:t>
                          </m:r>
                        </m:e>
                      </m:nary>
                    </m:oMath>
                  </m:oMathPara>
                </a14:m>
                <a:endParaRPr lang="zh-CN" altLang="zh-CN" sz="1600" dirty="0"/>
              </a:p>
              <a:p>
                <a:r>
                  <a:rPr lang="en-US" altLang="zh-CN" sz="1600" dirty="0"/>
                  <a:t>       </a:t>
                </a:r>
                <a:r>
                  <a:rPr lang="zh-CN" altLang="zh-CN" sz="1600" dirty="0"/>
                  <a:t>这里，</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𝑖</m:t>
                        </m:r>
                      </m:e>
                      <m:sub>
                        <m:r>
                          <a:rPr lang="en-US" altLang="zh-CN" sz="1600" i="1">
                            <a:latin typeface="Cambria Math" panose="02040503050406030204" pitchFamily="18" charset="0"/>
                          </a:rPr>
                          <m:t>𝑗</m:t>
                        </m:r>
                      </m:sub>
                    </m:sSub>
                  </m:oMath>
                </a14:m>
                <a:r>
                  <a:rPr lang="zh-CN" altLang="zh-CN" sz="1600" dirty="0"/>
                  <a:t>是按照物品流行度</a:t>
                </a:r>
                <a:r>
                  <a:rPr lang="en-US" altLang="zh-CN" sz="1600" dirty="0"/>
                  <a:t>p()</a:t>
                </a:r>
                <a:r>
                  <a:rPr lang="zh-CN" altLang="zh-CN" sz="1600" dirty="0"/>
                  <a:t>从小到大排序的物品列表中第</a:t>
                </a:r>
                <a:r>
                  <a:rPr lang="en-US" altLang="zh-CN" sz="1600" dirty="0"/>
                  <a:t>j</a:t>
                </a:r>
                <a:r>
                  <a:rPr lang="zh-CN" altLang="zh-CN" sz="1600" dirty="0"/>
                  <a:t>个物品。基尼系数反映了热门物品与冷门物品的比值，一般来说，覆盖率越高的系统，基尼系数越接近于</a:t>
                </a:r>
                <a:r>
                  <a:rPr lang="en-US" altLang="zh-CN" sz="1600" dirty="0"/>
                  <a:t>0</a:t>
                </a:r>
                <a:r>
                  <a:rPr lang="zh-CN" altLang="zh-CN" sz="1600" dirty="0"/>
                  <a:t>。</a:t>
                </a:r>
              </a:p>
              <a:p>
                <a:endParaRPr lang="zh-CN" altLang="zh-CN" dirty="0"/>
              </a:p>
            </p:txBody>
          </p:sp>
        </mc:Choice>
        <mc:Fallback>
          <p:sp>
            <p:nvSpPr>
              <p:cNvPr id="2" name="矩形 1"/>
              <p:cNvSpPr>
                <a:spLocks noRot="1" noChangeAspect="1" noMove="1" noResize="1" noEditPoints="1" noAdjustHandles="1" noChangeArrowheads="1" noChangeShapeType="1" noTextEdit="1"/>
              </p:cNvSpPr>
              <p:nvPr/>
            </p:nvSpPr>
            <p:spPr>
              <a:xfrm>
                <a:off x="292684" y="1343395"/>
                <a:ext cx="8476082" cy="4038926"/>
              </a:xfrm>
              <a:prstGeom prst="rect">
                <a:avLst/>
              </a:prstGeom>
              <a:blipFill rotWithShape="1">
                <a:blip r:embed="rId1"/>
                <a:stretch>
                  <a:fillRect l="-360" t="-75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760692" cy="369332"/>
          </a:xfrm>
          <a:prstGeom prst="rect">
            <a:avLst/>
          </a:prstGeom>
        </p:spPr>
        <p:txBody>
          <a:bodyPr wrap="none">
            <a:spAutoFit/>
          </a:bodyPr>
          <a:lstStyle/>
          <a:p>
            <a:r>
              <a:rPr lang="en-US" altLang="zh-CN" b="1" dirty="0"/>
              <a:t>8.1.3 </a:t>
            </a:r>
            <a:r>
              <a:rPr lang="zh-CN" altLang="en-US" b="1" dirty="0"/>
              <a:t>推荐系统评测指标</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8.1</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推荐系统概念</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7" y="1169836"/>
              <a:ext cx="1456173" cy="523220"/>
            </a:xfrm>
            <a:prstGeom prst="rect">
              <a:avLst/>
            </a:prstGeom>
            <a:grpFill/>
          </p:spPr>
          <p:txBody>
            <a:bodyPr wrap="none" rtlCol="0">
              <a:spAutoFit/>
            </a:bodyPr>
            <a:lstStyle/>
            <a:p>
              <a:pPr algn="ctr"/>
              <a:r>
                <a:rPr lang="zh-CN" altLang="en-US" sz="2800" dirty="0">
                  <a:solidFill>
                    <a:schemeClr val="accent4"/>
                  </a:solidFill>
                </a:rPr>
                <a:t>第八章　推荐系统</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00006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038011" cy="415498"/>
            </a:xfrm>
            <a:prstGeom prst="rect">
              <a:avLst/>
            </a:prstGeom>
            <a:noFill/>
          </p:spPr>
          <p:txBody>
            <a:bodyPr wrap="none">
              <a:spAutoFit/>
            </a:bodyPr>
            <a:lstStyle/>
            <a:p>
              <a:r>
                <a:rPr lang="en-US" altLang="zh-CN" sz="2100" spc="225">
                  <a:solidFill>
                    <a:schemeClr val="bg1">
                      <a:lumMod val="95000"/>
                    </a:schemeClr>
                  </a:solidFill>
                  <a:latin typeface="微软雅黑" panose="020B0503020204020204" pitchFamily="34" charset="-122"/>
                  <a:ea typeface="微软雅黑" panose="020B0503020204020204" pitchFamily="34" charset="-122"/>
                </a:rPr>
                <a:t>8.2</a:t>
              </a:r>
              <a:r>
                <a:rPr lang="zh-CN" altLang="en-US" sz="2100" spc="225" dirty="0">
                  <a:solidFill>
                    <a:schemeClr val="bg1">
                      <a:lumMod val="95000"/>
                    </a:schemeClr>
                  </a:solidFill>
                  <a:latin typeface="微软雅黑" panose="020B0503020204020204" pitchFamily="34" charset="-122"/>
                  <a:ea typeface="微软雅黑" panose="020B0503020204020204" pitchFamily="34" charset="-122"/>
                </a:rPr>
                <a:t>　基于内容的推荐</a:t>
              </a:r>
              <a:endParaRPr lang="zh-CN" altLang="en-US" sz="2100" spc="225"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协同过滤</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542328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实战：基于协同过滤算法推荐电影</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其他推荐技术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485089" y="1320903"/>
            <a:ext cx="6491592" cy="1354217"/>
          </a:xfrm>
          <a:prstGeom prst="rect">
            <a:avLst/>
          </a:prstGeom>
        </p:spPr>
        <p:txBody>
          <a:bodyPr wrap="square">
            <a:spAutoFit/>
          </a:bodyPr>
          <a:lstStyle/>
          <a:p>
            <a:r>
              <a:rPr lang="en-US" altLang="zh-CN" dirty="0"/>
              <a:t>       </a:t>
            </a:r>
            <a:r>
              <a:rPr lang="zh-CN" altLang="zh-CN" sz="1600" dirty="0"/>
              <a:t>基于内容的推荐系统是在推荐系统出现之初应用最为广泛的推荐机制，它的核心思想是挖掘用户曾经喜欢的物品，从而尝试去推荐类似的物品使用户满意。具体来说，基于内容的推荐系统通过分析一系列用户之前已评分的文档和（或）描述，从而基于用户已评分物品的特征建立用户个人信息。</a:t>
            </a:r>
            <a:endParaRPr lang="en-US"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 name="Rectangle 2"/>
          <p:cNvSpPr>
            <a:spLocks noChangeArrowheads="1"/>
          </p:cNvSpPr>
          <p:nvPr/>
        </p:nvSpPr>
        <p:spPr bwMode="auto">
          <a:xfrm>
            <a:off x="1996187" y="33244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1881" y="1302499"/>
            <a:ext cx="4168091" cy="4524315"/>
          </a:xfrm>
          <a:prstGeom prst="rect">
            <a:avLst/>
          </a:prstGeom>
        </p:spPr>
        <p:txBody>
          <a:bodyPr wrap="square">
            <a:spAutoFit/>
          </a:bodyPr>
          <a:lstStyle/>
          <a:p>
            <a:r>
              <a:rPr lang="zh-CN" altLang="en-US" sz="1600" dirty="0"/>
              <a:t>       例如：</a:t>
            </a:r>
            <a:r>
              <a:rPr lang="zh-CN" altLang="zh-CN" sz="1600" dirty="0"/>
              <a:t>以电影推荐系统为例，首先，物品特征描述。这里只考虑电影的类型这一个特征（当然，只根据</a:t>
            </a:r>
            <a:r>
              <a:rPr lang="en-US" altLang="zh-CN" sz="1600" dirty="0"/>
              <a:t>“</a:t>
            </a:r>
            <a:r>
              <a:rPr lang="zh-CN" altLang="zh-CN" sz="1600" dirty="0"/>
              <a:t>类型</a:t>
            </a:r>
            <a:r>
              <a:rPr lang="en-US" altLang="zh-CN" sz="1600" dirty="0"/>
              <a:t>”</a:t>
            </a:r>
            <a:r>
              <a:rPr lang="zh-CN" altLang="zh-CN" sz="1600" dirty="0"/>
              <a:t>特征是不够的，可能还需要考虑电影的导演，主演等）。其次，通过电影的特征发现电影间的相似度，由于类型都是</a:t>
            </a:r>
            <a:r>
              <a:rPr lang="en-US" altLang="zh-CN" sz="1600" dirty="0"/>
              <a:t>“</a:t>
            </a:r>
            <a:r>
              <a:rPr lang="zh-CN" altLang="zh-CN" sz="1600" dirty="0"/>
              <a:t>爱情，浪漫</a:t>
            </a:r>
            <a:r>
              <a:rPr lang="en-US" altLang="zh-CN" sz="1600" dirty="0"/>
              <a:t>”</a:t>
            </a:r>
            <a:r>
              <a:rPr lang="zh-CN" altLang="zh-CN" sz="1600" dirty="0"/>
              <a:t>，电影</a:t>
            </a:r>
            <a:r>
              <a:rPr lang="en-US" altLang="zh-CN" sz="1600" dirty="0"/>
              <a:t> A </a:t>
            </a:r>
            <a:r>
              <a:rPr lang="zh-CN" altLang="zh-CN" sz="1600" dirty="0"/>
              <a:t>和</a:t>
            </a:r>
            <a:r>
              <a:rPr lang="en-US" altLang="zh-CN" sz="1600" dirty="0"/>
              <a:t> C </a:t>
            </a:r>
            <a:r>
              <a:rPr lang="zh-CN" altLang="zh-CN" sz="1600" dirty="0"/>
              <a:t>被认为是相似的电影；接下来，基于用户</a:t>
            </a:r>
            <a:r>
              <a:rPr lang="en-US" altLang="zh-CN" sz="1600" dirty="0"/>
              <a:t>A</a:t>
            </a:r>
            <a:r>
              <a:rPr lang="zh-CN" altLang="zh-CN" sz="1600" dirty="0"/>
              <a:t>、</a:t>
            </a:r>
            <a:r>
              <a:rPr lang="en-US" altLang="zh-CN" sz="1600" dirty="0"/>
              <a:t>B</a:t>
            </a:r>
            <a:r>
              <a:rPr lang="zh-CN" altLang="zh-CN" sz="1600" dirty="0"/>
              <a:t>、</a:t>
            </a:r>
            <a:r>
              <a:rPr lang="en-US" altLang="zh-CN" sz="1600" dirty="0"/>
              <a:t>C</a:t>
            </a:r>
            <a:r>
              <a:rPr lang="zh-CN" altLang="zh-CN" sz="1600" dirty="0"/>
              <a:t>之前对已评价的电影的特征建立用户的兴趣模型（用户</a:t>
            </a:r>
            <a:r>
              <a:rPr lang="en-US" altLang="zh-CN" sz="1600" dirty="0"/>
              <a:t>-</a:t>
            </a:r>
            <a:r>
              <a:rPr lang="zh-CN" altLang="zh-CN" sz="1600" dirty="0"/>
              <a:t>物品评价模型）；最后，实现推荐，对于用户</a:t>
            </a:r>
            <a:r>
              <a:rPr lang="en-US" altLang="zh-CN" sz="1600" dirty="0"/>
              <a:t> A</a:t>
            </a:r>
            <a:r>
              <a:rPr lang="zh-CN" altLang="zh-CN" sz="1600" dirty="0"/>
              <a:t>，他喜欢看电影</a:t>
            </a:r>
            <a:r>
              <a:rPr lang="en-US" altLang="zh-CN" sz="1600" dirty="0"/>
              <a:t> A</a:t>
            </a:r>
            <a:r>
              <a:rPr lang="zh-CN" altLang="zh-CN" sz="1600" dirty="0"/>
              <a:t>，那么系统就可以给他推荐类似的电影</a:t>
            </a:r>
            <a:r>
              <a:rPr lang="en-US" altLang="zh-CN" sz="1600" dirty="0"/>
              <a:t> C</a:t>
            </a:r>
            <a:r>
              <a:rPr lang="zh-CN" altLang="zh-CN" sz="1600" dirty="0"/>
              <a:t>。</a:t>
            </a:r>
            <a:endParaRPr lang="en-US" altLang="zh-CN" sz="1600" dirty="0"/>
          </a:p>
          <a:p>
            <a:r>
              <a:rPr lang="en-US" altLang="zh-CN" sz="1600" dirty="0"/>
              <a:t>       </a:t>
            </a:r>
            <a:r>
              <a:rPr lang="zh-CN" altLang="zh-CN" sz="1600" dirty="0"/>
              <a:t>从上面的例子中可以看出，基于内容的推荐系统需要考虑物品特征描述，也即物品表示；其次，需要计算物品之间的相似性；最后，对用户兴趣模型和物品相似性结果进行匹配，根据匹配结果进行推荐。本节下面的内容将围绕上述主题展开阐述。</a:t>
            </a:r>
            <a:endParaRPr lang="zh-CN" altLang="zh-CN" sz="1600" dirty="0"/>
          </a:p>
          <a:p>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 name="Rectangle 2"/>
          <p:cNvSpPr>
            <a:spLocks noChangeArrowheads="1"/>
          </p:cNvSpPr>
          <p:nvPr/>
        </p:nvSpPr>
        <p:spPr bwMode="auto">
          <a:xfrm>
            <a:off x="1996187" y="33244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4137817" y="1741577"/>
          <a:ext cx="5093277" cy="3813923"/>
        </p:xfrm>
        <a:graphic>
          <a:graphicData uri="http://schemas.openxmlformats.org/presentationml/2006/ole">
            <mc:AlternateContent xmlns:mc="http://schemas.openxmlformats.org/markup-compatibility/2006">
              <mc:Choice xmlns:v="urn:schemas-microsoft-com:vml" Requires="v">
                <p:oleObj spid="_x0000_s22545" name="" r:id="rId3" imgW="4338955" imgH="3195955" progId="Visio.Drawing.15">
                  <p:embed/>
                </p:oleObj>
              </mc:Choice>
              <mc:Fallback>
                <p:oleObj name="" r:id="rId3" imgW="4338955" imgH="3195955" progId="Visio.Drawing.15">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817" y="1741577"/>
                        <a:ext cx="5093277" cy="3813923"/>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463519"/>
            <a:ext cx="8026154" cy="3385542"/>
          </a:xfrm>
          <a:prstGeom prst="rect">
            <a:avLst/>
          </a:prstGeom>
        </p:spPr>
        <p:txBody>
          <a:bodyPr wrap="square">
            <a:spAutoFit/>
          </a:bodyPr>
          <a:lstStyle/>
          <a:p>
            <a:r>
              <a:rPr lang="en-US" altLang="zh-CN" dirty="0"/>
              <a:t>       </a:t>
            </a:r>
            <a:r>
              <a:rPr lang="zh-CN" altLang="zh-CN" dirty="0"/>
              <a:t>这种基于内容的推荐机制的好处在于它能很好的建模用户的口味，能提供更加精确的推荐。但它也存在以下几个问题：</a:t>
            </a:r>
            <a:endParaRPr lang="zh-CN" altLang="zh-CN" dirty="0"/>
          </a:p>
          <a:p>
            <a:r>
              <a:rPr lang="en-US" altLang="zh-CN" dirty="0"/>
              <a:t>       1.</a:t>
            </a:r>
            <a:r>
              <a:rPr lang="zh-CN" altLang="zh-CN" dirty="0"/>
              <a:t>需要对物品进行分析和建模，推荐的质量依赖于对物品模型的完整和全面程度。在现在的应用中我们可以观察到关键词和标签（</a:t>
            </a:r>
            <a:r>
              <a:rPr lang="en-US" altLang="zh-CN" dirty="0"/>
              <a:t>Tag</a:t>
            </a:r>
            <a:r>
              <a:rPr lang="zh-CN" altLang="zh-CN" dirty="0"/>
              <a:t>）被认为是描述物品元数据的一种简单有效的方法。</a:t>
            </a:r>
            <a:endParaRPr lang="zh-CN" altLang="zh-CN" dirty="0"/>
          </a:p>
          <a:p>
            <a:r>
              <a:rPr lang="en-US" altLang="zh-CN" dirty="0"/>
              <a:t>       2.</a:t>
            </a:r>
            <a:r>
              <a:rPr lang="zh-CN" altLang="zh-CN" dirty="0"/>
              <a:t>物品相似度的分析仅仅依赖于物品本身的特征，这里没有考虑人对物品的态度。</a:t>
            </a:r>
            <a:endParaRPr lang="zh-CN" altLang="zh-CN" dirty="0"/>
          </a:p>
          <a:p>
            <a:r>
              <a:rPr lang="en-US" altLang="zh-CN" dirty="0"/>
              <a:t>       3.</a:t>
            </a:r>
            <a:r>
              <a:rPr lang="zh-CN" altLang="zh-CN" dirty="0"/>
              <a:t>因为需要基于用户以往的喜好历史做出推荐，所以对于新用户有</a:t>
            </a:r>
            <a:r>
              <a:rPr lang="en-US" altLang="zh-CN" dirty="0"/>
              <a:t>“</a:t>
            </a:r>
            <a:r>
              <a:rPr lang="zh-CN" altLang="zh-CN" dirty="0"/>
              <a:t>冷启动</a:t>
            </a:r>
            <a:r>
              <a:rPr lang="en-US" altLang="zh-CN" dirty="0"/>
              <a:t>”</a:t>
            </a:r>
            <a:r>
              <a:rPr lang="zh-CN" altLang="zh-CN" dirty="0"/>
              <a:t>的问题。</a:t>
            </a:r>
            <a:r>
              <a:rPr lang="zh-CN" altLang="zh-CN" sz="1600" dirty="0"/>
              <a:t> </a:t>
            </a:r>
            <a:r>
              <a:rPr lang="zh-CN" altLang="en-US" sz="1600" dirty="0"/>
              <a:t>（</a:t>
            </a:r>
            <a:r>
              <a:rPr lang="zh-CN" altLang="zh-CN" dirty="0"/>
              <a:t>这里的冷启动是指用户冷启动，当新用户到来时，没有他的行为数据，所以也无法根据他的历史行为预测其兴趣，从而无法借此给他做个性化推荐。</a:t>
            </a:r>
            <a:r>
              <a:rPr lang="zh-CN" altLang="en-US" dirty="0"/>
              <a:t>）</a:t>
            </a:r>
            <a:endParaRPr lang="zh-CN" altLang="zh-CN" dirty="0"/>
          </a:p>
          <a:p>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 name="Rectangle 2"/>
          <p:cNvSpPr>
            <a:spLocks noChangeArrowheads="1"/>
          </p:cNvSpPr>
          <p:nvPr/>
        </p:nvSpPr>
        <p:spPr bwMode="auto">
          <a:xfrm>
            <a:off x="1996187" y="33244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8958" y="1924098"/>
            <a:ext cx="7837709" cy="2831544"/>
          </a:xfrm>
          <a:prstGeom prst="rect">
            <a:avLst/>
          </a:prstGeom>
        </p:spPr>
        <p:txBody>
          <a:bodyPr wrap="square">
            <a:spAutoFit/>
          </a:bodyPr>
          <a:lstStyle/>
          <a:p>
            <a:r>
              <a:rPr lang="en-US" altLang="zh-CN" dirty="0"/>
              <a:t>       </a:t>
            </a:r>
            <a:r>
              <a:rPr lang="zh-CN" altLang="zh-CN" sz="1600" dirty="0"/>
              <a:t>在基于内容的推荐系统中，我们必须为每个物品建立特征模型，用于代表该物品重要特征的一条或多条记录（即物品表示）。简单的情况下，物品的特征模型由一些很容易发现的特征组成，例如，在图书推荐系统的应用中，描述图书的特征有体裁、作者名、出版社、类型、价格、关键词等。当每个物品由一系列相同的属性表示，并且知道这些属性可能的取值时，该物品就被表示成了结构化数据。</a:t>
            </a:r>
            <a:endParaRPr lang="en-US" altLang="zh-CN" sz="1600" dirty="0"/>
          </a:p>
          <a:p>
            <a:r>
              <a:rPr lang="en-US" altLang="zh-CN" sz="1600" dirty="0"/>
              <a:t>       </a:t>
            </a:r>
            <a:r>
              <a:rPr lang="zh-CN" altLang="zh-CN" sz="1600" dirty="0"/>
              <a:t>但是，有一些其他类型的物品，其特征提取并非那么直观。特别是，电子邮件或新闻。此外，一直以来，基于内容的推荐系统被用来过滤并推荐有意思的文本文档，比如电子邮件、新闻消息或网页。在这一类应用中，基于内容推荐的标准方法不是去维护一列</a:t>
            </a:r>
            <a:r>
              <a:rPr lang="en-US" altLang="zh-CN" sz="1600" dirty="0"/>
              <a:t>“</a:t>
            </a:r>
            <a:r>
              <a:rPr lang="zh-CN" altLang="zh-CN" sz="1600" dirty="0"/>
              <a:t>元信息</a:t>
            </a:r>
            <a:r>
              <a:rPr lang="en-US" altLang="zh-CN" sz="1600" dirty="0"/>
              <a:t>”</a:t>
            </a:r>
            <a:r>
              <a:rPr lang="zh-CN" altLang="zh-CN" sz="1600" dirty="0"/>
              <a:t>特征（如图书的体裁、作者名等），而是使用一列出现在文档中的相关关键词，即，文档表示成关键词的集合。本节重点介绍文本文档类物品的表示方法。</a:t>
            </a:r>
            <a:endParaRPr lang="en-US"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8958" y="2225782"/>
            <a:ext cx="7837709" cy="2123658"/>
          </a:xfrm>
          <a:prstGeom prst="rect">
            <a:avLst/>
          </a:prstGeom>
        </p:spPr>
        <p:txBody>
          <a:bodyPr wrap="square">
            <a:spAutoFit/>
          </a:bodyPr>
          <a:lstStyle/>
          <a:p>
            <a:r>
              <a:rPr lang="en-US" altLang="zh-CN" dirty="0"/>
              <a:t>       </a:t>
            </a:r>
            <a:r>
              <a:rPr lang="en-US" altLang="zh-CN" b="1" dirty="0"/>
              <a:t>1.</a:t>
            </a:r>
            <a:r>
              <a:rPr lang="zh-CN" altLang="zh-CN" b="1" dirty="0"/>
              <a:t>布尔向量模型</a:t>
            </a:r>
            <a:endParaRPr lang="zh-CN" altLang="zh-CN" dirty="0"/>
          </a:p>
          <a:p>
            <a:r>
              <a:rPr lang="en-US" altLang="zh-CN" dirty="0"/>
              <a:t>       </a:t>
            </a:r>
            <a:r>
              <a:rPr lang="zh-CN" altLang="zh-CN" sz="1600" dirty="0"/>
              <a:t>一种非常简单的方法是将出现在所有文档的所有词语设为一个列表，然后用一个布尔型向量描述每个文档：</a:t>
            </a:r>
            <a:r>
              <a:rPr lang="en-US" altLang="zh-CN" sz="1600" dirty="0"/>
              <a:t>1</a:t>
            </a:r>
            <a:r>
              <a:rPr lang="zh-CN" altLang="zh-CN" sz="1600" dirty="0"/>
              <a:t>表示在文档中出现该词，</a:t>
            </a:r>
            <a:r>
              <a:rPr lang="en-US" altLang="zh-CN" sz="1600" dirty="0"/>
              <a:t>0</a:t>
            </a:r>
            <a:r>
              <a:rPr lang="zh-CN" altLang="zh-CN" sz="1600" dirty="0"/>
              <a:t>表示该词没有出现在文档中。如果用户记录用一个相似的列表描述（</a:t>
            </a:r>
            <a:r>
              <a:rPr lang="en-US" altLang="zh-CN" sz="1600" dirty="0"/>
              <a:t>1</a:t>
            </a:r>
            <a:r>
              <a:rPr lang="zh-CN" altLang="zh-CN" sz="1600" dirty="0"/>
              <a:t>表示对一个关键词感兴趣），那么计算兴趣和文档的重合程度就可以找到匹配的文档。这种方法存在的问题很明显。首先，直观来讲，不同的词语与文档主题的相关程度不同，出现次数多的词更适合描述一篇文档，而这种方法却假设每个词在文档中的重要程度相同。此外，用户记录和长文档的重叠机率会更大，推荐系统会更倾向于推荐长文档。</a:t>
            </a:r>
            <a:endParaRPr lang="en-US"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8.1</a:t>
              </a:r>
              <a:r>
                <a:rPr lang="zh-CN" altLang="en-US" sz="2100" spc="225" dirty="0">
                  <a:solidFill>
                    <a:schemeClr val="bg1"/>
                  </a:solidFill>
                  <a:latin typeface="微软雅黑" panose="020B0503020204020204" pitchFamily="34" charset="-122"/>
                  <a:ea typeface="微软雅黑" panose="020B0503020204020204" pitchFamily="34" charset="-122"/>
                </a:rPr>
                <a:t>　推荐系统概念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7" y="1169836"/>
              <a:ext cx="1456173" cy="523220"/>
            </a:xfrm>
            <a:prstGeom prst="rect">
              <a:avLst/>
            </a:prstGeom>
            <a:grpFill/>
          </p:spPr>
          <p:txBody>
            <a:bodyPr wrap="none" rtlCol="0">
              <a:spAutoFit/>
            </a:bodyPr>
            <a:lstStyle/>
            <a:p>
              <a:pPr algn="ctr"/>
              <a:r>
                <a:rPr lang="zh-CN" altLang="en-US" sz="2800" dirty="0">
                  <a:solidFill>
                    <a:schemeClr val="accent4"/>
                  </a:solidFill>
                </a:rPr>
                <a:t>第八章　推荐系统</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03801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基于内容的推荐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协同过滤</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542328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实战：基于协同过滤算法推荐电影</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其他推荐技术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69673" y="1555155"/>
            <a:ext cx="7837709" cy="3108543"/>
          </a:xfrm>
          <a:prstGeom prst="rect">
            <a:avLst/>
          </a:prstGeom>
        </p:spPr>
        <p:txBody>
          <a:bodyPr wrap="square">
            <a:spAutoFit/>
          </a:bodyPr>
          <a:lstStyle/>
          <a:p>
            <a:r>
              <a:rPr lang="en-US" altLang="zh-CN" dirty="0"/>
              <a:t>       </a:t>
            </a:r>
            <a:r>
              <a:rPr lang="en-US" altLang="zh-CN" b="1" dirty="0"/>
              <a:t>2.TF-IDF</a:t>
            </a:r>
            <a:r>
              <a:rPr lang="zh-CN" altLang="zh-CN" b="1" dirty="0"/>
              <a:t>向量模型</a:t>
            </a:r>
            <a:endParaRPr lang="zh-CN" altLang="zh-CN" dirty="0"/>
          </a:p>
          <a:p>
            <a:r>
              <a:rPr lang="en-US" altLang="zh-CN" dirty="0"/>
              <a:t>       </a:t>
            </a:r>
            <a:r>
              <a:rPr lang="zh-CN" altLang="zh-CN" sz="1600" dirty="0"/>
              <a:t>为了解决简单布尔方法的缺陷，一种实际有用的做法是从文档中找出能够刻画主题的</a:t>
            </a:r>
            <a:r>
              <a:rPr lang="zh-CN" altLang="zh-CN" sz="1600" b="1" dirty="0"/>
              <a:t>关键词</a:t>
            </a:r>
            <a:r>
              <a:rPr lang="zh-CN" altLang="zh-CN" sz="1600" dirty="0"/>
              <a:t>。</a:t>
            </a:r>
            <a:endParaRPr lang="en-US" altLang="zh-CN" sz="1600" dirty="0"/>
          </a:p>
          <a:p>
            <a:r>
              <a:rPr lang="en-US" altLang="zh-CN" sz="1600" dirty="0"/>
              <a:t>       </a:t>
            </a:r>
            <a:r>
              <a:rPr lang="zh-CN" altLang="zh-CN" sz="1600" dirty="0"/>
              <a:t>例如，有关足球（</a:t>
            </a:r>
            <a:r>
              <a:rPr lang="en-US" altLang="zh-CN" sz="1600" dirty="0"/>
              <a:t>football</a:t>
            </a:r>
            <a:r>
              <a:rPr lang="zh-CN" altLang="zh-CN" sz="1600" dirty="0"/>
              <a:t>）的文章当中往往会出现类似</a:t>
            </a:r>
            <a:r>
              <a:rPr lang="en-US" altLang="zh-CN" sz="1600" dirty="0"/>
              <a:t>“ball”</a:t>
            </a:r>
            <a:r>
              <a:rPr lang="zh-CN" altLang="zh-CN" sz="1600" dirty="0"/>
              <a:t>（球）、</a:t>
            </a:r>
            <a:r>
              <a:rPr lang="en-US" altLang="zh-CN" sz="1600" dirty="0"/>
              <a:t>“forward”</a:t>
            </a:r>
            <a:r>
              <a:rPr lang="zh-CN" altLang="zh-CN" sz="1600" dirty="0"/>
              <a:t>（前锋）、</a:t>
            </a:r>
            <a:r>
              <a:rPr lang="en-US" altLang="zh-CN" sz="1600" dirty="0"/>
              <a:t>“midfield ”</a:t>
            </a:r>
            <a:r>
              <a:rPr lang="zh-CN" altLang="zh-CN" sz="1600" dirty="0"/>
              <a:t>（中场）、</a:t>
            </a:r>
            <a:r>
              <a:rPr lang="en-US" altLang="zh-CN" sz="1600" dirty="0"/>
              <a:t>“back”</a:t>
            </a:r>
            <a:r>
              <a:rPr lang="zh-CN" altLang="zh-CN" sz="1600" dirty="0"/>
              <a:t>（后卫）、</a:t>
            </a:r>
            <a:r>
              <a:rPr lang="en-US" altLang="zh-CN" sz="1600" dirty="0"/>
              <a:t>“Corner”</a:t>
            </a:r>
            <a:r>
              <a:rPr lang="zh-CN" altLang="zh-CN" sz="1600" dirty="0"/>
              <a:t>（角球）之类的词语。如果将文档分到确实是关于足球的主题类中，上述词语在文档中可能会十分频繁。然而，我们不能纯粹地从词语在文档中出现的频繁程度来断定该词语刻画了文档的主题类别。例如，在英文文档中，出现最频繁的大部分词语都是类似</a:t>
            </a:r>
            <a:r>
              <a:rPr lang="en-US" altLang="zh-CN" sz="1600" dirty="0"/>
              <a:t>“the”</a:t>
            </a:r>
            <a:r>
              <a:rPr lang="zh-CN" altLang="zh-CN" sz="1600" dirty="0"/>
              <a:t>或者</a:t>
            </a:r>
            <a:r>
              <a:rPr lang="en-US" altLang="zh-CN" sz="1600" dirty="0"/>
              <a:t>“and”</a:t>
            </a:r>
            <a:r>
              <a:rPr lang="zh-CN" altLang="zh-CN" sz="1600" dirty="0"/>
              <a:t>的常见词（这些词通常都用于辅助表达但本身不携带任何意义，又称为停用词）。因此，英文文档在进行分类之前往往会先将上述停用词去掉。</a:t>
            </a:r>
            <a:endParaRPr lang="en-US" altLang="zh-CN" sz="1600" dirty="0"/>
          </a:p>
          <a:p>
            <a:r>
              <a:rPr lang="en-US" altLang="zh-CN" sz="1600" dirty="0"/>
              <a:t>       </a:t>
            </a:r>
            <a:r>
              <a:rPr lang="zh-CN" altLang="zh-CN" sz="1600" dirty="0"/>
              <a:t>在关键词确定之后，采用</a:t>
            </a:r>
            <a:r>
              <a:rPr lang="en-US" altLang="zh-CN" sz="1600" dirty="0"/>
              <a:t>TF-IDF</a:t>
            </a:r>
            <a:r>
              <a:rPr lang="zh-CN" altLang="zh-CN" sz="1600" dirty="0"/>
              <a:t>作为度量关键词语在文档中反复出现程度的指标。</a:t>
            </a:r>
            <a:r>
              <a:rPr lang="en-US" altLang="zh-CN" sz="1600" dirty="0"/>
              <a:t>TF-IDF</a:t>
            </a:r>
            <a:r>
              <a:rPr lang="zh-CN" altLang="zh-CN" sz="1600" dirty="0"/>
              <a:t>进行文本相似性度量的知识点参见</a:t>
            </a:r>
            <a:r>
              <a:rPr lang="en-US" altLang="zh-CN" sz="1600" dirty="0"/>
              <a:t>2.3.4</a:t>
            </a:r>
            <a:r>
              <a:rPr lang="zh-CN" altLang="zh-CN" sz="1600" dirty="0"/>
              <a:t>节。</a:t>
            </a:r>
            <a:endParaRPr lang="en-US"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69673" y="1555155"/>
                <a:ext cx="7837709" cy="2843599"/>
              </a:xfrm>
              <a:prstGeom prst="rect">
                <a:avLst/>
              </a:prstGeom>
            </p:spPr>
            <p:txBody>
              <a:bodyPr wrap="square">
                <a:spAutoFit/>
              </a:bodyPr>
              <a:lstStyle/>
              <a:p>
                <a:r>
                  <a:rPr lang="en-US" altLang="zh-CN" dirty="0"/>
                  <a:t>       </a:t>
                </a:r>
                <a:r>
                  <a:rPr lang="en-US" altLang="zh-CN" b="1" dirty="0"/>
                  <a:t>2.TF-IDF</a:t>
                </a:r>
                <a:r>
                  <a:rPr lang="zh-CN" altLang="zh-CN" b="1" dirty="0"/>
                  <a:t>向量模型</a:t>
                </a:r>
                <a:endParaRPr lang="zh-CN" altLang="zh-CN" dirty="0"/>
              </a:p>
              <a:p>
                <a:endParaRPr lang="en-US" altLang="zh-CN" b="1" dirty="0"/>
              </a:p>
              <a:p>
                <a:r>
                  <a:rPr lang="en-US" altLang="zh-CN" b="1" dirty="0"/>
                  <a:t>       </a:t>
                </a:r>
                <a:r>
                  <a:rPr lang="zh-CN" altLang="zh-CN" sz="1600" b="1" dirty="0"/>
                  <a:t>词频</a:t>
                </a:r>
                <a:r>
                  <a:rPr lang="zh-CN" altLang="zh-CN" sz="1600" dirty="0"/>
                  <a:t>描述某个给定的词在一篇文档中出现的频繁程度（不考虑停用词的频率，假设重要的词语出现得更多）。考虑到文档长度，为了阻止更长的文档得到更高的相关度权值，必须进行文档长度的某种归一化。有几种方法都是可行的。一种相对简单的方法是将词出现的实际次数与文档中其他关键词出现的最多次数相比较。</a:t>
                </a:r>
              </a:p>
              <a:p>
                <a:r>
                  <a:rPr lang="en-US" altLang="zh-CN" sz="1600" dirty="0"/>
                  <a:t>       </a:t>
                </a:r>
                <a:r>
                  <a:rPr lang="zh-CN" altLang="zh-CN" sz="1600" dirty="0"/>
                  <a:t>例如，对于文档</a:t>
                </a:r>
                <a:r>
                  <a:rPr lang="en-US" altLang="zh-CN" sz="1600" dirty="0"/>
                  <a:t>j</a:t>
                </a:r>
                <a:r>
                  <a:rPr lang="zh-CN" altLang="zh-CN" sz="1600" dirty="0"/>
                  <a:t>中的关键词</a:t>
                </a:r>
                <a:r>
                  <a:rPr lang="en-US" altLang="zh-CN" sz="1600" dirty="0" err="1"/>
                  <a:t>i</a:t>
                </a:r>
                <a:r>
                  <a:rPr lang="zh-CN" altLang="zh-CN" sz="1600" dirty="0"/>
                  <a:t>，找出其归一化词频值</a:t>
                </a:r>
                <a:r>
                  <a:rPr lang="en-US" altLang="zh-CN" sz="1600" dirty="0"/>
                  <a:t>TF(</a:t>
                </a:r>
                <a:r>
                  <a:rPr lang="en-US" altLang="zh-CN" sz="1600" dirty="0" err="1"/>
                  <a:t>i</a:t>
                </a:r>
                <a:r>
                  <a:rPr lang="zh-CN" altLang="zh-CN" sz="1600" dirty="0"/>
                  <a:t>，</a:t>
                </a:r>
                <a:r>
                  <a:rPr lang="en-US" altLang="zh-CN" sz="1600" dirty="0"/>
                  <a:t>j)</a:t>
                </a:r>
                <a:r>
                  <a:rPr lang="zh-CN" altLang="zh-CN" sz="1600" dirty="0"/>
                  <a:t>。设</a:t>
                </a:r>
                <a:r>
                  <a:rPr lang="en-US" altLang="zh-CN" sz="1600" dirty="0" err="1"/>
                  <a:t>freq</a:t>
                </a:r>
                <a:r>
                  <a:rPr lang="en-US" altLang="zh-CN" sz="1600" dirty="0"/>
                  <a:t>(</a:t>
                </a:r>
                <a:r>
                  <a:rPr lang="en-US" altLang="zh-CN" sz="1600" dirty="0" err="1"/>
                  <a:t>i,j</a:t>
                </a:r>
                <a:r>
                  <a:rPr lang="en-US" altLang="zh-CN" sz="1600" dirty="0"/>
                  <a:t>)</a:t>
                </a:r>
                <a:r>
                  <a:rPr lang="zh-CN" altLang="zh-CN" sz="1600" dirty="0"/>
                  <a:t>是</a:t>
                </a:r>
                <a:r>
                  <a:rPr lang="en-US" altLang="zh-CN" sz="1600" dirty="0" err="1"/>
                  <a:t>i</a:t>
                </a:r>
                <a:r>
                  <a:rPr lang="zh-CN" altLang="zh-CN" sz="1600" dirty="0"/>
                  <a:t>在</a:t>
                </a:r>
                <a:r>
                  <a:rPr lang="en-US" altLang="zh-CN" sz="1600" dirty="0"/>
                  <a:t>j</a:t>
                </a:r>
                <a:r>
                  <a:rPr lang="zh-CN" altLang="zh-CN" sz="1600" dirty="0"/>
                  <a:t>中出现的绝对频率。给定关键词</a:t>
                </a:r>
                <a:r>
                  <a:rPr lang="en-US" altLang="zh-CN" sz="1600" dirty="0" err="1"/>
                  <a:t>i</a:t>
                </a:r>
                <a:r>
                  <a:rPr lang="zh-CN" altLang="zh-CN" sz="1600" dirty="0"/>
                  <a:t>，令</a:t>
                </a:r>
                <a:r>
                  <a:rPr lang="en-US" altLang="zh-CN" sz="1600" dirty="0" err="1"/>
                  <a:t>OtherKeywords</a:t>
                </a:r>
                <a:r>
                  <a:rPr lang="en-US" altLang="zh-CN" sz="1600" dirty="0"/>
                  <a:t>(</a:t>
                </a:r>
                <a:r>
                  <a:rPr lang="en-US" altLang="zh-CN" sz="1600" dirty="0" err="1"/>
                  <a:t>i,j</a:t>
                </a:r>
                <a:r>
                  <a:rPr lang="en-US" altLang="zh-CN" sz="1600" dirty="0"/>
                  <a:t>)</a:t>
                </a:r>
                <a:r>
                  <a:rPr lang="zh-CN" altLang="zh-CN" sz="1600" dirty="0"/>
                  <a:t>表示</a:t>
                </a:r>
                <a:r>
                  <a:rPr lang="en-US" altLang="zh-CN" sz="1600" dirty="0"/>
                  <a:t>j</a:t>
                </a:r>
                <a:r>
                  <a:rPr lang="zh-CN" altLang="zh-CN" sz="1600" dirty="0"/>
                  <a:t>中其他关键词集合。最大频率</a:t>
                </a:r>
                <a:r>
                  <a:rPr lang="en-US" altLang="zh-CN" sz="1600" dirty="0" err="1"/>
                  <a:t>maxOthers</a:t>
                </a:r>
                <a:r>
                  <a:rPr lang="en-US" altLang="zh-CN" sz="1600" dirty="0"/>
                  <a:t>(</a:t>
                </a:r>
                <a:r>
                  <a:rPr lang="en-US" altLang="zh-CN" sz="1600" dirty="0" err="1"/>
                  <a:t>i,j</a:t>
                </a:r>
                <a:r>
                  <a:rPr lang="en-US" altLang="zh-CN" sz="1600" dirty="0"/>
                  <a:t>)</a:t>
                </a:r>
                <a:r>
                  <a:rPr lang="zh-CN" altLang="zh-CN" sz="1600" dirty="0"/>
                  <a:t>计算为</a:t>
                </a:r>
                <a:r>
                  <a:rPr lang="en-US" altLang="zh-CN" sz="1600" dirty="0"/>
                  <a:t>max(</a:t>
                </a:r>
                <a:r>
                  <a:rPr lang="en-US" altLang="zh-CN" sz="1600" dirty="0" err="1"/>
                  <a:t>freq</a:t>
                </a:r>
                <a:r>
                  <a:rPr lang="en-US" altLang="zh-CN" sz="1600" dirty="0"/>
                  <a:t>(</a:t>
                </a:r>
                <a:r>
                  <a:rPr lang="en-US" altLang="zh-CN" sz="1600" dirty="0" err="1"/>
                  <a:t>z,j</a:t>
                </a:r>
                <a:r>
                  <a:rPr lang="en-US" altLang="zh-CN" sz="1600" dirty="0"/>
                  <a:t>)),z</a:t>
                </a:r>
                <a14:m>
                  <m:oMath xmlns:m="http://schemas.openxmlformats.org/officeDocument/2006/math">
                    <m:r>
                      <a:rPr lang="en-US" altLang="zh-CN" sz="1600">
                        <a:latin typeface="Cambria Math" panose="02040503050406030204" pitchFamily="18" charset="0"/>
                      </a:rPr>
                      <m:t>∈</m:t>
                    </m:r>
                    <m:r>
                      <m:rPr>
                        <m:sty m:val="p"/>
                      </m:rPr>
                      <a:rPr lang="en-US" altLang="zh-CN" sz="1600">
                        <a:latin typeface="Cambria Math" panose="02040503050406030204" pitchFamily="18" charset="0"/>
                      </a:rPr>
                      <m:t>OtherKeywords</m:t>
                    </m:r>
                    <m:r>
                      <a:rPr lang="en-US" altLang="zh-CN" sz="1600">
                        <a:latin typeface="Cambria Math" panose="02040503050406030204" pitchFamily="18" charset="0"/>
                      </a:rPr>
                      <m:t>(</m:t>
                    </m:r>
                    <m:r>
                      <m:rPr>
                        <m:sty m:val="p"/>
                      </m:rPr>
                      <a:rPr lang="en-US" altLang="zh-CN" sz="1600">
                        <a:latin typeface="Cambria Math" panose="02040503050406030204" pitchFamily="18" charset="0"/>
                      </a:rPr>
                      <m:t>i</m:t>
                    </m:r>
                    <m:r>
                      <a:rPr lang="en-US" altLang="zh-CN" sz="1600">
                        <a:latin typeface="Cambria Math" panose="02040503050406030204" pitchFamily="18" charset="0"/>
                      </a:rPr>
                      <m:t>,</m:t>
                    </m:r>
                    <m:r>
                      <m:rPr>
                        <m:sty m:val="p"/>
                      </m:rPr>
                      <a:rPr lang="en-US" altLang="zh-CN" sz="1600">
                        <a:latin typeface="Cambria Math" panose="02040503050406030204" pitchFamily="18" charset="0"/>
                      </a:rPr>
                      <m:t>j</m:t>
                    </m:r>
                    <m:r>
                      <a:rPr lang="en-US" altLang="zh-CN" sz="1600">
                        <a:latin typeface="Cambria Math" panose="02040503050406030204" pitchFamily="18" charset="0"/>
                      </a:rPr>
                      <m:t>)</m:t>
                    </m:r>
                  </m:oMath>
                </a14:m>
                <a:r>
                  <a:rPr lang="zh-CN" altLang="zh-CN" sz="1600" dirty="0"/>
                  <a:t>。最后，计算</a:t>
                </a:r>
                <a:r>
                  <a:rPr lang="en-US" altLang="zh-CN" sz="1600" dirty="0"/>
                  <a:t>TF(</a:t>
                </a:r>
                <a:r>
                  <a:rPr lang="en-US" altLang="zh-CN" sz="1600" dirty="0" err="1"/>
                  <a:t>i,j</a:t>
                </a:r>
                <a:r>
                  <a:rPr lang="en-US" altLang="zh-CN" sz="1600" dirty="0"/>
                  <a:t>)</a:t>
                </a:r>
                <a:r>
                  <a:rPr lang="zh-CN" altLang="zh-CN" sz="1600" dirty="0"/>
                  <a:t>为：</a:t>
                </a:r>
              </a:p>
              <a:p>
                <a14:m>
                  <m:oMath xmlns:m="http://schemas.openxmlformats.org/officeDocument/2006/math">
                    <m:r>
                      <m:rPr>
                        <m:sty m:val="p"/>
                      </m:rPr>
                      <a:rPr lang="en-US" altLang="zh-CN">
                        <a:latin typeface="Cambria Math" panose="02040503050406030204" pitchFamily="18" charset="0"/>
                      </a:rPr>
                      <m:t>TF</m:t>
                    </m:r>
                    <m:d>
                      <m:dPr>
                        <m:ctrlPr>
                          <a:rPr lang="zh-CN" altLang="zh-CN" i="1">
                            <a:latin typeface="Cambria Math" panose="02040503050406030204" pitchFamily="18" charset="0"/>
                          </a:rPr>
                        </m:ctrlPr>
                      </m:dPr>
                      <m:e>
                        <m:r>
                          <m:rPr>
                            <m:sty m:val="p"/>
                          </m:rPr>
                          <a:rPr lang="en-US" altLang="zh-CN">
                            <a:latin typeface="Cambria Math" panose="02040503050406030204" pitchFamily="18" charset="0"/>
                          </a:rPr>
                          <m:t>i</m:t>
                        </m:r>
                        <m:r>
                          <a:rPr lang="en-US" altLang="zh-CN">
                            <a:latin typeface="Cambria Math" panose="02040503050406030204" pitchFamily="18" charset="0"/>
                          </a:rPr>
                          <m:t>,</m:t>
                        </m:r>
                        <m:r>
                          <m:rPr>
                            <m:sty m:val="p"/>
                          </m:rPr>
                          <a:rPr lang="en-US" altLang="zh-CN">
                            <a:latin typeface="Cambria Math" panose="02040503050406030204" pitchFamily="18" charset="0"/>
                          </a:rPr>
                          <m:t>j</m:t>
                        </m:r>
                      </m:e>
                    </m:d>
                    <m:r>
                      <a:rPr lang="en-US" altLang="zh-CN">
                        <a:latin typeface="Cambria Math" panose="02040503050406030204" pitchFamily="18" charset="0"/>
                      </a:rPr>
                      <m:t>=</m:t>
                    </m:r>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freq</m:t>
                        </m:r>
                        <m:r>
                          <a:rPr lang="en-US" altLang="zh-CN">
                            <a:latin typeface="Cambria Math" panose="02040503050406030204" pitchFamily="18" charset="0"/>
                          </a:rPr>
                          <m:t>(</m:t>
                        </m:r>
                        <m:r>
                          <m:rPr>
                            <m:sty m:val="p"/>
                          </m:rPr>
                          <a:rPr lang="en-US" altLang="zh-CN">
                            <a:latin typeface="Cambria Math" panose="02040503050406030204" pitchFamily="18" charset="0"/>
                          </a:rPr>
                          <m:t>i</m:t>
                        </m:r>
                        <m:r>
                          <a:rPr lang="en-US" altLang="zh-CN">
                            <a:latin typeface="Cambria Math" panose="02040503050406030204" pitchFamily="18" charset="0"/>
                          </a:rPr>
                          <m:t>,</m:t>
                        </m:r>
                        <m:r>
                          <m:rPr>
                            <m:sty m:val="p"/>
                          </m:rPr>
                          <a:rPr lang="en-US" altLang="zh-CN">
                            <a:latin typeface="Cambria Math" panose="02040503050406030204" pitchFamily="18" charset="0"/>
                          </a:rPr>
                          <m:t>j</m:t>
                        </m:r>
                        <m:r>
                          <a:rPr lang="en-US" altLang="zh-CN">
                            <a:latin typeface="Cambria Math" panose="02040503050406030204" pitchFamily="18" charset="0"/>
                          </a:rPr>
                          <m:t>)</m:t>
                        </m:r>
                      </m:num>
                      <m:den>
                        <m:r>
                          <a:rPr lang="en-US" altLang="zh-CN" i="1">
                            <a:latin typeface="Cambria Math" panose="02040503050406030204" pitchFamily="18" charset="0"/>
                          </a:rPr>
                          <m:t>𝑚𝑎𝑥𝑂𝑡h𝑒𝑟𝑠</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den>
                    </m:f>
                  </m:oMath>
                </a14:m>
                <a:r>
                  <a:rPr lang="en-US" altLang="zh-CN" dirty="0"/>
                  <a:t> </a:t>
                </a:r>
              </a:p>
            </p:txBody>
          </p:sp>
        </mc:Choice>
        <mc:Fallback>
          <p:sp>
            <p:nvSpPr>
              <p:cNvPr id="2" name="矩形 1"/>
              <p:cNvSpPr>
                <a:spLocks noRot="1" noChangeAspect="1" noMove="1" noResize="1" noEditPoints="1" noAdjustHandles="1" noChangeArrowheads="1" noChangeShapeType="1" noTextEdit="1"/>
              </p:cNvSpPr>
              <p:nvPr/>
            </p:nvSpPr>
            <p:spPr>
              <a:xfrm>
                <a:off x="469673" y="1555155"/>
                <a:ext cx="7837709" cy="2843599"/>
              </a:xfrm>
              <a:prstGeom prst="rect">
                <a:avLst/>
              </a:prstGeom>
              <a:blipFill rotWithShape="1">
                <a:blip r:embed="rId1"/>
                <a:stretch>
                  <a:fillRect l="-389" t="-1071" r="-3033" b="-21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59815" y="1555155"/>
                <a:ext cx="8319982" cy="3274486"/>
              </a:xfrm>
              <a:prstGeom prst="rect">
                <a:avLst/>
              </a:prstGeom>
            </p:spPr>
            <p:txBody>
              <a:bodyPr wrap="square">
                <a:spAutoFit/>
              </a:bodyPr>
              <a:lstStyle/>
              <a:p>
                <a:r>
                  <a:rPr lang="en-US" altLang="zh-CN" dirty="0"/>
                  <a:t>       </a:t>
                </a:r>
                <a:r>
                  <a:rPr lang="en-US" altLang="zh-CN" b="1" dirty="0"/>
                  <a:t>2.TF-IDF</a:t>
                </a:r>
                <a:r>
                  <a:rPr lang="zh-CN" altLang="zh-CN" b="1" dirty="0"/>
                  <a:t>向量模型</a:t>
                </a:r>
                <a:endParaRPr lang="zh-CN" altLang="zh-CN" dirty="0"/>
              </a:p>
              <a:p>
                <a:r>
                  <a:rPr lang="en-US" altLang="zh-CN" b="1" dirty="0"/>
                  <a:t>       </a:t>
                </a:r>
              </a:p>
              <a:p>
                <a:r>
                  <a:rPr lang="en-US" altLang="zh-CN" sz="1600" b="1" dirty="0"/>
                  <a:t>       </a:t>
                </a:r>
                <a:r>
                  <a:rPr lang="zh-CN" altLang="zh-CN" sz="1600" b="1" dirty="0"/>
                  <a:t>逆向文档频率</a:t>
                </a:r>
                <a:r>
                  <a:rPr lang="zh-CN" altLang="zh-CN" sz="1600" dirty="0"/>
                  <a:t>是组合了词频后的第二个衡量值，旨在降低所有文档中几乎都会出现的关键词的权重。其思想为：稀有词相关性不小于频繁词相关性。也即是说，常见的词语对区分文档没有用，应该给那些仅出现在某些文档中的词更高的权值。设</a:t>
                </a:r>
                <a:r>
                  <a:rPr lang="en-US" altLang="zh-CN" sz="1600" dirty="0"/>
                  <a:t>N</a:t>
                </a:r>
                <a:r>
                  <a:rPr lang="zh-CN" altLang="zh-CN" sz="1600" dirty="0"/>
                  <a:t>为所有可推荐文档的数量，</a:t>
                </a:r>
                <a:r>
                  <a:rPr lang="en-US" altLang="zh-CN" sz="1600" dirty="0"/>
                  <a:t>n(</a:t>
                </a:r>
                <a:r>
                  <a:rPr lang="en-US" altLang="zh-CN" sz="1600" dirty="0" err="1"/>
                  <a:t>i</a:t>
                </a:r>
                <a:r>
                  <a:rPr lang="en-US" altLang="zh-CN" sz="1600" dirty="0"/>
                  <a:t>)</a:t>
                </a:r>
                <a:r>
                  <a:rPr lang="zh-CN" altLang="zh-CN" sz="1600" dirty="0"/>
                  <a:t>为</a:t>
                </a:r>
                <a:r>
                  <a:rPr lang="en-US" altLang="zh-CN" sz="1600" dirty="0"/>
                  <a:t>N</a:t>
                </a:r>
                <a:r>
                  <a:rPr lang="zh-CN" altLang="zh-CN" sz="1600" dirty="0"/>
                  <a:t>中关键词</a:t>
                </a:r>
                <a:r>
                  <a:rPr lang="en-US" altLang="zh-CN" sz="1600" dirty="0" err="1"/>
                  <a:t>i</a:t>
                </a:r>
                <a:r>
                  <a:rPr lang="zh-CN" altLang="zh-CN" sz="1600" dirty="0"/>
                  <a:t>在出现在不同文档中的数量。</a:t>
                </a:r>
                <a:r>
                  <a:rPr lang="en-US" altLang="zh-CN" sz="1600" dirty="0" err="1"/>
                  <a:t>i</a:t>
                </a:r>
                <a:r>
                  <a:rPr lang="zh-CN" altLang="zh-CN" sz="1600" dirty="0"/>
                  <a:t>的逆向文档频率计算为：</a:t>
                </a:r>
              </a:p>
              <a:p>
                <a:r>
                  <a:rPr lang="en-US" altLang="zh-CN" sz="1600" dirty="0"/>
                  <a:t>               </a:t>
                </a:r>
                <a14:m>
                  <m:oMath xmlns:m="http://schemas.openxmlformats.org/officeDocument/2006/math">
                    <m:r>
                      <m:rPr>
                        <m:sty m:val="p"/>
                      </m:rPr>
                      <a:rPr lang="en-US" altLang="zh-CN" sz="1600">
                        <a:latin typeface="Cambria Math" panose="02040503050406030204" pitchFamily="18" charset="0"/>
                      </a:rPr>
                      <m:t>IDF</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i</m:t>
                        </m:r>
                      </m:e>
                    </m:d>
                    <m:r>
                      <a:rPr lang="en-US" altLang="zh-CN" sz="1600" i="1">
                        <a:latin typeface="Cambria Math" panose="02040503050406030204" pitchFamily="18" charset="0"/>
                      </a:rPr>
                      <m:t>=</m:t>
                    </m:r>
                    <m:r>
                      <a:rPr lang="en-US" altLang="zh-CN" sz="1600" i="1">
                        <a:latin typeface="Cambria Math" panose="02040503050406030204" pitchFamily="18" charset="0"/>
                      </a:rPr>
                      <m:t>𝑙𝑜𝑔</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𝑁</m:t>
                        </m:r>
                      </m:num>
                      <m:den>
                        <m:r>
                          <a:rPr lang="en-US" altLang="zh-CN" sz="1600" i="1">
                            <a:latin typeface="Cambria Math" panose="02040503050406030204" pitchFamily="18" charset="0"/>
                          </a:rPr>
                          <m:t>𝑛</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den>
                    </m:f>
                  </m:oMath>
                </a14:m>
                <a:r>
                  <a:rPr lang="en-US" altLang="zh-CN" sz="1600" dirty="0"/>
                  <a:t>      </a:t>
                </a:r>
                <a:endParaRPr lang="zh-CN" altLang="zh-CN" sz="1600" dirty="0"/>
              </a:p>
              <a:p>
                <a:r>
                  <a:rPr lang="en-US" altLang="zh-CN" sz="1600" dirty="0"/>
                  <a:t>       </a:t>
                </a:r>
                <a:r>
                  <a:rPr lang="zh-CN" altLang="zh-CN" sz="1600" dirty="0"/>
                  <a:t>文档</a:t>
                </a:r>
                <a:r>
                  <a:rPr lang="en-US" altLang="zh-CN" sz="1600" dirty="0"/>
                  <a:t>j</a:t>
                </a:r>
                <a:r>
                  <a:rPr lang="zh-CN" altLang="zh-CN" sz="1600" dirty="0"/>
                  <a:t>中关键词</a:t>
                </a:r>
                <a:r>
                  <a:rPr lang="en-US" altLang="zh-CN" sz="1600" dirty="0" err="1"/>
                  <a:t>i</a:t>
                </a:r>
                <a:r>
                  <a:rPr lang="zh-CN" altLang="zh-CN" sz="1600" dirty="0"/>
                  <a:t>的组合</a:t>
                </a:r>
                <a:r>
                  <a:rPr lang="en-US" altLang="zh-CN" sz="1600" dirty="0"/>
                  <a:t>TF-IDF</a:t>
                </a:r>
                <a:r>
                  <a:rPr lang="zh-CN" altLang="zh-CN" sz="1600" dirty="0"/>
                  <a:t>权值可以计算为上述两个子量的乘积：</a:t>
                </a:r>
              </a:p>
              <a:p>
                <a:r>
                  <a:rPr lang="en-US" altLang="zh-CN" sz="1600" dirty="0"/>
                  <a:t>               </a:t>
                </a:r>
                <a14:m>
                  <m:oMath xmlns:m="http://schemas.openxmlformats.org/officeDocument/2006/math">
                    <m:r>
                      <m:rPr>
                        <m:sty m:val="p"/>
                      </m:rPr>
                      <a:rPr lang="en-US" altLang="zh-CN" sz="1600">
                        <a:latin typeface="Cambria Math" panose="02040503050406030204" pitchFamily="18" charset="0"/>
                      </a:rPr>
                      <m:t>TF</m:t>
                    </m:r>
                    <m:r>
                      <a:rPr lang="en-US" altLang="zh-CN" sz="1600" i="1">
                        <a:latin typeface="Cambria Math" panose="02040503050406030204" pitchFamily="18" charset="0"/>
                      </a:rPr>
                      <m:t>−</m:t>
                    </m:r>
                    <m:r>
                      <m:rPr>
                        <m:sty m:val="p"/>
                      </m:rPr>
                      <a:rPr lang="en-US" altLang="zh-CN" sz="1600">
                        <a:latin typeface="Cambria Math" panose="02040503050406030204" pitchFamily="18" charset="0"/>
                      </a:rPr>
                      <m:t>IDF</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i</m:t>
                        </m:r>
                        <m:r>
                          <a:rPr lang="en-US" altLang="zh-CN" sz="1600">
                            <a:latin typeface="Cambria Math" panose="02040503050406030204" pitchFamily="18" charset="0"/>
                          </a:rPr>
                          <m:t>,</m:t>
                        </m:r>
                        <m:r>
                          <m:rPr>
                            <m:sty m:val="p"/>
                          </m:rPr>
                          <a:rPr lang="en-US" altLang="zh-CN" sz="1600">
                            <a:latin typeface="Cambria Math" panose="02040503050406030204" pitchFamily="18" charset="0"/>
                          </a:rPr>
                          <m:t>j</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TF</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i</m:t>
                        </m:r>
                        <m:r>
                          <a:rPr lang="en-US" altLang="zh-CN" sz="1600">
                            <a:latin typeface="Cambria Math" panose="02040503050406030204" pitchFamily="18" charset="0"/>
                          </a:rPr>
                          <m:t>,</m:t>
                        </m:r>
                        <m:r>
                          <m:rPr>
                            <m:sty m:val="p"/>
                          </m:rPr>
                          <a:rPr lang="en-US" altLang="zh-CN" sz="1600">
                            <a:latin typeface="Cambria Math" panose="02040503050406030204" pitchFamily="18" charset="0"/>
                          </a:rPr>
                          <m:t>j</m:t>
                        </m:r>
                      </m:e>
                    </m:d>
                    <m:r>
                      <a:rPr lang="en-US" altLang="zh-CN" sz="1600" i="1">
                        <a:latin typeface="Cambria Math" panose="02040503050406030204" pitchFamily="18" charset="0"/>
                      </a:rPr>
                      <m:t>∗</m:t>
                    </m:r>
                    <m:r>
                      <m:rPr>
                        <m:sty m:val="p"/>
                      </m:rPr>
                      <a:rPr lang="en-US" altLang="zh-CN" sz="1600">
                        <a:latin typeface="Cambria Math" panose="02040503050406030204" pitchFamily="18" charset="0"/>
                      </a:rPr>
                      <m:t>IDF</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i</m:t>
                        </m:r>
                      </m:e>
                    </m:d>
                  </m:oMath>
                </a14:m>
                <a:r>
                  <a:rPr lang="en-US" altLang="zh-CN" sz="1600" dirty="0"/>
                  <a:t>          </a:t>
                </a:r>
                <a:endParaRPr lang="zh-CN" altLang="zh-CN" sz="1600" dirty="0"/>
              </a:p>
              <a:p>
                <a:r>
                  <a:rPr lang="en-US" altLang="zh-CN" sz="1600" dirty="0"/>
                  <a:t>       </a:t>
                </a:r>
                <a:r>
                  <a:rPr lang="zh-CN" altLang="zh-CN" sz="1600" dirty="0"/>
                  <a:t>因此，在</a:t>
                </a:r>
                <a:r>
                  <a:rPr lang="en-US" altLang="zh-CN" sz="1600" dirty="0"/>
                  <a:t>TF-IDF</a:t>
                </a:r>
                <a:r>
                  <a:rPr lang="zh-CN" altLang="zh-CN" sz="1600" dirty="0"/>
                  <a:t>模型中，文档不是表示为每个关键词的布尔值向量，而是算出的</a:t>
                </a:r>
                <a:r>
                  <a:rPr lang="en-US" altLang="zh-CN" sz="1600" dirty="0"/>
                  <a:t>TF-IDF</a:t>
                </a:r>
                <a:r>
                  <a:rPr lang="zh-CN" altLang="zh-CN" sz="1600" dirty="0"/>
                  <a:t>值向量。</a:t>
                </a:r>
                <a:endParaRPr lang="en-US" altLang="zh-CN" sz="1600" dirty="0"/>
              </a:p>
              <a:p>
                <a:endParaRPr lang="en-US" altLang="zh-CN" dirty="0"/>
              </a:p>
            </p:txBody>
          </p:sp>
        </mc:Choice>
        <mc:Fallback>
          <p:sp>
            <p:nvSpPr>
              <p:cNvPr id="2" name="矩形 1"/>
              <p:cNvSpPr>
                <a:spLocks noRot="1" noChangeAspect="1" noMove="1" noResize="1" noEditPoints="1" noAdjustHandles="1" noChangeArrowheads="1" noChangeShapeType="1" noTextEdit="1"/>
              </p:cNvSpPr>
              <p:nvPr/>
            </p:nvSpPr>
            <p:spPr>
              <a:xfrm>
                <a:off x="259815" y="1555155"/>
                <a:ext cx="8319982" cy="3274486"/>
              </a:xfrm>
              <a:prstGeom prst="rect">
                <a:avLst/>
              </a:prstGeom>
              <a:blipFill rotWithShape="1">
                <a:blip r:embed="rId1"/>
                <a:stretch>
                  <a:fillRect l="-440" t="-931"/>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59815" y="1555155"/>
                <a:ext cx="8319982" cy="2363468"/>
              </a:xfrm>
              <a:prstGeom prst="rect">
                <a:avLst/>
              </a:prstGeom>
            </p:spPr>
            <p:txBody>
              <a:bodyPr wrap="square">
                <a:spAutoFit/>
              </a:bodyPr>
              <a:lstStyle/>
              <a:p>
                <a:r>
                  <a:rPr lang="en-US" altLang="zh-CN" dirty="0"/>
                  <a:t>       </a:t>
                </a:r>
                <a:r>
                  <a:rPr lang="en-US" altLang="zh-CN" b="1" dirty="0"/>
                  <a:t>2.TF-IDF</a:t>
                </a:r>
                <a:r>
                  <a:rPr lang="zh-CN" altLang="zh-CN" b="1" dirty="0"/>
                  <a:t>向量模型</a:t>
                </a:r>
                <a:endParaRPr lang="zh-CN" altLang="zh-CN" dirty="0"/>
              </a:p>
              <a:p>
                <a:r>
                  <a:rPr lang="en-US" altLang="zh-CN" b="1" dirty="0"/>
                  <a:t>       </a:t>
                </a:r>
              </a:p>
              <a:p>
                <a:endParaRPr lang="en-US" altLang="zh-CN" sz="1600" dirty="0"/>
              </a:p>
              <a:p>
                <a:r>
                  <a:rPr lang="en-US" altLang="zh-CN" sz="1600" b="1" dirty="0"/>
                  <a:t>        </a:t>
                </a:r>
                <a:r>
                  <a:rPr lang="zh-CN" altLang="zh-CN" sz="1600" b="1" dirty="0"/>
                  <a:t>例</a:t>
                </a:r>
                <a:r>
                  <a:rPr lang="en-US" altLang="zh-CN" sz="1600" b="1" dirty="0"/>
                  <a:t>8.1</a:t>
                </a:r>
                <a:r>
                  <a:rPr lang="zh-CN" altLang="zh-CN" sz="1600" dirty="0"/>
                  <a:t>假定文档集中有</a:t>
                </a:r>
                <a14:m>
                  <m:oMath xmlns:m="http://schemas.openxmlformats.org/officeDocument/2006/math">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m:t>
                        </m:r>
                      </m:e>
                      <m:sup>
                        <m:r>
                          <a:rPr lang="en-US" altLang="zh-CN" sz="1600" i="1">
                            <a:latin typeface="Cambria Math" panose="02040503050406030204" pitchFamily="18" charset="0"/>
                          </a:rPr>
                          <m:t>10</m:t>
                        </m:r>
                      </m:sup>
                    </m:sSup>
                    <m:r>
                      <a:rPr lang="en-US" altLang="zh-CN" sz="1600" i="1">
                        <a:latin typeface="Cambria Math" panose="02040503050406030204" pitchFamily="18" charset="0"/>
                      </a:rPr>
                      <m:t>=1024</m:t>
                    </m:r>
                  </m:oMath>
                </a14:m>
                <a:r>
                  <a:rPr lang="zh-CN" altLang="zh-CN" sz="1600" dirty="0"/>
                  <a:t>篇文档，假定词语</a:t>
                </a:r>
                <a:r>
                  <a:rPr lang="en-US" altLang="zh-CN" sz="1600" dirty="0" err="1"/>
                  <a:t>i</a:t>
                </a:r>
                <a:r>
                  <a:rPr lang="zh-CN" altLang="zh-CN" sz="1600" dirty="0"/>
                  <a:t>在其中的</a:t>
                </a:r>
                <a14:m>
                  <m:oMath xmlns:m="http://schemas.openxmlformats.org/officeDocument/2006/math">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m:t>
                        </m:r>
                      </m:e>
                      <m:sup>
                        <m:r>
                          <a:rPr lang="en-US" altLang="zh-CN" sz="1600" i="1">
                            <a:latin typeface="Cambria Math" panose="02040503050406030204" pitchFamily="18" charset="0"/>
                          </a:rPr>
                          <m:t>8</m:t>
                        </m:r>
                      </m:sup>
                    </m:sSup>
                    <m:r>
                      <a:rPr lang="en-US" altLang="zh-CN" sz="1600" i="1">
                        <a:latin typeface="Cambria Math" panose="02040503050406030204" pitchFamily="18" charset="0"/>
                      </a:rPr>
                      <m:t>=2</m:t>
                    </m:r>
                    <m:r>
                      <a:rPr lang="en-US" altLang="zh-CN" sz="1600" i="1" smtClean="0">
                        <a:latin typeface="Cambria Math" panose="02040503050406030204" pitchFamily="18" charset="0"/>
                      </a:rPr>
                      <m:t>83</m:t>
                    </m:r>
                  </m:oMath>
                </a14:m>
                <a:r>
                  <a:rPr lang="zh-CN" altLang="zh-CN" sz="1600" dirty="0"/>
                  <a:t>篇文档中出现，则</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𝐼𝐷𝐹</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𝑙𝑜𝑔</m:t>
                        </m:r>
                      </m:e>
                      <m:sub>
                        <m:r>
                          <a:rPr lang="en-US" altLang="zh-CN" sz="1600" i="1">
                            <a:latin typeface="Cambria Math" panose="02040503050406030204" pitchFamily="18" charset="0"/>
                          </a:rPr>
                          <m:t>2</m:t>
                        </m:r>
                      </m:sub>
                    </m:sSub>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2</m:t>
                                </m:r>
                              </m:e>
                              <m:sup>
                                <m:r>
                                  <a:rPr lang="en-US" altLang="zh-CN" sz="1600" i="1">
                                    <a:latin typeface="Cambria Math" panose="02040503050406030204" pitchFamily="18" charset="0"/>
                                  </a:rPr>
                                  <m:t>10</m:t>
                                </m:r>
                              </m:sup>
                            </m:sSup>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2</m:t>
                                </m:r>
                              </m:e>
                              <m:sup>
                                <m:r>
                                  <a:rPr lang="en-US" altLang="zh-CN" sz="1600" i="1">
                                    <a:latin typeface="Cambria Math" panose="02040503050406030204" pitchFamily="18" charset="0"/>
                                  </a:rPr>
                                  <m:t>8</m:t>
                                </m:r>
                              </m:sup>
                            </m:sSup>
                          </m:den>
                        </m:f>
                      </m:e>
                    </m:d>
                    <m:r>
                      <a:rPr lang="en-US" altLang="zh-CN" sz="1600" i="1">
                        <a:latin typeface="Cambria Math" panose="02040503050406030204" pitchFamily="18" charset="0"/>
                      </a:rPr>
                      <m:t>=2</m:t>
                    </m:r>
                  </m:oMath>
                </a14:m>
                <a:r>
                  <a:rPr lang="zh-CN" altLang="zh-CN" sz="1600" dirty="0"/>
                  <a:t>。考虑文档</a:t>
                </a:r>
                <a:r>
                  <a:rPr lang="en-US" altLang="zh-CN" sz="1600" dirty="0"/>
                  <a:t>j</a:t>
                </a:r>
                <a:r>
                  <a:rPr lang="zh-CN" altLang="zh-CN" sz="1600" dirty="0"/>
                  <a:t>，</a:t>
                </a:r>
                <a:r>
                  <a:rPr lang="en-US" altLang="zh-CN" sz="1600" dirty="0" err="1"/>
                  <a:t>i</a:t>
                </a:r>
                <a:r>
                  <a:rPr lang="zh-CN" altLang="zh-CN" sz="1600" dirty="0"/>
                  <a:t>在该文档中出现</a:t>
                </a:r>
                <a:r>
                  <a:rPr lang="en-US" altLang="zh-CN" sz="1600" dirty="0"/>
                  <a:t>20</a:t>
                </a:r>
                <a:r>
                  <a:rPr lang="zh-CN" altLang="zh-CN" sz="1600" dirty="0"/>
                  <a:t>次，同时，文档</a:t>
                </a:r>
                <a:r>
                  <a:rPr lang="en-US" altLang="zh-CN" sz="1600" dirty="0"/>
                  <a:t>j</a:t>
                </a:r>
                <a:r>
                  <a:rPr lang="zh-CN" altLang="zh-CN" sz="1600" dirty="0"/>
                  <a:t>中最大词频也为</a:t>
                </a:r>
                <a:r>
                  <a:rPr lang="en-US" altLang="zh-CN" sz="1600" dirty="0"/>
                  <a:t>20,</a:t>
                </a:r>
                <a:r>
                  <a:rPr lang="zh-CN" altLang="zh-CN" sz="1600" dirty="0"/>
                  <a:t>则</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𝑇𝐹</m:t>
                        </m:r>
                      </m:e>
                      <m:sub>
                        <m:r>
                          <a:rPr lang="en-US" altLang="zh-CN" sz="1600" i="1">
                            <a:latin typeface="Cambria Math" panose="02040503050406030204" pitchFamily="18" charset="0"/>
                          </a:rPr>
                          <m:t>𝑖𝑗</m:t>
                        </m:r>
                      </m:sub>
                    </m:sSub>
                    <m:r>
                      <a:rPr lang="en-US" altLang="zh-CN" sz="1600" i="1">
                        <a:latin typeface="Cambria Math" panose="02040503050406030204" pitchFamily="18" charset="0"/>
                      </a:rPr>
                      <m:t>=1</m:t>
                    </m:r>
                  </m:oMath>
                </a14:m>
                <a:r>
                  <a:rPr lang="zh-CN" altLang="zh-CN" sz="1600" dirty="0"/>
                  <a:t>，于是</a:t>
                </a:r>
                <a:r>
                  <a:rPr lang="en-US" altLang="zh-CN" sz="1600" dirty="0" err="1"/>
                  <a:t>i</a:t>
                </a:r>
                <a:r>
                  <a:rPr lang="zh-CN" altLang="zh-CN" sz="1600" dirty="0"/>
                  <a:t>在文档</a:t>
                </a:r>
                <a:r>
                  <a:rPr lang="en-US" altLang="zh-CN" sz="1600" dirty="0"/>
                  <a:t>j</a:t>
                </a:r>
                <a:r>
                  <a:rPr lang="zh-CN" altLang="zh-CN" sz="1600" dirty="0"/>
                  <a:t>中的</a:t>
                </a:r>
                <a:r>
                  <a:rPr lang="en-US" altLang="zh-CN" sz="1600" dirty="0"/>
                  <a:t>TF-IDF</a:t>
                </a:r>
                <a:r>
                  <a:rPr lang="zh-CN" altLang="zh-CN" sz="1600" dirty="0"/>
                  <a:t>得分为</a:t>
                </a:r>
                <a:r>
                  <a:rPr lang="en-US" altLang="zh-CN" sz="1600" dirty="0"/>
                  <a:t>2</a:t>
                </a:r>
                <a:r>
                  <a:rPr lang="zh-CN" altLang="zh-CN" sz="1600" dirty="0"/>
                  <a:t>。假定在文档</a:t>
                </a:r>
                <a:r>
                  <a:rPr lang="en-US" altLang="zh-CN" sz="1600" dirty="0"/>
                  <a:t>k</a:t>
                </a:r>
                <a:r>
                  <a:rPr lang="zh-CN" altLang="zh-CN" sz="1600" dirty="0"/>
                  <a:t>中，词语</a:t>
                </a:r>
                <a:r>
                  <a:rPr lang="en-US" altLang="zh-CN" sz="1600" dirty="0" err="1"/>
                  <a:t>i</a:t>
                </a:r>
                <a:r>
                  <a:rPr lang="zh-CN" altLang="zh-CN" sz="1600" dirty="0"/>
                  <a:t>出现</a:t>
                </a:r>
                <a:r>
                  <a:rPr lang="en-US" altLang="zh-CN" sz="1600" dirty="0"/>
                  <a:t>1</a:t>
                </a:r>
                <a:r>
                  <a:rPr lang="zh-CN" altLang="zh-CN" sz="1600" dirty="0"/>
                  <a:t>次，而文档</a:t>
                </a:r>
                <a:r>
                  <a:rPr lang="en-US" altLang="zh-CN" sz="1600" dirty="0"/>
                  <a:t>j</a:t>
                </a:r>
                <a:r>
                  <a:rPr lang="zh-CN" altLang="zh-CN" sz="1600" dirty="0"/>
                  <a:t>中的最大词频为</a:t>
                </a:r>
                <a:r>
                  <a:rPr lang="en-US" altLang="zh-CN" sz="1600" dirty="0"/>
                  <a:t>20</a:t>
                </a:r>
                <a:r>
                  <a:rPr lang="zh-CN" altLang="zh-CN" sz="1600" dirty="0"/>
                  <a:t>次，则有</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𝑇𝐹</m:t>
                        </m:r>
                      </m:e>
                      <m:sub>
                        <m:r>
                          <a:rPr lang="en-US" altLang="zh-CN" sz="1600" i="1">
                            <a:latin typeface="Cambria Math" panose="02040503050406030204" pitchFamily="18" charset="0"/>
                          </a:rPr>
                          <m:t>𝑖𝑘</m:t>
                        </m:r>
                      </m:sub>
                    </m:sSub>
                    <m:r>
                      <a:rPr lang="en-US" altLang="zh-CN" sz="1600" i="1">
                        <a:latin typeface="Cambria Math" panose="02040503050406030204" pitchFamily="18" charset="0"/>
                      </a:rPr>
                      <m:t>=1/20</m:t>
                    </m:r>
                  </m:oMath>
                </a14:m>
                <a:r>
                  <a:rPr lang="zh-CN" altLang="zh-CN" sz="1600" dirty="0"/>
                  <a:t>，</a:t>
                </a:r>
                <a:r>
                  <a:rPr lang="en-US" altLang="zh-CN" sz="1600" dirty="0" err="1"/>
                  <a:t>i</a:t>
                </a:r>
                <a:r>
                  <a:rPr lang="zh-CN" altLang="zh-CN" sz="1600" dirty="0"/>
                  <a:t>在文档</a:t>
                </a:r>
                <a:r>
                  <a:rPr lang="en-US" altLang="zh-CN" sz="1600" dirty="0"/>
                  <a:t>k</a:t>
                </a:r>
                <a:r>
                  <a:rPr lang="zh-CN" altLang="zh-CN" sz="1600" dirty="0"/>
                  <a:t>中的</a:t>
                </a:r>
                <a:r>
                  <a:rPr lang="en-US" altLang="zh-CN" sz="1600" dirty="0"/>
                  <a:t>TF-IDF</a:t>
                </a:r>
                <a:r>
                  <a:rPr lang="zh-CN" altLang="zh-CN" sz="1600" dirty="0"/>
                  <a:t>得分为</a:t>
                </a:r>
                <a:r>
                  <a:rPr lang="en-US" altLang="zh-CN" sz="1600" dirty="0"/>
                  <a:t>0.2</a:t>
                </a:r>
                <a:r>
                  <a:rPr lang="zh-CN" altLang="zh-CN" sz="1600" dirty="0"/>
                  <a:t>。</a:t>
                </a:r>
                <a:endParaRPr lang="en-US" altLang="zh-CN" sz="1600" dirty="0"/>
              </a:p>
              <a:p>
                <a:endParaRPr lang="en-US" altLang="zh-CN" dirty="0"/>
              </a:p>
            </p:txBody>
          </p:sp>
        </mc:Choice>
        <mc:Fallback>
          <p:sp>
            <p:nvSpPr>
              <p:cNvPr id="2" name="矩形 1"/>
              <p:cNvSpPr>
                <a:spLocks noRot="1" noChangeAspect="1" noMove="1" noResize="1" noEditPoints="1" noAdjustHandles="1" noChangeArrowheads="1" noChangeShapeType="1" noTextEdit="1"/>
              </p:cNvSpPr>
              <p:nvPr/>
            </p:nvSpPr>
            <p:spPr>
              <a:xfrm>
                <a:off x="259815" y="1555155"/>
                <a:ext cx="8319982" cy="2363468"/>
              </a:xfrm>
              <a:prstGeom prst="rect">
                <a:avLst/>
              </a:prstGeom>
              <a:blipFill rotWithShape="1">
                <a:blip r:embed="rId1"/>
                <a:stretch>
                  <a:fillRect l="-440" t="-1289" r="-2859"/>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5" y="1555155"/>
            <a:ext cx="8319982" cy="2185214"/>
          </a:xfrm>
          <a:prstGeom prst="rect">
            <a:avLst/>
          </a:prstGeom>
        </p:spPr>
        <p:txBody>
          <a:bodyPr wrap="square">
            <a:spAutoFit/>
          </a:bodyPr>
          <a:lstStyle/>
          <a:p>
            <a:r>
              <a:rPr lang="en-US" altLang="zh-CN" b="1" dirty="0"/>
              <a:t>       3.</a:t>
            </a:r>
            <a:r>
              <a:rPr lang="zh-CN" altLang="zh-CN" b="1" dirty="0"/>
              <a:t>向量空间模型的改进及局限</a:t>
            </a:r>
            <a:endParaRPr lang="zh-CN" altLang="zh-CN" dirty="0"/>
          </a:p>
          <a:p>
            <a:r>
              <a:rPr lang="en-US" altLang="zh-CN" dirty="0"/>
              <a:t>       </a:t>
            </a:r>
            <a:endParaRPr lang="en-US" altLang="zh-CN" dirty="0"/>
          </a:p>
          <a:p>
            <a:r>
              <a:rPr lang="en-US" altLang="zh-CN" dirty="0"/>
              <a:t>       </a:t>
            </a:r>
            <a:r>
              <a:rPr lang="zh-CN" altLang="zh-CN" sz="1600" dirty="0"/>
              <a:t>停用词和词干还原。一种直接的方法是删除所谓的停用词。，在英文中这些词一般是介词和冠词，比如</a:t>
            </a:r>
            <a:r>
              <a:rPr lang="en-US" altLang="zh-CN" sz="1600" dirty="0"/>
              <a:t>“a”</a:t>
            </a:r>
            <a:r>
              <a:rPr lang="zh-CN" altLang="zh-CN" sz="1600" dirty="0"/>
              <a:t>、</a:t>
            </a:r>
            <a:r>
              <a:rPr lang="en-US" altLang="zh-CN" sz="1600" dirty="0"/>
              <a:t>“the”</a:t>
            </a:r>
            <a:r>
              <a:rPr lang="zh-CN" altLang="zh-CN" sz="1600" dirty="0"/>
              <a:t>或</a:t>
            </a:r>
            <a:r>
              <a:rPr lang="en-US" altLang="zh-CN" sz="1600" dirty="0"/>
              <a:t>“on”</a:t>
            </a:r>
            <a:r>
              <a:rPr lang="zh-CN" altLang="zh-CN" sz="1600" dirty="0"/>
              <a:t>，由于它们会出现在几乎所有文档中，因此可以从文档向量中删除。另一项常用的技术是词干还原或合并，目的是将相同词语的不同变形替换成它们共同的词干。例如，</a:t>
            </a:r>
            <a:r>
              <a:rPr lang="en-US" altLang="zh-CN" sz="1600" dirty="0"/>
              <a:t>“stemming”</a:t>
            </a:r>
            <a:r>
              <a:rPr lang="zh-CN" altLang="zh-CN" sz="1600" dirty="0"/>
              <a:t>可以替换成</a:t>
            </a:r>
            <a:r>
              <a:rPr lang="en-US" altLang="zh-CN" sz="1600" dirty="0"/>
              <a:t>“stem”</a:t>
            </a:r>
            <a:r>
              <a:rPr lang="zh-CN" altLang="zh-CN" sz="1600" dirty="0"/>
              <a:t>，</a:t>
            </a:r>
            <a:r>
              <a:rPr lang="en-US" altLang="zh-CN" sz="1600" dirty="0"/>
              <a:t>“went”</a:t>
            </a:r>
            <a:r>
              <a:rPr lang="zh-CN" altLang="zh-CN" sz="1600" dirty="0"/>
              <a:t>替换成</a:t>
            </a:r>
            <a:r>
              <a:rPr lang="en-US" altLang="zh-CN" sz="1600" dirty="0"/>
              <a:t>“go”</a:t>
            </a:r>
            <a:r>
              <a:rPr lang="zh-CN" altLang="zh-CN" sz="1600" dirty="0"/>
              <a:t>，诸如此类。</a:t>
            </a:r>
            <a:endParaRPr lang="en-US" altLang="zh-CN" sz="1600" dirty="0"/>
          </a:p>
          <a:p>
            <a:endParaRPr lang="en-US" altLang="zh-CN"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5" y="1555155"/>
            <a:ext cx="8319982" cy="2923877"/>
          </a:xfrm>
          <a:prstGeom prst="rect">
            <a:avLst/>
          </a:prstGeom>
        </p:spPr>
        <p:txBody>
          <a:bodyPr wrap="square">
            <a:spAutoFit/>
          </a:bodyPr>
          <a:lstStyle/>
          <a:p>
            <a:r>
              <a:rPr lang="en-US" altLang="zh-CN" b="1" dirty="0"/>
              <a:t>       3.</a:t>
            </a:r>
            <a:r>
              <a:rPr lang="zh-CN" altLang="zh-CN" b="1" dirty="0"/>
              <a:t>向量空间模型的改进及局限</a:t>
            </a:r>
            <a:endParaRPr lang="zh-CN" altLang="zh-CN" dirty="0"/>
          </a:p>
          <a:p>
            <a:r>
              <a:rPr lang="en-US" altLang="zh-CN" dirty="0"/>
              <a:t>       </a:t>
            </a:r>
            <a:endParaRPr lang="en-US" altLang="zh-CN" dirty="0"/>
          </a:p>
          <a:p>
            <a:r>
              <a:rPr lang="en-US" altLang="zh-CN" dirty="0"/>
              <a:t>       </a:t>
            </a:r>
            <a:endParaRPr lang="en-US" altLang="zh-CN" sz="1600" dirty="0"/>
          </a:p>
          <a:p>
            <a:r>
              <a:rPr lang="en-US" altLang="zh-CN" sz="1600" dirty="0"/>
              <a:t>        </a:t>
            </a:r>
            <a:r>
              <a:rPr lang="zh-CN" altLang="zh-CN" sz="1600" dirty="0"/>
              <a:t>精简规模。另一种直接办法是仅用</a:t>
            </a:r>
            <a:r>
              <a:rPr lang="en-US" altLang="zh-CN" sz="1600" dirty="0"/>
              <a:t>n</a:t>
            </a:r>
            <a:r>
              <a:rPr lang="zh-CN" altLang="zh-CN" sz="1600" dirty="0"/>
              <a:t>个信息量最大的词语来减少文档描述的规模，期望删除数据中的</a:t>
            </a:r>
            <a:r>
              <a:rPr lang="en-US" altLang="zh-CN" sz="1600" dirty="0"/>
              <a:t>“</a:t>
            </a:r>
            <a:r>
              <a:rPr lang="zh-CN" altLang="zh-CN" sz="1600" dirty="0"/>
              <a:t>噪声</a:t>
            </a:r>
            <a:r>
              <a:rPr lang="en-US" altLang="zh-CN" sz="1600" dirty="0"/>
              <a:t>”</a:t>
            </a:r>
            <a:r>
              <a:rPr lang="zh-CN" altLang="zh-CN" sz="1600" dirty="0"/>
              <a:t>。在</a:t>
            </a:r>
            <a:r>
              <a:rPr lang="en-US" altLang="zh-CN" sz="1600" dirty="0" err="1"/>
              <a:t>Syskill&amp;Webert</a:t>
            </a:r>
            <a:r>
              <a:rPr lang="zh-CN" altLang="zh-CN" sz="1600" dirty="0"/>
              <a:t>系统中选择了</a:t>
            </a:r>
            <a:r>
              <a:rPr lang="en-US" altLang="zh-CN" sz="1600" dirty="0"/>
              <a:t>128</a:t>
            </a:r>
            <a:r>
              <a:rPr lang="zh-CN" altLang="zh-CN" sz="1600" dirty="0"/>
              <a:t>个信息量最大的词语（考虑到期望信息增益）。与此类似，</a:t>
            </a:r>
            <a:r>
              <a:rPr lang="en-US" altLang="zh-CN" sz="1600" dirty="0"/>
              <a:t>Fab</a:t>
            </a:r>
            <a:r>
              <a:rPr lang="zh-CN" altLang="zh-CN" sz="1600" dirty="0"/>
              <a:t>使用了</a:t>
            </a:r>
            <a:r>
              <a:rPr lang="en-US" altLang="zh-CN" sz="1600" dirty="0"/>
              <a:t>100</a:t>
            </a:r>
            <a:r>
              <a:rPr lang="zh-CN" altLang="zh-CN" sz="1600" dirty="0"/>
              <a:t>个词语。由于</a:t>
            </a:r>
            <a:r>
              <a:rPr lang="en-US" altLang="zh-CN" sz="1600" dirty="0" err="1"/>
              <a:t>Syskill&amp;Webert</a:t>
            </a:r>
            <a:r>
              <a:rPr lang="zh-CN" altLang="zh-CN" sz="1600" dirty="0"/>
              <a:t>系统应用于不同领域，所用词语的最优个数根据实验而定。结果显示，如果挑选的关键词个数太少（少于</a:t>
            </a:r>
            <a:r>
              <a:rPr lang="en-US" altLang="zh-CN" sz="1600" dirty="0"/>
              <a:t>50</a:t>
            </a:r>
            <a:r>
              <a:rPr lang="zh-CN" altLang="zh-CN" sz="1600" dirty="0"/>
              <a:t>个），一些重要的文档特征可能就覆盖不到。另外，当包括了太多特征（比如超过</a:t>
            </a:r>
            <a:r>
              <a:rPr lang="en-US" altLang="zh-CN" sz="1600" dirty="0"/>
              <a:t>300</a:t>
            </a:r>
            <a:r>
              <a:rPr lang="zh-CN" altLang="zh-CN" sz="1600" dirty="0"/>
              <a:t>个），文档模型中用到关键词的重要性就很有限了，而且带来的噪声实际上会使推荐精准度变差。</a:t>
            </a:r>
            <a:endParaRPr lang="en-US" altLang="zh-CN" sz="1600" dirty="0"/>
          </a:p>
          <a:p>
            <a:endParaRPr lang="en-US" altLang="zh-CN"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5" y="1555155"/>
            <a:ext cx="8319982" cy="1415772"/>
          </a:xfrm>
          <a:prstGeom prst="rect">
            <a:avLst/>
          </a:prstGeom>
        </p:spPr>
        <p:txBody>
          <a:bodyPr wrap="square">
            <a:spAutoFit/>
          </a:bodyPr>
          <a:lstStyle/>
          <a:p>
            <a:r>
              <a:rPr lang="en-US" altLang="zh-CN" b="1" dirty="0"/>
              <a:t>       3.</a:t>
            </a:r>
            <a:r>
              <a:rPr lang="zh-CN" altLang="zh-CN" b="1" dirty="0"/>
              <a:t>向量空间模型的改进及局限</a:t>
            </a:r>
            <a:endParaRPr lang="zh-CN" altLang="zh-CN" dirty="0"/>
          </a:p>
          <a:p>
            <a:r>
              <a:rPr lang="en-US" altLang="zh-CN" dirty="0"/>
              <a:t>       </a:t>
            </a:r>
            <a:endParaRPr lang="en-US" altLang="zh-CN" dirty="0"/>
          </a:p>
          <a:p>
            <a:r>
              <a:rPr lang="en-US" altLang="zh-CN" dirty="0"/>
              <a:t>       </a:t>
            </a:r>
            <a:r>
              <a:rPr lang="zh-CN" altLang="zh-CN" sz="1600" dirty="0"/>
              <a:t>短语。短语比单个词语更能描述文本，用它来替换词有可能进一步提高描述的准确性。短语或组合词，比如</a:t>
            </a:r>
            <a:r>
              <a:rPr lang="en-US" altLang="zh-CN" sz="1600" dirty="0"/>
              <a:t>“</a:t>
            </a:r>
            <a:r>
              <a:rPr lang="zh-CN" altLang="zh-CN" sz="1600" dirty="0"/>
              <a:t>联合国</a:t>
            </a:r>
            <a:r>
              <a:rPr lang="en-US" altLang="zh-CN" sz="1600" dirty="0"/>
              <a:t>”</a:t>
            </a:r>
            <a:r>
              <a:rPr lang="zh-CN" altLang="zh-CN" sz="1600" dirty="0"/>
              <a:t>（</a:t>
            </a:r>
            <a:r>
              <a:rPr lang="en-US" altLang="zh-CN" sz="1600" dirty="0"/>
              <a:t>united Nations</a:t>
            </a:r>
            <a:r>
              <a:rPr lang="zh-CN" altLang="zh-CN" sz="1600" dirty="0"/>
              <a:t>）可以作为附加的维度转换到特征向量空间。可以通过查找人工定义的列表或采用统计分析技术来识别短语。</a:t>
            </a:r>
            <a:endParaRPr lang="en-US"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5" y="1555155"/>
            <a:ext cx="8319982" cy="2123658"/>
          </a:xfrm>
          <a:prstGeom prst="rect">
            <a:avLst/>
          </a:prstGeom>
        </p:spPr>
        <p:txBody>
          <a:bodyPr wrap="square">
            <a:spAutoFit/>
          </a:bodyPr>
          <a:lstStyle/>
          <a:p>
            <a:r>
              <a:rPr lang="en-US" altLang="zh-CN" b="1" dirty="0"/>
              <a:t>       3.</a:t>
            </a:r>
            <a:r>
              <a:rPr lang="zh-CN" altLang="zh-CN" b="1" dirty="0"/>
              <a:t>向量空间模型的改进及局限</a:t>
            </a:r>
            <a:endParaRPr lang="zh-CN" altLang="zh-CN" dirty="0"/>
          </a:p>
          <a:p>
            <a:r>
              <a:rPr lang="en-US" altLang="zh-CN" dirty="0"/>
              <a:t>       </a:t>
            </a:r>
            <a:endParaRPr lang="en-US" altLang="zh-CN" dirty="0"/>
          </a:p>
          <a:p>
            <a:r>
              <a:rPr lang="en-US" altLang="zh-CN" sz="1600" dirty="0"/>
              <a:t>       </a:t>
            </a:r>
            <a:r>
              <a:rPr lang="zh-CN" altLang="zh-CN" sz="1600" dirty="0"/>
              <a:t>局限。从文本中抽取个别关键词并赋权的方法有另外一个重要的局限：没有考虑到关键词的上下文，在某些情况下没有正确体现描述的</a:t>
            </a:r>
            <a:r>
              <a:rPr lang="en-US" altLang="zh-CN" sz="1600" dirty="0"/>
              <a:t>“</a:t>
            </a:r>
            <a:r>
              <a:rPr lang="zh-CN" altLang="zh-CN" sz="1600" dirty="0"/>
              <a:t>含义</a:t>
            </a:r>
            <a:r>
              <a:rPr lang="en-US" altLang="zh-CN" sz="1600" dirty="0"/>
              <a:t>”</a:t>
            </a:r>
            <a:r>
              <a:rPr lang="zh-CN" altLang="zh-CN" sz="1600" dirty="0"/>
              <a:t>。例如，关于西式牛排餐厅的文字描述可能会说</a:t>
            </a:r>
            <a:r>
              <a:rPr lang="en-US" altLang="zh-CN" sz="1600" dirty="0"/>
              <a:t>“</a:t>
            </a:r>
            <a:r>
              <a:rPr lang="zh-CN" altLang="zh-CN" sz="1600" dirty="0"/>
              <a:t>菜单上不会有素食者喜欢的食物</a:t>
            </a:r>
            <a:r>
              <a:rPr lang="en-US" altLang="zh-CN" sz="1600" dirty="0"/>
              <a:t>”</a:t>
            </a:r>
            <a:r>
              <a:rPr lang="zh-CN" altLang="zh-CN" sz="1600" dirty="0"/>
              <a:t>。在自动生成的特征向量里，素食者这个词最可能得到比预想更高的权值，结果会意外匹配到对素食餐厅感兴趣的用户。请注意，一般来说我们会假设出现在一篇文档中的词通常适合刻画文档，而很少在文档中出现</a:t>
            </a:r>
            <a:r>
              <a:rPr lang="en-US" altLang="zh-CN" sz="1600" dirty="0"/>
              <a:t>“</a:t>
            </a:r>
            <a:r>
              <a:rPr lang="zh-CN" altLang="zh-CN" sz="1600" dirty="0"/>
              <a:t>相反语境</a:t>
            </a:r>
            <a:r>
              <a:rPr lang="en-US" altLang="zh-CN" sz="1600" dirty="0"/>
              <a:t>”</a:t>
            </a:r>
            <a:r>
              <a:rPr lang="zh-CN" altLang="zh-CN" sz="1600" dirty="0"/>
              <a:t>。</a:t>
            </a:r>
            <a:endParaRPr lang="en-US"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8.2.1 </a:t>
            </a:r>
            <a:r>
              <a:rPr lang="zh-CN" altLang="en-US" b="1" dirty="0"/>
              <a:t>物品表示</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5" y="1555155"/>
            <a:ext cx="8319982" cy="1631216"/>
          </a:xfrm>
          <a:prstGeom prst="rect">
            <a:avLst/>
          </a:prstGeom>
        </p:spPr>
        <p:txBody>
          <a:bodyPr wrap="square">
            <a:spAutoFit/>
          </a:bodyPr>
          <a:lstStyle/>
          <a:p>
            <a:r>
              <a:rPr lang="en-US" altLang="zh-CN" dirty="0"/>
              <a:t>       </a:t>
            </a:r>
            <a:r>
              <a:rPr lang="zh-CN" altLang="zh-CN" sz="1600" dirty="0"/>
              <a:t>基于内容推荐系统的一般工作原理是，评估用户还没看到的物品与当前用户过去喜欢的物品的相似程度。这需要两类信息。首先是用户对以前物品的评分（</a:t>
            </a:r>
            <a:r>
              <a:rPr lang="en-US" altLang="zh-CN" sz="1600" dirty="0"/>
              <a:t>“</a:t>
            </a:r>
            <a:r>
              <a:rPr lang="zh-CN" altLang="zh-CN" sz="1600" dirty="0"/>
              <a:t>喜欢</a:t>
            </a:r>
            <a:r>
              <a:rPr lang="en-US" altLang="zh-CN" sz="1600" dirty="0"/>
              <a:t>”</a:t>
            </a:r>
            <a:r>
              <a:rPr lang="zh-CN" altLang="zh-CN" sz="1600" dirty="0"/>
              <a:t>或</a:t>
            </a:r>
            <a:r>
              <a:rPr lang="en-US" altLang="zh-CN" sz="1600" dirty="0"/>
              <a:t>“</a:t>
            </a:r>
            <a:r>
              <a:rPr lang="zh-CN" altLang="zh-CN" sz="1600" dirty="0"/>
              <a:t>不喜欢</a:t>
            </a:r>
            <a:r>
              <a:rPr lang="en-US" altLang="zh-CN" sz="1600" dirty="0"/>
              <a:t>”</a:t>
            </a:r>
            <a:r>
              <a:rPr lang="zh-CN" altLang="zh-CN" sz="1600" dirty="0"/>
              <a:t>）记录，这些评分可以通过显式的用户界面或者隐式地检测用户行为来获取，用户对物品的评分见</a:t>
            </a:r>
            <a:r>
              <a:rPr lang="en-US" altLang="zh-CN" sz="1600" dirty="0"/>
              <a:t>8.2.3</a:t>
            </a:r>
            <a:r>
              <a:rPr lang="zh-CN" altLang="zh-CN" sz="1600" dirty="0"/>
              <a:t>节。其次，需要一个标准来衡量两个物品的相似度。本小节介绍物品相似度的计算方法。物品相似度的计算方法一般采用余弦相似性来度量。</a:t>
            </a:r>
            <a:endParaRPr lang="zh-CN" altLang="zh-CN" sz="1600" dirty="0"/>
          </a:p>
          <a:p>
            <a:endParaRPr lang="zh-CN" altLang="zh-CN" dirty="0"/>
          </a:p>
        </p:txBody>
      </p:sp>
      <p:sp>
        <p:nvSpPr>
          <p:cNvPr id="82" name="矩形 81"/>
          <p:cNvSpPr/>
          <p:nvPr/>
        </p:nvSpPr>
        <p:spPr>
          <a:xfrm>
            <a:off x="259814" y="874479"/>
            <a:ext cx="1967205" cy="369332"/>
          </a:xfrm>
          <a:prstGeom prst="rect">
            <a:avLst/>
          </a:prstGeom>
        </p:spPr>
        <p:txBody>
          <a:bodyPr wrap="none">
            <a:spAutoFit/>
          </a:bodyPr>
          <a:lstStyle/>
          <a:p>
            <a:r>
              <a:rPr lang="en-US" altLang="zh-CN" b="1" dirty="0"/>
              <a:t>8.2.2 </a:t>
            </a:r>
            <a:r>
              <a:rPr lang="zh-CN" altLang="en-US" b="1" dirty="0"/>
              <a:t>物品相似度</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4811" y="1224740"/>
            <a:ext cx="8319982" cy="2123658"/>
          </a:xfrm>
          <a:prstGeom prst="rect">
            <a:avLst/>
          </a:prstGeom>
        </p:spPr>
        <p:txBody>
          <a:bodyPr wrap="square">
            <a:spAutoFit/>
          </a:bodyPr>
          <a:lstStyle/>
          <a:p>
            <a:r>
              <a:rPr lang="en-US" altLang="zh-CN" dirty="0"/>
              <a:t>       </a:t>
            </a:r>
            <a:r>
              <a:rPr lang="en-US" altLang="zh-CN" sz="1600" b="1" dirty="0"/>
              <a:t>1. </a:t>
            </a:r>
            <a:r>
              <a:rPr lang="zh-CN" altLang="zh-CN" sz="1600" b="1" dirty="0"/>
              <a:t>基于</a:t>
            </a:r>
            <a:r>
              <a:rPr lang="en-US" altLang="zh-CN" sz="1600" b="1" dirty="0"/>
              <a:t>TF-IDF</a:t>
            </a:r>
            <a:r>
              <a:rPr lang="zh-CN" altLang="zh-CN" sz="1600" b="1" dirty="0"/>
              <a:t>向量空间文本相似度度量</a:t>
            </a:r>
            <a:endParaRPr lang="zh-CN" altLang="zh-CN" sz="1600" dirty="0"/>
          </a:p>
          <a:p>
            <a:endParaRPr lang="en-US" altLang="zh-CN" sz="1600" dirty="0"/>
          </a:p>
          <a:p>
            <a:r>
              <a:rPr lang="en-US" altLang="zh-CN" sz="1600" dirty="0"/>
              <a:t>        </a:t>
            </a:r>
            <a:r>
              <a:rPr lang="zh-CN" altLang="zh-CN" sz="1600" dirty="0"/>
              <a:t>基于</a:t>
            </a:r>
            <a:r>
              <a:rPr lang="en-US" altLang="zh-CN" sz="1600" dirty="0"/>
              <a:t>TF-IDF</a:t>
            </a:r>
            <a:r>
              <a:rPr lang="zh-CN" altLang="zh-CN" sz="1600" dirty="0"/>
              <a:t>向量空间文本相似度计算的处理流程是：</a:t>
            </a:r>
            <a:endParaRPr lang="zh-CN" altLang="zh-CN" sz="1600" dirty="0"/>
          </a:p>
          <a:p>
            <a:r>
              <a:rPr lang="en-US" altLang="zh-CN" sz="1600" dirty="0"/>
              <a:t>     </a:t>
            </a:r>
            <a:r>
              <a:rPr lang="zh-CN" altLang="zh-CN" sz="1600" dirty="0"/>
              <a:t>（</a:t>
            </a:r>
            <a:r>
              <a:rPr lang="en-US" altLang="zh-CN" sz="1600" dirty="0"/>
              <a:t>1</a:t>
            </a:r>
            <a:r>
              <a:rPr lang="zh-CN" altLang="zh-CN" sz="1600" dirty="0"/>
              <a:t>）使用</a:t>
            </a:r>
            <a:r>
              <a:rPr lang="en-US" altLang="zh-CN" sz="1600" dirty="0"/>
              <a:t>TF-IDF</a:t>
            </a:r>
            <a:r>
              <a:rPr lang="zh-CN" altLang="zh-CN" sz="1600" dirty="0"/>
              <a:t>算法，找出两篇文章的关键词；</a:t>
            </a:r>
            <a:endParaRPr lang="zh-CN" altLang="zh-CN" sz="1600" dirty="0"/>
          </a:p>
          <a:p>
            <a:r>
              <a:rPr lang="en-US" altLang="zh-CN" sz="1600" dirty="0"/>
              <a:t>     </a:t>
            </a:r>
            <a:r>
              <a:rPr lang="zh-CN" altLang="zh-CN" sz="1600" dirty="0"/>
              <a:t>（</a:t>
            </a:r>
            <a:r>
              <a:rPr lang="en-US" altLang="zh-CN" sz="1600" dirty="0"/>
              <a:t>2</a:t>
            </a:r>
            <a:r>
              <a:rPr lang="zh-CN" altLang="zh-CN" sz="1600" dirty="0"/>
              <a:t>）每篇文章各去除若干个关键词，合并成一个集合，计算每篇文章对于这个集合中的词的词频。得到两篇文章各自的词频向量。</a:t>
            </a:r>
            <a:endParaRPr lang="zh-CN" altLang="zh-CN" sz="1600" dirty="0"/>
          </a:p>
          <a:p>
            <a:r>
              <a:rPr lang="en-US" altLang="zh-CN" sz="1600" dirty="0"/>
              <a:t>     </a:t>
            </a:r>
            <a:r>
              <a:rPr lang="zh-CN" altLang="zh-CN" sz="1600" dirty="0"/>
              <a:t>（</a:t>
            </a:r>
            <a:r>
              <a:rPr lang="en-US" altLang="zh-CN" sz="1600" dirty="0"/>
              <a:t>3</a:t>
            </a:r>
            <a:r>
              <a:rPr lang="zh-CN" altLang="zh-CN" sz="1600" dirty="0"/>
              <a:t>）计算两个向量的余弦相似性，值越大就表示两篇文章越相似。</a:t>
            </a:r>
            <a:endParaRPr lang="zh-CN" altLang="zh-CN" sz="1600" dirty="0"/>
          </a:p>
          <a:p>
            <a:endParaRPr lang="zh-CN" altLang="zh-CN" dirty="0"/>
          </a:p>
        </p:txBody>
      </p:sp>
      <p:sp>
        <p:nvSpPr>
          <p:cNvPr id="82" name="矩形 81"/>
          <p:cNvSpPr/>
          <p:nvPr/>
        </p:nvSpPr>
        <p:spPr>
          <a:xfrm>
            <a:off x="259814" y="874479"/>
            <a:ext cx="1967205" cy="369332"/>
          </a:xfrm>
          <a:prstGeom prst="rect">
            <a:avLst/>
          </a:prstGeom>
        </p:spPr>
        <p:txBody>
          <a:bodyPr wrap="none">
            <a:spAutoFit/>
          </a:bodyPr>
          <a:lstStyle/>
          <a:p>
            <a:r>
              <a:rPr lang="en-US" altLang="zh-CN" b="1" dirty="0"/>
              <a:t>8.2.2 </a:t>
            </a:r>
            <a:r>
              <a:rPr lang="zh-CN" altLang="en-US" b="1" dirty="0"/>
              <a:t>物品相似度</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30802" y="1302499"/>
            <a:ext cx="4141198" cy="2585323"/>
          </a:xfrm>
          <a:prstGeom prst="rect">
            <a:avLst/>
          </a:prstGeom>
        </p:spPr>
        <p:txBody>
          <a:bodyPr wrap="square">
            <a:spAutoFit/>
          </a:bodyPr>
          <a:lstStyle/>
          <a:p>
            <a:r>
              <a:rPr lang="en-US" altLang="zh-CN" dirty="0"/>
              <a:t>       </a:t>
            </a:r>
            <a:r>
              <a:rPr lang="zh-CN" altLang="zh-CN" sz="1600" dirty="0"/>
              <a:t>人们在日常工作和决策时经常采用找朋友聊聊、从可信的第三方获取信息、在互联网上咨询、凭直觉或索性随大流等方法获得建议。然而，上述方法带来的决策并不那么有效，大多数情况下，花费了大量的时间和金钱，结果总是让人半信半疑，例如：推销员大献殷勤的建议并不那么有用；凭感觉跟着邻居或好友投资，却没有真正给我们带来收益；无休止地花费时间在互联网上会导致困惑，却不能做出迅速而正确的决定。</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8.1.1 </a:t>
            </a:r>
            <a:r>
              <a:rPr lang="zh-CN" altLang="en-US" b="1" dirty="0"/>
              <a:t>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pic>
        <p:nvPicPr>
          <p:cNvPr id="3" name="图片 2"/>
          <p:cNvPicPr>
            <a:picLocks noChangeAspect="1"/>
          </p:cNvPicPr>
          <p:nvPr/>
        </p:nvPicPr>
        <p:blipFill>
          <a:blip r:embed="rId3"/>
          <a:stretch>
            <a:fillRect/>
          </a:stretch>
        </p:blipFill>
        <p:spPr>
          <a:xfrm>
            <a:off x="4625181" y="1288240"/>
            <a:ext cx="4159257" cy="4756484"/>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54811" y="1224740"/>
                <a:ext cx="8319982" cy="3484031"/>
              </a:xfrm>
              <a:prstGeom prst="rect">
                <a:avLst/>
              </a:prstGeom>
            </p:spPr>
            <p:txBody>
              <a:bodyPr wrap="square">
                <a:spAutoFit/>
              </a:bodyPr>
              <a:lstStyle/>
              <a:p>
                <a:r>
                  <a:rPr lang="en-US" altLang="zh-CN" dirty="0"/>
                  <a:t>       </a:t>
                </a:r>
                <a:r>
                  <a:rPr lang="en-US" altLang="zh-CN" sz="1600" b="1" dirty="0"/>
                  <a:t>1. </a:t>
                </a:r>
                <a:r>
                  <a:rPr lang="zh-CN" altLang="zh-CN" sz="1600" b="1" dirty="0"/>
                  <a:t>基于</a:t>
                </a:r>
                <a:r>
                  <a:rPr lang="en-US" altLang="zh-CN" sz="1600" b="1" dirty="0"/>
                  <a:t>TF-IDF</a:t>
                </a:r>
                <a:r>
                  <a:rPr lang="zh-CN" altLang="zh-CN" sz="1600" b="1" dirty="0"/>
                  <a:t>向量空间文本相似度度量</a:t>
                </a:r>
                <a:endParaRPr lang="zh-CN" altLang="zh-CN" sz="1600" dirty="0"/>
              </a:p>
              <a:p>
                <a:endParaRPr lang="en-US" altLang="zh-CN" sz="1600" dirty="0"/>
              </a:p>
              <a:p>
                <a:r>
                  <a:rPr lang="en-US" altLang="zh-CN" sz="1600" dirty="0"/>
                  <a:t>       </a:t>
                </a:r>
                <a:r>
                  <a:rPr lang="zh-CN" altLang="zh-CN" sz="1600" dirty="0"/>
                  <a:t>例如，给定两篇文章</a:t>
                </a:r>
                <a:r>
                  <a:rPr lang="en-US" altLang="zh-CN" sz="1600" dirty="0"/>
                  <a:t>A</a:t>
                </a:r>
                <a:r>
                  <a:rPr lang="zh-CN" altLang="zh-CN" sz="1600" dirty="0"/>
                  <a:t>和</a:t>
                </a:r>
                <a:r>
                  <a:rPr lang="en-US" altLang="zh-CN" sz="1600" dirty="0"/>
                  <a:t>B</a:t>
                </a:r>
                <a:r>
                  <a:rPr lang="zh-CN" altLang="zh-CN" sz="1600" dirty="0"/>
                  <a:t>，文章</a:t>
                </a:r>
                <a:r>
                  <a:rPr lang="en-US" altLang="zh-CN" sz="1600" dirty="0"/>
                  <a:t>A</a:t>
                </a:r>
                <a:r>
                  <a:rPr lang="zh-CN" altLang="zh-CN" sz="1600" dirty="0"/>
                  <a:t>的词频向量为</a:t>
                </a:r>
                <a:r>
                  <a:rPr lang="en-US" altLang="zh-CN" sz="1600" dirty="0"/>
                  <a:t>(1</a:t>
                </a:r>
                <a:r>
                  <a:rPr lang="zh-CN" altLang="zh-CN" sz="1600" dirty="0"/>
                  <a:t>，</a:t>
                </a:r>
                <a:r>
                  <a:rPr lang="en-US" altLang="zh-CN" sz="1600" dirty="0"/>
                  <a:t>1</a:t>
                </a:r>
                <a:r>
                  <a:rPr lang="zh-CN" altLang="zh-CN" sz="1600" dirty="0"/>
                  <a:t>，</a:t>
                </a:r>
                <a:r>
                  <a:rPr lang="en-US" altLang="zh-CN" sz="1600" dirty="0"/>
                  <a:t>2</a:t>
                </a:r>
                <a:r>
                  <a:rPr lang="zh-CN" altLang="zh-CN" sz="1600" dirty="0"/>
                  <a:t>，</a:t>
                </a:r>
                <a:r>
                  <a:rPr lang="en-US" altLang="zh-CN" sz="1600" dirty="0"/>
                  <a:t>1</a:t>
                </a:r>
                <a:r>
                  <a:rPr lang="zh-CN" altLang="zh-CN" sz="1600" dirty="0"/>
                  <a:t>，</a:t>
                </a:r>
                <a:r>
                  <a:rPr lang="en-US" altLang="zh-CN" sz="1600" dirty="0"/>
                  <a:t>1</a:t>
                </a:r>
                <a:r>
                  <a:rPr lang="zh-CN" altLang="zh-CN" sz="1600" dirty="0"/>
                  <a:t>，</a:t>
                </a:r>
                <a:r>
                  <a:rPr lang="en-US" altLang="zh-CN" sz="1600" dirty="0"/>
                  <a:t>1</a:t>
                </a:r>
                <a:r>
                  <a:rPr lang="zh-CN" altLang="zh-CN" sz="1600" dirty="0"/>
                  <a:t>，</a:t>
                </a:r>
                <a:r>
                  <a:rPr lang="en-US" altLang="zh-CN" sz="1600" dirty="0"/>
                  <a:t>0</a:t>
                </a:r>
                <a:r>
                  <a:rPr lang="zh-CN" altLang="zh-CN" sz="1600" dirty="0"/>
                  <a:t>，</a:t>
                </a:r>
                <a:r>
                  <a:rPr lang="en-US" altLang="zh-CN" sz="1600" dirty="0"/>
                  <a:t>0</a:t>
                </a:r>
                <a:r>
                  <a:rPr lang="zh-CN" altLang="zh-CN" sz="1600" dirty="0"/>
                  <a:t>，</a:t>
                </a:r>
                <a:r>
                  <a:rPr lang="en-US" altLang="zh-CN" sz="1600" dirty="0"/>
                  <a:t>0)</a:t>
                </a:r>
                <a:r>
                  <a:rPr lang="zh-CN" altLang="zh-CN" sz="1600" dirty="0"/>
                  <a:t>，文章</a:t>
                </a:r>
                <a:r>
                  <a:rPr lang="en-US" altLang="zh-CN" sz="1600" dirty="0"/>
                  <a:t>B</a:t>
                </a:r>
                <a:r>
                  <a:rPr lang="zh-CN" altLang="zh-CN" sz="1600" dirty="0"/>
                  <a:t>的词频向量为</a:t>
                </a:r>
                <a:r>
                  <a:rPr lang="en-US" altLang="zh-CN" sz="1600" dirty="0"/>
                  <a:t>(1</a:t>
                </a:r>
                <a:r>
                  <a:rPr lang="zh-CN" altLang="zh-CN" sz="1600" dirty="0"/>
                  <a:t>，</a:t>
                </a:r>
                <a:r>
                  <a:rPr lang="en-US" altLang="zh-CN" sz="1600" dirty="0"/>
                  <a:t>1</a:t>
                </a:r>
                <a:r>
                  <a:rPr lang="zh-CN" altLang="zh-CN" sz="1600" dirty="0"/>
                  <a:t>，</a:t>
                </a:r>
                <a:r>
                  <a:rPr lang="en-US" altLang="zh-CN" sz="1600" dirty="0"/>
                  <a:t>1</a:t>
                </a:r>
                <a:r>
                  <a:rPr lang="zh-CN" altLang="zh-CN" sz="1600" dirty="0"/>
                  <a:t>，</a:t>
                </a:r>
                <a:r>
                  <a:rPr lang="en-US" altLang="zh-CN" sz="1600" dirty="0"/>
                  <a:t>0</a:t>
                </a:r>
                <a:r>
                  <a:rPr lang="zh-CN" altLang="zh-CN" sz="1600" dirty="0"/>
                  <a:t>，</a:t>
                </a:r>
                <a:r>
                  <a:rPr lang="en-US" altLang="zh-CN" sz="1600" dirty="0"/>
                  <a:t>1</a:t>
                </a:r>
                <a:r>
                  <a:rPr lang="zh-CN" altLang="zh-CN" sz="1600" dirty="0"/>
                  <a:t>，</a:t>
                </a:r>
                <a:r>
                  <a:rPr lang="en-US" altLang="zh-CN" sz="1600" dirty="0"/>
                  <a:t>1</a:t>
                </a:r>
                <a:r>
                  <a:rPr lang="zh-CN" altLang="zh-CN" sz="1600" dirty="0"/>
                  <a:t>，</a:t>
                </a:r>
                <a:r>
                  <a:rPr lang="en-US" altLang="zh-CN" sz="1600" dirty="0"/>
                  <a:t>1</a:t>
                </a:r>
                <a:r>
                  <a:rPr lang="zh-CN" altLang="zh-CN" sz="1600" dirty="0"/>
                  <a:t>，</a:t>
                </a:r>
                <a:r>
                  <a:rPr lang="en-US" altLang="zh-CN" sz="1600" dirty="0"/>
                  <a:t>1</a:t>
                </a:r>
                <a:r>
                  <a:rPr lang="zh-CN" altLang="zh-CN" sz="1600" dirty="0"/>
                  <a:t>，</a:t>
                </a:r>
                <a:r>
                  <a:rPr lang="en-US" altLang="zh-CN" sz="1600" dirty="0"/>
                  <a:t>1)</a:t>
                </a:r>
                <a:r>
                  <a:rPr lang="zh-CN" altLang="zh-CN" sz="1600" dirty="0"/>
                  <a:t>。采用余弦相似性计算文档相似度。</a:t>
                </a:r>
              </a:p>
              <a:p>
                <a:r>
                  <a:rPr lang="en-US" altLang="zh-CN" sz="1600" dirty="0"/>
                  <a:t>        </a:t>
                </a:r>
                <a:r>
                  <a:rPr lang="zh-CN" altLang="zh-CN" sz="1600" dirty="0"/>
                  <a:t>①计算向量</a:t>
                </a:r>
                <a:r>
                  <a:rPr lang="en-US" altLang="zh-CN" sz="1600" dirty="0"/>
                  <a:t>A</a:t>
                </a:r>
                <a:r>
                  <a:rPr lang="zh-CN" altLang="zh-CN" sz="1600" dirty="0"/>
                  <a:t>、</a:t>
                </a:r>
                <a:r>
                  <a:rPr lang="en-US" altLang="zh-CN" sz="1600" dirty="0"/>
                  <a:t>B</a:t>
                </a:r>
                <a:r>
                  <a:rPr lang="zh-CN" altLang="zh-CN" sz="1600" dirty="0"/>
                  <a:t>的点积：</a:t>
                </a:r>
                <a:r>
                  <a:rPr lang="en-US" altLang="zh-CN" sz="1600" dirty="0"/>
                  <a:t> </a:t>
                </a:r>
                <a:endParaRPr lang="zh-CN" altLang="zh-CN" sz="1600" dirty="0"/>
              </a:p>
              <a:p>
                <a:r>
                  <a:rPr lang="en-US" altLang="zh-CN" sz="1600" dirty="0"/>
                  <a:t>          </a:t>
                </a:r>
                <a14:m>
                  <m:oMath xmlns:m="http://schemas.openxmlformats.org/officeDocument/2006/math">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a:rPr lang="en-US" altLang="zh-CN" sz="1600" i="1">
                        <a:latin typeface="Cambria Math" panose="02040503050406030204" pitchFamily="18" charset="0"/>
                      </a:rPr>
                      <m:t>1×1+1×1+2×1+1×0+1×1+1×1+0×1+0×1+0×1</m:t>
                    </m:r>
                  </m:oMath>
                </a14:m>
                <a:r>
                  <a:rPr lang="en-US" altLang="zh-CN" sz="1600" dirty="0"/>
                  <a:t>=6</a:t>
                </a:r>
                <a:endParaRPr lang="zh-CN" altLang="zh-CN" sz="1600" dirty="0"/>
              </a:p>
              <a:p>
                <a:r>
                  <a:rPr lang="en-US" altLang="zh-CN" sz="1600" dirty="0"/>
                  <a:t>         </a:t>
                </a:r>
                <a:r>
                  <a:rPr lang="zh-CN" altLang="zh-CN" sz="1600" dirty="0"/>
                  <a:t>②计算向量</a:t>
                </a:r>
                <a:r>
                  <a:rPr lang="en-US" altLang="zh-CN" sz="1600" dirty="0"/>
                  <a:t>A</a:t>
                </a:r>
                <a:r>
                  <a:rPr lang="zh-CN" altLang="zh-CN" sz="1600" dirty="0"/>
                  <a:t>、</a:t>
                </a:r>
                <a:r>
                  <a:rPr lang="en-US" altLang="zh-CN" sz="1600" dirty="0"/>
                  <a:t>B</a:t>
                </a:r>
                <a:r>
                  <a:rPr lang="zh-CN" altLang="zh-CN" sz="1600" dirty="0"/>
                  <a:t>的欧几里得范数，即</a:t>
                </a:r>
                <a14:m>
                  <m:oMath xmlns:m="http://schemas.openxmlformats.org/officeDocument/2006/math">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oMath>
                </a14:m>
                <a:r>
                  <a:rPr lang="zh-CN" altLang="zh-CN" sz="1600" dirty="0"/>
                  <a:t>、</a:t>
                </a:r>
                <a14:m>
                  <m:oMath xmlns:m="http://schemas.openxmlformats.org/officeDocument/2006/math">
                    <m:r>
                      <a:rPr lang="en-US" altLang="zh-CN" sz="1600" i="1">
                        <a:latin typeface="Cambria Math" panose="02040503050406030204" pitchFamily="18" charset="0"/>
                      </a:rPr>
                      <m:t>||</m:t>
                    </m:r>
                    <m:r>
                      <a:rPr lang="en-US" altLang="zh-CN" sz="1600" i="1">
                        <a:latin typeface="Cambria Math" panose="02040503050406030204" pitchFamily="18" charset="0"/>
                      </a:rPr>
                      <m:t>𝐵</m:t>
                    </m:r>
                    <m:r>
                      <a:rPr lang="en-US" altLang="zh-CN" sz="1600" i="1">
                        <a:latin typeface="Cambria Math" panose="02040503050406030204" pitchFamily="18" charset="0"/>
                      </a:rPr>
                      <m:t>||</m:t>
                    </m:r>
                  </m:oMath>
                </a14:m>
                <a:r>
                  <a:rPr lang="zh-CN" altLang="zh-CN" sz="1600" dirty="0"/>
                  <a:t>：</a:t>
                </a:r>
              </a:p>
              <a:p>
                <a:pPr/>
                <a14:m>
                  <m:oMathPara xmlns:m="http://schemas.openxmlformats.org/officeDocument/2006/math">
                    <m:oMathParaPr>
                      <m:jc m:val="centerGroup"/>
                    </m:oMathParaPr>
                    <m:oMath xmlns:m="http://schemas.openxmlformats.org/officeDocument/2006/math">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2</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m:t>
                              </m:r>
                            </m:e>
                            <m:sup>
                              <m:r>
                                <a:rPr lang="en-US" altLang="zh-CN" sz="1600" i="1">
                                  <a:latin typeface="Cambria Math" panose="02040503050406030204" pitchFamily="18" charset="0"/>
                                </a:rPr>
                                <m:t>2</m:t>
                              </m:r>
                            </m:sup>
                          </m:sSup>
                        </m:e>
                      </m:rad>
                      <m:r>
                        <a:rPr lang="en-US" altLang="zh-CN" sz="1600">
                          <a:latin typeface="Cambria Math" panose="02040503050406030204" pitchFamily="18" charset="0"/>
                        </a:rPr>
                        <m:t>=</m:t>
                      </m:r>
                      <m:r>
                        <a:rPr lang="en-US" altLang="zh-CN" sz="1600" i="1">
                          <a:latin typeface="Cambria Math" panose="02040503050406030204" pitchFamily="18" charset="0"/>
                        </a:rPr>
                        <m:t>3</m:t>
                      </m:r>
                    </m:oMath>
                  </m:oMathPara>
                </a14:m>
                <a:endParaRPr lang="zh-CN" altLang="zh-CN" sz="1600" dirty="0"/>
              </a:p>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m:t>
                      </m:r>
                      <m:r>
                        <a:rPr lang="en-US" altLang="zh-CN" sz="1600" i="1">
                          <a:latin typeface="Cambria Math" panose="02040503050406030204" pitchFamily="18" charset="0"/>
                        </a:rPr>
                        <m:t>𝐵</m:t>
                      </m:r>
                      <m:r>
                        <a:rPr lang="en-US" altLang="zh-CN" sz="1600" i="1">
                          <a:latin typeface="Cambria Math" panose="02040503050406030204" pitchFamily="18" charset="0"/>
                        </a:rPr>
                        <m:t>||</m:t>
                      </m:r>
                      <m:r>
                        <a:rPr lang="en-US" altLang="zh-CN" sz="1600">
                          <a:latin typeface="Cambria Math" panose="02040503050406030204" pitchFamily="18" charset="0"/>
                        </a:rPr>
                        <m:t>=</m:t>
                      </m:r>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e>
                      </m:rad>
                      <m:r>
                        <a:rPr lang="en-US" altLang="zh-CN" sz="1600" i="1">
                          <a:latin typeface="Cambria Math" panose="02040503050406030204" pitchFamily="18" charset="0"/>
                        </a:rPr>
                        <m:t>=</m:t>
                      </m:r>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8</m:t>
                          </m:r>
                        </m:e>
                      </m:rad>
                    </m:oMath>
                  </m:oMathPara>
                </a14:m>
                <a:endParaRPr lang="zh-CN" altLang="zh-CN" sz="1600" dirty="0"/>
              </a:p>
              <a:p>
                <a:r>
                  <a:rPr lang="en-US" altLang="zh-CN" sz="1600" dirty="0"/>
                  <a:t>         </a:t>
                </a:r>
                <a:r>
                  <a:rPr lang="zh-CN" altLang="zh-CN" sz="1600" dirty="0"/>
                  <a:t>③计算相似度：</a:t>
                </a:r>
              </a:p>
              <a:p>
                <a:pPr/>
                <a14:m>
                  <m:oMathPara xmlns:m="http://schemas.openxmlformats.org/officeDocument/2006/math">
                    <m:oMathParaPr>
                      <m:jc m:val="centerGroup"/>
                    </m:oMathParaPr>
                    <m:oMath xmlns:m="http://schemas.openxmlformats.org/officeDocument/2006/math">
                      <m:func>
                        <m:funcPr>
                          <m:ctrlPr>
                            <a:rPr lang="zh-CN" altLang="zh-CN" sz="1600" i="1">
                              <a:latin typeface="Cambria Math" panose="02040503050406030204" pitchFamily="18" charset="0"/>
                            </a:rPr>
                          </m:ctrlPr>
                        </m:funcPr>
                        <m:fName>
                          <m:r>
                            <m:rPr>
                              <m:sty m:val="p"/>
                            </m:rPr>
                            <a:rPr lang="en-US" altLang="zh-CN" sz="1600">
                              <a:latin typeface="Cambria Math" panose="02040503050406030204" pitchFamily="18" charset="0"/>
                            </a:rPr>
                            <m:t>cos</m:t>
                          </m:r>
                        </m:fName>
                        <m:e>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A</m:t>
                              </m:r>
                              <m:r>
                                <a:rPr lang="zh-CN" altLang="zh-CN" sz="1600">
                                  <a:latin typeface="Cambria Math" panose="02040503050406030204" pitchFamily="18" charset="0"/>
                                </a:rPr>
                                <m:t>，</m:t>
                              </m:r>
                              <m:r>
                                <m:rPr>
                                  <m:sty m:val="p"/>
                                </m:rPr>
                                <a:rPr lang="en-US" altLang="zh-CN" sz="1600">
                                  <a:latin typeface="Cambria Math" panose="02040503050406030204" pitchFamily="18" charset="0"/>
                                </a:rPr>
                                <m:t>B</m:t>
                              </m:r>
                            </m:e>
                          </m:d>
                        </m:e>
                      </m:func>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𝐴</m:t>
                          </m:r>
                          <m:r>
                            <a:rPr lang="en-US" altLang="zh-CN" sz="1600" i="1">
                              <a:latin typeface="Cambria Math" panose="02040503050406030204" pitchFamily="18" charset="0"/>
                            </a:rPr>
                            <m:t>∙</m:t>
                          </m:r>
                          <m:r>
                            <a:rPr lang="en-US" altLang="zh-CN" sz="1600" i="1">
                              <a:latin typeface="Cambria Math" panose="02040503050406030204" pitchFamily="18" charset="0"/>
                            </a:rPr>
                            <m:t>𝐵</m:t>
                          </m:r>
                        </m:num>
                        <m:den>
                          <m:r>
                            <a:rPr lang="en-US" altLang="zh-CN" sz="1600" i="1">
                              <a:latin typeface="Cambria Math" panose="02040503050406030204" pitchFamily="18" charset="0"/>
                            </a:rPr>
                            <m:t>||</m:t>
                          </m:r>
                          <m:r>
                            <a:rPr lang="en-US" altLang="zh-CN" sz="1600" i="1">
                              <a:latin typeface="Cambria Math" panose="02040503050406030204" pitchFamily="18" charset="0"/>
                            </a:rPr>
                            <m:t>𝐴</m:t>
                          </m:r>
                          <m:r>
                            <a:rPr lang="en-US" altLang="zh-CN" sz="1600" i="1">
                              <a:latin typeface="Cambria Math" panose="02040503050406030204" pitchFamily="18" charset="0"/>
                            </a:rPr>
                            <m:t>||×||</m:t>
                          </m:r>
                          <m:r>
                            <a:rPr lang="en-US" altLang="zh-CN" sz="1600" i="1">
                              <a:latin typeface="Cambria Math" panose="02040503050406030204" pitchFamily="18" charset="0"/>
                            </a:rPr>
                            <m:t>𝐵</m:t>
                          </m:r>
                          <m:r>
                            <a:rPr lang="en-US" altLang="zh-CN" sz="1600" i="1">
                              <a:latin typeface="Cambria Math" panose="02040503050406030204" pitchFamily="18" charset="0"/>
                            </a:rPr>
                            <m:t>||</m:t>
                          </m:r>
                        </m:den>
                      </m:f>
                      <m:r>
                        <a:rPr lang="en-US" altLang="zh-CN" sz="1600" i="1">
                          <a:latin typeface="Cambria Math" panose="02040503050406030204" pitchFamily="18" charset="0"/>
                        </a:rPr>
                        <m:t>=0.707</m:t>
                      </m:r>
                    </m:oMath>
                  </m:oMathPara>
                </a14:m>
                <a:endParaRPr lang="zh-CN" altLang="zh-CN" sz="1600" dirty="0"/>
              </a:p>
              <a:p>
                <a:endParaRPr lang="zh-CN" altLang="zh-CN" dirty="0"/>
              </a:p>
            </p:txBody>
          </p:sp>
        </mc:Choice>
        <mc:Fallback>
          <p:sp>
            <p:nvSpPr>
              <p:cNvPr id="2" name="矩形 1"/>
              <p:cNvSpPr>
                <a:spLocks noRot="1" noChangeAspect="1" noMove="1" noResize="1" noEditPoints="1" noAdjustHandles="1" noChangeArrowheads="1" noChangeShapeType="1" noTextEdit="1"/>
              </p:cNvSpPr>
              <p:nvPr/>
            </p:nvSpPr>
            <p:spPr>
              <a:xfrm>
                <a:off x="254811" y="1224740"/>
                <a:ext cx="8319982" cy="3484031"/>
              </a:xfrm>
              <a:prstGeom prst="rect">
                <a:avLst/>
              </a:prstGeom>
              <a:blipFill rotWithShape="1">
                <a:blip r:embed="rId1"/>
                <a:stretch>
                  <a:fillRect l="-44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1967205" cy="369332"/>
          </a:xfrm>
          <a:prstGeom prst="rect">
            <a:avLst/>
          </a:prstGeom>
        </p:spPr>
        <p:txBody>
          <a:bodyPr wrap="none">
            <a:spAutoFit/>
          </a:bodyPr>
          <a:lstStyle/>
          <a:p>
            <a:r>
              <a:rPr lang="en-US" altLang="zh-CN" b="1" dirty="0"/>
              <a:t>8.2.2 </a:t>
            </a:r>
            <a:r>
              <a:rPr lang="zh-CN" altLang="en-US" b="1" dirty="0"/>
              <a:t>物品相似度</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2139140"/>
            <a:ext cx="8319982" cy="2831544"/>
          </a:xfrm>
          <a:prstGeom prst="rect">
            <a:avLst/>
          </a:prstGeom>
        </p:spPr>
        <p:txBody>
          <a:bodyPr wrap="square">
            <a:spAutoFit/>
          </a:bodyPr>
          <a:lstStyle/>
          <a:p>
            <a:r>
              <a:rPr lang="en-US" altLang="zh-CN" sz="1600" dirty="0"/>
              <a:t>       </a:t>
            </a:r>
            <a:r>
              <a:rPr lang="en-US" altLang="zh-CN" sz="1600" b="1" dirty="0"/>
              <a:t>2.</a:t>
            </a:r>
            <a:r>
              <a:rPr lang="zh-CN" altLang="zh-CN" sz="1600" b="1" dirty="0"/>
              <a:t>数值特征的缩放变换</a:t>
            </a:r>
            <a:endParaRPr lang="zh-CN" altLang="zh-CN" sz="1600" dirty="0"/>
          </a:p>
          <a:p>
            <a:r>
              <a:rPr lang="en-US" altLang="zh-CN" sz="1600" dirty="0"/>
              <a:t>       </a:t>
            </a:r>
            <a:r>
              <a:rPr lang="zh-CN" altLang="zh-CN" sz="1600" dirty="0"/>
              <a:t>前面我们介绍了基于布尔向量的物品表示，针对文档类物品的</a:t>
            </a:r>
            <a:r>
              <a:rPr lang="en-US" altLang="zh-CN" sz="1600" dirty="0"/>
              <a:t>TF-IDF</a:t>
            </a:r>
            <a:r>
              <a:rPr lang="zh-CN" altLang="zh-CN" sz="1600" dirty="0"/>
              <a:t>向量的物品表示模型。在现实生活中，有很多物品的数值型特征不太容易通过布尔向量来表示。比如，对于电影，我们可以采用参演的演员、电影的类型（惊悚、喜剧、悬疑）和电影平均评分等特征来描述。对于参演的演员、电影的类型，我们可以采用</a:t>
            </a:r>
            <a:r>
              <a:rPr lang="en-US" altLang="zh-CN" sz="1600" dirty="0"/>
              <a:t>0</a:t>
            </a:r>
            <a:r>
              <a:rPr lang="zh-CN" altLang="zh-CN" sz="1600" dirty="0"/>
              <a:t>、</a:t>
            </a:r>
            <a:r>
              <a:rPr lang="en-US" altLang="zh-CN" sz="1600" dirty="0"/>
              <a:t>1</a:t>
            </a:r>
            <a:r>
              <a:rPr lang="zh-CN" altLang="zh-CN" sz="1600" dirty="0"/>
              <a:t>向量来描述，如果某演员在电影中有出现则对应元素设为</a:t>
            </a:r>
            <a:r>
              <a:rPr lang="en-US" altLang="zh-CN" sz="1600" dirty="0"/>
              <a:t>1</a:t>
            </a:r>
            <a:r>
              <a:rPr lang="zh-CN" altLang="zh-CN" sz="1600" dirty="0"/>
              <a:t>，如果该电影不属于喜剧类型则对应元素设为</a:t>
            </a:r>
            <a:r>
              <a:rPr lang="en-US" altLang="zh-CN" sz="1600" dirty="0"/>
              <a:t>0</a:t>
            </a:r>
            <a:r>
              <a:rPr lang="zh-CN" altLang="zh-CN" sz="1600" dirty="0"/>
              <a:t>。但是，电影的平均评分这个特征是个实数。如果直接将平均评分作为特征的数值取值，则可能该值会主导相似性计算过程，也就是说，电影平均评分会作为一个重要的要素影响电影的相似性度量。因此，有必要对非布尔元素进行恰当的缩放变换。其方法是，对非布尔向量，加上未知的缩放因子。</a:t>
            </a:r>
            <a:endParaRPr lang="zh-CN" altLang="zh-CN" sz="1600" dirty="0"/>
          </a:p>
          <a:p>
            <a:endParaRPr lang="zh-CN" altLang="zh-CN" dirty="0"/>
          </a:p>
        </p:txBody>
      </p:sp>
      <p:sp>
        <p:nvSpPr>
          <p:cNvPr id="82" name="矩形 81"/>
          <p:cNvSpPr/>
          <p:nvPr/>
        </p:nvSpPr>
        <p:spPr>
          <a:xfrm>
            <a:off x="259814" y="874479"/>
            <a:ext cx="1967205" cy="369332"/>
          </a:xfrm>
          <a:prstGeom prst="rect">
            <a:avLst/>
          </a:prstGeom>
        </p:spPr>
        <p:txBody>
          <a:bodyPr wrap="none">
            <a:spAutoFit/>
          </a:bodyPr>
          <a:lstStyle/>
          <a:p>
            <a:r>
              <a:rPr lang="en-US" altLang="zh-CN" b="1" dirty="0"/>
              <a:t>8.2.2 </a:t>
            </a:r>
            <a:r>
              <a:rPr lang="zh-CN" altLang="en-US" b="1" dirty="0"/>
              <a:t>物品相似度</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4" y="1423389"/>
            <a:ext cx="8319982" cy="1077218"/>
          </a:xfrm>
          <a:prstGeom prst="rect">
            <a:avLst/>
          </a:prstGeom>
        </p:spPr>
        <p:txBody>
          <a:bodyPr wrap="square">
            <a:spAutoFit/>
          </a:bodyPr>
          <a:lstStyle/>
          <a:p>
            <a:r>
              <a:rPr lang="en-US" altLang="zh-CN" sz="1600" b="1" dirty="0"/>
              <a:t>       </a:t>
            </a:r>
            <a:r>
              <a:rPr lang="zh-CN" altLang="zh-CN" sz="1600" b="1" dirty="0"/>
              <a:t>例</a:t>
            </a:r>
            <a:r>
              <a:rPr lang="en-US" altLang="zh-CN" sz="1600" b="1" dirty="0"/>
              <a:t>8.2 </a:t>
            </a:r>
            <a:r>
              <a:rPr lang="zh-CN" altLang="zh-CN" sz="1600" dirty="0"/>
              <a:t>假定电影的特征只包括演员集合、电影类型集合和平均评级得分。考虑两部电影</a:t>
            </a:r>
            <a:r>
              <a:rPr lang="en-US" altLang="zh-CN" sz="1600" dirty="0"/>
              <a:t>A</a:t>
            </a:r>
            <a:r>
              <a:rPr lang="zh-CN" altLang="zh-CN" sz="1600" dirty="0"/>
              <a:t>和</a:t>
            </a:r>
            <a:r>
              <a:rPr lang="en-US" altLang="zh-CN" sz="1600" dirty="0"/>
              <a:t>B</a:t>
            </a:r>
            <a:r>
              <a:rPr lang="zh-CN" altLang="zh-CN" sz="1600" dirty="0"/>
              <a:t>，分别包括</a:t>
            </a:r>
            <a:r>
              <a:rPr lang="en-US" altLang="zh-CN" sz="1600" dirty="0"/>
              <a:t>4</a:t>
            </a:r>
            <a:r>
              <a:rPr lang="zh-CN" altLang="zh-CN" sz="1600" dirty="0"/>
              <a:t>个演员（其中有两个演员分别出现在两部电影中），两种电影类型（电影</a:t>
            </a:r>
            <a:r>
              <a:rPr lang="en-US" altLang="zh-CN" sz="1600" dirty="0"/>
              <a:t>A</a:t>
            </a:r>
            <a:r>
              <a:rPr lang="zh-CN" altLang="zh-CN" sz="1600" dirty="0"/>
              <a:t>为喜剧，</a:t>
            </a:r>
            <a:r>
              <a:rPr lang="en-US" altLang="zh-CN" sz="1600" dirty="0"/>
              <a:t>B</a:t>
            </a:r>
            <a:r>
              <a:rPr lang="zh-CN" altLang="zh-CN" sz="1600" dirty="0"/>
              <a:t>为悬疑）。另外，电影</a:t>
            </a:r>
            <a:r>
              <a:rPr lang="en-US" altLang="zh-CN" sz="1600" dirty="0"/>
              <a:t>A</a:t>
            </a:r>
            <a:r>
              <a:rPr lang="zh-CN" altLang="zh-CN" sz="1600" dirty="0"/>
              <a:t>的平均评分为</a:t>
            </a:r>
            <a:r>
              <a:rPr lang="en-US" altLang="zh-CN" sz="1600" dirty="0"/>
              <a:t>3</a:t>
            </a:r>
            <a:r>
              <a:rPr lang="zh-CN" altLang="zh-CN" sz="1600" dirty="0"/>
              <a:t>，电影</a:t>
            </a:r>
            <a:r>
              <a:rPr lang="en-US" altLang="zh-CN" sz="1600" dirty="0"/>
              <a:t>B</a:t>
            </a:r>
            <a:r>
              <a:rPr lang="zh-CN" altLang="zh-CN" sz="1600" dirty="0"/>
              <a:t>的平均评分为</a:t>
            </a:r>
            <a:r>
              <a:rPr lang="en-US" altLang="zh-CN" sz="1600" dirty="0"/>
              <a:t>4</a:t>
            </a:r>
            <a:r>
              <a:rPr lang="zh-CN" altLang="zh-CN" sz="1600" dirty="0"/>
              <a:t>。因此，如表</a:t>
            </a:r>
            <a:r>
              <a:rPr lang="en-US" altLang="zh-CN" sz="1600" dirty="0"/>
              <a:t>8-1</a:t>
            </a:r>
            <a:r>
              <a:rPr lang="zh-CN" altLang="zh-CN" sz="1600" dirty="0"/>
              <a:t>所示，电影</a:t>
            </a:r>
            <a:r>
              <a:rPr lang="en-US" altLang="zh-CN" sz="1600" dirty="0"/>
              <a:t>A</a:t>
            </a:r>
            <a:r>
              <a:rPr lang="zh-CN" altLang="zh-CN" sz="1600" dirty="0"/>
              <a:t>和电影</a:t>
            </a:r>
            <a:r>
              <a:rPr lang="en-US" altLang="zh-CN" sz="1600" dirty="0"/>
              <a:t>B</a:t>
            </a:r>
            <a:r>
              <a:rPr lang="zh-CN" altLang="zh-CN" sz="1600" dirty="0"/>
              <a:t>可表示为：</a:t>
            </a:r>
            <a:endParaRPr lang="zh-CN" altLang="zh-CN" sz="1600" dirty="0"/>
          </a:p>
        </p:txBody>
      </p:sp>
      <p:sp>
        <p:nvSpPr>
          <p:cNvPr id="82" name="矩形 81"/>
          <p:cNvSpPr/>
          <p:nvPr/>
        </p:nvSpPr>
        <p:spPr>
          <a:xfrm>
            <a:off x="259814" y="874479"/>
            <a:ext cx="1967205" cy="369332"/>
          </a:xfrm>
          <a:prstGeom prst="rect">
            <a:avLst/>
          </a:prstGeom>
        </p:spPr>
        <p:txBody>
          <a:bodyPr wrap="none">
            <a:spAutoFit/>
          </a:bodyPr>
          <a:lstStyle/>
          <a:p>
            <a:r>
              <a:rPr lang="en-US" altLang="zh-CN" b="1" dirty="0"/>
              <a:t>8.2.2 </a:t>
            </a:r>
            <a:r>
              <a:rPr lang="zh-CN" altLang="en-US" b="1" dirty="0"/>
              <a:t>物品相似度</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graphicFrame>
        <p:nvGraphicFramePr>
          <p:cNvPr id="5" name="表格 4"/>
          <p:cNvGraphicFramePr>
            <a:graphicFrameLocks noGrp="1"/>
          </p:cNvGraphicFramePr>
          <p:nvPr/>
        </p:nvGraphicFramePr>
        <p:xfrm>
          <a:off x="259814" y="2972155"/>
          <a:ext cx="8508050" cy="552069"/>
        </p:xfrm>
        <a:graphic>
          <a:graphicData uri="http://schemas.openxmlformats.org/drawingml/2006/table">
            <a:tbl>
              <a:tblPr firstRow="1" firstCol="1" bandRow="1">
                <a:tableStyleId>{5C22544A-7EE6-4342-B048-85BDC9FD1C3A}</a:tableStyleId>
              </a:tblPr>
              <a:tblGrid>
                <a:gridCol w="1094586"/>
                <a:gridCol w="973656"/>
                <a:gridCol w="1093212"/>
                <a:gridCol w="1091929"/>
                <a:gridCol w="1275628"/>
                <a:gridCol w="909512"/>
                <a:gridCol w="1093212"/>
                <a:gridCol w="976315"/>
              </a:tblGrid>
              <a:tr h="184023">
                <a:tc>
                  <a:txBody>
                    <a:bodyPr/>
                    <a:lstStyle/>
                    <a:p>
                      <a:pPr indent="269875" algn="l">
                        <a:lnSpc>
                          <a:spcPct val="1150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Actor1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Actor2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dirty="0">
                          <a:effectLst/>
                        </a:rPr>
                        <a:t>Actor3</a:t>
                      </a:r>
                      <a:endParaRPr lang="zh-CN" sz="1050" kern="105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Actor4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zh-CN" sz="1050" kern="1050">
                          <a:effectLst/>
                        </a:rPr>
                        <a:t>喜剧</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zh-CN" sz="1050" kern="1050">
                          <a:effectLst/>
                        </a:rPr>
                        <a:t>悬疑</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zh-CN" sz="1050" kern="1050">
                          <a:effectLst/>
                        </a:rPr>
                        <a:t>平均评分</a:t>
                      </a:r>
                      <a:endParaRPr lang="zh-CN" sz="1050" kern="1050">
                        <a:effectLst/>
                        <a:latin typeface="Times New Roman" panose="02020603050405020304" pitchFamily="18" charset="0"/>
                        <a:ea typeface="宋体" panose="02010600030101010101" pitchFamily="2" charset="-122"/>
                      </a:endParaRPr>
                    </a:p>
                  </a:txBody>
                  <a:tcPr marL="68580" marR="68580" marT="0" marB="0"/>
                </a:tc>
              </a:tr>
              <a:tr h="184023">
                <a:tc>
                  <a:txBody>
                    <a:bodyPr/>
                    <a:lstStyle/>
                    <a:p>
                      <a:pPr indent="269875" algn="l">
                        <a:lnSpc>
                          <a:spcPct val="115000"/>
                        </a:lnSpc>
                        <a:spcAft>
                          <a:spcPts val="0"/>
                        </a:spcAft>
                      </a:pPr>
                      <a:r>
                        <a:rPr lang="en-US" sz="1050" kern="1050" dirty="0">
                          <a:effectLst/>
                        </a:rPr>
                        <a:t>Movie A</a:t>
                      </a:r>
                      <a:endParaRPr lang="zh-CN" sz="1050" kern="105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endParaRPr lang="zh-CN"/>
                    </a:p>
                  </a:txBody>
                  <a:tcPr marL="68580" marR="68580" marT="0" marB="0">
                    <a:blipFill>
                      <a:blip r:embed="rId3"/>
                      <a:stretch>
                        <a:fillRect l="-773750" t="-116667" r="-2500" b="-136667"/>
                      </a:stretch>
                    </a:blipFill>
                  </a:tcPr>
                </a:tc>
              </a:tr>
              <a:tr h="184023">
                <a:tc>
                  <a:txBody>
                    <a:bodyPr/>
                    <a:lstStyle/>
                    <a:p>
                      <a:pPr indent="269875" algn="l">
                        <a:lnSpc>
                          <a:spcPct val="115000"/>
                        </a:lnSpc>
                        <a:spcAft>
                          <a:spcPts val="0"/>
                        </a:spcAft>
                      </a:pPr>
                      <a:r>
                        <a:rPr lang="en-US" sz="1050" kern="1050" dirty="0">
                          <a:effectLst/>
                        </a:rPr>
                        <a:t>Movie B</a:t>
                      </a:r>
                      <a:endParaRPr lang="zh-CN" sz="1050" kern="105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dirty="0">
                          <a:effectLst/>
                        </a:rPr>
                        <a:t>1</a:t>
                      </a:r>
                      <a:endParaRPr lang="zh-CN" sz="1050" kern="105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l">
                        <a:lnSpc>
                          <a:spcPct val="1150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endParaRPr lang="zh-CN"/>
                    </a:p>
                  </a:txBody>
                  <a:tcPr marL="68580" marR="68580" marT="0" marB="0">
                    <a:blipFill>
                      <a:blip r:embed="rId3"/>
                      <a:stretch>
                        <a:fillRect l="-773750" t="-209677" r="-2500" b="-32258"/>
                      </a:stretch>
                    </a:blipFill>
                  </a:tcPr>
                </a:tc>
              </a:tr>
            </a:tbl>
          </a:graphicData>
        </a:graphic>
      </p:graphicFrame>
      <p:sp>
        <p:nvSpPr>
          <p:cNvPr id="6" name="Rectangle 2"/>
          <p:cNvSpPr>
            <a:spLocks noChangeArrowheads="1"/>
          </p:cNvSpPr>
          <p:nvPr/>
        </p:nvSpPr>
        <p:spPr bwMode="auto">
          <a:xfrm>
            <a:off x="2598317" y="2522267"/>
            <a:ext cx="35012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ctr" defTabSz="914400" rtl="0" eaLnBrk="0" fontAlgn="base" latinLnBrk="0" hangingPunct="0">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a:t>
            </a: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8-1 </a:t>
            </a:r>
            <a:r>
              <a:rPr kumimoji="0" lang="zh-CN" altLang="en-US"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电影表示模型</a:t>
            </a: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α</a:t>
            </a:r>
            <a:r>
              <a:rPr kumimoji="0" lang="zh-CN" altLang="en-US"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为缩放因子</a:t>
            </a: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73" name="矩形 72">
                <a:extLst>
                  <a:ext uri="{FF2B5EF4-FFF2-40B4-BE49-F238E27FC236}">
                    <a14:artisticCrisscrossEtching id="{E15832AD-D818-48BF-9ACC-3BD8C9E5B7CE}"/>
                  </a:ext>
                </a:extLst>
              </p:cNvPr>
              <p:cNvSpPr/>
              <p:nvPr/>
            </p:nvSpPr>
            <p:spPr>
              <a:xfrm>
                <a:off x="259814" y="3842800"/>
                <a:ext cx="8319982" cy="1836080"/>
              </a:xfrm>
              <a:prstGeom prst="rect">
                <a:avLst/>
              </a:prstGeom>
            </p:spPr>
            <p:txBody>
              <a:bodyPr wrap="square">
                <a:spAutoFit/>
              </a:bodyPr>
              <a:lstStyle/>
              <a:p>
                <a:r>
                  <a:rPr lang="en-US" altLang="zh-CN" sz="1600" dirty="0"/>
                  <a:t>       </a:t>
                </a:r>
                <a:r>
                  <a:rPr lang="zh-CN" altLang="zh-CN" sz="1600" dirty="0"/>
                  <a:t>对平均评分加上缩放因子</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，在此基础上计算向量之间的余弦夹角。向量的点积为</a:t>
                </a:r>
                <a:r>
                  <a:rPr lang="en-US" altLang="zh-CN" sz="1600" dirty="0"/>
                  <a:t>2+12</a:t>
                </a:r>
                <a14:m>
                  <m:oMath xmlns:m="http://schemas.openxmlformats.org/officeDocument/2006/math">
                    <m:sSup>
                      <m:sSupPr>
                        <m:ctrlPr>
                          <a:rPr lang="zh-CN" altLang="zh-CN" sz="1600" i="1">
                            <a:latin typeface="Cambria Math" panose="02040503050406030204" pitchFamily="18" charset="0"/>
                          </a:rPr>
                        </m:ctrlPr>
                      </m:sSupPr>
                      <m:e>
                        <m:r>
                          <m:rPr>
                            <m:sty m:val="p"/>
                          </m:rPr>
                          <a:rPr lang="en-US" altLang="zh-CN" sz="1600">
                            <a:latin typeface="Cambria Math" panose="02040503050406030204" pitchFamily="18" charset="0"/>
                          </a:rPr>
                          <m:t>α</m:t>
                        </m:r>
                      </m:e>
                      <m:sup>
                        <m:r>
                          <a:rPr lang="en-US" altLang="zh-CN" sz="1600" i="1">
                            <a:latin typeface="Cambria Math" panose="02040503050406030204" pitchFamily="18" charset="0"/>
                          </a:rPr>
                          <m:t>2</m:t>
                        </m:r>
                      </m:sup>
                    </m:sSup>
                  </m:oMath>
                </a14:m>
                <a:r>
                  <a:rPr lang="zh-CN" altLang="zh-CN" sz="1600" dirty="0"/>
                  <a:t>，而两个向量的欧几里得范数分别为</a:t>
                </a:r>
                <a14:m>
                  <m:oMath xmlns:m="http://schemas.openxmlformats.org/officeDocument/2006/math">
                    <m:rad>
                      <m:radPr>
                        <m:degHide m:val="on"/>
                        <m:ctrlPr>
                          <a:rPr lang="zh-CN" altLang="zh-CN" sz="1600" i="1">
                            <a:latin typeface="Cambria Math" panose="02040503050406030204" pitchFamily="18" charset="0"/>
                          </a:rPr>
                        </m:ctrlPr>
                      </m:radPr>
                      <m:deg/>
                      <m:e>
                        <m:r>
                          <a:rPr lang="en-US" altLang="zh-CN" sz="1600">
                            <a:latin typeface="Cambria Math" panose="02040503050406030204" pitchFamily="18" charset="0"/>
                          </a:rPr>
                          <m:t>4+9</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𝛼</m:t>
                            </m:r>
                          </m:e>
                          <m:sup>
                            <m:r>
                              <a:rPr lang="en-US" altLang="zh-CN" sz="1600" i="1">
                                <a:latin typeface="Cambria Math" panose="02040503050406030204" pitchFamily="18" charset="0"/>
                              </a:rPr>
                              <m:t>2</m:t>
                            </m:r>
                          </m:sup>
                        </m:sSup>
                      </m:e>
                    </m:rad>
                  </m:oMath>
                </a14:m>
                <a:r>
                  <a:rPr lang="zh-CN" altLang="zh-CN" sz="1600" dirty="0"/>
                  <a:t>和</a:t>
                </a:r>
                <a14:m>
                  <m:oMath xmlns:m="http://schemas.openxmlformats.org/officeDocument/2006/math">
                    <m:rad>
                      <m:radPr>
                        <m:degHide m:val="on"/>
                        <m:ctrlPr>
                          <a:rPr lang="zh-CN" altLang="zh-CN" sz="1600" i="1">
                            <a:latin typeface="Cambria Math" panose="02040503050406030204" pitchFamily="18" charset="0"/>
                          </a:rPr>
                        </m:ctrlPr>
                      </m:radPr>
                      <m:deg/>
                      <m:e>
                        <m:r>
                          <a:rPr lang="en-US" altLang="zh-CN" sz="1600">
                            <a:latin typeface="Cambria Math" panose="02040503050406030204" pitchFamily="18" charset="0"/>
                          </a:rPr>
                          <m:t>4+16</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𝛼</m:t>
                            </m:r>
                          </m:e>
                          <m:sup>
                            <m:r>
                              <a:rPr lang="en-US" altLang="zh-CN" sz="1600" i="1">
                                <a:latin typeface="Cambria Math" panose="02040503050406030204" pitchFamily="18" charset="0"/>
                              </a:rPr>
                              <m:t>2</m:t>
                            </m:r>
                          </m:sup>
                        </m:sSup>
                      </m:e>
                    </m:rad>
                  </m:oMath>
                </a14:m>
                <a:r>
                  <a:rPr lang="zh-CN" altLang="zh-CN" sz="1600" dirty="0"/>
                  <a:t>。因此，上述两个向量的夹角余弦为</a:t>
                </a:r>
                <a14:m>
                  <m:oMath xmlns:m="http://schemas.openxmlformats.org/officeDocument/2006/math">
                    <m:f>
                      <m:fPr>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2+12</m:t>
                            </m:r>
                            <m:r>
                              <m:rPr>
                                <m:sty m:val="p"/>
                              </m:rPr>
                              <a:rPr lang="en-US" altLang="zh-CN" sz="1600">
                                <a:latin typeface="Cambria Math" panose="02040503050406030204" pitchFamily="18" charset="0"/>
                              </a:rPr>
                              <m:t>α</m:t>
                            </m:r>
                          </m:e>
                          <m:sup>
                            <m:r>
                              <a:rPr lang="en-US" altLang="zh-CN" sz="1600" i="1">
                                <a:latin typeface="Cambria Math" panose="02040503050406030204" pitchFamily="18" charset="0"/>
                              </a:rPr>
                              <m:t>2</m:t>
                            </m:r>
                          </m:sup>
                        </m:sSup>
                      </m:num>
                      <m:den>
                        <m:rad>
                          <m:radPr>
                            <m:degHide m:val="on"/>
                            <m:ctrlPr>
                              <a:rPr lang="zh-CN" altLang="zh-CN" sz="1600" i="1">
                                <a:latin typeface="Cambria Math" panose="02040503050406030204" pitchFamily="18" charset="0"/>
                              </a:rPr>
                            </m:ctrlPr>
                          </m:radPr>
                          <m:deg/>
                          <m:e>
                            <m:r>
                              <a:rPr lang="en-US" altLang="zh-CN" sz="1600">
                                <a:latin typeface="Cambria Math" panose="02040503050406030204" pitchFamily="18" charset="0"/>
                              </a:rPr>
                              <m:t>16++100</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𝛼</m:t>
                                </m:r>
                              </m:e>
                              <m:sup>
                                <m:r>
                                  <a:rPr lang="en-US" altLang="zh-CN" sz="1600" i="1">
                                    <a:latin typeface="Cambria Math" panose="02040503050406030204" pitchFamily="18" charset="0"/>
                                  </a:rPr>
                                  <m:t>2</m:t>
                                </m:r>
                              </m:sup>
                            </m:sSup>
                            <m:r>
                              <a:rPr lang="en-US" altLang="zh-CN" sz="1600">
                                <a:latin typeface="Cambria Math" panose="02040503050406030204" pitchFamily="18" charset="0"/>
                              </a:rPr>
                              <m:t>+144</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𝛼</m:t>
                                </m:r>
                              </m:e>
                              <m:sup>
                                <m:r>
                                  <a:rPr lang="en-US" altLang="zh-CN" sz="1600" i="1">
                                    <a:latin typeface="Cambria Math" panose="02040503050406030204" pitchFamily="18" charset="0"/>
                                  </a:rPr>
                                  <m:t>4</m:t>
                                </m:r>
                              </m:sup>
                            </m:sSup>
                          </m:e>
                        </m:rad>
                      </m:den>
                    </m:f>
                  </m:oMath>
                </a14:m>
                <a:r>
                  <a:rPr lang="zh-CN" altLang="zh-CN" sz="1600" dirty="0"/>
                  <a:t>。如果</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取</a:t>
                </a:r>
                <a:r>
                  <a:rPr lang="en-US" altLang="zh-CN" sz="1600" dirty="0"/>
                  <a:t>1</a:t>
                </a:r>
                <a:r>
                  <a:rPr lang="zh-CN" altLang="zh-CN" sz="1600" dirty="0"/>
                  <a:t>，结果为</a:t>
                </a:r>
                <a:r>
                  <a:rPr lang="en-US" altLang="zh-CN" sz="1600" dirty="0"/>
                  <a:t>0.795</a:t>
                </a:r>
                <a:r>
                  <a:rPr lang="zh-CN" altLang="zh-CN" sz="1600" dirty="0"/>
                  <a:t>。如果</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取</a:t>
                </a:r>
                <a:r>
                  <a:rPr lang="en-US" altLang="zh-CN" sz="1600" dirty="0"/>
                  <a:t>2</a:t>
                </a:r>
                <a:r>
                  <a:rPr lang="zh-CN" altLang="zh-CN" sz="1600" dirty="0"/>
                  <a:t>，结果为</a:t>
                </a:r>
                <a:r>
                  <a:rPr lang="en-US" altLang="zh-CN" sz="1600" dirty="0"/>
                  <a:t>0.959</a:t>
                </a:r>
                <a:r>
                  <a:rPr lang="zh-CN" altLang="zh-CN" sz="1600" dirty="0"/>
                  <a:t>，此时，两个向量比</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取</a:t>
                </a:r>
                <a:r>
                  <a:rPr lang="en-US" altLang="zh-CN" sz="1600" dirty="0"/>
                  <a:t>1</a:t>
                </a:r>
                <a:r>
                  <a:rPr lang="zh-CN" altLang="zh-CN" sz="1600" dirty="0"/>
                  <a:t>时更加接近。如果</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取</a:t>
                </a:r>
                <a:r>
                  <a:rPr lang="en-US" altLang="zh-CN" sz="1600" dirty="0"/>
                  <a:t>0.5</a:t>
                </a:r>
                <a:r>
                  <a:rPr lang="zh-CN" altLang="zh-CN" sz="1600" dirty="0"/>
                  <a:t>，结果为</a:t>
                </a:r>
                <a:r>
                  <a:rPr lang="en-US" altLang="zh-CN" sz="1600" dirty="0"/>
                  <a:t>0.1</a:t>
                </a:r>
                <a:r>
                  <a:rPr lang="zh-CN" altLang="zh-CN" sz="1600" dirty="0"/>
                  <a:t>，也就是说，两个向量看上去很不同。我们无法确定到底哪一个</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取值更合理，但是通过本例，可以看出数值特征缩放因子的取值会影响最后物品相似度的决定。</a:t>
                </a:r>
              </a:p>
            </p:txBody>
          </p:sp>
        </mc:Choice>
        <mc:Fallback>
          <p:sp>
            <p:nvSpPr>
              <p:cNvPr id="73" name="矩形 72"/>
              <p:cNvSpPr>
                <a:spLocks noRot="1" noChangeAspect="1" noMove="1" noResize="1" noEditPoints="1" noAdjustHandles="1" noChangeArrowheads="1" noChangeShapeType="1" noTextEdit="1"/>
              </p:cNvSpPr>
              <p:nvPr/>
            </p:nvSpPr>
            <p:spPr>
              <a:xfrm>
                <a:off x="259814" y="3842800"/>
                <a:ext cx="8319982" cy="1836080"/>
              </a:xfrm>
              <a:prstGeom prst="rect">
                <a:avLst/>
              </a:prstGeom>
              <a:blipFill rotWithShape="1">
                <a:blip r:embed="rId4"/>
                <a:stretch>
                  <a:fillRect l="-440" t="-993" r="-2933" b="-2649"/>
                </a:stretch>
              </a:blipFill>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59814" y="1423389"/>
                <a:ext cx="8319982" cy="1323439"/>
              </a:xfrm>
              <a:prstGeom prst="rect">
                <a:avLst/>
              </a:prstGeom>
            </p:spPr>
            <p:txBody>
              <a:bodyPr wrap="square">
                <a:spAutoFit/>
              </a:bodyPr>
              <a:lstStyle/>
              <a:p>
                <a:r>
                  <a:rPr lang="en-US" altLang="zh-CN" sz="1600" dirty="0"/>
                  <a:t>       </a:t>
                </a:r>
                <a:r>
                  <a:rPr lang="zh-CN" altLang="zh-CN" sz="1600" dirty="0"/>
                  <a:t>一般采用</a:t>
                </a:r>
                <a14:m>
                  <m:oMath xmlns:m="http://schemas.openxmlformats.org/officeDocument/2006/math">
                    <m:r>
                      <m:rPr>
                        <m:sty m:val="p"/>
                      </m:rPr>
                      <a:rPr lang="en-US" altLang="zh-CN" sz="1600">
                        <a:latin typeface="Cambria Math" panose="02040503050406030204" pitchFamily="18" charset="0"/>
                      </a:rPr>
                      <m:t>n</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阶用户</a:t>
                </a:r>
                <a:r>
                  <a:rPr lang="en-US" altLang="zh-CN" sz="1600" dirty="0"/>
                  <a:t>-</a:t>
                </a:r>
                <a:r>
                  <a:rPr lang="zh-CN" altLang="zh-CN" sz="1600" dirty="0"/>
                  <a:t>物品评价矩阵来表示用户对物品的评分。给定</a:t>
                </a:r>
                <a:r>
                  <a:rPr lang="en-US" altLang="zh-CN" sz="1600" dirty="0"/>
                  <a:t>n</a:t>
                </a:r>
                <a:r>
                  <a:rPr lang="zh-CN" altLang="zh-CN" sz="1600" dirty="0"/>
                  <a:t>个用户，</a:t>
                </a:r>
                <a:r>
                  <a:rPr lang="en-US" altLang="zh-CN" sz="1600" dirty="0"/>
                  <a:t>U={u</a:t>
                </a:r>
                <a:r>
                  <a:rPr lang="en-US" altLang="zh-CN" sz="1600" baseline="-25000" dirty="0"/>
                  <a:t>1</a:t>
                </a:r>
                <a:r>
                  <a:rPr lang="en-US" altLang="zh-CN" sz="1600" dirty="0"/>
                  <a:t>,…,u</a:t>
                </a:r>
                <a:r>
                  <a:rPr lang="en-US" altLang="zh-CN" sz="1600" baseline="-25000" dirty="0"/>
                  <a:t>n</a:t>
                </a:r>
                <a:r>
                  <a:rPr lang="en-US" altLang="zh-CN" sz="1600" dirty="0"/>
                  <a:t>}</a:t>
                </a:r>
                <a:r>
                  <a:rPr lang="zh-CN" altLang="zh-CN" sz="1600" dirty="0"/>
                  <a:t>代表用户集合，给定</a:t>
                </a:r>
                <a:r>
                  <a:rPr lang="en-US" altLang="zh-CN" sz="1600" dirty="0"/>
                  <a:t>m</a:t>
                </a:r>
                <a:r>
                  <a:rPr lang="zh-CN" altLang="zh-CN" sz="1600" dirty="0"/>
                  <a:t>个物品（产品），</a:t>
                </a:r>
                <a:r>
                  <a:rPr lang="en-US" altLang="zh-CN" sz="1600" dirty="0"/>
                  <a:t>P={p</a:t>
                </a:r>
                <a:r>
                  <a:rPr lang="en-US" altLang="zh-CN" sz="1600" baseline="-25000" dirty="0"/>
                  <a:t>1</a:t>
                </a:r>
                <a:r>
                  <a:rPr lang="en-US" altLang="zh-CN" sz="1600" dirty="0"/>
                  <a:t>,…,p</a:t>
                </a:r>
                <a:r>
                  <a:rPr lang="en-US" altLang="zh-CN" sz="1600" baseline="-25000" dirty="0"/>
                  <a:t>m</a:t>
                </a:r>
                <a:r>
                  <a:rPr lang="en-US" altLang="zh-CN" sz="1600" dirty="0"/>
                  <a:t>}</a:t>
                </a:r>
                <a:r>
                  <a:rPr lang="zh-CN" altLang="zh-CN" sz="1600" dirty="0"/>
                  <a:t>代表物品（产品）集合，则</a:t>
                </a:r>
                <a:r>
                  <a:rPr lang="en-US" altLang="zh-CN" sz="1600" dirty="0"/>
                  <a:t>R={</a:t>
                </a:r>
                <a:r>
                  <a:rPr lang="en-US" altLang="zh-CN" sz="1600" dirty="0" err="1"/>
                  <a:t>r</a:t>
                </a:r>
                <a:r>
                  <a:rPr lang="en-US" altLang="zh-CN" sz="1600" baseline="-25000" dirty="0" err="1"/>
                  <a:t>ij</a:t>
                </a:r>
                <a:r>
                  <a:rPr lang="en-US" altLang="zh-CN" sz="1600" dirty="0"/>
                  <a:t>}</a:t>
                </a:r>
                <a:r>
                  <a:rPr lang="zh-CN" altLang="zh-CN" sz="1600" dirty="0"/>
                  <a:t>，</a:t>
                </a:r>
                <a14:m>
                  <m:oMath xmlns:m="http://schemas.openxmlformats.org/officeDocument/2006/math">
                    <m:r>
                      <m:rPr>
                        <m:sty m:val="p"/>
                      </m:rPr>
                      <a:rPr lang="en-US" altLang="zh-CN" sz="1600">
                        <a:latin typeface="Cambria Math" panose="02040503050406030204" pitchFamily="18" charset="0"/>
                      </a:rPr>
                      <m:t>i</m:t>
                    </m:r>
                    <m:r>
                      <a:rPr lang="en-US" altLang="zh-CN" sz="1600">
                        <a:latin typeface="Cambria Math" panose="02040503050406030204" pitchFamily="18" charset="0"/>
                      </a:rPr>
                      <m:t>∈1…</m:t>
                    </m:r>
                    <m:r>
                      <m:rPr>
                        <m:sty m:val="p"/>
                      </m:rPr>
                      <a:rPr lang="en-US" altLang="zh-CN" sz="1600">
                        <a:latin typeface="Cambria Math" panose="02040503050406030204" pitchFamily="18" charset="0"/>
                      </a:rPr>
                      <m:t>n</m:t>
                    </m:r>
                    <m:r>
                      <a:rPr lang="zh-CN" altLang="zh-CN" sz="1600">
                        <a:latin typeface="Cambria Math" panose="02040503050406030204" pitchFamily="18" charset="0"/>
                      </a:rPr>
                      <m:t>，</m:t>
                    </m:r>
                    <m:r>
                      <m:rPr>
                        <m:sty m:val="p"/>
                      </m:rPr>
                      <a:rPr lang="en-US" altLang="zh-CN" sz="1600">
                        <a:latin typeface="Cambria Math" panose="02040503050406030204" pitchFamily="18" charset="0"/>
                      </a:rPr>
                      <m:t>j</m:t>
                    </m:r>
                    <m:r>
                      <a:rPr lang="en-US" altLang="zh-CN" sz="1600">
                        <a:latin typeface="Cambria Math" panose="02040503050406030204" pitchFamily="18" charset="0"/>
                      </a:rPr>
                      <m:t>∈1…</m:t>
                    </m:r>
                    <m:r>
                      <m:rPr>
                        <m:sty m:val="p"/>
                      </m:rPr>
                      <a:rPr lang="en-US" altLang="zh-CN" sz="1600">
                        <a:latin typeface="Cambria Math" panose="02040503050406030204" pitchFamily="18" charset="0"/>
                      </a:rPr>
                      <m:t>m</m:t>
                    </m:r>
                  </m:oMath>
                </a14:m>
                <a:r>
                  <a:rPr lang="zh-CN" altLang="zh-CN" sz="1600" dirty="0"/>
                  <a:t>为</a:t>
                </a:r>
                <a14:m>
                  <m:oMath xmlns:m="http://schemas.openxmlformats.org/officeDocument/2006/math">
                    <m:r>
                      <m:rPr>
                        <m:sty m:val="p"/>
                      </m:rPr>
                      <a:rPr lang="en-US" altLang="zh-CN" sz="1600">
                        <a:latin typeface="Cambria Math" panose="02040503050406030204" pitchFamily="18" charset="0"/>
                      </a:rPr>
                      <m:t>n</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阶评分矩阵。</a:t>
                </a:r>
                <a:r>
                  <a:rPr lang="en-US" altLang="zh-CN" sz="1600" dirty="0" err="1"/>
                  <a:t>r</a:t>
                </a:r>
                <a:r>
                  <a:rPr lang="en-US" altLang="zh-CN" sz="1600" baseline="-25000" dirty="0" err="1"/>
                  <a:t>ij</a:t>
                </a:r>
                <a:r>
                  <a:rPr lang="zh-CN" altLang="zh-CN" sz="1600" dirty="0"/>
                  <a:t>的取值表示用户</a:t>
                </a:r>
                <a:r>
                  <a:rPr lang="en-US" altLang="zh-CN" sz="1600" dirty="0" err="1"/>
                  <a:t>i</a:t>
                </a:r>
                <a:r>
                  <a:rPr lang="zh-CN" altLang="zh-CN" sz="1600" dirty="0"/>
                  <a:t>对物品</a:t>
                </a:r>
                <a:r>
                  <a:rPr lang="en-US" altLang="zh-CN" sz="1600" dirty="0"/>
                  <a:t>j</a:t>
                </a:r>
                <a:r>
                  <a:rPr lang="zh-CN" altLang="zh-CN" sz="1600" dirty="0"/>
                  <a:t>的喜欢程度，即用户对物品的评分。</a:t>
                </a:r>
                <a:endParaRPr lang="en-US" altLang="zh-CN" sz="1600" dirty="0"/>
              </a:p>
              <a:p>
                <a:r>
                  <a:rPr lang="en-US" altLang="zh-CN" sz="1600" b="1" dirty="0"/>
                  <a:t>       </a:t>
                </a:r>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259814" y="1423389"/>
                <a:ext cx="8319982" cy="1323439"/>
              </a:xfrm>
              <a:prstGeom prst="rect">
                <a:avLst/>
              </a:prstGeom>
              <a:blipFill rotWithShape="1">
                <a:blip r:embed="rId1"/>
                <a:stretch>
                  <a:fillRect l="-440" t="-1376" r="-293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659702" cy="369332"/>
          </a:xfrm>
          <a:prstGeom prst="rect">
            <a:avLst/>
          </a:prstGeom>
        </p:spPr>
        <p:txBody>
          <a:bodyPr wrap="none">
            <a:spAutoFit/>
          </a:bodyPr>
          <a:lstStyle/>
          <a:p>
            <a:r>
              <a:rPr lang="en-US" altLang="zh-CN" b="1" dirty="0"/>
              <a:t>8.2.3 </a:t>
            </a:r>
            <a:r>
              <a:rPr lang="zh-CN" altLang="en-US" b="1" dirty="0"/>
              <a:t>用户对物品的评分</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4" y="1423389"/>
            <a:ext cx="8319982" cy="1138773"/>
          </a:xfrm>
          <a:prstGeom prst="rect">
            <a:avLst/>
          </a:prstGeom>
        </p:spPr>
        <p:txBody>
          <a:bodyPr wrap="square">
            <a:spAutoFit/>
          </a:bodyPr>
          <a:lstStyle/>
          <a:p>
            <a:r>
              <a:rPr lang="zh-CN" altLang="zh-CN" sz="1600" b="1" dirty="0"/>
              <a:t>例</a:t>
            </a:r>
            <a:r>
              <a:rPr lang="en-US" altLang="zh-CN" sz="1600" b="1" dirty="0"/>
              <a:t>8.3</a:t>
            </a:r>
            <a:r>
              <a:rPr lang="zh-CN" altLang="zh-CN" sz="1600" dirty="0"/>
              <a:t>表</a:t>
            </a:r>
            <a:r>
              <a:rPr lang="en-US" altLang="zh-CN" sz="1600" dirty="0"/>
              <a:t>8-2</a:t>
            </a:r>
            <a:r>
              <a:rPr lang="zh-CN" altLang="zh-CN" sz="1600" dirty="0"/>
              <a:t>给出了一个用户对电影评分矩阵。该矩阵代表用户对电影的评级（</a:t>
            </a:r>
            <a:r>
              <a:rPr lang="en-US" altLang="zh-CN" sz="1600" dirty="0"/>
              <a:t>1~5</a:t>
            </a:r>
            <a:r>
              <a:rPr lang="zh-CN" altLang="zh-CN" sz="1600" dirty="0"/>
              <a:t>级）结果。空白表示用户对当前电影没有评分。希望给用户</a:t>
            </a:r>
            <a:r>
              <a:rPr lang="en-US" altLang="zh-CN" sz="1600" dirty="0"/>
              <a:t>user 1</a:t>
            </a:r>
            <a:r>
              <a:rPr lang="zh-CN" altLang="zh-CN" sz="1600" dirty="0"/>
              <a:t>推荐该</a:t>
            </a:r>
            <a:r>
              <a:rPr lang="zh-CN" altLang="zh-CN" dirty="0"/>
              <a:t>用户过去喜欢的电影相似的电影。</a:t>
            </a:r>
            <a:endParaRPr lang="zh-CN" altLang="zh-CN" dirty="0"/>
          </a:p>
          <a:p>
            <a:endParaRPr lang="zh-CN" altLang="zh-CN" sz="1600" dirty="0"/>
          </a:p>
        </p:txBody>
      </p:sp>
      <p:sp>
        <p:nvSpPr>
          <p:cNvPr id="82" name="矩形 81"/>
          <p:cNvSpPr/>
          <p:nvPr/>
        </p:nvSpPr>
        <p:spPr>
          <a:xfrm>
            <a:off x="259814" y="874479"/>
            <a:ext cx="2659702" cy="369332"/>
          </a:xfrm>
          <a:prstGeom prst="rect">
            <a:avLst/>
          </a:prstGeom>
        </p:spPr>
        <p:txBody>
          <a:bodyPr wrap="none">
            <a:spAutoFit/>
          </a:bodyPr>
          <a:lstStyle/>
          <a:p>
            <a:r>
              <a:rPr lang="en-US" altLang="zh-CN" b="1" dirty="0"/>
              <a:t>8.2.3 </a:t>
            </a:r>
            <a:r>
              <a:rPr lang="zh-CN" altLang="en-US" b="1" dirty="0"/>
              <a:t>用户对物品的评分</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6" name="Rectangle 2"/>
          <p:cNvSpPr>
            <a:spLocks noChangeArrowheads="1"/>
          </p:cNvSpPr>
          <p:nvPr/>
        </p:nvSpPr>
        <p:spPr bwMode="auto">
          <a:xfrm>
            <a:off x="2543379" y="2458056"/>
            <a:ext cx="27270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zh-CN" sz="1600" dirty="0"/>
              <a:t>表</a:t>
            </a:r>
            <a:r>
              <a:rPr lang="en-US" altLang="zh-CN" sz="1600" dirty="0"/>
              <a:t>8-2 </a:t>
            </a:r>
            <a:r>
              <a:rPr lang="zh-CN" altLang="zh-CN" sz="1600" dirty="0"/>
              <a:t>用户</a:t>
            </a:r>
            <a:r>
              <a:rPr lang="en-US" altLang="zh-CN" sz="1600" dirty="0"/>
              <a:t>-</a:t>
            </a:r>
            <a:r>
              <a:rPr lang="zh-CN" altLang="zh-CN" sz="1600" dirty="0"/>
              <a:t>物品评价矩阵</a:t>
            </a:r>
            <a:endParaRPr kumimoji="0" lang="en-US" altLang="zh-CN" sz="16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73" name="矩形 72">
                <a:extLst>
                  <a:ext uri="{FF2B5EF4-FFF2-40B4-BE49-F238E27FC236}">
                    <a14:artisticCrisscrossEtching id="{E15832AD-D818-48BF-9ACC-3BD8C9E5B7CE}"/>
                  </a:ext>
                </a:extLst>
              </p:cNvPr>
              <p:cNvSpPr/>
              <p:nvPr/>
            </p:nvSpPr>
            <p:spPr>
              <a:xfrm>
                <a:off x="307234" y="4313382"/>
                <a:ext cx="8319982" cy="1077218"/>
              </a:xfrm>
              <a:prstGeom prst="rect">
                <a:avLst/>
              </a:prstGeom>
            </p:spPr>
            <p:txBody>
              <a:bodyPr wrap="square">
                <a:spAutoFit/>
              </a:bodyPr>
              <a:lstStyle/>
              <a:p>
                <a:r>
                  <a:rPr lang="en-US" altLang="zh-CN" sz="1600" dirty="0"/>
                  <a:t>       </a:t>
                </a:r>
                <a:r>
                  <a:rPr lang="zh-CN" altLang="zh-CN" sz="1600" dirty="0"/>
                  <a:t>从表</a:t>
                </a:r>
                <a:r>
                  <a:rPr lang="en-US" altLang="zh-CN" sz="1600" dirty="0"/>
                  <a:t>8-2</a:t>
                </a:r>
                <a:r>
                  <a:rPr lang="zh-CN" altLang="zh-CN" sz="1600" dirty="0"/>
                  <a:t>可以看出，用户</a:t>
                </a:r>
                <a:r>
                  <a:rPr lang="en-US" altLang="zh-CN" sz="1600" dirty="0"/>
                  <a:t>1</a:t>
                </a:r>
                <a:r>
                  <a:rPr lang="zh-CN" altLang="zh-CN" sz="1600" dirty="0"/>
                  <a:t>对电影</a:t>
                </a:r>
                <a:r>
                  <a:rPr lang="en-US" altLang="zh-CN" sz="1600" dirty="0"/>
                  <a:t>A</a:t>
                </a:r>
                <a:r>
                  <a:rPr lang="zh-CN" altLang="zh-CN" sz="1600" dirty="0"/>
                  <a:t>比较喜欢（其评分分值为</a:t>
                </a:r>
                <a:r>
                  <a:rPr lang="en-US" altLang="zh-CN" sz="1600" dirty="0"/>
                  <a:t>4</a:t>
                </a:r>
                <a:r>
                  <a:rPr lang="zh-CN" altLang="zh-CN" sz="1600" dirty="0"/>
                  <a:t>），那么，他</a:t>
                </a:r>
                <a:r>
                  <a:rPr lang="en-US" altLang="zh-CN" sz="1600" dirty="0"/>
                  <a:t>/</a:t>
                </a:r>
                <a:r>
                  <a:rPr lang="zh-CN" altLang="zh-CN" sz="1600" dirty="0"/>
                  <a:t>她喜不喜欢电影</a:t>
                </a:r>
                <a:r>
                  <a:rPr lang="en-US" altLang="zh-CN" sz="1600" dirty="0"/>
                  <a:t>B</a:t>
                </a:r>
                <a:r>
                  <a:rPr lang="zh-CN" altLang="zh-CN" sz="1600" dirty="0"/>
                  <a:t>呢？给定电影</a:t>
                </a:r>
                <a:r>
                  <a:rPr lang="en-US" altLang="zh-CN" sz="1600" dirty="0"/>
                  <a:t>A</a:t>
                </a:r>
                <a:r>
                  <a:rPr lang="zh-CN" altLang="zh-CN" sz="1600" dirty="0"/>
                  <a:t>和电影</a:t>
                </a:r>
                <a:r>
                  <a:rPr lang="en-US" altLang="zh-CN" sz="1600" dirty="0"/>
                  <a:t>B</a:t>
                </a:r>
                <a:r>
                  <a:rPr lang="zh-CN" altLang="zh-CN" sz="1600" dirty="0"/>
                  <a:t>的表示模型为表</a:t>
                </a:r>
                <a:r>
                  <a:rPr lang="en-US" altLang="zh-CN" sz="1600" dirty="0"/>
                  <a:t>8-1</a:t>
                </a:r>
                <a:r>
                  <a:rPr lang="zh-CN" altLang="zh-CN" sz="1600" dirty="0"/>
                  <a:t>，前面我们讨论过，缩放因子</a:t>
                </a:r>
                <a14:m>
                  <m:oMath xmlns:m="http://schemas.openxmlformats.org/officeDocument/2006/math">
                    <m:r>
                      <m:rPr>
                        <m:sty m:val="p"/>
                      </m:rPr>
                      <a:rPr lang="en-US" altLang="zh-CN" sz="1600">
                        <a:latin typeface="Cambria Math" panose="02040503050406030204" pitchFamily="18" charset="0"/>
                      </a:rPr>
                      <m:t>α</m:t>
                    </m:r>
                  </m:oMath>
                </a14:m>
                <a:r>
                  <a:rPr lang="zh-CN" altLang="zh-CN" sz="1600" dirty="0"/>
                  <a:t>不同的取值会影响电影</a:t>
                </a:r>
                <a:r>
                  <a:rPr lang="en-US" altLang="zh-CN" sz="1600" dirty="0"/>
                  <a:t>A</a:t>
                </a:r>
                <a:r>
                  <a:rPr lang="zh-CN" altLang="zh-CN" sz="1600" dirty="0"/>
                  <a:t>和</a:t>
                </a:r>
                <a:r>
                  <a:rPr lang="en-US" altLang="zh-CN" sz="1600" dirty="0"/>
                  <a:t>B</a:t>
                </a:r>
                <a:r>
                  <a:rPr lang="zh-CN" altLang="zh-CN" sz="1600" dirty="0"/>
                  <a:t>的相似性度量。在这里，如果用户</a:t>
                </a:r>
                <a:r>
                  <a:rPr lang="en-US" altLang="zh-CN" sz="1600" dirty="0"/>
                  <a:t>1</a:t>
                </a:r>
                <a:r>
                  <a:rPr lang="zh-CN" altLang="zh-CN" sz="1600" dirty="0"/>
                  <a:t>比较看重电影的平均评分，则</a:t>
                </a:r>
                <a14:m>
                  <m:oMath xmlns:m="http://schemas.openxmlformats.org/officeDocument/2006/math">
                    <m:r>
                      <m:rPr>
                        <m:sty m:val="p"/>
                      </m:rPr>
                      <a:rPr lang="en-US" altLang="zh-CN" sz="1600">
                        <a:latin typeface="Cambria Math" panose="02040503050406030204" pitchFamily="18" charset="0"/>
                      </a:rPr>
                      <m:t>α</m:t>
                    </m:r>
                    <m:r>
                      <a:rPr lang="en-US" altLang="zh-CN" sz="1600">
                        <a:latin typeface="Cambria Math" panose="02040503050406030204" pitchFamily="18" charset="0"/>
                      </a:rPr>
                      <m:t>=2</m:t>
                    </m:r>
                  </m:oMath>
                </a14:m>
                <a:r>
                  <a:rPr lang="zh-CN" altLang="zh-CN" sz="1600" dirty="0"/>
                  <a:t>，电影</a:t>
                </a:r>
                <a:r>
                  <a:rPr lang="en-US" altLang="zh-CN" sz="1600" dirty="0"/>
                  <a:t>A</a:t>
                </a:r>
                <a:r>
                  <a:rPr lang="zh-CN" altLang="zh-CN" sz="1600" dirty="0"/>
                  <a:t>和</a:t>
                </a:r>
                <a:r>
                  <a:rPr lang="en-US" altLang="zh-CN" sz="1600" dirty="0"/>
                  <a:t>B</a:t>
                </a:r>
                <a:r>
                  <a:rPr lang="zh-CN" altLang="zh-CN" sz="1600" dirty="0"/>
                  <a:t>的相似度非常高。因此，可以给用户</a:t>
                </a:r>
                <a:r>
                  <a:rPr lang="en-US" altLang="zh-CN" sz="1600" dirty="0"/>
                  <a:t>1</a:t>
                </a:r>
                <a:r>
                  <a:rPr lang="zh-CN" altLang="zh-CN" sz="1600" dirty="0"/>
                  <a:t>推荐电影</a:t>
                </a:r>
                <a:r>
                  <a:rPr lang="en-US" altLang="zh-CN" sz="1600" dirty="0"/>
                  <a:t>B</a:t>
                </a:r>
                <a:r>
                  <a:rPr lang="zh-CN" altLang="zh-CN" sz="1600" dirty="0"/>
                  <a:t>。会影响最后物品相似度的决定。</a:t>
                </a:r>
              </a:p>
            </p:txBody>
          </p:sp>
        </mc:Choice>
        <mc:Fallback>
          <p:sp>
            <p:nvSpPr>
              <p:cNvPr id="73" name="矩形 72"/>
              <p:cNvSpPr>
                <a:spLocks noRot="1" noChangeAspect="1" noMove="1" noResize="1" noEditPoints="1" noAdjustHandles="1" noChangeArrowheads="1" noChangeShapeType="1" noTextEdit="1"/>
              </p:cNvSpPr>
              <p:nvPr/>
            </p:nvSpPr>
            <p:spPr>
              <a:xfrm>
                <a:off x="307234" y="4313382"/>
                <a:ext cx="8319982" cy="1077218"/>
              </a:xfrm>
              <a:prstGeom prst="rect">
                <a:avLst/>
              </a:prstGeom>
              <a:blipFill rotWithShape="1">
                <a:blip r:embed="rId3"/>
                <a:stretch>
                  <a:fillRect l="-366" t="-1705" r="-2857" b="-6818"/>
                </a:stretch>
              </a:blipFill>
            </p:spPr>
            <p:txBody>
              <a:bodyPr/>
              <a:lstStyle/>
              <a:p>
                <a:r>
                  <a:rPr lang="zh-CN" altLang="en-US">
                    <a:noFill/>
                  </a:rPr>
                  <a:t> </a:t>
                </a:r>
                <a:endParaRPr lang="zh-CN" altLang="en-US">
                  <a:noFill/>
                </a:endParaRPr>
              </a:p>
            </p:txBody>
          </p:sp>
        </mc:Fallback>
      </mc:AlternateContent>
      <p:graphicFrame>
        <p:nvGraphicFramePr>
          <p:cNvPr id="3" name="表格 2"/>
          <p:cNvGraphicFramePr>
            <a:graphicFrameLocks noGrp="1"/>
          </p:cNvGraphicFramePr>
          <p:nvPr/>
        </p:nvGraphicFramePr>
        <p:xfrm>
          <a:off x="1732823" y="2816057"/>
          <a:ext cx="5032441" cy="1123315"/>
        </p:xfrm>
        <a:graphic>
          <a:graphicData uri="http://schemas.openxmlformats.org/drawingml/2006/table">
            <a:tbl>
              <a:tblPr firstRow="1" firstCol="1" bandRow="1">
                <a:tableStyleId>{5C22544A-7EE6-4342-B048-85BDC9FD1C3A}</a:tableStyleId>
              </a:tblPr>
              <a:tblGrid>
                <a:gridCol w="1111233"/>
                <a:gridCol w="1110114"/>
                <a:gridCol w="1110114"/>
                <a:gridCol w="850490"/>
                <a:gridCol w="850490"/>
              </a:tblGrid>
              <a:tr h="0">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A</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B</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C</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D</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3</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 </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59814" y="1423389"/>
            <a:ext cx="8319982" cy="3293209"/>
          </a:xfrm>
          <a:prstGeom prst="rect">
            <a:avLst/>
          </a:prstGeom>
        </p:spPr>
        <p:txBody>
          <a:bodyPr wrap="square">
            <a:spAutoFit/>
          </a:bodyPr>
          <a:lstStyle/>
          <a:p>
            <a:r>
              <a:rPr lang="en-US" altLang="zh-CN" sz="1600" dirty="0"/>
              <a:t>      </a:t>
            </a:r>
            <a:r>
              <a:rPr lang="zh-CN" altLang="zh-CN" sz="1600" dirty="0"/>
              <a:t>本节介绍依赖向量</a:t>
            </a:r>
            <a:r>
              <a:rPr lang="en-US" altLang="zh-CN" sz="1600" dirty="0"/>
              <a:t>-</a:t>
            </a:r>
            <a:r>
              <a:rPr lang="zh-CN" altLang="zh-CN" sz="1600" dirty="0"/>
              <a:t>空间文档表示模型的最为常见的衡量物品特征和用户偏好匹配度（即相似度）的方法。</a:t>
            </a:r>
            <a:endParaRPr lang="en-US" altLang="zh-CN" sz="1600" dirty="0"/>
          </a:p>
          <a:p>
            <a:endParaRPr lang="zh-CN" altLang="zh-CN" sz="1600" dirty="0"/>
          </a:p>
          <a:p>
            <a:r>
              <a:rPr lang="en-US" altLang="zh-CN" sz="1600" b="1" dirty="0"/>
              <a:t>       1.</a:t>
            </a:r>
            <a:r>
              <a:rPr lang="zh-CN" altLang="zh-CN" sz="1600" b="1" dirty="0"/>
              <a:t>最近邻</a:t>
            </a:r>
            <a:endParaRPr lang="zh-CN" altLang="zh-CN" sz="1600" dirty="0"/>
          </a:p>
          <a:p>
            <a:r>
              <a:rPr lang="en-US" altLang="zh-CN" sz="1600" dirty="0"/>
              <a:t>       </a:t>
            </a:r>
            <a:r>
              <a:rPr lang="zh-CN" altLang="zh-CN" sz="1600" dirty="0"/>
              <a:t>评估用户对某个文档感兴趣的程度，最初的方法是简单查找用户过去是否细化相似的文档。这需要两类信息：用户对以前物品</a:t>
            </a:r>
            <a:r>
              <a:rPr lang="en-US" altLang="zh-CN" sz="1600" dirty="0"/>
              <a:t>“</a:t>
            </a:r>
            <a:r>
              <a:rPr lang="zh-CN" altLang="zh-CN" sz="1600" dirty="0"/>
              <a:t>喜欢</a:t>
            </a:r>
            <a:r>
              <a:rPr lang="en-US" altLang="zh-CN" sz="1600" dirty="0"/>
              <a:t>/</a:t>
            </a:r>
            <a:r>
              <a:rPr lang="zh-CN" altLang="zh-CN" sz="1600" dirty="0"/>
              <a:t>不喜欢</a:t>
            </a:r>
            <a:r>
              <a:rPr lang="en-US" altLang="zh-CN" sz="1600" dirty="0"/>
              <a:t>”</a:t>
            </a:r>
            <a:r>
              <a:rPr lang="zh-CN" altLang="zh-CN" sz="1600" dirty="0"/>
              <a:t>的评论记录，即用户偏好；其次，需要一个标准来衡量两个文档的相似度。在大多数公布的方法中，一般采用余弦相似度方法评估两个文档的向量是否相似。</a:t>
            </a:r>
            <a:endParaRPr lang="zh-CN" altLang="zh-CN" sz="1600" dirty="0"/>
          </a:p>
          <a:p>
            <a:r>
              <a:rPr lang="en-US" altLang="zh-CN" sz="1600" dirty="0"/>
              <a:t>       </a:t>
            </a:r>
            <a:r>
              <a:rPr lang="zh-CN" altLang="zh-CN" sz="1600" dirty="0"/>
              <a:t>预测未见物品</a:t>
            </a:r>
            <a:r>
              <a:rPr lang="en-US" altLang="zh-CN" sz="1600" dirty="0"/>
              <a:t>d</a:t>
            </a:r>
            <a:r>
              <a:rPr lang="zh-CN" altLang="zh-CN" sz="1600" dirty="0"/>
              <a:t>基于的想法是，让</a:t>
            </a:r>
            <a:r>
              <a:rPr lang="en-US" altLang="zh-CN" sz="1600" dirty="0"/>
              <a:t>k</a:t>
            </a:r>
            <a:r>
              <a:rPr lang="zh-CN" altLang="zh-CN" sz="1600" dirty="0"/>
              <a:t>个最相似的物品给</a:t>
            </a:r>
            <a:r>
              <a:rPr lang="en-US" altLang="zh-CN" sz="1600" dirty="0"/>
              <a:t>n</a:t>
            </a:r>
            <a:r>
              <a:rPr lang="zh-CN" altLang="zh-CN" sz="1600" dirty="0"/>
              <a:t>个候选物品</a:t>
            </a:r>
            <a:r>
              <a:rPr lang="en-US" altLang="zh-CN" sz="1600" dirty="0"/>
              <a:t>“</a:t>
            </a:r>
            <a:r>
              <a:rPr lang="zh-CN" altLang="zh-CN" sz="1600" dirty="0"/>
              <a:t>投票</a:t>
            </a:r>
            <a:r>
              <a:rPr lang="en-US" altLang="zh-CN" sz="1600" dirty="0"/>
              <a:t>”</a:t>
            </a:r>
            <a:r>
              <a:rPr lang="zh-CN" altLang="zh-CN" sz="1600" dirty="0"/>
              <a:t>。比如，如果</a:t>
            </a:r>
            <a:r>
              <a:rPr lang="en-US" altLang="zh-CN" sz="1600" dirty="0"/>
              <a:t>k=5</a:t>
            </a:r>
            <a:r>
              <a:rPr lang="zh-CN" altLang="zh-CN" sz="1600" dirty="0"/>
              <a:t>，当前用户喜欢其中</a:t>
            </a:r>
            <a:r>
              <a:rPr lang="en-US" altLang="zh-CN" sz="1600" dirty="0"/>
              <a:t>4</a:t>
            </a:r>
            <a:r>
              <a:rPr lang="zh-CN" altLang="zh-CN" sz="1600" dirty="0"/>
              <a:t>个最相似的物品，系统可能会猜测</a:t>
            </a:r>
            <a:r>
              <a:rPr lang="en-US" altLang="zh-CN" sz="1600" dirty="0"/>
              <a:t>d</a:t>
            </a:r>
            <a:r>
              <a:rPr lang="zh-CN" altLang="zh-CN" sz="1600" dirty="0"/>
              <a:t>也被喜欢的概率相对很高。最终结果随着近邻</a:t>
            </a:r>
            <a:r>
              <a:rPr lang="en-US" altLang="zh-CN" sz="1600" dirty="0"/>
              <a:t>k</a:t>
            </a:r>
            <a:r>
              <a:rPr lang="zh-CN" altLang="zh-CN" sz="1600" dirty="0"/>
              <a:t>的规模而变。除此之外，还有几个其他变量也会变化，比如评分的二元化、使用相似度阈值的最小值或根据相似度级别的投票权重。</a:t>
            </a:r>
            <a:endParaRPr lang="zh-CN" altLang="zh-CN" sz="1600" dirty="0"/>
          </a:p>
          <a:p>
            <a:endParaRPr lang="zh-CN" altLang="zh-CN" sz="1600" dirty="0"/>
          </a:p>
        </p:txBody>
      </p:sp>
      <p:sp>
        <p:nvSpPr>
          <p:cNvPr id="82" name="矩形 81"/>
          <p:cNvSpPr/>
          <p:nvPr/>
        </p:nvSpPr>
        <p:spPr>
          <a:xfrm>
            <a:off x="259814" y="874479"/>
            <a:ext cx="3352200" cy="369332"/>
          </a:xfrm>
          <a:prstGeom prst="rect">
            <a:avLst/>
          </a:prstGeom>
        </p:spPr>
        <p:txBody>
          <a:bodyPr wrap="none">
            <a:spAutoFit/>
          </a:bodyPr>
          <a:lstStyle/>
          <a:p>
            <a:r>
              <a:rPr lang="en-US" altLang="zh-CN" b="1" dirty="0"/>
              <a:t>8.2.4 </a:t>
            </a:r>
            <a:r>
              <a:rPr lang="zh-CN" altLang="en-US" b="1" dirty="0"/>
              <a:t>基于向量空间模型的推荐</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07234" y="1322393"/>
            <a:ext cx="8319982" cy="1323439"/>
          </a:xfrm>
          <a:prstGeom prst="rect">
            <a:avLst/>
          </a:prstGeom>
        </p:spPr>
        <p:txBody>
          <a:bodyPr wrap="square">
            <a:spAutoFit/>
          </a:bodyPr>
          <a:lstStyle/>
          <a:p>
            <a:r>
              <a:rPr lang="en-US" altLang="zh-CN" sz="1600" b="1" dirty="0"/>
              <a:t>       2.</a:t>
            </a:r>
            <a:r>
              <a:rPr lang="zh-CN" altLang="zh-CN" sz="1600" b="1" dirty="0"/>
              <a:t>相关性反馈</a:t>
            </a:r>
            <a:r>
              <a:rPr lang="en-US" altLang="zh-CN" sz="1600" b="1" dirty="0"/>
              <a:t>-</a:t>
            </a:r>
            <a:r>
              <a:rPr lang="en-US" altLang="zh-CN" sz="1600" b="1" dirty="0" err="1"/>
              <a:t>Rocchio</a:t>
            </a:r>
            <a:r>
              <a:rPr lang="zh-CN" altLang="zh-CN" sz="1600" b="1" dirty="0"/>
              <a:t>方法</a:t>
            </a:r>
            <a:endParaRPr lang="zh-CN" altLang="zh-CN" sz="1600" dirty="0"/>
          </a:p>
          <a:p>
            <a:r>
              <a:rPr lang="en-US" altLang="zh-CN" sz="1600" dirty="0"/>
              <a:t>       </a:t>
            </a:r>
            <a:r>
              <a:rPr lang="zh-CN" altLang="zh-CN" sz="1600" dirty="0"/>
              <a:t>另一个基于向量空间模型的方法是</a:t>
            </a:r>
            <a:r>
              <a:rPr lang="en-US" altLang="zh-CN" sz="1600" dirty="0" err="1"/>
              <a:t>Rocchio</a:t>
            </a:r>
            <a:r>
              <a:rPr lang="zh-CN" altLang="zh-CN" sz="1600" dirty="0"/>
              <a:t>的相关性反馈方法。曾经应用于</a:t>
            </a:r>
            <a:r>
              <a:rPr lang="en-US" altLang="zh-CN" sz="1600" dirty="0"/>
              <a:t>20</a:t>
            </a:r>
            <a:r>
              <a:rPr lang="zh-CN" altLang="zh-CN" sz="1600" dirty="0"/>
              <a:t>世纪</a:t>
            </a:r>
            <a:r>
              <a:rPr lang="en-US" altLang="zh-CN" sz="1600" dirty="0"/>
              <a:t>60</a:t>
            </a:r>
            <a:r>
              <a:rPr lang="zh-CN" altLang="zh-CN" sz="1600" dirty="0"/>
              <a:t>年代后期开创性的信息检索系统</a:t>
            </a:r>
            <a:r>
              <a:rPr lang="en-US" altLang="zh-CN" sz="1600" dirty="0"/>
              <a:t>SMART</a:t>
            </a:r>
            <a:r>
              <a:rPr lang="zh-CN" altLang="zh-CN" sz="1600" dirty="0"/>
              <a:t>。</a:t>
            </a:r>
            <a:r>
              <a:rPr lang="en-US" altLang="zh-CN" sz="1600" dirty="0"/>
              <a:t>SMART</a:t>
            </a:r>
            <a:r>
              <a:rPr lang="zh-CN" altLang="zh-CN" sz="1600" dirty="0"/>
              <a:t>的特点是，用户不能只提交给系统基于关键词的查询词，还要反馈检索结果是否相关。有了反馈的帮助，系统能够从根本上扩展查询词，并改进下一轮检索的查询结果。</a:t>
            </a:r>
            <a:endParaRPr lang="zh-CN" altLang="zh-CN" sz="1600" dirty="0"/>
          </a:p>
        </p:txBody>
      </p:sp>
      <p:sp>
        <p:nvSpPr>
          <p:cNvPr id="82" name="矩形 81"/>
          <p:cNvSpPr/>
          <p:nvPr/>
        </p:nvSpPr>
        <p:spPr>
          <a:xfrm>
            <a:off x="259814" y="874479"/>
            <a:ext cx="3352200" cy="369332"/>
          </a:xfrm>
          <a:prstGeom prst="rect">
            <a:avLst/>
          </a:prstGeom>
        </p:spPr>
        <p:txBody>
          <a:bodyPr wrap="none">
            <a:spAutoFit/>
          </a:bodyPr>
          <a:lstStyle/>
          <a:p>
            <a:r>
              <a:rPr lang="en-US" altLang="zh-CN" b="1" dirty="0"/>
              <a:t>8.2.4 </a:t>
            </a:r>
            <a:r>
              <a:rPr lang="zh-CN" altLang="en-US" b="1" dirty="0"/>
              <a:t>基于向量空间模型的推荐</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68" name="矩形 67"/>
          <p:cNvSpPr/>
          <p:nvPr/>
        </p:nvSpPr>
        <p:spPr>
          <a:xfrm>
            <a:off x="221302" y="2987210"/>
            <a:ext cx="3818919" cy="2062103"/>
          </a:xfrm>
          <a:prstGeom prst="rect">
            <a:avLst/>
          </a:prstGeom>
        </p:spPr>
        <p:txBody>
          <a:bodyPr wrap="square">
            <a:spAutoFit/>
          </a:bodyPr>
          <a:lstStyle/>
          <a:p>
            <a:r>
              <a:rPr lang="zh-CN" altLang="zh-CN" sz="1600" dirty="0"/>
              <a:t>这种方法用到的相关性反馈循环将会帮助系统改进并自动扩展查询词。其主要思想是，首先将评分文档划分成两组：</a:t>
            </a:r>
            <a:r>
              <a:rPr lang="en-US" altLang="zh-CN" sz="1600" dirty="0"/>
              <a:t>D</a:t>
            </a:r>
            <a:r>
              <a:rPr lang="en-US" altLang="zh-CN" sz="1600" baseline="30000" dirty="0"/>
              <a:t>+</a:t>
            </a:r>
            <a:r>
              <a:rPr lang="zh-CN" altLang="zh-CN" sz="1600" dirty="0"/>
              <a:t>和</a:t>
            </a:r>
            <a:r>
              <a:rPr lang="en-US" altLang="zh-CN" sz="1600" dirty="0"/>
              <a:t>D</a:t>
            </a:r>
            <a:r>
              <a:rPr lang="en-US" altLang="zh-CN" sz="1600" baseline="30000" dirty="0"/>
              <a:t>-</a:t>
            </a:r>
            <a:r>
              <a:rPr lang="zh-CN" altLang="zh-CN" sz="1600" dirty="0"/>
              <a:t>，分别对应喜欢（感兴趣</a:t>
            </a:r>
            <a:r>
              <a:rPr lang="en-US" altLang="zh-CN" sz="1600" dirty="0"/>
              <a:t>/</a:t>
            </a:r>
            <a:r>
              <a:rPr lang="zh-CN" altLang="zh-CN" sz="1600" dirty="0"/>
              <a:t>相关）和不喜欢的文档；然后计算这些分类的初始（平均）向量。这个初始向量也可以被看做是相关和不相关文档聚类的重心，</a:t>
            </a:r>
            <a:endParaRPr lang="zh-CN" altLang="zh-CN" sz="1600" dirty="0"/>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682244" y="2262089"/>
          <a:ext cx="3692051" cy="3812706"/>
        </p:xfrm>
        <a:graphic>
          <a:graphicData uri="http://schemas.openxmlformats.org/presentationml/2006/ole">
            <mc:AlternateContent xmlns:mc="http://schemas.openxmlformats.org/markup-compatibility/2006">
              <mc:Choice xmlns:v="urn:schemas-microsoft-com:vml" Requires="v">
                <p:oleObj spid="_x0000_s27665" name="" r:id="rId3" imgW="2722245" imgH="2823845" progId="Visio.Drawing.15">
                  <p:embed/>
                </p:oleObj>
              </mc:Choice>
              <mc:Fallback>
                <p:oleObj name="" r:id="rId3" imgW="2722245" imgH="282384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244" y="2262089"/>
                        <a:ext cx="3692051" cy="3812706"/>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07234" y="1322393"/>
            <a:ext cx="8319982" cy="1323439"/>
          </a:xfrm>
          <a:prstGeom prst="rect">
            <a:avLst/>
          </a:prstGeom>
        </p:spPr>
        <p:txBody>
          <a:bodyPr wrap="square">
            <a:spAutoFit/>
          </a:bodyPr>
          <a:lstStyle/>
          <a:p>
            <a:r>
              <a:rPr lang="en-US" altLang="zh-CN" sz="1600" b="1" dirty="0"/>
              <a:t>       2.</a:t>
            </a:r>
            <a:r>
              <a:rPr lang="zh-CN" altLang="zh-CN" sz="1600" b="1" dirty="0"/>
              <a:t>相关性反馈</a:t>
            </a:r>
            <a:r>
              <a:rPr lang="en-US" altLang="zh-CN" sz="1600" b="1" dirty="0"/>
              <a:t>-</a:t>
            </a:r>
            <a:r>
              <a:rPr lang="en-US" altLang="zh-CN" sz="1600" b="1" dirty="0" err="1"/>
              <a:t>Rocchio</a:t>
            </a:r>
            <a:r>
              <a:rPr lang="zh-CN" altLang="zh-CN" sz="1600" b="1" dirty="0"/>
              <a:t>方法</a:t>
            </a:r>
            <a:endParaRPr lang="zh-CN" altLang="zh-CN" sz="1600" dirty="0"/>
          </a:p>
          <a:p>
            <a:r>
              <a:rPr lang="en-US" altLang="zh-CN" sz="1600" dirty="0"/>
              <a:t>       </a:t>
            </a:r>
            <a:r>
              <a:rPr lang="zh-CN" altLang="zh-CN" sz="1600" dirty="0"/>
              <a:t>另一个基于向量空间模型的方法是</a:t>
            </a:r>
            <a:r>
              <a:rPr lang="en-US" altLang="zh-CN" sz="1600" dirty="0" err="1"/>
              <a:t>Rocchio</a:t>
            </a:r>
            <a:r>
              <a:rPr lang="zh-CN" altLang="zh-CN" sz="1600" dirty="0"/>
              <a:t>的相关性反馈方法。曾经应用于</a:t>
            </a:r>
            <a:r>
              <a:rPr lang="en-US" altLang="zh-CN" sz="1600" dirty="0"/>
              <a:t>20</a:t>
            </a:r>
            <a:r>
              <a:rPr lang="zh-CN" altLang="zh-CN" sz="1600" dirty="0"/>
              <a:t>世纪</a:t>
            </a:r>
            <a:r>
              <a:rPr lang="en-US" altLang="zh-CN" sz="1600" dirty="0"/>
              <a:t>60</a:t>
            </a:r>
            <a:r>
              <a:rPr lang="zh-CN" altLang="zh-CN" sz="1600" dirty="0"/>
              <a:t>年代后期开创性的信息检索系统</a:t>
            </a:r>
            <a:r>
              <a:rPr lang="en-US" altLang="zh-CN" sz="1600" dirty="0"/>
              <a:t>SMART</a:t>
            </a:r>
            <a:r>
              <a:rPr lang="zh-CN" altLang="zh-CN" sz="1600" dirty="0"/>
              <a:t>。</a:t>
            </a:r>
            <a:r>
              <a:rPr lang="en-US" altLang="zh-CN" sz="1600" dirty="0"/>
              <a:t>SMART</a:t>
            </a:r>
            <a:r>
              <a:rPr lang="zh-CN" altLang="zh-CN" sz="1600" dirty="0"/>
              <a:t>的特点是，用户不能只提交给系统基于关键词的查询词，还要反馈检索结果是否相关。有了反馈的帮助，系统能够从根本上扩展查询词，并改进下一轮检索的查询结果。</a:t>
            </a:r>
            <a:endParaRPr lang="zh-CN" altLang="zh-CN" sz="1600" dirty="0"/>
          </a:p>
        </p:txBody>
      </p:sp>
      <p:sp>
        <p:nvSpPr>
          <p:cNvPr id="82" name="矩形 81"/>
          <p:cNvSpPr/>
          <p:nvPr/>
        </p:nvSpPr>
        <p:spPr>
          <a:xfrm>
            <a:off x="259814" y="874479"/>
            <a:ext cx="3352200" cy="369332"/>
          </a:xfrm>
          <a:prstGeom prst="rect">
            <a:avLst/>
          </a:prstGeom>
        </p:spPr>
        <p:txBody>
          <a:bodyPr wrap="none">
            <a:spAutoFit/>
          </a:bodyPr>
          <a:lstStyle/>
          <a:p>
            <a:r>
              <a:rPr lang="en-US" altLang="zh-CN" b="1" dirty="0"/>
              <a:t>8.2.4 </a:t>
            </a:r>
            <a:r>
              <a:rPr lang="zh-CN" altLang="en-US" b="1" dirty="0"/>
              <a:t>基于向量空间模型的推荐</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68" name="矩形 67"/>
          <p:cNvSpPr/>
          <p:nvPr/>
        </p:nvSpPr>
        <p:spPr>
          <a:xfrm>
            <a:off x="363165" y="2987210"/>
            <a:ext cx="3248849" cy="2062103"/>
          </a:xfrm>
          <a:prstGeom prst="rect">
            <a:avLst/>
          </a:prstGeom>
        </p:spPr>
        <p:txBody>
          <a:bodyPr wrap="square">
            <a:spAutoFit/>
          </a:bodyPr>
          <a:lstStyle/>
          <a:p>
            <a:r>
              <a:rPr lang="en-US" altLang="zh-CN" sz="1600" dirty="0"/>
              <a:t>    </a:t>
            </a:r>
            <a:r>
              <a:rPr lang="zh-CN" altLang="zh-CN" sz="1600" dirty="0"/>
              <a:t>当前查询词</a:t>
            </a:r>
            <a:r>
              <a:rPr lang="en-US" altLang="zh-CN" sz="1600" dirty="0"/>
              <a:t>Q</a:t>
            </a:r>
            <a:r>
              <a:rPr lang="en-US" altLang="zh-CN" sz="1600" baseline="-25000" dirty="0"/>
              <a:t>i</a:t>
            </a:r>
            <a:r>
              <a:rPr lang="zh-CN" altLang="zh-CN" sz="1600" dirty="0"/>
              <a:t>像文档一样表示为多维单词向量，然后重复地增加相关文档的加权初始向量，并减去代表不相关文档的加权向量，这样逐步优化</a:t>
            </a:r>
            <a:r>
              <a:rPr lang="en-US" altLang="zh-CN" sz="1600" dirty="0"/>
              <a:t>Q</a:t>
            </a:r>
            <a:r>
              <a:rPr lang="en-US" altLang="zh-CN" sz="1600" baseline="-25000" dirty="0"/>
              <a:t>i+1</a:t>
            </a:r>
            <a:r>
              <a:rPr lang="zh-CN" altLang="zh-CN" sz="1600" dirty="0"/>
              <a:t>。最终查询词向量将会移动到一组相关文档，正如</a:t>
            </a:r>
            <a:r>
              <a:rPr lang="zh-CN" altLang="en-US" sz="1600" dirty="0"/>
              <a:t>右</a:t>
            </a:r>
            <a:r>
              <a:rPr lang="zh-CN" altLang="zh-CN" sz="1600" dirty="0"/>
              <a:t>图说明的那样，得到反馈后，初始查询词向相关文档聚类移动</a:t>
            </a:r>
            <a:r>
              <a:rPr lang="en-US" altLang="zh-CN" sz="1600" baseline="30000" dirty="0"/>
              <a:t>[9]</a:t>
            </a:r>
            <a:r>
              <a:rPr lang="zh-CN" altLang="zh-CN" sz="1600" dirty="0"/>
              <a:t>。</a:t>
            </a:r>
            <a:endParaRPr lang="zh-CN" altLang="zh-CN" sz="1600" dirty="0"/>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3989190" y="2894736"/>
          <a:ext cx="4933508" cy="2400798"/>
        </p:xfrm>
        <a:graphic>
          <a:graphicData uri="http://schemas.openxmlformats.org/presentationml/2006/ole">
            <mc:AlternateContent xmlns:mc="http://schemas.openxmlformats.org/markup-compatibility/2006">
              <mc:Choice xmlns:v="urn:schemas-microsoft-com:vml" Requires="v">
                <p:oleObj spid="_x0000_s29714" name="" r:id="rId3" imgW="3310255" imgH="1600200" progId="Visio.Drawing.15">
                  <p:embed/>
                </p:oleObj>
              </mc:Choice>
              <mc:Fallback>
                <p:oleObj name="" r:id="rId3" imgW="3310255" imgH="16002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190" y="2894736"/>
                        <a:ext cx="4933508" cy="2400798"/>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07234" y="1322393"/>
            <a:ext cx="8319982" cy="338554"/>
          </a:xfrm>
          <a:prstGeom prst="rect">
            <a:avLst/>
          </a:prstGeom>
        </p:spPr>
        <p:txBody>
          <a:bodyPr wrap="square">
            <a:spAutoFit/>
          </a:bodyPr>
          <a:lstStyle/>
          <a:p>
            <a:r>
              <a:rPr lang="en-US" altLang="zh-CN" sz="1600" b="1" dirty="0"/>
              <a:t>       2.</a:t>
            </a:r>
            <a:r>
              <a:rPr lang="zh-CN" altLang="zh-CN" sz="1600" b="1" dirty="0"/>
              <a:t>相关性反馈</a:t>
            </a:r>
            <a:r>
              <a:rPr lang="en-US" altLang="zh-CN" sz="1600" b="1" dirty="0"/>
              <a:t>-</a:t>
            </a:r>
            <a:r>
              <a:rPr lang="en-US" altLang="zh-CN" sz="1600" b="1" dirty="0" err="1"/>
              <a:t>Rocchio</a:t>
            </a:r>
            <a:r>
              <a:rPr lang="zh-CN" altLang="zh-CN" sz="1600" b="1" dirty="0"/>
              <a:t>方法</a:t>
            </a:r>
            <a:r>
              <a:rPr lang="en-US" altLang="zh-CN" sz="1600" dirty="0"/>
              <a:t>       </a:t>
            </a:r>
            <a:endParaRPr lang="zh-CN" altLang="zh-CN" sz="1600" dirty="0"/>
          </a:p>
        </p:txBody>
      </p:sp>
      <p:sp>
        <p:nvSpPr>
          <p:cNvPr id="82" name="矩形 81"/>
          <p:cNvSpPr/>
          <p:nvPr/>
        </p:nvSpPr>
        <p:spPr>
          <a:xfrm>
            <a:off x="259814" y="874479"/>
            <a:ext cx="3352200" cy="369332"/>
          </a:xfrm>
          <a:prstGeom prst="rect">
            <a:avLst/>
          </a:prstGeom>
        </p:spPr>
        <p:txBody>
          <a:bodyPr wrap="none">
            <a:spAutoFit/>
          </a:bodyPr>
          <a:lstStyle/>
          <a:p>
            <a:r>
              <a:rPr lang="en-US" altLang="zh-CN" b="1" dirty="0"/>
              <a:t>8.2.4 </a:t>
            </a:r>
            <a:r>
              <a:rPr lang="zh-CN" altLang="en-US" b="1" dirty="0"/>
              <a:t>基于向量空间模型的推荐</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8.2 </a:t>
            </a:r>
            <a:r>
              <a:rPr lang="zh-CN" altLang="en-US" sz="2100" b="1" spc="225" dirty="0">
                <a:solidFill>
                  <a:prstClr val="white"/>
                </a:solidFill>
              </a:rPr>
              <a:t>基于内容的推荐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mc:AlternateContent xmlns:mc="http://schemas.openxmlformats.org/markup-compatibility/2006">
        <mc:Choice xmlns:a14="http://schemas.microsoft.com/office/drawing/2010/main" Requires="a14">
          <p:sp>
            <p:nvSpPr>
              <p:cNvPr id="68" name="矩形 67">
                <a:extLst>
                  <a:ext uri="{FF2B5EF4-FFF2-40B4-BE49-F238E27FC236}">
                    <a14:artisticCrisscrossEtching id="{A054D6AE-7FB1-48FE-9802-A965C1462566}"/>
                  </a:ext>
                </a:extLst>
              </p:cNvPr>
              <p:cNvSpPr/>
              <p:nvPr/>
            </p:nvSpPr>
            <p:spPr>
              <a:xfrm>
                <a:off x="562716" y="1729595"/>
                <a:ext cx="7991139" cy="1691938"/>
              </a:xfrm>
              <a:prstGeom prst="rect">
                <a:avLst/>
              </a:prstGeom>
            </p:spPr>
            <p:txBody>
              <a:bodyPr wrap="square">
                <a:spAutoFit/>
              </a:bodyPr>
              <a:lstStyle/>
              <a:p>
                <a:r>
                  <a:rPr lang="zh-CN" altLang="zh-CN" sz="1600" dirty="0"/>
                  <a:t>调整</a:t>
                </a:r>
                <a:r>
                  <a:rPr lang="en-US" altLang="zh-CN" sz="1600" dirty="0"/>
                  <a:t>Q</a:t>
                </a:r>
                <a:r>
                  <a:rPr lang="en-US" altLang="zh-CN" sz="1600" baseline="-25000" dirty="0"/>
                  <a:t>i</a:t>
                </a:r>
                <a:r>
                  <a:rPr lang="zh-CN" altLang="zh-CN" sz="1600" dirty="0"/>
                  <a:t>到</a:t>
                </a:r>
                <a:r>
                  <a:rPr lang="en-US" altLang="zh-CN" sz="1600" dirty="0"/>
                  <a:t>Q</a:t>
                </a:r>
                <a:r>
                  <a:rPr lang="en-US" altLang="zh-CN" sz="1600" baseline="-25000" dirty="0"/>
                  <a:t>i+1</a:t>
                </a:r>
                <a:r>
                  <a:rPr lang="zh-CN" altLang="zh-CN" sz="1600" dirty="0"/>
                  <a:t>的计算公式定义如下：</a:t>
                </a:r>
              </a:p>
              <a:p>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Q</m:t>
                        </m:r>
                      </m:e>
                      <m:sub>
                        <m:r>
                          <a:rPr lang="en-US" altLang="zh-CN" sz="1600" i="1">
                            <a:latin typeface="Cambria Math" panose="02040503050406030204" pitchFamily="18" charset="0"/>
                          </a:rPr>
                          <m:t>𝑖</m:t>
                        </m:r>
                        <m:r>
                          <a:rPr lang="en-US" altLang="zh-CN" sz="1600" i="1">
                            <a:latin typeface="Cambria Math" panose="02040503050406030204" pitchFamily="18" charset="0"/>
                          </a:rPr>
                          <m:t>+1</m:t>
                        </m:r>
                      </m:sub>
                    </m:sSub>
                    <m:r>
                      <a:rPr lang="en-US" altLang="zh-CN" sz="1600" i="1">
                        <a:latin typeface="Cambria Math" panose="02040503050406030204" pitchFamily="18" charset="0"/>
                      </a:rPr>
                      <m:t>=</m:t>
                    </m:r>
                    <m:r>
                      <a:rPr lang="en-US" altLang="zh-CN" sz="1600" i="1">
                        <a:latin typeface="Cambria Math" panose="02040503050406030204" pitchFamily="18" charset="0"/>
                      </a:rPr>
                      <m:t>𝛼</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𝛽</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den>
                        </m:f>
                        <m:nary>
                          <m:naryPr>
                            <m:chr m:val="∑"/>
                            <m:limLoc m:val="undOvr"/>
                            <m:supHide m:val="on"/>
                            <m:ctrlPr>
                              <a:rPr lang="zh-CN" altLang="zh-CN" sz="1600" i="1">
                                <a:latin typeface="Cambria Math" panose="02040503050406030204" pitchFamily="18" charset="0"/>
                              </a:rPr>
                            </m:ctrlPr>
                          </m:naryPr>
                          <m:sub>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𝑑</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𝑑</m:t>
                                </m:r>
                              </m:e>
                              <m:sup>
                                <m:r>
                                  <a:rPr lang="en-US" altLang="zh-CN" sz="1600" i="1">
                                    <a:latin typeface="Cambria Math" panose="02040503050406030204" pitchFamily="18" charset="0"/>
                                  </a:rPr>
                                  <m:t>+</m:t>
                                </m:r>
                              </m:sup>
                            </m:sSup>
                          </m:e>
                        </m:nary>
                      </m:e>
                    </m:d>
                    <m:r>
                      <a:rPr lang="en-US" altLang="zh-CN" sz="1600" i="1">
                        <a:latin typeface="Cambria Math" panose="02040503050406030204" pitchFamily="18" charset="0"/>
                      </a:rPr>
                      <m:t>−</m:t>
                    </m:r>
                    <m:r>
                      <a:rPr lang="en-US" altLang="zh-CN" sz="1600" i="1">
                        <a:latin typeface="Cambria Math" panose="02040503050406030204" pitchFamily="18" charset="0"/>
                      </a:rPr>
                      <m:t>𝛾</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den>
                        </m:f>
                        <m:nary>
                          <m:naryPr>
                            <m:chr m:val="∑"/>
                            <m:limLoc m:val="undOvr"/>
                            <m:supHide m:val="on"/>
                            <m:ctrlPr>
                              <a:rPr lang="zh-CN" altLang="zh-CN" sz="1600" i="1">
                                <a:latin typeface="Cambria Math" panose="02040503050406030204" pitchFamily="18" charset="0"/>
                              </a:rPr>
                            </m:ctrlPr>
                          </m:naryPr>
                          <m:sub>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𝑑</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𝑑</m:t>
                                </m:r>
                              </m:e>
                              <m:sup>
                                <m:r>
                                  <a:rPr lang="en-US" altLang="zh-CN" sz="1600" i="1">
                                    <a:latin typeface="Cambria Math" panose="02040503050406030204" pitchFamily="18" charset="0"/>
                                  </a:rPr>
                                  <m:t>−</m:t>
                                </m:r>
                              </m:sup>
                            </m:sSup>
                          </m:e>
                        </m:nary>
                      </m:e>
                    </m:d>
                  </m:oMath>
                </a14:m>
                <a:r>
                  <a:rPr lang="zh-CN" altLang="zh-CN" sz="1600" dirty="0"/>
                  <a:t>（</a:t>
                </a:r>
                <a:r>
                  <a:rPr lang="en-US" altLang="zh-CN" sz="1600" dirty="0"/>
                  <a:t>8.4</a:t>
                </a:r>
                <a:r>
                  <a:rPr lang="zh-CN" altLang="zh-CN" sz="1600" dirty="0"/>
                  <a:t>）</a:t>
                </a:r>
              </a:p>
              <a:p>
                <a:r>
                  <a:rPr lang="zh-CN" altLang="zh-CN" sz="1600" dirty="0"/>
                  <a:t>变量</a:t>
                </a:r>
                <a14:m>
                  <m:oMath xmlns:m="http://schemas.openxmlformats.org/officeDocument/2006/math">
                    <m:r>
                      <a:rPr lang="en-US" altLang="zh-CN" sz="1600" i="1">
                        <a:latin typeface="Cambria Math" panose="02040503050406030204" pitchFamily="18" charset="0"/>
                      </a:rPr>
                      <m:t>𝛼</m:t>
                    </m:r>
                  </m:oMath>
                </a14:m>
                <a:r>
                  <a:rPr lang="zh-CN" altLang="zh-CN" sz="1600" dirty="0"/>
                  <a:t>，</a:t>
                </a:r>
                <a14:m>
                  <m:oMath xmlns:m="http://schemas.openxmlformats.org/officeDocument/2006/math">
                    <m:r>
                      <a:rPr lang="en-US" altLang="zh-CN" sz="1600" i="1">
                        <a:latin typeface="Cambria Math" panose="02040503050406030204" pitchFamily="18" charset="0"/>
                      </a:rPr>
                      <m:t>𝛽</m:t>
                    </m:r>
                  </m:oMath>
                </a14:m>
                <a:r>
                  <a:rPr lang="zh-CN" altLang="zh-CN" sz="1600" dirty="0"/>
                  <a:t>和</a:t>
                </a:r>
                <a14:m>
                  <m:oMath xmlns:m="http://schemas.openxmlformats.org/officeDocument/2006/math">
                    <m:r>
                      <a:rPr lang="en-US" altLang="zh-CN" sz="1600" i="1">
                        <a:latin typeface="Cambria Math" panose="02040503050406030204" pitchFamily="18" charset="0"/>
                      </a:rPr>
                      <m:t>𝛾</m:t>
                    </m:r>
                  </m:oMath>
                </a14:m>
                <a:r>
                  <a:rPr lang="zh-CN" altLang="zh-CN" sz="1600" dirty="0"/>
                  <a:t>用于精细调整</a:t>
                </a:r>
                <a:r>
                  <a:rPr lang="en-US" altLang="zh-CN" sz="1600" dirty="0"/>
                  <a:t>“</a:t>
                </a:r>
                <a:r>
                  <a:rPr lang="zh-CN" altLang="zh-CN" sz="1600" dirty="0"/>
                  <a:t>移动</a:t>
                </a:r>
                <a:r>
                  <a:rPr lang="en-US" altLang="zh-CN" sz="1600" dirty="0"/>
                  <a:t>”</a:t>
                </a:r>
                <a:r>
                  <a:rPr lang="zh-CN" altLang="zh-CN" sz="1600" dirty="0"/>
                  <a:t>到更加相关文档的过程。</a:t>
                </a:r>
                <a14:m>
                  <m:oMath xmlns:m="http://schemas.openxmlformats.org/officeDocument/2006/math">
                    <m:r>
                      <a:rPr lang="en-US" altLang="zh-CN" sz="1600" i="1">
                        <a:latin typeface="Cambria Math" panose="02040503050406030204" pitchFamily="18" charset="0"/>
                      </a:rPr>
                      <m:t>𝛼</m:t>
                    </m:r>
                  </m:oMath>
                </a14:m>
                <a:r>
                  <a:rPr lang="zh-CN" altLang="zh-CN" sz="1600" dirty="0"/>
                  <a:t>描述了上一个（或最初的）查询词是如何赋以权重的，</a:t>
                </a:r>
                <a14:m>
                  <m:oMath xmlns:m="http://schemas.openxmlformats.org/officeDocument/2006/math">
                    <m:r>
                      <a:rPr lang="en-US" altLang="zh-CN" sz="1600" i="1">
                        <a:latin typeface="Cambria Math" panose="02040503050406030204" pitchFamily="18" charset="0"/>
                      </a:rPr>
                      <m:t>𝛽</m:t>
                    </m:r>
                  </m:oMath>
                </a14:m>
                <a:r>
                  <a:rPr lang="zh-CN" altLang="zh-CN" sz="1600" dirty="0"/>
                  <a:t>和</a:t>
                </a:r>
                <a14:m>
                  <m:oMath xmlns:m="http://schemas.openxmlformats.org/officeDocument/2006/math">
                    <m:r>
                      <a:rPr lang="en-US" altLang="zh-CN" sz="1600" i="1">
                        <a:latin typeface="Cambria Math" panose="02040503050406030204" pitchFamily="18" charset="0"/>
                      </a:rPr>
                      <m:t>𝛾</m:t>
                    </m:r>
                  </m:oMath>
                </a14:m>
                <a:r>
                  <a:rPr lang="zh-CN" altLang="zh-CN" sz="1600" dirty="0"/>
                  <a:t>分别对应表示在每步改进中正反馈和负反馈的作用强度。根据</a:t>
                </a:r>
                <a:r>
                  <a:rPr lang="en-US" altLang="zh-CN" sz="1600" dirty="0" err="1"/>
                  <a:t>Buchley</a:t>
                </a:r>
                <a:r>
                  <a:rPr lang="zh-CN" altLang="zh-CN" sz="1600" dirty="0"/>
                  <a:t>等的分析，合适的参数值是</a:t>
                </a:r>
                <a:r>
                  <a:rPr lang="en-US" altLang="zh-CN" sz="1600" dirty="0"/>
                  <a:t>8,16</a:t>
                </a:r>
                <a:r>
                  <a:rPr lang="zh-CN" altLang="zh-CN" sz="1600" dirty="0"/>
                  <a:t>和</a:t>
                </a:r>
                <a:r>
                  <a:rPr lang="en-US" altLang="zh-CN" sz="1600" dirty="0"/>
                  <a:t>4</a:t>
                </a:r>
                <a:r>
                  <a:rPr lang="zh-CN" altLang="zh-CN" sz="1600" dirty="0"/>
                  <a:t>（或分别为</a:t>
                </a:r>
                <a:r>
                  <a:rPr lang="en-US" altLang="zh-CN" sz="1600" dirty="0"/>
                  <a:t>1</a:t>
                </a:r>
                <a:r>
                  <a:rPr lang="zh-CN" altLang="zh-CN" sz="1600" dirty="0"/>
                  <a:t>、</a:t>
                </a:r>
                <a:r>
                  <a:rPr lang="en-US" altLang="zh-CN" sz="1600" dirty="0"/>
                  <a:t>2</a:t>
                </a:r>
                <a:r>
                  <a:rPr lang="zh-CN" altLang="zh-CN" sz="1600" dirty="0"/>
                  <a:t>和</a:t>
                </a:r>
                <a:r>
                  <a:rPr lang="en-US" altLang="zh-CN" sz="1600" dirty="0"/>
                  <a:t>0.5</a:t>
                </a:r>
                <a:r>
                  <a:rPr lang="zh-CN" altLang="zh-CN" sz="1600" dirty="0"/>
                  <a:t>）</a:t>
                </a:r>
                <a:r>
                  <a:rPr lang="en-US" altLang="zh-CN" sz="1600" baseline="30000" dirty="0"/>
                  <a:t>[10]</a:t>
                </a:r>
                <a:r>
                  <a:rPr lang="zh-CN" altLang="zh-CN" sz="1600" dirty="0"/>
                  <a:t>。这些发现表明正反馈比负反馈更有价值，甚至仅考虑正反馈会更好一些。</a:t>
                </a:r>
              </a:p>
            </p:txBody>
          </p:sp>
        </mc:Choice>
        <mc:Fallback>
          <p:sp>
            <p:nvSpPr>
              <p:cNvPr id="68" name="矩形 67"/>
              <p:cNvSpPr>
                <a:spLocks noRot="1" noChangeAspect="1" noMove="1" noResize="1" noEditPoints="1" noAdjustHandles="1" noChangeArrowheads="1" noChangeShapeType="1" noTextEdit="1"/>
              </p:cNvSpPr>
              <p:nvPr/>
            </p:nvSpPr>
            <p:spPr>
              <a:xfrm>
                <a:off x="562716" y="1729595"/>
                <a:ext cx="7991139" cy="1691938"/>
              </a:xfrm>
              <a:prstGeom prst="rect">
                <a:avLst/>
              </a:prstGeom>
              <a:blipFill rotWithShape="1">
                <a:blip r:embed="rId3"/>
                <a:stretch>
                  <a:fillRect l="-381" t="-3610" b="-3971"/>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954022" y="3765540"/>
          <a:ext cx="4933508" cy="2400798"/>
        </p:xfrm>
        <a:graphic>
          <a:graphicData uri="http://schemas.openxmlformats.org/presentationml/2006/ole">
            <mc:AlternateContent xmlns:mc="http://schemas.openxmlformats.org/markup-compatibility/2006">
              <mc:Choice xmlns:v="urn:schemas-microsoft-com:vml" Requires="v">
                <p:oleObj spid="_x0000_s30736" name="" r:id="rId4" imgW="3310255" imgH="1600200" progId="Visio.Drawing.15">
                  <p:embed/>
                </p:oleObj>
              </mc:Choice>
              <mc:Fallback>
                <p:oleObj name="" r:id="rId4" imgW="3310255" imgH="1600200" progId="Visio.Drawing.15">
                  <p:embed/>
                  <p:pic>
                    <p:nvPicPr>
                      <p:cNvPr id="0" name="对象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022" y="3765540"/>
                        <a:ext cx="4933508" cy="2400798"/>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8.1</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推荐系统概念</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7" y="1169836"/>
              <a:ext cx="1456173" cy="523220"/>
            </a:xfrm>
            <a:prstGeom prst="rect">
              <a:avLst/>
            </a:prstGeom>
            <a:grpFill/>
          </p:spPr>
          <p:txBody>
            <a:bodyPr wrap="none" rtlCol="0">
              <a:spAutoFit/>
            </a:bodyPr>
            <a:lstStyle/>
            <a:p>
              <a:pPr algn="ctr"/>
              <a:r>
                <a:rPr lang="zh-CN" altLang="en-US" sz="2800" dirty="0">
                  <a:solidFill>
                    <a:schemeClr val="accent4"/>
                  </a:solidFill>
                </a:rPr>
                <a:t>第八章　推荐系统</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038011" cy="415498"/>
            </a:xfrm>
            <a:prstGeom prst="rect">
              <a:avLst/>
            </a:prstGeom>
            <a:noFill/>
          </p:spPr>
          <p:txBody>
            <a:bodyPr wrap="none">
              <a:spAutoFit/>
            </a:bodyPr>
            <a:lstStyle/>
            <a:p>
              <a:r>
                <a:rPr lang="en-US" altLang="zh-CN" sz="2100" spc="225" dirty="0">
                  <a:latin typeface="微软雅黑" panose="020B0503020204020204" pitchFamily="34" charset="-122"/>
                  <a:ea typeface="微软雅黑" panose="020B0503020204020204" pitchFamily="34" charset="-122"/>
                </a:rPr>
                <a:t>8.2</a:t>
              </a:r>
              <a:r>
                <a:rPr lang="zh-CN" altLang="en-US" sz="2100" spc="225" dirty="0">
                  <a:latin typeface="微软雅黑" panose="020B0503020204020204" pitchFamily="34" charset="-122"/>
                  <a:ea typeface="微软雅黑" panose="020B0503020204020204" pitchFamily="34" charset="-122"/>
                </a:rPr>
                <a:t>　基于内容的推荐</a:t>
              </a:r>
              <a:endParaRPr lang="zh-CN" altLang="en-US" sz="2100" spc="225" dirty="0">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00006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8.3</a:t>
              </a:r>
              <a:r>
                <a:rPr lang="zh-CN" altLang="en-US" sz="2100" spc="225" dirty="0">
                  <a:solidFill>
                    <a:schemeClr val="bg1"/>
                  </a:solidFill>
                  <a:latin typeface="微软雅黑" panose="020B0503020204020204" pitchFamily="34" charset="-122"/>
                  <a:ea typeface="微软雅黑" panose="020B0503020204020204" pitchFamily="34" charset="-122"/>
                </a:rPr>
                <a:t>　协同过滤</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542328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实战：基于协同过滤算法推荐电影</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其他推荐技术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30802" y="1302499"/>
            <a:ext cx="7941470" cy="1846659"/>
          </a:xfrm>
          <a:prstGeom prst="rect">
            <a:avLst/>
          </a:prstGeom>
        </p:spPr>
        <p:txBody>
          <a:bodyPr wrap="square">
            <a:spAutoFit/>
          </a:bodyPr>
          <a:lstStyle/>
          <a:p>
            <a:r>
              <a:rPr lang="en-US" altLang="zh-CN" dirty="0"/>
              <a:t>       </a:t>
            </a:r>
            <a:r>
              <a:rPr lang="zh-CN" altLang="zh-CN" sz="1600" dirty="0"/>
              <a:t>随着</a:t>
            </a:r>
            <a:r>
              <a:rPr lang="en-US" altLang="zh-CN" sz="1600" dirty="0"/>
              <a:t>Web</a:t>
            </a:r>
            <a:r>
              <a:rPr lang="zh-CN" altLang="zh-CN" sz="1600" dirty="0"/>
              <a:t>技术的发展，每天都有大量的图片、博客、视频发布到网上。一方面，内容的创建和分享变得越来越容易，另一方面，互联网信息的爆炸式增长和种类的纷繁复杂使得人们找到他们需要的信息、作出最恰当的选择是非常困难的。</a:t>
            </a:r>
            <a:r>
              <a:rPr lang="zh-CN" altLang="en-US" sz="1600" dirty="0"/>
              <a:t>如何</a:t>
            </a:r>
            <a:r>
              <a:rPr lang="zh-CN" altLang="zh-CN" sz="1600" dirty="0"/>
              <a:t>解决信息过载问题</a:t>
            </a:r>
            <a:r>
              <a:rPr lang="zh-CN" altLang="en-US" sz="1600" dirty="0"/>
              <a:t>？</a:t>
            </a:r>
            <a:endParaRPr lang="en-US" altLang="zh-CN" sz="1600" dirty="0"/>
          </a:p>
          <a:p>
            <a:r>
              <a:rPr lang="en-US" altLang="zh-CN" sz="1600" dirty="0"/>
              <a:t>          </a:t>
            </a:r>
            <a:r>
              <a:rPr lang="zh-CN" altLang="en-US" sz="1600" dirty="0"/>
              <a:t>搜索引擎                       </a:t>
            </a:r>
            <a:endParaRPr lang="en-US" altLang="zh-CN" sz="1600" dirty="0"/>
          </a:p>
          <a:p>
            <a:r>
              <a:rPr lang="en-US" altLang="zh-CN" sz="1600" dirty="0"/>
              <a:t>          </a:t>
            </a:r>
            <a:r>
              <a:rPr lang="zh-CN" altLang="en-US" sz="1600" dirty="0"/>
              <a:t>推荐系统</a:t>
            </a:r>
            <a:endParaRPr lang="en-US" altLang="zh-CN" sz="1600" dirty="0"/>
          </a:p>
          <a:p>
            <a:r>
              <a:rPr lang="en-US" altLang="zh-CN" sz="1600" dirty="0"/>
              <a:t>        </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8.1.1 </a:t>
            </a:r>
            <a:r>
              <a:rPr lang="zh-CN" altLang="en-US" b="1" dirty="0"/>
              <a:t>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pic>
        <p:nvPicPr>
          <p:cNvPr id="4" name="图片 3"/>
          <p:cNvPicPr>
            <a:picLocks noChangeAspect="1"/>
          </p:cNvPicPr>
          <p:nvPr/>
        </p:nvPicPr>
        <p:blipFill>
          <a:blip r:embed="rId3"/>
          <a:stretch>
            <a:fillRect/>
          </a:stretch>
        </p:blipFill>
        <p:spPr>
          <a:xfrm>
            <a:off x="852944" y="3053830"/>
            <a:ext cx="6628488" cy="3080731"/>
          </a:xfrm>
          <a:prstGeom prst="rect">
            <a:avLst/>
          </a:prstGeom>
        </p:spPr>
      </p:pic>
      <p:sp>
        <p:nvSpPr>
          <p:cNvPr id="5" name="椭圆 4"/>
          <p:cNvSpPr/>
          <p:nvPr/>
        </p:nvSpPr>
        <p:spPr>
          <a:xfrm>
            <a:off x="940338" y="2421758"/>
            <a:ext cx="142672" cy="1268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40338" y="2664527"/>
            <a:ext cx="142672" cy="1268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68" name="矩形 67"/>
          <p:cNvSpPr/>
          <p:nvPr/>
        </p:nvSpPr>
        <p:spPr>
          <a:xfrm>
            <a:off x="562716" y="1729595"/>
            <a:ext cx="7991139" cy="2800767"/>
          </a:xfrm>
          <a:prstGeom prst="rect">
            <a:avLst/>
          </a:prstGeom>
        </p:spPr>
        <p:txBody>
          <a:bodyPr wrap="square">
            <a:spAutoFit/>
          </a:bodyPr>
          <a:lstStyle/>
          <a:p>
            <a:r>
              <a:rPr lang="en-US" altLang="zh-CN" sz="1600" dirty="0"/>
              <a:t>       </a:t>
            </a:r>
            <a:r>
              <a:rPr lang="zh-CN" altLang="zh-CN" sz="1600" dirty="0"/>
              <a:t>协同过滤是目前研究最多也是应用最成熟的个性化推荐技术，是与基于内容的推荐完全不同的一种推荐方法。基于内容方法是使用被用户评过分的物品内容，协同过滤方法还取决于被其他用户评分过的物品内容。通过分析用户评价信息（评分）把有相似需求或品味的用户联系起来，用户之间共享对物品的观点和评价，这样就可以更好地做出选择。例如，当你在网上买衣服时，基于协同过滤的推荐系统会根据你的历史购买记录或是浏览记录，分析出你的穿衣品位，并找到与你品味相似的一些用户，将他们浏览和购买的衣服推荐给你。</a:t>
            </a:r>
            <a:endParaRPr lang="zh-CN" altLang="zh-CN" sz="1600" dirty="0"/>
          </a:p>
          <a:p>
            <a:r>
              <a:rPr lang="en-US" altLang="zh-CN" sz="1600" dirty="0"/>
              <a:t>       </a:t>
            </a:r>
            <a:r>
              <a:rPr lang="en-US" altLang="zh-CN" sz="1600" dirty="0" err="1"/>
              <a:t>Typestry</a:t>
            </a:r>
            <a:r>
              <a:rPr lang="zh-CN" altLang="zh-CN" sz="1600" dirty="0"/>
              <a:t>是最早提出来的协同过滤推荐系统，用于过滤电子邮件，推荐电子新闻</a:t>
            </a:r>
            <a:r>
              <a:rPr lang="en-US" altLang="zh-CN" sz="1600" dirty="0"/>
              <a:t>,</a:t>
            </a:r>
            <a:r>
              <a:rPr lang="zh-CN" altLang="zh-CN" sz="1600" dirty="0"/>
              <a:t>由于其要求用户手工输入查询条件，不牵涉到用户间的相似性计算，严格来讲，它只是一个信息检索系统，只是对检索结果根据其它用户的反馈进行筛选</a:t>
            </a:r>
            <a:r>
              <a:rPr lang="en-US" altLang="zh-CN" sz="1600" baseline="30000" dirty="0"/>
              <a:t>[14]</a:t>
            </a:r>
            <a:r>
              <a:rPr lang="zh-CN" altLang="zh-CN" sz="1600" dirty="0"/>
              <a:t>，其它的协同过滤推荐系统有</a:t>
            </a:r>
            <a:r>
              <a:rPr lang="en-US" altLang="zh-CN" sz="1600" dirty="0" err="1"/>
              <a:t>GroupLens</a:t>
            </a:r>
            <a:r>
              <a:rPr lang="en-US" altLang="zh-CN" sz="1600" dirty="0"/>
              <a:t>/</a:t>
            </a:r>
            <a:r>
              <a:rPr lang="en-US" altLang="zh-CN" sz="1600" dirty="0" err="1"/>
              <a:t>NetPerceptions,Ringo</a:t>
            </a:r>
            <a:r>
              <a:rPr lang="en-US" altLang="zh-CN" sz="1600" dirty="0"/>
              <a:t>/Firefly</a:t>
            </a:r>
            <a:r>
              <a:rPr lang="zh-CN" altLang="zh-CN" sz="1600" dirty="0"/>
              <a:t>等。</a:t>
            </a:r>
            <a:endParaRPr lang="zh-CN" altLang="zh-CN" sz="1600" dirty="0"/>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88965" y="1593781"/>
            <a:ext cx="8319982" cy="2092881"/>
          </a:xfrm>
          <a:prstGeom prst="rect">
            <a:avLst/>
          </a:prstGeom>
        </p:spPr>
        <p:txBody>
          <a:bodyPr wrap="square">
            <a:spAutoFit/>
          </a:bodyPr>
          <a:lstStyle/>
          <a:p>
            <a:r>
              <a:rPr lang="en-US" altLang="zh-CN" sz="1600" b="1" dirty="0"/>
              <a:t>       1.</a:t>
            </a:r>
            <a:r>
              <a:rPr lang="zh-CN" altLang="zh-CN" b="1" dirty="0"/>
              <a:t>协同过滤分类</a:t>
            </a:r>
            <a:endParaRPr lang="zh-CN" altLang="zh-CN" dirty="0"/>
          </a:p>
          <a:p>
            <a:r>
              <a:rPr lang="en-US" altLang="zh-CN" sz="1600" dirty="0"/>
              <a:t>       </a:t>
            </a:r>
            <a:r>
              <a:rPr lang="zh-CN" altLang="zh-CN" sz="1600" dirty="0"/>
              <a:t>根据文献</a:t>
            </a:r>
            <a:r>
              <a:rPr lang="en-US" altLang="zh-CN" sz="1600" dirty="0"/>
              <a:t>[15]</a:t>
            </a:r>
            <a:r>
              <a:rPr lang="zh-CN" altLang="zh-CN" sz="1600" dirty="0"/>
              <a:t>和</a:t>
            </a:r>
            <a:r>
              <a:rPr lang="en-US" altLang="zh-CN" sz="1600" dirty="0"/>
              <a:t>[16]</a:t>
            </a:r>
            <a:r>
              <a:rPr lang="zh-CN" altLang="zh-CN" sz="1600" dirty="0"/>
              <a:t>，协同过滤方法分为：基于近邻方法和基于模型方法。基于近邻方法又分为两类，一类是基于用户推荐，一类是基于物品推荐。相应地，基于近邻方法的推荐系统也分为两类：一类是基于用户的协同过滤系统，如</a:t>
            </a:r>
            <a:r>
              <a:rPr lang="en-US" altLang="zh-CN" sz="1600" dirty="0" err="1"/>
              <a:t>GroupLens</a:t>
            </a:r>
            <a:r>
              <a:rPr lang="zh-CN" altLang="zh-CN" sz="1600" dirty="0"/>
              <a:t>，</a:t>
            </a:r>
            <a:r>
              <a:rPr lang="en-US" altLang="zh-CN" sz="1600" dirty="0" err="1"/>
              <a:t>Bellcore</a:t>
            </a:r>
            <a:r>
              <a:rPr lang="en-US" altLang="zh-CN" sz="1600" dirty="0"/>
              <a:t> video</a:t>
            </a:r>
            <a:r>
              <a:rPr lang="zh-CN" altLang="zh-CN" sz="1600" dirty="0"/>
              <a:t>和</a:t>
            </a:r>
            <a:r>
              <a:rPr lang="en-US" altLang="zh-CN" sz="1600" dirty="0"/>
              <a:t>Ringo</a:t>
            </a:r>
            <a:r>
              <a:rPr lang="zh-CN" altLang="zh-CN" sz="1600" dirty="0"/>
              <a:t>，评估用户</a:t>
            </a:r>
            <a:r>
              <a:rPr lang="en-US" altLang="zh-CN" sz="1600" dirty="0"/>
              <a:t>u</a:t>
            </a:r>
            <a:r>
              <a:rPr lang="zh-CN" altLang="zh-CN" sz="1600" dirty="0"/>
              <a:t>对某个物品</a:t>
            </a:r>
            <a:r>
              <a:rPr lang="en-US" altLang="zh-CN" sz="1600" dirty="0" err="1"/>
              <a:t>i</a:t>
            </a:r>
            <a:r>
              <a:rPr lang="zh-CN" altLang="zh-CN" sz="1600" dirty="0"/>
              <a:t>感兴趣的程度，是通过利用对该物品</a:t>
            </a:r>
            <a:r>
              <a:rPr lang="en-US" altLang="zh-CN" sz="1600" dirty="0" err="1"/>
              <a:t>i</a:t>
            </a:r>
            <a:r>
              <a:rPr lang="zh-CN" altLang="zh-CN" sz="1600" dirty="0"/>
              <a:t>已作出评价并且和该用户有相似评价习惯的其他用户（也叫近邻）；一类是基于物品的协同过滤系统，通过基于用户</a:t>
            </a:r>
            <a:r>
              <a:rPr lang="en-US" altLang="zh-CN" sz="1600" dirty="0"/>
              <a:t>u</a:t>
            </a:r>
            <a:r>
              <a:rPr lang="zh-CN" altLang="zh-CN" sz="1600" dirty="0"/>
              <a:t>给相似于</a:t>
            </a:r>
            <a:r>
              <a:rPr lang="en-US" altLang="zh-CN" sz="1600" dirty="0" err="1"/>
              <a:t>i</a:t>
            </a:r>
            <a:r>
              <a:rPr lang="zh-CN" altLang="zh-CN" sz="1600" dirty="0"/>
              <a:t>的物品评分来预测用户</a:t>
            </a:r>
            <a:r>
              <a:rPr lang="en-US" altLang="zh-CN" sz="1600" dirty="0"/>
              <a:t>u</a:t>
            </a:r>
            <a:r>
              <a:rPr lang="zh-CN" altLang="zh-CN" sz="1600" dirty="0"/>
              <a:t>给物品</a:t>
            </a:r>
            <a:r>
              <a:rPr lang="en-US" altLang="zh-CN" sz="1600" dirty="0" err="1"/>
              <a:t>i</a:t>
            </a:r>
            <a:r>
              <a:rPr lang="zh-CN" altLang="zh-CN" sz="1600" dirty="0"/>
              <a:t>的评分，所谓相似物品是指被一些用户评价且具有相似特点的物品。</a:t>
            </a:r>
            <a:endParaRPr lang="zh-CN" altLang="zh-CN" sz="1600" dirty="0"/>
          </a:p>
        </p:txBody>
      </p:sp>
      <p:sp>
        <p:nvSpPr>
          <p:cNvPr id="82" name="矩形 81"/>
          <p:cNvSpPr/>
          <p:nvPr/>
        </p:nvSpPr>
        <p:spPr>
          <a:xfrm>
            <a:off x="259814" y="874479"/>
            <a:ext cx="2659702" cy="369332"/>
          </a:xfrm>
          <a:prstGeom prst="rect">
            <a:avLst/>
          </a:prstGeom>
        </p:spPr>
        <p:txBody>
          <a:bodyPr wrap="none">
            <a:spAutoFit/>
          </a:bodyPr>
          <a:lstStyle/>
          <a:p>
            <a:r>
              <a:rPr lang="en-US" altLang="zh-CN" b="1" dirty="0"/>
              <a:t>8.3.1 </a:t>
            </a:r>
            <a:r>
              <a:rPr lang="zh-CN" altLang="en-US" b="1" dirty="0"/>
              <a:t>协同过滤基本概念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126487" y="1299689"/>
                <a:ext cx="8765722" cy="1631216"/>
              </a:xfrm>
              <a:prstGeom prst="rect">
                <a:avLst/>
              </a:prstGeom>
            </p:spPr>
            <p:txBody>
              <a:bodyPr wrap="square">
                <a:spAutoFit/>
              </a:bodyPr>
              <a:lstStyle/>
              <a:p>
                <a:r>
                  <a:rPr lang="en-US" altLang="zh-CN" sz="1600" b="1" dirty="0"/>
                  <a:t>       2.</a:t>
                </a:r>
                <a:r>
                  <a:rPr lang="zh-CN" altLang="zh-CN" b="1" dirty="0"/>
                  <a:t>用户</a:t>
                </a:r>
                <a:r>
                  <a:rPr lang="en-US" altLang="zh-CN" b="1" dirty="0"/>
                  <a:t>-</a:t>
                </a:r>
                <a:r>
                  <a:rPr lang="zh-CN" altLang="zh-CN" b="1" dirty="0"/>
                  <a:t>物品评价模型</a:t>
                </a:r>
                <a:endParaRPr lang="zh-CN" altLang="zh-CN" dirty="0"/>
              </a:p>
              <a:p>
                <a:r>
                  <a:rPr lang="en-US" altLang="zh-CN" dirty="0"/>
                  <a:t>       </a:t>
                </a:r>
                <a:r>
                  <a:rPr lang="zh-CN" altLang="zh-CN" sz="1600" dirty="0"/>
                  <a:t>基于内容的推荐依赖于物品特征（即物品内容），与之不同的是，协同过滤依赖于用户对物品的评分。一般采用</a:t>
                </a:r>
                <a14:m>
                  <m:oMath xmlns:m="http://schemas.openxmlformats.org/officeDocument/2006/math">
                    <m:r>
                      <m:rPr>
                        <m:sty m:val="p"/>
                      </m:rPr>
                      <a:rPr lang="en-US" altLang="zh-CN" sz="1600">
                        <a:latin typeface="Cambria Math" panose="02040503050406030204" pitchFamily="18" charset="0"/>
                      </a:rPr>
                      <m:t>n</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阶用户</a:t>
                </a:r>
                <a:r>
                  <a:rPr lang="en-US" altLang="zh-CN" sz="1600" dirty="0"/>
                  <a:t>-</a:t>
                </a:r>
                <a:r>
                  <a:rPr lang="zh-CN" altLang="zh-CN" sz="1600" dirty="0"/>
                  <a:t>物品评价矩阵来表示用户对物品的评分。给定</a:t>
                </a:r>
                <a:r>
                  <a:rPr lang="en-US" altLang="zh-CN" sz="1600" dirty="0"/>
                  <a:t>n</a:t>
                </a:r>
                <a:r>
                  <a:rPr lang="zh-CN" altLang="zh-CN" sz="1600" dirty="0"/>
                  <a:t>个用户，</a:t>
                </a:r>
                <a:r>
                  <a:rPr lang="en-US" altLang="zh-CN" sz="1600" dirty="0"/>
                  <a:t>U={u</a:t>
                </a:r>
                <a:r>
                  <a:rPr lang="en-US" altLang="zh-CN" sz="1600" baseline="-25000" dirty="0"/>
                  <a:t>1</a:t>
                </a:r>
                <a:r>
                  <a:rPr lang="en-US" altLang="zh-CN" sz="1600" dirty="0"/>
                  <a:t>,…, </a:t>
                </a:r>
                <a:r>
                  <a:rPr lang="en-US" altLang="zh-CN" sz="1600" dirty="0" err="1"/>
                  <a:t>u</a:t>
                </a:r>
                <a:r>
                  <a:rPr lang="en-US" altLang="zh-CN" sz="1600" baseline="-25000" dirty="0" err="1"/>
                  <a:t>i</a:t>
                </a:r>
                <a:r>
                  <a:rPr lang="en-US" altLang="zh-CN" sz="1600" dirty="0"/>
                  <a:t>,…,u</a:t>
                </a:r>
                <a:r>
                  <a:rPr lang="en-US" altLang="zh-CN" sz="1600" baseline="-25000" dirty="0"/>
                  <a:t>n</a:t>
                </a:r>
                <a:r>
                  <a:rPr lang="en-US" altLang="zh-CN" sz="1600" dirty="0"/>
                  <a:t>}</a:t>
                </a:r>
                <a:r>
                  <a:rPr lang="zh-CN" altLang="zh-CN" sz="1600" dirty="0"/>
                  <a:t>代表用户集合，给定</a:t>
                </a:r>
                <a:r>
                  <a:rPr lang="en-US" altLang="zh-CN" sz="1600" dirty="0"/>
                  <a:t>m</a:t>
                </a:r>
                <a:r>
                  <a:rPr lang="zh-CN" altLang="zh-CN" sz="1600" dirty="0"/>
                  <a:t>个物品（产品），</a:t>
                </a:r>
                <a:r>
                  <a:rPr lang="en-US" altLang="zh-CN" sz="1600" dirty="0"/>
                  <a:t>P={p</a:t>
                </a:r>
                <a:r>
                  <a:rPr lang="en-US" altLang="zh-CN" sz="1600" baseline="-25000" dirty="0"/>
                  <a:t>1</a:t>
                </a:r>
                <a:r>
                  <a:rPr lang="en-US" altLang="zh-CN" sz="1600" dirty="0"/>
                  <a:t>,…, </a:t>
                </a:r>
                <a:r>
                  <a:rPr lang="en-US" altLang="zh-CN" sz="1600" dirty="0" err="1"/>
                  <a:t>p</a:t>
                </a:r>
                <a:r>
                  <a:rPr lang="en-US" altLang="zh-CN" sz="1600" baseline="-25000" dirty="0" err="1"/>
                  <a:t>j</a:t>
                </a:r>
                <a:r>
                  <a:rPr lang="en-US" altLang="zh-CN" sz="1600" dirty="0"/>
                  <a:t> ,…,p</a:t>
                </a:r>
                <a:r>
                  <a:rPr lang="en-US" altLang="zh-CN" sz="1600" baseline="-25000" dirty="0"/>
                  <a:t>m</a:t>
                </a:r>
                <a:r>
                  <a:rPr lang="en-US" altLang="zh-CN" sz="1600" dirty="0"/>
                  <a:t>}</a:t>
                </a:r>
                <a:r>
                  <a:rPr lang="zh-CN" altLang="zh-CN" sz="1600" dirty="0"/>
                  <a:t>代表物品（产品）集合，则</a:t>
                </a:r>
                <a:r>
                  <a:rPr lang="en-US" altLang="zh-CN" sz="1600" dirty="0"/>
                  <a:t>R={</a:t>
                </a:r>
                <a:r>
                  <a:rPr lang="en-US" altLang="zh-CN" sz="1600" dirty="0" err="1"/>
                  <a:t>r</a:t>
                </a:r>
                <a:r>
                  <a:rPr lang="en-US" altLang="zh-CN" sz="1600" baseline="-25000" dirty="0" err="1"/>
                  <a:t>ij</a:t>
                </a:r>
                <a:r>
                  <a:rPr lang="en-US" altLang="zh-CN" sz="1600" dirty="0"/>
                  <a:t>}</a:t>
                </a:r>
                <a:r>
                  <a:rPr lang="zh-CN" altLang="zh-CN" sz="1600" dirty="0"/>
                  <a:t>，</a:t>
                </a:r>
                <a14:m>
                  <m:oMath xmlns:m="http://schemas.openxmlformats.org/officeDocument/2006/math">
                    <m:r>
                      <m:rPr>
                        <m:sty m:val="p"/>
                      </m:rPr>
                      <a:rPr lang="en-US" altLang="zh-CN" sz="1600">
                        <a:latin typeface="Cambria Math" panose="02040503050406030204" pitchFamily="18" charset="0"/>
                      </a:rPr>
                      <m:t>i</m:t>
                    </m:r>
                    <m:r>
                      <a:rPr lang="en-US" altLang="zh-CN" sz="1600">
                        <a:latin typeface="Cambria Math" panose="02040503050406030204" pitchFamily="18" charset="0"/>
                      </a:rPr>
                      <m:t>∈1…</m:t>
                    </m:r>
                    <m:r>
                      <m:rPr>
                        <m:sty m:val="p"/>
                      </m:rPr>
                      <a:rPr lang="en-US" altLang="zh-CN" sz="1600">
                        <a:latin typeface="Cambria Math" panose="02040503050406030204" pitchFamily="18" charset="0"/>
                      </a:rPr>
                      <m:t>n</m:t>
                    </m:r>
                    <m:r>
                      <a:rPr lang="zh-CN" altLang="zh-CN" sz="1600">
                        <a:latin typeface="Cambria Math" panose="02040503050406030204" pitchFamily="18" charset="0"/>
                      </a:rPr>
                      <m:t>，</m:t>
                    </m:r>
                    <m:r>
                      <m:rPr>
                        <m:sty m:val="p"/>
                      </m:rPr>
                      <a:rPr lang="en-US" altLang="zh-CN" sz="1600">
                        <a:latin typeface="Cambria Math" panose="02040503050406030204" pitchFamily="18" charset="0"/>
                      </a:rPr>
                      <m:t>j</m:t>
                    </m:r>
                    <m:r>
                      <a:rPr lang="en-US" altLang="zh-CN" sz="1600">
                        <a:latin typeface="Cambria Math" panose="02040503050406030204" pitchFamily="18" charset="0"/>
                      </a:rPr>
                      <m:t>∈1…</m:t>
                    </m:r>
                    <m:r>
                      <m:rPr>
                        <m:sty m:val="p"/>
                      </m:rPr>
                      <a:rPr lang="en-US" altLang="zh-CN" sz="1600">
                        <a:latin typeface="Cambria Math" panose="02040503050406030204" pitchFamily="18" charset="0"/>
                      </a:rPr>
                      <m:t>m</m:t>
                    </m:r>
                  </m:oMath>
                </a14:m>
                <a:r>
                  <a:rPr lang="zh-CN" altLang="zh-CN" sz="1600" dirty="0"/>
                  <a:t>为</a:t>
                </a:r>
                <a14:m>
                  <m:oMath xmlns:m="http://schemas.openxmlformats.org/officeDocument/2006/math">
                    <m:r>
                      <m:rPr>
                        <m:sty m:val="p"/>
                      </m:rPr>
                      <a:rPr lang="en-US" altLang="zh-CN" sz="1600">
                        <a:latin typeface="Cambria Math" panose="02040503050406030204" pitchFamily="18" charset="0"/>
                      </a:rPr>
                      <m:t>n</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阶用户</a:t>
                </a:r>
                <a:r>
                  <a:rPr lang="en-US" altLang="zh-CN" sz="1600" dirty="0"/>
                  <a:t>-</a:t>
                </a:r>
                <a:r>
                  <a:rPr lang="zh-CN" altLang="zh-CN" sz="1600" dirty="0"/>
                  <a:t>物品评价矩阵。</a:t>
                </a:r>
                <a:r>
                  <a:rPr lang="en-US" altLang="zh-CN" sz="1600" dirty="0" err="1"/>
                  <a:t>r</a:t>
                </a:r>
                <a:r>
                  <a:rPr lang="en-US" altLang="zh-CN" sz="1600" baseline="-25000" dirty="0" err="1"/>
                  <a:t>ij</a:t>
                </a:r>
                <a:r>
                  <a:rPr lang="zh-CN" altLang="zh-CN" sz="1600" dirty="0"/>
                  <a:t>的取值表示用户</a:t>
                </a:r>
                <a:r>
                  <a:rPr lang="en-US" altLang="zh-CN" sz="1600" dirty="0" err="1"/>
                  <a:t>u</a:t>
                </a:r>
                <a:r>
                  <a:rPr lang="en-US" altLang="zh-CN" sz="1600" baseline="-25000" dirty="0" err="1"/>
                  <a:t>i</a:t>
                </a:r>
                <a:r>
                  <a:rPr lang="zh-CN" altLang="zh-CN" sz="1600" dirty="0"/>
                  <a:t>对物品</a:t>
                </a:r>
                <a:r>
                  <a:rPr lang="en-US" altLang="zh-CN" sz="1600" dirty="0" err="1"/>
                  <a:t>p</a:t>
                </a:r>
                <a:r>
                  <a:rPr lang="en-US" altLang="zh-CN" sz="1600" baseline="-25000" dirty="0" err="1"/>
                  <a:t>j</a:t>
                </a:r>
                <a:r>
                  <a:rPr lang="zh-CN" altLang="zh-CN" sz="1600" dirty="0"/>
                  <a:t>的喜欢程度。</a:t>
                </a:r>
              </a:p>
            </p:txBody>
          </p:sp>
        </mc:Choice>
        <mc:Fallback>
          <p:sp>
            <p:nvSpPr>
              <p:cNvPr id="2" name="矩形 1"/>
              <p:cNvSpPr>
                <a:spLocks noRot="1" noChangeAspect="1" noMove="1" noResize="1" noEditPoints="1" noAdjustHandles="1" noChangeArrowheads="1" noChangeShapeType="1" noTextEdit="1"/>
              </p:cNvSpPr>
              <p:nvPr/>
            </p:nvSpPr>
            <p:spPr>
              <a:xfrm>
                <a:off x="126487" y="1299689"/>
                <a:ext cx="8765722" cy="1631216"/>
              </a:xfrm>
              <a:prstGeom prst="rect">
                <a:avLst/>
              </a:prstGeom>
              <a:blipFill rotWithShape="1">
                <a:blip r:embed="rId1"/>
                <a:stretch>
                  <a:fillRect l="-417" t="-1866" b="-3731"/>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659702" cy="369332"/>
          </a:xfrm>
          <a:prstGeom prst="rect">
            <a:avLst/>
          </a:prstGeom>
        </p:spPr>
        <p:txBody>
          <a:bodyPr wrap="none">
            <a:spAutoFit/>
          </a:bodyPr>
          <a:lstStyle/>
          <a:p>
            <a:r>
              <a:rPr lang="en-US" altLang="zh-CN" b="1" dirty="0"/>
              <a:t>8.3.1 </a:t>
            </a:r>
            <a:r>
              <a:rPr lang="zh-CN" altLang="en-US" b="1" dirty="0"/>
              <a:t>协同过滤基本概念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rPr>
              <a:t>91</a:t>
            </a:r>
            <a:endParaRPr lang="en-U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26487" y="1299689"/>
            <a:ext cx="8765722" cy="646331"/>
          </a:xfrm>
          <a:prstGeom prst="rect">
            <a:avLst/>
          </a:prstGeom>
        </p:spPr>
        <p:txBody>
          <a:bodyPr wrap="square">
            <a:spAutoFit/>
          </a:bodyPr>
          <a:lstStyle/>
          <a:p>
            <a:r>
              <a:rPr lang="en-US" altLang="zh-CN" sz="1600" b="1" dirty="0"/>
              <a:t>       2.</a:t>
            </a:r>
            <a:r>
              <a:rPr lang="zh-CN" altLang="zh-CN" b="1" dirty="0"/>
              <a:t>用户</a:t>
            </a:r>
            <a:r>
              <a:rPr lang="en-US" altLang="zh-CN" b="1" dirty="0"/>
              <a:t>-</a:t>
            </a:r>
            <a:r>
              <a:rPr lang="zh-CN" altLang="zh-CN" b="1" dirty="0"/>
              <a:t>物品评价模型</a:t>
            </a:r>
            <a:endParaRPr lang="zh-CN" altLang="zh-CN" dirty="0"/>
          </a:p>
          <a:p>
            <a:r>
              <a:rPr lang="en-US" altLang="zh-CN" dirty="0"/>
              <a:t>       </a:t>
            </a:r>
            <a:endParaRPr lang="zh-CN" altLang="zh-CN" sz="1600" dirty="0"/>
          </a:p>
        </p:txBody>
      </p:sp>
      <p:sp>
        <p:nvSpPr>
          <p:cNvPr id="82" name="矩形 81"/>
          <p:cNvSpPr/>
          <p:nvPr/>
        </p:nvSpPr>
        <p:spPr>
          <a:xfrm>
            <a:off x="259814" y="874479"/>
            <a:ext cx="2659702" cy="369332"/>
          </a:xfrm>
          <a:prstGeom prst="rect">
            <a:avLst/>
          </a:prstGeom>
        </p:spPr>
        <p:txBody>
          <a:bodyPr wrap="none">
            <a:spAutoFit/>
          </a:bodyPr>
          <a:lstStyle/>
          <a:p>
            <a:r>
              <a:rPr lang="en-US" altLang="zh-CN" b="1" dirty="0"/>
              <a:t>8.3.1 </a:t>
            </a:r>
            <a:r>
              <a:rPr lang="zh-CN" altLang="en-US" b="1" dirty="0"/>
              <a:t>协同过滤基本概念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矩形 3"/>
          <p:cNvSpPr/>
          <p:nvPr/>
        </p:nvSpPr>
        <p:spPr>
          <a:xfrm>
            <a:off x="2171804" y="1751469"/>
            <a:ext cx="3720890" cy="297517"/>
          </a:xfrm>
          <a:prstGeom prst="rect">
            <a:avLst/>
          </a:prstGeom>
        </p:spPr>
        <p:txBody>
          <a:bodyPr wrap="none">
            <a:spAutoFit/>
          </a:bodyPr>
          <a:lstStyle/>
          <a:p>
            <a:pPr indent="266700" algn="ctr">
              <a:lnSpc>
                <a:spcPts val="1600"/>
              </a:lnSpc>
              <a:spcAft>
                <a:spcPts val="0"/>
              </a:spcAft>
            </a:pPr>
            <a:r>
              <a:rPr lang="zh-CN" altLang="zh-CN" sz="1600" b="1" kern="1050" dirty="0">
                <a:latin typeface="Times New Roman" panose="02020603050405020304" pitchFamily="18" charset="0"/>
                <a:ea typeface="宋体" panose="02010600030101010101" pitchFamily="2" charset="-122"/>
              </a:rPr>
              <a:t>表</a:t>
            </a:r>
            <a:r>
              <a:rPr lang="en-US" altLang="zh-CN" sz="1600" b="1" kern="1050" dirty="0">
                <a:latin typeface="Times New Roman" panose="02020603050405020304" pitchFamily="18" charset="0"/>
                <a:ea typeface="宋体" panose="02010600030101010101" pitchFamily="2" charset="-122"/>
              </a:rPr>
              <a:t>8-3 </a:t>
            </a:r>
            <a:r>
              <a:rPr lang="zh-CN" altLang="zh-CN" sz="1600" b="1" kern="1050" dirty="0">
                <a:latin typeface="Times New Roman" panose="02020603050405020304" pitchFamily="18" charset="0"/>
                <a:ea typeface="宋体" panose="02010600030101010101" pitchFamily="2" charset="-122"/>
              </a:rPr>
              <a:t>协同推荐的用户</a:t>
            </a:r>
            <a:r>
              <a:rPr lang="en-US" altLang="zh-CN" sz="1600" b="1" kern="1050" dirty="0">
                <a:latin typeface="Times New Roman" panose="02020603050405020304" pitchFamily="18" charset="0"/>
                <a:ea typeface="宋体" panose="02010600030101010101" pitchFamily="2" charset="-122"/>
              </a:rPr>
              <a:t>-</a:t>
            </a:r>
            <a:r>
              <a:rPr lang="zh-CN" altLang="zh-CN" sz="1600" b="1" kern="1050" dirty="0">
                <a:latin typeface="Times New Roman" panose="02020603050405020304" pitchFamily="18" charset="0"/>
                <a:ea typeface="宋体" panose="02010600030101010101" pitchFamily="2" charset="-122"/>
              </a:rPr>
              <a:t>物品评价模型</a:t>
            </a:r>
            <a:endParaRPr lang="zh-CN" altLang="zh-CN" sz="1600" b="1" kern="1050" dirty="0">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nvGraphicFramePr>
        <p:xfrm>
          <a:off x="1167017" y="2083204"/>
          <a:ext cx="6600416" cy="1104138"/>
        </p:xfrm>
        <a:graphic>
          <a:graphicData uri="http://schemas.openxmlformats.org/drawingml/2006/table">
            <a:tbl>
              <a:tblPr firstRow="1" firstCol="1" bandRow="1">
                <a:tableStyleId>{5C22544A-7EE6-4342-B048-85BDC9FD1C3A}</a:tableStyleId>
              </a:tblPr>
              <a:tblGrid>
                <a:gridCol w="1635686"/>
                <a:gridCol w="876672"/>
                <a:gridCol w="980487"/>
                <a:gridCol w="981643"/>
                <a:gridCol w="980487"/>
                <a:gridCol w="1145441"/>
              </a:tblGrid>
              <a:tr h="0">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dirty="0">
                          <a:effectLst/>
                        </a:rPr>
                        <a:t>物品</a:t>
                      </a:r>
                      <a:r>
                        <a:rPr lang="en-US" sz="1050" kern="1050" dirty="0">
                          <a:effectLst/>
                        </a:rPr>
                        <a:t>1</a:t>
                      </a:r>
                      <a:endParaRPr lang="zh-CN" sz="1050" kern="105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1</a:t>
                      </a:r>
                      <a:r>
                        <a:rPr lang="zh-CN" sz="1050" kern="1050">
                          <a:effectLst/>
                        </a:rPr>
                        <a:t>（</a:t>
                      </a:r>
                      <a:r>
                        <a:rPr lang="en-US" sz="1050" kern="1050">
                          <a:effectLst/>
                        </a:rPr>
                        <a:t>Tom</a:t>
                      </a:r>
                      <a:r>
                        <a:rPr lang="zh-CN" sz="1050" kern="1050">
                          <a:effectLst/>
                        </a:rPr>
                        <a:t>）</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null</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1</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73" name="矩形 72"/>
          <p:cNvSpPr/>
          <p:nvPr/>
        </p:nvSpPr>
        <p:spPr>
          <a:xfrm>
            <a:off x="1167017" y="3725952"/>
            <a:ext cx="6757783" cy="1815882"/>
          </a:xfrm>
          <a:prstGeom prst="rect">
            <a:avLst/>
          </a:prstGeom>
        </p:spPr>
        <p:txBody>
          <a:bodyPr wrap="square">
            <a:spAutoFit/>
          </a:bodyPr>
          <a:lstStyle/>
          <a:p>
            <a:r>
              <a:rPr lang="zh-CN" altLang="zh-CN" sz="1600" dirty="0"/>
              <a:t>例如，表</a:t>
            </a:r>
            <a:r>
              <a:rPr lang="en-US" altLang="zh-CN" sz="1600" dirty="0"/>
              <a:t>8-3</a:t>
            </a:r>
            <a:r>
              <a:rPr lang="zh-CN" altLang="zh-CN" sz="1600" dirty="0"/>
              <a:t>显示了当前用户</a:t>
            </a:r>
            <a:r>
              <a:rPr lang="en-US" altLang="zh-CN" sz="1600" dirty="0"/>
              <a:t>Tom</a:t>
            </a:r>
            <a:r>
              <a:rPr lang="zh-CN" altLang="zh-CN" sz="1600" dirty="0"/>
              <a:t>和其他用户的评分数据，预测</a:t>
            </a:r>
            <a:r>
              <a:rPr lang="en-US" altLang="zh-CN" sz="1600" dirty="0"/>
              <a:t>Tom</a:t>
            </a:r>
            <a:r>
              <a:rPr lang="zh-CN" altLang="zh-CN" sz="1600" dirty="0"/>
              <a:t>是否喜欢他从未见过的物品</a:t>
            </a:r>
            <a:r>
              <a:rPr lang="en-US" altLang="zh-CN" sz="1600" dirty="0"/>
              <a:t>5</a:t>
            </a:r>
            <a:r>
              <a:rPr lang="zh-CN" altLang="zh-CN" sz="1600" dirty="0"/>
              <a:t>。如果采用基于用户的方法，则希望根据其他用户的评分来确定</a:t>
            </a:r>
            <a:r>
              <a:rPr lang="en-US" altLang="zh-CN" sz="1600" dirty="0"/>
              <a:t>Tom</a:t>
            </a:r>
            <a:r>
              <a:rPr lang="zh-CN" altLang="zh-CN" sz="1600" dirty="0"/>
              <a:t>是否喜欢他从未见过的</a:t>
            </a:r>
            <a:r>
              <a:rPr lang="en-US" altLang="zh-CN" sz="1600" dirty="0"/>
              <a:t>“</a:t>
            </a:r>
            <a:r>
              <a:rPr lang="zh-CN" altLang="zh-CN" sz="1600" dirty="0"/>
              <a:t>物品</a:t>
            </a:r>
            <a:r>
              <a:rPr lang="en-US" altLang="zh-CN" sz="1600" dirty="0"/>
              <a:t>5”</a:t>
            </a:r>
            <a:r>
              <a:rPr lang="zh-CN" altLang="zh-CN" sz="1600" dirty="0"/>
              <a:t>，因此，需要寻找那些和</a:t>
            </a:r>
            <a:r>
              <a:rPr lang="en-US" altLang="zh-CN" sz="1600" dirty="0"/>
              <a:t>Tom</a:t>
            </a:r>
            <a:r>
              <a:rPr lang="zh-CN" altLang="zh-CN" sz="1600" dirty="0"/>
              <a:t>有着类似偏好的用户，然后用这组用户对</a:t>
            </a:r>
            <a:r>
              <a:rPr lang="en-US" altLang="zh-CN" sz="1600" dirty="0"/>
              <a:t>“</a:t>
            </a:r>
            <a:r>
              <a:rPr lang="zh-CN" altLang="zh-CN" sz="1600" dirty="0"/>
              <a:t>物品</a:t>
            </a:r>
            <a:r>
              <a:rPr lang="en-US" altLang="zh-CN" sz="1600" dirty="0"/>
              <a:t>5”</a:t>
            </a:r>
            <a:r>
              <a:rPr lang="zh-CN" altLang="zh-CN" sz="1600" dirty="0"/>
              <a:t>的评分来预测</a:t>
            </a:r>
            <a:r>
              <a:rPr lang="en-US" altLang="zh-CN" sz="1600" dirty="0"/>
              <a:t>Tom</a:t>
            </a:r>
            <a:r>
              <a:rPr lang="zh-CN" altLang="zh-CN" sz="1600" dirty="0"/>
              <a:t>是否喜欢这个物品。采用该方法的具体描述请见</a:t>
            </a:r>
            <a:r>
              <a:rPr lang="en-US" altLang="zh-CN" sz="1600" dirty="0"/>
              <a:t>8.3.2</a:t>
            </a:r>
            <a:r>
              <a:rPr lang="zh-CN" altLang="zh-CN" sz="1600" dirty="0"/>
              <a:t>节。</a:t>
            </a:r>
            <a:endParaRPr lang="zh-CN" altLang="zh-CN" sz="1600" dirty="0"/>
          </a:p>
          <a:p>
            <a:r>
              <a:rPr lang="zh-CN" altLang="zh-CN" sz="1600" dirty="0"/>
              <a:t>如果采用基于物品的方法，则希望根据</a:t>
            </a:r>
            <a:r>
              <a:rPr lang="en-US" altLang="zh-CN" sz="1600" dirty="0"/>
              <a:t>Tom</a:t>
            </a:r>
            <a:r>
              <a:rPr lang="zh-CN" altLang="zh-CN" sz="1600" dirty="0"/>
              <a:t>已经用过的物品评分来预测</a:t>
            </a:r>
            <a:r>
              <a:rPr lang="en-US" altLang="zh-CN" sz="1600" dirty="0"/>
              <a:t>Tom</a:t>
            </a:r>
            <a:r>
              <a:rPr lang="zh-CN" altLang="zh-CN" sz="1600" dirty="0"/>
              <a:t>是否喜欢物品</a:t>
            </a:r>
            <a:r>
              <a:rPr lang="en-US" altLang="zh-CN" sz="1600" dirty="0"/>
              <a:t>5</a:t>
            </a:r>
            <a:r>
              <a:rPr lang="zh-CN" altLang="zh-CN" sz="1600" dirty="0"/>
              <a:t>。采用该方法的具体描述见</a:t>
            </a:r>
            <a:r>
              <a:rPr lang="en-US" altLang="zh-CN" sz="1600" dirty="0"/>
              <a:t>8.3.3</a:t>
            </a:r>
            <a:r>
              <a:rPr lang="zh-CN" altLang="zh-CN" sz="1600" dirty="0"/>
              <a:t>节。</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26487" y="1299689"/>
            <a:ext cx="8765722" cy="861774"/>
          </a:xfrm>
          <a:prstGeom prst="rect">
            <a:avLst/>
          </a:prstGeom>
        </p:spPr>
        <p:txBody>
          <a:bodyPr wrap="square">
            <a:spAutoFit/>
          </a:bodyPr>
          <a:lstStyle/>
          <a:p>
            <a:r>
              <a:rPr lang="en-US" altLang="zh-CN" sz="1600" b="1" dirty="0"/>
              <a:t>       2.</a:t>
            </a:r>
            <a:r>
              <a:rPr lang="zh-CN" altLang="zh-CN" b="1" dirty="0"/>
              <a:t>用户</a:t>
            </a:r>
            <a:r>
              <a:rPr lang="en-US" altLang="zh-CN" b="1" dirty="0"/>
              <a:t>-</a:t>
            </a:r>
            <a:r>
              <a:rPr lang="zh-CN" altLang="zh-CN" b="1" dirty="0"/>
              <a:t>物品评价模型</a:t>
            </a:r>
            <a:endParaRPr lang="zh-CN" altLang="zh-CN" dirty="0"/>
          </a:p>
          <a:p>
            <a:r>
              <a:rPr lang="en-US" altLang="zh-CN" sz="1600" dirty="0"/>
              <a:t>      </a:t>
            </a:r>
            <a:r>
              <a:rPr lang="zh-CN" altLang="zh-CN" sz="1600" dirty="0"/>
              <a:t>继续回到用户</a:t>
            </a:r>
            <a:r>
              <a:rPr lang="en-US" altLang="zh-CN" sz="1600" dirty="0"/>
              <a:t>-</a:t>
            </a:r>
            <a:r>
              <a:rPr lang="zh-CN" altLang="zh-CN" sz="1600" dirty="0"/>
              <a:t>物品评价模型上，首先会考虑，如何得到用户对物品的评分？怎么表示评分？其次，实际的用户</a:t>
            </a:r>
            <a:r>
              <a:rPr lang="en-US" altLang="zh-CN" sz="1600" dirty="0"/>
              <a:t>-</a:t>
            </a:r>
            <a:r>
              <a:rPr lang="zh-CN" altLang="zh-CN" sz="1600" dirty="0"/>
              <a:t>物品评价模型会不会像表</a:t>
            </a:r>
            <a:r>
              <a:rPr lang="en-US" altLang="zh-CN" sz="1600" dirty="0"/>
              <a:t>8-3</a:t>
            </a:r>
            <a:r>
              <a:rPr lang="zh-CN" altLang="zh-CN" sz="1600" dirty="0"/>
              <a:t>那样几乎填满了的情况</a:t>
            </a:r>
            <a:r>
              <a:rPr lang="en-US" altLang="zh-CN" sz="1600" dirty="0"/>
              <a:t>?</a:t>
            </a:r>
            <a:endParaRPr lang="zh-CN" altLang="zh-CN" sz="1600" dirty="0"/>
          </a:p>
        </p:txBody>
      </p:sp>
      <p:sp>
        <p:nvSpPr>
          <p:cNvPr id="82" name="矩形 81"/>
          <p:cNvSpPr/>
          <p:nvPr/>
        </p:nvSpPr>
        <p:spPr>
          <a:xfrm>
            <a:off x="259814" y="874479"/>
            <a:ext cx="2659702" cy="369332"/>
          </a:xfrm>
          <a:prstGeom prst="rect">
            <a:avLst/>
          </a:prstGeom>
        </p:spPr>
        <p:txBody>
          <a:bodyPr wrap="none">
            <a:spAutoFit/>
          </a:bodyPr>
          <a:lstStyle/>
          <a:p>
            <a:r>
              <a:rPr lang="en-US" altLang="zh-CN" b="1" dirty="0"/>
              <a:t>8.3.1 </a:t>
            </a:r>
            <a:r>
              <a:rPr lang="zh-CN" altLang="en-US" b="1" dirty="0"/>
              <a:t>协同过滤基本概念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3" name="矩形 72"/>
          <p:cNvSpPr/>
          <p:nvPr/>
        </p:nvSpPr>
        <p:spPr>
          <a:xfrm>
            <a:off x="156706" y="2728380"/>
            <a:ext cx="8705283" cy="1569660"/>
          </a:xfrm>
          <a:prstGeom prst="rect">
            <a:avLst/>
          </a:prstGeom>
        </p:spPr>
        <p:txBody>
          <a:bodyPr wrap="square">
            <a:spAutoFit/>
          </a:bodyPr>
          <a:lstStyle/>
          <a:p>
            <a:r>
              <a:rPr lang="en-US" altLang="zh-CN" sz="1600" dirty="0"/>
              <a:t>      </a:t>
            </a:r>
            <a:r>
              <a:rPr lang="zh-CN" altLang="zh-CN" sz="1600" dirty="0"/>
              <a:t>（</a:t>
            </a:r>
            <a:r>
              <a:rPr lang="en-US" altLang="zh-CN" sz="1600" dirty="0"/>
              <a:t>1</a:t>
            </a:r>
            <a:r>
              <a:rPr lang="zh-CN" altLang="zh-CN" sz="1600" dirty="0"/>
              <a:t>）关于评分</a:t>
            </a:r>
            <a:endParaRPr lang="zh-CN" altLang="zh-CN" sz="1600" dirty="0"/>
          </a:p>
          <a:p>
            <a:pPr lvl="0"/>
            <a:r>
              <a:rPr lang="en-US" altLang="zh-CN" sz="1600" dirty="0"/>
              <a:t>       .</a:t>
            </a:r>
            <a:r>
              <a:rPr lang="zh-CN" altLang="zh-CN" sz="1600" dirty="0"/>
              <a:t>获得评分的方法</a:t>
            </a:r>
            <a:endParaRPr lang="zh-CN" altLang="zh-CN" sz="1600" dirty="0"/>
          </a:p>
          <a:p>
            <a:r>
              <a:rPr lang="en-US" altLang="zh-CN" sz="1600" dirty="0"/>
              <a:t>       </a:t>
            </a:r>
            <a:r>
              <a:rPr lang="zh-CN" altLang="zh-CN" sz="1600" dirty="0"/>
              <a:t>获得用户对物品的评分有两种模式：显式评分方式和隐式评分方式。</a:t>
            </a:r>
            <a:endParaRPr lang="en-US" altLang="zh-CN" sz="1600" dirty="0"/>
          </a:p>
          <a:p>
            <a:r>
              <a:rPr lang="en-US" altLang="zh-CN" sz="1600" dirty="0"/>
              <a:t>       </a:t>
            </a:r>
            <a:r>
              <a:rPr lang="zh-CN" altLang="zh-CN" sz="1600" dirty="0"/>
              <a:t>显式评分</a:t>
            </a:r>
            <a:r>
              <a:rPr lang="zh-CN" altLang="en-US" sz="1600" dirty="0"/>
              <a:t>：</a:t>
            </a:r>
            <a:r>
              <a:rPr lang="zh-CN" altLang="zh-CN" sz="1600" dirty="0"/>
              <a:t>喜欢</a:t>
            </a:r>
            <a:r>
              <a:rPr lang="en-US" altLang="zh-CN" sz="1600" dirty="0"/>
              <a:t>/</a:t>
            </a:r>
            <a:r>
              <a:rPr lang="zh-CN" altLang="zh-CN" sz="1600" dirty="0"/>
              <a:t>不喜欢</a:t>
            </a:r>
            <a:r>
              <a:rPr lang="zh-CN" altLang="en-US" sz="1600" dirty="0"/>
              <a:t>，</a:t>
            </a:r>
            <a:r>
              <a:rPr lang="zh-CN" altLang="zh-CN" sz="1600" dirty="0"/>
              <a:t>评分</a:t>
            </a:r>
            <a:endParaRPr lang="en-US" altLang="zh-CN" sz="1600" dirty="0"/>
          </a:p>
          <a:p>
            <a:r>
              <a:rPr lang="en-US" altLang="zh-CN" sz="1600" dirty="0"/>
              <a:t>       </a:t>
            </a:r>
            <a:r>
              <a:rPr lang="zh-CN" altLang="zh-CN" sz="1600" dirty="0"/>
              <a:t>隐式评分的方法是基于对用户在某样物品上的特定行为进行相关性评分赋值，如保存、删除、印刷、收藏等。</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26487" y="1246681"/>
            <a:ext cx="8765722" cy="615553"/>
          </a:xfrm>
          <a:prstGeom prst="rect">
            <a:avLst/>
          </a:prstGeom>
        </p:spPr>
        <p:txBody>
          <a:bodyPr wrap="square">
            <a:spAutoFit/>
          </a:bodyPr>
          <a:lstStyle/>
          <a:p>
            <a:r>
              <a:rPr lang="en-US" altLang="zh-CN" sz="1600" b="1" dirty="0"/>
              <a:t>       2.</a:t>
            </a:r>
            <a:r>
              <a:rPr lang="zh-CN" altLang="zh-CN" b="1" dirty="0"/>
              <a:t>用户</a:t>
            </a:r>
            <a:r>
              <a:rPr lang="en-US" altLang="zh-CN" b="1" dirty="0"/>
              <a:t>-</a:t>
            </a:r>
            <a:r>
              <a:rPr lang="zh-CN" altLang="zh-CN" b="1" dirty="0"/>
              <a:t>物品评价模型</a:t>
            </a:r>
            <a:endParaRPr lang="zh-CN" altLang="en-US" b="1" dirty="0"/>
          </a:p>
          <a:p>
            <a:r>
              <a:rPr lang="en-US" altLang="zh-CN" sz="1600" dirty="0"/>
              <a:t>      </a:t>
            </a:r>
            <a:endParaRPr lang="zh-CN" altLang="zh-CN" sz="1600" dirty="0"/>
          </a:p>
        </p:txBody>
      </p:sp>
      <p:sp>
        <p:nvSpPr>
          <p:cNvPr id="82" name="矩形 81"/>
          <p:cNvSpPr/>
          <p:nvPr/>
        </p:nvSpPr>
        <p:spPr>
          <a:xfrm>
            <a:off x="259814" y="874479"/>
            <a:ext cx="2659702" cy="369332"/>
          </a:xfrm>
          <a:prstGeom prst="rect">
            <a:avLst/>
          </a:prstGeom>
        </p:spPr>
        <p:txBody>
          <a:bodyPr wrap="none">
            <a:spAutoFit/>
          </a:bodyPr>
          <a:lstStyle/>
          <a:p>
            <a:r>
              <a:rPr lang="en-US" altLang="zh-CN" b="1" dirty="0"/>
              <a:t>8.3.1 </a:t>
            </a:r>
            <a:r>
              <a:rPr lang="zh-CN" altLang="en-US" b="1" dirty="0"/>
              <a:t>协同过滤基本概念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73" name="矩形 72">
                <a:extLst>
                  <a:ext uri="{FF2B5EF4-FFF2-40B4-BE49-F238E27FC236}">
                    <a14:artisticCrisscrossEtching id="{F80F945B-A7EE-443C-996A-60DA612752DD}"/>
                  </a:ext>
                </a:extLst>
              </p:cNvPr>
              <p:cNvSpPr/>
              <p:nvPr/>
            </p:nvSpPr>
            <p:spPr>
              <a:xfrm>
                <a:off x="27236" y="1532811"/>
                <a:ext cx="8705283" cy="1569660"/>
              </a:xfrm>
              <a:prstGeom prst="rect">
                <a:avLst/>
              </a:prstGeom>
            </p:spPr>
            <p:txBody>
              <a:bodyPr wrap="square">
                <a:spAutoFit/>
              </a:bodyPr>
              <a:lstStyle/>
              <a:p>
                <a:r>
                  <a:rPr lang="en-US" altLang="zh-CN" sz="1600" dirty="0"/>
                  <a:t>      </a:t>
                </a:r>
                <a:r>
                  <a:rPr lang="zh-CN" altLang="zh-CN" sz="1600" dirty="0"/>
                  <a:t>（</a:t>
                </a:r>
                <a:r>
                  <a:rPr lang="en-US" altLang="zh-CN" sz="1600" dirty="0"/>
                  <a:t>1</a:t>
                </a:r>
                <a:r>
                  <a:rPr lang="zh-CN" altLang="zh-CN" sz="1600" dirty="0"/>
                  <a:t>）关于评分</a:t>
                </a:r>
              </a:p>
              <a:p>
                <a:pPr lvl="0"/>
                <a:r>
                  <a:rPr lang="en-US" altLang="zh-CN" sz="1600" dirty="0"/>
                  <a:t>        .</a:t>
                </a:r>
                <a:r>
                  <a:rPr lang="zh-CN" altLang="zh-CN" sz="1600" dirty="0"/>
                  <a:t>评分标准化</a:t>
                </a:r>
              </a:p>
              <a:p>
                <a:r>
                  <a:rPr lang="en-US" altLang="zh-CN" sz="1600" b="1" dirty="0"/>
                  <a:t>        </a:t>
                </a:r>
                <a:r>
                  <a:rPr lang="zh-CN" altLang="zh-CN" sz="1600" b="1" dirty="0"/>
                  <a:t>均值中心化</a:t>
                </a:r>
                <a:r>
                  <a:rPr lang="zh-CN" altLang="zh-CN" sz="1600" dirty="0"/>
                  <a:t>的思想是通过与平均分的比较来决定一个评分为正或者为负。在基于用户推荐系统中，设</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oMath>
                </a14:m>
                <a:r>
                  <a:rPr lang="zh-CN" altLang="zh-CN" sz="1600" dirty="0"/>
                  <a:t>为用户</a:t>
                </a:r>
                <a:r>
                  <a:rPr lang="en-US" altLang="zh-CN" sz="1600" dirty="0"/>
                  <a:t>u</a:t>
                </a:r>
                <a:r>
                  <a:rPr lang="zh-CN" altLang="zh-CN" sz="1600" dirty="0"/>
                  <a:t>对物品</a:t>
                </a:r>
                <a:r>
                  <a:rPr lang="en-US" altLang="zh-CN" sz="1600" dirty="0" err="1"/>
                  <a:t>i</a:t>
                </a:r>
                <a:r>
                  <a:rPr lang="zh-CN" altLang="zh-CN" sz="1600" dirty="0"/>
                  <a:t>的原始评分，</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𝑢</m:t>
                            </m:r>
                          </m:sub>
                        </m:sSub>
                      </m:e>
                    </m:bar>
                  </m:oMath>
                </a14:m>
                <a:r>
                  <a:rPr lang="zh-CN" altLang="zh-CN" sz="1600" dirty="0"/>
                  <a:t>是他评价的所有物品的平均分，则均值中心化评分</a:t>
                </a:r>
                <a14:m>
                  <m:oMath xmlns:m="http://schemas.openxmlformats.org/officeDocument/2006/math">
                    <m:r>
                      <m:rPr>
                        <m:sty m:val="p"/>
                      </m:rPr>
                      <a:rPr lang="en-US" altLang="zh-CN" sz="1600">
                        <a:latin typeface="Cambria Math" panose="02040503050406030204" pitchFamily="18" charset="0"/>
                      </a:rPr>
                      <m:t>h</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𝑢</m:t>
                            </m:r>
                          </m:sub>
                        </m:sSub>
                      </m:e>
                    </m:bar>
                  </m:oMath>
                </a14:m>
                <a:r>
                  <a:rPr lang="zh-CN" altLang="zh-CN" sz="1600" dirty="0"/>
                  <a:t>。</a:t>
                </a:r>
                <a:endParaRPr lang="en-US" altLang="zh-CN" sz="1600" dirty="0"/>
              </a:p>
              <a:p>
                <a:r>
                  <a:rPr lang="en-US" altLang="zh-CN" sz="1600" dirty="0"/>
                  <a:t>      </a:t>
                </a:r>
                <a:r>
                  <a:rPr lang="zh-CN" altLang="zh-CN" sz="1600" dirty="0"/>
                  <a:t>例，在基于用户推荐系统中对表</a:t>
                </a:r>
                <a:r>
                  <a:rPr lang="en-US" altLang="zh-CN" sz="1600" dirty="0"/>
                  <a:t>8-3</a:t>
                </a:r>
                <a:r>
                  <a:rPr lang="zh-CN" altLang="zh-CN" sz="1600" dirty="0"/>
                  <a:t>中的评分进行均值中心化，结果如表</a:t>
                </a:r>
                <a:r>
                  <a:rPr lang="en-US" altLang="zh-CN" sz="1600" dirty="0"/>
                  <a:t>8-4</a:t>
                </a:r>
                <a:r>
                  <a:rPr lang="zh-CN" altLang="zh-CN" sz="1600" dirty="0"/>
                  <a:t>：</a:t>
                </a:r>
              </a:p>
            </p:txBody>
          </p:sp>
        </mc:Choice>
        <mc:Fallback>
          <p:sp>
            <p:nvSpPr>
              <p:cNvPr id="73" name="矩形 72"/>
              <p:cNvSpPr>
                <a:spLocks noRot="1" noChangeAspect="1" noMove="1" noResize="1" noEditPoints="1" noAdjustHandles="1" noChangeArrowheads="1" noChangeShapeType="1" noTextEdit="1"/>
              </p:cNvSpPr>
              <p:nvPr/>
            </p:nvSpPr>
            <p:spPr>
              <a:xfrm>
                <a:off x="27236" y="1532811"/>
                <a:ext cx="8705283" cy="1569660"/>
              </a:xfrm>
              <a:prstGeom prst="rect">
                <a:avLst/>
              </a:prstGeom>
              <a:blipFill rotWithShape="1">
                <a:blip r:embed="rId3"/>
                <a:stretch>
                  <a:fillRect l="-350" t="-1163" b="-3876"/>
                </a:stretch>
              </a:blipFill>
            </p:spPr>
            <p:txBody>
              <a:bodyPr/>
              <a:lstStyle/>
              <a:p>
                <a:r>
                  <a:rPr lang="zh-CN" altLang="en-US">
                    <a:noFill/>
                  </a:rPr>
                  <a:t> </a:t>
                </a:r>
                <a:endParaRPr lang="zh-CN" altLang="en-US">
                  <a:noFill/>
                </a:endParaRPr>
              </a:p>
            </p:txBody>
          </p:sp>
        </mc:Fallback>
      </mc:AlternateContent>
      <p:graphicFrame>
        <p:nvGraphicFramePr>
          <p:cNvPr id="7" name="表格 6"/>
          <p:cNvGraphicFramePr>
            <a:graphicFrameLocks noGrp="1"/>
          </p:cNvGraphicFramePr>
          <p:nvPr/>
        </p:nvGraphicFramePr>
        <p:xfrm>
          <a:off x="1350946" y="3602591"/>
          <a:ext cx="6059134" cy="1104138"/>
        </p:xfrm>
        <a:graphic>
          <a:graphicData uri="http://schemas.openxmlformats.org/drawingml/2006/table">
            <a:tbl>
              <a:tblPr firstRow="1" firstCol="1" bandRow="1">
                <a:tableStyleId>{5C22544A-7EE6-4342-B048-85BDC9FD1C3A}</a:tableStyleId>
              </a:tblPr>
              <a:tblGrid>
                <a:gridCol w="1501547"/>
                <a:gridCol w="804779"/>
                <a:gridCol w="900081"/>
                <a:gridCol w="901140"/>
                <a:gridCol w="900081"/>
                <a:gridCol w="1051506"/>
              </a:tblGrid>
              <a:tr h="0">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dirty="0">
                          <a:effectLst/>
                        </a:rPr>
                        <a:t>用户</a:t>
                      </a:r>
                      <a:r>
                        <a:rPr lang="en-US" sz="1050" kern="1050" dirty="0">
                          <a:effectLst/>
                        </a:rPr>
                        <a:t>1</a:t>
                      </a:r>
                      <a:r>
                        <a:rPr lang="zh-CN" sz="1050" kern="1050" dirty="0">
                          <a:effectLst/>
                        </a:rPr>
                        <a:t>（</a:t>
                      </a:r>
                      <a:r>
                        <a:rPr lang="en-US" sz="1050" kern="1050" dirty="0">
                          <a:effectLst/>
                        </a:rPr>
                        <a:t>Tom</a:t>
                      </a:r>
                      <a:r>
                        <a:rPr lang="zh-CN" sz="1050" kern="1050" dirty="0">
                          <a:effectLst/>
                        </a:rPr>
                        <a:t>）</a:t>
                      </a:r>
                      <a:endParaRPr lang="zh-CN" sz="1050" kern="105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null</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0.6</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0.6</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0.6</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1.2</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1.8</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-1.8</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-1.8</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8" name="Rectangle 1"/>
          <p:cNvSpPr>
            <a:spLocks noChangeArrowheads="1"/>
          </p:cNvSpPr>
          <p:nvPr/>
        </p:nvSpPr>
        <p:spPr bwMode="auto">
          <a:xfrm>
            <a:off x="1350946" y="4802482"/>
            <a:ext cx="152484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矩形 8"/>
          <p:cNvSpPr/>
          <p:nvPr/>
        </p:nvSpPr>
        <p:spPr>
          <a:xfrm>
            <a:off x="1246415" y="3306317"/>
            <a:ext cx="5841546" cy="297517"/>
          </a:xfrm>
          <a:prstGeom prst="rect">
            <a:avLst/>
          </a:prstGeom>
        </p:spPr>
        <p:txBody>
          <a:bodyPr wrap="square">
            <a:spAutoFit/>
          </a:bodyPr>
          <a:lstStyle/>
          <a:p>
            <a:pPr indent="266700" algn="ctr">
              <a:lnSpc>
                <a:spcPts val="1600"/>
              </a:lnSpc>
              <a:spcAft>
                <a:spcPts val="0"/>
              </a:spcAft>
            </a:pPr>
            <a:r>
              <a:rPr lang="zh-CN" altLang="zh-CN" sz="1600" b="1" kern="1050" dirty="0">
                <a:latin typeface="Times New Roman" panose="02020603050405020304" pitchFamily="18" charset="0"/>
                <a:ea typeface="宋体" panose="02010600030101010101" pitchFamily="2" charset="-122"/>
              </a:rPr>
              <a:t>表</a:t>
            </a:r>
            <a:r>
              <a:rPr lang="en-US" altLang="zh-CN" sz="1600" b="1" kern="1050" dirty="0">
                <a:latin typeface="Times New Roman" panose="02020603050405020304" pitchFamily="18" charset="0"/>
                <a:ea typeface="宋体" panose="02010600030101010101" pitchFamily="2" charset="-122"/>
              </a:rPr>
              <a:t>8-4 </a:t>
            </a:r>
            <a:r>
              <a:rPr lang="zh-CN" altLang="zh-CN" sz="1600" b="1" kern="1050" dirty="0">
                <a:latin typeface="Times New Roman" panose="02020603050405020304" pitchFamily="18" charset="0"/>
                <a:ea typeface="宋体" panose="02010600030101010101" pitchFamily="2" charset="-122"/>
              </a:rPr>
              <a:t>基于用户推荐的、均值中心化后的用户</a:t>
            </a:r>
            <a:r>
              <a:rPr lang="en-US" altLang="zh-CN" sz="1600" b="1" kern="1050" dirty="0">
                <a:latin typeface="Times New Roman" panose="02020603050405020304" pitchFamily="18" charset="0"/>
                <a:ea typeface="宋体" panose="02010600030101010101" pitchFamily="2" charset="-122"/>
              </a:rPr>
              <a:t>-</a:t>
            </a:r>
            <a:r>
              <a:rPr lang="zh-CN" altLang="zh-CN" sz="1600" b="1" kern="1050" dirty="0">
                <a:latin typeface="Times New Roman" panose="02020603050405020304" pitchFamily="18" charset="0"/>
                <a:ea typeface="宋体" panose="02010600030101010101" pitchFamily="2" charset="-122"/>
              </a:rPr>
              <a:t>物品评价模型</a:t>
            </a:r>
            <a:endParaRPr lang="zh-CN" altLang="zh-CN" sz="1600" b="1" kern="1050" dirty="0">
              <a:latin typeface="Times New Roman" panose="02020603050405020304" pitchFamily="18"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78" name="矩形 77">
                <a:extLst>
                  <a:ext uri="{FF2B5EF4-FFF2-40B4-BE49-F238E27FC236}">
                    <a14:artisticCrisscrossEtching id="{9FFD41A2-5CCB-42D2-AEBE-2F18F39B55F1}"/>
                  </a:ext>
                </a:extLst>
              </p:cNvPr>
              <p:cNvSpPr/>
              <p:nvPr/>
            </p:nvSpPr>
            <p:spPr>
              <a:xfrm>
                <a:off x="73478" y="5116420"/>
                <a:ext cx="8871739" cy="584775"/>
              </a:xfrm>
              <a:prstGeom prst="rect">
                <a:avLst/>
              </a:prstGeom>
            </p:spPr>
            <p:txBody>
              <a:bodyPr wrap="square">
                <a:spAutoFit/>
              </a:bodyPr>
              <a:lstStyle/>
              <a:p>
                <a:r>
                  <a:rPr lang="en-US" altLang="zh-CN" sz="1600" dirty="0"/>
                  <a:t>       </a:t>
                </a:r>
                <a:r>
                  <a:rPr lang="zh-CN" altLang="zh-CN" sz="1600" dirty="0"/>
                  <a:t>同样，基于物品来说，</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oMath>
                </a14:m>
                <a:r>
                  <a:rPr lang="zh-CN" altLang="zh-CN" sz="1600" dirty="0"/>
                  <a:t>的均值中心化评分可以为</a:t>
                </a:r>
                <a14:m>
                  <m:oMath xmlns:m="http://schemas.openxmlformats.org/officeDocument/2006/math">
                    <m:r>
                      <m:rPr>
                        <m:sty m:val="p"/>
                      </m:rPr>
                      <a:rPr lang="en-US" altLang="zh-CN" sz="1600">
                        <a:latin typeface="Cambria Math" panose="02040503050406030204" pitchFamily="18" charset="0"/>
                      </a:rPr>
                      <m:t>h</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𝑖</m:t>
                            </m:r>
                          </m:sub>
                        </m:sSub>
                      </m:e>
                    </m:bar>
                  </m:oMath>
                </a14:m>
                <a:r>
                  <a:rPr lang="zh-CN" altLang="zh-CN" sz="1600" dirty="0"/>
                  <a:t>。其中</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oMath>
                </a14:m>
                <a:r>
                  <a:rPr lang="zh-CN" altLang="zh-CN" sz="1600" dirty="0"/>
                  <a:t>为用户</a:t>
                </a:r>
                <a:r>
                  <a:rPr lang="en-US" altLang="zh-CN" sz="1600" dirty="0"/>
                  <a:t>u</a:t>
                </a:r>
                <a:r>
                  <a:rPr lang="zh-CN" altLang="zh-CN" sz="1600" dirty="0"/>
                  <a:t>对物品</a:t>
                </a:r>
                <a:r>
                  <a:rPr lang="en-US" altLang="zh-CN" sz="1600" dirty="0" err="1"/>
                  <a:t>i</a:t>
                </a:r>
                <a:r>
                  <a:rPr lang="zh-CN" altLang="zh-CN" sz="1600" dirty="0"/>
                  <a:t>的原始评分，</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𝑖</m:t>
                            </m:r>
                          </m:sub>
                        </m:sSub>
                      </m:e>
                    </m:bar>
                  </m:oMath>
                </a14:m>
                <a:r>
                  <a:rPr lang="zh-CN" altLang="zh-CN" sz="1600" dirty="0"/>
                  <a:t>为用户集合对物品</a:t>
                </a:r>
                <a:r>
                  <a:rPr lang="en-US" altLang="zh-CN" sz="1600" dirty="0" err="1"/>
                  <a:t>i</a:t>
                </a:r>
                <a:r>
                  <a:rPr lang="zh-CN" altLang="zh-CN" sz="1600" dirty="0"/>
                  <a:t>的平均评分。</a:t>
                </a:r>
              </a:p>
            </p:txBody>
          </p:sp>
        </mc:Choice>
        <mc:Fallback>
          <p:sp>
            <p:nvSpPr>
              <p:cNvPr id="78" name="矩形 77"/>
              <p:cNvSpPr>
                <a:spLocks noRot="1" noChangeAspect="1" noMove="1" noResize="1" noEditPoints="1" noAdjustHandles="1" noChangeArrowheads="1" noChangeShapeType="1" noTextEdit="1"/>
              </p:cNvSpPr>
              <p:nvPr/>
            </p:nvSpPr>
            <p:spPr>
              <a:xfrm>
                <a:off x="73478" y="5116420"/>
                <a:ext cx="8871739" cy="584775"/>
              </a:xfrm>
              <a:prstGeom prst="rect">
                <a:avLst/>
              </a:prstGeom>
              <a:blipFill rotWithShape="1">
                <a:blip r:embed="rId4"/>
                <a:stretch>
                  <a:fillRect l="-344" t="-3125" b="-12500"/>
                </a:stretch>
              </a:blipFill>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26487" y="1246681"/>
            <a:ext cx="8765722" cy="615553"/>
          </a:xfrm>
          <a:prstGeom prst="rect">
            <a:avLst/>
          </a:prstGeom>
        </p:spPr>
        <p:txBody>
          <a:bodyPr wrap="square">
            <a:spAutoFit/>
          </a:bodyPr>
          <a:lstStyle/>
          <a:p>
            <a:r>
              <a:rPr lang="en-US" altLang="zh-CN" sz="1600" b="1" dirty="0"/>
              <a:t>       2.</a:t>
            </a:r>
            <a:r>
              <a:rPr lang="zh-CN" altLang="zh-CN" b="1" dirty="0"/>
              <a:t>用户</a:t>
            </a:r>
            <a:r>
              <a:rPr lang="en-US" altLang="zh-CN" b="1" dirty="0"/>
              <a:t>-</a:t>
            </a:r>
            <a:r>
              <a:rPr lang="zh-CN" altLang="zh-CN" b="1" dirty="0"/>
              <a:t>物品评价模型</a:t>
            </a:r>
            <a:endParaRPr lang="zh-CN" altLang="en-US" b="1" dirty="0"/>
          </a:p>
          <a:p>
            <a:r>
              <a:rPr lang="en-US" altLang="zh-CN" sz="1600" dirty="0"/>
              <a:t>      </a:t>
            </a:r>
            <a:endParaRPr lang="zh-CN" altLang="zh-CN" sz="1600" dirty="0"/>
          </a:p>
        </p:txBody>
      </p:sp>
      <p:sp>
        <p:nvSpPr>
          <p:cNvPr id="82" name="矩形 81"/>
          <p:cNvSpPr/>
          <p:nvPr/>
        </p:nvSpPr>
        <p:spPr>
          <a:xfrm>
            <a:off x="259814" y="874479"/>
            <a:ext cx="2659702" cy="369332"/>
          </a:xfrm>
          <a:prstGeom prst="rect">
            <a:avLst/>
          </a:prstGeom>
        </p:spPr>
        <p:txBody>
          <a:bodyPr wrap="none">
            <a:spAutoFit/>
          </a:bodyPr>
          <a:lstStyle/>
          <a:p>
            <a:r>
              <a:rPr lang="en-US" altLang="zh-CN" b="1" dirty="0"/>
              <a:t>8.3.1 </a:t>
            </a:r>
            <a:r>
              <a:rPr lang="zh-CN" altLang="en-US" b="1" dirty="0"/>
              <a:t>协同过滤基本概念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3" name="矩形 72"/>
          <p:cNvSpPr/>
          <p:nvPr/>
        </p:nvSpPr>
        <p:spPr>
          <a:xfrm>
            <a:off x="27236" y="1532811"/>
            <a:ext cx="8705283" cy="830997"/>
          </a:xfrm>
          <a:prstGeom prst="rect">
            <a:avLst/>
          </a:prstGeom>
        </p:spPr>
        <p:txBody>
          <a:bodyPr wrap="square">
            <a:spAutoFit/>
          </a:bodyPr>
          <a:lstStyle/>
          <a:p>
            <a:r>
              <a:rPr lang="en-US" altLang="zh-CN" sz="1600" dirty="0"/>
              <a:t>      </a:t>
            </a:r>
            <a:r>
              <a:rPr lang="zh-CN" altLang="zh-CN" sz="1600" dirty="0"/>
              <a:t>（</a:t>
            </a:r>
            <a:r>
              <a:rPr lang="en-US" altLang="zh-CN" sz="1600" dirty="0"/>
              <a:t>2</a:t>
            </a:r>
            <a:r>
              <a:rPr lang="zh-CN" altLang="zh-CN" sz="1600" dirty="0"/>
              <a:t>）稀疏矩阵</a:t>
            </a:r>
            <a:endParaRPr lang="zh-CN" altLang="zh-CN" sz="1600" dirty="0"/>
          </a:p>
          <a:p>
            <a:r>
              <a:rPr lang="en-US" altLang="zh-CN" sz="1600" dirty="0"/>
              <a:t>       </a:t>
            </a:r>
            <a:r>
              <a:rPr lang="zh-CN" altLang="zh-CN" sz="1600" dirty="0"/>
              <a:t>在前面例子用到的评分矩阵中，只有一个用户</a:t>
            </a:r>
            <a:r>
              <a:rPr lang="en-US" altLang="zh-CN" sz="1600" dirty="0"/>
              <a:t>-</a:t>
            </a:r>
            <a:r>
              <a:rPr lang="zh-CN" altLang="zh-CN" sz="1600" dirty="0"/>
              <a:t>物品组合没有评分。但在实际应用中，由于用户一般只会评价（或购买）少部分物品，评分矩阵一般都非常稀疏。</a:t>
            </a:r>
            <a:endParaRPr lang="en-US" altLang="zh-CN" sz="1600" dirty="0"/>
          </a:p>
        </p:txBody>
      </p:sp>
      <p:sp>
        <p:nvSpPr>
          <p:cNvPr id="9" name="矩形 8"/>
          <p:cNvSpPr/>
          <p:nvPr/>
        </p:nvSpPr>
        <p:spPr>
          <a:xfrm>
            <a:off x="368687" y="3527382"/>
            <a:ext cx="4001446" cy="338554"/>
          </a:xfrm>
          <a:prstGeom prst="rect">
            <a:avLst/>
          </a:prstGeom>
        </p:spPr>
        <p:txBody>
          <a:bodyPr wrap="square">
            <a:spAutoFit/>
          </a:bodyPr>
          <a:lstStyle/>
          <a:p>
            <a:r>
              <a:rPr lang="zh-CN" altLang="zh-CN" sz="1600" dirty="0"/>
              <a:t>表</a:t>
            </a:r>
            <a:r>
              <a:rPr lang="en-US" altLang="zh-CN" sz="1600" dirty="0"/>
              <a:t>8-5 </a:t>
            </a:r>
            <a:r>
              <a:rPr lang="zh-CN" altLang="zh-CN" sz="1600" dirty="0"/>
              <a:t>扩展激活方法的用户</a:t>
            </a:r>
            <a:r>
              <a:rPr lang="en-US" altLang="zh-CN" sz="1600" dirty="0"/>
              <a:t>-</a:t>
            </a:r>
            <a:r>
              <a:rPr lang="zh-CN" altLang="zh-CN" sz="1600" dirty="0"/>
              <a:t>物品评价矩阵</a:t>
            </a:r>
            <a:endParaRPr lang="zh-CN" altLang="zh-CN" sz="1600" dirty="0"/>
          </a:p>
        </p:txBody>
      </p:sp>
      <p:graphicFrame>
        <p:nvGraphicFramePr>
          <p:cNvPr id="4" name="表格 3"/>
          <p:cNvGraphicFramePr>
            <a:graphicFrameLocks noGrp="1"/>
          </p:cNvGraphicFramePr>
          <p:nvPr/>
        </p:nvGraphicFramePr>
        <p:xfrm>
          <a:off x="368687" y="3888584"/>
          <a:ext cx="4098538" cy="736092"/>
        </p:xfrm>
        <a:graphic>
          <a:graphicData uri="http://schemas.openxmlformats.org/drawingml/2006/table">
            <a:tbl>
              <a:tblPr firstRow="1" firstCol="1" bandRow="1">
                <a:tableStyleId>{5C22544A-7EE6-4342-B048-85BDC9FD1C3A}</a:tableStyleId>
              </a:tblPr>
              <a:tblGrid>
                <a:gridCol w="793777"/>
                <a:gridCol w="792844"/>
                <a:gridCol w="793777"/>
                <a:gridCol w="792844"/>
                <a:gridCol w="925296"/>
              </a:tblGrid>
              <a:tr h="0">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0</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4864405" y="2901955"/>
          <a:ext cx="3868114" cy="1781940"/>
        </p:xfrm>
        <a:graphic>
          <a:graphicData uri="http://schemas.openxmlformats.org/presentationml/2006/ole">
            <mc:AlternateContent xmlns:mc="http://schemas.openxmlformats.org/markup-compatibility/2006">
              <mc:Choice xmlns:v="urn:schemas-microsoft-com:vml" Requires="v">
                <p:oleObj spid="_x0000_s35854" name="" r:id="rId3" imgW="3551555" imgH="1642745" progId="Visio.Drawing.15">
                  <p:embed/>
                </p:oleObj>
              </mc:Choice>
              <mc:Fallback>
                <p:oleObj name="" r:id="rId3" imgW="3551555" imgH="164274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405" y="2901955"/>
                        <a:ext cx="3868114" cy="1781940"/>
                      </a:xfrm>
                      <a:prstGeom prst="rect">
                        <a:avLst/>
                      </a:prstGeom>
                      <a:noFill/>
                    </p:spPr>
                  </p:pic>
                </p:oleObj>
              </mc:Fallback>
            </mc:AlternateContent>
          </a:graphicData>
        </a:graphic>
      </p:graphicFrame>
      <p:sp>
        <p:nvSpPr>
          <p:cNvPr id="11" name="矩形 10"/>
          <p:cNvSpPr/>
          <p:nvPr/>
        </p:nvSpPr>
        <p:spPr>
          <a:xfrm>
            <a:off x="5208587" y="4666780"/>
            <a:ext cx="3198311" cy="615553"/>
          </a:xfrm>
          <a:prstGeom prst="rect">
            <a:avLst/>
          </a:prstGeom>
        </p:spPr>
        <p:txBody>
          <a:bodyPr wrap="none">
            <a:spAutoFit/>
          </a:bodyPr>
          <a:lstStyle/>
          <a:p>
            <a:r>
              <a:rPr lang="en-US" altLang="zh-CN" sz="1600" kern="1050" dirty="0">
                <a:latin typeface="宋体" panose="02010600030101010101" pitchFamily="2" charset="-122"/>
                <a:ea typeface="宋体" panose="02010600030101010101" pitchFamily="2" charset="-122"/>
                <a:cs typeface="Times New Roman" panose="02020603050405020304" pitchFamily="18" charset="0"/>
              </a:rPr>
              <a:t>      </a:t>
            </a:r>
            <a:r>
              <a:rPr lang="zh-CN" altLang="zh-CN" sz="1400" kern="1050" dirty="0">
                <a:latin typeface="宋体" panose="02010600030101010101" pitchFamily="2" charset="-122"/>
                <a:ea typeface="宋体" panose="02010600030101010101" pitchFamily="2" charset="-122"/>
                <a:cs typeface="Times New Roman" panose="02020603050405020304" pitchFamily="18" charset="0"/>
              </a:rPr>
              <a:t>图</a:t>
            </a:r>
            <a:r>
              <a:rPr lang="en-US" altLang="zh-CN" sz="1400" kern="1050" dirty="0">
                <a:latin typeface="宋体" panose="02010600030101010101" pitchFamily="2" charset="-122"/>
                <a:ea typeface="宋体" panose="02010600030101010101" pitchFamily="2" charset="-122"/>
              </a:rPr>
              <a:t>8-5 </a:t>
            </a:r>
            <a:r>
              <a:rPr lang="zh-CN" altLang="zh-CN" sz="1400" kern="1050" dirty="0">
                <a:latin typeface="宋体" panose="02010600030101010101" pitchFamily="2" charset="-122"/>
                <a:ea typeface="宋体" panose="02010600030101010101" pitchFamily="2" charset="-122"/>
                <a:cs typeface="Times New Roman" panose="02020603050405020304" pitchFamily="18" charset="0"/>
              </a:rPr>
              <a:t>用户</a:t>
            </a:r>
            <a:r>
              <a:rPr lang="en-US" altLang="zh-CN" sz="1400" kern="1050" dirty="0">
                <a:latin typeface="宋体" panose="02010600030101010101" pitchFamily="2" charset="-122"/>
                <a:ea typeface="宋体" panose="02010600030101010101" pitchFamily="2" charset="-122"/>
              </a:rPr>
              <a:t>-</a:t>
            </a:r>
            <a:r>
              <a:rPr lang="zh-CN" altLang="zh-CN" sz="1400" kern="1050" dirty="0">
                <a:latin typeface="宋体" panose="02010600030101010101" pitchFamily="2" charset="-122"/>
                <a:ea typeface="宋体" panose="02010600030101010101" pitchFamily="2" charset="-122"/>
                <a:cs typeface="Times New Roman" panose="02020603050405020304" pitchFamily="18" charset="0"/>
              </a:rPr>
              <a:t>物品关系</a:t>
            </a:r>
            <a:endParaRPr lang="en-US" altLang="zh-CN" sz="1400" kern="1050" dirty="0">
              <a:latin typeface="宋体" panose="02010600030101010101" pitchFamily="2" charset="-122"/>
              <a:ea typeface="宋体" panose="02010600030101010101" pitchFamily="2" charset="-122"/>
              <a:cs typeface="Times New Roman" panose="02020603050405020304" pitchFamily="18" charset="0"/>
            </a:endParaRPr>
          </a:p>
          <a:p>
            <a:r>
              <a:rPr lang="zh-CN" altLang="en-US" sz="1400" kern="1050" dirty="0">
                <a:latin typeface="宋体" panose="02010600030101010101" pitchFamily="2" charset="-122"/>
                <a:ea typeface="宋体" panose="02010600030101010101" pitchFamily="2" charset="-122"/>
                <a:cs typeface="Times New Roman" panose="02020603050405020304" pitchFamily="18" charset="0"/>
              </a:rPr>
              <a:t>（</a:t>
            </a:r>
            <a:r>
              <a:rPr lang="zh-CN" altLang="zh-CN" sz="1400" dirty="0">
                <a:latin typeface="宋体" panose="02010600030101010101" pitchFamily="2" charset="-122"/>
                <a:ea typeface="宋体" panose="02010600030101010101" pitchFamily="2" charset="-122"/>
              </a:rPr>
              <a:t>由表</a:t>
            </a:r>
            <a:r>
              <a:rPr lang="en-US" altLang="zh-CN" sz="1400" dirty="0">
                <a:latin typeface="宋体" panose="02010600030101010101" pitchFamily="2" charset="-122"/>
                <a:ea typeface="宋体" panose="02010600030101010101" pitchFamily="2" charset="-122"/>
              </a:rPr>
              <a:t>8-5</a:t>
            </a:r>
            <a:r>
              <a:rPr lang="zh-CN" altLang="zh-CN" sz="1400" dirty="0">
                <a:latin typeface="宋体" panose="02010600030101010101" pitchFamily="2" charset="-122"/>
                <a:ea typeface="宋体" panose="02010600030101010101" pitchFamily="2" charset="-122"/>
              </a:rPr>
              <a:t>的二进制评分矩阵推导出</a:t>
            </a:r>
            <a:r>
              <a:rPr lang="zh-CN" altLang="en-US" kern="105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26487" y="1246681"/>
            <a:ext cx="8765722" cy="1077218"/>
          </a:xfrm>
          <a:prstGeom prst="rect">
            <a:avLst/>
          </a:prstGeom>
        </p:spPr>
        <p:txBody>
          <a:bodyPr wrap="square">
            <a:spAutoFit/>
          </a:bodyPr>
          <a:lstStyle/>
          <a:p>
            <a:r>
              <a:rPr lang="en-US" altLang="zh-CN" sz="1600" dirty="0"/>
              <a:t>       </a:t>
            </a:r>
            <a:r>
              <a:rPr lang="zh-CN" altLang="zh-CN" sz="1600" dirty="0"/>
              <a:t>基于用户的协同过滤是推荐系统最早采用的一种方之一</a:t>
            </a:r>
            <a:r>
              <a:rPr lang="en-US" altLang="zh-CN" sz="1600" baseline="30000" dirty="0"/>
              <a:t>[25]</a:t>
            </a:r>
            <a:r>
              <a:rPr lang="zh-CN" altLang="zh-CN" sz="1600" dirty="0"/>
              <a:t>，它基于这样一个假设：预测用户</a:t>
            </a:r>
            <a:r>
              <a:rPr lang="en-US" altLang="zh-CN" sz="1600" dirty="0"/>
              <a:t>u</a:t>
            </a:r>
            <a:r>
              <a:rPr lang="zh-CN" altLang="zh-CN" sz="1600" dirty="0"/>
              <a:t>对新物品</a:t>
            </a:r>
            <a:r>
              <a:rPr lang="en-US" altLang="zh-CN" sz="1600" dirty="0" err="1"/>
              <a:t>i</a:t>
            </a:r>
            <a:r>
              <a:rPr lang="zh-CN" altLang="zh-CN" sz="1600" dirty="0"/>
              <a:t>的评分，可以利用和用户</a:t>
            </a:r>
            <a:r>
              <a:rPr lang="en-US" altLang="zh-CN" sz="1600" dirty="0"/>
              <a:t>u</a:t>
            </a:r>
            <a:r>
              <a:rPr lang="zh-CN" altLang="zh-CN" sz="1600" dirty="0"/>
              <a:t>兴趣相近且对物品</a:t>
            </a:r>
            <a:r>
              <a:rPr lang="en-US" altLang="zh-CN" sz="1600" dirty="0" err="1"/>
              <a:t>i</a:t>
            </a:r>
            <a:r>
              <a:rPr lang="zh-CN" altLang="zh-CN" sz="1600" dirty="0"/>
              <a:t>做了评分的用户。这些和用户</a:t>
            </a:r>
            <a:r>
              <a:rPr lang="en-US" altLang="zh-CN" sz="1600" dirty="0"/>
              <a:t>u</a:t>
            </a:r>
            <a:r>
              <a:rPr lang="zh-CN" altLang="zh-CN" sz="1600" dirty="0"/>
              <a:t>兴趣相近的用户称为</a:t>
            </a:r>
            <a:r>
              <a:rPr lang="zh-CN" altLang="zh-CN" sz="1600" b="1" dirty="0"/>
              <a:t>近邻</a:t>
            </a:r>
            <a:r>
              <a:rPr lang="zh-CN" altLang="zh-CN" sz="1600" dirty="0"/>
              <a:t>。</a:t>
            </a:r>
            <a:r>
              <a:rPr lang="en-US" altLang="zh-CN" sz="1600" dirty="0"/>
              <a:t>B. Sarwar</a:t>
            </a:r>
            <a:r>
              <a:rPr lang="zh-CN" altLang="zh-CN" sz="1600" dirty="0"/>
              <a:t>把</a:t>
            </a:r>
            <a:r>
              <a:rPr lang="zh-CN" altLang="en-US" sz="1600" dirty="0"/>
              <a:t>基于用户的协同过滤</a:t>
            </a:r>
            <a:r>
              <a:rPr lang="zh-CN" altLang="zh-CN" sz="1600" dirty="0"/>
              <a:t>算法分为三个主要的阶段：表示阶段（见</a:t>
            </a:r>
            <a:r>
              <a:rPr lang="en-US" altLang="zh-CN" sz="1600" dirty="0"/>
              <a:t>8.3.1</a:t>
            </a:r>
            <a:r>
              <a:rPr lang="zh-CN" altLang="zh-CN" sz="1600" dirty="0"/>
              <a:t>节的用户</a:t>
            </a:r>
            <a:r>
              <a:rPr lang="en-US" altLang="zh-CN" sz="1600" dirty="0"/>
              <a:t>-</a:t>
            </a:r>
            <a:r>
              <a:rPr lang="zh-CN" altLang="zh-CN" sz="1600" dirty="0"/>
              <a:t>物品评价模型）、近邻选择阶段、推荐产生</a:t>
            </a:r>
            <a:r>
              <a:rPr lang="en-US" altLang="zh-CN" sz="1600" baseline="30000" dirty="0"/>
              <a:t>[26]</a:t>
            </a:r>
            <a:r>
              <a:rPr lang="zh-CN" altLang="zh-CN" sz="1600" dirty="0"/>
              <a:t>。</a:t>
            </a:r>
            <a:endParaRPr lang="zh-CN" altLang="zh-CN" sz="1600" dirty="0"/>
          </a:p>
        </p:txBody>
      </p:sp>
      <p:sp>
        <p:nvSpPr>
          <p:cNvPr id="82" name="矩形 81"/>
          <p:cNvSpPr/>
          <p:nvPr/>
        </p:nvSpPr>
        <p:spPr>
          <a:xfrm>
            <a:off x="259814" y="874479"/>
            <a:ext cx="2890535" cy="369332"/>
          </a:xfrm>
          <a:prstGeom prst="rect">
            <a:avLst/>
          </a:prstGeom>
        </p:spPr>
        <p:txBody>
          <a:bodyPr wrap="none">
            <a:spAutoFit/>
          </a:bodyPr>
          <a:lstStyle/>
          <a:p>
            <a:r>
              <a:rPr lang="en-US" altLang="zh-CN" b="1" dirty="0"/>
              <a:t>8.3.2 </a:t>
            </a:r>
            <a:r>
              <a:rPr lang="zh-CN" altLang="en-US" b="1" dirty="0"/>
              <a:t>基于用户的协同过滤</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890535" cy="369332"/>
          </a:xfrm>
          <a:prstGeom prst="rect">
            <a:avLst/>
          </a:prstGeom>
        </p:spPr>
        <p:txBody>
          <a:bodyPr wrap="none">
            <a:spAutoFit/>
          </a:bodyPr>
          <a:lstStyle/>
          <a:p>
            <a:r>
              <a:rPr lang="en-US" altLang="zh-CN" b="1" dirty="0"/>
              <a:t>8.3.2 </a:t>
            </a:r>
            <a:r>
              <a:rPr lang="zh-CN" altLang="en-US" b="1" dirty="0"/>
              <a:t>基于用户的协同过滤</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78" name="矩形 77">
                <a:extLst>
                  <a:ext uri="{FF2B5EF4-FFF2-40B4-BE49-F238E27FC236}">
                    <a14:artisticCrisscrossEtching id="{27B33BF1-6C61-4329-B183-A5A5EF2E4589}"/>
                  </a:ext>
                </a:extLst>
              </p:cNvPr>
              <p:cNvSpPr/>
              <p:nvPr/>
            </p:nvSpPr>
            <p:spPr>
              <a:xfrm>
                <a:off x="-33905" y="1570261"/>
                <a:ext cx="8765722" cy="3251531"/>
              </a:xfrm>
              <a:prstGeom prst="rect">
                <a:avLst/>
              </a:prstGeom>
            </p:spPr>
            <p:txBody>
              <a:bodyPr wrap="square">
                <a:spAutoFit/>
              </a:bodyPr>
              <a:lstStyle/>
              <a:p>
                <a:r>
                  <a:rPr lang="en-US" altLang="zh-CN" dirty="0"/>
                  <a:t>       </a:t>
                </a:r>
                <a:r>
                  <a:rPr lang="en-US" altLang="zh-CN" sz="1600" dirty="0"/>
                  <a:t>1.</a:t>
                </a:r>
                <a:r>
                  <a:rPr lang="zh-CN" altLang="zh-CN" sz="1600" dirty="0"/>
                  <a:t>近邻选择</a:t>
                </a:r>
              </a:p>
              <a:p>
                <a:r>
                  <a:rPr lang="en-US" altLang="zh-CN" sz="1600" dirty="0"/>
                  <a:t>       </a:t>
                </a:r>
                <a:r>
                  <a:rPr lang="zh-CN" altLang="zh-CN" sz="1600" dirty="0"/>
                  <a:t>采用</a:t>
                </a:r>
                <a:r>
                  <a:rPr lang="en-US" altLang="zh-CN" sz="1600" dirty="0"/>
                  <a:t>Pearson</a:t>
                </a:r>
                <a:r>
                  <a:rPr lang="zh-CN" altLang="zh-CN" sz="1600" dirty="0"/>
                  <a:t>相关系数来确定相似用户集合。</a:t>
                </a:r>
                <a:endParaRPr lang="en-US" altLang="zh-CN" sz="1600" dirty="0"/>
              </a:p>
              <a:p>
                <a:r>
                  <a:rPr lang="en-US" altLang="zh-CN" sz="1600" dirty="0"/>
                  <a:t>      </a:t>
                </a:r>
                <a:r>
                  <a:rPr lang="zh-CN" altLang="zh-CN" sz="1600" dirty="0"/>
                  <a:t>给定</a:t>
                </a:r>
                <a:r>
                  <a:rPr lang="en-US" altLang="zh-CN" sz="1600" dirty="0"/>
                  <a:t>n</a:t>
                </a:r>
                <a:r>
                  <a:rPr lang="zh-CN" altLang="zh-CN" sz="1600" dirty="0"/>
                  <a:t>个用户，</a:t>
                </a:r>
                <a:r>
                  <a:rPr lang="en-US" altLang="zh-CN" sz="1600" dirty="0"/>
                  <a:t>U={u</a:t>
                </a:r>
                <a:r>
                  <a:rPr lang="en-US" altLang="zh-CN" sz="1600" baseline="-25000" dirty="0"/>
                  <a:t>1</a:t>
                </a:r>
                <a:r>
                  <a:rPr lang="en-US" altLang="zh-CN" sz="1600" dirty="0"/>
                  <a:t>,…, </a:t>
                </a:r>
                <a:r>
                  <a:rPr lang="en-US" altLang="zh-CN" sz="1600" dirty="0" err="1"/>
                  <a:t>u</a:t>
                </a:r>
                <a:r>
                  <a:rPr lang="en-US" altLang="zh-CN" sz="1600" baseline="-25000" dirty="0" err="1"/>
                  <a:t>i</a:t>
                </a:r>
                <a:r>
                  <a:rPr lang="en-US" altLang="zh-CN" sz="1600" dirty="0"/>
                  <a:t>,…,u</a:t>
                </a:r>
                <a:r>
                  <a:rPr lang="en-US" altLang="zh-CN" sz="1600" baseline="-25000" dirty="0"/>
                  <a:t>n</a:t>
                </a:r>
                <a:r>
                  <a:rPr lang="en-US" altLang="zh-CN" sz="1600" dirty="0"/>
                  <a:t>}</a:t>
                </a:r>
                <a:r>
                  <a:rPr lang="zh-CN" altLang="zh-CN" sz="1600" dirty="0"/>
                  <a:t>代表用户集合，给定</a:t>
                </a:r>
                <a:r>
                  <a:rPr lang="en-US" altLang="zh-CN" sz="1600" dirty="0"/>
                  <a:t>m</a:t>
                </a:r>
                <a:r>
                  <a:rPr lang="zh-CN" altLang="zh-CN" sz="1600" dirty="0"/>
                  <a:t>个物品（产品），</a:t>
                </a:r>
                <a:r>
                  <a:rPr lang="en-US" altLang="zh-CN" sz="1600" dirty="0"/>
                  <a:t>P={p</a:t>
                </a:r>
                <a:r>
                  <a:rPr lang="en-US" altLang="zh-CN" sz="1600" baseline="-25000" dirty="0"/>
                  <a:t>1</a:t>
                </a:r>
                <a:r>
                  <a:rPr lang="en-US" altLang="zh-CN" sz="1600" dirty="0"/>
                  <a:t>,…, </a:t>
                </a:r>
                <a:r>
                  <a:rPr lang="en-US" altLang="zh-CN" sz="1600" dirty="0" err="1"/>
                  <a:t>p</a:t>
                </a:r>
                <a:r>
                  <a:rPr lang="en-US" altLang="zh-CN" sz="1600" baseline="-25000" dirty="0" err="1"/>
                  <a:t>j</a:t>
                </a:r>
                <a:r>
                  <a:rPr lang="en-US" altLang="zh-CN" sz="1600" dirty="0"/>
                  <a:t> ,…,p</a:t>
                </a:r>
                <a:r>
                  <a:rPr lang="en-US" altLang="zh-CN" sz="1600" baseline="-25000" dirty="0"/>
                  <a:t>m</a:t>
                </a:r>
                <a:r>
                  <a:rPr lang="en-US" altLang="zh-CN" sz="1600" dirty="0"/>
                  <a:t>}</a:t>
                </a:r>
                <a:r>
                  <a:rPr lang="zh-CN" altLang="zh-CN" sz="1600" dirty="0"/>
                  <a:t>代表物品（产品）集合，</a:t>
                </a:r>
                <a:r>
                  <a:rPr lang="en-US" altLang="zh-CN" sz="1600" dirty="0"/>
                  <a:t> R={</a:t>
                </a:r>
                <a:r>
                  <a:rPr lang="en-US" altLang="zh-CN" sz="1600" dirty="0" err="1"/>
                  <a:t>r</a:t>
                </a:r>
                <a:r>
                  <a:rPr lang="en-US" altLang="zh-CN" sz="1600" baseline="-25000" dirty="0" err="1"/>
                  <a:t>ij</a:t>
                </a:r>
                <a:r>
                  <a:rPr lang="en-US" altLang="zh-CN" sz="1600" dirty="0"/>
                  <a:t>}</a:t>
                </a:r>
                <a:r>
                  <a:rPr lang="zh-CN" altLang="zh-CN" sz="1600" dirty="0"/>
                  <a:t>，</a:t>
                </a:r>
                <a14:m>
                  <m:oMath xmlns:m="http://schemas.openxmlformats.org/officeDocument/2006/math">
                    <m:r>
                      <m:rPr>
                        <m:sty m:val="p"/>
                      </m:rPr>
                      <a:rPr lang="en-US" altLang="zh-CN" sz="1600">
                        <a:latin typeface="Cambria Math" panose="02040503050406030204" pitchFamily="18" charset="0"/>
                      </a:rPr>
                      <m:t>i</m:t>
                    </m:r>
                    <m:r>
                      <a:rPr lang="en-US" altLang="zh-CN" sz="1600">
                        <a:latin typeface="Cambria Math" panose="02040503050406030204" pitchFamily="18" charset="0"/>
                      </a:rPr>
                      <m:t>∈1…</m:t>
                    </m:r>
                    <m:r>
                      <m:rPr>
                        <m:sty m:val="p"/>
                      </m:rPr>
                      <a:rPr lang="en-US" altLang="zh-CN" sz="1600">
                        <a:latin typeface="Cambria Math" panose="02040503050406030204" pitchFamily="18" charset="0"/>
                      </a:rPr>
                      <m:t>n</m:t>
                    </m:r>
                    <m:r>
                      <a:rPr lang="zh-CN" altLang="zh-CN" sz="1600">
                        <a:latin typeface="Cambria Math" panose="02040503050406030204" pitchFamily="18" charset="0"/>
                      </a:rPr>
                      <m:t>，</m:t>
                    </m:r>
                    <m:r>
                      <m:rPr>
                        <m:sty m:val="p"/>
                      </m:rPr>
                      <a:rPr lang="en-US" altLang="zh-CN" sz="1600">
                        <a:latin typeface="Cambria Math" panose="02040503050406030204" pitchFamily="18" charset="0"/>
                      </a:rPr>
                      <m:t>j</m:t>
                    </m:r>
                    <m:r>
                      <a:rPr lang="en-US" altLang="zh-CN" sz="1600">
                        <a:latin typeface="Cambria Math" panose="02040503050406030204" pitchFamily="18" charset="0"/>
                      </a:rPr>
                      <m:t>∈1…</m:t>
                    </m:r>
                    <m:r>
                      <m:rPr>
                        <m:sty m:val="p"/>
                      </m:rPr>
                      <a:rPr lang="en-US" altLang="zh-CN" sz="1600">
                        <a:latin typeface="Cambria Math" panose="02040503050406030204" pitchFamily="18" charset="0"/>
                      </a:rPr>
                      <m:t>m</m:t>
                    </m:r>
                  </m:oMath>
                </a14:m>
                <a:r>
                  <a:rPr lang="zh-CN" altLang="zh-CN" sz="1600" dirty="0"/>
                  <a:t>为</a:t>
                </a:r>
                <a14:m>
                  <m:oMath xmlns:m="http://schemas.openxmlformats.org/officeDocument/2006/math">
                    <m:r>
                      <m:rPr>
                        <m:sty m:val="p"/>
                      </m:rPr>
                      <a:rPr lang="en-US" altLang="zh-CN" sz="1600">
                        <a:latin typeface="Cambria Math" panose="02040503050406030204" pitchFamily="18" charset="0"/>
                      </a:rPr>
                      <m:t>n</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阶评分矩阵。用户</a:t>
                </a:r>
                <a:r>
                  <a:rPr lang="en-US" altLang="zh-CN" sz="1600" dirty="0"/>
                  <a:t>a</a:t>
                </a:r>
                <a:r>
                  <a:rPr lang="zh-CN" altLang="zh-CN" sz="1600" dirty="0"/>
                  <a:t>和用户</a:t>
                </a:r>
                <a:r>
                  <a:rPr lang="en-US" altLang="zh-CN" sz="1600" dirty="0"/>
                  <a:t>b</a:t>
                </a:r>
                <a:r>
                  <a:rPr lang="zh-CN" altLang="zh-CN" sz="1600" dirty="0"/>
                  <a:t>的相似度</a:t>
                </a:r>
                <a:r>
                  <a:rPr lang="en-US" altLang="zh-CN" sz="1600" dirty="0"/>
                  <a:t>sim(</a:t>
                </a:r>
                <a:r>
                  <a:rPr lang="en-US" altLang="zh-CN" sz="1600" dirty="0" err="1"/>
                  <a:t>a,b</a:t>
                </a:r>
                <a:r>
                  <a:rPr lang="en-US" altLang="zh-CN" sz="1600" dirty="0"/>
                  <a:t>)</a:t>
                </a:r>
                <a:r>
                  <a:rPr lang="zh-CN" altLang="zh-CN" sz="1600" dirty="0"/>
                  <a:t>可以用</a:t>
                </a:r>
                <a:r>
                  <a:rPr lang="zh-CN" altLang="en-US" sz="1600" dirty="0"/>
                  <a:t>下列</a:t>
                </a:r>
                <a:r>
                  <a:rPr lang="zh-CN" altLang="zh-CN" sz="1600" dirty="0"/>
                  <a:t>公式来表示。符号</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oMath>
                </a14:m>
                <a:r>
                  <a:rPr lang="zh-CN" altLang="zh-CN" sz="1600" dirty="0"/>
                  <a:t>代表用户</a:t>
                </a:r>
                <a:r>
                  <a:rPr lang="en-US" altLang="zh-CN" sz="1600" dirty="0"/>
                  <a:t>a</a:t>
                </a:r>
                <a:r>
                  <a:rPr lang="zh-CN" altLang="zh-CN" sz="1600" dirty="0"/>
                  <a:t>对物品</a:t>
                </a:r>
                <a:r>
                  <a:rPr lang="en-US" altLang="zh-CN" sz="1600" dirty="0"/>
                  <a:t>p</a:t>
                </a:r>
                <a:r>
                  <a:rPr lang="zh-CN" altLang="zh-CN" sz="1600" dirty="0"/>
                  <a:t>的评分，</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𝑎</m:t>
                            </m:r>
                          </m:sub>
                        </m:sSub>
                      </m:e>
                    </m:bar>
                  </m:oMath>
                </a14:m>
                <a:r>
                  <a:rPr lang="zh-CN" altLang="zh-CN" sz="1600" dirty="0"/>
                  <a:t>代表用户</a:t>
                </a:r>
                <a:r>
                  <a:rPr lang="en-US" altLang="zh-CN" sz="1600" dirty="0"/>
                  <a:t>a</a:t>
                </a:r>
                <a:r>
                  <a:rPr lang="zh-CN" altLang="zh-CN" sz="1600" dirty="0"/>
                  <a:t>的平均评分。符号</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oMath>
                </a14:m>
                <a:r>
                  <a:rPr lang="zh-CN" altLang="zh-CN" sz="1600" dirty="0"/>
                  <a:t>代表用户</a:t>
                </a:r>
                <a:r>
                  <a:rPr lang="en-US" altLang="zh-CN" sz="1600" dirty="0"/>
                  <a:t>b</a:t>
                </a:r>
                <a:r>
                  <a:rPr lang="zh-CN" altLang="zh-CN" sz="1600" dirty="0"/>
                  <a:t>对物品</a:t>
                </a:r>
                <a:r>
                  <a:rPr lang="en-US" altLang="zh-CN" sz="1600" dirty="0"/>
                  <a:t>p</a:t>
                </a:r>
                <a:r>
                  <a:rPr lang="zh-CN" altLang="zh-CN" sz="1600" dirty="0"/>
                  <a:t>的评分，</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𝑏</m:t>
                            </m:r>
                          </m:sub>
                        </m:sSub>
                      </m:e>
                    </m:bar>
                  </m:oMath>
                </a14:m>
                <a:r>
                  <a:rPr lang="zh-CN" altLang="zh-CN" sz="1600" dirty="0"/>
                  <a:t>代表用户</a:t>
                </a:r>
                <a:r>
                  <a:rPr lang="en-US" altLang="zh-CN" sz="1600" dirty="0"/>
                  <a:t>b</a:t>
                </a:r>
                <a:r>
                  <a:rPr lang="zh-CN" altLang="zh-CN" sz="1600" dirty="0"/>
                  <a:t>的平均评分。则用户</a:t>
                </a:r>
                <a:r>
                  <a:rPr lang="en-US" altLang="zh-CN" sz="1600" dirty="0"/>
                  <a:t>a</a:t>
                </a:r>
                <a:r>
                  <a:rPr lang="zh-CN" altLang="zh-CN" sz="1600" dirty="0"/>
                  <a:t>和</a:t>
                </a:r>
                <a:r>
                  <a:rPr lang="en-US" altLang="zh-CN" sz="1600" dirty="0"/>
                  <a:t>b</a:t>
                </a:r>
                <a:r>
                  <a:rPr lang="zh-CN" altLang="zh-CN" sz="1600" dirty="0"/>
                  <a:t>的相似性度量值为：</a:t>
                </a:r>
              </a:p>
              <a:p>
                <a:r>
                  <a:rPr lang="en-US" altLang="zh-CN" sz="1600" dirty="0"/>
                  <a:t>          </a:t>
                </a:r>
                <a14:m>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𝑃</m:t>
                            </m:r>
                          </m:e>
                        </m:nary>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sub>
                            </m:sSub>
                          </m:e>
                        </m:ba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sub>
                            </m:sSub>
                          </m:e>
                        </m:bar>
                        <m:r>
                          <a:rPr lang="en-US" altLang="zh-CN" sz="1600" i="1">
                            <a:latin typeface="Cambria Math" panose="02040503050406030204" pitchFamily="18" charset="0"/>
                          </a:rPr>
                          <m:t>)</m:t>
                        </m:r>
                      </m:num>
                      <m:den>
                        <m:rad>
                          <m:radPr>
                            <m:degHide m:val="on"/>
                            <m:ctrlPr>
                              <a:rPr lang="zh-CN" altLang="zh-CN" sz="1600" i="1">
                                <a:latin typeface="Cambria Math" panose="02040503050406030204" pitchFamily="18" charset="0"/>
                              </a:rPr>
                            </m:ctrlPr>
                          </m:radPr>
                          <m:deg/>
                          <m:e>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𝑃</m:t>
                                </m:r>
                              </m:e>
                            </m:nary>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sub>
                                    </m:sSub>
                                  </m:e>
                                </m:ba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rad>
                        <m:rad>
                          <m:radPr>
                            <m:degHide m:val="on"/>
                            <m:ctrlPr>
                              <a:rPr lang="zh-CN" altLang="zh-CN" sz="1600" i="1">
                                <a:latin typeface="Cambria Math" panose="02040503050406030204" pitchFamily="18" charset="0"/>
                              </a:rPr>
                            </m:ctrlPr>
                          </m:radPr>
                          <m:deg/>
                          <m:e>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𝑃</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sub>
                                        </m:sSub>
                                      </m:e>
                                    </m:ba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e>
                        </m:rad>
                      </m:den>
                    </m:f>
                  </m:oMath>
                </a14:m>
                <a:r>
                  <a:rPr lang="en-US" altLang="zh-CN" sz="1600" dirty="0"/>
                  <a:t> </a:t>
                </a:r>
              </a:p>
              <a:p>
                <a:r>
                  <a:rPr lang="en-US" altLang="zh-CN" sz="1600" dirty="0"/>
                  <a:t>      </a:t>
                </a:r>
                <a:r>
                  <a:rPr lang="zh-CN" altLang="zh-CN" sz="1600" dirty="0"/>
                  <a:t>由上式可以看出，</a:t>
                </a:r>
                <a:r>
                  <a:rPr lang="en-US" altLang="zh-CN" sz="1600" dirty="0"/>
                  <a:t>Pearson</a:t>
                </a:r>
                <a:r>
                  <a:rPr lang="zh-CN" altLang="zh-CN" sz="1600" dirty="0"/>
                  <a:t>相关系数方法考虑到了用户评分标准并不相同这个事实，采用</a:t>
                </a:r>
                <a:r>
                  <a:rPr lang="zh-CN" altLang="zh-CN" sz="1600" b="1" dirty="0"/>
                  <a:t>均值中心化</a:t>
                </a:r>
                <a:r>
                  <a:rPr lang="zh-CN" altLang="zh-CN" sz="1600" dirty="0"/>
                  <a:t>方法对评分进行标准化，用户</a:t>
                </a:r>
                <a:r>
                  <a:rPr lang="en-US" altLang="zh-CN" sz="1600" dirty="0"/>
                  <a:t>a</a:t>
                </a:r>
                <a:r>
                  <a:rPr lang="zh-CN" altLang="zh-CN" sz="1600" dirty="0"/>
                  <a:t>对物品</a:t>
                </a:r>
                <a:r>
                  <a:rPr lang="en-US" altLang="zh-CN" sz="1600" dirty="0"/>
                  <a:t>p</a:t>
                </a:r>
                <a:r>
                  <a:rPr lang="zh-CN" altLang="zh-CN" sz="1600" dirty="0"/>
                  <a:t>的评分均值化为，</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sub>
                        </m:sSub>
                      </m:e>
                    </m:bar>
                  </m:oMath>
                </a14:m>
                <a:r>
                  <a:rPr lang="zh-CN" altLang="zh-CN" sz="1600" dirty="0"/>
                  <a:t>，用户</a:t>
                </a:r>
                <a:r>
                  <a:rPr lang="en-US" altLang="zh-CN" sz="1600" dirty="0"/>
                  <a:t>b</a:t>
                </a:r>
                <a:r>
                  <a:rPr lang="zh-CN" altLang="zh-CN" sz="1600" dirty="0"/>
                  <a:t>对物品</a:t>
                </a:r>
                <a:r>
                  <a:rPr lang="en-US" altLang="zh-CN" sz="1600" dirty="0"/>
                  <a:t>p</a:t>
                </a:r>
                <a:r>
                  <a:rPr lang="zh-CN" altLang="zh-CN" sz="1600" dirty="0"/>
                  <a:t>的评分均值化为</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sub>
                        </m:sSub>
                      </m:e>
                    </m:bar>
                  </m:oMath>
                </a14:m>
                <a:r>
                  <a:rPr lang="zh-CN" altLang="zh-CN" sz="1600" dirty="0"/>
                  <a:t>。</a:t>
                </a:r>
                <a:r>
                  <a:rPr lang="en-US" altLang="zh-CN" sz="1600" dirty="0"/>
                  <a:t>Pearson</a:t>
                </a:r>
                <a:r>
                  <a:rPr lang="zh-CN" altLang="zh-CN" sz="1600" dirty="0"/>
                  <a:t>相关系数取值从</a:t>
                </a:r>
                <a:r>
                  <a:rPr lang="en-US" altLang="zh-CN" sz="1600" dirty="0"/>
                  <a:t>+1</a:t>
                </a:r>
                <a:r>
                  <a:rPr lang="zh-CN" altLang="zh-CN" sz="1600" dirty="0"/>
                  <a:t>（强正相关）到</a:t>
                </a:r>
                <a:r>
                  <a:rPr lang="en-US" altLang="zh-CN" sz="1600" dirty="0"/>
                  <a:t>-1</a:t>
                </a:r>
                <a:r>
                  <a:rPr lang="zh-CN" altLang="zh-CN" sz="1600" dirty="0"/>
                  <a:t>（强负相关）。</a:t>
                </a:r>
              </a:p>
            </p:txBody>
          </p:sp>
        </mc:Choice>
        <mc:Fallback>
          <p:sp>
            <p:nvSpPr>
              <p:cNvPr id="78" name="矩形 77"/>
              <p:cNvSpPr>
                <a:spLocks noRot="1" noChangeAspect="1" noMove="1" noResize="1" noEditPoints="1" noAdjustHandles="1" noChangeArrowheads="1" noChangeShapeType="1" noTextEdit="1"/>
              </p:cNvSpPr>
              <p:nvPr/>
            </p:nvSpPr>
            <p:spPr>
              <a:xfrm>
                <a:off x="-33905" y="1570261"/>
                <a:ext cx="8765722" cy="3251531"/>
              </a:xfrm>
              <a:prstGeom prst="rect">
                <a:avLst/>
              </a:prstGeom>
              <a:blipFill rotWithShape="1">
                <a:blip r:embed="rId3"/>
                <a:stretch>
                  <a:fillRect l="-348" r="-1182" b="-938"/>
                </a:stretch>
              </a:blipFill>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890535" cy="369332"/>
          </a:xfrm>
          <a:prstGeom prst="rect">
            <a:avLst/>
          </a:prstGeom>
        </p:spPr>
        <p:txBody>
          <a:bodyPr wrap="none">
            <a:spAutoFit/>
          </a:bodyPr>
          <a:lstStyle/>
          <a:p>
            <a:r>
              <a:rPr lang="en-US" altLang="zh-CN" b="1" dirty="0"/>
              <a:t>8.3.2 </a:t>
            </a:r>
            <a:r>
              <a:rPr lang="zh-CN" altLang="en-US" b="1" dirty="0"/>
              <a:t>基于用户的协同过滤</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78" name="矩形 77">
                <a:extLst>
                  <a:ext uri="{FF2B5EF4-FFF2-40B4-BE49-F238E27FC236}">
                    <a14:artisticCrisscrossEtching id="{27B33BF1-6C61-4329-B183-A5A5EF2E4589}"/>
                  </a:ext>
                </a:extLst>
              </p:cNvPr>
              <p:cNvSpPr/>
              <p:nvPr/>
            </p:nvSpPr>
            <p:spPr>
              <a:xfrm>
                <a:off x="-4558" y="1544044"/>
                <a:ext cx="8765722" cy="3004797"/>
              </a:xfrm>
              <a:prstGeom prst="rect">
                <a:avLst/>
              </a:prstGeom>
            </p:spPr>
            <p:txBody>
              <a:bodyPr wrap="square">
                <a:spAutoFit/>
              </a:bodyPr>
              <a:lstStyle/>
              <a:p>
                <a:r>
                  <a:rPr lang="en-US" altLang="zh-CN" dirty="0"/>
                  <a:t>       </a:t>
                </a:r>
                <a:r>
                  <a:rPr lang="en-US" altLang="zh-CN" sz="1600" dirty="0"/>
                  <a:t>1.</a:t>
                </a:r>
                <a:r>
                  <a:rPr lang="zh-CN" altLang="zh-CN" sz="1600" dirty="0"/>
                  <a:t>近邻选择</a:t>
                </a:r>
              </a:p>
              <a:p>
                <a:r>
                  <a:rPr lang="en-US" altLang="zh-CN" sz="1600" dirty="0"/>
                  <a:t>       </a:t>
                </a:r>
              </a:p>
              <a:p>
                <a:r>
                  <a:rPr lang="en-US" altLang="zh-CN" sz="1600" dirty="0"/>
                  <a:t>       </a:t>
                </a:r>
                <a:r>
                  <a:rPr lang="zh-CN" altLang="zh-CN" sz="1600" dirty="0"/>
                  <a:t>例如，对于表</a:t>
                </a:r>
                <a:r>
                  <a:rPr lang="en-US" altLang="zh-CN" sz="1600" dirty="0"/>
                  <a:t>8-3</a:t>
                </a:r>
                <a:r>
                  <a:rPr lang="zh-CN" altLang="zh-CN" sz="1600" dirty="0"/>
                  <a:t>中的</a:t>
                </a:r>
                <a:r>
                  <a:rPr lang="en-US" altLang="zh-CN" sz="1600" dirty="0"/>
                  <a:t>Tom</a:t>
                </a:r>
                <a:r>
                  <a:rPr lang="zh-CN" altLang="zh-CN" sz="1600" dirty="0"/>
                  <a:t>来说，其和用户</a:t>
                </a:r>
                <a:r>
                  <a:rPr lang="en-US" altLang="zh-CN" sz="1600" dirty="0"/>
                  <a:t>2</a:t>
                </a:r>
                <a:r>
                  <a:rPr lang="zh-CN" altLang="zh-CN" sz="1600" dirty="0"/>
                  <a:t>的相似度计算如下（</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𝑇𝑜𝑚</m:t>
                            </m:r>
                          </m:sub>
                        </m:sSub>
                      </m:e>
                    </m:bar>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sub>
                        </m:sSub>
                      </m:e>
                    </m:bar>
                    <m:r>
                      <a:rPr lang="en-US" altLang="zh-CN" sz="1600" i="1">
                        <a:latin typeface="Cambria Math" panose="02040503050406030204" pitchFamily="18" charset="0"/>
                      </a:rPr>
                      <m:t>=4</m:t>
                    </m:r>
                  </m:oMath>
                </a14:m>
                <a:r>
                  <a:rPr lang="zh-CN" altLang="zh-CN" sz="1600" dirty="0"/>
                  <a:t>，</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𝑢𝑠𝑒𝑟</m:t>
                            </m:r>
                            <m:r>
                              <a:rPr lang="en-US" altLang="zh-CN" sz="1600" i="1">
                                <a:latin typeface="Cambria Math" panose="02040503050406030204" pitchFamily="18" charset="0"/>
                              </a:rPr>
                              <m:t>2</m:t>
                            </m:r>
                          </m:sub>
                        </m:sSub>
                      </m:e>
                    </m:bar>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sub>
                        </m:sSub>
                      </m:e>
                    </m:bar>
                    <m:r>
                      <a:rPr lang="en-US" altLang="zh-CN" sz="1600" i="1">
                        <a:latin typeface="Cambria Math" panose="02040503050406030204" pitchFamily="18" charset="0"/>
                      </a:rPr>
                      <m:t>=2.4</m:t>
                    </m:r>
                  </m:oMath>
                </a14:m>
                <a:r>
                  <a:rPr lang="zh-CN" altLang="zh-CN" sz="1600" dirty="0"/>
                  <a:t>：</a:t>
                </a:r>
              </a:p>
              <a:p>
                <a:r>
                  <a:rPr lang="en-US" altLang="zh-CN" sz="1600" dirty="0"/>
                  <a:t> </a:t>
                </a:r>
                <a:endParaRPr lang="zh-CN" altLang="zh-CN" sz="1600" dirty="0"/>
              </a:p>
              <a:p>
                <a:r>
                  <a:rPr lang="en-US" altLang="zh-CN" sz="1600" dirty="0"/>
                  <a:t>                 </a:t>
                </a:r>
                <a14:m>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Tom</m:t>
                        </m:r>
                        <m:r>
                          <a:rPr lang="en-US" altLang="zh-CN" sz="1600">
                            <a:latin typeface="Cambria Math" panose="02040503050406030204" pitchFamily="18" charset="0"/>
                          </a:rPr>
                          <m:t>,</m:t>
                        </m:r>
                        <m:r>
                          <m:rPr>
                            <m:sty m:val="p"/>
                          </m:rPr>
                          <a:rPr lang="en-US" altLang="zh-CN" sz="1600">
                            <a:latin typeface="Cambria Math" panose="02040503050406030204" pitchFamily="18" charset="0"/>
                          </a:rPr>
                          <m:t>user</m:t>
                        </m:r>
                        <m:r>
                          <a:rPr lang="en-US" altLang="zh-CN" sz="1600">
                            <a:latin typeface="Cambria Math" panose="02040503050406030204" pitchFamily="18" charset="0"/>
                          </a:rPr>
                          <m:t>2</m:t>
                        </m:r>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d>
                          <m:dPr>
                            <m:ctrlPr>
                              <a:rPr lang="zh-CN" altLang="zh-CN" sz="1600" i="1">
                                <a:latin typeface="Cambria Math" panose="02040503050406030204" pitchFamily="18" charset="0"/>
                              </a:rPr>
                            </m:ctrlPr>
                          </m:dPr>
                          <m:e>
                            <m:r>
                              <a:rPr lang="en-US" altLang="zh-CN" sz="1600" i="1">
                                <a:latin typeface="Cambria Math" panose="02040503050406030204" pitchFamily="18" charset="0"/>
                              </a:rPr>
                              <m:t>5−4</m:t>
                            </m:r>
                          </m:e>
                        </m:d>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3−2.4</m:t>
                            </m:r>
                          </m:e>
                        </m:d>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3−4</m:t>
                            </m:r>
                          </m:e>
                        </m:d>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1−2.4</m:t>
                            </m:r>
                          </m:e>
                        </m:d>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4−4</m:t>
                            </m:r>
                          </m:e>
                        </m:d>
                        <m:r>
                          <a:rPr lang="en-US" altLang="zh-CN" sz="1600" i="1">
                            <a:latin typeface="Cambria Math" panose="02040503050406030204" pitchFamily="18" charset="0"/>
                          </a:rPr>
                          <m:t>∗(3−2.4)</m:t>
                        </m:r>
                      </m:num>
                      <m:den>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5−4</m:t>
                                    </m:r>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3−4</m:t>
                                    </m:r>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e>
                        </m:rad>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3−2.4</m:t>
                                    </m:r>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1−2.4</m:t>
                                    </m:r>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e>
                        </m:rad>
                      </m:den>
                    </m:f>
                    <m:r>
                      <a:rPr lang="en-US" altLang="zh-CN" sz="1600" i="1">
                        <a:latin typeface="Cambria Math" panose="02040503050406030204" pitchFamily="18" charset="0"/>
                      </a:rPr>
                      <m:t>=0.85</m:t>
                    </m:r>
                  </m:oMath>
                </a14:m>
                <a:r>
                  <a:rPr lang="en-US" altLang="zh-CN" sz="1600" dirty="0"/>
                  <a:t>  </a:t>
                </a:r>
                <a:endParaRPr lang="zh-CN" altLang="zh-CN" sz="1600" dirty="0"/>
              </a:p>
              <a:p>
                <a:r>
                  <a:rPr lang="en-US" altLang="zh-CN" sz="1600" dirty="0"/>
                  <a:t>       </a:t>
                </a:r>
                <a:r>
                  <a:rPr lang="zh-CN" altLang="zh-CN" sz="1600" dirty="0"/>
                  <a:t>类似地，</a:t>
                </a:r>
                <a:r>
                  <a:rPr lang="en-US" altLang="zh-CN" sz="1600" dirty="0"/>
                  <a:t>Tom</a:t>
                </a:r>
                <a:r>
                  <a:rPr lang="zh-CN" altLang="zh-CN" sz="1600" dirty="0"/>
                  <a:t>和其他用户，即用户</a:t>
                </a:r>
                <a:r>
                  <a:rPr lang="en-US" altLang="zh-CN" sz="1600" dirty="0"/>
                  <a:t>3</a:t>
                </a:r>
                <a:r>
                  <a:rPr lang="zh-CN" altLang="zh-CN" sz="1600" dirty="0"/>
                  <a:t>，用户</a:t>
                </a:r>
                <a:r>
                  <a:rPr lang="en-US" altLang="zh-CN" sz="1600" dirty="0"/>
                  <a:t>4</a:t>
                </a:r>
                <a:r>
                  <a:rPr lang="zh-CN" altLang="zh-CN" sz="1600" dirty="0"/>
                  <a:t>和用户</a:t>
                </a:r>
                <a:r>
                  <a:rPr lang="en-US" altLang="zh-CN" sz="1600" dirty="0"/>
                  <a:t>5</a:t>
                </a:r>
                <a:r>
                  <a:rPr lang="zh-CN" altLang="zh-CN" sz="1600" dirty="0"/>
                  <a:t>的相似度分别为</a:t>
                </a:r>
                <a:r>
                  <a:rPr lang="en-US" altLang="zh-CN" sz="1600" dirty="0"/>
                  <a:t>0.70</a:t>
                </a:r>
                <a:r>
                  <a:rPr lang="zh-CN" altLang="zh-CN" sz="1600" dirty="0"/>
                  <a:t>、</a:t>
                </a:r>
                <a:r>
                  <a:rPr lang="en-US" altLang="zh-CN" sz="1600" dirty="0"/>
                  <a:t>0.00</a:t>
                </a:r>
                <a:r>
                  <a:rPr lang="zh-CN" altLang="zh-CN" sz="1600" dirty="0"/>
                  <a:t>和</a:t>
                </a:r>
                <a:r>
                  <a:rPr lang="en-US" altLang="zh-CN" sz="1600" dirty="0"/>
                  <a:t>-0.79</a:t>
                </a:r>
                <a:r>
                  <a:rPr lang="zh-CN" altLang="zh-CN" sz="1600" dirty="0"/>
                  <a:t>。从上述计算结果可以看到，用户</a:t>
                </a:r>
                <a:r>
                  <a:rPr lang="en-US" altLang="zh-CN" sz="1600" dirty="0"/>
                  <a:t>2</a:t>
                </a:r>
                <a:r>
                  <a:rPr lang="zh-CN" altLang="zh-CN" sz="1600" dirty="0"/>
                  <a:t>和用户</a:t>
                </a:r>
                <a:r>
                  <a:rPr lang="en-US" altLang="zh-CN" sz="1600" dirty="0"/>
                  <a:t>3</a:t>
                </a:r>
                <a:r>
                  <a:rPr lang="zh-CN" altLang="zh-CN" sz="1600" dirty="0"/>
                  <a:t>与</a:t>
                </a:r>
                <a:r>
                  <a:rPr lang="en-US" altLang="zh-CN" sz="1600" dirty="0"/>
                  <a:t>Tom</a:t>
                </a:r>
                <a:r>
                  <a:rPr lang="zh-CN" altLang="zh-CN" sz="1600" dirty="0"/>
                  <a:t>的历史评分行为比较相似。</a:t>
                </a:r>
              </a:p>
              <a:p>
                <a:r>
                  <a:rPr lang="en-US" altLang="zh-CN" sz="1600" dirty="0"/>
                  <a:t>       </a:t>
                </a:r>
                <a:r>
                  <a:rPr lang="zh-CN" altLang="zh-CN" sz="1600" dirty="0"/>
                  <a:t>采用评分均值中心化方法可以发现评分绝对值可能完全不同的两个用户之间的具有较强的相似性。例如，尽管</a:t>
                </a:r>
                <a:r>
                  <a:rPr lang="en-US" altLang="zh-CN" sz="1600" dirty="0"/>
                  <a:t>Tom</a:t>
                </a:r>
                <a:r>
                  <a:rPr lang="zh-CN" altLang="zh-CN" sz="1600" dirty="0"/>
                  <a:t>和用户</a:t>
                </a:r>
                <a:r>
                  <a:rPr lang="en-US" altLang="zh-CN" sz="1600" dirty="0"/>
                  <a:t>2</a:t>
                </a:r>
                <a:r>
                  <a:rPr lang="zh-CN" altLang="zh-CN" sz="1600" dirty="0"/>
                  <a:t>的绝对评分值完全不同，但仍然可以发现评分值之间相当明显的线性相关性，进而得出二人相似的结论。</a:t>
                </a:r>
              </a:p>
            </p:txBody>
          </p:sp>
        </mc:Choice>
        <mc:Fallback>
          <p:sp>
            <p:nvSpPr>
              <p:cNvPr id="78" name="矩形 77"/>
              <p:cNvSpPr>
                <a:spLocks noRot="1" noChangeAspect="1" noMove="1" noResize="1" noEditPoints="1" noAdjustHandles="1" noChangeArrowheads="1" noChangeShapeType="1" noTextEdit="1"/>
              </p:cNvSpPr>
              <p:nvPr/>
            </p:nvSpPr>
            <p:spPr>
              <a:xfrm>
                <a:off x="-4558" y="1544044"/>
                <a:ext cx="8765722" cy="3004797"/>
              </a:xfrm>
              <a:prstGeom prst="rect">
                <a:avLst/>
              </a:prstGeom>
              <a:blipFill rotWithShape="1">
                <a:blip r:embed="rId3"/>
                <a:stretch>
                  <a:fillRect l="-348" b="-1623"/>
                </a:stretch>
              </a:blipFill>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30802" y="1302499"/>
            <a:ext cx="7941470" cy="615553"/>
          </a:xfrm>
          <a:prstGeom prst="rect">
            <a:avLst/>
          </a:prstGeom>
        </p:spPr>
        <p:txBody>
          <a:bodyPr wrap="square">
            <a:spAutoFit/>
          </a:bodyPr>
          <a:lstStyle/>
          <a:p>
            <a:r>
              <a:rPr lang="en-US" altLang="zh-CN" dirty="0"/>
              <a:t>       </a:t>
            </a:r>
            <a:r>
              <a:rPr lang="zh-CN" altLang="en-US" sz="1600" dirty="0"/>
              <a:t>推荐系统和搜索引擎的异同点：</a:t>
            </a:r>
            <a:endParaRPr lang="en-US" altLang="zh-CN" sz="1600" dirty="0"/>
          </a:p>
          <a:p>
            <a:r>
              <a:rPr lang="en-US" altLang="zh-CN" sz="1600" dirty="0"/>
              <a:t>          </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8.1.1 </a:t>
            </a:r>
            <a:r>
              <a:rPr lang="zh-CN" altLang="en-US" b="1" dirty="0"/>
              <a:t>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75" name="Rectangle 3"/>
          <p:cNvSpPr txBox="1">
            <a:spLocks noChangeArrowheads="1"/>
          </p:cNvSpPr>
          <p:nvPr/>
        </p:nvSpPr>
        <p:spPr>
          <a:xfrm>
            <a:off x="970730" y="2167980"/>
            <a:ext cx="7107305" cy="2988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Ø"/>
            </a:pPr>
            <a:r>
              <a:rPr lang="zh-CN" altLang="en-US" sz="1600" dirty="0">
                <a:solidFill>
                  <a:srgbClr val="FF0000"/>
                </a:solidFill>
              </a:rPr>
              <a:t>相同点：</a:t>
            </a:r>
            <a:endParaRPr lang="zh-CN" altLang="en-US" sz="1600" dirty="0">
              <a:solidFill>
                <a:srgbClr val="FF0000"/>
              </a:solidFill>
            </a:endParaRPr>
          </a:p>
          <a:p>
            <a:pPr lvl="2">
              <a:buSzPct val="100000"/>
              <a:buFont typeface="Wingdings" panose="05000000000000000000" pitchFamily="2" charset="2"/>
              <a:buChar char="l"/>
            </a:pPr>
            <a:r>
              <a:rPr lang="zh-CN" altLang="en-US" sz="1600" dirty="0"/>
              <a:t>都是一种帮助用户快速发现有用信息的工具</a:t>
            </a:r>
            <a:endParaRPr lang="zh-CN" altLang="en-US" sz="1600" dirty="0"/>
          </a:p>
          <a:p>
            <a:pPr>
              <a:buSzPct val="100000"/>
              <a:buFont typeface="Wingdings" panose="05000000000000000000" pitchFamily="2" charset="2"/>
              <a:buChar char="Ø"/>
            </a:pPr>
            <a:r>
              <a:rPr lang="zh-CN" altLang="en-US" sz="1600" dirty="0">
                <a:solidFill>
                  <a:srgbClr val="FF0000"/>
                </a:solidFill>
              </a:rPr>
              <a:t>不同点：</a:t>
            </a:r>
            <a:endParaRPr lang="zh-CN" altLang="en-US" sz="1600" dirty="0">
              <a:solidFill>
                <a:srgbClr val="FF0000"/>
              </a:solidFill>
            </a:endParaRPr>
          </a:p>
          <a:p>
            <a:pPr lvl="2">
              <a:buSzPct val="100000"/>
              <a:buFont typeface="Wingdings" panose="05000000000000000000" pitchFamily="2" charset="2"/>
              <a:buChar char="l"/>
            </a:pPr>
            <a:r>
              <a:rPr lang="zh-CN" altLang="en-US" sz="1600" dirty="0">
                <a:solidFill>
                  <a:srgbClr val="FF0000"/>
                </a:solidFill>
              </a:rPr>
              <a:t>搜索引擎</a:t>
            </a:r>
            <a:r>
              <a:rPr lang="zh-CN" altLang="en-US" sz="1600" dirty="0"/>
              <a:t>需要用户主动提供准确的关键词来寻找信息</a:t>
            </a:r>
            <a:endParaRPr lang="zh-CN" altLang="en-US" sz="1600" dirty="0"/>
          </a:p>
          <a:p>
            <a:pPr lvl="2">
              <a:buSzPct val="100000"/>
              <a:buFont typeface="Wingdings" panose="05000000000000000000" pitchFamily="2" charset="2"/>
              <a:buChar char="l"/>
            </a:pPr>
            <a:r>
              <a:rPr lang="zh-CN" altLang="en-US" sz="1600" dirty="0">
                <a:solidFill>
                  <a:srgbClr val="FF0000"/>
                </a:solidFill>
              </a:rPr>
              <a:t>推荐系统</a:t>
            </a:r>
            <a:r>
              <a:rPr lang="zh-CN" altLang="en-US" sz="1600" dirty="0"/>
              <a:t>不需要用户提供明确的需求，而是通过分析用户的历史行为给用户的兴趣建模</a:t>
            </a:r>
            <a:endParaRPr lang="zh-CN" altLang="en-US" sz="1600" dirty="0"/>
          </a:p>
          <a:p>
            <a:pPr>
              <a:buSzPct val="100000"/>
              <a:buFont typeface="Wingdings" panose="05000000000000000000" pitchFamily="2" charset="2"/>
              <a:buChar char="Ø"/>
            </a:pPr>
            <a:r>
              <a:rPr lang="zh-CN" altLang="en-US" sz="1600" dirty="0">
                <a:latin typeface="宋体" panose="02010600030101010101" pitchFamily="2" charset="-122"/>
              </a:rPr>
              <a:t>从某种意义上说，推荐系统和搜索引擎对于用户来说是两个</a:t>
            </a:r>
            <a:r>
              <a:rPr lang="zh-CN" altLang="en-US" sz="1600" dirty="0">
                <a:solidFill>
                  <a:srgbClr val="FF0000"/>
                </a:solidFill>
                <a:latin typeface="宋体" panose="02010600030101010101" pitchFamily="2" charset="-122"/>
              </a:rPr>
              <a:t>互补</a:t>
            </a:r>
            <a:r>
              <a:rPr lang="zh-CN" altLang="en-US" sz="1600" dirty="0">
                <a:latin typeface="宋体" panose="02010600030101010101" pitchFamily="2" charset="-122"/>
              </a:rPr>
              <a:t>的工具</a:t>
            </a:r>
            <a:endParaRPr lang="zh-CN" altLang="en-US" sz="1600" dirty="0">
              <a:latin typeface="宋体" panose="02010600030101010101" pitchFamily="2" charset="-122"/>
            </a:endParaRPr>
          </a:p>
          <a:p>
            <a:pPr lvl="2">
              <a:buSzPct val="100000"/>
              <a:buFont typeface="Wingdings" panose="05000000000000000000" pitchFamily="2" charset="2"/>
              <a:buChar char="l"/>
            </a:pPr>
            <a:r>
              <a:rPr lang="zh-CN" altLang="en-US" sz="1600" dirty="0">
                <a:solidFill>
                  <a:srgbClr val="FF0000"/>
                </a:solidFill>
                <a:latin typeface="宋体" panose="02010600030101010101" pitchFamily="2" charset="-122"/>
              </a:rPr>
              <a:t>搜索引擎</a:t>
            </a:r>
            <a:r>
              <a:rPr lang="zh-CN" altLang="en-US" sz="1600" dirty="0">
                <a:latin typeface="宋体" panose="02010600030101010101" pitchFamily="2" charset="-122"/>
              </a:rPr>
              <a:t>满足了用户有明确目的时的主动查找需求</a:t>
            </a:r>
            <a:endParaRPr lang="zh-CN" altLang="en-US" sz="1600" dirty="0">
              <a:latin typeface="宋体" panose="02010600030101010101" pitchFamily="2" charset="-122"/>
            </a:endParaRPr>
          </a:p>
          <a:p>
            <a:pPr lvl="2">
              <a:buSzPct val="100000"/>
              <a:buFont typeface="Wingdings" panose="05000000000000000000" pitchFamily="2" charset="2"/>
              <a:buChar char="l"/>
            </a:pPr>
            <a:r>
              <a:rPr lang="zh-CN" altLang="en-US" sz="1600" dirty="0">
                <a:solidFill>
                  <a:srgbClr val="FF0000"/>
                </a:solidFill>
                <a:latin typeface="宋体" panose="02010600030101010101" pitchFamily="2" charset="-122"/>
              </a:rPr>
              <a:t>推荐系统</a:t>
            </a:r>
            <a:r>
              <a:rPr lang="zh-CN" altLang="en-US" sz="1600" dirty="0">
                <a:latin typeface="宋体" panose="02010600030101010101" pitchFamily="2" charset="-122"/>
              </a:rPr>
              <a:t>能够在用户没有明确目的的时候帮助他们发现感兴趣的新内容</a:t>
            </a:r>
            <a:endParaRPr lang="zh-CN" altLang="en-US" sz="1600" dirty="0">
              <a:latin typeface="宋体" panose="02010600030101010101" pitchFamily="2"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890535" cy="369332"/>
          </a:xfrm>
          <a:prstGeom prst="rect">
            <a:avLst/>
          </a:prstGeom>
        </p:spPr>
        <p:txBody>
          <a:bodyPr wrap="none">
            <a:spAutoFit/>
          </a:bodyPr>
          <a:lstStyle/>
          <a:p>
            <a:r>
              <a:rPr lang="en-US" altLang="zh-CN" b="1" dirty="0"/>
              <a:t>8.3.2 </a:t>
            </a:r>
            <a:r>
              <a:rPr lang="zh-CN" altLang="en-US" b="1" dirty="0"/>
              <a:t>基于用户的协同过滤</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78" name="矩形 77">
                <a:extLst>
                  <a:ext uri="{FF2B5EF4-FFF2-40B4-BE49-F238E27FC236}">
                    <a14:artisticCrisscrossEtching id="{27B33BF1-6C61-4329-B183-A5A5EF2E4589}"/>
                  </a:ext>
                </a:extLst>
              </p:cNvPr>
              <p:cNvSpPr/>
              <p:nvPr/>
            </p:nvSpPr>
            <p:spPr>
              <a:xfrm>
                <a:off x="184581" y="1787338"/>
                <a:ext cx="8765722" cy="3092065"/>
              </a:xfrm>
              <a:prstGeom prst="rect">
                <a:avLst/>
              </a:prstGeom>
            </p:spPr>
            <p:txBody>
              <a:bodyPr wrap="square">
                <a:spAutoFit/>
              </a:bodyPr>
              <a:lstStyle/>
              <a:p>
                <a:r>
                  <a:rPr lang="en-US" altLang="zh-CN" sz="1600" dirty="0"/>
                  <a:t>       2.</a:t>
                </a:r>
                <a:r>
                  <a:rPr lang="zh-CN" altLang="zh-CN" sz="1600" dirty="0"/>
                  <a:t>推荐产生</a:t>
                </a:r>
              </a:p>
              <a:p>
                <a:r>
                  <a:rPr lang="en-US" altLang="zh-CN" sz="1600" dirty="0"/>
                  <a:t>        </a:t>
                </a:r>
                <a:r>
                  <a:rPr lang="zh-CN" altLang="zh-CN" sz="1600" dirty="0"/>
                  <a:t>为了预测物品</a:t>
                </a:r>
                <a:r>
                  <a:rPr lang="en-US" altLang="zh-CN" sz="1600" dirty="0"/>
                  <a:t>5</a:t>
                </a:r>
                <a:r>
                  <a:rPr lang="zh-CN" altLang="zh-CN" sz="1600" dirty="0"/>
                  <a:t>，需要考虑重视哪些近邻的评分，以及如何评价他们的意见。在本例中，很明显地，将用户</a:t>
                </a:r>
                <a:r>
                  <a:rPr lang="en-US" altLang="zh-CN" sz="1600" dirty="0"/>
                  <a:t>2</a:t>
                </a:r>
                <a:r>
                  <a:rPr lang="zh-CN" altLang="zh-CN" sz="1600" dirty="0"/>
                  <a:t>和用户</a:t>
                </a:r>
                <a:r>
                  <a:rPr lang="en-US" altLang="zh-CN" sz="1600" dirty="0"/>
                  <a:t>3</a:t>
                </a:r>
                <a:r>
                  <a:rPr lang="zh-CN" altLang="zh-CN" sz="1600" dirty="0"/>
                  <a:t>作为近邻来预测</a:t>
                </a:r>
                <a:r>
                  <a:rPr lang="en-US" altLang="zh-CN" sz="1600" dirty="0"/>
                  <a:t>Tom</a:t>
                </a:r>
                <a:r>
                  <a:rPr lang="zh-CN" altLang="zh-CN" sz="1600" dirty="0"/>
                  <a:t>的评分。下面的公式考虑了最近似的</a:t>
                </a:r>
                <a:r>
                  <a:rPr lang="en-US" altLang="zh-CN" sz="1600" dirty="0"/>
                  <a:t>K</a:t>
                </a:r>
                <a:r>
                  <a:rPr lang="zh-CN" altLang="zh-CN" sz="1600" dirty="0"/>
                  <a:t>个近邻与用户</a:t>
                </a:r>
                <a:r>
                  <a:rPr lang="en-US" altLang="zh-CN" sz="1600" dirty="0"/>
                  <a:t>a</a:t>
                </a:r>
                <a:r>
                  <a:rPr lang="zh-CN" altLang="zh-CN" sz="1600" dirty="0"/>
                  <a:t>平均评分</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r</m:t>
                            </m:r>
                          </m:e>
                          <m:sub>
                            <m:r>
                              <a:rPr lang="en-US" altLang="zh-CN" sz="1600" i="1">
                                <a:latin typeface="Cambria Math" panose="02040503050406030204" pitchFamily="18" charset="0"/>
                              </a:rPr>
                              <m:t>𝑎</m:t>
                            </m:r>
                          </m:sub>
                        </m:sSub>
                      </m:e>
                    </m:bar>
                  </m:oMath>
                </a14:m>
                <a:r>
                  <a:rPr lang="zh-CN" altLang="zh-CN" sz="1600" dirty="0"/>
                  <a:t>的偏差，计算用户</a:t>
                </a:r>
                <a:r>
                  <a:rPr lang="en-US" altLang="zh-CN" sz="1600" dirty="0"/>
                  <a:t>a</a:t>
                </a:r>
                <a:r>
                  <a:rPr lang="zh-CN" altLang="zh-CN" sz="1600" dirty="0"/>
                  <a:t>对物品</a:t>
                </a:r>
                <a:r>
                  <a:rPr lang="en-US" altLang="zh-CN" sz="1600" dirty="0"/>
                  <a:t>p</a:t>
                </a:r>
                <a:r>
                  <a:rPr lang="zh-CN" altLang="zh-CN" sz="1600" dirty="0"/>
                  <a:t>的预测值：</a:t>
                </a:r>
              </a:p>
              <a:p>
                <a:r>
                  <a:rPr lang="en-US" altLang="zh-CN" sz="1600" dirty="0"/>
                  <a:t>               </a:t>
                </a:r>
                <a14:m>
                  <m:oMath xmlns:m="http://schemas.openxmlformats.org/officeDocument/2006/math">
                    <m:r>
                      <m:rPr>
                        <m:sty m:val="p"/>
                      </m:rPr>
                      <a:rPr lang="en-US" altLang="zh-CN" sz="1600">
                        <a:latin typeface="Cambria Math" panose="02040503050406030204" pitchFamily="18" charset="0"/>
                      </a:rPr>
                      <m:t>pred</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e>
                    </m:d>
                    <m:r>
                      <a:rPr lang="en-US" altLang="zh-CN" sz="1600">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sub>
                        </m:sSub>
                      </m:e>
                    </m:bar>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𝑆</m:t>
                            </m:r>
                            <m:r>
                              <a:rPr lang="en-US" altLang="zh-CN" sz="1600" i="1">
                                <a:latin typeface="Cambria Math" panose="02040503050406030204" pitchFamily="18" charset="0"/>
                              </a:rPr>
                              <m:t>(</m:t>
                            </m:r>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𝐾</m:t>
                            </m:r>
                            <m:r>
                              <a:rPr lang="en-US" altLang="zh-CN" sz="1600" i="1">
                                <a:latin typeface="Cambria Math" panose="02040503050406030204" pitchFamily="18" charset="0"/>
                              </a:rPr>
                              <m:t>)∩</m:t>
                            </m:r>
                            <m:r>
                              <a:rPr lang="en-US" altLang="zh-CN" sz="1600" i="1">
                                <a:latin typeface="Cambria Math" panose="02040503050406030204" pitchFamily="18" charset="0"/>
                              </a:rPr>
                              <m:t>𝑁</m:t>
                            </m:r>
                            <m:r>
                              <a:rPr lang="en-US" altLang="zh-CN" sz="1600" i="1">
                                <a:latin typeface="Cambria Math" panose="02040503050406030204" pitchFamily="18" charset="0"/>
                              </a:rPr>
                              <m:t>(</m:t>
                            </m:r>
                            <m:r>
                              <a:rPr lang="en-US" altLang="zh-CN" sz="1600" i="1">
                                <a:latin typeface="Cambria Math" panose="02040503050406030204" pitchFamily="18" charset="0"/>
                              </a:rPr>
                              <m:t>𝑝</m:t>
                            </m:r>
                            <m:r>
                              <a:rPr lang="en-US" altLang="zh-CN" sz="1600" i="1">
                                <a:latin typeface="Cambria Math" panose="02040503050406030204" pitchFamily="18" charset="0"/>
                              </a:rPr>
                              <m:t>)</m:t>
                            </m:r>
                          </m:e>
                        </m:nary>
                        <m:r>
                          <a:rPr lang="en-US" altLang="zh-CN" sz="1600" i="1">
                            <a:latin typeface="Cambria Math" panose="02040503050406030204" pitchFamily="18" charset="0"/>
                          </a:rPr>
                          <m:t>𝑠𝑖𝑚</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𝑏</m:t>
                            </m:r>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𝑝</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𝑏</m:t>
                                </m:r>
                              </m:sub>
                            </m:sSub>
                          </m:e>
                        </m:bar>
                        <m:r>
                          <a:rPr lang="en-US" altLang="zh-CN" sz="1600" i="1">
                            <a:latin typeface="Cambria Math" panose="02040503050406030204" pitchFamily="18" charset="0"/>
                          </a:rPr>
                          <m:t>)</m:t>
                        </m:r>
                      </m:num>
                      <m:den>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𝐾</m:t>
                            </m:r>
                          </m:e>
                        </m:nary>
                        <m:r>
                          <a:rPr lang="en-US" altLang="zh-CN" sz="1600" i="1">
                            <a:latin typeface="Cambria Math" panose="02040503050406030204" pitchFamily="18" charset="0"/>
                          </a:rPr>
                          <m:t>𝑠𝑖𝑚</m:t>
                        </m:r>
                        <m:r>
                          <a:rPr lang="en-US" altLang="zh-CN" sz="1600" i="1">
                            <a:latin typeface="Cambria Math" panose="02040503050406030204" pitchFamily="18" charset="0"/>
                          </a:rPr>
                          <m:t>(</m:t>
                        </m:r>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𝑏</m:t>
                        </m:r>
                        <m:r>
                          <a:rPr lang="en-US" altLang="zh-CN" sz="1600" i="1">
                            <a:latin typeface="Cambria Math" panose="02040503050406030204" pitchFamily="18" charset="0"/>
                          </a:rPr>
                          <m:t>)</m:t>
                        </m:r>
                      </m:den>
                    </m:f>
                  </m:oMath>
                </a14:m>
                <a:r>
                  <a:rPr lang="en-US" altLang="zh-CN" sz="1600" dirty="0"/>
                  <a:t>    </a:t>
                </a:r>
                <a:endParaRPr lang="zh-CN" altLang="zh-CN" sz="1600" dirty="0"/>
              </a:p>
              <a:p>
                <a:r>
                  <a:rPr lang="en-US" altLang="zh-CN" sz="1600" dirty="0"/>
                  <a:t>       </a:t>
                </a:r>
                <a:r>
                  <a:rPr lang="zh-CN" altLang="zh-CN" sz="1600" dirty="0"/>
                  <a:t>其中，</a:t>
                </a:r>
                <a:r>
                  <a:rPr lang="en-US" altLang="zh-CN" sz="1600" dirty="0"/>
                  <a:t>S(</a:t>
                </a:r>
                <a:r>
                  <a:rPr lang="en-US" altLang="zh-CN" sz="1600" dirty="0" err="1"/>
                  <a:t>a,K</a:t>
                </a:r>
                <a:r>
                  <a:rPr lang="en-US" altLang="zh-CN" sz="1600" dirty="0"/>
                  <a:t>)</a:t>
                </a:r>
                <a:r>
                  <a:rPr lang="zh-CN" altLang="zh-CN" sz="1600" dirty="0"/>
                  <a:t>是和用户</a:t>
                </a:r>
                <a:r>
                  <a:rPr lang="en-US" altLang="zh-CN" sz="1600" dirty="0"/>
                  <a:t>a</a:t>
                </a:r>
                <a:r>
                  <a:rPr lang="zh-CN" altLang="zh-CN" sz="1600" dirty="0"/>
                  <a:t>兴趣最相似的</a:t>
                </a:r>
                <a:r>
                  <a:rPr lang="en-US" altLang="zh-CN" sz="1600" dirty="0"/>
                  <a:t>K</a:t>
                </a:r>
                <a:r>
                  <a:rPr lang="zh-CN" altLang="zh-CN" sz="1600" dirty="0"/>
                  <a:t>个用户的集合，</a:t>
                </a:r>
                <a:r>
                  <a:rPr lang="en-US" altLang="zh-CN" sz="1600" dirty="0"/>
                  <a:t>N(p)</a:t>
                </a:r>
                <a:r>
                  <a:rPr lang="zh-CN" altLang="zh-CN" sz="1600" dirty="0"/>
                  <a:t>是对物品评过分的用户集合，</a:t>
                </a:r>
                <a14:m>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𝑎</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e>
                    </m:d>
                  </m:oMath>
                </a14:m>
                <a:r>
                  <a:rPr lang="zh-CN" altLang="zh-CN" sz="1600" dirty="0"/>
                  <a:t>是用户之间的相似度，</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𝑎</m:t>
                            </m:r>
                          </m:sub>
                        </m:sSub>
                      </m:e>
                    </m:bar>
                  </m:oMath>
                </a14:m>
                <a:r>
                  <a:rPr lang="zh-CN" altLang="zh-CN" sz="1600" dirty="0"/>
                  <a:t>是用户</a:t>
                </a:r>
                <a:r>
                  <a:rPr lang="en-US" altLang="zh-CN" sz="1600" dirty="0"/>
                  <a:t>a</a:t>
                </a:r>
                <a:r>
                  <a:rPr lang="zh-CN" altLang="zh-CN" sz="1600" dirty="0"/>
                  <a:t>对他评过分的所有物品评分的平均值。</a:t>
                </a:r>
              </a:p>
              <a:p>
                <a:r>
                  <a:rPr lang="en-US" altLang="zh-CN" sz="1600" dirty="0"/>
                  <a:t>       </a:t>
                </a:r>
                <a:r>
                  <a:rPr lang="zh-CN" altLang="zh-CN" sz="1600" dirty="0"/>
                  <a:t>本例中，基于近邻用户</a:t>
                </a:r>
                <a:r>
                  <a:rPr lang="en-US" altLang="zh-CN" sz="1600" dirty="0"/>
                  <a:t>2</a:t>
                </a:r>
                <a:r>
                  <a:rPr lang="zh-CN" altLang="zh-CN" sz="1600" dirty="0"/>
                  <a:t>和用户</a:t>
                </a:r>
                <a:r>
                  <a:rPr lang="en-US" altLang="zh-CN" sz="1600" dirty="0"/>
                  <a:t>3</a:t>
                </a:r>
                <a:r>
                  <a:rPr lang="zh-CN" altLang="zh-CN" sz="1600" dirty="0"/>
                  <a:t>的评分预测</a:t>
                </a:r>
                <a:r>
                  <a:rPr lang="en-US" altLang="zh-CN" sz="1600" dirty="0"/>
                  <a:t>Tom</a:t>
                </a:r>
                <a:r>
                  <a:rPr lang="zh-CN" altLang="zh-CN" sz="1600" dirty="0"/>
                  <a:t>对物品</a:t>
                </a:r>
                <a:r>
                  <a:rPr lang="en-US" altLang="zh-CN" sz="1600" dirty="0"/>
                  <a:t>5</a:t>
                </a:r>
                <a:r>
                  <a:rPr lang="zh-CN" altLang="zh-CN" sz="1600" dirty="0"/>
                  <a:t>的评分为：</a:t>
                </a:r>
              </a:p>
              <a:p>
                <a:r>
                  <a:rPr lang="en-US" altLang="zh-CN" sz="1600" dirty="0"/>
                  <a:t>        </a:t>
                </a:r>
                <a14:m>
                  <m:oMath xmlns:m="http://schemas.openxmlformats.org/officeDocument/2006/math">
                    <m:r>
                      <a:rPr lang="en-US" altLang="zh-CN" sz="1600">
                        <a:latin typeface="Cambria Math" panose="02040503050406030204" pitchFamily="18" charset="0"/>
                      </a:rPr>
                      <m:t>4+</m:t>
                    </m:r>
                    <m:d>
                      <m:dPr>
                        <m:begChr m:val="["/>
                        <m:endChr m:val="]"/>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r>
                              <a:rPr lang="en-US" altLang="zh-CN" sz="1600">
                                <a:latin typeface="Cambria Math" panose="02040503050406030204" pitchFamily="18" charset="0"/>
                              </a:rPr>
                              <m:t>1</m:t>
                            </m:r>
                          </m:num>
                          <m:den>
                            <m:r>
                              <a:rPr lang="en-US" altLang="zh-CN" sz="1600">
                                <a:latin typeface="Cambria Math" panose="02040503050406030204" pitchFamily="18" charset="0"/>
                              </a:rPr>
                              <m:t>0.85+0.7</m:t>
                            </m:r>
                          </m:den>
                        </m:f>
                      </m:e>
                    </m:d>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r>
                          <a:rPr lang="en-US" altLang="zh-CN" sz="1600">
                            <a:latin typeface="Cambria Math" panose="02040503050406030204" pitchFamily="18" charset="0"/>
                          </a:rPr>
                          <m:t>0.85</m:t>
                        </m:r>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a:latin typeface="Cambria Math" panose="02040503050406030204" pitchFamily="18" charset="0"/>
                              </a:rPr>
                              <m:t>3</m:t>
                            </m:r>
                            <m:r>
                              <a:rPr lang="en-US" altLang="zh-CN" sz="1600" i="1">
                                <a:latin typeface="Cambria Math" panose="02040503050406030204" pitchFamily="18" charset="0"/>
                              </a:rPr>
                              <m:t>−</m:t>
                            </m:r>
                            <m:r>
                              <a:rPr lang="en-US" altLang="zh-CN" sz="1600">
                                <a:latin typeface="Cambria Math" panose="02040503050406030204" pitchFamily="18" charset="0"/>
                              </a:rPr>
                              <m:t>2.4</m:t>
                            </m:r>
                          </m:e>
                        </m:d>
                        <m:r>
                          <a:rPr lang="en-US" altLang="zh-CN" sz="1600">
                            <a:latin typeface="Cambria Math" panose="02040503050406030204" pitchFamily="18" charset="0"/>
                          </a:rPr>
                          <m:t>+0.70</m:t>
                        </m:r>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a:latin typeface="Cambria Math" panose="02040503050406030204" pitchFamily="18" charset="0"/>
                              </a:rPr>
                              <m:t>5</m:t>
                            </m:r>
                            <m:r>
                              <a:rPr lang="en-US" altLang="zh-CN" sz="1600" i="1">
                                <a:latin typeface="Cambria Math" panose="02040503050406030204" pitchFamily="18" charset="0"/>
                              </a:rPr>
                              <m:t>−</m:t>
                            </m:r>
                            <m:r>
                              <a:rPr lang="en-US" altLang="zh-CN" sz="1600">
                                <a:latin typeface="Cambria Math" panose="02040503050406030204" pitchFamily="18" charset="0"/>
                              </a:rPr>
                              <m:t>3.8</m:t>
                            </m:r>
                          </m:e>
                        </m:d>
                      </m:e>
                    </m:d>
                    <m:r>
                      <a:rPr lang="en-US" altLang="zh-CN" sz="1600">
                        <a:latin typeface="Cambria Math" panose="02040503050406030204" pitchFamily="18" charset="0"/>
                      </a:rPr>
                      <m:t>=4.87</m:t>
                    </m:r>
                  </m:oMath>
                </a14:m>
                <a:r>
                  <a:rPr lang="en-US" altLang="zh-CN" sz="1600" dirty="0"/>
                  <a:t>     </a:t>
                </a:r>
                <a:endParaRPr lang="zh-CN" altLang="zh-CN" sz="1600" dirty="0"/>
              </a:p>
              <a:p>
                <a:r>
                  <a:rPr lang="en-US" altLang="zh-CN" sz="1600" dirty="0"/>
                  <a:t>       </a:t>
                </a:r>
                <a:r>
                  <a:rPr lang="zh-CN" altLang="zh-CN" sz="1600" dirty="0"/>
                  <a:t>根据上述计算方法，可以得出</a:t>
                </a:r>
                <a:r>
                  <a:rPr lang="en-US" altLang="zh-CN" sz="1600" dirty="0"/>
                  <a:t>Tom</a:t>
                </a:r>
                <a:r>
                  <a:rPr lang="zh-CN" altLang="zh-CN" sz="1600" dirty="0"/>
                  <a:t>对所有未曾见过物品的预测评分，其中包括推荐列表中有最高预测值的那些物品。在本例中，把物品</a:t>
                </a:r>
                <a:r>
                  <a:rPr lang="en-US" altLang="zh-CN" sz="1600" dirty="0"/>
                  <a:t>5</a:t>
                </a:r>
                <a:r>
                  <a:rPr lang="zh-CN" altLang="zh-CN" sz="1600" dirty="0"/>
                  <a:t>放到推荐列表中是一个不错的选择。</a:t>
                </a:r>
              </a:p>
            </p:txBody>
          </p:sp>
        </mc:Choice>
        <mc:Fallback>
          <p:sp>
            <p:nvSpPr>
              <p:cNvPr id="78" name="矩形 77"/>
              <p:cNvSpPr>
                <a:spLocks noRot="1" noChangeAspect="1" noMove="1" noResize="1" noEditPoints="1" noAdjustHandles="1" noChangeArrowheads="1" noChangeShapeType="1" noTextEdit="1"/>
              </p:cNvSpPr>
              <p:nvPr/>
            </p:nvSpPr>
            <p:spPr>
              <a:xfrm>
                <a:off x="184581" y="1787338"/>
                <a:ext cx="8765722" cy="3092065"/>
              </a:xfrm>
              <a:prstGeom prst="rect">
                <a:avLst/>
              </a:prstGeom>
              <a:blipFill rotWithShape="1">
                <a:blip r:embed="rId3"/>
                <a:stretch>
                  <a:fillRect l="-348" t="-592" b="-1775"/>
                </a:stretch>
              </a:blipFill>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890535" cy="369332"/>
          </a:xfrm>
          <a:prstGeom prst="rect">
            <a:avLst/>
          </a:prstGeom>
        </p:spPr>
        <p:txBody>
          <a:bodyPr wrap="none">
            <a:spAutoFit/>
          </a:bodyPr>
          <a:lstStyle/>
          <a:p>
            <a:r>
              <a:rPr lang="en-US" altLang="zh-CN" b="1" dirty="0"/>
              <a:t>8.3.3 </a:t>
            </a:r>
            <a:r>
              <a:rPr lang="zh-CN" altLang="en-US" b="1" dirty="0"/>
              <a:t>基于物品的协同过滤</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37932" name="" r:id="rId3" imgW="177800" imgH="177800" progId="Equation.3">
                  <p:embed/>
                </p:oleObj>
              </mc:Choice>
              <mc:Fallback>
                <p:oleObj name="" r:id="rId3" imgW="177800" imgH="177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37933" name="" r:id="rId5" imgW="177800" imgH="177800" progId="Equation.3">
                  <p:embed/>
                </p:oleObj>
              </mc:Choice>
              <mc:Fallback>
                <p:oleObj name="" r:id="rId5" imgW="177800" imgH="177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 name="矩形 86"/>
          <p:cNvSpPr/>
          <p:nvPr/>
        </p:nvSpPr>
        <p:spPr>
          <a:xfrm>
            <a:off x="206275" y="1695676"/>
            <a:ext cx="8441044" cy="1846659"/>
          </a:xfrm>
          <a:prstGeom prst="rect">
            <a:avLst/>
          </a:prstGeom>
        </p:spPr>
        <p:txBody>
          <a:bodyPr wrap="square">
            <a:spAutoFit/>
          </a:bodyPr>
          <a:lstStyle/>
          <a:p>
            <a:r>
              <a:rPr lang="en-US" altLang="zh-CN" sz="1600" dirty="0"/>
              <a:t>      </a:t>
            </a:r>
            <a:r>
              <a:rPr lang="zh-CN" altLang="zh-CN" sz="1600" dirty="0"/>
              <a:t>仍然以表</a:t>
            </a:r>
            <a:r>
              <a:rPr lang="en-US" altLang="zh-CN" sz="1600" dirty="0"/>
              <a:t>8-1</a:t>
            </a:r>
            <a:r>
              <a:rPr lang="zh-CN" altLang="zh-CN" sz="1600" dirty="0"/>
              <a:t>为例，采用基于物品的算法来预测</a:t>
            </a:r>
            <a:r>
              <a:rPr lang="en-US" altLang="zh-CN" sz="1600" dirty="0"/>
              <a:t>Tom</a:t>
            </a:r>
            <a:r>
              <a:rPr lang="zh-CN" altLang="zh-CN" sz="1600" dirty="0"/>
              <a:t>对</a:t>
            </a:r>
            <a:r>
              <a:rPr lang="en-US" altLang="zh-CN" sz="1600" dirty="0"/>
              <a:t>“</a:t>
            </a:r>
            <a:r>
              <a:rPr lang="zh-CN" altLang="zh-CN" sz="1600" dirty="0"/>
              <a:t>物品</a:t>
            </a:r>
            <a:r>
              <a:rPr lang="en-US" altLang="zh-CN" sz="1600" dirty="0"/>
              <a:t>5”</a:t>
            </a:r>
            <a:r>
              <a:rPr lang="zh-CN" altLang="zh-CN" sz="1600" dirty="0"/>
              <a:t>的评分。首先，比较其他物品的评分向量，寻找与物品</a:t>
            </a:r>
            <a:r>
              <a:rPr lang="en-US" altLang="zh-CN" sz="1600" dirty="0"/>
              <a:t>5</a:t>
            </a:r>
            <a:r>
              <a:rPr lang="zh-CN" altLang="zh-CN" sz="1600" dirty="0"/>
              <a:t>相似评分的物品。如表</a:t>
            </a:r>
            <a:r>
              <a:rPr lang="en-US" altLang="zh-CN" sz="1600" dirty="0"/>
              <a:t>8-6</a:t>
            </a:r>
            <a:r>
              <a:rPr lang="zh-CN" altLang="zh-CN" sz="1600" dirty="0"/>
              <a:t>所示，表中第</a:t>
            </a:r>
            <a:r>
              <a:rPr lang="en-US" altLang="zh-CN" sz="1600" dirty="0"/>
              <a:t>6</a:t>
            </a:r>
            <a:r>
              <a:rPr lang="zh-CN" altLang="zh-CN" sz="1600" dirty="0"/>
              <a:t>列为物品</a:t>
            </a:r>
            <a:r>
              <a:rPr lang="en-US" altLang="zh-CN" sz="1600" dirty="0"/>
              <a:t>5</a:t>
            </a:r>
            <a:r>
              <a:rPr lang="zh-CN" altLang="zh-CN" sz="1600" dirty="0"/>
              <a:t>的评分（</a:t>
            </a:r>
            <a:r>
              <a:rPr lang="en-US" altLang="zh-CN" sz="1600" dirty="0"/>
              <a:t>3,5,4,1</a:t>
            </a:r>
            <a:r>
              <a:rPr lang="zh-CN" altLang="zh-CN" sz="1600" dirty="0"/>
              <a:t>），与物品</a:t>
            </a:r>
            <a:r>
              <a:rPr lang="en-US" altLang="zh-CN" sz="1600" dirty="0"/>
              <a:t>1</a:t>
            </a:r>
            <a:r>
              <a:rPr lang="zh-CN" altLang="zh-CN" sz="1600" dirty="0"/>
              <a:t>（表中第</a:t>
            </a:r>
            <a:r>
              <a:rPr lang="en-US" altLang="zh-CN" sz="1600" dirty="0"/>
              <a:t>2</a:t>
            </a:r>
            <a:r>
              <a:rPr lang="zh-CN" altLang="zh-CN" sz="1600" dirty="0"/>
              <a:t>列）的评分（</a:t>
            </a:r>
            <a:r>
              <a:rPr lang="en-US" altLang="zh-CN" sz="1600" dirty="0"/>
              <a:t>3,4,3,1</a:t>
            </a:r>
            <a:r>
              <a:rPr lang="zh-CN" altLang="zh-CN" sz="1600" dirty="0"/>
              <a:t>）、物品</a:t>
            </a:r>
            <a:r>
              <a:rPr lang="en-US" altLang="zh-CN" sz="1600" dirty="0"/>
              <a:t>4</a:t>
            </a:r>
            <a:r>
              <a:rPr lang="zh-CN" altLang="zh-CN" sz="1600" dirty="0"/>
              <a:t>（表中第</a:t>
            </a:r>
            <a:r>
              <a:rPr lang="en-US" altLang="zh-CN" sz="1600" dirty="0"/>
              <a:t>5</a:t>
            </a:r>
            <a:r>
              <a:rPr lang="zh-CN" altLang="zh-CN" sz="1600" dirty="0"/>
              <a:t>列）的评分（</a:t>
            </a:r>
            <a:r>
              <a:rPr lang="en-US" altLang="zh-CN" sz="1600" dirty="0"/>
              <a:t>3,3,5,2</a:t>
            </a:r>
            <a:r>
              <a:rPr lang="zh-CN" altLang="zh-CN" sz="1600" dirty="0"/>
              <a:t>）部分相似。</a:t>
            </a:r>
            <a:r>
              <a:rPr lang="en-US" altLang="zh-CN" sz="1600" dirty="0"/>
              <a:t>Tom</a:t>
            </a:r>
            <a:r>
              <a:rPr lang="zh-CN" altLang="zh-CN" sz="1600" dirty="0"/>
              <a:t>给物品</a:t>
            </a:r>
            <a:r>
              <a:rPr lang="en-US" altLang="zh-CN" sz="1600" dirty="0"/>
              <a:t>1</a:t>
            </a:r>
            <a:r>
              <a:rPr lang="zh-CN" altLang="zh-CN" sz="1600" dirty="0"/>
              <a:t>评</a:t>
            </a:r>
            <a:r>
              <a:rPr lang="en-US" altLang="zh-CN" sz="1600" dirty="0"/>
              <a:t>5</a:t>
            </a:r>
            <a:r>
              <a:rPr lang="zh-CN" altLang="zh-CN" sz="1600" dirty="0"/>
              <a:t>分，给物品</a:t>
            </a:r>
            <a:r>
              <a:rPr lang="en-US" altLang="zh-CN" sz="1600" dirty="0"/>
              <a:t>4</a:t>
            </a:r>
            <a:r>
              <a:rPr lang="zh-CN" altLang="zh-CN" sz="1600" dirty="0"/>
              <a:t>评</a:t>
            </a:r>
            <a:r>
              <a:rPr lang="en-US" altLang="zh-CN" sz="1600" dirty="0"/>
              <a:t>4</a:t>
            </a:r>
            <a:r>
              <a:rPr lang="zh-CN" altLang="zh-CN" sz="1600" dirty="0"/>
              <a:t>分，基于物品推荐的算法会按权重计算这些评分的平均值，从而预测</a:t>
            </a:r>
            <a:r>
              <a:rPr lang="en-US" altLang="zh-CN" sz="1600" dirty="0"/>
              <a:t>Tom</a:t>
            </a:r>
            <a:r>
              <a:rPr lang="zh-CN" altLang="zh-CN" sz="1600" dirty="0"/>
              <a:t>对物品</a:t>
            </a:r>
            <a:r>
              <a:rPr lang="en-US" altLang="zh-CN" sz="1600" dirty="0"/>
              <a:t>5</a:t>
            </a:r>
            <a:r>
              <a:rPr lang="zh-CN" altLang="zh-CN" sz="1600" dirty="0"/>
              <a:t>的评分会在</a:t>
            </a:r>
            <a:r>
              <a:rPr lang="en-US" altLang="zh-CN" sz="1600" dirty="0"/>
              <a:t>4</a:t>
            </a:r>
            <a:r>
              <a:rPr lang="zh-CN" altLang="zh-CN" sz="1600" dirty="0"/>
              <a:t>和</a:t>
            </a:r>
            <a:r>
              <a:rPr lang="en-US" altLang="zh-CN" sz="1600" dirty="0"/>
              <a:t>5</a:t>
            </a:r>
            <a:r>
              <a:rPr lang="zh-CN" altLang="zh-CN" sz="1600" dirty="0"/>
              <a:t>之间。</a:t>
            </a:r>
            <a:endParaRPr lang="en-US" altLang="zh-CN" sz="1600" dirty="0"/>
          </a:p>
          <a:p>
            <a:endParaRPr lang="en-US" altLang="zh-CN" sz="1600" dirty="0"/>
          </a:p>
          <a:p>
            <a:r>
              <a:rPr lang="en-US" altLang="zh-CN" dirty="0"/>
              <a:t>                            </a:t>
            </a:r>
            <a:r>
              <a:rPr lang="zh-CN" altLang="zh-CN" sz="1600" dirty="0"/>
              <a:t>表</a:t>
            </a:r>
            <a:r>
              <a:rPr lang="en-US" altLang="zh-CN" sz="1600" dirty="0"/>
              <a:t>8-6 </a:t>
            </a:r>
            <a:r>
              <a:rPr lang="zh-CN" altLang="zh-CN" sz="1600" dirty="0"/>
              <a:t>协同推荐的用户</a:t>
            </a:r>
            <a:r>
              <a:rPr lang="en-US" altLang="zh-CN" sz="1600" dirty="0"/>
              <a:t>-</a:t>
            </a:r>
            <a:r>
              <a:rPr lang="zh-CN" altLang="zh-CN" sz="1600" dirty="0"/>
              <a:t>物品评价矩阵</a:t>
            </a:r>
            <a:endParaRPr lang="zh-CN" altLang="zh-CN" sz="1600" dirty="0"/>
          </a:p>
        </p:txBody>
      </p:sp>
      <p:graphicFrame>
        <p:nvGraphicFramePr>
          <p:cNvPr id="21" name="表格 20"/>
          <p:cNvGraphicFramePr>
            <a:graphicFrameLocks noGrp="1"/>
          </p:cNvGraphicFramePr>
          <p:nvPr/>
        </p:nvGraphicFramePr>
        <p:xfrm>
          <a:off x="1506784" y="3549554"/>
          <a:ext cx="6137648" cy="1104138"/>
        </p:xfrm>
        <a:graphic>
          <a:graphicData uri="http://schemas.openxmlformats.org/drawingml/2006/table">
            <a:tbl>
              <a:tblPr firstRow="1" firstCol="1" bandRow="1">
                <a:tableStyleId>{5C22544A-7EE6-4342-B048-85BDC9FD1C3A}</a:tableStyleId>
              </a:tblPr>
              <a:tblGrid>
                <a:gridCol w="1521004"/>
                <a:gridCol w="911744"/>
                <a:gridCol w="912817"/>
                <a:gridCol w="911744"/>
                <a:gridCol w="1065132"/>
                <a:gridCol w="815207"/>
              </a:tblGrid>
              <a:tr h="0">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1</a:t>
                      </a:r>
                      <a:r>
                        <a:rPr lang="zh-CN" sz="1050" kern="1050">
                          <a:effectLst/>
                        </a:rPr>
                        <a:t>（</a:t>
                      </a:r>
                      <a:r>
                        <a:rPr lang="en-US" sz="1050" kern="1050">
                          <a:effectLst/>
                        </a:rPr>
                        <a:t>Tom</a:t>
                      </a:r>
                      <a:r>
                        <a:rPr lang="zh-CN" sz="1050" kern="1050">
                          <a:effectLst/>
                        </a:rPr>
                        <a:t>）</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null</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1</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22" name="矩形 21"/>
          <p:cNvSpPr/>
          <p:nvPr/>
        </p:nvSpPr>
        <p:spPr>
          <a:xfrm>
            <a:off x="259814" y="4814042"/>
            <a:ext cx="8387505" cy="297517"/>
          </a:xfrm>
          <a:prstGeom prst="rect">
            <a:avLst/>
          </a:prstGeom>
        </p:spPr>
        <p:txBody>
          <a:bodyPr wrap="square">
            <a:spAutoFit/>
          </a:bodyPr>
          <a:lstStyle/>
          <a:p>
            <a:pPr indent="266700" algn="just">
              <a:lnSpc>
                <a:spcPts val="1600"/>
              </a:lnSpc>
              <a:spcAft>
                <a:spcPts val="0"/>
              </a:spcAft>
            </a:pPr>
            <a:r>
              <a:rPr lang="zh-CN" altLang="zh-CN" sz="1600" b="1" kern="1050" dirty="0">
                <a:ea typeface="宋体" panose="02010600030101010101" pitchFamily="2" charset="-122"/>
              </a:rPr>
              <a:t>那么，如何度量物品之间的相似性？如何根据邻近物品的评分来预测目标物品的分值？</a:t>
            </a:r>
            <a:endParaRPr lang="zh-CN" altLang="zh-CN" sz="1600" b="1" kern="1050" dirty="0">
              <a:ea typeface="宋体" panose="02010600030101010101" pitchFamily="2"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3191899"/>
              </a:xfrm>
              <a:prstGeom prst="rect">
                <a:avLst/>
              </a:prstGeom>
            </p:spPr>
            <p:txBody>
              <a:bodyPr wrap="square">
                <a:spAutoFit/>
              </a:bodyPr>
              <a:lstStyle/>
              <a:p>
                <a:r>
                  <a:rPr lang="en-US" altLang="zh-CN" sz="1600" dirty="0"/>
                  <a:t>       </a:t>
                </a:r>
                <a:r>
                  <a:rPr lang="en-US" altLang="zh-CN" sz="1600" b="1" dirty="0"/>
                  <a:t>1.</a:t>
                </a:r>
                <a:r>
                  <a:rPr lang="zh-CN" altLang="zh-CN" sz="1600" b="1" dirty="0"/>
                  <a:t>相似性度量</a:t>
                </a:r>
                <a:endParaRPr lang="zh-CN" altLang="zh-CN" sz="1600" dirty="0"/>
              </a:p>
              <a:p>
                <a:r>
                  <a:rPr lang="en-US" altLang="zh-CN" sz="1600" dirty="0"/>
                  <a:t>        </a:t>
                </a:r>
              </a:p>
              <a:p>
                <a:r>
                  <a:rPr lang="en-US" altLang="zh-CN" sz="1600" dirty="0"/>
                  <a:t>        </a:t>
                </a:r>
                <a:r>
                  <a:rPr lang="zh-CN" altLang="zh-CN" sz="1600" dirty="0"/>
                  <a:t>在基于物品的推荐方法中，余弦相似</a:t>
                </a:r>
                <a:r>
                  <a:rPr lang="zh-CN" altLang="en-US" sz="1600" dirty="0"/>
                  <a:t>作为</a:t>
                </a:r>
                <a:r>
                  <a:rPr lang="zh-CN" altLang="zh-CN" sz="1600" dirty="0"/>
                  <a:t>相似性度量标准。</a:t>
                </a:r>
              </a:p>
              <a:p>
                <a:r>
                  <a:rPr lang="en-US" altLang="zh-CN" sz="1600" dirty="0"/>
                  <a:t>        </a:t>
                </a:r>
                <a:r>
                  <a:rPr lang="zh-CN" altLang="zh-CN" sz="1600" dirty="0"/>
                  <a:t>将两个物品</a:t>
                </a:r>
                <a:r>
                  <a:rPr lang="en-US" altLang="zh-CN" sz="1600" dirty="0"/>
                  <a:t>a</a:t>
                </a:r>
                <a:r>
                  <a:rPr lang="zh-CN" altLang="zh-CN" sz="1600" dirty="0"/>
                  <a:t>和</a:t>
                </a:r>
                <a:r>
                  <a:rPr lang="en-US" altLang="zh-CN" sz="1600" dirty="0"/>
                  <a:t>b</a:t>
                </a:r>
                <a:r>
                  <a:rPr lang="zh-CN" altLang="zh-CN" sz="1600" dirty="0"/>
                  <a:t>用对应的评分向量</a:t>
                </a:r>
                <a14:m>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𝑎</m:t>
                        </m:r>
                      </m:e>
                    </m:acc>
                  </m:oMath>
                </a14:m>
                <a:r>
                  <a:rPr lang="zh-CN" altLang="zh-CN" sz="1600" dirty="0"/>
                  <a:t>和</a:t>
                </a:r>
                <a14:m>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𝑏</m:t>
                        </m:r>
                      </m:e>
                    </m:acc>
                  </m:oMath>
                </a14:m>
                <a:r>
                  <a:rPr lang="zh-CN" altLang="zh-CN" sz="1600" dirty="0"/>
                  <a:t>来表示，其相似度可以定义如下：</a:t>
                </a:r>
              </a:p>
              <a:p>
                <a:r>
                  <a:rPr lang="en-US" altLang="zh-CN" sz="1600" dirty="0"/>
                  <a:t>                                                         </a:t>
                </a:r>
                <a14:m>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𝑎</m:t>
                            </m:r>
                          </m:e>
                        </m:acc>
                        <m:r>
                          <a:rPr lang="en-US" altLang="zh-CN" sz="1600">
                            <a:latin typeface="Cambria Math" panose="02040503050406030204" pitchFamily="18" charset="0"/>
                          </a:rPr>
                          <m:t>,</m:t>
                        </m:r>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𝑏</m:t>
                            </m:r>
                          </m:e>
                        </m:acc>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𝑎</m:t>
                            </m:r>
                          </m:e>
                        </m:acc>
                        <m:r>
                          <a:rPr lang="en-US" altLang="zh-CN" sz="1600" i="1">
                            <a:latin typeface="Cambria Math" panose="02040503050406030204" pitchFamily="18" charset="0"/>
                          </a:rPr>
                          <m:t>∙ </m:t>
                        </m:r>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𝑏</m:t>
                            </m:r>
                          </m:e>
                        </m:acc>
                      </m:num>
                      <m:den>
                        <m:d>
                          <m:dPr>
                            <m:begChr m:val="|"/>
                            <m:endChr m:val="|"/>
                            <m:ctrlPr>
                              <a:rPr lang="zh-CN" altLang="zh-CN" sz="1600" i="1">
                                <a:latin typeface="Cambria Math" panose="02040503050406030204" pitchFamily="18" charset="0"/>
                              </a:rPr>
                            </m:ctrlPr>
                          </m:d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𝑎</m:t>
                                </m:r>
                              </m:e>
                            </m:acc>
                          </m:e>
                        </m:d>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𝑏</m:t>
                                </m:r>
                              </m:e>
                            </m:acc>
                          </m:e>
                        </m:d>
                      </m:den>
                    </m:f>
                  </m:oMath>
                </a14:m>
                <a:r>
                  <a:rPr lang="en-US" altLang="zh-CN" sz="1600" dirty="0"/>
                  <a:t>   </a:t>
                </a:r>
                <a:endParaRPr lang="zh-CN" altLang="zh-CN" sz="1600" dirty="0"/>
              </a:p>
              <a:p>
                <a:r>
                  <a:rPr lang="en-US" altLang="zh-CN" sz="1600" dirty="0"/>
                  <a:t>        </a:t>
                </a:r>
                <a:r>
                  <a:rPr lang="zh-CN" altLang="zh-CN" sz="1600" dirty="0"/>
                  <a:t>符号</a:t>
                </a:r>
                <a14:m>
                  <m:oMath xmlns:m="http://schemas.openxmlformats.org/officeDocument/2006/math">
                    <m:r>
                      <a:rPr lang="en-US" altLang="zh-CN" sz="1600" i="1">
                        <a:latin typeface="Cambria Math" panose="02040503050406030204" pitchFamily="18" charset="0"/>
                      </a:rPr>
                      <m:t>∙</m:t>
                    </m:r>
                  </m:oMath>
                </a14:m>
                <a:r>
                  <a:rPr lang="zh-CN" altLang="zh-CN" sz="1600" dirty="0"/>
                  <a:t>表示向量间的点积，</a:t>
                </a:r>
                <a14:m>
                  <m:oMath xmlns:m="http://schemas.openxmlformats.org/officeDocument/2006/math">
                    <m:d>
                      <m:dPr>
                        <m:begChr m:val="|"/>
                        <m:endChr m:val="|"/>
                        <m:ctrlPr>
                          <a:rPr lang="zh-CN" altLang="zh-CN" sz="1600" i="1">
                            <a:latin typeface="Cambria Math" panose="02040503050406030204" pitchFamily="18" charset="0"/>
                          </a:rPr>
                        </m:ctrlPr>
                      </m:d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𝑎</m:t>
                            </m:r>
                          </m:e>
                        </m:acc>
                      </m:e>
                    </m:d>
                  </m:oMath>
                </a14:m>
                <a:r>
                  <a:rPr lang="zh-CN" altLang="zh-CN" sz="1600" dirty="0"/>
                  <a:t>表示向量的欧式长度，即向量自身点积的平方根。</a:t>
                </a:r>
              </a:p>
              <a:p>
                <a:r>
                  <a:rPr lang="en-US" altLang="zh-CN" sz="1600" dirty="0"/>
                  <a:t>        </a:t>
                </a:r>
                <a:r>
                  <a:rPr lang="zh-CN" altLang="zh-CN" sz="1600" dirty="0"/>
                  <a:t>物品</a:t>
                </a:r>
                <a:r>
                  <a:rPr lang="en-US" altLang="zh-CN" sz="1600" dirty="0"/>
                  <a:t>5</a:t>
                </a:r>
                <a:r>
                  <a:rPr lang="zh-CN" altLang="zh-CN" sz="1600" dirty="0"/>
                  <a:t>和物品</a:t>
                </a:r>
                <a:r>
                  <a:rPr lang="en-US" altLang="zh-CN" sz="1600" dirty="0"/>
                  <a:t>1</a:t>
                </a:r>
                <a:r>
                  <a:rPr lang="zh-CN" altLang="zh-CN" sz="1600" dirty="0"/>
                  <a:t>的余弦相似度因此可以计算为：</a:t>
                </a:r>
              </a:p>
              <a:p>
                <a:r>
                  <a:rPr lang="en-US" altLang="zh-CN" sz="1600" dirty="0"/>
                  <a:t>                  </a:t>
                </a:r>
                <a14:m>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5</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p</m:t>
                            </m:r>
                          </m:e>
                          <m:sub>
                            <m:r>
                              <a:rPr lang="en-US" altLang="zh-CN" sz="1600" i="1">
                                <a:latin typeface="Cambria Math" panose="02040503050406030204" pitchFamily="18" charset="0"/>
                              </a:rPr>
                              <m:t>1</m:t>
                            </m:r>
                          </m:sub>
                        </m:sSub>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3∗3+5∗4+4∗3+1∗1</m:t>
                        </m:r>
                      </m:num>
                      <m:den>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3</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5</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4</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e>
                        </m:rad>
                        <m:r>
                          <a:rPr lang="en-US" altLang="zh-CN" sz="1600" i="1">
                            <a:latin typeface="Cambria Math" panose="02040503050406030204" pitchFamily="18" charset="0"/>
                          </a:rPr>
                          <m:t>∗</m:t>
                        </m:r>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3</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4</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3</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2</m:t>
                                </m:r>
                              </m:sup>
                            </m:sSup>
                          </m:e>
                        </m:rad>
                      </m:den>
                    </m:f>
                    <m:r>
                      <a:rPr lang="en-US" altLang="zh-CN" sz="1600" i="1">
                        <a:latin typeface="Cambria Math" panose="02040503050406030204" pitchFamily="18" charset="0"/>
                      </a:rPr>
                      <m:t>=0.99</m:t>
                    </m:r>
                  </m:oMath>
                </a14:m>
                <a:r>
                  <a:rPr lang="en-US" altLang="zh-CN" sz="1600" dirty="0"/>
                  <a:t>   </a:t>
                </a:r>
                <a:endParaRPr lang="zh-CN" altLang="zh-CN" sz="1600" dirty="0"/>
              </a:p>
              <a:p>
                <a:r>
                  <a:rPr lang="en-US" altLang="zh-CN" sz="1600" dirty="0"/>
                  <a:t>          </a:t>
                </a:r>
                <a:r>
                  <a:rPr lang="zh-CN" altLang="zh-CN" sz="1600" dirty="0"/>
                  <a:t>相似度值介于</a:t>
                </a:r>
                <a:r>
                  <a:rPr lang="en-US" altLang="zh-CN" sz="1600" dirty="0"/>
                  <a:t>0</a:t>
                </a:r>
                <a:r>
                  <a:rPr lang="zh-CN" altLang="zh-CN" sz="1600" dirty="0"/>
                  <a:t>和</a:t>
                </a:r>
                <a:r>
                  <a:rPr lang="en-US" altLang="zh-CN" sz="1600" dirty="0"/>
                  <a:t>1</a:t>
                </a:r>
                <a:r>
                  <a:rPr lang="zh-CN" altLang="zh-CN" sz="1600" dirty="0"/>
                  <a:t>之间，越接近</a:t>
                </a:r>
                <a:r>
                  <a:rPr lang="en-US" altLang="zh-CN" sz="1600" dirty="0"/>
                  <a:t>1</a:t>
                </a:r>
                <a:r>
                  <a:rPr lang="zh-CN" altLang="zh-CN" sz="1600" dirty="0"/>
                  <a:t>则表示越相似。</a:t>
                </a:r>
                <a:endParaRPr lang="en-US" altLang="zh-CN" sz="1600" dirty="0"/>
              </a:p>
              <a:p>
                <a:endParaRPr lang="en-US" altLang="zh-CN" sz="1600" dirty="0"/>
              </a:p>
              <a:p>
                <a:r>
                  <a:rPr lang="en-US" altLang="zh-CN" dirty="0"/>
                  <a:t>       </a:t>
                </a:r>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3191899"/>
              </a:xfrm>
              <a:prstGeom prst="rect">
                <a:avLst/>
              </a:prstGeom>
              <a:blipFill rotWithShape="1">
                <a:blip r:embed="rId1"/>
                <a:stretch>
                  <a:fillRect t="-57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890535" cy="369332"/>
          </a:xfrm>
          <a:prstGeom prst="rect">
            <a:avLst/>
          </a:prstGeom>
        </p:spPr>
        <p:txBody>
          <a:bodyPr wrap="none">
            <a:spAutoFit/>
          </a:bodyPr>
          <a:lstStyle/>
          <a:p>
            <a:r>
              <a:rPr lang="en-US" altLang="zh-CN" b="1" dirty="0"/>
              <a:t>8.3.3 </a:t>
            </a:r>
            <a:r>
              <a:rPr lang="zh-CN" altLang="en-US" b="1" dirty="0"/>
              <a:t>基于物品的协同过滤</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8564" y="627605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2006"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2007"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2432910"/>
              </a:xfrm>
              <a:prstGeom prst="rect">
                <a:avLst/>
              </a:prstGeom>
            </p:spPr>
            <p:txBody>
              <a:bodyPr wrap="square">
                <a:spAutoFit/>
              </a:bodyPr>
              <a:lstStyle/>
              <a:p>
                <a:r>
                  <a:rPr lang="en-US" altLang="zh-CN" sz="1600" dirty="0"/>
                  <a:t>       </a:t>
                </a:r>
                <a:r>
                  <a:rPr lang="en-US" altLang="zh-CN" sz="1600" b="1" dirty="0"/>
                  <a:t>1.</a:t>
                </a:r>
                <a:r>
                  <a:rPr lang="zh-CN" altLang="zh-CN" sz="1600" b="1" dirty="0"/>
                  <a:t>相似性度量</a:t>
                </a:r>
                <a:endParaRPr lang="zh-CN" altLang="zh-CN" sz="1600" dirty="0"/>
              </a:p>
              <a:p>
                <a:endParaRPr lang="en-US" altLang="zh-CN" sz="1600" dirty="0"/>
              </a:p>
              <a:p>
                <a:r>
                  <a:rPr lang="en-US" altLang="zh-CN" dirty="0"/>
                  <a:t>       </a:t>
                </a:r>
                <a:r>
                  <a:rPr lang="zh-CN" altLang="zh-CN" sz="1600" dirty="0"/>
                  <a:t>基本的余弦方法不考虑用户评分平均值之间的差异。改进的余弦方法能够解决这个问题，其做法是采用均值中心化方法对评分进行标准化。相应地，改进余弦方法的取值在</a:t>
                </a:r>
                <a:r>
                  <a:rPr lang="en-US" altLang="zh-CN" sz="1600" dirty="0"/>
                  <a:t>-1</a:t>
                </a:r>
                <a:r>
                  <a:rPr lang="zh-CN" altLang="zh-CN" sz="1600" dirty="0"/>
                  <a:t>到</a:t>
                </a:r>
                <a:r>
                  <a:rPr lang="en-US" altLang="zh-CN" sz="1600" dirty="0"/>
                  <a:t>+1</a:t>
                </a:r>
                <a:r>
                  <a:rPr lang="zh-CN" altLang="zh-CN" sz="1600" dirty="0"/>
                  <a:t>之间，就像</a:t>
                </a:r>
                <a:r>
                  <a:rPr lang="en-US" altLang="zh-CN" sz="1600" dirty="0"/>
                  <a:t>Pearson</a:t>
                </a:r>
                <a:r>
                  <a:rPr lang="zh-CN" altLang="zh-CN" sz="1600" dirty="0"/>
                  <a:t>方法一样。</a:t>
                </a:r>
              </a:p>
              <a:p>
                <a:r>
                  <a:rPr lang="en-US" altLang="zh-CN" sz="1600" dirty="0"/>
                  <a:t>       </a:t>
                </a:r>
                <a:r>
                  <a:rPr lang="zh-CN" altLang="zh-CN" sz="1600" dirty="0"/>
                  <a:t>设</a:t>
                </a:r>
                <a:r>
                  <a:rPr lang="en-US" altLang="zh-CN" sz="1600" dirty="0"/>
                  <a:t>U</a:t>
                </a:r>
                <a:r>
                  <a:rPr lang="zh-CN" altLang="zh-CN" sz="1600" dirty="0"/>
                  <a:t>为所有同时给物品</a:t>
                </a:r>
                <a:r>
                  <a:rPr lang="en-US" altLang="zh-CN" sz="1600" dirty="0"/>
                  <a:t>a</a:t>
                </a:r>
                <a:r>
                  <a:rPr lang="zh-CN" altLang="zh-CN" sz="1600" dirty="0"/>
                  <a:t>和</a:t>
                </a:r>
                <a:r>
                  <a:rPr lang="en-US" altLang="zh-CN" sz="1600" dirty="0"/>
                  <a:t>b</a:t>
                </a:r>
                <a:r>
                  <a:rPr lang="zh-CN" altLang="zh-CN" sz="1600" dirty="0"/>
                  <a:t>评分的用户集，改进的余弦相似度计算如下：</a:t>
                </a:r>
                <a:r>
                  <a:rPr lang="en-US" altLang="zh-CN" sz="1600" dirty="0"/>
                  <a:t> </a:t>
                </a:r>
                <a:endParaRPr lang="zh-CN" altLang="zh-CN" sz="1600" dirty="0"/>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𝑎</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𝑎</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sub>
                                  </m:sSub>
                                </m:e>
                              </m:ba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𝑏</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sub>
                                  </m:sSub>
                                </m:e>
                              </m:bar>
                              <m:r>
                                <a:rPr lang="en-US" altLang="zh-CN" sz="1600" i="1">
                                  <a:latin typeface="Cambria Math" panose="02040503050406030204" pitchFamily="18" charset="0"/>
                                </a:rPr>
                                <m:t>)</m:t>
                              </m:r>
                            </m:e>
                          </m:nary>
                        </m:num>
                        <m:den>
                          <m:rad>
                            <m:radPr>
                              <m:degHide m:val="on"/>
                              <m:ctrlPr>
                                <a:rPr lang="zh-CN" altLang="zh-CN" sz="1600" i="1">
                                  <a:latin typeface="Cambria Math" panose="02040503050406030204" pitchFamily="18" charset="0"/>
                                </a:rPr>
                              </m:ctrlPr>
                            </m:radPr>
                            <m:deg/>
                            <m:e>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𝑎</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sub>
                                          </m:sSub>
                                        </m:e>
                                      </m:ba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e>
                          </m:rad>
                          <m:rad>
                            <m:radPr>
                              <m:degHide m:val="on"/>
                              <m:ctrlPr>
                                <a:rPr lang="zh-CN" altLang="zh-CN" sz="1600" i="1">
                                  <a:latin typeface="Cambria Math" panose="02040503050406030204" pitchFamily="18" charset="0"/>
                                </a:rPr>
                              </m:ctrlPr>
                            </m:radPr>
                            <m:deg/>
                            <m:e>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𝑈</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𝑏</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sub>
                                          </m:sSub>
                                        </m:e>
                                      </m:ba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e>
                          </m:rad>
                        </m:den>
                      </m:f>
                    </m:oMath>
                  </m:oMathPara>
                </a14:m>
                <a:endParaRPr lang="zh-CN" altLang="zh-CN" sz="1600" dirty="0"/>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2432910"/>
              </a:xfrm>
              <a:prstGeom prst="rect">
                <a:avLst/>
              </a:prstGeom>
              <a:blipFill rotWithShape="1">
                <a:blip r:embed="rId1"/>
                <a:stretch>
                  <a:fillRect l="-361" t="-752" r="-209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890535" cy="369332"/>
          </a:xfrm>
          <a:prstGeom prst="rect">
            <a:avLst/>
          </a:prstGeom>
        </p:spPr>
        <p:txBody>
          <a:bodyPr wrap="none">
            <a:spAutoFit/>
          </a:bodyPr>
          <a:lstStyle/>
          <a:p>
            <a:r>
              <a:rPr lang="en-US" altLang="zh-CN" b="1" dirty="0"/>
              <a:t>8.3.3 </a:t>
            </a:r>
            <a:r>
              <a:rPr lang="zh-CN" altLang="en-US" b="1" dirty="0"/>
              <a:t>基于物品的协同过滤</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8370"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8371"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04800" y="1322393"/>
            <a:ext cx="8441044" cy="892552"/>
          </a:xfrm>
          <a:prstGeom prst="rect">
            <a:avLst/>
          </a:prstGeom>
        </p:spPr>
        <p:txBody>
          <a:bodyPr wrap="square">
            <a:spAutoFit/>
          </a:bodyPr>
          <a:lstStyle/>
          <a:p>
            <a:r>
              <a:rPr lang="en-US" altLang="zh-CN" sz="1600" dirty="0"/>
              <a:t>       </a:t>
            </a:r>
            <a:r>
              <a:rPr lang="en-US" altLang="zh-CN" sz="1600" b="1" dirty="0"/>
              <a:t>1.</a:t>
            </a:r>
            <a:r>
              <a:rPr lang="zh-CN" altLang="zh-CN" sz="1600" b="1" dirty="0"/>
              <a:t>相似性度量</a:t>
            </a:r>
            <a:endParaRPr lang="zh-CN" altLang="zh-CN" sz="1600" dirty="0"/>
          </a:p>
          <a:p>
            <a:r>
              <a:rPr lang="en-US" altLang="zh-CN" dirty="0"/>
              <a:t>       </a:t>
            </a:r>
            <a:endParaRPr lang="en-US" altLang="zh-CN" dirty="0"/>
          </a:p>
          <a:p>
            <a:r>
              <a:rPr lang="en-US" altLang="zh-CN" dirty="0"/>
              <a:t>                            </a:t>
            </a:r>
            <a:r>
              <a:rPr lang="zh-CN" altLang="zh-CN" sz="1600" dirty="0"/>
              <a:t>表</a:t>
            </a:r>
            <a:r>
              <a:rPr lang="en-US" altLang="zh-CN" sz="1600" dirty="0"/>
              <a:t>8-7</a:t>
            </a:r>
            <a:r>
              <a:rPr lang="zh-CN" altLang="zh-CN" sz="1600" dirty="0"/>
              <a:t>均值中心化后的评分矩阵</a:t>
            </a:r>
            <a:endParaRPr lang="zh-CN" altLang="zh-CN" sz="1600" dirty="0"/>
          </a:p>
        </p:txBody>
      </p:sp>
      <p:sp>
        <p:nvSpPr>
          <p:cNvPr id="82" name="矩形 81"/>
          <p:cNvSpPr/>
          <p:nvPr/>
        </p:nvSpPr>
        <p:spPr>
          <a:xfrm>
            <a:off x="259814" y="874479"/>
            <a:ext cx="2890535" cy="369332"/>
          </a:xfrm>
          <a:prstGeom prst="rect">
            <a:avLst/>
          </a:prstGeom>
        </p:spPr>
        <p:txBody>
          <a:bodyPr wrap="none">
            <a:spAutoFit/>
          </a:bodyPr>
          <a:lstStyle/>
          <a:p>
            <a:r>
              <a:rPr lang="en-US" altLang="zh-CN" b="1" dirty="0"/>
              <a:t>8.3.3 </a:t>
            </a:r>
            <a:r>
              <a:rPr lang="zh-CN" altLang="en-US" b="1" dirty="0"/>
              <a:t>基于物品的协同过滤</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0998"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0999"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1000"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457200" y="457200"/>
          <a:ext cx="171450" cy="171450"/>
        </p:xfrm>
        <a:graphic>
          <a:graphicData uri="http://schemas.openxmlformats.org/presentationml/2006/ole">
            <mc:AlternateContent xmlns:mc="http://schemas.openxmlformats.org/markup-compatibility/2006">
              <mc:Choice xmlns:v="urn:schemas-microsoft-com:vml" Requires="v">
                <p:oleObj spid="_x0000_s41001" name="" r:id="rId7" imgW="177800" imgH="177800" progId="Equation.3">
                  <p:embed/>
                </p:oleObj>
              </mc:Choice>
              <mc:Fallback>
                <p:oleObj name="" r:id="rId7" imgW="177800" imgH="177800" progId="Equation.3">
                  <p:embed/>
                  <p:pic>
                    <p:nvPicPr>
                      <p:cNvPr id="0" name="对象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表格 3"/>
          <p:cNvGraphicFramePr>
            <a:graphicFrameLocks noGrp="1"/>
          </p:cNvGraphicFramePr>
          <p:nvPr/>
        </p:nvGraphicFramePr>
        <p:xfrm>
          <a:off x="1506784" y="2313277"/>
          <a:ext cx="5758070" cy="1104138"/>
        </p:xfrm>
        <a:graphic>
          <a:graphicData uri="http://schemas.openxmlformats.org/drawingml/2006/table">
            <a:tbl>
              <a:tblPr firstRow="1" firstCol="1" bandRow="1">
                <a:tableStyleId>{5C22544A-7EE6-4342-B048-85BDC9FD1C3A}</a:tableStyleId>
              </a:tblPr>
              <a:tblGrid>
                <a:gridCol w="1426939"/>
                <a:gridCol w="764790"/>
                <a:gridCol w="855358"/>
                <a:gridCol w="856365"/>
                <a:gridCol w="855358"/>
                <a:gridCol w="999260"/>
              </a:tblGrid>
              <a:tr h="0">
                <a:tc>
                  <a:txBody>
                    <a:bodyPr/>
                    <a:lstStyle/>
                    <a:p>
                      <a:pPr indent="269875" algn="just">
                        <a:lnSpc>
                          <a:spcPts val="1600"/>
                        </a:lnSpc>
                        <a:spcAft>
                          <a:spcPts val="0"/>
                        </a:spcAft>
                      </a:pPr>
                      <a:r>
                        <a:rPr lang="en-US" sz="1050" kern="1050">
                          <a:effectLst/>
                        </a:rPr>
                        <a:t> </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1</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zh-CN" sz="1050" kern="1050">
                          <a:effectLst/>
                        </a:rPr>
                        <a:t>物品</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1</a:t>
                      </a:r>
                      <a:r>
                        <a:rPr lang="zh-CN" sz="1050" kern="1050">
                          <a:effectLst/>
                        </a:rPr>
                        <a:t>（</a:t>
                      </a:r>
                      <a:r>
                        <a:rPr lang="en-US" sz="1050" kern="1050">
                          <a:effectLst/>
                        </a:rPr>
                        <a:t>Tom</a:t>
                      </a:r>
                      <a:r>
                        <a:rPr lang="zh-CN" sz="1050" kern="1050">
                          <a:effectLst/>
                        </a:rPr>
                        <a:t>）</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1.00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-1.00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0.00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0.00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null</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0.60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-1.40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-0.40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0.60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0.60</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1.20</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2.80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0.80</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zh-CN" sz="1050" kern="1050">
                          <a:effectLst/>
                        </a:rPr>
                        <a:t>用户</a:t>
                      </a:r>
                      <a:r>
                        <a:rPr lang="en-US" sz="1050" kern="1050">
                          <a:effectLst/>
                        </a:rPr>
                        <a:t>5</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-1.80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2.20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-0.80</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dirty="0">
                          <a:effectLst/>
                        </a:rPr>
                        <a:t>-1.80</a:t>
                      </a:r>
                      <a:endParaRPr lang="zh-CN" sz="1050" kern="105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mc:AlternateContent xmlns:mc="http://schemas.openxmlformats.org/markup-compatibility/2006">
        <mc:Choice xmlns:a14="http://schemas.microsoft.com/office/drawing/2010/main" Requires="a14">
          <p:sp>
            <p:nvSpPr>
              <p:cNvPr id="84" name="矩形 83">
                <a:extLst>
                  <a:ext uri="{FF2B5EF4-FFF2-40B4-BE49-F238E27FC236}">
                    <a14:artisticCrisscrossEtching id="{11930835-1BB9-4389-87D7-EF98F045E01D}"/>
                  </a:ext>
                </a:extLst>
              </p:cNvPr>
              <p:cNvSpPr/>
              <p:nvPr/>
            </p:nvSpPr>
            <p:spPr>
              <a:xfrm>
                <a:off x="448917" y="3864545"/>
                <a:ext cx="8441044" cy="910890"/>
              </a:xfrm>
              <a:prstGeom prst="rect">
                <a:avLst/>
              </a:prstGeom>
            </p:spPr>
            <p:txBody>
              <a:bodyPr wrap="square">
                <a:spAutoFit/>
              </a:bodyPr>
              <a:lstStyle/>
              <a:p>
                <a:r>
                  <a:rPr lang="en-US" altLang="zh-CN" sz="1600" dirty="0"/>
                  <a:t>     </a:t>
                </a:r>
                <a:r>
                  <a:rPr lang="zh-CN" altLang="zh-CN" sz="1600" dirty="0"/>
                  <a:t>由表</a:t>
                </a:r>
                <a:r>
                  <a:rPr lang="en-US" altLang="zh-CN" sz="1600" dirty="0"/>
                  <a:t>8-7</a:t>
                </a:r>
                <a:r>
                  <a:rPr lang="zh-CN" altLang="zh-CN" sz="1600" dirty="0"/>
                  <a:t>的结果，物品</a:t>
                </a:r>
                <a:r>
                  <a:rPr lang="en-US" altLang="zh-CN" sz="1600" dirty="0"/>
                  <a:t>5</a:t>
                </a:r>
                <a:r>
                  <a:rPr lang="zh-CN" altLang="zh-CN" sz="1600" dirty="0"/>
                  <a:t>和物品</a:t>
                </a:r>
                <a:r>
                  <a:rPr lang="en-US" altLang="zh-CN" sz="1600" dirty="0"/>
                  <a:t>1</a:t>
                </a:r>
                <a:r>
                  <a:rPr lang="zh-CN" altLang="zh-CN" sz="1600" dirty="0"/>
                  <a:t>的改进余弦相似度值为：</a:t>
                </a:r>
              </a:p>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5</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p</m:t>
                              </m:r>
                            </m:e>
                            <m:sub>
                              <m:r>
                                <a:rPr lang="en-US" altLang="zh-CN" sz="1600" i="1">
                                  <a:latin typeface="Cambria Math" panose="02040503050406030204" pitchFamily="18" charset="0"/>
                                </a:rPr>
                                <m:t>1</m:t>
                              </m:r>
                            </m:sub>
                          </m:sSub>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0.6∗0.6+0.2∗1.2+(−0.2)∗0.80+(−1.8)∗(−1.8)</m:t>
                          </m:r>
                        </m:num>
                        <m:den>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0.6</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0.3</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(−0.2)</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(−1.8)</m:t>
                                  </m:r>
                                </m:e>
                                <m:sup>
                                  <m:r>
                                    <a:rPr lang="en-US" altLang="zh-CN" sz="1600" i="1">
                                      <a:latin typeface="Cambria Math" panose="02040503050406030204" pitchFamily="18" charset="0"/>
                                    </a:rPr>
                                    <m:t>2</m:t>
                                  </m:r>
                                </m:sup>
                              </m:sSup>
                            </m:e>
                          </m:rad>
                          <m:r>
                            <a:rPr lang="en-US" altLang="zh-CN" sz="1600" i="1">
                              <a:latin typeface="Cambria Math" panose="02040503050406030204" pitchFamily="18" charset="0"/>
                            </a:rPr>
                            <m:t>∗</m:t>
                          </m:r>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(0.6)</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(1.2)</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(0.8)</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(−1.8)</m:t>
                                  </m:r>
                                </m:e>
                                <m:sup>
                                  <m:r>
                                    <a:rPr lang="en-US" altLang="zh-CN" sz="1600" i="1">
                                      <a:latin typeface="Cambria Math" panose="02040503050406030204" pitchFamily="18" charset="0"/>
                                    </a:rPr>
                                    <m:t>2</m:t>
                                  </m:r>
                                </m:sup>
                              </m:sSup>
                            </m:e>
                          </m:rad>
                        </m:den>
                      </m:f>
                      <m:r>
                        <a:rPr lang="en-US" altLang="zh-CN" sz="1600" i="1">
                          <a:latin typeface="Cambria Math" panose="02040503050406030204" pitchFamily="18" charset="0"/>
                        </a:rPr>
                        <m:t>=0.80</m:t>
                      </m:r>
                    </m:oMath>
                  </m:oMathPara>
                </a14:m>
                <a:endParaRPr lang="zh-CN" altLang="zh-CN" sz="1600" dirty="0"/>
              </a:p>
            </p:txBody>
          </p:sp>
        </mc:Choice>
        <mc:Fallback>
          <p:sp>
            <p:nvSpPr>
              <p:cNvPr id="84" name="矩形 83"/>
              <p:cNvSpPr>
                <a:spLocks noRot="1" noChangeAspect="1" noMove="1" noResize="1" noEditPoints="1" noAdjustHandles="1" noChangeArrowheads="1" noChangeShapeType="1" noTextEdit="1"/>
              </p:cNvSpPr>
              <p:nvPr/>
            </p:nvSpPr>
            <p:spPr>
              <a:xfrm>
                <a:off x="448917" y="3864545"/>
                <a:ext cx="8441044" cy="910890"/>
              </a:xfrm>
              <a:prstGeom prst="rect">
                <a:avLst/>
              </a:prstGeom>
              <a:blipFill rotWithShape="1">
                <a:blip r:embed="rId8"/>
                <a:stretch>
                  <a:fillRect t="-2013"/>
                </a:stretch>
              </a:blipFill>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2587055"/>
              </a:xfrm>
              <a:prstGeom prst="rect">
                <a:avLst/>
              </a:prstGeom>
            </p:spPr>
            <p:txBody>
              <a:bodyPr wrap="square">
                <a:spAutoFit/>
              </a:bodyPr>
              <a:lstStyle/>
              <a:p>
                <a:r>
                  <a:rPr lang="en-US" altLang="zh-CN" sz="1600" dirty="0"/>
                  <a:t> </a:t>
                </a:r>
                <a:r>
                  <a:rPr lang="en-US" altLang="zh-CN" b="1" dirty="0"/>
                  <a:t>2.</a:t>
                </a:r>
                <a:r>
                  <a:rPr lang="zh-CN" altLang="zh-CN" b="1" dirty="0"/>
                  <a:t>推荐产生</a:t>
                </a:r>
                <a:endParaRPr lang="zh-CN" altLang="zh-CN" dirty="0"/>
              </a:p>
              <a:p>
                <a:r>
                  <a:rPr lang="en-US" altLang="zh-CN" dirty="0"/>
                  <a:t> </a:t>
                </a:r>
              </a:p>
              <a:p>
                <a:r>
                  <a:rPr lang="en-US" altLang="zh-CN" sz="1600" dirty="0"/>
                  <a:t>       </a:t>
                </a:r>
                <a:r>
                  <a:rPr lang="zh-CN" altLang="zh-CN" sz="1600" dirty="0"/>
                  <a:t>基于物品的算法在预测用户</a:t>
                </a:r>
                <a:r>
                  <a:rPr lang="en-US" altLang="zh-CN" sz="1600" dirty="0"/>
                  <a:t>u</a:t>
                </a:r>
                <a:r>
                  <a:rPr lang="zh-CN" altLang="zh-CN" sz="1600" dirty="0"/>
                  <a:t>对物品</a:t>
                </a:r>
                <a:r>
                  <a:rPr lang="en-US" altLang="zh-CN" sz="1600" dirty="0"/>
                  <a:t>p</a:t>
                </a:r>
                <a:r>
                  <a:rPr lang="zh-CN" altLang="zh-CN" sz="1600" dirty="0"/>
                  <a:t>的评分时，会参考用户</a:t>
                </a:r>
                <a:r>
                  <a:rPr lang="en-US" altLang="zh-CN" sz="1600" dirty="0"/>
                  <a:t>u</a:t>
                </a:r>
                <a:r>
                  <a:rPr lang="zh-CN" altLang="zh-CN" sz="1600" dirty="0"/>
                  <a:t>对和物品</a:t>
                </a:r>
                <a:r>
                  <a:rPr lang="en-US" altLang="zh-CN" sz="1600" dirty="0"/>
                  <a:t>p</a:t>
                </a:r>
                <a:r>
                  <a:rPr lang="zh-CN" altLang="zh-CN" sz="1600" dirty="0"/>
                  <a:t>相似的其他物品的评分，即：</a:t>
                </a:r>
              </a:p>
              <a:p>
                <a:r>
                  <a:rPr lang="en-US" altLang="zh-CN" sz="1600" dirty="0"/>
                  <a:t>                                </a:t>
                </a:r>
                <a14:m>
                  <m:oMath xmlns:m="http://schemas.openxmlformats.org/officeDocument/2006/math">
                    <m:r>
                      <m:rPr>
                        <m:sty m:val="p"/>
                      </m:rPr>
                      <a:rPr lang="en-US" altLang="zh-CN" sz="1600">
                        <a:latin typeface="Cambria Math" panose="02040503050406030204" pitchFamily="18" charset="0"/>
                      </a:rPr>
                      <m:t>pred</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u</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e>
                    </m:d>
                    <m:r>
                      <a:rPr lang="en-US" altLang="zh-CN" sz="1600">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𝑝</m:t>
                            </m:r>
                          </m:sub>
                        </m:sSub>
                      </m:e>
                    </m:bar>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𝑆</m:t>
                            </m:r>
                            <m:r>
                              <a:rPr lang="en-US" altLang="zh-CN" sz="1600" i="1">
                                <a:latin typeface="Cambria Math" panose="02040503050406030204" pitchFamily="18" charset="0"/>
                              </a:rPr>
                              <m:t>(</m:t>
                            </m:r>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𝐾</m:t>
                            </m:r>
                            <m:r>
                              <a:rPr lang="en-US" altLang="zh-CN" sz="1600" i="1">
                                <a:latin typeface="Cambria Math" panose="02040503050406030204" pitchFamily="18" charset="0"/>
                              </a:rPr>
                              <m:t>)∩</m:t>
                            </m:r>
                            <m:r>
                              <a:rPr lang="en-US" altLang="zh-CN" sz="1600" i="1">
                                <a:latin typeface="Cambria Math" panose="02040503050406030204" pitchFamily="18" charset="0"/>
                              </a:rPr>
                              <m:t>𝑁</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e>
                        </m:nary>
                        <m:r>
                          <a:rPr lang="en-US" altLang="zh-CN" sz="1600" i="1">
                            <a:latin typeface="Cambria Math" panose="02040503050406030204" pitchFamily="18" charset="0"/>
                          </a:rPr>
                          <m:t>𝑠𝑖𝑚</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𝑝</m:t>
                            </m:r>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𝑗</m:t>
                            </m:r>
                          </m:sub>
                        </m:sSub>
                        <m:r>
                          <a:rPr lang="en-US" altLang="zh-CN" sz="1600" i="1">
                            <a:latin typeface="Cambria Math" panose="02040503050406030204" pitchFamily="18" charset="0"/>
                          </a:rPr>
                          <m:t>−</m:t>
                        </m:r>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𝑗</m:t>
                                </m:r>
                              </m:sub>
                            </m:sSub>
                          </m:e>
                        </m:bar>
                        <m:r>
                          <a:rPr lang="en-US" altLang="zh-CN" sz="1600" i="1">
                            <a:latin typeface="Cambria Math" panose="02040503050406030204" pitchFamily="18" charset="0"/>
                          </a:rPr>
                          <m:t>)</m:t>
                        </m:r>
                      </m:num>
                      <m:den>
                        <m:nary>
                          <m:naryPr>
                            <m:chr m:val="∑"/>
                            <m:limLoc m:val="undOvr"/>
                            <m:subHide m:val="on"/>
                            <m:supHide m:val="on"/>
                            <m:ctrlPr>
                              <a:rPr lang="zh-CN" altLang="zh-CN" sz="1600" i="1">
                                <a:latin typeface="Cambria Math" panose="02040503050406030204" pitchFamily="18" charset="0"/>
                              </a:rPr>
                            </m:ctrlPr>
                          </m:naryPr>
                          <m:sub/>
                          <m:sup/>
                          <m:e>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𝑆</m:t>
                            </m:r>
                            <m:r>
                              <a:rPr lang="en-US" altLang="zh-CN" sz="1600" i="1">
                                <a:latin typeface="Cambria Math" panose="02040503050406030204" pitchFamily="18" charset="0"/>
                              </a:rPr>
                              <m:t>(</m:t>
                            </m:r>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𝐾</m:t>
                            </m:r>
                            <m:r>
                              <a:rPr lang="en-US" altLang="zh-CN" sz="1600" i="1">
                                <a:latin typeface="Cambria Math" panose="02040503050406030204" pitchFamily="18" charset="0"/>
                              </a:rPr>
                              <m:t>)∩</m:t>
                            </m:r>
                            <m:r>
                              <a:rPr lang="en-US" altLang="zh-CN" sz="1600" i="1">
                                <a:latin typeface="Cambria Math" panose="02040503050406030204" pitchFamily="18" charset="0"/>
                              </a:rPr>
                              <m:t>𝑁</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e>
                        </m:nary>
                        <m:r>
                          <a:rPr lang="en-US" altLang="zh-CN" sz="1600" i="1">
                            <a:latin typeface="Cambria Math" panose="02040503050406030204" pitchFamily="18" charset="0"/>
                          </a:rPr>
                          <m:t>𝑠𝑖𝑚</m:t>
                        </m:r>
                        <m:r>
                          <a:rPr lang="en-US" altLang="zh-CN" sz="1600" i="1">
                            <a:latin typeface="Cambria Math" panose="02040503050406030204" pitchFamily="18" charset="0"/>
                          </a:rPr>
                          <m:t>(</m:t>
                        </m:r>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𝑝</m:t>
                        </m:r>
                        <m:r>
                          <a:rPr lang="en-US" altLang="zh-CN" sz="1600" i="1">
                            <a:latin typeface="Cambria Math" panose="02040503050406030204" pitchFamily="18" charset="0"/>
                          </a:rPr>
                          <m:t>)</m:t>
                        </m:r>
                      </m:den>
                    </m:f>
                  </m:oMath>
                </a14:m>
                <a:r>
                  <a:rPr lang="en-US" altLang="zh-CN" sz="1600" dirty="0"/>
                  <a:t>    </a:t>
                </a:r>
                <a:endParaRPr lang="zh-CN" altLang="zh-CN" sz="1600" dirty="0"/>
              </a:p>
              <a:p>
                <a:r>
                  <a:rPr lang="en-US" altLang="zh-CN" sz="1600" dirty="0"/>
                  <a:t>       </a:t>
                </a:r>
                <a:r>
                  <a:rPr lang="zh-CN" altLang="zh-CN" sz="1600" dirty="0"/>
                  <a:t>其中，</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𝑝</m:t>
                            </m:r>
                          </m:sub>
                        </m:sSub>
                      </m:e>
                    </m:bar>
                  </m:oMath>
                </a14:m>
                <a:r>
                  <a:rPr lang="zh-CN" altLang="zh-CN" sz="1600" dirty="0"/>
                  <a:t>是物品</a:t>
                </a:r>
                <a:r>
                  <a:rPr lang="en-US" altLang="zh-CN" sz="1600" dirty="0"/>
                  <a:t>p</a:t>
                </a:r>
                <a:r>
                  <a:rPr lang="zh-CN" altLang="zh-CN" sz="1600" dirty="0"/>
                  <a:t>的平均分，</a:t>
                </a:r>
                <a:r>
                  <a:rPr lang="en-US" altLang="zh-CN" sz="1600" dirty="0"/>
                  <a:t>S(</a:t>
                </a:r>
                <a:r>
                  <a:rPr lang="en-US" altLang="zh-CN" sz="1600" dirty="0" err="1"/>
                  <a:t>p,K</a:t>
                </a:r>
                <a:r>
                  <a:rPr lang="en-US" altLang="zh-CN" sz="1600" dirty="0"/>
                  <a:t>)</a:t>
                </a:r>
                <a:r>
                  <a:rPr lang="zh-CN" altLang="zh-CN" sz="1600" dirty="0"/>
                  <a:t>是和</a:t>
                </a:r>
                <a:r>
                  <a:rPr lang="en-US" altLang="zh-CN" sz="1600" dirty="0"/>
                  <a:t>p</a:t>
                </a:r>
                <a:r>
                  <a:rPr lang="zh-CN" altLang="zh-CN" sz="1600" dirty="0"/>
                  <a:t>最相似的</a:t>
                </a:r>
                <a:r>
                  <a:rPr lang="en-US" altLang="zh-CN" sz="1600" dirty="0"/>
                  <a:t>K</a:t>
                </a:r>
                <a:r>
                  <a:rPr lang="zh-CN" altLang="zh-CN" sz="1600" dirty="0"/>
                  <a:t>个物品集合，</a:t>
                </a:r>
                <a:r>
                  <a:rPr lang="en-US" altLang="zh-CN" sz="1600" dirty="0"/>
                  <a:t>N(u)</a:t>
                </a:r>
                <a:r>
                  <a:rPr lang="zh-CN" altLang="zh-CN" sz="1600" dirty="0"/>
                  <a:t>是用户</a:t>
                </a:r>
                <a:r>
                  <a:rPr lang="en-US" altLang="zh-CN" sz="1600" dirty="0"/>
                  <a:t>u</a:t>
                </a:r>
                <a:r>
                  <a:rPr lang="zh-CN" altLang="zh-CN" sz="1600" dirty="0"/>
                  <a:t>评过分的物品集合，</a:t>
                </a:r>
                <a14:m>
                  <m:oMath xmlns:m="http://schemas.openxmlformats.org/officeDocument/2006/math">
                    <m:r>
                      <m:rPr>
                        <m:sty m:val="p"/>
                      </m:rPr>
                      <a:rPr lang="en-US" altLang="zh-CN" sz="1600">
                        <a:latin typeface="Cambria Math" panose="02040503050406030204" pitchFamily="18" charset="0"/>
                      </a:rPr>
                      <m:t>sim</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𝑗</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e>
                    </m:d>
                  </m:oMath>
                </a14:m>
                <a:r>
                  <a:rPr lang="zh-CN" altLang="zh-CN" sz="1600" dirty="0"/>
                  <a:t>是物品之间的相似度，</a:t>
                </a:r>
                <a14:m>
                  <m:oMath xmlns:m="http://schemas.openxmlformats.org/officeDocument/2006/math">
                    <m:bar>
                      <m:barPr>
                        <m:pos m:val="top"/>
                        <m:ctrlPr>
                          <a:rPr lang="zh-CN" altLang="zh-CN" sz="1600" i="1">
                            <a:latin typeface="Cambria Math" panose="02040503050406030204" pitchFamily="18" charset="0"/>
                          </a:rPr>
                        </m:ctrlPr>
                      </m:bar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𝑗</m:t>
                            </m:r>
                          </m:sub>
                        </m:sSub>
                      </m:e>
                    </m:bar>
                  </m:oMath>
                </a14:m>
                <a:r>
                  <a:rPr lang="zh-CN" altLang="zh-CN" sz="1600" dirty="0"/>
                  <a:t>是物品</a:t>
                </a:r>
                <a:r>
                  <a:rPr lang="en-US" altLang="zh-CN" sz="1600" dirty="0"/>
                  <a:t>j</a:t>
                </a:r>
                <a:r>
                  <a:rPr lang="zh-CN" altLang="zh-CN" sz="1600" dirty="0"/>
                  <a:t>的平均分。</a:t>
                </a:r>
              </a:p>
              <a:p>
                <a:r>
                  <a:rPr lang="en-US" altLang="zh-CN" sz="1600" dirty="0"/>
                  <a:t>       </a:t>
                </a:r>
                <a:r>
                  <a:rPr lang="zh-CN" altLang="zh-CN" sz="1600" dirty="0"/>
                  <a:t>就像在基于用户的方法中，基于物品的近邻集合的规模也会受限于一个固定值。也就是说，不是所有的近邻都会拿来做预测。</a:t>
                </a:r>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2587055"/>
              </a:xfrm>
              <a:prstGeom prst="rect">
                <a:avLst/>
              </a:prstGeom>
              <a:blipFill rotWithShape="1">
                <a:blip r:embed="rId1"/>
                <a:stretch>
                  <a:fillRect l="-361" t="-1415" b="-212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890535" cy="369332"/>
          </a:xfrm>
          <a:prstGeom prst="rect">
            <a:avLst/>
          </a:prstGeom>
        </p:spPr>
        <p:txBody>
          <a:bodyPr wrap="none">
            <a:spAutoFit/>
          </a:bodyPr>
          <a:lstStyle/>
          <a:p>
            <a:r>
              <a:rPr lang="en-US" altLang="zh-CN" b="1" dirty="0"/>
              <a:t>8.3.3 </a:t>
            </a:r>
            <a:r>
              <a:rPr lang="zh-CN" altLang="en-US" b="1" dirty="0"/>
              <a:t>基于物品的协同过滤</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3042"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3043"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3044"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1"/>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前</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对象 15"/>
          <p:cNvGraphicFramePr>
            <a:graphicFrameLocks noChangeAspect="1"/>
          </p:cNvGraphicFramePr>
          <p:nvPr/>
        </p:nvGraphicFramePr>
        <p:xfrm>
          <a:off x="457200" y="457200"/>
          <a:ext cx="171450" cy="171450"/>
        </p:xfrm>
        <a:graphic>
          <a:graphicData uri="http://schemas.openxmlformats.org/presentationml/2006/ole">
            <mc:AlternateContent xmlns:mc="http://schemas.openxmlformats.org/markup-compatibility/2006">
              <mc:Choice xmlns:v="urn:schemas-microsoft-com:vml" Requires="v">
                <p:oleObj spid="_x0000_s43045" name="" r:id="rId8" imgW="177800" imgH="177800" progId="Equation.3">
                  <p:embed/>
                </p:oleObj>
              </mc:Choice>
              <mc:Fallback>
                <p:oleObj name="" r:id="rId8" imgW="177800" imgH="177800" progId="Equation.3">
                  <p:embed/>
                  <p:pic>
                    <p:nvPicPr>
                      <p:cNvPr id="0" name="对象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dirty="0">
                <a:ln>
                  <a:noFill/>
                </a:ln>
                <a:solidFill>
                  <a:schemeClr val="tx1"/>
                </a:solidFill>
                <a:effectLst/>
              </a:rPr>
              <a:t> </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3885038"/>
              </a:xfrm>
              <a:prstGeom prst="rect">
                <a:avLst/>
              </a:prstGeom>
            </p:spPr>
            <p:txBody>
              <a:bodyPr wrap="square">
                <a:spAutoFit/>
              </a:bodyPr>
              <a:lstStyle/>
              <a:p>
                <a:r>
                  <a:rPr lang="en-US" altLang="zh-CN" sz="1600" b="1" dirty="0"/>
                  <a:t>1.SVD</a:t>
                </a:r>
                <a:endParaRPr lang="zh-CN" altLang="zh-CN" sz="1600" dirty="0"/>
              </a:p>
              <a:p>
                <a:r>
                  <a:rPr lang="en-US" altLang="zh-CN" sz="1600" dirty="0"/>
                  <a:t>   </a:t>
                </a:r>
                <a:r>
                  <a:rPr lang="zh-CN" altLang="zh-CN" sz="1600" dirty="0"/>
                  <a:t>（</a:t>
                </a:r>
                <a:r>
                  <a:rPr lang="en-US" altLang="zh-CN" sz="1600" dirty="0"/>
                  <a:t>1</a:t>
                </a:r>
                <a:r>
                  <a:rPr lang="zh-CN" altLang="zh-CN" sz="1600" dirty="0"/>
                  <a:t>）传统的</a:t>
                </a:r>
                <a:r>
                  <a:rPr lang="en-US" altLang="zh-CN" sz="1600" dirty="0"/>
                  <a:t>SVD</a:t>
                </a:r>
                <a:r>
                  <a:rPr lang="zh-CN" altLang="zh-CN" sz="1600" dirty="0"/>
                  <a:t>分解</a:t>
                </a:r>
              </a:p>
              <a:p>
                <a:r>
                  <a:rPr lang="en-US" altLang="zh-CN" sz="1600" dirty="0"/>
                  <a:t>      </a:t>
                </a:r>
                <a:r>
                  <a:rPr lang="zh-CN" altLang="zh-CN" sz="1600" dirty="0"/>
                  <a:t>给定</a:t>
                </a:r>
                <a:r>
                  <a:rPr lang="en-US" altLang="zh-CN" sz="1600" dirty="0"/>
                  <a:t>n</a:t>
                </a:r>
                <a:r>
                  <a:rPr lang="zh-CN" altLang="zh-CN" sz="1600" dirty="0"/>
                  <a:t>个用户，</a:t>
                </a:r>
                <a:r>
                  <a:rPr lang="en-US" altLang="zh-CN" sz="1600" dirty="0"/>
                  <a:t>U={u</a:t>
                </a:r>
                <a:r>
                  <a:rPr lang="en-US" altLang="zh-CN" sz="1600" baseline="-25000" dirty="0"/>
                  <a:t>1</a:t>
                </a:r>
                <a:r>
                  <a:rPr lang="en-US" altLang="zh-CN" sz="1600" dirty="0"/>
                  <a:t>,…, </a:t>
                </a:r>
                <a:r>
                  <a:rPr lang="en-US" altLang="zh-CN" sz="1600" dirty="0" err="1"/>
                  <a:t>u</a:t>
                </a:r>
                <a:r>
                  <a:rPr lang="en-US" altLang="zh-CN" sz="1600" baseline="-25000" dirty="0" err="1"/>
                  <a:t>i</a:t>
                </a:r>
                <a:r>
                  <a:rPr lang="en-US" altLang="zh-CN" sz="1600" dirty="0"/>
                  <a:t>,…,u</a:t>
                </a:r>
                <a:r>
                  <a:rPr lang="en-US" altLang="zh-CN" sz="1600" baseline="-25000" dirty="0"/>
                  <a:t>n</a:t>
                </a:r>
                <a:r>
                  <a:rPr lang="en-US" altLang="zh-CN" sz="1600" dirty="0"/>
                  <a:t>}</a:t>
                </a:r>
                <a:r>
                  <a:rPr lang="zh-CN" altLang="zh-CN" sz="1600" dirty="0"/>
                  <a:t>代表用户集合，给定</a:t>
                </a:r>
                <a:r>
                  <a:rPr lang="en-US" altLang="zh-CN" sz="1600" dirty="0"/>
                  <a:t>m</a:t>
                </a:r>
                <a:r>
                  <a:rPr lang="zh-CN" altLang="zh-CN" sz="1600" dirty="0"/>
                  <a:t>个物品（产品），</a:t>
                </a:r>
                <a:r>
                  <a:rPr lang="en-US" altLang="zh-CN" sz="1600" dirty="0"/>
                  <a:t>P={p</a:t>
                </a:r>
                <a:r>
                  <a:rPr lang="en-US" altLang="zh-CN" sz="1600" baseline="-25000" dirty="0"/>
                  <a:t>1</a:t>
                </a:r>
                <a:r>
                  <a:rPr lang="en-US" altLang="zh-CN" sz="1600" dirty="0"/>
                  <a:t>,…, </a:t>
                </a:r>
                <a:r>
                  <a:rPr lang="en-US" altLang="zh-CN" sz="1600" dirty="0" err="1"/>
                  <a:t>p</a:t>
                </a:r>
                <a:r>
                  <a:rPr lang="en-US" altLang="zh-CN" sz="1600" baseline="-25000" dirty="0" err="1"/>
                  <a:t>j</a:t>
                </a:r>
                <a:r>
                  <a:rPr lang="en-US" altLang="zh-CN" sz="1600" dirty="0"/>
                  <a:t> ,…,p</a:t>
                </a:r>
                <a:r>
                  <a:rPr lang="en-US" altLang="zh-CN" sz="1600" baseline="-25000" dirty="0"/>
                  <a:t>m</a:t>
                </a:r>
                <a:r>
                  <a:rPr lang="en-US" altLang="zh-CN" sz="1600" dirty="0"/>
                  <a:t>}</a:t>
                </a:r>
                <a:r>
                  <a:rPr lang="zh-CN" altLang="zh-CN" sz="1600" dirty="0"/>
                  <a:t>代表物品（产品）集合，</a:t>
                </a:r>
                <a:r>
                  <a:rPr lang="en-US" altLang="zh-CN" sz="1600" dirty="0"/>
                  <a:t> R={</a:t>
                </a:r>
                <a:r>
                  <a:rPr lang="en-US" altLang="zh-CN" sz="1600" dirty="0" err="1"/>
                  <a:t>r</a:t>
                </a:r>
                <a:r>
                  <a:rPr lang="en-US" altLang="zh-CN" sz="1600" baseline="-25000" dirty="0" err="1"/>
                  <a:t>ij</a:t>
                </a:r>
                <a:r>
                  <a:rPr lang="en-US" altLang="zh-CN" sz="1600" dirty="0"/>
                  <a:t>}</a:t>
                </a:r>
                <a:r>
                  <a:rPr lang="zh-CN" altLang="zh-CN" sz="1600" dirty="0"/>
                  <a:t>，</a:t>
                </a:r>
                <a14:m>
                  <m:oMath xmlns:m="http://schemas.openxmlformats.org/officeDocument/2006/math">
                    <m:r>
                      <m:rPr>
                        <m:sty m:val="p"/>
                      </m:rPr>
                      <a:rPr lang="en-US" altLang="zh-CN" sz="1600">
                        <a:latin typeface="Cambria Math" panose="02040503050406030204" pitchFamily="18" charset="0"/>
                      </a:rPr>
                      <m:t>i</m:t>
                    </m:r>
                    <m:r>
                      <a:rPr lang="en-US" altLang="zh-CN" sz="1600">
                        <a:latin typeface="Cambria Math" panose="02040503050406030204" pitchFamily="18" charset="0"/>
                      </a:rPr>
                      <m:t>∈1…</m:t>
                    </m:r>
                    <m:r>
                      <m:rPr>
                        <m:sty m:val="p"/>
                      </m:rPr>
                      <a:rPr lang="en-US" altLang="zh-CN" sz="1600">
                        <a:latin typeface="Cambria Math" panose="02040503050406030204" pitchFamily="18" charset="0"/>
                      </a:rPr>
                      <m:t>n</m:t>
                    </m:r>
                    <m:r>
                      <a:rPr lang="zh-CN" altLang="zh-CN" sz="1600">
                        <a:latin typeface="Cambria Math" panose="02040503050406030204" pitchFamily="18" charset="0"/>
                      </a:rPr>
                      <m:t>，</m:t>
                    </m:r>
                    <m:r>
                      <m:rPr>
                        <m:sty m:val="p"/>
                      </m:rPr>
                      <a:rPr lang="en-US" altLang="zh-CN" sz="1600">
                        <a:latin typeface="Cambria Math" panose="02040503050406030204" pitchFamily="18" charset="0"/>
                      </a:rPr>
                      <m:t>j</m:t>
                    </m:r>
                    <m:r>
                      <a:rPr lang="en-US" altLang="zh-CN" sz="1600">
                        <a:latin typeface="Cambria Math" panose="02040503050406030204" pitchFamily="18" charset="0"/>
                      </a:rPr>
                      <m:t>∈1…</m:t>
                    </m:r>
                    <m:r>
                      <m:rPr>
                        <m:sty m:val="p"/>
                      </m:rPr>
                      <a:rPr lang="en-US" altLang="zh-CN" sz="1600">
                        <a:latin typeface="Cambria Math" panose="02040503050406030204" pitchFamily="18" charset="0"/>
                      </a:rPr>
                      <m:t>m</m:t>
                    </m:r>
                  </m:oMath>
                </a14:m>
                <a:r>
                  <a:rPr lang="zh-CN" altLang="zh-CN" sz="1600" dirty="0"/>
                  <a:t>为</a:t>
                </a:r>
                <a14:m>
                  <m:oMath xmlns:m="http://schemas.openxmlformats.org/officeDocument/2006/math">
                    <m:r>
                      <m:rPr>
                        <m:sty m:val="p"/>
                      </m:rPr>
                      <a:rPr lang="en-US" altLang="zh-CN" sz="1600">
                        <a:latin typeface="Cambria Math" panose="02040503050406030204" pitchFamily="18" charset="0"/>
                      </a:rPr>
                      <m:t>n</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阶用户</a:t>
                </a:r>
                <a:r>
                  <a:rPr lang="en-US" altLang="zh-CN" sz="1600" dirty="0"/>
                  <a:t>-</a:t>
                </a:r>
                <a:r>
                  <a:rPr lang="zh-CN" altLang="zh-CN" sz="1600" dirty="0"/>
                  <a:t>物品评价矩阵。</a:t>
                </a:r>
                <a:r>
                  <a:rPr lang="en-US" altLang="zh-CN" sz="1600" dirty="0" err="1"/>
                  <a:t>r</a:t>
                </a:r>
                <a:r>
                  <a:rPr lang="en-US" altLang="zh-CN" sz="1600" baseline="-25000" dirty="0" err="1"/>
                  <a:t>ij</a:t>
                </a:r>
                <a:r>
                  <a:rPr lang="zh-CN" altLang="zh-CN" sz="1600" dirty="0"/>
                  <a:t>的取值表示用户</a:t>
                </a:r>
                <a:r>
                  <a:rPr lang="en-US" altLang="zh-CN" sz="1600" dirty="0" err="1"/>
                  <a:t>u</a:t>
                </a:r>
                <a:r>
                  <a:rPr lang="en-US" altLang="zh-CN" sz="1600" baseline="-25000" dirty="0" err="1"/>
                  <a:t>i</a:t>
                </a:r>
                <a:r>
                  <a:rPr lang="zh-CN" altLang="zh-CN" sz="1600" dirty="0"/>
                  <a:t>对物品</a:t>
                </a:r>
                <a:r>
                  <a:rPr lang="en-US" altLang="zh-CN" sz="1600" dirty="0" err="1"/>
                  <a:t>p</a:t>
                </a:r>
                <a:r>
                  <a:rPr lang="en-US" altLang="zh-CN" sz="1600" baseline="-25000" dirty="0" err="1"/>
                  <a:t>j</a:t>
                </a:r>
                <a:r>
                  <a:rPr lang="zh-CN" altLang="zh-CN" sz="1600" dirty="0"/>
                  <a:t>的喜欢程度。</a:t>
                </a:r>
              </a:p>
              <a:p>
                <a:r>
                  <a:rPr lang="en-US" altLang="zh-CN" sz="1600" dirty="0"/>
                  <a:t>      </a:t>
                </a:r>
                <a:r>
                  <a:rPr lang="zh-CN" altLang="zh-CN" sz="1600" dirty="0"/>
                  <a:t>首先，需要对评价模型中的缺失值进行简单地补全，比如用全局平均值、或者用户</a:t>
                </a:r>
                <a:r>
                  <a:rPr lang="en-US" altLang="zh-CN" sz="1600" dirty="0"/>
                  <a:t>/</a:t>
                </a:r>
                <a:r>
                  <a:rPr lang="zh-CN" altLang="zh-CN" sz="1600" dirty="0"/>
                  <a:t>物品平均值补全，得到补全后的矩阵</a:t>
                </a:r>
                <a:r>
                  <a:rPr lang="en-US" altLang="zh-CN" sz="1600" dirty="0"/>
                  <a:t>R’</a:t>
                </a:r>
                <a:r>
                  <a:rPr lang="zh-CN" altLang="zh-CN" sz="1600" dirty="0"/>
                  <a:t>。其次，采用</a:t>
                </a:r>
                <a:r>
                  <a:rPr lang="en-US" altLang="zh-CN" sz="1600" dirty="0"/>
                  <a:t>SVD</a:t>
                </a:r>
                <a:r>
                  <a:rPr lang="zh-CN" altLang="zh-CN" sz="1600" dirty="0"/>
                  <a:t>分解，将</a:t>
                </a:r>
                <a:r>
                  <a:rPr lang="en-US" altLang="zh-CN" sz="1600" dirty="0"/>
                  <a:t>R’</a:t>
                </a:r>
                <a:r>
                  <a:rPr lang="zh-CN" altLang="zh-CN" sz="1600" dirty="0"/>
                  <a:t>分解成如下形式：</a:t>
                </a:r>
              </a:p>
              <a:p>
                <a:pPr/>
                <a14:m>
                  <m:oMathPara xmlns:m="http://schemas.openxmlformats.org/officeDocument/2006/math">
                    <m:oMathParaPr>
                      <m:jc m:val="centerGroup"/>
                    </m:oMathParaPr>
                    <m:oMath xmlns:m="http://schemas.openxmlformats.org/officeDocument/2006/math">
                      <m:sSup>
                        <m:sSupPr>
                          <m:ctrlPr>
                            <a:rPr lang="zh-CN" altLang="zh-CN" sz="1600" i="1">
                              <a:latin typeface="Cambria Math" panose="02040503050406030204" pitchFamily="18" charset="0"/>
                            </a:rPr>
                          </m:ctrlPr>
                        </m:sSupPr>
                        <m:e>
                          <m:r>
                            <m:rPr>
                              <m:sty m:val="p"/>
                            </m:rPr>
                            <a:rPr lang="en-US" altLang="zh-CN" sz="1600">
                              <a:latin typeface="Cambria Math" panose="02040503050406030204" pitchFamily="18" charset="0"/>
                            </a:rPr>
                            <m:t>R</m:t>
                          </m:r>
                        </m:e>
                        <m:sup>
                          <m:r>
                            <a:rPr lang="en-US" altLang="zh-CN" sz="1600" i="1">
                              <a:latin typeface="Cambria Math" panose="02040503050406030204" pitchFamily="18" charset="0"/>
                            </a:rPr>
                            <m:t>′</m:t>
                          </m:r>
                        </m:sup>
                      </m:sSup>
                      <m:r>
                        <a:rPr lang="en-US" altLang="zh-CN" sz="1600">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𝑈</m:t>
                          </m:r>
                        </m:e>
                        <m:sup>
                          <m:r>
                            <a:rPr lang="en-US" altLang="zh-CN" sz="1600" i="1">
                              <a:latin typeface="Cambria Math" panose="02040503050406030204" pitchFamily="18" charset="0"/>
                            </a:rPr>
                            <m:t>𝑇</m:t>
                          </m:r>
                        </m:sup>
                      </m:sSup>
                      <m:r>
                        <a:rPr lang="en-US" altLang="zh-CN" sz="1600" i="1">
                          <a:latin typeface="Cambria Math" panose="02040503050406030204" pitchFamily="18" charset="0"/>
                        </a:rPr>
                        <m:t>𝑆𝑉</m:t>
                      </m:r>
                    </m:oMath>
                  </m:oMathPara>
                </a14:m>
                <a:endParaRPr lang="zh-CN" altLang="zh-CN" sz="1600" dirty="0"/>
              </a:p>
              <a:p>
                <a:r>
                  <a:rPr lang="en-US" altLang="zh-CN" sz="1600" dirty="0"/>
                  <a:t>       </a:t>
                </a:r>
                <a:r>
                  <a:rPr lang="zh-CN" altLang="zh-CN" sz="1600" dirty="0"/>
                  <a:t>其中，</a:t>
                </a:r>
                <a:r>
                  <a:rPr lang="en-US" altLang="zh-CN" sz="1600" dirty="0"/>
                  <a:t>U</a:t>
                </a:r>
                <a:r>
                  <a:rPr lang="zh-CN" altLang="zh-CN" sz="1600" dirty="0"/>
                  <a:t>是</a:t>
                </a:r>
                <a14:m>
                  <m:oMath xmlns:m="http://schemas.openxmlformats.org/officeDocument/2006/math">
                    <m:r>
                      <m:rPr>
                        <m:sty m:val="p"/>
                      </m:rPr>
                      <a:rPr lang="en-US" altLang="zh-CN" sz="1600">
                        <a:latin typeface="Cambria Math" panose="02040503050406030204" pitchFamily="18" charset="0"/>
                      </a:rPr>
                      <m:t>k</m:t>
                    </m:r>
                    <m:r>
                      <a:rPr lang="en-US" altLang="zh-CN" sz="1600">
                        <a:latin typeface="Cambria Math" panose="02040503050406030204" pitchFamily="18" charset="0"/>
                      </a:rPr>
                      <m:t>×</m:t>
                    </m:r>
                    <m:r>
                      <m:rPr>
                        <m:sty m:val="p"/>
                      </m:rPr>
                      <a:rPr lang="en-US" altLang="zh-CN" sz="1600">
                        <a:latin typeface="Cambria Math" panose="02040503050406030204" pitchFamily="18" charset="0"/>
                      </a:rPr>
                      <m:t>n</m:t>
                    </m:r>
                  </m:oMath>
                </a14:m>
                <a:r>
                  <a:rPr lang="zh-CN" altLang="zh-CN" sz="1600" dirty="0"/>
                  <a:t>正交矩阵，</a:t>
                </a:r>
                <a:r>
                  <a:rPr lang="en-US" altLang="zh-CN" sz="1600" dirty="0"/>
                  <a:t>V</a:t>
                </a:r>
                <a:r>
                  <a:rPr lang="zh-CN" altLang="zh-CN" sz="1600" dirty="0"/>
                  <a:t>是</a:t>
                </a:r>
                <a14:m>
                  <m:oMath xmlns:m="http://schemas.openxmlformats.org/officeDocument/2006/math">
                    <m:r>
                      <m:rPr>
                        <m:sty m:val="p"/>
                      </m:rPr>
                      <a:rPr lang="en-US" altLang="zh-CN" sz="1600">
                        <a:latin typeface="Cambria Math" panose="02040503050406030204" pitchFamily="18" charset="0"/>
                      </a:rPr>
                      <m:t>k</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正交矩阵，</a:t>
                </a:r>
                <a:r>
                  <a:rPr lang="en-US" altLang="zh-CN" sz="1600" dirty="0"/>
                  <a:t>S</a:t>
                </a:r>
                <a:r>
                  <a:rPr lang="zh-CN" altLang="zh-CN" sz="1600" dirty="0"/>
                  <a:t>是</a:t>
                </a:r>
                <a14:m>
                  <m:oMath xmlns:m="http://schemas.openxmlformats.org/officeDocument/2006/math">
                    <m:r>
                      <m:rPr>
                        <m:sty m:val="p"/>
                      </m:rPr>
                      <a:rPr lang="en-US" altLang="zh-CN" sz="1600">
                        <a:latin typeface="Cambria Math" panose="02040503050406030204" pitchFamily="18" charset="0"/>
                      </a:rPr>
                      <m:t>k</m:t>
                    </m:r>
                    <m:r>
                      <a:rPr lang="en-US" altLang="zh-CN" sz="1600">
                        <a:latin typeface="Cambria Math" panose="02040503050406030204" pitchFamily="18" charset="0"/>
                      </a:rPr>
                      <m:t>×</m:t>
                    </m:r>
                    <m:r>
                      <m:rPr>
                        <m:sty m:val="p"/>
                      </m:rPr>
                      <a:rPr lang="en-US" altLang="zh-CN" sz="1600">
                        <a:latin typeface="Cambria Math" panose="02040503050406030204" pitchFamily="18" charset="0"/>
                      </a:rPr>
                      <m:t>k</m:t>
                    </m:r>
                  </m:oMath>
                </a14:m>
                <a:r>
                  <a:rPr lang="zh-CN" altLang="zh-CN" sz="1600" dirty="0"/>
                  <a:t>对角矩阵，对角线上的每一个元素都是矩阵的奇异值。为了对</a:t>
                </a:r>
                <a:r>
                  <a:rPr lang="en-US" altLang="zh-CN" sz="1600" dirty="0"/>
                  <a:t>R’</a:t>
                </a:r>
                <a:r>
                  <a:rPr lang="zh-CN" altLang="zh-CN" sz="1600" dirty="0"/>
                  <a:t>进行降维，可以取最大的</a:t>
                </a:r>
                <a:r>
                  <a:rPr lang="en-US" altLang="zh-CN" sz="1600" dirty="0"/>
                  <a:t>f</a:t>
                </a:r>
                <a:r>
                  <a:rPr lang="zh-CN" altLang="zh-CN" sz="1600" dirty="0"/>
                  <a:t>个奇异值组成对角矩阵</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𝑆</m:t>
                        </m:r>
                      </m:e>
                      <m:sub>
                        <m:r>
                          <a:rPr lang="en-US" altLang="zh-CN" sz="1600" i="1">
                            <a:latin typeface="Cambria Math" panose="02040503050406030204" pitchFamily="18" charset="0"/>
                          </a:rPr>
                          <m:t>𝑓</m:t>
                        </m:r>
                      </m:sub>
                    </m:sSub>
                  </m:oMath>
                </a14:m>
                <a:r>
                  <a:rPr lang="zh-CN" altLang="zh-CN" sz="1600" dirty="0"/>
                  <a:t>，并且找到这个</a:t>
                </a:r>
                <a:r>
                  <a:rPr lang="en-US" altLang="zh-CN" sz="1600" dirty="0"/>
                  <a:t>f</a:t>
                </a:r>
                <a:r>
                  <a:rPr lang="zh-CN" altLang="zh-CN" sz="1600" dirty="0"/>
                  <a:t>奇异值中每个值在</a:t>
                </a:r>
                <a:r>
                  <a:rPr lang="en-US" altLang="zh-CN" sz="1600" dirty="0"/>
                  <a:t>U</a:t>
                </a:r>
                <a:r>
                  <a:rPr lang="zh-CN" altLang="zh-CN" sz="1600" dirty="0"/>
                  <a:t>、</a:t>
                </a:r>
                <a:r>
                  <a:rPr lang="en-US" altLang="zh-CN" sz="1600" dirty="0"/>
                  <a:t>V</a:t>
                </a:r>
                <a:r>
                  <a:rPr lang="zh-CN" altLang="zh-CN" sz="1600" dirty="0"/>
                  <a:t>矩阵中对应的行和列，得到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𝑈</m:t>
                        </m:r>
                      </m:e>
                      <m:sub>
                        <m:r>
                          <a:rPr lang="en-US" altLang="zh-CN" sz="1600" i="1">
                            <a:latin typeface="Cambria Math" panose="02040503050406030204" pitchFamily="18" charset="0"/>
                          </a:rPr>
                          <m:t>𝑓</m:t>
                        </m:r>
                      </m:sub>
                    </m:sSub>
                  </m:oMath>
                </a14:m>
                <a:r>
                  <a:rPr lang="zh-CN" altLang="zh-CN" sz="1600" dirty="0"/>
                  <a:t>和</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𝑓</m:t>
                        </m:r>
                      </m:sub>
                    </m:sSub>
                  </m:oMath>
                </a14:m>
                <a:r>
                  <a:rPr lang="zh-CN" altLang="zh-CN" sz="1600" dirty="0"/>
                  <a:t>，从而可以得到一个降维后的评分矩阵：</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𝑅</m:t>
                          </m:r>
                          <m:r>
                            <a:rPr lang="en-US" altLang="zh-CN" sz="1600" i="1">
                              <a:latin typeface="Cambria Math" panose="02040503050406030204" pitchFamily="18" charset="0"/>
                            </a:rPr>
                            <m:t>′</m:t>
                          </m:r>
                        </m:e>
                        <m:sub>
                          <m:r>
                            <a:rPr lang="en-US" altLang="zh-CN" sz="1600" i="1">
                              <a:latin typeface="Cambria Math" panose="02040503050406030204" pitchFamily="18" charset="0"/>
                            </a:rPr>
                            <m:t>𝑓</m:t>
                          </m:r>
                        </m:sub>
                      </m:sSub>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𝑈</m:t>
                          </m:r>
                        </m:e>
                        <m:sub>
                          <m:r>
                            <a:rPr lang="en-US" altLang="zh-CN" sz="1600" i="1">
                              <a:latin typeface="Cambria Math" panose="02040503050406030204" pitchFamily="18" charset="0"/>
                            </a:rPr>
                            <m:t>𝑓</m:t>
                          </m:r>
                        </m:sub>
                        <m:sup>
                          <m:r>
                            <a:rPr lang="en-US" altLang="zh-CN" sz="1600" i="1">
                              <a:latin typeface="Cambria Math" panose="02040503050406030204" pitchFamily="18" charset="0"/>
                            </a:rPr>
                            <m:t>𝑇</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𝑆</m:t>
                          </m:r>
                        </m:e>
                        <m:sub>
                          <m:r>
                            <a:rPr lang="en-US" altLang="zh-CN" sz="1600" i="1">
                              <a:latin typeface="Cambria Math" panose="02040503050406030204" pitchFamily="18" charset="0"/>
                            </a:rPr>
                            <m:t>𝑓</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𝑓</m:t>
                          </m:r>
                        </m:sub>
                      </m:sSub>
                    </m:oMath>
                  </m:oMathPara>
                </a14:m>
                <a:endParaRPr lang="zh-CN" altLang="zh-CN" sz="1600" dirty="0"/>
              </a:p>
              <a:p>
                <a:r>
                  <a:rPr lang="en-US" altLang="zh-CN" sz="1600" dirty="0"/>
                  <a:t>      </a:t>
                </a:r>
                <a:r>
                  <a:rPr lang="zh-CN" altLang="zh-CN" sz="1600" dirty="0"/>
                  <a:t>其中，</a:t>
                </a:r>
                <a14:m>
                  <m:oMath xmlns:m="http://schemas.openxmlformats.org/officeDocument/2006/math">
                    <m:sSub>
                      <m:sSubPr>
                        <m:ctrlPr>
                          <a:rPr lang="zh-CN" altLang="zh-CN" sz="1600" i="1">
                            <a:latin typeface="Cambria Math" panose="02040503050406030204" pitchFamily="18" charset="0"/>
                          </a:rPr>
                        </m:ctrlPr>
                      </m:sSubPr>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m:t>
                            </m:r>
                          </m:sup>
                        </m:sSup>
                      </m:e>
                      <m:sub>
                        <m:r>
                          <a:rPr lang="en-US" altLang="zh-CN" sz="1600" i="1">
                            <a:latin typeface="Cambria Math" panose="02040503050406030204" pitchFamily="18" charset="0"/>
                          </a:rPr>
                          <m:t>𝑓</m:t>
                        </m:r>
                      </m:sub>
                    </m:sSub>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oMath>
                </a14:m>
                <a:r>
                  <a:rPr lang="zh-CN" altLang="zh-CN" sz="1600" dirty="0"/>
                  <a:t>就是用户</a:t>
                </a:r>
                <a:r>
                  <a:rPr lang="en-US" altLang="zh-CN" sz="1600" dirty="0"/>
                  <a:t>u</a:t>
                </a:r>
                <a:r>
                  <a:rPr lang="zh-CN" altLang="zh-CN" sz="1600" dirty="0"/>
                  <a:t>对物品</a:t>
                </a:r>
                <a:r>
                  <a:rPr lang="en-US" altLang="zh-CN" sz="1600" dirty="0" err="1"/>
                  <a:t>i</a:t>
                </a:r>
                <a:r>
                  <a:rPr lang="zh-CN" altLang="zh-CN" sz="1600" dirty="0"/>
                  <a:t>评分的预测值。</a:t>
                </a:r>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3885038"/>
              </a:xfrm>
              <a:prstGeom prst="rect">
                <a:avLst/>
              </a:prstGeom>
              <a:blipFill rotWithShape="1">
                <a:blip r:embed="rId1"/>
                <a:stretch>
                  <a:fillRect l="-361" t="-471"/>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4061"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4062"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4063"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4221990"/>
              </a:xfrm>
              <a:prstGeom prst="rect">
                <a:avLst/>
              </a:prstGeom>
            </p:spPr>
            <p:txBody>
              <a:bodyPr wrap="square">
                <a:spAutoFit/>
              </a:bodyPr>
              <a:lstStyle/>
              <a:p>
                <a:r>
                  <a:rPr lang="en-US" altLang="zh-CN" sz="1600" b="1" dirty="0"/>
                  <a:t>1.SVD</a:t>
                </a:r>
                <a:endParaRPr lang="zh-CN" altLang="zh-CN" sz="1600" dirty="0"/>
              </a:p>
              <a:p>
                <a:r>
                  <a:rPr lang="en-US" altLang="zh-CN" sz="1600" dirty="0"/>
                  <a:t> </a:t>
                </a:r>
                <a:r>
                  <a:rPr lang="zh-CN" altLang="zh-CN" sz="1600" dirty="0"/>
                  <a:t>（</a:t>
                </a:r>
                <a:r>
                  <a:rPr lang="en-US" altLang="zh-CN" sz="1600" dirty="0"/>
                  <a:t>2</a:t>
                </a:r>
                <a:r>
                  <a:rPr lang="zh-CN" altLang="zh-CN" sz="1600" dirty="0"/>
                  <a:t>）隐语义模型</a:t>
                </a:r>
                <a:r>
                  <a:rPr lang="en-US" altLang="zh-CN" sz="1600" dirty="0"/>
                  <a:t>LFM</a:t>
                </a:r>
                <a:r>
                  <a:rPr lang="zh-CN" altLang="zh-CN" sz="1600" dirty="0"/>
                  <a:t> </a:t>
                </a:r>
                <a:r>
                  <a:rPr lang="zh-CN" altLang="en-US" sz="1600" dirty="0"/>
                  <a:t>（</a:t>
                </a:r>
                <a:r>
                  <a:rPr lang="en-US" altLang="zh-CN" sz="1600" dirty="0"/>
                  <a:t>Latent Factor Model</a:t>
                </a:r>
                <a:r>
                  <a:rPr lang="zh-CN" altLang="en-US" sz="1600" dirty="0"/>
                  <a:t>）</a:t>
                </a:r>
                <a:endParaRPr lang="zh-CN" altLang="zh-CN" sz="1600" dirty="0"/>
              </a:p>
              <a:p>
                <a:r>
                  <a:rPr lang="en-US" altLang="zh-CN" sz="1600" dirty="0"/>
                  <a:t>       </a:t>
                </a:r>
                <a:r>
                  <a:rPr lang="zh-CN" altLang="zh-CN" sz="1600" dirty="0"/>
                  <a:t>从矩阵分解的角度来看，先把评分矩阵</a:t>
                </a:r>
                <a:r>
                  <a:rPr lang="en-US" altLang="zh-CN" sz="1600" dirty="0"/>
                  <a:t>R</a:t>
                </a:r>
                <a:r>
                  <a:rPr lang="zh-CN" altLang="zh-CN" sz="1600" dirty="0"/>
                  <a:t>分解为两个低维矩阵相乘：</a:t>
                </a:r>
              </a:p>
              <a:p>
                <a:pPr/>
                <a14:m>
                  <m:oMathPara xmlns:m="http://schemas.openxmlformats.org/officeDocument/2006/math">
                    <m:oMathParaPr>
                      <m:jc m:val="centerGroup"/>
                    </m:oMathParaPr>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𝑅</m:t>
                          </m:r>
                        </m:e>
                      </m:acc>
                      <m:r>
                        <a:rPr lang="en-US" altLang="zh-CN" sz="1600">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𝑃</m:t>
                          </m:r>
                        </m:e>
                        <m:sup>
                          <m:r>
                            <a:rPr lang="en-US" altLang="zh-CN" sz="1600" i="1">
                              <a:latin typeface="Cambria Math" panose="02040503050406030204" pitchFamily="18" charset="0"/>
                            </a:rPr>
                            <m:t>𝑇</m:t>
                          </m:r>
                        </m:sup>
                      </m:sSup>
                      <m:r>
                        <a:rPr lang="en-US" altLang="zh-CN" sz="1600" i="1">
                          <a:latin typeface="Cambria Math" panose="02040503050406030204" pitchFamily="18" charset="0"/>
                        </a:rPr>
                        <m:t>𝑄</m:t>
                      </m:r>
                    </m:oMath>
                  </m:oMathPara>
                </a14:m>
                <a:endParaRPr lang="zh-CN" altLang="zh-CN" sz="1600" dirty="0"/>
              </a:p>
              <a:p>
                <a:r>
                  <a:rPr lang="en-US" altLang="zh-CN" sz="1600" dirty="0"/>
                  <a:t>       </a:t>
                </a:r>
                <a:r>
                  <a:rPr lang="zh-CN" altLang="zh-CN" sz="1600" dirty="0"/>
                  <a:t>其中，</a:t>
                </a:r>
                <a:r>
                  <a:rPr lang="en-US" altLang="zh-CN" sz="1600" dirty="0"/>
                  <a:t>P</a:t>
                </a:r>
                <a:r>
                  <a:rPr lang="zh-CN" altLang="zh-CN" sz="1600" dirty="0"/>
                  <a:t>为</a:t>
                </a:r>
                <a14:m>
                  <m:oMath xmlns:m="http://schemas.openxmlformats.org/officeDocument/2006/math">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n</m:t>
                    </m:r>
                  </m:oMath>
                </a14:m>
                <a:r>
                  <a:rPr lang="zh-CN" altLang="zh-CN" sz="1600" dirty="0"/>
                  <a:t>矩阵，</a:t>
                </a:r>
                <a:r>
                  <a:rPr lang="en-US" altLang="zh-CN" sz="1600" dirty="0"/>
                  <a:t>Q</a:t>
                </a:r>
                <a:r>
                  <a:rPr lang="zh-CN" altLang="zh-CN" sz="1600" dirty="0"/>
                  <a:t>为</a:t>
                </a:r>
                <a14:m>
                  <m:oMath xmlns:m="http://schemas.openxmlformats.org/officeDocument/2006/math">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oMath>
                </a14:m>
                <a:r>
                  <a:rPr lang="zh-CN" altLang="zh-CN" sz="1600" dirty="0"/>
                  <a:t>矩阵。每一个用户都与一个</a:t>
                </a:r>
                <a:r>
                  <a:rPr lang="en-US" altLang="zh-CN" sz="1600" dirty="0"/>
                  <a:t>f</a:t>
                </a:r>
                <a:r>
                  <a:rPr lang="zh-CN" altLang="zh-CN" sz="1600" dirty="0"/>
                  <a:t>维向量</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𝑓</m:t>
                        </m:r>
                      </m:sup>
                    </m:sSup>
                  </m:oMath>
                </a14:m>
                <a:r>
                  <a:rPr lang="zh-CN" altLang="zh-CN" sz="1600" dirty="0"/>
                  <a:t>相关，每一个物品</a:t>
                </a:r>
                <a:r>
                  <a:rPr lang="en-US" altLang="zh-CN" sz="1600" dirty="0" err="1"/>
                  <a:t>i</a:t>
                </a:r>
                <a:r>
                  <a:rPr lang="zh-CN" altLang="zh-CN" sz="1600" dirty="0"/>
                  <a:t>都与一个</a:t>
                </a:r>
                <a:r>
                  <a:rPr lang="en-US" altLang="zh-CN" sz="1600" dirty="0"/>
                  <a:t>f</a:t>
                </a:r>
                <a:r>
                  <a:rPr lang="zh-CN" altLang="zh-CN" sz="1600" dirty="0"/>
                  <a:t>维向量</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𝑓</m:t>
                        </m:r>
                      </m:sup>
                    </m:sSup>
                  </m:oMath>
                </a14:m>
                <a:r>
                  <a:rPr lang="zh-CN" altLang="zh-CN" sz="1600" dirty="0"/>
                  <a:t>相关。给定一个用户</a:t>
                </a:r>
                <a:r>
                  <a:rPr lang="en-US" altLang="zh-CN" sz="1600" dirty="0"/>
                  <a:t>u</a:t>
                </a:r>
                <a:r>
                  <a:rPr lang="zh-CN" altLang="zh-CN" sz="1600" dirty="0"/>
                  <a:t>，向量</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oMath>
                </a14:m>
                <a:r>
                  <a:rPr lang="zh-CN" altLang="zh-CN" sz="1600" dirty="0"/>
                  <a:t>的维度值代表了用户对这些因子的偏好程度。例如，某用户对搞笑因子的偏好程度为</a:t>
                </a:r>
                <a:r>
                  <a:rPr lang="en-US" altLang="zh-CN" sz="1600" dirty="0"/>
                  <a:t>1</a:t>
                </a:r>
                <a:r>
                  <a:rPr lang="zh-CN" altLang="zh-CN" sz="1600" dirty="0"/>
                  <a:t>，而对恐怖因子的偏好程度为</a:t>
                </a:r>
                <a:r>
                  <a:rPr lang="en-US" altLang="zh-CN" sz="1600" dirty="0"/>
                  <a:t>0.1</a:t>
                </a:r>
                <a:r>
                  <a:rPr lang="zh-CN" altLang="zh-CN" sz="1600" dirty="0"/>
                  <a:t>，这些值的大小反映了用户对这些因子的积极或消极的评价。给定一个物品</a:t>
                </a:r>
                <a:r>
                  <a:rPr lang="en-US" altLang="zh-CN" sz="1600" dirty="0" err="1"/>
                  <a:t>i</a:t>
                </a:r>
                <a:r>
                  <a:rPr lang="zh-CN" altLang="zh-CN" sz="1600" dirty="0"/>
                  <a:t>，向量</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oMath>
                </a14:m>
                <a:r>
                  <a:rPr lang="zh-CN" altLang="zh-CN" sz="1600" dirty="0"/>
                  <a:t>的维度值代表了该物品拥有这些因子的程度。例如，某部电影的搞笑程度为</a:t>
                </a:r>
                <a:r>
                  <a:rPr lang="en-US" altLang="zh-CN" sz="1600" dirty="0"/>
                  <a:t>5</a:t>
                </a:r>
                <a:r>
                  <a:rPr lang="zh-CN" altLang="zh-CN" sz="1600" dirty="0"/>
                  <a:t>，而恐怖因子程度为</a:t>
                </a:r>
                <a:r>
                  <a:rPr lang="en-US" altLang="zh-CN" sz="1600" dirty="0"/>
                  <a:t>1</a:t>
                </a:r>
                <a:r>
                  <a:rPr lang="zh-CN" altLang="zh-CN" sz="1600" dirty="0"/>
                  <a:t>。其取值大小反映了物品拥有这些因子的积极或者消极程度。同样的，点积</a:t>
                </a:r>
                <a14:m>
                  <m:oMath xmlns:m="http://schemas.openxmlformats.org/officeDocument/2006/math">
                    <m:sSup>
                      <m:sSupPr>
                        <m:ctrlPr>
                          <a:rPr lang="zh-CN"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e>
                      <m:sup>
                        <m:r>
                          <a:rPr lang="en-US" altLang="zh-CN" sz="1600" i="1">
                            <a:latin typeface="Cambria Math" panose="02040503050406030204" pitchFamily="18" charset="0"/>
                          </a:rPr>
                          <m:t>𝑇</m:t>
                        </m:r>
                      </m:sup>
                    </m:s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oMath>
                </a14:m>
                <a:r>
                  <a:rPr lang="zh-CN" altLang="zh-CN" sz="1600" dirty="0"/>
                  <a:t>记录了用户和物品之间的交互，也就是用户对物品的总体感兴趣度。</a:t>
                </a:r>
              </a:p>
              <a:p>
                <a:r>
                  <a:rPr lang="en-US" altLang="zh-CN" sz="1600" dirty="0"/>
                  <a:t>       </a:t>
                </a:r>
                <a:r>
                  <a:rPr lang="zh-CN" altLang="zh-CN" sz="1600" dirty="0"/>
                  <a:t>用户</a:t>
                </a:r>
                <a:r>
                  <a:rPr lang="en-US" altLang="zh-CN" sz="1600" dirty="0"/>
                  <a:t>u</a:t>
                </a:r>
                <a:r>
                  <a:rPr lang="zh-CN" altLang="zh-CN" sz="1600" dirty="0"/>
                  <a:t>对物品</a:t>
                </a:r>
                <a:r>
                  <a:rPr lang="en-US" altLang="zh-CN" sz="1600" dirty="0" err="1"/>
                  <a:t>i</a:t>
                </a:r>
                <a:r>
                  <a:rPr lang="zh-CN" altLang="zh-CN" sz="1600" dirty="0"/>
                  <a:t>的评分的预测值</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𝑓</m:t>
                          </m:r>
                        </m:sub>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𝑢𝑓</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𝑖𝑓</m:t>
                              </m:r>
                            </m:sub>
                          </m:sSub>
                        </m:e>
                      </m:nary>
                    </m:oMath>
                  </m:oMathPara>
                </a14:m>
                <a:endParaRPr lang="zh-CN" altLang="zh-CN" sz="1600" dirty="0"/>
              </a:p>
              <a:p>
                <a:r>
                  <a:rPr lang="en-US" altLang="zh-CN" sz="1600" dirty="0"/>
                  <a:t>       </a:t>
                </a:r>
                <a:r>
                  <a:rPr lang="zh-CN" altLang="zh-CN" sz="1600" dirty="0"/>
                  <a:t>其中，</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𝑢𝑓</m:t>
                        </m:r>
                      </m:sub>
                    </m:sSub>
                    <m:r>
                      <a:rPr lang="en-US" altLang="zh-CN" sz="1600" i="1">
                        <a:latin typeface="Cambria Math" panose="02040503050406030204" pitchFamily="18" charset="0"/>
                      </a:rPr>
                      <m:t>=</m:t>
                    </m:r>
                    <m:r>
                      <a:rPr lang="en-US" altLang="zh-CN" sz="1600" i="1">
                        <a:latin typeface="Cambria Math" panose="02040503050406030204" pitchFamily="18" charset="0"/>
                      </a:rPr>
                      <m:t>𝑃</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𝑓</m:t>
                    </m:r>
                    <m:r>
                      <a:rPr lang="en-US" altLang="zh-CN" sz="1600" i="1">
                        <a:latin typeface="Cambria Math" panose="02040503050406030204" pitchFamily="18" charset="0"/>
                      </a:rPr>
                      <m:t>)</m:t>
                    </m:r>
                  </m:oMath>
                </a14:m>
                <a:r>
                  <a:rPr lang="zh-CN" altLang="zh-CN"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𝑖𝑓</m:t>
                        </m:r>
                      </m:sub>
                    </m:sSub>
                    <m:r>
                      <a:rPr lang="en-US" altLang="zh-CN" sz="1600" i="1">
                        <a:latin typeface="Cambria Math" panose="02040503050406030204" pitchFamily="18" charset="0"/>
                      </a:rPr>
                      <m:t>=</m:t>
                    </m:r>
                    <m:r>
                      <a:rPr lang="en-US" altLang="zh-CN" sz="1600" i="1">
                        <a:latin typeface="Cambria Math" panose="02040503050406030204" pitchFamily="18" charset="0"/>
                      </a:rPr>
                      <m:t>𝑄</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𝑓</m:t>
                    </m:r>
                    <m:r>
                      <a:rPr lang="en-US" altLang="zh-CN" sz="1600" i="1">
                        <a:latin typeface="Cambria Math" panose="02040503050406030204" pitchFamily="18" charset="0"/>
                      </a:rPr>
                      <m:t>)</m:t>
                    </m:r>
                  </m:oMath>
                </a14:m>
                <a:r>
                  <a:rPr lang="zh-CN" altLang="zh-CN" sz="1600" dirty="0"/>
                  <a:t>。</a:t>
                </a:r>
                <a:endParaRPr lang="en-US" altLang="zh-CN" sz="1600" dirty="0"/>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4221990"/>
              </a:xfrm>
              <a:prstGeom prst="rect">
                <a:avLst/>
              </a:prstGeom>
              <a:blipFill rotWithShape="1">
                <a:blip r:embed="rId1"/>
                <a:stretch>
                  <a:fillRect l="-361" t="-43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5082"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5083"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5084"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3377848"/>
              </a:xfrm>
              <a:prstGeom prst="rect">
                <a:avLst/>
              </a:prstGeom>
            </p:spPr>
            <p:txBody>
              <a:bodyPr wrap="square">
                <a:spAutoFit/>
              </a:bodyPr>
              <a:lstStyle/>
              <a:p>
                <a:r>
                  <a:rPr lang="en-US" altLang="zh-CN" sz="1600" b="1" dirty="0"/>
                  <a:t>1.SVD</a:t>
                </a:r>
                <a:endParaRPr lang="zh-CN" altLang="zh-CN" sz="1600" dirty="0"/>
              </a:p>
              <a:p>
                <a:r>
                  <a:rPr lang="en-US" altLang="zh-CN" sz="1600" dirty="0"/>
                  <a:t> </a:t>
                </a:r>
                <a:r>
                  <a:rPr lang="zh-CN" altLang="zh-CN" sz="1600" dirty="0"/>
                  <a:t>（</a:t>
                </a:r>
                <a:r>
                  <a:rPr lang="en-US" altLang="zh-CN" sz="1600" dirty="0"/>
                  <a:t>2</a:t>
                </a:r>
                <a:r>
                  <a:rPr lang="zh-CN" altLang="zh-CN" sz="1600" dirty="0"/>
                  <a:t>）隐语义模型</a:t>
                </a:r>
                <a:r>
                  <a:rPr lang="en-US" altLang="zh-CN" sz="1600" dirty="0"/>
                  <a:t>LFM</a:t>
                </a:r>
                <a:r>
                  <a:rPr lang="zh-CN" altLang="zh-CN" sz="1600" dirty="0"/>
                  <a:t> </a:t>
                </a:r>
                <a:r>
                  <a:rPr lang="zh-CN" altLang="en-US" sz="1600" dirty="0"/>
                  <a:t>（</a:t>
                </a:r>
                <a:r>
                  <a:rPr lang="en-US" altLang="zh-CN" sz="1600" dirty="0"/>
                  <a:t>Latent Factor Model</a:t>
                </a:r>
                <a:r>
                  <a:rPr lang="zh-CN" altLang="en-US" sz="1600" dirty="0"/>
                  <a:t>）</a:t>
                </a:r>
                <a:endParaRPr lang="zh-CN" altLang="zh-CN" sz="1600" dirty="0"/>
              </a:p>
              <a:p>
                <a:r>
                  <a:rPr lang="en-US" altLang="zh-CN" dirty="0"/>
                  <a:t>      </a:t>
                </a:r>
                <a:r>
                  <a:rPr lang="zh-CN" altLang="zh-CN" sz="1600" dirty="0"/>
                  <a:t>如何得到矩阵</a:t>
                </a:r>
                <a:r>
                  <a:rPr lang="en-US" altLang="zh-CN" sz="1600" dirty="0"/>
                  <a:t>P</a:t>
                </a:r>
                <a:r>
                  <a:rPr lang="zh-CN" altLang="zh-CN" sz="1600" dirty="0"/>
                  <a:t>和</a:t>
                </a:r>
                <a:r>
                  <a:rPr lang="en-US" altLang="zh-CN" sz="1600" dirty="0"/>
                  <a:t>Q</a:t>
                </a:r>
                <a:r>
                  <a:rPr lang="zh-CN" altLang="zh-CN" sz="1600" dirty="0"/>
                  <a:t>？</a:t>
                </a:r>
                <a:endParaRPr lang="en-US" altLang="zh-CN" sz="1600" dirty="0"/>
              </a:p>
              <a:p>
                <a:r>
                  <a:rPr lang="en-US" altLang="zh-CN" sz="1600" dirty="0"/>
                  <a:t>       </a:t>
                </a:r>
                <a:r>
                  <a:rPr lang="zh-CN" altLang="en-US" sz="1600" dirty="0"/>
                  <a:t>如果</a:t>
                </a:r>
                <a:r>
                  <a:rPr lang="zh-CN" altLang="zh-CN" sz="1600" dirty="0"/>
                  <a:t>用</a:t>
                </a:r>
                <a:r>
                  <a:rPr lang="en-US" altLang="zh-CN" sz="1600" dirty="0"/>
                  <a:t>RMSE</a:t>
                </a:r>
                <a:r>
                  <a:rPr lang="zh-CN" altLang="zh-CN" sz="1600" dirty="0"/>
                  <a:t>作为评测指标，如果能找到合适的</a:t>
                </a:r>
                <a:r>
                  <a:rPr lang="en-US" altLang="zh-CN" sz="1600" dirty="0"/>
                  <a:t>P</a:t>
                </a:r>
                <a:r>
                  <a:rPr lang="zh-CN" altLang="zh-CN" sz="1600" dirty="0"/>
                  <a:t>、</a:t>
                </a:r>
                <a:r>
                  <a:rPr lang="en-US" altLang="zh-CN" sz="1600" dirty="0"/>
                  <a:t>Q</a:t>
                </a:r>
                <a:r>
                  <a:rPr lang="zh-CN" altLang="zh-CN" sz="1600" dirty="0"/>
                  <a:t>来最小化训练集的预测误差，那么应该也能最小化测试集的预测误差。因此，定义损失函数为：</a:t>
                </a:r>
              </a:p>
              <a:p>
                <a14:m>
                  <m:oMath xmlns:m="http://schemas.openxmlformats.org/officeDocument/2006/math">
                    <m:r>
                      <a:rPr lang="en-US" altLang="zh-CN" sz="1600" i="1">
                        <a:latin typeface="Cambria Math" panose="02040503050406030204" pitchFamily="18" charset="0"/>
                      </a:rPr>
                      <m:t>𝐶</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𝑞</m:t>
                        </m:r>
                      </m:e>
                    </m:d>
                    <m:r>
                      <a:rPr lang="en-US" altLang="zh-CN" sz="1600" i="1">
                        <a:latin typeface="Cambria Math" panose="02040503050406030204" pitchFamily="18" charset="0"/>
                      </a:rPr>
                      <m:t>=</m:t>
                    </m:r>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𝑇</m:t>
                        </m:r>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nary>
                              <m:naryPr>
                                <m:chr m:val="∑"/>
                                <m:limLoc m:val="undOvr"/>
                                <m:ctrlPr>
                                  <a:rPr lang="zh-CN" altLang="zh-CN" sz="1600" i="1">
                                    <a:latin typeface="Cambria Math" panose="02040503050406030204" pitchFamily="18" charset="0"/>
                                  </a:rPr>
                                </m:ctrlPr>
                              </m:naryPr>
                              <m:sub>
                                <m:r>
                                  <a:rPr lang="en-US" altLang="zh-CN" sz="1600" i="1">
                                    <a:latin typeface="Cambria Math" panose="02040503050406030204" pitchFamily="18" charset="0"/>
                                  </a:rPr>
                                  <m:t>𝑓</m:t>
                                </m:r>
                                <m:r>
                                  <a:rPr lang="en-US" altLang="zh-CN" sz="1600" i="1">
                                    <a:latin typeface="Cambria Math" panose="02040503050406030204" pitchFamily="18" charset="0"/>
                                  </a:rPr>
                                  <m:t>=1</m:t>
                                </m:r>
                              </m:sub>
                              <m:sup>
                                <m:r>
                                  <a:rPr lang="en-US" altLang="zh-CN" sz="1600" i="1">
                                    <a:latin typeface="Cambria Math" panose="02040503050406030204" pitchFamily="18" charset="0"/>
                                  </a:rPr>
                                  <m:t>𝐹</m:t>
                                </m:r>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𝑢𝑓</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𝑖𝑓</m:t>
                                    </m:r>
                                  </m:sub>
                                </m:sSub>
                              </m:e>
                            </m:nary>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oMath>
                </a14:m>
                <a:r>
                  <a:rPr lang="en-US" altLang="zh-CN" sz="1600" dirty="0"/>
                  <a:t>      </a:t>
                </a:r>
                <a:r>
                  <a:rPr lang="zh-CN" altLang="zh-CN" sz="1600" dirty="0"/>
                  <a:t>其中，</a:t>
                </a:r>
                <a:r>
                  <a:rPr lang="en-US" altLang="zh-CN" sz="1600" dirty="0"/>
                  <a:t>T</a:t>
                </a:r>
                <a:r>
                  <a:rPr lang="zh-CN" altLang="zh-CN" sz="1600" dirty="0"/>
                  <a:t>为训练集合</a:t>
                </a:r>
              </a:p>
              <a:p>
                <a:r>
                  <a:rPr lang="en-US" altLang="zh-CN" sz="1600" dirty="0"/>
                  <a:t>       </a:t>
                </a:r>
                <a:r>
                  <a:rPr lang="zh-CN" altLang="zh-CN" sz="1600" dirty="0"/>
                  <a:t>直接优化上面的损失函数可能会导致学习的过拟合，因此还需要加入防止过拟合项</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𝜆</m:t>
                        </m:r>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oMath>
                </a14:m>
                <a:r>
                  <a:rPr lang="zh-CN" altLang="zh-CN" sz="1600" dirty="0"/>
                  <a:t>，其中</a:t>
                </a:r>
                <a14:m>
                  <m:oMath xmlns:m="http://schemas.openxmlformats.org/officeDocument/2006/math">
                    <m:r>
                      <a:rPr lang="en-US" altLang="zh-CN" sz="1600" i="1">
                        <a:latin typeface="Cambria Math" panose="02040503050406030204" pitchFamily="18" charset="0"/>
                      </a:rPr>
                      <m:t>𝜆</m:t>
                    </m:r>
                  </m:oMath>
                </a14:m>
                <a:r>
                  <a:rPr lang="zh-CN" altLang="zh-CN" sz="1600" dirty="0"/>
                  <a:t>是正则化参数，从而得到：</a:t>
                </a:r>
              </a:p>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𝐶</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𝑞</m:t>
                          </m:r>
                        </m:e>
                      </m:d>
                      <m:r>
                        <a:rPr lang="en-US" altLang="zh-CN" sz="1600" i="1">
                          <a:latin typeface="Cambria Math" panose="02040503050406030204" pitchFamily="18" charset="0"/>
                        </a:rPr>
                        <m:t>=</m:t>
                      </m:r>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𝑇</m:t>
                          </m:r>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nary>
                                <m:naryPr>
                                  <m:chr m:val="∑"/>
                                  <m:limLoc m:val="undOvr"/>
                                  <m:ctrlPr>
                                    <a:rPr lang="zh-CN" altLang="zh-CN" sz="1600" i="1">
                                      <a:latin typeface="Cambria Math" panose="02040503050406030204" pitchFamily="18" charset="0"/>
                                    </a:rPr>
                                  </m:ctrlPr>
                                </m:naryPr>
                                <m:sub>
                                  <m:r>
                                    <a:rPr lang="en-US" altLang="zh-CN" sz="1600" i="1">
                                      <a:latin typeface="Cambria Math" panose="02040503050406030204" pitchFamily="18" charset="0"/>
                                    </a:rPr>
                                    <m:t>𝑓</m:t>
                                  </m:r>
                                  <m:r>
                                    <a:rPr lang="en-US" altLang="zh-CN" sz="1600" i="1">
                                      <a:latin typeface="Cambria Math" panose="02040503050406030204" pitchFamily="18" charset="0"/>
                                    </a:rPr>
                                    <m:t>=1</m:t>
                                  </m:r>
                                </m:sub>
                                <m:sup>
                                  <m:r>
                                    <a:rPr lang="en-US" altLang="zh-CN" sz="1600" i="1">
                                      <a:latin typeface="Cambria Math" panose="02040503050406030204" pitchFamily="18" charset="0"/>
                                    </a:rPr>
                                    <m:t>𝐹</m:t>
                                  </m:r>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𝑢𝑓</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𝑖𝑓</m:t>
                                      </m:r>
                                    </m:sub>
                                  </m:sSub>
                                </m:e>
                              </m:nary>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𝜆</m:t>
                              </m:r>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e>
                      </m:nary>
                    </m:oMath>
                  </m:oMathPara>
                </a14:m>
                <a:endParaRPr lang="zh-CN" altLang="zh-CN" sz="1600" dirty="0"/>
              </a:p>
              <a:p>
                <a:r>
                  <a:rPr lang="en-US" altLang="zh-CN" sz="1600" dirty="0"/>
                  <a:t>       </a:t>
                </a:r>
                <a:r>
                  <a:rPr lang="zh-CN" altLang="zh-CN" sz="1600" dirty="0"/>
                  <a:t>要最小化上面的损失函数，可以利用交替最小二乘法（</a:t>
                </a:r>
                <a:r>
                  <a:rPr lang="en-US" altLang="zh-CN" sz="1600" dirty="0"/>
                  <a:t>Alternating Least Squares</a:t>
                </a:r>
                <a:r>
                  <a:rPr lang="zh-CN" altLang="zh-CN" sz="1600" dirty="0"/>
                  <a:t>，简称</a:t>
                </a:r>
                <a:r>
                  <a:rPr lang="en-US" altLang="zh-CN" sz="1600" dirty="0"/>
                  <a:t>ALS</a:t>
                </a:r>
                <a:r>
                  <a:rPr lang="zh-CN" altLang="zh-CN" sz="1600" dirty="0"/>
                  <a:t>）或者随机梯度下降法来实现。</a:t>
                </a:r>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3377848"/>
              </a:xfrm>
              <a:prstGeom prst="rect">
                <a:avLst/>
              </a:prstGeom>
              <a:blipFill rotWithShape="1">
                <a:blip r:embed="rId1"/>
                <a:stretch>
                  <a:fillRect l="-361" t="-542" b="-126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6106"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6107"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6108"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3351430"/>
              </a:xfrm>
              <a:prstGeom prst="rect">
                <a:avLst/>
              </a:prstGeom>
            </p:spPr>
            <p:txBody>
              <a:bodyPr wrap="square">
                <a:spAutoFit/>
              </a:bodyPr>
              <a:lstStyle/>
              <a:p>
                <a:r>
                  <a:rPr lang="en-US" altLang="zh-CN" sz="1600" b="1" dirty="0"/>
                  <a:t>1.SVD</a:t>
                </a:r>
                <a:endParaRPr lang="zh-CN" altLang="zh-CN" sz="1600" dirty="0"/>
              </a:p>
              <a:p>
                <a:r>
                  <a:rPr lang="en-US" altLang="zh-CN" sz="1600" dirty="0"/>
                  <a:t>     </a:t>
                </a:r>
                <a:r>
                  <a:rPr lang="zh-CN" altLang="zh-CN" sz="1600" dirty="0"/>
                  <a:t>（</a:t>
                </a:r>
                <a:r>
                  <a:rPr lang="en-US" altLang="zh-CN" sz="1600" dirty="0"/>
                  <a:t>3</a:t>
                </a:r>
                <a:r>
                  <a:rPr lang="zh-CN" altLang="zh-CN" sz="1600" dirty="0"/>
                  <a:t>）加入偏置项后的</a:t>
                </a:r>
                <a:r>
                  <a:rPr lang="en-US" altLang="zh-CN" sz="1600" dirty="0"/>
                  <a:t>LFM</a:t>
                </a:r>
                <a:endParaRPr lang="zh-CN" altLang="zh-CN" sz="1600" dirty="0"/>
              </a:p>
              <a:p>
                <a:r>
                  <a:rPr lang="en-US" altLang="zh-CN" sz="1600" dirty="0"/>
                  <a:t>       </a:t>
                </a:r>
                <a:r>
                  <a:rPr lang="zh-CN" altLang="zh-CN" sz="1600" dirty="0"/>
                  <a:t>回顾上面提到的</a:t>
                </a:r>
                <a:r>
                  <a:rPr lang="en-US" altLang="zh-CN" sz="1600" dirty="0"/>
                  <a:t>LFM</a:t>
                </a:r>
                <a:r>
                  <a:rPr lang="zh-CN" altLang="zh-CN" sz="1600" dirty="0"/>
                  <a:t>预测公式：</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𝑓</m:t>
                        </m:r>
                      </m:sub>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𝑢𝑓</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𝑖𝑓</m:t>
                            </m:r>
                          </m:sub>
                        </m:sSub>
                      </m:e>
                    </m:nary>
                  </m:oMath>
                </a14:m>
                <a:r>
                  <a:rPr lang="zh-CN" altLang="zh-CN" sz="1600" dirty="0"/>
                  <a:t>，该预测公式通过隐类将用户和物品联系在一起。然而在一些实际情况下，一个评分系统有些固有属性和用户物品无关，用户也有些属性和物品无关，此外，物品也有些属性和用户无关。因此，</a:t>
                </a:r>
                <a:r>
                  <a:rPr lang="en-US" altLang="zh-CN" sz="1600" dirty="0"/>
                  <a:t>Netflix Prize</a:t>
                </a:r>
                <a:r>
                  <a:rPr lang="zh-CN" altLang="zh-CN" sz="1600" dirty="0"/>
                  <a:t>提出了另一种</a:t>
                </a:r>
                <a:r>
                  <a:rPr lang="en-US" altLang="zh-CN" sz="1600" dirty="0"/>
                  <a:t>LFM</a:t>
                </a:r>
                <a:r>
                  <a:rPr lang="zh-CN" altLang="zh-CN" sz="1600" dirty="0"/>
                  <a:t>，其预测公式如下：</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r>
                        <a:rPr lang="en-US" altLang="zh-CN" sz="1600" i="1">
                          <a:latin typeface="Cambria Math" panose="02040503050406030204" pitchFamily="18" charset="0"/>
                        </a:rPr>
                        <m:t>𝜇</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sup>
                          <m:r>
                            <a:rPr lang="en-US" altLang="zh-CN" sz="1600" i="1">
                              <a:latin typeface="Cambria Math" panose="02040503050406030204" pitchFamily="18" charset="0"/>
                            </a:rPr>
                            <m:t>𝑇</m:t>
                          </m:r>
                        </m:sup>
                      </m:s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oMath>
                  </m:oMathPara>
                </a14:m>
                <a:endParaRPr lang="zh-CN" altLang="zh-CN" sz="1600" dirty="0"/>
              </a:p>
              <a:p>
                <a:br>
                  <a:rPr lang="en-US" altLang="zh-CN" sz="1600" dirty="0"/>
                </a:br>
                <a:r>
                  <a:rPr lang="en-US" altLang="zh-CN" sz="1600" dirty="0"/>
                  <a:t>       </a:t>
                </a:r>
                <a:r>
                  <a:rPr lang="zh-CN" altLang="zh-CN" sz="1600" dirty="0"/>
                  <a:t>该公式中新加了三项参数</a:t>
                </a:r>
                <a14:m>
                  <m:oMath xmlns:m="http://schemas.openxmlformats.org/officeDocument/2006/math">
                    <m:r>
                      <a:rPr lang="en-US" altLang="zh-CN" sz="1600" i="1">
                        <a:latin typeface="Cambria Math" panose="02040503050406030204" pitchFamily="18" charset="0"/>
                      </a:rPr>
                      <m:t>𝜇</m:t>
                    </m:r>
                    <m:r>
                      <a:rPr lang="zh-CN"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zh-CN"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oMath>
                </a14:m>
                <a:r>
                  <a:rPr lang="zh-CN" altLang="zh-CN" sz="1600" dirty="0"/>
                  <a:t>，其中，</a:t>
                </a:r>
              </a:p>
              <a:p>
                <a:r>
                  <a:rPr lang="en-US" altLang="zh-CN" sz="1600" dirty="0"/>
                  <a:t>       </a:t>
                </a:r>
                <a14:m>
                  <m:oMath xmlns:m="http://schemas.openxmlformats.org/officeDocument/2006/math">
                    <m:r>
                      <a:rPr lang="en-US" altLang="zh-CN" sz="1600" i="1">
                        <a:latin typeface="Cambria Math" panose="02040503050406030204" pitchFamily="18" charset="0"/>
                      </a:rPr>
                      <m:t>𝜇</m:t>
                    </m:r>
                  </m:oMath>
                </a14:m>
                <a:r>
                  <a:rPr lang="zh-CN" altLang="zh-CN" sz="1600" dirty="0"/>
                  <a:t>：训练集中所有记录的评分的全局平均数。</a:t>
                </a:r>
                <a:endParaRPr lang="en-US" altLang="zh-CN" sz="1600" dirty="0"/>
              </a:p>
              <a:p>
                <a:r>
                  <a:rPr lang="en-US" altLang="zh-CN" sz="1600" dirty="0"/>
                  <a:t>       </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oMath>
                </a14:m>
                <a:r>
                  <a:rPr lang="zh-CN" altLang="zh-CN" sz="1600" dirty="0"/>
                  <a:t>：用户偏置项。</a:t>
                </a:r>
              </a:p>
              <a:p>
                <a:r>
                  <a:rPr lang="en-US" altLang="zh-CN" sz="1600" dirty="0"/>
                  <a:t>       </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oMath>
                </a14:m>
                <a:r>
                  <a:rPr lang="zh-CN" altLang="zh-CN" sz="1600" dirty="0"/>
                  <a:t>：物品偏置项。</a:t>
                </a:r>
              </a:p>
              <a:p>
                <a:r>
                  <a:rPr lang="en-US" altLang="zh-CN" sz="1600" dirty="0"/>
                  <a:t>       </a:t>
                </a:r>
                <a:r>
                  <a:rPr lang="zh-CN" altLang="zh-CN" sz="1600" dirty="0"/>
                  <a:t>增加的</a:t>
                </a:r>
                <a:r>
                  <a:rPr lang="en-US" altLang="zh-CN" sz="1600" dirty="0"/>
                  <a:t>3</a:t>
                </a:r>
                <a:r>
                  <a:rPr lang="zh-CN" altLang="zh-CN" sz="1600" dirty="0"/>
                  <a:t>个参数中，只有</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oMath>
                </a14:m>
                <a:r>
                  <a:rPr lang="zh-CN" altLang="zh-CN" sz="1600" dirty="0"/>
                  <a:t>和</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oMath>
                </a14:m>
                <a:r>
                  <a:rPr lang="zh-CN" altLang="zh-CN" sz="1600" dirty="0"/>
                  <a:t>是要通过机器学习训练出来的</a:t>
                </a:r>
                <a:r>
                  <a:rPr lang="zh-CN" altLang="zh-CN" dirty="0"/>
                  <a:t>。</a:t>
                </a:r>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3351430"/>
              </a:xfrm>
              <a:prstGeom prst="rect">
                <a:avLst/>
              </a:prstGeom>
              <a:blipFill rotWithShape="1">
                <a:blip r:embed="rId1"/>
                <a:stretch>
                  <a:fillRect l="-361" t="-545" b="-200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7130"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7131"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7132"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8958" y="1999070"/>
            <a:ext cx="7941470" cy="1846659"/>
          </a:xfrm>
          <a:prstGeom prst="rect">
            <a:avLst/>
          </a:prstGeom>
        </p:spPr>
        <p:txBody>
          <a:bodyPr wrap="square">
            <a:spAutoFit/>
          </a:bodyPr>
          <a:lstStyle/>
          <a:p>
            <a:r>
              <a:rPr lang="en-US" altLang="zh-CN" dirty="0"/>
              <a:t>       </a:t>
            </a:r>
            <a:r>
              <a:rPr lang="zh-CN" altLang="zh-CN" sz="1600" dirty="0"/>
              <a:t>从根本上来讲，推荐系统是通过为用户指引该用户陌生的新物品来解决信息过载现象的，这些新物品或许与该用户当前的需求有关。针对用户每一个清晰表达的请求，根据不同的推荐方法和用户所处的环境和需求，推荐系统利用存储在自定义数据库的关于用户、可用物品以及先前交易的数据和各种类型的其他知识产生推荐内容。然后用户可以浏览推荐的内容，用户可能接受也可能不接受推荐，也可能马上或者过一段时间提供隐式或者显式的反馈，所有这些用户的行为和反馈可以存储在推荐数据库，并且可用于在下一次用户和系统相互作用时产生新的推荐。</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8.1.1 </a:t>
            </a:r>
            <a:r>
              <a:rPr lang="zh-CN" altLang="en-US" b="1" dirty="0"/>
              <a:t>基本概念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04800" y="1322393"/>
                <a:ext cx="8441044" cy="3320653"/>
              </a:xfrm>
              <a:prstGeom prst="rect">
                <a:avLst/>
              </a:prstGeom>
            </p:spPr>
            <p:txBody>
              <a:bodyPr wrap="square">
                <a:spAutoFit/>
              </a:bodyPr>
              <a:lstStyle/>
              <a:p>
                <a:r>
                  <a:rPr lang="en-US" altLang="zh-CN" sz="1600" b="1" dirty="0"/>
                  <a:t>1.SVD</a:t>
                </a:r>
                <a:endParaRPr lang="zh-CN" altLang="zh-CN" sz="1600" dirty="0"/>
              </a:p>
              <a:p>
                <a:r>
                  <a:rPr lang="en-US" altLang="zh-CN" sz="1600" dirty="0"/>
                  <a:t>     </a:t>
                </a:r>
                <a:r>
                  <a:rPr lang="zh-CN" altLang="zh-CN" sz="1600" dirty="0"/>
                  <a:t>（</a:t>
                </a:r>
                <a:r>
                  <a:rPr lang="en-US" altLang="zh-CN" sz="1600" dirty="0"/>
                  <a:t>3</a:t>
                </a:r>
                <a:r>
                  <a:rPr lang="zh-CN" altLang="zh-CN" sz="1600" dirty="0"/>
                  <a:t>）加入偏置项后的</a:t>
                </a:r>
                <a:r>
                  <a:rPr lang="en-US" altLang="zh-CN" sz="1600" dirty="0"/>
                  <a:t>LFM</a:t>
                </a:r>
                <a:endParaRPr lang="zh-CN" altLang="zh-CN" sz="1600" dirty="0"/>
              </a:p>
              <a:p>
                <a:r>
                  <a:rPr lang="en-US" altLang="zh-CN" sz="1600" dirty="0"/>
                  <a:t>       </a:t>
                </a:r>
                <a:r>
                  <a:rPr lang="zh-CN" altLang="zh-CN" sz="1600" dirty="0"/>
                  <a:t>相应地，损失函数表示为：</a:t>
                </a:r>
              </a:p>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𝐶</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𝑞</m:t>
                          </m:r>
                        </m:e>
                      </m:d>
                      <m:r>
                        <a:rPr lang="en-US" altLang="zh-CN" sz="1600" i="1">
                          <a:latin typeface="Cambria Math" panose="02040503050406030204" pitchFamily="18" charset="0"/>
                        </a:rPr>
                        <m:t>=</m:t>
                      </m:r>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𝑇</m:t>
                          </m:r>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r>
                                <a:rPr lang="en-US" altLang="zh-CN" sz="1600" i="1">
                                  <a:latin typeface="Cambria Math" panose="02040503050406030204" pitchFamily="18" charset="0"/>
                                </a:rPr>
                                <m:t>𝜇</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sup>
                                  <m:r>
                                    <a:rPr lang="en-US" altLang="zh-CN" sz="1600" i="1">
                                      <a:latin typeface="Cambria Math" panose="02040503050406030204" pitchFamily="18" charset="0"/>
                                    </a:rPr>
                                    <m:t>𝑇</m:t>
                                  </m:r>
                                </m:sup>
                              </m:s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𝜆</m:t>
                              </m:r>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e>
                      </m:nary>
                    </m:oMath>
                  </m:oMathPara>
                </a14:m>
                <a:endParaRPr lang="zh-CN" altLang="zh-CN" sz="1600" dirty="0"/>
              </a:p>
              <a:p>
                <a:r>
                  <a:rPr lang="en-US" altLang="zh-CN" sz="1600" dirty="0"/>
                  <a:t> </a:t>
                </a:r>
                <a:endParaRPr lang="zh-CN" altLang="zh-CN" sz="1600" dirty="0"/>
              </a:p>
              <a:p>
                <a:r>
                  <a:rPr lang="en-US" altLang="zh-CN" sz="1600" dirty="0"/>
                  <a:t>       </a:t>
                </a:r>
                <a:r>
                  <a:rPr lang="zh-CN" altLang="zh-CN" sz="1600" dirty="0"/>
                  <a:t>为了学习模型中的参数，也就是</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oMath>
                </a14:m>
                <a:r>
                  <a:rPr lang="zh-CN" altLang="zh-CN"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oMath>
                </a14:m>
                <a:r>
                  <a:rPr lang="zh-CN" altLang="zh-CN"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oMath>
                </a14:m>
                <a:r>
                  <a:rPr lang="zh-CN" altLang="zh-CN"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oMath>
                </a14:m>
                <a:r>
                  <a:rPr lang="zh-CN" altLang="zh-CN" sz="1600" dirty="0"/>
                  <a:t>，我们可以最小化以下正则化的平方误差：</a:t>
                </a:r>
              </a:p>
              <a:p>
                <a:pPr/>
                <a14:m>
                  <m:oMathPara xmlns:m="http://schemas.openxmlformats.org/officeDocument/2006/math">
                    <m:oMathParaPr>
                      <m:jc m:val="centerGroup"/>
                    </m:oMathParaPr>
                    <m:oMath xmlns:m="http://schemas.openxmlformats.org/officeDocument/2006/math">
                      <m:func>
                        <m:funcPr>
                          <m:ctrlPr>
                            <a:rPr lang="zh-CN" altLang="zh-CN" sz="1600" i="1">
                              <a:latin typeface="Cambria Math" panose="02040503050406030204" pitchFamily="18" charset="0"/>
                            </a:rPr>
                          </m:ctrlPr>
                        </m:funcPr>
                        <m:fName>
                          <m:limLow>
                            <m:limLowPr>
                              <m:ctrlPr>
                                <a:rPr lang="zh-CN" altLang="zh-CN" sz="1600" i="1">
                                  <a:latin typeface="Cambria Math" panose="02040503050406030204" pitchFamily="18" charset="0"/>
                                </a:rPr>
                              </m:ctrlPr>
                            </m:limLowPr>
                            <m:e>
                              <m:r>
                                <m:rPr>
                                  <m:sty m:val="p"/>
                                </m:rPr>
                                <a:rPr lang="en-US" altLang="zh-CN" sz="1600">
                                  <a:latin typeface="Cambria Math" panose="02040503050406030204" pitchFamily="18" charset="0"/>
                                </a:rPr>
                                <m:t>min</m:t>
                              </m:r>
                            </m:e>
                            <m:li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m:t>
                                      </m:r>
                                    </m:sub>
                                  </m:sSub>
                                </m:sub>
                              </m:sSub>
                            </m:lim>
                          </m:limLow>
                        </m:fName>
                        <m:e>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𝒦</m:t>
                              </m:r>
                            </m:sub>
                            <m:sup/>
                            <m:e>
                              <m:r>
                                <a:rPr lang="en-US" altLang="zh-CN" sz="1600" i="1">
                                  <a:latin typeface="Cambria Math" panose="02040503050406030204" pitchFamily="18" charset="0"/>
                                </a:rPr>
                                <m:t>(</m:t>
                              </m:r>
                            </m:e>
                          </m:nary>
                        </m:e>
                      </m:func>
                      <m:sSup>
                        <m:sSupPr>
                          <m:ctrlPr>
                            <a:rPr lang="zh-CN"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r>
                            <a:rPr lang="en-US" altLang="zh-CN" sz="1600" i="1">
                              <a:latin typeface="Cambria Math" panose="02040503050406030204" pitchFamily="18" charset="0"/>
                            </a:rPr>
                            <m:t>𝜇</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sSup>
                            <m:sSupPr>
                              <m:ctrlPr>
                                <a:rPr lang="zh-CN"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m:t>
                                  </m:r>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sup>
                              <m:r>
                                <a:rPr lang="en-US" altLang="zh-CN" sz="1600" i="1">
                                  <a:latin typeface="Cambria Math" panose="02040503050406030204" pitchFamily="18" charset="0"/>
                                </a:rPr>
                                <m:t>𝑇</m:t>
                              </m:r>
                            </m:sup>
                          </m:s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a:rPr lang="en-US" altLang="zh-CN" sz="1600" i="1">
                          <a:latin typeface="Cambria Math" panose="02040503050406030204" pitchFamily="18" charset="0"/>
                        </a:rPr>
                        <m:t>𝜆</m:t>
                      </m:r>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oMath>
                  </m:oMathPara>
                </a14:m>
                <a:endParaRPr lang="zh-CN" altLang="zh-CN" sz="1600" dirty="0"/>
              </a:p>
              <a:p>
                <a:r>
                  <a:rPr lang="en-US" altLang="zh-CN" sz="1600" dirty="0"/>
                  <a:t>       </a:t>
                </a:r>
                <a:r>
                  <a:rPr lang="zh-CN" altLang="zh-CN" sz="1600" dirty="0"/>
                  <a:t>常量</a:t>
                </a:r>
                <a14:m>
                  <m:oMath xmlns:m="http://schemas.openxmlformats.org/officeDocument/2006/math">
                    <m:r>
                      <a:rPr lang="zh-CN" altLang="zh-CN" sz="1600" i="1">
                        <a:latin typeface="Cambria Math" panose="02040503050406030204" pitchFamily="18" charset="0"/>
                      </a:rPr>
                      <m:t> </m:t>
                    </m:r>
                    <m:r>
                      <a:rPr lang="en-US" altLang="zh-CN" sz="1600" i="1">
                        <a:latin typeface="Cambria Math" panose="02040503050406030204" pitchFamily="18" charset="0"/>
                      </a:rPr>
                      <m:t>𝜆</m:t>
                    </m:r>
                  </m:oMath>
                </a14:m>
                <a:r>
                  <a:rPr lang="zh-CN" altLang="zh-CN" sz="1600" dirty="0"/>
                  <a:t>控制了正则化程度，一般通过交叉验证来获得。最小化过程仍然是通过随机梯度下降算法或者交替最小二乘法来实现的。</a:t>
                </a:r>
              </a:p>
            </p:txBody>
          </p:sp>
        </mc:Choice>
        <mc:Fallback>
          <p:sp>
            <p:nvSpPr>
              <p:cNvPr id="2" name="矩形 1"/>
              <p:cNvSpPr>
                <a:spLocks noRot="1" noChangeAspect="1" noMove="1" noResize="1" noEditPoints="1" noAdjustHandles="1" noChangeArrowheads="1" noChangeShapeType="1" noTextEdit="1"/>
              </p:cNvSpPr>
              <p:nvPr/>
            </p:nvSpPr>
            <p:spPr>
              <a:xfrm>
                <a:off x="304800" y="1322393"/>
                <a:ext cx="8441044" cy="3320653"/>
              </a:xfrm>
              <a:prstGeom prst="rect">
                <a:avLst/>
              </a:prstGeom>
              <a:blipFill rotWithShape="1">
                <a:blip r:embed="rId1"/>
                <a:stretch>
                  <a:fillRect l="-361" t="-550" b="-146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8154"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8155"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8156"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130971" y="1243811"/>
                <a:ext cx="8952742" cy="2449260"/>
              </a:xfrm>
              <a:prstGeom prst="rect">
                <a:avLst/>
              </a:prstGeom>
            </p:spPr>
            <p:txBody>
              <a:bodyPr wrap="square">
                <a:spAutoFit/>
              </a:bodyPr>
              <a:lstStyle/>
              <a:p>
                <a:r>
                  <a:rPr lang="en-US" altLang="zh-CN" sz="1600" b="1" dirty="0"/>
                  <a:t>2</a:t>
                </a:r>
                <a:r>
                  <a:rPr lang="zh-CN" altLang="zh-CN" sz="1600" b="1" dirty="0"/>
                  <a:t>．</a:t>
                </a:r>
                <a:r>
                  <a:rPr lang="en-US" altLang="zh-CN" sz="1600" b="1" dirty="0"/>
                  <a:t>SVD++</a:t>
                </a:r>
                <a:endParaRPr lang="zh-CN" altLang="zh-CN" sz="1600" dirty="0"/>
              </a:p>
              <a:p>
                <a:r>
                  <a:rPr lang="en-US" altLang="zh-CN" sz="1600" dirty="0"/>
                  <a:t>       SVD</a:t>
                </a:r>
                <a:r>
                  <a:rPr lang="zh-CN" altLang="zh-CN" sz="1600" dirty="0"/>
                  <a:t>模型没有显式地考虑用户的历史行为对用户评分预测的影响。</a:t>
                </a:r>
                <a:r>
                  <a:rPr lang="en-US" altLang="zh-CN" sz="1600" dirty="0" err="1"/>
                  <a:t>Koren</a:t>
                </a:r>
                <a:r>
                  <a:rPr lang="en-US" altLang="zh-CN" sz="1600" baseline="30000" dirty="0"/>
                  <a:t>[32]</a:t>
                </a:r>
                <a:r>
                  <a:rPr lang="zh-CN" altLang="zh-CN" sz="1600" dirty="0"/>
                  <a:t>提出把具有用户历史评分的物品加入到</a:t>
                </a:r>
                <a:r>
                  <a:rPr lang="en-US" altLang="zh-CN" sz="1600" dirty="0"/>
                  <a:t>LFM</a:t>
                </a:r>
                <a:r>
                  <a:rPr lang="zh-CN" altLang="zh-CN" sz="1600" dirty="0"/>
                  <a:t>模型中，新的模型称为</a:t>
                </a:r>
                <a:r>
                  <a:rPr lang="en-US" altLang="zh-CN" sz="1600" dirty="0"/>
                  <a:t>SVD++</a:t>
                </a:r>
                <a:r>
                  <a:rPr lang="zh-CN" altLang="zh-CN" sz="1600" dirty="0"/>
                  <a:t>。</a:t>
                </a:r>
                <a:endParaRPr lang="en-US" altLang="zh-CN" sz="1600" dirty="0"/>
              </a:p>
              <a:p>
                <a:r>
                  <a:rPr lang="en-US" altLang="zh-CN" sz="1600" dirty="0"/>
                  <a:t>      </a:t>
                </a:r>
                <a:r>
                  <a:rPr lang="zh-CN" altLang="zh-CN" sz="1600" dirty="0"/>
                  <a:t>增加第二个物品因子集合，即为每一个物品</a:t>
                </a:r>
                <a:r>
                  <a:rPr lang="en-US" altLang="zh-CN" sz="1600" dirty="0" err="1"/>
                  <a:t>i</a:t>
                </a:r>
                <a:r>
                  <a:rPr lang="zh-CN" altLang="zh-CN" sz="1600" dirty="0"/>
                  <a:t>关联一个因子向量</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𝑓</m:t>
                        </m:r>
                      </m:sup>
                    </m:sSup>
                  </m:oMath>
                </a14:m>
                <a:r>
                  <a:rPr lang="zh-CN" altLang="zh-CN" sz="1600" dirty="0"/>
                  <a:t>。这些新的物品因子根据用户评分的物品集合来描述用户的特征。确切的模型如下：</a:t>
                </a:r>
                <a:r>
                  <a:rPr lang="en-US" altLang="zh-CN" sz="1600" dirty="0"/>
                  <a:t> </a:t>
                </a:r>
                <a:endParaRPr lang="zh-CN" altLang="zh-CN" sz="1600" dirty="0"/>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𝑟</m:t>
                              </m:r>
                            </m:e>
                          </m:acc>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r>
                        <a:rPr lang="en-US" altLang="zh-CN" sz="1600" i="1">
                          <a:latin typeface="Cambria Math" panose="02040503050406030204" pitchFamily="18" charset="0"/>
                        </a:rPr>
                        <m:t>𝜇</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e>
                        <m:sup>
                          <m:r>
                            <a:rPr lang="en-US" altLang="zh-CN" sz="1600" i="1">
                              <a:latin typeface="Cambria Math" panose="02040503050406030204" pitchFamily="18" charset="0"/>
                            </a:rPr>
                            <m:t>𝑇</m:t>
                          </m:r>
                        </m:sup>
                      </m:s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e>
                          </m:d>
                        </m:e>
                        <m:sup>
                          <m:r>
                            <a:rPr lang="en-US" altLang="zh-CN" sz="1600" i="1">
                              <a:latin typeface="Cambria Math" panose="02040503050406030204" pitchFamily="18" charset="0"/>
                            </a:rPr>
                            <m:t>−</m:t>
                          </m:r>
                          <m:box>
                            <m:boxPr>
                              <m:ctrlPr>
                                <a:rPr lang="zh-CN" altLang="zh-CN" sz="1600" i="1">
                                  <a:latin typeface="Cambria Math" panose="02040503050406030204" pitchFamily="18" charset="0"/>
                                </a:rPr>
                              </m:ctrlPr>
                            </m:boxPr>
                            <m:e>
                              <m:argPr>
                                <m:argSz m:val="-1"/>
                              </m:argP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2</m:t>
                                  </m:r>
                                </m:den>
                              </m:f>
                            </m:e>
                          </m:box>
                        </m:sup>
                      </m:sSup>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sub>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𝑖</m:t>
                              </m:r>
                            </m:sub>
                          </m:sSub>
                        </m:e>
                      </m:nary>
                      <m:r>
                        <a:rPr lang="en-US" altLang="zh-CN" sz="1600" i="1">
                          <a:latin typeface="Cambria Math" panose="02040503050406030204" pitchFamily="18" charset="0"/>
                        </a:rPr>
                        <m:t>)</m:t>
                      </m:r>
                    </m:oMath>
                  </m:oMathPara>
                </a14:m>
                <a:endParaRPr lang="zh-CN" altLang="zh-CN" sz="1600" dirty="0"/>
              </a:p>
              <a:p>
                <a:r>
                  <a:rPr lang="en-US" altLang="zh-CN" sz="1600" dirty="0"/>
                  <a:t>       </a:t>
                </a:r>
                <a:r>
                  <a:rPr lang="zh-CN" altLang="zh-CN" sz="1600" dirty="0"/>
                  <a:t>其中，集合</a:t>
                </a:r>
                <a:r>
                  <a:rPr lang="en-US" altLang="zh-CN" sz="1600" dirty="0"/>
                  <a:t>R</a:t>
                </a:r>
                <a:r>
                  <a:rPr lang="zh-CN" altLang="zh-CN" sz="1600" dirty="0"/>
                  <a:t>（</a:t>
                </a:r>
                <a:r>
                  <a:rPr lang="en-US" altLang="zh-CN" sz="1600" dirty="0"/>
                  <a:t>u</a:t>
                </a:r>
                <a:r>
                  <a:rPr lang="zh-CN" altLang="zh-CN" sz="1600" dirty="0"/>
                  <a:t>）包含用户</a:t>
                </a:r>
                <a:r>
                  <a:rPr lang="en-US" altLang="zh-CN" sz="1600" dirty="0"/>
                  <a:t>u</a:t>
                </a:r>
                <a:r>
                  <a:rPr lang="zh-CN" altLang="zh-CN" sz="1600" dirty="0"/>
                  <a:t>评分的所有物品。</a:t>
                </a:r>
                <a:endParaRPr lang="en-US" altLang="zh-CN" sz="1600" dirty="0"/>
              </a:p>
              <a:p>
                <a:r>
                  <a:rPr lang="en-US" altLang="zh-CN" sz="1600" dirty="0"/>
                  <a:t>       </a:t>
                </a:r>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130971" y="1243811"/>
                <a:ext cx="8952742" cy="2449260"/>
              </a:xfrm>
              <a:prstGeom prst="rect">
                <a:avLst/>
              </a:prstGeom>
              <a:blipFill rotWithShape="1">
                <a:blip r:embed="rId1"/>
                <a:stretch>
                  <a:fillRect l="-340" t="-746"/>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49178"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49179"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49180"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130971" y="1243811"/>
                <a:ext cx="8952742" cy="3045064"/>
              </a:xfrm>
              <a:prstGeom prst="rect">
                <a:avLst/>
              </a:prstGeom>
            </p:spPr>
            <p:txBody>
              <a:bodyPr wrap="square">
                <a:spAutoFit/>
              </a:bodyPr>
              <a:lstStyle/>
              <a:p>
                <a:r>
                  <a:rPr lang="en-US" altLang="zh-CN" sz="1600" b="1" dirty="0"/>
                  <a:t>2</a:t>
                </a:r>
                <a:r>
                  <a:rPr lang="zh-CN" altLang="zh-CN" sz="1600" b="1" dirty="0"/>
                  <a:t>．</a:t>
                </a:r>
                <a:r>
                  <a:rPr lang="en-US" altLang="zh-CN" sz="1600" b="1" dirty="0"/>
                  <a:t>SVD++</a:t>
                </a:r>
                <a:endParaRPr lang="zh-CN" altLang="zh-CN" sz="1600" dirty="0"/>
              </a:p>
              <a:p>
                <a:r>
                  <a:rPr lang="en-US" altLang="zh-CN" sz="1600" dirty="0"/>
                  <a:t>       </a:t>
                </a:r>
                <a:r>
                  <a:rPr lang="zh-CN" altLang="zh-CN" sz="1600" dirty="0"/>
                  <a:t>模型的参数是通过采用随机梯度下降方法最小化相关联的正则化平方误差函数而取得的。方法为在所有评分值已知的集合</a:t>
                </a:r>
                <a14:m>
                  <m:oMath xmlns:m="http://schemas.openxmlformats.org/officeDocument/2006/math">
                    <m:r>
                      <a:rPr lang="en-US" altLang="zh-CN" sz="1600" i="1">
                        <a:latin typeface="Cambria Math" panose="02040503050406030204" pitchFamily="18" charset="0"/>
                      </a:rPr>
                      <m:t>𝒦</m:t>
                    </m:r>
                  </m:oMath>
                </a14:m>
                <a:r>
                  <a:rPr lang="zh-CN" altLang="zh-CN" sz="1600" dirty="0"/>
                  <a:t>上做循环，计算：</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r>
                        <a:rPr lang="en-US" altLang="zh-CN" sz="1600" i="1">
                          <a:latin typeface="Cambria Math" panose="02040503050406030204" pitchFamily="18" charset="0"/>
                        </a:rPr>
                        <m:t>𝛾</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5</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oMath>
                  </m:oMathPara>
                </a14:m>
                <a:endParaRPr lang="zh-CN" altLang="zh-CN" sz="1600" dirty="0"/>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𝛾</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5</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m:oMathPara>
                </a14:m>
                <a:endParaRPr lang="zh-CN" altLang="zh-CN" sz="1600" dirty="0"/>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𝛾</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e>
                          </m:d>
                        </m:e>
                        <m:sup>
                          <m:r>
                            <a:rPr lang="en-US" altLang="zh-CN" sz="1600" i="1">
                              <a:latin typeface="Cambria Math" panose="02040503050406030204" pitchFamily="18" charset="0"/>
                            </a:rPr>
                            <m:t>−</m:t>
                          </m:r>
                          <m:box>
                            <m:boxPr>
                              <m:ctrlPr>
                                <a:rPr lang="zh-CN" altLang="zh-CN" sz="1600" i="1">
                                  <a:latin typeface="Cambria Math" panose="02040503050406030204" pitchFamily="18" charset="0"/>
                                </a:rPr>
                              </m:ctrlPr>
                            </m:boxPr>
                            <m:e>
                              <m:argPr>
                                <m:argSz m:val="-1"/>
                              </m:argP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2</m:t>
                                  </m:r>
                                </m:den>
                              </m:f>
                            </m:e>
                          </m:box>
                        </m:sup>
                      </m:sSup>
                      <m:nary>
                        <m:naryPr>
                          <m:chr m:val="∑"/>
                          <m:limLoc m:val="undOvr"/>
                          <m:supHide m:val="on"/>
                          <m:ctrlPr>
                            <a:rPr lang="zh-CN" altLang="zh-CN" sz="1600" i="1">
                              <a:latin typeface="Cambria Math" panose="02040503050406030204" pitchFamily="18" charset="0"/>
                            </a:rPr>
                          </m:ctrlPr>
                        </m:naryPr>
                        <m:sub>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sub>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𝑖</m:t>
                              </m:r>
                            </m:sub>
                          </m:sSub>
                        </m:e>
                      </m:nary>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6</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m:oMathPara>
                </a14:m>
                <a:endParaRPr lang="zh-CN" altLang="zh-CN" sz="1600" dirty="0"/>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r>
                        <a:rPr lang="en-US" altLang="zh-CN" sz="1600" i="1">
                          <a:latin typeface="Cambria Math" panose="02040503050406030204" pitchFamily="18" charset="0"/>
                        </a:rPr>
                        <m:t>𝛾</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6</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oMath>
                  </m:oMathPara>
                </a14:m>
                <a:endParaRPr lang="zh-CN" altLang="zh-CN" sz="1600" dirty="0"/>
              </a:p>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m:t>
                      </m:r>
                      <m:r>
                        <a:rPr lang="en-US" altLang="zh-CN" sz="1600" i="1">
                          <a:latin typeface="Cambria Math" panose="02040503050406030204" pitchFamily="18" charset="0"/>
                        </a:rPr>
                        <m:t>𝑗</m:t>
                      </m:r>
                      <m:r>
                        <a:rPr lang="en-US" altLang="zh-CN" sz="1600" i="1">
                          <a:latin typeface="Cambria Math" panose="02040503050406030204" pitchFamily="18" charset="0"/>
                        </a:rPr>
                        <m:t>∈</m:t>
                      </m:r>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𝛾</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𝑢𝑖</m:t>
                          </m:r>
                        </m:sub>
                      </m:sSub>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r>
                                <a:rPr lang="en-US" altLang="zh-CN" sz="1600" i="1">
                                  <a:latin typeface="Cambria Math" panose="02040503050406030204" pitchFamily="18" charset="0"/>
                                </a:rPr>
                                <m:t>𝑅</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𝑢</m:t>
                                  </m:r>
                                </m:e>
                              </m:d>
                            </m:e>
                          </m:d>
                        </m:e>
                        <m:sup>
                          <m:r>
                            <a:rPr lang="en-US" altLang="zh-CN" sz="1600" i="1">
                              <a:latin typeface="Cambria Math" panose="02040503050406030204" pitchFamily="18" charset="0"/>
                            </a:rPr>
                            <m:t>−</m:t>
                          </m:r>
                          <m:box>
                            <m:boxPr>
                              <m:ctrlPr>
                                <a:rPr lang="zh-CN" altLang="zh-CN" sz="1600" i="1">
                                  <a:latin typeface="Cambria Math" panose="02040503050406030204" pitchFamily="18" charset="0"/>
                                </a:rPr>
                              </m:ctrlPr>
                            </m:boxPr>
                            <m:e>
                              <m:argPr>
                                <m:argSz m:val="-1"/>
                              </m:argP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2</m:t>
                                  </m:r>
                                </m:den>
                              </m:f>
                            </m:e>
                          </m:box>
                        </m:sup>
                      </m:s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6</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m:oMathPara>
                </a14:m>
                <a:endParaRPr lang="zh-CN" altLang="zh-CN" sz="1600" dirty="0"/>
              </a:p>
              <a:p>
                <a:r>
                  <a:rPr lang="en-US" altLang="zh-CN" sz="1600" dirty="0"/>
                  <a:t>       </a:t>
                </a:r>
                <a:r>
                  <a:rPr lang="zh-CN" altLang="zh-CN" sz="1600" dirty="0"/>
                  <a:t>当在</a:t>
                </a:r>
                <a:r>
                  <a:rPr lang="en-US" altLang="zh-CN" sz="1600" dirty="0"/>
                  <a:t>Netflix</a:t>
                </a:r>
                <a:r>
                  <a:rPr lang="zh-CN" altLang="zh-CN" sz="1600" dirty="0"/>
                  <a:t>数据上评估方法时，使用下面的参数值：</a:t>
                </a:r>
                <a14:m>
                  <m:oMath xmlns:m="http://schemas.openxmlformats.org/officeDocument/2006/math">
                    <m:r>
                      <a:rPr lang="en-US" altLang="zh-CN" sz="1600" i="1">
                        <a:latin typeface="Cambria Math" panose="02040503050406030204" pitchFamily="18" charset="0"/>
                      </a:rPr>
                      <m:t>𝛾</m:t>
                    </m:r>
                    <m:r>
                      <a:rPr lang="en-US" altLang="zh-CN" sz="1600" i="1">
                        <a:latin typeface="Cambria Math" panose="02040503050406030204" pitchFamily="18" charset="0"/>
                      </a:rPr>
                      <m:t>=0.007</m:t>
                    </m:r>
                    <m:r>
                      <a:rPr lang="zh-CN"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5</m:t>
                        </m:r>
                      </m:sub>
                    </m:sSub>
                    <m:r>
                      <a:rPr lang="en-US" altLang="zh-CN" sz="1600" i="1">
                        <a:latin typeface="Cambria Math" panose="02040503050406030204" pitchFamily="18" charset="0"/>
                      </a:rPr>
                      <m:t>=0.005</m:t>
                    </m:r>
                    <m:r>
                      <a:rPr lang="zh-CN"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𝜆</m:t>
                        </m:r>
                      </m:e>
                      <m:sub>
                        <m:r>
                          <a:rPr lang="en-US" altLang="zh-CN" sz="1600" i="1">
                            <a:latin typeface="Cambria Math" panose="02040503050406030204" pitchFamily="18" charset="0"/>
                          </a:rPr>
                          <m:t>6</m:t>
                        </m:r>
                      </m:sub>
                    </m:sSub>
                    <m:r>
                      <a:rPr lang="en-US" altLang="zh-CN" sz="1600" i="1">
                        <a:latin typeface="Cambria Math" panose="02040503050406030204" pitchFamily="18" charset="0"/>
                      </a:rPr>
                      <m:t>=0.015</m:t>
                    </m:r>
                  </m:oMath>
                </a14:m>
                <a:r>
                  <a:rPr lang="zh-CN" altLang="zh-CN" sz="1600" dirty="0"/>
                  <a:t>。而且最好是每一次迭代后减少步长（也就是</a:t>
                </a:r>
                <a14:m>
                  <m:oMath xmlns:m="http://schemas.openxmlformats.org/officeDocument/2006/math">
                    <m:r>
                      <a:rPr lang="en-US" altLang="zh-CN" sz="1600" i="1">
                        <a:latin typeface="Cambria Math" panose="02040503050406030204" pitchFamily="18" charset="0"/>
                      </a:rPr>
                      <m:t>𝛾</m:t>
                    </m:r>
                  </m:oMath>
                </a14:m>
                <a:r>
                  <a:rPr lang="zh-CN" altLang="zh-CN" sz="1600" dirty="0"/>
                  <a:t>）至原来的</a:t>
                </a:r>
                <a:r>
                  <a:rPr lang="en-US" altLang="zh-CN" sz="1600" dirty="0"/>
                  <a:t>0.9</a:t>
                </a:r>
                <a:r>
                  <a:rPr lang="zh-CN" altLang="zh-CN" sz="1600" dirty="0"/>
                  <a:t>、迭代过程会持续</a:t>
                </a:r>
                <a:r>
                  <a:rPr lang="en-US" altLang="zh-CN" sz="1600" dirty="0"/>
                  <a:t>30</a:t>
                </a:r>
                <a:r>
                  <a:rPr lang="zh-CN" altLang="zh-CN" sz="1600" dirty="0"/>
                  <a:t>次迭代直至收敛。</a:t>
                </a:r>
              </a:p>
            </p:txBody>
          </p:sp>
        </mc:Choice>
        <mc:Fallback>
          <p:sp>
            <p:nvSpPr>
              <p:cNvPr id="2" name="矩形 1"/>
              <p:cNvSpPr>
                <a:spLocks noRot="1" noChangeAspect="1" noMove="1" noResize="1" noEditPoints="1" noAdjustHandles="1" noChangeArrowheads="1" noChangeShapeType="1" noTextEdit="1"/>
              </p:cNvSpPr>
              <p:nvPr/>
            </p:nvSpPr>
            <p:spPr>
              <a:xfrm>
                <a:off x="130971" y="1243811"/>
                <a:ext cx="8952742" cy="3045064"/>
              </a:xfrm>
              <a:prstGeom prst="rect">
                <a:avLst/>
              </a:prstGeom>
              <a:blipFill rotWithShape="1">
                <a:blip r:embed="rId1"/>
                <a:stretch>
                  <a:fillRect l="-340" t="-600" b="-160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8564"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9394"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9395"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9396"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23850" y="1243811"/>
                <a:ext cx="8237054" cy="1077218"/>
              </a:xfrm>
              <a:prstGeom prst="rect">
                <a:avLst/>
              </a:prstGeom>
            </p:spPr>
            <p:txBody>
              <a:bodyPr wrap="square">
                <a:spAutoFit/>
              </a:bodyPr>
              <a:lstStyle/>
              <a:p>
                <a:r>
                  <a:rPr lang="en-US" altLang="zh-CN" sz="1600" b="1" dirty="0"/>
                  <a:t>3. </a:t>
                </a:r>
                <a:r>
                  <a:rPr lang="zh-CN" altLang="zh-CN" sz="1600" b="1" dirty="0"/>
                  <a:t>时间敏感的因子模型</a:t>
                </a:r>
                <a:endParaRPr lang="zh-CN" altLang="zh-CN" sz="1600" dirty="0"/>
              </a:p>
              <a:p>
                <a:r>
                  <a:rPr lang="en-US" altLang="zh-CN" sz="1600" dirty="0"/>
                  <a:t>       </a:t>
                </a:r>
                <a:r>
                  <a:rPr lang="zh-CN" altLang="zh-CN" sz="1600" dirty="0"/>
                  <a:t>矩阵因子分解方法能很好地对时间效应建模，这样可以提高预测结果的准确度。通过把评分分解为不同的项，可以分别处理不同方面的时序影响。尤其是可以定义下面随时间变化的因子：</a:t>
                </a:r>
                <a:r>
                  <a:rPr lang="en-US" altLang="zh-CN" sz="1600" dirty="0"/>
                  <a:t>1</a:t>
                </a:r>
                <a:r>
                  <a:rPr lang="zh-CN" altLang="zh-CN" sz="1600" dirty="0"/>
                  <a:t>）用户偏置</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r>
                      <a:rPr lang="en-US" altLang="zh-CN" sz="1600" i="1">
                        <a:latin typeface="Cambria Math" panose="02040503050406030204" pitchFamily="18" charset="0"/>
                      </a:rPr>
                      <m:t>𝑡</m:t>
                    </m:r>
                    <m:r>
                      <a:rPr lang="en-US" altLang="zh-CN" sz="1600" i="1">
                        <a:latin typeface="Cambria Math" panose="02040503050406030204" pitchFamily="18" charset="0"/>
                      </a:rPr>
                      <m:t>)</m:t>
                    </m:r>
                  </m:oMath>
                </a14:m>
                <a:r>
                  <a:rPr lang="zh-CN" altLang="zh-CN" sz="1600" dirty="0"/>
                  <a:t>；</a:t>
                </a:r>
                <a:r>
                  <a:rPr lang="en-US" altLang="zh-CN" sz="1600" dirty="0"/>
                  <a:t>2</a:t>
                </a:r>
                <a:r>
                  <a:rPr lang="zh-CN" altLang="zh-CN" sz="1600" dirty="0"/>
                  <a:t>）物品偏置</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𝑡</m:t>
                    </m:r>
                    <m:r>
                      <a:rPr lang="en-US" altLang="zh-CN" sz="1600" i="1">
                        <a:latin typeface="Cambria Math" panose="02040503050406030204" pitchFamily="18" charset="0"/>
                      </a:rPr>
                      <m:t>)</m:t>
                    </m:r>
                  </m:oMath>
                </a14:m>
                <a:r>
                  <a:rPr lang="zh-CN" altLang="zh-CN" sz="1600" dirty="0"/>
                  <a:t>；</a:t>
                </a:r>
                <a:r>
                  <a:rPr lang="en-US" altLang="zh-CN" sz="1600" dirty="0"/>
                  <a:t>3</a:t>
                </a:r>
                <a:r>
                  <a:rPr lang="zh-CN" altLang="zh-CN" sz="1600" dirty="0"/>
                  <a:t>）用户偏好</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𝑢</m:t>
                        </m:r>
                      </m:sub>
                    </m:sSub>
                    <m:r>
                      <a:rPr lang="en-US" altLang="zh-CN" sz="1600" i="1">
                        <a:latin typeface="Cambria Math" panose="02040503050406030204" pitchFamily="18" charset="0"/>
                      </a:rPr>
                      <m:t>(</m:t>
                    </m:r>
                    <m:r>
                      <a:rPr lang="en-US" altLang="zh-CN" sz="1600" i="1">
                        <a:latin typeface="Cambria Math" panose="02040503050406030204" pitchFamily="18" charset="0"/>
                      </a:rPr>
                      <m:t>𝑡</m:t>
                    </m:r>
                    <m:r>
                      <a:rPr lang="en-US" altLang="zh-CN" sz="1600" i="1">
                        <a:latin typeface="Cambria Math" panose="02040503050406030204" pitchFamily="18" charset="0"/>
                      </a:rPr>
                      <m:t>)</m:t>
                    </m:r>
                  </m:oMath>
                </a14:m>
                <a:r>
                  <a:rPr lang="zh-CN" altLang="zh-CN" sz="1600" dirty="0"/>
                  <a:t>。</a:t>
                </a:r>
              </a:p>
            </p:txBody>
          </p:sp>
        </mc:Choice>
        <mc:Fallback>
          <p:sp>
            <p:nvSpPr>
              <p:cNvPr id="2" name="矩形 1"/>
              <p:cNvSpPr>
                <a:spLocks noRot="1" noChangeAspect="1" noMove="1" noResize="1" noEditPoints="1" noAdjustHandles="1" noChangeArrowheads="1" noChangeShapeType="1" noTextEdit="1"/>
              </p:cNvSpPr>
              <p:nvPr/>
            </p:nvSpPr>
            <p:spPr>
              <a:xfrm>
                <a:off x="323850" y="1243811"/>
                <a:ext cx="8237054" cy="1077218"/>
              </a:xfrm>
              <a:prstGeom prst="rect">
                <a:avLst/>
              </a:prstGeom>
              <a:blipFill rotWithShape="1">
                <a:blip r:embed="rId1"/>
                <a:stretch>
                  <a:fillRect l="-370" t="-1695" b="-621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4044697" cy="369332"/>
          </a:xfrm>
          <a:prstGeom prst="rect">
            <a:avLst/>
          </a:prstGeom>
        </p:spPr>
        <p:txBody>
          <a:bodyPr wrap="none">
            <a:spAutoFit/>
          </a:bodyPr>
          <a:lstStyle/>
          <a:p>
            <a:r>
              <a:rPr lang="en-US" altLang="zh-CN" b="1" dirty="0"/>
              <a:t>8.3.4 </a:t>
            </a:r>
            <a:r>
              <a:rPr lang="zh-CN" altLang="zh-CN" b="1" dirty="0"/>
              <a:t>隐语义模型和矩阵因子分解模型</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协同过滤</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0199"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0200"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0201"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328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8.1</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推荐系统概念</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7" y="1169836"/>
              <a:ext cx="1456173" cy="523220"/>
            </a:xfrm>
            <a:prstGeom prst="rect">
              <a:avLst/>
            </a:prstGeom>
            <a:grpFill/>
          </p:spPr>
          <p:txBody>
            <a:bodyPr wrap="none" rtlCol="0">
              <a:spAutoFit/>
            </a:bodyPr>
            <a:lstStyle/>
            <a:p>
              <a:pPr algn="ctr"/>
              <a:r>
                <a:rPr lang="zh-CN" altLang="en-US" sz="2800" dirty="0">
                  <a:solidFill>
                    <a:schemeClr val="accent4"/>
                  </a:solidFill>
                </a:rPr>
                <a:t>第八章　推荐系统</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038011" cy="415498"/>
            </a:xfrm>
            <a:prstGeom prst="rect">
              <a:avLst/>
            </a:prstGeom>
            <a:noFill/>
          </p:spPr>
          <p:txBody>
            <a:bodyPr wrap="none">
              <a:spAutoFit/>
            </a:bodyPr>
            <a:lstStyle/>
            <a:p>
              <a:r>
                <a:rPr lang="en-US" altLang="zh-CN" sz="2100" spc="225" dirty="0">
                  <a:latin typeface="微软雅黑" panose="020B0503020204020204" pitchFamily="34" charset="-122"/>
                  <a:ea typeface="微软雅黑" panose="020B0503020204020204" pitchFamily="34" charset="-122"/>
                </a:rPr>
                <a:t>8.2</a:t>
              </a:r>
              <a:r>
                <a:rPr lang="zh-CN" altLang="en-US" sz="2100" spc="225" dirty="0">
                  <a:latin typeface="微软雅黑" panose="020B0503020204020204" pitchFamily="34" charset="-122"/>
                  <a:ea typeface="微软雅黑" panose="020B0503020204020204" pitchFamily="34" charset="-122"/>
                </a:rPr>
                <a:t>　基于内容的推荐</a:t>
              </a:r>
              <a:endParaRPr lang="zh-CN" altLang="en-US" sz="2100" spc="225" dirty="0">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E6E6E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latin typeface="微软雅黑" panose="020B0503020204020204" pitchFamily="34" charset="-122"/>
                  <a:ea typeface="微软雅黑" panose="020B0503020204020204" pitchFamily="34" charset="-122"/>
                </a:rPr>
                <a:t>8.3</a:t>
              </a:r>
              <a:r>
                <a:rPr lang="zh-CN" altLang="en-US" sz="2100" spc="225" dirty="0">
                  <a:latin typeface="微软雅黑" panose="020B0503020204020204" pitchFamily="34" charset="-122"/>
                  <a:ea typeface="微软雅黑" panose="020B0503020204020204" pitchFamily="34" charset="-122"/>
                </a:rPr>
                <a:t>　协同过滤</a:t>
              </a:r>
              <a:endParaRPr lang="zh-CN" altLang="en-US" sz="2100" spc="225"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542328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实战：基于协同过滤算法推荐电影</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rgbClr val="000066"/>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8.4</a:t>
              </a:r>
              <a:r>
                <a:rPr lang="zh-CN" altLang="en-US" sz="2100" spc="225" dirty="0">
                  <a:solidFill>
                    <a:schemeClr val="bg1"/>
                  </a:solidFill>
                  <a:latin typeface="微软雅黑" panose="020B0503020204020204" pitchFamily="34" charset="-122"/>
                  <a:ea typeface="微软雅黑" panose="020B0503020204020204" pitchFamily="34" charset="-122"/>
                </a:rPr>
                <a:t>　其他推荐技术</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982880" y="1170730"/>
            <a:ext cx="7763047" cy="2985433"/>
          </a:xfrm>
          <a:prstGeom prst="rect">
            <a:avLst/>
          </a:prstGeom>
        </p:spPr>
        <p:txBody>
          <a:bodyPr wrap="square">
            <a:spAutoFit/>
          </a:bodyPr>
          <a:lstStyle/>
          <a:p>
            <a:r>
              <a:rPr lang="en-US" altLang="zh-CN" sz="1600" b="1" dirty="0"/>
              <a:t>1.</a:t>
            </a:r>
            <a:r>
              <a:rPr lang="zh-CN" altLang="zh-CN" b="1" dirty="0"/>
              <a:t>关联规则推荐</a:t>
            </a:r>
            <a:endParaRPr lang="en-US" altLang="zh-CN" b="1" dirty="0"/>
          </a:p>
          <a:p>
            <a:endParaRPr lang="en-US" altLang="zh-CN" sz="1600" b="1" dirty="0"/>
          </a:p>
          <a:p>
            <a:r>
              <a:rPr lang="en-US" altLang="zh-CN" b="1" dirty="0"/>
              <a:t>2.</a:t>
            </a:r>
            <a:r>
              <a:rPr lang="zh-CN" altLang="zh-CN" b="1" dirty="0"/>
              <a:t>基于知识的推荐</a:t>
            </a:r>
            <a:endParaRPr lang="zh-CN" altLang="zh-CN" dirty="0"/>
          </a:p>
          <a:p>
            <a:endParaRPr lang="en-US" altLang="zh-CN" sz="1600" dirty="0"/>
          </a:p>
          <a:p>
            <a:r>
              <a:rPr lang="en-US" altLang="zh-CN" b="1" dirty="0"/>
              <a:t>3.</a:t>
            </a:r>
            <a:r>
              <a:rPr lang="zh-CN" altLang="zh-CN" b="1" dirty="0"/>
              <a:t>基于效用的推荐</a:t>
            </a:r>
            <a:endParaRPr lang="zh-CN" altLang="zh-CN" dirty="0"/>
          </a:p>
          <a:p>
            <a:endParaRPr lang="en-US" altLang="zh-CN" sz="1600" dirty="0"/>
          </a:p>
          <a:p>
            <a:r>
              <a:rPr lang="en-US" altLang="zh-CN" b="1" dirty="0"/>
              <a:t>4.</a:t>
            </a:r>
            <a:r>
              <a:rPr lang="zh-CN" altLang="zh-CN" b="1" dirty="0"/>
              <a:t>基于人口统计信息的推荐</a:t>
            </a:r>
            <a:endParaRPr lang="zh-CN" altLang="zh-CN" dirty="0"/>
          </a:p>
          <a:p>
            <a:endParaRPr lang="en-US" altLang="zh-CN" sz="1600" dirty="0"/>
          </a:p>
          <a:p>
            <a:r>
              <a:rPr lang="en-US" altLang="zh-CN" b="1" dirty="0"/>
              <a:t>5.</a:t>
            </a:r>
            <a:r>
              <a:rPr lang="zh-CN" altLang="zh-CN" b="1" dirty="0"/>
              <a:t>基于网络结构的推荐</a:t>
            </a:r>
            <a:endParaRPr lang="zh-CN" altLang="zh-CN" dirty="0"/>
          </a:p>
          <a:p>
            <a:endParaRPr lang="en-US" altLang="zh-CN" sz="1600" dirty="0"/>
          </a:p>
          <a:p>
            <a:r>
              <a:rPr lang="en-US" altLang="zh-CN" b="1" dirty="0"/>
              <a:t>6.</a:t>
            </a:r>
            <a:r>
              <a:rPr lang="zh-CN" altLang="zh-CN" b="1" dirty="0"/>
              <a:t>混合推荐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8.4 </a:t>
            </a:r>
            <a:r>
              <a:rPr lang="zh-CN" altLang="en-US" sz="2100" b="1" spc="225" dirty="0">
                <a:solidFill>
                  <a:prstClr val="white"/>
                </a:solidFill>
              </a:rPr>
              <a:t>其他推荐技术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1217"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1218"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1219"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1792"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8.1</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推荐系统概念</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7" y="1169836"/>
              <a:ext cx="1456173" cy="523220"/>
            </a:xfrm>
            <a:prstGeom prst="rect">
              <a:avLst/>
            </a:prstGeom>
            <a:grpFill/>
          </p:spPr>
          <p:txBody>
            <a:bodyPr wrap="none" rtlCol="0">
              <a:spAutoFit/>
            </a:bodyPr>
            <a:lstStyle/>
            <a:p>
              <a:pPr algn="ctr"/>
              <a:r>
                <a:rPr lang="zh-CN" altLang="en-US" sz="2800" dirty="0">
                  <a:solidFill>
                    <a:schemeClr val="accent4"/>
                  </a:solidFill>
                </a:rPr>
                <a:t>第八章　推荐系统</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038011" cy="415498"/>
            </a:xfrm>
            <a:prstGeom prst="rect">
              <a:avLst/>
            </a:prstGeom>
            <a:noFill/>
          </p:spPr>
          <p:txBody>
            <a:bodyPr wrap="none">
              <a:spAutoFit/>
            </a:bodyPr>
            <a:lstStyle/>
            <a:p>
              <a:r>
                <a:rPr lang="en-US" altLang="zh-CN" sz="2100" spc="225" dirty="0">
                  <a:latin typeface="微软雅黑" panose="020B0503020204020204" pitchFamily="34" charset="-122"/>
                  <a:ea typeface="微软雅黑" panose="020B0503020204020204" pitchFamily="34" charset="-122"/>
                </a:rPr>
                <a:t>8.2</a:t>
              </a:r>
              <a:r>
                <a:rPr lang="zh-CN" altLang="en-US" sz="2100" spc="225" dirty="0">
                  <a:latin typeface="微软雅黑" panose="020B0503020204020204" pitchFamily="34" charset="-122"/>
                  <a:ea typeface="微软雅黑" panose="020B0503020204020204" pitchFamily="34" charset="-122"/>
                </a:rPr>
                <a:t>　基于内容的推荐</a:t>
              </a:r>
              <a:endParaRPr lang="zh-CN" altLang="en-US" sz="2100" spc="225" dirty="0">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E6E6E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latin typeface="微软雅黑" panose="020B0503020204020204" pitchFamily="34" charset="-122"/>
                  <a:ea typeface="微软雅黑" panose="020B0503020204020204" pitchFamily="34" charset="-122"/>
                </a:rPr>
                <a:t>8.3</a:t>
              </a:r>
              <a:r>
                <a:rPr lang="zh-CN" altLang="en-US" sz="2100" spc="225" dirty="0">
                  <a:latin typeface="微软雅黑" panose="020B0503020204020204" pitchFamily="34" charset="-122"/>
                  <a:ea typeface="微软雅黑" panose="020B0503020204020204" pitchFamily="34" charset="-122"/>
                </a:rPr>
                <a:t>　协同过滤</a:t>
              </a:r>
              <a:endParaRPr lang="zh-CN" altLang="en-US" sz="2100" spc="225"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a:solidFill>
            <a:srgbClr val="000066"/>
          </a:solidFill>
        </p:grpSpPr>
        <p:sp>
          <p:nvSpPr>
            <p:cNvPr id="67" name="圆角矩形 66"/>
            <p:cNvSpPr/>
            <p:nvPr/>
          </p:nvSpPr>
          <p:spPr>
            <a:xfrm>
              <a:off x="1807265" y="4331900"/>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5423280" cy="415498"/>
            </a:xfrm>
            <a:prstGeom prst="rect">
              <a:avLst/>
            </a:prstGeom>
            <a:noFill/>
          </p:spPr>
          <p:txBody>
            <a:bodyPr wrap="none">
              <a:spAutoFit/>
            </a:bodyPr>
            <a:lstStyle/>
            <a:p>
              <a:r>
                <a:rPr lang="en-US" altLang="zh-CN" sz="2100" spc="225" dirty="0">
                  <a:solidFill>
                    <a:schemeClr val="bg1">
                      <a:lumMod val="95000"/>
                    </a:schemeClr>
                  </a:solidFill>
                  <a:latin typeface="微软雅黑" panose="020B0503020204020204" pitchFamily="34" charset="-122"/>
                  <a:ea typeface="微软雅黑" panose="020B0503020204020204" pitchFamily="34" charset="-122"/>
                </a:rPr>
                <a:t>8.5</a:t>
              </a:r>
              <a:r>
                <a:rPr lang="zh-CN" altLang="en-US" sz="2100" spc="225" dirty="0">
                  <a:solidFill>
                    <a:schemeClr val="bg1">
                      <a:lumMod val="95000"/>
                    </a:schemeClr>
                  </a:solidFill>
                  <a:latin typeface="微软雅黑" panose="020B0503020204020204" pitchFamily="34" charset="-122"/>
                  <a:ea typeface="微软雅黑" panose="020B0503020204020204" pitchFamily="34" charset="-122"/>
                </a:rPr>
                <a:t>　实战：基于协同过滤算法推荐电影</a:t>
              </a:r>
              <a:endParaRPr lang="zh-CN" altLang="en-US" sz="2100" spc="225"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noFill/>
          </p:spPr>
          <p:txBody>
            <a:bodyPr wrap="none">
              <a:spAutoFit/>
            </a:bodyPr>
            <a:lstStyle/>
            <a:p>
              <a:r>
                <a:rPr lang="en-US" altLang="zh-CN" sz="2100" spc="225" dirty="0">
                  <a:latin typeface="微软雅黑" panose="020B0503020204020204" pitchFamily="34" charset="-122"/>
                  <a:ea typeface="微软雅黑" panose="020B0503020204020204" pitchFamily="34" charset="-122"/>
                </a:rPr>
                <a:t>8.4</a:t>
              </a:r>
              <a:r>
                <a:rPr lang="zh-CN" altLang="en-US" sz="2100" spc="225" dirty="0">
                  <a:latin typeface="微软雅黑" panose="020B0503020204020204" pitchFamily="34" charset="-122"/>
                  <a:ea typeface="微软雅黑" panose="020B0503020204020204" pitchFamily="34" charset="-122"/>
                </a:rPr>
                <a:t>　其他推荐技术</a:t>
              </a:r>
              <a:endParaRPr lang="zh-CN" altLang="en-US" sz="2100" spc="225" dirty="0">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23850" y="1170730"/>
            <a:ext cx="8422077" cy="3077766"/>
          </a:xfrm>
          <a:prstGeom prst="rect">
            <a:avLst/>
          </a:prstGeom>
        </p:spPr>
        <p:txBody>
          <a:bodyPr wrap="square">
            <a:spAutoFit/>
          </a:bodyPr>
          <a:lstStyle/>
          <a:p>
            <a:pPr fontAlgn="base"/>
            <a:r>
              <a:rPr lang="en-US" altLang="zh-CN" dirty="0"/>
              <a:t>       </a:t>
            </a:r>
            <a:r>
              <a:rPr lang="zh-CN" altLang="zh-CN" sz="1600" dirty="0"/>
              <a:t>本实战案例的目标：基于协同过滤算法为用户提供个性化电影推荐。具体思路如下，基于已有的用户对电影的评价，采用</a:t>
            </a:r>
            <a:r>
              <a:rPr lang="en-US" altLang="zh-CN" sz="1600" dirty="0"/>
              <a:t>Spark </a:t>
            </a:r>
            <a:r>
              <a:rPr lang="en-US" altLang="zh-CN" sz="1600" dirty="0" err="1"/>
              <a:t>MLlib</a:t>
            </a:r>
            <a:r>
              <a:rPr lang="en-US" altLang="zh-CN" sz="1600" dirty="0"/>
              <a:t> </a:t>
            </a:r>
            <a:r>
              <a:rPr lang="zh-CN" altLang="zh-CN" sz="1600" dirty="0"/>
              <a:t>中的协同过滤算法，通过交替最小二乘法（</a:t>
            </a:r>
            <a:r>
              <a:rPr lang="en-US" altLang="zh-CN" sz="1600" dirty="0"/>
              <a:t>Alternating Least Squares</a:t>
            </a:r>
            <a:r>
              <a:rPr lang="zh-CN" altLang="zh-CN" sz="1600" dirty="0"/>
              <a:t>，简称</a:t>
            </a:r>
            <a:r>
              <a:rPr lang="en-US" altLang="zh-CN" sz="1600" dirty="0"/>
              <a:t>ALS</a:t>
            </a:r>
            <a:r>
              <a:rPr lang="zh-CN" altLang="zh-CN" sz="1600" dirty="0"/>
              <a:t>）建立矩阵因子分解模型，通过该模型预测特定用户可能会感兴趣的电影。</a:t>
            </a:r>
            <a:endParaRPr lang="zh-CN" altLang="zh-CN" sz="1600" dirty="0"/>
          </a:p>
          <a:p>
            <a:r>
              <a:rPr lang="en-US" altLang="zh-CN" sz="1600" dirty="0"/>
              <a:t>       </a:t>
            </a:r>
            <a:r>
              <a:rPr lang="zh-CN" altLang="zh-CN" sz="1600" dirty="0"/>
              <a:t>实战步骤为：</a:t>
            </a:r>
            <a:endParaRPr lang="zh-CN" altLang="zh-CN" sz="1600" dirty="0"/>
          </a:p>
          <a:p>
            <a:r>
              <a:rPr lang="en-US" altLang="zh-CN" sz="1600" dirty="0"/>
              <a:t>       </a:t>
            </a:r>
            <a:r>
              <a:rPr lang="zh-CN" altLang="zh-CN" sz="1600" dirty="0"/>
              <a:t>（</a:t>
            </a:r>
            <a:r>
              <a:rPr lang="en-US" altLang="zh-CN" sz="1600" dirty="0"/>
              <a:t>1</a:t>
            </a:r>
            <a:r>
              <a:rPr lang="zh-CN" altLang="zh-CN" sz="1600" dirty="0"/>
              <a:t>）加载用户、物品、用户</a:t>
            </a:r>
            <a:r>
              <a:rPr lang="en-US" altLang="zh-CN" sz="1600" dirty="0"/>
              <a:t>-</a:t>
            </a:r>
            <a:r>
              <a:rPr lang="zh-CN" altLang="zh-CN" sz="1600" dirty="0"/>
              <a:t>物品评分数据集，并按照规则解析成特定格式。</a:t>
            </a:r>
            <a:endParaRPr lang="zh-CN" altLang="zh-CN" sz="1600" dirty="0"/>
          </a:p>
          <a:p>
            <a:r>
              <a:rPr lang="en-US" altLang="zh-CN" sz="1600" dirty="0"/>
              <a:t>       </a:t>
            </a:r>
            <a:r>
              <a:rPr lang="zh-CN" altLang="zh-CN" sz="1600" dirty="0"/>
              <a:t>（</a:t>
            </a:r>
            <a:r>
              <a:rPr lang="en-US" altLang="zh-CN" sz="1600" dirty="0"/>
              <a:t>2</a:t>
            </a:r>
            <a:r>
              <a:rPr lang="zh-CN" altLang="zh-CN" sz="1600" dirty="0"/>
              <a:t>）将解析后的用户</a:t>
            </a:r>
            <a:r>
              <a:rPr lang="en-US" altLang="zh-CN" sz="1600" dirty="0"/>
              <a:t>-</a:t>
            </a:r>
            <a:r>
              <a:rPr lang="zh-CN" altLang="zh-CN" sz="1600" dirty="0"/>
              <a:t>物品评分数据集划分为训练集与测试集两部分，训练集用来训练形成矩阵因子分解模型，测试集则用来评测模型的准确度。需要指出的是，实际项目中还需有验证集，本次实验省略该部分。</a:t>
            </a:r>
            <a:endParaRPr lang="zh-CN" altLang="zh-CN" sz="1600" dirty="0"/>
          </a:p>
          <a:p>
            <a:r>
              <a:rPr lang="en-US" altLang="zh-CN" sz="1600" dirty="0"/>
              <a:t>       </a:t>
            </a:r>
            <a:r>
              <a:rPr lang="zh-CN" altLang="zh-CN" sz="1600" dirty="0"/>
              <a:t>（</a:t>
            </a:r>
            <a:r>
              <a:rPr lang="en-US" altLang="zh-CN" sz="1600" dirty="0"/>
              <a:t>3</a:t>
            </a:r>
            <a:r>
              <a:rPr lang="zh-CN" altLang="zh-CN" sz="1600" dirty="0"/>
              <a:t>）采用交替最小二乘法，训练用户与电影之间的矩阵模型。</a:t>
            </a:r>
            <a:endParaRPr lang="zh-CN" altLang="zh-CN" sz="1600" dirty="0"/>
          </a:p>
          <a:p>
            <a:r>
              <a:rPr lang="en-US" altLang="zh-CN" sz="1600" dirty="0"/>
              <a:t>       </a:t>
            </a:r>
            <a:r>
              <a:rPr lang="zh-CN" altLang="zh-CN" sz="1600" dirty="0"/>
              <a:t>（</a:t>
            </a:r>
            <a:r>
              <a:rPr lang="en-US" altLang="zh-CN" sz="1600" dirty="0"/>
              <a:t>4</a:t>
            </a:r>
            <a:r>
              <a:rPr lang="zh-CN" altLang="zh-CN" sz="1600" dirty="0"/>
              <a:t>）基于训练集进行预测，利用测试集来验证预测结果是否有效。</a:t>
            </a:r>
            <a:endParaRPr lang="zh-CN" altLang="zh-CN" sz="1600" dirty="0"/>
          </a:p>
          <a:p>
            <a:pPr fontAlgn="base"/>
            <a:r>
              <a:rPr lang="zh-CN" altLang="zh-CN" sz="1600" dirty="0"/>
              <a:t>实战环境为：采用</a:t>
            </a:r>
            <a:r>
              <a:rPr lang="en-US" altLang="zh-CN" sz="1600" dirty="0" err="1"/>
              <a:t>hadoop</a:t>
            </a:r>
            <a:r>
              <a:rPr lang="en-US" altLang="zh-CN" sz="1600" dirty="0"/>
              <a:t> 2.5</a:t>
            </a:r>
            <a:r>
              <a:rPr lang="zh-CN" altLang="zh-CN" sz="1600" dirty="0"/>
              <a:t>集群，</a:t>
            </a:r>
            <a:r>
              <a:rPr lang="en-US" altLang="zh-CN" sz="1600" dirty="0"/>
              <a:t>Hadoop 2.7.3</a:t>
            </a:r>
            <a:r>
              <a:rPr lang="zh-CN" altLang="zh-CN" sz="1600" dirty="0"/>
              <a:t>，</a:t>
            </a:r>
            <a:r>
              <a:rPr lang="en-US" altLang="zh-CN" sz="1600" dirty="0"/>
              <a:t>Spark 1.6.2</a:t>
            </a:r>
            <a:r>
              <a:rPr lang="zh-CN" altLang="zh-CN" sz="1600" dirty="0"/>
              <a:t>，</a:t>
            </a:r>
            <a:r>
              <a:rPr lang="en-US" altLang="zh-CN" sz="1600" dirty="0"/>
              <a:t>Scala 2.1.0</a:t>
            </a:r>
            <a:r>
              <a:rPr lang="zh-CN" altLang="zh-CN" sz="1600" dirty="0"/>
              <a:t>。</a:t>
            </a:r>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5078313" cy="323165"/>
          </a:xfrm>
          <a:prstGeom prst="rect">
            <a:avLst/>
          </a:prstGeom>
          <a:noFill/>
        </p:spPr>
        <p:txBody>
          <a:bodyPr wrap="none" lIns="0" tIns="0" rIns="0" bIns="0" rtlCol="0">
            <a:spAutoFit/>
          </a:bodyPr>
          <a:lstStyle/>
          <a:p>
            <a:r>
              <a:rPr lang="en-US" altLang="zh-CN" sz="2100" b="1" spc="225" dirty="0">
                <a:solidFill>
                  <a:prstClr val="white"/>
                </a:solidFill>
              </a:rPr>
              <a:t>8.5 </a:t>
            </a:r>
            <a:r>
              <a:rPr lang="zh-CN" altLang="en-US" sz="2100" b="1" spc="225" dirty="0">
                <a:solidFill>
                  <a:prstClr val="white"/>
                </a:solidFill>
              </a:rPr>
              <a:t>实战：基于协同过滤算法推荐电影</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2241"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2242"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2243"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9686" y="1591024"/>
            <a:ext cx="8422077" cy="3077766"/>
          </a:xfrm>
          <a:prstGeom prst="rect">
            <a:avLst/>
          </a:prstGeom>
        </p:spPr>
        <p:txBody>
          <a:bodyPr wrap="square">
            <a:spAutoFit/>
          </a:bodyPr>
          <a:lstStyle/>
          <a:p>
            <a:pPr fontAlgn="base"/>
            <a:r>
              <a:rPr lang="en-US" altLang="zh-CN" dirty="0"/>
              <a:t>       </a:t>
            </a:r>
            <a:r>
              <a:rPr lang="en-US" altLang="zh-CN" b="1" dirty="0"/>
              <a:t>1.</a:t>
            </a:r>
            <a:r>
              <a:rPr lang="zh-CN" altLang="zh-CN" b="1" dirty="0"/>
              <a:t>数据准备</a:t>
            </a:r>
            <a:endParaRPr lang="zh-CN" altLang="zh-CN" dirty="0"/>
          </a:p>
          <a:p>
            <a:pPr fontAlgn="base"/>
            <a:r>
              <a:rPr lang="en-US" altLang="zh-CN" sz="1600" dirty="0"/>
              <a:t>       </a:t>
            </a:r>
            <a:r>
              <a:rPr lang="zh-CN" altLang="zh-CN" sz="1600" dirty="0"/>
              <a:t>本次实验使用的数据集</a:t>
            </a:r>
            <a:r>
              <a:rPr lang="en-US" altLang="zh-CN" sz="1600" dirty="0" err="1"/>
              <a:t>MoiveLens</a:t>
            </a:r>
            <a:r>
              <a:rPr lang="zh-CN" altLang="zh-CN" sz="1600" dirty="0"/>
              <a:t>来自美国明尼苏达大学计算机科学与技术系的</a:t>
            </a:r>
            <a:r>
              <a:rPr lang="en-US" altLang="zh-CN" sz="1600" dirty="0" err="1"/>
              <a:t>GroupLens</a:t>
            </a:r>
            <a:r>
              <a:rPr lang="zh-CN" altLang="zh-CN" sz="1600" dirty="0"/>
              <a:t>实验室。在</a:t>
            </a:r>
            <a:r>
              <a:rPr lang="en-US" altLang="zh-CN" sz="1600" dirty="0" err="1"/>
              <a:t>GroupLens</a:t>
            </a:r>
            <a:r>
              <a:rPr lang="zh-CN" altLang="zh-CN" sz="1600" dirty="0"/>
              <a:t>的官网（</a:t>
            </a:r>
            <a:r>
              <a:rPr lang="en-US" altLang="zh-CN" sz="1600" dirty="0"/>
              <a:t>http://grouplens.org/datasets/movielens/</a:t>
            </a:r>
            <a:r>
              <a:rPr lang="zh-CN" altLang="zh-CN" sz="1600" dirty="0"/>
              <a:t>）上可以找到</a:t>
            </a:r>
            <a:r>
              <a:rPr lang="en-US" altLang="zh-CN" sz="1600" dirty="0" err="1">
                <a:hlinkClick r:id="rId1"/>
              </a:rPr>
              <a:t>MoiveLens的数据集</a:t>
            </a:r>
            <a:r>
              <a:rPr lang="zh-CN" altLang="zh-CN" sz="1600" dirty="0"/>
              <a:t>。</a:t>
            </a:r>
            <a:endParaRPr lang="en-US" altLang="zh-CN" sz="1600" dirty="0"/>
          </a:p>
          <a:p>
            <a:pPr fontAlgn="base"/>
            <a:r>
              <a:rPr lang="en-US" altLang="zh-CN" sz="1600" dirty="0"/>
              <a:t>       </a:t>
            </a:r>
            <a:r>
              <a:rPr lang="zh-CN" altLang="zh-CN" sz="1600" dirty="0"/>
              <a:t>本次实战使用稳定的基准数据集（</a:t>
            </a:r>
            <a:r>
              <a:rPr lang="en-US" altLang="zh-CN" sz="1600" dirty="0"/>
              <a:t>ml-20m</a:t>
            </a:r>
            <a:r>
              <a:rPr lang="zh-CN" altLang="zh-CN" sz="1600" dirty="0"/>
              <a:t>），其中包括</a:t>
            </a:r>
            <a:r>
              <a:rPr lang="en-US" altLang="zh-CN" sz="1600" dirty="0"/>
              <a:t>138,000</a:t>
            </a:r>
            <a:r>
              <a:rPr lang="zh-CN" altLang="zh-CN" sz="1600" dirty="0"/>
              <a:t>用户对</a:t>
            </a:r>
            <a:r>
              <a:rPr lang="en-US" altLang="zh-CN" sz="1600" dirty="0"/>
              <a:t>27,000</a:t>
            </a:r>
            <a:r>
              <a:rPr lang="zh-CN" altLang="zh-CN" sz="1600" dirty="0"/>
              <a:t>部电影进行了</a:t>
            </a:r>
            <a:r>
              <a:rPr lang="en-US" altLang="zh-CN" sz="1600" dirty="0"/>
              <a:t>20</a:t>
            </a:r>
            <a:r>
              <a:rPr lang="zh-CN" altLang="zh-CN" sz="1600" dirty="0"/>
              <a:t>，</a:t>
            </a:r>
            <a:r>
              <a:rPr lang="en-US" altLang="zh-CN" sz="1600" dirty="0"/>
              <a:t>000</a:t>
            </a:r>
            <a:r>
              <a:rPr lang="zh-CN" altLang="zh-CN" sz="1600" dirty="0"/>
              <a:t>，</a:t>
            </a:r>
            <a:r>
              <a:rPr lang="en-US" altLang="zh-CN" sz="1600" dirty="0"/>
              <a:t>000</a:t>
            </a:r>
            <a:r>
              <a:rPr lang="zh-CN" altLang="zh-CN" sz="1600" dirty="0"/>
              <a:t>个评分，还包括</a:t>
            </a:r>
            <a:r>
              <a:rPr lang="en-US" altLang="zh-CN" sz="1600" dirty="0"/>
              <a:t>1100</a:t>
            </a:r>
            <a:r>
              <a:rPr lang="zh-CN" altLang="zh-CN" sz="1600" dirty="0"/>
              <a:t>个标签以及</a:t>
            </a:r>
            <a:r>
              <a:rPr lang="en-US" altLang="zh-CN" sz="1600" dirty="0"/>
              <a:t>12,000,000</a:t>
            </a:r>
            <a:r>
              <a:rPr lang="zh-CN" altLang="zh-CN" sz="1600" dirty="0"/>
              <a:t>个分数，数据创建时间为</a:t>
            </a:r>
            <a:r>
              <a:rPr lang="en-US" altLang="zh-CN" sz="1600" dirty="0"/>
              <a:t>2015/4</a:t>
            </a:r>
            <a:r>
              <a:rPr lang="zh-CN" altLang="zh-CN" sz="1600" dirty="0"/>
              <a:t>，数据更新时间为</a:t>
            </a:r>
            <a:r>
              <a:rPr lang="en-US" altLang="zh-CN" sz="1600" dirty="0"/>
              <a:t>2016/10</a:t>
            </a:r>
            <a:r>
              <a:rPr lang="zh-CN" altLang="zh-CN" sz="1600" dirty="0"/>
              <a:t>。</a:t>
            </a:r>
            <a:endParaRPr lang="zh-CN" altLang="zh-CN" sz="1600" dirty="0"/>
          </a:p>
          <a:p>
            <a:pPr fontAlgn="base"/>
            <a:r>
              <a:rPr lang="en-US" altLang="zh-CN" sz="1600" dirty="0"/>
              <a:t>      </a:t>
            </a:r>
            <a:r>
              <a:rPr lang="zh-CN" altLang="zh-CN" sz="1600" dirty="0"/>
              <a:t>下载的文件压缩包中有三个文件：电影信息文件</a:t>
            </a:r>
            <a:r>
              <a:rPr lang="en-US" altLang="zh-CN" sz="1600" dirty="0"/>
              <a:t>movies.dat</a:t>
            </a:r>
            <a:r>
              <a:rPr lang="zh-CN" altLang="zh-CN" sz="1600" dirty="0"/>
              <a:t>、用户信息文件</a:t>
            </a:r>
            <a:r>
              <a:rPr lang="en-US" altLang="zh-CN" sz="1600" dirty="0"/>
              <a:t>users.dat</a:t>
            </a:r>
            <a:r>
              <a:rPr lang="zh-CN" altLang="zh-CN" sz="1600" dirty="0"/>
              <a:t>和用户</a:t>
            </a:r>
            <a:r>
              <a:rPr lang="en-US" altLang="zh-CN" sz="1600" dirty="0"/>
              <a:t>-</a:t>
            </a:r>
            <a:r>
              <a:rPr lang="zh-CN" altLang="zh-CN" sz="1600" dirty="0"/>
              <a:t>物品评分文件</a:t>
            </a:r>
            <a:r>
              <a:rPr lang="en-US" altLang="zh-CN" sz="1600" dirty="0"/>
              <a:t>ratings.dat</a:t>
            </a:r>
            <a:r>
              <a:rPr lang="zh-CN" altLang="zh-CN" sz="1600" dirty="0"/>
              <a:t>。本次试验只用到了</a:t>
            </a:r>
            <a:r>
              <a:rPr lang="en-US" altLang="zh-CN" sz="1600" dirty="0"/>
              <a:t>movies.dat</a:t>
            </a:r>
            <a:r>
              <a:rPr lang="zh-CN" altLang="zh-CN" sz="1600" dirty="0"/>
              <a:t>和</a:t>
            </a:r>
            <a:r>
              <a:rPr lang="en-US" altLang="zh-CN" sz="1600" dirty="0"/>
              <a:t>ratings.dat</a:t>
            </a:r>
            <a:r>
              <a:rPr lang="zh-CN" altLang="zh-CN" sz="1600" dirty="0"/>
              <a:t>文件，将上述文件上传至服务器指定目录（本次例子为</a:t>
            </a:r>
            <a:r>
              <a:rPr lang="en-US" altLang="zh-CN" sz="1600" dirty="0"/>
              <a:t>/home/app/test</a:t>
            </a:r>
            <a:r>
              <a:rPr lang="zh-CN" altLang="zh-CN" sz="1600" dirty="0"/>
              <a:t>）。</a:t>
            </a:r>
            <a:endParaRPr lang="zh-CN" altLang="zh-CN" sz="1600" dirty="0"/>
          </a:p>
          <a:p>
            <a:r>
              <a:rPr lang="en-US" altLang="zh-CN" sz="1600" dirty="0"/>
              <a:t>movies.dat</a:t>
            </a:r>
            <a:r>
              <a:rPr lang="zh-CN" altLang="zh-CN" sz="1600" dirty="0"/>
              <a:t>中每条记录的格式为：电影</a:t>
            </a:r>
            <a:r>
              <a:rPr lang="en-US" altLang="zh-CN" sz="1600" dirty="0"/>
              <a:t>ID</a:t>
            </a:r>
            <a:r>
              <a:rPr lang="zh-CN" altLang="zh-CN" sz="1600" dirty="0"/>
              <a:t>、电影标题、电影风格。</a:t>
            </a:r>
            <a:r>
              <a:rPr lang="en-US" altLang="zh-CN" sz="1600" dirty="0"/>
              <a:t>ratings.dat</a:t>
            </a:r>
            <a:r>
              <a:rPr lang="zh-CN" altLang="zh-CN" sz="1600" dirty="0"/>
              <a:t>中每条记录的格式为：用户</a:t>
            </a:r>
            <a:r>
              <a:rPr lang="en-US" altLang="zh-CN" sz="1600" dirty="0"/>
              <a:t>ID</a:t>
            </a:r>
            <a:r>
              <a:rPr lang="zh-CN" altLang="zh-CN" sz="1600" dirty="0"/>
              <a:t>、电影</a:t>
            </a:r>
            <a:r>
              <a:rPr lang="en-US" altLang="zh-CN" sz="1600" dirty="0"/>
              <a:t>ID</a:t>
            </a:r>
            <a:r>
              <a:rPr lang="zh-CN" altLang="zh-CN" sz="1600" dirty="0"/>
              <a:t>、评论分数、时间戳。</a:t>
            </a:r>
            <a:r>
              <a:rPr lang="en-US" altLang="zh-CN" sz="1600" dirty="0" err="1"/>
              <a:t>dat</a:t>
            </a:r>
            <a:r>
              <a:rPr lang="zh-CN" altLang="zh-CN" sz="1600" dirty="0"/>
              <a:t>文件中数据字段之间用</a:t>
            </a:r>
            <a:r>
              <a:rPr lang="en-US" altLang="zh-CN" sz="1600" dirty="0"/>
              <a:t>“</a:t>
            </a:r>
            <a:r>
              <a:rPr lang="zh-CN" altLang="zh-CN" sz="1600" dirty="0"/>
              <a:t>，</a:t>
            </a:r>
            <a:r>
              <a:rPr lang="en-US" altLang="zh-CN" sz="1600" dirty="0"/>
              <a:t>”</a:t>
            </a:r>
            <a:r>
              <a:rPr lang="zh-CN" altLang="zh-CN" sz="1600" dirty="0"/>
              <a:t>号隔开。</a:t>
            </a:r>
            <a:endParaRPr lang="zh-CN" altLang="zh-CN" sz="1600"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5078313" cy="323165"/>
          </a:xfrm>
          <a:prstGeom prst="rect">
            <a:avLst/>
          </a:prstGeom>
          <a:noFill/>
        </p:spPr>
        <p:txBody>
          <a:bodyPr wrap="none" lIns="0" tIns="0" rIns="0" bIns="0" rtlCol="0">
            <a:spAutoFit/>
          </a:bodyPr>
          <a:lstStyle/>
          <a:p>
            <a:r>
              <a:rPr lang="en-US" altLang="zh-CN" sz="2100" b="1" spc="225" dirty="0">
                <a:solidFill>
                  <a:prstClr val="white"/>
                </a:solidFill>
              </a:rPr>
              <a:t>8.5 </a:t>
            </a:r>
            <a:r>
              <a:rPr lang="zh-CN" altLang="en-US" sz="2100" b="1" spc="225" dirty="0">
                <a:solidFill>
                  <a:prstClr val="white"/>
                </a:solidFill>
              </a:rPr>
              <a:t>实战：基于协同过滤算法推荐电影</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3268" name="" r:id="rId4" imgW="177800" imgH="177800" progId="Equation.3">
                  <p:embed/>
                </p:oleObj>
              </mc:Choice>
              <mc:Fallback>
                <p:oleObj name="" r:id="rId4" imgW="177800" imgH="177800" progId="Equation.3">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3269" name="" r:id="rId6" imgW="177800" imgH="177800" progId="Equation.3">
                  <p:embed/>
                </p:oleObj>
              </mc:Choice>
              <mc:Fallback>
                <p:oleObj name="" r:id="rId6" imgW="177800" imgH="177800"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3270" name="" r:id="rId7" imgW="177800" imgH="177800" progId="Equation.3">
                  <p:embed/>
                </p:oleObj>
              </mc:Choice>
              <mc:Fallback>
                <p:oleObj name="" r:id="rId7" imgW="177800" imgH="17780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a:xfrm>
            <a:off x="259814" y="874479"/>
            <a:ext cx="2359941" cy="369332"/>
          </a:xfrm>
          <a:prstGeom prst="rect">
            <a:avLst/>
          </a:prstGeom>
        </p:spPr>
        <p:txBody>
          <a:bodyPr wrap="none">
            <a:spAutoFit/>
          </a:bodyPr>
          <a:lstStyle/>
          <a:p>
            <a:r>
              <a:rPr lang="en-US" altLang="zh-CN" b="1" dirty="0"/>
              <a:t>8.5.1</a:t>
            </a:r>
            <a:r>
              <a:rPr lang="zh-CN" altLang="zh-CN" b="1" dirty="0"/>
              <a:t>数据准备与导入</a:t>
            </a:r>
            <a:endParaRPr lang="zh-CN" altLang="zh-CN" b="1"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9686" y="1591024"/>
            <a:ext cx="8422077" cy="3816429"/>
          </a:xfrm>
          <a:prstGeom prst="rect">
            <a:avLst/>
          </a:prstGeom>
        </p:spPr>
        <p:txBody>
          <a:bodyPr wrap="square">
            <a:spAutoFit/>
          </a:bodyPr>
          <a:lstStyle/>
          <a:p>
            <a:pPr fontAlgn="base"/>
            <a:r>
              <a:rPr lang="en-US" altLang="zh-CN" b="1" dirty="0"/>
              <a:t>2.</a:t>
            </a:r>
            <a:r>
              <a:rPr lang="zh-CN" altLang="zh-CN" b="1" dirty="0"/>
              <a:t>数据导入</a:t>
            </a:r>
            <a:endParaRPr lang="zh-CN" altLang="zh-CN" dirty="0"/>
          </a:p>
          <a:p>
            <a:pPr fontAlgn="base"/>
            <a:r>
              <a:rPr lang="en-US" altLang="zh-CN" sz="1600" dirty="0"/>
              <a:t>       Movies.dat</a:t>
            </a:r>
            <a:r>
              <a:rPr lang="zh-CN" altLang="zh-CN" sz="1600" dirty="0"/>
              <a:t>和</a:t>
            </a:r>
            <a:r>
              <a:rPr lang="en-US" altLang="zh-CN" sz="1600" dirty="0"/>
              <a:t>ratings.dat</a:t>
            </a:r>
            <a:r>
              <a:rPr lang="zh-CN" altLang="zh-CN" sz="1600" dirty="0"/>
              <a:t>中的数据需要按照</a:t>
            </a:r>
            <a:r>
              <a:rPr lang="en-US" altLang="zh-CN" sz="1600" dirty="0"/>
              <a:t>Scala</a:t>
            </a:r>
            <a:r>
              <a:rPr lang="zh-CN" altLang="zh-CN" sz="1600" dirty="0"/>
              <a:t>支持的数据结构类型进行转换并导入。</a:t>
            </a:r>
            <a:endParaRPr lang="zh-CN" altLang="zh-CN" sz="1600" dirty="0"/>
          </a:p>
          <a:p>
            <a:r>
              <a:rPr lang="en-US" altLang="zh-CN" sz="1600" dirty="0"/>
              <a:t>      </a:t>
            </a:r>
            <a:r>
              <a:rPr lang="zh-CN" altLang="zh-CN" sz="1600" dirty="0"/>
              <a:t>（</a:t>
            </a:r>
            <a:r>
              <a:rPr lang="en-US" altLang="zh-CN" sz="1600" dirty="0"/>
              <a:t>1</a:t>
            </a:r>
            <a:r>
              <a:rPr lang="zh-CN" altLang="zh-CN" sz="1600" dirty="0"/>
              <a:t>）定义数据结构</a:t>
            </a:r>
            <a:endParaRPr lang="zh-CN" altLang="zh-CN" sz="1600" dirty="0"/>
          </a:p>
          <a:p>
            <a:r>
              <a:rPr lang="en-US" altLang="zh-CN" sz="1600" dirty="0"/>
              <a:t>       </a:t>
            </a:r>
            <a:r>
              <a:rPr lang="zh-CN" altLang="zh-CN" sz="1600" dirty="0"/>
              <a:t>数据导入时需将原始数据的格式转换成</a:t>
            </a:r>
            <a:r>
              <a:rPr lang="en-US" altLang="zh-CN" sz="1600" dirty="0" err="1"/>
              <a:t>scala</a:t>
            </a:r>
            <a:r>
              <a:rPr lang="zh-CN" altLang="zh-CN" sz="1600" dirty="0"/>
              <a:t>语言的</a:t>
            </a:r>
            <a:r>
              <a:rPr lang="en-US" altLang="zh-CN" sz="1600" dirty="0"/>
              <a:t>Case Class</a:t>
            </a:r>
            <a:r>
              <a:rPr lang="zh-CN" altLang="zh-CN" sz="1600" dirty="0"/>
              <a:t>类，因此，需要定义相应的</a:t>
            </a:r>
            <a:r>
              <a:rPr lang="en-US" altLang="zh-CN" sz="1600" dirty="0"/>
              <a:t>Case Class</a:t>
            </a:r>
            <a:r>
              <a:rPr lang="zh-CN" altLang="zh-CN" sz="1600" dirty="0"/>
              <a:t>类。</a:t>
            </a:r>
            <a:endParaRPr lang="zh-CN" altLang="zh-CN" sz="1600" dirty="0"/>
          </a:p>
          <a:p>
            <a:r>
              <a:rPr lang="en-US" altLang="zh-CN" sz="1600" dirty="0"/>
              <a:t>       </a:t>
            </a:r>
            <a:r>
              <a:rPr lang="zh-CN" altLang="zh-CN" sz="1600" dirty="0"/>
              <a:t>①对于</a:t>
            </a:r>
            <a:r>
              <a:rPr lang="en-US" altLang="zh-CN" sz="1600" dirty="0"/>
              <a:t>movies.dat</a:t>
            </a:r>
            <a:r>
              <a:rPr lang="zh-CN" altLang="zh-CN" sz="1600" dirty="0"/>
              <a:t>数据集，构造一个合适的</a:t>
            </a:r>
            <a:r>
              <a:rPr lang="en-US" altLang="zh-CN" sz="1600" dirty="0"/>
              <a:t>Case Class</a:t>
            </a:r>
            <a:r>
              <a:rPr lang="zh-CN" altLang="zh-CN" sz="1600" dirty="0"/>
              <a:t>，该</a:t>
            </a:r>
            <a:r>
              <a:rPr lang="en-US" altLang="zh-CN" sz="1600" dirty="0"/>
              <a:t>Case Class </a:t>
            </a:r>
            <a:r>
              <a:rPr lang="zh-CN" altLang="zh-CN" sz="1600" dirty="0"/>
              <a:t>中的成员变量与</a:t>
            </a:r>
            <a:r>
              <a:rPr lang="en-US" altLang="zh-CN" sz="1600" dirty="0"/>
              <a:t>Movies.dat</a:t>
            </a:r>
            <a:r>
              <a:rPr lang="zh-CN" altLang="zh-CN" sz="1600" dirty="0"/>
              <a:t>数据集中字段一一对应。</a:t>
            </a:r>
            <a:endParaRPr lang="en-US" altLang="zh-CN" sz="1600" dirty="0"/>
          </a:p>
          <a:p>
            <a:r>
              <a:rPr lang="en-US" altLang="zh-CN" sz="1600" dirty="0"/>
              <a:t>       </a:t>
            </a:r>
            <a:r>
              <a:rPr lang="zh-CN" altLang="zh-CN" sz="1600" dirty="0"/>
              <a:t>②对于</a:t>
            </a:r>
            <a:r>
              <a:rPr lang="en-US" altLang="zh-CN" sz="1600" dirty="0"/>
              <a:t>ratings.dat</a:t>
            </a:r>
            <a:r>
              <a:rPr lang="zh-CN" altLang="zh-CN" sz="1600" dirty="0"/>
              <a:t>数据集，由于在</a:t>
            </a:r>
            <a:r>
              <a:rPr lang="en-US" altLang="zh-CN" sz="1600" dirty="0"/>
              <a:t>Spark</a:t>
            </a:r>
            <a:r>
              <a:rPr lang="zh-CN" altLang="zh-CN" sz="1600" dirty="0"/>
              <a:t>的机器学习框架中已经有</a:t>
            </a:r>
            <a:r>
              <a:rPr lang="en-US" altLang="zh-CN" sz="1600" dirty="0" err="1"/>
              <a:t>org.apache.spark.mllib.recommendation.Rating</a:t>
            </a:r>
            <a:r>
              <a:rPr lang="en-US" altLang="zh-CN" sz="1600" dirty="0"/>
              <a:t> </a:t>
            </a:r>
            <a:r>
              <a:rPr lang="zh-CN" altLang="zh-CN" sz="1600" dirty="0"/>
              <a:t>类来做映射，因此可以直接使用</a:t>
            </a:r>
            <a:r>
              <a:rPr lang="en-US" altLang="zh-CN" sz="1600" dirty="0"/>
              <a:t> Rating </a:t>
            </a:r>
            <a:r>
              <a:rPr lang="zh-CN" altLang="zh-CN" sz="1600" dirty="0"/>
              <a:t>类。</a:t>
            </a:r>
            <a:r>
              <a:rPr lang="en-US" altLang="zh-CN" sz="1600" dirty="0" err="1"/>
              <a:t>MLlib</a:t>
            </a:r>
            <a:r>
              <a:rPr lang="zh-CN" altLang="zh-CN" sz="1600" dirty="0"/>
              <a:t>中</a:t>
            </a:r>
            <a:r>
              <a:rPr lang="en-US" altLang="zh-CN" sz="1600" dirty="0"/>
              <a:t>Rating</a:t>
            </a:r>
            <a:r>
              <a:rPr lang="zh-CN" altLang="zh-CN" sz="1600" dirty="0"/>
              <a:t>类描述了评分</a:t>
            </a:r>
            <a:r>
              <a:rPr lang="en-US" altLang="zh-CN" sz="1600" dirty="0"/>
              <a:t>RDD</a:t>
            </a:r>
            <a:r>
              <a:rPr lang="zh-CN" altLang="zh-CN" sz="1600" dirty="0"/>
              <a:t>格式，其数据格式描述为</a:t>
            </a:r>
            <a:r>
              <a:rPr lang="en-US" altLang="zh-CN" sz="1600" dirty="0"/>
              <a:t>case class Rating(</a:t>
            </a:r>
            <a:r>
              <a:rPr lang="en-US" altLang="zh-CN" sz="1600" dirty="0" err="1"/>
              <a:t>user:Int</a:t>
            </a:r>
            <a:r>
              <a:rPr lang="en-US" altLang="zh-CN" sz="1600" dirty="0"/>
              <a:t>, </a:t>
            </a:r>
            <a:r>
              <a:rPr lang="en-US" altLang="zh-CN" sz="1600" dirty="0" err="1"/>
              <a:t>product:Int</a:t>
            </a:r>
            <a:r>
              <a:rPr lang="en-US" altLang="zh-CN" sz="1600" dirty="0"/>
              <a:t>, </a:t>
            </a:r>
            <a:r>
              <a:rPr lang="en-US" altLang="zh-CN" sz="1600" dirty="0" err="1"/>
              <a:t>rating:Double</a:t>
            </a:r>
            <a:r>
              <a:rPr lang="en-US" altLang="zh-CN" sz="1600" dirty="0"/>
              <a:t>)</a:t>
            </a:r>
            <a:r>
              <a:rPr lang="zh-CN" altLang="zh-CN" sz="1600" dirty="0"/>
              <a:t>。</a:t>
            </a:r>
            <a:endParaRPr lang="zh-CN" altLang="zh-CN" sz="1600" dirty="0"/>
          </a:p>
          <a:p>
            <a:r>
              <a:rPr lang="en-US" altLang="zh-CN" sz="1600" dirty="0"/>
              <a:t>       </a:t>
            </a:r>
            <a:r>
              <a:rPr lang="zh-CN" altLang="zh-CN" sz="1600" dirty="0"/>
              <a:t>（</a:t>
            </a:r>
            <a:r>
              <a:rPr lang="en-US" altLang="zh-CN" sz="1600" dirty="0"/>
              <a:t>2</a:t>
            </a:r>
            <a:r>
              <a:rPr lang="zh-CN" altLang="zh-CN" sz="1600" dirty="0"/>
              <a:t>）解析原始数据，去掉分隔符</a:t>
            </a:r>
            <a:endParaRPr lang="zh-CN" altLang="zh-CN" sz="1600" dirty="0"/>
          </a:p>
          <a:p>
            <a:r>
              <a:rPr lang="en-US" altLang="zh-CN" sz="1600" dirty="0"/>
              <a:t>       </a:t>
            </a:r>
            <a:r>
              <a:rPr lang="zh-CN" altLang="zh-CN" sz="1600" dirty="0"/>
              <a:t>解析原始数据集</a:t>
            </a:r>
            <a:r>
              <a:rPr lang="en-US" altLang="zh-CN" sz="1600" dirty="0"/>
              <a:t>movies.dat</a:t>
            </a:r>
            <a:r>
              <a:rPr lang="zh-CN" altLang="zh-CN" sz="1600" dirty="0"/>
              <a:t>和</a:t>
            </a:r>
            <a:r>
              <a:rPr lang="en-US" altLang="zh-CN" sz="1600" dirty="0"/>
              <a:t>ratings.dat</a:t>
            </a:r>
            <a:r>
              <a:rPr lang="zh-CN" altLang="zh-CN" sz="1600" dirty="0"/>
              <a:t>中的每一行内容，去掉分隔符</a:t>
            </a:r>
            <a:r>
              <a:rPr lang="en-US" altLang="zh-CN" sz="1600" dirty="0"/>
              <a:t>“</a:t>
            </a:r>
            <a:r>
              <a:rPr lang="zh-CN" altLang="zh-CN" sz="1600" dirty="0"/>
              <a:t>，</a:t>
            </a:r>
            <a:r>
              <a:rPr lang="en-US" altLang="zh-CN" sz="1600" dirty="0"/>
              <a:t>”</a:t>
            </a:r>
            <a:r>
              <a:rPr lang="zh-CN" altLang="zh-CN" sz="1600" dirty="0"/>
              <a:t>，然后把数据映射到</a:t>
            </a:r>
            <a:r>
              <a:rPr lang="en-US" altLang="zh-CN" sz="1600" dirty="0"/>
              <a:t>Case Class </a:t>
            </a:r>
            <a:r>
              <a:rPr lang="zh-CN" altLang="zh-CN" sz="1600" dirty="0"/>
              <a:t>的对应成员中。</a:t>
            </a:r>
            <a:endParaRPr lang="en-US" altLang="zh-CN" sz="1600" dirty="0"/>
          </a:p>
          <a:p>
            <a:r>
              <a:rPr lang="en-US" altLang="zh-CN" sz="1600" dirty="0"/>
              <a:t>     </a:t>
            </a:r>
            <a:r>
              <a:rPr lang="zh-CN" altLang="zh-CN" sz="1600" dirty="0"/>
              <a:t>（</a:t>
            </a:r>
            <a:r>
              <a:rPr lang="en-US" altLang="zh-CN" sz="1600" dirty="0"/>
              <a:t>3</a:t>
            </a:r>
            <a:r>
              <a:rPr lang="zh-CN" altLang="zh-CN" sz="1600" dirty="0"/>
              <a:t>）导入数据放入缓存</a:t>
            </a:r>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5078313" cy="323165"/>
          </a:xfrm>
          <a:prstGeom prst="rect">
            <a:avLst/>
          </a:prstGeom>
          <a:noFill/>
        </p:spPr>
        <p:txBody>
          <a:bodyPr wrap="none" lIns="0" tIns="0" rIns="0" bIns="0" rtlCol="0">
            <a:spAutoFit/>
          </a:bodyPr>
          <a:lstStyle/>
          <a:p>
            <a:r>
              <a:rPr lang="en-US" altLang="zh-CN" sz="2100" b="1" spc="225" dirty="0">
                <a:solidFill>
                  <a:prstClr val="white"/>
                </a:solidFill>
              </a:rPr>
              <a:t>8.5 </a:t>
            </a:r>
            <a:r>
              <a:rPr lang="zh-CN" altLang="en-US" sz="2100" b="1" spc="225" dirty="0">
                <a:solidFill>
                  <a:prstClr val="white"/>
                </a:solidFill>
              </a:rPr>
              <a:t>实战：基于协同过滤算法推荐电影</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4289"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4290"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4291"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a:xfrm>
            <a:off x="259814" y="874479"/>
            <a:ext cx="2359941" cy="369332"/>
          </a:xfrm>
          <a:prstGeom prst="rect">
            <a:avLst/>
          </a:prstGeom>
        </p:spPr>
        <p:txBody>
          <a:bodyPr wrap="none">
            <a:spAutoFit/>
          </a:bodyPr>
          <a:lstStyle/>
          <a:p>
            <a:r>
              <a:rPr lang="en-US" altLang="zh-CN" b="1" dirty="0"/>
              <a:t>8.5.1</a:t>
            </a:r>
            <a:r>
              <a:rPr lang="zh-CN" altLang="zh-CN" b="1" dirty="0"/>
              <a:t>数据准备与导入</a:t>
            </a:r>
            <a:endParaRPr lang="zh-CN" altLang="zh-CN" b="1"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50592" y="1515722"/>
            <a:ext cx="7941470" cy="2862322"/>
          </a:xfrm>
          <a:prstGeom prst="rect">
            <a:avLst/>
          </a:prstGeom>
        </p:spPr>
        <p:txBody>
          <a:bodyPr wrap="square">
            <a:spAutoFit/>
          </a:bodyPr>
          <a:lstStyle/>
          <a:p>
            <a:r>
              <a:rPr lang="en-US" altLang="zh-CN" dirty="0"/>
              <a:t>       </a:t>
            </a:r>
            <a:r>
              <a:rPr lang="zh-CN" altLang="zh-CN" dirty="0"/>
              <a:t>相比于其他经典的信息系统的工具和技术，如数据库和搜索引擎，推荐系统的研究是相对较新的。在</a:t>
            </a:r>
            <a:r>
              <a:rPr lang="en-US" altLang="zh-CN" dirty="0"/>
              <a:t>20</a:t>
            </a:r>
            <a:r>
              <a:rPr lang="zh-CN" altLang="zh-CN" dirty="0"/>
              <a:t>世纪</a:t>
            </a:r>
            <a:r>
              <a:rPr lang="en-US" altLang="zh-CN" dirty="0"/>
              <a:t>90</a:t>
            </a:r>
            <a:r>
              <a:rPr lang="zh-CN" altLang="zh-CN" dirty="0"/>
              <a:t>年代中期，推荐系统成为一个独立的研究领域。回顾推荐系统发展过程，到目前为止可分为四个阶段</a:t>
            </a:r>
            <a:r>
              <a:rPr lang="en-US" altLang="zh-CN" baseline="30000" dirty="0"/>
              <a:t>[4]</a:t>
            </a:r>
            <a:r>
              <a:rPr lang="zh-CN" altLang="zh-CN" dirty="0"/>
              <a:t>：</a:t>
            </a:r>
            <a:endParaRPr lang="en-US" altLang="zh-CN" dirty="0"/>
          </a:p>
          <a:p>
            <a:endParaRPr lang="en-US" altLang="zh-CN" dirty="0"/>
          </a:p>
          <a:p>
            <a:r>
              <a:rPr lang="en-US" altLang="zh-CN" sz="1600" dirty="0"/>
              <a:t>       </a:t>
            </a:r>
            <a:r>
              <a:rPr lang="en-US" altLang="zh-CN" b="1" dirty="0"/>
              <a:t>1.</a:t>
            </a:r>
            <a:r>
              <a:rPr lang="zh-CN" altLang="zh-CN" b="1" dirty="0"/>
              <a:t>探索性阶段</a:t>
            </a:r>
            <a:endParaRPr lang="zh-CN" altLang="zh-CN" dirty="0"/>
          </a:p>
          <a:p>
            <a:r>
              <a:rPr lang="en-US" altLang="zh-CN" dirty="0"/>
              <a:t>       </a:t>
            </a:r>
            <a:r>
              <a:rPr lang="zh-CN" altLang="zh-CN" dirty="0"/>
              <a:t>本阶段主要以早期的协同过滤系统为代表。</a:t>
            </a:r>
            <a:r>
              <a:rPr lang="zh-CN" altLang="en-US" dirty="0"/>
              <a:t>如</a:t>
            </a:r>
            <a:r>
              <a:rPr lang="en-US" altLang="zh-CN" dirty="0"/>
              <a:t>Tapestry</a:t>
            </a:r>
            <a:r>
              <a:rPr lang="zh-CN" altLang="zh-CN" dirty="0"/>
              <a:t>系统，</a:t>
            </a:r>
            <a:r>
              <a:rPr lang="en-US" altLang="zh-CN" dirty="0" err="1"/>
              <a:t>GroupLens</a:t>
            </a:r>
            <a:r>
              <a:rPr lang="zh-CN" altLang="zh-CN" dirty="0"/>
              <a:t>系统。</a:t>
            </a:r>
            <a:endParaRPr lang="en-US" altLang="zh-CN" dirty="0"/>
          </a:p>
          <a:p>
            <a:r>
              <a:rPr lang="en-US" altLang="zh-CN" dirty="0"/>
              <a:t>       </a:t>
            </a:r>
            <a:endParaRPr lang="en-US" altLang="zh-CN" dirty="0"/>
          </a:p>
          <a:p>
            <a:r>
              <a:rPr lang="en-US" altLang="zh-CN" dirty="0"/>
              <a:t>       </a:t>
            </a:r>
            <a:r>
              <a:rPr lang="zh-CN" altLang="zh-CN" dirty="0"/>
              <a:t>这一阶段的标志性实践是</a:t>
            </a:r>
            <a:r>
              <a:rPr lang="en-US" altLang="zh-CN" dirty="0"/>
              <a:t>1996</a:t>
            </a:r>
            <a:r>
              <a:rPr lang="zh-CN" altLang="zh-CN" dirty="0"/>
              <a:t>年</a:t>
            </a:r>
            <a:r>
              <a:rPr lang="en-US" altLang="zh-CN" dirty="0"/>
              <a:t>3</a:t>
            </a:r>
            <a:r>
              <a:rPr lang="zh-CN" altLang="zh-CN" dirty="0"/>
              <a:t>月在伯克利举办的协同过滤专题研讨会</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8.1.2 </a:t>
            </a:r>
            <a:r>
              <a:rPr lang="zh-CN" altLang="en-US" b="1" dirty="0"/>
              <a:t>发展历史</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9686" y="1591024"/>
            <a:ext cx="8422077" cy="1815882"/>
          </a:xfrm>
          <a:prstGeom prst="rect">
            <a:avLst/>
          </a:prstGeom>
        </p:spPr>
        <p:txBody>
          <a:bodyPr wrap="square">
            <a:spAutoFit/>
          </a:bodyPr>
          <a:lstStyle/>
          <a:p>
            <a:pPr fontAlgn="base"/>
            <a:r>
              <a:rPr lang="en-US" altLang="zh-CN" sz="1600" b="1" dirty="0"/>
              <a:t>       1.</a:t>
            </a:r>
            <a:r>
              <a:rPr lang="zh-CN" altLang="zh-CN" sz="1600" b="1" dirty="0"/>
              <a:t>划分数据集合</a:t>
            </a:r>
            <a:endParaRPr lang="zh-CN" altLang="zh-CN" sz="1600" dirty="0"/>
          </a:p>
          <a:p>
            <a:r>
              <a:rPr lang="en-US" altLang="zh-CN" sz="1600" dirty="0"/>
              <a:t>       </a:t>
            </a:r>
            <a:r>
              <a:rPr lang="zh-CN" altLang="zh-CN" sz="1600" dirty="0"/>
              <a:t>划分训练集和测试集，并且将划分好的训练集和测试集分别放入变量</a:t>
            </a:r>
            <a:r>
              <a:rPr lang="en-US" altLang="zh-CN" sz="1600" dirty="0" err="1"/>
              <a:t>trainingSetOfRatingsData</a:t>
            </a:r>
            <a:r>
              <a:rPr lang="zh-CN" altLang="zh-CN" sz="1600" dirty="0"/>
              <a:t>和变量</a:t>
            </a:r>
            <a:r>
              <a:rPr lang="en-US" altLang="zh-CN" sz="1600" dirty="0" err="1"/>
              <a:t>testSetOfRatingData</a:t>
            </a:r>
            <a:r>
              <a:rPr lang="zh-CN" altLang="zh-CN" sz="1600" dirty="0"/>
              <a:t>中。</a:t>
            </a:r>
            <a:endParaRPr lang="zh-CN" altLang="zh-CN" sz="1600" dirty="0"/>
          </a:p>
          <a:p>
            <a:pPr fontAlgn="base"/>
            <a:r>
              <a:rPr lang="en-US" altLang="zh-CN" sz="1600" dirty="0"/>
              <a:t>       </a:t>
            </a:r>
            <a:r>
              <a:rPr lang="en-US" altLang="zh-CN" sz="1600" b="1" dirty="0"/>
              <a:t>2.</a:t>
            </a:r>
            <a:r>
              <a:rPr lang="zh-CN" altLang="zh-CN" sz="1600" b="1" dirty="0"/>
              <a:t>训练模型</a:t>
            </a:r>
            <a:endParaRPr lang="zh-CN" altLang="zh-CN" sz="1600" dirty="0"/>
          </a:p>
          <a:p>
            <a:r>
              <a:rPr lang="en-US" altLang="zh-CN" sz="1600" dirty="0"/>
              <a:t>       spark.ml</a:t>
            </a:r>
            <a:r>
              <a:rPr lang="zh-CN" altLang="zh-CN" sz="1600" dirty="0"/>
              <a:t>目前支持基于模型的协同过滤，通过交替最小二乘法（</a:t>
            </a:r>
            <a:r>
              <a:rPr lang="en-US" altLang="zh-CN" sz="1600" dirty="0"/>
              <a:t>alternating least squares, ALS</a:t>
            </a:r>
            <a:r>
              <a:rPr lang="zh-CN" altLang="zh-CN" sz="1600" dirty="0"/>
              <a:t>）来学习用于预测关联矩阵缺失部分的少量潜在因子集，用户和物品则通过这些潜在因子集来描述。该算法实现类是</a:t>
            </a:r>
            <a:r>
              <a:rPr lang="en-US" altLang="zh-CN" sz="1600" dirty="0" err="1"/>
              <a:t>org.apache.spark.ml.recommendation</a:t>
            </a:r>
            <a:r>
              <a:rPr lang="zh-CN" altLang="zh-CN" sz="1600" dirty="0"/>
              <a:t>包。</a:t>
            </a:r>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HN" sz="1200" b="1" dirty="0">
              <a:solidFill>
                <a:schemeClr val="bg1">
                  <a:lumMod val="50000"/>
                </a:schemeClr>
              </a:solidFill>
              <a:latin typeface="+mn-lt"/>
              <a:sym typeface="+mn-ea"/>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5078313" cy="323165"/>
          </a:xfrm>
          <a:prstGeom prst="rect">
            <a:avLst/>
          </a:prstGeom>
          <a:noFill/>
        </p:spPr>
        <p:txBody>
          <a:bodyPr wrap="none" lIns="0" tIns="0" rIns="0" bIns="0" rtlCol="0">
            <a:spAutoFit/>
          </a:bodyPr>
          <a:lstStyle/>
          <a:p>
            <a:r>
              <a:rPr lang="en-US" altLang="zh-CN" sz="2100" b="1" spc="225" dirty="0">
                <a:solidFill>
                  <a:prstClr val="white"/>
                </a:solidFill>
              </a:rPr>
              <a:t>8.5 </a:t>
            </a:r>
            <a:r>
              <a:rPr lang="zh-CN" altLang="en-US" sz="2100" b="1" spc="225" dirty="0">
                <a:solidFill>
                  <a:prstClr val="white"/>
                </a:solidFill>
              </a:rPr>
              <a:t>实战：基于协同过滤算法推荐电影</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5313"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5314"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5315"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a:xfrm>
            <a:off x="259814" y="874479"/>
            <a:ext cx="3052439" cy="369332"/>
          </a:xfrm>
          <a:prstGeom prst="rect">
            <a:avLst/>
          </a:prstGeom>
        </p:spPr>
        <p:txBody>
          <a:bodyPr wrap="none">
            <a:spAutoFit/>
          </a:bodyPr>
          <a:lstStyle/>
          <a:p>
            <a:r>
              <a:rPr lang="en-US" altLang="zh-CN" b="1" dirty="0"/>
              <a:t>8.5.2</a:t>
            </a:r>
            <a:r>
              <a:rPr lang="zh-CN" altLang="zh-CN" b="1" dirty="0"/>
              <a:t>建立矩阵因子分解模型</a:t>
            </a:r>
            <a:endParaRPr lang="zh-CN" altLang="zh-CN" b="1"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9686" y="1591024"/>
            <a:ext cx="8422077" cy="2554545"/>
          </a:xfrm>
          <a:prstGeom prst="rect">
            <a:avLst/>
          </a:prstGeom>
        </p:spPr>
        <p:txBody>
          <a:bodyPr wrap="square">
            <a:spAutoFit/>
          </a:bodyPr>
          <a:lstStyle/>
          <a:p>
            <a:pPr fontAlgn="base"/>
            <a:r>
              <a:rPr lang="zh-CN" altLang="zh-CN" sz="1600" dirty="0"/>
              <a:t>矩阵分解模型类</a:t>
            </a:r>
            <a:r>
              <a:rPr lang="en-US" altLang="zh-CN" sz="1600" dirty="0" err="1"/>
              <a:t>MatrixFactorizationModel</a:t>
            </a:r>
            <a:r>
              <a:rPr lang="zh-CN" altLang="zh-CN" sz="1600" dirty="0"/>
              <a:t>的以下方法与推荐预测有关：</a:t>
            </a:r>
            <a:endParaRPr lang="zh-CN" altLang="zh-CN" sz="1600" dirty="0"/>
          </a:p>
          <a:p>
            <a:pPr fontAlgn="base"/>
            <a:r>
              <a:rPr lang="en-US" altLang="zh-CN" sz="1600" b="1" dirty="0"/>
              <a:t>predict</a:t>
            </a:r>
            <a:r>
              <a:rPr lang="zh-CN" altLang="zh-CN" sz="1600" b="1" dirty="0"/>
              <a:t>：</a:t>
            </a:r>
            <a:r>
              <a:rPr lang="zh-CN" altLang="zh-CN" sz="1600" dirty="0"/>
              <a:t>预测用户对物品的评分；</a:t>
            </a:r>
            <a:endParaRPr lang="zh-CN" altLang="zh-CN" sz="1600" dirty="0"/>
          </a:p>
          <a:p>
            <a:pPr fontAlgn="base"/>
            <a:r>
              <a:rPr lang="en-US" altLang="zh-CN" sz="1600" b="1" dirty="0" err="1"/>
              <a:t>recommendProducts</a:t>
            </a:r>
            <a:r>
              <a:rPr lang="zh-CN" altLang="zh-CN" sz="1600" b="1" dirty="0"/>
              <a:t>：</a:t>
            </a:r>
            <a:r>
              <a:rPr lang="zh-CN" altLang="zh-CN" sz="1600" dirty="0"/>
              <a:t>对一个用户推荐物品列表；</a:t>
            </a:r>
            <a:endParaRPr lang="zh-CN" altLang="zh-CN" sz="1600" dirty="0"/>
          </a:p>
          <a:p>
            <a:pPr fontAlgn="base"/>
            <a:r>
              <a:rPr lang="en-US" altLang="zh-CN" sz="1600" b="1" dirty="0" err="1"/>
              <a:t>recommendUsers</a:t>
            </a:r>
            <a:r>
              <a:rPr lang="zh-CN" altLang="zh-CN" sz="1600" b="1" dirty="0"/>
              <a:t>：</a:t>
            </a:r>
            <a:r>
              <a:rPr lang="zh-CN" altLang="zh-CN" sz="1600" dirty="0"/>
              <a:t>对一个物品推荐用户列表；</a:t>
            </a:r>
            <a:endParaRPr lang="zh-CN" altLang="zh-CN" sz="1600" dirty="0"/>
          </a:p>
          <a:p>
            <a:pPr fontAlgn="base"/>
            <a:r>
              <a:rPr lang="en-US" altLang="zh-CN" sz="1600" b="1" dirty="0" err="1"/>
              <a:t>recommendProductsForUsers</a:t>
            </a:r>
            <a:r>
              <a:rPr lang="zh-CN" altLang="zh-CN" sz="1600" b="1" dirty="0"/>
              <a:t>：</a:t>
            </a:r>
            <a:r>
              <a:rPr lang="zh-CN" altLang="zh-CN" sz="1600" dirty="0"/>
              <a:t>对所有用户推荐物品，取前</a:t>
            </a:r>
            <a:r>
              <a:rPr lang="en-US" altLang="zh-CN" sz="1600" dirty="0"/>
              <a:t>K</a:t>
            </a:r>
            <a:r>
              <a:rPr lang="zh-CN" altLang="zh-CN" sz="1600" dirty="0"/>
              <a:t>个物品；</a:t>
            </a:r>
            <a:endParaRPr lang="zh-CN" altLang="zh-CN" sz="1600" dirty="0"/>
          </a:p>
          <a:p>
            <a:pPr fontAlgn="base"/>
            <a:r>
              <a:rPr lang="en-US" altLang="zh-CN" sz="1600" b="1" dirty="0" err="1"/>
              <a:t>recommendUsersForProducts</a:t>
            </a:r>
            <a:r>
              <a:rPr lang="zh-CN" altLang="zh-CN" sz="1600" b="1" dirty="0"/>
              <a:t>：</a:t>
            </a:r>
            <a:r>
              <a:rPr lang="zh-CN" altLang="zh-CN" sz="1600" dirty="0"/>
              <a:t>对所有物品推荐用户，取前</a:t>
            </a:r>
            <a:r>
              <a:rPr lang="en-US" altLang="zh-CN" sz="1600" dirty="0"/>
              <a:t>K</a:t>
            </a:r>
            <a:r>
              <a:rPr lang="zh-CN" altLang="zh-CN" sz="1600" dirty="0"/>
              <a:t>个用户。</a:t>
            </a:r>
            <a:endParaRPr lang="zh-CN" altLang="zh-CN" sz="1600" dirty="0"/>
          </a:p>
          <a:p>
            <a:pPr fontAlgn="base"/>
            <a:r>
              <a:rPr lang="en-US" altLang="zh-CN" sz="1600" b="1" dirty="0"/>
              <a:t>1.</a:t>
            </a:r>
            <a:r>
              <a:rPr lang="zh-CN" altLang="zh-CN" sz="1600" b="1" dirty="0"/>
              <a:t>推荐预测</a:t>
            </a:r>
            <a:endParaRPr lang="zh-CN" altLang="zh-CN" sz="1600" dirty="0"/>
          </a:p>
          <a:p>
            <a:pPr fontAlgn="base"/>
            <a:r>
              <a:rPr lang="zh-CN" altLang="zh-CN" sz="1600" dirty="0"/>
              <a:t>本次实战的目标是：利用训练得到的模型</a:t>
            </a:r>
            <a:r>
              <a:rPr lang="en-US" altLang="zh-CN" sz="1600" dirty="0" err="1"/>
              <a:t>recomModel</a:t>
            </a:r>
            <a:r>
              <a:rPr lang="zh-CN" altLang="zh-CN" sz="1600" dirty="0"/>
              <a:t>实现个性化推荐。可以通过调用</a:t>
            </a:r>
            <a:r>
              <a:rPr lang="en-US" altLang="zh-CN" sz="1600" dirty="0" err="1"/>
              <a:t>recommendProducts</a:t>
            </a:r>
            <a:r>
              <a:rPr lang="zh-CN" altLang="zh-CN" sz="1600" dirty="0"/>
              <a:t>方法来实现。</a:t>
            </a:r>
            <a:endParaRPr lang="en-US" altLang="zh-CN" sz="1600" dirty="0"/>
          </a:p>
          <a:p>
            <a:pPr fontAlgn="base"/>
            <a:r>
              <a:rPr lang="zh-CN" altLang="zh-CN" sz="1600" dirty="0"/>
              <a:t>例如，调用</a:t>
            </a:r>
            <a:r>
              <a:rPr lang="en-US" altLang="zh-CN" sz="1600" dirty="0" err="1"/>
              <a:t>recommendProducts</a:t>
            </a:r>
            <a:r>
              <a:rPr lang="zh-CN" altLang="zh-CN" sz="1600" dirty="0"/>
              <a:t>方法，对用户</a:t>
            </a:r>
            <a:r>
              <a:rPr lang="en-US" altLang="zh-CN" sz="1600" dirty="0"/>
              <a:t>ID</a:t>
            </a:r>
            <a:r>
              <a:rPr lang="zh-CN" altLang="zh-CN" sz="1600" dirty="0"/>
              <a:t>为</a:t>
            </a:r>
            <a:r>
              <a:rPr lang="en-US" altLang="zh-CN" sz="1600" dirty="0"/>
              <a:t>168</a:t>
            </a:r>
            <a:r>
              <a:rPr lang="zh-CN" altLang="zh-CN" sz="1600" dirty="0"/>
              <a:t>的用户，筛选出</a:t>
            </a:r>
            <a:r>
              <a:rPr lang="en-US" altLang="zh-CN" sz="1600" dirty="0"/>
              <a:t>10</a:t>
            </a:r>
            <a:r>
              <a:rPr lang="zh-CN" altLang="zh-CN" sz="1600" dirty="0"/>
              <a:t>部适合的电影。</a:t>
            </a:r>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5078313" cy="323165"/>
          </a:xfrm>
          <a:prstGeom prst="rect">
            <a:avLst/>
          </a:prstGeom>
          <a:noFill/>
        </p:spPr>
        <p:txBody>
          <a:bodyPr wrap="none" lIns="0" tIns="0" rIns="0" bIns="0" rtlCol="0">
            <a:spAutoFit/>
          </a:bodyPr>
          <a:lstStyle/>
          <a:p>
            <a:r>
              <a:rPr lang="en-US" altLang="zh-CN" sz="2100" b="1" spc="225" dirty="0">
                <a:solidFill>
                  <a:prstClr val="white"/>
                </a:solidFill>
              </a:rPr>
              <a:t>8.5 </a:t>
            </a:r>
            <a:r>
              <a:rPr lang="zh-CN" altLang="en-US" sz="2100" b="1" spc="225" dirty="0">
                <a:solidFill>
                  <a:prstClr val="white"/>
                </a:solidFill>
              </a:rPr>
              <a:t>实战：基于协同过滤算法推荐电影</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6337"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6338"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6339"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a:xfrm>
            <a:off x="259814" y="874479"/>
            <a:ext cx="2359941" cy="369332"/>
          </a:xfrm>
          <a:prstGeom prst="rect">
            <a:avLst/>
          </a:prstGeom>
        </p:spPr>
        <p:txBody>
          <a:bodyPr wrap="none">
            <a:spAutoFit/>
          </a:bodyPr>
          <a:lstStyle/>
          <a:p>
            <a:r>
              <a:rPr lang="en-US" altLang="zh-CN" b="1" dirty="0"/>
              <a:t>8.5.3</a:t>
            </a:r>
            <a:r>
              <a:rPr lang="zh-CN" altLang="zh-CN" b="1" dirty="0"/>
              <a:t>推荐预测及验证</a:t>
            </a:r>
            <a:endParaRPr lang="zh-CN" altLang="zh-CN" b="1" dirty="0"/>
          </a:p>
        </p:txBody>
      </p:sp>
      <p:pic>
        <p:nvPicPr>
          <p:cNvPr id="78" name="图片 77"/>
          <p:cNvPicPr/>
          <p:nvPr/>
        </p:nvPicPr>
        <p:blipFill>
          <a:blip r:embed="rId7"/>
          <a:stretch>
            <a:fillRect/>
          </a:stretch>
        </p:blipFill>
        <p:spPr>
          <a:xfrm>
            <a:off x="-9116" y="4126227"/>
            <a:ext cx="4358005" cy="2004695"/>
          </a:xfrm>
          <a:prstGeom prst="rect">
            <a:avLst/>
          </a:prstGeom>
        </p:spPr>
      </p:pic>
      <p:sp>
        <p:nvSpPr>
          <p:cNvPr id="4" name="矩形 3"/>
          <p:cNvSpPr/>
          <p:nvPr/>
        </p:nvSpPr>
        <p:spPr>
          <a:xfrm>
            <a:off x="594794" y="6330086"/>
            <a:ext cx="2438488" cy="297517"/>
          </a:xfrm>
          <a:prstGeom prst="rect">
            <a:avLst/>
          </a:prstGeom>
        </p:spPr>
        <p:txBody>
          <a:bodyPr wrap="none">
            <a:spAutoFit/>
          </a:bodyPr>
          <a:lstStyle/>
          <a:p>
            <a:pPr indent="269875" algn="ctr">
              <a:lnSpc>
                <a:spcPts val="1600"/>
              </a:lnSpc>
              <a:spcAft>
                <a:spcPts val="0"/>
              </a:spcAft>
            </a:pPr>
            <a:r>
              <a:rPr lang="zh-CN" altLang="zh-CN" kern="1050" dirty="0">
                <a:solidFill>
                  <a:schemeClr val="bg1"/>
                </a:solidFill>
                <a:latin typeface="Times New Roman" panose="02020603050405020304" pitchFamily="18" charset="0"/>
                <a:ea typeface="宋体" panose="02010600030101010101" pitchFamily="2" charset="-122"/>
              </a:rPr>
              <a:t>图</a:t>
            </a:r>
            <a:r>
              <a:rPr lang="en-US" altLang="zh-CN" kern="1050" dirty="0">
                <a:solidFill>
                  <a:schemeClr val="bg1"/>
                </a:solidFill>
                <a:latin typeface="Times New Roman" panose="02020603050405020304" pitchFamily="18" charset="0"/>
                <a:ea typeface="宋体" panose="02010600030101010101" pitchFamily="2" charset="-122"/>
              </a:rPr>
              <a:t>8-8 </a:t>
            </a:r>
            <a:r>
              <a:rPr lang="zh-CN" altLang="zh-CN" kern="1050" dirty="0">
                <a:solidFill>
                  <a:schemeClr val="bg1"/>
                </a:solidFill>
                <a:latin typeface="Times New Roman" panose="02020603050405020304" pitchFamily="18" charset="0"/>
                <a:ea typeface="宋体" panose="02010600030101010101" pitchFamily="2" charset="-122"/>
              </a:rPr>
              <a:t>电影推荐结果</a:t>
            </a:r>
            <a:endParaRPr lang="zh-CN" altLang="zh-CN" kern="1050" dirty="0">
              <a:solidFill>
                <a:schemeClr val="bg1"/>
              </a:solidFill>
              <a:latin typeface="Times New Roman" panose="02020603050405020304" pitchFamily="18" charset="0"/>
              <a:ea typeface="宋体" panose="02010600030101010101" pitchFamily="2" charset="-122"/>
            </a:endParaRPr>
          </a:p>
        </p:txBody>
      </p:sp>
      <p:pic>
        <p:nvPicPr>
          <p:cNvPr id="79" name="图片 78"/>
          <p:cNvPicPr/>
          <p:nvPr/>
        </p:nvPicPr>
        <p:blipFill>
          <a:blip r:embed="rId8"/>
          <a:stretch>
            <a:fillRect/>
          </a:stretch>
        </p:blipFill>
        <p:spPr>
          <a:xfrm>
            <a:off x="3550004" y="4133446"/>
            <a:ext cx="5593996" cy="1611583"/>
          </a:xfrm>
          <a:prstGeom prst="rect">
            <a:avLst/>
          </a:prstGeom>
        </p:spPr>
      </p:pic>
      <p:sp>
        <p:nvSpPr>
          <p:cNvPr id="9" name="矩形 8"/>
          <p:cNvSpPr/>
          <p:nvPr/>
        </p:nvSpPr>
        <p:spPr>
          <a:xfrm>
            <a:off x="4682244" y="5742705"/>
            <a:ext cx="4025461" cy="369332"/>
          </a:xfrm>
          <a:prstGeom prst="rect">
            <a:avLst/>
          </a:prstGeom>
        </p:spPr>
        <p:txBody>
          <a:bodyPr wrap="none">
            <a:spAutoFit/>
          </a:bodyPr>
          <a:lstStyle/>
          <a:p>
            <a:r>
              <a:rPr lang="zh-CN" altLang="zh-CN" kern="1050" dirty="0">
                <a:latin typeface="Times New Roman" panose="02020603050405020304" pitchFamily="18" charset="0"/>
                <a:ea typeface="宋体" panose="02010600030101010101" pitchFamily="2" charset="-122"/>
                <a:cs typeface="Times New Roman" panose="02020603050405020304" pitchFamily="18" charset="0"/>
              </a:rPr>
              <a:t>图</a:t>
            </a:r>
            <a:r>
              <a:rPr lang="en-US" altLang="zh-CN" kern="1050" dirty="0">
                <a:latin typeface="Times New Roman" panose="02020603050405020304" pitchFamily="18" charset="0"/>
                <a:ea typeface="宋体" panose="02010600030101010101" pitchFamily="2" charset="-122"/>
              </a:rPr>
              <a:t>8-9 </a:t>
            </a:r>
            <a:r>
              <a:rPr lang="zh-CN" altLang="zh-CN" kern="10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电影</a:t>
            </a:r>
            <a:r>
              <a:rPr lang="en-US" altLang="zh-CN" kern="1050" dirty="0">
                <a:solidFill>
                  <a:srgbClr val="000000"/>
                </a:solidFill>
                <a:latin typeface="Times New Roman" panose="02020603050405020304" pitchFamily="18" charset="0"/>
                <a:ea typeface="宋体" panose="02010600030101010101" pitchFamily="2" charset="-122"/>
              </a:rPr>
              <a:t>ID</a:t>
            </a:r>
            <a:r>
              <a:rPr lang="zh-CN" altLang="zh-CN" kern="10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转换成电影标题后的推荐</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04800" y="1342180"/>
            <a:ext cx="7686261" cy="1077218"/>
          </a:xfrm>
          <a:prstGeom prst="rect">
            <a:avLst/>
          </a:prstGeom>
        </p:spPr>
        <p:txBody>
          <a:bodyPr wrap="square">
            <a:spAutoFit/>
          </a:bodyPr>
          <a:lstStyle/>
          <a:p>
            <a:pPr fontAlgn="base"/>
            <a:r>
              <a:rPr lang="en-US" altLang="zh-CN" sz="1600" dirty="0"/>
              <a:t>       </a:t>
            </a:r>
            <a:r>
              <a:rPr lang="en-US" altLang="zh-CN" sz="1600" b="1" dirty="0"/>
              <a:t>2.</a:t>
            </a:r>
            <a:r>
              <a:rPr lang="zh-CN" altLang="zh-CN" sz="1600" b="1" dirty="0"/>
              <a:t>模型验证</a:t>
            </a:r>
            <a:endParaRPr lang="zh-CN" altLang="zh-CN" sz="1600" dirty="0"/>
          </a:p>
          <a:p>
            <a:r>
              <a:rPr lang="en-US" altLang="zh-CN" sz="1600" dirty="0"/>
              <a:t>        </a:t>
            </a:r>
            <a:r>
              <a:rPr lang="zh-CN" altLang="zh-CN" sz="1600" dirty="0"/>
              <a:t>模型验证能检验推荐的结果是否准确，被推荐电影的用户对这部电影的评分是否真如推荐时的那样。在这里，我们采用平均绝对误差</a:t>
            </a:r>
            <a:r>
              <a:rPr lang="en-US" altLang="zh-CN" sz="1600" dirty="0"/>
              <a:t>MAE</a:t>
            </a:r>
            <a:r>
              <a:rPr lang="zh-CN" altLang="zh-CN" sz="1600" dirty="0"/>
              <a:t>来进行模型验证。运行结果如下：</a:t>
            </a:r>
            <a:endParaRPr lang="zh-CN" altLang="zh-CN" sz="1600"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5078313" cy="323165"/>
          </a:xfrm>
          <a:prstGeom prst="rect">
            <a:avLst/>
          </a:prstGeom>
          <a:noFill/>
        </p:spPr>
        <p:txBody>
          <a:bodyPr wrap="none" lIns="0" tIns="0" rIns="0" bIns="0" rtlCol="0">
            <a:spAutoFit/>
          </a:bodyPr>
          <a:lstStyle/>
          <a:p>
            <a:r>
              <a:rPr lang="en-US" altLang="zh-CN" sz="2100" b="1" spc="225" dirty="0">
                <a:solidFill>
                  <a:prstClr val="white"/>
                </a:solidFill>
              </a:rPr>
              <a:t>8.5 </a:t>
            </a:r>
            <a:r>
              <a:rPr lang="zh-CN" altLang="en-US" sz="2100" b="1" spc="225" dirty="0">
                <a:solidFill>
                  <a:prstClr val="white"/>
                </a:solidFill>
              </a:rPr>
              <a:t>实战：基于协同过滤算法推荐电影</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3" name="Rectangle 2"/>
          <p:cNvSpPr>
            <a:spLocks noChangeArrowheads="1"/>
          </p:cNvSpPr>
          <p:nvPr/>
        </p:nvSpPr>
        <p:spPr bwMode="auto">
          <a:xfrm>
            <a:off x="4682244" y="2262088"/>
            <a:ext cx="11582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3989190" y="2894735"/>
            <a:ext cx="105703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4864404" y="2901954"/>
            <a:ext cx="10430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57361" name="" r:id="rId3" imgW="177800" imgH="177800" progId="Equation.3">
                  <p:embed/>
                </p:oleObj>
              </mc:Choice>
              <mc:Fallback>
                <p:oleObj name="" r:id="rId3" imgW="177800" imgH="177800" progId="Equation.3">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对象 9"/>
          <p:cNvGraphicFramePr>
            <a:graphicFrameLocks noChangeAspect="1"/>
          </p:cNvGraphicFramePr>
          <p:nvPr/>
        </p:nvGraphicFramePr>
        <p:xfrm>
          <a:off x="152400" y="152400"/>
          <a:ext cx="171450" cy="171450"/>
        </p:xfrm>
        <a:graphic>
          <a:graphicData uri="http://schemas.openxmlformats.org/presentationml/2006/ole">
            <mc:AlternateContent xmlns:mc="http://schemas.openxmlformats.org/markup-compatibility/2006">
              <mc:Choice xmlns:v="urn:schemas-microsoft-com:vml" Requires="v">
                <p:oleObj spid="_x0000_s57362" name="" r:id="rId5" imgW="177800" imgH="177800" progId="Equation.3">
                  <p:embed/>
                </p:oleObj>
              </mc:Choice>
              <mc:Fallback>
                <p:oleObj name="" r:id="rId5" imgW="177800" imgH="177800" progId="Equation.3">
                  <p:embed/>
                  <p:pic>
                    <p:nvPicPr>
                      <p:cNvPr id="0" name="对象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04800" y="304800"/>
          <a:ext cx="171450" cy="171450"/>
        </p:xfrm>
        <a:graphic>
          <a:graphicData uri="http://schemas.openxmlformats.org/presentationml/2006/ole">
            <mc:AlternateContent xmlns:mc="http://schemas.openxmlformats.org/markup-compatibility/2006">
              <mc:Choice xmlns:v="urn:schemas-microsoft-com:vml" Requires="v">
                <p:oleObj spid="_x0000_s57363" name="" r:id="rId6" imgW="177800" imgH="177800" progId="Equation.3">
                  <p:embed/>
                </p:oleObj>
              </mc:Choice>
              <mc:Fallback>
                <p:oleObj name="" r:id="rId6" imgW="177800" imgH="177800" progId="Equation.3">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45720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个物品作为推荐结果输出。</a:t>
            </a:r>
            <a:r>
              <a:rPr kumimoji="0" lang="zh-CN" altLang="en-US" sz="500" b="0" i="0" u="none" strike="noStrike" cap="none" normalizeH="0" baseline="0">
                <a:ln>
                  <a:noFill/>
                </a:ln>
                <a:solidFill>
                  <a:schemeClr val="tx1"/>
                </a:solidFill>
                <a:effectLst/>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a:xfrm>
            <a:off x="259814" y="874479"/>
            <a:ext cx="2359941" cy="369332"/>
          </a:xfrm>
          <a:prstGeom prst="rect">
            <a:avLst/>
          </a:prstGeom>
        </p:spPr>
        <p:txBody>
          <a:bodyPr wrap="none">
            <a:spAutoFit/>
          </a:bodyPr>
          <a:lstStyle/>
          <a:p>
            <a:r>
              <a:rPr lang="en-US" altLang="zh-CN" b="1" dirty="0"/>
              <a:t>8.5.3</a:t>
            </a:r>
            <a:r>
              <a:rPr lang="zh-CN" altLang="zh-CN" b="1" dirty="0"/>
              <a:t>推荐预测及验证</a:t>
            </a:r>
            <a:endParaRPr lang="zh-CN" altLang="zh-CN" b="1" dirty="0"/>
          </a:p>
        </p:txBody>
      </p:sp>
      <p:pic>
        <p:nvPicPr>
          <p:cNvPr id="81" name="图片 80"/>
          <p:cNvPicPr/>
          <p:nvPr/>
        </p:nvPicPr>
        <p:blipFill>
          <a:blip r:embed="rId7"/>
          <a:srcRect/>
          <a:stretch>
            <a:fillRect/>
          </a:stretch>
        </p:blipFill>
        <p:spPr bwMode="auto">
          <a:xfrm>
            <a:off x="745790" y="2646272"/>
            <a:ext cx="5798273" cy="422080"/>
          </a:xfrm>
          <a:prstGeom prst="rect">
            <a:avLst/>
          </a:prstGeom>
          <a:noFill/>
          <a:ln w="9525">
            <a:noFill/>
            <a:miter lim="800000"/>
            <a:headEnd/>
            <a:tailEnd/>
          </a:ln>
        </p:spPr>
      </p:pic>
      <p:sp>
        <p:nvSpPr>
          <p:cNvPr id="11" name="矩形 10"/>
          <p:cNvSpPr/>
          <p:nvPr/>
        </p:nvSpPr>
        <p:spPr>
          <a:xfrm>
            <a:off x="397185" y="3563101"/>
            <a:ext cx="7402167" cy="584775"/>
          </a:xfrm>
          <a:prstGeom prst="rect">
            <a:avLst/>
          </a:prstGeom>
        </p:spPr>
        <p:txBody>
          <a:bodyPr wrap="square">
            <a:spAutoFit/>
          </a:bodyPr>
          <a:lstStyle/>
          <a:p>
            <a:r>
              <a:rPr lang="en-US" altLang="zh-CN" sz="1600" b="1" dirty="0"/>
              <a:t>       </a:t>
            </a:r>
            <a:r>
              <a:rPr lang="zh-CN" altLang="zh-CN" sz="1600" dirty="0"/>
              <a:t>平均绝对误差值为</a:t>
            </a:r>
            <a:r>
              <a:rPr lang="en-US" altLang="zh-CN" sz="1600" dirty="0"/>
              <a:t>0.7403098064845838</a:t>
            </a:r>
            <a:r>
              <a:rPr lang="zh-CN" altLang="zh-CN" sz="1600" dirty="0"/>
              <a:t>。一般来说，平均绝对误差值小于</a:t>
            </a:r>
            <a:r>
              <a:rPr lang="en-US" altLang="zh-CN" sz="1600" dirty="0"/>
              <a:t>1</a:t>
            </a:r>
            <a:r>
              <a:rPr lang="zh-CN" altLang="zh-CN" sz="1600" dirty="0"/>
              <a:t>以下的模型比较合理。因此，可以用该模型进行更多的个性化推荐。</a:t>
            </a:r>
            <a:endParaRPr lang="zh-CN" altLang="en-US"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mc:AlternateContent xmlns:mc="http://schemas.openxmlformats.org/markup-compatibility/2006">
        <mc:Choice xmlns:a14="http://schemas.microsoft.com/office/drawing/2010/main" Requires="a14">
          <p:sp>
            <p:nvSpPr>
              <p:cNvPr id="5" name="矩形 4"/>
              <p:cNvSpPr/>
              <p:nvPr/>
            </p:nvSpPr>
            <p:spPr>
              <a:xfrm>
                <a:off x="225399" y="689393"/>
                <a:ext cx="8743995" cy="6247864"/>
              </a:xfrm>
              <a:prstGeom prst="rect">
                <a:avLst/>
              </a:prstGeom>
            </p:spPr>
            <p:txBody>
              <a:bodyPr wrap="square">
                <a:spAutoFit/>
              </a:bodyPr>
              <a:lstStyle/>
              <a:p>
                <a:pPr lvl="0"/>
                <a:r>
                  <a:rPr lang="en-US" altLang="zh-CN" sz="1600" dirty="0">
                    <a:solidFill>
                      <a:schemeClr val="bg1"/>
                    </a:solidFill>
                  </a:rPr>
                  <a:t>1. </a:t>
                </a:r>
                <a:r>
                  <a:rPr lang="zh-CN" altLang="zh-CN" sz="1600" dirty="0">
                    <a:solidFill>
                      <a:schemeClr val="bg1"/>
                    </a:solidFill>
                  </a:rPr>
                  <a:t>什么是推荐系统？推荐系统的发展历史？</a:t>
                </a:r>
              </a:p>
              <a:p>
                <a:pPr lvl="0"/>
                <a:r>
                  <a:rPr lang="en-US" altLang="zh-CN" sz="1600" dirty="0">
                    <a:solidFill>
                      <a:schemeClr val="bg1"/>
                    </a:solidFill>
                  </a:rPr>
                  <a:t>2. </a:t>
                </a:r>
                <a:r>
                  <a:rPr lang="zh-CN" altLang="zh-CN" sz="1600" dirty="0">
                    <a:solidFill>
                      <a:schemeClr val="bg1"/>
                    </a:solidFill>
                  </a:rPr>
                  <a:t>三台计算机</a:t>
                </a:r>
                <a:r>
                  <a:rPr lang="en-US" altLang="zh-CN" sz="1600" dirty="0">
                    <a:solidFill>
                      <a:schemeClr val="bg1"/>
                    </a:solidFill>
                  </a:rPr>
                  <a:t>A</a:t>
                </a:r>
                <a:r>
                  <a:rPr lang="zh-CN" altLang="zh-CN" sz="1600" dirty="0">
                    <a:solidFill>
                      <a:schemeClr val="bg1"/>
                    </a:solidFill>
                  </a:rPr>
                  <a:t>、</a:t>
                </a:r>
                <a:r>
                  <a:rPr lang="en-US" altLang="zh-CN" sz="1600" dirty="0">
                    <a:solidFill>
                      <a:schemeClr val="bg1"/>
                    </a:solidFill>
                  </a:rPr>
                  <a:t>B</a:t>
                </a:r>
                <a:r>
                  <a:rPr lang="zh-CN" altLang="zh-CN" sz="1600" dirty="0">
                    <a:solidFill>
                      <a:schemeClr val="bg1"/>
                    </a:solidFill>
                  </a:rPr>
                  <a:t>和</a:t>
                </a:r>
                <a:r>
                  <a:rPr lang="en-US" altLang="zh-CN" sz="1600" dirty="0">
                    <a:solidFill>
                      <a:schemeClr val="bg1"/>
                    </a:solidFill>
                  </a:rPr>
                  <a:t>C</a:t>
                </a:r>
                <a:r>
                  <a:rPr lang="zh-CN" altLang="zh-CN" sz="1600" dirty="0">
                    <a:solidFill>
                      <a:schemeClr val="bg1"/>
                    </a:solidFill>
                  </a:rPr>
                  <a:t>的数值特征如下</a:t>
                </a:r>
                <a:endParaRPr lang="en-US" altLang="zh-CN" sz="1600" dirty="0">
                  <a:solidFill>
                    <a:schemeClr val="bg1"/>
                  </a:solidFill>
                </a:endParaRPr>
              </a:p>
              <a:p>
                <a:pPr lvl="0"/>
                <a:endParaRPr lang="en-US" altLang="zh-CN" sz="1600" dirty="0">
                  <a:solidFill>
                    <a:schemeClr val="bg1"/>
                  </a:solidFill>
                </a:endParaRPr>
              </a:p>
              <a:p>
                <a:pPr lvl="0"/>
                <a:endParaRPr lang="en-US" altLang="zh-CN" sz="1600" dirty="0">
                  <a:solidFill>
                    <a:schemeClr val="bg1"/>
                  </a:solidFill>
                </a:endParaRPr>
              </a:p>
              <a:p>
                <a:pPr lvl="0"/>
                <a:endParaRPr lang="en-US" altLang="zh-CN" sz="1600" dirty="0">
                  <a:solidFill>
                    <a:schemeClr val="bg1"/>
                  </a:solidFill>
                </a:endParaRPr>
              </a:p>
              <a:p>
                <a:pPr lvl="0"/>
                <a:endParaRPr lang="en-US" altLang="zh-CN" sz="1600" dirty="0">
                  <a:solidFill>
                    <a:schemeClr val="bg1"/>
                  </a:solidFill>
                </a:endParaRPr>
              </a:p>
              <a:p>
                <a:r>
                  <a:rPr lang="zh-CN" altLang="zh-CN" sz="1600" dirty="0">
                    <a:solidFill>
                      <a:schemeClr val="bg1"/>
                    </a:solidFill>
                  </a:rPr>
                  <a:t>可见，如果直接基于上述数值来定义每台电脑的向量，那么磁盘大小将主导相似度的计算结果。因此，分别用</a:t>
                </a:r>
                <a:r>
                  <a:rPr lang="en-US" altLang="zh-CN" sz="1600" dirty="0">
                    <a:solidFill>
                      <a:schemeClr val="bg1"/>
                    </a:solidFill>
                  </a:rPr>
                  <a:t>1</a:t>
                </a:r>
                <a:r>
                  <a:rPr lang="zh-CN" altLang="zh-CN" sz="1600" dirty="0">
                    <a:solidFill>
                      <a:schemeClr val="bg1"/>
                    </a:solidFill>
                  </a:rPr>
                  <a:t>、</a:t>
                </a:r>
                <a14:m>
                  <m:oMath xmlns:m="http://schemas.openxmlformats.org/officeDocument/2006/math">
                    <m:r>
                      <a:rPr lang="en-US" altLang="zh-CN" sz="1600">
                        <a:solidFill>
                          <a:schemeClr val="bg1"/>
                        </a:solidFill>
                        <a:latin typeface="Cambria Math" panose="02040503050406030204" pitchFamily="18" charset="0"/>
                      </a:rPr>
                      <m:t>𝛼</m:t>
                    </m:r>
                  </m:oMath>
                </a14:m>
                <a:r>
                  <a:rPr lang="zh-CN" altLang="zh-CN" sz="1600" dirty="0">
                    <a:solidFill>
                      <a:schemeClr val="bg1"/>
                    </a:solidFill>
                  </a:rPr>
                  <a:t>和</a:t>
                </a:r>
                <a14:m>
                  <m:oMath xmlns:m="http://schemas.openxmlformats.org/officeDocument/2006/math">
                    <m:r>
                      <a:rPr lang="en-US" altLang="zh-CN" sz="1600">
                        <a:solidFill>
                          <a:schemeClr val="bg1"/>
                        </a:solidFill>
                        <a:latin typeface="Cambria Math" panose="02040503050406030204" pitchFamily="18" charset="0"/>
                      </a:rPr>
                      <m:t>𝛽</m:t>
                    </m:r>
                  </m:oMath>
                </a14:m>
                <a:r>
                  <a:rPr lang="zh-CN" altLang="zh-CN" sz="1600" dirty="0">
                    <a:solidFill>
                      <a:schemeClr val="bg1"/>
                    </a:solidFill>
                  </a:rPr>
                  <a:t>作为处理器速度、磁盘大小和内存大小的缩放变换因子。</a:t>
                </a:r>
              </a:p>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r>
                  <a:rPr lang="zh-CN" altLang="zh-CN" sz="1600" dirty="0">
                    <a:solidFill>
                      <a:schemeClr val="bg1"/>
                    </a:solidFill>
                  </a:rPr>
                  <a:t>基于</a:t>
                </a:r>
                <a14:m>
                  <m:oMath xmlns:m="http://schemas.openxmlformats.org/officeDocument/2006/math">
                    <m:r>
                      <a:rPr lang="en-US" altLang="zh-CN" sz="1600">
                        <a:solidFill>
                          <a:schemeClr val="bg1"/>
                        </a:solidFill>
                        <a:latin typeface="Cambria Math" panose="02040503050406030204" pitchFamily="18" charset="0"/>
                      </a:rPr>
                      <m:t>𝛼</m:t>
                    </m:r>
                  </m:oMath>
                </a14:m>
                <a:r>
                  <a:rPr lang="zh-CN" altLang="zh-CN" sz="1600" dirty="0">
                    <a:solidFill>
                      <a:schemeClr val="bg1"/>
                    </a:solidFill>
                  </a:rPr>
                  <a:t>和</a:t>
                </a:r>
                <a14:m>
                  <m:oMath xmlns:m="http://schemas.openxmlformats.org/officeDocument/2006/math">
                    <m:r>
                      <a:rPr lang="en-US" altLang="zh-CN" sz="1600">
                        <a:solidFill>
                          <a:schemeClr val="bg1"/>
                        </a:solidFill>
                        <a:latin typeface="Cambria Math" panose="02040503050406030204" pitchFamily="18" charset="0"/>
                      </a:rPr>
                      <m:t>𝛽</m:t>
                    </m:r>
                  </m:oMath>
                </a14:m>
                <a:r>
                  <a:rPr lang="zh-CN" altLang="zh-CN" sz="1600" dirty="0">
                    <a:solidFill>
                      <a:schemeClr val="bg1"/>
                    </a:solidFill>
                  </a:rPr>
                  <a:t>，计算三台计算机的每一对向量之间的夹角余弦。</a:t>
                </a:r>
              </a:p>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r>
                  <a:rPr lang="zh-CN" altLang="zh-CN" sz="1600" dirty="0">
                    <a:solidFill>
                      <a:schemeClr val="bg1"/>
                    </a:solidFill>
                  </a:rPr>
                  <a:t>如果</a:t>
                </a:r>
                <a14:m>
                  <m:oMath xmlns:m="http://schemas.openxmlformats.org/officeDocument/2006/math">
                    <m:r>
                      <a:rPr lang="en-US" altLang="zh-CN" sz="1600">
                        <a:solidFill>
                          <a:schemeClr val="bg1"/>
                        </a:solidFill>
                        <a:latin typeface="Cambria Math" panose="02040503050406030204" pitchFamily="18" charset="0"/>
                      </a:rPr>
                      <m:t>𝛼</m:t>
                    </m:r>
                    <m:r>
                      <a:rPr lang="en-US" altLang="zh-CN" sz="1600">
                        <a:solidFill>
                          <a:schemeClr val="bg1"/>
                        </a:solidFill>
                        <a:latin typeface="Cambria Math" panose="02040503050406030204" pitchFamily="18" charset="0"/>
                      </a:rPr>
                      <m:t>=</m:t>
                    </m:r>
                    <m:r>
                      <a:rPr lang="en-US" altLang="zh-CN" sz="1600">
                        <a:solidFill>
                          <a:schemeClr val="bg1"/>
                        </a:solidFill>
                        <a:latin typeface="Cambria Math" panose="02040503050406030204" pitchFamily="18" charset="0"/>
                      </a:rPr>
                      <m:t>𝛽</m:t>
                    </m:r>
                    <m:r>
                      <a:rPr lang="en-US" altLang="zh-CN" sz="1600">
                        <a:solidFill>
                          <a:schemeClr val="bg1"/>
                        </a:solidFill>
                        <a:latin typeface="Cambria Math" panose="02040503050406030204" pitchFamily="18" charset="0"/>
                      </a:rPr>
                      <m:t>=1</m:t>
                    </m:r>
                  </m:oMath>
                </a14:m>
                <a:r>
                  <a:rPr lang="zh-CN" altLang="zh-CN" sz="1600" dirty="0">
                    <a:solidFill>
                      <a:schemeClr val="bg1"/>
                    </a:solidFill>
                  </a:rPr>
                  <a:t>，上述向量的夹角分别是多少？</a:t>
                </a:r>
              </a:p>
              <a:p>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a:t>
                </a:r>
                <a:r>
                  <a:rPr lang="zh-CN" altLang="zh-CN" sz="1600" dirty="0">
                    <a:solidFill>
                      <a:schemeClr val="bg1"/>
                    </a:solidFill>
                  </a:rPr>
                  <a:t>如果</a:t>
                </a:r>
                <a14:m>
                  <m:oMath xmlns:m="http://schemas.openxmlformats.org/officeDocument/2006/math">
                    <m:r>
                      <a:rPr lang="en-US" altLang="zh-CN" sz="1600">
                        <a:solidFill>
                          <a:schemeClr val="bg1"/>
                        </a:solidFill>
                        <a:latin typeface="Cambria Math" panose="02040503050406030204" pitchFamily="18" charset="0"/>
                      </a:rPr>
                      <m:t>𝛼</m:t>
                    </m:r>
                    <m:r>
                      <a:rPr lang="en-US" altLang="zh-CN" sz="1600">
                        <a:solidFill>
                          <a:schemeClr val="bg1"/>
                        </a:solidFill>
                        <a:latin typeface="Cambria Math" panose="02040503050406030204" pitchFamily="18" charset="0"/>
                      </a:rPr>
                      <m:t>=0.01</m:t>
                    </m:r>
                  </m:oMath>
                </a14:m>
                <a:r>
                  <a:rPr lang="zh-CN" altLang="zh-CN" sz="1600" dirty="0">
                    <a:solidFill>
                      <a:schemeClr val="bg1"/>
                    </a:solidFill>
                  </a:rPr>
                  <a:t>且</a:t>
                </a:r>
                <a14:m>
                  <m:oMath xmlns:m="http://schemas.openxmlformats.org/officeDocument/2006/math">
                    <m:r>
                      <a:rPr lang="en-US" altLang="zh-CN" sz="1600">
                        <a:solidFill>
                          <a:schemeClr val="bg1"/>
                        </a:solidFill>
                        <a:latin typeface="Cambria Math" panose="02040503050406030204" pitchFamily="18" charset="0"/>
                      </a:rPr>
                      <m:t>𝛽</m:t>
                    </m:r>
                    <m:r>
                      <a:rPr lang="en-US" altLang="zh-CN" sz="1600">
                        <a:solidFill>
                          <a:schemeClr val="bg1"/>
                        </a:solidFill>
                        <a:latin typeface="Cambria Math" panose="02040503050406030204" pitchFamily="18" charset="0"/>
                      </a:rPr>
                      <m:t>=0.5</m:t>
                    </m:r>
                  </m:oMath>
                </a14:m>
                <a:r>
                  <a:rPr lang="zh-CN" altLang="zh-CN" sz="1600" dirty="0">
                    <a:solidFill>
                      <a:schemeClr val="bg1"/>
                    </a:solidFill>
                  </a:rPr>
                  <a:t>，上述向量的夹角又分别是多少？</a:t>
                </a:r>
              </a:p>
              <a:p>
                <a:pPr lvl="0"/>
                <a:r>
                  <a:rPr lang="en-US" altLang="zh-CN" sz="1600" dirty="0">
                    <a:solidFill>
                      <a:schemeClr val="bg1"/>
                    </a:solidFill>
                  </a:rPr>
                  <a:t>3. </a:t>
                </a:r>
                <a:r>
                  <a:rPr lang="zh-CN" altLang="zh-CN" sz="1600" dirty="0">
                    <a:solidFill>
                      <a:schemeClr val="bg1"/>
                    </a:solidFill>
                  </a:rPr>
                  <a:t>四个用户对五部电影的评价如下表所示：</a:t>
                </a:r>
              </a:p>
              <a:p>
                <a:pPr>
                  <a:lnSpc>
                    <a:spcPct val="150000"/>
                  </a:lnSpc>
                </a:pP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endParaRPr lang="en-US" altLang="zh-CN" sz="1600" spc="225" dirty="0">
                  <a:solidFill>
                    <a:prstClr val="white"/>
                  </a:solidFill>
                </a:endParaRPr>
              </a:p>
              <a:p>
                <a:r>
                  <a:rPr lang="en-US" altLang="zh-CN" sz="1600" dirty="0">
                    <a:solidFill>
                      <a:schemeClr val="bg1"/>
                    </a:solidFill>
                  </a:rPr>
                  <a:t> </a:t>
                </a:r>
              </a:p>
              <a:p>
                <a:r>
                  <a:rPr lang="zh-CN" altLang="zh-CN" sz="1600" dirty="0">
                    <a:solidFill>
                      <a:schemeClr val="bg1"/>
                    </a:solidFill>
                  </a:rPr>
                  <a:t>用户</a:t>
                </a:r>
                <a:r>
                  <a:rPr lang="en-US" altLang="zh-CN" sz="1600" dirty="0">
                    <a:solidFill>
                      <a:schemeClr val="bg1"/>
                    </a:solidFill>
                  </a:rPr>
                  <a:t>3</a:t>
                </a:r>
                <a:r>
                  <a:rPr lang="zh-CN" altLang="zh-CN" sz="1600" dirty="0">
                    <a:solidFill>
                      <a:schemeClr val="bg1"/>
                    </a:solidFill>
                  </a:rPr>
                  <a:t>需要决定是否租用他</a:t>
                </a:r>
                <a:r>
                  <a:rPr lang="en-US" altLang="zh-CN" sz="1600" dirty="0">
                    <a:solidFill>
                      <a:schemeClr val="bg1"/>
                    </a:solidFill>
                  </a:rPr>
                  <a:t>/</a:t>
                </a:r>
                <a:r>
                  <a:rPr lang="zh-CN" altLang="zh-CN" sz="1600" dirty="0">
                    <a:solidFill>
                      <a:schemeClr val="bg1"/>
                    </a:solidFill>
                  </a:rPr>
                  <a:t>她没看过的电影</a:t>
                </a:r>
                <a:r>
                  <a:rPr lang="en-US" altLang="zh-CN" sz="1600" dirty="0">
                    <a:solidFill>
                      <a:schemeClr val="bg1"/>
                    </a:solidFill>
                  </a:rPr>
                  <a:t>B</a:t>
                </a:r>
                <a:r>
                  <a:rPr lang="zh-CN" altLang="zh-CN" sz="1600" dirty="0">
                    <a:solidFill>
                      <a:schemeClr val="bg1"/>
                    </a:solidFill>
                  </a:rPr>
                  <a:t>，一种方式是采用基于用户的推荐，</a:t>
                </a:r>
              </a:p>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r>
                  <a:rPr lang="zh-CN" altLang="zh-CN" sz="1600" dirty="0">
                    <a:solidFill>
                      <a:schemeClr val="bg1"/>
                    </a:solidFill>
                  </a:rPr>
                  <a:t>请采用</a:t>
                </a:r>
                <a:r>
                  <a:rPr lang="en-US" altLang="zh-CN" sz="1600" dirty="0">
                    <a:solidFill>
                      <a:schemeClr val="bg1"/>
                    </a:solidFill>
                  </a:rPr>
                  <a:t>Pearson</a:t>
                </a:r>
                <a:r>
                  <a:rPr lang="zh-CN" altLang="zh-CN" sz="1600" dirty="0">
                    <a:solidFill>
                      <a:schemeClr val="bg1"/>
                    </a:solidFill>
                  </a:rPr>
                  <a:t>系数来计算其他用户与用户</a:t>
                </a:r>
                <a:r>
                  <a:rPr lang="en-US" altLang="zh-CN" sz="1600" dirty="0">
                    <a:solidFill>
                      <a:schemeClr val="bg1"/>
                    </a:solidFill>
                  </a:rPr>
                  <a:t>3</a:t>
                </a:r>
                <a:r>
                  <a:rPr lang="zh-CN" altLang="zh-CN" sz="1600" dirty="0">
                    <a:solidFill>
                      <a:schemeClr val="bg1"/>
                    </a:solidFill>
                  </a:rPr>
                  <a:t>的相似度；</a:t>
                </a:r>
              </a:p>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r>
                  <a:rPr lang="zh-CN" altLang="zh-CN" sz="1600" dirty="0">
                    <a:solidFill>
                      <a:schemeClr val="bg1"/>
                    </a:solidFill>
                  </a:rPr>
                  <a:t>假定相似度大于</a:t>
                </a:r>
                <a:r>
                  <a:rPr lang="en-US" altLang="zh-CN" sz="1600" dirty="0">
                    <a:solidFill>
                      <a:schemeClr val="bg1"/>
                    </a:solidFill>
                  </a:rPr>
                  <a:t>0.5</a:t>
                </a:r>
                <a:r>
                  <a:rPr lang="zh-CN" altLang="zh-CN" sz="1600" dirty="0">
                    <a:solidFill>
                      <a:schemeClr val="bg1"/>
                    </a:solidFill>
                  </a:rPr>
                  <a:t>的用户作为用户</a:t>
                </a:r>
                <a:r>
                  <a:rPr lang="en-US" altLang="zh-CN" sz="1600" dirty="0">
                    <a:solidFill>
                      <a:schemeClr val="bg1"/>
                    </a:solidFill>
                  </a:rPr>
                  <a:t>3</a:t>
                </a:r>
                <a:r>
                  <a:rPr lang="zh-CN" altLang="zh-CN" sz="1600" dirty="0">
                    <a:solidFill>
                      <a:schemeClr val="bg1"/>
                    </a:solidFill>
                  </a:rPr>
                  <a:t>的近邻，请计算用户</a:t>
                </a:r>
                <a:r>
                  <a:rPr lang="en-US" altLang="zh-CN" sz="1600" dirty="0">
                    <a:solidFill>
                      <a:schemeClr val="bg1"/>
                    </a:solidFill>
                  </a:rPr>
                  <a:t>3</a:t>
                </a:r>
                <a:r>
                  <a:rPr lang="zh-CN" altLang="zh-CN" sz="1600" dirty="0">
                    <a:solidFill>
                      <a:schemeClr val="bg1"/>
                    </a:solidFill>
                  </a:rPr>
                  <a:t>对电影</a:t>
                </a:r>
                <a:r>
                  <a:rPr lang="en-US" altLang="zh-CN" sz="1600" dirty="0">
                    <a:solidFill>
                      <a:schemeClr val="bg1"/>
                    </a:solidFill>
                  </a:rPr>
                  <a:t>B</a:t>
                </a:r>
                <a:r>
                  <a:rPr lang="zh-CN" altLang="zh-CN" sz="1600" dirty="0">
                    <a:solidFill>
                      <a:schemeClr val="bg1"/>
                    </a:solidFill>
                  </a:rPr>
                  <a:t>的预测值。</a:t>
                </a:r>
              </a:p>
              <a:p>
                <a:r>
                  <a:rPr lang="zh-CN" altLang="zh-CN" sz="1600" dirty="0">
                    <a:solidFill>
                      <a:schemeClr val="bg1"/>
                    </a:solidFill>
                  </a:rPr>
                  <a:t>另一种方式是采用基于物品的推荐，</a:t>
                </a:r>
              </a:p>
              <a:p>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a:t>
                </a:r>
                <a:r>
                  <a:rPr lang="zh-CN" altLang="zh-CN" sz="1600" dirty="0">
                    <a:solidFill>
                      <a:schemeClr val="bg1"/>
                    </a:solidFill>
                  </a:rPr>
                  <a:t>请采用改进的余弦相似性来确定电影</a:t>
                </a:r>
                <a:r>
                  <a:rPr lang="en-US" altLang="zh-CN" sz="1600" dirty="0">
                    <a:solidFill>
                      <a:schemeClr val="bg1"/>
                    </a:solidFill>
                  </a:rPr>
                  <a:t>B</a:t>
                </a:r>
                <a:r>
                  <a:rPr lang="zh-CN" altLang="zh-CN" sz="1600" dirty="0">
                    <a:solidFill>
                      <a:schemeClr val="bg1"/>
                    </a:solidFill>
                  </a:rPr>
                  <a:t>与其他电影的相似度；</a:t>
                </a:r>
              </a:p>
              <a:p>
                <a:r>
                  <a:rPr lang="zh-CN" altLang="en-US" sz="1600" dirty="0">
                    <a:solidFill>
                      <a:schemeClr val="bg1"/>
                    </a:solidFill>
                  </a:rPr>
                  <a:t>（</a:t>
                </a:r>
                <a:r>
                  <a:rPr lang="en-US" altLang="zh-CN" sz="1600" dirty="0">
                    <a:solidFill>
                      <a:schemeClr val="bg1"/>
                    </a:solidFill>
                  </a:rPr>
                  <a:t>4</a:t>
                </a:r>
                <a:r>
                  <a:rPr lang="zh-CN" altLang="en-US" sz="1600" dirty="0">
                    <a:solidFill>
                      <a:schemeClr val="bg1"/>
                    </a:solidFill>
                  </a:rPr>
                  <a:t>）</a:t>
                </a:r>
                <a:r>
                  <a:rPr lang="zh-CN" altLang="zh-CN" sz="1600" dirty="0">
                    <a:solidFill>
                      <a:schemeClr val="bg1"/>
                    </a:solidFill>
                  </a:rPr>
                  <a:t>假定相似度大于</a:t>
                </a:r>
                <a:r>
                  <a:rPr lang="en-US" altLang="zh-CN" sz="1600" dirty="0">
                    <a:solidFill>
                      <a:schemeClr val="bg1"/>
                    </a:solidFill>
                  </a:rPr>
                  <a:t>0.5</a:t>
                </a:r>
                <a:r>
                  <a:rPr lang="zh-CN" altLang="zh-CN" sz="1600" dirty="0">
                    <a:solidFill>
                      <a:schemeClr val="bg1"/>
                    </a:solidFill>
                  </a:rPr>
                  <a:t>的电影作为电影</a:t>
                </a:r>
                <a:r>
                  <a:rPr lang="en-US" altLang="zh-CN" sz="1600" dirty="0">
                    <a:solidFill>
                      <a:schemeClr val="bg1"/>
                    </a:solidFill>
                  </a:rPr>
                  <a:t>B</a:t>
                </a:r>
                <a:r>
                  <a:rPr lang="zh-CN" altLang="zh-CN" sz="1600" dirty="0">
                    <a:solidFill>
                      <a:schemeClr val="bg1"/>
                    </a:solidFill>
                  </a:rPr>
                  <a:t>的近邻，请计算用户</a:t>
                </a:r>
                <a:r>
                  <a:rPr lang="en-US" altLang="zh-CN" sz="1600" dirty="0">
                    <a:solidFill>
                      <a:schemeClr val="bg1"/>
                    </a:solidFill>
                  </a:rPr>
                  <a:t>3</a:t>
                </a:r>
                <a:r>
                  <a:rPr lang="zh-CN" altLang="zh-CN" sz="1600" dirty="0">
                    <a:solidFill>
                      <a:schemeClr val="bg1"/>
                    </a:solidFill>
                  </a:rPr>
                  <a:t>对电影</a:t>
                </a:r>
                <a:r>
                  <a:rPr lang="en-US" altLang="zh-CN" sz="1600" dirty="0">
                    <a:solidFill>
                      <a:schemeClr val="bg1"/>
                    </a:solidFill>
                  </a:rPr>
                  <a:t>B</a:t>
                </a:r>
                <a:r>
                  <a:rPr lang="zh-CN" altLang="zh-CN" sz="1600" dirty="0">
                    <a:solidFill>
                      <a:schemeClr val="bg1"/>
                    </a:solidFill>
                  </a:rPr>
                  <a:t>的预测值。</a:t>
                </a:r>
                <a:endParaRPr lang="en-US" altLang="zh-CN" sz="1600" spc="225" dirty="0">
                  <a:solidFill>
                    <a:prstClr val="white"/>
                  </a:solidFill>
                </a:endParaRPr>
              </a:p>
              <a:p>
                <a:pPr>
                  <a:lnSpc>
                    <a:spcPct val="150000"/>
                  </a:lnSpc>
                </a:pPr>
                <a:endParaRPr lang="zh-CN" altLang="zh-CN" sz="1600" spc="225" dirty="0">
                  <a:solidFill>
                    <a:prstClr val="white"/>
                  </a:solidFill>
                </a:endParaRPr>
              </a:p>
            </p:txBody>
          </p:sp>
        </mc:Choice>
        <mc:Fallback>
          <p:sp>
            <p:nvSpPr>
              <p:cNvPr id="5" name="矩形 4"/>
              <p:cNvSpPr>
                <a:spLocks noRot="1" noChangeAspect="1" noMove="1" noResize="1" noEditPoints="1" noAdjustHandles="1" noChangeArrowheads="1" noChangeShapeType="1" noTextEdit="1"/>
              </p:cNvSpPr>
              <p:nvPr/>
            </p:nvSpPr>
            <p:spPr>
              <a:xfrm>
                <a:off x="225399" y="689393"/>
                <a:ext cx="8743995" cy="6247864"/>
              </a:xfrm>
              <a:prstGeom prst="rect">
                <a:avLst/>
              </a:prstGeom>
              <a:blipFill rotWithShape="1">
                <a:blip r:embed="rId2"/>
                <a:stretch>
                  <a:fillRect l="-418" t="-293"/>
                </a:stretch>
              </a:blipFill>
            </p:spPr>
            <p:txBody>
              <a:bodyPr/>
              <a:lstStyle/>
              <a:p>
                <a:r>
                  <a:rPr lang="zh-CN" altLang="en-US">
                    <a:noFill/>
                  </a:rPr>
                  <a:t> </a:t>
                </a:r>
                <a:endParaRPr lang="zh-CN" altLang="en-US">
                  <a:noFill/>
                </a:endParaRPr>
              </a:p>
            </p:txBody>
          </p:sp>
        </mc:Fallback>
      </mc:AlternateContent>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a:graphicFrameLocks noGrp="1"/>
          </p:cNvGraphicFramePr>
          <p:nvPr/>
        </p:nvGraphicFramePr>
        <p:xfrm>
          <a:off x="611697" y="1347146"/>
          <a:ext cx="4324737" cy="689864"/>
        </p:xfrm>
        <a:graphic>
          <a:graphicData uri="http://schemas.openxmlformats.org/drawingml/2006/table">
            <a:tbl>
              <a:tblPr firstRow="1" firstCol="1" bandRow="1">
                <a:tableStyleId>{5C22544A-7EE6-4342-B048-85BDC9FD1C3A}</a:tableStyleId>
              </a:tblPr>
              <a:tblGrid>
                <a:gridCol w="2045814"/>
                <a:gridCol w="785912"/>
                <a:gridCol w="705989"/>
                <a:gridCol w="787022"/>
              </a:tblGrid>
              <a:tr h="0">
                <a:tc>
                  <a:txBody>
                    <a:bodyPr/>
                    <a:lstStyle/>
                    <a:p>
                      <a:pPr indent="266700" algn="just">
                        <a:lnSpc>
                          <a:spcPct val="115000"/>
                        </a:lnSpc>
                        <a:spcAft>
                          <a:spcPts val="0"/>
                        </a:spcAft>
                      </a:pPr>
                      <a:r>
                        <a:rPr lang="zh-CN" sz="1050" kern="100">
                          <a:effectLst/>
                        </a:rPr>
                        <a:t>特征</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A</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B</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C</a:t>
                      </a:r>
                      <a:endParaRPr lang="zh-CN" sz="1050" kern="100">
                        <a:effectLst/>
                        <a:latin typeface="Calibri" panose="020F0502020204030204" charset="0"/>
                        <a:ea typeface="宋体" panose="02010600030101010101" pitchFamily="2" charset="-122"/>
                      </a:endParaRPr>
                    </a:p>
                  </a:txBody>
                  <a:tcPr marL="68580" marR="68580" marT="0" marB="0"/>
                </a:tc>
              </a:tr>
              <a:tr h="0">
                <a:tc>
                  <a:txBody>
                    <a:bodyPr/>
                    <a:lstStyle/>
                    <a:p>
                      <a:pPr indent="266700" algn="just">
                        <a:lnSpc>
                          <a:spcPct val="115000"/>
                        </a:lnSpc>
                        <a:spcAft>
                          <a:spcPts val="0"/>
                        </a:spcAft>
                      </a:pPr>
                      <a:r>
                        <a:rPr lang="zh-CN" sz="1050" kern="100">
                          <a:effectLst/>
                        </a:rPr>
                        <a:t>处理器速度</a:t>
                      </a:r>
                      <a:r>
                        <a:rPr lang="en-US" sz="1050" kern="100">
                          <a:effectLst/>
                        </a:rPr>
                        <a:t>(GHz)</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3.06</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2.68</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2.92</a:t>
                      </a:r>
                      <a:endParaRPr lang="zh-CN" sz="1050" kern="100">
                        <a:effectLst/>
                        <a:latin typeface="Calibri" panose="020F0502020204030204" charset="0"/>
                        <a:ea typeface="宋体" panose="02010600030101010101" pitchFamily="2" charset="-122"/>
                      </a:endParaRPr>
                    </a:p>
                  </a:txBody>
                  <a:tcPr marL="68580" marR="68580" marT="0" marB="0"/>
                </a:tc>
              </a:tr>
              <a:tr h="0">
                <a:tc>
                  <a:txBody>
                    <a:bodyPr/>
                    <a:lstStyle/>
                    <a:p>
                      <a:pPr indent="266700" algn="just">
                        <a:lnSpc>
                          <a:spcPct val="115000"/>
                        </a:lnSpc>
                        <a:spcAft>
                          <a:spcPts val="0"/>
                        </a:spcAft>
                      </a:pPr>
                      <a:r>
                        <a:rPr lang="zh-CN" sz="1050" kern="100">
                          <a:effectLst/>
                        </a:rPr>
                        <a:t>磁盘大小</a:t>
                      </a:r>
                      <a:r>
                        <a:rPr lang="en-US" sz="1050" kern="100">
                          <a:effectLst/>
                        </a:rPr>
                        <a:t>(GB)</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500</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320</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640</a:t>
                      </a:r>
                      <a:endParaRPr lang="zh-CN" sz="1050" kern="100">
                        <a:effectLst/>
                        <a:latin typeface="Calibri" panose="020F0502020204030204" charset="0"/>
                        <a:ea typeface="宋体" panose="02010600030101010101" pitchFamily="2" charset="-122"/>
                      </a:endParaRPr>
                    </a:p>
                  </a:txBody>
                  <a:tcPr marL="68580" marR="68580" marT="0" marB="0"/>
                </a:tc>
              </a:tr>
              <a:tr h="0">
                <a:tc>
                  <a:txBody>
                    <a:bodyPr/>
                    <a:lstStyle/>
                    <a:p>
                      <a:pPr indent="266700" algn="just">
                        <a:lnSpc>
                          <a:spcPct val="115000"/>
                        </a:lnSpc>
                        <a:spcAft>
                          <a:spcPts val="0"/>
                        </a:spcAft>
                      </a:pPr>
                      <a:r>
                        <a:rPr lang="zh-CN" sz="1050" kern="100">
                          <a:effectLst/>
                        </a:rPr>
                        <a:t>内存大小</a:t>
                      </a:r>
                      <a:r>
                        <a:rPr lang="en-US" sz="1050" kern="100">
                          <a:effectLst/>
                        </a:rPr>
                        <a:t>(GB)</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6</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4</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dirty="0">
                          <a:effectLst/>
                        </a:rPr>
                        <a:t>4</a:t>
                      </a:r>
                      <a:endParaRPr lang="zh-CN" sz="1050" kern="100" dirty="0">
                        <a:effectLst/>
                        <a:latin typeface="Calibri" panose="020F0502020204030204" charset="0"/>
                        <a:ea typeface="宋体" panose="02010600030101010101" pitchFamily="2" charset="-122"/>
                      </a:endParaRPr>
                    </a:p>
                  </a:txBody>
                  <a:tcPr marL="68580" marR="68580" marT="0" marB="0"/>
                </a:tc>
              </a:tr>
            </a:tbl>
          </a:graphicData>
        </a:graphic>
      </p:graphicFrame>
      <p:graphicFrame>
        <p:nvGraphicFramePr>
          <p:cNvPr id="7" name="表格 6"/>
          <p:cNvGraphicFramePr>
            <a:graphicFrameLocks noGrp="1"/>
          </p:cNvGraphicFramePr>
          <p:nvPr/>
        </p:nvGraphicFramePr>
        <p:xfrm>
          <a:off x="611697" y="3777940"/>
          <a:ext cx="7407965" cy="908558"/>
        </p:xfrm>
        <a:graphic>
          <a:graphicData uri="http://schemas.openxmlformats.org/drawingml/2006/table">
            <a:tbl>
              <a:tblPr firstRow="1" firstCol="1" bandRow="1">
                <a:tableStyleId>{5C22544A-7EE6-4342-B048-85BDC9FD1C3A}</a:tableStyleId>
              </a:tblPr>
              <a:tblGrid>
                <a:gridCol w="1100641"/>
                <a:gridCol w="1285809"/>
                <a:gridCol w="1406231"/>
                <a:gridCol w="1346667"/>
                <a:gridCol w="1284513"/>
                <a:gridCol w="984104"/>
              </a:tblGrid>
              <a:tr h="0">
                <a:tc>
                  <a:txBody>
                    <a:bodyPr/>
                    <a:lstStyle/>
                    <a:p>
                      <a:pPr indent="266700" algn="just">
                        <a:lnSpc>
                          <a:spcPct val="115000"/>
                        </a:lnSpc>
                        <a:spcAft>
                          <a:spcPts val="0"/>
                        </a:spcAft>
                      </a:pPr>
                      <a:r>
                        <a:rPr lang="en-US" sz="1050" kern="100">
                          <a:effectLst/>
                        </a:rPr>
                        <a:t> </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Movie A</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B</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C</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D</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9875" algn="just">
                        <a:lnSpc>
                          <a:spcPts val="1600"/>
                        </a:lnSpc>
                        <a:spcAft>
                          <a:spcPts val="0"/>
                        </a:spcAft>
                      </a:pPr>
                      <a:r>
                        <a:rPr lang="en-US" sz="1050" kern="1050">
                          <a:effectLst/>
                        </a:rPr>
                        <a:t>Movie E</a:t>
                      </a:r>
                      <a:endParaRPr lang="zh-CN" sz="1050" kern="1050">
                        <a:effectLst/>
                        <a:latin typeface="Times New Roman" panose="02020603050405020304" pitchFamily="18" charset="0"/>
                        <a:ea typeface="宋体" panose="02010600030101010101" pitchFamily="2" charset="-122"/>
                      </a:endParaRPr>
                    </a:p>
                  </a:txBody>
                  <a:tcPr marL="68580" marR="68580" marT="0" marB="0"/>
                </a:tc>
              </a:tr>
              <a:tr h="0">
                <a:tc>
                  <a:txBody>
                    <a:bodyPr/>
                    <a:lstStyle/>
                    <a:p>
                      <a:pPr indent="266700" algn="just">
                        <a:lnSpc>
                          <a:spcPct val="115000"/>
                        </a:lnSpc>
                        <a:spcAft>
                          <a:spcPts val="0"/>
                        </a:spcAft>
                      </a:pPr>
                      <a:r>
                        <a:rPr lang="en-US" sz="1050" kern="100">
                          <a:effectLst/>
                        </a:rPr>
                        <a:t>User 1</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1</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 </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2</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2</a:t>
                      </a:r>
                      <a:endParaRPr lang="zh-CN" sz="1050" kern="100">
                        <a:effectLst/>
                        <a:latin typeface="Calibri" panose="020F0502020204030204"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2</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1</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2</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a:t>
                      </a:r>
                      <a:endParaRPr lang="zh-CN" sz="1050" kern="100">
                        <a:effectLst/>
                        <a:latin typeface="Calibri" panose="020F0502020204030204"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3</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2</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3</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4</a:t>
                      </a:r>
                      <a:endParaRPr lang="zh-CN" sz="1050" kern="100">
                        <a:effectLst/>
                        <a:latin typeface="Calibri" panose="020F0502020204030204" charset="0"/>
                        <a:ea typeface="宋体" panose="02010600030101010101" pitchFamily="2" charset="-122"/>
                      </a:endParaRPr>
                    </a:p>
                  </a:txBody>
                  <a:tcPr marL="68580" marR="68580" marT="0" marB="0"/>
                </a:tc>
              </a:tr>
              <a:tr h="0">
                <a:tc>
                  <a:txBody>
                    <a:bodyPr/>
                    <a:lstStyle/>
                    <a:p>
                      <a:pPr indent="269875" algn="just">
                        <a:lnSpc>
                          <a:spcPts val="1600"/>
                        </a:lnSpc>
                        <a:spcAft>
                          <a:spcPts val="0"/>
                        </a:spcAft>
                      </a:pPr>
                      <a:r>
                        <a:rPr lang="en-US" sz="1050" kern="1050">
                          <a:effectLst/>
                        </a:rPr>
                        <a:t>User 4</a:t>
                      </a:r>
                      <a:endParaRPr lang="zh-CN" sz="1050" kern="105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4</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3</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5</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a:effectLst/>
                        </a:rPr>
                        <a:t>3</a:t>
                      </a:r>
                      <a:endParaRPr lang="zh-CN" sz="1050" kern="100">
                        <a:effectLst/>
                        <a:latin typeface="Calibri" panose="020F0502020204030204" charset="0"/>
                        <a:ea typeface="宋体" panose="02010600030101010101" pitchFamily="2" charset="-122"/>
                      </a:endParaRPr>
                    </a:p>
                  </a:txBody>
                  <a:tcPr marL="68580" marR="68580" marT="0" marB="0"/>
                </a:tc>
                <a:tc>
                  <a:txBody>
                    <a:bodyPr/>
                    <a:lstStyle/>
                    <a:p>
                      <a:pPr indent="266700" algn="just">
                        <a:lnSpc>
                          <a:spcPct val="115000"/>
                        </a:lnSpc>
                        <a:spcAft>
                          <a:spcPts val="0"/>
                        </a:spcAft>
                      </a:pPr>
                      <a:r>
                        <a:rPr lang="en-US" sz="1050" kern="100" dirty="0">
                          <a:effectLst/>
                        </a:rPr>
                        <a:t> </a:t>
                      </a:r>
                      <a:endParaRPr lang="zh-CN" sz="1050" kern="100" dirty="0">
                        <a:effectLst/>
                        <a:latin typeface="Calibri" panose="020F0502020204030204" charset="0"/>
                        <a:ea typeface="宋体" panose="02010600030101010101" pitchFamily="2" charset="-122"/>
                      </a:endParaRPr>
                    </a:p>
                  </a:txBody>
                  <a:tcPr marL="68580" marR="68580" marT="0" marB="0"/>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96490" y="1303535"/>
            <a:ext cx="7941470" cy="2646878"/>
          </a:xfrm>
          <a:prstGeom prst="rect">
            <a:avLst/>
          </a:prstGeom>
        </p:spPr>
        <p:txBody>
          <a:bodyPr wrap="square">
            <a:spAutoFit/>
          </a:bodyPr>
          <a:lstStyle/>
          <a:p>
            <a:r>
              <a:rPr lang="en-US" altLang="zh-CN" dirty="0"/>
              <a:t>        </a:t>
            </a:r>
            <a:endParaRPr lang="en-US" altLang="zh-CN" dirty="0"/>
          </a:p>
          <a:p>
            <a:r>
              <a:rPr lang="en-US" altLang="zh-CN" sz="1600" dirty="0"/>
              <a:t>       </a:t>
            </a:r>
            <a:r>
              <a:rPr lang="en-US" altLang="zh-CN" b="1" dirty="0"/>
              <a:t>2.</a:t>
            </a:r>
            <a:r>
              <a:rPr lang="zh-CN" altLang="zh-CN" b="1" dirty="0"/>
              <a:t>商业化阶段</a:t>
            </a:r>
            <a:endParaRPr lang="zh-CN" altLang="zh-CN" dirty="0"/>
          </a:p>
          <a:p>
            <a:r>
              <a:rPr lang="en-US" altLang="zh-CN" dirty="0"/>
              <a:t>       </a:t>
            </a:r>
            <a:r>
              <a:rPr lang="zh-CN" altLang="zh-CN" sz="1600" dirty="0"/>
              <a:t>信息大爆炸的互联网环境下，人们对精准有效信息的渴求催生了推荐系统的出现，因此，推荐系统的商业化几乎刻不容缓。</a:t>
            </a:r>
            <a:r>
              <a:rPr lang="en-US" altLang="zh-CN" sz="1600" dirty="0"/>
              <a:t>MIT</a:t>
            </a:r>
            <a:r>
              <a:rPr lang="zh-CN" altLang="zh-CN" sz="1600" dirty="0"/>
              <a:t>的</a:t>
            </a:r>
            <a:r>
              <a:rPr lang="en-US" altLang="zh-CN" sz="1600" dirty="0"/>
              <a:t>Pattie </a:t>
            </a:r>
            <a:r>
              <a:rPr lang="en-US" altLang="zh-CN" sz="1600" dirty="0" err="1"/>
              <a:t>Maes</a:t>
            </a:r>
            <a:r>
              <a:rPr lang="zh-CN" altLang="zh-CN" sz="1600" dirty="0"/>
              <a:t>研究组于</a:t>
            </a:r>
            <a:r>
              <a:rPr lang="en-US" altLang="zh-CN" sz="1600" dirty="0"/>
              <a:t>1995</a:t>
            </a:r>
            <a:r>
              <a:rPr lang="zh-CN" altLang="zh-CN" sz="1600" dirty="0"/>
              <a:t>年创立了</a:t>
            </a:r>
            <a:r>
              <a:rPr lang="en-US" altLang="zh-CN" sz="1600" dirty="0"/>
              <a:t>Agents</a:t>
            </a:r>
            <a:r>
              <a:rPr lang="zh-CN" altLang="zh-CN" sz="1600" dirty="0"/>
              <a:t>公司（后来更名为萤火虫网络，</a:t>
            </a:r>
            <a:r>
              <a:rPr lang="en-US" altLang="zh-CN" sz="1600" dirty="0"/>
              <a:t>Firefly Networks</a:t>
            </a:r>
            <a:r>
              <a:rPr lang="zh-CN" altLang="zh-CN" sz="1600" dirty="0"/>
              <a:t>）。美国明尼苏达州的</a:t>
            </a:r>
            <a:r>
              <a:rPr lang="en-US" altLang="zh-CN" sz="1600" dirty="0" err="1"/>
              <a:t>GroupLens</a:t>
            </a:r>
            <a:r>
              <a:rPr lang="zh-CN" altLang="zh-CN" sz="1600" dirty="0"/>
              <a:t>研究组于</a:t>
            </a:r>
            <a:r>
              <a:rPr lang="en-US" altLang="zh-CN" sz="1600" dirty="0"/>
              <a:t>1996</a:t>
            </a:r>
            <a:r>
              <a:rPr lang="zh-CN" altLang="zh-CN" sz="1600" dirty="0"/>
              <a:t>年创立了</a:t>
            </a:r>
            <a:r>
              <a:rPr lang="en-US" altLang="zh-CN" sz="1600" dirty="0"/>
              <a:t>Net Perceptions</a:t>
            </a:r>
            <a:r>
              <a:rPr lang="zh-CN" altLang="zh-CN" sz="1600" dirty="0"/>
              <a:t>。</a:t>
            </a:r>
            <a:endParaRPr lang="en-US" altLang="zh-CN" sz="1600" dirty="0"/>
          </a:p>
          <a:p>
            <a:r>
              <a:rPr lang="en-US" altLang="zh-CN" sz="1600" dirty="0"/>
              <a:t>       </a:t>
            </a:r>
            <a:r>
              <a:rPr lang="zh-CN" altLang="zh-CN" sz="1600" dirty="0"/>
              <a:t>在商业化推进的过程中，推荐系统的商业化应用遇到了实验室里未曾面临的真实挑战：必须在不降低现有</a:t>
            </a:r>
            <a:r>
              <a:rPr lang="en-US" altLang="zh-CN" sz="1600" dirty="0"/>
              <a:t>Web</a:t>
            </a:r>
            <a:r>
              <a:rPr lang="zh-CN" altLang="zh-CN" sz="1600" dirty="0"/>
              <a:t>站点速度的情况下证明能够提供有价值的推荐，这些系统必须能够在大大超越实验室规模的情况下运行（处理上百万的用户和物品以及每秒成百上千的交易）。</a:t>
            </a:r>
            <a:endParaRPr lang="zh-CN" altLang="zh-CN" sz="1600" dirty="0"/>
          </a:p>
        </p:txBody>
      </p:sp>
      <p:sp>
        <p:nvSpPr>
          <p:cNvPr id="82" name="矩形 81"/>
          <p:cNvSpPr/>
          <p:nvPr/>
        </p:nvSpPr>
        <p:spPr>
          <a:xfrm>
            <a:off x="259814" y="874479"/>
            <a:ext cx="1736373" cy="369332"/>
          </a:xfrm>
          <a:prstGeom prst="rect">
            <a:avLst/>
          </a:prstGeom>
        </p:spPr>
        <p:txBody>
          <a:bodyPr wrap="none">
            <a:spAutoFit/>
          </a:bodyPr>
          <a:lstStyle/>
          <a:p>
            <a:r>
              <a:rPr lang="en-US" altLang="zh-CN" b="1" dirty="0"/>
              <a:t>8.1.2 </a:t>
            </a:r>
            <a:r>
              <a:rPr lang="zh-CN" altLang="en-US" b="1" dirty="0"/>
              <a:t>发展历史</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91</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8.1 </a:t>
            </a:r>
            <a:r>
              <a:rPr lang="zh-CN" altLang="en-US" sz="2100" b="1" spc="225" dirty="0">
                <a:solidFill>
                  <a:prstClr val="white"/>
                </a:solidFill>
              </a:rPr>
              <a:t>推荐系统概念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第八章 推荐系统</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18467</Words>
  <Application>WPS 演示</Application>
  <PresentationFormat>全屏显示(4:3)</PresentationFormat>
  <Paragraphs>1999</Paragraphs>
  <Slides>86</Slides>
  <Notes>76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64</vt:i4>
      </vt:variant>
      <vt:variant>
        <vt:lpstr>幻灯片标题</vt:lpstr>
      </vt:variant>
      <vt:variant>
        <vt:i4>86</vt:i4>
      </vt:variant>
    </vt:vector>
  </HeadingPairs>
  <TitlesOfParts>
    <vt:vector size="161" baseType="lpstr">
      <vt:lpstr>Arial</vt:lpstr>
      <vt:lpstr>宋体</vt:lpstr>
      <vt:lpstr>Wingdings</vt:lpstr>
      <vt:lpstr>微软雅黑</vt:lpstr>
      <vt:lpstr>Arial Unicode MS</vt:lpstr>
      <vt:lpstr>Calibri</vt:lpstr>
      <vt:lpstr>Times New Roman</vt:lpstr>
      <vt:lpstr>Cambria Math</vt:lpstr>
      <vt:lpstr>Wingdings</vt:lpstr>
      <vt:lpstr>方正粗黑宋简体</vt:lpstr>
      <vt:lpstr>Office 主题</vt:lpstr>
      <vt:lpstr>Visio.Drawing.15</vt:lpstr>
      <vt:lpstr>Equation.3</vt:lpstr>
      <vt:lpstr>Equation.3</vt:lpstr>
      <vt:lpstr>Equation.3</vt:lpstr>
      <vt:lpstr>Equation.3</vt:lpstr>
      <vt:lpstr>Equation.3</vt:lpstr>
      <vt:lpstr>Equation.3</vt:lpstr>
      <vt:lpstr>Equation.3</vt:lpstr>
      <vt:lpstr>Equation.3</vt:lpstr>
      <vt:lpstr>Equation.3</vt:lpstr>
      <vt:lpstr>Equation.3</vt:lpstr>
      <vt:lpstr>Visio.Drawing.15</vt:lpstr>
      <vt:lpstr>Equation.3</vt:lpstr>
      <vt:lpstr>Equation.3</vt:lpstr>
      <vt:lpstr>Equation.3</vt:lpstr>
      <vt:lpstr>Equation.3</vt:lpstr>
      <vt:lpstr>Equation.3</vt:lpstr>
      <vt:lpstr>Equation.3</vt:lpstr>
      <vt:lpstr>Equation.3</vt:lpstr>
      <vt:lpstr>Equation.3</vt:lpstr>
      <vt:lpstr>Equation.3</vt:lpstr>
      <vt:lpstr>Equation.3</vt:lpstr>
      <vt:lpstr>Visio.Drawing.15</vt:lpstr>
      <vt:lpstr>Equation.3</vt:lpstr>
      <vt:lpstr>Equation.3</vt:lpstr>
      <vt:lpstr>Equation.3</vt:lpstr>
      <vt:lpstr>Equation.3</vt:lpstr>
      <vt:lpstr>Equation.3</vt:lpstr>
      <vt:lpstr>Equation.3</vt:lpstr>
      <vt:lpstr>Equation.3</vt:lpstr>
      <vt:lpstr>Equation.3</vt:lpstr>
      <vt:lpstr>Equation.3</vt:lpstr>
      <vt:lpstr>Equation.3</vt:lpstr>
      <vt:lpstr>Visio.Drawing.15</vt:lpstr>
      <vt:lpstr>Equation.3</vt:lpstr>
      <vt:lpstr>Equation.3</vt:lpstr>
      <vt:lpstr>Equation.3</vt:lpstr>
      <vt:lpstr>Equation.3</vt:lpstr>
      <vt:lpstr>Equation.3</vt:lpstr>
      <vt:lpstr>Equation.3</vt:lpstr>
      <vt:lpstr>Equation.3</vt:lpstr>
      <vt:lpstr>Equation.3</vt:lpstr>
      <vt:lpstr>Equation.3</vt:lpstr>
      <vt:lpstr>Equation.3</vt:lpstr>
      <vt:lpstr>Visio.Drawing.15</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502</cp:revision>
  <dcterms:created xsi:type="dcterms:W3CDTF">2015-11-23T03:31:00Z</dcterms:created>
  <dcterms:modified xsi:type="dcterms:W3CDTF">2021-03-04T06:14:07Z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