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>
  <p:sldMasterIdLst>
    <p:sldMasterId id="2147483648" r:id="rId1"/>
    <p:sldMasterId id="2147483654" r:id="rId3"/>
    <p:sldMasterId id="2147483673" r:id="rId4"/>
    <p:sldMasterId id="2147483677" r:id="rId5"/>
    <p:sldMasterId id="2147483681" r:id="rId6"/>
    <p:sldMasterId id="2147483685" r:id="rId7"/>
    <p:sldMasterId id="2147483690" r:id="rId8"/>
  </p:sldMasterIdLst>
  <p:notesMasterIdLst>
    <p:notesMasterId r:id="rId11"/>
  </p:notesMasterIdLst>
  <p:sldIdLst>
    <p:sldId id="426" r:id="rId9"/>
    <p:sldId id="380" r:id="rId10"/>
    <p:sldId id="314" r:id="rId12"/>
    <p:sldId id="381" r:id="rId13"/>
    <p:sldId id="382" r:id="rId14"/>
    <p:sldId id="391" r:id="rId15"/>
    <p:sldId id="383" r:id="rId16"/>
    <p:sldId id="384" r:id="rId17"/>
    <p:sldId id="385" r:id="rId18"/>
    <p:sldId id="386" r:id="rId19"/>
    <p:sldId id="387" r:id="rId20"/>
    <p:sldId id="388" r:id="rId21"/>
    <p:sldId id="389" r:id="rId22"/>
    <p:sldId id="392" r:id="rId23"/>
    <p:sldId id="390" r:id="rId24"/>
    <p:sldId id="393" r:id="rId25"/>
    <p:sldId id="395" r:id="rId26"/>
    <p:sldId id="394" r:id="rId27"/>
    <p:sldId id="396" r:id="rId28"/>
    <p:sldId id="397" r:id="rId29"/>
    <p:sldId id="398" r:id="rId30"/>
    <p:sldId id="399" r:id="rId31"/>
    <p:sldId id="400" r:id="rId32"/>
    <p:sldId id="401" r:id="rId33"/>
    <p:sldId id="402" r:id="rId34"/>
    <p:sldId id="403" r:id="rId35"/>
    <p:sldId id="404" r:id="rId36"/>
    <p:sldId id="415" r:id="rId37"/>
    <p:sldId id="422" r:id="rId38"/>
    <p:sldId id="424" r:id="rId39"/>
    <p:sldId id="420" r:id="rId40"/>
  </p:sldIdLst>
  <p:sldSz cx="9144000" cy="6858000" type="screen4x3"/>
  <p:notesSz cx="6858000" cy="9144000"/>
  <p:custDataLst>
    <p:tags r:id="rId4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作者" initials="A" lastIdx="0" clrIdx="1"/>
  <p:cmAuthor id="0" name="can how" initials="ch" lastIdx="5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E6E6"/>
    <a:srgbClr val="FFC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860" autoAdjust="0"/>
    <p:restoredTop sz="94660"/>
  </p:normalViewPr>
  <p:slideViewPr>
    <p:cSldViewPr snapToGrid="0">
      <p:cViewPr>
        <p:scale>
          <a:sx n="70" d="100"/>
          <a:sy n="70" d="100"/>
        </p:scale>
        <p:origin x="-1308" y="-216"/>
      </p:cViewPr>
      <p:guideLst>
        <p:guide orient="horz" pos="2153"/>
        <p:guide pos="286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1.xml"/><Relationship Id="rId8" Type="http://schemas.openxmlformats.org/officeDocument/2006/relationships/slideMaster" Target="slideMasters/slideMaster7.xml"/><Relationship Id="rId7" Type="http://schemas.openxmlformats.org/officeDocument/2006/relationships/slideMaster" Target="slideMasters/slideMaster6.xml"/><Relationship Id="rId6" Type="http://schemas.openxmlformats.org/officeDocument/2006/relationships/slideMaster" Target="slideMasters/slideMaster5.xml"/><Relationship Id="rId5" Type="http://schemas.openxmlformats.org/officeDocument/2006/relationships/slideMaster" Target="slideMasters/slideMaster4.xml"/><Relationship Id="rId45" Type="http://schemas.openxmlformats.org/officeDocument/2006/relationships/tags" Target="tags/tag42.xml"/><Relationship Id="rId44" Type="http://schemas.openxmlformats.org/officeDocument/2006/relationships/commentAuthors" Target="commentAuthors.xml"/><Relationship Id="rId43" Type="http://schemas.openxmlformats.org/officeDocument/2006/relationships/tableStyles" Target="tableStyles.xml"/><Relationship Id="rId42" Type="http://schemas.openxmlformats.org/officeDocument/2006/relationships/viewProps" Target="viewProps.xml"/><Relationship Id="rId41" Type="http://schemas.openxmlformats.org/officeDocument/2006/relationships/presProps" Target="presProps.xml"/><Relationship Id="rId40" Type="http://schemas.openxmlformats.org/officeDocument/2006/relationships/slide" Target="slides/slide31.xml"/><Relationship Id="rId4" Type="http://schemas.openxmlformats.org/officeDocument/2006/relationships/slideMaster" Target="slideMasters/slideMaster3.xml"/><Relationship Id="rId39" Type="http://schemas.openxmlformats.org/officeDocument/2006/relationships/slide" Target="slides/slide30.xml"/><Relationship Id="rId38" Type="http://schemas.openxmlformats.org/officeDocument/2006/relationships/slide" Target="slides/slide29.xml"/><Relationship Id="rId37" Type="http://schemas.openxmlformats.org/officeDocument/2006/relationships/slide" Target="slides/slide28.xml"/><Relationship Id="rId36" Type="http://schemas.openxmlformats.org/officeDocument/2006/relationships/slide" Target="slides/slide27.xml"/><Relationship Id="rId35" Type="http://schemas.openxmlformats.org/officeDocument/2006/relationships/slide" Target="slides/slide26.xml"/><Relationship Id="rId34" Type="http://schemas.openxmlformats.org/officeDocument/2006/relationships/slide" Target="slides/slide25.xml"/><Relationship Id="rId33" Type="http://schemas.openxmlformats.org/officeDocument/2006/relationships/slide" Target="slides/slide24.xml"/><Relationship Id="rId32" Type="http://schemas.openxmlformats.org/officeDocument/2006/relationships/slide" Target="slides/slide23.xml"/><Relationship Id="rId31" Type="http://schemas.openxmlformats.org/officeDocument/2006/relationships/slide" Target="slides/slide22.xml"/><Relationship Id="rId30" Type="http://schemas.openxmlformats.org/officeDocument/2006/relationships/slide" Target="slides/slide21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0.xml"/><Relationship Id="rId28" Type="http://schemas.openxmlformats.org/officeDocument/2006/relationships/slide" Target="slides/slide19.xml"/><Relationship Id="rId27" Type="http://schemas.openxmlformats.org/officeDocument/2006/relationships/slide" Target="slides/slide18.xml"/><Relationship Id="rId26" Type="http://schemas.openxmlformats.org/officeDocument/2006/relationships/slide" Target="slides/slide17.xml"/><Relationship Id="rId25" Type="http://schemas.openxmlformats.org/officeDocument/2006/relationships/slide" Target="slides/slide16.xml"/><Relationship Id="rId24" Type="http://schemas.openxmlformats.org/officeDocument/2006/relationships/slide" Target="slides/slide15.xml"/><Relationship Id="rId23" Type="http://schemas.openxmlformats.org/officeDocument/2006/relationships/slide" Target="slides/slide14.xml"/><Relationship Id="rId22" Type="http://schemas.openxmlformats.org/officeDocument/2006/relationships/slide" Target="slides/slide13.xml"/><Relationship Id="rId21" Type="http://schemas.openxmlformats.org/officeDocument/2006/relationships/slide" Target="slides/slide12.xml"/><Relationship Id="rId20" Type="http://schemas.openxmlformats.org/officeDocument/2006/relationships/slide" Target="slides/slide11.xml"/><Relationship Id="rId2" Type="http://schemas.openxmlformats.org/officeDocument/2006/relationships/theme" Target="theme/theme1.xml"/><Relationship Id="rId19" Type="http://schemas.openxmlformats.org/officeDocument/2006/relationships/slide" Target="slides/slide10.xml"/><Relationship Id="rId18" Type="http://schemas.openxmlformats.org/officeDocument/2006/relationships/slide" Target="slides/slide9.xml"/><Relationship Id="rId17" Type="http://schemas.openxmlformats.org/officeDocument/2006/relationships/slide" Target="slides/slide8.xml"/><Relationship Id="rId16" Type="http://schemas.openxmlformats.org/officeDocument/2006/relationships/slide" Target="slides/slide7.xml"/><Relationship Id="rId15" Type="http://schemas.openxmlformats.org/officeDocument/2006/relationships/slide" Target="slides/slide6.xml"/><Relationship Id="rId14" Type="http://schemas.openxmlformats.org/officeDocument/2006/relationships/slide" Target="slides/slide5.xml"/><Relationship Id="rId13" Type="http://schemas.openxmlformats.org/officeDocument/2006/relationships/slide" Target="slides/slide4.xml"/><Relationship Id="rId12" Type="http://schemas.openxmlformats.org/officeDocument/2006/relationships/slide" Target="slides/slide3.xml"/><Relationship Id="rId11" Type="http://schemas.openxmlformats.org/officeDocument/2006/relationships/notesMaster" Target="notesMasters/notesMaster1.xml"/><Relationship Id="rId10" Type="http://schemas.openxmlformats.org/officeDocument/2006/relationships/slide" Target="slides/slide2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25A8C7-CC1A-4A08-9B4B-31F43B054C7F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E1B693-632D-4080-9CF6-EA28B66DC801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EBAAA1-E281-4744-B3FB-F2AF5002EA96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EBAAA1-E281-4744-B3FB-F2AF5002EA96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EBAAA1-E281-4744-B3FB-F2AF5002EA96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EBAAA1-E281-4744-B3FB-F2AF5002EA96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EBAAA1-E281-4744-B3FB-F2AF5002EA96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EBAAA1-E281-4744-B3FB-F2AF5002EA96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EBAAA1-E281-4744-B3FB-F2AF5002EA96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143000" y="1854199"/>
            <a:ext cx="6858000" cy="1655763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08F32-F09A-4344-B65D-3757FEAF56B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08F32-F09A-4344-B65D-3757FEAF56B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dirty="0" smtClean="0">
                <a:solidFill>
                  <a:prstClr val="black">
                    <a:tint val="75000"/>
                  </a:prstClr>
                </a:solidFill>
              </a:rPr>
              <a:t>Of  69</a:t>
            </a: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08F32-F09A-4344-B65D-3757FEAF56B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08F32-F09A-4344-B65D-3757FEAF56B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08F32-F09A-4344-B65D-3757FEAF56B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08F32-F09A-4344-B65D-3757FEAF56B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 smtClean="0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08F32-F09A-4344-B65D-3757FEAF56B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08F32-F09A-4344-B65D-3757FEAF56B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08F32-F09A-4344-B65D-3757FEAF56B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kumimoji="1" b="1"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1" b="1"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 b="1"/>
            </a:lvl1pPr>
          </a:lstStyle>
          <a:p>
            <a:pPr>
              <a:defRPr/>
            </a:pPr>
            <a:fld id="{67C3AAF4-1844-4EEA-8132-22A06EE6489A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kumimoji="1" b="1"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1" b="1"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 b="1"/>
            </a:lvl1pPr>
          </a:lstStyle>
          <a:p>
            <a:pPr>
              <a:defRPr/>
            </a:pPr>
            <a:fld id="{F9AD98D2-E8AF-49B1-9C8C-175DE0A5BE71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701675" y="233363"/>
            <a:ext cx="7829550" cy="575945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标题和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01675" y="233363"/>
            <a:ext cx="7829550" cy="595312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表格占位符 2"/>
          <p:cNvSpPr>
            <a:spLocks noGrp="1"/>
          </p:cNvSpPr>
          <p:nvPr>
            <p:ph type="tbl" idx="1"/>
          </p:nvPr>
        </p:nvSpPr>
        <p:spPr>
          <a:xfrm>
            <a:off x="701675" y="1628775"/>
            <a:ext cx="7829550" cy="4364038"/>
          </a:xfrm>
        </p:spPr>
        <p:txBody>
          <a:bodyPr/>
          <a:lstStyle/>
          <a:p>
            <a:pPr lvl="0"/>
            <a:endParaRPr lang="zh-CN" altLang="en-US" noProof="0" smtClean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143000" y="1854199"/>
            <a:ext cx="6858000" cy="1655763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690257" y="854039"/>
            <a:ext cx="7832784" cy="781051"/>
            <a:chOff x="3725790" y="847725"/>
            <a:chExt cx="3730770" cy="781050"/>
          </a:xfrm>
        </p:grpSpPr>
        <p:grpSp>
          <p:nvGrpSpPr>
            <p:cNvPr id="10" name="组合 9"/>
            <p:cNvGrpSpPr/>
            <p:nvPr/>
          </p:nvGrpSpPr>
          <p:grpSpPr>
            <a:xfrm>
              <a:off x="3725790" y="1019175"/>
              <a:ext cx="627135" cy="609600"/>
              <a:chOff x="3725790" y="1019175"/>
              <a:chExt cx="627135" cy="609600"/>
            </a:xfrm>
          </p:grpSpPr>
          <p:sp>
            <p:nvSpPr>
              <p:cNvPr id="15" name="任意多边形 11"/>
              <p:cNvSpPr/>
              <p:nvPr/>
            </p:nvSpPr>
            <p:spPr>
              <a:xfrm>
                <a:off x="3725790" y="1019175"/>
                <a:ext cx="627135" cy="609600"/>
              </a:xfrm>
              <a:custGeom>
                <a:avLst/>
                <a:gdLst>
                  <a:gd name="connsiteX0" fmla="*/ 0 w 627135"/>
                  <a:gd name="connsiteY0" fmla="*/ 0 h 609600"/>
                  <a:gd name="connsiteX1" fmla="*/ 627135 w 627135"/>
                  <a:gd name="connsiteY1" fmla="*/ 0 h 609600"/>
                  <a:gd name="connsiteX2" fmla="*/ 627135 w 627135"/>
                  <a:gd name="connsiteY2" fmla="*/ 609600 h 609600"/>
                  <a:gd name="connsiteX3" fmla="*/ 1783 w 627135"/>
                  <a:gd name="connsiteY3" fmla="*/ 609600 h 609600"/>
                  <a:gd name="connsiteX4" fmla="*/ 305666 w 627135"/>
                  <a:gd name="connsiteY4" fmla="*/ 300804 h 609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7135" h="609600">
                    <a:moveTo>
                      <a:pt x="0" y="0"/>
                    </a:moveTo>
                    <a:lnTo>
                      <a:pt x="627135" y="0"/>
                    </a:lnTo>
                    <a:lnTo>
                      <a:pt x="627135" y="609600"/>
                    </a:lnTo>
                    <a:lnTo>
                      <a:pt x="1783" y="609600"/>
                    </a:lnTo>
                    <a:lnTo>
                      <a:pt x="305666" y="30080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6" name="直角三角形 15"/>
              <p:cNvSpPr/>
              <p:nvPr/>
            </p:nvSpPr>
            <p:spPr>
              <a:xfrm rot="5400000" flipV="1">
                <a:off x="4181475" y="1457325"/>
                <a:ext cx="171450" cy="171450"/>
              </a:xfrm>
              <a:prstGeom prst="rtTriangl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11" name="组合 10"/>
            <p:cNvGrpSpPr/>
            <p:nvPr/>
          </p:nvGrpSpPr>
          <p:grpSpPr>
            <a:xfrm flipH="1">
              <a:off x="6829425" y="1019175"/>
              <a:ext cx="627135" cy="609600"/>
              <a:chOff x="3725790" y="1019175"/>
              <a:chExt cx="627135" cy="609600"/>
            </a:xfrm>
          </p:grpSpPr>
          <p:sp>
            <p:nvSpPr>
              <p:cNvPr id="13" name="任意多边形 9"/>
              <p:cNvSpPr/>
              <p:nvPr/>
            </p:nvSpPr>
            <p:spPr>
              <a:xfrm>
                <a:off x="3725790" y="1019175"/>
                <a:ext cx="627135" cy="609600"/>
              </a:xfrm>
              <a:custGeom>
                <a:avLst/>
                <a:gdLst>
                  <a:gd name="connsiteX0" fmla="*/ 0 w 627135"/>
                  <a:gd name="connsiteY0" fmla="*/ 0 h 609600"/>
                  <a:gd name="connsiteX1" fmla="*/ 627135 w 627135"/>
                  <a:gd name="connsiteY1" fmla="*/ 0 h 609600"/>
                  <a:gd name="connsiteX2" fmla="*/ 627135 w 627135"/>
                  <a:gd name="connsiteY2" fmla="*/ 609600 h 609600"/>
                  <a:gd name="connsiteX3" fmla="*/ 1783 w 627135"/>
                  <a:gd name="connsiteY3" fmla="*/ 609600 h 609600"/>
                  <a:gd name="connsiteX4" fmla="*/ 305666 w 627135"/>
                  <a:gd name="connsiteY4" fmla="*/ 300804 h 609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7135" h="609600">
                    <a:moveTo>
                      <a:pt x="0" y="0"/>
                    </a:moveTo>
                    <a:lnTo>
                      <a:pt x="627135" y="0"/>
                    </a:lnTo>
                    <a:lnTo>
                      <a:pt x="627135" y="609600"/>
                    </a:lnTo>
                    <a:lnTo>
                      <a:pt x="1783" y="609600"/>
                    </a:lnTo>
                    <a:lnTo>
                      <a:pt x="305666" y="30080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4" name="直角三角形 13"/>
              <p:cNvSpPr/>
              <p:nvPr/>
            </p:nvSpPr>
            <p:spPr>
              <a:xfrm rot="5400000" flipV="1">
                <a:off x="4181475" y="1457325"/>
                <a:ext cx="171450" cy="171450"/>
              </a:xfrm>
              <a:prstGeom prst="rtTriangl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12" name="矩形 11"/>
            <p:cNvSpPr/>
            <p:nvPr/>
          </p:nvSpPr>
          <p:spPr>
            <a:xfrm>
              <a:off x="4181475" y="847725"/>
              <a:ext cx="2819400" cy="60960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17" name="组合 16"/>
          <p:cNvGrpSpPr/>
          <p:nvPr userDrawn="1"/>
        </p:nvGrpSpPr>
        <p:grpSpPr>
          <a:xfrm>
            <a:off x="1754535" y="2048547"/>
            <a:ext cx="5693399" cy="415498"/>
            <a:chOff x="1807265" y="2462595"/>
            <a:chExt cx="5693399" cy="415498"/>
          </a:xfrm>
          <a:solidFill>
            <a:schemeClr val="bg2"/>
          </a:solidFill>
        </p:grpSpPr>
        <p:sp>
          <p:nvSpPr>
            <p:cNvPr id="18" name="圆角矩形 46"/>
            <p:cNvSpPr/>
            <p:nvPr/>
          </p:nvSpPr>
          <p:spPr>
            <a:xfrm>
              <a:off x="1807265" y="2478527"/>
              <a:ext cx="5693399" cy="394154"/>
            </a:xfrm>
            <a:prstGeom prst="roundRect">
              <a:avLst>
                <a:gd name="adj" fmla="val 20658"/>
              </a:avLst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>
                <a:solidFill>
                  <a:srgbClr val="FFFFFF"/>
                </a:solidFill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1883286" y="2462595"/>
              <a:ext cx="3007662" cy="415498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endParaRPr lang="zh-CN" altLang="en-US" sz="2100" spc="225" dirty="0">
                <a:solidFill>
                  <a:srgbClr val="FFFFFF"/>
                </a:solidFill>
                <a:latin typeface="微软雅黑" panose="020B0503020204020204" pitchFamily="34" charset="-122"/>
              </a:endParaRPr>
            </a:p>
          </p:txBody>
        </p:sp>
      </p:grpSp>
      <p:grpSp>
        <p:nvGrpSpPr>
          <p:cNvPr id="20" name="组合 19"/>
          <p:cNvGrpSpPr/>
          <p:nvPr userDrawn="1"/>
        </p:nvGrpSpPr>
        <p:grpSpPr>
          <a:xfrm>
            <a:off x="1754535" y="2753555"/>
            <a:ext cx="5693399" cy="426278"/>
            <a:chOff x="1807265" y="2935089"/>
            <a:chExt cx="5693399" cy="426278"/>
          </a:xfrm>
        </p:grpSpPr>
        <p:sp>
          <p:nvSpPr>
            <p:cNvPr id="21" name="圆角矩形 48"/>
            <p:cNvSpPr/>
            <p:nvPr/>
          </p:nvSpPr>
          <p:spPr>
            <a:xfrm>
              <a:off x="1807265" y="2935089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>
                <a:solidFill>
                  <a:srgbClr val="FFFFFF"/>
                </a:solidFill>
              </a:endParaRPr>
            </a:p>
          </p:txBody>
        </p:sp>
        <p:sp>
          <p:nvSpPr>
            <p:cNvPr id="22" name="矩形 21"/>
            <p:cNvSpPr/>
            <p:nvPr/>
          </p:nvSpPr>
          <p:spPr>
            <a:xfrm>
              <a:off x="1881814" y="2945869"/>
              <a:ext cx="184731" cy="4154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zh-CN" altLang="en-US" sz="2100" spc="225" dirty="0">
                <a:solidFill>
                  <a:srgbClr val="000000">
                    <a:lumMod val="75000"/>
                    <a:lumOff val="25000"/>
                  </a:srgbClr>
                </a:solidFill>
                <a:latin typeface="微软雅黑" panose="020B0503020204020204" pitchFamily="34" charset="-122"/>
              </a:endParaRPr>
            </a:p>
          </p:txBody>
        </p:sp>
      </p:grpSp>
      <p:grpSp>
        <p:nvGrpSpPr>
          <p:cNvPr id="23" name="组合 22"/>
          <p:cNvGrpSpPr/>
          <p:nvPr userDrawn="1"/>
        </p:nvGrpSpPr>
        <p:grpSpPr>
          <a:xfrm>
            <a:off x="1754535" y="3469343"/>
            <a:ext cx="5693399" cy="426278"/>
            <a:chOff x="1807265" y="3400693"/>
            <a:chExt cx="5693399" cy="426278"/>
          </a:xfrm>
        </p:grpSpPr>
        <p:sp>
          <p:nvSpPr>
            <p:cNvPr id="24" name="圆角矩形 50"/>
            <p:cNvSpPr/>
            <p:nvPr/>
          </p:nvSpPr>
          <p:spPr>
            <a:xfrm>
              <a:off x="1807265" y="3400693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>
                <a:solidFill>
                  <a:srgbClr val="FFFFFF"/>
                </a:solidFill>
              </a:endParaRPr>
            </a:p>
          </p:txBody>
        </p:sp>
        <p:sp>
          <p:nvSpPr>
            <p:cNvPr id="25" name="矩形 24"/>
            <p:cNvSpPr/>
            <p:nvPr/>
          </p:nvSpPr>
          <p:spPr>
            <a:xfrm>
              <a:off x="1881814" y="3411473"/>
              <a:ext cx="184731" cy="4154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zh-CN" altLang="en-US" sz="2100" spc="225" dirty="0">
                <a:solidFill>
                  <a:srgbClr val="000000">
                    <a:lumMod val="75000"/>
                    <a:lumOff val="25000"/>
                  </a:srgbClr>
                </a:solidFill>
                <a:latin typeface="微软雅黑" panose="020B0503020204020204" pitchFamily="34" charset="-122"/>
              </a:endParaRPr>
            </a:p>
          </p:txBody>
        </p:sp>
      </p:grpSp>
      <p:grpSp>
        <p:nvGrpSpPr>
          <p:cNvPr id="26" name="组合 25"/>
          <p:cNvGrpSpPr/>
          <p:nvPr userDrawn="1"/>
        </p:nvGrpSpPr>
        <p:grpSpPr>
          <a:xfrm>
            <a:off x="1754535" y="4185131"/>
            <a:ext cx="5693399" cy="426279"/>
            <a:chOff x="1807265" y="3866296"/>
            <a:chExt cx="5693399" cy="426279"/>
          </a:xfrm>
        </p:grpSpPr>
        <p:sp>
          <p:nvSpPr>
            <p:cNvPr id="27" name="圆角矩形 52"/>
            <p:cNvSpPr/>
            <p:nvPr/>
          </p:nvSpPr>
          <p:spPr>
            <a:xfrm>
              <a:off x="1807265" y="3866296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>
                <a:solidFill>
                  <a:srgbClr val="FFFFFF"/>
                </a:solidFill>
              </a:endParaRPr>
            </a:p>
          </p:txBody>
        </p:sp>
        <p:sp>
          <p:nvSpPr>
            <p:cNvPr id="28" name="矩形 27"/>
            <p:cNvSpPr/>
            <p:nvPr/>
          </p:nvSpPr>
          <p:spPr>
            <a:xfrm>
              <a:off x="1881814" y="3877077"/>
              <a:ext cx="184731" cy="4154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zh-CN" altLang="en-US" sz="2100" spc="225" dirty="0">
                <a:solidFill>
                  <a:srgbClr val="000000">
                    <a:lumMod val="75000"/>
                    <a:lumOff val="25000"/>
                  </a:srgbClr>
                </a:solidFill>
                <a:latin typeface="微软雅黑" panose="020B0503020204020204" pitchFamily="34" charset="-122"/>
              </a:endParaRPr>
            </a:p>
          </p:txBody>
        </p:sp>
      </p:grpSp>
      <p:sp>
        <p:nvSpPr>
          <p:cNvPr id="29" name="圆角矩形 42"/>
          <p:cNvSpPr/>
          <p:nvPr userDrawn="1"/>
        </p:nvSpPr>
        <p:spPr>
          <a:xfrm>
            <a:off x="1765367" y="4900919"/>
            <a:ext cx="5693399" cy="394200"/>
          </a:xfrm>
          <a:prstGeom prst="roundRect">
            <a:avLst>
              <a:gd name="adj" fmla="val 20658"/>
            </a:avLst>
          </a:prstGeom>
          <a:solidFill>
            <a:srgbClr val="E6E6E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100" dirty="0">
                <a:solidFill>
                  <a:srgbClr val="000000">
                    <a:lumMod val="75000"/>
                    <a:lumOff val="25000"/>
                  </a:srgbClr>
                </a:solidFill>
              </a:rPr>
              <a:t> </a:t>
            </a:r>
            <a:endParaRPr lang="zh-CN" altLang="en-US" sz="2100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30" name="圆角矩形 1"/>
          <p:cNvSpPr/>
          <p:nvPr userDrawn="1"/>
        </p:nvSpPr>
        <p:spPr>
          <a:xfrm>
            <a:off x="1784416" y="5511788"/>
            <a:ext cx="5693399" cy="394200"/>
          </a:xfrm>
          <a:prstGeom prst="roundRect">
            <a:avLst>
              <a:gd name="adj" fmla="val 20658"/>
            </a:avLst>
          </a:prstGeom>
          <a:solidFill>
            <a:srgbClr val="E6E6E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en-US" sz="2100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34" name="文本占位符 33"/>
          <p:cNvSpPr>
            <a:spLocks noGrp="1"/>
          </p:cNvSpPr>
          <p:nvPr>
            <p:ph type="body" sz="quarter" idx="13" hasCustomPrompt="1"/>
          </p:nvPr>
        </p:nvSpPr>
        <p:spPr>
          <a:xfrm>
            <a:off x="2106613" y="854075"/>
            <a:ext cx="4954587" cy="523875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rgbClr val="FFC000"/>
                </a:solidFill>
              </a:defRPr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36" name="文本占位符 35"/>
          <p:cNvSpPr>
            <a:spLocks noGrp="1"/>
          </p:cNvSpPr>
          <p:nvPr>
            <p:ph type="body" sz="quarter" idx="14" hasCustomPrompt="1"/>
          </p:nvPr>
        </p:nvSpPr>
        <p:spPr>
          <a:xfrm>
            <a:off x="1920875" y="2063750"/>
            <a:ext cx="5011738" cy="411163"/>
          </a:xfrm>
        </p:spPr>
        <p:txBody>
          <a:bodyPr>
            <a:normAutofit/>
          </a:bodyPr>
          <a:lstStyle>
            <a:lvl1pPr>
              <a:defRPr sz="2100"/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37" name="文本占位符 35"/>
          <p:cNvSpPr>
            <a:spLocks noGrp="1"/>
          </p:cNvSpPr>
          <p:nvPr>
            <p:ph type="body" sz="quarter" idx="15" hasCustomPrompt="1"/>
          </p:nvPr>
        </p:nvSpPr>
        <p:spPr>
          <a:xfrm>
            <a:off x="1920875" y="2747372"/>
            <a:ext cx="5011738" cy="411163"/>
          </a:xfrm>
        </p:spPr>
        <p:txBody>
          <a:bodyPr>
            <a:normAutofit/>
          </a:bodyPr>
          <a:lstStyle>
            <a:lvl1pPr>
              <a:defRPr sz="2100"/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38" name="文本占位符 35"/>
          <p:cNvSpPr>
            <a:spLocks noGrp="1"/>
          </p:cNvSpPr>
          <p:nvPr>
            <p:ph type="body" sz="quarter" idx="16" hasCustomPrompt="1"/>
          </p:nvPr>
        </p:nvSpPr>
        <p:spPr>
          <a:xfrm>
            <a:off x="1920875" y="3468767"/>
            <a:ext cx="5011738" cy="411163"/>
          </a:xfrm>
        </p:spPr>
        <p:txBody>
          <a:bodyPr>
            <a:normAutofit/>
          </a:bodyPr>
          <a:lstStyle>
            <a:lvl1pPr>
              <a:defRPr sz="2100"/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39" name="文本占位符 35"/>
          <p:cNvSpPr>
            <a:spLocks noGrp="1"/>
          </p:cNvSpPr>
          <p:nvPr>
            <p:ph type="body" sz="quarter" idx="17" hasCustomPrompt="1"/>
          </p:nvPr>
        </p:nvSpPr>
        <p:spPr>
          <a:xfrm>
            <a:off x="1920875" y="5532807"/>
            <a:ext cx="5011738" cy="411163"/>
          </a:xfrm>
        </p:spPr>
        <p:txBody>
          <a:bodyPr>
            <a:normAutofit/>
          </a:bodyPr>
          <a:lstStyle>
            <a:lvl1pPr>
              <a:defRPr sz="2100"/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40" name="文本占位符 35"/>
          <p:cNvSpPr>
            <a:spLocks noGrp="1"/>
          </p:cNvSpPr>
          <p:nvPr>
            <p:ph type="body" sz="quarter" idx="18" hasCustomPrompt="1"/>
          </p:nvPr>
        </p:nvSpPr>
        <p:spPr>
          <a:xfrm>
            <a:off x="1920875" y="4176649"/>
            <a:ext cx="5011738" cy="411163"/>
          </a:xfrm>
        </p:spPr>
        <p:txBody>
          <a:bodyPr>
            <a:normAutofit/>
          </a:bodyPr>
          <a:lstStyle>
            <a:lvl1pPr>
              <a:defRPr sz="2100"/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41" name="文本占位符 35"/>
          <p:cNvSpPr>
            <a:spLocks noGrp="1"/>
          </p:cNvSpPr>
          <p:nvPr>
            <p:ph type="body" sz="quarter" idx="19" hasCustomPrompt="1"/>
          </p:nvPr>
        </p:nvSpPr>
        <p:spPr>
          <a:xfrm>
            <a:off x="1920875" y="4906446"/>
            <a:ext cx="5011738" cy="411163"/>
          </a:xfrm>
        </p:spPr>
        <p:txBody>
          <a:bodyPr>
            <a:normAutofit/>
          </a:bodyPr>
          <a:lstStyle>
            <a:lvl1pPr>
              <a:defRPr sz="2100"/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42" name="矩形 41"/>
          <p:cNvSpPr/>
          <p:nvPr userDrawn="1"/>
        </p:nvSpPr>
        <p:spPr>
          <a:xfrm>
            <a:off x="0" y="-8890"/>
            <a:ext cx="9144000" cy="38227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1355">
                <a:solidFill>
                  <a:prstClr val="white"/>
                </a:solidFill>
              </a:rPr>
              <a:t>大数据应用人才培养系列教材</a:t>
            </a:r>
            <a:endParaRPr lang="zh-CN" altLang="en-US" sz="1355">
              <a:solidFill>
                <a:prstClr val="white"/>
              </a:solidFill>
            </a:endParaRPr>
          </a:p>
        </p:txBody>
      </p:sp>
      <p:sp>
        <p:nvSpPr>
          <p:cNvPr id="43" name="矩形 42"/>
          <p:cNvSpPr/>
          <p:nvPr userDrawn="1"/>
        </p:nvSpPr>
        <p:spPr>
          <a:xfrm>
            <a:off x="0" y="6123215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44" name="矩形 43"/>
          <p:cNvSpPr/>
          <p:nvPr userDrawn="1"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grpSp>
        <p:nvGrpSpPr>
          <p:cNvPr id="5" name="组合 4"/>
          <p:cNvGrpSpPr/>
          <p:nvPr userDrawn="1"/>
        </p:nvGrpSpPr>
        <p:grpSpPr>
          <a:xfrm>
            <a:off x="0" y="1997136"/>
            <a:ext cx="7084431" cy="1791128"/>
            <a:chOff x="-1" y="2037922"/>
            <a:chExt cx="12192763" cy="1791128"/>
          </a:xfrm>
        </p:grpSpPr>
        <p:sp>
          <p:nvSpPr>
            <p:cNvPr id="6" name="矩形 5"/>
            <p:cNvSpPr/>
            <p:nvPr/>
          </p:nvSpPr>
          <p:spPr>
            <a:xfrm>
              <a:off x="762" y="2038350"/>
              <a:ext cx="12192000" cy="179070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762" y="2037922"/>
              <a:ext cx="12192000" cy="72000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-1" y="3752264"/>
              <a:ext cx="12192000" cy="72000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</p:grpSp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391"/>
          <a:stretch>
            <a:fillRect/>
          </a:stretch>
        </p:blipFill>
        <p:spPr>
          <a:xfrm flipH="1">
            <a:off x="6143625" y="0"/>
            <a:ext cx="3000375" cy="6858000"/>
          </a:xfrm>
          <a:prstGeom prst="rect">
            <a:avLst/>
          </a:prstGeom>
        </p:spPr>
      </p:pic>
      <p:sp>
        <p:nvSpPr>
          <p:cNvPr id="10" name="文本框 5"/>
          <p:cNvSpPr txBox="1"/>
          <p:nvPr userDrawn="1"/>
        </p:nvSpPr>
        <p:spPr>
          <a:xfrm>
            <a:off x="1371600" y="2328817"/>
            <a:ext cx="418576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7200" spc="600" dirty="0">
                <a:solidFill>
                  <a:srgbClr val="FFFFFF"/>
                </a:solidFill>
              </a:rPr>
              <a:t>感谢聆听</a:t>
            </a:r>
            <a:endParaRPr lang="zh-CN" altLang="en-US" sz="7200" spc="6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143000" y="1854199"/>
            <a:ext cx="6858000" cy="1655763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690257" y="854039"/>
            <a:ext cx="7832784" cy="781051"/>
            <a:chOff x="3725790" y="847725"/>
            <a:chExt cx="3730770" cy="781050"/>
          </a:xfrm>
        </p:grpSpPr>
        <p:grpSp>
          <p:nvGrpSpPr>
            <p:cNvPr id="10" name="组合 9"/>
            <p:cNvGrpSpPr/>
            <p:nvPr/>
          </p:nvGrpSpPr>
          <p:grpSpPr>
            <a:xfrm>
              <a:off x="3725790" y="1019175"/>
              <a:ext cx="627135" cy="609600"/>
              <a:chOff x="3725790" y="1019175"/>
              <a:chExt cx="627135" cy="609600"/>
            </a:xfrm>
          </p:grpSpPr>
          <p:sp>
            <p:nvSpPr>
              <p:cNvPr id="15" name="任意多边形 11"/>
              <p:cNvSpPr/>
              <p:nvPr/>
            </p:nvSpPr>
            <p:spPr>
              <a:xfrm>
                <a:off x="3725790" y="1019175"/>
                <a:ext cx="627135" cy="609600"/>
              </a:xfrm>
              <a:custGeom>
                <a:avLst/>
                <a:gdLst>
                  <a:gd name="connsiteX0" fmla="*/ 0 w 627135"/>
                  <a:gd name="connsiteY0" fmla="*/ 0 h 609600"/>
                  <a:gd name="connsiteX1" fmla="*/ 627135 w 627135"/>
                  <a:gd name="connsiteY1" fmla="*/ 0 h 609600"/>
                  <a:gd name="connsiteX2" fmla="*/ 627135 w 627135"/>
                  <a:gd name="connsiteY2" fmla="*/ 609600 h 609600"/>
                  <a:gd name="connsiteX3" fmla="*/ 1783 w 627135"/>
                  <a:gd name="connsiteY3" fmla="*/ 609600 h 609600"/>
                  <a:gd name="connsiteX4" fmla="*/ 305666 w 627135"/>
                  <a:gd name="connsiteY4" fmla="*/ 300804 h 609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7135" h="609600">
                    <a:moveTo>
                      <a:pt x="0" y="0"/>
                    </a:moveTo>
                    <a:lnTo>
                      <a:pt x="627135" y="0"/>
                    </a:lnTo>
                    <a:lnTo>
                      <a:pt x="627135" y="609600"/>
                    </a:lnTo>
                    <a:lnTo>
                      <a:pt x="1783" y="609600"/>
                    </a:lnTo>
                    <a:lnTo>
                      <a:pt x="305666" y="30080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6" name="直角三角形 15"/>
              <p:cNvSpPr/>
              <p:nvPr/>
            </p:nvSpPr>
            <p:spPr>
              <a:xfrm rot="5400000" flipV="1">
                <a:off x="4181475" y="1457325"/>
                <a:ext cx="171450" cy="171450"/>
              </a:xfrm>
              <a:prstGeom prst="rtTriangl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11" name="组合 10"/>
            <p:cNvGrpSpPr/>
            <p:nvPr/>
          </p:nvGrpSpPr>
          <p:grpSpPr>
            <a:xfrm flipH="1">
              <a:off x="6829425" y="1019175"/>
              <a:ext cx="627135" cy="609600"/>
              <a:chOff x="3725790" y="1019175"/>
              <a:chExt cx="627135" cy="609600"/>
            </a:xfrm>
          </p:grpSpPr>
          <p:sp>
            <p:nvSpPr>
              <p:cNvPr id="13" name="任意多边形 9"/>
              <p:cNvSpPr/>
              <p:nvPr/>
            </p:nvSpPr>
            <p:spPr>
              <a:xfrm>
                <a:off x="3725790" y="1019175"/>
                <a:ext cx="627135" cy="609600"/>
              </a:xfrm>
              <a:custGeom>
                <a:avLst/>
                <a:gdLst>
                  <a:gd name="connsiteX0" fmla="*/ 0 w 627135"/>
                  <a:gd name="connsiteY0" fmla="*/ 0 h 609600"/>
                  <a:gd name="connsiteX1" fmla="*/ 627135 w 627135"/>
                  <a:gd name="connsiteY1" fmla="*/ 0 h 609600"/>
                  <a:gd name="connsiteX2" fmla="*/ 627135 w 627135"/>
                  <a:gd name="connsiteY2" fmla="*/ 609600 h 609600"/>
                  <a:gd name="connsiteX3" fmla="*/ 1783 w 627135"/>
                  <a:gd name="connsiteY3" fmla="*/ 609600 h 609600"/>
                  <a:gd name="connsiteX4" fmla="*/ 305666 w 627135"/>
                  <a:gd name="connsiteY4" fmla="*/ 300804 h 609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7135" h="609600">
                    <a:moveTo>
                      <a:pt x="0" y="0"/>
                    </a:moveTo>
                    <a:lnTo>
                      <a:pt x="627135" y="0"/>
                    </a:lnTo>
                    <a:lnTo>
                      <a:pt x="627135" y="609600"/>
                    </a:lnTo>
                    <a:lnTo>
                      <a:pt x="1783" y="609600"/>
                    </a:lnTo>
                    <a:lnTo>
                      <a:pt x="305666" y="30080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4" name="直角三角形 13"/>
              <p:cNvSpPr/>
              <p:nvPr/>
            </p:nvSpPr>
            <p:spPr>
              <a:xfrm rot="5400000" flipV="1">
                <a:off x="4181475" y="1457325"/>
                <a:ext cx="171450" cy="171450"/>
              </a:xfrm>
              <a:prstGeom prst="rtTriangl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12" name="矩形 11"/>
            <p:cNvSpPr/>
            <p:nvPr/>
          </p:nvSpPr>
          <p:spPr>
            <a:xfrm>
              <a:off x="4181475" y="847725"/>
              <a:ext cx="2819400" cy="60960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17" name="组合 16"/>
          <p:cNvGrpSpPr/>
          <p:nvPr userDrawn="1"/>
        </p:nvGrpSpPr>
        <p:grpSpPr>
          <a:xfrm>
            <a:off x="1754535" y="2048547"/>
            <a:ext cx="5693399" cy="415498"/>
            <a:chOff x="1807265" y="2462595"/>
            <a:chExt cx="5693399" cy="415498"/>
          </a:xfrm>
          <a:solidFill>
            <a:schemeClr val="bg2"/>
          </a:solidFill>
        </p:grpSpPr>
        <p:sp>
          <p:nvSpPr>
            <p:cNvPr id="18" name="圆角矩形 46"/>
            <p:cNvSpPr/>
            <p:nvPr/>
          </p:nvSpPr>
          <p:spPr>
            <a:xfrm>
              <a:off x="1807265" y="2478527"/>
              <a:ext cx="5693399" cy="394154"/>
            </a:xfrm>
            <a:prstGeom prst="roundRect">
              <a:avLst>
                <a:gd name="adj" fmla="val 20658"/>
              </a:avLst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>
                <a:solidFill>
                  <a:srgbClr val="FFFFFF"/>
                </a:solidFill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1883286" y="2462595"/>
              <a:ext cx="3007662" cy="415498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endParaRPr lang="zh-CN" altLang="en-US" sz="2100" spc="225" dirty="0">
                <a:solidFill>
                  <a:srgbClr val="FFFFFF"/>
                </a:solidFill>
                <a:latin typeface="微软雅黑" panose="020B0503020204020204" pitchFamily="34" charset="-122"/>
              </a:endParaRPr>
            </a:p>
          </p:txBody>
        </p:sp>
      </p:grpSp>
      <p:grpSp>
        <p:nvGrpSpPr>
          <p:cNvPr id="20" name="组合 19"/>
          <p:cNvGrpSpPr/>
          <p:nvPr userDrawn="1"/>
        </p:nvGrpSpPr>
        <p:grpSpPr>
          <a:xfrm>
            <a:off x="1754535" y="2753555"/>
            <a:ext cx="5693399" cy="426278"/>
            <a:chOff x="1807265" y="2935089"/>
            <a:chExt cx="5693399" cy="426278"/>
          </a:xfrm>
        </p:grpSpPr>
        <p:sp>
          <p:nvSpPr>
            <p:cNvPr id="21" name="圆角矩形 48"/>
            <p:cNvSpPr/>
            <p:nvPr/>
          </p:nvSpPr>
          <p:spPr>
            <a:xfrm>
              <a:off x="1807265" y="2935089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>
                <a:solidFill>
                  <a:srgbClr val="FFFFFF"/>
                </a:solidFill>
              </a:endParaRPr>
            </a:p>
          </p:txBody>
        </p:sp>
        <p:sp>
          <p:nvSpPr>
            <p:cNvPr id="22" name="矩形 21"/>
            <p:cNvSpPr/>
            <p:nvPr/>
          </p:nvSpPr>
          <p:spPr>
            <a:xfrm>
              <a:off x="1881814" y="2945869"/>
              <a:ext cx="184731" cy="4154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zh-CN" altLang="en-US" sz="2100" spc="225" dirty="0">
                <a:solidFill>
                  <a:srgbClr val="000000">
                    <a:lumMod val="75000"/>
                    <a:lumOff val="25000"/>
                  </a:srgbClr>
                </a:solidFill>
                <a:latin typeface="微软雅黑" panose="020B0503020204020204" pitchFamily="34" charset="-122"/>
              </a:endParaRPr>
            </a:p>
          </p:txBody>
        </p:sp>
      </p:grpSp>
      <p:grpSp>
        <p:nvGrpSpPr>
          <p:cNvPr id="23" name="组合 22"/>
          <p:cNvGrpSpPr/>
          <p:nvPr userDrawn="1"/>
        </p:nvGrpSpPr>
        <p:grpSpPr>
          <a:xfrm>
            <a:off x="1754535" y="3469343"/>
            <a:ext cx="5693399" cy="426278"/>
            <a:chOff x="1807265" y="3400693"/>
            <a:chExt cx="5693399" cy="426278"/>
          </a:xfrm>
        </p:grpSpPr>
        <p:sp>
          <p:nvSpPr>
            <p:cNvPr id="24" name="圆角矩形 50"/>
            <p:cNvSpPr/>
            <p:nvPr/>
          </p:nvSpPr>
          <p:spPr>
            <a:xfrm>
              <a:off x="1807265" y="3400693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>
                <a:solidFill>
                  <a:srgbClr val="FFFFFF"/>
                </a:solidFill>
              </a:endParaRPr>
            </a:p>
          </p:txBody>
        </p:sp>
        <p:sp>
          <p:nvSpPr>
            <p:cNvPr id="25" name="矩形 24"/>
            <p:cNvSpPr/>
            <p:nvPr/>
          </p:nvSpPr>
          <p:spPr>
            <a:xfrm>
              <a:off x="1881814" y="3411473"/>
              <a:ext cx="184731" cy="4154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zh-CN" altLang="en-US" sz="2100" spc="225" dirty="0">
                <a:solidFill>
                  <a:srgbClr val="000000">
                    <a:lumMod val="75000"/>
                    <a:lumOff val="25000"/>
                  </a:srgbClr>
                </a:solidFill>
                <a:latin typeface="微软雅黑" panose="020B0503020204020204" pitchFamily="34" charset="-122"/>
              </a:endParaRPr>
            </a:p>
          </p:txBody>
        </p:sp>
      </p:grpSp>
      <p:grpSp>
        <p:nvGrpSpPr>
          <p:cNvPr id="26" name="组合 25"/>
          <p:cNvGrpSpPr/>
          <p:nvPr userDrawn="1"/>
        </p:nvGrpSpPr>
        <p:grpSpPr>
          <a:xfrm>
            <a:off x="1754535" y="4185131"/>
            <a:ext cx="5693399" cy="426279"/>
            <a:chOff x="1807265" y="3866296"/>
            <a:chExt cx="5693399" cy="426279"/>
          </a:xfrm>
        </p:grpSpPr>
        <p:sp>
          <p:nvSpPr>
            <p:cNvPr id="27" name="圆角矩形 52"/>
            <p:cNvSpPr/>
            <p:nvPr/>
          </p:nvSpPr>
          <p:spPr>
            <a:xfrm>
              <a:off x="1807265" y="3866296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>
                <a:solidFill>
                  <a:srgbClr val="FFFFFF"/>
                </a:solidFill>
              </a:endParaRPr>
            </a:p>
          </p:txBody>
        </p:sp>
        <p:sp>
          <p:nvSpPr>
            <p:cNvPr id="28" name="矩形 27"/>
            <p:cNvSpPr/>
            <p:nvPr/>
          </p:nvSpPr>
          <p:spPr>
            <a:xfrm>
              <a:off x="1881814" y="3877077"/>
              <a:ext cx="184731" cy="4154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zh-CN" altLang="en-US" sz="2100" spc="225" dirty="0">
                <a:solidFill>
                  <a:srgbClr val="000000">
                    <a:lumMod val="75000"/>
                    <a:lumOff val="25000"/>
                  </a:srgbClr>
                </a:solidFill>
                <a:latin typeface="微软雅黑" panose="020B0503020204020204" pitchFamily="34" charset="-122"/>
              </a:endParaRPr>
            </a:p>
          </p:txBody>
        </p:sp>
      </p:grpSp>
      <p:sp>
        <p:nvSpPr>
          <p:cNvPr id="29" name="圆角矩形 42"/>
          <p:cNvSpPr/>
          <p:nvPr userDrawn="1"/>
        </p:nvSpPr>
        <p:spPr>
          <a:xfrm>
            <a:off x="1765367" y="4900919"/>
            <a:ext cx="5693399" cy="394200"/>
          </a:xfrm>
          <a:prstGeom prst="roundRect">
            <a:avLst>
              <a:gd name="adj" fmla="val 20658"/>
            </a:avLst>
          </a:prstGeom>
          <a:solidFill>
            <a:srgbClr val="E6E6E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100" dirty="0">
                <a:solidFill>
                  <a:srgbClr val="000000">
                    <a:lumMod val="75000"/>
                    <a:lumOff val="25000"/>
                  </a:srgbClr>
                </a:solidFill>
              </a:rPr>
              <a:t> </a:t>
            </a:r>
            <a:endParaRPr lang="zh-CN" altLang="en-US" sz="2100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30" name="圆角矩形 1"/>
          <p:cNvSpPr/>
          <p:nvPr userDrawn="1"/>
        </p:nvSpPr>
        <p:spPr>
          <a:xfrm>
            <a:off x="1784416" y="5511788"/>
            <a:ext cx="5693399" cy="394200"/>
          </a:xfrm>
          <a:prstGeom prst="roundRect">
            <a:avLst>
              <a:gd name="adj" fmla="val 20658"/>
            </a:avLst>
          </a:prstGeom>
          <a:solidFill>
            <a:srgbClr val="E6E6E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en-US" sz="2100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34" name="文本占位符 33"/>
          <p:cNvSpPr>
            <a:spLocks noGrp="1"/>
          </p:cNvSpPr>
          <p:nvPr>
            <p:ph type="body" sz="quarter" idx="13" hasCustomPrompt="1"/>
          </p:nvPr>
        </p:nvSpPr>
        <p:spPr>
          <a:xfrm>
            <a:off x="2106613" y="854075"/>
            <a:ext cx="4954587" cy="523875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rgbClr val="FFC000"/>
                </a:solidFill>
              </a:defRPr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36" name="文本占位符 35"/>
          <p:cNvSpPr>
            <a:spLocks noGrp="1"/>
          </p:cNvSpPr>
          <p:nvPr>
            <p:ph type="body" sz="quarter" idx="14" hasCustomPrompt="1"/>
          </p:nvPr>
        </p:nvSpPr>
        <p:spPr>
          <a:xfrm>
            <a:off x="1920875" y="2063750"/>
            <a:ext cx="5011738" cy="411163"/>
          </a:xfrm>
        </p:spPr>
        <p:txBody>
          <a:bodyPr>
            <a:normAutofit/>
          </a:bodyPr>
          <a:lstStyle>
            <a:lvl1pPr>
              <a:defRPr sz="2100"/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37" name="文本占位符 35"/>
          <p:cNvSpPr>
            <a:spLocks noGrp="1"/>
          </p:cNvSpPr>
          <p:nvPr>
            <p:ph type="body" sz="quarter" idx="15" hasCustomPrompt="1"/>
          </p:nvPr>
        </p:nvSpPr>
        <p:spPr>
          <a:xfrm>
            <a:off x="1920875" y="2747372"/>
            <a:ext cx="5011738" cy="411163"/>
          </a:xfrm>
        </p:spPr>
        <p:txBody>
          <a:bodyPr>
            <a:normAutofit/>
          </a:bodyPr>
          <a:lstStyle>
            <a:lvl1pPr>
              <a:defRPr sz="2100"/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38" name="文本占位符 35"/>
          <p:cNvSpPr>
            <a:spLocks noGrp="1"/>
          </p:cNvSpPr>
          <p:nvPr>
            <p:ph type="body" sz="quarter" idx="16" hasCustomPrompt="1"/>
          </p:nvPr>
        </p:nvSpPr>
        <p:spPr>
          <a:xfrm>
            <a:off x="1920875" y="3468767"/>
            <a:ext cx="5011738" cy="411163"/>
          </a:xfrm>
        </p:spPr>
        <p:txBody>
          <a:bodyPr>
            <a:normAutofit/>
          </a:bodyPr>
          <a:lstStyle>
            <a:lvl1pPr>
              <a:defRPr sz="2100"/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39" name="文本占位符 35"/>
          <p:cNvSpPr>
            <a:spLocks noGrp="1"/>
          </p:cNvSpPr>
          <p:nvPr>
            <p:ph type="body" sz="quarter" idx="17" hasCustomPrompt="1"/>
          </p:nvPr>
        </p:nvSpPr>
        <p:spPr>
          <a:xfrm>
            <a:off x="1920875" y="5532807"/>
            <a:ext cx="5011738" cy="411163"/>
          </a:xfrm>
        </p:spPr>
        <p:txBody>
          <a:bodyPr>
            <a:normAutofit/>
          </a:bodyPr>
          <a:lstStyle>
            <a:lvl1pPr>
              <a:defRPr sz="2100"/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40" name="文本占位符 35"/>
          <p:cNvSpPr>
            <a:spLocks noGrp="1"/>
          </p:cNvSpPr>
          <p:nvPr>
            <p:ph type="body" sz="quarter" idx="18" hasCustomPrompt="1"/>
          </p:nvPr>
        </p:nvSpPr>
        <p:spPr>
          <a:xfrm>
            <a:off x="1920875" y="4176649"/>
            <a:ext cx="5011738" cy="411163"/>
          </a:xfrm>
        </p:spPr>
        <p:txBody>
          <a:bodyPr>
            <a:normAutofit/>
          </a:bodyPr>
          <a:lstStyle>
            <a:lvl1pPr>
              <a:defRPr sz="2100"/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41" name="文本占位符 35"/>
          <p:cNvSpPr>
            <a:spLocks noGrp="1"/>
          </p:cNvSpPr>
          <p:nvPr>
            <p:ph type="body" sz="quarter" idx="19" hasCustomPrompt="1"/>
          </p:nvPr>
        </p:nvSpPr>
        <p:spPr>
          <a:xfrm>
            <a:off x="1920875" y="4906446"/>
            <a:ext cx="5011738" cy="411163"/>
          </a:xfrm>
        </p:spPr>
        <p:txBody>
          <a:bodyPr>
            <a:normAutofit/>
          </a:bodyPr>
          <a:lstStyle>
            <a:lvl1pPr>
              <a:defRPr sz="2100"/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42" name="矩形 41"/>
          <p:cNvSpPr/>
          <p:nvPr userDrawn="1"/>
        </p:nvSpPr>
        <p:spPr>
          <a:xfrm>
            <a:off x="0" y="-8890"/>
            <a:ext cx="9144000" cy="38227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1355">
                <a:solidFill>
                  <a:prstClr val="white"/>
                </a:solidFill>
              </a:rPr>
              <a:t>大数据应用人才培养系列教材</a:t>
            </a:r>
            <a:endParaRPr lang="zh-CN" altLang="en-US" sz="1355">
              <a:solidFill>
                <a:prstClr val="white"/>
              </a:solidFill>
            </a:endParaRPr>
          </a:p>
        </p:txBody>
      </p:sp>
      <p:sp>
        <p:nvSpPr>
          <p:cNvPr id="43" name="矩形 42"/>
          <p:cNvSpPr/>
          <p:nvPr userDrawn="1"/>
        </p:nvSpPr>
        <p:spPr>
          <a:xfrm>
            <a:off x="0" y="6123215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44" name="矩形 43"/>
          <p:cNvSpPr/>
          <p:nvPr userDrawn="1"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grpSp>
        <p:nvGrpSpPr>
          <p:cNvPr id="5" name="组合 4"/>
          <p:cNvGrpSpPr/>
          <p:nvPr userDrawn="1"/>
        </p:nvGrpSpPr>
        <p:grpSpPr>
          <a:xfrm>
            <a:off x="0" y="1997136"/>
            <a:ext cx="7084431" cy="1791128"/>
            <a:chOff x="-1" y="2037922"/>
            <a:chExt cx="12192763" cy="1791128"/>
          </a:xfrm>
        </p:grpSpPr>
        <p:sp>
          <p:nvSpPr>
            <p:cNvPr id="6" name="矩形 5"/>
            <p:cNvSpPr/>
            <p:nvPr/>
          </p:nvSpPr>
          <p:spPr>
            <a:xfrm>
              <a:off x="762" y="2038350"/>
              <a:ext cx="12192000" cy="179070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762" y="2037922"/>
              <a:ext cx="12192000" cy="72000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-1" y="3752264"/>
              <a:ext cx="12192000" cy="72000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</p:grpSp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391"/>
          <a:stretch>
            <a:fillRect/>
          </a:stretch>
        </p:blipFill>
        <p:spPr>
          <a:xfrm flipH="1">
            <a:off x="6143625" y="0"/>
            <a:ext cx="3000375" cy="6858000"/>
          </a:xfrm>
          <a:prstGeom prst="rect">
            <a:avLst/>
          </a:prstGeom>
        </p:spPr>
      </p:pic>
      <p:sp>
        <p:nvSpPr>
          <p:cNvPr id="10" name="文本框 5"/>
          <p:cNvSpPr txBox="1"/>
          <p:nvPr userDrawn="1"/>
        </p:nvSpPr>
        <p:spPr>
          <a:xfrm>
            <a:off x="1371600" y="2328817"/>
            <a:ext cx="418576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7200" spc="600" dirty="0">
                <a:solidFill>
                  <a:srgbClr val="FFFFFF"/>
                </a:solidFill>
              </a:rPr>
              <a:t>感谢聆听</a:t>
            </a:r>
            <a:endParaRPr lang="zh-CN" altLang="en-US" sz="7200" spc="6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D7636-5BE1-44BC-BB5F-15739D9E18E1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C0E1D-24C4-406F-9615-DBDA8D2D1F93}" type="slidenum">
              <a:rPr lang="zh-CN" altLang="en-US" smtClean="0"/>
            </a:fld>
            <a:endParaRPr lang="zh-CN" altLang="en-US"/>
          </a:p>
        </p:txBody>
      </p:sp>
      <p:grpSp>
        <p:nvGrpSpPr>
          <p:cNvPr id="6" name="组合 5"/>
          <p:cNvGrpSpPr/>
          <p:nvPr userDrawn="1"/>
        </p:nvGrpSpPr>
        <p:grpSpPr>
          <a:xfrm>
            <a:off x="-1" y="-2439"/>
            <a:ext cx="9145787" cy="718411"/>
            <a:chOff x="-1" y="190175"/>
            <a:chExt cx="9145786" cy="525795"/>
          </a:xfrm>
        </p:grpSpPr>
        <p:sp>
          <p:nvSpPr>
            <p:cNvPr id="7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>
                <a:solidFill>
                  <a:prstClr val="white"/>
                </a:solidFill>
              </a:endParaRPr>
            </a:p>
          </p:txBody>
        </p:sp>
        <p:sp>
          <p:nvSpPr>
            <p:cNvPr id="8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>
                <a:solidFill>
                  <a:prstClr val="white"/>
                </a:solidFill>
              </a:endParaRPr>
            </a:p>
          </p:txBody>
        </p:sp>
        <p:sp>
          <p:nvSpPr>
            <p:cNvPr id="9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>
                <a:solidFill>
                  <a:prstClr val="white"/>
                </a:solidFill>
              </a:endParaRPr>
            </a:p>
          </p:txBody>
        </p:sp>
      </p:grpSp>
      <p:sp>
        <p:nvSpPr>
          <p:cNvPr id="11" name="文本占位符 10"/>
          <p:cNvSpPr>
            <a:spLocks noGrp="1"/>
          </p:cNvSpPr>
          <p:nvPr>
            <p:ph type="body" sz="quarter" idx="13" hasCustomPrompt="1"/>
          </p:nvPr>
        </p:nvSpPr>
        <p:spPr>
          <a:xfrm>
            <a:off x="392113" y="948743"/>
            <a:ext cx="7094537" cy="544391"/>
          </a:xfr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accent5">
                    <a:lumMod val="75000"/>
                  </a:schemeClr>
                </a:solidFill>
              </a:defRPr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13" name="内容占位符 12"/>
          <p:cNvSpPr>
            <a:spLocks noGrp="1"/>
          </p:cNvSpPr>
          <p:nvPr>
            <p:ph sz="quarter" idx="14" hasCustomPrompt="1"/>
          </p:nvPr>
        </p:nvSpPr>
        <p:spPr>
          <a:xfrm>
            <a:off x="628650" y="1863725"/>
            <a:ext cx="7886700" cy="404495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/>
            </a:lvl2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14" name="矩形 13"/>
          <p:cNvSpPr/>
          <p:nvPr userDrawn="1"/>
        </p:nvSpPr>
        <p:spPr>
          <a:xfrm>
            <a:off x="0" y="6123215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15" name="矩形 14"/>
          <p:cNvSpPr/>
          <p:nvPr userDrawn="1"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143000" y="1854199"/>
            <a:ext cx="6858000" cy="1655763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690257" y="854039"/>
            <a:ext cx="7832784" cy="781051"/>
            <a:chOff x="3725790" y="847725"/>
            <a:chExt cx="3730770" cy="781050"/>
          </a:xfrm>
        </p:grpSpPr>
        <p:grpSp>
          <p:nvGrpSpPr>
            <p:cNvPr id="10" name="组合 9"/>
            <p:cNvGrpSpPr/>
            <p:nvPr/>
          </p:nvGrpSpPr>
          <p:grpSpPr>
            <a:xfrm>
              <a:off x="3725790" y="1019175"/>
              <a:ext cx="627135" cy="609600"/>
              <a:chOff x="3725790" y="1019175"/>
              <a:chExt cx="627135" cy="609600"/>
            </a:xfrm>
          </p:grpSpPr>
          <p:sp>
            <p:nvSpPr>
              <p:cNvPr id="15" name="任意多边形 11"/>
              <p:cNvSpPr/>
              <p:nvPr/>
            </p:nvSpPr>
            <p:spPr>
              <a:xfrm>
                <a:off x="3725790" y="1019175"/>
                <a:ext cx="627135" cy="609600"/>
              </a:xfrm>
              <a:custGeom>
                <a:avLst/>
                <a:gdLst>
                  <a:gd name="connsiteX0" fmla="*/ 0 w 627135"/>
                  <a:gd name="connsiteY0" fmla="*/ 0 h 609600"/>
                  <a:gd name="connsiteX1" fmla="*/ 627135 w 627135"/>
                  <a:gd name="connsiteY1" fmla="*/ 0 h 609600"/>
                  <a:gd name="connsiteX2" fmla="*/ 627135 w 627135"/>
                  <a:gd name="connsiteY2" fmla="*/ 609600 h 609600"/>
                  <a:gd name="connsiteX3" fmla="*/ 1783 w 627135"/>
                  <a:gd name="connsiteY3" fmla="*/ 609600 h 609600"/>
                  <a:gd name="connsiteX4" fmla="*/ 305666 w 627135"/>
                  <a:gd name="connsiteY4" fmla="*/ 300804 h 609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7135" h="609600">
                    <a:moveTo>
                      <a:pt x="0" y="0"/>
                    </a:moveTo>
                    <a:lnTo>
                      <a:pt x="627135" y="0"/>
                    </a:lnTo>
                    <a:lnTo>
                      <a:pt x="627135" y="609600"/>
                    </a:lnTo>
                    <a:lnTo>
                      <a:pt x="1783" y="609600"/>
                    </a:lnTo>
                    <a:lnTo>
                      <a:pt x="305666" y="30080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6" name="直角三角形 15"/>
              <p:cNvSpPr/>
              <p:nvPr/>
            </p:nvSpPr>
            <p:spPr>
              <a:xfrm rot="5400000" flipV="1">
                <a:off x="4181475" y="1457325"/>
                <a:ext cx="171450" cy="171450"/>
              </a:xfrm>
              <a:prstGeom prst="rtTriangl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11" name="组合 10"/>
            <p:cNvGrpSpPr/>
            <p:nvPr/>
          </p:nvGrpSpPr>
          <p:grpSpPr>
            <a:xfrm flipH="1">
              <a:off x="6829425" y="1019175"/>
              <a:ext cx="627135" cy="609600"/>
              <a:chOff x="3725790" y="1019175"/>
              <a:chExt cx="627135" cy="609600"/>
            </a:xfrm>
          </p:grpSpPr>
          <p:sp>
            <p:nvSpPr>
              <p:cNvPr id="13" name="任意多边形 9"/>
              <p:cNvSpPr/>
              <p:nvPr/>
            </p:nvSpPr>
            <p:spPr>
              <a:xfrm>
                <a:off x="3725790" y="1019175"/>
                <a:ext cx="627135" cy="609600"/>
              </a:xfrm>
              <a:custGeom>
                <a:avLst/>
                <a:gdLst>
                  <a:gd name="connsiteX0" fmla="*/ 0 w 627135"/>
                  <a:gd name="connsiteY0" fmla="*/ 0 h 609600"/>
                  <a:gd name="connsiteX1" fmla="*/ 627135 w 627135"/>
                  <a:gd name="connsiteY1" fmla="*/ 0 h 609600"/>
                  <a:gd name="connsiteX2" fmla="*/ 627135 w 627135"/>
                  <a:gd name="connsiteY2" fmla="*/ 609600 h 609600"/>
                  <a:gd name="connsiteX3" fmla="*/ 1783 w 627135"/>
                  <a:gd name="connsiteY3" fmla="*/ 609600 h 609600"/>
                  <a:gd name="connsiteX4" fmla="*/ 305666 w 627135"/>
                  <a:gd name="connsiteY4" fmla="*/ 300804 h 609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7135" h="609600">
                    <a:moveTo>
                      <a:pt x="0" y="0"/>
                    </a:moveTo>
                    <a:lnTo>
                      <a:pt x="627135" y="0"/>
                    </a:lnTo>
                    <a:lnTo>
                      <a:pt x="627135" y="609600"/>
                    </a:lnTo>
                    <a:lnTo>
                      <a:pt x="1783" y="609600"/>
                    </a:lnTo>
                    <a:lnTo>
                      <a:pt x="305666" y="30080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4" name="直角三角形 13"/>
              <p:cNvSpPr/>
              <p:nvPr/>
            </p:nvSpPr>
            <p:spPr>
              <a:xfrm rot="5400000" flipV="1">
                <a:off x="4181475" y="1457325"/>
                <a:ext cx="171450" cy="171450"/>
              </a:xfrm>
              <a:prstGeom prst="rtTriangl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12" name="矩形 11"/>
            <p:cNvSpPr/>
            <p:nvPr/>
          </p:nvSpPr>
          <p:spPr>
            <a:xfrm>
              <a:off x="4181475" y="847725"/>
              <a:ext cx="2819400" cy="60960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17" name="组合 16"/>
          <p:cNvGrpSpPr/>
          <p:nvPr userDrawn="1"/>
        </p:nvGrpSpPr>
        <p:grpSpPr>
          <a:xfrm>
            <a:off x="1754535" y="2048547"/>
            <a:ext cx="5693399" cy="415498"/>
            <a:chOff x="1807265" y="2462595"/>
            <a:chExt cx="5693399" cy="415498"/>
          </a:xfrm>
          <a:solidFill>
            <a:schemeClr val="bg2"/>
          </a:solidFill>
        </p:grpSpPr>
        <p:sp>
          <p:nvSpPr>
            <p:cNvPr id="18" name="圆角矩形 46"/>
            <p:cNvSpPr/>
            <p:nvPr/>
          </p:nvSpPr>
          <p:spPr>
            <a:xfrm>
              <a:off x="1807265" y="2478527"/>
              <a:ext cx="5693399" cy="394154"/>
            </a:xfrm>
            <a:prstGeom prst="roundRect">
              <a:avLst>
                <a:gd name="adj" fmla="val 20658"/>
              </a:avLst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>
                <a:solidFill>
                  <a:srgbClr val="FFFFFF"/>
                </a:solidFill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1883286" y="2462595"/>
              <a:ext cx="3007662" cy="415498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endParaRPr lang="zh-CN" altLang="en-US" sz="2100" spc="225" dirty="0">
                <a:solidFill>
                  <a:srgbClr val="FFFFFF"/>
                </a:solidFill>
                <a:latin typeface="微软雅黑" panose="020B0503020204020204" pitchFamily="34" charset="-122"/>
              </a:endParaRPr>
            </a:p>
          </p:txBody>
        </p:sp>
      </p:grpSp>
      <p:grpSp>
        <p:nvGrpSpPr>
          <p:cNvPr id="20" name="组合 19"/>
          <p:cNvGrpSpPr/>
          <p:nvPr userDrawn="1"/>
        </p:nvGrpSpPr>
        <p:grpSpPr>
          <a:xfrm>
            <a:off x="1754535" y="2753555"/>
            <a:ext cx="5693399" cy="426278"/>
            <a:chOff x="1807265" y="2935089"/>
            <a:chExt cx="5693399" cy="426278"/>
          </a:xfrm>
        </p:grpSpPr>
        <p:sp>
          <p:nvSpPr>
            <p:cNvPr id="21" name="圆角矩形 48"/>
            <p:cNvSpPr/>
            <p:nvPr/>
          </p:nvSpPr>
          <p:spPr>
            <a:xfrm>
              <a:off x="1807265" y="2935089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>
                <a:solidFill>
                  <a:srgbClr val="FFFFFF"/>
                </a:solidFill>
              </a:endParaRPr>
            </a:p>
          </p:txBody>
        </p:sp>
        <p:sp>
          <p:nvSpPr>
            <p:cNvPr id="22" name="矩形 21"/>
            <p:cNvSpPr/>
            <p:nvPr/>
          </p:nvSpPr>
          <p:spPr>
            <a:xfrm>
              <a:off x="1881814" y="2945869"/>
              <a:ext cx="184731" cy="4154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zh-CN" altLang="en-US" sz="2100" spc="225" dirty="0">
                <a:solidFill>
                  <a:srgbClr val="000000">
                    <a:lumMod val="75000"/>
                    <a:lumOff val="25000"/>
                  </a:srgbClr>
                </a:solidFill>
                <a:latin typeface="微软雅黑" panose="020B0503020204020204" pitchFamily="34" charset="-122"/>
              </a:endParaRPr>
            </a:p>
          </p:txBody>
        </p:sp>
      </p:grpSp>
      <p:grpSp>
        <p:nvGrpSpPr>
          <p:cNvPr id="23" name="组合 22"/>
          <p:cNvGrpSpPr/>
          <p:nvPr userDrawn="1"/>
        </p:nvGrpSpPr>
        <p:grpSpPr>
          <a:xfrm>
            <a:off x="1754535" y="3469343"/>
            <a:ext cx="5693399" cy="426278"/>
            <a:chOff x="1807265" y="3400693"/>
            <a:chExt cx="5693399" cy="426278"/>
          </a:xfrm>
        </p:grpSpPr>
        <p:sp>
          <p:nvSpPr>
            <p:cNvPr id="24" name="圆角矩形 50"/>
            <p:cNvSpPr/>
            <p:nvPr/>
          </p:nvSpPr>
          <p:spPr>
            <a:xfrm>
              <a:off x="1807265" y="3400693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>
                <a:solidFill>
                  <a:srgbClr val="FFFFFF"/>
                </a:solidFill>
              </a:endParaRPr>
            </a:p>
          </p:txBody>
        </p:sp>
        <p:sp>
          <p:nvSpPr>
            <p:cNvPr id="25" name="矩形 24"/>
            <p:cNvSpPr/>
            <p:nvPr/>
          </p:nvSpPr>
          <p:spPr>
            <a:xfrm>
              <a:off x="1881814" y="3411473"/>
              <a:ext cx="184731" cy="4154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zh-CN" altLang="en-US" sz="2100" spc="225" dirty="0">
                <a:solidFill>
                  <a:srgbClr val="000000">
                    <a:lumMod val="75000"/>
                    <a:lumOff val="25000"/>
                  </a:srgbClr>
                </a:solidFill>
                <a:latin typeface="微软雅黑" panose="020B0503020204020204" pitchFamily="34" charset="-122"/>
              </a:endParaRPr>
            </a:p>
          </p:txBody>
        </p:sp>
      </p:grpSp>
      <p:grpSp>
        <p:nvGrpSpPr>
          <p:cNvPr id="26" name="组合 25"/>
          <p:cNvGrpSpPr/>
          <p:nvPr userDrawn="1"/>
        </p:nvGrpSpPr>
        <p:grpSpPr>
          <a:xfrm>
            <a:off x="1754535" y="4185131"/>
            <a:ext cx="5693399" cy="426279"/>
            <a:chOff x="1807265" y="3866296"/>
            <a:chExt cx="5693399" cy="426279"/>
          </a:xfrm>
        </p:grpSpPr>
        <p:sp>
          <p:nvSpPr>
            <p:cNvPr id="27" name="圆角矩形 52"/>
            <p:cNvSpPr/>
            <p:nvPr/>
          </p:nvSpPr>
          <p:spPr>
            <a:xfrm>
              <a:off x="1807265" y="3866296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>
                <a:solidFill>
                  <a:srgbClr val="FFFFFF"/>
                </a:solidFill>
              </a:endParaRPr>
            </a:p>
          </p:txBody>
        </p:sp>
        <p:sp>
          <p:nvSpPr>
            <p:cNvPr id="28" name="矩形 27"/>
            <p:cNvSpPr/>
            <p:nvPr/>
          </p:nvSpPr>
          <p:spPr>
            <a:xfrm>
              <a:off x="1881814" y="3877077"/>
              <a:ext cx="184731" cy="4154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zh-CN" altLang="en-US" sz="2100" spc="225" dirty="0">
                <a:solidFill>
                  <a:srgbClr val="000000">
                    <a:lumMod val="75000"/>
                    <a:lumOff val="25000"/>
                  </a:srgbClr>
                </a:solidFill>
                <a:latin typeface="微软雅黑" panose="020B0503020204020204" pitchFamily="34" charset="-122"/>
              </a:endParaRPr>
            </a:p>
          </p:txBody>
        </p:sp>
      </p:grpSp>
      <p:sp>
        <p:nvSpPr>
          <p:cNvPr id="29" name="圆角矩形 42"/>
          <p:cNvSpPr/>
          <p:nvPr userDrawn="1"/>
        </p:nvSpPr>
        <p:spPr>
          <a:xfrm>
            <a:off x="1765367" y="4900919"/>
            <a:ext cx="5693399" cy="394200"/>
          </a:xfrm>
          <a:prstGeom prst="roundRect">
            <a:avLst>
              <a:gd name="adj" fmla="val 20658"/>
            </a:avLst>
          </a:prstGeom>
          <a:solidFill>
            <a:srgbClr val="E6E6E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100" dirty="0">
                <a:solidFill>
                  <a:srgbClr val="000000">
                    <a:lumMod val="75000"/>
                    <a:lumOff val="25000"/>
                  </a:srgbClr>
                </a:solidFill>
              </a:rPr>
              <a:t> </a:t>
            </a:r>
            <a:endParaRPr lang="zh-CN" altLang="en-US" sz="2100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30" name="圆角矩形 1"/>
          <p:cNvSpPr/>
          <p:nvPr userDrawn="1"/>
        </p:nvSpPr>
        <p:spPr>
          <a:xfrm>
            <a:off x="1784416" y="5511788"/>
            <a:ext cx="5693399" cy="394200"/>
          </a:xfrm>
          <a:prstGeom prst="roundRect">
            <a:avLst>
              <a:gd name="adj" fmla="val 20658"/>
            </a:avLst>
          </a:prstGeom>
          <a:solidFill>
            <a:srgbClr val="E6E6E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en-US" sz="2100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34" name="文本占位符 33"/>
          <p:cNvSpPr>
            <a:spLocks noGrp="1"/>
          </p:cNvSpPr>
          <p:nvPr>
            <p:ph type="body" sz="quarter" idx="13" hasCustomPrompt="1"/>
          </p:nvPr>
        </p:nvSpPr>
        <p:spPr>
          <a:xfrm>
            <a:off x="2106613" y="854075"/>
            <a:ext cx="4954587" cy="523875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rgbClr val="FFC000"/>
                </a:solidFill>
              </a:defRPr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36" name="文本占位符 35"/>
          <p:cNvSpPr>
            <a:spLocks noGrp="1"/>
          </p:cNvSpPr>
          <p:nvPr>
            <p:ph type="body" sz="quarter" idx="14" hasCustomPrompt="1"/>
          </p:nvPr>
        </p:nvSpPr>
        <p:spPr>
          <a:xfrm>
            <a:off x="1920875" y="2063750"/>
            <a:ext cx="5011738" cy="411163"/>
          </a:xfrm>
        </p:spPr>
        <p:txBody>
          <a:bodyPr>
            <a:normAutofit/>
          </a:bodyPr>
          <a:lstStyle>
            <a:lvl1pPr>
              <a:defRPr sz="2100"/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37" name="文本占位符 35"/>
          <p:cNvSpPr>
            <a:spLocks noGrp="1"/>
          </p:cNvSpPr>
          <p:nvPr>
            <p:ph type="body" sz="quarter" idx="15" hasCustomPrompt="1"/>
          </p:nvPr>
        </p:nvSpPr>
        <p:spPr>
          <a:xfrm>
            <a:off x="1920875" y="2747372"/>
            <a:ext cx="5011738" cy="411163"/>
          </a:xfrm>
        </p:spPr>
        <p:txBody>
          <a:bodyPr>
            <a:normAutofit/>
          </a:bodyPr>
          <a:lstStyle>
            <a:lvl1pPr>
              <a:defRPr sz="2100"/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38" name="文本占位符 35"/>
          <p:cNvSpPr>
            <a:spLocks noGrp="1"/>
          </p:cNvSpPr>
          <p:nvPr>
            <p:ph type="body" sz="quarter" idx="16" hasCustomPrompt="1"/>
          </p:nvPr>
        </p:nvSpPr>
        <p:spPr>
          <a:xfrm>
            <a:off x="1920875" y="3468767"/>
            <a:ext cx="5011738" cy="411163"/>
          </a:xfrm>
        </p:spPr>
        <p:txBody>
          <a:bodyPr>
            <a:normAutofit/>
          </a:bodyPr>
          <a:lstStyle>
            <a:lvl1pPr>
              <a:defRPr sz="2100"/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39" name="文本占位符 35"/>
          <p:cNvSpPr>
            <a:spLocks noGrp="1"/>
          </p:cNvSpPr>
          <p:nvPr>
            <p:ph type="body" sz="quarter" idx="17" hasCustomPrompt="1"/>
          </p:nvPr>
        </p:nvSpPr>
        <p:spPr>
          <a:xfrm>
            <a:off x="1920875" y="5532807"/>
            <a:ext cx="5011738" cy="411163"/>
          </a:xfrm>
        </p:spPr>
        <p:txBody>
          <a:bodyPr>
            <a:normAutofit/>
          </a:bodyPr>
          <a:lstStyle>
            <a:lvl1pPr>
              <a:defRPr sz="2100"/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40" name="文本占位符 35"/>
          <p:cNvSpPr>
            <a:spLocks noGrp="1"/>
          </p:cNvSpPr>
          <p:nvPr>
            <p:ph type="body" sz="quarter" idx="18" hasCustomPrompt="1"/>
          </p:nvPr>
        </p:nvSpPr>
        <p:spPr>
          <a:xfrm>
            <a:off x="1920875" y="4176649"/>
            <a:ext cx="5011738" cy="411163"/>
          </a:xfrm>
        </p:spPr>
        <p:txBody>
          <a:bodyPr>
            <a:normAutofit/>
          </a:bodyPr>
          <a:lstStyle>
            <a:lvl1pPr>
              <a:defRPr sz="2100"/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41" name="文本占位符 35"/>
          <p:cNvSpPr>
            <a:spLocks noGrp="1"/>
          </p:cNvSpPr>
          <p:nvPr>
            <p:ph type="body" sz="quarter" idx="19" hasCustomPrompt="1"/>
          </p:nvPr>
        </p:nvSpPr>
        <p:spPr>
          <a:xfrm>
            <a:off x="1920875" y="4906446"/>
            <a:ext cx="5011738" cy="411163"/>
          </a:xfrm>
        </p:spPr>
        <p:txBody>
          <a:bodyPr>
            <a:normAutofit/>
          </a:bodyPr>
          <a:lstStyle>
            <a:lvl1pPr>
              <a:defRPr sz="2100"/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42" name="矩形 41"/>
          <p:cNvSpPr/>
          <p:nvPr userDrawn="1"/>
        </p:nvSpPr>
        <p:spPr>
          <a:xfrm>
            <a:off x="0" y="-8890"/>
            <a:ext cx="9144000" cy="38227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1355">
                <a:solidFill>
                  <a:prstClr val="white"/>
                </a:solidFill>
              </a:rPr>
              <a:t>大数据应用人才培养系列教材</a:t>
            </a:r>
            <a:endParaRPr lang="zh-CN" altLang="en-US" sz="1355">
              <a:solidFill>
                <a:prstClr val="white"/>
              </a:solidFill>
            </a:endParaRPr>
          </a:p>
        </p:txBody>
      </p:sp>
      <p:sp>
        <p:nvSpPr>
          <p:cNvPr id="43" name="矩形 42"/>
          <p:cNvSpPr/>
          <p:nvPr userDrawn="1"/>
        </p:nvSpPr>
        <p:spPr>
          <a:xfrm>
            <a:off x="0" y="6123215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44" name="矩形 43"/>
          <p:cNvSpPr/>
          <p:nvPr userDrawn="1"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grpSp>
        <p:nvGrpSpPr>
          <p:cNvPr id="5" name="组合 4"/>
          <p:cNvGrpSpPr/>
          <p:nvPr userDrawn="1"/>
        </p:nvGrpSpPr>
        <p:grpSpPr>
          <a:xfrm>
            <a:off x="0" y="1997136"/>
            <a:ext cx="7084431" cy="1791128"/>
            <a:chOff x="-1" y="2037922"/>
            <a:chExt cx="12192763" cy="1791128"/>
          </a:xfrm>
        </p:grpSpPr>
        <p:sp>
          <p:nvSpPr>
            <p:cNvPr id="6" name="矩形 5"/>
            <p:cNvSpPr/>
            <p:nvPr/>
          </p:nvSpPr>
          <p:spPr>
            <a:xfrm>
              <a:off x="762" y="2038350"/>
              <a:ext cx="12192000" cy="179070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762" y="2037922"/>
              <a:ext cx="12192000" cy="72000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-1" y="3752264"/>
              <a:ext cx="12192000" cy="72000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</p:grpSp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391"/>
          <a:stretch>
            <a:fillRect/>
          </a:stretch>
        </p:blipFill>
        <p:spPr>
          <a:xfrm flipH="1">
            <a:off x="6143625" y="0"/>
            <a:ext cx="3000375" cy="6858000"/>
          </a:xfrm>
          <a:prstGeom prst="rect">
            <a:avLst/>
          </a:prstGeom>
        </p:spPr>
      </p:pic>
      <p:sp>
        <p:nvSpPr>
          <p:cNvPr id="10" name="文本框 5"/>
          <p:cNvSpPr txBox="1"/>
          <p:nvPr userDrawn="1"/>
        </p:nvSpPr>
        <p:spPr>
          <a:xfrm>
            <a:off x="1371600" y="2328817"/>
            <a:ext cx="418576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7200" spc="600" dirty="0">
                <a:solidFill>
                  <a:srgbClr val="FFFFFF"/>
                </a:solidFill>
              </a:rPr>
              <a:t>感谢聆听</a:t>
            </a:r>
            <a:endParaRPr lang="zh-CN" altLang="en-US" sz="7200" spc="6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143000" y="1854199"/>
            <a:ext cx="6858000" cy="1655763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690257" y="854039"/>
            <a:ext cx="7832784" cy="781051"/>
            <a:chOff x="3725790" y="847725"/>
            <a:chExt cx="3730770" cy="781050"/>
          </a:xfrm>
        </p:grpSpPr>
        <p:grpSp>
          <p:nvGrpSpPr>
            <p:cNvPr id="10" name="组合 9"/>
            <p:cNvGrpSpPr/>
            <p:nvPr/>
          </p:nvGrpSpPr>
          <p:grpSpPr>
            <a:xfrm>
              <a:off x="3725790" y="1019175"/>
              <a:ext cx="627135" cy="609600"/>
              <a:chOff x="3725790" y="1019175"/>
              <a:chExt cx="627135" cy="609600"/>
            </a:xfrm>
          </p:grpSpPr>
          <p:sp>
            <p:nvSpPr>
              <p:cNvPr id="15" name="任意多边形 11"/>
              <p:cNvSpPr/>
              <p:nvPr/>
            </p:nvSpPr>
            <p:spPr>
              <a:xfrm>
                <a:off x="3725790" y="1019175"/>
                <a:ext cx="627135" cy="609600"/>
              </a:xfrm>
              <a:custGeom>
                <a:avLst/>
                <a:gdLst>
                  <a:gd name="connsiteX0" fmla="*/ 0 w 627135"/>
                  <a:gd name="connsiteY0" fmla="*/ 0 h 609600"/>
                  <a:gd name="connsiteX1" fmla="*/ 627135 w 627135"/>
                  <a:gd name="connsiteY1" fmla="*/ 0 h 609600"/>
                  <a:gd name="connsiteX2" fmla="*/ 627135 w 627135"/>
                  <a:gd name="connsiteY2" fmla="*/ 609600 h 609600"/>
                  <a:gd name="connsiteX3" fmla="*/ 1783 w 627135"/>
                  <a:gd name="connsiteY3" fmla="*/ 609600 h 609600"/>
                  <a:gd name="connsiteX4" fmla="*/ 305666 w 627135"/>
                  <a:gd name="connsiteY4" fmla="*/ 300804 h 609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7135" h="609600">
                    <a:moveTo>
                      <a:pt x="0" y="0"/>
                    </a:moveTo>
                    <a:lnTo>
                      <a:pt x="627135" y="0"/>
                    </a:lnTo>
                    <a:lnTo>
                      <a:pt x="627135" y="609600"/>
                    </a:lnTo>
                    <a:lnTo>
                      <a:pt x="1783" y="609600"/>
                    </a:lnTo>
                    <a:lnTo>
                      <a:pt x="305666" y="30080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6" name="直角三角形 15"/>
              <p:cNvSpPr/>
              <p:nvPr/>
            </p:nvSpPr>
            <p:spPr>
              <a:xfrm rot="5400000" flipV="1">
                <a:off x="4181475" y="1457325"/>
                <a:ext cx="171450" cy="171450"/>
              </a:xfrm>
              <a:prstGeom prst="rtTriangl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11" name="组合 10"/>
            <p:cNvGrpSpPr/>
            <p:nvPr/>
          </p:nvGrpSpPr>
          <p:grpSpPr>
            <a:xfrm flipH="1">
              <a:off x="6829425" y="1019175"/>
              <a:ext cx="627135" cy="609600"/>
              <a:chOff x="3725790" y="1019175"/>
              <a:chExt cx="627135" cy="609600"/>
            </a:xfrm>
          </p:grpSpPr>
          <p:sp>
            <p:nvSpPr>
              <p:cNvPr id="13" name="任意多边形 9"/>
              <p:cNvSpPr/>
              <p:nvPr/>
            </p:nvSpPr>
            <p:spPr>
              <a:xfrm>
                <a:off x="3725790" y="1019175"/>
                <a:ext cx="627135" cy="609600"/>
              </a:xfrm>
              <a:custGeom>
                <a:avLst/>
                <a:gdLst>
                  <a:gd name="connsiteX0" fmla="*/ 0 w 627135"/>
                  <a:gd name="connsiteY0" fmla="*/ 0 h 609600"/>
                  <a:gd name="connsiteX1" fmla="*/ 627135 w 627135"/>
                  <a:gd name="connsiteY1" fmla="*/ 0 h 609600"/>
                  <a:gd name="connsiteX2" fmla="*/ 627135 w 627135"/>
                  <a:gd name="connsiteY2" fmla="*/ 609600 h 609600"/>
                  <a:gd name="connsiteX3" fmla="*/ 1783 w 627135"/>
                  <a:gd name="connsiteY3" fmla="*/ 609600 h 609600"/>
                  <a:gd name="connsiteX4" fmla="*/ 305666 w 627135"/>
                  <a:gd name="connsiteY4" fmla="*/ 300804 h 609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7135" h="609600">
                    <a:moveTo>
                      <a:pt x="0" y="0"/>
                    </a:moveTo>
                    <a:lnTo>
                      <a:pt x="627135" y="0"/>
                    </a:lnTo>
                    <a:lnTo>
                      <a:pt x="627135" y="609600"/>
                    </a:lnTo>
                    <a:lnTo>
                      <a:pt x="1783" y="609600"/>
                    </a:lnTo>
                    <a:lnTo>
                      <a:pt x="305666" y="30080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4" name="直角三角形 13"/>
              <p:cNvSpPr/>
              <p:nvPr/>
            </p:nvSpPr>
            <p:spPr>
              <a:xfrm rot="5400000" flipV="1">
                <a:off x="4181475" y="1457325"/>
                <a:ext cx="171450" cy="171450"/>
              </a:xfrm>
              <a:prstGeom prst="rtTriangl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12" name="矩形 11"/>
            <p:cNvSpPr/>
            <p:nvPr/>
          </p:nvSpPr>
          <p:spPr>
            <a:xfrm>
              <a:off x="4181475" y="847725"/>
              <a:ext cx="2819400" cy="60960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17" name="组合 16"/>
          <p:cNvGrpSpPr/>
          <p:nvPr userDrawn="1"/>
        </p:nvGrpSpPr>
        <p:grpSpPr>
          <a:xfrm>
            <a:off x="1754535" y="2048547"/>
            <a:ext cx="5693399" cy="415498"/>
            <a:chOff x="1807265" y="2462595"/>
            <a:chExt cx="5693399" cy="415498"/>
          </a:xfrm>
          <a:solidFill>
            <a:schemeClr val="bg2"/>
          </a:solidFill>
        </p:grpSpPr>
        <p:sp>
          <p:nvSpPr>
            <p:cNvPr id="18" name="圆角矩形 46"/>
            <p:cNvSpPr/>
            <p:nvPr/>
          </p:nvSpPr>
          <p:spPr>
            <a:xfrm>
              <a:off x="1807265" y="2478527"/>
              <a:ext cx="5693399" cy="394154"/>
            </a:xfrm>
            <a:prstGeom prst="roundRect">
              <a:avLst>
                <a:gd name="adj" fmla="val 20658"/>
              </a:avLst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>
                <a:solidFill>
                  <a:srgbClr val="FFFFFF"/>
                </a:solidFill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1883286" y="2462595"/>
              <a:ext cx="3007662" cy="415498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endParaRPr lang="zh-CN" altLang="en-US" sz="2100" spc="225" dirty="0">
                <a:solidFill>
                  <a:srgbClr val="FFFFFF"/>
                </a:solidFill>
                <a:latin typeface="微软雅黑" panose="020B0503020204020204" pitchFamily="34" charset="-122"/>
              </a:endParaRPr>
            </a:p>
          </p:txBody>
        </p:sp>
      </p:grpSp>
      <p:grpSp>
        <p:nvGrpSpPr>
          <p:cNvPr id="20" name="组合 19"/>
          <p:cNvGrpSpPr/>
          <p:nvPr userDrawn="1"/>
        </p:nvGrpSpPr>
        <p:grpSpPr>
          <a:xfrm>
            <a:off x="1754535" y="2753555"/>
            <a:ext cx="5693399" cy="426278"/>
            <a:chOff x="1807265" y="2935089"/>
            <a:chExt cx="5693399" cy="426278"/>
          </a:xfrm>
        </p:grpSpPr>
        <p:sp>
          <p:nvSpPr>
            <p:cNvPr id="21" name="圆角矩形 48"/>
            <p:cNvSpPr/>
            <p:nvPr/>
          </p:nvSpPr>
          <p:spPr>
            <a:xfrm>
              <a:off x="1807265" y="2935089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>
                <a:solidFill>
                  <a:srgbClr val="FFFFFF"/>
                </a:solidFill>
              </a:endParaRPr>
            </a:p>
          </p:txBody>
        </p:sp>
        <p:sp>
          <p:nvSpPr>
            <p:cNvPr id="22" name="矩形 21"/>
            <p:cNvSpPr/>
            <p:nvPr/>
          </p:nvSpPr>
          <p:spPr>
            <a:xfrm>
              <a:off x="1881814" y="2945869"/>
              <a:ext cx="184731" cy="4154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zh-CN" altLang="en-US" sz="2100" spc="225" dirty="0">
                <a:solidFill>
                  <a:srgbClr val="000000">
                    <a:lumMod val="75000"/>
                    <a:lumOff val="25000"/>
                  </a:srgbClr>
                </a:solidFill>
                <a:latin typeface="微软雅黑" panose="020B0503020204020204" pitchFamily="34" charset="-122"/>
              </a:endParaRPr>
            </a:p>
          </p:txBody>
        </p:sp>
      </p:grpSp>
      <p:grpSp>
        <p:nvGrpSpPr>
          <p:cNvPr id="23" name="组合 22"/>
          <p:cNvGrpSpPr/>
          <p:nvPr userDrawn="1"/>
        </p:nvGrpSpPr>
        <p:grpSpPr>
          <a:xfrm>
            <a:off x="1754535" y="3469343"/>
            <a:ext cx="5693399" cy="426278"/>
            <a:chOff x="1807265" y="3400693"/>
            <a:chExt cx="5693399" cy="426278"/>
          </a:xfrm>
        </p:grpSpPr>
        <p:sp>
          <p:nvSpPr>
            <p:cNvPr id="24" name="圆角矩形 50"/>
            <p:cNvSpPr/>
            <p:nvPr/>
          </p:nvSpPr>
          <p:spPr>
            <a:xfrm>
              <a:off x="1807265" y="3400693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>
                <a:solidFill>
                  <a:srgbClr val="FFFFFF"/>
                </a:solidFill>
              </a:endParaRPr>
            </a:p>
          </p:txBody>
        </p:sp>
        <p:sp>
          <p:nvSpPr>
            <p:cNvPr id="25" name="矩形 24"/>
            <p:cNvSpPr/>
            <p:nvPr/>
          </p:nvSpPr>
          <p:spPr>
            <a:xfrm>
              <a:off x="1881814" y="3411473"/>
              <a:ext cx="184731" cy="4154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zh-CN" altLang="en-US" sz="2100" spc="225" dirty="0">
                <a:solidFill>
                  <a:srgbClr val="000000">
                    <a:lumMod val="75000"/>
                    <a:lumOff val="25000"/>
                  </a:srgbClr>
                </a:solidFill>
                <a:latin typeface="微软雅黑" panose="020B0503020204020204" pitchFamily="34" charset="-122"/>
              </a:endParaRPr>
            </a:p>
          </p:txBody>
        </p:sp>
      </p:grpSp>
      <p:grpSp>
        <p:nvGrpSpPr>
          <p:cNvPr id="26" name="组合 25"/>
          <p:cNvGrpSpPr/>
          <p:nvPr userDrawn="1"/>
        </p:nvGrpSpPr>
        <p:grpSpPr>
          <a:xfrm>
            <a:off x="1754535" y="4185131"/>
            <a:ext cx="5693399" cy="426279"/>
            <a:chOff x="1807265" y="3866296"/>
            <a:chExt cx="5693399" cy="426279"/>
          </a:xfrm>
        </p:grpSpPr>
        <p:sp>
          <p:nvSpPr>
            <p:cNvPr id="27" name="圆角矩形 52"/>
            <p:cNvSpPr/>
            <p:nvPr/>
          </p:nvSpPr>
          <p:spPr>
            <a:xfrm>
              <a:off x="1807265" y="3866296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>
                <a:solidFill>
                  <a:srgbClr val="FFFFFF"/>
                </a:solidFill>
              </a:endParaRPr>
            </a:p>
          </p:txBody>
        </p:sp>
        <p:sp>
          <p:nvSpPr>
            <p:cNvPr id="28" name="矩形 27"/>
            <p:cNvSpPr/>
            <p:nvPr/>
          </p:nvSpPr>
          <p:spPr>
            <a:xfrm>
              <a:off x="1881814" y="3877077"/>
              <a:ext cx="184731" cy="4154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zh-CN" altLang="en-US" sz="2100" spc="225" dirty="0">
                <a:solidFill>
                  <a:srgbClr val="000000">
                    <a:lumMod val="75000"/>
                    <a:lumOff val="25000"/>
                  </a:srgbClr>
                </a:solidFill>
                <a:latin typeface="微软雅黑" panose="020B0503020204020204" pitchFamily="34" charset="-122"/>
              </a:endParaRPr>
            </a:p>
          </p:txBody>
        </p:sp>
      </p:grpSp>
      <p:sp>
        <p:nvSpPr>
          <p:cNvPr id="29" name="圆角矩形 42"/>
          <p:cNvSpPr/>
          <p:nvPr userDrawn="1"/>
        </p:nvSpPr>
        <p:spPr>
          <a:xfrm>
            <a:off x="1765367" y="4900919"/>
            <a:ext cx="5693399" cy="394200"/>
          </a:xfrm>
          <a:prstGeom prst="roundRect">
            <a:avLst>
              <a:gd name="adj" fmla="val 20658"/>
            </a:avLst>
          </a:prstGeom>
          <a:solidFill>
            <a:srgbClr val="E6E6E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100" dirty="0">
                <a:solidFill>
                  <a:srgbClr val="000000">
                    <a:lumMod val="75000"/>
                    <a:lumOff val="25000"/>
                  </a:srgbClr>
                </a:solidFill>
              </a:rPr>
              <a:t> </a:t>
            </a:r>
            <a:endParaRPr lang="zh-CN" altLang="en-US" sz="2100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30" name="圆角矩形 1"/>
          <p:cNvSpPr/>
          <p:nvPr userDrawn="1"/>
        </p:nvSpPr>
        <p:spPr>
          <a:xfrm>
            <a:off x="1784416" y="5511788"/>
            <a:ext cx="5693399" cy="394200"/>
          </a:xfrm>
          <a:prstGeom prst="roundRect">
            <a:avLst>
              <a:gd name="adj" fmla="val 20658"/>
            </a:avLst>
          </a:prstGeom>
          <a:solidFill>
            <a:srgbClr val="E6E6E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en-US" sz="2100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34" name="文本占位符 33"/>
          <p:cNvSpPr>
            <a:spLocks noGrp="1"/>
          </p:cNvSpPr>
          <p:nvPr>
            <p:ph type="body" sz="quarter" idx="13" hasCustomPrompt="1"/>
          </p:nvPr>
        </p:nvSpPr>
        <p:spPr>
          <a:xfrm>
            <a:off x="2106613" y="854075"/>
            <a:ext cx="4954587" cy="523875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rgbClr val="FFC000"/>
                </a:solidFill>
              </a:defRPr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36" name="文本占位符 35"/>
          <p:cNvSpPr>
            <a:spLocks noGrp="1"/>
          </p:cNvSpPr>
          <p:nvPr>
            <p:ph type="body" sz="quarter" idx="14" hasCustomPrompt="1"/>
          </p:nvPr>
        </p:nvSpPr>
        <p:spPr>
          <a:xfrm>
            <a:off x="1920875" y="2063750"/>
            <a:ext cx="5011738" cy="411163"/>
          </a:xfrm>
        </p:spPr>
        <p:txBody>
          <a:bodyPr>
            <a:normAutofit/>
          </a:bodyPr>
          <a:lstStyle>
            <a:lvl1pPr>
              <a:defRPr sz="2100"/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37" name="文本占位符 35"/>
          <p:cNvSpPr>
            <a:spLocks noGrp="1"/>
          </p:cNvSpPr>
          <p:nvPr>
            <p:ph type="body" sz="quarter" idx="15" hasCustomPrompt="1"/>
          </p:nvPr>
        </p:nvSpPr>
        <p:spPr>
          <a:xfrm>
            <a:off x="1920875" y="2747372"/>
            <a:ext cx="5011738" cy="411163"/>
          </a:xfrm>
        </p:spPr>
        <p:txBody>
          <a:bodyPr>
            <a:normAutofit/>
          </a:bodyPr>
          <a:lstStyle>
            <a:lvl1pPr>
              <a:defRPr sz="2100"/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38" name="文本占位符 35"/>
          <p:cNvSpPr>
            <a:spLocks noGrp="1"/>
          </p:cNvSpPr>
          <p:nvPr>
            <p:ph type="body" sz="quarter" idx="16" hasCustomPrompt="1"/>
          </p:nvPr>
        </p:nvSpPr>
        <p:spPr>
          <a:xfrm>
            <a:off x="1920875" y="3468767"/>
            <a:ext cx="5011738" cy="411163"/>
          </a:xfrm>
        </p:spPr>
        <p:txBody>
          <a:bodyPr>
            <a:normAutofit/>
          </a:bodyPr>
          <a:lstStyle>
            <a:lvl1pPr>
              <a:defRPr sz="2100"/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39" name="文本占位符 35"/>
          <p:cNvSpPr>
            <a:spLocks noGrp="1"/>
          </p:cNvSpPr>
          <p:nvPr>
            <p:ph type="body" sz="quarter" idx="17" hasCustomPrompt="1"/>
          </p:nvPr>
        </p:nvSpPr>
        <p:spPr>
          <a:xfrm>
            <a:off x="1920875" y="5532807"/>
            <a:ext cx="5011738" cy="411163"/>
          </a:xfrm>
        </p:spPr>
        <p:txBody>
          <a:bodyPr>
            <a:normAutofit/>
          </a:bodyPr>
          <a:lstStyle>
            <a:lvl1pPr>
              <a:defRPr sz="2100"/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40" name="文本占位符 35"/>
          <p:cNvSpPr>
            <a:spLocks noGrp="1"/>
          </p:cNvSpPr>
          <p:nvPr>
            <p:ph type="body" sz="quarter" idx="18" hasCustomPrompt="1"/>
          </p:nvPr>
        </p:nvSpPr>
        <p:spPr>
          <a:xfrm>
            <a:off x="1920875" y="4176649"/>
            <a:ext cx="5011738" cy="411163"/>
          </a:xfrm>
        </p:spPr>
        <p:txBody>
          <a:bodyPr>
            <a:normAutofit/>
          </a:bodyPr>
          <a:lstStyle>
            <a:lvl1pPr>
              <a:defRPr sz="2100"/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41" name="文本占位符 35"/>
          <p:cNvSpPr>
            <a:spLocks noGrp="1"/>
          </p:cNvSpPr>
          <p:nvPr>
            <p:ph type="body" sz="quarter" idx="19" hasCustomPrompt="1"/>
          </p:nvPr>
        </p:nvSpPr>
        <p:spPr>
          <a:xfrm>
            <a:off x="1920875" y="4906446"/>
            <a:ext cx="5011738" cy="411163"/>
          </a:xfrm>
        </p:spPr>
        <p:txBody>
          <a:bodyPr>
            <a:normAutofit/>
          </a:bodyPr>
          <a:lstStyle>
            <a:lvl1pPr>
              <a:defRPr sz="2100"/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42" name="矩形 41"/>
          <p:cNvSpPr/>
          <p:nvPr userDrawn="1"/>
        </p:nvSpPr>
        <p:spPr>
          <a:xfrm>
            <a:off x="0" y="-8890"/>
            <a:ext cx="9144000" cy="38227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1355">
                <a:solidFill>
                  <a:prstClr val="white"/>
                </a:solidFill>
              </a:rPr>
              <a:t>大数据应用人才培养系列教材</a:t>
            </a:r>
            <a:endParaRPr lang="zh-CN" altLang="en-US" sz="1355">
              <a:solidFill>
                <a:prstClr val="white"/>
              </a:solidFill>
            </a:endParaRPr>
          </a:p>
        </p:txBody>
      </p:sp>
      <p:sp>
        <p:nvSpPr>
          <p:cNvPr id="43" name="矩形 42"/>
          <p:cNvSpPr/>
          <p:nvPr userDrawn="1"/>
        </p:nvSpPr>
        <p:spPr>
          <a:xfrm>
            <a:off x="0" y="6123215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44" name="矩形 43"/>
          <p:cNvSpPr/>
          <p:nvPr userDrawn="1"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D7636-5BE1-44BC-BB5F-15739D9E18E1}" type="datetimeFigureOut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C0E1D-24C4-406F-9615-DBDA8D2D1F93}" type="slidenum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grpSp>
        <p:nvGrpSpPr>
          <p:cNvPr id="6" name="组合 5"/>
          <p:cNvGrpSpPr/>
          <p:nvPr userDrawn="1"/>
        </p:nvGrpSpPr>
        <p:grpSpPr>
          <a:xfrm>
            <a:off x="-1" y="-2439"/>
            <a:ext cx="9145787" cy="718411"/>
            <a:chOff x="-1" y="190175"/>
            <a:chExt cx="9145786" cy="525795"/>
          </a:xfrm>
        </p:grpSpPr>
        <p:sp>
          <p:nvSpPr>
            <p:cNvPr id="7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>
                <a:solidFill>
                  <a:prstClr val="white"/>
                </a:solidFill>
              </a:endParaRPr>
            </a:p>
          </p:txBody>
        </p:sp>
        <p:sp>
          <p:nvSpPr>
            <p:cNvPr id="8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>
                <a:solidFill>
                  <a:prstClr val="white"/>
                </a:solidFill>
              </a:endParaRPr>
            </a:p>
          </p:txBody>
        </p:sp>
        <p:sp>
          <p:nvSpPr>
            <p:cNvPr id="9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>
                <a:solidFill>
                  <a:prstClr val="white"/>
                </a:solidFill>
              </a:endParaRPr>
            </a:p>
          </p:txBody>
        </p:sp>
      </p:grpSp>
      <p:sp>
        <p:nvSpPr>
          <p:cNvPr id="11" name="文本占位符 10"/>
          <p:cNvSpPr>
            <a:spLocks noGrp="1"/>
          </p:cNvSpPr>
          <p:nvPr>
            <p:ph type="body" sz="quarter" idx="13" hasCustomPrompt="1"/>
          </p:nvPr>
        </p:nvSpPr>
        <p:spPr>
          <a:xfrm>
            <a:off x="392113" y="948743"/>
            <a:ext cx="7094537" cy="544391"/>
          </a:xfr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accent5">
                    <a:lumMod val="75000"/>
                  </a:schemeClr>
                </a:solidFill>
              </a:defRPr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13" name="内容占位符 12"/>
          <p:cNvSpPr>
            <a:spLocks noGrp="1"/>
          </p:cNvSpPr>
          <p:nvPr>
            <p:ph sz="quarter" idx="14" hasCustomPrompt="1"/>
          </p:nvPr>
        </p:nvSpPr>
        <p:spPr>
          <a:xfrm>
            <a:off x="628650" y="1863725"/>
            <a:ext cx="7886700" cy="404495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/>
            </a:lvl2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14" name="矩形 13"/>
          <p:cNvSpPr/>
          <p:nvPr userDrawn="1"/>
        </p:nvSpPr>
        <p:spPr>
          <a:xfrm>
            <a:off x="0" y="6123215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15" name="矩形 14"/>
          <p:cNvSpPr/>
          <p:nvPr userDrawn="1"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grpSp>
        <p:nvGrpSpPr>
          <p:cNvPr id="5" name="组合 4"/>
          <p:cNvGrpSpPr/>
          <p:nvPr userDrawn="1"/>
        </p:nvGrpSpPr>
        <p:grpSpPr>
          <a:xfrm>
            <a:off x="0" y="1997136"/>
            <a:ext cx="7084431" cy="1791128"/>
            <a:chOff x="-1" y="2037922"/>
            <a:chExt cx="12192763" cy="1791128"/>
          </a:xfrm>
        </p:grpSpPr>
        <p:sp>
          <p:nvSpPr>
            <p:cNvPr id="6" name="矩形 5"/>
            <p:cNvSpPr/>
            <p:nvPr/>
          </p:nvSpPr>
          <p:spPr>
            <a:xfrm>
              <a:off x="762" y="2038350"/>
              <a:ext cx="12192000" cy="179070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762" y="2037922"/>
              <a:ext cx="12192000" cy="72000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-1" y="3752264"/>
              <a:ext cx="12192000" cy="72000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</p:grpSp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391"/>
          <a:stretch>
            <a:fillRect/>
          </a:stretch>
        </p:blipFill>
        <p:spPr>
          <a:xfrm flipH="1">
            <a:off x="6143625" y="0"/>
            <a:ext cx="3000375" cy="6858000"/>
          </a:xfrm>
          <a:prstGeom prst="rect">
            <a:avLst/>
          </a:prstGeom>
        </p:spPr>
      </p:pic>
      <p:sp>
        <p:nvSpPr>
          <p:cNvPr id="10" name="文本框 5"/>
          <p:cNvSpPr txBox="1"/>
          <p:nvPr userDrawn="1"/>
        </p:nvSpPr>
        <p:spPr>
          <a:xfrm>
            <a:off x="1371600" y="2328817"/>
            <a:ext cx="418576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7200" spc="600" dirty="0">
                <a:solidFill>
                  <a:srgbClr val="FFFFFF"/>
                </a:solidFill>
              </a:rPr>
              <a:t>感谢聆听</a:t>
            </a:r>
            <a:endParaRPr lang="zh-CN" altLang="en-US" sz="7200" spc="6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143000" y="1854199"/>
            <a:ext cx="6858000" cy="1655763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42" name="矩形 41"/>
          <p:cNvSpPr/>
          <p:nvPr userDrawn="1"/>
        </p:nvSpPr>
        <p:spPr>
          <a:xfrm>
            <a:off x="0" y="-8890"/>
            <a:ext cx="9144000" cy="38227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1355">
                <a:solidFill>
                  <a:prstClr val="white"/>
                </a:solidFill>
              </a:rPr>
              <a:t>大数据应用人才培养系列教材</a:t>
            </a:r>
            <a:endParaRPr lang="zh-CN" altLang="en-US" sz="1355">
              <a:solidFill>
                <a:prstClr val="white"/>
              </a:solidFill>
            </a:endParaRPr>
          </a:p>
        </p:txBody>
      </p:sp>
      <p:sp>
        <p:nvSpPr>
          <p:cNvPr id="43" name="矩形 42"/>
          <p:cNvSpPr/>
          <p:nvPr userDrawn="1"/>
        </p:nvSpPr>
        <p:spPr>
          <a:xfrm>
            <a:off x="0" y="6123215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44" name="矩形 43"/>
          <p:cNvSpPr/>
          <p:nvPr userDrawn="1"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D7636-5BE1-44BC-BB5F-15739D9E18E1}" type="datetimeFigureOut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C0E1D-24C4-406F-9615-DBDA8D2D1F93}" type="slidenum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grpSp>
        <p:nvGrpSpPr>
          <p:cNvPr id="6" name="组合 5"/>
          <p:cNvGrpSpPr/>
          <p:nvPr userDrawn="1"/>
        </p:nvGrpSpPr>
        <p:grpSpPr>
          <a:xfrm>
            <a:off x="-1" y="-2439"/>
            <a:ext cx="9145787" cy="718411"/>
            <a:chOff x="-1" y="190175"/>
            <a:chExt cx="9145786" cy="525795"/>
          </a:xfrm>
        </p:grpSpPr>
        <p:sp>
          <p:nvSpPr>
            <p:cNvPr id="7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>
                <a:solidFill>
                  <a:prstClr val="white"/>
                </a:solidFill>
              </a:endParaRPr>
            </a:p>
          </p:txBody>
        </p:sp>
        <p:sp>
          <p:nvSpPr>
            <p:cNvPr id="8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>
                <a:solidFill>
                  <a:prstClr val="white"/>
                </a:solidFill>
              </a:endParaRPr>
            </a:p>
          </p:txBody>
        </p:sp>
        <p:sp>
          <p:nvSpPr>
            <p:cNvPr id="9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>
                <a:solidFill>
                  <a:prstClr val="white"/>
                </a:solidFill>
              </a:endParaRPr>
            </a:p>
          </p:txBody>
        </p:sp>
      </p:grpSp>
      <p:sp>
        <p:nvSpPr>
          <p:cNvPr id="11" name="文本占位符 10"/>
          <p:cNvSpPr>
            <a:spLocks noGrp="1"/>
          </p:cNvSpPr>
          <p:nvPr>
            <p:ph type="body" sz="quarter" idx="13" hasCustomPrompt="1"/>
          </p:nvPr>
        </p:nvSpPr>
        <p:spPr>
          <a:xfrm>
            <a:off x="392113" y="948743"/>
            <a:ext cx="7094537" cy="544391"/>
          </a:xfr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accent5">
                    <a:lumMod val="75000"/>
                  </a:schemeClr>
                </a:solidFill>
              </a:defRPr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13" name="内容占位符 12"/>
          <p:cNvSpPr>
            <a:spLocks noGrp="1"/>
          </p:cNvSpPr>
          <p:nvPr>
            <p:ph sz="quarter" idx="14" hasCustomPrompt="1"/>
          </p:nvPr>
        </p:nvSpPr>
        <p:spPr>
          <a:xfrm>
            <a:off x="628650" y="1863725"/>
            <a:ext cx="7886700" cy="404495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/>
            </a:lvl2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14" name="矩形 13"/>
          <p:cNvSpPr/>
          <p:nvPr userDrawn="1"/>
        </p:nvSpPr>
        <p:spPr>
          <a:xfrm>
            <a:off x="0" y="6123215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15" name="矩形 14"/>
          <p:cNvSpPr/>
          <p:nvPr userDrawn="1"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grpSp>
        <p:nvGrpSpPr>
          <p:cNvPr id="5" name="组合 4"/>
          <p:cNvGrpSpPr/>
          <p:nvPr userDrawn="1"/>
        </p:nvGrpSpPr>
        <p:grpSpPr>
          <a:xfrm>
            <a:off x="0" y="1997136"/>
            <a:ext cx="7084431" cy="1791128"/>
            <a:chOff x="-1" y="2037922"/>
            <a:chExt cx="12192763" cy="1791128"/>
          </a:xfrm>
        </p:grpSpPr>
        <p:sp>
          <p:nvSpPr>
            <p:cNvPr id="6" name="矩形 5"/>
            <p:cNvSpPr/>
            <p:nvPr/>
          </p:nvSpPr>
          <p:spPr>
            <a:xfrm>
              <a:off x="762" y="2038350"/>
              <a:ext cx="12192000" cy="179070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762" y="2037922"/>
              <a:ext cx="12192000" cy="72000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-1" y="3752264"/>
              <a:ext cx="12192000" cy="72000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391"/>
          <a:stretch>
            <a:fillRect/>
          </a:stretch>
        </p:blipFill>
        <p:spPr>
          <a:xfrm flipH="1">
            <a:off x="6143625" y="0"/>
            <a:ext cx="3000375" cy="6858000"/>
          </a:xfrm>
          <a:prstGeom prst="rect">
            <a:avLst/>
          </a:prstGeom>
        </p:spPr>
      </p:pic>
      <p:sp>
        <p:nvSpPr>
          <p:cNvPr id="10" name="文本框 5"/>
          <p:cNvSpPr txBox="1"/>
          <p:nvPr userDrawn="1"/>
        </p:nvSpPr>
        <p:spPr>
          <a:xfrm>
            <a:off x="1371600" y="2328817"/>
            <a:ext cx="418576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7200" spc="600" dirty="0">
                <a:solidFill>
                  <a:schemeClr val="bg1"/>
                </a:solidFill>
              </a:rPr>
              <a:t>感谢聆听</a:t>
            </a:r>
            <a:endParaRPr lang="zh-CN" altLang="en-US" sz="7200" spc="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grpSp>
        <p:nvGrpSpPr>
          <p:cNvPr id="5" name="组合 4"/>
          <p:cNvGrpSpPr/>
          <p:nvPr userDrawn="1"/>
        </p:nvGrpSpPr>
        <p:grpSpPr>
          <a:xfrm>
            <a:off x="0" y="1997136"/>
            <a:ext cx="7084431" cy="1791128"/>
            <a:chOff x="-1" y="2037922"/>
            <a:chExt cx="12192763" cy="1791128"/>
          </a:xfrm>
        </p:grpSpPr>
        <p:sp>
          <p:nvSpPr>
            <p:cNvPr id="6" name="矩形 5"/>
            <p:cNvSpPr/>
            <p:nvPr/>
          </p:nvSpPr>
          <p:spPr>
            <a:xfrm>
              <a:off x="762" y="2038350"/>
              <a:ext cx="12192000" cy="179070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762" y="2037922"/>
              <a:ext cx="12192000" cy="72000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-1" y="3752264"/>
              <a:ext cx="12192000" cy="72000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</p:grpSp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391"/>
          <a:stretch>
            <a:fillRect/>
          </a:stretch>
        </p:blipFill>
        <p:spPr>
          <a:xfrm flipH="1">
            <a:off x="6143625" y="0"/>
            <a:ext cx="3000375" cy="6858000"/>
          </a:xfrm>
          <a:prstGeom prst="rect">
            <a:avLst/>
          </a:prstGeom>
        </p:spPr>
      </p:pic>
      <p:sp>
        <p:nvSpPr>
          <p:cNvPr id="10" name="文本框 5"/>
          <p:cNvSpPr txBox="1"/>
          <p:nvPr userDrawn="1"/>
        </p:nvSpPr>
        <p:spPr>
          <a:xfrm>
            <a:off x="1371600" y="2328817"/>
            <a:ext cx="418576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7200" spc="600" dirty="0">
                <a:solidFill>
                  <a:srgbClr val="FFFFFF"/>
                </a:solidFill>
              </a:rPr>
              <a:t>感谢聆听</a:t>
            </a:r>
            <a:endParaRPr lang="zh-CN" altLang="en-US" sz="7200" spc="6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3"/>
          </p:nvPr>
        </p:nvSpPr>
        <p:spPr>
          <a:xfrm>
            <a:off x="1328737" y="1277273"/>
            <a:ext cx="2171700" cy="3243933"/>
          </a:xfrm>
          <a:custGeom>
            <a:avLst/>
            <a:gdLst>
              <a:gd name="connsiteX0" fmla="*/ 1447800 w 2895600"/>
              <a:gd name="connsiteY0" fmla="*/ 0 h 3243933"/>
              <a:gd name="connsiteX1" fmla="*/ 1595195 w 2895600"/>
              <a:gd name="connsiteY1" fmla="*/ 33860 h 3243933"/>
              <a:gd name="connsiteX2" fmla="*/ 2748205 w 2895600"/>
              <a:gd name="connsiteY2" fmla="*/ 699160 h 3243933"/>
              <a:gd name="connsiteX3" fmla="*/ 2895600 w 2895600"/>
              <a:gd name="connsiteY3" fmla="*/ 955776 h 3243933"/>
              <a:gd name="connsiteX4" fmla="*/ 2895600 w 2895600"/>
              <a:gd name="connsiteY4" fmla="*/ 2286376 h 3243933"/>
              <a:gd name="connsiteX5" fmla="*/ 2748205 w 2895600"/>
              <a:gd name="connsiteY5" fmla="*/ 2542992 h 3243933"/>
              <a:gd name="connsiteX6" fmla="*/ 1595195 w 2895600"/>
              <a:gd name="connsiteY6" fmla="*/ 3208293 h 3243933"/>
              <a:gd name="connsiteX7" fmla="*/ 1300405 w 2895600"/>
              <a:gd name="connsiteY7" fmla="*/ 3208293 h 3243933"/>
              <a:gd name="connsiteX8" fmla="*/ 147395 w 2895600"/>
              <a:gd name="connsiteY8" fmla="*/ 2542992 h 3243933"/>
              <a:gd name="connsiteX9" fmla="*/ 0 w 2895600"/>
              <a:gd name="connsiteY9" fmla="*/ 2286376 h 3243933"/>
              <a:gd name="connsiteX10" fmla="*/ 0 w 2895600"/>
              <a:gd name="connsiteY10" fmla="*/ 955776 h 3243933"/>
              <a:gd name="connsiteX11" fmla="*/ 147395 w 2895600"/>
              <a:gd name="connsiteY11" fmla="*/ 699160 h 3243933"/>
              <a:gd name="connsiteX12" fmla="*/ 1300405 w 2895600"/>
              <a:gd name="connsiteY12" fmla="*/ 33860 h 3243933"/>
              <a:gd name="connsiteX13" fmla="*/ 1447800 w 2895600"/>
              <a:gd name="connsiteY13" fmla="*/ 0 h 3243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895600" h="3243933">
                <a:moveTo>
                  <a:pt x="1447800" y="0"/>
                </a:moveTo>
                <a:cubicBezTo>
                  <a:pt x="1501290" y="0"/>
                  <a:pt x="1554780" y="11287"/>
                  <a:pt x="1595195" y="33860"/>
                </a:cubicBezTo>
                <a:cubicBezTo>
                  <a:pt x="2748205" y="699160"/>
                  <a:pt x="2748205" y="699160"/>
                  <a:pt x="2748205" y="699160"/>
                </a:cubicBezTo>
                <a:cubicBezTo>
                  <a:pt x="2829035" y="746681"/>
                  <a:pt x="2895600" y="863109"/>
                  <a:pt x="2895600" y="955776"/>
                </a:cubicBezTo>
                <a:cubicBezTo>
                  <a:pt x="2895600" y="2286376"/>
                  <a:pt x="2895600" y="2286376"/>
                  <a:pt x="2895600" y="2286376"/>
                </a:cubicBezTo>
                <a:cubicBezTo>
                  <a:pt x="2895600" y="2381419"/>
                  <a:pt x="2829035" y="2495471"/>
                  <a:pt x="2748205" y="2542992"/>
                </a:cubicBezTo>
                <a:cubicBezTo>
                  <a:pt x="1595195" y="3208293"/>
                  <a:pt x="1595195" y="3208293"/>
                  <a:pt x="1595195" y="3208293"/>
                </a:cubicBezTo>
                <a:cubicBezTo>
                  <a:pt x="1514366" y="3255814"/>
                  <a:pt x="1381235" y="3255814"/>
                  <a:pt x="1300405" y="3208293"/>
                </a:cubicBezTo>
                <a:cubicBezTo>
                  <a:pt x="147395" y="2542992"/>
                  <a:pt x="147395" y="2542992"/>
                  <a:pt x="147395" y="2542992"/>
                </a:cubicBezTo>
                <a:cubicBezTo>
                  <a:pt x="66566" y="2495471"/>
                  <a:pt x="0" y="2381419"/>
                  <a:pt x="0" y="2286376"/>
                </a:cubicBezTo>
                <a:lnTo>
                  <a:pt x="0" y="955776"/>
                </a:lnTo>
                <a:cubicBezTo>
                  <a:pt x="0" y="863109"/>
                  <a:pt x="66566" y="746681"/>
                  <a:pt x="147395" y="699160"/>
                </a:cubicBezTo>
                <a:cubicBezTo>
                  <a:pt x="1300405" y="33860"/>
                  <a:pt x="1300405" y="33860"/>
                  <a:pt x="1300405" y="33860"/>
                </a:cubicBezTo>
                <a:cubicBezTo>
                  <a:pt x="1340820" y="11287"/>
                  <a:pt x="1394310" y="0"/>
                  <a:pt x="1447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E4E7C-442E-4252-8F73-431B5154795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74968-826C-4EDC-B75A-CA0618E1F6B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85" r="15524" b="21730"/>
          <a:stretch>
            <a:fillRect/>
          </a:stretch>
        </p:blipFill>
        <p:spPr>
          <a:xfrm>
            <a:off x="396" y="3389050"/>
            <a:ext cx="9143604" cy="3468950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lumMod val="95000"/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" name="矩形 1"/>
          <p:cNvSpPr/>
          <p:nvPr userDrawn="1"/>
        </p:nvSpPr>
        <p:spPr>
          <a:xfrm>
            <a:off x="0" y="0"/>
            <a:ext cx="9144000" cy="101600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theme" Target="../theme/theme1.xml"/><Relationship Id="rId8" Type="http://schemas.openxmlformats.org/officeDocument/2006/relationships/tags" Target="../tags/tag3.xml"/><Relationship Id="rId7" Type="http://schemas.openxmlformats.org/officeDocument/2006/relationships/tags" Target="../tags/tag2.xml"/><Relationship Id="rId6" Type="http://schemas.openxmlformats.org/officeDocument/2006/relationships/tags" Target="../tags/tag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4.xml"/><Relationship Id="rId8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1.xml"/><Relationship Id="rId5" Type="http://schemas.openxmlformats.org/officeDocument/2006/relationships/slideLayout" Target="../slideLayouts/slideLayout10.xml"/><Relationship Id="rId4" Type="http://schemas.openxmlformats.org/officeDocument/2006/relationships/slideLayout" Target="../slideLayouts/slideLayout9.xml"/><Relationship Id="rId3" Type="http://schemas.openxmlformats.org/officeDocument/2006/relationships/slideLayout" Target="../slideLayouts/slideLayout8.xml"/><Relationship Id="rId2" Type="http://schemas.openxmlformats.org/officeDocument/2006/relationships/slideLayout" Target="../slideLayouts/slideLayout7.xml"/><Relationship Id="rId19" Type="http://schemas.openxmlformats.org/officeDocument/2006/relationships/theme" Target="../theme/theme2.xml"/><Relationship Id="rId18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2.xml"/><Relationship Id="rId16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15.xml"/><Relationship Id="rId1" Type="http://schemas.openxmlformats.org/officeDocument/2006/relationships/slideLayout" Target="../slideLayouts/slideLayout6.xml"/></Relationships>
</file>

<file path=ppt/slideMasters/_rels/slideMaster3.xml.rels><?xml version="1.0" encoding="UTF-8" standalone="yes"?>
<Relationships xmlns="http://schemas.openxmlformats.org/package/2006/relationships"><Relationship Id="rId7" Type="http://schemas.openxmlformats.org/officeDocument/2006/relationships/theme" Target="../theme/theme3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7" Type="http://schemas.openxmlformats.org/officeDocument/2006/relationships/theme" Target="../theme/theme4.xml"/><Relationship Id="rId6" Type="http://schemas.openxmlformats.org/officeDocument/2006/relationships/tags" Target="../tags/tag9.xml"/><Relationship Id="rId5" Type="http://schemas.openxmlformats.org/officeDocument/2006/relationships/tags" Target="../tags/tag8.xml"/><Relationship Id="rId4" Type="http://schemas.openxmlformats.org/officeDocument/2006/relationships/tags" Target="../tags/tag7.xml"/><Relationship Id="rId3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/Relationships>
</file>

<file path=ppt/slideMasters/_rels/slideMaster5.xml.rels><?xml version="1.0" encoding="UTF-8" standalone="yes"?>
<Relationships xmlns="http://schemas.openxmlformats.org/package/2006/relationships"><Relationship Id="rId7" Type="http://schemas.openxmlformats.org/officeDocument/2006/relationships/theme" Target="../theme/theme5.xml"/><Relationship Id="rId6" Type="http://schemas.openxmlformats.org/officeDocument/2006/relationships/tags" Target="../tags/tag12.xml"/><Relationship Id="rId5" Type="http://schemas.openxmlformats.org/officeDocument/2006/relationships/tags" Target="../tags/tag11.xml"/><Relationship Id="rId4" Type="http://schemas.openxmlformats.org/officeDocument/2006/relationships/tags" Target="../tags/tag10.xml"/><Relationship Id="rId3" Type="http://schemas.openxmlformats.org/officeDocument/2006/relationships/slideLayout" Target="../slideLayouts/slideLayout32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theme" Target="../theme/theme6.xml"/><Relationship Id="rId7" Type="http://schemas.openxmlformats.org/officeDocument/2006/relationships/tags" Target="../tags/tag15.xml"/><Relationship Id="rId6" Type="http://schemas.openxmlformats.org/officeDocument/2006/relationships/tags" Target="../tags/tag14.xml"/><Relationship Id="rId5" Type="http://schemas.openxmlformats.org/officeDocument/2006/relationships/tags" Target="../tags/tag13.xml"/><Relationship Id="rId4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theme" Target="../theme/theme7.xml"/><Relationship Id="rId7" Type="http://schemas.openxmlformats.org/officeDocument/2006/relationships/tags" Target="../tags/tag18.xml"/><Relationship Id="rId6" Type="http://schemas.openxmlformats.org/officeDocument/2006/relationships/tags" Target="../tags/tag17.xml"/><Relationship Id="rId5" Type="http://schemas.openxmlformats.org/officeDocument/2006/relationships/tags" Target="../tags/tag16.xml"/><Relationship Id="rId4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9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占位符 1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8" name="文本占位符 2"/>
          <p:cNvSpPr>
            <a:spLocks noGrp="1"/>
          </p:cNvSpPr>
          <p:nvPr>
            <p:ph type="body" idx="1"/>
            <p:custDataLst>
              <p:tags r:id="rId7"/>
            </p:custDataLst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10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endParaRPr lang="zh-CN" altLang="en-US"/>
          </a:p>
        </p:txBody>
      </p:sp>
      <p:sp>
        <p:nvSpPr>
          <p:cNvPr id="11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  <p:sp>
        <p:nvSpPr>
          <p:cNvPr id="2" name="KSO_TEMPLATE" hidden="1"/>
          <p:cNvSpPr/>
          <p:nvPr userDrawn="1">
            <p:custDataLst>
              <p:tags r:id="rId8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308F32-F09A-4344-B65D-3757FEAF56B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6" r:id="rId2"/>
    <p:sldLayoutId id="2147483657" r:id="rId3"/>
    <p:sldLayoutId id="2147483658" r:id="rId4"/>
    <p:sldLayoutId id="2147483659" r:id="rId5"/>
    <p:sldLayoutId id="2147483660" r:id="rId6"/>
    <p:sldLayoutId id="2147483661" r:id="rId7"/>
    <p:sldLayoutId id="2147483662" r:id="rId8"/>
    <p:sldLayoutId id="2147483663" r:id="rId9"/>
    <p:sldLayoutId id="2147483664" r:id="rId10"/>
    <p:sldLayoutId id="2147483665" r:id="rId11"/>
    <p:sldLayoutId id="2147483666" r:id="rId12"/>
    <p:sldLayoutId id="2147483667" r:id="rId13"/>
    <p:sldLayoutId id="2147483668" r:id="rId14"/>
    <p:sldLayoutId id="2147483669" r:id="rId15"/>
    <p:sldLayoutId id="2147483670" r:id="rId16"/>
    <p:sldLayoutId id="2147483671" r:id="rId17"/>
    <p:sldLayoutId id="2147483672" r:id="rId18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占位符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8" name="文本占位符 2"/>
          <p:cNvSpPr>
            <a:spLocks noGrp="1"/>
          </p:cNvSpPr>
          <p:nvPr>
            <p:ph type="body" idx="1"/>
            <p:custDataLst>
              <p:tags r:id="rId5"/>
            </p:custDataLst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fld id="{D997B5FA-0921-464F-AAE1-844C04324D75}" type="datetimeFigureOut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10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11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fld id="{565CE74E-AB26-4998-AD42-012C4C1AD076}" type="slidenum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2" name="KSO_TEMPLATE" hidden="1"/>
          <p:cNvSpPr/>
          <p:nvPr userDrawn="1">
            <p:custDataLst>
              <p:tags r:id="rId6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占位符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8" name="文本占位符 2"/>
          <p:cNvSpPr>
            <a:spLocks noGrp="1"/>
          </p:cNvSpPr>
          <p:nvPr>
            <p:ph type="body" idx="1"/>
            <p:custDataLst>
              <p:tags r:id="rId5"/>
            </p:custDataLst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fld id="{D997B5FA-0921-464F-AAE1-844C04324D75}" type="datetimeFigureOut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10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11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fld id="{565CE74E-AB26-4998-AD42-012C4C1AD076}" type="slidenum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2" name="KSO_TEMPLATE" hidden="1"/>
          <p:cNvSpPr/>
          <p:nvPr userDrawn="1">
            <p:custDataLst>
              <p:tags r:id="rId6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占位符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8" name="文本占位符 2"/>
          <p:cNvSpPr>
            <a:spLocks noGrp="1"/>
          </p:cNvSpPr>
          <p:nvPr>
            <p:ph type="body" idx="1"/>
            <p:custDataLst>
              <p:tags r:id="rId5"/>
            </p:custDataLst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fld id="{D997B5FA-0921-464F-AAE1-844C04324D75}" type="datetimeFigureOut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10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11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fld id="{565CE74E-AB26-4998-AD42-012C4C1AD076}" type="slidenum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2" name="KSO_TEMPLATE" hidden="1"/>
          <p:cNvSpPr/>
          <p:nvPr userDrawn="1">
            <p:custDataLst>
              <p:tags r:id="rId6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占位符 1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8" name="文本占位符 2"/>
          <p:cNvSpPr>
            <a:spLocks noGrp="1"/>
          </p:cNvSpPr>
          <p:nvPr>
            <p:ph type="body" idx="1"/>
            <p:custDataLst>
              <p:tags r:id="rId6"/>
            </p:custDataLst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fld id="{D997B5FA-0921-464F-AAE1-844C04324D75}" type="datetimeFigureOut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10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11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fld id="{565CE74E-AB26-4998-AD42-012C4C1AD076}" type="slidenum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2" name="KSO_TEMPLATE" hidden="1"/>
          <p:cNvSpPr/>
          <p:nvPr userDrawn="1">
            <p:custDataLst>
              <p:tags r:id="rId7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占位符 1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8" name="文本占位符 2"/>
          <p:cNvSpPr>
            <a:spLocks noGrp="1"/>
          </p:cNvSpPr>
          <p:nvPr>
            <p:ph type="body" idx="1"/>
            <p:custDataLst>
              <p:tags r:id="rId6"/>
            </p:custDataLst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fld id="{D997B5FA-0921-464F-AAE1-844C04324D75}" type="datetimeFigureOut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10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11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fld id="{565CE74E-AB26-4998-AD42-012C4C1AD076}" type="slidenum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2" name="KSO_TEMPLATE" hidden="1"/>
          <p:cNvSpPr/>
          <p:nvPr userDrawn="1">
            <p:custDataLst>
              <p:tags r:id="rId7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4.png"/><Relationship Id="rId1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5.png"/></Relationships>
</file>

<file path=ppt/slides/_rels/slide29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png"/><Relationship Id="rId8" Type="http://schemas.openxmlformats.org/officeDocument/2006/relationships/hyperlink" Target="http://www.chinarobots.cn/" TargetMode="External"/><Relationship Id="rId7" Type="http://schemas.openxmlformats.org/officeDocument/2006/relationships/image" Target="../media/image8.png"/><Relationship Id="rId6" Type="http://schemas.openxmlformats.org/officeDocument/2006/relationships/hyperlink" Target="http://www.chinaaiworld.cn/" TargetMode="External"/><Relationship Id="rId5" Type="http://schemas.openxmlformats.org/officeDocument/2006/relationships/image" Target="../media/image7.png"/><Relationship Id="rId4" Type="http://schemas.openxmlformats.org/officeDocument/2006/relationships/hyperlink" Target="http://www.chinacloud.cn/" TargetMode="External"/><Relationship Id="rId3" Type="http://schemas.openxmlformats.org/officeDocument/2006/relationships/image" Target="../media/image6.png"/><Relationship Id="rId29" Type="http://schemas.openxmlformats.org/officeDocument/2006/relationships/slideLayout" Target="../slideLayouts/slideLayout2.xml"/><Relationship Id="rId28" Type="http://schemas.openxmlformats.org/officeDocument/2006/relationships/image" Target="../media/image21.png"/><Relationship Id="rId27" Type="http://schemas.openxmlformats.org/officeDocument/2006/relationships/image" Target="../media/image20.png"/><Relationship Id="rId26" Type="http://schemas.openxmlformats.org/officeDocument/2006/relationships/image" Target="../media/image19.jpeg"/><Relationship Id="rId25" Type="http://schemas.openxmlformats.org/officeDocument/2006/relationships/image" Target="../media/image18.jpeg"/><Relationship Id="rId24" Type="http://schemas.openxmlformats.org/officeDocument/2006/relationships/image" Target="../media/image17.png"/><Relationship Id="rId23" Type="http://schemas.openxmlformats.org/officeDocument/2006/relationships/hyperlink" Target="http://www.envicloud.cn/" TargetMode="External"/><Relationship Id="rId22" Type="http://schemas.openxmlformats.org/officeDocument/2006/relationships/image" Target="../media/image16.png"/><Relationship Id="rId21" Type="http://schemas.openxmlformats.org/officeDocument/2006/relationships/image" Target="../media/image15.png"/><Relationship Id="rId20" Type="http://schemas.openxmlformats.org/officeDocument/2006/relationships/hyperlink" Target="http://www.smartcitychina.cn/" TargetMode="External"/><Relationship Id="rId2" Type="http://schemas.openxmlformats.org/officeDocument/2006/relationships/hyperlink" Target="http://www.chinaznyj.com/" TargetMode="External"/><Relationship Id="rId19" Type="http://schemas.openxmlformats.org/officeDocument/2006/relationships/image" Target="../media/image14.png"/><Relationship Id="rId18" Type="http://schemas.openxmlformats.org/officeDocument/2006/relationships/hyperlink" Target="http://www.netofthings.cn/" TargetMode="External"/><Relationship Id="rId17" Type="http://schemas.openxmlformats.org/officeDocument/2006/relationships/image" Target="../media/image13.png"/><Relationship Id="rId16" Type="http://schemas.openxmlformats.org/officeDocument/2006/relationships/hyperlink" Target="http://www.thebigdata.cn/" TargetMode="External"/><Relationship Id="rId15" Type="http://schemas.openxmlformats.org/officeDocument/2006/relationships/image" Target="../media/image12.png"/><Relationship Id="rId14" Type="http://schemas.openxmlformats.org/officeDocument/2006/relationships/hyperlink" Target="http://www.worldstor.cn/" TargetMode="External"/><Relationship Id="rId13" Type="http://schemas.openxmlformats.org/officeDocument/2006/relationships/image" Target="../media/image11.png"/><Relationship Id="rId12" Type="http://schemas.openxmlformats.org/officeDocument/2006/relationships/hyperlink" Target="http://www.pm25.org.cn/" TargetMode="External"/><Relationship Id="rId11" Type="http://schemas.openxmlformats.org/officeDocument/2006/relationships/image" Target="../media/image10.png"/><Relationship Id="rId10" Type="http://schemas.openxmlformats.org/officeDocument/2006/relationships/hyperlink" Target="http://www.dlworld.cn/" TargetMode="External"/><Relationship Id="rId1" Type="http://schemas.openxmlformats.org/officeDocument/2006/relationships/hyperlink" Target="http://www.wanwuyun.com/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9" Type="http://schemas.openxmlformats.org/officeDocument/2006/relationships/tags" Target="../tags/tag23.xml"/><Relationship Id="rId8" Type="http://schemas.openxmlformats.org/officeDocument/2006/relationships/image" Target="../media/image25.png"/><Relationship Id="rId7" Type="http://schemas.openxmlformats.org/officeDocument/2006/relationships/tags" Target="../tags/tag22.xml"/><Relationship Id="rId6" Type="http://schemas.openxmlformats.org/officeDocument/2006/relationships/image" Target="../media/image24.png"/><Relationship Id="rId55" Type="http://schemas.openxmlformats.org/officeDocument/2006/relationships/slideLayout" Target="../slideLayouts/slideLayout2.xml"/><Relationship Id="rId54" Type="http://schemas.openxmlformats.org/officeDocument/2006/relationships/image" Target="../media/image52.png"/><Relationship Id="rId53" Type="http://schemas.openxmlformats.org/officeDocument/2006/relationships/tags" Target="../tags/tag41.xml"/><Relationship Id="rId52" Type="http://schemas.openxmlformats.org/officeDocument/2006/relationships/image" Target="../media/image51.png"/><Relationship Id="rId51" Type="http://schemas.openxmlformats.org/officeDocument/2006/relationships/image" Target="../media/image50.png"/><Relationship Id="rId50" Type="http://schemas.openxmlformats.org/officeDocument/2006/relationships/tags" Target="../tags/tag40.xml"/><Relationship Id="rId5" Type="http://schemas.openxmlformats.org/officeDocument/2006/relationships/tags" Target="../tags/tag21.xml"/><Relationship Id="rId49" Type="http://schemas.openxmlformats.org/officeDocument/2006/relationships/image" Target="../media/image49.png"/><Relationship Id="rId48" Type="http://schemas.openxmlformats.org/officeDocument/2006/relationships/image" Target="../media/image48.png"/><Relationship Id="rId47" Type="http://schemas.openxmlformats.org/officeDocument/2006/relationships/image" Target="../media/image47.png"/><Relationship Id="rId46" Type="http://schemas.openxmlformats.org/officeDocument/2006/relationships/image" Target="../media/image46.png"/><Relationship Id="rId45" Type="http://schemas.openxmlformats.org/officeDocument/2006/relationships/image" Target="../media/image45.png"/><Relationship Id="rId44" Type="http://schemas.openxmlformats.org/officeDocument/2006/relationships/image" Target="../media/image44.png"/><Relationship Id="rId43" Type="http://schemas.openxmlformats.org/officeDocument/2006/relationships/image" Target="../media/image43.png"/><Relationship Id="rId42" Type="http://schemas.openxmlformats.org/officeDocument/2006/relationships/image" Target="../media/image42.png"/><Relationship Id="rId41" Type="http://schemas.openxmlformats.org/officeDocument/2006/relationships/tags" Target="../tags/tag39.xml"/><Relationship Id="rId40" Type="http://schemas.openxmlformats.org/officeDocument/2006/relationships/image" Target="../media/image41.png"/><Relationship Id="rId4" Type="http://schemas.openxmlformats.org/officeDocument/2006/relationships/image" Target="../media/image23.png"/><Relationship Id="rId39" Type="http://schemas.openxmlformats.org/officeDocument/2006/relationships/tags" Target="../tags/tag38.xml"/><Relationship Id="rId38" Type="http://schemas.openxmlformats.org/officeDocument/2006/relationships/image" Target="../media/image40.png"/><Relationship Id="rId37" Type="http://schemas.openxmlformats.org/officeDocument/2006/relationships/tags" Target="../tags/tag37.xml"/><Relationship Id="rId36" Type="http://schemas.openxmlformats.org/officeDocument/2006/relationships/image" Target="../media/image39.png"/><Relationship Id="rId35" Type="http://schemas.openxmlformats.org/officeDocument/2006/relationships/tags" Target="../tags/tag36.xml"/><Relationship Id="rId34" Type="http://schemas.openxmlformats.org/officeDocument/2006/relationships/image" Target="../media/image38.png"/><Relationship Id="rId33" Type="http://schemas.openxmlformats.org/officeDocument/2006/relationships/tags" Target="../tags/tag35.xml"/><Relationship Id="rId32" Type="http://schemas.openxmlformats.org/officeDocument/2006/relationships/image" Target="../media/image37.png"/><Relationship Id="rId31" Type="http://schemas.openxmlformats.org/officeDocument/2006/relationships/tags" Target="../tags/tag34.xml"/><Relationship Id="rId30" Type="http://schemas.openxmlformats.org/officeDocument/2006/relationships/image" Target="../media/image36.png"/><Relationship Id="rId3" Type="http://schemas.openxmlformats.org/officeDocument/2006/relationships/tags" Target="../tags/tag20.xml"/><Relationship Id="rId29" Type="http://schemas.openxmlformats.org/officeDocument/2006/relationships/tags" Target="../tags/tag33.xml"/><Relationship Id="rId28" Type="http://schemas.openxmlformats.org/officeDocument/2006/relationships/image" Target="../media/image35.png"/><Relationship Id="rId27" Type="http://schemas.openxmlformats.org/officeDocument/2006/relationships/tags" Target="../tags/tag32.xml"/><Relationship Id="rId26" Type="http://schemas.openxmlformats.org/officeDocument/2006/relationships/image" Target="../media/image34.png"/><Relationship Id="rId25" Type="http://schemas.openxmlformats.org/officeDocument/2006/relationships/tags" Target="../tags/tag31.xml"/><Relationship Id="rId24" Type="http://schemas.openxmlformats.org/officeDocument/2006/relationships/image" Target="../media/image33.png"/><Relationship Id="rId23" Type="http://schemas.openxmlformats.org/officeDocument/2006/relationships/tags" Target="../tags/tag30.xml"/><Relationship Id="rId22" Type="http://schemas.openxmlformats.org/officeDocument/2006/relationships/image" Target="../media/image32.png"/><Relationship Id="rId21" Type="http://schemas.openxmlformats.org/officeDocument/2006/relationships/tags" Target="../tags/tag29.xml"/><Relationship Id="rId20" Type="http://schemas.openxmlformats.org/officeDocument/2006/relationships/image" Target="../media/image31.png"/><Relationship Id="rId2" Type="http://schemas.openxmlformats.org/officeDocument/2006/relationships/image" Target="../media/image22.png"/><Relationship Id="rId19" Type="http://schemas.openxmlformats.org/officeDocument/2006/relationships/tags" Target="../tags/tag28.xml"/><Relationship Id="rId18" Type="http://schemas.openxmlformats.org/officeDocument/2006/relationships/image" Target="../media/image30.png"/><Relationship Id="rId17" Type="http://schemas.openxmlformats.org/officeDocument/2006/relationships/tags" Target="../tags/tag27.xml"/><Relationship Id="rId16" Type="http://schemas.openxmlformats.org/officeDocument/2006/relationships/image" Target="../media/image29.png"/><Relationship Id="rId15" Type="http://schemas.openxmlformats.org/officeDocument/2006/relationships/tags" Target="../tags/tag26.xml"/><Relationship Id="rId14" Type="http://schemas.openxmlformats.org/officeDocument/2006/relationships/image" Target="../media/image28.png"/><Relationship Id="rId13" Type="http://schemas.openxmlformats.org/officeDocument/2006/relationships/tags" Target="../tags/tag25.xml"/><Relationship Id="rId12" Type="http://schemas.openxmlformats.org/officeDocument/2006/relationships/image" Target="../media/image27.png"/><Relationship Id="rId11" Type="http://schemas.openxmlformats.org/officeDocument/2006/relationships/tags" Target="../tags/tag24.xml"/><Relationship Id="rId10" Type="http://schemas.openxmlformats.org/officeDocument/2006/relationships/image" Target="../media/image26.png"/><Relationship Id="rId1" Type="http://schemas.openxmlformats.org/officeDocument/2006/relationships/tags" Target="../tags/tag1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17"/>
          <p:cNvSpPr/>
          <p:nvPr/>
        </p:nvSpPr>
        <p:spPr>
          <a:xfrm>
            <a:off x="-7143" y="-9147"/>
            <a:ext cx="9158091" cy="38219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zh-CN" altLang="en-US" sz="1355">
                <a:solidFill>
                  <a:prstClr val="white"/>
                </a:solidFill>
              </a:rPr>
              <a:t>大数据应用人才培养系列教材</a:t>
            </a:r>
            <a:endParaRPr lang="zh-CN" altLang="en-US" sz="1355">
              <a:solidFill>
                <a:prstClr val="white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1062228" y="728895"/>
            <a:ext cx="7426960" cy="1322070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zh-CN" sz="8000" b="1" spc="300" dirty="0">
                <a:ln w="11430"/>
                <a:solidFill>
                  <a:srgbClr val="3D89B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Python</a:t>
            </a:r>
            <a:r>
              <a:rPr lang="zh-CN" altLang="en-US" sz="8000" b="1" spc="300" dirty="0">
                <a:ln w="11430"/>
                <a:solidFill>
                  <a:srgbClr val="3D89B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语言</a:t>
            </a:r>
            <a:r>
              <a:rPr lang="zh-CN" altLang="en-US" b="1" spc="300" dirty="0">
                <a:ln w="11430"/>
                <a:solidFill>
                  <a:srgbClr val="3D89B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（第</a:t>
            </a:r>
            <a:r>
              <a:rPr lang="en-US" altLang="zh-CN" b="1" spc="300" dirty="0">
                <a:ln w="11430"/>
                <a:solidFill>
                  <a:srgbClr val="3D89B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b="1" spc="300" dirty="0">
                <a:ln w="11430"/>
                <a:solidFill>
                  <a:srgbClr val="3D89B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版）</a:t>
            </a:r>
            <a:endParaRPr lang="zh-CN" altLang="en-US" b="1" spc="300" dirty="0">
              <a:ln w="11430"/>
              <a:solidFill>
                <a:srgbClr val="3D89B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6768" y="6337300"/>
            <a:ext cx="2217463" cy="520700"/>
          </a:xfrm>
          <a:prstGeom prst="rect">
            <a:avLst/>
          </a:prstGeom>
        </p:spPr>
      </p:pic>
      <p:sp>
        <p:nvSpPr>
          <p:cNvPr id="21" name="矩形 20"/>
          <p:cNvSpPr/>
          <p:nvPr/>
        </p:nvSpPr>
        <p:spPr>
          <a:xfrm>
            <a:off x="-7620" y="2209165"/>
            <a:ext cx="9159240" cy="86423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2" name="TextBox 6"/>
          <p:cNvSpPr txBox="1"/>
          <p:nvPr/>
        </p:nvSpPr>
        <p:spPr>
          <a:xfrm>
            <a:off x="1670340" y="2277654"/>
            <a:ext cx="6270084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刘  鹏       总主编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6" name="TextBox 6"/>
          <p:cNvSpPr txBox="1"/>
          <p:nvPr/>
        </p:nvSpPr>
        <p:spPr>
          <a:xfrm>
            <a:off x="1670340" y="2634610"/>
            <a:ext cx="6270084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李肖俊    </a:t>
            </a:r>
            <a:r>
              <a:rPr lang="en-US" altLang="zh-CN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主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   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编                          </a:t>
            </a:r>
            <a:r>
              <a:rPr lang="zh-CN" alt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    钟  涛 </a:t>
            </a:r>
            <a:r>
              <a:rPr lang="zh-CN" alt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+mn-ea"/>
              </a:rPr>
              <a:t> 刘  河</a:t>
            </a:r>
            <a:r>
              <a:rPr lang="zh-CN" alt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   副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主编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7" name="Freeform 25"/>
          <p:cNvSpPr>
            <a:spLocks noEditPoints="1"/>
          </p:cNvSpPr>
          <p:nvPr/>
        </p:nvSpPr>
        <p:spPr bwMode="auto">
          <a:xfrm>
            <a:off x="2451244" y="2407507"/>
            <a:ext cx="130969" cy="119856"/>
          </a:xfrm>
          <a:custGeom>
            <a:avLst/>
            <a:gdLst>
              <a:gd name="T0" fmla="*/ 35 w 70"/>
              <a:gd name="T1" fmla="*/ 0 h 64"/>
              <a:gd name="T2" fmla="*/ 12 w 70"/>
              <a:gd name="T3" fmla="*/ 10 h 64"/>
              <a:gd name="T4" fmla="*/ 12 w 70"/>
              <a:gd name="T5" fmla="*/ 55 h 64"/>
              <a:gd name="T6" fmla="*/ 35 w 70"/>
              <a:gd name="T7" fmla="*/ 64 h 64"/>
              <a:gd name="T8" fmla="*/ 57 w 70"/>
              <a:gd name="T9" fmla="*/ 55 h 64"/>
              <a:gd name="T10" fmla="*/ 57 w 70"/>
              <a:gd name="T11" fmla="*/ 10 h 64"/>
              <a:gd name="T12" fmla="*/ 35 w 70"/>
              <a:gd name="T13" fmla="*/ 0 h 64"/>
              <a:gd name="T14" fmla="*/ 54 w 70"/>
              <a:gd name="T15" fmla="*/ 52 h 64"/>
              <a:gd name="T16" fmla="*/ 35 w 70"/>
              <a:gd name="T17" fmla="*/ 60 h 64"/>
              <a:gd name="T18" fmla="*/ 15 w 70"/>
              <a:gd name="T19" fmla="*/ 52 h 64"/>
              <a:gd name="T20" fmla="*/ 7 w 70"/>
              <a:gd name="T21" fmla="*/ 32 h 64"/>
              <a:gd name="T22" fmla="*/ 15 w 70"/>
              <a:gd name="T23" fmla="*/ 13 h 64"/>
              <a:gd name="T24" fmla="*/ 35 w 70"/>
              <a:gd name="T25" fmla="*/ 5 h 64"/>
              <a:gd name="T26" fmla="*/ 54 w 70"/>
              <a:gd name="T27" fmla="*/ 13 h 64"/>
              <a:gd name="T28" fmla="*/ 62 w 70"/>
              <a:gd name="T29" fmla="*/ 32 h 64"/>
              <a:gd name="T30" fmla="*/ 54 w 70"/>
              <a:gd name="T31" fmla="*/ 52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70" h="64">
                <a:moveTo>
                  <a:pt x="35" y="0"/>
                </a:moveTo>
                <a:cubicBezTo>
                  <a:pt x="26" y="0"/>
                  <a:pt x="18" y="4"/>
                  <a:pt x="12" y="10"/>
                </a:cubicBezTo>
                <a:cubicBezTo>
                  <a:pt x="0" y="22"/>
                  <a:pt x="0" y="42"/>
                  <a:pt x="12" y="55"/>
                </a:cubicBezTo>
                <a:cubicBezTo>
                  <a:pt x="18" y="61"/>
                  <a:pt x="26" y="64"/>
                  <a:pt x="35" y="64"/>
                </a:cubicBezTo>
                <a:cubicBezTo>
                  <a:pt x="43" y="64"/>
                  <a:pt x="51" y="61"/>
                  <a:pt x="57" y="55"/>
                </a:cubicBezTo>
                <a:cubicBezTo>
                  <a:pt x="70" y="42"/>
                  <a:pt x="70" y="22"/>
                  <a:pt x="57" y="10"/>
                </a:cubicBezTo>
                <a:cubicBezTo>
                  <a:pt x="51" y="4"/>
                  <a:pt x="43" y="0"/>
                  <a:pt x="35" y="0"/>
                </a:cubicBezTo>
                <a:close/>
                <a:moveTo>
                  <a:pt x="54" y="52"/>
                </a:moveTo>
                <a:cubicBezTo>
                  <a:pt x="49" y="57"/>
                  <a:pt x="42" y="60"/>
                  <a:pt x="35" y="60"/>
                </a:cubicBezTo>
                <a:cubicBezTo>
                  <a:pt x="27" y="60"/>
                  <a:pt x="21" y="57"/>
                  <a:pt x="15" y="52"/>
                </a:cubicBezTo>
                <a:cubicBezTo>
                  <a:pt x="10" y="46"/>
                  <a:pt x="7" y="40"/>
                  <a:pt x="7" y="32"/>
                </a:cubicBezTo>
                <a:cubicBezTo>
                  <a:pt x="7" y="25"/>
                  <a:pt x="10" y="18"/>
                  <a:pt x="15" y="13"/>
                </a:cubicBezTo>
                <a:cubicBezTo>
                  <a:pt x="21" y="8"/>
                  <a:pt x="27" y="5"/>
                  <a:pt x="35" y="5"/>
                </a:cubicBezTo>
                <a:cubicBezTo>
                  <a:pt x="42" y="5"/>
                  <a:pt x="49" y="8"/>
                  <a:pt x="54" y="13"/>
                </a:cubicBezTo>
                <a:cubicBezTo>
                  <a:pt x="59" y="18"/>
                  <a:pt x="62" y="25"/>
                  <a:pt x="62" y="32"/>
                </a:cubicBezTo>
                <a:cubicBezTo>
                  <a:pt x="62" y="40"/>
                  <a:pt x="59" y="46"/>
                  <a:pt x="54" y="52"/>
                </a:cubicBezTo>
                <a:close/>
              </a:path>
            </a:pathLst>
          </a:custGeom>
          <a:solidFill>
            <a:srgbClr val="505A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8" name="Freeform 25"/>
          <p:cNvSpPr>
            <a:spLocks noEditPoints="1"/>
          </p:cNvSpPr>
          <p:nvPr/>
        </p:nvSpPr>
        <p:spPr bwMode="auto">
          <a:xfrm>
            <a:off x="6218326" y="2743274"/>
            <a:ext cx="130969" cy="119856"/>
          </a:xfrm>
          <a:custGeom>
            <a:avLst/>
            <a:gdLst>
              <a:gd name="T0" fmla="*/ 35 w 70"/>
              <a:gd name="T1" fmla="*/ 0 h 64"/>
              <a:gd name="T2" fmla="*/ 12 w 70"/>
              <a:gd name="T3" fmla="*/ 10 h 64"/>
              <a:gd name="T4" fmla="*/ 12 w 70"/>
              <a:gd name="T5" fmla="*/ 55 h 64"/>
              <a:gd name="T6" fmla="*/ 35 w 70"/>
              <a:gd name="T7" fmla="*/ 64 h 64"/>
              <a:gd name="T8" fmla="*/ 57 w 70"/>
              <a:gd name="T9" fmla="*/ 55 h 64"/>
              <a:gd name="T10" fmla="*/ 57 w 70"/>
              <a:gd name="T11" fmla="*/ 10 h 64"/>
              <a:gd name="T12" fmla="*/ 35 w 70"/>
              <a:gd name="T13" fmla="*/ 0 h 64"/>
              <a:gd name="T14" fmla="*/ 54 w 70"/>
              <a:gd name="T15" fmla="*/ 52 h 64"/>
              <a:gd name="T16" fmla="*/ 35 w 70"/>
              <a:gd name="T17" fmla="*/ 60 h 64"/>
              <a:gd name="T18" fmla="*/ 15 w 70"/>
              <a:gd name="T19" fmla="*/ 52 h 64"/>
              <a:gd name="T20" fmla="*/ 7 w 70"/>
              <a:gd name="T21" fmla="*/ 32 h 64"/>
              <a:gd name="T22" fmla="*/ 15 w 70"/>
              <a:gd name="T23" fmla="*/ 13 h 64"/>
              <a:gd name="T24" fmla="*/ 35 w 70"/>
              <a:gd name="T25" fmla="*/ 5 h 64"/>
              <a:gd name="T26" fmla="*/ 54 w 70"/>
              <a:gd name="T27" fmla="*/ 13 h 64"/>
              <a:gd name="T28" fmla="*/ 62 w 70"/>
              <a:gd name="T29" fmla="*/ 32 h 64"/>
              <a:gd name="T30" fmla="*/ 54 w 70"/>
              <a:gd name="T31" fmla="*/ 52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70" h="64">
                <a:moveTo>
                  <a:pt x="35" y="0"/>
                </a:moveTo>
                <a:cubicBezTo>
                  <a:pt x="26" y="0"/>
                  <a:pt x="18" y="4"/>
                  <a:pt x="12" y="10"/>
                </a:cubicBezTo>
                <a:cubicBezTo>
                  <a:pt x="0" y="22"/>
                  <a:pt x="0" y="42"/>
                  <a:pt x="12" y="55"/>
                </a:cubicBezTo>
                <a:cubicBezTo>
                  <a:pt x="18" y="61"/>
                  <a:pt x="26" y="64"/>
                  <a:pt x="35" y="64"/>
                </a:cubicBezTo>
                <a:cubicBezTo>
                  <a:pt x="43" y="64"/>
                  <a:pt x="51" y="61"/>
                  <a:pt x="57" y="55"/>
                </a:cubicBezTo>
                <a:cubicBezTo>
                  <a:pt x="70" y="42"/>
                  <a:pt x="70" y="22"/>
                  <a:pt x="57" y="10"/>
                </a:cubicBezTo>
                <a:cubicBezTo>
                  <a:pt x="51" y="4"/>
                  <a:pt x="43" y="0"/>
                  <a:pt x="35" y="0"/>
                </a:cubicBezTo>
                <a:close/>
                <a:moveTo>
                  <a:pt x="54" y="52"/>
                </a:moveTo>
                <a:cubicBezTo>
                  <a:pt x="49" y="57"/>
                  <a:pt x="42" y="60"/>
                  <a:pt x="35" y="60"/>
                </a:cubicBezTo>
                <a:cubicBezTo>
                  <a:pt x="27" y="60"/>
                  <a:pt x="21" y="57"/>
                  <a:pt x="15" y="52"/>
                </a:cubicBezTo>
                <a:cubicBezTo>
                  <a:pt x="10" y="46"/>
                  <a:pt x="7" y="40"/>
                  <a:pt x="7" y="32"/>
                </a:cubicBezTo>
                <a:cubicBezTo>
                  <a:pt x="7" y="25"/>
                  <a:pt x="10" y="18"/>
                  <a:pt x="15" y="13"/>
                </a:cubicBezTo>
                <a:cubicBezTo>
                  <a:pt x="21" y="8"/>
                  <a:pt x="27" y="5"/>
                  <a:pt x="35" y="5"/>
                </a:cubicBezTo>
                <a:cubicBezTo>
                  <a:pt x="42" y="5"/>
                  <a:pt x="49" y="8"/>
                  <a:pt x="54" y="13"/>
                </a:cubicBezTo>
                <a:cubicBezTo>
                  <a:pt x="59" y="18"/>
                  <a:pt x="62" y="25"/>
                  <a:pt x="62" y="32"/>
                </a:cubicBezTo>
                <a:cubicBezTo>
                  <a:pt x="62" y="40"/>
                  <a:pt x="59" y="46"/>
                  <a:pt x="54" y="52"/>
                </a:cubicBezTo>
                <a:close/>
              </a:path>
            </a:pathLst>
          </a:custGeom>
          <a:solidFill>
            <a:srgbClr val="505A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9" name="Freeform 25"/>
          <p:cNvSpPr>
            <a:spLocks noEditPoints="1"/>
          </p:cNvSpPr>
          <p:nvPr/>
        </p:nvSpPr>
        <p:spPr bwMode="auto">
          <a:xfrm>
            <a:off x="2451335" y="2757907"/>
            <a:ext cx="130969" cy="119856"/>
          </a:xfrm>
          <a:custGeom>
            <a:avLst/>
            <a:gdLst>
              <a:gd name="T0" fmla="*/ 35 w 70"/>
              <a:gd name="T1" fmla="*/ 0 h 64"/>
              <a:gd name="T2" fmla="*/ 12 w 70"/>
              <a:gd name="T3" fmla="*/ 10 h 64"/>
              <a:gd name="T4" fmla="*/ 12 w 70"/>
              <a:gd name="T5" fmla="*/ 55 h 64"/>
              <a:gd name="T6" fmla="*/ 35 w 70"/>
              <a:gd name="T7" fmla="*/ 64 h 64"/>
              <a:gd name="T8" fmla="*/ 57 w 70"/>
              <a:gd name="T9" fmla="*/ 55 h 64"/>
              <a:gd name="T10" fmla="*/ 57 w 70"/>
              <a:gd name="T11" fmla="*/ 10 h 64"/>
              <a:gd name="T12" fmla="*/ 35 w 70"/>
              <a:gd name="T13" fmla="*/ 0 h 64"/>
              <a:gd name="T14" fmla="*/ 54 w 70"/>
              <a:gd name="T15" fmla="*/ 52 h 64"/>
              <a:gd name="T16" fmla="*/ 35 w 70"/>
              <a:gd name="T17" fmla="*/ 60 h 64"/>
              <a:gd name="T18" fmla="*/ 15 w 70"/>
              <a:gd name="T19" fmla="*/ 52 h 64"/>
              <a:gd name="T20" fmla="*/ 7 w 70"/>
              <a:gd name="T21" fmla="*/ 32 h 64"/>
              <a:gd name="T22" fmla="*/ 15 w 70"/>
              <a:gd name="T23" fmla="*/ 13 h 64"/>
              <a:gd name="T24" fmla="*/ 35 w 70"/>
              <a:gd name="T25" fmla="*/ 5 h 64"/>
              <a:gd name="T26" fmla="*/ 54 w 70"/>
              <a:gd name="T27" fmla="*/ 13 h 64"/>
              <a:gd name="T28" fmla="*/ 62 w 70"/>
              <a:gd name="T29" fmla="*/ 32 h 64"/>
              <a:gd name="T30" fmla="*/ 54 w 70"/>
              <a:gd name="T31" fmla="*/ 52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70" h="64">
                <a:moveTo>
                  <a:pt x="35" y="0"/>
                </a:moveTo>
                <a:cubicBezTo>
                  <a:pt x="26" y="0"/>
                  <a:pt x="18" y="4"/>
                  <a:pt x="12" y="10"/>
                </a:cubicBezTo>
                <a:cubicBezTo>
                  <a:pt x="0" y="22"/>
                  <a:pt x="0" y="42"/>
                  <a:pt x="12" y="55"/>
                </a:cubicBezTo>
                <a:cubicBezTo>
                  <a:pt x="18" y="61"/>
                  <a:pt x="26" y="64"/>
                  <a:pt x="35" y="64"/>
                </a:cubicBezTo>
                <a:cubicBezTo>
                  <a:pt x="43" y="64"/>
                  <a:pt x="51" y="61"/>
                  <a:pt x="57" y="55"/>
                </a:cubicBezTo>
                <a:cubicBezTo>
                  <a:pt x="70" y="42"/>
                  <a:pt x="70" y="22"/>
                  <a:pt x="57" y="10"/>
                </a:cubicBezTo>
                <a:cubicBezTo>
                  <a:pt x="51" y="4"/>
                  <a:pt x="43" y="0"/>
                  <a:pt x="35" y="0"/>
                </a:cubicBezTo>
                <a:close/>
                <a:moveTo>
                  <a:pt x="54" y="52"/>
                </a:moveTo>
                <a:cubicBezTo>
                  <a:pt x="49" y="57"/>
                  <a:pt x="42" y="60"/>
                  <a:pt x="35" y="60"/>
                </a:cubicBezTo>
                <a:cubicBezTo>
                  <a:pt x="27" y="60"/>
                  <a:pt x="21" y="57"/>
                  <a:pt x="15" y="52"/>
                </a:cubicBezTo>
                <a:cubicBezTo>
                  <a:pt x="10" y="46"/>
                  <a:pt x="7" y="40"/>
                  <a:pt x="7" y="32"/>
                </a:cubicBezTo>
                <a:cubicBezTo>
                  <a:pt x="7" y="25"/>
                  <a:pt x="10" y="18"/>
                  <a:pt x="15" y="13"/>
                </a:cubicBezTo>
                <a:cubicBezTo>
                  <a:pt x="21" y="8"/>
                  <a:pt x="27" y="5"/>
                  <a:pt x="35" y="5"/>
                </a:cubicBezTo>
                <a:cubicBezTo>
                  <a:pt x="42" y="5"/>
                  <a:pt x="49" y="8"/>
                  <a:pt x="54" y="13"/>
                </a:cubicBezTo>
                <a:cubicBezTo>
                  <a:pt x="59" y="18"/>
                  <a:pt x="62" y="25"/>
                  <a:pt x="62" y="32"/>
                </a:cubicBezTo>
                <a:cubicBezTo>
                  <a:pt x="62" y="40"/>
                  <a:pt x="59" y="46"/>
                  <a:pt x="54" y="52"/>
                </a:cubicBezTo>
                <a:close/>
              </a:path>
            </a:pathLst>
          </a:custGeom>
          <a:solidFill>
            <a:srgbClr val="505A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pic>
        <p:nvPicPr>
          <p:cNvPr id="3" name="图片 2" descr="QQ截图2022090811133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5" y="3232150"/>
            <a:ext cx="9144000" cy="308229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n-US" altLang="zh-CN" sz="2000" dirty="0" smtClean="0"/>
              <a:t>10.2.2 </a:t>
            </a:r>
            <a:r>
              <a:rPr lang="zh-CN" altLang="en-US" sz="2000" dirty="0" smtClean="0"/>
              <a:t>读取</a:t>
            </a:r>
            <a:r>
              <a:rPr lang="zh-CN" altLang="en-US" sz="2000" dirty="0"/>
              <a:t>行</a:t>
            </a:r>
            <a:endParaRPr lang="zh-CN" altLang="en-US" sz="2000" dirty="0"/>
          </a:p>
        </p:txBody>
      </p:sp>
      <p:sp>
        <p:nvSpPr>
          <p:cNvPr id="3" name="内容占位符 2"/>
          <p:cNvSpPr>
            <a:spLocks noGrp="1"/>
          </p:cNvSpPr>
          <p:nvPr>
            <p:ph sz="quarter" idx="14"/>
          </p:nvPr>
        </p:nvSpPr>
        <p:spPr>
          <a:xfrm>
            <a:off x="364881" y="1441693"/>
            <a:ext cx="8260504" cy="4686151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2. </a:t>
            </a:r>
            <a:r>
              <a:rPr lang="en-US" altLang="zh-CN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readlines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()</a:t>
            </a: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方法：</a:t>
            </a:r>
            <a:endParaRPr lang="zh-CN" alt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用于读取文件中所有行，直到结束符 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EOF</a:t>
            </a: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，并返回列表，包括所有行的信息。该列表可以由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Python </a:t>
            </a: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的“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for... in ...”</a:t>
            </a: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结构进行处理。</a:t>
            </a:r>
            <a:endParaRPr lang="zh-CN" alt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zh-CN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readlines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()</a:t>
            </a: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方法语法如下：</a:t>
            </a:r>
            <a:endParaRPr lang="zh-CN" alt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zh-CN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fileObject.readlines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()</a:t>
            </a: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；</a:t>
            </a:r>
            <a:endParaRPr lang="zh-CN" alt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46185" y="105507"/>
            <a:ext cx="357846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100" b="1" spc="225" dirty="0" smtClean="0">
                <a:solidFill>
                  <a:prstClr val="white"/>
                </a:solidFill>
              </a:rPr>
              <a:t>10.2 </a:t>
            </a:r>
            <a:r>
              <a:rPr lang="zh-CN" altLang="en-US" sz="2100" b="1" spc="225" dirty="0" smtClean="0">
                <a:solidFill>
                  <a:prstClr val="white"/>
                </a:solidFill>
              </a:rPr>
              <a:t>基本</a:t>
            </a:r>
            <a:r>
              <a:rPr lang="zh-CN" altLang="en-US" sz="2100" b="1" spc="225" dirty="0">
                <a:solidFill>
                  <a:prstClr val="white"/>
                </a:solidFill>
              </a:rPr>
              <a:t>的文件方法</a:t>
            </a:r>
            <a:endParaRPr lang="en-US" altLang="zh-CN" sz="2100" b="1" spc="225" dirty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523891" y="255004"/>
            <a:ext cx="3006969" cy="3008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55" dirty="0">
                <a:solidFill>
                  <a:prstClr val="white"/>
                </a:solidFill>
              </a:rPr>
              <a:t>  </a:t>
            </a:r>
            <a:r>
              <a:rPr lang="zh-CN" altLang="en-US" sz="1355" dirty="0" smtClean="0">
                <a:solidFill>
                  <a:prstClr val="white"/>
                </a:solidFill>
              </a:rPr>
              <a:t>第十章 文件</a:t>
            </a:r>
            <a:r>
              <a:rPr lang="zh-CN" altLang="en-US" sz="1355" dirty="0">
                <a:solidFill>
                  <a:prstClr val="white"/>
                </a:solidFill>
              </a:rPr>
              <a:t>操作</a:t>
            </a:r>
            <a:endParaRPr lang="zh-CN" altLang="en-US" sz="1355" dirty="0">
              <a:solidFill>
                <a:prstClr val="white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n-US" altLang="zh-CN" sz="2000" dirty="0" smtClean="0"/>
              <a:t>10.2.3 </a:t>
            </a:r>
            <a:r>
              <a:rPr lang="zh-CN" altLang="en-US" sz="2000" dirty="0" smtClean="0"/>
              <a:t>关闭</a:t>
            </a:r>
            <a:r>
              <a:rPr lang="zh-CN" altLang="en-US" sz="2000" dirty="0"/>
              <a:t>文件</a:t>
            </a:r>
            <a:endParaRPr lang="zh-CN" altLang="en-US" sz="2000" dirty="0"/>
          </a:p>
        </p:txBody>
      </p:sp>
      <p:sp>
        <p:nvSpPr>
          <p:cNvPr id="3" name="内容占位符 2"/>
          <p:cNvSpPr>
            <a:spLocks noGrp="1"/>
          </p:cNvSpPr>
          <p:nvPr>
            <p:ph sz="quarter" idx="14"/>
          </p:nvPr>
        </p:nvSpPr>
        <p:spPr>
          <a:xfrm>
            <a:off x="364881" y="1441693"/>
            <a:ext cx="8260504" cy="4686151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close()</a:t>
            </a: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方法：</a:t>
            </a:r>
            <a:endParaRPr lang="zh-CN" alt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用于关闭该文件，并清除文件缓冲区里的信息，关闭文件后不能再进行写入。 </a:t>
            </a:r>
            <a:endParaRPr lang="zh-CN" alt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语法格式如下： </a:t>
            </a:r>
            <a:endParaRPr lang="zh-CN" alt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zh-CN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fileObject.close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()</a:t>
            </a: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；</a:t>
            </a:r>
            <a:endParaRPr lang="zh-CN" alt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当一个文件对象的引用被重新指定给另一个文件时，系统会关闭先前打开的文件。</a:t>
            </a:r>
            <a:endParaRPr lang="zh-CN" alt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46185" y="105507"/>
            <a:ext cx="357846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100" b="1" spc="225" dirty="0" smtClean="0">
                <a:solidFill>
                  <a:prstClr val="white"/>
                </a:solidFill>
              </a:rPr>
              <a:t>10.2 </a:t>
            </a:r>
            <a:r>
              <a:rPr lang="zh-CN" altLang="en-US" sz="2100" b="1" spc="225" dirty="0" smtClean="0">
                <a:solidFill>
                  <a:prstClr val="white"/>
                </a:solidFill>
              </a:rPr>
              <a:t>基本</a:t>
            </a:r>
            <a:r>
              <a:rPr lang="zh-CN" altLang="en-US" sz="2100" b="1" spc="225" dirty="0">
                <a:solidFill>
                  <a:prstClr val="white"/>
                </a:solidFill>
              </a:rPr>
              <a:t>的文件方法</a:t>
            </a:r>
            <a:endParaRPr lang="en-US" altLang="zh-CN" sz="2100" b="1" spc="225" dirty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523891" y="255004"/>
            <a:ext cx="3006969" cy="3008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55" dirty="0">
                <a:solidFill>
                  <a:prstClr val="white"/>
                </a:solidFill>
              </a:rPr>
              <a:t>  </a:t>
            </a:r>
            <a:r>
              <a:rPr lang="zh-CN" altLang="en-US" sz="1355" dirty="0" smtClean="0">
                <a:solidFill>
                  <a:prstClr val="white"/>
                </a:solidFill>
              </a:rPr>
              <a:t>第十章 文件</a:t>
            </a:r>
            <a:r>
              <a:rPr lang="zh-CN" altLang="en-US" sz="1355" dirty="0">
                <a:solidFill>
                  <a:prstClr val="white"/>
                </a:solidFill>
              </a:rPr>
              <a:t>操作</a:t>
            </a:r>
            <a:endParaRPr lang="zh-CN" altLang="en-US" sz="1355" dirty="0">
              <a:solidFill>
                <a:prstClr val="white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n-US" altLang="zh-CN" sz="2000" dirty="0" smtClean="0"/>
              <a:t>10.2.4 </a:t>
            </a:r>
            <a:r>
              <a:rPr lang="zh-CN" altLang="en-US" sz="2000" dirty="0" smtClean="0"/>
              <a:t>文件</a:t>
            </a:r>
            <a:r>
              <a:rPr lang="zh-CN" altLang="en-US" sz="2000" dirty="0"/>
              <a:t>重命名</a:t>
            </a:r>
            <a:endParaRPr lang="zh-CN" altLang="en-US" sz="2000" dirty="0"/>
          </a:p>
        </p:txBody>
      </p:sp>
      <p:sp>
        <p:nvSpPr>
          <p:cNvPr id="3" name="内容占位符 2"/>
          <p:cNvSpPr>
            <a:spLocks noGrp="1"/>
          </p:cNvSpPr>
          <p:nvPr>
            <p:ph sz="quarter" idx="14"/>
          </p:nvPr>
        </p:nvSpPr>
        <p:spPr>
          <a:xfrm>
            <a:off x="364881" y="1441693"/>
            <a:ext cx="8260504" cy="4686151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rename()</a:t>
            </a: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方法： </a:t>
            </a:r>
            <a:endParaRPr lang="zh-CN" alt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用于将当前文件名称重新命名为一个新文件名称。 </a:t>
            </a:r>
            <a:endParaRPr lang="zh-CN" alt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语法格式如下： </a:t>
            </a:r>
            <a:endParaRPr lang="zh-CN" alt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zh-CN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os.rename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</a:t>
            </a:r>
            <a:r>
              <a:rPr lang="en-US" altLang="zh-CN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current_filename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altLang="zh-CN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new_filename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  <a:endParaRPr lang="en-US" altLang="zh-CN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zh-CN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current_filename</a:t>
            </a: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：当前文件的名称；</a:t>
            </a:r>
            <a:r>
              <a:rPr lang="en-US" altLang="zh-CN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new_filename</a:t>
            </a: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：重新命名后的文件名称。</a:t>
            </a:r>
            <a:endParaRPr lang="zh-CN" alt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注意：要使用这个内置函数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rename()</a:t>
            </a: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，你必须先导入</a:t>
            </a:r>
            <a:r>
              <a:rPr lang="en-US" altLang="zh-CN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os</a:t>
            </a: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模块，然后才可以调用相关的功能。</a:t>
            </a:r>
            <a:endParaRPr lang="zh-CN" alt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46185" y="105507"/>
            <a:ext cx="357846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100" b="1" spc="225" dirty="0" smtClean="0">
                <a:solidFill>
                  <a:prstClr val="white"/>
                </a:solidFill>
              </a:rPr>
              <a:t>10.2 </a:t>
            </a:r>
            <a:r>
              <a:rPr lang="zh-CN" altLang="en-US" sz="2100" b="1" spc="225" dirty="0" smtClean="0">
                <a:solidFill>
                  <a:prstClr val="white"/>
                </a:solidFill>
              </a:rPr>
              <a:t>基本</a:t>
            </a:r>
            <a:r>
              <a:rPr lang="zh-CN" altLang="en-US" sz="2100" b="1" spc="225" dirty="0">
                <a:solidFill>
                  <a:prstClr val="white"/>
                </a:solidFill>
              </a:rPr>
              <a:t>的文件方法</a:t>
            </a:r>
            <a:endParaRPr lang="en-US" altLang="zh-CN" sz="2100" b="1" spc="225" dirty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523891" y="255004"/>
            <a:ext cx="3006969" cy="3008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55" dirty="0">
                <a:solidFill>
                  <a:prstClr val="white"/>
                </a:solidFill>
              </a:rPr>
              <a:t>  </a:t>
            </a:r>
            <a:r>
              <a:rPr lang="zh-CN" altLang="en-US" sz="1355" dirty="0" smtClean="0">
                <a:solidFill>
                  <a:prstClr val="white"/>
                </a:solidFill>
              </a:rPr>
              <a:t>第十章 文件</a:t>
            </a:r>
            <a:r>
              <a:rPr lang="zh-CN" altLang="en-US" sz="1355" dirty="0">
                <a:solidFill>
                  <a:prstClr val="white"/>
                </a:solidFill>
              </a:rPr>
              <a:t>操作</a:t>
            </a:r>
            <a:endParaRPr lang="zh-CN" altLang="en-US" sz="1355" dirty="0">
              <a:solidFill>
                <a:prstClr val="white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n-US" altLang="zh-CN" sz="2000" dirty="0" smtClean="0"/>
              <a:t>10.2.5 </a:t>
            </a:r>
            <a:r>
              <a:rPr lang="zh-CN" altLang="en-US" sz="2000" dirty="0" smtClean="0"/>
              <a:t>删除</a:t>
            </a:r>
            <a:r>
              <a:rPr lang="zh-CN" altLang="en-US" sz="2000" dirty="0"/>
              <a:t>文件</a:t>
            </a:r>
            <a:endParaRPr lang="zh-CN" altLang="en-US" sz="2000" dirty="0"/>
          </a:p>
        </p:txBody>
      </p:sp>
      <p:sp>
        <p:nvSpPr>
          <p:cNvPr id="3" name="内容占位符 2"/>
          <p:cNvSpPr>
            <a:spLocks noGrp="1"/>
          </p:cNvSpPr>
          <p:nvPr>
            <p:ph sz="quarter" idx="14"/>
          </p:nvPr>
        </p:nvSpPr>
        <p:spPr>
          <a:xfrm>
            <a:off x="364881" y="1441693"/>
            <a:ext cx="8260504" cy="4686151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remove()</a:t>
            </a: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方法：</a:t>
            </a:r>
            <a:endParaRPr lang="zh-CN" alt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用于删除系统中已经存在的文件。</a:t>
            </a:r>
            <a:endParaRPr lang="zh-CN" alt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语法格式如下： </a:t>
            </a:r>
            <a:endParaRPr lang="zh-CN" alt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zh-CN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os.remove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</a:t>
            </a:r>
            <a:r>
              <a:rPr lang="en-US" altLang="zh-CN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file_name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  <a:endParaRPr lang="en-US" altLang="zh-CN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zh-CN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file_name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——</a:t>
            </a: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系统中已经存在的文件名称，即将删除的文件名称。</a:t>
            </a:r>
            <a:endParaRPr lang="zh-CN" alt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注意：要使用这个内置函数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remove()</a:t>
            </a: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，你必须先导入</a:t>
            </a:r>
            <a:r>
              <a:rPr lang="en-US" altLang="zh-CN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os</a:t>
            </a: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模块，然后才可以调用相关的功能。</a:t>
            </a:r>
            <a:endParaRPr lang="zh-CN" alt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46185" y="105507"/>
            <a:ext cx="357846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100" b="1" spc="225" dirty="0" smtClean="0">
                <a:solidFill>
                  <a:prstClr val="white"/>
                </a:solidFill>
              </a:rPr>
              <a:t>10.2 </a:t>
            </a:r>
            <a:r>
              <a:rPr lang="zh-CN" altLang="en-US" sz="2100" b="1" spc="225" dirty="0" smtClean="0">
                <a:solidFill>
                  <a:prstClr val="white"/>
                </a:solidFill>
              </a:rPr>
              <a:t>基本</a:t>
            </a:r>
            <a:r>
              <a:rPr lang="zh-CN" altLang="en-US" sz="2100" b="1" spc="225" dirty="0">
                <a:solidFill>
                  <a:prstClr val="white"/>
                </a:solidFill>
              </a:rPr>
              <a:t>的文件方法</a:t>
            </a:r>
            <a:endParaRPr lang="en-US" altLang="zh-CN" sz="2100" b="1" spc="225" dirty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523891" y="255004"/>
            <a:ext cx="3006969" cy="3008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55" dirty="0">
                <a:solidFill>
                  <a:prstClr val="white"/>
                </a:solidFill>
              </a:rPr>
              <a:t>  </a:t>
            </a:r>
            <a:r>
              <a:rPr lang="zh-CN" altLang="en-US" sz="1355" dirty="0" smtClean="0">
                <a:solidFill>
                  <a:prstClr val="white"/>
                </a:solidFill>
              </a:rPr>
              <a:t>第十章 文件</a:t>
            </a:r>
            <a:r>
              <a:rPr lang="zh-CN" altLang="en-US" sz="1355" dirty="0">
                <a:solidFill>
                  <a:prstClr val="white"/>
                </a:solidFill>
              </a:rPr>
              <a:t>操作</a:t>
            </a:r>
            <a:endParaRPr lang="zh-CN" altLang="en-US" sz="1355" dirty="0">
              <a:solidFill>
                <a:prstClr val="white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组合 72"/>
          <p:cNvGrpSpPr/>
          <p:nvPr/>
        </p:nvGrpSpPr>
        <p:grpSpPr>
          <a:xfrm>
            <a:off x="690257" y="854039"/>
            <a:ext cx="7832784" cy="781050"/>
            <a:chOff x="2788580" y="1152524"/>
            <a:chExt cx="3730770" cy="781050"/>
          </a:xfrm>
        </p:grpSpPr>
        <p:grpSp>
          <p:nvGrpSpPr>
            <p:cNvPr id="6" name="组合 5"/>
            <p:cNvGrpSpPr/>
            <p:nvPr/>
          </p:nvGrpSpPr>
          <p:grpSpPr>
            <a:xfrm>
              <a:off x="2788580" y="1152524"/>
              <a:ext cx="3730770" cy="781050"/>
              <a:chOff x="3725790" y="847725"/>
              <a:chExt cx="3730770" cy="781050"/>
            </a:xfrm>
          </p:grpSpPr>
          <p:grpSp>
            <p:nvGrpSpPr>
              <p:cNvPr id="7" name="组合 6"/>
              <p:cNvGrpSpPr/>
              <p:nvPr/>
            </p:nvGrpSpPr>
            <p:grpSpPr>
              <a:xfrm>
                <a:off x="3725790" y="1019175"/>
                <a:ext cx="627135" cy="609600"/>
                <a:chOff x="3725790" y="1019175"/>
                <a:chExt cx="627135" cy="609600"/>
              </a:xfrm>
            </p:grpSpPr>
            <p:sp>
              <p:nvSpPr>
                <p:cNvPr id="12" name="任意多边形 11"/>
                <p:cNvSpPr/>
                <p:nvPr/>
              </p:nvSpPr>
              <p:spPr>
                <a:xfrm>
                  <a:off x="3725790" y="1019175"/>
                  <a:ext cx="627135" cy="609600"/>
                </a:xfrm>
                <a:custGeom>
                  <a:avLst/>
                  <a:gdLst>
                    <a:gd name="connsiteX0" fmla="*/ 0 w 627135"/>
                    <a:gd name="connsiteY0" fmla="*/ 0 h 609600"/>
                    <a:gd name="connsiteX1" fmla="*/ 627135 w 627135"/>
                    <a:gd name="connsiteY1" fmla="*/ 0 h 609600"/>
                    <a:gd name="connsiteX2" fmla="*/ 627135 w 627135"/>
                    <a:gd name="connsiteY2" fmla="*/ 609600 h 609600"/>
                    <a:gd name="connsiteX3" fmla="*/ 1783 w 627135"/>
                    <a:gd name="connsiteY3" fmla="*/ 609600 h 609600"/>
                    <a:gd name="connsiteX4" fmla="*/ 305666 w 627135"/>
                    <a:gd name="connsiteY4" fmla="*/ 300804 h 609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7135" h="609600">
                      <a:moveTo>
                        <a:pt x="0" y="0"/>
                      </a:moveTo>
                      <a:lnTo>
                        <a:pt x="627135" y="0"/>
                      </a:lnTo>
                      <a:lnTo>
                        <a:pt x="627135" y="609600"/>
                      </a:lnTo>
                      <a:lnTo>
                        <a:pt x="1783" y="609600"/>
                      </a:lnTo>
                      <a:lnTo>
                        <a:pt x="305666" y="30080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3" name="直角三角形 12"/>
                <p:cNvSpPr/>
                <p:nvPr/>
              </p:nvSpPr>
              <p:spPr>
                <a:xfrm rot="5400000" flipV="1">
                  <a:off x="4181475" y="1457325"/>
                  <a:ext cx="171450" cy="171450"/>
                </a:xfrm>
                <a:prstGeom prst="rtTriangle">
                  <a:avLst/>
                </a:pr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8" name="组合 7"/>
              <p:cNvGrpSpPr/>
              <p:nvPr/>
            </p:nvGrpSpPr>
            <p:grpSpPr>
              <a:xfrm flipH="1">
                <a:off x="6829425" y="1019175"/>
                <a:ext cx="627135" cy="609600"/>
                <a:chOff x="3725790" y="1019175"/>
                <a:chExt cx="627135" cy="609600"/>
              </a:xfrm>
            </p:grpSpPr>
            <p:sp>
              <p:nvSpPr>
                <p:cNvPr id="10" name="任意多边形 9"/>
                <p:cNvSpPr/>
                <p:nvPr/>
              </p:nvSpPr>
              <p:spPr>
                <a:xfrm>
                  <a:off x="3725790" y="1019175"/>
                  <a:ext cx="627135" cy="609600"/>
                </a:xfrm>
                <a:custGeom>
                  <a:avLst/>
                  <a:gdLst>
                    <a:gd name="connsiteX0" fmla="*/ 0 w 627135"/>
                    <a:gd name="connsiteY0" fmla="*/ 0 h 609600"/>
                    <a:gd name="connsiteX1" fmla="*/ 627135 w 627135"/>
                    <a:gd name="connsiteY1" fmla="*/ 0 h 609600"/>
                    <a:gd name="connsiteX2" fmla="*/ 627135 w 627135"/>
                    <a:gd name="connsiteY2" fmla="*/ 609600 h 609600"/>
                    <a:gd name="connsiteX3" fmla="*/ 1783 w 627135"/>
                    <a:gd name="connsiteY3" fmla="*/ 609600 h 609600"/>
                    <a:gd name="connsiteX4" fmla="*/ 305666 w 627135"/>
                    <a:gd name="connsiteY4" fmla="*/ 300804 h 609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7135" h="609600">
                      <a:moveTo>
                        <a:pt x="0" y="0"/>
                      </a:moveTo>
                      <a:lnTo>
                        <a:pt x="627135" y="0"/>
                      </a:lnTo>
                      <a:lnTo>
                        <a:pt x="627135" y="609600"/>
                      </a:lnTo>
                      <a:lnTo>
                        <a:pt x="1783" y="609600"/>
                      </a:lnTo>
                      <a:lnTo>
                        <a:pt x="305666" y="30080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1" name="直角三角形 10"/>
                <p:cNvSpPr/>
                <p:nvPr/>
              </p:nvSpPr>
              <p:spPr>
                <a:xfrm rot="5400000" flipV="1">
                  <a:off x="4181475" y="1457325"/>
                  <a:ext cx="171450" cy="171450"/>
                </a:xfrm>
                <a:prstGeom prst="rtTriangle">
                  <a:avLst/>
                </a:pr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</p:grpSp>
          <p:sp>
            <p:nvSpPr>
              <p:cNvPr id="9" name="矩形 8"/>
              <p:cNvSpPr/>
              <p:nvPr/>
            </p:nvSpPr>
            <p:spPr>
              <a:xfrm>
                <a:off x="4181475" y="847725"/>
                <a:ext cx="2819400" cy="609600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4" name="文本框 14"/>
            <p:cNvSpPr txBox="1"/>
            <p:nvPr/>
          </p:nvSpPr>
          <p:spPr>
            <a:xfrm>
              <a:off x="3843909" y="1169836"/>
              <a:ext cx="145617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2800" dirty="0" smtClean="0">
                  <a:solidFill>
                    <a:srgbClr val="FFC000"/>
                  </a:solidFill>
                </a:rPr>
                <a:t>第十章</a:t>
              </a:r>
              <a:r>
                <a:rPr lang="zh-CN" altLang="en-US" sz="2800" dirty="0">
                  <a:solidFill>
                    <a:srgbClr val="FFC000"/>
                  </a:solidFill>
                </a:rPr>
                <a:t>　文件操作</a:t>
              </a:r>
              <a:endParaRPr lang="zh-CN" altLang="en-US" sz="2800" dirty="0">
                <a:solidFill>
                  <a:srgbClr val="FFC000"/>
                </a:solidFill>
              </a:endParaRPr>
            </a:p>
          </p:txBody>
        </p:sp>
      </p:grpSp>
      <p:grpSp>
        <p:nvGrpSpPr>
          <p:cNvPr id="67" name="组合 66"/>
          <p:cNvGrpSpPr/>
          <p:nvPr/>
        </p:nvGrpSpPr>
        <p:grpSpPr>
          <a:xfrm>
            <a:off x="1740886" y="3024022"/>
            <a:ext cx="5693399" cy="414020"/>
            <a:chOff x="1807265" y="2462595"/>
            <a:chExt cx="5693399" cy="414020"/>
          </a:xfrm>
        </p:grpSpPr>
        <p:sp>
          <p:nvSpPr>
            <p:cNvPr id="47" name="圆角矩形 46"/>
            <p:cNvSpPr/>
            <p:nvPr/>
          </p:nvSpPr>
          <p:spPr>
            <a:xfrm>
              <a:off x="1807265" y="2478527"/>
              <a:ext cx="5693399" cy="394154"/>
            </a:xfrm>
            <a:prstGeom prst="roundRect">
              <a:avLst>
                <a:gd name="adj" fmla="val 20658"/>
              </a:avLst>
            </a:prstGeom>
            <a:solidFill>
              <a:srgbClr val="3D89BC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48" name="矩形 47"/>
            <p:cNvSpPr/>
            <p:nvPr/>
          </p:nvSpPr>
          <p:spPr>
            <a:xfrm>
              <a:off x="1883286" y="2462595"/>
              <a:ext cx="3052445" cy="4140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100" spc="225" dirty="0">
                  <a:solidFill>
                    <a:prstClr val="white"/>
                  </a:solidFill>
                </a:rPr>
                <a:t>10.3</a:t>
              </a:r>
              <a:r>
                <a:rPr lang="zh-CN" altLang="en-US" sz="2100" spc="225" dirty="0">
                  <a:solidFill>
                    <a:prstClr val="white"/>
                  </a:solidFill>
                </a:rPr>
                <a:t> </a:t>
              </a:r>
              <a:r>
                <a:rPr lang="en-US" altLang="zh-CN" sz="2100" spc="225" dirty="0">
                  <a:solidFill>
                    <a:prstClr val="white"/>
                  </a:solidFill>
                </a:rPr>
                <a:t>String I/O</a:t>
              </a:r>
              <a:r>
                <a:rPr lang="zh-CN" altLang="en-US" sz="2100" spc="225" dirty="0">
                  <a:solidFill>
                    <a:prstClr val="white"/>
                  </a:solidFill>
                </a:rPr>
                <a:t>函数</a:t>
              </a:r>
              <a:endParaRPr lang="zh-CN" altLang="en-US" sz="2100" spc="225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68" name="组合 67"/>
          <p:cNvGrpSpPr/>
          <p:nvPr/>
        </p:nvGrpSpPr>
        <p:grpSpPr>
          <a:xfrm>
            <a:off x="1754534" y="1728013"/>
            <a:ext cx="5693399" cy="424800"/>
            <a:chOff x="1807265" y="2935089"/>
            <a:chExt cx="5693399" cy="424800"/>
          </a:xfrm>
        </p:grpSpPr>
        <p:sp>
          <p:nvSpPr>
            <p:cNvPr id="49" name="圆角矩形 48"/>
            <p:cNvSpPr/>
            <p:nvPr/>
          </p:nvSpPr>
          <p:spPr>
            <a:xfrm>
              <a:off x="1807265" y="2935089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50" name="矩形 49"/>
            <p:cNvSpPr/>
            <p:nvPr/>
          </p:nvSpPr>
          <p:spPr>
            <a:xfrm>
              <a:off x="1881814" y="2945869"/>
              <a:ext cx="2118360" cy="4140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10.1</a:t>
              </a:r>
              <a:r>
                <a:rPr lang="zh-CN" altLang="en-US" sz="2100" spc="225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打开</a:t>
              </a:r>
              <a:r>
                <a:rPr lang="zh-CN" altLang="en-US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文件</a:t>
              </a:r>
              <a:endParaRPr lang="zh-CN" altLang="en-US" sz="2100" spc="225" dirty="0" smtClean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grpSp>
        <p:nvGrpSpPr>
          <p:cNvPr id="69" name="组合 68"/>
          <p:cNvGrpSpPr/>
          <p:nvPr/>
        </p:nvGrpSpPr>
        <p:grpSpPr>
          <a:xfrm>
            <a:off x="1754534" y="2376018"/>
            <a:ext cx="5693399" cy="424800"/>
            <a:chOff x="1807265" y="3400693"/>
            <a:chExt cx="5693399" cy="424800"/>
          </a:xfrm>
        </p:grpSpPr>
        <p:sp>
          <p:nvSpPr>
            <p:cNvPr id="51" name="圆角矩形 50"/>
            <p:cNvSpPr/>
            <p:nvPr/>
          </p:nvSpPr>
          <p:spPr>
            <a:xfrm>
              <a:off x="1807265" y="3400693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52" name="矩形 51"/>
            <p:cNvSpPr/>
            <p:nvPr/>
          </p:nvSpPr>
          <p:spPr>
            <a:xfrm>
              <a:off x="1881814" y="3411473"/>
              <a:ext cx="3004185" cy="4140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10.2</a:t>
              </a:r>
              <a:r>
                <a:rPr lang="zh-CN" altLang="en-US" sz="2100" spc="225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基本的文件</a:t>
              </a:r>
              <a:r>
                <a:rPr lang="zh-CN" altLang="en-US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方法</a:t>
              </a:r>
              <a:endParaRPr lang="zh-CN" altLang="en-US" sz="2100" spc="225" dirty="0" smtClean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grpSp>
        <p:nvGrpSpPr>
          <p:cNvPr id="70" name="组合 69"/>
          <p:cNvGrpSpPr/>
          <p:nvPr/>
        </p:nvGrpSpPr>
        <p:grpSpPr>
          <a:xfrm>
            <a:off x="1725324" y="4320032"/>
            <a:ext cx="5693399" cy="424801"/>
            <a:chOff x="1807265" y="3866296"/>
            <a:chExt cx="5693399" cy="424801"/>
          </a:xfrm>
        </p:grpSpPr>
        <p:sp>
          <p:nvSpPr>
            <p:cNvPr id="53" name="圆角矩形 52"/>
            <p:cNvSpPr/>
            <p:nvPr/>
          </p:nvSpPr>
          <p:spPr>
            <a:xfrm>
              <a:off x="1807265" y="3866296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54" name="矩形 53"/>
            <p:cNvSpPr/>
            <p:nvPr/>
          </p:nvSpPr>
          <p:spPr>
            <a:xfrm>
              <a:off x="1881814" y="3877077"/>
              <a:ext cx="1527810" cy="4140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10.5</a:t>
              </a:r>
              <a:r>
                <a:rPr lang="zh-CN" altLang="en-US" sz="2100" spc="225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实验</a:t>
              </a:r>
              <a:endParaRPr lang="zh-CN" altLang="en-US" sz="2100" spc="225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sp>
        <p:nvSpPr>
          <p:cNvPr id="32" name="矩形 31"/>
          <p:cNvSpPr/>
          <p:nvPr/>
        </p:nvSpPr>
        <p:spPr>
          <a:xfrm>
            <a:off x="-7143" y="-9147"/>
            <a:ext cx="9158090" cy="38219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prstClr val="white"/>
              </a:solidFill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-6985" y="6111240"/>
            <a:ext cx="9144000" cy="55816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45" name="矩形 44"/>
          <p:cNvSpPr/>
          <p:nvPr/>
        </p:nvSpPr>
        <p:spPr>
          <a:xfrm>
            <a:off x="7929" y="38314"/>
            <a:ext cx="2435282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350" dirty="0" smtClean="0">
                <a:solidFill>
                  <a:prstClr val="white"/>
                </a:solidFill>
              </a:rPr>
              <a:t>大数据应用人才培养系列教材</a:t>
            </a:r>
            <a:endParaRPr lang="zh-CN" altLang="en-US" sz="1350" dirty="0">
              <a:solidFill>
                <a:prstClr val="white"/>
              </a:solidFill>
            </a:endParaRPr>
          </a:p>
        </p:txBody>
      </p:sp>
      <p:grpSp>
        <p:nvGrpSpPr>
          <p:cNvPr id="33" name="组合 32"/>
          <p:cNvGrpSpPr/>
          <p:nvPr/>
        </p:nvGrpSpPr>
        <p:grpSpPr>
          <a:xfrm>
            <a:off x="1770454" y="4968037"/>
            <a:ext cx="5693399" cy="424800"/>
            <a:chOff x="1807265" y="3400693"/>
            <a:chExt cx="5693399" cy="424800"/>
          </a:xfrm>
        </p:grpSpPr>
        <p:sp>
          <p:nvSpPr>
            <p:cNvPr id="34" name="圆角矩形 33"/>
            <p:cNvSpPr/>
            <p:nvPr/>
          </p:nvSpPr>
          <p:spPr>
            <a:xfrm>
              <a:off x="1807265" y="3400693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38" name="矩形 37"/>
            <p:cNvSpPr/>
            <p:nvPr/>
          </p:nvSpPr>
          <p:spPr>
            <a:xfrm>
              <a:off x="1881814" y="3411473"/>
              <a:ext cx="1527810" cy="4140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10.6</a:t>
              </a:r>
              <a:r>
                <a:rPr lang="zh-CN" altLang="en-US" sz="2100" spc="225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小结</a:t>
              </a:r>
              <a:endParaRPr lang="zh-CN" altLang="en-US" sz="2100" spc="225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grpSp>
        <p:nvGrpSpPr>
          <p:cNvPr id="39" name="组合 38"/>
          <p:cNvGrpSpPr/>
          <p:nvPr/>
        </p:nvGrpSpPr>
        <p:grpSpPr>
          <a:xfrm>
            <a:off x="1770454" y="5616042"/>
            <a:ext cx="5693399" cy="424801"/>
            <a:chOff x="1807265" y="3866296"/>
            <a:chExt cx="5693399" cy="424801"/>
          </a:xfrm>
        </p:grpSpPr>
        <p:sp>
          <p:nvSpPr>
            <p:cNvPr id="43" name="圆角矩形 42"/>
            <p:cNvSpPr/>
            <p:nvPr/>
          </p:nvSpPr>
          <p:spPr>
            <a:xfrm>
              <a:off x="1807265" y="3866296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44" name="矩形 43"/>
            <p:cNvSpPr/>
            <p:nvPr/>
          </p:nvSpPr>
          <p:spPr>
            <a:xfrm>
              <a:off x="1881814" y="3877077"/>
              <a:ext cx="1527810" cy="4140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10.7</a:t>
              </a:r>
              <a:r>
                <a:rPr lang="zh-CN" altLang="en-US" sz="2100" spc="225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习题</a:t>
              </a:r>
              <a:endParaRPr lang="zh-CN" altLang="en-US" sz="2100" spc="225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grpSp>
        <p:nvGrpSpPr>
          <p:cNvPr id="46" name="组合 45"/>
          <p:cNvGrpSpPr/>
          <p:nvPr/>
        </p:nvGrpSpPr>
        <p:grpSpPr>
          <a:xfrm>
            <a:off x="1743158" y="3672027"/>
            <a:ext cx="5693399" cy="424800"/>
            <a:chOff x="1807265" y="3400693"/>
            <a:chExt cx="5693399" cy="424800"/>
          </a:xfrm>
        </p:grpSpPr>
        <p:sp>
          <p:nvSpPr>
            <p:cNvPr id="55" name="圆角矩形 54"/>
            <p:cNvSpPr/>
            <p:nvPr/>
          </p:nvSpPr>
          <p:spPr>
            <a:xfrm>
              <a:off x="1807265" y="3400693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56" name="矩形 55"/>
            <p:cNvSpPr/>
            <p:nvPr/>
          </p:nvSpPr>
          <p:spPr>
            <a:xfrm>
              <a:off x="1881814" y="3411473"/>
              <a:ext cx="3004185" cy="4140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10.4</a:t>
              </a:r>
              <a:r>
                <a:rPr lang="zh-CN" altLang="en-US" sz="2100" spc="225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基本的目录方法</a:t>
              </a:r>
              <a:endParaRPr lang="zh-CN" altLang="en-US" sz="2100" spc="225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n-US" altLang="zh-CN" sz="2000" dirty="0" smtClean="0"/>
              <a:t>10.3.1</a:t>
            </a:r>
            <a:r>
              <a:rPr lang="zh-CN" altLang="en-US" sz="2000" dirty="0"/>
              <a:t>输出到屏幕</a:t>
            </a:r>
            <a:endParaRPr lang="zh-CN" altLang="en-US" sz="2000" dirty="0"/>
          </a:p>
        </p:txBody>
      </p:sp>
      <p:sp>
        <p:nvSpPr>
          <p:cNvPr id="3" name="内容占位符 2"/>
          <p:cNvSpPr>
            <a:spLocks noGrp="1"/>
          </p:cNvSpPr>
          <p:nvPr>
            <p:ph sz="quarter" idx="14"/>
          </p:nvPr>
        </p:nvSpPr>
        <p:spPr>
          <a:xfrm>
            <a:off x="364881" y="1441693"/>
            <a:ext cx="8260504" cy="4686151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语法格式如下： </a:t>
            </a:r>
            <a:endParaRPr lang="zh-CN" alt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print([string] [,string])</a:t>
            </a:r>
            <a:endParaRPr lang="en-US" altLang="zh-CN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string——</a:t>
            </a: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为可选参数，零个或多个用逗号隔开的表达式。其中，如果是数学表达式，则直接计算出结果。</a:t>
            </a:r>
            <a:endParaRPr lang="zh-CN" alt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print()</a:t>
            </a: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方法的应用如下所示：</a:t>
            </a:r>
            <a:endParaRPr lang="zh-CN" alt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&gt;&gt;&gt; print("Python</a:t>
            </a: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是一门简单易学的语言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!\n",12.5+987)</a:t>
            </a:r>
            <a:endParaRPr lang="en-US" altLang="zh-CN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Python</a:t>
            </a: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是一门简单易学的语言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!</a:t>
            </a:r>
            <a:endParaRPr lang="en-US" altLang="zh-CN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zh-CN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999.5</a:t>
            </a:r>
            <a:endParaRPr lang="en-US" altLang="zh-CN" sz="20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46185" y="105507"/>
            <a:ext cx="357846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100" b="1" spc="225" dirty="0" smtClean="0">
                <a:solidFill>
                  <a:prstClr val="white"/>
                </a:solidFill>
              </a:rPr>
              <a:t>10.3 </a:t>
            </a:r>
            <a:r>
              <a:rPr lang="en-US" altLang="zh-CN" sz="2100" b="1" spc="225" dirty="0">
                <a:solidFill>
                  <a:prstClr val="white"/>
                </a:solidFill>
              </a:rPr>
              <a:t>String I/O</a:t>
            </a:r>
            <a:r>
              <a:rPr lang="zh-CN" altLang="en-US" sz="2100" b="1" spc="225" dirty="0">
                <a:solidFill>
                  <a:prstClr val="white"/>
                </a:solidFill>
              </a:rPr>
              <a:t>函数</a:t>
            </a:r>
            <a:endParaRPr lang="en-US" altLang="zh-CN" sz="2100" b="1" spc="225" dirty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523891" y="255004"/>
            <a:ext cx="3006969" cy="3008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55" dirty="0">
                <a:solidFill>
                  <a:prstClr val="white"/>
                </a:solidFill>
              </a:rPr>
              <a:t>  </a:t>
            </a:r>
            <a:r>
              <a:rPr lang="zh-CN" altLang="en-US" sz="1355" dirty="0" smtClean="0">
                <a:solidFill>
                  <a:prstClr val="white"/>
                </a:solidFill>
              </a:rPr>
              <a:t>第十章 文件</a:t>
            </a:r>
            <a:r>
              <a:rPr lang="zh-CN" altLang="en-US" sz="1355" dirty="0">
                <a:solidFill>
                  <a:prstClr val="white"/>
                </a:solidFill>
              </a:rPr>
              <a:t>操作</a:t>
            </a:r>
            <a:endParaRPr lang="zh-CN" altLang="en-US" sz="1355" dirty="0">
              <a:solidFill>
                <a:prstClr val="white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n-US" altLang="zh-CN" sz="2000" dirty="0" smtClean="0"/>
              <a:t>10.3.2 </a:t>
            </a:r>
            <a:r>
              <a:rPr lang="zh-CN" altLang="en-US" sz="2000" dirty="0" smtClean="0"/>
              <a:t>读取</a:t>
            </a:r>
            <a:r>
              <a:rPr lang="zh-CN" altLang="en-US" sz="2000" dirty="0"/>
              <a:t>键盘输入</a:t>
            </a:r>
            <a:endParaRPr lang="zh-CN" altLang="en-US" sz="2000" dirty="0"/>
          </a:p>
        </p:txBody>
      </p:sp>
      <p:sp>
        <p:nvSpPr>
          <p:cNvPr id="3" name="内容占位符 2"/>
          <p:cNvSpPr>
            <a:spLocks noGrp="1"/>
          </p:cNvSpPr>
          <p:nvPr>
            <p:ph sz="quarter" idx="14"/>
          </p:nvPr>
        </p:nvSpPr>
        <p:spPr>
          <a:xfrm>
            <a:off x="364881" y="1441693"/>
            <a:ext cx="8260504" cy="4686151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语法格式如下：</a:t>
            </a:r>
            <a:endParaRPr lang="zh-CN" alt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input([</a:t>
            </a:r>
            <a:r>
              <a:rPr lang="en-US" altLang="zh-CN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keystring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])</a:t>
            </a:r>
            <a:endParaRPr lang="en-US" altLang="zh-CN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zh-CN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keystring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——</a:t>
            </a: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可以接收从键盘输入的字符串，也可以是一个表达式作为输入，返回的是运算结果。返回的结果作为对象供系统引用。 </a:t>
            </a:r>
            <a:endParaRPr lang="zh-CN" alt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input()</a:t>
            </a: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方法应用如下所示：</a:t>
            </a:r>
            <a:endParaRPr lang="zh-CN" alt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&gt;&gt;&gt; </a:t>
            </a:r>
            <a:r>
              <a:rPr lang="en-US" altLang="zh-CN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str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= input("</a:t>
            </a: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请从键盘输入：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")</a:t>
            </a:r>
            <a:endParaRPr lang="en-US" altLang="zh-CN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请从键盘输入：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Python</a:t>
            </a: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编程</a:t>
            </a:r>
            <a:r>
              <a:rPr lang="zh-CN" alt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实践</a:t>
            </a:r>
            <a:endParaRPr lang="zh-CN" altLang="en-US" sz="20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46185" y="105507"/>
            <a:ext cx="357846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100" b="1" spc="225" dirty="0" smtClean="0">
                <a:solidFill>
                  <a:prstClr val="white"/>
                </a:solidFill>
              </a:rPr>
              <a:t>10.3 </a:t>
            </a:r>
            <a:r>
              <a:rPr lang="en-US" altLang="zh-CN" sz="2100" b="1" spc="225" dirty="0">
                <a:solidFill>
                  <a:prstClr val="white"/>
                </a:solidFill>
              </a:rPr>
              <a:t>String I/O</a:t>
            </a:r>
            <a:r>
              <a:rPr lang="zh-CN" altLang="en-US" sz="2100" b="1" spc="225" dirty="0">
                <a:solidFill>
                  <a:prstClr val="white"/>
                </a:solidFill>
              </a:rPr>
              <a:t>函数</a:t>
            </a:r>
            <a:endParaRPr lang="en-US" altLang="zh-CN" sz="2100" b="1" spc="225" dirty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523891" y="255004"/>
            <a:ext cx="3006969" cy="3008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55" dirty="0">
                <a:solidFill>
                  <a:prstClr val="white"/>
                </a:solidFill>
              </a:rPr>
              <a:t>  </a:t>
            </a:r>
            <a:r>
              <a:rPr lang="zh-CN" altLang="en-US" sz="1355" dirty="0" smtClean="0">
                <a:solidFill>
                  <a:prstClr val="white"/>
                </a:solidFill>
              </a:rPr>
              <a:t>第十章 文件</a:t>
            </a:r>
            <a:r>
              <a:rPr lang="zh-CN" altLang="en-US" sz="1355" dirty="0">
                <a:solidFill>
                  <a:prstClr val="white"/>
                </a:solidFill>
              </a:rPr>
              <a:t>操作</a:t>
            </a:r>
            <a:endParaRPr lang="zh-CN" altLang="en-US" sz="1355" dirty="0">
              <a:solidFill>
                <a:prstClr val="white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组合 72"/>
          <p:cNvGrpSpPr/>
          <p:nvPr/>
        </p:nvGrpSpPr>
        <p:grpSpPr>
          <a:xfrm>
            <a:off x="690257" y="854039"/>
            <a:ext cx="7832784" cy="781050"/>
            <a:chOff x="2788580" y="1152524"/>
            <a:chExt cx="3730770" cy="781050"/>
          </a:xfrm>
        </p:grpSpPr>
        <p:grpSp>
          <p:nvGrpSpPr>
            <p:cNvPr id="6" name="组合 5"/>
            <p:cNvGrpSpPr/>
            <p:nvPr/>
          </p:nvGrpSpPr>
          <p:grpSpPr>
            <a:xfrm>
              <a:off x="2788580" y="1152524"/>
              <a:ext cx="3730770" cy="781050"/>
              <a:chOff x="3725790" y="847725"/>
              <a:chExt cx="3730770" cy="781050"/>
            </a:xfrm>
          </p:grpSpPr>
          <p:grpSp>
            <p:nvGrpSpPr>
              <p:cNvPr id="7" name="组合 6"/>
              <p:cNvGrpSpPr/>
              <p:nvPr/>
            </p:nvGrpSpPr>
            <p:grpSpPr>
              <a:xfrm>
                <a:off x="3725790" y="1019175"/>
                <a:ext cx="627135" cy="609600"/>
                <a:chOff x="3725790" y="1019175"/>
                <a:chExt cx="627135" cy="609600"/>
              </a:xfrm>
            </p:grpSpPr>
            <p:sp>
              <p:nvSpPr>
                <p:cNvPr id="12" name="任意多边形 11"/>
                <p:cNvSpPr/>
                <p:nvPr/>
              </p:nvSpPr>
              <p:spPr>
                <a:xfrm>
                  <a:off x="3725790" y="1019175"/>
                  <a:ext cx="627135" cy="609600"/>
                </a:xfrm>
                <a:custGeom>
                  <a:avLst/>
                  <a:gdLst>
                    <a:gd name="connsiteX0" fmla="*/ 0 w 627135"/>
                    <a:gd name="connsiteY0" fmla="*/ 0 h 609600"/>
                    <a:gd name="connsiteX1" fmla="*/ 627135 w 627135"/>
                    <a:gd name="connsiteY1" fmla="*/ 0 h 609600"/>
                    <a:gd name="connsiteX2" fmla="*/ 627135 w 627135"/>
                    <a:gd name="connsiteY2" fmla="*/ 609600 h 609600"/>
                    <a:gd name="connsiteX3" fmla="*/ 1783 w 627135"/>
                    <a:gd name="connsiteY3" fmla="*/ 609600 h 609600"/>
                    <a:gd name="connsiteX4" fmla="*/ 305666 w 627135"/>
                    <a:gd name="connsiteY4" fmla="*/ 300804 h 609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7135" h="609600">
                      <a:moveTo>
                        <a:pt x="0" y="0"/>
                      </a:moveTo>
                      <a:lnTo>
                        <a:pt x="627135" y="0"/>
                      </a:lnTo>
                      <a:lnTo>
                        <a:pt x="627135" y="609600"/>
                      </a:lnTo>
                      <a:lnTo>
                        <a:pt x="1783" y="609600"/>
                      </a:lnTo>
                      <a:lnTo>
                        <a:pt x="305666" y="30080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3" name="直角三角形 12"/>
                <p:cNvSpPr/>
                <p:nvPr/>
              </p:nvSpPr>
              <p:spPr>
                <a:xfrm rot="5400000" flipV="1">
                  <a:off x="4181475" y="1457325"/>
                  <a:ext cx="171450" cy="171450"/>
                </a:xfrm>
                <a:prstGeom prst="rtTriangle">
                  <a:avLst/>
                </a:pr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8" name="组合 7"/>
              <p:cNvGrpSpPr/>
              <p:nvPr/>
            </p:nvGrpSpPr>
            <p:grpSpPr>
              <a:xfrm flipH="1">
                <a:off x="6829425" y="1019175"/>
                <a:ext cx="627135" cy="609600"/>
                <a:chOff x="3725790" y="1019175"/>
                <a:chExt cx="627135" cy="609600"/>
              </a:xfrm>
            </p:grpSpPr>
            <p:sp>
              <p:nvSpPr>
                <p:cNvPr id="10" name="任意多边形 9"/>
                <p:cNvSpPr/>
                <p:nvPr/>
              </p:nvSpPr>
              <p:spPr>
                <a:xfrm>
                  <a:off x="3725790" y="1019175"/>
                  <a:ext cx="627135" cy="609600"/>
                </a:xfrm>
                <a:custGeom>
                  <a:avLst/>
                  <a:gdLst>
                    <a:gd name="connsiteX0" fmla="*/ 0 w 627135"/>
                    <a:gd name="connsiteY0" fmla="*/ 0 h 609600"/>
                    <a:gd name="connsiteX1" fmla="*/ 627135 w 627135"/>
                    <a:gd name="connsiteY1" fmla="*/ 0 h 609600"/>
                    <a:gd name="connsiteX2" fmla="*/ 627135 w 627135"/>
                    <a:gd name="connsiteY2" fmla="*/ 609600 h 609600"/>
                    <a:gd name="connsiteX3" fmla="*/ 1783 w 627135"/>
                    <a:gd name="connsiteY3" fmla="*/ 609600 h 609600"/>
                    <a:gd name="connsiteX4" fmla="*/ 305666 w 627135"/>
                    <a:gd name="connsiteY4" fmla="*/ 300804 h 609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7135" h="609600">
                      <a:moveTo>
                        <a:pt x="0" y="0"/>
                      </a:moveTo>
                      <a:lnTo>
                        <a:pt x="627135" y="0"/>
                      </a:lnTo>
                      <a:lnTo>
                        <a:pt x="627135" y="609600"/>
                      </a:lnTo>
                      <a:lnTo>
                        <a:pt x="1783" y="609600"/>
                      </a:lnTo>
                      <a:lnTo>
                        <a:pt x="305666" y="30080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1" name="直角三角形 10"/>
                <p:cNvSpPr/>
                <p:nvPr/>
              </p:nvSpPr>
              <p:spPr>
                <a:xfrm rot="5400000" flipV="1">
                  <a:off x="4181475" y="1457325"/>
                  <a:ext cx="171450" cy="171450"/>
                </a:xfrm>
                <a:prstGeom prst="rtTriangle">
                  <a:avLst/>
                </a:pr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</p:grpSp>
          <p:sp>
            <p:nvSpPr>
              <p:cNvPr id="9" name="矩形 8"/>
              <p:cNvSpPr/>
              <p:nvPr/>
            </p:nvSpPr>
            <p:spPr>
              <a:xfrm>
                <a:off x="4181475" y="847725"/>
                <a:ext cx="2819400" cy="609600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4" name="文本框 14"/>
            <p:cNvSpPr txBox="1"/>
            <p:nvPr/>
          </p:nvSpPr>
          <p:spPr>
            <a:xfrm>
              <a:off x="3843909" y="1169836"/>
              <a:ext cx="145617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2800" dirty="0" smtClean="0">
                  <a:solidFill>
                    <a:srgbClr val="FFC000"/>
                  </a:solidFill>
                </a:rPr>
                <a:t>第十章</a:t>
              </a:r>
              <a:r>
                <a:rPr lang="zh-CN" altLang="en-US" sz="2800" dirty="0">
                  <a:solidFill>
                    <a:srgbClr val="FFC000"/>
                  </a:solidFill>
                </a:rPr>
                <a:t>　文件操作</a:t>
              </a:r>
              <a:endParaRPr lang="zh-CN" altLang="en-US" sz="2800" dirty="0">
                <a:solidFill>
                  <a:srgbClr val="FFC000"/>
                </a:solidFill>
              </a:endParaRPr>
            </a:p>
          </p:txBody>
        </p:sp>
      </p:grpSp>
      <p:grpSp>
        <p:nvGrpSpPr>
          <p:cNvPr id="67" name="组合 66"/>
          <p:cNvGrpSpPr/>
          <p:nvPr/>
        </p:nvGrpSpPr>
        <p:grpSpPr>
          <a:xfrm>
            <a:off x="1740886" y="3672027"/>
            <a:ext cx="5693399" cy="414020"/>
            <a:chOff x="1807265" y="2462595"/>
            <a:chExt cx="5693399" cy="414020"/>
          </a:xfrm>
        </p:grpSpPr>
        <p:sp>
          <p:nvSpPr>
            <p:cNvPr id="47" name="圆角矩形 46"/>
            <p:cNvSpPr/>
            <p:nvPr/>
          </p:nvSpPr>
          <p:spPr>
            <a:xfrm>
              <a:off x="1807265" y="2478527"/>
              <a:ext cx="5693399" cy="394154"/>
            </a:xfrm>
            <a:prstGeom prst="roundRect">
              <a:avLst>
                <a:gd name="adj" fmla="val 20658"/>
              </a:avLst>
            </a:prstGeom>
            <a:solidFill>
              <a:srgbClr val="3D89BC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48" name="矩形 47"/>
            <p:cNvSpPr/>
            <p:nvPr/>
          </p:nvSpPr>
          <p:spPr>
            <a:xfrm>
              <a:off x="1883286" y="2462595"/>
              <a:ext cx="3004185" cy="4140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100" spc="225" dirty="0">
                  <a:solidFill>
                    <a:prstClr val="white"/>
                  </a:solidFill>
                </a:rPr>
                <a:t>10.4</a:t>
              </a:r>
              <a:r>
                <a:rPr lang="zh-CN" altLang="en-US" sz="2100" spc="225" dirty="0">
                  <a:solidFill>
                    <a:prstClr val="white"/>
                  </a:solidFill>
                </a:rPr>
                <a:t> 基本的目录方法</a:t>
              </a:r>
              <a:endParaRPr lang="zh-CN" altLang="en-US" sz="2100" spc="225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68" name="组合 67"/>
          <p:cNvGrpSpPr/>
          <p:nvPr/>
        </p:nvGrpSpPr>
        <p:grpSpPr>
          <a:xfrm>
            <a:off x="1754534" y="1728013"/>
            <a:ext cx="5693399" cy="424800"/>
            <a:chOff x="1807265" y="2935089"/>
            <a:chExt cx="5693399" cy="424800"/>
          </a:xfrm>
        </p:grpSpPr>
        <p:sp>
          <p:nvSpPr>
            <p:cNvPr id="49" name="圆角矩形 48"/>
            <p:cNvSpPr/>
            <p:nvPr/>
          </p:nvSpPr>
          <p:spPr>
            <a:xfrm>
              <a:off x="1807265" y="2935089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50" name="矩形 49"/>
            <p:cNvSpPr/>
            <p:nvPr/>
          </p:nvSpPr>
          <p:spPr>
            <a:xfrm>
              <a:off x="1881814" y="2945869"/>
              <a:ext cx="2118360" cy="4140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10.1</a:t>
              </a:r>
              <a:r>
                <a:rPr lang="zh-CN" altLang="en-US" sz="2100" spc="225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打开</a:t>
              </a:r>
              <a:r>
                <a:rPr lang="zh-CN" altLang="en-US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文件</a:t>
              </a:r>
              <a:endParaRPr lang="zh-CN" altLang="en-US" sz="2100" spc="225" dirty="0" smtClean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grpSp>
        <p:nvGrpSpPr>
          <p:cNvPr id="69" name="组合 68"/>
          <p:cNvGrpSpPr/>
          <p:nvPr/>
        </p:nvGrpSpPr>
        <p:grpSpPr>
          <a:xfrm>
            <a:off x="1754534" y="2376018"/>
            <a:ext cx="5693399" cy="424800"/>
            <a:chOff x="1807265" y="3400693"/>
            <a:chExt cx="5693399" cy="424800"/>
          </a:xfrm>
        </p:grpSpPr>
        <p:sp>
          <p:nvSpPr>
            <p:cNvPr id="51" name="圆角矩形 50"/>
            <p:cNvSpPr/>
            <p:nvPr/>
          </p:nvSpPr>
          <p:spPr>
            <a:xfrm>
              <a:off x="1807265" y="3400693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52" name="矩形 51"/>
            <p:cNvSpPr/>
            <p:nvPr/>
          </p:nvSpPr>
          <p:spPr>
            <a:xfrm>
              <a:off x="1881814" y="3411473"/>
              <a:ext cx="3004185" cy="4140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10.2</a:t>
              </a:r>
              <a:r>
                <a:rPr lang="zh-CN" altLang="en-US" sz="2100" spc="225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基本的文件</a:t>
              </a:r>
              <a:r>
                <a:rPr lang="zh-CN" altLang="en-US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方法</a:t>
              </a:r>
              <a:endParaRPr lang="zh-CN" altLang="en-US" sz="2100" spc="225" dirty="0" smtClean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grpSp>
        <p:nvGrpSpPr>
          <p:cNvPr id="70" name="组合 69"/>
          <p:cNvGrpSpPr/>
          <p:nvPr/>
        </p:nvGrpSpPr>
        <p:grpSpPr>
          <a:xfrm>
            <a:off x="1754534" y="4320032"/>
            <a:ext cx="5693399" cy="424801"/>
            <a:chOff x="1807265" y="3866296"/>
            <a:chExt cx="5693399" cy="424801"/>
          </a:xfrm>
        </p:grpSpPr>
        <p:sp>
          <p:nvSpPr>
            <p:cNvPr id="53" name="圆角矩形 52"/>
            <p:cNvSpPr/>
            <p:nvPr/>
          </p:nvSpPr>
          <p:spPr>
            <a:xfrm>
              <a:off x="1807265" y="3866296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54" name="矩形 53"/>
            <p:cNvSpPr/>
            <p:nvPr/>
          </p:nvSpPr>
          <p:spPr>
            <a:xfrm>
              <a:off x="1881814" y="3877077"/>
              <a:ext cx="1527810" cy="4140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10.5</a:t>
              </a:r>
              <a:r>
                <a:rPr lang="zh-CN" altLang="en-US" sz="2100" spc="225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实验</a:t>
              </a:r>
              <a:endParaRPr lang="zh-CN" altLang="en-US" sz="2100" spc="225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sp>
        <p:nvSpPr>
          <p:cNvPr id="32" name="矩形 31"/>
          <p:cNvSpPr/>
          <p:nvPr/>
        </p:nvSpPr>
        <p:spPr>
          <a:xfrm>
            <a:off x="-7143" y="-9147"/>
            <a:ext cx="9158090" cy="38219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prstClr val="white"/>
              </a:solidFill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-6985" y="6111240"/>
            <a:ext cx="9144000" cy="55816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45" name="矩形 44"/>
          <p:cNvSpPr/>
          <p:nvPr/>
        </p:nvSpPr>
        <p:spPr>
          <a:xfrm>
            <a:off x="7929" y="38314"/>
            <a:ext cx="2435282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350" dirty="0" smtClean="0">
                <a:solidFill>
                  <a:prstClr val="white"/>
                </a:solidFill>
              </a:rPr>
              <a:t>大数据应用人才培养系列教材</a:t>
            </a:r>
            <a:endParaRPr lang="zh-CN" altLang="en-US" sz="1350" dirty="0">
              <a:solidFill>
                <a:prstClr val="white"/>
              </a:solidFill>
            </a:endParaRPr>
          </a:p>
        </p:txBody>
      </p:sp>
      <p:grpSp>
        <p:nvGrpSpPr>
          <p:cNvPr id="33" name="组合 32"/>
          <p:cNvGrpSpPr/>
          <p:nvPr/>
        </p:nvGrpSpPr>
        <p:grpSpPr>
          <a:xfrm>
            <a:off x="1770454" y="4968037"/>
            <a:ext cx="5693399" cy="424800"/>
            <a:chOff x="1807265" y="3400693"/>
            <a:chExt cx="5693399" cy="424800"/>
          </a:xfrm>
        </p:grpSpPr>
        <p:sp>
          <p:nvSpPr>
            <p:cNvPr id="34" name="圆角矩形 33"/>
            <p:cNvSpPr/>
            <p:nvPr/>
          </p:nvSpPr>
          <p:spPr>
            <a:xfrm>
              <a:off x="1807265" y="3400693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38" name="矩形 37"/>
            <p:cNvSpPr/>
            <p:nvPr/>
          </p:nvSpPr>
          <p:spPr>
            <a:xfrm>
              <a:off x="1881814" y="3411473"/>
              <a:ext cx="1527810" cy="4140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10.6</a:t>
              </a:r>
              <a:r>
                <a:rPr lang="zh-CN" altLang="en-US" sz="2100" spc="225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小结</a:t>
              </a:r>
              <a:endParaRPr lang="zh-CN" altLang="en-US" sz="2100" spc="225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grpSp>
        <p:nvGrpSpPr>
          <p:cNvPr id="39" name="组合 38"/>
          <p:cNvGrpSpPr/>
          <p:nvPr/>
        </p:nvGrpSpPr>
        <p:grpSpPr>
          <a:xfrm>
            <a:off x="1770454" y="5616042"/>
            <a:ext cx="5693399" cy="424801"/>
            <a:chOff x="1807265" y="3866296"/>
            <a:chExt cx="5693399" cy="424801"/>
          </a:xfrm>
        </p:grpSpPr>
        <p:sp>
          <p:nvSpPr>
            <p:cNvPr id="43" name="圆角矩形 42"/>
            <p:cNvSpPr/>
            <p:nvPr/>
          </p:nvSpPr>
          <p:spPr>
            <a:xfrm>
              <a:off x="1807265" y="3866296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44" name="矩形 43"/>
            <p:cNvSpPr/>
            <p:nvPr/>
          </p:nvSpPr>
          <p:spPr>
            <a:xfrm>
              <a:off x="1881814" y="3877077"/>
              <a:ext cx="1527810" cy="4140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10.7</a:t>
              </a:r>
              <a:r>
                <a:rPr lang="zh-CN" altLang="en-US" sz="2100" spc="225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习题</a:t>
              </a:r>
              <a:endParaRPr lang="zh-CN" altLang="en-US" sz="2100" spc="225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grpSp>
        <p:nvGrpSpPr>
          <p:cNvPr id="46" name="组合 45"/>
          <p:cNvGrpSpPr/>
          <p:nvPr/>
        </p:nvGrpSpPr>
        <p:grpSpPr>
          <a:xfrm>
            <a:off x="1743158" y="3024022"/>
            <a:ext cx="5693399" cy="424800"/>
            <a:chOff x="1807265" y="3400693"/>
            <a:chExt cx="5693399" cy="424800"/>
          </a:xfrm>
        </p:grpSpPr>
        <p:sp>
          <p:nvSpPr>
            <p:cNvPr id="55" name="圆角矩形 54"/>
            <p:cNvSpPr/>
            <p:nvPr/>
          </p:nvSpPr>
          <p:spPr>
            <a:xfrm>
              <a:off x="1807265" y="3400693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56" name="矩形 55"/>
            <p:cNvSpPr/>
            <p:nvPr/>
          </p:nvSpPr>
          <p:spPr>
            <a:xfrm>
              <a:off x="1881814" y="3411473"/>
              <a:ext cx="3052445" cy="4140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10.3</a:t>
              </a:r>
              <a:r>
                <a:rPr lang="zh-CN" altLang="en-US" sz="2100" spc="225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n-US" altLang="zh-CN" sz="2100" spc="225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String I/O</a:t>
              </a:r>
              <a:r>
                <a:rPr lang="zh-CN" altLang="en-US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函数</a:t>
              </a:r>
              <a:endParaRPr lang="zh-CN" altLang="en-US" sz="2100" spc="225" dirty="0" smtClean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n-US" altLang="zh-CN" sz="2000" dirty="0" smtClean="0"/>
              <a:t>10.4.1</a:t>
            </a:r>
            <a:r>
              <a:rPr lang="zh-CN" altLang="en-US" sz="2000" dirty="0"/>
              <a:t>创建目录</a:t>
            </a:r>
            <a:endParaRPr lang="zh-CN" altLang="en-US" sz="2000" dirty="0"/>
          </a:p>
        </p:txBody>
      </p:sp>
      <p:sp>
        <p:nvSpPr>
          <p:cNvPr id="3" name="内容占位符 2"/>
          <p:cNvSpPr>
            <a:spLocks noGrp="1"/>
          </p:cNvSpPr>
          <p:nvPr>
            <p:ph sz="quarter" idx="14"/>
          </p:nvPr>
        </p:nvSpPr>
        <p:spPr>
          <a:xfrm>
            <a:off x="392186" y="1314148"/>
            <a:ext cx="8260504" cy="4686151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zh-CN" sz="1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mkdir</a:t>
            </a:r>
            <a:r>
              <a:rPr lang="en-US" altLang="zh-CN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()</a:t>
            </a:r>
            <a:r>
              <a: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方法：</a:t>
            </a:r>
            <a:endParaRPr lang="zh-CN" altLang="en-US"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语法格式如下：</a:t>
            </a:r>
            <a:endParaRPr lang="zh-CN" altLang="en-US"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zh-CN" sz="1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os.mkdir</a:t>
            </a:r>
            <a:r>
              <a:rPr lang="en-US" altLang="zh-CN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("</a:t>
            </a:r>
            <a:r>
              <a:rPr lang="en-US" altLang="zh-CN" sz="1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newdir</a:t>
            </a:r>
            <a:r>
              <a:rPr lang="en-US" altLang="zh-CN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")</a:t>
            </a:r>
            <a:endParaRPr lang="en-US" altLang="zh-CN"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zh-CN" sz="1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newdir</a:t>
            </a:r>
            <a:r>
              <a:rPr lang="en-US" altLang="zh-CN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——</a:t>
            </a:r>
            <a:r>
              <a: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新建的目录名称，必须要带目录的完整路径。</a:t>
            </a:r>
            <a:endParaRPr lang="zh-CN" altLang="en-US"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注意：要使用目录操作相关的内置函数，必须先导入</a:t>
            </a:r>
            <a:r>
              <a:rPr lang="en-US" altLang="zh-CN" sz="1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os</a:t>
            </a:r>
            <a:r>
              <a: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模块，然后才可以调用相关的功能。</a:t>
            </a:r>
            <a:endParaRPr lang="zh-CN" altLang="en-US"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zh-CN" sz="1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os.mkdir</a:t>
            </a:r>
            <a:r>
              <a:rPr lang="en-US" altLang="zh-CN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()</a:t>
            </a:r>
            <a:r>
              <a: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方法应用如下所示：</a:t>
            </a:r>
            <a:endParaRPr lang="zh-CN" altLang="en-US"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zh-CN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&gt;&gt;&gt; import </a:t>
            </a:r>
            <a:r>
              <a:rPr lang="en-US" altLang="zh-CN" sz="1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os</a:t>
            </a:r>
            <a:endParaRPr lang="en-US" altLang="zh-CN"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zh-CN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&gt;&gt;&gt; </a:t>
            </a:r>
            <a:r>
              <a:rPr lang="en-US" altLang="zh-CN" sz="1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os.mkdir</a:t>
            </a:r>
            <a:r>
              <a:rPr lang="en-US" altLang="zh-CN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("G:\\</a:t>
            </a:r>
            <a:r>
              <a:rPr lang="en-US" altLang="zh-CN" sz="1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test_dir</a:t>
            </a:r>
            <a:r>
              <a:rPr lang="en-US" altLang="zh-CN" sz="1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")</a:t>
            </a:r>
            <a:endParaRPr lang="en-US" altLang="zh-CN" sz="18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46185" y="105507"/>
            <a:ext cx="357846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100" b="1" spc="225" dirty="0" smtClean="0">
                <a:solidFill>
                  <a:prstClr val="white"/>
                </a:solidFill>
              </a:rPr>
              <a:t>10.4 </a:t>
            </a:r>
            <a:r>
              <a:rPr lang="zh-CN" altLang="en-US" sz="2100" b="1" spc="225" dirty="0" smtClean="0">
                <a:solidFill>
                  <a:prstClr val="white"/>
                </a:solidFill>
              </a:rPr>
              <a:t>基本</a:t>
            </a:r>
            <a:r>
              <a:rPr lang="zh-CN" altLang="en-US" sz="2100" b="1" spc="225" dirty="0">
                <a:solidFill>
                  <a:prstClr val="white"/>
                </a:solidFill>
              </a:rPr>
              <a:t>的目录方法</a:t>
            </a:r>
            <a:endParaRPr lang="en-US" altLang="zh-CN" sz="2100" b="1" spc="225" dirty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523891" y="255004"/>
            <a:ext cx="3006969" cy="3008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55" dirty="0">
                <a:solidFill>
                  <a:prstClr val="white"/>
                </a:solidFill>
              </a:rPr>
              <a:t>  </a:t>
            </a:r>
            <a:r>
              <a:rPr lang="zh-CN" altLang="en-US" sz="1355" dirty="0" smtClean="0">
                <a:solidFill>
                  <a:prstClr val="white"/>
                </a:solidFill>
              </a:rPr>
              <a:t>第十章 文件</a:t>
            </a:r>
            <a:r>
              <a:rPr lang="zh-CN" altLang="en-US" sz="1355" dirty="0">
                <a:solidFill>
                  <a:prstClr val="white"/>
                </a:solidFill>
              </a:rPr>
              <a:t>操作</a:t>
            </a:r>
            <a:endParaRPr lang="zh-CN" altLang="en-US" sz="1355" dirty="0">
              <a:solidFill>
                <a:prstClr val="white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n-US" altLang="zh-CN" sz="2000" dirty="0" smtClean="0"/>
              <a:t>10.4.2 </a:t>
            </a:r>
            <a:r>
              <a:rPr lang="zh-CN" altLang="en-US" sz="2000" dirty="0" smtClean="0"/>
              <a:t>显示</a:t>
            </a:r>
            <a:r>
              <a:rPr lang="zh-CN" altLang="en-US" sz="2000" dirty="0"/>
              <a:t>当前工作目录</a:t>
            </a:r>
            <a:endParaRPr lang="zh-CN" altLang="en-US" sz="2000" dirty="0"/>
          </a:p>
        </p:txBody>
      </p:sp>
      <p:sp>
        <p:nvSpPr>
          <p:cNvPr id="3" name="内容占位符 2"/>
          <p:cNvSpPr>
            <a:spLocks noGrp="1"/>
          </p:cNvSpPr>
          <p:nvPr>
            <p:ph sz="quarter" idx="14"/>
          </p:nvPr>
        </p:nvSpPr>
        <p:spPr>
          <a:xfrm>
            <a:off x="364881" y="1168733"/>
            <a:ext cx="8260504" cy="4686151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getcwd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()</a:t>
            </a: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方法：</a:t>
            </a:r>
            <a:endParaRPr lang="zh-CN" alt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语法格式如下：</a:t>
            </a:r>
            <a:endParaRPr lang="zh-CN" alt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zh-CN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os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 </a:t>
            </a:r>
            <a:r>
              <a:rPr lang="en-US" altLang="zh-CN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getcwd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()</a:t>
            </a:r>
            <a:endParaRPr lang="en-US" altLang="zh-CN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显示当前的工作目录。</a:t>
            </a:r>
            <a:endParaRPr lang="zh-CN" alt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zh-CN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os.getcwd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()</a:t>
            </a: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方法应用如下所示：</a:t>
            </a:r>
            <a:endParaRPr lang="zh-CN" alt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&gt;&gt;&gt; import </a:t>
            </a:r>
            <a:r>
              <a:rPr lang="en-US" altLang="zh-CN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os</a:t>
            </a:r>
            <a:endParaRPr lang="en-US" altLang="zh-CN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&gt;&gt;&gt; </a:t>
            </a:r>
            <a:r>
              <a:rPr lang="en-US" altLang="zh-CN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os.getcwd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()</a:t>
            </a:r>
            <a:endParaRPr lang="en-US" altLang="zh-CN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'C:\\Users\\Lenovo\\</a:t>
            </a:r>
            <a:r>
              <a:rPr lang="en-US" altLang="zh-CN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AppData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\\Local\\Programs\\Python\\Python36-32</a:t>
            </a:r>
            <a:r>
              <a:rPr lang="en-US" altLang="zh-CN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'</a:t>
            </a:r>
            <a:endParaRPr lang="en-US" altLang="zh-CN" sz="20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46185" y="105507"/>
            <a:ext cx="357846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100" b="1" spc="225" dirty="0" smtClean="0">
                <a:solidFill>
                  <a:prstClr val="white"/>
                </a:solidFill>
              </a:rPr>
              <a:t>10.4 </a:t>
            </a:r>
            <a:r>
              <a:rPr lang="zh-CN" altLang="en-US" sz="2100" b="1" spc="225" dirty="0" smtClean="0">
                <a:solidFill>
                  <a:prstClr val="white"/>
                </a:solidFill>
              </a:rPr>
              <a:t>基本</a:t>
            </a:r>
            <a:r>
              <a:rPr lang="zh-CN" altLang="en-US" sz="2100" b="1" spc="225" dirty="0">
                <a:solidFill>
                  <a:prstClr val="white"/>
                </a:solidFill>
              </a:rPr>
              <a:t>的目录方法</a:t>
            </a:r>
            <a:endParaRPr lang="en-US" altLang="zh-CN" sz="2100" b="1" spc="225" dirty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523891" y="255004"/>
            <a:ext cx="3006969" cy="3008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55" dirty="0">
                <a:solidFill>
                  <a:prstClr val="white"/>
                </a:solidFill>
              </a:rPr>
              <a:t>  </a:t>
            </a:r>
            <a:r>
              <a:rPr lang="zh-CN" altLang="en-US" sz="1355" dirty="0" smtClean="0">
                <a:solidFill>
                  <a:prstClr val="white"/>
                </a:solidFill>
              </a:rPr>
              <a:t>第十章 文件</a:t>
            </a:r>
            <a:r>
              <a:rPr lang="zh-CN" altLang="en-US" sz="1355" dirty="0">
                <a:solidFill>
                  <a:prstClr val="white"/>
                </a:solidFill>
              </a:rPr>
              <a:t>操作</a:t>
            </a:r>
            <a:endParaRPr lang="zh-CN" altLang="en-US" sz="1355" dirty="0">
              <a:solidFill>
                <a:prstClr val="white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组合 72"/>
          <p:cNvGrpSpPr/>
          <p:nvPr/>
        </p:nvGrpSpPr>
        <p:grpSpPr>
          <a:xfrm>
            <a:off x="690257" y="854039"/>
            <a:ext cx="7832784" cy="781050"/>
            <a:chOff x="2788580" y="1152524"/>
            <a:chExt cx="3730770" cy="781050"/>
          </a:xfrm>
        </p:grpSpPr>
        <p:grpSp>
          <p:nvGrpSpPr>
            <p:cNvPr id="6" name="组合 5"/>
            <p:cNvGrpSpPr/>
            <p:nvPr/>
          </p:nvGrpSpPr>
          <p:grpSpPr>
            <a:xfrm>
              <a:off x="2788580" y="1152524"/>
              <a:ext cx="3730770" cy="781050"/>
              <a:chOff x="3725790" y="847725"/>
              <a:chExt cx="3730770" cy="781050"/>
            </a:xfrm>
          </p:grpSpPr>
          <p:grpSp>
            <p:nvGrpSpPr>
              <p:cNvPr id="7" name="组合 6"/>
              <p:cNvGrpSpPr/>
              <p:nvPr/>
            </p:nvGrpSpPr>
            <p:grpSpPr>
              <a:xfrm>
                <a:off x="3725790" y="1019175"/>
                <a:ext cx="627135" cy="609600"/>
                <a:chOff x="3725790" y="1019175"/>
                <a:chExt cx="627135" cy="609600"/>
              </a:xfrm>
            </p:grpSpPr>
            <p:sp>
              <p:nvSpPr>
                <p:cNvPr id="12" name="任意多边形 11"/>
                <p:cNvSpPr/>
                <p:nvPr/>
              </p:nvSpPr>
              <p:spPr>
                <a:xfrm>
                  <a:off x="3725790" y="1019175"/>
                  <a:ext cx="627135" cy="609600"/>
                </a:xfrm>
                <a:custGeom>
                  <a:avLst/>
                  <a:gdLst>
                    <a:gd name="connsiteX0" fmla="*/ 0 w 627135"/>
                    <a:gd name="connsiteY0" fmla="*/ 0 h 609600"/>
                    <a:gd name="connsiteX1" fmla="*/ 627135 w 627135"/>
                    <a:gd name="connsiteY1" fmla="*/ 0 h 609600"/>
                    <a:gd name="connsiteX2" fmla="*/ 627135 w 627135"/>
                    <a:gd name="connsiteY2" fmla="*/ 609600 h 609600"/>
                    <a:gd name="connsiteX3" fmla="*/ 1783 w 627135"/>
                    <a:gd name="connsiteY3" fmla="*/ 609600 h 609600"/>
                    <a:gd name="connsiteX4" fmla="*/ 305666 w 627135"/>
                    <a:gd name="connsiteY4" fmla="*/ 300804 h 609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7135" h="609600">
                      <a:moveTo>
                        <a:pt x="0" y="0"/>
                      </a:moveTo>
                      <a:lnTo>
                        <a:pt x="627135" y="0"/>
                      </a:lnTo>
                      <a:lnTo>
                        <a:pt x="627135" y="609600"/>
                      </a:lnTo>
                      <a:lnTo>
                        <a:pt x="1783" y="609600"/>
                      </a:lnTo>
                      <a:lnTo>
                        <a:pt x="305666" y="30080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3" name="直角三角形 12"/>
                <p:cNvSpPr/>
                <p:nvPr/>
              </p:nvSpPr>
              <p:spPr>
                <a:xfrm rot="5400000" flipV="1">
                  <a:off x="4181475" y="1457325"/>
                  <a:ext cx="171450" cy="171450"/>
                </a:xfrm>
                <a:prstGeom prst="rtTriangle">
                  <a:avLst/>
                </a:pr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8" name="组合 7"/>
              <p:cNvGrpSpPr/>
              <p:nvPr/>
            </p:nvGrpSpPr>
            <p:grpSpPr>
              <a:xfrm flipH="1">
                <a:off x="6829425" y="1019175"/>
                <a:ext cx="627135" cy="609600"/>
                <a:chOff x="3725790" y="1019175"/>
                <a:chExt cx="627135" cy="609600"/>
              </a:xfrm>
            </p:grpSpPr>
            <p:sp>
              <p:nvSpPr>
                <p:cNvPr id="10" name="任意多边形 9"/>
                <p:cNvSpPr/>
                <p:nvPr/>
              </p:nvSpPr>
              <p:spPr>
                <a:xfrm>
                  <a:off x="3725790" y="1019175"/>
                  <a:ext cx="627135" cy="609600"/>
                </a:xfrm>
                <a:custGeom>
                  <a:avLst/>
                  <a:gdLst>
                    <a:gd name="connsiteX0" fmla="*/ 0 w 627135"/>
                    <a:gd name="connsiteY0" fmla="*/ 0 h 609600"/>
                    <a:gd name="connsiteX1" fmla="*/ 627135 w 627135"/>
                    <a:gd name="connsiteY1" fmla="*/ 0 h 609600"/>
                    <a:gd name="connsiteX2" fmla="*/ 627135 w 627135"/>
                    <a:gd name="connsiteY2" fmla="*/ 609600 h 609600"/>
                    <a:gd name="connsiteX3" fmla="*/ 1783 w 627135"/>
                    <a:gd name="connsiteY3" fmla="*/ 609600 h 609600"/>
                    <a:gd name="connsiteX4" fmla="*/ 305666 w 627135"/>
                    <a:gd name="connsiteY4" fmla="*/ 300804 h 609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7135" h="609600">
                      <a:moveTo>
                        <a:pt x="0" y="0"/>
                      </a:moveTo>
                      <a:lnTo>
                        <a:pt x="627135" y="0"/>
                      </a:lnTo>
                      <a:lnTo>
                        <a:pt x="627135" y="609600"/>
                      </a:lnTo>
                      <a:lnTo>
                        <a:pt x="1783" y="609600"/>
                      </a:lnTo>
                      <a:lnTo>
                        <a:pt x="305666" y="30080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1" name="直角三角形 10"/>
                <p:cNvSpPr/>
                <p:nvPr/>
              </p:nvSpPr>
              <p:spPr>
                <a:xfrm rot="5400000" flipV="1">
                  <a:off x="4181475" y="1457325"/>
                  <a:ext cx="171450" cy="171450"/>
                </a:xfrm>
                <a:prstGeom prst="rtTriangle">
                  <a:avLst/>
                </a:pr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</p:grpSp>
          <p:sp>
            <p:nvSpPr>
              <p:cNvPr id="9" name="矩形 8"/>
              <p:cNvSpPr/>
              <p:nvPr/>
            </p:nvSpPr>
            <p:spPr>
              <a:xfrm>
                <a:off x="4181475" y="847725"/>
                <a:ext cx="2819400" cy="609600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4" name="文本框 14"/>
            <p:cNvSpPr txBox="1"/>
            <p:nvPr/>
          </p:nvSpPr>
          <p:spPr>
            <a:xfrm>
              <a:off x="3843909" y="1169836"/>
              <a:ext cx="145617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2800" dirty="0" smtClean="0">
                  <a:solidFill>
                    <a:srgbClr val="FFC000"/>
                  </a:solidFill>
                </a:rPr>
                <a:t>第十章</a:t>
              </a:r>
              <a:r>
                <a:rPr lang="zh-CN" altLang="en-US" sz="2800" dirty="0">
                  <a:solidFill>
                    <a:srgbClr val="FFC000"/>
                  </a:solidFill>
                </a:rPr>
                <a:t>　文件操作</a:t>
              </a:r>
              <a:endParaRPr lang="zh-CN" altLang="en-US" sz="2800" dirty="0">
                <a:solidFill>
                  <a:srgbClr val="FFC000"/>
                </a:solidFill>
              </a:endParaRPr>
            </a:p>
          </p:txBody>
        </p:sp>
      </p:grpSp>
      <p:grpSp>
        <p:nvGrpSpPr>
          <p:cNvPr id="67" name="组合 66"/>
          <p:cNvGrpSpPr/>
          <p:nvPr/>
        </p:nvGrpSpPr>
        <p:grpSpPr>
          <a:xfrm>
            <a:off x="1754534" y="1728013"/>
            <a:ext cx="5693399" cy="414020"/>
            <a:chOff x="1807265" y="2462595"/>
            <a:chExt cx="5693399" cy="414020"/>
          </a:xfrm>
        </p:grpSpPr>
        <p:sp>
          <p:nvSpPr>
            <p:cNvPr id="47" name="圆角矩形 46"/>
            <p:cNvSpPr/>
            <p:nvPr/>
          </p:nvSpPr>
          <p:spPr>
            <a:xfrm>
              <a:off x="1807265" y="2478527"/>
              <a:ext cx="5693399" cy="394154"/>
            </a:xfrm>
            <a:prstGeom prst="roundRect">
              <a:avLst>
                <a:gd name="adj" fmla="val 20658"/>
              </a:avLst>
            </a:prstGeom>
            <a:solidFill>
              <a:srgbClr val="3D89BC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48" name="矩形 47"/>
            <p:cNvSpPr/>
            <p:nvPr/>
          </p:nvSpPr>
          <p:spPr>
            <a:xfrm>
              <a:off x="1883286" y="2462595"/>
              <a:ext cx="2118360" cy="4140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100" spc="225" dirty="0" smtClean="0">
                  <a:solidFill>
                    <a:prstClr val="white"/>
                  </a:solidFill>
                </a:rPr>
                <a:t>10.1</a:t>
              </a:r>
              <a:r>
                <a:rPr lang="zh-CN" altLang="en-US" sz="2100" spc="225" dirty="0">
                  <a:solidFill>
                    <a:prstClr val="white"/>
                  </a:solidFill>
                </a:rPr>
                <a:t> 打开文件</a:t>
              </a:r>
              <a:endParaRPr lang="zh-CN" altLang="en-US" sz="2100" spc="225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68" name="组合 67"/>
          <p:cNvGrpSpPr/>
          <p:nvPr/>
        </p:nvGrpSpPr>
        <p:grpSpPr>
          <a:xfrm>
            <a:off x="1754534" y="2376018"/>
            <a:ext cx="5693399" cy="424800"/>
            <a:chOff x="1807265" y="2935089"/>
            <a:chExt cx="5693399" cy="424800"/>
          </a:xfrm>
        </p:grpSpPr>
        <p:sp>
          <p:nvSpPr>
            <p:cNvPr id="49" name="圆角矩形 48"/>
            <p:cNvSpPr/>
            <p:nvPr/>
          </p:nvSpPr>
          <p:spPr>
            <a:xfrm>
              <a:off x="1807265" y="2935089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50" name="矩形 49"/>
            <p:cNvSpPr/>
            <p:nvPr/>
          </p:nvSpPr>
          <p:spPr>
            <a:xfrm>
              <a:off x="1881814" y="2945869"/>
              <a:ext cx="3004185" cy="4140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10.2</a:t>
              </a:r>
              <a:r>
                <a:rPr lang="zh-CN" altLang="en-US" sz="2100" spc="225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基本的文件方法</a:t>
              </a:r>
              <a:endParaRPr lang="zh-CN" altLang="en-US" sz="2100" spc="225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grpSp>
        <p:nvGrpSpPr>
          <p:cNvPr id="69" name="组合 68"/>
          <p:cNvGrpSpPr/>
          <p:nvPr/>
        </p:nvGrpSpPr>
        <p:grpSpPr>
          <a:xfrm>
            <a:off x="1754534" y="3024022"/>
            <a:ext cx="5693399" cy="424800"/>
            <a:chOff x="1807265" y="3400693"/>
            <a:chExt cx="5693399" cy="424800"/>
          </a:xfrm>
        </p:grpSpPr>
        <p:sp>
          <p:nvSpPr>
            <p:cNvPr id="51" name="圆角矩形 50"/>
            <p:cNvSpPr/>
            <p:nvPr/>
          </p:nvSpPr>
          <p:spPr>
            <a:xfrm>
              <a:off x="1807265" y="3400693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52" name="矩形 51"/>
            <p:cNvSpPr/>
            <p:nvPr/>
          </p:nvSpPr>
          <p:spPr>
            <a:xfrm>
              <a:off x="1881814" y="3411473"/>
              <a:ext cx="3052445" cy="4140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10.3</a:t>
              </a:r>
              <a:r>
                <a:rPr lang="zh-CN" altLang="en-US" sz="2100" spc="225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n-US" altLang="zh-CN" sz="2100" spc="225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String I/O</a:t>
              </a:r>
              <a:r>
                <a:rPr lang="zh-CN" altLang="en-US" sz="2100" spc="225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函数</a:t>
              </a:r>
              <a:endParaRPr lang="zh-CN" altLang="en-US" sz="2100" spc="225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grpSp>
        <p:nvGrpSpPr>
          <p:cNvPr id="70" name="组合 69"/>
          <p:cNvGrpSpPr/>
          <p:nvPr/>
        </p:nvGrpSpPr>
        <p:grpSpPr>
          <a:xfrm>
            <a:off x="1754534" y="4320032"/>
            <a:ext cx="5693399" cy="424801"/>
            <a:chOff x="1807265" y="3866296"/>
            <a:chExt cx="5693399" cy="424801"/>
          </a:xfrm>
        </p:grpSpPr>
        <p:sp>
          <p:nvSpPr>
            <p:cNvPr id="53" name="圆角矩形 52"/>
            <p:cNvSpPr/>
            <p:nvPr/>
          </p:nvSpPr>
          <p:spPr>
            <a:xfrm>
              <a:off x="1807265" y="3866296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54" name="矩形 53"/>
            <p:cNvSpPr/>
            <p:nvPr/>
          </p:nvSpPr>
          <p:spPr>
            <a:xfrm>
              <a:off x="1881814" y="3877077"/>
              <a:ext cx="1527810" cy="4140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10.5</a:t>
              </a:r>
              <a:r>
                <a:rPr lang="zh-CN" altLang="en-US" sz="2100" spc="225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实验</a:t>
              </a:r>
              <a:endParaRPr lang="zh-CN" altLang="en-US" sz="2100" spc="225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sp>
        <p:nvSpPr>
          <p:cNvPr id="32" name="矩形 31"/>
          <p:cNvSpPr/>
          <p:nvPr/>
        </p:nvSpPr>
        <p:spPr>
          <a:xfrm>
            <a:off x="-7143" y="-9147"/>
            <a:ext cx="9158090" cy="38219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prstClr val="white"/>
              </a:solidFill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-6985" y="6111240"/>
            <a:ext cx="9144000" cy="55816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45" name="矩形 44"/>
          <p:cNvSpPr/>
          <p:nvPr/>
        </p:nvSpPr>
        <p:spPr>
          <a:xfrm>
            <a:off x="7929" y="38314"/>
            <a:ext cx="2435282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350" dirty="0" smtClean="0">
                <a:solidFill>
                  <a:prstClr val="white"/>
                </a:solidFill>
              </a:rPr>
              <a:t>大数据应用人才培养系列教材</a:t>
            </a:r>
            <a:endParaRPr lang="zh-CN" altLang="en-US" sz="1350" dirty="0">
              <a:solidFill>
                <a:prstClr val="white"/>
              </a:solidFill>
            </a:endParaRPr>
          </a:p>
        </p:txBody>
      </p:sp>
      <p:grpSp>
        <p:nvGrpSpPr>
          <p:cNvPr id="33" name="组合 32"/>
          <p:cNvGrpSpPr/>
          <p:nvPr/>
        </p:nvGrpSpPr>
        <p:grpSpPr>
          <a:xfrm>
            <a:off x="1770454" y="4968037"/>
            <a:ext cx="5693399" cy="424800"/>
            <a:chOff x="1807265" y="3400693"/>
            <a:chExt cx="5693399" cy="424800"/>
          </a:xfrm>
        </p:grpSpPr>
        <p:sp>
          <p:nvSpPr>
            <p:cNvPr id="34" name="圆角矩形 33"/>
            <p:cNvSpPr/>
            <p:nvPr/>
          </p:nvSpPr>
          <p:spPr>
            <a:xfrm>
              <a:off x="1807265" y="3400693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38" name="矩形 37"/>
            <p:cNvSpPr/>
            <p:nvPr/>
          </p:nvSpPr>
          <p:spPr>
            <a:xfrm>
              <a:off x="1881814" y="3411473"/>
              <a:ext cx="1527810" cy="4140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10.6</a:t>
              </a:r>
              <a:r>
                <a:rPr lang="zh-CN" altLang="en-US" sz="2100" spc="225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小结</a:t>
              </a:r>
              <a:endParaRPr lang="zh-CN" altLang="en-US" sz="2100" spc="225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grpSp>
        <p:nvGrpSpPr>
          <p:cNvPr id="39" name="组合 38"/>
          <p:cNvGrpSpPr/>
          <p:nvPr/>
        </p:nvGrpSpPr>
        <p:grpSpPr>
          <a:xfrm>
            <a:off x="1770454" y="5616042"/>
            <a:ext cx="5693399" cy="424801"/>
            <a:chOff x="1807265" y="3866296"/>
            <a:chExt cx="5693399" cy="424801"/>
          </a:xfrm>
        </p:grpSpPr>
        <p:sp>
          <p:nvSpPr>
            <p:cNvPr id="43" name="圆角矩形 42"/>
            <p:cNvSpPr/>
            <p:nvPr/>
          </p:nvSpPr>
          <p:spPr>
            <a:xfrm>
              <a:off x="1807265" y="3866296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44" name="矩形 43"/>
            <p:cNvSpPr/>
            <p:nvPr/>
          </p:nvSpPr>
          <p:spPr>
            <a:xfrm>
              <a:off x="1881814" y="3877077"/>
              <a:ext cx="1527810" cy="4140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10.7</a:t>
              </a:r>
              <a:r>
                <a:rPr lang="zh-CN" altLang="en-US" sz="2100" spc="225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习题</a:t>
              </a:r>
              <a:endParaRPr lang="zh-CN" altLang="en-US" sz="2100" spc="225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grpSp>
        <p:nvGrpSpPr>
          <p:cNvPr id="46" name="组合 45"/>
          <p:cNvGrpSpPr/>
          <p:nvPr/>
        </p:nvGrpSpPr>
        <p:grpSpPr>
          <a:xfrm>
            <a:off x="1743158" y="3672027"/>
            <a:ext cx="5693399" cy="424800"/>
            <a:chOff x="1807265" y="3400693"/>
            <a:chExt cx="5693399" cy="424800"/>
          </a:xfrm>
        </p:grpSpPr>
        <p:sp>
          <p:nvSpPr>
            <p:cNvPr id="55" name="圆角矩形 54"/>
            <p:cNvSpPr/>
            <p:nvPr/>
          </p:nvSpPr>
          <p:spPr>
            <a:xfrm>
              <a:off x="1807265" y="3400693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56" name="矩形 55"/>
            <p:cNvSpPr/>
            <p:nvPr/>
          </p:nvSpPr>
          <p:spPr>
            <a:xfrm>
              <a:off x="1881814" y="3411473"/>
              <a:ext cx="3004185" cy="4140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10.4</a:t>
              </a:r>
              <a:r>
                <a:rPr lang="zh-CN" altLang="en-US" sz="2100" spc="225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基本的目录方法</a:t>
              </a:r>
              <a:endParaRPr lang="zh-CN" altLang="en-US" sz="2100" spc="225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n-US" altLang="zh-CN" sz="2000" dirty="0" smtClean="0"/>
              <a:t>10.4.3 </a:t>
            </a:r>
            <a:r>
              <a:rPr lang="zh-CN" altLang="en-US" sz="2000" dirty="0" smtClean="0"/>
              <a:t>改变</a:t>
            </a:r>
            <a:r>
              <a:rPr lang="zh-CN" altLang="en-US" sz="2000" dirty="0"/>
              <a:t>目录</a:t>
            </a:r>
            <a:endParaRPr lang="zh-CN" altLang="en-US" sz="2000" dirty="0"/>
          </a:p>
        </p:txBody>
      </p:sp>
      <p:sp>
        <p:nvSpPr>
          <p:cNvPr id="3" name="内容占位符 2"/>
          <p:cNvSpPr>
            <a:spLocks noGrp="1"/>
          </p:cNvSpPr>
          <p:nvPr>
            <p:ph sz="quarter" idx="14"/>
          </p:nvPr>
        </p:nvSpPr>
        <p:spPr>
          <a:xfrm>
            <a:off x="364881" y="1168733"/>
            <a:ext cx="8260504" cy="4686151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chdir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()</a:t>
            </a: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方法：</a:t>
            </a:r>
            <a:endParaRPr lang="zh-CN" alt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语法格式如下：</a:t>
            </a:r>
            <a:endParaRPr lang="zh-CN" alt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zh-CN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os.chdir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("</a:t>
            </a:r>
            <a:r>
              <a:rPr lang="en-US" altLang="zh-CN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newdir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")</a:t>
            </a:r>
            <a:endParaRPr lang="en-US" altLang="zh-CN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zh-CN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newdir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——</a:t>
            </a: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要改变的新的工作目录名称，需要带目录的完整路径。</a:t>
            </a:r>
            <a:endParaRPr lang="zh-CN" alt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zh-CN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os.chdir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()</a:t>
            </a: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方法应用如下所示：</a:t>
            </a:r>
            <a:endParaRPr lang="zh-CN" alt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&gt;&gt;&gt; import </a:t>
            </a:r>
            <a:r>
              <a:rPr lang="en-US" altLang="zh-CN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os</a:t>
            </a:r>
            <a:endParaRPr lang="en-US" altLang="zh-CN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&gt;&gt;&gt; </a:t>
            </a:r>
            <a:r>
              <a:rPr lang="en-US" altLang="zh-CN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os.getcwd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()</a:t>
            </a:r>
            <a:endParaRPr lang="en-US" altLang="zh-CN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'C:\\Users\\Lenovo\\</a:t>
            </a:r>
            <a:r>
              <a:rPr lang="en-US" altLang="zh-CN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AppData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\\Local\\Programs\\Python\\Python36-32</a:t>
            </a:r>
            <a:r>
              <a:rPr lang="en-US" altLang="zh-CN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'</a:t>
            </a:r>
            <a:endParaRPr lang="en-US" altLang="zh-CN" sz="20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46185" y="105507"/>
            <a:ext cx="357846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100" b="1" spc="225" dirty="0" smtClean="0">
                <a:solidFill>
                  <a:prstClr val="white"/>
                </a:solidFill>
              </a:rPr>
              <a:t>10.4 </a:t>
            </a:r>
            <a:r>
              <a:rPr lang="zh-CN" altLang="en-US" sz="2100" b="1" spc="225" dirty="0" smtClean="0">
                <a:solidFill>
                  <a:prstClr val="white"/>
                </a:solidFill>
              </a:rPr>
              <a:t>基本</a:t>
            </a:r>
            <a:r>
              <a:rPr lang="zh-CN" altLang="en-US" sz="2100" b="1" spc="225" dirty="0">
                <a:solidFill>
                  <a:prstClr val="white"/>
                </a:solidFill>
              </a:rPr>
              <a:t>的目录方法</a:t>
            </a:r>
            <a:endParaRPr lang="en-US" altLang="zh-CN" sz="2100" b="1" spc="225" dirty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523891" y="255004"/>
            <a:ext cx="3006969" cy="3008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55" dirty="0">
                <a:solidFill>
                  <a:prstClr val="white"/>
                </a:solidFill>
              </a:rPr>
              <a:t>  </a:t>
            </a:r>
            <a:r>
              <a:rPr lang="zh-CN" altLang="en-US" sz="1355" dirty="0" smtClean="0">
                <a:solidFill>
                  <a:prstClr val="white"/>
                </a:solidFill>
              </a:rPr>
              <a:t>第十章 文件</a:t>
            </a:r>
            <a:r>
              <a:rPr lang="zh-CN" altLang="en-US" sz="1355" dirty="0">
                <a:solidFill>
                  <a:prstClr val="white"/>
                </a:solidFill>
              </a:rPr>
              <a:t>操作</a:t>
            </a:r>
            <a:endParaRPr lang="zh-CN" altLang="en-US" sz="1355" dirty="0">
              <a:solidFill>
                <a:prstClr val="white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n-US" altLang="zh-CN" sz="2000" dirty="0" smtClean="0"/>
              <a:t>10.4.3 </a:t>
            </a:r>
            <a:r>
              <a:rPr lang="zh-CN" altLang="en-US" sz="2000" dirty="0" smtClean="0"/>
              <a:t>改变</a:t>
            </a:r>
            <a:r>
              <a:rPr lang="zh-CN" altLang="en-US" sz="2000" dirty="0"/>
              <a:t>目录</a:t>
            </a:r>
            <a:endParaRPr lang="zh-CN" altLang="en-US" sz="2000" dirty="0"/>
          </a:p>
        </p:txBody>
      </p:sp>
      <p:sp>
        <p:nvSpPr>
          <p:cNvPr id="3" name="内容占位符 2"/>
          <p:cNvSpPr>
            <a:spLocks noGrp="1"/>
          </p:cNvSpPr>
          <p:nvPr>
            <p:ph sz="quarter" idx="14"/>
          </p:nvPr>
        </p:nvSpPr>
        <p:spPr>
          <a:xfrm>
            <a:off x="364881" y="1168733"/>
            <a:ext cx="8260504" cy="4686151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&gt;&gt;&gt; </a:t>
            </a:r>
            <a:r>
              <a:rPr lang="en-US" altLang="zh-CN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os.chdir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("G:\\")</a:t>
            </a:r>
            <a:endParaRPr lang="en-US" altLang="zh-CN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&gt;&gt;&gt; </a:t>
            </a:r>
            <a:r>
              <a:rPr lang="en-US" altLang="zh-CN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os.getcwd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()</a:t>
            </a:r>
            <a:endParaRPr lang="en-US" altLang="zh-CN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'G:\\'</a:t>
            </a:r>
            <a:endParaRPr lang="en-US" altLang="zh-CN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上例中，先将</a:t>
            </a:r>
            <a:r>
              <a:rPr lang="en-US" altLang="zh-CN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os</a:t>
            </a: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模块导入系统中，调用</a:t>
            </a:r>
            <a:r>
              <a:rPr lang="en-US" altLang="zh-CN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getcwd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()</a:t>
            </a: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方法显示当前的工作目录，然后改变当前的工作目录为：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</a:t>
            </a: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盘根目录，最后用</a:t>
            </a:r>
            <a:r>
              <a:rPr lang="en-US" altLang="zh-CN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getcwd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()</a:t>
            </a: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方法验证操作结果。</a:t>
            </a:r>
            <a:endParaRPr lang="zh-CN" alt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46185" y="105507"/>
            <a:ext cx="357846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100" b="1" spc="225" dirty="0" smtClean="0">
                <a:solidFill>
                  <a:prstClr val="white"/>
                </a:solidFill>
              </a:rPr>
              <a:t>10.4 </a:t>
            </a:r>
            <a:r>
              <a:rPr lang="zh-CN" altLang="en-US" sz="2100" b="1" spc="225" dirty="0" smtClean="0">
                <a:solidFill>
                  <a:prstClr val="white"/>
                </a:solidFill>
              </a:rPr>
              <a:t>基本</a:t>
            </a:r>
            <a:r>
              <a:rPr lang="zh-CN" altLang="en-US" sz="2100" b="1" spc="225" dirty="0">
                <a:solidFill>
                  <a:prstClr val="white"/>
                </a:solidFill>
              </a:rPr>
              <a:t>的目录方法</a:t>
            </a:r>
            <a:endParaRPr lang="en-US" altLang="zh-CN" sz="2100" b="1" spc="225" dirty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523891" y="255004"/>
            <a:ext cx="3006969" cy="3008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55" dirty="0">
                <a:solidFill>
                  <a:prstClr val="white"/>
                </a:solidFill>
              </a:rPr>
              <a:t>  </a:t>
            </a:r>
            <a:r>
              <a:rPr lang="zh-CN" altLang="en-US" sz="1355" dirty="0" smtClean="0">
                <a:solidFill>
                  <a:prstClr val="white"/>
                </a:solidFill>
              </a:rPr>
              <a:t>第十章 文件</a:t>
            </a:r>
            <a:r>
              <a:rPr lang="zh-CN" altLang="en-US" sz="1355" dirty="0">
                <a:solidFill>
                  <a:prstClr val="white"/>
                </a:solidFill>
              </a:rPr>
              <a:t>操作</a:t>
            </a:r>
            <a:endParaRPr lang="zh-CN" altLang="en-US" sz="1355" dirty="0">
              <a:solidFill>
                <a:prstClr val="white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n-US" altLang="zh-CN" sz="2000" dirty="0" smtClean="0"/>
              <a:t>10.4.4 </a:t>
            </a:r>
            <a:r>
              <a:rPr lang="zh-CN" altLang="en-US" sz="2000" dirty="0" smtClean="0"/>
              <a:t>删除</a:t>
            </a:r>
            <a:r>
              <a:rPr lang="zh-CN" altLang="en-US" sz="2000" dirty="0"/>
              <a:t>目录</a:t>
            </a:r>
            <a:endParaRPr lang="zh-CN" altLang="en-US" sz="2000" dirty="0"/>
          </a:p>
        </p:txBody>
      </p:sp>
      <p:sp>
        <p:nvSpPr>
          <p:cNvPr id="3" name="内容占位符 2"/>
          <p:cNvSpPr>
            <a:spLocks noGrp="1"/>
          </p:cNvSpPr>
          <p:nvPr>
            <p:ph sz="quarter" idx="14"/>
          </p:nvPr>
        </p:nvSpPr>
        <p:spPr>
          <a:xfrm>
            <a:off x="392186" y="1331928"/>
            <a:ext cx="8260504" cy="4686151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zh-CN" sz="1800" dirty="0" err="1"/>
              <a:t>rmdir</a:t>
            </a:r>
            <a:r>
              <a:rPr lang="en-US" altLang="zh-CN" sz="1800" dirty="0"/>
              <a:t>()</a:t>
            </a:r>
            <a:r>
              <a:rPr lang="zh-CN" altLang="en-US" sz="1800" dirty="0"/>
              <a:t>方法：</a:t>
            </a:r>
            <a:endParaRPr lang="zh-CN" altLang="en-US" sz="1800" dirty="0"/>
          </a:p>
          <a:p>
            <a:pPr>
              <a:lnSpc>
                <a:spcPct val="150000"/>
              </a:lnSpc>
            </a:pPr>
            <a:r>
              <a:rPr lang="zh-CN" altLang="en-US" sz="1800" dirty="0"/>
              <a:t>语法格式如下：</a:t>
            </a:r>
            <a:endParaRPr lang="zh-CN" altLang="en-US" sz="1800" dirty="0"/>
          </a:p>
          <a:p>
            <a:pPr>
              <a:lnSpc>
                <a:spcPct val="150000"/>
              </a:lnSpc>
            </a:pPr>
            <a:r>
              <a:rPr lang="en-US" altLang="zh-CN" sz="1800" dirty="0" err="1"/>
              <a:t>os.rmdir</a:t>
            </a:r>
            <a:r>
              <a:rPr lang="en-US" altLang="zh-CN" sz="1800" dirty="0"/>
              <a:t>("</a:t>
            </a:r>
            <a:r>
              <a:rPr lang="en-US" altLang="zh-CN" sz="1800" dirty="0" err="1"/>
              <a:t>dirname</a:t>
            </a:r>
            <a:r>
              <a:rPr lang="en-US" altLang="zh-CN" sz="1800" dirty="0"/>
              <a:t>")</a:t>
            </a:r>
            <a:endParaRPr lang="en-US" altLang="zh-CN" sz="1800" dirty="0"/>
          </a:p>
          <a:p>
            <a:pPr>
              <a:lnSpc>
                <a:spcPct val="150000"/>
              </a:lnSpc>
            </a:pPr>
            <a:r>
              <a:rPr lang="en-US" altLang="zh-CN" sz="1800" dirty="0" err="1"/>
              <a:t>dirname</a:t>
            </a:r>
            <a:r>
              <a:rPr lang="en-US" altLang="zh-CN" sz="1800" dirty="0"/>
              <a:t>——</a:t>
            </a:r>
            <a:r>
              <a:rPr lang="zh-CN" altLang="en-US" sz="1800" dirty="0"/>
              <a:t>要删除的目录名称，需要带目录的完整路径。</a:t>
            </a:r>
            <a:endParaRPr lang="zh-CN" altLang="en-US" sz="1800" dirty="0"/>
          </a:p>
          <a:p>
            <a:pPr>
              <a:lnSpc>
                <a:spcPct val="150000"/>
              </a:lnSpc>
            </a:pPr>
            <a:r>
              <a:rPr lang="en-US" altLang="zh-CN" sz="1800" dirty="0" err="1"/>
              <a:t>os.rmdir</a:t>
            </a:r>
            <a:r>
              <a:rPr lang="en-US" altLang="zh-CN" sz="1800" dirty="0"/>
              <a:t>()</a:t>
            </a:r>
            <a:r>
              <a:rPr lang="zh-CN" altLang="en-US" sz="1800" dirty="0"/>
              <a:t>方法应用如下所示：</a:t>
            </a:r>
            <a:endParaRPr lang="zh-CN" altLang="en-US" sz="1800" dirty="0"/>
          </a:p>
          <a:p>
            <a:pPr>
              <a:lnSpc>
                <a:spcPct val="150000"/>
              </a:lnSpc>
            </a:pPr>
            <a:r>
              <a:rPr lang="en-US" altLang="zh-CN" sz="1800" dirty="0"/>
              <a:t>&gt;&gt;&gt; import </a:t>
            </a:r>
            <a:r>
              <a:rPr lang="en-US" altLang="zh-CN" sz="1800" dirty="0" err="1"/>
              <a:t>os</a:t>
            </a:r>
            <a:endParaRPr lang="en-US" altLang="zh-CN" sz="1800" dirty="0"/>
          </a:p>
          <a:p>
            <a:pPr>
              <a:lnSpc>
                <a:spcPct val="150000"/>
              </a:lnSpc>
            </a:pPr>
            <a:r>
              <a:rPr lang="en-US" altLang="zh-CN" sz="1800" dirty="0"/>
              <a:t>&gt;&gt;&gt; </a:t>
            </a:r>
            <a:r>
              <a:rPr lang="en-US" altLang="zh-CN" sz="1800" dirty="0" err="1"/>
              <a:t>os.rmdir</a:t>
            </a:r>
            <a:r>
              <a:rPr lang="en-US" altLang="zh-CN" sz="1800" dirty="0"/>
              <a:t>("G:\\</a:t>
            </a:r>
            <a:r>
              <a:rPr lang="en-US" altLang="zh-CN" sz="1800" dirty="0" err="1"/>
              <a:t>new_dir</a:t>
            </a:r>
            <a:r>
              <a:rPr lang="en-US" altLang="zh-CN" sz="1800" dirty="0"/>
              <a:t>")</a:t>
            </a:r>
            <a:endParaRPr lang="en-US" altLang="zh-CN" sz="1800" dirty="0"/>
          </a:p>
          <a:p>
            <a:pPr>
              <a:lnSpc>
                <a:spcPct val="150000"/>
              </a:lnSpc>
            </a:pPr>
            <a:r>
              <a:rPr lang="zh-CN" altLang="en-US" sz="1800" dirty="0"/>
              <a:t>上例中，先将</a:t>
            </a:r>
            <a:r>
              <a:rPr lang="en-US" altLang="zh-CN" sz="1800" dirty="0" err="1"/>
              <a:t>os</a:t>
            </a:r>
            <a:r>
              <a:rPr lang="zh-CN" altLang="en-US" sz="1800" dirty="0"/>
              <a:t>模块导入系统中，调用</a:t>
            </a:r>
            <a:r>
              <a:rPr lang="en-US" altLang="zh-CN" sz="1800" dirty="0" err="1"/>
              <a:t>rmdir</a:t>
            </a:r>
            <a:r>
              <a:rPr lang="en-US" altLang="zh-CN" sz="1800" dirty="0"/>
              <a:t>()</a:t>
            </a:r>
            <a:r>
              <a:rPr lang="zh-CN" altLang="en-US" sz="1800" dirty="0"/>
              <a:t>方法删除目录：</a:t>
            </a:r>
            <a:r>
              <a:rPr lang="en-US" altLang="zh-CN" sz="1800" dirty="0"/>
              <a:t>G:\new_dir</a:t>
            </a:r>
            <a:r>
              <a:rPr lang="zh-CN" altLang="en-US" sz="1800" dirty="0"/>
              <a:t>。</a:t>
            </a:r>
            <a:endParaRPr lang="zh-CN" altLang="en-US" sz="1800" dirty="0"/>
          </a:p>
        </p:txBody>
      </p:sp>
      <p:sp>
        <p:nvSpPr>
          <p:cNvPr id="4" name="TextBox 3"/>
          <p:cNvSpPr txBox="1"/>
          <p:nvPr/>
        </p:nvSpPr>
        <p:spPr>
          <a:xfrm>
            <a:off x="246185" y="105507"/>
            <a:ext cx="357846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100" b="1" spc="225" dirty="0" smtClean="0">
                <a:solidFill>
                  <a:prstClr val="white"/>
                </a:solidFill>
              </a:rPr>
              <a:t>10.4 </a:t>
            </a:r>
            <a:r>
              <a:rPr lang="zh-CN" altLang="en-US" sz="2100" b="1" spc="225" dirty="0" smtClean="0">
                <a:solidFill>
                  <a:prstClr val="white"/>
                </a:solidFill>
              </a:rPr>
              <a:t>基本</a:t>
            </a:r>
            <a:r>
              <a:rPr lang="zh-CN" altLang="en-US" sz="2100" b="1" spc="225" dirty="0">
                <a:solidFill>
                  <a:prstClr val="white"/>
                </a:solidFill>
              </a:rPr>
              <a:t>的目录方法</a:t>
            </a:r>
            <a:endParaRPr lang="en-US" altLang="zh-CN" sz="2100" b="1" spc="225" dirty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523891" y="255004"/>
            <a:ext cx="3006969" cy="3008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55" dirty="0">
                <a:solidFill>
                  <a:prstClr val="white"/>
                </a:solidFill>
              </a:rPr>
              <a:t>  </a:t>
            </a:r>
            <a:r>
              <a:rPr lang="zh-CN" altLang="en-US" sz="1355" dirty="0" smtClean="0">
                <a:solidFill>
                  <a:prstClr val="white"/>
                </a:solidFill>
              </a:rPr>
              <a:t>第十章 文件</a:t>
            </a:r>
            <a:r>
              <a:rPr lang="zh-CN" altLang="en-US" sz="1355" dirty="0">
                <a:solidFill>
                  <a:prstClr val="white"/>
                </a:solidFill>
              </a:rPr>
              <a:t>操作</a:t>
            </a:r>
            <a:endParaRPr lang="zh-CN" altLang="en-US" sz="1355" dirty="0">
              <a:solidFill>
                <a:prstClr val="white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组合 72"/>
          <p:cNvGrpSpPr/>
          <p:nvPr/>
        </p:nvGrpSpPr>
        <p:grpSpPr>
          <a:xfrm>
            <a:off x="690257" y="854039"/>
            <a:ext cx="7832784" cy="781050"/>
            <a:chOff x="2788580" y="1152524"/>
            <a:chExt cx="3730770" cy="781050"/>
          </a:xfrm>
        </p:grpSpPr>
        <p:grpSp>
          <p:nvGrpSpPr>
            <p:cNvPr id="6" name="组合 5"/>
            <p:cNvGrpSpPr/>
            <p:nvPr/>
          </p:nvGrpSpPr>
          <p:grpSpPr>
            <a:xfrm>
              <a:off x="2788580" y="1152524"/>
              <a:ext cx="3730770" cy="781050"/>
              <a:chOff x="3725790" y="847725"/>
              <a:chExt cx="3730770" cy="781050"/>
            </a:xfrm>
          </p:grpSpPr>
          <p:grpSp>
            <p:nvGrpSpPr>
              <p:cNvPr id="7" name="组合 6"/>
              <p:cNvGrpSpPr/>
              <p:nvPr/>
            </p:nvGrpSpPr>
            <p:grpSpPr>
              <a:xfrm>
                <a:off x="3725790" y="1019175"/>
                <a:ext cx="627135" cy="609600"/>
                <a:chOff x="3725790" y="1019175"/>
                <a:chExt cx="627135" cy="609600"/>
              </a:xfrm>
            </p:grpSpPr>
            <p:sp>
              <p:nvSpPr>
                <p:cNvPr id="12" name="任意多边形 11"/>
                <p:cNvSpPr/>
                <p:nvPr/>
              </p:nvSpPr>
              <p:spPr>
                <a:xfrm>
                  <a:off x="3725790" y="1019175"/>
                  <a:ext cx="627135" cy="609600"/>
                </a:xfrm>
                <a:custGeom>
                  <a:avLst/>
                  <a:gdLst>
                    <a:gd name="connsiteX0" fmla="*/ 0 w 627135"/>
                    <a:gd name="connsiteY0" fmla="*/ 0 h 609600"/>
                    <a:gd name="connsiteX1" fmla="*/ 627135 w 627135"/>
                    <a:gd name="connsiteY1" fmla="*/ 0 h 609600"/>
                    <a:gd name="connsiteX2" fmla="*/ 627135 w 627135"/>
                    <a:gd name="connsiteY2" fmla="*/ 609600 h 609600"/>
                    <a:gd name="connsiteX3" fmla="*/ 1783 w 627135"/>
                    <a:gd name="connsiteY3" fmla="*/ 609600 h 609600"/>
                    <a:gd name="connsiteX4" fmla="*/ 305666 w 627135"/>
                    <a:gd name="connsiteY4" fmla="*/ 300804 h 609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7135" h="609600">
                      <a:moveTo>
                        <a:pt x="0" y="0"/>
                      </a:moveTo>
                      <a:lnTo>
                        <a:pt x="627135" y="0"/>
                      </a:lnTo>
                      <a:lnTo>
                        <a:pt x="627135" y="609600"/>
                      </a:lnTo>
                      <a:lnTo>
                        <a:pt x="1783" y="609600"/>
                      </a:lnTo>
                      <a:lnTo>
                        <a:pt x="305666" y="30080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3" name="直角三角形 12"/>
                <p:cNvSpPr/>
                <p:nvPr/>
              </p:nvSpPr>
              <p:spPr>
                <a:xfrm rot="5400000" flipV="1">
                  <a:off x="4181475" y="1457325"/>
                  <a:ext cx="171450" cy="171450"/>
                </a:xfrm>
                <a:prstGeom prst="rtTriangle">
                  <a:avLst/>
                </a:pr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8" name="组合 7"/>
              <p:cNvGrpSpPr/>
              <p:nvPr/>
            </p:nvGrpSpPr>
            <p:grpSpPr>
              <a:xfrm flipH="1">
                <a:off x="6829425" y="1019175"/>
                <a:ext cx="627135" cy="609600"/>
                <a:chOff x="3725790" y="1019175"/>
                <a:chExt cx="627135" cy="609600"/>
              </a:xfrm>
            </p:grpSpPr>
            <p:sp>
              <p:nvSpPr>
                <p:cNvPr id="10" name="任意多边形 9"/>
                <p:cNvSpPr/>
                <p:nvPr/>
              </p:nvSpPr>
              <p:spPr>
                <a:xfrm>
                  <a:off x="3725790" y="1019175"/>
                  <a:ext cx="627135" cy="609600"/>
                </a:xfrm>
                <a:custGeom>
                  <a:avLst/>
                  <a:gdLst>
                    <a:gd name="connsiteX0" fmla="*/ 0 w 627135"/>
                    <a:gd name="connsiteY0" fmla="*/ 0 h 609600"/>
                    <a:gd name="connsiteX1" fmla="*/ 627135 w 627135"/>
                    <a:gd name="connsiteY1" fmla="*/ 0 h 609600"/>
                    <a:gd name="connsiteX2" fmla="*/ 627135 w 627135"/>
                    <a:gd name="connsiteY2" fmla="*/ 609600 h 609600"/>
                    <a:gd name="connsiteX3" fmla="*/ 1783 w 627135"/>
                    <a:gd name="connsiteY3" fmla="*/ 609600 h 609600"/>
                    <a:gd name="connsiteX4" fmla="*/ 305666 w 627135"/>
                    <a:gd name="connsiteY4" fmla="*/ 300804 h 609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7135" h="609600">
                      <a:moveTo>
                        <a:pt x="0" y="0"/>
                      </a:moveTo>
                      <a:lnTo>
                        <a:pt x="627135" y="0"/>
                      </a:lnTo>
                      <a:lnTo>
                        <a:pt x="627135" y="609600"/>
                      </a:lnTo>
                      <a:lnTo>
                        <a:pt x="1783" y="609600"/>
                      </a:lnTo>
                      <a:lnTo>
                        <a:pt x="305666" y="30080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1" name="直角三角形 10"/>
                <p:cNvSpPr/>
                <p:nvPr/>
              </p:nvSpPr>
              <p:spPr>
                <a:xfrm rot="5400000" flipV="1">
                  <a:off x="4181475" y="1457325"/>
                  <a:ext cx="171450" cy="171450"/>
                </a:xfrm>
                <a:prstGeom prst="rtTriangle">
                  <a:avLst/>
                </a:pr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</p:grpSp>
          <p:sp>
            <p:nvSpPr>
              <p:cNvPr id="9" name="矩形 8"/>
              <p:cNvSpPr/>
              <p:nvPr/>
            </p:nvSpPr>
            <p:spPr>
              <a:xfrm>
                <a:off x="4181475" y="847725"/>
                <a:ext cx="2819400" cy="609600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4" name="文本框 14"/>
            <p:cNvSpPr txBox="1"/>
            <p:nvPr/>
          </p:nvSpPr>
          <p:spPr>
            <a:xfrm>
              <a:off x="3843909" y="1169836"/>
              <a:ext cx="145617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2800" dirty="0" smtClean="0">
                  <a:solidFill>
                    <a:srgbClr val="FFC000"/>
                  </a:solidFill>
                </a:rPr>
                <a:t>第十章</a:t>
              </a:r>
              <a:r>
                <a:rPr lang="zh-CN" altLang="en-US" sz="2800" dirty="0">
                  <a:solidFill>
                    <a:srgbClr val="FFC000"/>
                  </a:solidFill>
                </a:rPr>
                <a:t>　文件操作</a:t>
              </a:r>
              <a:endParaRPr lang="zh-CN" altLang="en-US" sz="2800" dirty="0">
                <a:solidFill>
                  <a:srgbClr val="FFC000"/>
                </a:solidFill>
              </a:endParaRPr>
            </a:p>
          </p:txBody>
        </p:sp>
      </p:grpSp>
      <p:grpSp>
        <p:nvGrpSpPr>
          <p:cNvPr id="67" name="组合 66"/>
          <p:cNvGrpSpPr/>
          <p:nvPr/>
        </p:nvGrpSpPr>
        <p:grpSpPr>
          <a:xfrm>
            <a:off x="1740886" y="4320032"/>
            <a:ext cx="5693399" cy="414020"/>
            <a:chOff x="1807265" y="2462595"/>
            <a:chExt cx="5693399" cy="414020"/>
          </a:xfrm>
        </p:grpSpPr>
        <p:sp>
          <p:nvSpPr>
            <p:cNvPr id="47" name="圆角矩形 46"/>
            <p:cNvSpPr/>
            <p:nvPr/>
          </p:nvSpPr>
          <p:spPr>
            <a:xfrm>
              <a:off x="1807265" y="2478527"/>
              <a:ext cx="5693399" cy="394154"/>
            </a:xfrm>
            <a:prstGeom prst="roundRect">
              <a:avLst>
                <a:gd name="adj" fmla="val 20658"/>
              </a:avLst>
            </a:prstGeom>
            <a:solidFill>
              <a:srgbClr val="3D89BC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48" name="矩形 47"/>
            <p:cNvSpPr/>
            <p:nvPr/>
          </p:nvSpPr>
          <p:spPr>
            <a:xfrm>
              <a:off x="1883286" y="2462595"/>
              <a:ext cx="1527810" cy="4140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100" spc="225" dirty="0">
                  <a:solidFill>
                    <a:prstClr val="white"/>
                  </a:solidFill>
                </a:rPr>
                <a:t>10.5</a:t>
              </a:r>
              <a:r>
                <a:rPr lang="zh-CN" altLang="en-US" sz="2100" spc="225" dirty="0">
                  <a:solidFill>
                    <a:prstClr val="white"/>
                  </a:solidFill>
                </a:rPr>
                <a:t> 实验</a:t>
              </a:r>
              <a:endParaRPr lang="zh-CN" altLang="en-US" sz="2100" spc="225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68" name="组合 67"/>
          <p:cNvGrpSpPr/>
          <p:nvPr/>
        </p:nvGrpSpPr>
        <p:grpSpPr>
          <a:xfrm>
            <a:off x="1754534" y="1728013"/>
            <a:ext cx="5693399" cy="424800"/>
            <a:chOff x="1807265" y="2935089"/>
            <a:chExt cx="5693399" cy="424800"/>
          </a:xfrm>
        </p:grpSpPr>
        <p:sp>
          <p:nvSpPr>
            <p:cNvPr id="49" name="圆角矩形 48"/>
            <p:cNvSpPr/>
            <p:nvPr/>
          </p:nvSpPr>
          <p:spPr>
            <a:xfrm>
              <a:off x="1807265" y="2935089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50" name="矩形 49"/>
            <p:cNvSpPr/>
            <p:nvPr/>
          </p:nvSpPr>
          <p:spPr>
            <a:xfrm>
              <a:off x="1881814" y="2945869"/>
              <a:ext cx="2118360" cy="4140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10.1</a:t>
              </a:r>
              <a:r>
                <a:rPr lang="zh-CN" altLang="en-US" sz="2100" spc="225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打开</a:t>
              </a:r>
              <a:r>
                <a:rPr lang="zh-CN" altLang="en-US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文件</a:t>
              </a:r>
              <a:endParaRPr lang="zh-CN" altLang="en-US" sz="2100" spc="225" dirty="0" smtClean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grpSp>
        <p:nvGrpSpPr>
          <p:cNvPr id="69" name="组合 68"/>
          <p:cNvGrpSpPr/>
          <p:nvPr/>
        </p:nvGrpSpPr>
        <p:grpSpPr>
          <a:xfrm>
            <a:off x="1754534" y="2376018"/>
            <a:ext cx="5693399" cy="424800"/>
            <a:chOff x="1807265" y="3400693"/>
            <a:chExt cx="5693399" cy="424800"/>
          </a:xfrm>
        </p:grpSpPr>
        <p:sp>
          <p:nvSpPr>
            <p:cNvPr id="51" name="圆角矩形 50"/>
            <p:cNvSpPr/>
            <p:nvPr/>
          </p:nvSpPr>
          <p:spPr>
            <a:xfrm>
              <a:off x="1807265" y="3400693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52" name="矩形 51"/>
            <p:cNvSpPr/>
            <p:nvPr/>
          </p:nvSpPr>
          <p:spPr>
            <a:xfrm>
              <a:off x="1881814" y="3411473"/>
              <a:ext cx="3004185" cy="4140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10.2</a:t>
              </a:r>
              <a:r>
                <a:rPr lang="zh-CN" altLang="en-US" sz="2100" spc="225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基本的文件</a:t>
              </a:r>
              <a:r>
                <a:rPr lang="zh-CN" altLang="en-US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方法</a:t>
              </a:r>
              <a:endParaRPr lang="zh-CN" altLang="en-US" sz="2100" spc="225" dirty="0" smtClean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grpSp>
        <p:nvGrpSpPr>
          <p:cNvPr id="70" name="组合 69"/>
          <p:cNvGrpSpPr/>
          <p:nvPr/>
        </p:nvGrpSpPr>
        <p:grpSpPr>
          <a:xfrm>
            <a:off x="1754534" y="3672027"/>
            <a:ext cx="5693399" cy="424801"/>
            <a:chOff x="1807265" y="3866296"/>
            <a:chExt cx="5693399" cy="424801"/>
          </a:xfrm>
        </p:grpSpPr>
        <p:sp>
          <p:nvSpPr>
            <p:cNvPr id="53" name="圆角矩形 52"/>
            <p:cNvSpPr/>
            <p:nvPr/>
          </p:nvSpPr>
          <p:spPr>
            <a:xfrm>
              <a:off x="1807265" y="3866296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54" name="矩形 53"/>
            <p:cNvSpPr/>
            <p:nvPr/>
          </p:nvSpPr>
          <p:spPr>
            <a:xfrm>
              <a:off x="1881814" y="3877077"/>
              <a:ext cx="3004185" cy="4140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10.4</a:t>
              </a:r>
              <a:r>
                <a:rPr lang="zh-CN" altLang="en-US" sz="2100" spc="225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基本的目录</a:t>
              </a:r>
              <a:r>
                <a:rPr lang="zh-CN" altLang="en-US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方法</a:t>
              </a:r>
              <a:endParaRPr lang="zh-CN" altLang="en-US" sz="2100" spc="225" dirty="0" smtClean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sp>
        <p:nvSpPr>
          <p:cNvPr id="32" name="矩形 31"/>
          <p:cNvSpPr/>
          <p:nvPr/>
        </p:nvSpPr>
        <p:spPr>
          <a:xfrm>
            <a:off x="-7143" y="-9147"/>
            <a:ext cx="9158090" cy="38219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prstClr val="white"/>
              </a:solidFill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-6985" y="6111240"/>
            <a:ext cx="9144000" cy="55816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45" name="矩形 44"/>
          <p:cNvSpPr/>
          <p:nvPr/>
        </p:nvSpPr>
        <p:spPr>
          <a:xfrm>
            <a:off x="7929" y="38314"/>
            <a:ext cx="2435282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350" dirty="0" smtClean="0">
                <a:solidFill>
                  <a:prstClr val="white"/>
                </a:solidFill>
              </a:rPr>
              <a:t>大数据应用人才培养系列教材</a:t>
            </a:r>
            <a:endParaRPr lang="zh-CN" altLang="en-US" sz="1350" dirty="0">
              <a:solidFill>
                <a:prstClr val="white"/>
              </a:solidFill>
            </a:endParaRPr>
          </a:p>
        </p:txBody>
      </p:sp>
      <p:grpSp>
        <p:nvGrpSpPr>
          <p:cNvPr id="33" name="组合 32"/>
          <p:cNvGrpSpPr/>
          <p:nvPr/>
        </p:nvGrpSpPr>
        <p:grpSpPr>
          <a:xfrm>
            <a:off x="1770454" y="4968037"/>
            <a:ext cx="5693399" cy="424800"/>
            <a:chOff x="1807265" y="3400693"/>
            <a:chExt cx="5693399" cy="424800"/>
          </a:xfrm>
        </p:grpSpPr>
        <p:sp>
          <p:nvSpPr>
            <p:cNvPr id="34" name="圆角矩形 33"/>
            <p:cNvSpPr/>
            <p:nvPr/>
          </p:nvSpPr>
          <p:spPr>
            <a:xfrm>
              <a:off x="1807265" y="3400693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38" name="矩形 37"/>
            <p:cNvSpPr/>
            <p:nvPr/>
          </p:nvSpPr>
          <p:spPr>
            <a:xfrm>
              <a:off x="1881814" y="3411473"/>
              <a:ext cx="1527810" cy="4140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10.6</a:t>
              </a:r>
              <a:r>
                <a:rPr lang="zh-CN" altLang="en-US" sz="2100" spc="225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小结</a:t>
              </a:r>
              <a:endParaRPr lang="zh-CN" altLang="en-US" sz="2100" spc="225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grpSp>
        <p:nvGrpSpPr>
          <p:cNvPr id="39" name="组合 38"/>
          <p:cNvGrpSpPr/>
          <p:nvPr/>
        </p:nvGrpSpPr>
        <p:grpSpPr>
          <a:xfrm>
            <a:off x="1770454" y="5616042"/>
            <a:ext cx="5693399" cy="424801"/>
            <a:chOff x="1807265" y="3866296"/>
            <a:chExt cx="5693399" cy="424801"/>
          </a:xfrm>
        </p:grpSpPr>
        <p:sp>
          <p:nvSpPr>
            <p:cNvPr id="43" name="圆角矩形 42"/>
            <p:cNvSpPr/>
            <p:nvPr/>
          </p:nvSpPr>
          <p:spPr>
            <a:xfrm>
              <a:off x="1807265" y="3866296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44" name="矩形 43"/>
            <p:cNvSpPr/>
            <p:nvPr/>
          </p:nvSpPr>
          <p:spPr>
            <a:xfrm>
              <a:off x="1881814" y="3877077"/>
              <a:ext cx="1527810" cy="4140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10.7</a:t>
              </a:r>
              <a:r>
                <a:rPr lang="zh-CN" altLang="en-US" sz="2100" spc="225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习题</a:t>
              </a:r>
              <a:endParaRPr lang="zh-CN" altLang="en-US" sz="2100" spc="225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grpSp>
        <p:nvGrpSpPr>
          <p:cNvPr id="46" name="组合 45"/>
          <p:cNvGrpSpPr/>
          <p:nvPr/>
        </p:nvGrpSpPr>
        <p:grpSpPr>
          <a:xfrm>
            <a:off x="1743158" y="3024022"/>
            <a:ext cx="5693399" cy="424800"/>
            <a:chOff x="1807265" y="3400693"/>
            <a:chExt cx="5693399" cy="424800"/>
          </a:xfrm>
        </p:grpSpPr>
        <p:sp>
          <p:nvSpPr>
            <p:cNvPr id="55" name="圆角矩形 54"/>
            <p:cNvSpPr/>
            <p:nvPr/>
          </p:nvSpPr>
          <p:spPr>
            <a:xfrm>
              <a:off x="1807265" y="3400693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56" name="矩形 55"/>
            <p:cNvSpPr/>
            <p:nvPr/>
          </p:nvSpPr>
          <p:spPr>
            <a:xfrm>
              <a:off x="1881814" y="3411473"/>
              <a:ext cx="3052445" cy="4140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10.3</a:t>
              </a:r>
              <a:r>
                <a:rPr lang="zh-CN" altLang="en-US" sz="2100" spc="225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n-US" altLang="zh-CN" sz="2100" spc="225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String I/O</a:t>
              </a:r>
              <a:r>
                <a:rPr lang="zh-CN" altLang="en-US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函数</a:t>
              </a:r>
              <a:endParaRPr lang="zh-CN" altLang="en-US" sz="2100" spc="225" dirty="0" smtClean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n-US" altLang="zh-CN" sz="2000" b="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10.5.1 </a:t>
            </a:r>
            <a:r>
              <a:rPr lang="zh-CN" altLang="en-US" sz="2000" b="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文件操作</a:t>
            </a:r>
            <a:endParaRPr lang="zh-CN" altLang="en-US" sz="2000" b="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46185" y="105507"/>
            <a:ext cx="357846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100" b="1" spc="225" dirty="0" smtClean="0">
                <a:solidFill>
                  <a:prstClr val="white"/>
                </a:solidFill>
              </a:rPr>
              <a:t>10.5 </a:t>
            </a:r>
            <a:r>
              <a:rPr lang="zh-CN" altLang="en-US" sz="2100" b="1" spc="225" dirty="0" smtClean="0">
                <a:solidFill>
                  <a:prstClr val="white"/>
                </a:solidFill>
              </a:rPr>
              <a:t>实验</a:t>
            </a:r>
            <a:endParaRPr lang="zh-CN" altLang="en-US" sz="2100" b="1" spc="225" dirty="0">
              <a:solidFill>
                <a:prstClr val="white"/>
              </a:solidFill>
            </a:endParaRPr>
          </a:p>
          <a:p>
            <a:endParaRPr lang="en-US" altLang="zh-CN" sz="2100" b="1" spc="225" dirty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523891" y="255004"/>
            <a:ext cx="3006969" cy="3008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55" dirty="0">
                <a:solidFill>
                  <a:prstClr val="white"/>
                </a:solidFill>
              </a:rPr>
              <a:t>  </a:t>
            </a:r>
            <a:r>
              <a:rPr lang="zh-CN" altLang="en-US" sz="1355" dirty="0" smtClean="0">
                <a:solidFill>
                  <a:prstClr val="white"/>
                </a:solidFill>
              </a:rPr>
              <a:t>第十章 文件</a:t>
            </a:r>
            <a:r>
              <a:rPr lang="zh-CN" altLang="en-US" sz="1355" dirty="0">
                <a:solidFill>
                  <a:prstClr val="white"/>
                </a:solidFill>
              </a:rPr>
              <a:t>操作</a:t>
            </a:r>
            <a:endParaRPr lang="zh-CN" altLang="en-US" sz="1355" dirty="0">
              <a:solidFill>
                <a:prstClr val="white"/>
              </a:solidFill>
            </a:endParaRPr>
          </a:p>
        </p:txBody>
      </p:sp>
      <p:sp>
        <p:nvSpPr>
          <p:cNvPr id="11" name="文本占位符 1"/>
          <p:cNvSpPr txBox="1"/>
          <p:nvPr/>
        </p:nvSpPr>
        <p:spPr>
          <a:xfrm>
            <a:off x="367089" y="1387751"/>
            <a:ext cx="7094537" cy="5443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000" b="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10.5.2 </a:t>
            </a:r>
            <a:r>
              <a:rPr lang="zh-CN" altLang="en-US" sz="2000" b="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目录</a:t>
            </a:r>
            <a:r>
              <a:rPr lang="zh-CN" altLang="en-US" sz="2000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操作</a:t>
            </a:r>
            <a:endParaRPr lang="zh-CN" altLang="en-US" sz="2000" b="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2" name="文本占位符 1"/>
          <p:cNvSpPr txBox="1"/>
          <p:nvPr/>
        </p:nvSpPr>
        <p:spPr>
          <a:xfrm>
            <a:off x="367089" y="1823503"/>
            <a:ext cx="7094537" cy="5443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000" b="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10.5.3 </a:t>
            </a:r>
            <a:r>
              <a:rPr lang="en-US" altLang="zh-CN" sz="2000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I/O</a:t>
            </a:r>
            <a:r>
              <a:rPr lang="zh-CN" altLang="en-US" sz="2000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函数的使用</a:t>
            </a:r>
            <a:endParaRPr lang="zh-CN" altLang="en-US" sz="2000" b="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组合 72"/>
          <p:cNvGrpSpPr/>
          <p:nvPr/>
        </p:nvGrpSpPr>
        <p:grpSpPr>
          <a:xfrm>
            <a:off x="690257" y="854039"/>
            <a:ext cx="7832784" cy="781050"/>
            <a:chOff x="2788580" y="1152524"/>
            <a:chExt cx="3730770" cy="781050"/>
          </a:xfrm>
        </p:grpSpPr>
        <p:grpSp>
          <p:nvGrpSpPr>
            <p:cNvPr id="6" name="组合 5"/>
            <p:cNvGrpSpPr/>
            <p:nvPr/>
          </p:nvGrpSpPr>
          <p:grpSpPr>
            <a:xfrm>
              <a:off x="2788580" y="1152524"/>
              <a:ext cx="3730770" cy="781050"/>
              <a:chOff x="3725790" y="847725"/>
              <a:chExt cx="3730770" cy="781050"/>
            </a:xfrm>
          </p:grpSpPr>
          <p:grpSp>
            <p:nvGrpSpPr>
              <p:cNvPr id="7" name="组合 6"/>
              <p:cNvGrpSpPr/>
              <p:nvPr/>
            </p:nvGrpSpPr>
            <p:grpSpPr>
              <a:xfrm>
                <a:off x="3725790" y="1019175"/>
                <a:ext cx="627135" cy="609600"/>
                <a:chOff x="3725790" y="1019175"/>
                <a:chExt cx="627135" cy="609600"/>
              </a:xfrm>
            </p:grpSpPr>
            <p:sp>
              <p:nvSpPr>
                <p:cNvPr id="12" name="任意多边形 11"/>
                <p:cNvSpPr/>
                <p:nvPr/>
              </p:nvSpPr>
              <p:spPr>
                <a:xfrm>
                  <a:off x="3725790" y="1019175"/>
                  <a:ext cx="627135" cy="609600"/>
                </a:xfrm>
                <a:custGeom>
                  <a:avLst/>
                  <a:gdLst>
                    <a:gd name="connsiteX0" fmla="*/ 0 w 627135"/>
                    <a:gd name="connsiteY0" fmla="*/ 0 h 609600"/>
                    <a:gd name="connsiteX1" fmla="*/ 627135 w 627135"/>
                    <a:gd name="connsiteY1" fmla="*/ 0 h 609600"/>
                    <a:gd name="connsiteX2" fmla="*/ 627135 w 627135"/>
                    <a:gd name="connsiteY2" fmla="*/ 609600 h 609600"/>
                    <a:gd name="connsiteX3" fmla="*/ 1783 w 627135"/>
                    <a:gd name="connsiteY3" fmla="*/ 609600 h 609600"/>
                    <a:gd name="connsiteX4" fmla="*/ 305666 w 627135"/>
                    <a:gd name="connsiteY4" fmla="*/ 300804 h 609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7135" h="609600">
                      <a:moveTo>
                        <a:pt x="0" y="0"/>
                      </a:moveTo>
                      <a:lnTo>
                        <a:pt x="627135" y="0"/>
                      </a:lnTo>
                      <a:lnTo>
                        <a:pt x="627135" y="609600"/>
                      </a:lnTo>
                      <a:lnTo>
                        <a:pt x="1783" y="609600"/>
                      </a:lnTo>
                      <a:lnTo>
                        <a:pt x="305666" y="30080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3" name="直角三角形 12"/>
                <p:cNvSpPr/>
                <p:nvPr/>
              </p:nvSpPr>
              <p:spPr>
                <a:xfrm rot="5400000" flipV="1">
                  <a:off x="4181475" y="1457325"/>
                  <a:ext cx="171450" cy="171450"/>
                </a:xfrm>
                <a:prstGeom prst="rtTriangle">
                  <a:avLst/>
                </a:pr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8" name="组合 7"/>
              <p:cNvGrpSpPr/>
              <p:nvPr/>
            </p:nvGrpSpPr>
            <p:grpSpPr>
              <a:xfrm flipH="1">
                <a:off x="6829425" y="1019175"/>
                <a:ext cx="627135" cy="609600"/>
                <a:chOff x="3725790" y="1019175"/>
                <a:chExt cx="627135" cy="609600"/>
              </a:xfrm>
            </p:grpSpPr>
            <p:sp>
              <p:nvSpPr>
                <p:cNvPr id="10" name="任意多边形 9"/>
                <p:cNvSpPr/>
                <p:nvPr/>
              </p:nvSpPr>
              <p:spPr>
                <a:xfrm>
                  <a:off x="3725790" y="1019175"/>
                  <a:ext cx="627135" cy="609600"/>
                </a:xfrm>
                <a:custGeom>
                  <a:avLst/>
                  <a:gdLst>
                    <a:gd name="connsiteX0" fmla="*/ 0 w 627135"/>
                    <a:gd name="connsiteY0" fmla="*/ 0 h 609600"/>
                    <a:gd name="connsiteX1" fmla="*/ 627135 w 627135"/>
                    <a:gd name="connsiteY1" fmla="*/ 0 h 609600"/>
                    <a:gd name="connsiteX2" fmla="*/ 627135 w 627135"/>
                    <a:gd name="connsiteY2" fmla="*/ 609600 h 609600"/>
                    <a:gd name="connsiteX3" fmla="*/ 1783 w 627135"/>
                    <a:gd name="connsiteY3" fmla="*/ 609600 h 609600"/>
                    <a:gd name="connsiteX4" fmla="*/ 305666 w 627135"/>
                    <a:gd name="connsiteY4" fmla="*/ 300804 h 609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7135" h="609600">
                      <a:moveTo>
                        <a:pt x="0" y="0"/>
                      </a:moveTo>
                      <a:lnTo>
                        <a:pt x="627135" y="0"/>
                      </a:lnTo>
                      <a:lnTo>
                        <a:pt x="627135" y="609600"/>
                      </a:lnTo>
                      <a:lnTo>
                        <a:pt x="1783" y="609600"/>
                      </a:lnTo>
                      <a:lnTo>
                        <a:pt x="305666" y="30080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1" name="直角三角形 10"/>
                <p:cNvSpPr/>
                <p:nvPr/>
              </p:nvSpPr>
              <p:spPr>
                <a:xfrm rot="5400000" flipV="1">
                  <a:off x="4181475" y="1457325"/>
                  <a:ext cx="171450" cy="171450"/>
                </a:xfrm>
                <a:prstGeom prst="rtTriangle">
                  <a:avLst/>
                </a:pr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</p:grpSp>
          <p:sp>
            <p:nvSpPr>
              <p:cNvPr id="9" name="矩形 8"/>
              <p:cNvSpPr/>
              <p:nvPr/>
            </p:nvSpPr>
            <p:spPr>
              <a:xfrm>
                <a:off x="4181475" y="847725"/>
                <a:ext cx="2819400" cy="609600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4" name="文本框 14"/>
            <p:cNvSpPr txBox="1"/>
            <p:nvPr/>
          </p:nvSpPr>
          <p:spPr>
            <a:xfrm>
              <a:off x="3843909" y="1169836"/>
              <a:ext cx="145617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2800" dirty="0" smtClean="0">
                  <a:solidFill>
                    <a:srgbClr val="FFC000"/>
                  </a:solidFill>
                </a:rPr>
                <a:t>第十章</a:t>
              </a:r>
              <a:r>
                <a:rPr lang="zh-CN" altLang="en-US" sz="2800" dirty="0">
                  <a:solidFill>
                    <a:srgbClr val="FFC000"/>
                  </a:solidFill>
                </a:rPr>
                <a:t>　文件操作</a:t>
              </a:r>
              <a:endParaRPr lang="zh-CN" altLang="en-US" sz="2800" dirty="0">
                <a:solidFill>
                  <a:srgbClr val="FFC000"/>
                </a:solidFill>
              </a:endParaRPr>
            </a:p>
          </p:txBody>
        </p:sp>
      </p:grpSp>
      <p:grpSp>
        <p:nvGrpSpPr>
          <p:cNvPr id="67" name="组合 66"/>
          <p:cNvGrpSpPr/>
          <p:nvPr/>
        </p:nvGrpSpPr>
        <p:grpSpPr>
          <a:xfrm>
            <a:off x="1768182" y="4968037"/>
            <a:ext cx="5693399" cy="414020"/>
            <a:chOff x="1807265" y="2462595"/>
            <a:chExt cx="5693399" cy="414020"/>
          </a:xfrm>
        </p:grpSpPr>
        <p:sp>
          <p:nvSpPr>
            <p:cNvPr id="47" name="圆角矩形 46"/>
            <p:cNvSpPr/>
            <p:nvPr/>
          </p:nvSpPr>
          <p:spPr>
            <a:xfrm>
              <a:off x="1807265" y="2478527"/>
              <a:ext cx="5693399" cy="394154"/>
            </a:xfrm>
            <a:prstGeom prst="roundRect">
              <a:avLst>
                <a:gd name="adj" fmla="val 20658"/>
              </a:avLst>
            </a:prstGeom>
            <a:solidFill>
              <a:srgbClr val="3D89BC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48" name="矩形 47"/>
            <p:cNvSpPr/>
            <p:nvPr/>
          </p:nvSpPr>
          <p:spPr>
            <a:xfrm>
              <a:off x="1883286" y="2462595"/>
              <a:ext cx="1527810" cy="4140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100" spc="225" dirty="0" smtClean="0">
                  <a:solidFill>
                    <a:prstClr val="white"/>
                  </a:solidFill>
                </a:rPr>
                <a:t>10.6</a:t>
              </a:r>
              <a:r>
                <a:rPr lang="zh-CN" altLang="en-US" sz="2100" spc="225" dirty="0">
                  <a:solidFill>
                    <a:prstClr val="white"/>
                  </a:solidFill>
                </a:rPr>
                <a:t> 小结</a:t>
              </a:r>
              <a:endParaRPr lang="zh-CN" altLang="en-US" sz="2100" spc="225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68" name="组合 67"/>
          <p:cNvGrpSpPr/>
          <p:nvPr/>
        </p:nvGrpSpPr>
        <p:grpSpPr>
          <a:xfrm>
            <a:off x="1754534" y="1728013"/>
            <a:ext cx="5693399" cy="424800"/>
            <a:chOff x="1807265" y="2935089"/>
            <a:chExt cx="5693399" cy="424800"/>
          </a:xfrm>
        </p:grpSpPr>
        <p:sp>
          <p:nvSpPr>
            <p:cNvPr id="49" name="圆角矩形 48"/>
            <p:cNvSpPr/>
            <p:nvPr/>
          </p:nvSpPr>
          <p:spPr>
            <a:xfrm>
              <a:off x="1807265" y="2935089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50" name="矩形 49"/>
            <p:cNvSpPr/>
            <p:nvPr/>
          </p:nvSpPr>
          <p:spPr>
            <a:xfrm>
              <a:off x="1881814" y="2945869"/>
              <a:ext cx="2118360" cy="4140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10.1</a:t>
              </a:r>
              <a:r>
                <a:rPr lang="zh-CN" altLang="en-US" sz="2100" spc="225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打开</a:t>
              </a:r>
              <a:r>
                <a:rPr lang="zh-CN" altLang="en-US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文件</a:t>
              </a:r>
              <a:endParaRPr lang="zh-CN" altLang="en-US" sz="2100" spc="225" dirty="0" smtClean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grpSp>
        <p:nvGrpSpPr>
          <p:cNvPr id="69" name="组合 68"/>
          <p:cNvGrpSpPr/>
          <p:nvPr/>
        </p:nvGrpSpPr>
        <p:grpSpPr>
          <a:xfrm>
            <a:off x="1754534" y="2376018"/>
            <a:ext cx="5693399" cy="424800"/>
            <a:chOff x="1807265" y="3400693"/>
            <a:chExt cx="5693399" cy="424800"/>
          </a:xfrm>
        </p:grpSpPr>
        <p:sp>
          <p:nvSpPr>
            <p:cNvPr id="51" name="圆角矩形 50"/>
            <p:cNvSpPr/>
            <p:nvPr/>
          </p:nvSpPr>
          <p:spPr>
            <a:xfrm>
              <a:off x="1807265" y="3400693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52" name="矩形 51"/>
            <p:cNvSpPr/>
            <p:nvPr/>
          </p:nvSpPr>
          <p:spPr>
            <a:xfrm>
              <a:off x="1881814" y="3411473"/>
              <a:ext cx="3004185" cy="4140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10.2</a:t>
              </a:r>
              <a:r>
                <a:rPr lang="zh-CN" altLang="en-US" sz="2100" spc="225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基本的文件</a:t>
              </a:r>
              <a:r>
                <a:rPr lang="zh-CN" altLang="en-US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方法</a:t>
              </a:r>
              <a:endParaRPr lang="zh-CN" altLang="en-US" sz="2100" spc="225" dirty="0" smtClean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grpSp>
        <p:nvGrpSpPr>
          <p:cNvPr id="70" name="组合 69"/>
          <p:cNvGrpSpPr/>
          <p:nvPr/>
        </p:nvGrpSpPr>
        <p:grpSpPr>
          <a:xfrm>
            <a:off x="1754534" y="3672027"/>
            <a:ext cx="5693399" cy="424801"/>
            <a:chOff x="1807265" y="3866296"/>
            <a:chExt cx="5693399" cy="424801"/>
          </a:xfrm>
        </p:grpSpPr>
        <p:sp>
          <p:nvSpPr>
            <p:cNvPr id="53" name="圆角矩形 52"/>
            <p:cNvSpPr/>
            <p:nvPr/>
          </p:nvSpPr>
          <p:spPr>
            <a:xfrm>
              <a:off x="1807265" y="3866296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54" name="矩形 53"/>
            <p:cNvSpPr/>
            <p:nvPr/>
          </p:nvSpPr>
          <p:spPr>
            <a:xfrm>
              <a:off x="1881814" y="3877077"/>
              <a:ext cx="3004185" cy="4140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10.4</a:t>
              </a:r>
              <a:r>
                <a:rPr lang="zh-CN" altLang="en-US" sz="2100" spc="225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基本的目录</a:t>
              </a:r>
              <a:r>
                <a:rPr lang="zh-CN" altLang="en-US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方法</a:t>
              </a:r>
              <a:endParaRPr lang="zh-CN" altLang="en-US" sz="2100" spc="225" dirty="0" smtClean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sp>
        <p:nvSpPr>
          <p:cNvPr id="32" name="矩形 31"/>
          <p:cNvSpPr/>
          <p:nvPr/>
        </p:nvSpPr>
        <p:spPr>
          <a:xfrm>
            <a:off x="-7143" y="-9147"/>
            <a:ext cx="9158090" cy="38219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prstClr val="white"/>
              </a:solidFill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-6985" y="6111240"/>
            <a:ext cx="9144000" cy="55816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45" name="矩形 44"/>
          <p:cNvSpPr/>
          <p:nvPr/>
        </p:nvSpPr>
        <p:spPr>
          <a:xfrm>
            <a:off x="7929" y="38314"/>
            <a:ext cx="2435282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350" dirty="0" smtClean="0">
                <a:solidFill>
                  <a:prstClr val="white"/>
                </a:solidFill>
              </a:rPr>
              <a:t>大数据应用人才培养系列教材</a:t>
            </a:r>
            <a:endParaRPr lang="zh-CN" altLang="en-US" sz="1350" dirty="0">
              <a:solidFill>
                <a:prstClr val="white"/>
              </a:solidFill>
            </a:endParaRPr>
          </a:p>
        </p:txBody>
      </p:sp>
      <p:grpSp>
        <p:nvGrpSpPr>
          <p:cNvPr id="33" name="组合 32"/>
          <p:cNvGrpSpPr/>
          <p:nvPr/>
        </p:nvGrpSpPr>
        <p:grpSpPr>
          <a:xfrm>
            <a:off x="1770454" y="4320032"/>
            <a:ext cx="5693399" cy="424800"/>
            <a:chOff x="1807265" y="3400693"/>
            <a:chExt cx="5693399" cy="424800"/>
          </a:xfrm>
        </p:grpSpPr>
        <p:sp>
          <p:nvSpPr>
            <p:cNvPr id="34" name="圆角矩形 33"/>
            <p:cNvSpPr/>
            <p:nvPr/>
          </p:nvSpPr>
          <p:spPr>
            <a:xfrm>
              <a:off x="1807265" y="3400693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38" name="矩形 37"/>
            <p:cNvSpPr/>
            <p:nvPr/>
          </p:nvSpPr>
          <p:spPr>
            <a:xfrm>
              <a:off x="1881814" y="3411473"/>
              <a:ext cx="1527810" cy="4140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10.5</a:t>
              </a:r>
              <a:r>
                <a:rPr lang="zh-CN" altLang="en-US" sz="2100" spc="225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zh-CN" altLang="en-US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实验</a:t>
              </a:r>
              <a:endParaRPr lang="zh-CN" altLang="en-US" sz="2100" spc="225" dirty="0" smtClean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grpSp>
        <p:nvGrpSpPr>
          <p:cNvPr id="39" name="组合 38"/>
          <p:cNvGrpSpPr/>
          <p:nvPr/>
        </p:nvGrpSpPr>
        <p:grpSpPr>
          <a:xfrm>
            <a:off x="1770454" y="5616042"/>
            <a:ext cx="5693399" cy="424801"/>
            <a:chOff x="1807265" y="3866296"/>
            <a:chExt cx="5693399" cy="424801"/>
          </a:xfrm>
        </p:grpSpPr>
        <p:sp>
          <p:nvSpPr>
            <p:cNvPr id="43" name="圆角矩形 42"/>
            <p:cNvSpPr/>
            <p:nvPr/>
          </p:nvSpPr>
          <p:spPr>
            <a:xfrm>
              <a:off x="1807265" y="3866296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44" name="矩形 43"/>
            <p:cNvSpPr/>
            <p:nvPr/>
          </p:nvSpPr>
          <p:spPr>
            <a:xfrm>
              <a:off x="1881814" y="3877077"/>
              <a:ext cx="1527810" cy="4140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10.7</a:t>
              </a:r>
              <a:r>
                <a:rPr lang="zh-CN" altLang="en-US" sz="2100" spc="225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习题</a:t>
              </a:r>
              <a:endParaRPr lang="zh-CN" altLang="en-US" sz="2100" spc="225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grpSp>
        <p:nvGrpSpPr>
          <p:cNvPr id="46" name="组合 45"/>
          <p:cNvGrpSpPr/>
          <p:nvPr/>
        </p:nvGrpSpPr>
        <p:grpSpPr>
          <a:xfrm>
            <a:off x="1743158" y="3024022"/>
            <a:ext cx="5693399" cy="424800"/>
            <a:chOff x="1807265" y="3400693"/>
            <a:chExt cx="5693399" cy="424800"/>
          </a:xfrm>
        </p:grpSpPr>
        <p:sp>
          <p:nvSpPr>
            <p:cNvPr id="55" name="圆角矩形 54"/>
            <p:cNvSpPr/>
            <p:nvPr/>
          </p:nvSpPr>
          <p:spPr>
            <a:xfrm>
              <a:off x="1807265" y="3400693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56" name="矩形 55"/>
            <p:cNvSpPr/>
            <p:nvPr/>
          </p:nvSpPr>
          <p:spPr>
            <a:xfrm>
              <a:off x="1881814" y="3411473"/>
              <a:ext cx="3052445" cy="4140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10.3</a:t>
              </a:r>
              <a:r>
                <a:rPr lang="zh-CN" altLang="en-US" sz="2100" spc="225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n-US" altLang="zh-CN" sz="2100" spc="225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String I/O</a:t>
              </a:r>
              <a:r>
                <a:rPr lang="zh-CN" altLang="en-US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函数</a:t>
              </a:r>
              <a:endParaRPr lang="zh-CN" altLang="en-US" sz="2100" spc="225" dirty="0" smtClean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sz="quarter" idx="14"/>
          </p:nvPr>
        </p:nvSpPr>
        <p:spPr>
          <a:xfrm>
            <a:off x="364881" y="895773"/>
            <a:ext cx="8260504" cy="4686151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我们在这章里面系统学习了文件的读写操作、文件的各种系统操作以及存储对象等。</a:t>
            </a:r>
            <a:endParaRPr lang="zh-CN" alt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当我们在保存文件的时候，如果遇到是列表、字典、集合，甚至是类的实例这些更加复杂的数据类型的时候，我们就变得不知所措了，也许我们会把这些数据类型转换成字符串再保存到一个文本文件里，但是我们发现把这个过程反过来，从文本文件恢复数据对象，把一个字符串恢复成列表，恢复成字典，甚至恢复成集合，类，类的实例，我们发现会是一件异常困难的事情，庆幸的是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Python</a:t>
            </a: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提供了一个功能强大的标准模块“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pickle”</a:t>
            </a: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，使我们将非常复杂的数据类型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</a:t>
            </a: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比如列表，字典等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转换为二进制文件。</a:t>
            </a:r>
            <a:endParaRPr lang="zh-CN" alt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46185" y="105507"/>
            <a:ext cx="357846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100" b="1" spc="225" dirty="0" smtClean="0">
                <a:solidFill>
                  <a:prstClr val="white"/>
                </a:solidFill>
              </a:rPr>
              <a:t>10.6 </a:t>
            </a:r>
            <a:r>
              <a:rPr lang="zh-CN" altLang="en-US" sz="2100" b="1" spc="225" dirty="0" smtClean="0">
                <a:solidFill>
                  <a:prstClr val="white"/>
                </a:solidFill>
              </a:rPr>
              <a:t>小结</a:t>
            </a:r>
            <a:endParaRPr lang="en-US" altLang="zh-CN" sz="2100" b="1" spc="225" dirty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523891" y="255004"/>
            <a:ext cx="3006969" cy="3008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55" dirty="0">
                <a:solidFill>
                  <a:prstClr val="white"/>
                </a:solidFill>
              </a:rPr>
              <a:t>  </a:t>
            </a:r>
            <a:r>
              <a:rPr lang="zh-CN" altLang="en-US" sz="1355" dirty="0" smtClean="0">
                <a:solidFill>
                  <a:prstClr val="white"/>
                </a:solidFill>
              </a:rPr>
              <a:t>第十章 文件</a:t>
            </a:r>
            <a:r>
              <a:rPr lang="zh-CN" altLang="en-US" sz="1355" dirty="0">
                <a:solidFill>
                  <a:prstClr val="white"/>
                </a:solidFill>
              </a:rPr>
              <a:t>操作</a:t>
            </a:r>
            <a:endParaRPr lang="zh-CN" altLang="en-US" sz="1355" dirty="0">
              <a:solidFill>
                <a:prstClr val="white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组合 72"/>
          <p:cNvGrpSpPr/>
          <p:nvPr/>
        </p:nvGrpSpPr>
        <p:grpSpPr>
          <a:xfrm>
            <a:off x="690257" y="854039"/>
            <a:ext cx="7832784" cy="781050"/>
            <a:chOff x="2788580" y="1152524"/>
            <a:chExt cx="3730770" cy="781050"/>
          </a:xfrm>
        </p:grpSpPr>
        <p:grpSp>
          <p:nvGrpSpPr>
            <p:cNvPr id="6" name="组合 5"/>
            <p:cNvGrpSpPr/>
            <p:nvPr/>
          </p:nvGrpSpPr>
          <p:grpSpPr>
            <a:xfrm>
              <a:off x="2788580" y="1152524"/>
              <a:ext cx="3730770" cy="781050"/>
              <a:chOff x="3725790" y="847725"/>
              <a:chExt cx="3730770" cy="781050"/>
            </a:xfrm>
          </p:grpSpPr>
          <p:grpSp>
            <p:nvGrpSpPr>
              <p:cNvPr id="7" name="组合 6"/>
              <p:cNvGrpSpPr/>
              <p:nvPr/>
            </p:nvGrpSpPr>
            <p:grpSpPr>
              <a:xfrm>
                <a:off x="3725790" y="1019175"/>
                <a:ext cx="627135" cy="609600"/>
                <a:chOff x="3725790" y="1019175"/>
                <a:chExt cx="627135" cy="609600"/>
              </a:xfrm>
            </p:grpSpPr>
            <p:sp>
              <p:nvSpPr>
                <p:cNvPr id="12" name="任意多边形 11"/>
                <p:cNvSpPr/>
                <p:nvPr/>
              </p:nvSpPr>
              <p:spPr>
                <a:xfrm>
                  <a:off x="3725790" y="1019175"/>
                  <a:ext cx="627135" cy="609600"/>
                </a:xfrm>
                <a:custGeom>
                  <a:avLst/>
                  <a:gdLst>
                    <a:gd name="connsiteX0" fmla="*/ 0 w 627135"/>
                    <a:gd name="connsiteY0" fmla="*/ 0 h 609600"/>
                    <a:gd name="connsiteX1" fmla="*/ 627135 w 627135"/>
                    <a:gd name="connsiteY1" fmla="*/ 0 h 609600"/>
                    <a:gd name="connsiteX2" fmla="*/ 627135 w 627135"/>
                    <a:gd name="connsiteY2" fmla="*/ 609600 h 609600"/>
                    <a:gd name="connsiteX3" fmla="*/ 1783 w 627135"/>
                    <a:gd name="connsiteY3" fmla="*/ 609600 h 609600"/>
                    <a:gd name="connsiteX4" fmla="*/ 305666 w 627135"/>
                    <a:gd name="connsiteY4" fmla="*/ 300804 h 609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7135" h="609600">
                      <a:moveTo>
                        <a:pt x="0" y="0"/>
                      </a:moveTo>
                      <a:lnTo>
                        <a:pt x="627135" y="0"/>
                      </a:lnTo>
                      <a:lnTo>
                        <a:pt x="627135" y="609600"/>
                      </a:lnTo>
                      <a:lnTo>
                        <a:pt x="1783" y="609600"/>
                      </a:lnTo>
                      <a:lnTo>
                        <a:pt x="305666" y="30080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3" name="直角三角形 12"/>
                <p:cNvSpPr/>
                <p:nvPr/>
              </p:nvSpPr>
              <p:spPr>
                <a:xfrm rot="5400000" flipV="1">
                  <a:off x="4181475" y="1457325"/>
                  <a:ext cx="171450" cy="171450"/>
                </a:xfrm>
                <a:prstGeom prst="rtTriangle">
                  <a:avLst/>
                </a:pr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8" name="组合 7"/>
              <p:cNvGrpSpPr/>
              <p:nvPr/>
            </p:nvGrpSpPr>
            <p:grpSpPr>
              <a:xfrm flipH="1">
                <a:off x="6829425" y="1019175"/>
                <a:ext cx="627135" cy="609600"/>
                <a:chOff x="3725790" y="1019175"/>
                <a:chExt cx="627135" cy="609600"/>
              </a:xfrm>
            </p:grpSpPr>
            <p:sp>
              <p:nvSpPr>
                <p:cNvPr id="10" name="任意多边形 9"/>
                <p:cNvSpPr/>
                <p:nvPr/>
              </p:nvSpPr>
              <p:spPr>
                <a:xfrm>
                  <a:off x="3725790" y="1019175"/>
                  <a:ext cx="627135" cy="609600"/>
                </a:xfrm>
                <a:custGeom>
                  <a:avLst/>
                  <a:gdLst>
                    <a:gd name="connsiteX0" fmla="*/ 0 w 627135"/>
                    <a:gd name="connsiteY0" fmla="*/ 0 h 609600"/>
                    <a:gd name="connsiteX1" fmla="*/ 627135 w 627135"/>
                    <a:gd name="connsiteY1" fmla="*/ 0 h 609600"/>
                    <a:gd name="connsiteX2" fmla="*/ 627135 w 627135"/>
                    <a:gd name="connsiteY2" fmla="*/ 609600 h 609600"/>
                    <a:gd name="connsiteX3" fmla="*/ 1783 w 627135"/>
                    <a:gd name="connsiteY3" fmla="*/ 609600 h 609600"/>
                    <a:gd name="connsiteX4" fmla="*/ 305666 w 627135"/>
                    <a:gd name="connsiteY4" fmla="*/ 300804 h 609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7135" h="609600">
                      <a:moveTo>
                        <a:pt x="0" y="0"/>
                      </a:moveTo>
                      <a:lnTo>
                        <a:pt x="627135" y="0"/>
                      </a:lnTo>
                      <a:lnTo>
                        <a:pt x="627135" y="609600"/>
                      </a:lnTo>
                      <a:lnTo>
                        <a:pt x="1783" y="609600"/>
                      </a:lnTo>
                      <a:lnTo>
                        <a:pt x="305666" y="30080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1" name="直角三角形 10"/>
                <p:cNvSpPr/>
                <p:nvPr/>
              </p:nvSpPr>
              <p:spPr>
                <a:xfrm rot="5400000" flipV="1">
                  <a:off x="4181475" y="1457325"/>
                  <a:ext cx="171450" cy="171450"/>
                </a:xfrm>
                <a:prstGeom prst="rtTriangle">
                  <a:avLst/>
                </a:pr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</p:grpSp>
          <p:sp>
            <p:nvSpPr>
              <p:cNvPr id="9" name="矩形 8"/>
              <p:cNvSpPr/>
              <p:nvPr/>
            </p:nvSpPr>
            <p:spPr>
              <a:xfrm>
                <a:off x="4181475" y="847725"/>
                <a:ext cx="2819400" cy="609600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4" name="文本框 14"/>
            <p:cNvSpPr txBox="1"/>
            <p:nvPr/>
          </p:nvSpPr>
          <p:spPr>
            <a:xfrm>
              <a:off x="3843909" y="1169836"/>
              <a:ext cx="145617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2800" dirty="0" smtClean="0">
                  <a:solidFill>
                    <a:srgbClr val="FFC000"/>
                  </a:solidFill>
                </a:rPr>
                <a:t>第十章</a:t>
              </a:r>
              <a:r>
                <a:rPr lang="zh-CN" altLang="en-US" sz="2800" dirty="0">
                  <a:solidFill>
                    <a:srgbClr val="FFC000"/>
                  </a:solidFill>
                </a:rPr>
                <a:t>　文件操作</a:t>
              </a:r>
              <a:endParaRPr lang="zh-CN" altLang="en-US" sz="2800" dirty="0">
                <a:solidFill>
                  <a:srgbClr val="FFC000"/>
                </a:solidFill>
              </a:endParaRPr>
            </a:p>
          </p:txBody>
        </p:sp>
      </p:grpSp>
      <p:grpSp>
        <p:nvGrpSpPr>
          <p:cNvPr id="67" name="组合 66"/>
          <p:cNvGrpSpPr/>
          <p:nvPr/>
        </p:nvGrpSpPr>
        <p:grpSpPr>
          <a:xfrm>
            <a:off x="1754534" y="5616042"/>
            <a:ext cx="5693399" cy="414020"/>
            <a:chOff x="1807265" y="2462595"/>
            <a:chExt cx="5693399" cy="414020"/>
          </a:xfrm>
        </p:grpSpPr>
        <p:sp>
          <p:nvSpPr>
            <p:cNvPr id="47" name="圆角矩形 46"/>
            <p:cNvSpPr/>
            <p:nvPr/>
          </p:nvSpPr>
          <p:spPr>
            <a:xfrm>
              <a:off x="1807265" y="2478527"/>
              <a:ext cx="5693399" cy="394154"/>
            </a:xfrm>
            <a:prstGeom prst="roundRect">
              <a:avLst>
                <a:gd name="adj" fmla="val 20658"/>
              </a:avLst>
            </a:prstGeom>
            <a:solidFill>
              <a:srgbClr val="3D89BC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48" name="矩形 47"/>
            <p:cNvSpPr/>
            <p:nvPr/>
          </p:nvSpPr>
          <p:spPr>
            <a:xfrm>
              <a:off x="1883286" y="2462595"/>
              <a:ext cx="1527810" cy="4140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100" spc="225" dirty="0">
                  <a:solidFill>
                    <a:prstClr val="white"/>
                  </a:solidFill>
                </a:rPr>
                <a:t>10.7</a:t>
              </a:r>
              <a:r>
                <a:rPr lang="zh-CN" altLang="en-US" sz="2100" spc="225" dirty="0">
                  <a:solidFill>
                    <a:prstClr val="white"/>
                  </a:solidFill>
                </a:rPr>
                <a:t> 习题</a:t>
              </a:r>
              <a:endParaRPr lang="zh-CN" altLang="en-US" sz="2100" spc="225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68" name="组合 67"/>
          <p:cNvGrpSpPr/>
          <p:nvPr/>
        </p:nvGrpSpPr>
        <p:grpSpPr>
          <a:xfrm>
            <a:off x="1754534" y="1728013"/>
            <a:ext cx="5693399" cy="424800"/>
            <a:chOff x="1807265" y="2935089"/>
            <a:chExt cx="5693399" cy="424800"/>
          </a:xfrm>
        </p:grpSpPr>
        <p:sp>
          <p:nvSpPr>
            <p:cNvPr id="49" name="圆角矩形 48"/>
            <p:cNvSpPr/>
            <p:nvPr/>
          </p:nvSpPr>
          <p:spPr>
            <a:xfrm>
              <a:off x="1807265" y="2935089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50" name="矩形 49"/>
            <p:cNvSpPr/>
            <p:nvPr/>
          </p:nvSpPr>
          <p:spPr>
            <a:xfrm>
              <a:off x="1881814" y="2945869"/>
              <a:ext cx="2118360" cy="4140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10.1</a:t>
              </a:r>
              <a:r>
                <a:rPr lang="zh-CN" altLang="en-US" sz="2100" spc="225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打开</a:t>
              </a:r>
              <a:r>
                <a:rPr lang="zh-CN" altLang="en-US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文件</a:t>
              </a:r>
              <a:endParaRPr lang="zh-CN" altLang="en-US" sz="2100" spc="225" dirty="0" smtClean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grpSp>
        <p:nvGrpSpPr>
          <p:cNvPr id="69" name="组合 68"/>
          <p:cNvGrpSpPr/>
          <p:nvPr/>
        </p:nvGrpSpPr>
        <p:grpSpPr>
          <a:xfrm>
            <a:off x="1754534" y="2376018"/>
            <a:ext cx="5693399" cy="424800"/>
            <a:chOff x="1807265" y="3400693"/>
            <a:chExt cx="5693399" cy="424800"/>
          </a:xfrm>
        </p:grpSpPr>
        <p:sp>
          <p:nvSpPr>
            <p:cNvPr id="51" name="圆角矩形 50"/>
            <p:cNvSpPr/>
            <p:nvPr/>
          </p:nvSpPr>
          <p:spPr>
            <a:xfrm>
              <a:off x="1807265" y="3400693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52" name="矩形 51"/>
            <p:cNvSpPr/>
            <p:nvPr/>
          </p:nvSpPr>
          <p:spPr>
            <a:xfrm>
              <a:off x="1881814" y="3411473"/>
              <a:ext cx="3004185" cy="4140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10.2</a:t>
              </a:r>
              <a:r>
                <a:rPr lang="zh-CN" altLang="en-US" sz="2100" spc="225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基本的文件</a:t>
              </a:r>
              <a:r>
                <a:rPr lang="zh-CN" altLang="en-US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方法</a:t>
              </a:r>
              <a:endParaRPr lang="zh-CN" altLang="en-US" sz="2100" spc="225" dirty="0" smtClean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grpSp>
        <p:nvGrpSpPr>
          <p:cNvPr id="70" name="组合 69"/>
          <p:cNvGrpSpPr/>
          <p:nvPr/>
        </p:nvGrpSpPr>
        <p:grpSpPr>
          <a:xfrm>
            <a:off x="1754534" y="3672027"/>
            <a:ext cx="5693399" cy="424801"/>
            <a:chOff x="1807265" y="3866296"/>
            <a:chExt cx="5693399" cy="424801"/>
          </a:xfrm>
        </p:grpSpPr>
        <p:sp>
          <p:nvSpPr>
            <p:cNvPr id="53" name="圆角矩形 52"/>
            <p:cNvSpPr/>
            <p:nvPr/>
          </p:nvSpPr>
          <p:spPr>
            <a:xfrm>
              <a:off x="1807265" y="3866296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54" name="矩形 53"/>
            <p:cNvSpPr/>
            <p:nvPr/>
          </p:nvSpPr>
          <p:spPr>
            <a:xfrm>
              <a:off x="1881814" y="3877077"/>
              <a:ext cx="3004185" cy="4140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10.4</a:t>
              </a:r>
              <a:r>
                <a:rPr lang="zh-CN" altLang="en-US" sz="2100" spc="225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基本的目录</a:t>
              </a:r>
              <a:r>
                <a:rPr lang="zh-CN" altLang="en-US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方法</a:t>
              </a:r>
              <a:endParaRPr lang="zh-CN" altLang="en-US" sz="2100" spc="225" dirty="0" smtClean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sp>
        <p:nvSpPr>
          <p:cNvPr id="32" name="矩形 31"/>
          <p:cNvSpPr/>
          <p:nvPr/>
        </p:nvSpPr>
        <p:spPr>
          <a:xfrm>
            <a:off x="-7143" y="-9147"/>
            <a:ext cx="9158090" cy="38219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prstClr val="white"/>
              </a:solidFill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-6985" y="6111240"/>
            <a:ext cx="9144000" cy="55816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45" name="矩形 44"/>
          <p:cNvSpPr/>
          <p:nvPr/>
        </p:nvSpPr>
        <p:spPr>
          <a:xfrm>
            <a:off x="7929" y="38314"/>
            <a:ext cx="2435282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350" dirty="0" smtClean="0">
                <a:solidFill>
                  <a:prstClr val="white"/>
                </a:solidFill>
              </a:rPr>
              <a:t>大数据应用人才培养系列教材</a:t>
            </a:r>
            <a:endParaRPr lang="zh-CN" altLang="en-US" sz="1350" dirty="0">
              <a:solidFill>
                <a:prstClr val="white"/>
              </a:solidFill>
            </a:endParaRPr>
          </a:p>
        </p:txBody>
      </p:sp>
      <p:grpSp>
        <p:nvGrpSpPr>
          <p:cNvPr id="33" name="组合 32"/>
          <p:cNvGrpSpPr/>
          <p:nvPr/>
        </p:nvGrpSpPr>
        <p:grpSpPr>
          <a:xfrm>
            <a:off x="1770454" y="4320032"/>
            <a:ext cx="5693399" cy="424800"/>
            <a:chOff x="1807265" y="3400693"/>
            <a:chExt cx="5693399" cy="424800"/>
          </a:xfrm>
        </p:grpSpPr>
        <p:sp>
          <p:nvSpPr>
            <p:cNvPr id="34" name="圆角矩形 33"/>
            <p:cNvSpPr/>
            <p:nvPr/>
          </p:nvSpPr>
          <p:spPr>
            <a:xfrm>
              <a:off x="1807265" y="3400693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38" name="矩形 37"/>
            <p:cNvSpPr/>
            <p:nvPr/>
          </p:nvSpPr>
          <p:spPr>
            <a:xfrm>
              <a:off x="1881814" y="3411473"/>
              <a:ext cx="1527810" cy="4140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10.5</a:t>
              </a:r>
              <a:r>
                <a:rPr lang="zh-CN" altLang="en-US" sz="2100" spc="225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zh-CN" altLang="en-US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实验</a:t>
              </a:r>
              <a:endParaRPr lang="zh-CN" altLang="en-US" sz="2100" spc="225" dirty="0" smtClean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grpSp>
        <p:nvGrpSpPr>
          <p:cNvPr id="39" name="组合 38"/>
          <p:cNvGrpSpPr/>
          <p:nvPr/>
        </p:nvGrpSpPr>
        <p:grpSpPr>
          <a:xfrm>
            <a:off x="1770454" y="4968037"/>
            <a:ext cx="5693399" cy="424801"/>
            <a:chOff x="1807265" y="3866296"/>
            <a:chExt cx="5693399" cy="424801"/>
          </a:xfrm>
        </p:grpSpPr>
        <p:sp>
          <p:nvSpPr>
            <p:cNvPr id="43" name="圆角矩形 42"/>
            <p:cNvSpPr/>
            <p:nvPr/>
          </p:nvSpPr>
          <p:spPr>
            <a:xfrm>
              <a:off x="1807265" y="3866296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44" name="矩形 43"/>
            <p:cNvSpPr/>
            <p:nvPr/>
          </p:nvSpPr>
          <p:spPr>
            <a:xfrm>
              <a:off x="1881814" y="3877077"/>
              <a:ext cx="1527810" cy="4140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10.6</a:t>
              </a:r>
              <a:r>
                <a:rPr lang="zh-CN" altLang="en-US" sz="2100" spc="225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zh-CN" altLang="en-US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小结</a:t>
              </a:r>
              <a:endParaRPr lang="zh-CN" altLang="en-US" sz="2100" spc="225" dirty="0" smtClean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grpSp>
        <p:nvGrpSpPr>
          <p:cNvPr id="46" name="组合 45"/>
          <p:cNvGrpSpPr/>
          <p:nvPr/>
        </p:nvGrpSpPr>
        <p:grpSpPr>
          <a:xfrm>
            <a:off x="1743158" y="3024022"/>
            <a:ext cx="5693399" cy="424800"/>
            <a:chOff x="1807265" y="3400693"/>
            <a:chExt cx="5693399" cy="424800"/>
          </a:xfrm>
        </p:grpSpPr>
        <p:sp>
          <p:nvSpPr>
            <p:cNvPr id="55" name="圆角矩形 54"/>
            <p:cNvSpPr/>
            <p:nvPr/>
          </p:nvSpPr>
          <p:spPr>
            <a:xfrm>
              <a:off x="1807265" y="3400693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56" name="矩形 55"/>
            <p:cNvSpPr/>
            <p:nvPr/>
          </p:nvSpPr>
          <p:spPr>
            <a:xfrm>
              <a:off x="1881814" y="3411473"/>
              <a:ext cx="3052445" cy="4140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10.3</a:t>
              </a:r>
              <a:r>
                <a:rPr lang="zh-CN" altLang="en-US" sz="2100" spc="225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n-US" altLang="zh-CN" sz="2100" spc="225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String I/O</a:t>
              </a:r>
              <a:r>
                <a:rPr lang="zh-CN" altLang="en-US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函数</a:t>
              </a:r>
              <a:endParaRPr lang="zh-CN" altLang="en-US" sz="2100" spc="225" dirty="0" smtClean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矩形 645"/>
          <p:cNvSpPr/>
          <p:nvPr/>
        </p:nvSpPr>
        <p:spPr>
          <a:xfrm>
            <a:off x="-14288" y="-22224"/>
            <a:ext cx="9169004" cy="688022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5">
              <a:solidFill>
                <a:prstClr val="white"/>
              </a:solidFill>
            </a:endParaRPr>
          </a:p>
        </p:txBody>
      </p:sp>
      <p:pic>
        <p:nvPicPr>
          <p:cNvPr id="678" name="图片 677"/>
          <p:cNvPicPr>
            <a:picLocks noChangeAspect="1"/>
          </p:cNvPicPr>
          <p:nvPr/>
        </p:nvPicPr>
        <p:blipFill rotWithShape="1">
          <a:blip r:embed="rId1"/>
          <a:srcRect l="19090" t="21720" r="16280" b="22029"/>
          <a:stretch>
            <a:fillRect/>
          </a:stretch>
        </p:blipFill>
        <p:spPr>
          <a:xfrm>
            <a:off x="-14605" y="-22225"/>
            <a:ext cx="9169400" cy="687959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564073" y="2464268"/>
            <a:ext cx="7961879" cy="575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altLang="zh-CN" sz="2100" spc="225" dirty="0">
                <a:solidFill>
                  <a:prstClr val="white"/>
                </a:solidFill>
              </a:rPr>
              <a:t>1. 二进制文件与文本文件有什么区别？</a:t>
            </a:r>
            <a:endParaRPr altLang="zh-CN" sz="2100" spc="225" dirty="0">
              <a:solidFill>
                <a:prstClr val="white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564072" y="1012685"/>
            <a:ext cx="1554480" cy="6451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600" b="1" dirty="0">
                <a:solidFill>
                  <a:srgbClr val="96C527"/>
                </a:solidFill>
              </a:rPr>
              <a:t>习题：</a:t>
            </a:r>
            <a:endParaRPr lang="zh-CN" altLang="en-US" sz="3600" b="1" dirty="0">
              <a:solidFill>
                <a:srgbClr val="96C527"/>
              </a:solidFill>
            </a:endParaRPr>
          </a:p>
        </p:txBody>
      </p:sp>
      <p:cxnSp>
        <p:nvCxnSpPr>
          <p:cNvPr id="6" name="直接连接符 5"/>
          <p:cNvCxnSpPr/>
          <p:nvPr/>
        </p:nvCxnSpPr>
        <p:spPr>
          <a:xfrm>
            <a:off x="564073" y="1615012"/>
            <a:ext cx="1523495" cy="0"/>
          </a:xfrm>
          <a:prstGeom prst="line">
            <a:avLst/>
          </a:prstGeom>
          <a:ln>
            <a:solidFill>
              <a:srgbClr val="96C5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8"/>
          <p:cNvCxnSpPr/>
          <p:nvPr/>
        </p:nvCxnSpPr>
        <p:spPr>
          <a:xfrm>
            <a:off x="564073" y="1697007"/>
            <a:ext cx="951479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矩形 65">
            <a:hlinkClick r:id="rId1"/>
          </p:cNvPr>
          <p:cNvSpPr/>
          <p:nvPr/>
        </p:nvSpPr>
        <p:spPr>
          <a:xfrm>
            <a:off x="4824939" y="933287"/>
            <a:ext cx="3917905" cy="240703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dist="38100" dir="5400000" sx="102000" sy="102000" algn="t" rotWithShape="0">
              <a:prstClr val="black">
                <a:alpha val="1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4" name="矩形 63">
            <a:hlinkClick r:id="rId1"/>
          </p:cNvPr>
          <p:cNvSpPr/>
          <p:nvPr/>
        </p:nvSpPr>
        <p:spPr>
          <a:xfrm>
            <a:off x="403403" y="933288"/>
            <a:ext cx="3806288" cy="240703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dist="38100" dir="5400000" sx="102000" sy="102000" algn="t" rotWithShape="0">
              <a:prstClr val="black">
                <a:alpha val="1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5462133" y="4669579"/>
            <a:ext cx="1563506" cy="641625"/>
            <a:chOff x="5462133" y="4933111"/>
            <a:chExt cx="1563506" cy="641625"/>
          </a:xfrm>
        </p:grpSpPr>
        <p:sp>
          <p:nvSpPr>
            <p:cNvPr id="29" name="矩形 28"/>
            <p:cNvSpPr/>
            <p:nvPr/>
          </p:nvSpPr>
          <p:spPr>
            <a:xfrm>
              <a:off x="5462338" y="4933111"/>
              <a:ext cx="1563301" cy="641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38" name="Picture 14" descr="F:\logo\中国智能硬件logo-01.png">
              <a:hlinkClick r:id="rId2"/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62133" y="5038052"/>
              <a:ext cx="1562412" cy="4758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" name="组合 5"/>
          <p:cNvGrpSpPr/>
          <p:nvPr/>
        </p:nvGrpSpPr>
        <p:grpSpPr>
          <a:xfrm>
            <a:off x="420161" y="4669493"/>
            <a:ext cx="1565587" cy="641625"/>
            <a:chOff x="422066" y="4933025"/>
            <a:chExt cx="1565587" cy="641625"/>
          </a:xfrm>
        </p:grpSpPr>
        <p:sp>
          <p:nvSpPr>
            <p:cNvPr id="3" name="矩形 2"/>
            <p:cNvSpPr/>
            <p:nvPr/>
          </p:nvSpPr>
          <p:spPr>
            <a:xfrm>
              <a:off x="422066" y="4933025"/>
              <a:ext cx="1563301" cy="641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39" name="Picture 15" descr="F:\logo\chinacloud_logo-01.png">
              <a:hlinkClick r:id="rId4"/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5241" y="5037800"/>
              <a:ext cx="1562412" cy="4784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" name="组合 10"/>
          <p:cNvGrpSpPr/>
          <p:nvPr/>
        </p:nvGrpSpPr>
        <p:grpSpPr>
          <a:xfrm>
            <a:off x="7138738" y="5599202"/>
            <a:ext cx="1563301" cy="641625"/>
            <a:chOff x="7138738" y="5702714"/>
            <a:chExt cx="1563301" cy="641625"/>
          </a:xfrm>
        </p:grpSpPr>
        <p:sp>
          <p:nvSpPr>
            <p:cNvPr id="35" name="矩形 34"/>
            <p:cNvSpPr/>
            <p:nvPr/>
          </p:nvSpPr>
          <p:spPr>
            <a:xfrm>
              <a:off x="7138738" y="5702714"/>
              <a:ext cx="1563301" cy="641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40" name="Picture 16">
              <a:hlinkClick r:id="rId6"/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7138823" y="5785510"/>
              <a:ext cx="1562412" cy="4759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2" name="组合 11"/>
          <p:cNvGrpSpPr/>
          <p:nvPr/>
        </p:nvGrpSpPr>
        <p:grpSpPr>
          <a:xfrm>
            <a:off x="5462338" y="5599288"/>
            <a:ext cx="1563436" cy="641625"/>
            <a:chOff x="5462338" y="5702800"/>
            <a:chExt cx="1563436" cy="641625"/>
          </a:xfrm>
        </p:grpSpPr>
        <p:sp>
          <p:nvSpPr>
            <p:cNvPr id="34" name="矩形 33"/>
            <p:cNvSpPr/>
            <p:nvPr/>
          </p:nvSpPr>
          <p:spPr>
            <a:xfrm>
              <a:off x="5462338" y="5702800"/>
              <a:ext cx="1563301" cy="641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41" name="Picture 17" descr="F:\logo\机器人-01.png">
              <a:hlinkClick r:id="rId8"/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63362" y="5753759"/>
              <a:ext cx="1562412" cy="5401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" name="组合 13"/>
          <p:cNvGrpSpPr/>
          <p:nvPr/>
        </p:nvGrpSpPr>
        <p:grpSpPr>
          <a:xfrm>
            <a:off x="2101918" y="5599202"/>
            <a:ext cx="1563681" cy="641625"/>
            <a:chOff x="2101918" y="5702714"/>
            <a:chExt cx="1563681" cy="641625"/>
          </a:xfrm>
        </p:grpSpPr>
        <p:sp>
          <p:nvSpPr>
            <p:cNvPr id="32" name="矩形 31"/>
            <p:cNvSpPr/>
            <p:nvPr/>
          </p:nvSpPr>
          <p:spPr>
            <a:xfrm>
              <a:off x="2101918" y="5702714"/>
              <a:ext cx="1563301" cy="641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pic>
          <p:nvPicPr>
            <p:cNvPr id="1042" name="Picture 18" descr="F:\logo\深度学习世界-01.png">
              <a:hlinkClick r:id="rId10"/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03187" y="5792884"/>
              <a:ext cx="1562412" cy="4606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" name="组合 9"/>
          <p:cNvGrpSpPr/>
          <p:nvPr/>
        </p:nvGrpSpPr>
        <p:grpSpPr>
          <a:xfrm>
            <a:off x="7138738" y="4669493"/>
            <a:ext cx="1563301" cy="641625"/>
            <a:chOff x="7138738" y="4933025"/>
            <a:chExt cx="1563301" cy="641625"/>
          </a:xfrm>
        </p:grpSpPr>
        <p:sp>
          <p:nvSpPr>
            <p:cNvPr id="30" name="矩形 29"/>
            <p:cNvSpPr/>
            <p:nvPr/>
          </p:nvSpPr>
          <p:spPr>
            <a:xfrm>
              <a:off x="7138738" y="4933025"/>
              <a:ext cx="1563301" cy="641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43" name="Picture 19" descr="F:\logo\中国PM25logo-01.png">
              <a:hlinkClick r:id="rId12"/>
            </p:cNvPr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38738" y="4994913"/>
              <a:ext cx="1563301" cy="5598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3" name="组合 12"/>
          <p:cNvGrpSpPr/>
          <p:nvPr/>
        </p:nvGrpSpPr>
        <p:grpSpPr>
          <a:xfrm>
            <a:off x="3798482" y="5599202"/>
            <a:ext cx="1563301" cy="641625"/>
            <a:chOff x="3778318" y="5702714"/>
            <a:chExt cx="1563301" cy="641625"/>
          </a:xfrm>
        </p:grpSpPr>
        <p:sp>
          <p:nvSpPr>
            <p:cNvPr id="33" name="矩形 32"/>
            <p:cNvSpPr/>
            <p:nvPr/>
          </p:nvSpPr>
          <p:spPr>
            <a:xfrm>
              <a:off x="3778318" y="5702714"/>
              <a:ext cx="1563301" cy="641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44" name="Picture 20" descr="F:\logo\中国存储-01.png">
              <a:hlinkClick r:id="rId14"/>
            </p:cNvPr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78341" y="5785417"/>
              <a:ext cx="1562412" cy="5378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组合 6"/>
          <p:cNvGrpSpPr/>
          <p:nvPr/>
        </p:nvGrpSpPr>
        <p:grpSpPr>
          <a:xfrm>
            <a:off x="2101918" y="4669493"/>
            <a:ext cx="1563360" cy="641625"/>
            <a:chOff x="2101918" y="4933025"/>
            <a:chExt cx="1563360" cy="641625"/>
          </a:xfrm>
        </p:grpSpPr>
        <p:sp>
          <p:nvSpPr>
            <p:cNvPr id="27" name="矩形 26"/>
            <p:cNvSpPr/>
            <p:nvPr/>
          </p:nvSpPr>
          <p:spPr>
            <a:xfrm>
              <a:off x="2101918" y="4933025"/>
              <a:ext cx="1563301" cy="641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pic>
          <p:nvPicPr>
            <p:cNvPr id="1045" name="Picture 21" descr="F:\logo\中国大数据LOGO-01.png">
              <a:hlinkClick r:id="rId16"/>
            </p:cNvPr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02866" y="4954959"/>
              <a:ext cx="1562412" cy="5587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" name="组合 7"/>
          <p:cNvGrpSpPr/>
          <p:nvPr/>
        </p:nvGrpSpPr>
        <p:grpSpPr>
          <a:xfrm>
            <a:off x="3768793" y="4669493"/>
            <a:ext cx="1572826" cy="641625"/>
            <a:chOff x="3768793" y="4933025"/>
            <a:chExt cx="1572826" cy="641625"/>
          </a:xfrm>
        </p:grpSpPr>
        <p:sp>
          <p:nvSpPr>
            <p:cNvPr id="28" name="矩形 27"/>
            <p:cNvSpPr/>
            <p:nvPr/>
          </p:nvSpPr>
          <p:spPr>
            <a:xfrm>
              <a:off x="3778318" y="4933025"/>
              <a:ext cx="1563301" cy="641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46" name="Picture 22" descr="F:\logo\中国物联网-01.png">
              <a:hlinkClick r:id="rId18"/>
            </p:cNvPr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68793" y="4953980"/>
              <a:ext cx="1562412" cy="559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5" name="组合 14"/>
          <p:cNvGrpSpPr/>
          <p:nvPr/>
        </p:nvGrpSpPr>
        <p:grpSpPr>
          <a:xfrm>
            <a:off x="422066" y="5599202"/>
            <a:ext cx="1563757" cy="641625"/>
            <a:chOff x="422066" y="5702714"/>
            <a:chExt cx="1563757" cy="641625"/>
          </a:xfrm>
        </p:grpSpPr>
        <p:sp>
          <p:nvSpPr>
            <p:cNvPr id="31" name="矩形 30"/>
            <p:cNvSpPr/>
            <p:nvPr/>
          </p:nvSpPr>
          <p:spPr>
            <a:xfrm>
              <a:off x="422066" y="5702714"/>
              <a:ext cx="1563301" cy="641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47" name="Picture 23" descr="F:\logo\中国智慧城市logo-01.png">
              <a:hlinkClick r:id="rId20"/>
            </p:cNvPr>
            <p:cNvPicPr>
              <a:picLocks noChangeAspect="1" noChangeArrowheads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3411" y="5753672"/>
              <a:ext cx="1562412" cy="4752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矩形 3">
            <a:hlinkClick r:id="rId1"/>
          </p:cNvPr>
          <p:cNvSpPr/>
          <p:nvPr/>
        </p:nvSpPr>
        <p:spPr>
          <a:xfrm>
            <a:off x="427114" y="3639664"/>
            <a:ext cx="4078140" cy="70960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dist="38100" dir="5400000" sx="102000" sy="102000" algn="t" rotWithShape="0">
              <a:prstClr val="black">
                <a:alpha val="1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TextBox 1">
            <a:hlinkClick r:id="rId1"/>
          </p:cNvPr>
          <p:cNvSpPr txBox="1"/>
          <p:nvPr/>
        </p:nvSpPr>
        <p:spPr>
          <a:xfrm>
            <a:off x="1995274" y="3836384"/>
            <a:ext cx="2509980" cy="3466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160"/>
              </a:lnSpc>
            </a:pPr>
            <a:r>
              <a:rPr lang="zh-CN" altLang="en-US" sz="140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智能硬件大数据免费托管平台</a:t>
            </a:r>
            <a:endParaRPr lang="zh-CN" altLang="en-US" sz="1400" dirty="0" smtClean="0">
              <a:solidFill>
                <a:schemeClr val="tx1">
                  <a:lumMod val="75000"/>
                  <a:lumOff val="25000"/>
                </a:schemeClr>
              </a:solidFill>
              <a:latin typeface="+mj-ea"/>
              <a:ea typeface="+mj-ea"/>
            </a:endParaRPr>
          </a:p>
        </p:txBody>
      </p:sp>
      <p:pic>
        <p:nvPicPr>
          <p:cNvPr id="1048" name="Picture 24" descr="F:\大数据挖掘平台\物联网大数据平台\logo_bate_homeaaa.png">
            <a:hlinkClick r:id="rId1"/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424" y="3747764"/>
            <a:ext cx="1803529" cy="52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组合 16"/>
          <p:cNvGrpSpPr/>
          <p:nvPr/>
        </p:nvGrpSpPr>
        <p:grpSpPr>
          <a:xfrm>
            <a:off x="4580132" y="3600928"/>
            <a:ext cx="4121103" cy="799827"/>
            <a:chOff x="4986061" y="3557798"/>
            <a:chExt cx="3486036" cy="799827"/>
          </a:xfrm>
        </p:grpSpPr>
        <p:sp>
          <p:nvSpPr>
            <p:cNvPr id="37" name="矩形 36">
              <a:hlinkClick r:id="rId23"/>
            </p:cNvPr>
            <p:cNvSpPr/>
            <p:nvPr/>
          </p:nvSpPr>
          <p:spPr>
            <a:xfrm>
              <a:off x="4986061" y="3594588"/>
              <a:ext cx="3486036" cy="70961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27000" dist="38100" dir="5400000" sx="102000" sy="102000" algn="t" rotWithShape="0">
                <a:prstClr val="black">
                  <a:alpha val="1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TextBox 4">
              <a:hlinkClick r:id="rId23"/>
            </p:cNvPr>
            <p:cNvSpPr txBox="1"/>
            <p:nvPr/>
          </p:nvSpPr>
          <p:spPr>
            <a:xfrm>
              <a:off x="6635120" y="3780323"/>
              <a:ext cx="1800493" cy="3466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2160"/>
                </a:lnSpc>
              </a:pPr>
              <a:r>
                <a:rPr lang="zh-CN" altLang="en-US" sz="140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ea"/>
                  <a:ea typeface="+mj-ea"/>
                </a:rPr>
                <a:t>环境大数据开放平台</a:t>
              </a:r>
              <a:endPara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endParaRPr>
            </a:p>
          </p:txBody>
        </p:sp>
        <p:pic>
          <p:nvPicPr>
            <p:cNvPr id="1050" name="Picture 26" descr="F:\大数据挖掘平台\环境云\环境云logo.png">
              <a:hlinkClick r:id="rId23"/>
            </p:cNvPr>
            <p:cNvPicPr>
              <a:picLocks noChangeAspect="1" noChangeArrowheads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93289" y="3557798"/>
              <a:ext cx="1693352" cy="7998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1" name="文本框 10"/>
          <p:cNvSpPr txBox="1"/>
          <p:nvPr/>
        </p:nvSpPr>
        <p:spPr>
          <a:xfrm>
            <a:off x="5590610" y="941914"/>
            <a:ext cx="25090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000" b="1" smtClean="0">
                <a:solidFill>
                  <a:srgbClr val="70AD47">
                    <a:lumMod val="75000"/>
                  </a:srgbClr>
                </a:solidFill>
              </a:rPr>
              <a:t>免费</a:t>
            </a:r>
            <a:r>
              <a:rPr lang="zh-CN" altLang="en-US" sz="2000" b="1">
                <a:solidFill>
                  <a:srgbClr val="70AD47">
                    <a:lumMod val="75000"/>
                  </a:srgbClr>
                </a:solidFill>
              </a:rPr>
              <a:t>大数据</a:t>
            </a:r>
            <a:r>
              <a:rPr lang="en-US" altLang="zh-CN" sz="2000" b="1" smtClean="0">
                <a:solidFill>
                  <a:srgbClr val="70AD47">
                    <a:lumMod val="75000"/>
                  </a:srgbClr>
                </a:solidFill>
              </a:rPr>
              <a:t>APP</a:t>
            </a:r>
            <a:r>
              <a:rPr lang="zh-CN" altLang="en-US" sz="2000" b="1" smtClean="0">
                <a:solidFill>
                  <a:srgbClr val="70AD47">
                    <a:lumMod val="75000"/>
                  </a:srgbClr>
                </a:solidFill>
              </a:rPr>
              <a:t>推荐</a:t>
            </a:r>
            <a:endParaRPr lang="zh-CN" altLang="en-US" sz="2000" b="1" dirty="0">
              <a:solidFill>
                <a:srgbClr val="70AD47">
                  <a:lumMod val="75000"/>
                </a:srgbClr>
              </a:solidFill>
            </a:endParaRPr>
          </a:p>
        </p:txBody>
      </p:sp>
      <p:sp>
        <p:nvSpPr>
          <p:cNvPr id="53" name="矩形 52"/>
          <p:cNvSpPr/>
          <p:nvPr/>
        </p:nvSpPr>
        <p:spPr>
          <a:xfrm>
            <a:off x="2494835" y="333112"/>
            <a:ext cx="4134464" cy="40011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dist"/>
            <a:r>
              <a:rPr lang="zh-CN" altLang="en-US" sz="2000" spc="300" dirty="0" smtClean="0">
                <a:solidFill>
                  <a:prstClr val="white"/>
                </a:solidFill>
              </a:rPr>
              <a:t>运用大数据，精彩你生活</a:t>
            </a:r>
            <a:endParaRPr lang="zh-CN" altLang="en-US" sz="2000" spc="300" dirty="0">
              <a:solidFill>
                <a:prstClr val="white"/>
              </a:solidFill>
            </a:endParaRPr>
          </a:p>
        </p:txBody>
      </p:sp>
      <p:grpSp>
        <p:nvGrpSpPr>
          <p:cNvPr id="19" name="组合 18"/>
          <p:cNvGrpSpPr/>
          <p:nvPr/>
        </p:nvGrpSpPr>
        <p:grpSpPr>
          <a:xfrm>
            <a:off x="427114" y="1447522"/>
            <a:ext cx="8292159" cy="1847698"/>
            <a:chOff x="427114" y="2254936"/>
            <a:chExt cx="7530395" cy="1677958"/>
          </a:xfrm>
        </p:grpSpPr>
        <p:pic>
          <p:nvPicPr>
            <p:cNvPr id="59" name="图片 58"/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7114" y="2254936"/>
              <a:ext cx="1347283" cy="1409482"/>
            </a:xfrm>
            <a:prstGeom prst="rect">
              <a:avLst/>
            </a:prstGeom>
          </p:spPr>
        </p:pic>
        <p:pic>
          <p:nvPicPr>
            <p:cNvPr id="60" name="图片 59"/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44425" y="2260087"/>
              <a:ext cx="1337435" cy="1399180"/>
            </a:xfrm>
            <a:prstGeom prst="rect">
              <a:avLst/>
            </a:prstGeom>
          </p:spPr>
        </p:pic>
        <p:sp>
          <p:nvSpPr>
            <p:cNvPr id="65" name="文本框 11"/>
            <p:cNvSpPr txBox="1"/>
            <p:nvPr/>
          </p:nvSpPr>
          <p:spPr>
            <a:xfrm>
              <a:off x="644374" y="3653897"/>
              <a:ext cx="973411" cy="2785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刘鹏</a:t>
              </a:r>
              <a:r>
                <a:rPr lang="zh-CN" altLang="en-US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看</a:t>
              </a:r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未来</a:t>
              </a:r>
              <a:endPara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67" name="文本框 13"/>
            <p:cNvSpPr txBox="1"/>
            <p:nvPr/>
          </p:nvSpPr>
          <p:spPr>
            <a:xfrm>
              <a:off x="2626805" y="3654365"/>
              <a:ext cx="973411" cy="2785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云创</a:t>
              </a:r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大数据</a:t>
              </a:r>
              <a:endPara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pic>
          <p:nvPicPr>
            <p:cNvPr id="3077" name="Picture 5"/>
            <p:cNvPicPr>
              <a:picLocks noChangeAspect="1" noChangeArrowheads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8764" y="2260087"/>
              <a:ext cx="1424862" cy="1404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078" name="Picture 6"/>
            <p:cNvPicPr>
              <a:picLocks noChangeAspect="1" noChangeArrowheads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16353" y="2254936"/>
              <a:ext cx="1441156" cy="14094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9" name="文本框 13"/>
            <p:cNvSpPr txBox="1"/>
            <p:nvPr/>
          </p:nvSpPr>
          <p:spPr>
            <a:xfrm>
              <a:off x="4654836" y="3654028"/>
              <a:ext cx="973411" cy="2785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40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我的</a:t>
              </a:r>
              <a:r>
                <a:rPr lang="en-US" altLang="zh-CN" sz="140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PM2.5</a:t>
              </a:r>
              <a:endParaRPr lang="en-US" altLang="zh-CN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80" name="文本框 13"/>
            <p:cNvSpPr txBox="1"/>
            <p:nvPr/>
          </p:nvSpPr>
          <p:spPr>
            <a:xfrm>
              <a:off x="6911682" y="3654027"/>
              <a:ext cx="650479" cy="2785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40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同声译</a:t>
              </a:r>
              <a:endPara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sp>
        <p:nvSpPr>
          <p:cNvPr id="52" name="文本框 10"/>
          <p:cNvSpPr txBox="1"/>
          <p:nvPr/>
        </p:nvSpPr>
        <p:spPr>
          <a:xfrm>
            <a:off x="1279938" y="941914"/>
            <a:ext cx="19800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000" b="1" smtClean="0">
                <a:solidFill>
                  <a:srgbClr val="70AD47">
                    <a:lumMod val="75000"/>
                  </a:srgbClr>
                </a:solidFill>
              </a:rPr>
              <a:t>微</a:t>
            </a:r>
            <a:r>
              <a:rPr lang="zh-CN" altLang="en-US" sz="2000" b="1" dirty="0">
                <a:solidFill>
                  <a:srgbClr val="70AD47">
                    <a:lumMod val="75000"/>
                  </a:srgbClr>
                </a:solidFill>
              </a:rPr>
              <a:t>信</a:t>
            </a:r>
            <a:r>
              <a:rPr lang="zh-CN" altLang="en-US" sz="2000" b="1">
                <a:solidFill>
                  <a:srgbClr val="70AD47">
                    <a:lumMod val="75000"/>
                  </a:srgbClr>
                </a:solidFill>
              </a:rPr>
              <a:t>公众</a:t>
            </a:r>
            <a:r>
              <a:rPr lang="zh-CN" altLang="en-US" sz="2000" b="1" smtClean="0">
                <a:solidFill>
                  <a:srgbClr val="70AD47">
                    <a:lumMod val="75000"/>
                  </a:srgbClr>
                </a:solidFill>
              </a:rPr>
              <a:t>号推荐</a:t>
            </a:r>
            <a:endParaRPr lang="zh-CN" altLang="en-US" sz="2000" b="1" dirty="0">
              <a:solidFill>
                <a:srgbClr val="70AD47">
                  <a:lumMod val="75000"/>
                </a:srgbClr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sz="quarter" idx="14"/>
          </p:nvPr>
        </p:nvSpPr>
        <p:spPr>
          <a:xfrm>
            <a:off x="364881" y="1045901"/>
            <a:ext cx="8260504" cy="4686151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Python</a:t>
            </a: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使用内置函数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open()</a:t>
            </a: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打开文件，创建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file</a:t>
            </a: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对象。在系统中，只有存在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file</a:t>
            </a: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对象后，用户才能对文件进行相应的操作。 </a:t>
            </a:r>
            <a:endParaRPr lang="zh-CN" alt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语法格式如下：</a:t>
            </a:r>
            <a:endParaRPr lang="zh-CN" alt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file object = open(</a:t>
            </a:r>
            <a:r>
              <a:rPr lang="en-US" altLang="zh-CN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file_name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[, </a:t>
            </a:r>
            <a:r>
              <a:rPr lang="en-US" altLang="zh-CN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access_mode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][, buffering])</a:t>
            </a:r>
            <a:endParaRPr lang="en-US" altLang="zh-CN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各个参数的含义如下： </a:t>
            </a:r>
            <a:endParaRPr lang="zh-CN" alt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zh-CN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file_name</a:t>
            </a: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：访问文件的字符串值，必选参数项。</a:t>
            </a:r>
            <a:endParaRPr lang="zh-CN" alt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zh-CN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access_mode</a:t>
            </a: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：访问文件的模式，可选参数项。默认访问是只读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(“r”)</a:t>
            </a: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。</a:t>
            </a:r>
            <a:endParaRPr lang="zh-CN" alt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buffering</a:t>
            </a: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：设置文件缓冲区，可选参数项。默认缓冲区大小是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4096</a:t>
            </a: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字节。</a:t>
            </a:r>
            <a:endParaRPr lang="zh-CN" alt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46185" y="105507"/>
            <a:ext cx="357846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100" b="1" spc="225" dirty="0" smtClean="0">
                <a:solidFill>
                  <a:prstClr val="white"/>
                </a:solidFill>
              </a:rPr>
              <a:t>10.1 </a:t>
            </a:r>
            <a:r>
              <a:rPr lang="zh-CN" altLang="en-US" sz="2100" b="1" spc="225" dirty="0" smtClean="0">
                <a:solidFill>
                  <a:prstClr val="white"/>
                </a:solidFill>
              </a:rPr>
              <a:t>打开</a:t>
            </a:r>
            <a:r>
              <a:rPr lang="zh-CN" altLang="en-US" sz="2100" b="1" spc="225" dirty="0">
                <a:solidFill>
                  <a:prstClr val="white"/>
                </a:solidFill>
              </a:rPr>
              <a:t>文件</a:t>
            </a:r>
            <a:endParaRPr lang="en-US" altLang="zh-CN" sz="2100" b="1" spc="225" dirty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523891" y="255004"/>
            <a:ext cx="3006969" cy="3008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55" dirty="0">
                <a:solidFill>
                  <a:prstClr val="white"/>
                </a:solidFill>
              </a:rPr>
              <a:t>  </a:t>
            </a:r>
            <a:r>
              <a:rPr lang="zh-CN" altLang="en-US" sz="1355" dirty="0" smtClean="0">
                <a:solidFill>
                  <a:prstClr val="white"/>
                </a:solidFill>
              </a:rPr>
              <a:t>第十章 文件</a:t>
            </a:r>
            <a:r>
              <a:rPr lang="zh-CN" altLang="en-US" sz="1355" dirty="0">
                <a:solidFill>
                  <a:prstClr val="white"/>
                </a:solidFill>
              </a:rPr>
              <a:t>操作</a:t>
            </a:r>
            <a:endParaRPr lang="zh-CN" altLang="en-US" sz="1355" dirty="0">
              <a:solidFill>
                <a:prstClr val="white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矩形 68"/>
          <p:cNvSpPr/>
          <p:nvPr/>
        </p:nvSpPr>
        <p:spPr>
          <a:xfrm>
            <a:off x="0" y="540000"/>
            <a:ext cx="9144000" cy="829945"/>
          </a:xfrm>
          <a:prstGeom prst="rect">
            <a:avLst/>
          </a:prstGeom>
        </p:spPr>
        <p:txBody>
          <a:bodyPr wrap="square">
            <a:spAutoFit/>
          </a:bodyPr>
          <a:p>
            <a:pPr marL="0" marR="0" lvl="0" indent="0" algn="ctr" defTabSz="91376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377847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完善的课程体系：大数据方向、人工智能方向。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377847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ctr" defTabSz="91376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377847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面向理论与实践，分为本科院校、专科院校、高职院校。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377847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21" name="图片 2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l="9642" t="6147" r="5942" b="11282"/>
          <a:stretch>
            <a:fillRect/>
          </a:stretch>
        </p:blipFill>
        <p:spPr>
          <a:xfrm>
            <a:off x="72000" y="1800000"/>
            <a:ext cx="900000" cy="11866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" name="图片 2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rcRect l="10621" t="5258" r="5763" b="9510"/>
          <a:stretch>
            <a:fillRect/>
          </a:stretch>
        </p:blipFill>
        <p:spPr>
          <a:xfrm>
            <a:off x="971550" y="1800225"/>
            <a:ext cx="899795" cy="11868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2" name="图片 27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rcRect l="6503" t="5235" r="4877" b="6415"/>
          <a:stretch>
            <a:fillRect/>
          </a:stretch>
        </p:blipFill>
        <p:spPr>
          <a:xfrm>
            <a:off x="1871345" y="1800225"/>
            <a:ext cx="899795" cy="11880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" name="图片 26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rcRect l="14017" t="4427" r="6003" b="8168"/>
          <a:stretch>
            <a:fillRect/>
          </a:stretch>
        </p:blipFill>
        <p:spPr>
          <a:xfrm>
            <a:off x="2771140" y="1800225"/>
            <a:ext cx="899795" cy="11874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" name="图片 28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rcRect l="16529" t="8093" r="15319" b="11376"/>
          <a:stretch>
            <a:fillRect/>
          </a:stretch>
        </p:blipFill>
        <p:spPr>
          <a:xfrm>
            <a:off x="3670935" y="1800225"/>
            <a:ext cx="899795" cy="11880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3" name="图片 42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2"/>
          <a:srcRect l="13172" t="4668" r="4380" b="8970"/>
          <a:stretch>
            <a:fillRect/>
          </a:stretch>
        </p:blipFill>
        <p:spPr>
          <a:xfrm>
            <a:off x="5470525" y="1800225"/>
            <a:ext cx="899795" cy="11868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5" name="图片 44" descr="大数据数学基础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14"/>
          <a:srcRect l="14167" t="4922" r="7279" b="10386"/>
          <a:stretch>
            <a:fillRect/>
          </a:stretch>
        </p:blipFill>
        <p:spPr>
          <a:xfrm>
            <a:off x="7270115" y="1800225"/>
            <a:ext cx="899795" cy="1188085"/>
          </a:xfrm>
          <a:prstGeom prst="rect">
            <a:avLst/>
          </a:prstGeom>
        </p:spPr>
      </p:pic>
      <p:pic>
        <p:nvPicPr>
          <p:cNvPr id="20" name="图片 19" descr="虚拟化与容器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16"/>
          <a:srcRect l="12282" t="12640" r="9452" b="19135"/>
          <a:stretch>
            <a:fillRect/>
          </a:stretch>
        </p:blipFill>
        <p:spPr>
          <a:xfrm>
            <a:off x="6370320" y="1800225"/>
            <a:ext cx="899795" cy="1186180"/>
          </a:xfrm>
          <a:prstGeom prst="rect">
            <a:avLst/>
          </a:prstGeom>
        </p:spPr>
      </p:pic>
      <p:pic>
        <p:nvPicPr>
          <p:cNvPr id="46" name="图片 45" descr="Python程序设计"/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18"/>
          <a:srcRect l="14939" t="4388" r="5980" b="9356"/>
          <a:stretch>
            <a:fillRect/>
          </a:stretch>
        </p:blipFill>
        <p:spPr>
          <a:xfrm>
            <a:off x="8169910" y="1799590"/>
            <a:ext cx="899795" cy="1186815"/>
          </a:xfrm>
          <a:prstGeom prst="rect">
            <a:avLst/>
          </a:prstGeom>
        </p:spPr>
      </p:pic>
      <p:pic>
        <p:nvPicPr>
          <p:cNvPr id="47" name="图片 46" descr="效果图2"/>
          <p:cNvPicPr>
            <a:picLocks noChangeAspect="1"/>
          </p:cNvPicPr>
          <p:nvPr>
            <p:custDataLst>
              <p:tags r:id="rId19"/>
            </p:custDataLst>
          </p:nvPr>
        </p:nvPicPr>
        <p:blipFill>
          <a:blip r:embed="rId20"/>
          <a:srcRect l="21773" t="6671" r="18315" b="6294"/>
          <a:stretch>
            <a:fillRect/>
          </a:stretch>
        </p:blipFill>
        <p:spPr>
          <a:xfrm>
            <a:off x="4570730" y="1800225"/>
            <a:ext cx="899795" cy="1186815"/>
          </a:xfrm>
          <a:prstGeom prst="rect">
            <a:avLst/>
          </a:prstGeom>
        </p:spPr>
      </p:pic>
      <p:pic>
        <p:nvPicPr>
          <p:cNvPr id="22" name="图片 13"/>
          <p:cNvPicPr>
            <a:picLocks noChangeAspect="1"/>
          </p:cNvPicPr>
          <p:nvPr>
            <p:custDataLst>
              <p:tags r:id="rId21"/>
            </p:custDataLst>
          </p:nvPr>
        </p:nvPicPr>
        <p:blipFill>
          <a:blip r:embed="rId22"/>
          <a:srcRect l="7454" t="4003" r="3474" b="7635"/>
          <a:stretch>
            <a:fillRect/>
          </a:stretch>
        </p:blipFill>
        <p:spPr>
          <a:xfrm>
            <a:off x="1584000" y="3241040"/>
            <a:ext cx="899795" cy="11868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" name="图片 14"/>
          <p:cNvPicPr>
            <a:picLocks noChangeAspect="1"/>
          </p:cNvPicPr>
          <p:nvPr>
            <p:custDataLst>
              <p:tags r:id="rId23"/>
            </p:custDataLst>
          </p:nvPr>
        </p:nvPicPr>
        <p:blipFill>
          <a:blip r:embed="rId24"/>
          <a:srcRect l="7215" t="3384" r="3083" b="8279"/>
          <a:stretch>
            <a:fillRect/>
          </a:stretch>
        </p:blipFill>
        <p:spPr>
          <a:xfrm>
            <a:off x="144000" y="3240000"/>
            <a:ext cx="899795" cy="11880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" name="图片 16"/>
          <p:cNvPicPr>
            <a:picLocks noChangeAspect="1"/>
          </p:cNvPicPr>
          <p:nvPr>
            <p:custDataLst>
              <p:tags r:id="rId25"/>
            </p:custDataLst>
          </p:nvPr>
        </p:nvPicPr>
        <p:blipFill>
          <a:blip r:embed="rId26"/>
          <a:srcRect l="9548" t="3707" r="3374" b="8649"/>
          <a:stretch>
            <a:fillRect/>
          </a:stretch>
        </p:blipFill>
        <p:spPr>
          <a:xfrm>
            <a:off x="3744000" y="3241040"/>
            <a:ext cx="899795" cy="11868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" name="图片 17"/>
          <p:cNvPicPr>
            <a:picLocks noChangeAspect="1"/>
          </p:cNvPicPr>
          <p:nvPr>
            <p:custDataLst>
              <p:tags r:id="rId27"/>
            </p:custDataLst>
          </p:nvPr>
        </p:nvPicPr>
        <p:blipFill>
          <a:blip r:embed="rId28"/>
          <a:srcRect l="6674" t="4129" r="3337" b="9074"/>
          <a:stretch>
            <a:fillRect/>
          </a:stretch>
        </p:blipFill>
        <p:spPr>
          <a:xfrm>
            <a:off x="5904000" y="3239770"/>
            <a:ext cx="899795" cy="11874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6" name="图片 18"/>
          <p:cNvPicPr>
            <a:picLocks noChangeAspect="1"/>
          </p:cNvPicPr>
          <p:nvPr>
            <p:custDataLst>
              <p:tags r:id="rId29"/>
            </p:custDataLst>
          </p:nvPr>
        </p:nvPicPr>
        <p:blipFill>
          <a:blip r:embed="rId30"/>
          <a:srcRect l="6429" t="2819" r="3849" b="8458"/>
          <a:stretch>
            <a:fillRect/>
          </a:stretch>
        </p:blipFill>
        <p:spPr>
          <a:xfrm>
            <a:off x="3024000" y="3241040"/>
            <a:ext cx="899795" cy="11868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6" name="图片 19"/>
          <p:cNvPicPr>
            <a:picLocks noChangeAspect="1"/>
          </p:cNvPicPr>
          <p:nvPr>
            <p:custDataLst>
              <p:tags r:id="rId31"/>
            </p:custDataLst>
          </p:nvPr>
        </p:nvPicPr>
        <p:blipFill>
          <a:blip r:embed="rId32"/>
          <a:srcRect l="9735" t="4125" r="5146" b="9017"/>
          <a:stretch>
            <a:fillRect/>
          </a:stretch>
        </p:blipFill>
        <p:spPr>
          <a:xfrm>
            <a:off x="2304000" y="3241040"/>
            <a:ext cx="899795" cy="11868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8" name="图片 20"/>
          <p:cNvPicPr>
            <a:picLocks noChangeAspect="1"/>
          </p:cNvPicPr>
          <p:nvPr>
            <p:custDataLst>
              <p:tags r:id="rId33"/>
            </p:custDataLst>
          </p:nvPr>
        </p:nvPicPr>
        <p:blipFill>
          <a:blip r:embed="rId34"/>
          <a:srcRect l="12844" t="4263" r="7343" b="6221"/>
          <a:stretch>
            <a:fillRect/>
          </a:stretch>
        </p:blipFill>
        <p:spPr>
          <a:xfrm>
            <a:off x="4464000" y="3241040"/>
            <a:ext cx="899795" cy="11868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9" name="图片 21"/>
          <p:cNvPicPr>
            <a:picLocks noChangeAspect="1"/>
          </p:cNvPicPr>
          <p:nvPr>
            <p:custDataLst>
              <p:tags r:id="rId35"/>
            </p:custDataLst>
          </p:nvPr>
        </p:nvPicPr>
        <p:blipFill>
          <a:blip r:embed="rId36"/>
          <a:srcRect l="10652" t="4972" r="5109" b="9628"/>
          <a:stretch>
            <a:fillRect/>
          </a:stretch>
        </p:blipFill>
        <p:spPr>
          <a:xfrm>
            <a:off x="8064000" y="3241675"/>
            <a:ext cx="899795" cy="11868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8" name="图片 47" descr="人工智能概论"/>
          <p:cNvPicPr>
            <a:picLocks noChangeAspect="1"/>
          </p:cNvPicPr>
          <p:nvPr>
            <p:custDataLst>
              <p:tags r:id="rId37"/>
            </p:custDataLst>
          </p:nvPr>
        </p:nvPicPr>
        <p:blipFill>
          <a:blip r:embed="rId38"/>
          <a:srcRect l="10007" t="4498" r="4123" b="9022"/>
          <a:stretch>
            <a:fillRect/>
          </a:stretch>
        </p:blipFill>
        <p:spPr>
          <a:xfrm>
            <a:off x="6624000" y="3241040"/>
            <a:ext cx="899795" cy="1187450"/>
          </a:xfrm>
          <a:prstGeom prst="rect">
            <a:avLst/>
          </a:prstGeom>
        </p:spPr>
      </p:pic>
      <p:pic>
        <p:nvPicPr>
          <p:cNvPr id="49" name="图片 48" descr="云计算实战"/>
          <p:cNvPicPr>
            <a:picLocks noChangeAspect="1"/>
          </p:cNvPicPr>
          <p:nvPr>
            <p:custDataLst>
              <p:tags r:id="rId39"/>
            </p:custDataLst>
          </p:nvPr>
        </p:nvPicPr>
        <p:blipFill>
          <a:blip r:embed="rId40"/>
          <a:srcRect l="10330" t="4824" r="3102" b="8935"/>
          <a:stretch>
            <a:fillRect/>
          </a:stretch>
        </p:blipFill>
        <p:spPr>
          <a:xfrm>
            <a:off x="864000" y="3240405"/>
            <a:ext cx="899795" cy="1187450"/>
          </a:xfrm>
          <a:prstGeom prst="rect">
            <a:avLst/>
          </a:prstGeom>
        </p:spPr>
      </p:pic>
      <p:pic>
        <p:nvPicPr>
          <p:cNvPr id="50" name="图片 49" descr="R语言】"/>
          <p:cNvPicPr>
            <a:picLocks noChangeAspect="1"/>
          </p:cNvPicPr>
          <p:nvPr>
            <p:custDataLst>
              <p:tags r:id="rId41"/>
            </p:custDataLst>
          </p:nvPr>
        </p:nvPicPr>
        <p:blipFill>
          <a:blip r:embed="rId42"/>
          <a:srcRect l="10586" t="4801" r="5840" b="10601"/>
          <a:stretch>
            <a:fillRect/>
          </a:stretch>
        </p:blipFill>
        <p:spPr>
          <a:xfrm>
            <a:off x="5184000" y="3241040"/>
            <a:ext cx="899795" cy="1186815"/>
          </a:xfrm>
          <a:prstGeom prst="rect">
            <a:avLst/>
          </a:prstGeom>
        </p:spPr>
      </p:pic>
      <p:pic>
        <p:nvPicPr>
          <p:cNvPr id="55" name="图片 54" descr="人工智能应用开发"/>
          <p:cNvPicPr>
            <a:picLocks noChangeAspect="1"/>
          </p:cNvPicPr>
          <p:nvPr/>
        </p:nvPicPr>
        <p:blipFill>
          <a:blip r:embed="rId43"/>
          <a:srcRect l="9613" t="5200" r="5065" b="10376"/>
          <a:stretch>
            <a:fillRect/>
          </a:stretch>
        </p:blipFill>
        <p:spPr>
          <a:xfrm>
            <a:off x="7344000" y="3239770"/>
            <a:ext cx="899795" cy="1188085"/>
          </a:xfrm>
          <a:prstGeom prst="rect">
            <a:avLst/>
          </a:prstGeom>
        </p:spPr>
      </p:pic>
      <p:pic>
        <p:nvPicPr>
          <p:cNvPr id="56" name="图片 55" descr="人工智能导论"/>
          <p:cNvPicPr>
            <a:picLocks noChangeAspect="1"/>
          </p:cNvPicPr>
          <p:nvPr/>
        </p:nvPicPr>
        <p:blipFill>
          <a:blip r:embed="rId44"/>
          <a:srcRect l="12569" t="4947" r="4344" b="10617"/>
          <a:stretch>
            <a:fillRect/>
          </a:stretch>
        </p:blipFill>
        <p:spPr>
          <a:xfrm>
            <a:off x="144000" y="4680000"/>
            <a:ext cx="899795" cy="1186815"/>
          </a:xfrm>
          <a:prstGeom prst="rect">
            <a:avLst/>
          </a:prstGeom>
        </p:spPr>
      </p:pic>
      <p:pic>
        <p:nvPicPr>
          <p:cNvPr id="68" name="图片 67" descr="智能系统"/>
          <p:cNvPicPr>
            <a:picLocks noChangeAspect="1"/>
          </p:cNvPicPr>
          <p:nvPr/>
        </p:nvPicPr>
        <p:blipFill>
          <a:blip r:embed="rId45"/>
          <a:srcRect l="14175" t="4474" r="4036" b="9635"/>
          <a:stretch>
            <a:fillRect/>
          </a:stretch>
        </p:blipFill>
        <p:spPr>
          <a:xfrm>
            <a:off x="6948000" y="4678045"/>
            <a:ext cx="899795" cy="1187450"/>
          </a:xfrm>
          <a:prstGeom prst="rect">
            <a:avLst/>
          </a:prstGeom>
        </p:spPr>
      </p:pic>
      <p:pic>
        <p:nvPicPr>
          <p:cNvPr id="57" name="图片 56" descr="机器学习和深度学习"/>
          <p:cNvPicPr>
            <a:picLocks noChangeAspect="1"/>
          </p:cNvPicPr>
          <p:nvPr/>
        </p:nvPicPr>
        <p:blipFill>
          <a:blip r:embed="rId46"/>
          <a:srcRect l="14839" t="5829" r="7596" b="10367"/>
          <a:stretch>
            <a:fillRect/>
          </a:stretch>
        </p:blipFill>
        <p:spPr>
          <a:xfrm>
            <a:off x="3060000" y="4680585"/>
            <a:ext cx="899795" cy="1186815"/>
          </a:xfrm>
          <a:prstGeom prst="rect">
            <a:avLst/>
          </a:prstGeom>
        </p:spPr>
      </p:pic>
      <p:pic>
        <p:nvPicPr>
          <p:cNvPr id="58" name="图片 57" descr="自然语言处理"/>
          <p:cNvPicPr>
            <a:picLocks noChangeAspect="1"/>
          </p:cNvPicPr>
          <p:nvPr/>
        </p:nvPicPr>
        <p:blipFill>
          <a:blip r:embed="rId47"/>
          <a:srcRect l="14875" t="5318" r="6908" b="10393"/>
          <a:stretch>
            <a:fillRect/>
          </a:stretch>
        </p:blipFill>
        <p:spPr>
          <a:xfrm>
            <a:off x="4032000" y="4679950"/>
            <a:ext cx="899795" cy="1186180"/>
          </a:xfrm>
          <a:prstGeom prst="rect">
            <a:avLst/>
          </a:prstGeom>
        </p:spPr>
      </p:pic>
      <p:pic>
        <p:nvPicPr>
          <p:cNvPr id="61" name="图片 60" descr="知识表示与处理"/>
          <p:cNvPicPr>
            <a:picLocks noChangeAspect="1"/>
          </p:cNvPicPr>
          <p:nvPr/>
        </p:nvPicPr>
        <p:blipFill>
          <a:blip r:embed="rId48"/>
          <a:srcRect l="15951" t="5695" r="8134" b="10646"/>
          <a:stretch>
            <a:fillRect/>
          </a:stretch>
        </p:blipFill>
        <p:spPr>
          <a:xfrm>
            <a:off x="5004000" y="4680585"/>
            <a:ext cx="899795" cy="1186815"/>
          </a:xfrm>
          <a:prstGeom prst="rect">
            <a:avLst/>
          </a:prstGeom>
        </p:spPr>
      </p:pic>
      <p:pic>
        <p:nvPicPr>
          <p:cNvPr id="62" name="图片 61" descr="人工智能未来工程"/>
          <p:cNvPicPr>
            <a:picLocks noChangeAspect="1"/>
          </p:cNvPicPr>
          <p:nvPr/>
        </p:nvPicPr>
        <p:blipFill>
          <a:blip r:embed="rId49"/>
          <a:srcRect l="15130" t="5535" r="6443" b="10822"/>
          <a:stretch>
            <a:fillRect/>
          </a:stretch>
        </p:blipFill>
        <p:spPr>
          <a:xfrm>
            <a:off x="7920000" y="4679315"/>
            <a:ext cx="899795" cy="1186815"/>
          </a:xfrm>
          <a:prstGeom prst="rect">
            <a:avLst/>
          </a:prstGeom>
        </p:spPr>
      </p:pic>
      <p:pic>
        <p:nvPicPr>
          <p:cNvPr id="44" name="图片 43" descr="TensorFlow程序设计"/>
          <p:cNvPicPr>
            <a:picLocks noChangeAspect="1"/>
          </p:cNvPicPr>
          <p:nvPr>
            <p:custDataLst>
              <p:tags r:id="rId50"/>
            </p:custDataLst>
          </p:nvPr>
        </p:nvPicPr>
        <p:blipFill>
          <a:blip r:embed="rId51"/>
          <a:srcRect l="12894" t="5672" r="6635" b="10000"/>
          <a:stretch>
            <a:fillRect/>
          </a:stretch>
        </p:blipFill>
        <p:spPr>
          <a:xfrm>
            <a:off x="2088000" y="4679315"/>
            <a:ext cx="899795" cy="1186815"/>
          </a:xfrm>
          <a:prstGeom prst="rect">
            <a:avLst/>
          </a:prstGeom>
        </p:spPr>
      </p:pic>
      <p:pic>
        <p:nvPicPr>
          <p:cNvPr id="63" name="图片 62" descr="模式识别"/>
          <p:cNvPicPr>
            <a:picLocks noChangeAspect="1"/>
          </p:cNvPicPr>
          <p:nvPr/>
        </p:nvPicPr>
        <p:blipFill>
          <a:blip r:embed="rId52"/>
          <a:srcRect l="15065" t="5653" r="5714" b="9840"/>
          <a:stretch>
            <a:fillRect/>
          </a:stretch>
        </p:blipFill>
        <p:spPr>
          <a:xfrm>
            <a:off x="5976000" y="4678045"/>
            <a:ext cx="899795" cy="1187450"/>
          </a:xfrm>
          <a:prstGeom prst="rect">
            <a:avLst/>
          </a:prstGeom>
        </p:spPr>
      </p:pic>
      <p:pic>
        <p:nvPicPr>
          <p:cNvPr id="54" name="图片 53" descr="人工智能数据基础2"/>
          <p:cNvPicPr>
            <a:picLocks noChangeAspect="1"/>
          </p:cNvPicPr>
          <p:nvPr>
            <p:custDataLst>
              <p:tags r:id="rId53"/>
            </p:custDataLst>
          </p:nvPr>
        </p:nvPicPr>
        <p:blipFill>
          <a:blip r:embed="rId54"/>
          <a:srcRect l="14516" t="5334" r="6123" b="9573"/>
          <a:stretch>
            <a:fillRect/>
          </a:stretch>
        </p:blipFill>
        <p:spPr>
          <a:xfrm>
            <a:off x="1116000" y="4679315"/>
            <a:ext cx="899795" cy="118618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1997136"/>
            <a:ext cx="7084431" cy="1791128"/>
            <a:chOff x="-1" y="2037922"/>
            <a:chExt cx="12192763" cy="1791128"/>
          </a:xfrm>
        </p:grpSpPr>
        <p:sp>
          <p:nvSpPr>
            <p:cNvPr id="3" name="矩形 2"/>
            <p:cNvSpPr/>
            <p:nvPr/>
          </p:nvSpPr>
          <p:spPr>
            <a:xfrm>
              <a:off x="762" y="2038350"/>
              <a:ext cx="12192000" cy="179070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/>
            <p:cNvSpPr/>
            <p:nvPr/>
          </p:nvSpPr>
          <p:spPr>
            <a:xfrm>
              <a:off x="762" y="2037922"/>
              <a:ext cx="12192000" cy="72000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>
              <a:off x="-1" y="3752264"/>
              <a:ext cx="12192000" cy="72000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391"/>
          <a:stretch>
            <a:fillRect/>
          </a:stretch>
        </p:blipFill>
        <p:spPr>
          <a:xfrm flipH="1">
            <a:off x="6143625" y="0"/>
            <a:ext cx="3000375" cy="6858000"/>
          </a:xfrm>
          <a:prstGeom prst="rect">
            <a:avLst/>
          </a:prstGeom>
        </p:spPr>
      </p:pic>
      <p:sp>
        <p:nvSpPr>
          <p:cNvPr id="7" name="文本框 5"/>
          <p:cNvSpPr txBox="1"/>
          <p:nvPr/>
        </p:nvSpPr>
        <p:spPr>
          <a:xfrm>
            <a:off x="1371600" y="2328817"/>
            <a:ext cx="418576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7200" spc="600" dirty="0" smtClean="0">
                <a:solidFill>
                  <a:schemeClr val="bg1"/>
                </a:solidFill>
              </a:rPr>
              <a:t>感谢聆听</a:t>
            </a:r>
            <a:endParaRPr lang="zh-CN" altLang="en-US" sz="7200" spc="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n-US" altLang="zh-CN" sz="2000" dirty="0" smtClean="0"/>
              <a:t>10.1.1</a:t>
            </a:r>
            <a:r>
              <a:rPr lang="zh-CN" altLang="en-US" sz="2000" dirty="0"/>
              <a:t>文件模式</a:t>
            </a:r>
            <a:endParaRPr lang="zh-CN" altLang="en-US" sz="2000" dirty="0"/>
          </a:p>
        </p:txBody>
      </p:sp>
      <p:sp>
        <p:nvSpPr>
          <p:cNvPr id="3" name="内容占位符 2"/>
          <p:cNvSpPr>
            <a:spLocks noGrp="1"/>
          </p:cNvSpPr>
          <p:nvPr>
            <p:ph sz="quarter" idx="14"/>
          </p:nvPr>
        </p:nvSpPr>
        <p:spPr>
          <a:xfrm>
            <a:off x="364881" y="1441693"/>
            <a:ext cx="8260504" cy="4686151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访问文件的模式有：读、写、追加等。以不同模式打开文件，详细功能</a:t>
            </a:r>
            <a:r>
              <a:rPr lang="zh-CN" alt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如（教材表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10.1</a:t>
            </a: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所</a:t>
            </a:r>
            <a:r>
              <a:rPr lang="zh-CN" alt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述）</a:t>
            </a:r>
            <a:endParaRPr lang="en-US" altLang="zh-CN" sz="20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例：以写模式打开并创建一个文件，如下所示：</a:t>
            </a:r>
            <a:endParaRPr lang="zh-CN" alt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&gt;&gt;&gt; </a:t>
            </a:r>
            <a:r>
              <a:rPr lang="en-US" altLang="zh-CN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str_file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= open("G:\\</a:t>
            </a:r>
            <a:r>
              <a:rPr lang="en-US" altLang="zh-CN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file_test.txt","w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")</a:t>
            </a:r>
            <a:endParaRPr lang="en-US" altLang="zh-CN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endParaRPr lang="en-US" altLang="zh-CN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46185" y="105507"/>
            <a:ext cx="357846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100" b="1" spc="225" dirty="0" smtClean="0">
                <a:solidFill>
                  <a:prstClr val="white"/>
                </a:solidFill>
              </a:rPr>
              <a:t>10.1 </a:t>
            </a:r>
            <a:r>
              <a:rPr lang="zh-CN" altLang="en-US" sz="2100" b="1" spc="225" dirty="0" smtClean="0">
                <a:solidFill>
                  <a:prstClr val="white"/>
                </a:solidFill>
              </a:rPr>
              <a:t>打开</a:t>
            </a:r>
            <a:r>
              <a:rPr lang="zh-CN" altLang="en-US" sz="2100" b="1" spc="225" dirty="0">
                <a:solidFill>
                  <a:prstClr val="white"/>
                </a:solidFill>
              </a:rPr>
              <a:t>文件</a:t>
            </a:r>
            <a:endParaRPr lang="en-US" altLang="zh-CN" sz="2100" b="1" spc="225" dirty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523891" y="255004"/>
            <a:ext cx="3006969" cy="3008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55" dirty="0">
                <a:solidFill>
                  <a:prstClr val="white"/>
                </a:solidFill>
              </a:rPr>
              <a:t>  </a:t>
            </a:r>
            <a:r>
              <a:rPr lang="zh-CN" altLang="en-US" sz="1355" dirty="0" smtClean="0">
                <a:solidFill>
                  <a:prstClr val="white"/>
                </a:solidFill>
              </a:rPr>
              <a:t>第十章 文件</a:t>
            </a:r>
            <a:r>
              <a:rPr lang="zh-CN" altLang="en-US" sz="1355" dirty="0">
                <a:solidFill>
                  <a:prstClr val="white"/>
                </a:solidFill>
              </a:rPr>
              <a:t>操作</a:t>
            </a:r>
            <a:endParaRPr lang="zh-CN" altLang="en-US" sz="1355" dirty="0">
              <a:solidFill>
                <a:prstClr val="white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n-US" altLang="zh-CN" sz="2000" dirty="0" smtClean="0"/>
              <a:t>10.1.2</a:t>
            </a:r>
            <a:r>
              <a:rPr lang="zh-CN" altLang="en-US" sz="2000" dirty="0" smtClean="0"/>
              <a:t>文件</a:t>
            </a:r>
            <a:r>
              <a:rPr lang="zh-CN" altLang="en-US" sz="2000" dirty="0"/>
              <a:t>缓冲区</a:t>
            </a:r>
            <a:endParaRPr lang="zh-CN" altLang="en-US" sz="2000" dirty="0"/>
          </a:p>
        </p:txBody>
      </p:sp>
      <p:sp>
        <p:nvSpPr>
          <p:cNvPr id="3" name="内容占位符 2"/>
          <p:cNvSpPr>
            <a:spLocks noGrp="1"/>
          </p:cNvSpPr>
          <p:nvPr>
            <p:ph sz="quarter" idx="14"/>
          </p:nvPr>
        </p:nvSpPr>
        <p:spPr>
          <a:xfrm>
            <a:off x="364881" y="1441693"/>
            <a:ext cx="8260504" cy="4686151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Python</a:t>
            </a: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文件缓冲区，一般分为三种模式：全缓冲、无缓冲、行缓冲。</a:t>
            </a:r>
            <a:endParaRPr lang="zh-CN" alt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全缓冲：默认情况下，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Python</a:t>
            </a: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文件写入采用全缓冲模式，空间大小为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4096</a:t>
            </a: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字节。前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4096</a:t>
            </a: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个字节的信息都会写在缓冲区中，当第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4097</a:t>
            </a: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个字节写入的时候，系统会把先前的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4096</a:t>
            </a: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个字节通过系统调用写入文件。同样，可以用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Buffering=n(</a:t>
            </a: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单位为：字节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自定义缓冲区的大小。</a:t>
            </a:r>
            <a:endParaRPr lang="zh-CN" alt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行缓冲：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Buffering=1</a:t>
            </a: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，系统每遇到一个换行符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(’\n’)</a:t>
            </a: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才进行系统调用，将缓冲区的信息写入文件。</a:t>
            </a:r>
            <a:endParaRPr lang="zh-CN" alt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无缓冲：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Buffering=0</a:t>
            </a: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，当需要将系统产生的信息实时写入文件时，就须要设置为无缓冲的模式</a:t>
            </a:r>
            <a:r>
              <a:rPr lang="zh-CN" alt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。</a:t>
            </a:r>
            <a:endParaRPr lang="zh-CN" altLang="en-US" sz="20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46185" y="105507"/>
            <a:ext cx="357846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100" b="1" spc="225" dirty="0" smtClean="0">
                <a:solidFill>
                  <a:prstClr val="white"/>
                </a:solidFill>
              </a:rPr>
              <a:t>10.1 </a:t>
            </a:r>
            <a:r>
              <a:rPr lang="zh-CN" altLang="en-US" sz="2100" b="1" spc="225" dirty="0" smtClean="0">
                <a:solidFill>
                  <a:prstClr val="white"/>
                </a:solidFill>
              </a:rPr>
              <a:t>打开</a:t>
            </a:r>
            <a:r>
              <a:rPr lang="zh-CN" altLang="en-US" sz="2100" b="1" spc="225" dirty="0">
                <a:solidFill>
                  <a:prstClr val="white"/>
                </a:solidFill>
              </a:rPr>
              <a:t>文件</a:t>
            </a:r>
            <a:endParaRPr lang="en-US" altLang="zh-CN" sz="2100" b="1" spc="225" dirty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523891" y="255004"/>
            <a:ext cx="3006969" cy="3008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55" dirty="0">
                <a:solidFill>
                  <a:prstClr val="white"/>
                </a:solidFill>
              </a:rPr>
              <a:t>  </a:t>
            </a:r>
            <a:r>
              <a:rPr lang="zh-CN" altLang="en-US" sz="1355" dirty="0" smtClean="0">
                <a:solidFill>
                  <a:prstClr val="white"/>
                </a:solidFill>
              </a:rPr>
              <a:t>第十章 文件</a:t>
            </a:r>
            <a:r>
              <a:rPr lang="zh-CN" altLang="en-US" sz="1355" dirty="0">
                <a:solidFill>
                  <a:prstClr val="white"/>
                </a:solidFill>
              </a:rPr>
              <a:t>操作</a:t>
            </a:r>
            <a:endParaRPr lang="zh-CN" altLang="en-US" sz="1355" dirty="0">
              <a:solidFill>
                <a:prstClr val="white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组合 72"/>
          <p:cNvGrpSpPr/>
          <p:nvPr/>
        </p:nvGrpSpPr>
        <p:grpSpPr>
          <a:xfrm>
            <a:off x="690257" y="854039"/>
            <a:ext cx="7832784" cy="781050"/>
            <a:chOff x="2788580" y="1152524"/>
            <a:chExt cx="3730770" cy="781050"/>
          </a:xfrm>
        </p:grpSpPr>
        <p:grpSp>
          <p:nvGrpSpPr>
            <p:cNvPr id="6" name="组合 5"/>
            <p:cNvGrpSpPr/>
            <p:nvPr/>
          </p:nvGrpSpPr>
          <p:grpSpPr>
            <a:xfrm>
              <a:off x="2788580" y="1152524"/>
              <a:ext cx="3730770" cy="781050"/>
              <a:chOff x="3725790" y="847725"/>
              <a:chExt cx="3730770" cy="781050"/>
            </a:xfrm>
          </p:grpSpPr>
          <p:grpSp>
            <p:nvGrpSpPr>
              <p:cNvPr id="7" name="组合 6"/>
              <p:cNvGrpSpPr/>
              <p:nvPr/>
            </p:nvGrpSpPr>
            <p:grpSpPr>
              <a:xfrm>
                <a:off x="3725790" y="1019175"/>
                <a:ext cx="627135" cy="609600"/>
                <a:chOff x="3725790" y="1019175"/>
                <a:chExt cx="627135" cy="609600"/>
              </a:xfrm>
            </p:grpSpPr>
            <p:sp>
              <p:nvSpPr>
                <p:cNvPr id="12" name="任意多边形 11"/>
                <p:cNvSpPr/>
                <p:nvPr/>
              </p:nvSpPr>
              <p:spPr>
                <a:xfrm>
                  <a:off x="3725790" y="1019175"/>
                  <a:ext cx="627135" cy="609600"/>
                </a:xfrm>
                <a:custGeom>
                  <a:avLst/>
                  <a:gdLst>
                    <a:gd name="connsiteX0" fmla="*/ 0 w 627135"/>
                    <a:gd name="connsiteY0" fmla="*/ 0 h 609600"/>
                    <a:gd name="connsiteX1" fmla="*/ 627135 w 627135"/>
                    <a:gd name="connsiteY1" fmla="*/ 0 h 609600"/>
                    <a:gd name="connsiteX2" fmla="*/ 627135 w 627135"/>
                    <a:gd name="connsiteY2" fmla="*/ 609600 h 609600"/>
                    <a:gd name="connsiteX3" fmla="*/ 1783 w 627135"/>
                    <a:gd name="connsiteY3" fmla="*/ 609600 h 609600"/>
                    <a:gd name="connsiteX4" fmla="*/ 305666 w 627135"/>
                    <a:gd name="connsiteY4" fmla="*/ 300804 h 609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7135" h="609600">
                      <a:moveTo>
                        <a:pt x="0" y="0"/>
                      </a:moveTo>
                      <a:lnTo>
                        <a:pt x="627135" y="0"/>
                      </a:lnTo>
                      <a:lnTo>
                        <a:pt x="627135" y="609600"/>
                      </a:lnTo>
                      <a:lnTo>
                        <a:pt x="1783" y="609600"/>
                      </a:lnTo>
                      <a:lnTo>
                        <a:pt x="305666" y="30080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3" name="直角三角形 12"/>
                <p:cNvSpPr/>
                <p:nvPr/>
              </p:nvSpPr>
              <p:spPr>
                <a:xfrm rot="5400000" flipV="1">
                  <a:off x="4181475" y="1457325"/>
                  <a:ext cx="171450" cy="171450"/>
                </a:xfrm>
                <a:prstGeom prst="rtTriangle">
                  <a:avLst/>
                </a:pr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8" name="组合 7"/>
              <p:cNvGrpSpPr/>
              <p:nvPr/>
            </p:nvGrpSpPr>
            <p:grpSpPr>
              <a:xfrm flipH="1">
                <a:off x="6829425" y="1019175"/>
                <a:ext cx="627135" cy="609600"/>
                <a:chOff x="3725790" y="1019175"/>
                <a:chExt cx="627135" cy="609600"/>
              </a:xfrm>
            </p:grpSpPr>
            <p:sp>
              <p:nvSpPr>
                <p:cNvPr id="10" name="任意多边形 9"/>
                <p:cNvSpPr/>
                <p:nvPr/>
              </p:nvSpPr>
              <p:spPr>
                <a:xfrm>
                  <a:off x="3725790" y="1019175"/>
                  <a:ext cx="627135" cy="609600"/>
                </a:xfrm>
                <a:custGeom>
                  <a:avLst/>
                  <a:gdLst>
                    <a:gd name="connsiteX0" fmla="*/ 0 w 627135"/>
                    <a:gd name="connsiteY0" fmla="*/ 0 h 609600"/>
                    <a:gd name="connsiteX1" fmla="*/ 627135 w 627135"/>
                    <a:gd name="connsiteY1" fmla="*/ 0 h 609600"/>
                    <a:gd name="connsiteX2" fmla="*/ 627135 w 627135"/>
                    <a:gd name="connsiteY2" fmla="*/ 609600 h 609600"/>
                    <a:gd name="connsiteX3" fmla="*/ 1783 w 627135"/>
                    <a:gd name="connsiteY3" fmla="*/ 609600 h 609600"/>
                    <a:gd name="connsiteX4" fmla="*/ 305666 w 627135"/>
                    <a:gd name="connsiteY4" fmla="*/ 300804 h 609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7135" h="609600">
                      <a:moveTo>
                        <a:pt x="0" y="0"/>
                      </a:moveTo>
                      <a:lnTo>
                        <a:pt x="627135" y="0"/>
                      </a:lnTo>
                      <a:lnTo>
                        <a:pt x="627135" y="609600"/>
                      </a:lnTo>
                      <a:lnTo>
                        <a:pt x="1783" y="609600"/>
                      </a:lnTo>
                      <a:lnTo>
                        <a:pt x="305666" y="30080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1" name="直角三角形 10"/>
                <p:cNvSpPr/>
                <p:nvPr/>
              </p:nvSpPr>
              <p:spPr>
                <a:xfrm rot="5400000" flipV="1">
                  <a:off x="4181475" y="1457325"/>
                  <a:ext cx="171450" cy="171450"/>
                </a:xfrm>
                <a:prstGeom prst="rtTriangle">
                  <a:avLst/>
                </a:pr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</p:grpSp>
          <p:sp>
            <p:nvSpPr>
              <p:cNvPr id="9" name="矩形 8"/>
              <p:cNvSpPr/>
              <p:nvPr/>
            </p:nvSpPr>
            <p:spPr>
              <a:xfrm>
                <a:off x="4181475" y="847725"/>
                <a:ext cx="2819400" cy="609600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4" name="文本框 14"/>
            <p:cNvSpPr txBox="1"/>
            <p:nvPr/>
          </p:nvSpPr>
          <p:spPr>
            <a:xfrm>
              <a:off x="3843909" y="1169836"/>
              <a:ext cx="145617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2800" dirty="0" smtClean="0">
                  <a:solidFill>
                    <a:srgbClr val="FFC000"/>
                  </a:solidFill>
                </a:rPr>
                <a:t>第十章</a:t>
              </a:r>
              <a:r>
                <a:rPr lang="zh-CN" altLang="en-US" sz="2800" dirty="0">
                  <a:solidFill>
                    <a:srgbClr val="FFC000"/>
                  </a:solidFill>
                </a:rPr>
                <a:t>　文件操作</a:t>
              </a:r>
              <a:endParaRPr lang="zh-CN" altLang="en-US" sz="2800" dirty="0">
                <a:solidFill>
                  <a:srgbClr val="FFC000"/>
                </a:solidFill>
              </a:endParaRPr>
            </a:p>
          </p:txBody>
        </p:sp>
      </p:grpSp>
      <p:grpSp>
        <p:nvGrpSpPr>
          <p:cNvPr id="67" name="组合 66"/>
          <p:cNvGrpSpPr/>
          <p:nvPr/>
        </p:nvGrpSpPr>
        <p:grpSpPr>
          <a:xfrm>
            <a:off x="1740886" y="2376099"/>
            <a:ext cx="5693399" cy="414020"/>
            <a:chOff x="1807265" y="2462595"/>
            <a:chExt cx="5693399" cy="414020"/>
          </a:xfrm>
        </p:grpSpPr>
        <p:sp>
          <p:nvSpPr>
            <p:cNvPr id="47" name="圆角矩形 46"/>
            <p:cNvSpPr/>
            <p:nvPr/>
          </p:nvSpPr>
          <p:spPr>
            <a:xfrm>
              <a:off x="1807265" y="2478527"/>
              <a:ext cx="5693399" cy="394154"/>
            </a:xfrm>
            <a:prstGeom prst="roundRect">
              <a:avLst>
                <a:gd name="adj" fmla="val 20658"/>
              </a:avLst>
            </a:prstGeom>
            <a:solidFill>
              <a:srgbClr val="3D89BC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48" name="矩形 47"/>
            <p:cNvSpPr/>
            <p:nvPr/>
          </p:nvSpPr>
          <p:spPr>
            <a:xfrm>
              <a:off x="1883286" y="2462595"/>
              <a:ext cx="3004185" cy="4140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100" spc="225" dirty="0">
                  <a:solidFill>
                    <a:prstClr val="white"/>
                  </a:solidFill>
                </a:rPr>
                <a:t>10.2</a:t>
              </a:r>
              <a:r>
                <a:rPr lang="zh-CN" altLang="en-US" sz="2100" spc="225" dirty="0">
                  <a:solidFill>
                    <a:prstClr val="white"/>
                  </a:solidFill>
                </a:rPr>
                <a:t> 基本的文件方法</a:t>
              </a:r>
              <a:endParaRPr lang="zh-CN" altLang="en-US" sz="2100" spc="225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68" name="组合 67"/>
          <p:cNvGrpSpPr/>
          <p:nvPr/>
        </p:nvGrpSpPr>
        <p:grpSpPr>
          <a:xfrm>
            <a:off x="1754534" y="1728013"/>
            <a:ext cx="5693399" cy="424800"/>
            <a:chOff x="1807265" y="2935089"/>
            <a:chExt cx="5693399" cy="424800"/>
          </a:xfrm>
        </p:grpSpPr>
        <p:sp>
          <p:nvSpPr>
            <p:cNvPr id="49" name="圆角矩形 48"/>
            <p:cNvSpPr/>
            <p:nvPr/>
          </p:nvSpPr>
          <p:spPr>
            <a:xfrm>
              <a:off x="1807265" y="2935089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50" name="矩形 49"/>
            <p:cNvSpPr/>
            <p:nvPr/>
          </p:nvSpPr>
          <p:spPr>
            <a:xfrm>
              <a:off x="1881814" y="2945869"/>
              <a:ext cx="2118360" cy="4140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10.1</a:t>
              </a:r>
              <a:r>
                <a:rPr lang="zh-CN" altLang="en-US" sz="2100" spc="225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打开</a:t>
              </a:r>
              <a:r>
                <a:rPr lang="zh-CN" altLang="en-US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文件</a:t>
              </a:r>
              <a:endParaRPr lang="zh-CN" altLang="en-US" sz="2100" spc="225" dirty="0" smtClean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grpSp>
        <p:nvGrpSpPr>
          <p:cNvPr id="69" name="组合 68"/>
          <p:cNvGrpSpPr/>
          <p:nvPr/>
        </p:nvGrpSpPr>
        <p:grpSpPr>
          <a:xfrm>
            <a:off x="1754534" y="3024022"/>
            <a:ext cx="5693399" cy="424800"/>
            <a:chOff x="1807265" y="3400693"/>
            <a:chExt cx="5693399" cy="424800"/>
          </a:xfrm>
        </p:grpSpPr>
        <p:sp>
          <p:nvSpPr>
            <p:cNvPr id="51" name="圆角矩形 50"/>
            <p:cNvSpPr/>
            <p:nvPr/>
          </p:nvSpPr>
          <p:spPr>
            <a:xfrm>
              <a:off x="1807265" y="3400693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52" name="矩形 51"/>
            <p:cNvSpPr/>
            <p:nvPr/>
          </p:nvSpPr>
          <p:spPr>
            <a:xfrm>
              <a:off x="1881814" y="3411473"/>
              <a:ext cx="3052445" cy="4140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10.3</a:t>
              </a:r>
              <a:r>
                <a:rPr lang="zh-CN" altLang="en-US" sz="2100" spc="225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n-US" altLang="zh-CN" sz="2100" spc="225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String I/O</a:t>
              </a:r>
              <a:r>
                <a:rPr lang="zh-CN" altLang="en-US" sz="2100" spc="225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函数</a:t>
              </a:r>
              <a:endParaRPr lang="zh-CN" altLang="en-US" sz="2100" spc="225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grpSp>
        <p:nvGrpSpPr>
          <p:cNvPr id="70" name="组合 69"/>
          <p:cNvGrpSpPr/>
          <p:nvPr/>
        </p:nvGrpSpPr>
        <p:grpSpPr>
          <a:xfrm>
            <a:off x="1754534" y="4320032"/>
            <a:ext cx="5693399" cy="424801"/>
            <a:chOff x="1807265" y="3866296"/>
            <a:chExt cx="5693399" cy="424801"/>
          </a:xfrm>
        </p:grpSpPr>
        <p:sp>
          <p:nvSpPr>
            <p:cNvPr id="53" name="圆角矩形 52"/>
            <p:cNvSpPr/>
            <p:nvPr/>
          </p:nvSpPr>
          <p:spPr>
            <a:xfrm>
              <a:off x="1807265" y="3866296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54" name="矩形 53"/>
            <p:cNvSpPr/>
            <p:nvPr/>
          </p:nvSpPr>
          <p:spPr>
            <a:xfrm>
              <a:off x="1881814" y="3877077"/>
              <a:ext cx="1527810" cy="4140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10.5</a:t>
              </a:r>
              <a:r>
                <a:rPr lang="zh-CN" altLang="en-US" sz="2100" spc="225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实验</a:t>
              </a:r>
              <a:endParaRPr lang="zh-CN" altLang="en-US" sz="2100" spc="225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sp>
        <p:nvSpPr>
          <p:cNvPr id="32" name="矩形 31"/>
          <p:cNvSpPr/>
          <p:nvPr/>
        </p:nvSpPr>
        <p:spPr>
          <a:xfrm>
            <a:off x="-7143" y="-9147"/>
            <a:ext cx="9158090" cy="38219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prstClr val="white"/>
              </a:solidFill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-6985" y="6111240"/>
            <a:ext cx="9144000" cy="55816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45" name="矩形 44"/>
          <p:cNvSpPr/>
          <p:nvPr/>
        </p:nvSpPr>
        <p:spPr>
          <a:xfrm>
            <a:off x="7929" y="38314"/>
            <a:ext cx="2435282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350" dirty="0" smtClean="0">
                <a:solidFill>
                  <a:prstClr val="white"/>
                </a:solidFill>
              </a:rPr>
              <a:t>大数据应用人才培养系列教材</a:t>
            </a:r>
            <a:endParaRPr lang="zh-CN" altLang="en-US" sz="1350" dirty="0">
              <a:solidFill>
                <a:prstClr val="white"/>
              </a:solidFill>
            </a:endParaRPr>
          </a:p>
        </p:txBody>
      </p:sp>
      <p:grpSp>
        <p:nvGrpSpPr>
          <p:cNvPr id="33" name="组合 32"/>
          <p:cNvGrpSpPr/>
          <p:nvPr/>
        </p:nvGrpSpPr>
        <p:grpSpPr>
          <a:xfrm>
            <a:off x="1770454" y="4968037"/>
            <a:ext cx="5693399" cy="424800"/>
            <a:chOff x="1807265" y="3400693"/>
            <a:chExt cx="5693399" cy="424800"/>
          </a:xfrm>
        </p:grpSpPr>
        <p:sp>
          <p:nvSpPr>
            <p:cNvPr id="34" name="圆角矩形 33"/>
            <p:cNvSpPr/>
            <p:nvPr/>
          </p:nvSpPr>
          <p:spPr>
            <a:xfrm>
              <a:off x="1807265" y="3400693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38" name="矩形 37"/>
            <p:cNvSpPr/>
            <p:nvPr/>
          </p:nvSpPr>
          <p:spPr>
            <a:xfrm>
              <a:off x="1881814" y="3411473"/>
              <a:ext cx="1527810" cy="4140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10.6</a:t>
              </a:r>
              <a:r>
                <a:rPr lang="zh-CN" altLang="en-US" sz="2100" spc="225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小结</a:t>
              </a:r>
              <a:endParaRPr lang="zh-CN" altLang="en-US" sz="2100" spc="225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grpSp>
        <p:nvGrpSpPr>
          <p:cNvPr id="39" name="组合 38"/>
          <p:cNvGrpSpPr/>
          <p:nvPr/>
        </p:nvGrpSpPr>
        <p:grpSpPr>
          <a:xfrm>
            <a:off x="1770454" y="5616042"/>
            <a:ext cx="5693399" cy="424801"/>
            <a:chOff x="1807265" y="3866296"/>
            <a:chExt cx="5693399" cy="424801"/>
          </a:xfrm>
        </p:grpSpPr>
        <p:sp>
          <p:nvSpPr>
            <p:cNvPr id="43" name="圆角矩形 42"/>
            <p:cNvSpPr/>
            <p:nvPr/>
          </p:nvSpPr>
          <p:spPr>
            <a:xfrm>
              <a:off x="1807265" y="3866296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44" name="矩形 43"/>
            <p:cNvSpPr/>
            <p:nvPr/>
          </p:nvSpPr>
          <p:spPr>
            <a:xfrm>
              <a:off x="1881814" y="3877077"/>
              <a:ext cx="1527810" cy="4140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10.7</a:t>
              </a:r>
              <a:r>
                <a:rPr lang="zh-CN" altLang="en-US" sz="2100" spc="225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习题</a:t>
              </a:r>
              <a:endParaRPr lang="zh-CN" altLang="en-US" sz="2100" spc="225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grpSp>
        <p:nvGrpSpPr>
          <p:cNvPr id="46" name="组合 45"/>
          <p:cNvGrpSpPr/>
          <p:nvPr/>
        </p:nvGrpSpPr>
        <p:grpSpPr>
          <a:xfrm>
            <a:off x="1743158" y="3672027"/>
            <a:ext cx="5693399" cy="424800"/>
            <a:chOff x="1807265" y="3400693"/>
            <a:chExt cx="5693399" cy="424800"/>
          </a:xfrm>
        </p:grpSpPr>
        <p:sp>
          <p:nvSpPr>
            <p:cNvPr id="55" name="圆角矩形 54"/>
            <p:cNvSpPr/>
            <p:nvPr/>
          </p:nvSpPr>
          <p:spPr>
            <a:xfrm>
              <a:off x="1807265" y="3400693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56" name="矩形 55"/>
            <p:cNvSpPr/>
            <p:nvPr/>
          </p:nvSpPr>
          <p:spPr>
            <a:xfrm>
              <a:off x="1881814" y="3411473"/>
              <a:ext cx="3004185" cy="4140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10.4</a:t>
              </a:r>
              <a:r>
                <a:rPr lang="zh-CN" altLang="en-US" sz="2100" spc="225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基本的目录方法</a:t>
              </a:r>
              <a:endParaRPr lang="zh-CN" altLang="en-US" sz="2100" spc="225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n-US" altLang="zh-CN" sz="2000" dirty="0" smtClean="0"/>
              <a:t>10.2.1 </a:t>
            </a:r>
            <a:r>
              <a:rPr lang="zh-CN" altLang="en-US" sz="2000" dirty="0" smtClean="0"/>
              <a:t>读</a:t>
            </a:r>
            <a:r>
              <a:rPr lang="zh-CN" altLang="en-US" sz="2000" dirty="0"/>
              <a:t>和写</a:t>
            </a:r>
            <a:endParaRPr lang="zh-CN" altLang="en-US" sz="2000" dirty="0"/>
          </a:p>
        </p:txBody>
      </p:sp>
      <p:sp>
        <p:nvSpPr>
          <p:cNvPr id="3" name="内容占位符 2"/>
          <p:cNvSpPr>
            <a:spLocks noGrp="1"/>
          </p:cNvSpPr>
          <p:nvPr>
            <p:ph sz="quarter" idx="14"/>
          </p:nvPr>
        </p:nvSpPr>
        <p:spPr>
          <a:xfrm>
            <a:off x="364881" y="1441693"/>
            <a:ext cx="8260504" cy="4686151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1. read()</a:t>
            </a: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方法</a:t>
            </a:r>
            <a:endParaRPr lang="zh-CN" alt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语法格式如下： </a:t>
            </a:r>
            <a:endParaRPr lang="zh-CN" alt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String = </a:t>
            </a:r>
            <a:r>
              <a:rPr lang="en-US" altLang="zh-CN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fileobject.read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([size])</a:t>
            </a: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；</a:t>
            </a:r>
            <a:endParaRPr lang="zh-CN" alt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size——</a:t>
            </a: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从文件中读取的字节数，如果未指定则读取文件的全部信息。</a:t>
            </a:r>
            <a:endParaRPr lang="zh-CN" alt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返回值为从文件中读取的字符串</a:t>
            </a:r>
            <a:r>
              <a:rPr lang="zh-CN" alt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。</a:t>
            </a:r>
            <a:endParaRPr lang="en-US" altLang="zh-CN" sz="2000" dirty="0" smtClean="0"/>
          </a:p>
          <a:p>
            <a:pPr>
              <a:lnSpc>
                <a:spcPct val="150000"/>
              </a:lnSpc>
            </a:pPr>
            <a:endParaRPr lang="zh-CN" altLang="en-US" sz="2000" dirty="0"/>
          </a:p>
        </p:txBody>
      </p:sp>
      <p:sp>
        <p:nvSpPr>
          <p:cNvPr id="4" name="TextBox 3"/>
          <p:cNvSpPr txBox="1"/>
          <p:nvPr/>
        </p:nvSpPr>
        <p:spPr>
          <a:xfrm>
            <a:off x="246185" y="105507"/>
            <a:ext cx="357846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100" b="1" spc="225" dirty="0" smtClean="0">
                <a:solidFill>
                  <a:prstClr val="white"/>
                </a:solidFill>
              </a:rPr>
              <a:t>10.2 </a:t>
            </a:r>
            <a:r>
              <a:rPr lang="zh-CN" altLang="en-US" sz="2100" b="1" spc="225" dirty="0" smtClean="0">
                <a:solidFill>
                  <a:prstClr val="white"/>
                </a:solidFill>
              </a:rPr>
              <a:t>基本</a:t>
            </a:r>
            <a:r>
              <a:rPr lang="zh-CN" altLang="en-US" sz="2100" b="1" spc="225" dirty="0">
                <a:solidFill>
                  <a:prstClr val="white"/>
                </a:solidFill>
              </a:rPr>
              <a:t>的文件方法</a:t>
            </a:r>
            <a:endParaRPr lang="en-US" altLang="zh-CN" sz="2100" b="1" spc="225" dirty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523891" y="255004"/>
            <a:ext cx="3006969" cy="3008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55" dirty="0">
                <a:solidFill>
                  <a:prstClr val="white"/>
                </a:solidFill>
              </a:rPr>
              <a:t>  </a:t>
            </a:r>
            <a:r>
              <a:rPr lang="zh-CN" altLang="en-US" sz="1355" dirty="0" smtClean="0">
                <a:solidFill>
                  <a:prstClr val="white"/>
                </a:solidFill>
              </a:rPr>
              <a:t>第十章 文件</a:t>
            </a:r>
            <a:r>
              <a:rPr lang="zh-CN" altLang="en-US" sz="1355" dirty="0">
                <a:solidFill>
                  <a:prstClr val="white"/>
                </a:solidFill>
              </a:rPr>
              <a:t>操作</a:t>
            </a:r>
            <a:endParaRPr lang="zh-CN" altLang="en-US" sz="1355" dirty="0">
              <a:solidFill>
                <a:prstClr val="white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n-US" altLang="zh-CN" sz="2000" dirty="0" smtClean="0"/>
              <a:t>10.2.1 </a:t>
            </a:r>
            <a:r>
              <a:rPr lang="zh-CN" altLang="en-US" sz="2000" dirty="0" smtClean="0"/>
              <a:t>读</a:t>
            </a:r>
            <a:r>
              <a:rPr lang="zh-CN" altLang="en-US" sz="2000" dirty="0"/>
              <a:t>和写</a:t>
            </a:r>
            <a:endParaRPr lang="zh-CN" altLang="en-US" sz="2000" dirty="0"/>
          </a:p>
        </p:txBody>
      </p:sp>
      <p:sp>
        <p:nvSpPr>
          <p:cNvPr id="3" name="内容占位符 2"/>
          <p:cNvSpPr>
            <a:spLocks noGrp="1"/>
          </p:cNvSpPr>
          <p:nvPr>
            <p:ph sz="quarter" idx="14"/>
          </p:nvPr>
        </p:nvSpPr>
        <p:spPr>
          <a:xfrm>
            <a:off x="364881" y="1441693"/>
            <a:ext cx="8260504" cy="4686151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2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 write()</a:t>
            </a: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方法</a:t>
            </a:r>
            <a:endParaRPr lang="zh-CN" alt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语法格式如下：</a:t>
            </a:r>
            <a:endParaRPr lang="zh-CN" alt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zh-CN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fileobject.write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(string)</a:t>
            </a: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；</a:t>
            </a:r>
            <a:endParaRPr lang="zh-CN" alt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write()</a:t>
            </a: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方法将字符串写入一个打开的文件。</a:t>
            </a:r>
            <a:endParaRPr lang="zh-CN" alt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write()</a:t>
            </a: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方法不会自动在字符串的末尾添加换行符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('\n')</a:t>
            </a: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，需要人为在字符串末尾添加换行符。 </a:t>
            </a:r>
            <a:endParaRPr lang="zh-CN" alt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endParaRPr lang="zh-CN" alt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46185" y="105507"/>
            <a:ext cx="357846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100" b="1" spc="225" dirty="0" smtClean="0">
                <a:solidFill>
                  <a:prstClr val="white"/>
                </a:solidFill>
              </a:rPr>
              <a:t>10.2 </a:t>
            </a:r>
            <a:r>
              <a:rPr lang="zh-CN" altLang="en-US" sz="2100" b="1" spc="225" dirty="0" smtClean="0">
                <a:solidFill>
                  <a:prstClr val="white"/>
                </a:solidFill>
              </a:rPr>
              <a:t>基本</a:t>
            </a:r>
            <a:r>
              <a:rPr lang="zh-CN" altLang="en-US" sz="2100" b="1" spc="225" dirty="0">
                <a:solidFill>
                  <a:prstClr val="white"/>
                </a:solidFill>
              </a:rPr>
              <a:t>的文件方法</a:t>
            </a:r>
            <a:endParaRPr lang="en-US" altLang="zh-CN" sz="2100" b="1" spc="225" dirty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523891" y="255004"/>
            <a:ext cx="3006969" cy="3008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55" dirty="0">
                <a:solidFill>
                  <a:prstClr val="white"/>
                </a:solidFill>
              </a:rPr>
              <a:t>  </a:t>
            </a:r>
            <a:r>
              <a:rPr lang="zh-CN" altLang="en-US" sz="1355" dirty="0" smtClean="0">
                <a:solidFill>
                  <a:prstClr val="white"/>
                </a:solidFill>
              </a:rPr>
              <a:t>第十章 文件</a:t>
            </a:r>
            <a:r>
              <a:rPr lang="zh-CN" altLang="en-US" sz="1355" dirty="0">
                <a:solidFill>
                  <a:prstClr val="white"/>
                </a:solidFill>
              </a:rPr>
              <a:t>操作</a:t>
            </a:r>
            <a:endParaRPr lang="zh-CN" altLang="en-US" sz="1355" dirty="0">
              <a:solidFill>
                <a:prstClr val="white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n-US" altLang="zh-CN" sz="2000" dirty="0" smtClean="0"/>
              <a:t>10.2.2 </a:t>
            </a:r>
            <a:r>
              <a:rPr lang="zh-CN" altLang="en-US" sz="2000" dirty="0" smtClean="0"/>
              <a:t>读取</a:t>
            </a:r>
            <a:r>
              <a:rPr lang="zh-CN" altLang="en-US" sz="2000" dirty="0"/>
              <a:t>行</a:t>
            </a:r>
            <a:endParaRPr lang="zh-CN" altLang="en-US" sz="2000" dirty="0"/>
          </a:p>
        </p:txBody>
      </p:sp>
      <p:sp>
        <p:nvSpPr>
          <p:cNvPr id="3" name="内容占位符 2"/>
          <p:cNvSpPr>
            <a:spLocks noGrp="1"/>
          </p:cNvSpPr>
          <p:nvPr>
            <p:ph sz="quarter" idx="14"/>
          </p:nvPr>
        </p:nvSpPr>
        <p:spPr>
          <a:xfrm>
            <a:off x="364881" y="1441693"/>
            <a:ext cx="8260504" cy="4686151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1.readline()</a:t>
            </a: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方法：</a:t>
            </a:r>
            <a:endParaRPr lang="zh-CN" alt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用于从文件中读取整行，包括”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\n”</a:t>
            </a: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字符。</a:t>
            </a:r>
            <a:endParaRPr lang="zh-CN" alt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语法格式如下： </a:t>
            </a:r>
            <a:endParaRPr lang="zh-CN" alt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String = </a:t>
            </a:r>
            <a:r>
              <a:rPr lang="en-US" altLang="zh-CN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fileObject.readline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([size])</a:t>
            </a: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；</a:t>
            </a:r>
            <a:endParaRPr lang="zh-CN" alt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size -- </a:t>
            </a: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从文件中读取的字节数，如果参数为正整数，则返回指定大小的字符串数据</a:t>
            </a:r>
            <a:r>
              <a:rPr lang="zh-CN" alt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。</a:t>
            </a:r>
            <a:endParaRPr lang="zh-CN" altLang="en-US" sz="20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46185" y="105507"/>
            <a:ext cx="357846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100" b="1" spc="225" dirty="0" smtClean="0">
                <a:solidFill>
                  <a:prstClr val="white"/>
                </a:solidFill>
              </a:rPr>
              <a:t>10.2 </a:t>
            </a:r>
            <a:r>
              <a:rPr lang="zh-CN" altLang="en-US" sz="2100" b="1" spc="225" dirty="0" smtClean="0">
                <a:solidFill>
                  <a:prstClr val="white"/>
                </a:solidFill>
              </a:rPr>
              <a:t>基本</a:t>
            </a:r>
            <a:r>
              <a:rPr lang="zh-CN" altLang="en-US" sz="2100" b="1" spc="225" dirty="0">
                <a:solidFill>
                  <a:prstClr val="white"/>
                </a:solidFill>
              </a:rPr>
              <a:t>的文件方法</a:t>
            </a:r>
            <a:endParaRPr lang="en-US" altLang="zh-CN" sz="2100" b="1" spc="225" dirty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523891" y="255004"/>
            <a:ext cx="3006969" cy="3008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55" dirty="0">
                <a:solidFill>
                  <a:prstClr val="white"/>
                </a:solidFill>
              </a:rPr>
              <a:t>  </a:t>
            </a:r>
            <a:r>
              <a:rPr lang="zh-CN" altLang="en-US" sz="1355" dirty="0" smtClean="0">
                <a:solidFill>
                  <a:prstClr val="white"/>
                </a:solidFill>
              </a:rPr>
              <a:t>第十章 文件</a:t>
            </a:r>
            <a:r>
              <a:rPr lang="zh-CN" altLang="en-US" sz="1355" dirty="0">
                <a:solidFill>
                  <a:prstClr val="white"/>
                </a:solidFill>
              </a:rPr>
              <a:t>操作</a:t>
            </a:r>
            <a:endParaRPr lang="zh-CN" altLang="en-US" sz="1355" dirty="0">
              <a:solidFill>
                <a:prstClr val="white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KSO_WM_TAG_VERSION" val="1.0"/>
  <p:tag name="KSO_WM_TEMPLATE_CATEGORY" val="custom"/>
  <p:tag name="KSO_WM_TEMPLATE_INDEX" val="20184553"/>
</p:tagLst>
</file>

<file path=ppt/tags/tag10.xml><?xml version="1.0" encoding="utf-8"?>
<p:tagLst xmlns:p="http://schemas.openxmlformats.org/presentationml/2006/main">
  <p:tag name="KSO_WM_TAG_VERSION" val="1.0"/>
  <p:tag name="KSO_WM_TEMPLATE_CATEGORY" val="custom"/>
  <p:tag name="KSO_WM_TEMPLATE_INDEX" val="20184553"/>
</p:tagLst>
</file>

<file path=ppt/tags/tag11.xml><?xml version="1.0" encoding="utf-8"?>
<p:tagLst xmlns:p="http://schemas.openxmlformats.org/presentationml/2006/main">
  <p:tag name="KSO_WM_TAG_VERSION" val="1.0"/>
  <p:tag name="KSO_WM_TEMPLATE_CATEGORY" val="custom"/>
  <p:tag name="KSO_WM_TEMPLATE_INDEX" val="20184553"/>
</p:tagLst>
</file>

<file path=ppt/tags/tag12.xml><?xml version="1.0" encoding="utf-8"?>
<p:tagLst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13.xml><?xml version="1.0" encoding="utf-8"?>
<p:tagLst xmlns:p="http://schemas.openxmlformats.org/presentationml/2006/main">
  <p:tag name="KSO_WM_TAG_VERSION" val="1.0"/>
  <p:tag name="KSO_WM_TEMPLATE_CATEGORY" val="custom"/>
  <p:tag name="KSO_WM_TEMPLATE_INDEX" val="20184553"/>
</p:tagLst>
</file>

<file path=ppt/tags/tag14.xml><?xml version="1.0" encoding="utf-8"?>
<p:tagLst xmlns:p="http://schemas.openxmlformats.org/presentationml/2006/main">
  <p:tag name="KSO_WM_TAG_VERSION" val="1.0"/>
  <p:tag name="KSO_WM_TEMPLATE_CATEGORY" val="custom"/>
  <p:tag name="KSO_WM_TEMPLATE_INDEX" val="20184553"/>
</p:tagLst>
</file>

<file path=ppt/tags/tag15.xml><?xml version="1.0" encoding="utf-8"?>
<p:tagLst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16.xml><?xml version="1.0" encoding="utf-8"?>
<p:tagLst xmlns:p="http://schemas.openxmlformats.org/presentationml/2006/main">
  <p:tag name="KSO_WM_TAG_VERSION" val="1.0"/>
  <p:tag name="KSO_WM_TEMPLATE_CATEGORY" val="custom"/>
  <p:tag name="KSO_WM_TEMPLATE_INDEX" val="20184553"/>
</p:tagLst>
</file>

<file path=ppt/tags/tag17.xml><?xml version="1.0" encoding="utf-8"?>
<p:tagLst xmlns:p="http://schemas.openxmlformats.org/presentationml/2006/main">
  <p:tag name="KSO_WM_TAG_VERSION" val="1.0"/>
  <p:tag name="KSO_WM_TEMPLATE_CATEGORY" val="custom"/>
  <p:tag name="KSO_WM_TEMPLATE_INDEX" val="20184553"/>
</p:tagLst>
</file>

<file path=ppt/tags/tag18.xml><?xml version="1.0" encoding="utf-8"?>
<p:tagLst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19.xml><?xml version="1.0" encoding="utf-8"?>
<p:tagLst xmlns:p="http://schemas.openxmlformats.org/presentationml/2006/main">
  <p:tag name="KSO_WM_UNIT_PLACING_PICTURE_USER_VIEWPORT" val="{&quot;height&quot;:2213.7700303667366,&quot;width&quot;:1643.1365829854146}"/>
</p:tagLst>
</file>

<file path=ppt/tags/tag2.xml><?xml version="1.0" encoding="utf-8"?>
<p:tagLst xmlns:p="http://schemas.openxmlformats.org/presentationml/2006/main">
  <p:tag name="KSO_WM_TAG_VERSION" val="1.0"/>
  <p:tag name="KSO_WM_TEMPLATE_CATEGORY" val="custom"/>
  <p:tag name="KSO_WM_TEMPLATE_INDEX" val="20184553"/>
</p:tagLst>
</file>

<file path=ppt/tags/tag20.xml><?xml version="1.0" encoding="utf-8"?>
<p:tagLst xmlns:p="http://schemas.openxmlformats.org/presentationml/2006/main">
  <p:tag name="KSO_WM_UNIT_PLACING_PICTURE_USER_VIEWPORT" val="{&quot;height&quot;:2214.5547769212799,&quot;width&quot;:1643.1365829854146}"/>
</p:tagLst>
</file>

<file path=ppt/tags/tag21.xml><?xml version="1.0" encoding="utf-8"?>
<p:tagLst xmlns:p="http://schemas.openxmlformats.org/presentationml/2006/main">
  <p:tag name="KSO_WM_UNIT_PLACING_PICTURE_USER_VIEWPORT" val="{&quot;height&quot;:2126.6631628124269,&quot;width&quot;:1576.4381065987097}"/>
</p:tagLst>
</file>

<file path=ppt/tags/tag22.xml><?xml version="1.0" encoding="utf-8"?>
<p:tagLst xmlns:p="http://schemas.openxmlformats.org/presentationml/2006/main">
  <p:tag name="KSO_WM_UNIT_PLACING_PICTURE_USER_VIEWPORT" val="{&quot;height&quot;:2214.5547769212799,&quot;width&quot;:1738.8685137992736}"/>
</p:tagLst>
</file>

<file path=ppt/tags/tag23.xml><?xml version="1.0" encoding="utf-8"?>
<p:tagLst xmlns:p="http://schemas.openxmlformats.org/presentationml/2006/main">
  <p:tag name="KSO_WM_UNIT_PLACING_PICTURE_USER_VIEWPORT" val="{&quot;height&quot;:2365.2261153935997,&quot;width&quot;:2009.5858591335468}"/>
</p:tagLst>
</file>

<file path=ppt/tags/tag24.xml><?xml version="1.0" encoding="utf-8"?>
<p:tagLst xmlns:p="http://schemas.openxmlformats.org/presentationml/2006/main">
  <p:tag name="KSO_WM_UNIT_PLACING_PICTURE_USER_VIEWPORT" val="{&quot;height&quot;:2196.5056061667833,&quot;width&quot;:1618.0265683457139}"/>
</p:tagLst>
</file>

<file path=ppt/tags/tag25.xml><?xml version="1.0" encoding="utf-8"?>
<p:tagLst xmlns:p="http://schemas.openxmlformats.org/presentationml/2006/main">
  <p:tag name="KSO_WM_UNIT_PLACING_PICTURE_USER_VIEWPORT" val="{&quot;height&quot;:2197.2903527213266,&quot;width&quot;:1570.1606029387845}"/>
</p:tagLst>
</file>

<file path=ppt/tags/tag26.xml><?xml version="1.0" encoding="utf-8"?>
<p:tagLst xmlns:p="http://schemas.openxmlformats.org/presentationml/2006/main">
  <p:tag name="KSO_WM_UNIT_PLACING_PICTURE_USER_VIEWPORT" val="{&quot;height&quot;:2831.3655687923383,&quot;width&quot;:1946.0261345768042}"/>
</p:tagLst>
</file>

<file path=ppt/tags/tag27.xml><?xml version="1.0" encoding="utf-8"?>
<p:tagLst xmlns:p="http://schemas.openxmlformats.org/presentationml/2006/main">
  <p:tag name="KSO_WM_UNIT_PLACING_PICTURE_USER_VIEWPORT" val="{&quot;height&quot;:2216.9090165849102,&quot;width&quot;:1738.083825841783}"/>
</p:tagLst>
</file>

<file path=ppt/tags/tag28.xml><?xml version="1.0" encoding="utf-8"?>
<p:tagLst xmlns:p="http://schemas.openxmlformats.org/presentationml/2006/main">
  <p:tag name="KSO_WM_UNIT_PLACING_PICTURE_USER_VIEWPORT" val="{&quot;height&quot;:2242.0209063302964,&quot;width&quot;:2169.6622024616386}"/>
</p:tagLst>
</file>

<file path=ppt/tags/tag29.xml><?xml version="1.0" encoding="utf-8"?>
<p:tagLst xmlns:p="http://schemas.openxmlformats.org/presentationml/2006/main">
  <p:tag name="KSO_WM_UNIT_PLACING_PICTURE_USER_VIEWPORT" val="{&quot;height&quot;:2242.8056528848401,&quot;width&quot;:1643.1365829854146}"/>
</p:tagLst>
</file>

<file path=ppt/tags/tag3.xml><?xml version="1.0" encoding="utf-8"?>
<p:tagLst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30.xml><?xml version="1.0" encoding="utf-8"?>
<p:tagLst xmlns:p="http://schemas.openxmlformats.org/presentationml/2006/main">
  <p:tag name="KSO_WM_UNIT_PLACING_PICTURE_USER_VIEWPORT" val="{&quot;height&quot;:2243.5903994393834,&quot;width&quot;:1643.1365829854146}"/>
</p:tagLst>
</file>

<file path=ppt/tags/tag31.xml><?xml version="1.0" encoding="utf-8"?>
<p:tagLst xmlns:p="http://schemas.openxmlformats.org/presentationml/2006/main">
  <p:tag name="KSO_WM_UNIT_PLACING_PICTURE_USER_VIEWPORT" val="{&quot;height&quot;:2242.8056528848401,&quot;width&quot;:1643.1365829854146}"/>
</p:tagLst>
</file>

<file path=ppt/tags/tag32.xml><?xml version="1.0" encoding="utf-8"?>
<p:tagLst xmlns:p="http://schemas.openxmlformats.org/presentationml/2006/main">
  <p:tag name="KSO_WM_UNIT_PLACING_PICTURE_USER_VIEWPORT" val="{&quot;height&quot;:2216.9090165849102,&quot;width&quot;:1643.1365829854146}"/>
</p:tagLst>
</file>

<file path=ppt/tags/tag33.xml><?xml version="1.0" encoding="utf-8"?>
<p:tagLst xmlns:p="http://schemas.openxmlformats.org/presentationml/2006/main">
  <p:tag name="KSO_WM_UNIT_PLACING_PICTURE_USER_VIEWPORT" val="{&quot;height&quot;:2242.8056528848401,&quot;width&quot;:1643.1365829854146}"/>
</p:tagLst>
</file>

<file path=ppt/tags/tag34.xml><?xml version="1.0" encoding="utf-8"?>
<p:tagLst xmlns:p="http://schemas.openxmlformats.org/presentationml/2006/main">
  <p:tag name="KSO_WM_UNIT_PLACING_PICTURE_USER_VIEWPORT" val="{&quot;height&quot;:2244.3751459939267,&quot;width&quot;:1643.1365829854146}"/>
</p:tagLst>
</file>

<file path=ppt/tags/tag35.xml><?xml version="1.0" encoding="utf-8"?>
<p:tagLst xmlns:p="http://schemas.openxmlformats.org/presentationml/2006/main">
  <p:tag name="KSO_WM_UNIT_PLACING_PICTURE_USER_VIEWPORT" val="{&quot;height&quot;:2176.1021957486569,&quot;width&quot;:1844.0167001030202}"/>
</p:tagLst>
</file>

<file path=ppt/tags/tag36.xml><?xml version="1.0" encoding="utf-8"?>
<p:tagLst xmlns:p="http://schemas.openxmlformats.org/presentationml/2006/main">
  <p:tag name="KSO_WM_UNIT_PLACING_PICTURE_USER_VIEWPORT" val="{&quot;height&quot;:2253.0073580939033,&quot;width&quot;:1643.1365829854146}"/>
</p:tagLst>
</file>

<file path=ppt/tags/tag37.xml><?xml version="1.0" encoding="utf-8"?>
<p:tagLst xmlns:p="http://schemas.openxmlformats.org/presentationml/2006/main">
  <p:tag name="KSO_WM_UNIT_PLACING_PICTURE_USER_VIEWPORT" val="{&quot;height&quot;:2252.2226115393601,&quot;width&quot;:1570.9452908962751}"/>
</p:tagLst>
</file>

<file path=ppt/tags/tag38.xml><?xml version="1.0" encoding="utf-8"?>
<p:tagLst xmlns:p="http://schemas.openxmlformats.org/presentationml/2006/main">
  <p:tag name="KSO_WM_UNIT_PLACING_PICTURE_USER_VIEWPORT" val="{&quot;height&quot;:2262.4243167484233,&quot;width&quot;:1629.012199750583}"/>
</p:tagLst>
</file>

<file path=ppt/tags/tag39.xml><?xml version="1.0" encoding="utf-8"?>
<p:tagLst xmlns:p="http://schemas.openxmlformats.org/presentationml/2006/main">
  <p:tag name="KSO_WM_UNIT_PLACING_PICTURE_USER_VIEWPORT" val="{&quot;height&quot;:2245.9446391030133,&quot;width&quot;:1555.2515317464622}"/>
</p:tagLst>
</file>

<file path=ppt/tags/tag4.xml><?xml version="1.0" encoding="utf-8"?>
<p:tagLst xmlns:p="http://schemas.openxmlformats.org/presentationml/2006/main">
  <p:tag name="KSO_WM_TAG_VERSION" val="1.0"/>
  <p:tag name="KSO_WM_TEMPLATE_CATEGORY" val="custom"/>
  <p:tag name="KSO_WM_TEMPLATE_INDEX" val="20184553"/>
</p:tagLst>
</file>

<file path=ppt/tags/tag40.xml><?xml version="1.0" encoding="utf-8"?>
<p:tagLst xmlns:p="http://schemas.openxmlformats.org/presentationml/2006/main">
  <p:tag name="KSO_WM_UNIT_PLACING_PICTURE_USER_VIEWPORT" val="{&quot;height&quot;:2352.6701705209061,&quot;width&quot;:1724.744130564442}"/>
</p:tagLst>
</file>

<file path=ppt/tags/tag41.xml><?xml version="1.0" encoding="utf-8"?>
<p:tagLst xmlns:p="http://schemas.openxmlformats.org/presentationml/2006/main">
  <p:tag name="KSO_WM_UNIT_PLACING_PICTURE_USER_VIEWPORT" val="{&quot;height&quot;:2346.3921980845598,&quot;width&quot;:1727.0981944369139}"/>
</p:tagLst>
</file>

<file path=ppt/tags/tag42.xml><?xml version="1.0" encoding="utf-8"?>
<p:tagLst xmlns:p="http://schemas.openxmlformats.org/presentationml/2006/main">
  <p:tag name="COMMONDATA" val="eyJoZGlkIjoiYjIwNjE2ZjY1NGRkOTRjMzUzNTI5YzFjNDA4NzgzYzcifQ=="/>
</p:tagLst>
</file>

<file path=ppt/tags/tag5.xml><?xml version="1.0" encoding="utf-8"?>
<p:tagLst xmlns:p="http://schemas.openxmlformats.org/presentationml/2006/main">
  <p:tag name="KSO_WM_TAG_VERSION" val="1.0"/>
  <p:tag name="KSO_WM_TEMPLATE_CATEGORY" val="custom"/>
  <p:tag name="KSO_WM_TEMPLATE_INDEX" val="20184553"/>
</p:tagLst>
</file>

<file path=ppt/tags/tag6.xml><?xml version="1.0" encoding="utf-8"?>
<p:tagLst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7.xml><?xml version="1.0" encoding="utf-8"?>
<p:tagLst xmlns:p="http://schemas.openxmlformats.org/presentationml/2006/main">
  <p:tag name="KSO_WM_TAG_VERSION" val="1.0"/>
  <p:tag name="KSO_WM_TEMPLATE_CATEGORY" val="custom"/>
  <p:tag name="KSO_WM_TEMPLATE_INDEX" val="20184553"/>
</p:tagLst>
</file>

<file path=ppt/tags/tag8.xml><?xml version="1.0" encoding="utf-8"?>
<p:tagLst xmlns:p="http://schemas.openxmlformats.org/presentationml/2006/main">
  <p:tag name="KSO_WM_TAG_VERSION" val="1.0"/>
  <p:tag name="KSO_WM_TEMPLATE_CATEGORY" val="custom"/>
  <p:tag name="KSO_WM_TEMPLATE_INDEX" val="20184553"/>
</p:tagLst>
</file>

<file path=ppt/tags/tag9.xml><?xml version="1.0" encoding="utf-8"?>
<p:tagLst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heme/theme1.xml><?xml version="1.0" encoding="utf-8"?>
<a:theme xmlns:a="http://schemas.openxmlformats.org/drawingml/2006/main" name="Office 主题">
  <a:themeElements>
    <a:clrScheme name="自定义 21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4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">
  <a:themeElements>
    <a:clrScheme name="自定义 21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主题">
  <a:themeElements>
    <a:clrScheme name="自定义 21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主题">
  <a:themeElements>
    <a:clrScheme name="自定义 21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Office 主题">
  <a:themeElements>
    <a:clrScheme name="自定义 21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6_Office 主题">
  <a:themeElements>
    <a:clrScheme name="自定义 21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4381</Words>
  <Application>WPS 演示</Application>
  <PresentationFormat>全屏显示(4:3)</PresentationFormat>
  <Paragraphs>398</Paragraphs>
  <Slides>31</Slides>
  <Notes>7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7</vt:i4>
      </vt:variant>
      <vt:variant>
        <vt:lpstr>幻灯片标题</vt:lpstr>
      </vt:variant>
      <vt:variant>
        <vt:i4>31</vt:i4>
      </vt:variant>
    </vt:vector>
  </HeadingPairs>
  <TitlesOfParts>
    <vt:vector size="45" baseType="lpstr">
      <vt:lpstr>Arial</vt:lpstr>
      <vt:lpstr>宋体</vt:lpstr>
      <vt:lpstr>Wingdings</vt:lpstr>
      <vt:lpstr>黑体</vt:lpstr>
      <vt:lpstr>微软雅黑</vt:lpstr>
      <vt:lpstr>Calibri</vt:lpstr>
      <vt:lpstr>Arial Unicode MS</vt:lpstr>
      <vt:lpstr>Office 主题</vt:lpstr>
      <vt:lpstr>1_Office 主题</vt:lpstr>
      <vt:lpstr>2_Office 主题</vt:lpstr>
      <vt:lpstr>3_Office 主题</vt:lpstr>
      <vt:lpstr>4_Office 主题</vt:lpstr>
      <vt:lpstr>5_Office 主题</vt:lpstr>
      <vt:lpstr>6_Office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WPS_1656639296</cp:lastModifiedBy>
  <cp:revision>48</cp:revision>
  <dcterms:created xsi:type="dcterms:W3CDTF">2018-03-01T02:03:00Z</dcterms:created>
  <dcterms:modified xsi:type="dcterms:W3CDTF">2022-09-08T05:57:12Z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2052-11.1.0.12313</vt:lpwstr>
  </property>
  <property fmtid="{D5CDD505-2E9C-101B-9397-08002B2CF9AE}" pid="3" name="ICV">
    <vt:lpwstr>26CF5E9BC4334B6383CC7C9D999DB046</vt:lpwstr>
  </property>
</Properties>
</file>