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2" r:id="rId3"/>
    <p:sldMasterId id="2147483672" r:id="rId4"/>
    <p:sldMasterId id="2147483676" r:id="rId5"/>
    <p:sldMasterId id="2147483680" r:id="rId6"/>
    <p:sldMasterId id="2147483684" r:id="rId7"/>
    <p:sldMasterId id="2147483689" r:id="rId8"/>
  </p:sldMasterIdLst>
  <p:notesMasterIdLst>
    <p:notesMasterId r:id="rId11"/>
  </p:notesMasterIdLst>
  <p:sldIdLst>
    <p:sldId id="672" r:id="rId9"/>
    <p:sldId id="380" r:id="rId10"/>
    <p:sldId id="314" r:id="rId12"/>
    <p:sldId id="563" r:id="rId13"/>
    <p:sldId id="562" r:id="rId14"/>
    <p:sldId id="564" r:id="rId15"/>
    <p:sldId id="565" r:id="rId16"/>
    <p:sldId id="566" r:id="rId17"/>
    <p:sldId id="567" r:id="rId18"/>
    <p:sldId id="568" r:id="rId19"/>
    <p:sldId id="569" r:id="rId20"/>
    <p:sldId id="570" r:id="rId21"/>
    <p:sldId id="571" r:id="rId22"/>
    <p:sldId id="572" r:id="rId23"/>
    <p:sldId id="556" r:id="rId24"/>
    <p:sldId id="573" r:id="rId25"/>
    <p:sldId id="574" r:id="rId26"/>
    <p:sldId id="575" r:id="rId27"/>
    <p:sldId id="576" r:id="rId28"/>
    <p:sldId id="577" r:id="rId29"/>
    <p:sldId id="578" r:id="rId30"/>
    <p:sldId id="579" r:id="rId31"/>
    <p:sldId id="580" r:id="rId32"/>
    <p:sldId id="581" r:id="rId33"/>
    <p:sldId id="582" r:id="rId34"/>
    <p:sldId id="583" r:id="rId35"/>
    <p:sldId id="585" r:id="rId36"/>
    <p:sldId id="584" r:id="rId37"/>
    <p:sldId id="586" r:id="rId38"/>
    <p:sldId id="587" r:id="rId39"/>
    <p:sldId id="588" r:id="rId40"/>
    <p:sldId id="589" r:id="rId41"/>
    <p:sldId id="590" r:id="rId42"/>
    <p:sldId id="591" r:id="rId43"/>
    <p:sldId id="592" r:id="rId44"/>
    <p:sldId id="593" r:id="rId45"/>
    <p:sldId id="594" r:id="rId46"/>
    <p:sldId id="595" r:id="rId47"/>
    <p:sldId id="596" r:id="rId48"/>
    <p:sldId id="597" r:id="rId49"/>
    <p:sldId id="598" r:id="rId50"/>
    <p:sldId id="599" r:id="rId51"/>
    <p:sldId id="600" r:id="rId52"/>
    <p:sldId id="601" r:id="rId53"/>
    <p:sldId id="602" r:id="rId54"/>
    <p:sldId id="603" r:id="rId55"/>
    <p:sldId id="604" r:id="rId56"/>
    <p:sldId id="605" r:id="rId57"/>
    <p:sldId id="606" r:id="rId58"/>
    <p:sldId id="607" r:id="rId59"/>
    <p:sldId id="608" r:id="rId60"/>
    <p:sldId id="609" r:id="rId61"/>
    <p:sldId id="610" r:id="rId62"/>
    <p:sldId id="611" r:id="rId63"/>
    <p:sldId id="612" r:id="rId64"/>
    <p:sldId id="613" r:id="rId65"/>
    <p:sldId id="614" r:id="rId66"/>
    <p:sldId id="615" r:id="rId67"/>
    <p:sldId id="559" r:id="rId68"/>
    <p:sldId id="619" r:id="rId69"/>
    <p:sldId id="616" r:id="rId70"/>
    <p:sldId id="620" r:id="rId71"/>
    <p:sldId id="621" r:id="rId72"/>
    <p:sldId id="622" r:id="rId73"/>
    <p:sldId id="623" r:id="rId74"/>
    <p:sldId id="624" r:id="rId75"/>
    <p:sldId id="625" r:id="rId76"/>
    <p:sldId id="626" r:id="rId77"/>
    <p:sldId id="627" r:id="rId78"/>
    <p:sldId id="628" r:id="rId79"/>
    <p:sldId id="630" r:id="rId80"/>
    <p:sldId id="629" r:id="rId81"/>
    <p:sldId id="631" r:id="rId82"/>
    <p:sldId id="632" r:id="rId83"/>
    <p:sldId id="633" r:id="rId84"/>
    <p:sldId id="634" r:id="rId85"/>
    <p:sldId id="635" r:id="rId86"/>
    <p:sldId id="636" r:id="rId87"/>
    <p:sldId id="637" r:id="rId88"/>
    <p:sldId id="638" r:id="rId89"/>
    <p:sldId id="639" r:id="rId90"/>
    <p:sldId id="640" r:id="rId91"/>
    <p:sldId id="641" r:id="rId92"/>
    <p:sldId id="642" r:id="rId93"/>
    <p:sldId id="643" r:id="rId94"/>
    <p:sldId id="644" r:id="rId95"/>
    <p:sldId id="645" r:id="rId96"/>
    <p:sldId id="646" r:id="rId97"/>
    <p:sldId id="647" r:id="rId98"/>
    <p:sldId id="648" r:id="rId99"/>
    <p:sldId id="649" r:id="rId100"/>
    <p:sldId id="650" r:id="rId101"/>
    <p:sldId id="651" r:id="rId102"/>
    <p:sldId id="652" r:id="rId103"/>
    <p:sldId id="653" r:id="rId104"/>
    <p:sldId id="654" r:id="rId105"/>
    <p:sldId id="655" r:id="rId106"/>
    <p:sldId id="656" r:id="rId107"/>
    <p:sldId id="657" r:id="rId108"/>
    <p:sldId id="658" r:id="rId109"/>
    <p:sldId id="659" r:id="rId110"/>
    <p:sldId id="560" r:id="rId111"/>
    <p:sldId id="617" r:id="rId112"/>
    <p:sldId id="561" r:id="rId113"/>
    <p:sldId id="618" r:id="rId114"/>
    <p:sldId id="660" r:id="rId115"/>
    <p:sldId id="661" r:id="rId116"/>
    <p:sldId id="662" r:id="rId117"/>
    <p:sldId id="669" r:id="rId118"/>
    <p:sldId id="670" r:id="rId119"/>
    <p:sldId id="420" r:id="rId120"/>
  </p:sldIdLst>
  <p:sldSz cx="9144000" cy="6858000" type="screen4x3"/>
  <p:notesSz cx="6858000" cy="9144000"/>
  <p:custDataLst>
    <p:tags r:id="rId1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148" d="100"/>
          <a:sy n="148" d="100"/>
        </p:scale>
        <p:origin x="86" y="1670"/>
      </p:cViewPr>
      <p:guideLst>
        <p:guide orient="horz" pos="215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0.xml"/><Relationship Id="rId98" Type="http://schemas.openxmlformats.org/officeDocument/2006/relationships/slide" Target="slides/slide89.xml"/><Relationship Id="rId97" Type="http://schemas.openxmlformats.org/officeDocument/2006/relationships/slide" Target="slides/slide88.xml"/><Relationship Id="rId96" Type="http://schemas.openxmlformats.org/officeDocument/2006/relationships/slide" Target="slides/slide87.xml"/><Relationship Id="rId95" Type="http://schemas.openxmlformats.org/officeDocument/2006/relationships/slide" Target="slides/slide86.xml"/><Relationship Id="rId94" Type="http://schemas.openxmlformats.org/officeDocument/2006/relationships/slide" Target="slides/slide85.xml"/><Relationship Id="rId93" Type="http://schemas.openxmlformats.org/officeDocument/2006/relationships/slide" Target="slides/slide84.xml"/><Relationship Id="rId92" Type="http://schemas.openxmlformats.org/officeDocument/2006/relationships/slide" Target="slides/slide83.xml"/><Relationship Id="rId91" Type="http://schemas.openxmlformats.org/officeDocument/2006/relationships/slide" Target="slides/slide82.xml"/><Relationship Id="rId90" Type="http://schemas.openxmlformats.org/officeDocument/2006/relationships/slide" Target="slides/slide81.xml"/><Relationship Id="rId9" Type="http://schemas.openxmlformats.org/officeDocument/2006/relationships/slide" Target="slides/slide1.xml"/><Relationship Id="rId89" Type="http://schemas.openxmlformats.org/officeDocument/2006/relationships/slide" Target="slides/slide80.xml"/><Relationship Id="rId88" Type="http://schemas.openxmlformats.org/officeDocument/2006/relationships/slide" Target="slides/slide79.xml"/><Relationship Id="rId87" Type="http://schemas.openxmlformats.org/officeDocument/2006/relationships/slide" Target="slides/slide78.xml"/><Relationship Id="rId86" Type="http://schemas.openxmlformats.org/officeDocument/2006/relationships/slide" Target="slides/slide77.xml"/><Relationship Id="rId85" Type="http://schemas.openxmlformats.org/officeDocument/2006/relationships/slide" Target="slides/slide76.xml"/><Relationship Id="rId84" Type="http://schemas.openxmlformats.org/officeDocument/2006/relationships/slide" Target="slides/slide75.xml"/><Relationship Id="rId83" Type="http://schemas.openxmlformats.org/officeDocument/2006/relationships/slide" Target="slides/slide74.xml"/><Relationship Id="rId82" Type="http://schemas.openxmlformats.org/officeDocument/2006/relationships/slide" Target="slides/slide73.xml"/><Relationship Id="rId81" Type="http://schemas.openxmlformats.org/officeDocument/2006/relationships/slide" Target="slides/slide72.xml"/><Relationship Id="rId80" Type="http://schemas.openxmlformats.org/officeDocument/2006/relationships/slide" Target="slides/slide71.xml"/><Relationship Id="rId8" Type="http://schemas.openxmlformats.org/officeDocument/2006/relationships/slideMaster" Target="slideMasters/slideMaster7.xml"/><Relationship Id="rId79" Type="http://schemas.openxmlformats.org/officeDocument/2006/relationships/slide" Target="slides/slide70.xml"/><Relationship Id="rId78" Type="http://schemas.openxmlformats.org/officeDocument/2006/relationships/slide" Target="slides/slide69.xml"/><Relationship Id="rId77" Type="http://schemas.openxmlformats.org/officeDocument/2006/relationships/slide" Target="slides/slide68.xml"/><Relationship Id="rId76" Type="http://schemas.openxmlformats.org/officeDocument/2006/relationships/slide" Target="slides/slide67.xml"/><Relationship Id="rId75" Type="http://schemas.openxmlformats.org/officeDocument/2006/relationships/slide" Target="slides/slide66.xml"/><Relationship Id="rId74" Type="http://schemas.openxmlformats.org/officeDocument/2006/relationships/slide" Target="slides/slide65.xml"/><Relationship Id="rId73" Type="http://schemas.openxmlformats.org/officeDocument/2006/relationships/slide" Target="slides/slide64.xml"/><Relationship Id="rId72" Type="http://schemas.openxmlformats.org/officeDocument/2006/relationships/slide" Target="slides/slide63.xml"/><Relationship Id="rId71" Type="http://schemas.openxmlformats.org/officeDocument/2006/relationships/slide" Target="slides/slide62.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5" Type="http://schemas.openxmlformats.org/officeDocument/2006/relationships/tags" Target="tags/tag42.xml"/><Relationship Id="rId124" Type="http://schemas.openxmlformats.org/officeDocument/2006/relationships/commentAuthors" Target="commentAuthors.xml"/><Relationship Id="rId123" Type="http://schemas.openxmlformats.org/officeDocument/2006/relationships/tableStyles" Target="tableStyles.xml"/><Relationship Id="rId122" Type="http://schemas.openxmlformats.org/officeDocument/2006/relationships/viewProps" Target="viewProps.xml"/><Relationship Id="rId121" Type="http://schemas.openxmlformats.org/officeDocument/2006/relationships/presProps" Target="presProps.xml"/><Relationship Id="rId120" Type="http://schemas.openxmlformats.org/officeDocument/2006/relationships/slide" Target="slides/slide111.xml"/><Relationship Id="rId12" Type="http://schemas.openxmlformats.org/officeDocument/2006/relationships/slide" Target="slides/slide3.xml"/><Relationship Id="rId119" Type="http://schemas.openxmlformats.org/officeDocument/2006/relationships/slide" Target="slides/slide110.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4" Type="http://schemas.openxmlformats.org/officeDocument/2006/relationships/slide" Target="slides/slide105.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110" Type="http://schemas.openxmlformats.org/officeDocument/2006/relationships/slide" Target="slides/slide101.xml"/><Relationship Id="rId11" Type="http://schemas.openxmlformats.org/officeDocument/2006/relationships/notesMaster" Target="notesMasters/notesMaster1.xml"/><Relationship Id="rId109" Type="http://schemas.openxmlformats.org/officeDocument/2006/relationships/slide" Target="slides/slide100.xml"/><Relationship Id="rId108" Type="http://schemas.openxmlformats.org/officeDocument/2006/relationships/slide" Target="slides/slide99.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10" Type="http://schemas.openxmlformats.org/officeDocument/2006/relationships/slide" Target="slides/slide2.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EBAAA1-E281-4744-B3FB-F2AF5002EA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EBAAA1-E281-4744-B3FB-F2AF5002EA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EBAAA1-E281-4744-B3FB-F2AF5002EA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EBAAA1-E281-4744-B3FB-F2AF5002EA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0" Type="http://schemas.openxmlformats.org/officeDocument/2006/relationships/theme" Target="../theme/theme2.xml"/><Relationship Id="rId2" Type="http://schemas.openxmlformats.org/officeDocument/2006/relationships/slideLayout" Target="../slideLayouts/slideLayout5.xml"/><Relationship Id="rId19" Type="http://schemas.openxmlformats.org/officeDocument/2006/relationships/slideLayout" Target="../slideLayouts/slideLayout22.xml"/><Relationship Id="rId18" Type="http://schemas.openxmlformats.org/officeDocument/2006/relationships/slideLayout" Target="../slideLayouts/slideLayout21.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hyperlink" Target="http://www.chinarobots.cn/" TargetMode="External"/><Relationship Id="rId7" Type="http://schemas.openxmlformats.org/officeDocument/2006/relationships/image" Target="../media/image32.png"/><Relationship Id="rId6" Type="http://schemas.openxmlformats.org/officeDocument/2006/relationships/hyperlink" Target="http://www.chinaaiworld.cn/" TargetMode="External"/><Relationship Id="rId5" Type="http://schemas.openxmlformats.org/officeDocument/2006/relationships/image" Target="../media/image31.png"/><Relationship Id="rId4" Type="http://schemas.openxmlformats.org/officeDocument/2006/relationships/hyperlink" Target="http://www.chinacloud.cn/" TargetMode="External"/><Relationship Id="rId3" Type="http://schemas.openxmlformats.org/officeDocument/2006/relationships/image" Target="../media/image30.png"/><Relationship Id="rId29" Type="http://schemas.openxmlformats.org/officeDocument/2006/relationships/slideLayout" Target="../slideLayouts/slideLayout5.xml"/><Relationship Id="rId28" Type="http://schemas.openxmlformats.org/officeDocument/2006/relationships/image" Target="../media/image45.png"/><Relationship Id="rId27" Type="http://schemas.openxmlformats.org/officeDocument/2006/relationships/image" Target="../media/image44.png"/><Relationship Id="rId26" Type="http://schemas.openxmlformats.org/officeDocument/2006/relationships/image" Target="../media/image43.jpeg"/><Relationship Id="rId25" Type="http://schemas.openxmlformats.org/officeDocument/2006/relationships/image" Target="../media/image42.jpeg"/><Relationship Id="rId24" Type="http://schemas.openxmlformats.org/officeDocument/2006/relationships/image" Target="../media/image41.png"/><Relationship Id="rId23" Type="http://schemas.openxmlformats.org/officeDocument/2006/relationships/hyperlink" Target="http://www.envicloud.cn/" TargetMode="External"/><Relationship Id="rId22" Type="http://schemas.openxmlformats.org/officeDocument/2006/relationships/image" Target="../media/image40.png"/><Relationship Id="rId21" Type="http://schemas.openxmlformats.org/officeDocument/2006/relationships/image" Target="../media/image39.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8.png"/><Relationship Id="rId18" Type="http://schemas.openxmlformats.org/officeDocument/2006/relationships/hyperlink" Target="http://www.netofthings.cn/" TargetMode="External"/><Relationship Id="rId17" Type="http://schemas.openxmlformats.org/officeDocument/2006/relationships/image" Target="../media/image37.png"/><Relationship Id="rId16" Type="http://schemas.openxmlformats.org/officeDocument/2006/relationships/hyperlink" Target="http://www.thebigdata.cn/" TargetMode="External"/><Relationship Id="rId15" Type="http://schemas.openxmlformats.org/officeDocument/2006/relationships/image" Target="../media/image36.png"/><Relationship Id="rId14" Type="http://schemas.openxmlformats.org/officeDocument/2006/relationships/hyperlink" Target="http://www.worldstor.cn/" TargetMode="External"/><Relationship Id="rId13" Type="http://schemas.openxmlformats.org/officeDocument/2006/relationships/image" Target="../media/image35.png"/><Relationship Id="rId12" Type="http://schemas.openxmlformats.org/officeDocument/2006/relationships/hyperlink" Target="http://www.pm25.org.cn/" TargetMode="External"/><Relationship Id="rId11" Type="http://schemas.openxmlformats.org/officeDocument/2006/relationships/image" Target="../media/image34.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49.png"/><Relationship Id="rId7" Type="http://schemas.openxmlformats.org/officeDocument/2006/relationships/tags" Target="../tags/tag22.xml"/><Relationship Id="rId6" Type="http://schemas.openxmlformats.org/officeDocument/2006/relationships/image" Target="../media/image48.png"/><Relationship Id="rId55" Type="http://schemas.openxmlformats.org/officeDocument/2006/relationships/slideLayout" Target="../slideLayouts/slideLayout5.xml"/><Relationship Id="rId54" Type="http://schemas.openxmlformats.org/officeDocument/2006/relationships/image" Target="../media/image76.png"/><Relationship Id="rId53" Type="http://schemas.openxmlformats.org/officeDocument/2006/relationships/tags" Target="../tags/tag41.xml"/><Relationship Id="rId52" Type="http://schemas.openxmlformats.org/officeDocument/2006/relationships/image" Target="../media/image75.png"/><Relationship Id="rId51" Type="http://schemas.openxmlformats.org/officeDocument/2006/relationships/image" Target="../media/image74.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73.png"/><Relationship Id="rId48" Type="http://schemas.openxmlformats.org/officeDocument/2006/relationships/image" Target="../media/image72.png"/><Relationship Id="rId47" Type="http://schemas.openxmlformats.org/officeDocument/2006/relationships/image" Target="../media/image71.png"/><Relationship Id="rId46" Type="http://schemas.openxmlformats.org/officeDocument/2006/relationships/image" Target="../media/image70.png"/><Relationship Id="rId45" Type="http://schemas.openxmlformats.org/officeDocument/2006/relationships/image" Target="../media/image69.png"/><Relationship Id="rId44" Type="http://schemas.openxmlformats.org/officeDocument/2006/relationships/image" Target="../media/image68.png"/><Relationship Id="rId43" Type="http://schemas.openxmlformats.org/officeDocument/2006/relationships/image" Target="../media/image67.png"/><Relationship Id="rId42" Type="http://schemas.openxmlformats.org/officeDocument/2006/relationships/image" Target="../media/image66.png"/><Relationship Id="rId41" Type="http://schemas.openxmlformats.org/officeDocument/2006/relationships/tags" Target="../tags/tag39.xml"/><Relationship Id="rId40" Type="http://schemas.openxmlformats.org/officeDocument/2006/relationships/image" Target="../media/image65.png"/><Relationship Id="rId4" Type="http://schemas.openxmlformats.org/officeDocument/2006/relationships/image" Target="../media/image47.png"/><Relationship Id="rId39" Type="http://schemas.openxmlformats.org/officeDocument/2006/relationships/tags" Target="../tags/tag38.xml"/><Relationship Id="rId38" Type="http://schemas.openxmlformats.org/officeDocument/2006/relationships/image" Target="../media/image64.png"/><Relationship Id="rId37" Type="http://schemas.openxmlformats.org/officeDocument/2006/relationships/tags" Target="../tags/tag37.xml"/><Relationship Id="rId36" Type="http://schemas.openxmlformats.org/officeDocument/2006/relationships/image" Target="../media/image63.png"/><Relationship Id="rId35" Type="http://schemas.openxmlformats.org/officeDocument/2006/relationships/tags" Target="../tags/tag36.xml"/><Relationship Id="rId34" Type="http://schemas.openxmlformats.org/officeDocument/2006/relationships/image" Target="../media/image62.png"/><Relationship Id="rId33" Type="http://schemas.openxmlformats.org/officeDocument/2006/relationships/tags" Target="../tags/tag35.xml"/><Relationship Id="rId32" Type="http://schemas.openxmlformats.org/officeDocument/2006/relationships/image" Target="../media/image61.png"/><Relationship Id="rId31" Type="http://schemas.openxmlformats.org/officeDocument/2006/relationships/tags" Target="../tags/tag34.xml"/><Relationship Id="rId30" Type="http://schemas.openxmlformats.org/officeDocument/2006/relationships/image" Target="../media/image60.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59.png"/><Relationship Id="rId27" Type="http://schemas.openxmlformats.org/officeDocument/2006/relationships/tags" Target="../tags/tag32.xml"/><Relationship Id="rId26" Type="http://schemas.openxmlformats.org/officeDocument/2006/relationships/image" Target="../media/image58.png"/><Relationship Id="rId25" Type="http://schemas.openxmlformats.org/officeDocument/2006/relationships/tags" Target="../tags/tag31.xml"/><Relationship Id="rId24" Type="http://schemas.openxmlformats.org/officeDocument/2006/relationships/image" Target="../media/image57.png"/><Relationship Id="rId23" Type="http://schemas.openxmlformats.org/officeDocument/2006/relationships/tags" Target="../tags/tag30.xml"/><Relationship Id="rId22" Type="http://schemas.openxmlformats.org/officeDocument/2006/relationships/image" Target="../media/image56.png"/><Relationship Id="rId21" Type="http://schemas.openxmlformats.org/officeDocument/2006/relationships/tags" Target="../tags/tag29.xml"/><Relationship Id="rId20" Type="http://schemas.openxmlformats.org/officeDocument/2006/relationships/image" Target="../media/image55.png"/><Relationship Id="rId2" Type="http://schemas.openxmlformats.org/officeDocument/2006/relationships/image" Target="../media/image46.png"/><Relationship Id="rId19" Type="http://schemas.openxmlformats.org/officeDocument/2006/relationships/tags" Target="../tags/tag28.xml"/><Relationship Id="rId18" Type="http://schemas.openxmlformats.org/officeDocument/2006/relationships/image" Target="../media/image54.png"/><Relationship Id="rId17" Type="http://schemas.openxmlformats.org/officeDocument/2006/relationships/tags" Target="../tags/tag27.xml"/><Relationship Id="rId16" Type="http://schemas.openxmlformats.org/officeDocument/2006/relationships/image" Target="../media/image53.png"/><Relationship Id="rId15" Type="http://schemas.openxmlformats.org/officeDocument/2006/relationships/tags" Target="../tags/tag26.xml"/><Relationship Id="rId14" Type="http://schemas.openxmlformats.org/officeDocument/2006/relationships/image" Target="../media/image52.png"/><Relationship Id="rId13" Type="http://schemas.openxmlformats.org/officeDocument/2006/relationships/tags" Target="../tags/tag25.xml"/><Relationship Id="rId12" Type="http://schemas.openxmlformats.org/officeDocument/2006/relationships/image" Target="../media/image51.png"/><Relationship Id="rId11" Type="http://schemas.openxmlformats.org/officeDocument/2006/relationships/tags" Target="../tags/tag24.xml"/><Relationship Id="rId10" Type="http://schemas.openxmlformats.org/officeDocument/2006/relationships/image" Target="../media/image50.png"/><Relationship Id="rId1" Type="http://schemas.openxmlformats.org/officeDocument/2006/relationships/tags" Target="../tags/tag19.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2.xml"/><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8.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9.png"/><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3.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5.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6.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8.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14.1.3 Django</a:t>
            </a:r>
            <a:r>
              <a:rPr lang="zh-CN" altLang="en-US" sz="2000" dirty="0"/>
              <a:t>创建第一个项目 </a:t>
            </a:r>
            <a:r>
              <a:rPr lang="en-US" altLang="zh-CN" sz="2000" dirty="0"/>
              <a:t>– </a:t>
            </a:r>
            <a:r>
              <a:rPr lang="zh-CN" altLang="en-US" sz="2000" dirty="0"/>
              <a:t>命令行模式</a:t>
            </a:r>
            <a:endParaRPr lang="zh-CN" sz="2000" dirty="0"/>
          </a:p>
        </p:txBody>
      </p:sp>
      <p:sp>
        <p:nvSpPr>
          <p:cNvPr id="7" name="TextBox 2"/>
          <p:cNvSpPr txBox="1">
            <a:spLocks noGrp="1"/>
          </p:cNvSpPr>
          <p:nvPr/>
        </p:nvSpPr>
        <p:spPr>
          <a:xfrm>
            <a:off x="611971" y="1918780"/>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windows</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err="1">
                <a:solidFill>
                  <a:schemeClr val="tx1">
                    <a:lumMod val="75000"/>
                    <a:lumOff val="25000"/>
                  </a:schemeClr>
                </a:solidFill>
                <a:latin typeface="Candara" panose="020E0502030303020204"/>
                <a:ea typeface="微软雅黑" panose="020B0503020204020204" pitchFamily="34" charset="-122"/>
              </a:rPr>
              <a:t>cmd</a:t>
            </a:r>
            <a:r>
              <a:rPr lang="zh-CN" altLang="en-US" sz="2000" dirty="0">
                <a:solidFill>
                  <a:schemeClr val="tx1">
                    <a:lumMod val="75000"/>
                    <a:lumOff val="25000"/>
                  </a:schemeClr>
                </a:solidFill>
                <a:latin typeface="Candara" panose="020E0502030303020204"/>
                <a:ea typeface="微软雅黑" panose="020B0503020204020204" pitchFamily="34" charset="-122"/>
              </a:rPr>
              <a:t>环境中</a:t>
            </a:r>
            <a:r>
              <a:rPr lang="en-US" altLang="zh-CN" sz="2000" dirty="0">
                <a:solidFill>
                  <a:schemeClr val="tx1">
                    <a:lumMod val="75000"/>
                    <a:lumOff val="25000"/>
                  </a:schemeClr>
                </a:solidFill>
                <a:latin typeface="Candara" panose="020E0502030303020204"/>
                <a:ea typeface="微软雅黑" panose="020B0503020204020204" pitchFamily="34" charset="-122"/>
              </a:rPr>
              <a:t>(Linux</a:t>
            </a:r>
            <a:r>
              <a:rPr lang="zh-CN" altLang="en-US" sz="2000" dirty="0">
                <a:solidFill>
                  <a:schemeClr val="tx1">
                    <a:lumMod val="75000"/>
                    <a:lumOff val="25000"/>
                  </a:schemeClr>
                </a:solidFill>
                <a:latin typeface="Candara" panose="020E0502030303020204"/>
                <a:ea typeface="微软雅黑" panose="020B0503020204020204" pitchFamily="34" charset="-122"/>
              </a:rPr>
              <a:t>类同</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，输入下面的命令：</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2481259"/>
            <a:ext cx="7920058" cy="31034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err="1">
                <a:effectLst/>
                <a:latin typeface="Arial" panose="020B0604020202020204" pitchFamily="34" charset="0"/>
                <a:ea typeface="宋体" panose="02010600030101010101" pitchFamily="2" charset="-122"/>
              </a:rPr>
              <a:t>django</a:t>
            </a:r>
            <a:r>
              <a:rPr lang="en-US" altLang="zh-CN" sz="1800" kern="100" dirty="0">
                <a:effectLst/>
                <a:latin typeface="Arial" panose="020B0604020202020204" pitchFamily="34" charset="0"/>
                <a:ea typeface="宋体" panose="02010600030101010101" pitchFamily="2" charset="-122"/>
              </a:rPr>
              <a:t>-admin </a:t>
            </a:r>
            <a:r>
              <a:rPr lang="en-US" altLang="zh-CN" sz="1800" kern="100" dirty="0" err="1">
                <a:effectLst/>
                <a:latin typeface="Arial" panose="020B0604020202020204" pitchFamily="34" charset="0"/>
                <a:ea typeface="宋体" panose="02010600030101010101" pitchFamily="2" charset="-122"/>
              </a:rPr>
              <a:t>startproject</a:t>
            </a:r>
            <a:r>
              <a:rPr lang="en-US" altLang="zh-CN" sz="1800" kern="100" dirty="0">
                <a:effectLst/>
                <a:latin typeface="Arial" panose="020B0604020202020204" pitchFamily="34" charset="0"/>
                <a:ea typeface="宋体" panose="02010600030101010101" pitchFamily="2" charset="-122"/>
              </a:rPr>
              <a:t> </a:t>
            </a: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demo</a:t>
            </a:r>
            <a:endParaRPr lang="en-US" altLang="zh-CN" sz="1800" kern="100" dirty="0">
              <a:effectLst/>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71" y="2906905"/>
            <a:ext cx="7920058" cy="249901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此命令会在当前目录下创建一个叫做</a:t>
            </a:r>
            <a:r>
              <a:rPr lang="en-US" altLang="zh-CN" sz="2000" dirty="0">
                <a:solidFill>
                  <a:schemeClr val="tx1">
                    <a:lumMod val="75000"/>
                    <a:lumOff val="25000"/>
                  </a:schemeClr>
                </a:solidFill>
                <a:latin typeface="Candara" panose="020E0502030303020204"/>
                <a:ea typeface="微软雅黑" panose="020B0503020204020204" pitchFamily="34" charset="-122"/>
              </a:rPr>
              <a:t>demo</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项目，项目目录名为</a:t>
            </a:r>
            <a:r>
              <a:rPr lang="en-US" altLang="zh-CN" sz="2000" dirty="0">
                <a:solidFill>
                  <a:schemeClr val="tx1">
                    <a:lumMod val="75000"/>
                    <a:lumOff val="25000"/>
                  </a:schemeClr>
                </a:solidFill>
                <a:latin typeface="Candara" panose="020E0502030303020204"/>
                <a:ea typeface="微软雅黑" panose="020B0503020204020204" pitchFamily="34" charset="-122"/>
              </a:rPr>
              <a:t>demo</a:t>
            </a:r>
            <a:r>
              <a:rPr lang="zh-CN" altLang="en-US" sz="2000" dirty="0">
                <a:solidFill>
                  <a:schemeClr val="tx1">
                    <a:lumMod val="75000"/>
                    <a:lumOff val="25000"/>
                  </a:schemeClr>
                </a:solidFill>
                <a:latin typeface="Candara" panose="020E0502030303020204"/>
                <a:ea typeface="微软雅黑" panose="020B0503020204020204" pitchFamily="34" charset="-122"/>
              </a:rPr>
              <a:t>，进入该项目目录，可以看到</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自动帮我们创建了一个</a:t>
            </a:r>
            <a:r>
              <a:rPr lang="en-US" altLang="zh-CN" sz="2000" dirty="0">
                <a:solidFill>
                  <a:schemeClr val="tx1">
                    <a:lumMod val="75000"/>
                    <a:lumOff val="25000"/>
                  </a:schemeClr>
                </a:solidFill>
                <a:latin typeface="Candara" panose="020E0502030303020204"/>
                <a:ea typeface="微软雅黑" panose="020B0503020204020204" pitchFamily="34" charset="-122"/>
              </a:rPr>
              <a:t>demo</a:t>
            </a:r>
            <a:r>
              <a:rPr lang="zh-CN" altLang="en-US" sz="2000" dirty="0">
                <a:solidFill>
                  <a:schemeClr val="tx1">
                    <a:lumMod val="75000"/>
                    <a:lumOff val="25000"/>
                  </a:schemeClr>
                </a:solidFill>
                <a:latin typeface="Candara" panose="020E0502030303020204"/>
                <a:ea typeface="微软雅黑" panose="020B0503020204020204" pitchFamily="34" charset="-122"/>
              </a:rPr>
              <a:t>文件夹，这是项目的根目录。</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demo</a:t>
            </a:r>
            <a:r>
              <a:rPr lang="zh-CN" altLang="en-US" sz="2000" dirty="0">
                <a:solidFill>
                  <a:schemeClr val="tx1">
                    <a:lumMod val="75000"/>
                    <a:lumOff val="25000"/>
                  </a:schemeClr>
                </a:solidFill>
                <a:latin typeface="Candara" panose="020E0502030303020204"/>
                <a:ea typeface="微软雅黑" panose="020B0503020204020204" pitchFamily="34" charset="-122"/>
              </a:rPr>
              <a:t>根目录中，又有一个</a:t>
            </a:r>
            <a:r>
              <a:rPr lang="en-US" altLang="zh-CN" sz="2000" dirty="0">
                <a:solidFill>
                  <a:schemeClr val="tx1">
                    <a:lumMod val="75000"/>
                    <a:lumOff val="25000"/>
                  </a:schemeClr>
                </a:solidFill>
                <a:latin typeface="Candara" panose="020E0502030303020204"/>
                <a:ea typeface="微软雅黑" panose="020B0503020204020204" pitchFamily="34" charset="-122"/>
              </a:rPr>
              <a:t>demo</a:t>
            </a:r>
            <a:r>
              <a:rPr lang="zh-CN" altLang="en-US" sz="2000" dirty="0">
                <a:solidFill>
                  <a:schemeClr val="tx1">
                    <a:lumMod val="75000"/>
                    <a:lumOff val="25000"/>
                  </a:schemeClr>
                </a:solidFill>
                <a:latin typeface="Candara" panose="020E0502030303020204"/>
                <a:ea typeface="微软雅黑" panose="020B0503020204020204" pitchFamily="34" charset="-122"/>
              </a:rPr>
              <a:t>目录，这是整个项目的配置文件目录（一定不要和同名的根目录混淆），还有一个</a:t>
            </a:r>
            <a:r>
              <a:rPr lang="en-US" altLang="zh-CN" sz="2000" dirty="0">
                <a:solidFill>
                  <a:schemeClr val="tx1">
                    <a:lumMod val="75000"/>
                    <a:lumOff val="25000"/>
                  </a:schemeClr>
                </a:solidFill>
                <a:latin typeface="Candara" panose="020E0502030303020204"/>
                <a:ea typeface="微软雅黑" panose="020B0503020204020204" pitchFamily="34" charset="-122"/>
              </a:rPr>
              <a:t>manage.py</a:t>
            </a:r>
            <a:r>
              <a:rPr lang="zh-CN" altLang="en-US" sz="2000" dirty="0">
                <a:solidFill>
                  <a:schemeClr val="tx1">
                    <a:lumMod val="75000"/>
                    <a:lumOff val="25000"/>
                  </a:schemeClr>
                </a:solidFill>
                <a:latin typeface="Candara" panose="020E0502030303020204"/>
                <a:ea typeface="微软雅黑" panose="020B0503020204020204" pitchFamily="34" charset="-122"/>
              </a:rPr>
              <a:t>文件，它是整个项目的管理脚本。</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14.3.4 </a:t>
            </a:r>
            <a:r>
              <a:rPr lang="zh-CN" altLang="en-US" sz="2000" dirty="0"/>
              <a:t>测试</a:t>
            </a:r>
            <a:endParaRPr lang="zh-CN" sz="2000" dirty="0"/>
          </a:p>
        </p:txBody>
      </p:sp>
      <p:sp>
        <p:nvSpPr>
          <p:cNvPr id="9" name="TextBox 2"/>
          <p:cNvSpPr txBox="1">
            <a:spLocks noGrp="1"/>
          </p:cNvSpPr>
          <p:nvPr/>
        </p:nvSpPr>
        <p:spPr>
          <a:xfrm>
            <a:off x="611971" y="1493134"/>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那么我们的测试用例可如下：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3" name="表格 2"/>
          <p:cNvGraphicFramePr>
            <a:graphicFrameLocks noGrp="1"/>
          </p:cNvGraphicFramePr>
          <p:nvPr/>
        </p:nvGraphicFramePr>
        <p:xfrm>
          <a:off x="805770" y="1910935"/>
          <a:ext cx="7776593" cy="1787652"/>
        </p:xfrm>
        <a:graphic>
          <a:graphicData uri="http://schemas.openxmlformats.org/drawingml/2006/table">
            <a:tbl>
              <a:tblPr>
                <a:tableStyleId>{5C22544A-7EE6-4342-B048-85BDC9FD1C3A}</a:tableStyleId>
              </a:tblPr>
              <a:tblGrid>
                <a:gridCol w="724223"/>
                <a:gridCol w="1127833"/>
                <a:gridCol w="1289278"/>
                <a:gridCol w="2040787"/>
                <a:gridCol w="1297236"/>
                <a:gridCol w="1297236"/>
              </a:tblGrid>
              <a:tr h="0">
                <a:tc>
                  <a:txBody>
                    <a:bodyPr/>
                    <a:lstStyle/>
                    <a:p>
                      <a:pPr marL="0" indent="0" algn="just">
                        <a:lnSpc>
                          <a:spcPts val="1670"/>
                        </a:lnSpc>
                      </a:pPr>
                      <a:r>
                        <a:rPr lang="zh-CN" altLang="en-US" sz="1050" kern="100">
                          <a:effectLst/>
                        </a:rPr>
                        <a:t>序号</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测试项</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测试类别</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描述</a:t>
                      </a:r>
                      <a:r>
                        <a:rPr lang="en-US" altLang="zh-CN" sz="1050" kern="100">
                          <a:effectLst/>
                        </a:rPr>
                        <a:t>/</a:t>
                      </a:r>
                      <a:r>
                        <a:rPr lang="zh-CN" altLang="en-US" sz="1050" kern="100">
                          <a:effectLst/>
                        </a:rPr>
                        <a:t>输入</a:t>
                      </a:r>
                      <a:r>
                        <a:rPr lang="en-US" altLang="zh-CN" sz="1050" kern="100">
                          <a:effectLst/>
                        </a:rPr>
                        <a:t>/</a:t>
                      </a:r>
                      <a:r>
                        <a:rPr lang="zh-CN" altLang="en-US" sz="1050" kern="100">
                          <a:effectLst/>
                        </a:rPr>
                        <a:t>操作</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期望结果</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真实结果</a:t>
                      </a:r>
                      <a:endParaRPr lang="zh-CN" altLang="en-US" sz="1050" kern="100">
                        <a:effectLst/>
                        <a:latin typeface="Times New Roman" panose="02020603050405020304" pitchFamily="18" charset="0"/>
                        <a:ea typeface="宋体" panose="02010600030101010101" pitchFamily="2" charset="-122"/>
                      </a:endParaRPr>
                    </a:p>
                  </a:txBody>
                  <a:tcPr marL="68580" marR="68580"/>
                </a:tc>
              </a:tr>
              <a:tr h="0">
                <a:tc>
                  <a:txBody>
                    <a:bodyPr/>
                    <a:lstStyle/>
                    <a:p>
                      <a:pPr marL="0" indent="0" algn="ctr">
                        <a:lnSpc>
                          <a:spcPts val="1670"/>
                        </a:lnSpc>
                      </a:pPr>
                      <a:r>
                        <a:rPr lang="en-US" altLang="zh-CN" sz="1050" kern="100">
                          <a:effectLst/>
                        </a:rPr>
                        <a:t>1</a:t>
                      </a:r>
                      <a:endParaRPr lang="zh-CN" altLang="en-US" sz="1050" kern="100">
                        <a:effectLst/>
                        <a:latin typeface="Times New Roman" panose="02020603050405020304" pitchFamily="18" charset="0"/>
                        <a:ea typeface="宋体" panose="02010600030101010101" pitchFamily="2" charset="-122"/>
                      </a:endParaRPr>
                    </a:p>
                  </a:txBody>
                  <a:tcPr marL="68580" marR="68580" anchor="ctr"/>
                </a:tc>
                <a:tc rowSpan="3">
                  <a:txBody>
                    <a:bodyPr/>
                    <a:lstStyle/>
                    <a:p>
                      <a:pPr marL="0" indent="0" algn="ctr">
                        <a:lnSpc>
                          <a:spcPts val="1670"/>
                        </a:lnSpc>
                      </a:pPr>
                      <a:r>
                        <a:rPr lang="zh-CN" altLang="en-US" sz="1050" kern="100">
                          <a:effectLst/>
                        </a:rPr>
                        <a:t>登录</a:t>
                      </a:r>
                      <a:endParaRPr lang="zh-CN" altLang="en-US" sz="1050" kern="100">
                        <a:effectLst/>
                        <a:latin typeface="Times New Roman" panose="02020603050405020304" pitchFamily="18" charset="0"/>
                        <a:ea typeface="宋体" panose="02010600030101010101" pitchFamily="2" charset="-122"/>
                      </a:endParaRPr>
                    </a:p>
                  </a:txBody>
                  <a:tcPr marL="68580" marR="68580" anchor="ctr"/>
                </a:tc>
                <a:tc>
                  <a:txBody>
                    <a:bodyPr/>
                    <a:lstStyle/>
                    <a:p>
                      <a:pPr marL="0" indent="0" algn="just">
                        <a:lnSpc>
                          <a:spcPts val="1670"/>
                        </a:lnSpc>
                      </a:pPr>
                      <a:r>
                        <a:rPr lang="zh-CN" altLang="en-US" sz="1050" kern="100">
                          <a:effectLst/>
                        </a:rPr>
                        <a:t>登录界面用户名和密码为空测试</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用户名和密码为空，点击登录按钮</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用户名或密码框有相关友好提示</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 </a:t>
                      </a:r>
                      <a:endParaRPr lang="zh-CN" altLang="en-US" sz="1050" kern="100">
                        <a:effectLst/>
                        <a:latin typeface="Times New Roman" panose="02020603050405020304" pitchFamily="18" charset="0"/>
                        <a:ea typeface="宋体" panose="02010600030101010101" pitchFamily="2" charset="-122"/>
                      </a:endParaRPr>
                    </a:p>
                  </a:txBody>
                  <a:tcPr marL="68580" marR="68580"/>
                </a:tc>
              </a:tr>
              <a:tr h="0">
                <a:tc>
                  <a:txBody>
                    <a:bodyPr/>
                    <a:lstStyle/>
                    <a:p>
                      <a:pPr marL="0" indent="0" algn="ctr">
                        <a:lnSpc>
                          <a:spcPts val="1670"/>
                        </a:lnSpc>
                      </a:pPr>
                      <a:r>
                        <a:rPr lang="en-US" altLang="zh-CN" sz="1050" kern="100">
                          <a:effectLst/>
                        </a:rPr>
                        <a:t>2</a:t>
                      </a:r>
                      <a:endParaRPr lang="zh-CN" altLang="en-US" sz="1050" kern="100">
                        <a:effectLst/>
                        <a:latin typeface="Times New Roman" panose="02020603050405020304" pitchFamily="18" charset="0"/>
                        <a:ea typeface="宋体" panose="02010600030101010101" pitchFamily="2" charset="-122"/>
                      </a:endParaRPr>
                    </a:p>
                  </a:txBody>
                  <a:tcPr marL="68580" marR="68580" anchor="ctr"/>
                </a:tc>
                <a:tc vMerge="1">
                  <a:tcPr/>
                </a:tc>
                <a:tc>
                  <a:txBody>
                    <a:bodyPr/>
                    <a:lstStyle/>
                    <a:p>
                      <a:pPr marL="0" indent="0" algn="just">
                        <a:lnSpc>
                          <a:spcPts val="1670"/>
                        </a:lnSpc>
                      </a:pPr>
                      <a:r>
                        <a:rPr lang="zh-CN" altLang="en-US" sz="1050" kern="100">
                          <a:effectLst/>
                        </a:rPr>
                        <a:t>登录界面随意用户名密码测试</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用户名和密码随意输入，点击登录按钮</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无法登录系统</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 </a:t>
                      </a:r>
                      <a:endParaRPr lang="zh-CN" altLang="en-US" sz="1050" kern="100">
                        <a:effectLst/>
                        <a:latin typeface="Times New Roman" panose="02020603050405020304" pitchFamily="18" charset="0"/>
                        <a:ea typeface="宋体" panose="02010600030101010101" pitchFamily="2" charset="-122"/>
                      </a:endParaRPr>
                    </a:p>
                  </a:txBody>
                  <a:tcPr marL="68580" marR="68580"/>
                </a:tc>
              </a:tr>
              <a:tr h="0">
                <a:tc>
                  <a:txBody>
                    <a:bodyPr/>
                    <a:lstStyle/>
                    <a:p>
                      <a:pPr marL="0" indent="0" algn="ctr">
                        <a:lnSpc>
                          <a:spcPts val="1670"/>
                        </a:lnSpc>
                      </a:pPr>
                      <a:r>
                        <a:rPr lang="en-US" altLang="zh-CN" sz="1050" kern="100">
                          <a:effectLst/>
                        </a:rPr>
                        <a:t>3</a:t>
                      </a:r>
                      <a:endParaRPr lang="zh-CN" altLang="en-US" sz="1050" kern="100">
                        <a:effectLst/>
                        <a:latin typeface="Times New Roman" panose="02020603050405020304" pitchFamily="18" charset="0"/>
                        <a:ea typeface="宋体" panose="02010600030101010101" pitchFamily="2" charset="-122"/>
                      </a:endParaRPr>
                    </a:p>
                  </a:txBody>
                  <a:tcPr marL="68580" marR="68580" anchor="ctr"/>
                </a:tc>
                <a:tc vMerge="1">
                  <a:tcPr/>
                </a:tc>
                <a:tc>
                  <a:txBody>
                    <a:bodyPr/>
                    <a:lstStyle/>
                    <a:p>
                      <a:pPr marL="0" indent="0" algn="just">
                        <a:lnSpc>
                          <a:spcPts val="1670"/>
                        </a:lnSpc>
                      </a:pPr>
                      <a:r>
                        <a:rPr lang="zh-CN" altLang="en-US" sz="1050" kern="100">
                          <a:effectLst/>
                        </a:rPr>
                        <a:t>登录界面用户名和密码为系统已存在</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输入系统已存在用户名和密码，点击登录按钮</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可登录系统</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endParaRPr lang="zh-CN" altLang="en-US" sz="1050" kern="100" dirty="0">
                        <a:effectLst/>
                        <a:latin typeface="Calibri" panose="020F0502020204030204" charset="0"/>
                        <a:ea typeface="宋体" panose="02010600030101010101" pitchFamily="2" charset="-122"/>
                        <a:cs typeface="Times New Roman" panose="02020603050405020304" pitchFamily="18" charset="0"/>
                      </a:endParaRPr>
                    </a:p>
                  </a:txBody>
                  <a:tcPr marL="68580" marR="68580"/>
                </a:tc>
              </a:tr>
            </a:tbl>
          </a:graphicData>
        </a:graphic>
      </p:graphicFrame>
      <p:sp>
        <p:nvSpPr>
          <p:cNvPr id="7" name="TextBox 2"/>
          <p:cNvSpPr txBox="1">
            <a:spLocks noGrp="1"/>
          </p:cNvSpPr>
          <p:nvPr/>
        </p:nvSpPr>
        <p:spPr>
          <a:xfrm>
            <a:off x="662305" y="3778731"/>
            <a:ext cx="7920058" cy="136357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如上表所示，这就是一个十分简单的测试用例，接下来你就可以根据这张表中的内容进行系统测试，并将相应的测试结果记录在表中。其中与我们表中的期望结果不相符合的就是</a:t>
            </a:r>
            <a:r>
              <a:rPr lang="en-US" altLang="zh-CN" dirty="0">
                <a:solidFill>
                  <a:schemeClr val="tx1">
                    <a:lumMod val="75000"/>
                    <a:lumOff val="25000"/>
                  </a:schemeClr>
                </a:solidFill>
                <a:latin typeface="Candara" panose="020E0502030303020204"/>
                <a:ea typeface="微软雅黑" panose="020B0503020204020204" pitchFamily="34" charset="-122"/>
              </a:rPr>
              <a:t>Bug</a:t>
            </a:r>
            <a:r>
              <a:rPr lang="zh-CN" altLang="en-US" dirty="0">
                <a:solidFill>
                  <a:schemeClr val="tx1">
                    <a:lumMod val="75000"/>
                    <a:lumOff val="25000"/>
                  </a:schemeClr>
                </a:solidFill>
                <a:latin typeface="Candara" panose="020E0502030303020204"/>
                <a:ea typeface="微软雅黑" panose="020B0503020204020204" pitchFamily="34" charset="-122"/>
              </a:rPr>
              <a:t>，需要反馈然后进行修复。</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但是测试用例的产生也并不是测试人员随意产生的，而是专业的测试人员根据需求说明书的内容进行产生的。一份详细的需求说明书是一份详细的测试用例的根本。</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14.3.4 </a:t>
            </a:r>
            <a:r>
              <a:rPr lang="zh-CN" altLang="en-US" sz="2000" dirty="0"/>
              <a:t>上线</a:t>
            </a:r>
            <a:endParaRPr lang="zh-CN" sz="2000" dirty="0"/>
          </a:p>
        </p:txBody>
      </p:sp>
      <p:sp>
        <p:nvSpPr>
          <p:cNvPr id="9" name="TextBox 2"/>
          <p:cNvSpPr txBox="1">
            <a:spLocks noGrp="1"/>
          </p:cNvSpPr>
          <p:nvPr/>
        </p:nvSpPr>
        <p:spPr>
          <a:xfrm>
            <a:off x="611971" y="1368801"/>
            <a:ext cx="7920058" cy="110709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系统的上线，又或称之为系统部署。上线需要一个可用的公用</a:t>
            </a:r>
            <a:r>
              <a:rPr lang="en-US" altLang="zh-CN" dirty="0">
                <a:solidFill>
                  <a:schemeClr val="tx1">
                    <a:lumMod val="75000"/>
                    <a:lumOff val="25000"/>
                  </a:schemeClr>
                </a:solidFill>
                <a:latin typeface="Candara" panose="020E0502030303020204"/>
                <a:ea typeface="微软雅黑" panose="020B0503020204020204" pitchFamily="34" charset="-122"/>
              </a:rPr>
              <a:t>IP</a:t>
            </a:r>
            <a:r>
              <a:rPr lang="zh-CN" altLang="en-US" dirty="0">
                <a:solidFill>
                  <a:schemeClr val="tx1">
                    <a:lumMod val="75000"/>
                    <a:lumOff val="25000"/>
                  </a:schemeClr>
                </a:solidFill>
                <a:latin typeface="Candara" panose="020E0502030303020204"/>
                <a:ea typeface="微软雅黑" panose="020B0503020204020204" pitchFamily="34" charset="-122"/>
              </a:rPr>
              <a:t>，一台服务器。可以考虑阿里云或腾讯云公有</a:t>
            </a:r>
            <a:r>
              <a:rPr lang="en-US" altLang="zh-CN" dirty="0">
                <a:solidFill>
                  <a:schemeClr val="tx1">
                    <a:lumMod val="75000"/>
                    <a:lumOff val="25000"/>
                  </a:schemeClr>
                </a:solidFill>
                <a:latin typeface="Candara" panose="020E0502030303020204"/>
                <a:ea typeface="微软雅黑" panose="020B0503020204020204" pitchFamily="34" charset="-122"/>
              </a:rPr>
              <a:t>IP</a:t>
            </a:r>
            <a:r>
              <a:rPr lang="zh-CN" altLang="en-US" dirty="0">
                <a:solidFill>
                  <a:schemeClr val="tx1">
                    <a:lumMod val="75000"/>
                    <a:lumOff val="25000"/>
                  </a:schemeClr>
                </a:solidFill>
                <a:latin typeface="Candara" panose="020E0502030303020204"/>
                <a:ea typeface="微软雅黑" panose="020B0503020204020204" pitchFamily="34" charset="-122"/>
              </a:rPr>
              <a:t>和服务器的租用。另外你需要懂得服务器操作系统的使用，去搭建相应的</a:t>
            </a:r>
            <a:r>
              <a:rPr lang="en-US" altLang="zh-CN" dirty="0">
                <a:solidFill>
                  <a:schemeClr val="tx1">
                    <a:lumMod val="75000"/>
                    <a:lumOff val="25000"/>
                  </a:schemeClr>
                </a:solidFill>
                <a:latin typeface="Candara" panose="020E0502030303020204"/>
                <a:ea typeface="微软雅黑" panose="020B0503020204020204" pitchFamily="34" charset="-122"/>
              </a:rPr>
              <a:t>Web</a:t>
            </a:r>
            <a:r>
              <a:rPr lang="zh-CN" altLang="en-US" dirty="0">
                <a:solidFill>
                  <a:schemeClr val="tx1">
                    <a:lumMod val="75000"/>
                    <a:lumOff val="25000"/>
                  </a:schemeClr>
                </a:solidFill>
                <a:latin typeface="Candara" panose="020E0502030303020204"/>
                <a:ea typeface="微软雅黑" panose="020B0503020204020204" pitchFamily="34" charset="-122"/>
              </a:rPr>
              <a:t>服务器。</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我们以</a:t>
            </a:r>
            <a:r>
              <a:rPr lang="en-US" altLang="zh-CN" dirty="0">
                <a:solidFill>
                  <a:schemeClr val="tx1">
                    <a:lumMod val="75000"/>
                    <a:lumOff val="25000"/>
                  </a:schemeClr>
                </a:solidFill>
                <a:latin typeface="Candara" panose="020E0502030303020204"/>
                <a:ea typeface="微软雅黑" panose="020B0503020204020204" pitchFamily="34" charset="-122"/>
              </a:rPr>
              <a:t>Linux</a:t>
            </a:r>
            <a:r>
              <a:rPr lang="zh-CN" altLang="en-US" dirty="0">
                <a:solidFill>
                  <a:schemeClr val="tx1">
                    <a:lumMod val="75000"/>
                    <a:lumOff val="25000"/>
                  </a:schemeClr>
                </a:solidFill>
                <a:latin typeface="Candara" panose="020E0502030303020204"/>
                <a:ea typeface="微软雅黑" panose="020B0503020204020204" pitchFamily="34" charset="-122"/>
              </a:rPr>
              <a:t>为例，提供以下解决方案：</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6" name="表格 5"/>
          <p:cNvGraphicFramePr>
            <a:graphicFrameLocks noGrp="1"/>
          </p:cNvGraphicFramePr>
          <p:nvPr/>
        </p:nvGraphicFramePr>
        <p:xfrm>
          <a:off x="1149291" y="2727569"/>
          <a:ext cx="6845417" cy="2720832"/>
        </p:xfrm>
        <a:graphic>
          <a:graphicData uri="http://schemas.openxmlformats.org/drawingml/2006/table">
            <a:tbl>
              <a:tblPr>
                <a:tableStyleId>{5C22544A-7EE6-4342-B048-85BDC9FD1C3A}</a:tableStyleId>
              </a:tblPr>
              <a:tblGrid>
                <a:gridCol w="3397689"/>
                <a:gridCol w="3447728"/>
              </a:tblGrid>
              <a:tr h="453472">
                <a:tc>
                  <a:txBody>
                    <a:bodyPr/>
                    <a:lstStyle/>
                    <a:p>
                      <a:pPr marL="0" indent="0" algn="just">
                        <a:lnSpc>
                          <a:spcPts val="1670"/>
                        </a:lnSpc>
                      </a:pPr>
                      <a:r>
                        <a:rPr lang="zh-CN" altLang="en-US" sz="1050" kern="100">
                          <a:effectLst/>
                        </a:rPr>
                        <a:t>系统环境</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zh-CN" altLang="en-US" sz="1050" kern="100">
                          <a:effectLst/>
                        </a:rPr>
                        <a:t>建议使用的系统</a:t>
                      </a:r>
                      <a:endParaRPr lang="zh-CN" altLang="en-US" sz="1050" kern="100">
                        <a:effectLst/>
                        <a:latin typeface="Times New Roman" panose="02020603050405020304" pitchFamily="18" charset="0"/>
                        <a:ea typeface="宋体" panose="02010600030101010101" pitchFamily="2" charset="-122"/>
                      </a:endParaRPr>
                    </a:p>
                  </a:txBody>
                  <a:tcPr marL="68580" marR="68580"/>
                </a:tc>
              </a:tr>
              <a:tr h="453472">
                <a:tc>
                  <a:txBody>
                    <a:bodyPr/>
                    <a:lstStyle/>
                    <a:p>
                      <a:pPr marL="0" indent="0" algn="just">
                        <a:lnSpc>
                          <a:spcPts val="1670"/>
                        </a:lnSpc>
                      </a:pPr>
                      <a:r>
                        <a:rPr lang="zh-CN" altLang="en-US" sz="1050" kern="100">
                          <a:effectLst/>
                        </a:rPr>
                        <a:t>服务器系统</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en-US" sz="1050" kern="100">
                          <a:effectLst/>
                        </a:rPr>
                        <a:t>CentOS 7.x</a:t>
                      </a:r>
                      <a:endParaRPr lang="en-US" sz="1050" kern="100">
                        <a:effectLst/>
                        <a:latin typeface="Times New Roman" panose="02020603050405020304" pitchFamily="18" charset="0"/>
                        <a:ea typeface="宋体" panose="02010600030101010101" pitchFamily="2" charset="-122"/>
                      </a:endParaRPr>
                    </a:p>
                  </a:txBody>
                  <a:tcPr marL="68580" marR="68580"/>
                </a:tc>
              </a:tr>
              <a:tr h="453472">
                <a:tc>
                  <a:txBody>
                    <a:bodyPr/>
                    <a:lstStyle/>
                    <a:p>
                      <a:pPr marL="0" indent="0" algn="just">
                        <a:lnSpc>
                          <a:spcPts val="1670"/>
                        </a:lnSpc>
                      </a:pPr>
                      <a:r>
                        <a:rPr lang="zh-CN" altLang="en-US" sz="1050" kern="100">
                          <a:effectLst/>
                        </a:rPr>
                        <a:t>编译环境</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en-US" sz="1050" kern="100">
                          <a:effectLst/>
                        </a:rPr>
                        <a:t>Python、Django</a:t>
                      </a:r>
                      <a:endParaRPr lang="en-US" sz="1050" kern="100">
                        <a:effectLst/>
                        <a:latin typeface="Times New Roman" panose="02020603050405020304" pitchFamily="18" charset="0"/>
                        <a:ea typeface="宋体" panose="02010600030101010101" pitchFamily="2" charset="-122"/>
                      </a:endParaRPr>
                    </a:p>
                  </a:txBody>
                  <a:tcPr marL="68580" marR="68580"/>
                </a:tc>
              </a:tr>
              <a:tr h="453472">
                <a:tc>
                  <a:txBody>
                    <a:bodyPr/>
                    <a:lstStyle/>
                    <a:p>
                      <a:pPr marL="0" indent="0" algn="just">
                        <a:lnSpc>
                          <a:spcPts val="1670"/>
                        </a:lnSpc>
                      </a:pPr>
                      <a:r>
                        <a:rPr lang="zh-CN" altLang="en-US" sz="1050" kern="100">
                          <a:effectLst/>
                        </a:rPr>
                        <a:t>数据库</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en-US" sz="1050" kern="100">
                          <a:effectLst/>
                        </a:rPr>
                        <a:t>MongoDB/MySQL</a:t>
                      </a:r>
                      <a:endParaRPr lang="en-US" sz="1050" kern="100">
                        <a:effectLst/>
                        <a:latin typeface="Times New Roman" panose="02020603050405020304" pitchFamily="18" charset="0"/>
                        <a:ea typeface="宋体" panose="02010600030101010101" pitchFamily="2" charset="-122"/>
                      </a:endParaRPr>
                    </a:p>
                  </a:txBody>
                  <a:tcPr marL="68580" marR="68580"/>
                </a:tc>
              </a:tr>
              <a:tr h="453472">
                <a:tc>
                  <a:txBody>
                    <a:bodyPr/>
                    <a:lstStyle/>
                    <a:p>
                      <a:pPr marL="0" indent="0" algn="just">
                        <a:lnSpc>
                          <a:spcPts val="1670"/>
                        </a:lnSpc>
                      </a:pPr>
                      <a:r>
                        <a:rPr lang="zh-CN" altLang="en-US" sz="1050" kern="100">
                          <a:effectLst/>
                        </a:rPr>
                        <a:t>缓存</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en-US" sz="1050" kern="100">
                          <a:effectLst/>
                        </a:rPr>
                        <a:t>Redis</a:t>
                      </a:r>
                      <a:endParaRPr lang="en-US" sz="1050" kern="100">
                        <a:effectLst/>
                        <a:latin typeface="Times New Roman" panose="02020603050405020304" pitchFamily="18" charset="0"/>
                        <a:ea typeface="宋体" panose="02010600030101010101" pitchFamily="2" charset="-122"/>
                      </a:endParaRPr>
                    </a:p>
                  </a:txBody>
                  <a:tcPr marL="68580" marR="68580"/>
                </a:tc>
              </a:tr>
              <a:tr h="453472">
                <a:tc>
                  <a:txBody>
                    <a:bodyPr/>
                    <a:lstStyle/>
                    <a:p>
                      <a:pPr marL="0" indent="0" algn="just">
                        <a:lnSpc>
                          <a:spcPts val="1670"/>
                        </a:lnSpc>
                      </a:pPr>
                      <a:r>
                        <a:rPr lang="en-US" sz="1050" kern="100">
                          <a:effectLst/>
                        </a:rPr>
                        <a:t>Web</a:t>
                      </a:r>
                      <a:r>
                        <a:rPr lang="zh-CN" altLang="en-US" sz="1050" kern="100">
                          <a:effectLst/>
                        </a:rPr>
                        <a:t>服务器</a:t>
                      </a:r>
                      <a:endParaRPr lang="zh-CN" altLang="en-US" sz="1050" kern="100">
                        <a:effectLst/>
                        <a:latin typeface="Times New Roman" panose="02020603050405020304" pitchFamily="18" charset="0"/>
                        <a:ea typeface="宋体" panose="02010600030101010101" pitchFamily="2" charset="-122"/>
                      </a:endParaRPr>
                    </a:p>
                  </a:txBody>
                  <a:tcPr marL="68580" marR="68580"/>
                </a:tc>
                <a:tc>
                  <a:txBody>
                    <a:bodyPr/>
                    <a:lstStyle/>
                    <a:p>
                      <a:pPr marL="0" indent="0" algn="just">
                        <a:lnSpc>
                          <a:spcPts val="1670"/>
                        </a:lnSpc>
                      </a:pPr>
                      <a:r>
                        <a:rPr lang="en-US" sz="1050" kern="100" dirty="0" err="1">
                          <a:effectLst/>
                        </a:rPr>
                        <a:t>Uwsgi、Nginx</a:t>
                      </a:r>
                      <a:endParaRPr lang="en-US" sz="1050" kern="100" dirty="0">
                        <a:effectLst/>
                        <a:latin typeface="Times New Roman" panose="02020603050405020304" pitchFamily="18" charset="0"/>
                        <a:ea typeface="宋体" panose="02010600030101010101" pitchFamily="2" charset="-122"/>
                      </a:endParaRPr>
                    </a:p>
                  </a:txBody>
                  <a:tcPr marL="68580" marR="68580"/>
                </a:tc>
              </a:tr>
            </a:tbl>
          </a:graphicData>
        </a:graphic>
      </p:graphicFrame>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4" name="文本框 14"/>
            <p:cNvSpPr txBox="1"/>
            <p:nvPr/>
          </p:nvSpPr>
          <p:spPr>
            <a:xfrm>
              <a:off x="3803454" y="1169836"/>
              <a:ext cx="153710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第十四章　</a:t>
              </a:r>
              <a:r>
                <a:rPr kumimoji="0" lang="en-US" altLang="zh-CN"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Django</a:t>
              </a:r>
              <a:endPar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grpSp>
        <p:nvGrpSpPr>
          <p:cNvPr id="67" name="组合 66"/>
          <p:cNvGrpSpPr/>
          <p:nvPr/>
        </p:nvGrpSpPr>
        <p:grpSpPr>
          <a:xfrm>
            <a:off x="1754534"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1883286" y="2462595"/>
              <a:ext cx="2654894" cy="415498"/>
            </a:xfrm>
            <a:prstGeom prst="rect">
              <a:avLst/>
            </a:prstGeom>
          </p:spPr>
          <p:txBody>
            <a:bodyPr wrap="none">
              <a:spAutoFit/>
            </a:bodyPr>
            <a:lstStyle/>
            <a:p>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14.1</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 </a:t>
              </a:r>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Django</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简介</a:t>
              </a:r>
              <a:endPar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1881814" y="2945869"/>
              <a:ext cx="265489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14.2</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Django</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框架</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69" name="组合 68"/>
          <p:cNvGrpSpPr/>
          <p:nvPr/>
        </p:nvGrpSpPr>
        <p:grpSpPr>
          <a:xfrm>
            <a:off x="1754534"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矩形 51"/>
            <p:cNvSpPr/>
            <p:nvPr/>
          </p:nvSpPr>
          <p:spPr>
            <a:xfrm>
              <a:off x="1881814" y="3411473"/>
              <a:ext cx="3251211"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14.3</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Django</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开发实战</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929" y="38314"/>
            <a:ext cx="2435282"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大数据应用人才培养系列教材</a:t>
            </a: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6" name="组合 45"/>
          <p:cNvGrpSpPr/>
          <p:nvPr/>
        </p:nvGrpSpPr>
        <p:grpSpPr>
          <a:xfrm>
            <a:off x="1743158" y="4320032"/>
            <a:ext cx="5693399" cy="426278"/>
            <a:chOff x="1807265" y="3400693"/>
            <a:chExt cx="5693399" cy="426278"/>
          </a:xfrm>
        </p:grpSpPr>
        <p:sp>
          <p:nvSpPr>
            <p:cNvPr id="55" name="圆角矩形 54"/>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56" name="矩形 55"/>
            <p:cNvSpPr/>
            <p:nvPr/>
          </p:nvSpPr>
          <p:spPr>
            <a:xfrm>
              <a:off x="1881814" y="3411473"/>
              <a:ext cx="1545616" cy="415498"/>
            </a:xfrm>
            <a:prstGeom prst="rect">
              <a:avLst/>
            </a:prstGeom>
          </p:spPr>
          <p:txBody>
            <a:bodyPr wrap="none">
              <a:spAutoFit/>
            </a:bodyPr>
            <a:lstStyle/>
            <a:p>
              <a:r>
                <a:rPr lang="en-US" altLang="zh-CN" sz="2100" spc="225" dirty="0">
                  <a:solidFill>
                    <a:prstClr val="white"/>
                  </a:solidFill>
                  <a:latin typeface="微软雅黑" panose="020B0503020204020204" pitchFamily="34" charset="-122"/>
                  <a:ea typeface="微软雅黑" panose="020B0503020204020204" pitchFamily="34" charset="-122"/>
                </a:rPr>
                <a:t>14.4</a:t>
              </a:r>
              <a:r>
                <a:rPr lang="zh-CN" altLang="en-US" sz="2100" spc="225" dirty="0">
                  <a:solidFill>
                    <a:prstClr val="white"/>
                  </a:solidFill>
                  <a:latin typeface="微软雅黑" panose="020B0503020204020204" pitchFamily="34" charset="-122"/>
                  <a:ea typeface="微软雅黑" panose="020B0503020204020204" pitchFamily="34" charset="-122"/>
                </a:rPr>
                <a:t> 小结</a:t>
              </a:r>
              <a:endParaRPr lang="zh-CN" altLang="en-US" sz="2100" spc="225" dirty="0">
                <a:solidFill>
                  <a:prstClr val="white"/>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754534" y="4980843"/>
            <a:ext cx="5693399" cy="426278"/>
            <a:chOff x="1807265" y="3400693"/>
            <a:chExt cx="5693399" cy="426278"/>
          </a:xfrm>
        </p:grpSpPr>
        <p:sp>
          <p:nvSpPr>
            <p:cNvPr id="30"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a:off x="1881814" y="3411473"/>
              <a:ext cx="15456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14.5</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习题</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14.4 </a:t>
            </a:r>
            <a:r>
              <a:rPr lang="zh-CN" altLang="en-US" sz="2100" b="1" spc="225" dirty="0">
                <a:solidFill>
                  <a:prstClr val="white"/>
                </a:solidFill>
              </a:rPr>
              <a:t>小结</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altLang="en-US" sz="2000" dirty="0"/>
              <a:t>小结</a:t>
            </a:r>
            <a:endParaRPr lang="zh-CN" sz="2000" dirty="0"/>
          </a:p>
        </p:txBody>
      </p:sp>
      <p:sp>
        <p:nvSpPr>
          <p:cNvPr id="7" name="TextBox 2"/>
          <p:cNvSpPr txBox="1">
            <a:spLocks noGrp="1"/>
          </p:cNvSpPr>
          <p:nvPr/>
        </p:nvSpPr>
        <p:spPr>
          <a:xfrm>
            <a:off x="611971" y="1493134"/>
            <a:ext cx="7920058" cy="339669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本章讲解了</a:t>
            </a:r>
            <a:r>
              <a:rPr lang="en-US" altLang="zh-CN" sz="2000" dirty="0">
                <a:solidFill>
                  <a:schemeClr val="tx1">
                    <a:lumMod val="75000"/>
                    <a:lumOff val="25000"/>
                  </a:schemeClr>
                </a:solidFill>
                <a:latin typeface="Candara" panose="020E0502030303020204"/>
                <a:ea typeface="微软雅黑" panose="020B0503020204020204" pitchFamily="34" charset="-122"/>
              </a:rPr>
              <a:t>Python Web</a:t>
            </a:r>
            <a:r>
              <a:rPr lang="zh-CN" altLang="en-US" sz="2000" dirty="0">
                <a:solidFill>
                  <a:schemeClr val="tx1">
                    <a:lumMod val="75000"/>
                    <a:lumOff val="25000"/>
                  </a:schemeClr>
                </a:solidFill>
                <a:latin typeface="Candara" panose="020E0502030303020204"/>
                <a:ea typeface="微软雅黑" panose="020B0503020204020204" pitchFamily="34" charset="-122"/>
              </a:rPr>
              <a:t>开发的主要框架之一的</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，主要讲解了它的特点、使用方法以及相关注意事项等。</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之后在掌握一定的基础之后我们开始了一个很小的实战示例，经过这个开发实战，可以很快速的掌握相关知识点。</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经过本章的学习，我们不难发现，掌握多门编码语言的重要性。同时在多门语言的学习中，我们要学以致用。只有在不断的实践中，才能明白自己的短处，磨炼自己的开发技术，提高自己的开发水平，锻炼自己的开发能力。</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4" name="文本框 14"/>
            <p:cNvSpPr txBox="1"/>
            <p:nvPr/>
          </p:nvSpPr>
          <p:spPr>
            <a:xfrm>
              <a:off x="3803454" y="1169836"/>
              <a:ext cx="153710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第十四章　</a:t>
              </a:r>
              <a:r>
                <a:rPr kumimoji="0" lang="en-US" altLang="zh-CN"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Django</a:t>
              </a:r>
              <a:endPar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grpSp>
        <p:nvGrpSpPr>
          <p:cNvPr id="67" name="组合 66"/>
          <p:cNvGrpSpPr/>
          <p:nvPr/>
        </p:nvGrpSpPr>
        <p:grpSpPr>
          <a:xfrm>
            <a:off x="1754534"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1883286" y="2462595"/>
              <a:ext cx="2654894" cy="415498"/>
            </a:xfrm>
            <a:prstGeom prst="rect">
              <a:avLst/>
            </a:prstGeom>
          </p:spPr>
          <p:txBody>
            <a:bodyPr wrap="none">
              <a:spAutoFit/>
            </a:bodyPr>
            <a:lstStyle/>
            <a:p>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14.1</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 </a:t>
              </a:r>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Django</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简介</a:t>
              </a:r>
              <a:endPar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1881814" y="2945869"/>
              <a:ext cx="265489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14.2</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Django</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框架</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69" name="组合 68"/>
          <p:cNvGrpSpPr/>
          <p:nvPr/>
        </p:nvGrpSpPr>
        <p:grpSpPr>
          <a:xfrm>
            <a:off x="1754534"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矩形 51"/>
            <p:cNvSpPr/>
            <p:nvPr/>
          </p:nvSpPr>
          <p:spPr>
            <a:xfrm>
              <a:off x="1881814" y="3411473"/>
              <a:ext cx="3251211"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14.3</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Django</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开发实战</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929" y="38314"/>
            <a:ext cx="2435282"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大数据应用人才培养系列教材</a:t>
            </a: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6" name="组合 45"/>
          <p:cNvGrpSpPr/>
          <p:nvPr/>
        </p:nvGrpSpPr>
        <p:grpSpPr>
          <a:xfrm>
            <a:off x="1743158" y="4320032"/>
            <a:ext cx="5693399" cy="426278"/>
            <a:chOff x="1807265" y="3400693"/>
            <a:chExt cx="5693399" cy="426278"/>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p:cNvSpPr/>
            <p:nvPr/>
          </p:nvSpPr>
          <p:spPr>
            <a:xfrm>
              <a:off x="1881814" y="3411473"/>
              <a:ext cx="15456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14.4</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小结</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29" name="组合 28"/>
          <p:cNvGrpSpPr/>
          <p:nvPr/>
        </p:nvGrpSpPr>
        <p:grpSpPr>
          <a:xfrm>
            <a:off x="1754534" y="4980843"/>
            <a:ext cx="5693399" cy="426278"/>
            <a:chOff x="1807265" y="3400693"/>
            <a:chExt cx="5693399" cy="426278"/>
          </a:xfrm>
        </p:grpSpPr>
        <p:sp>
          <p:nvSpPr>
            <p:cNvPr id="30" name="圆角矩形 54"/>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1" name="矩形 30"/>
            <p:cNvSpPr/>
            <p:nvPr/>
          </p:nvSpPr>
          <p:spPr>
            <a:xfrm>
              <a:off x="1881814" y="3411473"/>
              <a:ext cx="1545616" cy="415498"/>
            </a:xfrm>
            <a:prstGeom prst="rect">
              <a:avLst/>
            </a:prstGeom>
          </p:spPr>
          <p:txBody>
            <a:bodyPr wrap="none">
              <a:spAutoFit/>
            </a:bodyPr>
            <a:lstStyle/>
            <a:p>
              <a:r>
                <a:rPr lang="en-US" altLang="zh-CN" sz="2100" spc="225" dirty="0">
                  <a:solidFill>
                    <a:prstClr val="white"/>
                  </a:solidFill>
                  <a:latin typeface="微软雅黑" panose="020B0503020204020204" pitchFamily="34" charset="-122"/>
                  <a:ea typeface="微软雅黑" panose="020B0503020204020204" pitchFamily="34" charset="-122"/>
                </a:rPr>
                <a:t>14.5</a:t>
              </a:r>
              <a:r>
                <a:rPr lang="zh-CN" altLang="en-US" sz="2100" spc="225" dirty="0">
                  <a:solidFill>
                    <a:prstClr val="white"/>
                  </a:solidFill>
                  <a:latin typeface="微软雅黑" panose="020B0503020204020204" pitchFamily="34" charset="-122"/>
                  <a:ea typeface="微软雅黑" panose="020B0503020204020204" pitchFamily="34" charset="-122"/>
                </a:rPr>
                <a:t> 习题</a:t>
              </a:r>
              <a:endParaRPr lang="zh-CN" altLang="en-US" sz="2100" spc="225"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14.5 </a:t>
            </a:r>
            <a:r>
              <a:rPr lang="zh-CN" altLang="en-US" sz="2100" b="1" spc="225" dirty="0">
                <a:solidFill>
                  <a:prstClr val="white"/>
                </a:solidFill>
              </a:rPr>
              <a:t>习题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7" name="TextBox 2"/>
          <p:cNvSpPr txBox="1">
            <a:spLocks noGrp="1"/>
          </p:cNvSpPr>
          <p:nvPr/>
        </p:nvSpPr>
        <p:spPr>
          <a:xfrm>
            <a:off x="544860" y="1218138"/>
            <a:ext cx="7920058" cy="442172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1. Django</a:t>
            </a:r>
            <a:r>
              <a:rPr lang="zh-CN" altLang="en-US" sz="1800" dirty="0">
                <a:solidFill>
                  <a:schemeClr val="tx1">
                    <a:lumMod val="75000"/>
                    <a:lumOff val="25000"/>
                  </a:schemeClr>
                </a:solidFill>
                <a:latin typeface="Candara" panose="020E0502030303020204"/>
                <a:ea typeface="微软雅黑" panose="020B0503020204020204" pitchFamily="34" charset="-122"/>
              </a:rPr>
              <a:t>项目自带数据库文件名为</a:t>
            </a:r>
            <a:r>
              <a:rPr lang="en-US" altLang="zh-CN" sz="1800" dirty="0">
                <a:solidFill>
                  <a:schemeClr val="tx1">
                    <a:lumMod val="75000"/>
                    <a:lumOff val="25000"/>
                  </a:schemeClr>
                </a:solidFill>
                <a:latin typeface="Candara" panose="020E0502030303020204"/>
                <a:ea typeface="微软雅黑" panose="020B0503020204020204" pitchFamily="34" charset="-122"/>
              </a:rPr>
              <a:t>(  )</a:t>
            </a:r>
            <a:r>
              <a:rPr lang="zh-CN" altLang="en-US" sz="1800" dirty="0">
                <a:solidFill>
                  <a:schemeClr val="tx1">
                    <a:lumMod val="75000"/>
                    <a:lumOff val="25000"/>
                  </a:schemeClr>
                </a:solidFill>
                <a:latin typeface="Candara" panose="020E0502030303020204"/>
                <a:ea typeface="微软雅黑" panose="020B0503020204020204" pitchFamily="34" charset="-122"/>
              </a:rPr>
              <a:t>。</a:t>
            </a:r>
            <a:endParaRPr lang="zh-CN" altLang="en-US"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A. </a:t>
            </a:r>
            <a:r>
              <a:rPr lang="en-US" altLang="zh-CN" sz="1800" dirty="0" err="1">
                <a:solidFill>
                  <a:schemeClr val="tx1">
                    <a:lumMod val="75000"/>
                    <a:lumOff val="25000"/>
                  </a:schemeClr>
                </a:solidFill>
                <a:latin typeface="Candara" panose="020E0502030303020204"/>
                <a:ea typeface="微软雅黑" panose="020B0503020204020204" pitchFamily="34" charset="-122"/>
              </a:rPr>
              <a:t>DB.sqlite</a:t>
            </a:r>
            <a:r>
              <a:rPr lang="en-US" altLang="zh-CN" sz="1800" dirty="0">
                <a:solidFill>
                  <a:schemeClr val="tx1">
                    <a:lumMod val="75000"/>
                    <a:lumOff val="25000"/>
                  </a:schemeClr>
                </a:solidFill>
                <a:latin typeface="Candara" panose="020E0502030303020204"/>
                <a:ea typeface="微软雅黑" panose="020B0503020204020204" pitchFamily="34" charset="-122"/>
              </a:rPr>
              <a:t>   B. </a:t>
            </a:r>
            <a:r>
              <a:rPr lang="en-US" altLang="zh-CN" sz="1800" dirty="0" err="1">
                <a:solidFill>
                  <a:schemeClr val="tx1">
                    <a:lumMod val="75000"/>
                    <a:lumOff val="25000"/>
                  </a:schemeClr>
                </a:solidFill>
                <a:latin typeface="Candara" panose="020E0502030303020204"/>
                <a:ea typeface="微软雅黑" panose="020B0503020204020204" pitchFamily="34" charset="-122"/>
              </a:rPr>
              <a:t>db.sqlite</a:t>
            </a:r>
            <a:r>
              <a:rPr lang="en-US" altLang="zh-CN" sz="1800" dirty="0">
                <a:solidFill>
                  <a:schemeClr val="tx1">
                    <a:lumMod val="75000"/>
                    <a:lumOff val="25000"/>
                  </a:schemeClr>
                </a:solidFill>
                <a:latin typeface="Candara" panose="020E0502030303020204"/>
                <a:ea typeface="微软雅黑" panose="020B0503020204020204" pitchFamily="34" charset="-122"/>
              </a:rPr>
              <a:t>   C. db.sqlite3   D. MySQL</a:t>
            </a: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2. Django</a:t>
            </a:r>
            <a:r>
              <a:rPr lang="zh-CN" altLang="en-US" sz="1800" dirty="0">
                <a:solidFill>
                  <a:schemeClr val="tx1">
                    <a:lumMod val="75000"/>
                    <a:lumOff val="25000"/>
                  </a:schemeClr>
                </a:solidFill>
                <a:latin typeface="Candara" panose="020E0502030303020204"/>
                <a:ea typeface="微软雅黑" panose="020B0503020204020204" pitchFamily="34" charset="-122"/>
              </a:rPr>
              <a:t>在开发模式下，进行项目控制的项目管理文件名为</a:t>
            </a:r>
            <a:r>
              <a:rPr lang="en-US" altLang="zh-CN" sz="1800" dirty="0">
                <a:solidFill>
                  <a:schemeClr val="tx1">
                    <a:lumMod val="75000"/>
                    <a:lumOff val="25000"/>
                  </a:schemeClr>
                </a:solidFill>
                <a:latin typeface="Candara" panose="020E0502030303020204"/>
                <a:ea typeface="微软雅黑" panose="020B0503020204020204" pitchFamily="34" charset="-122"/>
              </a:rPr>
              <a:t>(  )</a:t>
            </a:r>
            <a:r>
              <a:rPr lang="zh-CN" altLang="en-US" sz="1800" dirty="0">
                <a:solidFill>
                  <a:schemeClr val="tx1">
                    <a:lumMod val="75000"/>
                    <a:lumOff val="25000"/>
                  </a:schemeClr>
                </a:solidFill>
                <a:latin typeface="Candara" panose="020E0502030303020204"/>
                <a:ea typeface="微软雅黑" panose="020B0503020204020204" pitchFamily="34" charset="-122"/>
              </a:rPr>
              <a:t>。</a:t>
            </a:r>
            <a:endParaRPr lang="zh-CN" altLang="en-US"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A. Manage.py   B. </a:t>
            </a:r>
            <a:r>
              <a:rPr lang="en-US" altLang="zh-CN" sz="1800" dirty="0" err="1">
                <a:solidFill>
                  <a:schemeClr val="tx1">
                    <a:lumMod val="75000"/>
                    <a:lumOff val="25000"/>
                  </a:schemeClr>
                </a:solidFill>
                <a:latin typeface="Candara" panose="020E0502030303020204"/>
                <a:ea typeface="微软雅黑" panose="020B0503020204020204" pitchFamily="34" charset="-122"/>
              </a:rPr>
              <a:t>manage,py</a:t>
            </a:r>
            <a:r>
              <a:rPr lang="en-US" altLang="zh-CN" sz="1800" dirty="0">
                <a:solidFill>
                  <a:schemeClr val="tx1">
                    <a:lumMod val="75000"/>
                    <a:lumOff val="25000"/>
                  </a:schemeClr>
                </a:solidFill>
                <a:latin typeface="Candara" panose="020E0502030303020204"/>
                <a:ea typeface="微软雅黑" panose="020B0503020204020204" pitchFamily="34" charset="-122"/>
              </a:rPr>
              <a:t>  C. manager.py   D. manage</a:t>
            </a: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3. Django</a:t>
            </a:r>
            <a:r>
              <a:rPr lang="zh-CN" altLang="en-US" sz="1800" dirty="0">
                <a:solidFill>
                  <a:schemeClr val="tx1">
                    <a:lumMod val="75000"/>
                    <a:lumOff val="25000"/>
                  </a:schemeClr>
                </a:solidFill>
                <a:latin typeface="Candara" panose="020E0502030303020204"/>
                <a:ea typeface="微软雅黑" panose="020B0503020204020204" pitchFamily="34" charset="-122"/>
              </a:rPr>
              <a:t>数据迁移，同步数据表结构的命令是</a:t>
            </a:r>
            <a:r>
              <a:rPr lang="en-US" altLang="zh-CN" sz="1800" dirty="0">
                <a:solidFill>
                  <a:schemeClr val="tx1">
                    <a:lumMod val="75000"/>
                    <a:lumOff val="25000"/>
                  </a:schemeClr>
                </a:solidFill>
                <a:latin typeface="Candara" panose="020E0502030303020204"/>
                <a:ea typeface="微软雅黑" panose="020B0503020204020204" pitchFamily="34" charset="-122"/>
              </a:rPr>
              <a:t>(  )</a:t>
            </a:r>
            <a:r>
              <a:rPr lang="zh-CN" altLang="en-US" sz="1800" dirty="0">
                <a:solidFill>
                  <a:schemeClr val="tx1">
                    <a:lumMod val="75000"/>
                    <a:lumOff val="25000"/>
                  </a:schemeClr>
                </a:solidFill>
                <a:latin typeface="Candara" panose="020E0502030303020204"/>
                <a:ea typeface="微软雅黑" panose="020B0503020204020204" pitchFamily="34" charset="-122"/>
              </a:rPr>
              <a:t>。</a:t>
            </a:r>
            <a:endParaRPr lang="zh-CN" altLang="en-US"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A. python manage.py </a:t>
            </a:r>
            <a:r>
              <a:rPr lang="en-US" altLang="zh-CN" sz="1800" dirty="0" err="1">
                <a:solidFill>
                  <a:schemeClr val="tx1">
                    <a:lumMod val="75000"/>
                    <a:lumOff val="25000"/>
                  </a:schemeClr>
                </a:solidFill>
                <a:latin typeface="Candara" panose="020E0502030303020204"/>
                <a:ea typeface="微软雅黑" panose="020B0503020204020204" pitchFamily="34" charset="-122"/>
              </a:rPr>
              <a:t>makemigration</a:t>
            </a: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B. python manage.py </a:t>
            </a:r>
            <a:r>
              <a:rPr lang="en-US" altLang="zh-CN" sz="1800" dirty="0" err="1">
                <a:solidFill>
                  <a:schemeClr val="tx1">
                    <a:lumMod val="75000"/>
                    <a:lumOff val="25000"/>
                  </a:schemeClr>
                </a:solidFill>
                <a:latin typeface="Candara" panose="020E0502030303020204"/>
                <a:ea typeface="微软雅黑" panose="020B0503020204020204" pitchFamily="34" charset="-122"/>
              </a:rPr>
              <a:t>makeDB</a:t>
            </a: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C. python manage.py </a:t>
            </a:r>
            <a:r>
              <a:rPr lang="en-US" altLang="zh-CN" sz="1800" dirty="0" err="1">
                <a:solidFill>
                  <a:schemeClr val="tx1">
                    <a:lumMod val="75000"/>
                    <a:lumOff val="25000"/>
                  </a:schemeClr>
                </a:solidFill>
                <a:latin typeface="Candara" panose="020E0502030303020204"/>
                <a:ea typeface="微软雅黑" panose="020B0503020204020204" pitchFamily="34" charset="-122"/>
              </a:rPr>
              <a:t>makemigrations</a:t>
            </a:r>
            <a:endParaRPr lang="en-US" altLang="zh-CN" sz="18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1800" dirty="0">
                <a:solidFill>
                  <a:schemeClr val="tx1">
                    <a:lumMod val="75000"/>
                    <a:lumOff val="25000"/>
                  </a:schemeClr>
                </a:solidFill>
                <a:latin typeface="Candara" panose="020E0502030303020204"/>
                <a:ea typeface="微软雅黑" panose="020B0503020204020204" pitchFamily="34" charset="-122"/>
              </a:rPr>
              <a:t>D. pip manage.py </a:t>
            </a:r>
            <a:r>
              <a:rPr lang="en-US" altLang="zh-CN" sz="1800" dirty="0" err="1">
                <a:solidFill>
                  <a:schemeClr val="tx1">
                    <a:lumMod val="75000"/>
                    <a:lumOff val="25000"/>
                  </a:schemeClr>
                </a:solidFill>
                <a:latin typeface="Candara" panose="020E0502030303020204"/>
                <a:ea typeface="微软雅黑" panose="020B0503020204020204" pitchFamily="34" charset="-122"/>
              </a:rPr>
              <a:t>makemigrations</a:t>
            </a:r>
            <a:endParaRPr lang="en-US" altLang="zh-CN" sz="18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14.5 </a:t>
            </a:r>
            <a:r>
              <a:rPr lang="zh-CN" altLang="en-US" sz="2100" b="1" spc="225" dirty="0">
                <a:solidFill>
                  <a:prstClr val="white"/>
                </a:solidFill>
              </a:rPr>
              <a:t>习题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7" name="TextBox 2"/>
          <p:cNvSpPr txBox="1">
            <a:spLocks noGrp="1"/>
          </p:cNvSpPr>
          <p:nvPr/>
        </p:nvSpPr>
        <p:spPr>
          <a:xfrm>
            <a:off x="764717" y="1048861"/>
            <a:ext cx="7920058" cy="476027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4. </a:t>
            </a:r>
            <a:r>
              <a:rPr lang="zh-CN" altLang="en-US" sz="2000" dirty="0">
                <a:solidFill>
                  <a:schemeClr val="tx1">
                    <a:lumMod val="75000"/>
                    <a:lumOff val="25000"/>
                  </a:schemeClr>
                </a:solidFill>
                <a:latin typeface="Candara" panose="020E0502030303020204"/>
                <a:ea typeface="微软雅黑" panose="020B0503020204020204" pitchFamily="34" charset="-122"/>
              </a:rPr>
              <a:t>创建超级用户的命令是</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A. python manage.py </a:t>
            </a:r>
            <a:r>
              <a:rPr lang="en-US" altLang="zh-CN" sz="2000" dirty="0" err="1">
                <a:solidFill>
                  <a:schemeClr val="tx1">
                    <a:lumMod val="75000"/>
                    <a:lumOff val="25000"/>
                  </a:schemeClr>
                </a:solidFill>
                <a:latin typeface="Candara" panose="020E0502030303020204"/>
                <a:ea typeface="微软雅黑" panose="020B0503020204020204" pitchFamily="34" charset="-122"/>
              </a:rPr>
              <a:t>createsuperuser</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B. python manage.py </a:t>
            </a:r>
            <a:r>
              <a:rPr lang="en-US" altLang="zh-CN" sz="2000" dirty="0" err="1">
                <a:solidFill>
                  <a:schemeClr val="tx1">
                    <a:lumMod val="75000"/>
                    <a:lumOff val="25000"/>
                  </a:schemeClr>
                </a:solidFill>
                <a:latin typeface="Candara" panose="020E0502030303020204"/>
                <a:ea typeface="微软雅黑" panose="020B0503020204020204" pitchFamily="34" charset="-122"/>
              </a:rPr>
              <a:t>createrootuser</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C. python manage.py </a:t>
            </a:r>
            <a:r>
              <a:rPr lang="en-US" altLang="zh-CN" sz="2000" dirty="0" err="1">
                <a:solidFill>
                  <a:schemeClr val="tx1">
                    <a:lumMod val="75000"/>
                    <a:lumOff val="25000"/>
                  </a:schemeClr>
                </a:solidFill>
                <a:latin typeface="Candara" panose="020E0502030303020204"/>
                <a:ea typeface="微软雅黑" panose="020B0503020204020204" pitchFamily="34" charset="-122"/>
              </a:rPr>
              <a:t>createsuper</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 python manage.py </a:t>
            </a:r>
            <a:r>
              <a:rPr lang="en-US" altLang="zh-CN" sz="2000" dirty="0" err="1">
                <a:solidFill>
                  <a:schemeClr val="tx1">
                    <a:lumMod val="75000"/>
                    <a:lumOff val="25000"/>
                  </a:schemeClr>
                </a:solidFill>
                <a:latin typeface="Candara" panose="020E0502030303020204"/>
                <a:ea typeface="微软雅黑" panose="020B0503020204020204" pitchFamily="34" charset="-122"/>
              </a:rPr>
              <a:t>makesuperuser</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5. </a:t>
            </a:r>
            <a:r>
              <a:rPr lang="zh-CN" altLang="en-US" sz="2000" dirty="0">
                <a:solidFill>
                  <a:schemeClr val="tx1">
                    <a:lumMod val="75000"/>
                    <a:lumOff val="25000"/>
                  </a:schemeClr>
                </a:solidFill>
                <a:latin typeface="Candara" panose="020E0502030303020204"/>
                <a:ea typeface="微软雅黑" panose="020B0503020204020204" pitchFamily="34" charset="-122"/>
              </a:rPr>
              <a:t>创建项目的命令是</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A. </a:t>
            </a: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en-US" altLang="zh-CN" sz="2000" dirty="0" err="1">
                <a:solidFill>
                  <a:schemeClr val="tx1">
                    <a:lumMod val="75000"/>
                    <a:lumOff val="25000"/>
                  </a:schemeClr>
                </a:solidFill>
                <a:latin typeface="Candara" panose="020E0502030303020204"/>
                <a:ea typeface="微软雅黑" panose="020B0503020204020204" pitchFamily="34" charset="-122"/>
              </a:rPr>
              <a:t>startproject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B. </a:t>
            </a: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en-US" altLang="zh-CN" sz="2000" dirty="0" err="1">
                <a:solidFill>
                  <a:schemeClr val="tx1">
                    <a:lumMod val="75000"/>
                    <a:lumOff val="25000"/>
                  </a:schemeClr>
                </a:solidFill>
                <a:latin typeface="Candara" panose="020E0502030303020204"/>
                <a:ea typeface="微软雅黑" panose="020B0503020204020204" pitchFamily="34" charset="-122"/>
              </a:rPr>
              <a:t>startprojects</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C. </a:t>
            </a: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en-US" altLang="zh-CN" sz="2000" dirty="0" err="1">
                <a:solidFill>
                  <a:schemeClr val="tx1">
                    <a:lumMod val="75000"/>
                    <a:lumOff val="25000"/>
                  </a:schemeClr>
                </a:solidFill>
                <a:latin typeface="Candara" panose="020E0502030303020204"/>
                <a:ea typeface="微软雅黑" panose="020B0503020204020204" pitchFamily="34" charset="-122"/>
              </a:rPr>
              <a:t>createproject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 </a:t>
            </a: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en-US" altLang="zh-CN" sz="2000" dirty="0" err="1">
                <a:solidFill>
                  <a:schemeClr val="tx1">
                    <a:lumMod val="75000"/>
                    <a:lumOff val="25000"/>
                  </a:schemeClr>
                </a:solidFill>
                <a:latin typeface="Candara" panose="020E0502030303020204"/>
                <a:ea typeface="微软雅黑" panose="020B0503020204020204" pitchFamily="34" charset="-122"/>
              </a:rPr>
              <a:t>makeproject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14.5 </a:t>
            </a:r>
            <a:r>
              <a:rPr lang="zh-CN" altLang="en-US" sz="2100" b="1" spc="225" dirty="0">
                <a:solidFill>
                  <a:prstClr val="white"/>
                </a:solidFill>
              </a:rPr>
              <a:t>习题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7" name="TextBox 2"/>
          <p:cNvSpPr txBox="1">
            <a:spLocks noGrp="1"/>
          </p:cNvSpPr>
          <p:nvPr/>
        </p:nvSpPr>
        <p:spPr>
          <a:xfrm>
            <a:off x="611971" y="1417344"/>
            <a:ext cx="7920058" cy="214417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1.  Django</a:t>
            </a:r>
            <a:r>
              <a:rPr lang="zh-CN" altLang="en-US" sz="2000" dirty="0">
                <a:solidFill>
                  <a:schemeClr val="tx1">
                    <a:lumMod val="75000"/>
                    <a:lumOff val="25000"/>
                  </a:schemeClr>
                </a:solidFill>
                <a:latin typeface="Candara" panose="020E0502030303020204"/>
                <a:ea typeface="微软雅黑" panose="020B0503020204020204" pitchFamily="34" charset="-122"/>
              </a:rPr>
              <a:t>项目路由以及数据库等配置项是在</a:t>
            </a:r>
            <a:r>
              <a:rPr lang="zh-CN" altLang="en-US" sz="2000" u="sng"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文件中进行配置。</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2.  </a:t>
            </a:r>
            <a:r>
              <a:rPr lang="zh-CN" altLang="en-US" sz="2000" dirty="0">
                <a:solidFill>
                  <a:schemeClr val="tx1">
                    <a:lumMod val="75000"/>
                    <a:lumOff val="25000"/>
                  </a:schemeClr>
                </a:solidFill>
                <a:latin typeface="Candara" panose="020E0502030303020204"/>
                <a:ea typeface="微软雅黑" panose="020B0503020204020204" pitchFamily="34" charset="-122"/>
              </a:rPr>
              <a:t>项目运行成功默认访问链接为</a:t>
            </a:r>
            <a:r>
              <a:rPr lang="zh-CN" altLang="en-US" sz="2000" u="sng"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   </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3.  </a:t>
            </a:r>
            <a:r>
              <a:rPr lang="zh-CN" altLang="en-US" sz="2000" dirty="0">
                <a:solidFill>
                  <a:schemeClr val="tx1">
                    <a:lumMod val="75000"/>
                    <a:lumOff val="25000"/>
                  </a:schemeClr>
                </a:solidFill>
                <a:latin typeface="Candara" panose="020E0502030303020204"/>
                <a:ea typeface="微软雅黑" panose="020B0503020204020204" pitchFamily="34" charset="-122"/>
              </a:rPr>
              <a:t>可以在</a:t>
            </a:r>
            <a:r>
              <a:rPr lang="en-US" altLang="zh-CN" sz="2000" dirty="0">
                <a:solidFill>
                  <a:schemeClr val="tx1">
                    <a:lumMod val="75000"/>
                    <a:lumOff val="25000"/>
                  </a:schemeClr>
                </a:solidFill>
                <a:latin typeface="Candara" panose="020E0502030303020204"/>
                <a:ea typeface="微软雅黑" panose="020B0503020204020204" pitchFamily="34" charset="-122"/>
              </a:rPr>
              <a:t>form</a:t>
            </a:r>
            <a:r>
              <a:rPr lang="zh-CN" altLang="en-US" sz="2000" dirty="0">
                <a:solidFill>
                  <a:schemeClr val="tx1">
                    <a:lumMod val="75000"/>
                    <a:lumOff val="25000"/>
                  </a:schemeClr>
                </a:solidFill>
                <a:latin typeface="Candara" panose="020E0502030303020204"/>
                <a:ea typeface="微软雅黑" panose="020B0503020204020204" pitchFamily="34" charset="-122"/>
              </a:rPr>
              <a:t>表单中携带</a:t>
            </a:r>
            <a:r>
              <a:rPr lang="zh-CN" altLang="en-US" sz="2000" u="sng"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标签解决跨域问题。</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4.  </a:t>
            </a:r>
            <a:r>
              <a:rPr lang="zh-CN" altLang="en-US" sz="2000" dirty="0">
                <a:solidFill>
                  <a:schemeClr val="tx1">
                    <a:lumMod val="75000"/>
                    <a:lumOff val="25000"/>
                  </a:schemeClr>
                </a:solidFill>
                <a:latin typeface="Candara" panose="020E0502030303020204"/>
                <a:ea typeface="微软雅黑" panose="020B0503020204020204" pitchFamily="34" charset="-122"/>
              </a:rPr>
              <a:t>项目路由文件的名称为</a:t>
            </a:r>
            <a:r>
              <a:rPr lang="zh-CN" altLang="en-US" sz="2000" u="sng"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00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5.  </a:t>
            </a:r>
            <a:r>
              <a:rPr lang="zh-CN" altLang="en-US" sz="2000" dirty="0">
                <a:solidFill>
                  <a:schemeClr val="tx1">
                    <a:lumMod val="75000"/>
                    <a:lumOff val="25000"/>
                  </a:schemeClr>
                </a:solidFill>
                <a:latin typeface="Candara" panose="020E0502030303020204"/>
                <a:ea typeface="微软雅黑" panose="020B0503020204020204" pitchFamily="34" charset="-122"/>
              </a:rPr>
              <a:t>项目视图文件的名称为</a:t>
            </a:r>
            <a:r>
              <a:rPr lang="zh-CN" altLang="en-US" sz="2000" u="sng"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14.5 </a:t>
            </a:r>
            <a:r>
              <a:rPr lang="zh-CN" altLang="en-US" sz="2100" b="1" spc="225" dirty="0">
                <a:solidFill>
                  <a:prstClr val="white"/>
                </a:solidFill>
              </a:rPr>
              <a:t>习题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7" name="TextBox 2"/>
          <p:cNvSpPr txBox="1">
            <a:spLocks noGrp="1"/>
          </p:cNvSpPr>
          <p:nvPr/>
        </p:nvSpPr>
        <p:spPr>
          <a:xfrm>
            <a:off x="611971" y="919502"/>
            <a:ext cx="7920058" cy="4465325"/>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266700" algn="just">
              <a:lnSpc>
                <a:spcPts val="1670"/>
              </a:lnSpc>
            </a:pPr>
            <a:r>
              <a:rPr lang="en-US" altLang="zh-CN" sz="1800" kern="100" dirty="0">
                <a:effectLst/>
                <a:latin typeface="+mn-ea"/>
                <a:cs typeface="Times New Roman" panose="02020603050405020304" pitchFamily="18" charset="0"/>
              </a:rPr>
              <a:t>1</a:t>
            </a:r>
            <a:r>
              <a:rPr lang="en-US" altLang="zh-CN" sz="1800" kern="100" dirty="0">
                <a:effectLst/>
                <a:latin typeface="+mn-ea"/>
              </a:rPr>
              <a:t>. </a:t>
            </a:r>
            <a:r>
              <a:rPr lang="zh-CN" altLang="en-US" sz="1800" kern="100" dirty="0">
                <a:effectLst/>
                <a:latin typeface="+mn-ea"/>
                <a:cs typeface="Times New Roman" panose="02020603050405020304" pitchFamily="18" charset="0"/>
              </a:rPr>
              <a:t>请简述什么是</a:t>
            </a:r>
            <a:r>
              <a:rPr lang="en-US" altLang="zh-CN" sz="1800" kern="100" dirty="0">
                <a:effectLst/>
                <a:latin typeface="+mn-ea"/>
                <a:cs typeface="Times New Roman" panose="02020603050405020304" pitchFamily="18" charset="0"/>
              </a:rPr>
              <a:t>O</a:t>
            </a:r>
            <a:r>
              <a:rPr lang="en-US" altLang="zh-CN" sz="1800" kern="100" dirty="0">
                <a:effectLst/>
                <a:latin typeface="+mn-ea"/>
              </a:rPr>
              <a:t>RM</a:t>
            </a:r>
            <a:r>
              <a:rPr lang="zh-CN" altLang="en-US" sz="1800" kern="100" dirty="0">
                <a:effectLst/>
                <a:latin typeface="+mn-ea"/>
                <a:cs typeface="Times New Roman" panose="02020603050405020304" pitchFamily="18" charset="0"/>
              </a:rPr>
              <a:t>以及</a:t>
            </a:r>
            <a:r>
              <a:rPr lang="en-US" altLang="zh-CN" sz="1800" kern="100" dirty="0">
                <a:effectLst/>
                <a:latin typeface="+mn-ea"/>
                <a:cs typeface="Times New Roman" panose="02020603050405020304" pitchFamily="18" charset="0"/>
              </a:rPr>
              <a:t>O</a:t>
            </a:r>
            <a:r>
              <a:rPr lang="en-US" altLang="zh-CN" sz="1800" kern="100" dirty="0">
                <a:effectLst/>
                <a:latin typeface="+mn-ea"/>
              </a:rPr>
              <a:t>RM</a:t>
            </a:r>
            <a:r>
              <a:rPr lang="zh-CN" altLang="en-US" sz="1800" kern="100" dirty="0">
                <a:effectLst/>
                <a:latin typeface="+mn-ea"/>
                <a:cs typeface="Times New Roman" panose="02020603050405020304" pitchFamily="18" charset="0"/>
              </a:rPr>
              <a:t>对应关系表。</a:t>
            </a:r>
            <a:endParaRPr lang="zh-CN" altLang="en-US" sz="1800" kern="100" dirty="0">
              <a:effectLst/>
              <a:latin typeface="+mn-ea"/>
            </a:endParaRPr>
          </a:p>
          <a:p>
            <a:pPr marL="114300" indent="266700" algn="just">
              <a:lnSpc>
                <a:spcPts val="1670"/>
              </a:lnSpc>
            </a:pPr>
            <a:r>
              <a:rPr lang="zh-CN" altLang="en-US" sz="1800" kern="100" dirty="0">
                <a:effectLst/>
                <a:latin typeface="+mn-ea"/>
              </a:rPr>
              <a:t> </a:t>
            </a:r>
            <a:endParaRPr lang="zh-CN" altLang="en-US" sz="1800" kern="100" dirty="0">
              <a:effectLst/>
              <a:latin typeface="+mn-ea"/>
            </a:endParaRPr>
          </a:p>
          <a:p>
            <a:pPr marL="114300" indent="266700" algn="just">
              <a:lnSpc>
                <a:spcPts val="1670"/>
              </a:lnSpc>
            </a:pPr>
            <a:r>
              <a:rPr lang="zh-CN" altLang="en-US" sz="1800" kern="100" dirty="0">
                <a:effectLst/>
                <a:latin typeface="+mn-ea"/>
              </a:rPr>
              <a:t> </a:t>
            </a:r>
            <a:endParaRPr lang="zh-CN" altLang="en-US" sz="1800" kern="100" dirty="0">
              <a:effectLst/>
              <a:latin typeface="+mn-ea"/>
            </a:endParaRPr>
          </a:p>
          <a:p>
            <a:pPr marL="114300" indent="266700" algn="just">
              <a:lnSpc>
                <a:spcPts val="1670"/>
              </a:lnSpc>
            </a:pPr>
            <a:r>
              <a:rPr lang="zh-CN" altLang="en-US" sz="1800" kern="100" dirty="0">
                <a:effectLst/>
                <a:latin typeface="+mn-ea"/>
              </a:rPr>
              <a:t> </a:t>
            </a:r>
            <a:endParaRPr lang="en-US" altLang="zh-CN" sz="1800" kern="100" dirty="0">
              <a:effectLst/>
              <a:latin typeface="+mn-ea"/>
            </a:endParaRPr>
          </a:p>
          <a:p>
            <a:pPr marL="114300" indent="266700" algn="just">
              <a:lnSpc>
                <a:spcPts val="1670"/>
              </a:lnSpc>
            </a:pPr>
            <a:endParaRPr lang="en-US" altLang="zh-CN" sz="1800" kern="100" dirty="0">
              <a:latin typeface="+mn-ea"/>
            </a:endParaRPr>
          </a:p>
          <a:p>
            <a:pPr marL="114300" indent="266700" algn="just">
              <a:lnSpc>
                <a:spcPts val="1670"/>
              </a:lnSpc>
            </a:pPr>
            <a:endParaRPr lang="en-US" altLang="zh-CN" sz="1800" kern="100" dirty="0">
              <a:effectLst/>
              <a:latin typeface="+mn-ea"/>
            </a:endParaRPr>
          </a:p>
          <a:p>
            <a:pPr marL="114300" indent="266700" algn="just">
              <a:lnSpc>
                <a:spcPts val="1670"/>
              </a:lnSpc>
            </a:pPr>
            <a:endParaRPr lang="en-US" altLang="zh-CN" sz="1800" kern="100" dirty="0">
              <a:latin typeface="+mn-ea"/>
            </a:endParaRPr>
          </a:p>
          <a:p>
            <a:pPr marL="114300" indent="266700" algn="just">
              <a:lnSpc>
                <a:spcPts val="1670"/>
              </a:lnSpc>
            </a:pPr>
            <a:endParaRPr lang="en-US" altLang="zh-CN" sz="1800" kern="100" dirty="0">
              <a:effectLst/>
              <a:latin typeface="+mn-ea"/>
            </a:endParaRPr>
          </a:p>
          <a:p>
            <a:pPr marL="114300" indent="266700" algn="just">
              <a:lnSpc>
                <a:spcPts val="1670"/>
              </a:lnSpc>
            </a:pPr>
            <a:endParaRPr lang="zh-CN" altLang="en-US" sz="1800" kern="100" dirty="0">
              <a:effectLst/>
              <a:latin typeface="+mn-ea"/>
            </a:endParaRPr>
          </a:p>
          <a:p>
            <a:pPr marL="114300" indent="266700" algn="just">
              <a:lnSpc>
                <a:spcPts val="1670"/>
              </a:lnSpc>
            </a:pPr>
            <a:r>
              <a:rPr lang="en-US" altLang="zh-CN" sz="1800" kern="100" dirty="0">
                <a:effectLst/>
                <a:latin typeface="+mn-ea"/>
                <a:cs typeface="Times New Roman" panose="02020603050405020304" pitchFamily="18" charset="0"/>
              </a:rPr>
              <a:t>2</a:t>
            </a:r>
            <a:r>
              <a:rPr lang="en-US" altLang="zh-CN" sz="1800" kern="100" dirty="0">
                <a:effectLst/>
                <a:latin typeface="+mn-ea"/>
              </a:rPr>
              <a:t>. </a:t>
            </a:r>
            <a:r>
              <a:rPr lang="zh-CN" altLang="en-US" sz="1800" kern="100" dirty="0">
                <a:effectLst/>
                <a:latin typeface="+mn-ea"/>
                <a:cs typeface="Times New Roman" panose="02020603050405020304" pitchFamily="18" charset="0"/>
              </a:rPr>
              <a:t>请简述表单常用的几个方法及特点。</a:t>
            </a:r>
            <a:endParaRPr lang="zh-CN" altLang="en-US" sz="1800" kern="100" dirty="0">
              <a:effectLst/>
              <a:latin typeface="+mn-ea"/>
            </a:endParaRPr>
          </a:p>
          <a:p>
            <a:pPr marL="114300" indent="266700" algn="just">
              <a:lnSpc>
                <a:spcPts val="1670"/>
              </a:lnSpc>
            </a:pPr>
            <a:r>
              <a:rPr lang="zh-CN" altLang="en-US" sz="1800" kern="100" dirty="0">
                <a:effectLst/>
                <a:latin typeface="+mn-ea"/>
              </a:rPr>
              <a:t> </a:t>
            </a:r>
            <a:endParaRPr lang="en-US" altLang="zh-CN" sz="1800" kern="100" dirty="0">
              <a:effectLst/>
              <a:latin typeface="+mn-ea"/>
            </a:endParaRPr>
          </a:p>
          <a:p>
            <a:pPr marL="114300" indent="266700" algn="just">
              <a:lnSpc>
                <a:spcPts val="1670"/>
              </a:lnSpc>
            </a:pPr>
            <a:endParaRPr lang="en-US" altLang="zh-CN" sz="1800" kern="100" dirty="0">
              <a:latin typeface="+mn-ea"/>
            </a:endParaRPr>
          </a:p>
          <a:p>
            <a:pPr marL="114300" indent="266700" algn="just">
              <a:lnSpc>
                <a:spcPts val="1670"/>
              </a:lnSpc>
            </a:pPr>
            <a:endParaRPr lang="zh-CN" altLang="en-US" sz="1800" kern="100" dirty="0">
              <a:effectLst/>
              <a:latin typeface="+mn-ea"/>
            </a:endParaRPr>
          </a:p>
        </p:txBody>
      </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14.1.3 Django</a:t>
            </a:r>
            <a:r>
              <a:rPr lang="zh-CN" altLang="en-US" sz="2000" dirty="0"/>
              <a:t>创建第一个项目 </a:t>
            </a:r>
            <a:r>
              <a:rPr lang="en-US" altLang="zh-CN" sz="2000" dirty="0"/>
              <a:t>– </a:t>
            </a:r>
            <a:r>
              <a:rPr lang="zh-CN" altLang="en-US" sz="2000" dirty="0"/>
              <a:t>命令行模式</a:t>
            </a:r>
            <a:endParaRPr lang="zh-CN" sz="2000" dirty="0"/>
          </a:p>
        </p:txBody>
      </p:sp>
      <p:sp>
        <p:nvSpPr>
          <p:cNvPr id="7" name="TextBox 2"/>
          <p:cNvSpPr txBox="1">
            <a:spLocks noGrp="1"/>
          </p:cNvSpPr>
          <p:nvPr/>
        </p:nvSpPr>
        <p:spPr>
          <a:xfrm>
            <a:off x="611971" y="1571249"/>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在该目录下运行</a:t>
            </a:r>
            <a:r>
              <a:rPr lang="en-US" altLang="zh-CN" sz="2000" dirty="0">
                <a:solidFill>
                  <a:schemeClr val="tx1">
                    <a:lumMod val="75000"/>
                    <a:lumOff val="25000"/>
                  </a:schemeClr>
                </a:solidFill>
                <a:latin typeface="Candara" panose="020E0502030303020204"/>
                <a:ea typeface="微软雅黑" panose="020B0503020204020204" pitchFamily="34" charset="-122"/>
              </a:rPr>
              <a:t>python manage.py </a:t>
            </a:r>
            <a:r>
              <a:rPr lang="en-US" altLang="zh-CN" sz="2000" dirty="0" err="1">
                <a:solidFill>
                  <a:schemeClr val="tx1">
                    <a:lumMod val="75000"/>
                    <a:lumOff val="25000"/>
                  </a:schemeClr>
                </a:solidFill>
                <a:latin typeface="Candara" panose="020E0502030303020204"/>
                <a:ea typeface="微软雅黑" panose="020B0503020204020204" pitchFamily="34" charset="-122"/>
              </a:rPr>
              <a:t>runserver</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会以</a:t>
            </a:r>
            <a:r>
              <a:rPr lang="en-US" altLang="zh-CN" sz="2000" dirty="0">
                <a:solidFill>
                  <a:schemeClr val="tx1">
                    <a:lumMod val="75000"/>
                    <a:lumOff val="25000"/>
                  </a:schemeClr>
                </a:solidFill>
                <a:latin typeface="Candara" panose="020E0502030303020204"/>
                <a:ea typeface="微软雅黑" panose="020B0503020204020204" pitchFamily="34" charset="-122"/>
              </a:rPr>
              <a:t>127.0.0.1:8000</a:t>
            </a:r>
            <a:r>
              <a:rPr lang="zh-CN" altLang="en-US" sz="2000" dirty="0">
                <a:solidFill>
                  <a:schemeClr val="tx1">
                    <a:lumMod val="75000"/>
                    <a:lumOff val="25000"/>
                  </a:schemeClr>
                </a:solidFill>
                <a:latin typeface="Candara" panose="020E0502030303020204"/>
                <a:ea typeface="微软雅黑" panose="020B0503020204020204" pitchFamily="34" charset="-122"/>
              </a:rPr>
              <a:t>这个默认配置启动开发服务器。</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2481258"/>
            <a:ext cx="7920058" cy="312207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demo&gt;python manage.py </a:t>
            </a:r>
            <a:r>
              <a:rPr lang="en-US" altLang="zh-CN" sz="1100" kern="100" dirty="0" err="1">
                <a:effectLst/>
                <a:latin typeface="Arial" panose="020B0604020202020204" pitchFamily="34" charset="0"/>
                <a:ea typeface="宋体" panose="02010600030101010101" pitchFamily="2" charset="-122"/>
              </a:rPr>
              <a:t>runserver</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Watching for file changes with </a:t>
            </a:r>
            <a:r>
              <a:rPr lang="en-US" altLang="zh-CN" sz="1100" kern="100" dirty="0" err="1">
                <a:effectLst/>
                <a:latin typeface="Arial" panose="020B0604020202020204" pitchFamily="34" charset="0"/>
                <a:ea typeface="宋体" panose="02010600030101010101" pitchFamily="2" charset="-122"/>
              </a:rPr>
              <a:t>StatReloader</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Performing system checks...</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System check identified no issues (0 silenced).</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You have 18 unapplied migration(s). Your project may not work properly until you apply the migrations for app(s): admin, auth, </a:t>
            </a:r>
            <a:r>
              <a:rPr lang="en-US" altLang="zh-CN" sz="1100" kern="100" dirty="0" err="1">
                <a:effectLst/>
                <a:latin typeface="Arial" panose="020B0604020202020204" pitchFamily="34" charset="0"/>
                <a:ea typeface="宋体" panose="02010600030101010101" pitchFamily="2" charset="-122"/>
              </a:rPr>
              <a:t>contenttypes</a:t>
            </a:r>
            <a:r>
              <a:rPr lang="en-US" altLang="zh-CN" sz="1100" kern="100" dirty="0">
                <a:effectLst/>
                <a:latin typeface="Arial" panose="020B0604020202020204" pitchFamily="34" charset="0"/>
                <a:ea typeface="宋体" panose="02010600030101010101" pitchFamily="2" charset="-122"/>
              </a:rPr>
              <a:t>, sessions.</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Run 'python manage.py migrate' to apply them.</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February 15, 2021 - 17:03:48</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Django version 3.1.6, using settings '</a:t>
            </a:r>
            <a:r>
              <a:rPr lang="en-US" altLang="zh-CN" sz="1100" kern="100" dirty="0" err="1">
                <a:effectLst/>
                <a:latin typeface="Arial" panose="020B0604020202020204" pitchFamily="34" charset="0"/>
                <a:ea typeface="宋体" panose="02010600030101010101" pitchFamily="2" charset="-122"/>
              </a:rPr>
              <a:t>demo.settings</a:t>
            </a:r>
            <a:r>
              <a:rPr lang="en-US" altLang="zh-CN" sz="1100" kern="100" dirty="0">
                <a:effectLst/>
                <a:latin typeface="Arial" panose="020B0604020202020204" pitchFamily="34" charset="0"/>
                <a:ea typeface="宋体" panose="02010600030101010101" pitchFamily="2" charset="-122"/>
              </a:rPr>
              <a:t>'</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Starting development server at http://127.0.0.1:8000/</a:t>
            </a:r>
            <a:endParaRPr lang="en-US" altLang="zh-CN" sz="11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100" kern="100" dirty="0">
                <a:effectLst/>
                <a:latin typeface="Arial" panose="020B0604020202020204" pitchFamily="34" charset="0"/>
                <a:ea typeface="宋体" panose="02010600030101010101" pitchFamily="2" charset="-122"/>
              </a:rPr>
              <a:t>Quit the server with CTRL-BREAK.</a:t>
            </a:r>
            <a:endParaRPr lang="en-US" altLang="zh-CN" sz="11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14.1.3 Django</a:t>
            </a:r>
            <a:r>
              <a:rPr lang="zh-CN" altLang="en-US" sz="2000" dirty="0"/>
              <a:t>创建第一个项目 </a:t>
            </a:r>
            <a:r>
              <a:rPr lang="en-US" altLang="zh-CN" sz="2000" dirty="0"/>
              <a:t>– </a:t>
            </a:r>
            <a:r>
              <a:rPr lang="zh-CN" altLang="en-US" sz="2000" dirty="0"/>
              <a:t>命令行模式</a:t>
            </a:r>
            <a:endParaRPr lang="zh-CN" sz="2000" dirty="0"/>
          </a:p>
        </p:txBody>
      </p:sp>
      <p:sp>
        <p:nvSpPr>
          <p:cNvPr id="7" name="TextBox 2"/>
          <p:cNvSpPr txBox="1">
            <a:spLocks noGrp="1"/>
          </p:cNvSpPr>
          <p:nvPr/>
        </p:nvSpPr>
        <p:spPr>
          <a:xfrm>
            <a:off x="611971" y="1571249"/>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打开你的浏览器，在地址栏输入</a:t>
            </a:r>
            <a:r>
              <a:rPr lang="en-US" altLang="zh-CN" sz="2000" dirty="0">
                <a:solidFill>
                  <a:schemeClr val="tx1">
                    <a:lumMod val="75000"/>
                    <a:lumOff val="25000"/>
                  </a:schemeClr>
                </a:solidFill>
                <a:latin typeface="Candara" panose="020E0502030303020204"/>
                <a:ea typeface="微软雅黑" panose="020B0503020204020204" pitchFamily="34" charset="-122"/>
              </a:rPr>
              <a:t>127.0.0.1:8000</a:t>
            </a:r>
            <a:r>
              <a:rPr lang="zh-CN" altLang="en-US" sz="2000" dirty="0">
                <a:solidFill>
                  <a:schemeClr val="tx1">
                    <a:lumMod val="75000"/>
                    <a:lumOff val="25000"/>
                  </a:schemeClr>
                </a:solidFill>
                <a:latin typeface="Candara" panose="020E0502030303020204"/>
                <a:ea typeface="微软雅黑" panose="020B0503020204020204" pitchFamily="34" charset="-122"/>
              </a:rPr>
              <a:t>，如果看到如下的界面，说明</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一切正常，你可以开始</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之旅了！</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9"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134660" y="2403143"/>
            <a:ext cx="6874679" cy="3736640"/>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14.1.3 Django</a:t>
            </a:r>
            <a:r>
              <a:rPr lang="zh-CN" altLang="en-US" sz="2000" dirty="0"/>
              <a:t>创建第一个项目 </a:t>
            </a:r>
            <a:r>
              <a:rPr lang="en-US" altLang="zh-CN" sz="2000" dirty="0"/>
              <a:t>– PyCharm</a:t>
            </a:r>
            <a:r>
              <a:rPr lang="zh-CN" altLang="en-US" sz="2000" dirty="0"/>
              <a:t>创建项目</a:t>
            </a:r>
            <a:endParaRPr lang="zh-CN" sz="2000" dirty="0"/>
          </a:p>
        </p:txBody>
      </p:sp>
      <p:sp>
        <p:nvSpPr>
          <p:cNvPr id="7" name="TextBox 2"/>
          <p:cNvSpPr txBox="1">
            <a:spLocks noGrp="1"/>
          </p:cNvSpPr>
          <p:nvPr/>
        </p:nvSpPr>
        <p:spPr>
          <a:xfrm>
            <a:off x="611970" y="1325029"/>
            <a:ext cx="7920058" cy="1729576"/>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事实上，我们一般不使用命令行创建项目，而是通过编辑器创建项目，此处以</a:t>
            </a:r>
            <a:r>
              <a:rPr lang="en-US" altLang="zh-CN" sz="2000" dirty="0">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创建</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项目。</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首先打开</a:t>
            </a:r>
            <a:r>
              <a:rPr lang="en-US" altLang="zh-CN" sz="2000" dirty="0" err="1">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，点击</a:t>
            </a:r>
            <a:r>
              <a:rPr lang="en-US" altLang="zh-CN" sz="2000" dirty="0">
                <a:solidFill>
                  <a:schemeClr val="tx1">
                    <a:lumMod val="75000"/>
                    <a:lumOff val="25000"/>
                  </a:schemeClr>
                </a:solidFill>
                <a:latin typeface="Candara" panose="020E0502030303020204"/>
                <a:ea typeface="微软雅黑" panose="020B0503020204020204" pitchFamily="34" charset="-122"/>
              </a:rPr>
              <a:t>file--&gt;new project</a:t>
            </a:r>
            <a:r>
              <a:rPr lang="zh-CN" altLang="en-US" sz="2000" dirty="0">
                <a:solidFill>
                  <a:schemeClr val="tx1">
                    <a:lumMod val="75000"/>
                    <a:lumOff val="25000"/>
                  </a:schemeClr>
                </a:solidFill>
                <a:latin typeface="Candara" panose="020E0502030303020204"/>
                <a:ea typeface="微软雅黑" panose="020B0503020204020204" pitchFamily="34" charset="-122"/>
              </a:rPr>
              <a:t>，选择左边的</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，出现下面的对话框。</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611970" y="3130107"/>
            <a:ext cx="4966709" cy="2935982"/>
          </a:xfrm>
          <a:prstGeom prst="rect">
            <a:avLst/>
          </a:prstGeom>
          <a:noFill/>
          <a:ln>
            <a:noFill/>
          </a:ln>
        </p:spPr>
      </p:pic>
      <p:sp>
        <p:nvSpPr>
          <p:cNvPr id="10" name="TextBox 2"/>
          <p:cNvSpPr txBox="1">
            <a:spLocks noGrp="1"/>
          </p:cNvSpPr>
          <p:nvPr/>
        </p:nvSpPr>
        <p:spPr>
          <a:xfrm>
            <a:off x="5918257" y="3664785"/>
            <a:ext cx="3009950" cy="211981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50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Location(</a:t>
            </a:r>
            <a:r>
              <a:rPr lang="zh-CN" altLang="en-US" sz="1200" dirty="0">
                <a:solidFill>
                  <a:schemeClr val="tx1">
                    <a:lumMod val="75000"/>
                    <a:lumOff val="25000"/>
                  </a:schemeClr>
                </a:solidFill>
                <a:latin typeface="Candara" panose="020E0502030303020204"/>
                <a:ea typeface="微软雅黑" panose="020B0503020204020204" pitchFamily="34" charset="-122"/>
              </a:rPr>
              <a:t>本地</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：本地处选择工程目录</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a:lnSpc>
                <a:spcPts val="2000"/>
              </a:lnSpc>
              <a:spcBef>
                <a:spcPts val="50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a:solidFill>
                  <a:schemeClr val="tx1">
                    <a:lumMod val="75000"/>
                    <a:lumOff val="25000"/>
                  </a:schemeClr>
                </a:solidFill>
                <a:latin typeface="Candara" panose="020E0502030303020204"/>
                <a:ea typeface="微软雅黑" panose="020B0503020204020204" pitchFamily="34" charset="-122"/>
              </a:rPr>
              <a:t>Template </a:t>
            </a:r>
            <a:r>
              <a:rPr lang="en-US" altLang="zh-CN" sz="1200" dirty="0" err="1">
                <a:solidFill>
                  <a:schemeClr val="tx1">
                    <a:lumMod val="75000"/>
                    <a:lumOff val="25000"/>
                  </a:schemeClr>
                </a:solidFill>
                <a:latin typeface="Candara" panose="020E0502030303020204"/>
                <a:ea typeface="微软雅黑" panose="020B0503020204020204" pitchFamily="34" charset="-122"/>
              </a:rPr>
              <a:t>languge</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模板语言</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默认为</a:t>
            </a:r>
            <a:r>
              <a:rPr lang="en-US" altLang="zh-CN" sz="1200" dirty="0">
                <a:solidFill>
                  <a:schemeClr val="tx1">
                    <a:lumMod val="75000"/>
                    <a:lumOff val="25000"/>
                  </a:schemeClr>
                </a:solidFill>
                <a:latin typeface="Candara" panose="020E0502030303020204"/>
                <a:ea typeface="微软雅黑" panose="020B0503020204020204" pitchFamily="34" charset="-122"/>
              </a:rPr>
              <a:t>Django</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a:p>
            <a:pPr>
              <a:lnSpc>
                <a:spcPts val="2000"/>
              </a:lnSpc>
              <a:spcBef>
                <a:spcPts val="50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Application name(</a:t>
            </a:r>
            <a:r>
              <a:rPr lang="zh-CN" altLang="en-US" sz="1200" dirty="0">
                <a:solidFill>
                  <a:schemeClr val="tx1">
                    <a:lumMod val="75000"/>
                    <a:lumOff val="25000"/>
                  </a:schemeClr>
                </a:solidFill>
                <a:latin typeface="Candara" panose="020E0502030303020204"/>
                <a:ea typeface="微软雅黑" panose="020B0503020204020204" pitchFamily="34" charset="-122"/>
              </a:rPr>
              <a:t>项目名称</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默认为空</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a:lnSpc>
                <a:spcPts val="2000"/>
              </a:lnSpc>
              <a:spcBef>
                <a:spcPts val="50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a:solidFill>
                  <a:schemeClr val="tx1">
                    <a:lumMod val="75000"/>
                    <a:lumOff val="25000"/>
                  </a:schemeClr>
                </a:solidFill>
                <a:latin typeface="Candara" panose="020E0502030303020204"/>
                <a:ea typeface="微软雅黑" panose="020B0503020204020204" pitchFamily="34" charset="-122"/>
              </a:rPr>
              <a:t>Enable Django admin(</a:t>
            </a:r>
            <a:r>
              <a:rPr lang="zh-CN" altLang="en-US" sz="1200" dirty="0">
                <a:solidFill>
                  <a:schemeClr val="tx1">
                    <a:lumMod val="75000"/>
                    <a:lumOff val="25000"/>
                  </a:schemeClr>
                </a:solidFill>
                <a:latin typeface="Candara" panose="020E0502030303020204"/>
                <a:ea typeface="微软雅黑" panose="020B0503020204020204" pitchFamily="34" charset="-122"/>
              </a:rPr>
              <a:t>开启管理站点</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用于开启后台管理的</a:t>
            </a:r>
            <a:r>
              <a:rPr lang="en-US" altLang="zh-CN" sz="1200" dirty="0">
                <a:solidFill>
                  <a:schemeClr val="tx1">
                    <a:lumMod val="75000"/>
                    <a:lumOff val="25000"/>
                  </a:schemeClr>
                </a:solidFill>
                <a:latin typeface="Candara" panose="020E0502030303020204"/>
                <a:ea typeface="微软雅黑" panose="020B0503020204020204" pitchFamily="34" charset="-122"/>
              </a:rPr>
              <a:t>admin</a:t>
            </a:r>
            <a:r>
              <a:rPr lang="zh-CN" altLang="en-US" sz="1200" dirty="0">
                <a:solidFill>
                  <a:schemeClr val="tx1">
                    <a:lumMod val="75000"/>
                    <a:lumOff val="25000"/>
                  </a:schemeClr>
                </a:solidFill>
                <a:latin typeface="Candara" panose="020E0502030303020204"/>
                <a:ea typeface="微软雅黑" panose="020B0503020204020204" pitchFamily="34" charset="-122"/>
              </a:rPr>
              <a:t>，一般勾上。</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a:lnSpc>
                <a:spcPts val="2000"/>
              </a:lnSpc>
              <a:spcBef>
                <a:spcPts val="50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然后点击</a:t>
            </a:r>
            <a:r>
              <a:rPr lang="en-US" altLang="zh-CN" sz="1200" dirty="0">
                <a:solidFill>
                  <a:schemeClr val="tx1">
                    <a:lumMod val="75000"/>
                    <a:lumOff val="25000"/>
                  </a:schemeClr>
                </a:solidFill>
                <a:latin typeface="Candara" panose="020E0502030303020204"/>
                <a:ea typeface="微软雅黑" panose="020B0503020204020204" pitchFamily="34" charset="-122"/>
              </a:rPr>
              <a:t>Create</a:t>
            </a:r>
            <a:r>
              <a:rPr lang="zh-CN" altLang="en-US" sz="1200" dirty="0">
                <a:solidFill>
                  <a:schemeClr val="tx1">
                    <a:lumMod val="75000"/>
                    <a:lumOff val="25000"/>
                  </a:schemeClr>
                </a:solidFill>
                <a:latin typeface="Candara" panose="020E0502030303020204"/>
                <a:ea typeface="微软雅黑" panose="020B0503020204020204" pitchFamily="34" charset="-122"/>
              </a:rPr>
              <a:t>创建项目。</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14.1.3 Django</a:t>
            </a:r>
            <a:r>
              <a:rPr lang="zh-CN" altLang="en-US" sz="2000" dirty="0"/>
              <a:t>创建第一个项目 </a:t>
            </a:r>
            <a:r>
              <a:rPr lang="en-US" altLang="zh-CN" sz="2000" dirty="0"/>
              <a:t>– PyCharm</a:t>
            </a:r>
            <a:r>
              <a:rPr lang="zh-CN" altLang="en-US" sz="2000" dirty="0"/>
              <a:t>创建项目</a:t>
            </a:r>
            <a:endParaRPr lang="zh-CN" sz="2000" dirty="0"/>
          </a:p>
        </p:txBody>
      </p:sp>
      <p:sp>
        <p:nvSpPr>
          <p:cNvPr id="7" name="TextBox 2"/>
          <p:cNvSpPr txBox="1">
            <a:spLocks noGrp="1"/>
          </p:cNvSpPr>
          <p:nvPr/>
        </p:nvSpPr>
        <p:spPr>
          <a:xfrm>
            <a:off x="611971" y="1669778"/>
            <a:ext cx="7920058" cy="429438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从</a:t>
            </a:r>
            <a:r>
              <a:rPr lang="en-US" altLang="zh-CN" sz="2000" dirty="0">
                <a:solidFill>
                  <a:schemeClr val="tx1">
                    <a:lumMod val="75000"/>
                    <a:lumOff val="25000"/>
                  </a:schemeClr>
                </a:solidFill>
                <a:latin typeface="Candara" panose="020E0502030303020204"/>
                <a:ea typeface="微软雅黑" panose="020B0503020204020204" pitchFamily="34" charset="-122"/>
              </a:rPr>
              <a:t>Django3.1</a:t>
            </a:r>
            <a:r>
              <a:rPr lang="zh-CN" altLang="en-US" sz="2000" dirty="0">
                <a:solidFill>
                  <a:schemeClr val="tx1">
                    <a:lumMod val="75000"/>
                    <a:lumOff val="25000"/>
                  </a:schemeClr>
                </a:solidFill>
                <a:latin typeface="Candara" panose="020E0502030303020204"/>
                <a:ea typeface="微软雅黑" panose="020B0503020204020204" pitchFamily="34" charset="-122"/>
              </a:rPr>
              <a:t>开始，官方使用</a:t>
            </a:r>
            <a:r>
              <a:rPr lang="en-US" altLang="zh-CN" sz="2000" dirty="0" err="1">
                <a:solidFill>
                  <a:schemeClr val="tx1">
                    <a:lumMod val="75000"/>
                    <a:lumOff val="25000"/>
                  </a:schemeClr>
                </a:solidFill>
                <a:latin typeface="Candara" panose="020E0502030303020204"/>
                <a:ea typeface="微软雅黑" panose="020B0503020204020204" pitchFamily="34" charset="-122"/>
              </a:rPr>
              <a:t>pathlib</a:t>
            </a:r>
            <a:r>
              <a:rPr lang="zh-CN" altLang="en-US" sz="2000" dirty="0">
                <a:solidFill>
                  <a:schemeClr val="tx1">
                    <a:lumMod val="75000"/>
                    <a:lumOff val="25000"/>
                  </a:schemeClr>
                </a:solidFill>
                <a:latin typeface="Candara" panose="020E0502030303020204"/>
                <a:ea typeface="微软雅黑" panose="020B0503020204020204" pitchFamily="34" charset="-122"/>
              </a:rPr>
              <a:t>替代了</a:t>
            </a:r>
            <a:r>
              <a:rPr lang="en-US" altLang="zh-CN" sz="2000" dirty="0" err="1">
                <a:solidFill>
                  <a:schemeClr val="tx1">
                    <a:lumMod val="75000"/>
                    <a:lumOff val="25000"/>
                  </a:schemeClr>
                </a:solidFill>
                <a:latin typeface="Candara" panose="020E0502030303020204"/>
                <a:ea typeface="微软雅黑" panose="020B0503020204020204" pitchFamily="34" charset="-122"/>
              </a:rPr>
              <a:t>os.path</a:t>
            </a: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settings.py</a:t>
            </a:r>
            <a:r>
              <a:rPr lang="zh-CN" altLang="en-US" sz="2000" dirty="0">
                <a:solidFill>
                  <a:schemeClr val="tx1">
                    <a:lumMod val="75000"/>
                    <a:lumOff val="25000"/>
                  </a:schemeClr>
                </a:solidFill>
                <a:latin typeface="Candara" panose="020E0502030303020204"/>
                <a:ea typeface="微软雅黑" panose="020B0503020204020204" pitchFamily="34" charset="-122"/>
              </a:rPr>
              <a:t>文件中，第一行就是</a:t>
            </a:r>
            <a:r>
              <a:rPr lang="en-US" altLang="zh-CN" sz="2000" dirty="0">
                <a:solidFill>
                  <a:schemeClr val="tx1">
                    <a:lumMod val="75000"/>
                    <a:lumOff val="25000"/>
                  </a:schemeClr>
                </a:solidFill>
                <a:latin typeface="Candara" panose="020E0502030303020204"/>
                <a:ea typeface="微软雅黑" panose="020B0503020204020204" pitchFamily="34" charset="-122"/>
              </a:rPr>
              <a:t>from </a:t>
            </a:r>
            <a:r>
              <a:rPr lang="en-US" altLang="zh-CN" sz="2000" dirty="0" err="1">
                <a:solidFill>
                  <a:schemeClr val="tx1">
                    <a:lumMod val="75000"/>
                    <a:lumOff val="25000"/>
                  </a:schemeClr>
                </a:solidFill>
                <a:latin typeface="Candara" panose="020E0502030303020204"/>
                <a:ea typeface="微软雅黑" panose="020B0503020204020204" pitchFamily="34" charset="-122"/>
              </a:rPr>
              <a:t>pathlib</a:t>
            </a:r>
            <a:r>
              <a:rPr lang="en-US" altLang="zh-CN" sz="2000" dirty="0">
                <a:solidFill>
                  <a:schemeClr val="tx1">
                    <a:lumMod val="75000"/>
                    <a:lumOff val="25000"/>
                  </a:schemeClr>
                </a:solidFill>
                <a:latin typeface="Candara" panose="020E0502030303020204"/>
                <a:ea typeface="微软雅黑" panose="020B0503020204020204" pitchFamily="34" charset="-122"/>
              </a:rPr>
              <a:t> import Path</a:t>
            </a:r>
            <a:r>
              <a:rPr lang="zh-CN" altLang="en-US" sz="2000" dirty="0">
                <a:solidFill>
                  <a:schemeClr val="tx1">
                    <a:lumMod val="75000"/>
                    <a:lumOff val="25000"/>
                  </a:schemeClr>
                </a:solidFill>
                <a:latin typeface="Candara" panose="020E0502030303020204"/>
                <a:ea typeface="微软雅黑" panose="020B0503020204020204" pitchFamily="34" charset="-122"/>
              </a:rPr>
              <a:t>，并且</a:t>
            </a:r>
            <a:r>
              <a:rPr lang="en-US" altLang="zh-CN" sz="2000" dirty="0">
                <a:solidFill>
                  <a:schemeClr val="tx1">
                    <a:lumMod val="75000"/>
                    <a:lumOff val="25000"/>
                  </a:schemeClr>
                </a:solidFill>
                <a:latin typeface="Candara" panose="020E0502030303020204"/>
                <a:ea typeface="微软雅黑" panose="020B0503020204020204" pitchFamily="34" charset="-122"/>
              </a:rPr>
              <a:t>BASE_DIR</a:t>
            </a:r>
            <a:r>
              <a:rPr lang="zh-CN" altLang="en-US" sz="2000" dirty="0">
                <a:solidFill>
                  <a:schemeClr val="tx1">
                    <a:lumMod val="75000"/>
                    <a:lumOff val="25000"/>
                  </a:schemeClr>
                </a:solidFill>
                <a:latin typeface="Candara" panose="020E0502030303020204"/>
                <a:ea typeface="微软雅黑" panose="020B0503020204020204" pitchFamily="34" charset="-122"/>
              </a:rPr>
              <a:t>是这么定义的：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BASE_DIR = Path(__file__).resolve(strict=True).</a:t>
            </a:r>
            <a:r>
              <a:rPr lang="en-US" altLang="zh-CN" sz="2000" dirty="0" err="1">
                <a:solidFill>
                  <a:schemeClr val="tx1">
                    <a:lumMod val="75000"/>
                    <a:lumOff val="25000"/>
                  </a:schemeClr>
                </a:solidFill>
                <a:latin typeface="Candara" panose="020E0502030303020204"/>
                <a:ea typeface="微软雅黑" panose="020B0503020204020204" pitchFamily="34" charset="-122"/>
              </a:rPr>
              <a:t>parent.parent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但是在</a:t>
            </a:r>
            <a:r>
              <a:rPr lang="en-US" altLang="zh-CN" sz="2000" dirty="0">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的早期版本中，依然使用的是</a:t>
            </a:r>
            <a:r>
              <a:rPr lang="en-US" altLang="zh-CN" sz="2000" dirty="0" err="1">
                <a:solidFill>
                  <a:schemeClr val="tx1">
                    <a:lumMod val="75000"/>
                    <a:lumOff val="25000"/>
                  </a:schemeClr>
                </a:solidFill>
                <a:latin typeface="Candara" panose="020E0502030303020204"/>
                <a:ea typeface="微软雅黑" panose="020B0503020204020204" pitchFamily="34" charset="-122"/>
              </a:rPr>
              <a:t>os.path</a:t>
            </a:r>
            <a:r>
              <a:rPr lang="zh-CN" altLang="en-US" sz="2000" dirty="0">
                <a:solidFill>
                  <a:schemeClr val="tx1">
                    <a:lumMod val="75000"/>
                    <a:lumOff val="25000"/>
                  </a:schemeClr>
                </a:solidFill>
                <a:latin typeface="Candara" panose="020E0502030303020204"/>
                <a:ea typeface="微软雅黑" panose="020B0503020204020204" pitchFamily="34" charset="-122"/>
              </a:rPr>
              <a:t>，如果你在创建项目的时候同时指定了</a:t>
            </a:r>
            <a:r>
              <a:rPr lang="en-US" altLang="zh-CN" sz="2000" dirty="0">
                <a:solidFill>
                  <a:schemeClr val="tx1">
                    <a:lumMod val="75000"/>
                    <a:lumOff val="25000"/>
                  </a:schemeClr>
                </a:solidFill>
                <a:latin typeface="Candara" panose="020E0502030303020204"/>
                <a:ea typeface="微软雅黑" panose="020B0503020204020204" pitchFamily="34" charset="-122"/>
              </a:rPr>
              <a:t>template</a:t>
            </a:r>
            <a:r>
              <a:rPr lang="zh-CN" altLang="en-US" sz="2000" dirty="0">
                <a:solidFill>
                  <a:schemeClr val="tx1">
                    <a:lumMod val="75000"/>
                    <a:lumOff val="25000"/>
                  </a:schemeClr>
                </a:solidFill>
                <a:latin typeface="Candara" panose="020E0502030303020204"/>
                <a:ea typeface="微软雅黑" panose="020B0503020204020204" pitchFamily="34" charset="-122"/>
              </a:rPr>
              <a:t>目录，那么可能在运行服务器的时候出现缺少</a:t>
            </a:r>
            <a:r>
              <a:rPr lang="en-US" altLang="zh-CN" sz="2000" dirty="0" err="1">
                <a:solidFill>
                  <a:schemeClr val="tx1">
                    <a:lumMod val="75000"/>
                    <a:lumOff val="25000"/>
                  </a:schemeClr>
                </a:solidFill>
                <a:latin typeface="Candara" panose="020E0502030303020204"/>
                <a:ea typeface="微软雅黑" panose="020B0503020204020204" pitchFamily="34" charset="-122"/>
              </a:rPr>
              <a:t>os</a:t>
            </a:r>
            <a:r>
              <a:rPr lang="zh-CN" altLang="en-US" sz="2000" dirty="0">
                <a:solidFill>
                  <a:schemeClr val="tx1">
                    <a:lumMod val="75000"/>
                    <a:lumOff val="25000"/>
                  </a:schemeClr>
                </a:solidFill>
                <a:latin typeface="Candara" panose="020E0502030303020204"/>
                <a:ea typeface="微软雅黑" panose="020B0503020204020204" pitchFamily="34" charset="-122"/>
              </a:rPr>
              <a:t>模块的错误。此时，只需要在</a:t>
            </a:r>
            <a:r>
              <a:rPr lang="en-US" altLang="zh-CN" sz="2000" dirty="0">
                <a:solidFill>
                  <a:schemeClr val="tx1">
                    <a:lumMod val="75000"/>
                    <a:lumOff val="25000"/>
                  </a:schemeClr>
                </a:solidFill>
                <a:latin typeface="Candara" panose="020E0502030303020204"/>
                <a:ea typeface="微软雅黑" panose="020B0503020204020204" pitchFamily="34" charset="-122"/>
              </a:rPr>
              <a:t>settings.py</a:t>
            </a:r>
            <a:r>
              <a:rPr lang="zh-CN" altLang="en-US" sz="2000" dirty="0">
                <a:solidFill>
                  <a:schemeClr val="tx1">
                    <a:lumMod val="75000"/>
                    <a:lumOff val="25000"/>
                  </a:schemeClr>
                </a:solidFill>
                <a:latin typeface="Candara" panose="020E0502030303020204"/>
                <a:ea typeface="微软雅黑" panose="020B0503020204020204" pitchFamily="34" charset="-122"/>
              </a:rPr>
              <a:t>文件顶部添加</a:t>
            </a:r>
            <a:r>
              <a:rPr lang="en-US" altLang="zh-CN" sz="2000" dirty="0">
                <a:solidFill>
                  <a:schemeClr val="tx1">
                    <a:lumMod val="75000"/>
                    <a:lumOff val="25000"/>
                  </a:schemeClr>
                </a:solidFill>
                <a:latin typeface="Candara" panose="020E0502030303020204"/>
                <a:ea typeface="微软雅黑" panose="020B0503020204020204" pitchFamily="34" charset="-122"/>
              </a:rPr>
              <a:t>import </a:t>
            </a:r>
            <a:r>
              <a:rPr lang="en-US" altLang="zh-CN" sz="2000" dirty="0" err="1">
                <a:solidFill>
                  <a:schemeClr val="tx1">
                    <a:lumMod val="75000"/>
                    <a:lumOff val="25000"/>
                  </a:schemeClr>
                </a:solidFill>
                <a:latin typeface="Candara" panose="020E0502030303020204"/>
                <a:ea typeface="微软雅黑" panose="020B0503020204020204" pitchFamily="34" charset="-122"/>
              </a:rPr>
              <a:t>os</a:t>
            </a:r>
            <a:r>
              <a:rPr lang="zh-CN" altLang="en-US" sz="2000" dirty="0">
                <a:solidFill>
                  <a:schemeClr val="tx1">
                    <a:lumMod val="75000"/>
                    <a:lumOff val="25000"/>
                  </a:schemeClr>
                </a:solidFill>
                <a:latin typeface="Candara" panose="020E0502030303020204"/>
                <a:ea typeface="微软雅黑" panose="020B0503020204020204" pitchFamily="34" charset="-122"/>
              </a:rPr>
              <a:t>即可。</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注意：第一次启动服务器后，</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会默认创建一个</a:t>
            </a:r>
            <a:r>
              <a:rPr lang="en-US" altLang="zh-CN" sz="2000" dirty="0">
                <a:solidFill>
                  <a:schemeClr val="tx1">
                    <a:lumMod val="75000"/>
                    <a:lumOff val="25000"/>
                  </a:schemeClr>
                </a:solidFill>
                <a:latin typeface="Candara" panose="020E0502030303020204"/>
                <a:ea typeface="微软雅黑" panose="020B0503020204020204" pitchFamily="34" charset="-122"/>
              </a:rPr>
              <a:t>db.sqlite3</a:t>
            </a:r>
            <a:r>
              <a:rPr lang="zh-CN" altLang="en-US" sz="2000" dirty="0">
                <a:solidFill>
                  <a:schemeClr val="tx1">
                    <a:lumMod val="75000"/>
                    <a:lumOff val="25000"/>
                  </a:schemeClr>
                </a:solidFill>
                <a:latin typeface="Candara" panose="020E0502030303020204"/>
                <a:ea typeface="微软雅黑" panose="020B0503020204020204" pitchFamily="34" charset="-122"/>
              </a:rPr>
              <a:t>文件，这是</a:t>
            </a:r>
            <a:r>
              <a:rPr lang="en-US" altLang="zh-CN" sz="2000" dirty="0">
                <a:solidFill>
                  <a:schemeClr val="tx1">
                    <a:lumMod val="75000"/>
                    <a:lumOff val="25000"/>
                  </a:schemeClr>
                </a:solidFill>
                <a:latin typeface="Candara" panose="020E0502030303020204"/>
                <a:ea typeface="微软雅黑" panose="020B0503020204020204" pitchFamily="34" charset="-122"/>
              </a:rPr>
              <a:t>SQLite3</a:t>
            </a:r>
            <a:r>
              <a:rPr lang="zh-CN" altLang="en-US" sz="2000" dirty="0">
                <a:solidFill>
                  <a:schemeClr val="tx1">
                    <a:lumMod val="75000"/>
                    <a:lumOff val="25000"/>
                  </a:schemeClr>
                </a:solidFill>
                <a:latin typeface="Candara" panose="020E0502030303020204"/>
                <a:ea typeface="微软雅黑" panose="020B0503020204020204" pitchFamily="34" charset="-122"/>
              </a:rPr>
              <a:t>数据库。</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4" name="文本框 14"/>
            <p:cNvSpPr txBox="1"/>
            <p:nvPr/>
          </p:nvSpPr>
          <p:spPr>
            <a:xfrm>
              <a:off x="3803454" y="1169836"/>
              <a:ext cx="153710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第十四章　</a:t>
              </a:r>
              <a:r>
                <a:rPr kumimoji="0" lang="en-US" altLang="zh-CN"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Django</a:t>
              </a:r>
              <a:endPar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grpSp>
        <p:nvGrpSpPr>
          <p:cNvPr id="67" name="组合 66"/>
          <p:cNvGrpSpPr/>
          <p:nvPr/>
        </p:nvGrpSpPr>
        <p:grpSpPr>
          <a:xfrm>
            <a:off x="1754534"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1883286" y="2462595"/>
              <a:ext cx="2654894" cy="415498"/>
            </a:xfrm>
            <a:prstGeom prst="rect">
              <a:avLst/>
            </a:prstGeom>
          </p:spPr>
          <p:txBody>
            <a:bodyPr wrap="none">
              <a:spAutoFit/>
            </a:bodyPr>
            <a:lstStyle/>
            <a:p>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14.1</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 </a:t>
              </a:r>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Django</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简介</a:t>
              </a:r>
              <a:endPar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50" name="矩形 49"/>
            <p:cNvSpPr/>
            <p:nvPr/>
          </p:nvSpPr>
          <p:spPr>
            <a:xfrm>
              <a:off x="1881814" y="2945869"/>
              <a:ext cx="2654894" cy="415498"/>
            </a:xfrm>
            <a:prstGeom prst="rect">
              <a:avLst/>
            </a:prstGeom>
          </p:spPr>
          <p:txBody>
            <a:bodyPr wrap="none">
              <a:spAutoFit/>
            </a:bodyPr>
            <a:lstStyle/>
            <a:p>
              <a:r>
                <a:rPr lang="en-US" altLang="zh-CN" sz="2100" spc="225">
                  <a:solidFill>
                    <a:prstClr val="white"/>
                  </a:solidFill>
                  <a:latin typeface="微软雅黑" panose="020B0503020204020204" pitchFamily="34" charset="-122"/>
                  <a:ea typeface="微软雅黑" panose="020B0503020204020204" pitchFamily="34" charset="-122"/>
                </a:rPr>
                <a:t>14.2</a:t>
              </a:r>
              <a:r>
                <a:rPr lang="zh-CN" altLang="en-US" sz="2100" spc="225">
                  <a:solidFill>
                    <a:prstClr val="white"/>
                  </a:solidFill>
                  <a:latin typeface="微软雅黑" panose="020B0503020204020204" pitchFamily="34" charset="-122"/>
                  <a:ea typeface="微软雅黑" panose="020B0503020204020204" pitchFamily="34" charset="-122"/>
                </a:rPr>
                <a:t> </a:t>
              </a:r>
              <a:r>
                <a:rPr lang="en-US" altLang="zh-CN" sz="2100" spc="225">
                  <a:solidFill>
                    <a:prstClr val="white"/>
                  </a:solidFill>
                  <a:latin typeface="微软雅黑" panose="020B0503020204020204" pitchFamily="34" charset="-122"/>
                  <a:ea typeface="微软雅黑" panose="020B0503020204020204" pitchFamily="34" charset="-122"/>
                </a:rPr>
                <a:t>Django</a:t>
              </a:r>
              <a:r>
                <a:rPr lang="zh-CN" altLang="en-US" sz="2100" spc="225">
                  <a:solidFill>
                    <a:prstClr val="white"/>
                  </a:solidFill>
                  <a:latin typeface="微软雅黑" panose="020B0503020204020204" pitchFamily="34" charset="-122"/>
                  <a:ea typeface="微软雅黑" panose="020B0503020204020204" pitchFamily="34" charset="-122"/>
                </a:rPr>
                <a:t>框架</a:t>
              </a:r>
              <a:endParaRPr lang="zh-CN" altLang="en-US" sz="2100" spc="225" dirty="0">
                <a:solidFill>
                  <a:prstClr val="white"/>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矩形 51"/>
            <p:cNvSpPr/>
            <p:nvPr/>
          </p:nvSpPr>
          <p:spPr>
            <a:xfrm>
              <a:off x="1881814" y="3411473"/>
              <a:ext cx="3251211"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14.3</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Django</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开发实战</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929" y="38314"/>
            <a:ext cx="2435282"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大数据应用人才培养系列教材</a:t>
            </a: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6" name="组合 45"/>
          <p:cNvGrpSpPr/>
          <p:nvPr/>
        </p:nvGrpSpPr>
        <p:grpSpPr>
          <a:xfrm>
            <a:off x="1743158" y="4320032"/>
            <a:ext cx="5693399" cy="426278"/>
            <a:chOff x="1807265" y="3400693"/>
            <a:chExt cx="5693399" cy="426278"/>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p:cNvSpPr/>
            <p:nvPr/>
          </p:nvSpPr>
          <p:spPr>
            <a:xfrm>
              <a:off x="1881814" y="3411473"/>
              <a:ext cx="15456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14.4</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小结</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29" name="组合 28"/>
          <p:cNvGrpSpPr/>
          <p:nvPr/>
        </p:nvGrpSpPr>
        <p:grpSpPr>
          <a:xfrm>
            <a:off x="1754534" y="4980843"/>
            <a:ext cx="5693399" cy="426278"/>
            <a:chOff x="1807265" y="3400693"/>
            <a:chExt cx="5693399" cy="426278"/>
          </a:xfrm>
        </p:grpSpPr>
        <p:sp>
          <p:nvSpPr>
            <p:cNvPr id="30"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a:off x="1881814" y="3411473"/>
              <a:ext cx="15456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14.5</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习题</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14.2.1 Django</a:t>
            </a:r>
            <a:r>
              <a:rPr lang="zh-CN" altLang="en-US" sz="2000" dirty="0"/>
              <a:t>管理工具</a:t>
            </a:r>
            <a:endParaRPr lang="zh-CN" sz="2000" dirty="0"/>
          </a:p>
        </p:txBody>
      </p:sp>
      <p:sp>
        <p:nvSpPr>
          <p:cNvPr id="7" name="TextBox 2"/>
          <p:cNvSpPr txBox="1">
            <a:spLocks noGrp="1"/>
          </p:cNvSpPr>
          <p:nvPr/>
        </p:nvSpPr>
        <p:spPr>
          <a:xfrm>
            <a:off x="611971" y="1269547"/>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zh-CN" altLang="en-US" sz="2000" dirty="0">
                <a:solidFill>
                  <a:schemeClr val="tx1">
                    <a:lumMod val="75000"/>
                    <a:lumOff val="25000"/>
                  </a:schemeClr>
                </a:solidFill>
                <a:latin typeface="Candara" panose="020E0502030303020204"/>
                <a:ea typeface="微软雅黑" panose="020B0503020204020204" pitchFamily="34" charset="-122"/>
              </a:rPr>
              <a:t>的命令介绍</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1716721"/>
            <a:ext cx="7920058" cy="4337085"/>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&gt;django-admin</a:t>
            </a: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800" kern="100" dirty="0">
                <a:effectLst/>
                <a:latin typeface="Arial" panose="020B0604020202020204" pitchFamily="34" charset="0"/>
                <a:ea typeface="宋体" panose="02010600030101010101" pitchFamily="2" charset="-122"/>
              </a:rPr>
              <a:t>py</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Type '</a:t>
            </a:r>
            <a:r>
              <a:rPr lang="en-US" altLang="zh-CN" sz="1800" kern="100" dirty="0" err="1">
                <a:effectLst/>
                <a:latin typeface="Arial" panose="020B0604020202020204" pitchFamily="34" charset="0"/>
                <a:ea typeface="宋体" panose="02010600030101010101" pitchFamily="2" charset="-122"/>
              </a:rPr>
              <a:t>django</a:t>
            </a:r>
            <a:r>
              <a:rPr lang="en-US" altLang="zh-CN" sz="1800" kern="100" dirty="0">
                <a:effectLst/>
                <a:latin typeface="Arial" panose="020B0604020202020204" pitchFamily="34" charset="0"/>
                <a:ea typeface="宋体" panose="02010600030101010101" pitchFamily="2" charset="-122"/>
              </a:rPr>
              <a:t>-admin help &lt;subcommand&gt;' for help on a specific subcommand.</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Available subcommands: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a:t>
            </a:r>
            <a:r>
              <a:rPr lang="en-US" altLang="zh-CN" sz="1800" kern="100" dirty="0" err="1">
                <a:effectLst/>
                <a:latin typeface="Arial" panose="020B0604020202020204" pitchFamily="34" charset="0"/>
                <a:ea typeface="宋体" panose="02010600030101010101" pitchFamily="2" charset="-122"/>
              </a:rPr>
              <a:t>django</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check</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compilemessages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createcachetable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dbshell</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diffsettings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dumpdata</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flush</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14.2.1 Django</a:t>
            </a:r>
            <a:r>
              <a:rPr lang="zh-CN" altLang="en-US" sz="2000" dirty="0"/>
              <a:t>管理工具</a:t>
            </a:r>
            <a:endParaRPr lang="zh-CN" sz="2000" dirty="0"/>
          </a:p>
        </p:txBody>
      </p:sp>
      <p:sp>
        <p:nvSpPr>
          <p:cNvPr id="7" name="TextBox 2"/>
          <p:cNvSpPr txBox="1">
            <a:spLocks noGrp="1"/>
          </p:cNvSpPr>
          <p:nvPr/>
        </p:nvSpPr>
        <p:spPr>
          <a:xfrm>
            <a:off x="611971" y="1269547"/>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zh-CN" altLang="en-US" sz="2000" dirty="0">
                <a:solidFill>
                  <a:schemeClr val="tx1">
                    <a:lumMod val="75000"/>
                    <a:lumOff val="25000"/>
                  </a:schemeClr>
                </a:solidFill>
                <a:latin typeface="Candara" panose="020E0502030303020204"/>
                <a:ea typeface="微软雅黑" panose="020B0503020204020204" pitchFamily="34" charset="-122"/>
              </a:rPr>
              <a:t>的命令介绍</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1998849"/>
            <a:ext cx="7920058" cy="3772828"/>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a:latin typeface="Arial" panose="020B0604020202020204" pitchFamily="34" charset="0"/>
                <a:ea typeface="宋体" panose="02010600030101010101" pitchFamily="2" charset="-122"/>
              </a:rPr>
              <a:t>…</a:t>
            </a:r>
            <a:r>
              <a:rPr lang="zh-CN" altLang="en-US" sz="1800" kern="100" dirty="0">
                <a:latin typeface="Arial" panose="020B0604020202020204" pitchFamily="34" charset="0"/>
                <a:ea typeface="宋体" panose="02010600030101010101" pitchFamily="2" charset="-122"/>
              </a:rPr>
              <a:t> </a:t>
            </a:r>
            <a:r>
              <a:rPr lang="en-US" altLang="zh-CN" sz="1800" kern="100" dirty="0">
                <a:latin typeface="Arial" panose="020B0604020202020204" pitchFamily="34" charset="0"/>
                <a:ea typeface="宋体" panose="02010600030101010101" pitchFamily="2" charset="-122"/>
              </a:rPr>
              <a:t>…</a:t>
            </a:r>
            <a:r>
              <a:rPr lang="zh-CN" altLang="en-US" sz="1800" kern="100" dirty="0">
                <a:latin typeface="Arial" panose="020B0604020202020204" pitchFamily="34" charset="0"/>
                <a:ea typeface="宋体" panose="02010600030101010101" pitchFamily="2" charset="-122"/>
              </a:rPr>
              <a:t> </a:t>
            </a:r>
            <a:r>
              <a:rPr lang="en-US" altLang="zh-CN" sz="1800" kern="100" dirty="0">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inspectdb</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loaddata</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makemessages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makemigrations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migrate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runserver</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sendtestemail</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shell</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showmigrations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sqlflush</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14.2.1 Django</a:t>
            </a:r>
            <a:r>
              <a:rPr lang="zh-CN" altLang="en-US" sz="2000" dirty="0"/>
              <a:t>管理工具</a:t>
            </a:r>
            <a:endParaRPr lang="zh-CN" sz="2000" dirty="0"/>
          </a:p>
        </p:txBody>
      </p:sp>
      <p:sp>
        <p:nvSpPr>
          <p:cNvPr id="7" name="TextBox 2"/>
          <p:cNvSpPr txBox="1">
            <a:spLocks noGrp="1"/>
          </p:cNvSpPr>
          <p:nvPr/>
        </p:nvSpPr>
        <p:spPr>
          <a:xfrm>
            <a:off x="611971" y="1269547"/>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a:t>
            </a:r>
            <a:r>
              <a:rPr lang="zh-CN" altLang="en-US" sz="2000" dirty="0">
                <a:solidFill>
                  <a:schemeClr val="tx1">
                    <a:lumMod val="75000"/>
                    <a:lumOff val="25000"/>
                  </a:schemeClr>
                </a:solidFill>
                <a:latin typeface="Candara" panose="020E0502030303020204"/>
                <a:ea typeface="微软雅黑" panose="020B0503020204020204" pitchFamily="34" charset="-122"/>
              </a:rPr>
              <a:t>的命令介绍</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1844961"/>
            <a:ext cx="7920058" cy="408060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a:latin typeface="Arial" panose="020B0604020202020204" pitchFamily="34" charset="0"/>
                <a:ea typeface="宋体" panose="02010600030101010101" pitchFamily="2" charset="-122"/>
              </a:rPr>
              <a:t>…</a:t>
            </a:r>
            <a:r>
              <a:rPr lang="zh-CN" altLang="en-US" sz="1800" kern="100" dirty="0">
                <a:latin typeface="Arial" panose="020B0604020202020204" pitchFamily="34" charset="0"/>
                <a:ea typeface="宋体" panose="02010600030101010101" pitchFamily="2" charset="-122"/>
              </a:rPr>
              <a:t> </a:t>
            </a:r>
            <a:r>
              <a:rPr lang="en-US" altLang="zh-CN" sz="1800" kern="100" dirty="0">
                <a:latin typeface="Arial" panose="020B0604020202020204" pitchFamily="34" charset="0"/>
                <a:ea typeface="宋体" panose="02010600030101010101" pitchFamily="2" charset="-122"/>
              </a:rPr>
              <a:t>…</a:t>
            </a:r>
            <a:r>
              <a:rPr lang="zh-CN" altLang="en-US" sz="1800" kern="100" dirty="0">
                <a:latin typeface="Arial" panose="020B0604020202020204" pitchFamily="34" charset="0"/>
                <a:ea typeface="宋体" panose="02010600030101010101" pitchFamily="2" charset="-122"/>
              </a:rPr>
              <a:t> </a:t>
            </a:r>
            <a:r>
              <a:rPr lang="en-US" altLang="zh-CN" sz="1800" kern="100" dirty="0">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sqlmigrate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sqlsequencereset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squashmigrations</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startapp</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startproject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test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testserver</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Note that only Django core commands are listed as settings are not properly configured (error: Requested setting INSTALLED_APPS, but settings are not configured. You must either define the environment variable DJANGO_SETTINGS_MODULE or call </a:t>
            </a:r>
            <a:r>
              <a:rPr lang="en-US" altLang="zh-CN" sz="1800" kern="100" dirty="0" err="1">
                <a:effectLst/>
                <a:latin typeface="Arial" panose="020B0604020202020204" pitchFamily="34" charset="0"/>
                <a:ea typeface="宋体" panose="02010600030101010101" pitchFamily="2" charset="-122"/>
              </a:rPr>
              <a:t>settings.configure</a:t>
            </a:r>
            <a:r>
              <a:rPr lang="en-US" altLang="zh-CN" sz="1800" kern="100" dirty="0">
                <a:effectLst/>
                <a:latin typeface="Arial" panose="020B0604020202020204" pitchFamily="34" charset="0"/>
                <a:ea typeface="宋体" panose="02010600030101010101" pitchFamily="2" charset="-122"/>
              </a:rPr>
              <a:t>() b</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err="1">
                <a:effectLst/>
                <a:latin typeface="Arial" panose="020B0604020202020204" pitchFamily="34" charset="0"/>
                <a:ea typeface="宋体" panose="02010600030101010101" pitchFamily="2" charset="-122"/>
              </a:rPr>
              <a:t>efore</a:t>
            </a:r>
            <a:r>
              <a:rPr lang="en-US" altLang="zh-CN" sz="1800" kern="100" dirty="0">
                <a:effectLst/>
                <a:latin typeface="Arial" panose="020B0604020202020204" pitchFamily="34" charset="0"/>
                <a:ea typeface="宋体" panose="02010600030101010101" pitchFamily="2" charset="-122"/>
              </a:rPr>
              <a:t> accessing settings.).</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模板</a:t>
            </a:r>
            <a:endParaRPr lang="zh-CN" sz="2000" dirty="0"/>
          </a:p>
        </p:txBody>
      </p:sp>
      <p:sp>
        <p:nvSpPr>
          <p:cNvPr id="7" name="TextBox 2"/>
          <p:cNvSpPr txBox="1">
            <a:spLocks noGrp="1"/>
          </p:cNvSpPr>
          <p:nvPr/>
        </p:nvSpPr>
        <p:spPr>
          <a:xfrm>
            <a:off x="611971" y="1269547"/>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根据</a:t>
            </a:r>
            <a:r>
              <a:rPr lang="en-US" altLang="zh-CN" sz="2000" dirty="0">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为我们创建的项目，可以发现其目录结构如下所示：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1889684"/>
            <a:ext cx="7920058" cy="399115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demo1/</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|--demo1</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|--__init__.py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|--asgi.py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|--settings.py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|--urls.py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|--wsgi.py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a:t>
            </a:r>
            <a:r>
              <a:rPr lang="en-US" altLang="zh-CN" sz="1000" kern="100" dirty="0" err="1">
                <a:latin typeface="Arial" panose="020B0604020202020204" pitchFamily="34" charset="0"/>
                <a:ea typeface="宋体" panose="02010600030101010101" pitchFamily="2" charset="-122"/>
              </a:rPr>
              <a:t>DjangoDemo</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|--__init__.py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|--admin.py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|--apps.py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|--models.py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|--tests.py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 |--views.py</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|--templates</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a:t>
            </a:r>
            <a:r>
              <a:rPr lang="en-US" altLang="zh-CN" sz="1000" kern="100" dirty="0" err="1">
                <a:latin typeface="Arial" panose="020B0604020202020204" pitchFamily="34" charset="0"/>
                <a:ea typeface="宋体" panose="02010600030101010101" pitchFamily="2" charset="-122"/>
              </a:rPr>
              <a:t>venv</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|--db.sqlete3</a:t>
            </a:r>
            <a:endParaRPr lang="en-US" altLang="zh-CN" sz="10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000" kern="100" dirty="0">
                <a:latin typeface="Arial" panose="020B0604020202020204" pitchFamily="34" charset="0"/>
                <a:ea typeface="宋体" panose="02010600030101010101" pitchFamily="2" charset="-122"/>
              </a:rPr>
              <a:t>|--mange.py</a:t>
            </a:r>
            <a:endParaRPr lang="en-US" altLang="zh-CN" sz="10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03454" y="1169836"/>
              <a:ext cx="1537106" cy="523220"/>
            </a:xfrm>
            <a:prstGeom prst="rect">
              <a:avLst/>
            </a:prstGeom>
            <a:noFill/>
          </p:spPr>
          <p:txBody>
            <a:bodyPr wrap="none" rtlCol="0">
              <a:spAutoFit/>
            </a:bodyPr>
            <a:lstStyle/>
            <a:p>
              <a:pPr algn="ctr"/>
              <a:r>
                <a:rPr lang="zh-CN" altLang="en-US" sz="2800" dirty="0">
                  <a:solidFill>
                    <a:srgbClr val="FFC000"/>
                  </a:solidFill>
                </a:rPr>
                <a:t>第十四章　</a:t>
              </a:r>
              <a:r>
                <a:rPr lang="en-US" altLang="zh-CN" sz="2800" dirty="0">
                  <a:solidFill>
                    <a:srgbClr val="FFC000"/>
                  </a:solidFill>
                </a:rPr>
                <a:t>Django</a:t>
              </a:r>
              <a:endParaRPr lang="zh-CN" altLang="en-US" sz="2800" dirty="0">
                <a:solidFill>
                  <a:srgbClr val="FFC000"/>
                </a:solidFill>
              </a:endParaRPr>
            </a:p>
          </p:txBody>
        </p:sp>
      </p:grpSp>
      <p:grpSp>
        <p:nvGrpSpPr>
          <p:cNvPr id="67" name="组合 66"/>
          <p:cNvGrpSpPr/>
          <p:nvPr/>
        </p:nvGrpSpPr>
        <p:grpSpPr>
          <a:xfrm>
            <a:off x="1754534"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654894" cy="415498"/>
            </a:xfrm>
            <a:prstGeom prst="rect">
              <a:avLst/>
            </a:prstGeom>
          </p:spPr>
          <p:txBody>
            <a:bodyPr wrap="none">
              <a:spAutoFit/>
            </a:bodyPr>
            <a:lstStyle/>
            <a:p>
              <a:r>
                <a:rPr lang="en-US" altLang="zh-CN" sz="2100" spc="225" dirty="0">
                  <a:solidFill>
                    <a:prstClr val="white"/>
                  </a:solidFill>
                </a:rPr>
                <a:t>14.1</a:t>
              </a:r>
              <a:r>
                <a:rPr lang="zh-CN" altLang="en-US" sz="2100" spc="225" dirty="0">
                  <a:solidFill>
                    <a:prstClr val="white"/>
                  </a:solidFill>
                </a:rPr>
                <a:t> </a:t>
              </a:r>
              <a:r>
                <a:rPr lang="en-US" altLang="zh-CN" sz="2100" spc="225" dirty="0">
                  <a:solidFill>
                    <a:prstClr val="white"/>
                  </a:solidFill>
                </a:rPr>
                <a:t>Django</a:t>
              </a:r>
              <a:r>
                <a:rPr lang="zh-CN" altLang="en-US" sz="2100" spc="225" dirty="0">
                  <a:solidFill>
                    <a:prstClr val="white"/>
                  </a:solidFill>
                </a:rPr>
                <a:t>简介</a:t>
              </a:r>
              <a:endParaRPr lang="zh-CN" altLang="en-US" sz="2100" spc="225" dirty="0">
                <a:solidFill>
                  <a:prstClr val="white"/>
                </a:solidFill>
              </a:endParaRPr>
            </a:p>
          </p:txBody>
        </p:sp>
      </p:grpSp>
      <p:grpSp>
        <p:nvGrpSpPr>
          <p:cNvPr id="68" name="组合 67"/>
          <p:cNvGrpSpPr/>
          <p:nvPr/>
        </p:nvGrpSpPr>
        <p:grpSpPr>
          <a:xfrm>
            <a:off x="1754534"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654894" cy="415498"/>
            </a:xfrm>
            <a:prstGeom prst="rect">
              <a:avLst/>
            </a:prstGeom>
          </p:spPr>
          <p:txBody>
            <a:bodyPr wrap="none">
              <a:spAutoFit/>
            </a:bodyPr>
            <a:lstStyle/>
            <a:p>
              <a:r>
                <a:rPr lang="en-US" altLang="zh-CN" sz="2100" spc="225" dirty="0">
                  <a:solidFill>
                    <a:schemeClr val="tx1">
                      <a:lumMod val="75000"/>
                      <a:lumOff val="25000"/>
                    </a:schemeClr>
                  </a:solidFill>
                </a:rPr>
                <a:t>14.2</a:t>
              </a:r>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Django</a:t>
              </a:r>
              <a:r>
                <a:rPr lang="zh-CN" altLang="en-US" sz="2100" spc="225" dirty="0">
                  <a:solidFill>
                    <a:schemeClr val="tx1">
                      <a:lumMod val="75000"/>
                      <a:lumOff val="25000"/>
                    </a:schemeClr>
                  </a:solidFill>
                </a:rPr>
                <a:t>框架</a:t>
              </a:r>
              <a:endParaRPr lang="zh-CN" sz="2100" spc="225" dirty="0">
                <a:solidFill>
                  <a:schemeClr val="tx1">
                    <a:lumMod val="75000"/>
                    <a:lumOff val="25000"/>
                  </a:schemeClr>
                </a:solidFill>
              </a:endParaRPr>
            </a:p>
          </p:txBody>
        </p:sp>
      </p:grpSp>
      <p:grpSp>
        <p:nvGrpSpPr>
          <p:cNvPr id="69" name="组合 68"/>
          <p:cNvGrpSpPr/>
          <p:nvPr/>
        </p:nvGrpSpPr>
        <p:grpSpPr>
          <a:xfrm>
            <a:off x="1754534"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251211" cy="415498"/>
            </a:xfrm>
            <a:prstGeom prst="rect">
              <a:avLst/>
            </a:prstGeom>
          </p:spPr>
          <p:txBody>
            <a:bodyPr wrap="none">
              <a:spAutoFit/>
            </a:bodyPr>
            <a:lstStyle/>
            <a:p>
              <a:pPr algn="l"/>
              <a:r>
                <a:rPr lang="en-US" altLang="zh-CN" sz="2100" spc="225" dirty="0">
                  <a:solidFill>
                    <a:schemeClr val="tx1">
                      <a:lumMod val="75000"/>
                      <a:lumOff val="25000"/>
                    </a:schemeClr>
                  </a:solidFill>
                </a:rPr>
                <a:t>14.3</a:t>
              </a:r>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Django</a:t>
              </a:r>
              <a:r>
                <a:rPr lang="zh-CN" altLang="en-US" sz="2100" spc="225" dirty="0">
                  <a:solidFill>
                    <a:schemeClr val="tx1">
                      <a:lumMod val="75000"/>
                      <a:lumOff val="25000"/>
                    </a:schemeClr>
                  </a:solidFill>
                </a:rPr>
                <a:t>开发实战</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6278"/>
            <a:chOff x="1807265" y="3400693"/>
            <a:chExt cx="5693399" cy="426278"/>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545616" cy="415498"/>
            </a:xfrm>
            <a:prstGeom prst="rect">
              <a:avLst/>
            </a:prstGeom>
          </p:spPr>
          <p:txBody>
            <a:bodyPr wrap="none">
              <a:spAutoFit/>
            </a:bodyPr>
            <a:lstStyle/>
            <a:p>
              <a:pPr algn="l"/>
              <a:r>
                <a:rPr lang="en-US" altLang="zh-CN" sz="2100" spc="225" dirty="0">
                  <a:solidFill>
                    <a:schemeClr val="tx1">
                      <a:lumMod val="75000"/>
                      <a:lumOff val="25000"/>
                    </a:schemeClr>
                  </a:solidFill>
                </a:rPr>
                <a:t>14.4</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29" name="组合 28"/>
          <p:cNvGrpSpPr/>
          <p:nvPr/>
        </p:nvGrpSpPr>
        <p:grpSpPr>
          <a:xfrm>
            <a:off x="1754534" y="4980843"/>
            <a:ext cx="5693399" cy="426278"/>
            <a:chOff x="1807265" y="3400693"/>
            <a:chExt cx="5693399" cy="426278"/>
          </a:xfrm>
        </p:grpSpPr>
        <p:sp>
          <p:nvSpPr>
            <p:cNvPr id="30"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 name="矩形 30"/>
            <p:cNvSpPr/>
            <p:nvPr/>
          </p:nvSpPr>
          <p:spPr>
            <a:xfrm>
              <a:off x="1881814" y="3411473"/>
              <a:ext cx="1545616" cy="415498"/>
            </a:xfrm>
            <a:prstGeom prst="rect">
              <a:avLst/>
            </a:prstGeom>
          </p:spPr>
          <p:txBody>
            <a:bodyPr wrap="none">
              <a:spAutoFit/>
            </a:bodyPr>
            <a:lstStyle/>
            <a:p>
              <a:pPr algn="l"/>
              <a:r>
                <a:rPr lang="en-US" altLang="zh-CN" sz="2100" spc="225" dirty="0">
                  <a:solidFill>
                    <a:schemeClr val="tx1">
                      <a:lumMod val="75000"/>
                      <a:lumOff val="25000"/>
                    </a:schemeClr>
                  </a:solidFill>
                </a:rPr>
                <a:t>14.5</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模板</a:t>
            </a:r>
            <a:endParaRPr lang="zh-CN" sz="2000" dirty="0"/>
          </a:p>
        </p:txBody>
      </p:sp>
      <p:sp>
        <p:nvSpPr>
          <p:cNvPr id="7" name="TextBox 2"/>
          <p:cNvSpPr txBox="1">
            <a:spLocks noGrp="1"/>
          </p:cNvSpPr>
          <p:nvPr/>
        </p:nvSpPr>
        <p:spPr>
          <a:xfrm>
            <a:off x="611971" y="1708681"/>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templates</a:t>
            </a:r>
            <a:r>
              <a:rPr lang="zh-CN" altLang="en-US" sz="2000" dirty="0">
                <a:solidFill>
                  <a:schemeClr val="tx1">
                    <a:lumMod val="75000"/>
                    <a:lumOff val="25000"/>
                  </a:schemeClr>
                </a:solidFill>
                <a:latin typeface="Candara" panose="020E0502030303020204"/>
                <a:ea typeface="微软雅黑" panose="020B0503020204020204" pitchFamily="34" charset="-122"/>
              </a:rPr>
              <a:t>目录下继续建立</a:t>
            </a:r>
            <a:r>
              <a:rPr lang="en-US" altLang="zh-CN" sz="2000" dirty="0">
                <a:solidFill>
                  <a:schemeClr val="tx1">
                    <a:lumMod val="75000"/>
                    <a:lumOff val="25000"/>
                  </a:schemeClr>
                </a:solidFill>
                <a:latin typeface="Candara" panose="020E0502030303020204"/>
                <a:ea typeface="微软雅黑" panose="020B0503020204020204" pitchFamily="34" charset="-122"/>
              </a:rPr>
              <a:t>HelloWorld.html</a:t>
            </a:r>
            <a:r>
              <a:rPr lang="zh-CN" altLang="en-US" sz="2000" dirty="0">
                <a:solidFill>
                  <a:schemeClr val="tx1">
                    <a:lumMod val="75000"/>
                    <a:lumOff val="25000"/>
                  </a:schemeClr>
                </a:solidFill>
                <a:latin typeface="Candara" panose="020E0502030303020204"/>
                <a:ea typeface="微软雅黑" panose="020B0503020204020204" pitchFamily="34" charset="-122"/>
              </a:rPr>
              <a:t>文件，在该文件的</a:t>
            </a:r>
            <a:r>
              <a:rPr lang="en-US" altLang="zh-CN" sz="2000" dirty="0">
                <a:solidFill>
                  <a:schemeClr val="tx1">
                    <a:lumMod val="75000"/>
                    <a:lumOff val="25000"/>
                  </a:schemeClr>
                </a:solidFill>
                <a:latin typeface="Candara" panose="020E0502030303020204"/>
                <a:ea typeface="微软雅黑" panose="020B0503020204020204" pitchFamily="34" charset="-122"/>
              </a:rPr>
              <a:t>body</a:t>
            </a:r>
            <a:r>
              <a:rPr lang="zh-CN" altLang="en-US" sz="2000" dirty="0">
                <a:solidFill>
                  <a:schemeClr val="tx1">
                    <a:lumMod val="75000"/>
                    <a:lumOff val="25000"/>
                  </a:schemeClr>
                </a:solidFill>
                <a:latin typeface="Candara" panose="020E0502030303020204"/>
                <a:ea typeface="微软雅黑" panose="020B0503020204020204" pitchFamily="34" charset="-122"/>
              </a:rPr>
              <a:t>标签内添加如下代码：</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2682651"/>
            <a:ext cx="7920058" cy="31034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&lt;h1&gt;{{ hello }}&lt;/h1&gt;</a:t>
            </a:r>
            <a:endParaRPr lang="en-US" altLang="zh-CN" sz="1800" kern="100" dirty="0">
              <a:effectLst/>
              <a:latin typeface="Arial" panose="020B0604020202020204" pitchFamily="34" charset="0"/>
              <a:ea typeface="宋体" panose="02010600030101010101" pitchFamily="2" charset="-122"/>
            </a:endParaRPr>
          </a:p>
        </p:txBody>
      </p:sp>
      <p:sp>
        <p:nvSpPr>
          <p:cNvPr id="8" name="TextBox 2"/>
          <p:cNvSpPr txBox="1">
            <a:spLocks noGrp="1"/>
          </p:cNvSpPr>
          <p:nvPr/>
        </p:nvSpPr>
        <p:spPr>
          <a:xfrm>
            <a:off x="611971" y="3327428"/>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注意：两个花括号包裹起来的为变量</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模板</a:t>
            </a:r>
            <a:endParaRPr lang="zh-CN" sz="2000" dirty="0"/>
          </a:p>
        </p:txBody>
      </p:sp>
      <p:sp>
        <p:nvSpPr>
          <p:cNvPr id="7" name="TextBox 2"/>
          <p:cNvSpPr txBox="1">
            <a:spLocks noGrp="1"/>
          </p:cNvSpPr>
          <p:nvPr/>
        </p:nvSpPr>
        <p:spPr>
          <a:xfrm>
            <a:off x="611971" y="1515615"/>
            <a:ext cx="7920058" cy="1218026"/>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接下来我们需要向</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说明模板文件的路径，修改</a:t>
            </a:r>
            <a:r>
              <a:rPr lang="en-US" altLang="zh-CN" sz="2000" dirty="0">
                <a:solidFill>
                  <a:schemeClr val="tx1">
                    <a:lumMod val="75000"/>
                    <a:lumOff val="25000"/>
                  </a:schemeClr>
                </a:solidFill>
                <a:latin typeface="Candara" panose="020E0502030303020204"/>
                <a:ea typeface="微软雅黑" panose="020B0503020204020204" pitchFamily="34" charset="-122"/>
              </a:rPr>
              <a:t>demo1/demo1/settings.py</a:t>
            </a:r>
            <a:r>
              <a:rPr lang="zh-CN" altLang="en-US" sz="2000" dirty="0">
                <a:solidFill>
                  <a:schemeClr val="tx1">
                    <a:lumMod val="75000"/>
                    <a:lumOff val="25000"/>
                  </a:schemeClr>
                </a:solidFill>
                <a:latin typeface="Candara" panose="020E0502030303020204"/>
                <a:ea typeface="微软雅黑" panose="020B0503020204020204" pitchFamily="34" charset="-122"/>
              </a:rPr>
              <a:t>文件中的</a:t>
            </a:r>
            <a:r>
              <a:rPr lang="en-US" altLang="zh-CN" sz="2000" dirty="0">
                <a:solidFill>
                  <a:schemeClr val="tx1">
                    <a:lumMod val="75000"/>
                    <a:lumOff val="25000"/>
                  </a:schemeClr>
                </a:solidFill>
                <a:latin typeface="Candara" panose="020E0502030303020204"/>
                <a:ea typeface="微软雅黑" panose="020B0503020204020204" pitchFamily="34" charset="-122"/>
              </a:rPr>
              <a:t>TEMPLATES</a:t>
            </a:r>
            <a:r>
              <a:rPr lang="zh-CN" altLang="en-US" sz="2000" dirty="0">
                <a:solidFill>
                  <a:schemeClr val="tx1">
                    <a:lumMod val="75000"/>
                    <a:lumOff val="25000"/>
                  </a:schemeClr>
                </a:solidFill>
                <a:latin typeface="Candara" panose="020E0502030303020204"/>
                <a:ea typeface="微软雅黑" panose="020B0503020204020204" pitchFamily="34" charset="-122"/>
              </a:rPr>
              <a:t>段落中的</a:t>
            </a:r>
            <a:r>
              <a:rPr lang="en-US" altLang="zh-CN" sz="2000" dirty="0">
                <a:solidFill>
                  <a:schemeClr val="tx1">
                    <a:lumMod val="75000"/>
                    <a:lumOff val="25000"/>
                  </a:schemeClr>
                </a:solidFill>
                <a:latin typeface="Candara" panose="020E0502030303020204"/>
                <a:ea typeface="微软雅黑" panose="020B0503020204020204" pitchFamily="34" charset="-122"/>
              </a:rPr>
              <a:t>'DIRS': [</a:t>
            </a:r>
            <a:r>
              <a:rPr lang="en-US" altLang="zh-CN" sz="2000" dirty="0" err="1">
                <a:solidFill>
                  <a:schemeClr val="tx1">
                    <a:lumMod val="75000"/>
                    <a:lumOff val="25000"/>
                  </a:schemeClr>
                </a:solidFill>
                <a:latin typeface="Candara" panose="020E0502030303020204"/>
                <a:ea typeface="微软雅黑" panose="020B0503020204020204" pitchFamily="34" charset="-122"/>
              </a:rPr>
              <a:t>os.path.join</a:t>
            </a:r>
            <a:r>
              <a:rPr lang="en-US" altLang="zh-CN" sz="2000" dirty="0">
                <a:solidFill>
                  <a:schemeClr val="tx1">
                    <a:lumMod val="75000"/>
                    <a:lumOff val="25000"/>
                  </a:schemeClr>
                </a:solidFill>
                <a:latin typeface="Candara" panose="020E0502030303020204"/>
                <a:ea typeface="微软雅黑" panose="020B0503020204020204" pitchFamily="34" charset="-122"/>
              </a:rPr>
              <a:t>(BASE_DIR, 'templates')]</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2733641"/>
            <a:ext cx="7920058" cy="334303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TEMPLATES =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'BACKEND': '</a:t>
            </a:r>
            <a:r>
              <a:rPr lang="en-US" altLang="zh-CN" sz="1200" kern="100" dirty="0" err="1">
                <a:effectLst/>
                <a:latin typeface="Arial" panose="020B0604020202020204" pitchFamily="34" charset="0"/>
                <a:ea typeface="宋体" panose="02010600030101010101" pitchFamily="2" charset="-122"/>
              </a:rPr>
              <a:t>django.template.backends.django.DjangoTemplates</a:t>
            </a: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'DIRS': [</a:t>
            </a:r>
            <a:r>
              <a:rPr lang="en-US" altLang="zh-CN" sz="1200" kern="100" dirty="0" err="1">
                <a:effectLst/>
                <a:latin typeface="Arial" panose="020B0604020202020204" pitchFamily="34" charset="0"/>
                <a:ea typeface="宋体" panose="02010600030101010101" pitchFamily="2" charset="-122"/>
              </a:rPr>
              <a:t>os.path.join</a:t>
            </a:r>
            <a:r>
              <a:rPr lang="en-US" altLang="zh-CN" sz="1200" kern="100" dirty="0">
                <a:effectLst/>
                <a:latin typeface="Arial" panose="020B0604020202020204" pitchFamily="34" charset="0"/>
                <a:ea typeface="宋体" panose="02010600030101010101" pitchFamily="2" charset="-122"/>
              </a:rPr>
              <a:t>(BASE_DIR, 'templates')],  # </a:t>
            </a:r>
            <a:r>
              <a:rPr lang="zh-CN" altLang="en-US" sz="1200" kern="100" dirty="0">
                <a:effectLst/>
                <a:latin typeface="Arial" panose="020B0604020202020204" pitchFamily="34" charset="0"/>
                <a:ea typeface="宋体" panose="02010600030101010101" pitchFamily="2" charset="-122"/>
              </a:rPr>
              <a:t>修改位置</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effectLst/>
                <a:latin typeface="Arial" panose="020B0604020202020204" pitchFamily="34" charset="0"/>
                <a:ea typeface="宋体" panose="02010600030101010101" pitchFamily="2" charset="-122"/>
              </a:rPr>
              <a:t>'APP_DIRS': True,</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'OPTIONS':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r>
              <a:rPr lang="en-US" altLang="zh-CN" sz="1200" kern="100" dirty="0" err="1">
                <a:effectLst/>
                <a:latin typeface="Arial" panose="020B0604020202020204" pitchFamily="34" charset="0"/>
                <a:ea typeface="宋体" panose="02010600030101010101" pitchFamily="2" charset="-122"/>
              </a:rPr>
              <a:t>context_processors</a:t>
            </a:r>
            <a:r>
              <a:rPr lang="en-US" altLang="zh-CN" sz="1200" kern="100" dirty="0">
                <a:effectLst/>
                <a:latin typeface="Arial" panose="020B0604020202020204" pitchFamily="34" charset="0"/>
                <a:ea typeface="宋体" panose="02010600030101010101" pitchFamily="2" charset="-122"/>
              </a:rPr>
              <a: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r>
              <a:rPr lang="en-US" altLang="zh-CN" sz="1200" kern="100" dirty="0" err="1">
                <a:effectLst/>
                <a:latin typeface="Arial" panose="020B0604020202020204" pitchFamily="34" charset="0"/>
                <a:ea typeface="宋体" panose="02010600030101010101" pitchFamily="2" charset="-122"/>
              </a:rPr>
              <a:t>django.template.context_processors.debug</a:t>
            </a: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r>
              <a:rPr lang="en-US" altLang="zh-CN" sz="1200" kern="100" dirty="0" err="1">
                <a:effectLst/>
                <a:latin typeface="Arial" panose="020B0604020202020204" pitchFamily="34" charset="0"/>
                <a:ea typeface="宋体" panose="02010600030101010101" pitchFamily="2" charset="-122"/>
              </a:rPr>
              <a:t>django.template.context_processors.request</a:t>
            </a: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r>
              <a:rPr lang="en-US" altLang="zh-CN" sz="1200" kern="100" dirty="0" err="1">
                <a:effectLst/>
                <a:latin typeface="Arial" panose="020B0604020202020204" pitchFamily="34" charset="0"/>
                <a:ea typeface="宋体" panose="02010600030101010101" pitchFamily="2" charset="-122"/>
              </a:rPr>
              <a:t>django.contrib.auth.context_processors.auth</a:t>
            </a: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r>
              <a:rPr lang="en-US" altLang="zh-CN" sz="1200" kern="100" dirty="0" err="1">
                <a:effectLst/>
                <a:latin typeface="Arial" panose="020B0604020202020204" pitchFamily="34" charset="0"/>
                <a:ea typeface="宋体" panose="02010600030101010101" pitchFamily="2" charset="-122"/>
              </a:rPr>
              <a:t>django.contrib.messages.context_processors.messages</a:t>
            </a: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模板</a:t>
            </a:r>
            <a:endParaRPr lang="zh-CN" sz="2000" dirty="0"/>
          </a:p>
        </p:txBody>
      </p:sp>
      <p:sp>
        <p:nvSpPr>
          <p:cNvPr id="7" name="TextBox 2"/>
          <p:cNvSpPr txBox="1">
            <a:spLocks noGrp="1"/>
          </p:cNvSpPr>
          <p:nvPr/>
        </p:nvSpPr>
        <p:spPr>
          <a:xfrm>
            <a:off x="611971" y="1493134"/>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views.py</a:t>
            </a:r>
            <a:r>
              <a:rPr lang="zh-CN" altLang="en-US" sz="2000" dirty="0">
                <a:solidFill>
                  <a:schemeClr val="tx1">
                    <a:lumMod val="75000"/>
                    <a:lumOff val="25000"/>
                  </a:schemeClr>
                </a:solidFill>
                <a:latin typeface="Candara" panose="020E0502030303020204"/>
                <a:ea typeface="微软雅黑" panose="020B0503020204020204" pitchFamily="34" charset="-122"/>
              </a:rPr>
              <a:t>文件中，新增一个对象，用来向模板提交数据，其代码如下所示：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2325028"/>
            <a:ext cx="7920058" cy="116294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def </a:t>
            </a:r>
            <a:r>
              <a:rPr lang="en-US" altLang="zh-CN" sz="1200" kern="100" dirty="0" err="1">
                <a:effectLst/>
                <a:latin typeface="Arial" panose="020B0604020202020204" pitchFamily="34" charset="0"/>
                <a:ea typeface="宋体" panose="02010600030101010101" pitchFamily="2" charset="-122"/>
              </a:rPr>
              <a:t>runHelloWorld</a:t>
            </a:r>
            <a:r>
              <a:rPr lang="en-US" altLang="zh-CN" sz="1200" kern="100" dirty="0">
                <a:effectLst/>
                <a:latin typeface="Arial" panose="020B0604020202020204" pitchFamily="34" charset="0"/>
                <a:ea typeface="宋体" panose="02010600030101010101" pitchFamily="2" charset="-122"/>
              </a:rPr>
              <a:t>(request):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context =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'hello': 'Hello World!'</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return render(request, 'HelloWorld.html', context)</a:t>
            </a:r>
            <a:endParaRPr lang="en-US" altLang="zh-CN" sz="1200" kern="100" dirty="0">
              <a:effectLst/>
              <a:latin typeface="Arial" panose="020B0604020202020204" pitchFamily="34" charset="0"/>
              <a:ea typeface="宋体" panose="02010600030101010101" pitchFamily="2" charset="-122"/>
            </a:endParaRPr>
          </a:p>
        </p:txBody>
      </p:sp>
      <p:sp>
        <p:nvSpPr>
          <p:cNvPr id="8" name="TextBox 2"/>
          <p:cNvSpPr txBox="1">
            <a:spLocks noGrp="1"/>
          </p:cNvSpPr>
          <p:nvPr/>
        </p:nvSpPr>
        <p:spPr>
          <a:xfrm>
            <a:off x="611971" y="3487975"/>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然后修改</a:t>
            </a:r>
            <a:r>
              <a:rPr lang="en-US" altLang="zh-CN" sz="2000" dirty="0">
                <a:solidFill>
                  <a:schemeClr val="tx1">
                    <a:lumMod val="75000"/>
                    <a:lumOff val="25000"/>
                  </a:schemeClr>
                </a:solidFill>
                <a:latin typeface="Candara" panose="020E0502030303020204"/>
                <a:ea typeface="微软雅黑" panose="020B0503020204020204" pitchFamily="34" charset="-122"/>
              </a:rPr>
              <a:t>demo1/demo1/urls.py</a:t>
            </a:r>
            <a:r>
              <a:rPr lang="zh-CN" altLang="en-US" sz="2000" dirty="0">
                <a:solidFill>
                  <a:schemeClr val="tx1">
                    <a:lumMod val="75000"/>
                    <a:lumOff val="25000"/>
                  </a:schemeClr>
                </a:solidFill>
                <a:latin typeface="Candara" panose="020E0502030303020204"/>
                <a:ea typeface="微软雅黑" panose="020B0503020204020204" pitchFamily="34" charset="-122"/>
              </a:rPr>
              <a:t>文件，其代码如下：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3950082"/>
            <a:ext cx="7920058" cy="203498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from </a:t>
            </a:r>
            <a:r>
              <a:rPr lang="en-US" altLang="zh-CN" sz="1200" kern="100" dirty="0" err="1">
                <a:effectLst/>
                <a:latin typeface="Arial" panose="020B0604020202020204" pitchFamily="34" charset="0"/>
                <a:ea typeface="宋体" panose="02010600030101010101" pitchFamily="2" charset="-122"/>
              </a:rPr>
              <a:t>django.contrib</a:t>
            </a:r>
            <a:r>
              <a:rPr lang="en-US" altLang="zh-CN" sz="1200" kern="100" dirty="0">
                <a:effectLst/>
                <a:latin typeface="Arial" panose="020B0604020202020204" pitchFamily="34" charset="0"/>
                <a:ea typeface="宋体" panose="02010600030101010101" pitchFamily="2" charset="-122"/>
              </a:rPr>
              <a:t> import admin</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from </a:t>
            </a:r>
            <a:r>
              <a:rPr lang="en-US" altLang="zh-CN" sz="1200" kern="100" dirty="0" err="1">
                <a:effectLst/>
                <a:latin typeface="Arial" panose="020B0604020202020204" pitchFamily="34" charset="0"/>
                <a:ea typeface="宋体" panose="02010600030101010101" pitchFamily="2" charset="-122"/>
              </a:rPr>
              <a:t>django.urls</a:t>
            </a:r>
            <a:r>
              <a:rPr lang="en-US" altLang="zh-CN" sz="1200" kern="100" dirty="0">
                <a:effectLst/>
                <a:latin typeface="Arial" panose="020B0604020202020204" pitchFamily="34" charset="0"/>
                <a:ea typeface="宋体" panose="02010600030101010101" pitchFamily="2" charset="-122"/>
              </a:rPr>
              <a:t> import path</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from </a:t>
            </a:r>
            <a:r>
              <a:rPr lang="en-US" altLang="zh-CN" sz="1200" kern="100" dirty="0" err="1">
                <a:effectLst/>
                <a:latin typeface="Arial" panose="020B0604020202020204" pitchFamily="34" charset="0"/>
                <a:ea typeface="宋体" panose="02010600030101010101" pitchFamily="2" charset="-122"/>
              </a:rPr>
              <a:t>DjangoDemo</a:t>
            </a:r>
            <a:r>
              <a:rPr lang="en-US" altLang="zh-CN" sz="1200" kern="100" dirty="0">
                <a:effectLst/>
                <a:latin typeface="Arial" panose="020B0604020202020204" pitchFamily="34" charset="0"/>
                <a:ea typeface="宋体" panose="02010600030101010101" pitchFamily="2" charset="-122"/>
              </a:rPr>
              <a:t> import views  # </a:t>
            </a:r>
            <a:r>
              <a:rPr lang="zh-CN" altLang="en-US" sz="1200" kern="100" dirty="0">
                <a:effectLst/>
                <a:latin typeface="Arial" panose="020B0604020202020204" pitchFamily="34" charset="0"/>
                <a:ea typeface="宋体" panose="02010600030101010101" pitchFamily="2" charset="-122"/>
              </a:rPr>
              <a:t>新增</a:t>
            </a:r>
            <a:r>
              <a:rPr lang="en-US" altLang="zh-CN" sz="1200" kern="100" dirty="0">
                <a:effectLst/>
                <a:latin typeface="Arial" panose="020B0604020202020204" pitchFamily="34" charset="0"/>
                <a:ea typeface="宋体" panose="02010600030101010101" pitchFamily="2" charset="-122"/>
              </a:rPr>
              <a:t>views</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err="1">
                <a:effectLst/>
                <a:latin typeface="Arial" panose="020B0604020202020204" pitchFamily="34" charset="0"/>
                <a:ea typeface="宋体" panose="02010600030101010101" pitchFamily="2" charset="-122"/>
              </a:rPr>
              <a:t>urlpatterns</a:t>
            </a:r>
            <a:r>
              <a:rPr lang="en-US" altLang="zh-CN" sz="1200" kern="100" dirty="0">
                <a:effectLst/>
                <a:latin typeface="Arial" panose="020B0604020202020204" pitchFamily="34" charset="0"/>
                <a:ea typeface="宋体" panose="02010600030101010101" pitchFamily="2" charset="-122"/>
              </a:rPr>
              <a:t> =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path('admin/', </a:t>
            </a:r>
            <a:r>
              <a:rPr lang="en-US" altLang="zh-CN" sz="1200" kern="100" dirty="0" err="1">
                <a:effectLst/>
                <a:latin typeface="Arial" panose="020B0604020202020204" pitchFamily="34" charset="0"/>
                <a:ea typeface="宋体" panose="02010600030101010101" pitchFamily="2" charset="-122"/>
              </a:rPr>
              <a:t>admin.site.urls</a:t>
            </a: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path('hello/', </a:t>
            </a:r>
            <a:r>
              <a:rPr lang="en-US" altLang="zh-CN" sz="1200" kern="100" dirty="0" err="1">
                <a:effectLst/>
                <a:latin typeface="Arial" panose="020B0604020202020204" pitchFamily="34" charset="0"/>
                <a:ea typeface="宋体" panose="02010600030101010101" pitchFamily="2" charset="-122"/>
              </a:rPr>
              <a:t>views.runHelloWorld</a:t>
            </a:r>
            <a:r>
              <a:rPr lang="en-US" altLang="zh-CN" sz="1200" kern="100" dirty="0">
                <a:effectLst/>
                <a:latin typeface="Arial" panose="020B0604020202020204" pitchFamily="34" charset="0"/>
                <a:ea typeface="宋体" panose="02010600030101010101" pitchFamily="2" charset="-122"/>
              </a:rPr>
              <a:t>)  # </a:t>
            </a:r>
            <a:r>
              <a:rPr lang="zh-CN" altLang="en-US" sz="1200" kern="100" dirty="0">
                <a:effectLst/>
                <a:latin typeface="Arial" panose="020B0604020202020204" pitchFamily="34" charset="0"/>
                <a:ea typeface="宋体" panose="02010600030101010101" pitchFamily="2" charset="-122"/>
              </a:rPr>
              <a:t>新增</a:t>
            </a:r>
            <a:r>
              <a:rPr lang="en-US" altLang="zh-CN" sz="1200" kern="100" dirty="0">
                <a:effectLst/>
                <a:latin typeface="Arial" panose="020B0604020202020204" pitchFamily="34" charset="0"/>
                <a:ea typeface="宋体" panose="02010600030101010101" pitchFamily="2" charset="-122"/>
              </a:rPr>
              <a:t>path</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模板</a:t>
            </a:r>
            <a:endParaRPr lang="zh-CN" sz="2000" dirty="0"/>
          </a:p>
        </p:txBody>
      </p:sp>
      <p:sp>
        <p:nvSpPr>
          <p:cNvPr id="7" name="TextBox 2"/>
          <p:cNvSpPr txBox="1">
            <a:spLocks noGrp="1"/>
          </p:cNvSpPr>
          <p:nvPr/>
        </p:nvSpPr>
        <p:spPr>
          <a:xfrm>
            <a:off x="611971" y="1557781"/>
            <a:ext cx="7920058" cy="288373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最后用浏览器打开链接</a:t>
            </a:r>
            <a:r>
              <a:rPr lang="en-US" altLang="zh-CN" sz="2000" dirty="0">
                <a:solidFill>
                  <a:schemeClr val="tx1">
                    <a:lumMod val="75000"/>
                    <a:lumOff val="25000"/>
                  </a:schemeClr>
                </a:solidFill>
                <a:latin typeface="Candara" panose="020E0502030303020204"/>
                <a:ea typeface="微软雅黑" panose="020B0503020204020204" pitchFamily="34" charset="-122"/>
              </a:rPr>
              <a:t>http://127.0.0.1:8000/hello/</a:t>
            </a:r>
            <a:r>
              <a:rPr lang="zh-CN" altLang="en-US" sz="2000" dirty="0">
                <a:solidFill>
                  <a:schemeClr val="tx1">
                    <a:lumMod val="75000"/>
                    <a:lumOff val="25000"/>
                  </a:schemeClr>
                </a:solidFill>
                <a:latin typeface="Candara" panose="020E0502030303020204"/>
                <a:ea typeface="微软雅黑" panose="020B0503020204020204" pitchFamily="34" charset="-122"/>
              </a:rPr>
              <a:t>，可以看到一个显示“</a:t>
            </a:r>
            <a:r>
              <a:rPr lang="en-US" altLang="zh-CN" sz="2000" dirty="0">
                <a:solidFill>
                  <a:schemeClr val="tx1">
                    <a:lumMod val="75000"/>
                    <a:lumOff val="25000"/>
                  </a:schemeClr>
                </a:solidFill>
                <a:latin typeface="Candara" panose="020E0502030303020204"/>
                <a:ea typeface="微软雅黑" panose="020B0503020204020204" pitchFamily="34" charset="-122"/>
              </a:rPr>
              <a:t>Hello </a:t>
            </a:r>
            <a:r>
              <a:rPr lang="en-US" altLang="zh-CN" sz="2000" dirty="0" err="1">
                <a:solidFill>
                  <a:schemeClr val="tx1">
                    <a:lumMod val="75000"/>
                    <a:lumOff val="25000"/>
                  </a:schemeClr>
                </a:solidFill>
                <a:latin typeface="Candara" panose="020E0502030303020204"/>
                <a:ea typeface="微软雅黑" panose="020B0503020204020204" pitchFamily="34" charset="-122"/>
              </a:rPr>
              <a:t>Worl</a:t>
            </a:r>
            <a:r>
              <a:rPr lang="zh-CN" altLang="en-US" sz="2000" dirty="0">
                <a:solidFill>
                  <a:schemeClr val="tx1">
                    <a:lumMod val="75000"/>
                    <a:lumOff val="25000"/>
                  </a:schemeClr>
                </a:solidFill>
                <a:latin typeface="Candara" panose="020E0502030303020204"/>
                <a:ea typeface="微软雅黑" panose="020B0503020204020204" pitchFamily="34" charset="-122"/>
              </a:rPr>
              <a:t>！”的页面。我们在</a:t>
            </a:r>
            <a:r>
              <a:rPr lang="en-US" altLang="zh-CN" sz="2000" dirty="0">
                <a:solidFill>
                  <a:schemeClr val="tx1">
                    <a:lumMod val="75000"/>
                    <a:lumOff val="25000"/>
                  </a:schemeClr>
                </a:solidFill>
                <a:latin typeface="Candara" panose="020E0502030303020204"/>
                <a:ea typeface="微软雅黑" panose="020B0503020204020204" pitchFamily="34" charset="-122"/>
              </a:rPr>
              <a:t>HelloWorld.html</a:t>
            </a:r>
            <a:r>
              <a:rPr lang="zh-CN" altLang="en-US" sz="2000" dirty="0">
                <a:solidFill>
                  <a:schemeClr val="tx1">
                    <a:lumMod val="75000"/>
                    <a:lumOff val="25000"/>
                  </a:schemeClr>
                </a:solidFill>
                <a:latin typeface="Candara" panose="020E0502030303020204"/>
                <a:ea typeface="微软雅黑" panose="020B0503020204020204" pitchFamily="34" charset="-122"/>
              </a:rPr>
              <a:t>文件中使用了一个花括号指定了一个变量为</a:t>
            </a:r>
            <a:r>
              <a:rPr lang="en-US" altLang="zh-CN" sz="2000" dirty="0">
                <a:solidFill>
                  <a:schemeClr val="tx1">
                    <a:lumMod val="75000"/>
                    <a:lumOff val="25000"/>
                  </a:schemeClr>
                </a:solidFill>
                <a:latin typeface="Candara" panose="020E0502030303020204"/>
                <a:ea typeface="微软雅黑" panose="020B0503020204020204" pitchFamily="34" charset="-122"/>
              </a:rPr>
              <a:t>hello</a:t>
            </a: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views.py</a:t>
            </a:r>
            <a:r>
              <a:rPr lang="zh-CN" altLang="en-US" sz="2000" dirty="0">
                <a:solidFill>
                  <a:schemeClr val="tx1">
                    <a:lumMod val="75000"/>
                    <a:lumOff val="25000"/>
                  </a:schemeClr>
                </a:solidFill>
                <a:latin typeface="Candara" panose="020E0502030303020204"/>
                <a:ea typeface="微软雅黑" panose="020B0503020204020204" pitchFamily="34" charset="-122"/>
              </a:rPr>
              <a:t>文件中新增对象，指定</a:t>
            </a:r>
            <a:r>
              <a:rPr lang="en-US" altLang="zh-CN" sz="2000" dirty="0">
                <a:solidFill>
                  <a:schemeClr val="tx1">
                    <a:lumMod val="75000"/>
                    <a:lumOff val="25000"/>
                  </a:schemeClr>
                </a:solidFill>
                <a:latin typeface="Candara" panose="020E0502030303020204"/>
                <a:ea typeface="微软雅黑" panose="020B0503020204020204" pitchFamily="34" charset="-122"/>
              </a:rPr>
              <a:t>context</a:t>
            </a:r>
            <a:r>
              <a:rPr lang="zh-CN" altLang="en-US" sz="2000" dirty="0">
                <a:solidFill>
                  <a:schemeClr val="tx1">
                    <a:lumMod val="75000"/>
                    <a:lumOff val="25000"/>
                  </a:schemeClr>
                </a:solidFill>
                <a:latin typeface="Candara" panose="020E0502030303020204"/>
                <a:ea typeface="微软雅黑" panose="020B0503020204020204" pitchFamily="34" charset="-122"/>
              </a:rPr>
              <a:t>中放入</a:t>
            </a:r>
            <a:r>
              <a:rPr lang="en-US" altLang="zh-CN" sz="2000" dirty="0">
                <a:solidFill>
                  <a:schemeClr val="tx1">
                    <a:lumMod val="75000"/>
                    <a:lumOff val="25000"/>
                  </a:schemeClr>
                </a:solidFill>
                <a:latin typeface="Candara" panose="020E0502030303020204"/>
                <a:ea typeface="微软雅黑" panose="020B0503020204020204" pitchFamily="34" charset="-122"/>
              </a:rPr>
              <a:t>hello</a:t>
            </a:r>
            <a:r>
              <a:rPr lang="zh-CN" altLang="en-US" sz="2000" dirty="0">
                <a:solidFill>
                  <a:schemeClr val="tx1">
                    <a:lumMod val="75000"/>
                    <a:lumOff val="25000"/>
                  </a:schemeClr>
                </a:solidFill>
                <a:latin typeface="Candara" panose="020E0502030303020204"/>
                <a:ea typeface="微软雅黑" panose="020B0503020204020204" pitchFamily="34" charset="-122"/>
              </a:rPr>
              <a:t>参数，内容为“</a:t>
            </a:r>
            <a:r>
              <a:rPr lang="en-US" altLang="zh-CN" sz="2000" dirty="0">
                <a:solidFill>
                  <a:schemeClr val="tx1">
                    <a:lumMod val="75000"/>
                    <a:lumOff val="25000"/>
                  </a:schemeClr>
                </a:solidFill>
                <a:latin typeface="Candara" panose="020E0502030303020204"/>
                <a:ea typeface="微软雅黑" panose="020B0503020204020204" pitchFamily="34" charset="-122"/>
              </a:rPr>
              <a:t>Hello World!”</a:t>
            </a:r>
            <a:r>
              <a:rPr lang="zh-CN" altLang="en-US" sz="2000" dirty="0">
                <a:solidFill>
                  <a:schemeClr val="tx1">
                    <a:lumMod val="75000"/>
                    <a:lumOff val="25000"/>
                  </a:schemeClr>
                </a:solidFill>
                <a:latin typeface="Candara" panose="020E0502030303020204"/>
                <a:ea typeface="微软雅黑" panose="020B0503020204020204" pitchFamily="34" charset="-122"/>
              </a:rPr>
              <a:t>。这样就使我们页面中的数据与我们的模板变量对应了起来。</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这样我们就完成了使用模板来输出数据，从而实现数据与视图分离。接下来我们具体介绍模板中常用的一些语法规则。</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模块</a:t>
            </a:r>
            <a:endParaRPr lang="zh-CN" sz="2000" dirty="0"/>
          </a:p>
        </p:txBody>
      </p:sp>
      <p:sp>
        <p:nvSpPr>
          <p:cNvPr id="7" name="TextBox 2"/>
          <p:cNvSpPr txBox="1">
            <a:spLocks noGrp="1"/>
          </p:cNvSpPr>
          <p:nvPr/>
        </p:nvSpPr>
        <p:spPr>
          <a:xfrm>
            <a:off x="611971" y="1686021"/>
            <a:ext cx="7920058" cy="262725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对各种数据库提供了很好的支持，包括：</a:t>
            </a:r>
            <a:r>
              <a:rPr lang="en-US" altLang="zh-CN" sz="2000" dirty="0">
                <a:solidFill>
                  <a:schemeClr val="tx1">
                    <a:lumMod val="75000"/>
                    <a:lumOff val="25000"/>
                  </a:schemeClr>
                </a:solidFill>
                <a:latin typeface="Candara" panose="020E0502030303020204"/>
                <a:ea typeface="微软雅黑" panose="020B0503020204020204" pitchFamily="34" charset="-122"/>
              </a:rPr>
              <a:t>PostgreSQL</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SQLite</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Oracle</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为这些数据库提供了统一的调用</a:t>
            </a:r>
            <a:r>
              <a:rPr lang="en-US" altLang="zh-CN" sz="2000" dirty="0">
                <a:solidFill>
                  <a:schemeClr val="tx1">
                    <a:lumMod val="75000"/>
                    <a:lumOff val="25000"/>
                  </a:schemeClr>
                </a:solidFill>
                <a:latin typeface="Candara" panose="020E0502030303020204"/>
                <a:ea typeface="微软雅黑" panose="020B0503020204020204" pitchFamily="34" charset="-122"/>
              </a:rPr>
              <a:t>API</a:t>
            </a:r>
            <a:r>
              <a:rPr lang="zh-CN" altLang="en-US" sz="2000" dirty="0">
                <a:solidFill>
                  <a:schemeClr val="tx1">
                    <a:lumMod val="75000"/>
                    <a:lumOff val="25000"/>
                  </a:schemeClr>
                </a:solidFill>
                <a:latin typeface="Candara" panose="020E0502030303020204"/>
                <a:ea typeface="微软雅黑" panose="020B0503020204020204" pitchFamily="34" charset="-122"/>
              </a:rPr>
              <a:t>。 我们可以根据自己业务需求选择不同的数据库。本节内容我们将以</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进行主要的使用介绍。</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如果你没安装 </a:t>
            </a:r>
            <a:r>
              <a:rPr lang="en-US" altLang="zh-CN" sz="2000" dirty="0" err="1">
                <a:solidFill>
                  <a:schemeClr val="tx1">
                    <a:lumMod val="75000"/>
                    <a:lumOff val="25000"/>
                  </a:schemeClr>
                </a:solidFill>
                <a:latin typeface="Candara" panose="020E0502030303020204"/>
                <a:ea typeface="微软雅黑" panose="020B0503020204020204" pitchFamily="34" charset="-122"/>
              </a:rPr>
              <a:t>pymysql</a:t>
            </a:r>
            <a:r>
              <a:rPr lang="zh-CN" altLang="en-US" sz="2000" dirty="0">
                <a:solidFill>
                  <a:schemeClr val="tx1">
                    <a:lumMod val="75000"/>
                    <a:lumOff val="25000"/>
                  </a:schemeClr>
                </a:solidFill>
                <a:latin typeface="Candara" panose="020E0502030303020204"/>
                <a:ea typeface="微软雅黑" panose="020B0503020204020204" pitchFamily="34" charset="-122"/>
              </a:rPr>
              <a:t>，可以执行以下命令安装：</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4506166"/>
            <a:ext cx="7920058" cy="29091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pip3 install </a:t>
            </a:r>
            <a:r>
              <a:rPr lang="en-US" altLang="zh-CN" sz="1200" kern="100" dirty="0" err="1">
                <a:effectLst/>
                <a:latin typeface="Arial" panose="020B0604020202020204" pitchFamily="34" charset="0"/>
                <a:ea typeface="宋体" panose="02010600030101010101" pitchFamily="2" charset="-122"/>
              </a:rPr>
              <a:t>pymysql</a:t>
            </a:r>
            <a:endParaRPr lang="en-US" altLang="zh-CN" sz="12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14.2.2 Django</a:t>
            </a:r>
            <a:r>
              <a:rPr lang="zh-CN" altLang="en-US" sz="2000" dirty="0"/>
              <a:t>模块</a:t>
            </a:r>
            <a:endParaRPr lang="zh-CN" sz="2000" dirty="0"/>
          </a:p>
        </p:txBody>
      </p:sp>
      <p:sp>
        <p:nvSpPr>
          <p:cNvPr id="7" name="TextBox 2"/>
          <p:cNvSpPr txBox="1">
            <a:spLocks noGrp="1"/>
          </p:cNvSpPr>
          <p:nvPr/>
        </p:nvSpPr>
        <p:spPr>
          <a:xfrm>
            <a:off x="611971" y="1686021"/>
            <a:ext cx="7920058" cy="262725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对各种数据库提供了很好的支持，包括：</a:t>
            </a:r>
            <a:r>
              <a:rPr lang="en-US" altLang="zh-CN" sz="2000" dirty="0">
                <a:solidFill>
                  <a:schemeClr val="tx1">
                    <a:lumMod val="75000"/>
                    <a:lumOff val="25000"/>
                  </a:schemeClr>
                </a:solidFill>
                <a:latin typeface="Candara" panose="020E0502030303020204"/>
                <a:ea typeface="微软雅黑" panose="020B0503020204020204" pitchFamily="34" charset="-122"/>
              </a:rPr>
              <a:t>PostgreSQL</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SQLite</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Oracle</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为这些数据库提供了统一的调用</a:t>
            </a:r>
            <a:r>
              <a:rPr lang="en-US" altLang="zh-CN" sz="2000" dirty="0">
                <a:solidFill>
                  <a:schemeClr val="tx1">
                    <a:lumMod val="75000"/>
                    <a:lumOff val="25000"/>
                  </a:schemeClr>
                </a:solidFill>
                <a:latin typeface="Candara" panose="020E0502030303020204"/>
                <a:ea typeface="微软雅黑" panose="020B0503020204020204" pitchFamily="34" charset="-122"/>
              </a:rPr>
              <a:t>API</a:t>
            </a:r>
            <a:r>
              <a:rPr lang="zh-CN" altLang="en-US" sz="2000" dirty="0">
                <a:solidFill>
                  <a:schemeClr val="tx1">
                    <a:lumMod val="75000"/>
                    <a:lumOff val="25000"/>
                  </a:schemeClr>
                </a:solidFill>
                <a:latin typeface="Candara" panose="020E0502030303020204"/>
                <a:ea typeface="微软雅黑" panose="020B0503020204020204" pitchFamily="34" charset="-122"/>
              </a:rPr>
              <a:t>。 我们可以根据自己业务需求选择不同的数据库。本节内容我们将以</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进行主要的使用介绍。</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如果你没安装 </a:t>
            </a:r>
            <a:r>
              <a:rPr lang="en-US" altLang="zh-CN" sz="2000" dirty="0" err="1">
                <a:solidFill>
                  <a:schemeClr val="tx1">
                    <a:lumMod val="75000"/>
                    <a:lumOff val="25000"/>
                  </a:schemeClr>
                </a:solidFill>
                <a:latin typeface="Candara" panose="020E0502030303020204"/>
                <a:ea typeface="微软雅黑" panose="020B0503020204020204" pitchFamily="34" charset="-122"/>
              </a:rPr>
              <a:t>pymysql</a:t>
            </a:r>
            <a:r>
              <a:rPr lang="zh-CN" altLang="en-US" sz="2000" dirty="0">
                <a:solidFill>
                  <a:schemeClr val="tx1">
                    <a:lumMod val="75000"/>
                    <a:lumOff val="25000"/>
                  </a:schemeClr>
                </a:solidFill>
                <a:latin typeface="Candara" panose="020E0502030303020204"/>
                <a:ea typeface="微软雅黑" panose="020B0503020204020204" pitchFamily="34" charset="-122"/>
              </a:rPr>
              <a:t>，可以执行以下命令安装：</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2"/>
          <p:cNvSpPr txBox="1">
            <a:spLocks noGrp="1"/>
          </p:cNvSpPr>
          <p:nvPr/>
        </p:nvSpPr>
        <p:spPr>
          <a:xfrm>
            <a:off x="611971" y="4506166"/>
            <a:ext cx="7920058" cy="29091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pip3 install </a:t>
            </a:r>
            <a:r>
              <a:rPr lang="en-US" altLang="zh-CN" sz="1200" kern="100" dirty="0" err="1">
                <a:effectLst/>
                <a:latin typeface="Arial" panose="020B0604020202020204" pitchFamily="34" charset="0"/>
                <a:ea typeface="宋体" panose="02010600030101010101" pitchFamily="2" charset="-122"/>
              </a:rPr>
              <a:t>pymysql</a:t>
            </a:r>
            <a:endParaRPr lang="en-US" altLang="zh-CN" sz="12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429541"/>
            <a:ext cx="7920058" cy="314021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在了解如何使用</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之前，我们先认识一下</a:t>
            </a:r>
            <a:r>
              <a:rPr lang="en-US" altLang="zh-CN" sz="2000" dirty="0">
                <a:solidFill>
                  <a:schemeClr val="tx1">
                    <a:lumMod val="75000"/>
                    <a:lumOff val="25000"/>
                  </a:schemeClr>
                </a:solidFill>
                <a:latin typeface="Candara" panose="020E0502030303020204"/>
                <a:ea typeface="微软雅黑" panose="020B0503020204020204" pitchFamily="34" charset="-122"/>
              </a:rPr>
              <a:t>Django ORM</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模型使用自带的 </a:t>
            </a:r>
            <a:r>
              <a:rPr lang="en-US" altLang="zh-CN" sz="2000" dirty="0">
                <a:solidFill>
                  <a:schemeClr val="tx1">
                    <a:lumMod val="75000"/>
                    <a:lumOff val="25000"/>
                  </a:schemeClr>
                </a:solidFill>
                <a:latin typeface="Candara" panose="020E0502030303020204"/>
                <a:ea typeface="微软雅黑" panose="020B0503020204020204" pitchFamily="34" charset="-122"/>
              </a:rPr>
              <a:t>ORM</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对象关系映射（</a:t>
            </a:r>
            <a:r>
              <a:rPr lang="en-US" altLang="zh-CN" sz="2000" dirty="0">
                <a:solidFill>
                  <a:schemeClr val="tx1">
                    <a:lumMod val="75000"/>
                    <a:lumOff val="25000"/>
                  </a:schemeClr>
                </a:solidFill>
                <a:latin typeface="Candara" panose="020E0502030303020204"/>
                <a:ea typeface="微软雅黑" panose="020B0503020204020204" pitchFamily="34" charset="-122"/>
              </a:rPr>
              <a:t>Object Relational Mapping</a:t>
            </a:r>
            <a:r>
              <a:rPr lang="zh-CN" altLang="en-US" sz="2000" dirty="0">
                <a:solidFill>
                  <a:schemeClr val="tx1">
                    <a:lumMod val="75000"/>
                    <a:lumOff val="25000"/>
                  </a:schemeClr>
                </a:solidFill>
                <a:latin typeface="Candara" panose="020E0502030303020204"/>
                <a:ea typeface="微软雅黑" panose="020B0503020204020204" pitchFamily="34" charset="-122"/>
              </a:rPr>
              <a:t>，简称 </a:t>
            </a:r>
            <a:r>
              <a:rPr lang="en-US" altLang="zh-CN" sz="2000" dirty="0">
                <a:solidFill>
                  <a:schemeClr val="tx1">
                    <a:lumMod val="75000"/>
                    <a:lumOff val="25000"/>
                  </a:schemeClr>
                </a:solidFill>
                <a:latin typeface="Candara" panose="020E0502030303020204"/>
                <a:ea typeface="微软雅黑" panose="020B0503020204020204" pitchFamily="34" charset="-122"/>
              </a:rPr>
              <a:t>ORM </a:t>
            </a:r>
            <a:r>
              <a:rPr lang="zh-CN" altLang="en-US" sz="2000" dirty="0">
                <a:solidFill>
                  <a:schemeClr val="tx1">
                    <a:lumMod val="75000"/>
                    <a:lumOff val="25000"/>
                  </a:schemeClr>
                </a:solidFill>
                <a:latin typeface="Candara" panose="020E0502030303020204"/>
                <a:ea typeface="微软雅黑" panose="020B0503020204020204" pitchFamily="34" charset="-122"/>
              </a:rPr>
              <a:t>）用于实现面向对象编程语言里不同类型系统的数据之间的转换。</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ORM </a:t>
            </a:r>
            <a:r>
              <a:rPr lang="zh-CN" altLang="en-US" sz="2000" dirty="0">
                <a:solidFill>
                  <a:schemeClr val="tx1">
                    <a:lumMod val="75000"/>
                    <a:lumOff val="25000"/>
                  </a:schemeClr>
                </a:solidFill>
                <a:latin typeface="Candara" panose="020E0502030303020204"/>
                <a:ea typeface="微软雅黑" panose="020B0503020204020204" pitchFamily="34" charset="-122"/>
              </a:rPr>
              <a:t>在业务逻辑层和数据库层之间充当了桥梁的作用。</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ORM </a:t>
            </a:r>
            <a:r>
              <a:rPr lang="zh-CN" altLang="en-US" sz="2000" dirty="0">
                <a:solidFill>
                  <a:schemeClr val="tx1">
                    <a:lumMod val="75000"/>
                    <a:lumOff val="25000"/>
                  </a:schemeClr>
                </a:solidFill>
                <a:latin typeface="Candara" panose="020E0502030303020204"/>
                <a:ea typeface="微软雅黑" panose="020B0503020204020204" pitchFamily="34" charset="-122"/>
              </a:rPr>
              <a:t>是通过使用描述对象和数据库之间的映射的元数据，将程序中的对象自动持久化到数据库中。</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631533" y="4632340"/>
            <a:ext cx="5880934" cy="1260457"/>
          </a:xfrm>
          <a:prstGeom prst="rect">
            <a:avLst/>
          </a:prstGeom>
          <a:noFill/>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185980" y="1692388"/>
            <a:ext cx="4601607" cy="372300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使用 </a:t>
            </a:r>
            <a:r>
              <a:rPr lang="en-US" altLang="zh-CN" sz="1400" dirty="0">
                <a:solidFill>
                  <a:schemeClr val="tx1">
                    <a:lumMod val="75000"/>
                    <a:lumOff val="25000"/>
                  </a:schemeClr>
                </a:solidFill>
                <a:latin typeface="Candara" panose="020E0502030303020204"/>
                <a:ea typeface="微软雅黑" panose="020B0503020204020204" pitchFamily="34" charset="-122"/>
              </a:rPr>
              <a:t>ORM </a:t>
            </a:r>
            <a:r>
              <a:rPr lang="zh-CN" altLang="en-US" sz="1400" dirty="0">
                <a:solidFill>
                  <a:schemeClr val="tx1">
                    <a:lumMod val="75000"/>
                    <a:lumOff val="25000"/>
                  </a:schemeClr>
                </a:solidFill>
                <a:latin typeface="Candara" panose="020E0502030303020204"/>
                <a:ea typeface="微软雅黑" panose="020B0503020204020204" pitchFamily="34" charset="-122"/>
              </a:rPr>
              <a:t>的好处：</a:t>
            </a:r>
            <a:endParaRPr lang="en-US" altLang="zh-CN"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提高开发效率。</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不同数据库可以平滑切换。</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使用 </a:t>
            </a:r>
            <a:r>
              <a:rPr lang="en-US" altLang="zh-CN" sz="1400" dirty="0">
                <a:solidFill>
                  <a:schemeClr val="tx1">
                    <a:lumMod val="75000"/>
                    <a:lumOff val="25000"/>
                  </a:schemeClr>
                </a:solidFill>
                <a:latin typeface="Candara" panose="020E0502030303020204"/>
                <a:ea typeface="微软雅黑" panose="020B0503020204020204" pitchFamily="34" charset="-122"/>
              </a:rPr>
              <a:t>ORM </a:t>
            </a:r>
            <a:r>
              <a:rPr lang="zh-CN" altLang="en-US" sz="1400" dirty="0">
                <a:solidFill>
                  <a:schemeClr val="tx1">
                    <a:lumMod val="75000"/>
                    <a:lumOff val="25000"/>
                  </a:schemeClr>
                </a:solidFill>
                <a:latin typeface="Candara" panose="020E0502030303020204"/>
                <a:ea typeface="微软雅黑" panose="020B0503020204020204" pitchFamily="34" charset="-122"/>
              </a:rPr>
              <a:t>的缺点：</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a:t>
            </a:r>
            <a:r>
              <a:rPr lang="en-US" altLang="zh-CN" sz="1400" dirty="0">
                <a:solidFill>
                  <a:schemeClr val="tx1">
                    <a:lumMod val="75000"/>
                    <a:lumOff val="25000"/>
                  </a:schemeClr>
                </a:solidFill>
                <a:latin typeface="Candara" panose="020E0502030303020204"/>
                <a:ea typeface="微软雅黑" panose="020B0503020204020204" pitchFamily="34" charset="-122"/>
              </a:rPr>
              <a:t>ORM </a:t>
            </a:r>
            <a:r>
              <a:rPr lang="zh-CN" altLang="en-US" sz="1400" dirty="0">
                <a:solidFill>
                  <a:schemeClr val="tx1">
                    <a:lumMod val="75000"/>
                    <a:lumOff val="25000"/>
                  </a:schemeClr>
                </a:solidFill>
                <a:latin typeface="Candara" panose="020E0502030303020204"/>
                <a:ea typeface="微软雅黑" panose="020B0503020204020204" pitchFamily="34" charset="-122"/>
              </a:rPr>
              <a:t>代码转换为 </a:t>
            </a:r>
            <a:r>
              <a:rPr lang="en-US" altLang="zh-CN" sz="1400" dirty="0">
                <a:solidFill>
                  <a:schemeClr val="tx1">
                    <a:lumMod val="75000"/>
                    <a:lumOff val="25000"/>
                  </a:schemeClr>
                </a:solidFill>
                <a:latin typeface="Candara" panose="020E0502030303020204"/>
                <a:ea typeface="微软雅黑" panose="020B0503020204020204" pitchFamily="34" charset="-122"/>
              </a:rPr>
              <a:t>SQL </a:t>
            </a:r>
            <a:r>
              <a:rPr lang="zh-CN" altLang="en-US" sz="1400" dirty="0">
                <a:solidFill>
                  <a:schemeClr val="tx1">
                    <a:lumMod val="75000"/>
                    <a:lumOff val="25000"/>
                  </a:schemeClr>
                </a:solidFill>
                <a:latin typeface="Candara" panose="020E0502030303020204"/>
                <a:ea typeface="微软雅黑" panose="020B0503020204020204" pitchFamily="34" charset="-122"/>
              </a:rPr>
              <a:t>语句时，需要花费一定的时间，执行效率会有所降低。</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长期写 </a:t>
            </a:r>
            <a:r>
              <a:rPr lang="en-US" altLang="zh-CN" sz="1400" dirty="0">
                <a:solidFill>
                  <a:schemeClr val="tx1">
                    <a:lumMod val="75000"/>
                    <a:lumOff val="25000"/>
                  </a:schemeClr>
                </a:solidFill>
                <a:latin typeface="Candara" panose="020E0502030303020204"/>
                <a:ea typeface="微软雅黑" panose="020B0503020204020204" pitchFamily="34" charset="-122"/>
              </a:rPr>
              <a:t>ORM </a:t>
            </a:r>
            <a:r>
              <a:rPr lang="zh-CN" altLang="en-US" sz="1400" dirty="0">
                <a:solidFill>
                  <a:schemeClr val="tx1">
                    <a:lumMod val="75000"/>
                    <a:lumOff val="25000"/>
                  </a:schemeClr>
                </a:solidFill>
                <a:latin typeface="Candara" panose="020E0502030303020204"/>
                <a:ea typeface="微软雅黑" panose="020B0503020204020204" pitchFamily="34" charset="-122"/>
              </a:rPr>
              <a:t>代码，会降低编写 </a:t>
            </a:r>
            <a:r>
              <a:rPr lang="en-US" altLang="zh-CN" sz="1400" dirty="0">
                <a:solidFill>
                  <a:schemeClr val="tx1">
                    <a:lumMod val="75000"/>
                    <a:lumOff val="25000"/>
                  </a:schemeClr>
                </a:solidFill>
                <a:latin typeface="Candara" panose="020E0502030303020204"/>
                <a:ea typeface="微软雅黑" panose="020B0503020204020204" pitchFamily="34" charset="-122"/>
              </a:rPr>
              <a:t>SQL </a:t>
            </a:r>
            <a:r>
              <a:rPr lang="zh-CN" altLang="en-US" sz="1400" dirty="0">
                <a:solidFill>
                  <a:schemeClr val="tx1">
                    <a:lumMod val="75000"/>
                    <a:lumOff val="25000"/>
                  </a:schemeClr>
                </a:solidFill>
                <a:latin typeface="Candara" panose="020E0502030303020204"/>
                <a:ea typeface="微软雅黑" panose="020B0503020204020204" pitchFamily="34" charset="-122"/>
              </a:rPr>
              <a:t>语句的能力。</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a:t>
            </a:r>
            <a:r>
              <a:rPr lang="en-US" altLang="zh-CN" sz="1400" dirty="0">
                <a:solidFill>
                  <a:schemeClr val="tx1">
                    <a:lumMod val="75000"/>
                    <a:lumOff val="25000"/>
                  </a:schemeClr>
                </a:solidFill>
                <a:latin typeface="Candara" panose="020E0502030303020204"/>
                <a:ea typeface="微软雅黑" panose="020B0503020204020204" pitchFamily="34" charset="-122"/>
              </a:rPr>
              <a:t>ORM </a:t>
            </a:r>
            <a:r>
              <a:rPr lang="zh-CN" altLang="en-US" sz="1400" dirty="0">
                <a:solidFill>
                  <a:schemeClr val="tx1">
                    <a:lumMod val="75000"/>
                    <a:lumOff val="25000"/>
                  </a:schemeClr>
                </a:solidFill>
                <a:latin typeface="Candara" panose="020E0502030303020204"/>
                <a:ea typeface="微软雅黑" panose="020B0503020204020204" pitchFamily="34" charset="-122"/>
              </a:rPr>
              <a:t>解析过程</a:t>
            </a:r>
            <a:r>
              <a:rPr lang="en-US" altLang="zh-CN" sz="1400" dirty="0">
                <a:solidFill>
                  <a:schemeClr val="tx1">
                    <a:lumMod val="75000"/>
                    <a:lumOff val="25000"/>
                  </a:schemeClr>
                </a:solidFill>
                <a:latin typeface="Candara" panose="020E0502030303020204"/>
                <a:ea typeface="微软雅黑" panose="020B0503020204020204" pitchFamily="34" charset="-122"/>
              </a:rPr>
              <a:t>:</a:t>
            </a:r>
            <a:endParaRPr lang="en-US" altLang="zh-CN"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en-US" altLang="zh-CN" sz="1400" dirty="0">
                <a:solidFill>
                  <a:schemeClr val="tx1">
                    <a:lumMod val="75000"/>
                    <a:lumOff val="25000"/>
                  </a:schemeClr>
                </a:solidFill>
                <a:latin typeface="Candara" panose="020E0502030303020204"/>
                <a:ea typeface="微软雅黑" panose="020B0503020204020204" pitchFamily="34" charset="-122"/>
              </a:rPr>
              <a:t>ORM </a:t>
            </a:r>
            <a:r>
              <a:rPr lang="zh-CN" altLang="en-US" sz="1400" dirty="0">
                <a:solidFill>
                  <a:schemeClr val="tx1">
                    <a:lumMod val="75000"/>
                    <a:lumOff val="25000"/>
                  </a:schemeClr>
                </a:solidFill>
                <a:latin typeface="Candara" panose="020E0502030303020204"/>
                <a:ea typeface="微软雅黑" panose="020B0503020204020204" pitchFamily="34" charset="-122"/>
              </a:rPr>
              <a:t>会将 </a:t>
            </a:r>
            <a:r>
              <a:rPr lang="en-US" altLang="zh-CN" sz="1400" dirty="0">
                <a:solidFill>
                  <a:schemeClr val="tx1">
                    <a:lumMod val="75000"/>
                    <a:lumOff val="25000"/>
                  </a:schemeClr>
                </a:solidFill>
                <a:latin typeface="Candara" panose="020E0502030303020204"/>
                <a:ea typeface="微软雅黑" panose="020B0503020204020204" pitchFamily="34" charset="-122"/>
              </a:rPr>
              <a:t>Python </a:t>
            </a:r>
            <a:r>
              <a:rPr lang="zh-CN" altLang="en-US" sz="1400" dirty="0">
                <a:solidFill>
                  <a:schemeClr val="tx1">
                    <a:lumMod val="75000"/>
                    <a:lumOff val="25000"/>
                  </a:schemeClr>
                </a:solidFill>
                <a:latin typeface="Candara" panose="020E0502030303020204"/>
                <a:ea typeface="微软雅黑" panose="020B0503020204020204" pitchFamily="34" charset="-122"/>
              </a:rPr>
              <a:t>代码转成为 </a:t>
            </a:r>
            <a:r>
              <a:rPr lang="en-US" altLang="zh-CN" sz="1400" dirty="0">
                <a:solidFill>
                  <a:schemeClr val="tx1">
                    <a:lumMod val="75000"/>
                    <a:lumOff val="25000"/>
                  </a:schemeClr>
                </a:solidFill>
                <a:latin typeface="Candara" panose="020E0502030303020204"/>
                <a:ea typeface="微软雅黑" panose="020B0503020204020204" pitchFamily="34" charset="-122"/>
              </a:rPr>
              <a:t>SQL </a:t>
            </a:r>
            <a:r>
              <a:rPr lang="zh-CN" altLang="en-US" sz="1400" dirty="0">
                <a:solidFill>
                  <a:schemeClr val="tx1">
                    <a:lumMod val="75000"/>
                    <a:lumOff val="25000"/>
                  </a:schemeClr>
                </a:solidFill>
                <a:latin typeface="Candara" panose="020E0502030303020204"/>
                <a:ea typeface="微软雅黑" panose="020B0503020204020204" pitchFamily="34" charset="-122"/>
              </a:rPr>
              <a:t>语句。</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a:t>
            </a:r>
            <a:r>
              <a:rPr lang="en-US" altLang="zh-CN" sz="1400" dirty="0">
                <a:solidFill>
                  <a:schemeClr val="tx1">
                    <a:lumMod val="75000"/>
                    <a:lumOff val="25000"/>
                  </a:schemeClr>
                </a:solidFill>
                <a:latin typeface="Candara" panose="020E0502030303020204"/>
                <a:ea typeface="微软雅黑" panose="020B0503020204020204" pitchFamily="34" charset="-122"/>
              </a:rPr>
              <a:t>SQL </a:t>
            </a:r>
            <a:r>
              <a:rPr lang="zh-CN" altLang="en-US" sz="1400" dirty="0">
                <a:solidFill>
                  <a:schemeClr val="tx1">
                    <a:lumMod val="75000"/>
                    <a:lumOff val="25000"/>
                  </a:schemeClr>
                </a:solidFill>
                <a:latin typeface="Candara" panose="020E0502030303020204"/>
                <a:ea typeface="微软雅黑" panose="020B0503020204020204" pitchFamily="34" charset="-122"/>
              </a:rPr>
              <a:t>语句通过 </a:t>
            </a:r>
            <a:r>
              <a:rPr lang="en-US" altLang="zh-CN" sz="1400" dirty="0" err="1">
                <a:solidFill>
                  <a:schemeClr val="tx1">
                    <a:lumMod val="75000"/>
                    <a:lumOff val="25000"/>
                  </a:schemeClr>
                </a:solidFill>
                <a:latin typeface="Candara" panose="020E0502030303020204"/>
                <a:ea typeface="微软雅黑" panose="020B0503020204020204" pitchFamily="34" charset="-122"/>
              </a:rPr>
              <a:t>pymysql</a:t>
            </a:r>
            <a:r>
              <a:rPr lang="en-US" altLang="zh-CN" sz="1400" dirty="0">
                <a:solidFill>
                  <a:schemeClr val="tx1">
                    <a:lumMod val="75000"/>
                    <a:lumOff val="25000"/>
                  </a:schemeClr>
                </a:solidFill>
                <a:latin typeface="Candara" panose="020E0502030303020204"/>
                <a:ea typeface="微软雅黑" panose="020B0503020204020204" pitchFamily="34" charset="-122"/>
              </a:rPr>
              <a:t> </a:t>
            </a:r>
            <a:r>
              <a:rPr lang="zh-CN" altLang="en-US" sz="1400" dirty="0">
                <a:solidFill>
                  <a:schemeClr val="tx1">
                    <a:lumMod val="75000"/>
                    <a:lumOff val="25000"/>
                  </a:schemeClr>
                </a:solidFill>
                <a:latin typeface="Candara" panose="020E0502030303020204"/>
                <a:ea typeface="微软雅黑" panose="020B0503020204020204" pitchFamily="34" charset="-122"/>
              </a:rPr>
              <a:t>传送到数据库服务端。</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a:p>
            <a:pPr indent="457200">
              <a:lnSpc>
                <a:spcPts val="2600"/>
              </a:lnSpc>
              <a:spcBef>
                <a:spcPts val="0"/>
              </a:spcBef>
              <a:defRPr/>
            </a:pPr>
            <a:r>
              <a:rPr lang="zh-CN" altLang="en-US" sz="1400" dirty="0">
                <a:solidFill>
                  <a:schemeClr val="tx1">
                    <a:lumMod val="75000"/>
                    <a:lumOff val="25000"/>
                  </a:schemeClr>
                </a:solidFill>
                <a:latin typeface="Candara" panose="020E0502030303020204"/>
                <a:ea typeface="微软雅黑" panose="020B0503020204020204" pitchFamily="34" charset="-122"/>
              </a:rPr>
              <a:t>在数据库中执行 </a:t>
            </a:r>
            <a:r>
              <a:rPr lang="en-US" altLang="zh-CN" sz="1400" dirty="0">
                <a:solidFill>
                  <a:schemeClr val="tx1">
                    <a:lumMod val="75000"/>
                    <a:lumOff val="25000"/>
                  </a:schemeClr>
                </a:solidFill>
                <a:latin typeface="Candara" panose="020E0502030303020204"/>
                <a:ea typeface="微软雅黑" panose="020B0503020204020204" pitchFamily="34" charset="-122"/>
              </a:rPr>
              <a:t>SQL </a:t>
            </a:r>
            <a:r>
              <a:rPr lang="zh-CN" altLang="en-US" sz="1400" dirty="0">
                <a:solidFill>
                  <a:schemeClr val="tx1">
                    <a:lumMod val="75000"/>
                    <a:lumOff val="25000"/>
                  </a:schemeClr>
                </a:solidFill>
                <a:latin typeface="Candara" panose="020E0502030303020204"/>
                <a:ea typeface="微软雅黑" panose="020B0503020204020204" pitchFamily="34" charset="-122"/>
              </a:rPr>
              <a:t>语句并将结果返回。</a:t>
            </a:r>
            <a:endParaRPr lang="zh-CN" altLang="en-US" sz="1400" dirty="0">
              <a:solidFill>
                <a:schemeClr val="tx1">
                  <a:lumMod val="75000"/>
                  <a:lumOff val="25000"/>
                </a:schemeClr>
              </a:solidFill>
              <a:latin typeface="Candara" panose="020E0502030303020204"/>
              <a:ea typeface="微软雅黑" panose="020B0503020204020204" pitchFamily="34" charset="-122"/>
            </a:endParaRPr>
          </a:p>
        </p:txBody>
      </p:sp>
      <p:pic>
        <p:nvPicPr>
          <p:cNvPr id="6"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4787588" y="2513457"/>
            <a:ext cx="4230578" cy="2419269"/>
          </a:xfrm>
          <a:prstGeom prst="rect">
            <a:avLst/>
          </a:prstGeom>
          <a:noFill/>
        </p:spPr>
      </p:pic>
      <p:sp>
        <p:nvSpPr>
          <p:cNvPr id="8" name="文本框 7"/>
          <p:cNvSpPr txBox="1"/>
          <p:nvPr/>
        </p:nvSpPr>
        <p:spPr>
          <a:xfrm>
            <a:off x="4787587" y="2170657"/>
            <a:ext cx="4230579" cy="310341"/>
          </a:xfrm>
          <a:prstGeom prst="rect">
            <a:avLst/>
          </a:prstGeom>
          <a:noFill/>
        </p:spPr>
        <p:txBody>
          <a:bodyPr wrap="square">
            <a:spAutoFit/>
          </a:bodyPr>
          <a:lstStyle/>
          <a:p>
            <a:pPr marL="114300" indent="266700" algn="ctr">
              <a:lnSpc>
                <a:spcPts val="1670"/>
              </a:lnSpc>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a:latin typeface="宋体" panose="02010600030101010101" pitchFamily="2" charset="-122"/>
                <a:ea typeface="宋体" panose="02010600030101010101" pitchFamily="2" charset="-122"/>
                <a:cs typeface="Times New Roman" panose="02020603050405020304" pitchFamily="18" charset="0"/>
              </a:rPr>
              <a:t>ORM</a:t>
            </a:r>
            <a:r>
              <a:rPr lang="zh-CN" altLang="en-US" kern="100" dirty="0">
                <a:latin typeface="宋体" panose="02010600030101010101" pitchFamily="2" charset="-122"/>
                <a:ea typeface="宋体" panose="02010600030101010101" pitchFamily="2" charset="-122"/>
                <a:cs typeface="Times New Roman" panose="02020603050405020304" pitchFamily="18" charset="0"/>
              </a:rPr>
              <a:t>与数据库对应关系</a:t>
            </a:r>
            <a:endParaRPr lang="zh-CN" altLang="en-US" kern="100" dirty="0">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409244"/>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我们在项目的 </a:t>
            </a:r>
            <a:r>
              <a:rPr lang="en-US" altLang="zh-CN" sz="2000" dirty="0">
                <a:solidFill>
                  <a:schemeClr val="tx1">
                    <a:lumMod val="75000"/>
                    <a:lumOff val="25000"/>
                  </a:schemeClr>
                </a:solidFill>
                <a:latin typeface="Candara" panose="020E0502030303020204"/>
                <a:ea typeface="微软雅黑" panose="020B0503020204020204" pitchFamily="34" charset="-122"/>
              </a:rPr>
              <a:t>settings.py </a:t>
            </a:r>
            <a:r>
              <a:rPr lang="zh-CN" altLang="en-US" sz="2000" dirty="0">
                <a:solidFill>
                  <a:schemeClr val="tx1">
                    <a:lumMod val="75000"/>
                    <a:lumOff val="25000"/>
                  </a:schemeClr>
                </a:solidFill>
                <a:latin typeface="Candara" panose="020E0502030303020204"/>
                <a:ea typeface="微软雅黑" panose="020B0503020204020204" pitchFamily="34" charset="-122"/>
              </a:rPr>
              <a:t>文件中找到 </a:t>
            </a:r>
            <a:r>
              <a:rPr lang="en-US" altLang="zh-CN" sz="2000" dirty="0">
                <a:solidFill>
                  <a:schemeClr val="tx1">
                    <a:lumMod val="75000"/>
                    <a:lumOff val="25000"/>
                  </a:schemeClr>
                </a:solidFill>
                <a:latin typeface="Candara" panose="020E0502030303020204"/>
                <a:ea typeface="微软雅黑" panose="020B0503020204020204" pitchFamily="34" charset="-122"/>
              </a:rPr>
              <a:t>DATABASES </a:t>
            </a:r>
            <a:r>
              <a:rPr lang="zh-CN" altLang="en-US" sz="2000" dirty="0">
                <a:solidFill>
                  <a:schemeClr val="tx1">
                    <a:lumMod val="75000"/>
                    <a:lumOff val="25000"/>
                  </a:schemeClr>
                </a:solidFill>
                <a:latin typeface="Candara" panose="020E0502030303020204"/>
                <a:ea typeface="微软雅黑" panose="020B0503020204020204" pitchFamily="34" charset="-122"/>
              </a:rPr>
              <a:t>配置项，将其信息修改为：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2383214"/>
            <a:ext cx="7920058" cy="268900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DATABASES =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'default': {</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  'ENGINE': 'django.db.backends.sqlite3', #  </a:t>
            </a:r>
            <a:r>
              <a:rPr lang="zh-CN" altLang="en-US" sz="1200" kern="100" dirty="0">
                <a:effectLst/>
                <a:latin typeface="Arial" panose="020B0604020202020204" pitchFamily="34" charset="0"/>
                <a:ea typeface="宋体" panose="02010600030101010101" pitchFamily="2" charset="-122"/>
              </a:rPr>
              <a:t>项目本身配置</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effectLst/>
                <a:latin typeface="Arial" panose="020B0604020202020204" pitchFamily="34" charset="0"/>
                <a:ea typeface="宋体" panose="02010600030101010101" pitchFamily="2" charset="-122"/>
              </a:rPr>
              <a:t>#  'NAME': BASE_DIR / 'db.sqlite3', #  </a:t>
            </a:r>
            <a:r>
              <a:rPr lang="zh-CN" altLang="en-US" sz="1200" kern="100" dirty="0">
                <a:effectLst/>
                <a:latin typeface="Arial" panose="020B0604020202020204" pitchFamily="34" charset="0"/>
                <a:ea typeface="宋体" panose="02010600030101010101" pitchFamily="2" charset="-122"/>
              </a:rPr>
              <a:t>项目本身配置</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effectLst/>
                <a:latin typeface="Arial" panose="020B0604020202020204" pitchFamily="34" charset="0"/>
                <a:ea typeface="宋体" panose="02010600030101010101" pitchFamily="2" charset="-122"/>
              </a:rPr>
              <a:t>'ENGINE': '</a:t>
            </a:r>
            <a:r>
              <a:rPr lang="en-US" altLang="zh-CN" sz="1200" kern="100" dirty="0" err="1">
                <a:effectLst/>
                <a:latin typeface="Arial" panose="020B0604020202020204" pitchFamily="34" charset="0"/>
                <a:ea typeface="宋体" panose="02010600030101010101" pitchFamily="2" charset="-122"/>
              </a:rPr>
              <a:t>django.db.backends.mysql</a:t>
            </a:r>
            <a:r>
              <a:rPr lang="en-US" altLang="zh-CN" sz="1200" kern="100" dirty="0">
                <a:effectLst/>
                <a:latin typeface="Arial" panose="020B0604020202020204" pitchFamily="34" charset="0"/>
                <a:ea typeface="宋体" panose="02010600030101010101" pitchFamily="2" charset="-122"/>
              </a:rPr>
              <a:t>',  # </a:t>
            </a:r>
            <a:r>
              <a:rPr lang="zh-CN" altLang="en-US" sz="1200" kern="100" dirty="0">
                <a:effectLst/>
                <a:latin typeface="Arial" panose="020B0604020202020204" pitchFamily="34" charset="0"/>
                <a:ea typeface="宋体" panose="02010600030101010101" pitchFamily="2" charset="-122"/>
              </a:rPr>
              <a:t>数据库引擎</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effectLst/>
                <a:latin typeface="Arial" panose="020B0604020202020204" pitchFamily="34" charset="0"/>
                <a:ea typeface="宋体" panose="02010600030101010101" pitchFamily="2" charset="-122"/>
              </a:rPr>
              <a:t>'NAME': '</a:t>
            </a:r>
            <a:r>
              <a:rPr lang="en-US" altLang="zh-CN" sz="1200" kern="100" dirty="0" err="1">
                <a:effectLst/>
                <a:latin typeface="Arial" panose="020B0604020202020204" pitchFamily="34" charset="0"/>
                <a:ea typeface="宋体" panose="02010600030101010101" pitchFamily="2" charset="-122"/>
              </a:rPr>
              <a:t>djangoproject</a:t>
            </a:r>
            <a:r>
              <a:rPr lang="en-US" altLang="zh-CN" sz="1200" kern="100" dirty="0">
                <a:effectLst/>
                <a:latin typeface="Arial" panose="020B0604020202020204" pitchFamily="34" charset="0"/>
                <a:ea typeface="宋体" panose="02010600030101010101" pitchFamily="2" charset="-122"/>
              </a:rPr>
              <a:t>',  # </a:t>
            </a:r>
            <a:r>
              <a:rPr lang="zh-CN" altLang="en-US" sz="1200" kern="100" dirty="0">
                <a:effectLst/>
                <a:latin typeface="Arial" panose="020B0604020202020204" pitchFamily="34" charset="0"/>
                <a:ea typeface="宋体" panose="02010600030101010101" pitchFamily="2" charset="-122"/>
              </a:rPr>
              <a:t>数据库名称</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effectLst/>
                <a:latin typeface="Arial" panose="020B0604020202020204" pitchFamily="34" charset="0"/>
                <a:ea typeface="宋体" panose="02010600030101010101" pitchFamily="2" charset="-122"/>
              </a:rPr>
              <a:t>'HOST': '192.168.189.128',  # </a:t>
            </a:r>
            <a:r>
              <a:rPr lang="zh-CN" altLang="en-US" sz="1200" kern="100" dirty="0">
                <a:effectLst/>
                <a:latin typeface="Arial" panose="020B0604020202020204" pitchFamily="34" charset="0"/>
                <a:ea typeface="宋体" panose="02010600030101010101" pitchFamily="2" charset="-122"/>
              </a:rPr>
              <a:t>数据库地址，本地 </a:t>
            </a:r>
            <a:r>
              <a:rPr lang="en-US" altLang="zh-CN" sz="1200" kern="100" dirty="0">
                <a:effectLst/>
                <a:latin typeface="Arial" panose="020B0604020202020204" pitchFamily="34" charset="0"/>
                <a:ea typeface="宋体" panose="02010600030101010101" pitchFamily="2" charset="-122"/>
              </a:rPr>
              <a:t>127.0.0.1</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        'PORT': 3306,  # </a:t>
            </a:r>
            <a:r>
              <a:rPr lang="zh-CN" altLang="en-US" sz="1200" kern="100" dirty="0">
                <a:effectLst/>
                <a:latin typeface="Arial" panose="020B0604020202020204" pitchFamily="34" charset="0"/>
                <a:ea typeface="宋体" panose="02010600030101010101" pitchFamily="2" charset="-122"/>
              </a:rPr>
              <a:t>端口</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effectLst/>
                <a:latin typeface="Arial" panose="020B0604020202020204" pitchFamily="34" charset="0"/>
                <a:ea typeface="宋体" panose="02010600030101010101" pitchFamily="2" charset="-122"/>
              </a:rPr>
              <a:t>'USER': 'root',  # </a:t>
            </a:r>
            <a:r>
              <a:rPr lang="zh-CN" altLang="en-US" sz="1200" kern="100" dirty="0">
                <a:effectLst/>
                <a:latin typeface="Arial" panose="020B0604020202020204" pitchFamily="34" charset="0"/>
                <a:ea typeface="宋体" panose="02010600030101010101" pitchFamily="2" charset="-122"/>
              </a:rPr>
              <a:t>数据库用户名</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密码</a:t>
            </a:r>
            <a:endParaRPr lang="zh-CN" altLang="en-US"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effectLst/>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 'PASSWORD': '123456',  # </a:t>
            </a:r>
            <a:r>
              <a:rPr lang="zh-CN" altLang="en-US" sz="1200" kern="100" dirty="0">
                <a:latin typeface="Arial" panose="020B0604020202020204" pitchFamily="34" charset="0"/>
                <a:ea typeface="宋体" panose="02010600030101010101" pitchFamily="2" charset="-122"/>
              </a:rPr>
              <a:t>数据库</a:t>
            </a:r>
            <a:endParaRPr lang="en-US" altLang="zh-CN" sz="1200" kern="100" dirty="0">
              <a:effectLst/>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effectLst/>
                <a:latin typeface="Arial" panose="020B0604020202020204" pitchFamily="34" charset="0"/>
                <a:ea typeface="宋体" panose="02010600030101010101" pitchFamily="2" charset="-122"/>
              </a:rPr>
              <a:t>}</a:t>
            </a:r>
            <a:endParaRPr lang="en-US" altLang="zh-CN" sz="1200" kern="100" dirty="0">
              <a:effectLst/>
              <a:latin typeface="Arial" panose="020B0604020202020204" pitchFamily="34" charset="0"/>
              <a:ea typeface="宋体" panose="02010600030101010101" pitchFamily="2" charset="-122"/>
            </a:endParaRPr>
          </a:p>
        </p:txBody>
      </p:sp>
      <p:sp>
        <p:nvSpPr>
          <p:cNvPr id="10" name="文本框 9"/>
          <p:cNvSpPr txBox="1"/>
          <p:nvPr/>
        </p:nvSpPr>
        <p:spPr>
          <a:xfrm>
            <a:off x="611971" y="5162899"/>
            <a:ext cx="7920058" cy="831894"/>
          </a:xfrm>
          <a:prstGeom prst="rect">
            <a:avLst/>
          </a:prstGeom>
          <a:noFill/>
        </p:spPr>
        <p:txBody>
          <a:bodyPr wrap="square">
            <a:spAutoFit/>
          </a:bodyPr>
          <a:lstStyle/>
          <a:p>
            <a:pPr marL="114300" indent="266700" algn="just">
              <a:lnSpc>
                <a:spcPts val="3000"/>
              </a:lnSpc>
            </a:pPr>
            <a:r>
              <a:rPr lang="zh-CN" altLang="en-US" sz="2000" dirty="0">
                <a:solidFill>
                  <a:schemeClr val="tx1">
                    <a:lumMod val="75000"/>
                    <a:lumOff val="25000"/>
                  </a:schemeClr>
                </a:solidFill>
                <a:latin typeface="Candara" panose="020E0502030303020204"/>
                <a:ea typeface="微软雅黑" panose="020B0503020204020204" pitchFamily="34" charset="-122"/>
              </a:rPr>
              <a:t>此处作者的数据库是安装在虚拟机中的，如果有同学数据库是安装在本地的请使用</a:t>
            </a:r>
            <a:r>
              <a:rPr lang="en-US" altLang="zh-CN" sz="2000" dirty="0">
                <a:solidFill>
                  <a:schemeClr val="tx1">
                    <a:lumMod val="75000"/>
                    <a:lumOff val="25000"/>
                  </a:schemeClr>
                </a:solidFill>
                <a:latin typeface="Candara" panose="020E0502030303020204"/>
                <a:ea typeface="微软雅黑" panose="020B0503020204020204" pitchFamily="34" charset="-122"/>
              </a:rPr>
              <a:t>127.0.0.1</a:t>
            </a:r>
            <a:r>
              <a:rPr lang="zh-CN" altLang="en-US" sz="2000" dirty="0">
                <a:solidFill>
                  <a:schemeClr val="tx1">
                    <a:lumMod val="75000"/>
                    <a:lumOff val="25000"/>
                  </a:schemeClr>
                </a:solidFill>
                <a:latin typeface="Candara" panose="020E0502030303020204"/>
                <a:ea typeface="微软雅黑" panose="020B0503020204020204" pitchFamily="34" charset="-122"/>
              </a:rPr>
              <a:t>或者</a:t>
            </a:r>
            <a:r>
              <a:rPr lang="en-US" altLang="zh-CN" sz="2000" dirty="0">
                <a:solidFill>
                  <a:schemeClr val="tx1">
                    <a:lumMod val="75000"/>
                    <a:lumOff val="25000"/>
                  </a:schemeClr>
                </a:solidFill>
                <a:latin typeface="Candara" panose="020E0502030303020204"/>
                <a:ea typeface="微软雅黑" panose="020B0503020204020204" pitchFamily="34" charset="-122"/>
              </a:rPr>
              <a:t>localhost</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2030331"/>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接下来，让 </a:t>
            </a: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使用 </a:t>
            </a:r>
            <a:r>
              <a:rPr lang="en-US" altLang="zh-CN" sz="2000" dirty="0" err="1">
                <a:solidFill>
                  <a:schemeClr val="tx1">
                    <a:lumMod val="75000"/>
                    <a:lumOff val="25000"/>
                  </a:schemeClr>
                </a:solidFill>
                <a:latin typeface="Candara" panose="020E0502030303020204"/>
                <a:ea typeface="微软雅黑" panose="020B0503020204020204" pitchFamily="34" charset="-122"/>
              </a:rPr>
              <a:t>pymysql</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模块连接 </a:t>
            </a:r>
            <a:r>
              <a:rPr lang="en-US" altLang="zh-CN" sz="2000" dirty="0" err="1">
                <a:solidFill>
                  <a:schemeClr val="tx1">
                    <a:lumMod val="75000"/>
                    <a:lumOff val="25000"/>
                  </a:schemeClr>
                </a:solidFill>
                <a:latin typeface="Candara" panose="020E0502030303020204"/>
                <a:ea typeface="微软雅黑" panose="020B0503020204020204" pitchFamily="34" charset="-122"/>
              </a:rPr>
              <a:t>mysql</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数据库，在与 </a:t>
            </a:r>
            <a:r>
              <a:rPr lang="en-US" altLang="zh-CN" sz="2000" dirty="0">
                <a:solidFill>
                  <a:schemeClr val="tx1">
                    <a:lumMod val="75000"/>
                    <a:lumOff val="25000"/>
                  </a:schemeClr>
                </a:solidFill>
                <a:latin typeface="Candara" panose="020E0502030303020204"/>
                <a:ea typeface="微软雅黑" panose="020B0503020204020204" pitchFamily="34" charset="-122"/>
              </a:rPr>
              <a:t>settings.py </a:t>
            </a:r>
            <a:r>
              <a:rPr lang="zh-CN" altLang="en-US" sz="2000" dirty="0">
                <a:solidFill>
                  <a:schemeClr val="tx1">
                    <a:lumMod val="75000"/>
                    <a:lumOff val="25000"/>
                  </a:schemeClr>
                </a:solidFill>
                <a:latin typeface="Candara" panose="020E0502030303020204"/>
                <a:ea typeface="微软雅黑" panose="020B0503020204020204" pitchFamily="34" charset="-122"/>
              </a:rPr>
              <a:t>同级目录下的 </a:t>
            </a:r>
            <a:r>
              <a:rPr lang="en-US" altLang="zh-CN" sz="2000" dirty="0">
                <a:solidFill>
                  <a:schemeClr val="tx1">
                    <a:lumMod val="75000"/>
                    <a:lumOff val="25000"/>
                  </a:schemeClr>
                </a:solidFill>
                <a:latin typeface="Candara" panose="020E0502030303020204"/>
                <a:ea typeface="微软雅黑" panose="020B0503020204020204" pitchFamily="34" charset="-122"/>
              </a:rPr>
              <a:t>__init__.py </a:t>
            </a:r>
            <a:r>
              <a:rPr lang="zh-CN" altLang="en-US" sz="2000" dirty="0">
                <a:solidFill>
                  <a:schemeClr val="tx1">
                    <a:lumMod val="75000"/>
                    <a:lumOff val="25000"/>
                  </a:schemeClr>
                </a:solidFill>
                <a:latin typeface="Candara" panose="020E0502030303020204"/>
                <a:ea typeface="微软雅黑" panose="020B0503020204020204" pitchFamily="34" charset="-122"/>
              </a:rPr>
              <a:t>中引入模块和进行配置：</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3463542"/>
            <a:ext cx="7920058" cy="52835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import </a:t>
            </a:r>
            <a:r>
              <a:rPr lang="en-US" altLang="zh-CN" sz="1200" kern="100" dirty="0" err="1">
                <a:latin typeface="Arial" panose="020B0604020202020204" pitchFamily="34" charset="0"/>
                <a:ea typeface="宋体" panose="02010600030101010101" pitchFamily="2" charset="-122"/>
              </a:rPr>
              <a:t>pymysql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err="1">
                <a:latin typeface="Arial" panose="020B0604020202020204" pitchFamily="34" charset="0"/>
                <a:ea typeface="宋体" panose="02010600030101010101" pitchFamily="2" charset="-122"/>
              </a:rPr>
              <a:t>pymysql.install_as_MySQLdb</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14.1.1 Django</a:t>
            </a:r>
            <a:r>
              <a:rPr lang="zh-CN" altLang="en-US" sz="2000" dirty="0"/>
              <a:t>的基本介绍</a:t>
            </a:r>
            <a:endParaRPr lang="zh-CN" sz="2000" dirty="0"/>
          </a:p>
        </p:txBody>
      </p:sp>
      <p:sp>
        <p:nvSpPr>
          <p:cNvPr id="7" name="TextBox 2"/>
          <p:cNvSpPr txBox="1">
            <a:spLocks noGrp="1"/>
          </p:cNvSpPr>
          <p:nvPr/>
        </p:nvSpPr>
        <p:spPr>
          <a:xfrm>
            <a:off x="392430" y="1431608"/>
            <a:ext cx="4509135" cy="445135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是一个由 </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编写的一个开源的 </a:t>
            </a:r>
            <a:r>
              <a:rPr lang="en-US" altLang="zh-CN" sz="2000" dirty="0">
                <a:solidFill>
                  <a:schemeClr val="tx1">
                    <a:lumMod val="75000"/>
                    <a:lumOff val="25000"/>
                  </a:schemeClr>
                </a:solidFill>
                <a:latin typeface="Candara" panose="020E0502030303020204"/>
                <a:ea typeface="微软雅黑" panose="020B0503020204020204" pitchFamily="34" charset="-122"/>
              </a:rPr>
              <a:t>Web </a:t>
            </a:r>
            <a:r>
              <a:rPr lang="zh-CN" altLang="en-US" sz="2000" dirty="0">
                <a:solidFill>
                  <a:schemeClr val="tx1">
                    <a:lumMod val="75000"/>
                    <a:lumOff val="25000"/>
                  </a:schemeClr>
                </a:solidFill>
                <a:latin typeface="Candara" panose="020E0502030303020204"/>
                <a:ea typeface="微软雅黑" panose="020B0503020204020204" pitchFamily="34" charset="-122"/>
              </a:rPr>
              <a:t>应用框架，本身基于 </a:t>
            </a:r>
            <a:r>
              <a:rPr lang="en-US" altLang="zh-CN" sz="2000" dirty="0">
                <a:solidFill>
                  <a:schemeClr val="tx1">
                    <a:lumMod val="75000"/>
                    <a:lumOff val="25000"/>
                  </a:schemeClr>
                </a:solidFill>
                <a:latin typeface="Candara" panose="020E0502030303020204"/>
                <a:ea typeface="微软雅黑" panose="020B0503020204020204" pitchFamily="34" charset="-122"/>
              </a:rPr>
              <a:t>MVC </a:t>
            </a:r>
            <a:r>
              <a:rPr lang="zh-CN" altLang="en-US" sz="2000" dirty="0">
                <a:solidFill>
                  <a:schemeClr val="tx1">
                    <a:lumMod val="75000"/>
                    <a:lumOff val="25000"/>
                  </a:schemeClr>
                </a:solidFill>
                <a:latin typeface="Candara" panose="020E0502030303020204"/>
                <a:ea typeface="微软雅黑" panose="020B0503020204020204" pitchFamily="34" charset="-122"/>
              </a:rPr>
              <a:t>模型，即 </a:t>
            </a:r>
            <a:r>
              <a:rPr lang="en-US" altLang="zh-CN" sz="2000" dirty="0">
                <a:solidFill>
                  <a:schemeClr val="tx1">
                    <a:lumMod val="75000"/>
                    <a:lumOff val="25000"/>
                  </a:schemeClr>
                </a:solidFill>
                <a:latin typeface="Candara" panose="020E0502030303020204"/>
                <a:ea typeface="微软雅黑" panose="020B0503020204020204" pitchFamily="34" charset="-122"/>
              </a:rPr>
              <a:t>Model</a:t>
            </a:r>
            <a:r>
              <a:rPr lang="zh-CN" altLang="en-US" sz="2000" dirty="0">
                <a:solidFill>
                  <a:schemeClr val="tx1">
                    <a:lumMod val="75000"/>
                    <a:lumOff val="25000"/>
                  </a:schemeClr>
                </a:solidFill>
                <a:latin typeface="Candara" panose="020E0502030303020204"/>
                <a:ea typeface="微软雅黑" panose="020B0503020204020204" pitchFamily="34" charset="-122"/>
              </a:rPr>
              <a:t>（模型）</a:t>
            </a:r>
            <a:r>
              <a:rPr lang="en-US" altLang="zh-CN" sz="2000" dirty="0">
                <a:solidFill>
                  <a:schemeClr val="tx1">
                    <a:lumMod val="75000"/>
                    <a:lumOff val="25000"/>
                  </a:schemeClr>
                </a:solidFill>
                <a:latin typeface="Candara" panose="020E0502030303020204"/>
                <a:ea typeface="微软雅黑" panose="020B0503020204020204" pitchFamily="34" charset="-122"/>
              </a:rPr>
              <a:t>+ View</a:t>
            </a:r>
            <a:r>
              <a:rPr lang="zh-CN" altLang="en-US" sz="2000" dirty="0">
                <a:solidFill>
                  <a:schemeClr val="tx1">
                    <a:lumMod val="75000"/>
                    <a:lumOff val="25000"/>
                  </a:schemeClr>
                </a:solidFill>
                <a:latin typeface="Candara" panose="020E0502030303020204"/>
                <a:ea typeface="微软雅黑" panose="020B0503020204020204" pitchFamily="34" charset="-122"/>
              </a:rPr>
              <a:t>（视图）</a:t>
            </a:r>
            <a:r>
              <a:rPr lang="en-US" altLang="zh-CN" sz="2000" dirty="0">
                <a:solidFill>
                  <a:schemeClr val="tx1">
                    <a:lumMod val="75000"/>
                    <a:lumOff val="25000"/>
                  </a:schemeClr>
                </a:solidFill>
                <a:latin typeface="Candara" panose="020E0502030303020204"/>
                <a:ea typeface="微软雅黑" panose="020B0503020204020204" pitchFamily="34" charset="-122"/>
              </a:rPr>
              <a:t>+ Controller</a:t>
            </a:r>
            <a:r>
              <a:rPr lang="zh-CN" altLang="en-US" sz="2000" dirty="0">
                <a:solidFill>
                  <a:schemeClr val="tx1">
                    <a:lumMod val="75000"/>
                    <a:lumOff val="25000"/>
                  </a:schemeClr>
                </a:solidFill>
                <a:latin typeface="Candara" panose="020E0502030303020204"/>
                <a:ea typeface="微软雅黑" panose="020B0503020204020204" pitchFamily="34" charset="-122"/>
              </a:rPr>
              <a:t>（控制器）设计模式，</a:t>
            </a:r>
            <a:r>
              <a:rPr lang="en-US" altLang="zh-CN" sz="2000" dirty="0">
                <a:solidFill>
                  <a:schemeClr val="tx1">
                    <a:lumMod val="75000"/>
                    <a:lumOff val="25000"/>
                  </a:schemeClr>
                </a:solidFill>
                <a:latin typeface="Candara" panose="020E0502030303020204"/>
                <a:ea typeface="微软雅黑" panose="020B0503020204020204" pitchFamily="34" charset="-122"/>
              </a:rPr>
              <a:t>MVC </a:t>
            </a:r>
            <a:r>
              <a:rPr lang="zh-CN" altLang="en-US" sz="2000" dirty="0">
                <a:solidFill>
                  <a:schemeClr val="tx1">
                    <a:lumMod val="75000"/>
                    <a:lumOff val="25000"/>
                  </a:schemeClr>
                </a:solidFill>
                <a:latin typeface="Candara" panose="020E0502030303020204"/>
                <a:ea typeface="微软雅黑" panose="020B0503020204020204" pitchFamily="34" charset="-122"/>
              </a:rPr>
              <a:t>模式使后续对程序的修改和扩展简化，并且使程序某一部分的重复利用成为可能。</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是由美国堪萨斯（</a:t>
            </a:r>
            <a:r>
              <a:rPr lang="en-US" altLang="zh-CN" sz="2000" dirty="0">
                <a:solidFill>
                  <a:schemeClr val="tx1">
                    <a:lumMod val="75000"/>
                    <a:lumOff val="25000"/>
                  </a:schemeClr>
                </a:solidFill>
                <a:latin typeface="Candara" panose="020E0502030303020204"/>
                <a:ea typeface="微软雅黑" panose="020B0503020204020204" pitchFamily="34" charset="-122"/>
              </a:rPr>
              <a:t>Kansas</a:t>
            </a:r>
            <a:r>
              <a:rPr lang="zh-CN" altLang="en-US" sz="2000" dirty="0">
                <a:solidFill>
                  <a:schemeClr val="tx1">
                    <a:lumMod val="75000"/>
                    <a:lumOff val="25000"/>
                  </a:schemeClr>
                </a:solidFill>
                <a:latin typeface="Candara" panose="020E0502030303020204"/>
                <a:ea typeface="微软雅黑" panose="020B0503020204020204" pitchFamily="34" charset="-122"/>
              </a:rPr>
              <a:t>）州</a:t>
            </a:r>
            <a:r>
              <a:rPr lang="en-US" altLang="zh-CN" sz="2000" dirty="0">
                <a:solidFill>
                  <a:schemeClr val="tx1">
                    <a:lumMod val="75000"/>
                    <a:lumOff val="25000"/>
                  </a:schemeClr>
                </a:solidFill>
                <a:latin typeface="Candara" panose="020E0502030303020204"/>
                <a:ea typeface="微软雅黑" panose="020B0503020204020204" pitchFamily="34" charset="-122"/>
              </a:rPr>
              <a:t>Lawrence</a:t>
            </a:r>
            <a:r>
              <a:rPr lang="zh-CN" altLang="en-US" sz="2000" dirty="0">
                <a:solidFill>
                  <a:schemeClr val="tx1">
                    <a:lumMod val="75000"/>
                    <a:lumOff val="25000"/>
                  </a:schemeClr>
                </a:solidFill>
                <a:latin typeface="Candara" panose="020E0502030303020204"/>
                <a:ea typeface="微软雅黑" panose="020B0503020204020204" pitchFamily="34" charset="-122"/>
              </a:rPr>
              <a:t>城中的一个新闻开发小组开发出来的，以比利时的吉普赛爵士吉他手</a:t>
            </a:r>
            <a:r>
              <a:rPr lang="en-US" altLang="zh-CN" sz="2000" dirty="0">
                <a:solidFill>
                  <a:schemeClr val="tx1">
                    <a:lumMod val="75000"/>
                    <a:lumOff val="25000"/>
                  </a:schemeClr>
                </a:solidFill>
                <a:latin typeface="Candara" panose="020E0502030303020204"/>
                <a:ea typeface="微软雅黑" panose="020B0503020204020204" pitchFamily="34" charset="-122"/>
              </a:rPr>
              <a:t>Django Reinhardt</a:t>
            </a:r>
            <a:r>
              <a:rPr lang="zh-CN" altLang="en-US" sz="2000" dirty="0">
                <a:solidFill>
                  <a:schemeClr val="tx1">
                    <a:lumMod val="75000"/>
                    <a:lumOff val="25000"/>
                  </a:schemeClr>
                </a:solidFill>
                <a:latin typeface="Candara" panose="020E0502030303020204"/>
                <a:ea typeface="微软雅黑" panose="020B0503020204020204" pitchFamily="34" charset="-122"/>
              </a:rPr>
              <a:t>的名字来命名。</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41830" y="1922350"/>
            <a:ext cx="3707755" cy="3314075"/>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834662"/>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 </a:t>
            </a:r>
            <a:r>
              <a:rPr lang="zh-CN" altLang="en-US" sz="2000" dirty="0">
                <a:solidFill>
                  <a:schemeClr val="tx1">
                    <a:lumMod val="75000"/>
                    <a:lumOff val="25000"/>
                  </a:schemeClr>
                </a:solidFill>
                <a:latin typeface="Candara" panose="020E0502030303020204"/>
                <a:ea typeface="微软雅黑" panose="020B0503020204020204" pitchFamily="34" charset="-122"/>
              </a:rPr>
              <a:t>规定，如果要使用模型，必须要创建一个 </a:t>
            </a:r>
            <a:r>
              <a:rPr lang="en-US" altLang="zh-CN" sz="2000" dirty="0">
                <a:solidFill>
                  <a:schemeClr val="tx1">
                    <a:lumMod val="75000"/>
                    <a:lumOff val="25000"/>
                  </a:schemeClr>
                </a:solidFill>
                <a:latin typeface="Candara" panose="020E0502030303020204"/>
                <a:ea typeface="微软雅黑" panose="020B0503020204020204" pitchFamily="34" charset="-122"/>
              </a:rPr>
              <a:t>app</a:t>
            </a:r>
            <a:r>
              <a:rPr lang="zh-CN" altLang="en-US" sz="2000" dirty="0">
                <a:solidFill>
                  <a:schemeClr val="tx1">
                    <a:lumMod val="75000"/>
                    <a:lumOff val="25000"/>
                  </a:schemeClr>
                </a:solidFill>
                <a:latin typeface="Candara" panose="020E0502030303020204"/>
                <a:ea typeface="微软雅黑" panose="020B0503020204020204" pitchFamily="34" charset="-122"/>
              </a:rPr>
              <a:t>。我们在</a:t>
            </a:r>
            <a:r>
              <a:rPr lang="en-US" altLang="zh-CN" sz="2000" dirty="0">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的终端中使用以下命令创建一个 </a:t>
            </a:r>
            <a:r>
              <a:rPr lang="en-US" altLang="zh-CN" sz="2000" dirty="0" err="1">
                <a:solidFill>
                  <a:schemeClr val="tx1">
                    <a:lumMod val="75000"/>
                    <a:lumOff val="25000"/>
                  </a:schemeClr>
                </a:solidFill>
                <a:latin typeface="Candara" panose="020E0502030303020204"/>
                <a:ea typeface="微软雅黑" panose="020B0503020204020204" pitchFamily="34" charset="-122"/>
              </a:rPr>
              <a:t>TestModel</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的 </a:t>
            </a:r>
            <a:r>
              <a:rPr lang="en-US" altLang="zh-CN" sz="2000" dirty="0">
                <a:solidFill>
                  <a:schemeClr val="tx1">
                    <a:lumMod val="75000"/>
                    <a:lumOff val="25000"/>
                  </a:schemeClr>
                </a:solidFill>
                <a:latin typeface="Candara" panose="020E0502030303020204"/>
                <a:ea typeface="微软雅黑" panose="020B0503020204020204" pitchFamily="34" charset="-122"/>
              </a:rPr>
              <a:t>app:</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3008085"/>
            <a:ext cx="7920058" cy="29091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django-admin.py </a:t>
            </a:r>
            <a:r>
              <a:rPr lang="en-US" altLang="zh-CN" sz="1200" kern="100" dirty="0" err="1">
                <a:latin typeface="Arial" panose="020B0604020202020204" pitchFamily="34" charset="0"/>
                <a:ea typeface="宋体" panose="02010600030101010101" pitchFamily="2" charset="-122"/>
              </a:rPr>
              <a:t>startapp</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TestModel</a:t>
            </a:r>
            <a:endParaRPr lang="en-US" altLang="zh-CN" sz="1200" kern="100" dirty="0">
              <a:latin typeface="Arial" panose="020B0604020202020204" pitchFamily="34" charset="0"/>
              <a:ea typeface="宋体" panose="02010600030101010101" pitchFamily="2" charset="-122"/>
            </a:endParaRPr>
          </a:p>
        </p:txBody>
      </p:sp>
      <p:sp>
        <p:nvSpPr>
          <p:cNvPr id="8" name="TextBox 2"/>
          <p:cNvSpPr txBox="1">
            <a:spLocks noGrp="1"/>
          </p:cNvSpPr>
          <p:nvPr/>
        </p:nvSpPr>
        <p:spPr>
          <a:xfrm>
            <a:off x="611971" y="3620655"/>
            <a:ext cx="7920058" cy="44858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运行此命令会创建一个</a:t>
            </a:r>
            <a:r>
              <a:rPr lang="en-US" altLang="zh-CN" sz="2000" dirty="0" err="1">
                <a:solidFill>
                  <a:schemeClr val="tx1">
                    <a:lumMod val="75000"/>
                    <a:lumOff val="25000"/>
                  </a:schemeClr>
                </a:solidFill>
                <a:latin typeface="Candara" panose="020E0502030303020204"/>
                <a:ea typeface="微软雅黑" panose="020B0503020204020204" pitchFamily="34" charset="-122"/>
              </a:rPr>
              <a:t>TestModel</a:t>
            </a:r>
            <a:r>
              <a:rPr lang="zh-CN" altLang="en-US" sz="2000" dirty="0">
                <a:solidFill>
                  <a:schemeClr val="tx1">
                    <a:lumMod val="75000"/>
                    <a:lumOff val="25000"/>
                  </a:schemeClr>
                </a:solidFill>
                <a:latin typeface="Candara" panose="020E0502030303020204"/>
                <a:ea typeface="微软雅黑" panose="020B0503020204020204" pitchFamily="34" charset="-122"/>
              </a:rPr>
              <a:t>的新目录。</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304614"/>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此时你的目录结构应该是这样的：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1751788"/>
            <a:ext cx="7920058" cy="423449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demo1/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|--demo1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|--__init__.py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|--asgi.py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|--settings.py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|--urls.py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|--wsgi.py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DjangoDemo</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|--__init__.py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|--admin.py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|--apps.py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|--models.py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|--tests.py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|--views.py</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|--templates</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TestModel</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新增目录</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venv</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|--db.sqlete3</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|--mange.py</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589839"/>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我们修改 </a:t>
            </a:r>
            <a:r>
              <a:rPr lang="en-US" altLang="zh-CN" sz="2000" dirty="0">
                <a:solidFill>
                  <a:schemeClr val="tx1">
                    <a:lumMod val="75000"/>
                    <a:lumOff val="25000"/>
                  </a:schemeClr>
                </a:solidFill>
                <a:latin typeface="Candara" panose="020E0502030303020204"/>
                <a:ea typeface="微软雅黑" panose="020B0503020204020204" pitchFamily="34" charset="-122"/>
              </a:rPr>
              <a:t>TestModel/models.py </a:t>
            </a:r>
            <a:r>
              <a:rPr lang="zh-CN" altLang="en-US" sz="2000" dirty="0">
                <a:solidFill>
                  <a:schemeClr val="tx1">
                    <a:lumMod val="75000"/>
                    <a:lumOff val="25000"/>
                  </a:schemeClr>
                </a:solidFill>
                <a:latin typeface="Candara" panose="020E0502030303020204"/>
                <a:ea typeface="微软雅黑" panose="020B0503020204020204" pitchFamily="34" charset="-122"/>
              </a:rPr>
              <a:t>文件，代码如下：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2133718"/>
            <a:ext cx="7920058" cy="94493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django.db</a:t>
            </a:r>
            <a:r>
              <a:rPr lang="en-US" altLang="zh-CN" sz="1200" kern="100" dirty="0">
                <a:latin typeface="Arial" panose="020B0604020202020204" pitchFamily="34" charset="0"/>
                <a:ea typeface="宋体" panose="02010600030101010101" pitchFamily="2" charset="-122"/>
              </a:rPr>
              <a:t> import models</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class Test(</a:t>
            </a:r>
            <a:r>
              <a:rPr lang="en-US" altLang="zh-CN" sz="1200" kern="100" dirty="0" err="1">
                <a:latin typeface="Arial" panose="020B0604020202020204" pitchFamily="34" charset="0"/>
                <a:ea typeface="宋体" panose="02010600030101010101" pitchFamily="2" charset="-122"/>
              </a:rPr>
              <a:t>models.Model</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name = </a:t>
            </a:r>
            <a:r>
              <a:rPr lang="en-US" altLang="zh-CN" sz="1200" kern="100" dirty="0" err="1">
                <a:latin typeface="Arial" panose="020B0604020202020204" pitchFamily="34" charset="0"/>
                <a:ea typeface="宋体" panose="02010600030101010101" pitchFamily="2" charset="-122"/>
              </a:rPr>
              <a:t>models.CharField</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max_length</a:t>
            </a:r>
            <a:r>
              <a:rPr lang="en-US" altLang="zh-CN" sz="1200" kern="100" dirty="0">
                <a:latin typeface="Arial" panose="020B0604020202020204" pitchFamily="34" charset="0"/>
                <a:ea typeface="宋体" panose="02010600030101010101" pitchFamily="2" charset="-122"/>
              </a:rPr>
              <a:t>=20)</a:t>
            </a:r>
            <a:endParaRPr lang="en-US" altLang="zh-CN" sz="1200" kern="100" dirty="0">
              <a:latin typeface="Arial" panose="020B0604020202020204" pitchFamily="34" charset="0"/>
              <a:ea typeface="宋体" panose="02010600030101010101" pitchFamily="2" charset="-122"/>
            </a:endParaRPr>
          </a:p>
        </p:txBody>
      </p:sp>
      <p:sp>
        <p:nvSpPr>
          <p:cNvPr id="8" name="TextBox 2"/>
          <p:cNvSpPr txBox="1">
            <a:spLocks noGrp="1"/>
          </p:cNvSpPr>
          <p:nvPr/>
        </p:nvSpPr>
        <p:spPr>
          <a:xfrm>
            <a:off x="611971" y="3386958"/>
            <a:ext cx="7920058" cy="1601336"/>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以上的类名代表了数据库表名，且继承了</a:t>
            </a:r>
            <a:r>
              <a:rPr lang="en-US" altLang="zh-CN" sz="2000" dirty="0" err="1">
                <a:solidFill>
                  <a:schemeClr val="tx1">
                    <a:lumMod val="75000"/>
                    <a:lumOff val="25000"/>
                  </a:schemeClr>
                </a:solidFill>
                <a:latin typeface="Candara" panose="020E0502030303020204"/>
                <a:ea typeface="微软雅黑" panose="020B0503020204020204" pitchFamily="34" charset="-122"/>
              </a:rPr>
              <a:t>models.Model</a:t>
            </a:r>
            <a:r>
              <a:rPr lang="zh-CN" altLang="en-US" sz="2000" dirty="0">
                <a:solidFill>
                  <a:schemeClr val="tx1">
                    <a:lumMod val="75000"/>
                    <a:lumOff val="25000"/>
                  </a:schemeClr>
                </a:solidFill>
                <a:latin typeface="Candara" panose="020E0502030303020204"/>
                <a:ea typeface="微软雅黑" panose="020B0503020204020204" pitchFamily="34" charset="-122"/>
              </a:rPr>
              <a:t>，类里面的字段代表数据表中的字段</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，数据类型则由</a:t>
            </a:r>
            <a:r>
              <a:rPr lang="en-US" altLang="zh-CN" sz="2000" dirty="0" err="1">
                <a:solidFill>
                  <a:schemeClr val="tx1">
                    <a:lumMod val="75000"/>
                    <a:lumOff val="25000"/>
                  </a:schemeClr>
                </a:solidFill>
                <a:latin typeface="Candara" panose="020E0502030303020204"/>
                <a:ea typeface="微软雅黑" panose="020B0503020204020204" pitchFamily="34" charset="-122"/>
              </a:rPr>
              <a:t>CharField</a:t>
            </a:r>
            <a:r>
              <a:rPr lang="zh-CN" altLang="en-US" sz="2000" dirty="0">
                <a:solidFill>
                  <a:schemeClr val="tx1">
                    <a:lumMod val="75000"/>
                    <a:lumOff val="25000"/>
                  </a:schemeClr>
                </a:solidFill>
                <a:latin typeface="Candara" panose="020E0502030303020204"/>
                <a:ea typeface="微软雅黑" panose="020B0503020204020204" pitchFamily="34" charset="-122"/>
              </a:rPr>
              <a:t>（相当于</a:t>
            </a:r>
            <a:r>
              <a:rPr lang="en-US" altLang="zh-CN" sz="2000" dirty="0">
                <a:solidFill>
                  <a:schemeClr val="tx1">
                    <a:lumMod val="75000"/>
                    <a:lumOff val="25000"/>
                  </a:schemeClr>
                </a:solidFill>
                <a:latin typeface="Candara" panose="020E0502030303020204"/>
                <a:ea typeface="微软雅黑" panose="020B0503020204020204" pitchFamily="34" charset="-122"/>
              </a:rPr>
              <a:t>varchar</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DateField</a:t>
            </a:r>
            <a:r>
              <a:rPr lang="zh-CN" altLang="en-US" sz="2000" dirty="0">
                <a:solidFill>
                  <a:schemeClr val="tx1">
                    <a:lumMod val="75000"/>
                    <a:lumOff val="25000"/>
                  </a:schemeClr>
                </a:solidFill>
                <a:latin typeface="Candara" panose="020E0502030303020204"/>
                <a:ea typeface="微软雅黑" panose="020B0503020204020204" pitchFamily="34" charset="-122"/>
              </a:rPr>
              <a:t>（相当于</a:t>
            </a:r>
            <a:r>
              <a:rPr lang="en-US" altLang="zh-CN" sz="2000" dirty="0">
                <a:solidFill>
                  <a:schemeClr val="tx1">
                    <a:lumMod val="75000"/>
                    <a:lumOff val="25000"/>
                  </a:schemeClr>
                </a:solidFill>
                <a:latin typeface="Candara" panose="020E0502030303020204"/>
                <a:ea typeface="微软雅黑" panose="020B0503020204020204" pitchFamily="34" charset="-122"/>
              </a:rPr>
              <a:t>datetime</a:t>
            </a:r>
            <a:r>
              <a:rPr lang="zh-CN" altLang="en-US"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max_length</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参数限定长度。</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329781"/>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接下来在 </a:t>
            </a:r>
            <a:r>
              <a:rPr lang="en-US" altLang="zh-CN" sz="2000" dirty="0">
                <a:solidFill>
                  <a:schemeClr val="tx1">
                    <a:lumMod val="75000"/>
                    <a:lumOff val="25000"/>
                  </a:schemeClr>
                </a:solidFill>
                <a:latin typeface="Candara" panose="020E0502030303020204"/>
                <a:ea typeface="微软雅黑" panose="020B0503020204020204" pitchFamily="34" charset="-122"/>
              </a:rPr>
              <a:t>settings.py </a:t>
            </a:r>
            <a:r>
              <a:rPr lang="zh-CN" altLang="en-US" sz="2000" dirty="0">
                <a:solidFill>
                  <a:schemeClr val="tx1">
                    <a:lumMod val="75000"/>
                    <a:lumOff val="25000"/>
                  </a:schemeClr>
                </a:solidFill>
                <a:latin typeface="Candara" panose="020E0502030303020204"/>
                <a:ea typeface="微软雅黑" panose="020B0503020204020204" pitchFamily="34" charset="-122"/>
              </a:rPr>
              <a:t>中找到</a:t>
            </a:r>
            <a:r>
              <a:rPr lang="en-US" altLang="zh-CN" sz="2000" dirty="0">
                <a:solidFill>
                  <a:schemeClr val="tx1">
                    <a:lumMod val="75000"/>
                    <a:lumOff val="25000"/>
                  </a:schemeClr>
                </a:solidFill>
                <a:latin typeface="Candara" panose="020E0502030303020204"/>
                <a:ea typeface="微软雅黑" panose="020B0503020204020204" pitchFamily="34" charset="-122"/>
              </a:rPr>
              <a:t>INSTALLED_APPS</a:t>
            </a:r>
            <a:r>
              <a:rPr lang="zh-CN" altLang="en-US" sz="2000" dirty="0">
                <a:solidFill>
                  <a:schemeClr val="tx1">
                    <a:lumMod val="75000"/>
                    <a:lumOff val="25000"/>
                  </a:schemeClr>
                </a:solidFill>
                <a:latin typeface="Candara" panose="020E0502030303020204"/>
                <a:ea typeface="微软雅黑" panose="020B0503020204020204" pitchFamily="34" charset="-122"/>
              </a:rPr>
              <a:t>这一项，如下：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1894758"/>
            <a:ext cx="7920058" cy="203498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INSTALLED_APPS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django.contrib.admin</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django.contrib.auth</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django.contrib.contenttypes</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django.contrib.sessions</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django.contrib.messages</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django.contrib.staticfiles</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TestModel</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添加此项</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p:txBody>
      </p:sp>
      <p:sp>
        <p:nvSpPr>
          <p:cNvPr id="10" name="TextBox 2"/>
          <p:cNvSpPr txBox="1">
            <a:spLocks noGrp="1"/>
          </p:cNvSpPr>
          <p:nvPr/>
        </p:nvSpPr>
        <p:spPr>
          <a:xfrm>
            <a:off x="611971" y="3929739"/>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的终端中使用以下命令：</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11" name="TextBox 2"/>
          <p:cNvSpPr txBox="1">
            <a:spLocks noGrp="1"/>
          </p:cNvSpPr>
          <p:nvPr/>
        </p:nvSpPr>
        <p:spPr>
          <a:xfrm>
            <a:off x="611971" y="4511655"/>
            <a:ext cx="7920058" cy="72526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&gt; python manage.py migrate   # </a:t>
            </a:r>
            <a:r>
              <a:rPr lang="zh-CN" altLang="en-US" sz="1200" kern="100" dirty="0">
                <a:latin typeface="Arial" panose="020B0604020202020204" pitchFamily="34" charset="0"/>
                <a:ea typeface="宋体" panose="02010600030101010101" pitchFamily="2" charset="-122"/>
              </a:rPr>
              <a:t>创建表结构</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&gt; python manage.py </a:t>
            </a:r>
            <a:r>
              <a:rPr lang="en-US" altLang="zh-CN" sz="1200" kern="100" dirty="0" err="1">
                <a:latin typeface="Arial" panose="020B0604020202020204" pitchFamily="34" charset="0"/>
                <a:ea typeface="宋体" panose="02010600030101010101" pitchFamily="2" charset="-122"/>
              </a:rPr>
              <a:t>makemigrations</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TestModel</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让 </a:t>
            </a:r>
            <a:r>
              <a:rPr lang="en-US" altLang="zh-CN" sz="1200" kern="100" dirty="0">
                <a:latin typeface="Arial" panose="020B0604020202020204" pitchFamily="34" charset="0"/>
                <a:ea typeface="宋体" panose="02010600030101010101" pitchFamily="2" charset="-122"/>
              </a:rPr>
              <a:t>Django </a:t>
            </a:r>
            <a:r>
              <a:rPr lang="zh-CN" altLang="en-US" sz="1200" kern="100" dirty="0">
                <a:latin typeface="Arial" panose="020B0604020202020204" pitchFamily="34" charset="0"/>
                <a:ea typeface="宋体" panose="02010600030101010101" pitchFamily="2" charset="-122"/>
              </a:rPr>
              <a:t>知道我们在我们的模型有一些变更</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&gt; python manage.py migrate </a:t>
            </a:r>
            <a:r>
              <a:rPr lang="en-US" altLang="zh-CN" sz="1200" kern="100" dirty="0" err="1">
                <a:latin typeface="Arial" panose="020B0604020202020204" pitchFamily="34" charset="0"/>
                <a:ea typeface="宋体" panose="02010600030101010101" pitchFamily="2" charset="-122"/>
              </a:rPr>
              <a:t>TestModel</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创建表结构</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269547"/>
            <a:ext cx="7920058" cy="44717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spcBef>
                <a:spcPts val="300"/>
              </a:spcBef>
              <a:defRPr/>
            </a:pPr>
            <a:r>
              <a:rPr lang="zh-CN" altLang="en-US" dirty="0">
                <a:solidFill>
                  <a:schemeClr val="tx1">
                    <a:lumMod val="75000"/>
                    <a:lumOff val="25000"/>
                  </a:schemeClr>
                </a:solidFill>
                <a:latin typeface="Candara" panose="020E0502030303020204"/>
                <a:ea typeface="微软雅黑" panose="020B0503020204020204" pitchFamily="34" charset="-122"/>
              </a:rPr>
              <a:t>接下来我们在</a:t>
            </a:r>
            <a:r>
              <a:rPr lang="en-US" altLang="zh-CN" dirty="0">
                <a:solidFill>
                  <a:schemeClr val="tx1">
                    <a:lumMod val="75000"/>
                    <a:lumOff val="25000"/>
                  </a:schemeClr>
                </a:solidFill>
                <a:latin typeface="Candara" panose="020E0502030303020204"/>
                <a:ea typeface="微软雅黑" panose="020B0503020204020204" pitchFamily="34" charset="-122"/>
              </a:rPr>
              <a:t>demo1/demo1/</a:t>
            </a:r>
            <a:r>
              <a:rPr lang="zh-CN" altLang="en-US" dirty="0">
                <a:solidFill>
                  <a:schemeClr val="tx1">
                    <a:lumMod val="75000"/>
                    <a:lumOff val="25000"/>
                  </a:schemeClr>
                </a:solidFill>
                <a:latin typeface="Candara" panose="020E0502030303020204"/>
                <a:ea typeface="微软雅黑" panose="020B0503020204020204" pitchFamily="34" charset="-122"/>
              </a:rPr>
              <a:t>目录下添加</a:t>
            </a:r>
            <a:r>
              <a:rPr lang="en-US" altLang="zh-CN" dirty="0">
                <a:solidFill>
                  <a:schemeClr val="tx1">
                    <a:lumMod val="75000"/>
                    <a:lumOff val="25000"/>
                  </a:schemeClr>
                </a:solidFill>
                <a:latin typeface="Candara" panose="020E0502030303020204"/>
                <a:ea typeface="微软雅黑" panose="020B0503020204020204" pitchFamily="34" charset="-122"/>
              </a:rPr>
              <a:t>testdb.py</a:t>
            </a:r>
            <a:r>
              <a:rPr lang="zh-CN" altLang="en-US" dirty="0">
                <a:solidFill>
                  <a:schemeClr val="tx1">
                    <a:lumMod val="75000"/>
                    <a:lumOff val="25000"/>
                  </a:schemeClr>
                </a:solidFill>
                <a:latin typeface="Candara" panose="020E0502030303020204"/>
                <a:ea typeface="微软雅黑" panose="020B0503020204020204" pitchFamily="34" charset="-122"/>
              </a:rPr>
              <a:t>文件，如下：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1681490"/>
            <a:ext cx="7920058" cy="1815305"/>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django.http</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HttpResponse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TestModel.models</a:t>
            </a:r>
            <a:r>
              <a:rPr lang="en-US" altLang="zh-CN" sz="1200" kern="100" dirty="0">
                <a:latin typeface="Arial" panose="020B0604020202020204" pitchFamily="34" charset="0"/>
                <a:ea typeface="宋体" panose="02010600030101010101" pitchFamily="2" charset="-122"/>
              </a:rPr>
              <a:t> import Test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 = Test(name='</a:t>
            </a:r>
            <a:r>
              <a:rPr lang="en-US" altLang="zh-CN" sz="1200" kern="100" dirty="0" err="1">
                <a:latin typeface="Arial" panose="020B0604020202020204" pitchFamily="34" charset="0"/>
                <a:ea typeface="宋体" panose="02010600030101010101" pitchFamily="2" charset="-122"/>
              </a:rPr>
              <a:t>django</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test1.save()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a:t>
            </a:r>
            <a:r>
              <a:rPr lang="en-US" altLang="zh-CN" sz="1200" kern="100" dirty="0" err="1">
                <a:latin typeface="Arial" panose="020B0604020202020204" pitchFamily="34" charset="0"/>
                <a:ea typeface="宋体" panose="02010600030101010101" pitchFamily="2" charset="-122"/>
              </a:rPr>
              <a:t>HttpResponse</a:t>
            </a:r>
            <a:r>
              <a:rPr lang="en-US" altLang="zh-CN" sz="1200" kern="100" dirty="0">
                <a:latin typeface="Arial" panose="020B0604020202020204" pitchFamily="34" charset="0"/>
                <a:ea typeface="宋体" panose="02010600030101010101" pitchFamily="2" charset="-122"/>
              </a:rPr>
              <a:t>("&lt;p&gt;</a:t>
            </a:r>
            <a:r>
              <a:rPr lang="zh-CN" altLang="en-US" sz="1200" kern="100" dirty="0">
                <a:latin typeface="Arial" panose="020B0604020202020204" pitchFamily="34" charset="0"/>
                <a:ea typeface="宋体" panose="02010600030101010101" pitchFamily="2" charset="-122"/>
              </a:rPr>
              <a:t>数据添加成功！</a:t>
            </a:r>
            <a:r>
              <a:rPr lang="en-US" altLang="zh-CN" sz="1200" kern="100" dirty="0">
                <a:latin typeface="Arial" panose="020B0604020202020204" pitchFamily="34" charset="0"/>
                <a:ea typeface="宋体" panose="02010600030101010101" pitchFamily="2" charset="-122"/>
              </a:rPr>
              <a:t>&lt;/p&gt;")</a:t>
            </a:r>
            <a:endParaRPr lang="en-US" altLang="zh-CN" sz="1200" kern="100" dirty="0">
              <a:latin typeface="Arial" panose="020B0604020202020204" pitchFamily="34" charset="0"/>
              <a:ea typeface="宋体" panose="02010600030101010101" pitchFamily="2" charset="-122"/>
            </a:endParaRPr>
          </a:p>
        </p:txBody>
      </p:sp>
      <p:sp>
        <p:nvSpPr>
          <p:cNvPr id="10" name="TextBox 2"/>
          <p:cNvSpPr txBox="1">
            <a:spLocks noGrp="1"/>
          </p:cNvSpPr>
          <p:nvPr/>
        </p:nvSpPr>
        <p:spPr>
          <a:xfrm>
            <a:off x="611971" y="3496795"/>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然后修改</a:t>
            </a:r>
            <a:r>
              <a:rPr lang="en-US" altLang="zh-CN" dirty="0">
                <a:solidFill>
                  <a:schemeClr val="tx1">
                    <a:lumMod val="75000"/>
                    <a:lumOff val="25000"/>
                  </a:schemeClr>
                </a:solidFill>
                <a:latin typeface="Candara" panose="020E0502030303020204"/>
                <a:ea typeface="微软雅黑" panose="020B0503020204020204" pitchFamily="34" charset="-122"/>
              </a:rPr>
              <a:t>urls.py</a:t>
            </a:r>
            <a:r>
              <a:rPr lang="zh-CN" altLang="en-US" dirty="0">
                <a:solidFill>
                  <a:schemeClr val="tx1">
                    <a:lumMod val="75000"/>
                    <a:lumOff val="25000"/>
                  </a:schemeClr>
                </a:solidFill>
                <a:latin typeface="Candara" panose="020E0502030303020204"/>
                <a:ea typeface="微软雅黑" panose="020B0503020204020204" pitchFamily="34" charset="-122"/>
              </a:rPr>
              <a:t>，其内容如下：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1" name="TextBox 2"/>
          <p:cNvSpPr txBox="1">
            <a:spLocks noGrp="1"/>
          </p:cNvSpPr>
          <p:nvPr/>
        </p:nvSpPr>
        <p:spPr>
          <a:xfrm>
            <a:off x="611971" y="3834452"/>
            <a:ext cx="7920058" cy="225298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django.contrib</a:t>
            </a:r>
            <a:r>
              <a:rPr lang="en-US" altLang="zh-CN" sz="1200" kern="100" dirty="0">
                <a:latin typeface="Arial" panose="020B0604020202020204" pitchFamily="34" charset="0"/>
                <a:ea typeface="宋体" panose="02010600030101010101" pitchFamily="2" charset="-122"/>
              </a:rPr>
              <a:t> import admin</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django.urls</a:t>
            </a:r>
            <a:r>
              <a:rPr lang="en-US" altLang="zh-CN" sz="1200" kern="100" dirty="0">
                <a:latin typeface="Arial" panose="020B0604020202020204" pitchFamily="34" charset="0"/>
                <a:ea typeface="宋体" panose="02010600030101010101" pitchFamily="2" charset="-122"/>
              </a:rPr>
              <a:t> import path</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DjangoDemo</a:t>
            </a:r>
            <a:r>
              <a:rPr lang="en-US" altLang="zh-CN" sz="1200" kern="100" dirty="0">
                <a:latin typeface="Arial" panose="020B0604020202020204" pitchFamily="34" charset="0"/>
                <a:ea typeface="宋体" panose="02010600030101010101" pitchFamily="2" charset="-122"/>
              </a:rPr>
              <a:t> import views  # </a:t>
            </a:r>
            <a:r>
              <a:rPr lang="zh-CN" altLang="en-US" sz="1200" kern="100" dirty="0">
                <a:latin typeface="Arial" panose="020B0604020202020204" pitchFamily="34" charset="0"/>
                <a:ea typeface="宋体" panose="02010600030101010101" pitchFamily="2" charset="-122"/>
              </a:rPr>
              <a:t>新增</a:t>
            </a:r>
            <a:r>
              <a:rPr lang="en-US" altLang="zh-CN" sz="1200" kern="100" dirty="0">
                <a:latin typeface="Arial" panose="020B0604020202020204" pitchFamily="34" charset="0"/>
                <a:ea typeface="宋体" panose="02010600030101010101" pitchFamily="2" charset="-122"/>
              </a:rPr>
              <a:t>views</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 import </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新增数据库操作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err="1">
                <a:latin typeface="Arial" panose="020B0604020202020204" pitchFamily="34" charset="0"/>
                <a:ea typeface="宋体" panose="02010600030101010101" pitchFamily="2" charset="-122"/>
              </a:rPr>
              <a:t>urlpatterns</a:t>
            </a:r>
            <a:r>
              <a:rPr lang="en-US" altLang="zh-CN" sz="1200" kern="100" dirty="0">
                <a:latin typeface="Arial" panose="020B0604020202020204" pitchFamily="34" charset="0"/>
                <a:ea typeface="宋体" panose="02010600030101010101" pitchFamily="2" charset="-122"/>
              </a:rPr>
              <a:t>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path('admin/', </a:t>
            </a:r>
            <a:r>
              <a:rPr lang="en-US" altLang="zh-CN" sz="1200" kern="100" dirty="0" err="1">
                <a:latin typeface="Arial" panose="020B0604020202020204" pitchFamily="34" charset="0"/>
                <a:ea typeface="宋体" panose="02010600030101010101" pitchFamily="2" charset="-122"/>
              </a:rPr>
              <a:t>admin.site.urls</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path('hello/', </a:t>
            </a:r>
            <a:r>
              <a:rPr lang="en-US" altLang="zh-CN" sz="1200" kern="100" dirty="0" err="1">
                <a:latin typeface="Arial" panose="020B0604020202020204" pitchFamily="34" charset="0"/>
                <a:ea typeface="宋体" panose="02010600030101010101" pitchFamily="2" charset="-122"/>
              </a:rPr>
              <a:t>views.runHelloWorld</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新增</a:t>
            </a:r>
            <a:r>
              <a:rPr lang="en-US" altLang="zh-CN" sz="1200" kern="100" dirty="0">
                <a:latin typeface="Arial" panose="020B0604020202020204" pitchFamily="34" charset="0"/>
                <a:ea typeface="宋体" panose="02010600030101010101" pitchFamily="2" charset="-122"/>
              </a:rPr>
              <a:t>path</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path('</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testdb.testdb</a:t>
            </a: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新增数据库操作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592773"/>
            <a:ext cx="7920058" cy="34881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然后使用浏览器访问地址</a:t>
            </a:r>
            <a:r>
              <a:rPr lang="en-US" altLang="zh-CN" dirty="0">
                <a:solidFill>
                  <a:schemeClr val="tx1">
                    <a:lumMod val="75000"/>
                    <a:lumOff val="25000"/>
                  </a:schemeClr>
                </a:solidFill>
                <a:latin typeface="Candara" panose="020E0502030303020204"/>
                <a:ea typeface="微软雅黑" panose="020B0503020204020204" pitchFamily="34" charset="-122"/>
              </a:rPr>
              <a:t>http://127.0.0.1:8000/testdb/</a:t>
            </a:r>
            <a:r>
              <a:rPr lang="zh-CN" altLang="en-US" dirty="0">
                <a:solidFill>
                  <a:schemeClr val="tx1">
                    <a:lumMod val="75000"/>
                    <a:lumOff val="25000"/>
                  </a:schemeClr>
                </a:solidFill>
                <a:latin typeface="Candara" panose="020E0502030303020204"/>
                <a:ea typeface="微软雅黑" panose="020B0503020204020204" pitchFamily="34" charset="-122"/>
              </a:rPr>
              <a:t>，可得如下结果：</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12"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225041" y="2311933"/>
            <a:ext cx="6693918" cy="2991151"/>
          </a:xfrm>
          <a:prstGeom prst="rect">
            <a:avLst/>
          </a:prstGeom>
          <a:noFill/>
          <a:ln>
            <a:noFill/>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1" y="1222199"/>
            <a:ext cx="7920058" cy="34881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获取数据我们可以将</a:t>
            </a:r>
            <a:r>
              <a:rPr lang="en-US" altLang="zh-CN" dirty="0" err="1">
                <a:solidFill>
                  <a:schemeClr val="tx1">
                    <a:lumMod val="75000"/>
                    <a:lumOff val="25000"/>
                  </a:schemeClr>
                </a:solidFill>
                <a:latin typeface="Candara" panose="020E0502030303020204"/>
                <a:ea typeface="微软雅黑" panose="020B0503020204020204" pitchFamily="34" charset="-122"/>
              </a:rPr>
              <a:t>testdb</a:t>
            </a:r>
            <a:r>
              <a:rPr lang="zh-CN" altLang="en-US" dirty="0">
                <a:solidFill>
                  <a:schemeClr val="tx1">
                    <a:lumMod val="75000"/>
                    <a:lumOff val="25000"/>
                  </a:schemeClr>
                </a:solidFill>
                <a:latin typeface="Candara" panose="020E0502030303020204"/>
                <a:ea typeface="微软雅黑" panose="020B0503020204020204" pitchFamily="34" charset="-122"/>
              </a:rPr>
              <a:t>文件中的方法换成下例代码：</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47295" y="1571012"/>
            <a:ext cx="4340427" cy="399705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django.http</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HttpResponse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TestModel.models</a:t>
            </a:r>
            <a:r>
              <a:rPr lang="en-US" altLang="zh-CN" sz="1200" kern="100" dirty="0">
                <a:latin typeface="Arial" panose="020B0604020202020204" pitchFamily="34" charset="0"/>
                <a:ea typeface="宋体" panose="02010600030101010101" pitchFamily="2" charset="-122"/>
              </a:rPr>
              <a:t> import Test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初始化</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response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response1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通过</a:t>
            </a:r>
            <a:r>
              <a:rPr lang="en-US" altLang="zh-CN" sz="1200" kern="100" dirty="0">
                <a:latin typeface="Arial" panose="020B0604020202020204" pitchFamily="34" charset="0"/>
                <a:ea typeface="宋体" panose="02010600030101010101" pitchFamily="2" charset="-122"/>
              </a:rPr>
              <a:t>objects</a:t>
            </a:r>
            <a:r>
              <a:rPr lang="zh-CN" altLang="en-US" sz="1200" kern="100" dirty="0">
                <a:latin typeface="Arial" panose="020B0604020202020204" pitchFamily="34" charset="0"/>
                <a:ea typeface="宋体" panose="02010600030101010101" pitchFamily="2" charset="-122"/>
              </a:rPr>
              <a:t>这个模型管理器的</a:t>
            </a:r>
            <a:r>
              <a:rPr lang="en-US" altLang="zh-CN" sz="1200" kern="100" dirty="0">
                <a:latin typeface="Arial" panose="020B0604020202020204" pitchFamily="34" charset="0"/>
                <a:ea typeface="宋体" panose="02010600030101010101" pitchFamily="2" charset="-122"/>
              </a:rPr>
              <a:t>all()</a:t>
            </a:r>
            <a:r>
              <a:rPr lang="zh-CN" altLang="en-US" sz="1200" kern="100" dirty="0">
                <a:latin typeface="Arial" panose="020B0604020202020204" pitchFamily="34" charset="0"/>
                <a:ea typeface="宋体" panose="02010600030101010101" pitchFamily="2" charset="-122"/>
              </a:rPr>
              <a:t>获得所有数据行，相当于</a:t>
            </a:r>
            <a:r>
              <a:rPr lang="en-US" altLang="zh-CN" sz="1200" kern="100" dirty="0">
                <a:latin typeface="Arial" panose="020B0604020202020204" pitchFamily="34" charset="0"/>
                <a:ea typeface="宋体" panose="02010600030101010101" pitchFamily="2" charset="-122"/>
              </a:rPr>
              <a:t>SQL</a:t>
            </a:r>
            <a:r>
              <a:rPr lang="zh-CN" altLang="en-US" sz="1200" kern="100" dirty="0">
                <a:latin typeface="Arial" panose="020B0604020202020204" pitchFamily="34" charset="0"/>
                <a:ea typeface="宋体" panose="02010600030101010101" pitchFamily="2" charset="-122"/>
              </a:rPr>
              <a:t>中的</a:t>
            </a:r>
            <a:r>
              <a:rPr lang="en-US" altLang="zh-CN" sz="1200" kern="100" dirty="0">
                <a:latin typeface="Arial" panose="020B0604020202020204" pitchFamily="34" charset="0"/>
                <a:ea typeface="宋体" panose="02010600030101010101" pitchFamily="2" charset="-122"/>
              </a:rPr>
              <a:t>SELECT * FROM</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list = </a:t>
            </a:r>
            <a:r>
              <a:rPr lang="en-US" altLang="zh-CN" sz="1200" kern="100" dirty="0" err="1">
                <a:latin typeface="Arial" panose="020B0604020202020204" pitchFamily="34" charset="0"/>
                <a:ea typeface="宋体" panose="02010600030101010101" pitchFamily="2" charset="-122"/>
              </a:rPr>
              <a:t>Test.objects.all</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filter</a:t>
            </a:r>
            <a:r>
              <a:rPr lang="zh-CN" altLang="en-US" sz="1200" kern="100" dirty="0">
                <a:latin typeface="Arial" panose="020B0604020202020204" pitchFamily="34" charset="0"/>
                <a:ea typeface="宋体" panose="02010600030101010101" pitchFamily="2" charset="-122"/>
              </a:rPr>
              <a:t>相当于</a:t>
            </a:r>
            <a:r>
              <a:rPr lang="en-US" altLang="zh-CN" sz="1200" kern="100" dirty="0">
                <a:latin typeface="Arial" panose="020B0604020202020204" pitchFamily="34" charset="0"/>
                <a:ea typeface="宋体" panose="02010600030101010101" pitchFamily="2" charset="-122"/>
              </a:rPr>
              <a:t>SQL</a:t>
            </a:r>
            <a:r>
              <a:rPr lang="zh-CN" altLang="en-US" sz="1200" kern="100" dirty="0">
                <a:latin typeface="Arial" panose="020B0604020202020204" pitchFamily="34" charset="0"/>
                <a:ea typeface="宋体" panose="02010600030101010101" pitchFamily="2" charset="-122"/>
              </a:rPr>
              <a:t>中的</a:t>
            </a:r>
            <a:r>
              <a:rPr lang="en-US" altLang="zh-CN" sz="1200" kern="100" dirty="0">
                <a:latin typeface="Arial" panose="020B0604020202020204" pitchFamily="34" charset="0"/>
                <a:ea typeface="宋体" panose="02010600030101010101" pitchFamily="2" charset="-122"/>
              </a:rPr>
              <a:t>WHERE</a:t>
            </a:r>
            <a:r>
              <a:rPr lang="zh-CN" altLang="en-US" sz="1200" kern="100" dirty="0">
                <a:latin typeface="Arial" panose="020B0604020202020204" pitchFamily="34" charset="0"/>
                <a:ea typeface="宋体" panose="02010600030101010101" pitchFamily="2" charset="-122"/>
              </a:rPr>
              <a:t>，可设置条件过滤结果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response2 = </a:t>
            </a:r>
            <a:r>
              <a:rPr lang="en-US" altLang="zh-CN" sz="1200" kern="100" dirty="0" err="1">
                <a:latin typeface="Arial" panose="020B0604020202020204" pitchFamily="34" charset="0"/>
                <a:ea typeface="宋体" panose="02010600030101010101" pitchFamily="2" charset="-122"/>
              </a:rPr>
              <a:t>Test.objects.filter</a:t>
            </a:r>
            <a:r>
              <a:rPr lang="en-US" altLang="zh-CN" sz="1200" kern="100" dirty="0">
                <a:latin typeface="Arial" panose="020B0604020202020204" pitchFamily="34" charset="0"/>
                <a:ea typeface="宋体" panose="02010600030101010101" pitchFamily="2" charset="-122"/>
              </a:rPr>
              <a:t>(id=1)</a:t>
            </a:r>
            <a:endParaRPr lang="en-US" altLang="zh-CN" sz="1200" kern="100" dirty="0">
              <a:latin typeface="Arial" panose="020B0604020202020204" pitchFamily="34" charset="0"/>
              <a:ea typeface="宋体" panose="02010600030101010101" pitchFamily="2" charset="-122"/>
            </a:endParaRPr>
          </a:p>
        </p:txBody>
      </p:sp>
      <p:sp>
        <p:nvSpPr>
          <p:cNvPr id="9" name="TextBox 2"/>
          <p:cNvSpPr txBox="1">
            <a:spLocks noGrp="1"/>
          </p:cNvSpPr>
          <p:nvPr/>
        </p:nvSpPr>
        <p:spPr>
          <a:xfrm>
            <a:off x="4656278" y="1571012"/>
            <a:ext cx="4340427" cy="399705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获取单个对象</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response3 = </a:t>
            </a:r>
            <a:r>
              <a:rPr lang="en-US" altLang="zh-CN" sz="1200" kern="100" dirty="0" err="1">
                <a:latin typeface="Arial" panose="020B0604020202020204" pitchFamily="34" charset="0"/>
                <a:ea typeface="宋体" panose="02010600030101010101" pitchFamily="2" charset="-122"/>
              </a:rPr>
              <a:t>Test.objects.get</a:t>
            </a:r>
            <a:r>
              <a:rPr lang="en-US" altLang="zh-CN" sz="1200" kern="100" dirty="0">
                <a:latin typeface="Arial" panose="020B0604020202020204" pitchFamily="34" charset="0"/>
                <a:ea typeface="宋体" panose="02010600030101010101" pitchFamily="2" charset="-122"/>
              </a:rPr>
              <a:t>(id=1)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限制返回的数据 相当于 </a:t>
            </a:r>
            <a:r>
              <a:rPr lang="en-US" altLang="zh-CN" sz="1200" kern="100" dirty="0">
                <a:latin typeface="Arial" panose="020B0604020202020204" pitchFamily="34" charset="0"/>
                <a:ea typeface="宋体" panose="02010600030101010101" pitchFamily="2" charset="-122"/>
              </a:rPr>
              <a:t>SQL </a:t>
            </a:r>
            <a:r>
              <a:rPr lang="zh-CN" altLang="en-US" sz="1200" kern="100" dirty="0">
                <a:latin typeface="Arial" panose="020B0604020202020204" pitchFamily="34" charset="0"/>
                <a:ea typeface="宋体" panose="02010600030101010101" pitchFamily="2" charset="-122"/>
              </a:rPr>
              <a:t>中的 </a:t>
            </a:r>
            <a:r>
              <a:rPr lang="en-US" altLang="zh-CN" sz="1200" kern="100" dirty="0">
                <a:latin typeface="Arial" panose="020B0604020202020204" pitchFamily="34" charset="0"/>
                <a:ea typeface="宋体" panose="02010600030101010101" pitchFamily="2" charset="-122"/>
              </a:rPr>
              <a:t>OFFSET 0 LIMIT 2;</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Test.objects.order_by</a:t>
            </a:r>
            <a:r>
              <a:rPr lang="en-US" altLang="zh-CN" sz="1200" kern="100" dirty="0">
                <a:latin typeface="Arial" panose="020B0604020202020204" pitchFamily="34" charset="0"/>
                <a:ea typeface="宋体" panose="02010600030101010101" pitchFamily="2" charset="-122"/>
              </a:rPr>
              <a:t>('name')[0:2]</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数据排序</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Test.objects.order_by</a:t>
            </a:r>
            <a:r>
              <a:rPr lang="en-US" altLang="zh-CN" sz="1200" kern="100" dirty="0">
                <a:latin typeface="Arial" panose="020B0604020202020204" pitchFamily="34" charset="0"/>
                <a:ea typeface="宋体" panose="02010600030101010101" pitchFamily="2" charset="-122"/>
              </a:rPr>
              <a:t>("id")</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上面的方法可以连锁使用</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Test.objects.filter</a:t>
            </a:r>
            <a:r>
              <a:rPr lang="en-US" altLang="zh-CN" sz="1200" kern="100" dirty="0">
                <a:latin typeface="Arial" panose="020B0604020202020204" pitchFamily="34" charset="0"/>
                <a:ea typeface="宋体" panose="02010600030101010101" pitchFamily="2" charset="-122"/>
              </a:rPr>
              <a:t>(name="</a:t>
            </a:r>
            <a:r>
              <a:rPr lang="en-US" altLang="zh-CN" sz="1200" kern="100" dirty="0" err="1">
                <a:latin typeface="Arial" panose="020B0604020202020204" pitchFamily="34" charset="0"/>
                <a:ea typeface="宋体" panose="02010600030101010101" pitchFamily="2" charset="-122"/>
              </a:rPr>
              <a:t>django</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order_by</a:t>
            </a:r>
            <a:r>
              <a:rPr lang="en-US" altLang="zh-CN" sz="1200" kern="100" dirty="0">
                <a:latin typeface="Arial" panose="020B0604020202020204" pitchFamily="34" charset="0"/>
                <a:ea typeface="宋体" panose="02010600030101010101" pitchFamily="2" charset="-122"/>
              </a:rPr>
              <a:t>("id")</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输出所有数据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for var in list: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response1 += var.name +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response = response1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a:t>
            </a:r>
            <a:r>
              <a:rPr lang="en-US" altLang="zh-CN" sz="1200" kern="100" dirty="0" err="1">
                <a:latin typeface="Arial" panose="020B0604020202020204" pitchFamily="34" charset="0"/>
                <a:ea typeface="宋体" panose="02010600030101010101" pitchFamily="2" charset="-122"/>
              </a:rPr>
              <a:t>HttpResponse</a:t>
            </a:r>
            <a:r>
              <a:rPr lang="en-US" altLang="zh-CN" sz="1200" kern="100" dirty="0">
                <a:latin typeface="Arial" panose="020B0604020202020204" pitchFamily="34" charset="0"/>
                <a:ea typeface="宋体" panose="02010600030101010101" pitchFamily="2" charset="-122"/>
              </a:rPr>
              <a:t>("&lt;p&gt;" + response + "&lt;/p&gt;")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0" y="1343191"/>
            <a:ext cx="7920058" cy="34881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更新数据可以使用下例代码：</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2401786" y="1695859"/>
            <a:ext cx="4340427" cy="4213398"/>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django.http</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HttpResponse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TestModel.models</a:t>
            </a:r>
            <a:r>
              <a:rPr lang="en-US" altLang="zh-CN" sz="1200" kern="100" dirty="0">
                <a:latin typeface="Arial" panose="020B0604020202020204" pitchFamily="34" charset="0"/>
                <a:ea typeface="宋体" panose="02010600030101010101" pitchFamily="2" charset="-122"/>
              </a:rPr>
              <a:t> import Test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修改其中一个</a:t>
            </a:r>
            <a:r>
              <a:rPr lang="en-US" altLang="zh-CN" sz="1200" kern="100" dirty="0">
                <a:latin typeface="Arial" panose="020B0604020202020204" pitchFamily="34" charset="0"/>
                <a:ea typeface="宋体" panose="02010600030101010101" pitchFamily="2" charset="-122"/>
              </a:rPr>
              <a:t>id=1</a:t>
            </a:r>
            <a:r>
              <a:rPr lang="zh-CN" altLang="en-US" sz="1200" kern="100" dirty="0">
                <a:latin typeface="Arial" panose="020B0604020202020204" pitchFamily="34" charset="0"/>
                <a:ea typeface="宋体" panose="02010600030101010101" pitchFamily="2" charset="-122"/>
              </a:rPr>
              <a:t>的</a:t>
            </a:r>
            <a:r>
              <a:rPr lang="en-US" altLang="zh-CN" sz="1200" kern="100" dirty="0">
                <a:latin typeface="Arial" panose="020B0604020202020204" pitchFamily="34" charset="0"/>
                <a:ea typeface="宋体" panose="02010600030101010101" pitchFamily="2" charset="-122"/>
              </a:rPr>
              <a:t>name</a:t>
            </a:r>
            <a:r>
              <a:rPr lang="zh-CN" altLang="en-US" sz="1200" kern="100" dirty="0">
                <a:latin typeface="Arial" panose="020B0604020202020204" pitchFamily="34" charset="0"/>
                <a:ea typeface="宋体" panose="02010600030101010101" pitchFamily="2" charset="-122"/>
              </a:rPr>
              <a:t>字段，再</a:t>
            </a:r>
            <a:r>
              <a:rPr lang="en-US" altLang="zh-CN" sz="1200" kern="100" dirty="0">
                <a:latin typeface="Arial" panose="020B0604020202020204" pitchFamily="34" charset="0"/>
                <a:ea typeface="宋体" panose="02010600030101010101" pitchFamily="2" charset="-122"/>
              </a:rPr>
              <a:t>save</a:t>
            </a:r>
            <a:r>
              <a:rPr lang="zh-CN" altLang="en-US" sz="1200" kern="100" dirty="0">
                <a:latin typeface="Arial" panose="020B0604020202020204" pitchFamily="34" charset="0"/>
                <a:ea typeface="宋体" panose="02010600030101010101" pitchFamily="2" charset="-122"/>
              </a:rPr>
              <a:t>，相当于</a:t>
            </a:r>
            <a:r>
              <a:rPr lang="en-US" altLang="zh-CN" sz="1200" kern="100" dirty="0">
                <a:latin typeface="Arial" panose="020B0604020202020204" pitchFamily="34" charset="0"/>
                <a:ea typeface="宋体" panose="02010600030101010101" pitchFamily="2" charset="-122"/>
              </a:rPr>
              <a:t>SQL</a:t>
            </a:r>
            <a:r>
              <a:rPr lang="zh-CN" altLang="en-US" sz="1200" kern="100" dirty="0">
                <a:latin typeface="Arial" panose="020B0604020202020204" pitchFamily="34" charset="0"/>
                <a:ea typeface="宋体" panose="02010600030101010101" pitchFamily="2" charset="-122"/>
              </a:rPr>
              <a:t>中的</a:t>
            </a:r>
            <a:r>
              <a:rPr lang="en-US" altLang="zh-CN" sz="1200" kern="100" dirty="0">
                <a:latin typeface="Arial" panose="020B0604020202020204" pitchFamily="34" charset="0"/>
                <a:ea typeface="宋体" panose="02010600030101010101" pitchFamily="2" charset="-122"/>
              </a:rPr>
              <a:t>UPDATE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 = </a:t>
            </a:r>
            <a:r>
              <a:rPr lang="en-US" altLang="zh-CN" sz="1200" kern="100" dirty="0" err="1">
                <a:latin typeface="Arial" panose="020B0604020202020204" pitchFamily="34" charset="0"/>
                <a:ea typeface="宋体" panose="02010600030101010101" pitchFamily="2" charset="-122"/>
              </a:rPr>
              <a:t>Test.objects.get</a:t>
            </a:r>
            <a:r>
              <a:rPr lang="en-US" altLang="zh-CN" sz="1200" kern="100" dirty="0">
                <a:latin typeface="Arial" panose="020B0604020202020204" pitchFamily="34" charset="0"/>
                <a:ea typeface="宋体" panose="02010600030101010101" pitchFamily="2" charset="-122"/>
              </a:rPr>
              <a:t>(id=1)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test1.name = 'Google'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test1.save()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另外一种方式</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#Test.objects.filter(id=1).update(name='Google')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修改所有的列</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Test.objects.all</a:t>
            </a:r>
            <a:r>
              <a:rPr lang="en-US" altLang="zh-CN" sz="1200" kern="100" dirty="0">
                <a:latin typeface="Arial" panose="020B0604020202020204" pitchFamily="34" charset="0"/>
                <a:ea typeface="宋体" panose="02010600030101010101" pitchFamily="2" charset="-122"/>
              </a:rPr>
              <a:t>().update(name='Google')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a:t>
            </a:r>
            <a:r>
              <a:rPr lang="en-US" altLang="zh-CN" sz="1200" kern="100" dirty="0" err="1">
                <a:latin typeface="Arial" panose="020B0604020202020204" pitchFamily="34" charset="0"/>
                <a:ea typeface="宋体" panose="02010600030101010101" pitchFamily="2" charset="-122"/>
              </a:rPr>
              <a:t>HttpResponse</a:t>
            </a:r>
            <a:r>
              <a:rPr lang="en-US" altLang="zh-CN" sz="1200" kern="100" dirty="0">
                <a:latin typeface="Arial" panose="020B0604020202020204" pitchFamily="34" charset="0"/>
                <a:ea typeface="宋体" panose="02010600030101010101" pitchFamily="2" charset="-122"/>
              </a:rPr>
              <a:t>("&lt;p&gt;</a:t>
            </a:r>
            <a:r>
              <a:rPr lang="zh-CN" altLang="en-US" sz="1200" kern="100" dirty="0">
                <a:latin typeface="Arial" panose="020B0604020202020204" pitchFamily="34" charset="0"/>
                <a:ea typeface="宋体" panose="02010600030101010101" pitchFamily="2" charset="-122"/>
              </a:rPr>
              <a:t>修改成功</a:t>
            </a:r>
            <a:r>
              <a:rPr lang="en-US" altLang="zh-CN" sz="1200" kern="100" dirty="0">
                <a:latin typeface="Arial" panose="020B0604020202020204" pitchFamily="34" charset="0"/>
                <a:ea typeface="宋体" panose="02010600030101010101" pitchFamily="2" charset="-122"/>
              </a:rPr>
              <a:t>&lt;/p&gt;")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0" y="1343191"/>
            <a:ext cx="7920058" cy="34881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删除数据可以使用下例代码：</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2401786" y="2022872"/>
            <a:ext cx="4340427" cy="3559372"/>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django.http</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HttpResponse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TestModel.models</a:t>
            </a:r>
            <a:r>
              <a:rPr lang="en-US" altLang="zh-CN" sz="1200" kern="100" dirty="0">
                <a:latin typeface="Arial" panose="020B0604020202020204" pitchFamily="34" charset="0"/>
                <a:ea typeface="宋体" panose="02010600030101010101" pitchFamily="2" charset="-122"/>
              </a:rPr>
              <a:t> import Test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删除</a:t>
            </a:r>
            <a:r>
              <a:rPr lang="en-US" altLang="zh-CN" sz="1200" kern="100" dirty="0">
                <a:latin typeface="Arial" panose="020B0604020202020204" pitchFamily="34" charset="0"/>
                <a:ea typeface="宋体" panose="02010600030101010101" pitchFamily="2" charset="-122"/>
              </a:rPr>
              <a:t>id=1</a:t>
            </a:r>
            <a:r>
              <a:rPr lang="zh-CN" altLang="en-US" sz="1200" kern="100" dirty="0">
                <a:latin typeface="Arial" panose="020B0604020202020204" pitchFamily="34" charset="0"/>
                <a:ea typeface="宋体" panose="02010600030101010101" pitchFamily="2" charset="-122"/>
              </a:rPr>
              <a:t>的数据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test1 = </a:t>
            </a:r>
            <a:r>
              <a:rPr lang="en-US" altLang="zh-CN" sz="1200" kern="100" dirty="0" err="1">
                <a:latin typeface="Arial" panose="020B0604020202020204" pitchFamily="34" charset="0"/>
                <a:ea typeface="宋体" panose="02010600030101010101" pitchFamily="2" charset="-122"/>
              </a:rPr>
              <a:t>Test.objects.get</a:t>
            </a:r>
            <a:r>
              <a:rPr lang="en-US" altLang="zh-CN" sz="1200" kern="100" dirty="0">
                <a:latin typeface="Arial" panose="020B0604020202020204" pitchFamily="34" charset="0"/>
                <a:ea typeface="宋体" panose="02010600030101010101" pitchFamily="2" charset="-122"/>
              </a:rPr>
              <a:t>(id=1)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test1.delete()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另外一种方式</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Test.objects.filter</a:t>
            </a:r>
            <a:r>
              <a:rPr lang="en-US" altLang="zh-CN" sz="1200" kern="100" dirty="0">
                <a:latin typeface="Arial" panose="020B0604020202020204" pitchFamily="34" charset="0"/>
                <a:ea typeface="宋体" panose="02010600030101010101" pitchFamily="2" charset="-122"/>
              </a:rPr>
              <a:t>(id=1).delete()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删除所有数据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Test.objects.all</a:t>
            </a:r>
            <a:r>
              <a:rPr lang="en-US" altLang="zh-CN" sz="1200" kern="100" dirty="0">
                <a:latin typeface="Arial" panose="020B0604020202020204" pitchFamily="34" charset="0"/>
                <a:ea typeface="宋体" panose="02010600030101010101" pitchFamily="2" charset="-122"/>
              </a:rPr>
              <a:t>().delete()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a:t>
            </a:r>
            <a:r>
              <a:rPr lang="en-US" altLang="zh-CN" sz="1200" kern="100" dirty="0" err="1">
                <a:latin typeface="Arial" panose="020B0604020202020204" pitchFamily="34" charset="0"/>
                <a:ea typeface="宋体" panose="02010600030101010101" pitchFamily="2" charset="-122"/>
              </a:rPr>
              <a:t>HttpResponse</a:t>
            </a:r>
            <a:r>
              <a:rPr lang="en-US" altLang="zh-CN" sz="1200" kern="100" dirty="0">
                <a:latin typeface="Arial" panose="020B0604020202020204" pitchFamily="34" charset="0"/>
                <a:ea typeface="宋体" panose="02010600030101010101" pitchFamily="2" charset="-122"/>
              </a:rPr>
              <a:t>("&lt;p&gt;</a:t>
            </a:r>
            <a:r>
              <a:rPr lang="zh-CN" altLang="en-US" sz="1200" kern="100" dirty="0">
                <a:latin typeface="Arial" panose="020B0604020202020204" pitchFamily="34" charset="0"/>
                <a:ea typeface="宋体" panose="02010600030101010101" pitchFamily="2" charset="-122"/>
              </a:rPr>
              <a:t>删除成功</a:t>
            </a:r>
            <a:r>
              <a:rPr lang="en-US" altLang="zh-CN" sz="1200" kern="100" dirty="0">
                <a:latin typeface="Arial" panose="020B0604020202020204" pitchFamily="34" charset="0"/>
                <a:ea typeface="宋体" panose="02010600030101010101" pitchFamily="2" charset="-122"/>
              </a:rPr>
              <a:t>&lt;/p&gt;")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14.2.3 Django</a:t>
            </a:r>
            <a:r>
              <a:rPr lang="zh-CN" altLang="en-US" sz="2000" dirty="0"/>
              <a:t>模块</a:t>
            </a:r>
            <a:endParaRPr lang="zh-CN" sz="2000" dirty="0"/>
          </a:p>
        </p:txBody>
      </p:sp>
      <p:sp>
        <p:nvSpPr>
          <p:cNvPr id="7" name="TextBox 2"/>
          <p:cNvSpPr txBox="1">
            <a:spLocks noGrp="1"/>
          </p:cNvSpPr>
          <p:nvPr/>
        </p:nvSpPr>
        <p:spPr>
          <a:xfrm>
            <a:off x="611970" y="1343191"/>
            <a:ext cx="7920058" cy="34881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删除数据可以使用下例代码：</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2401786" y="2022872"/>
            <a:ext cx="4340427" cy="3559372"/>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django.http</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HttpResponse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TestModel.models</a:t>
            </a:r>
            <a:r>
              <a:rPr lang="en-US" altLang="zh-CN" sz="1200" kern="100" dirty="0">
                <a:latin typeface="Arial" panose="020B0604020202020204" pitchFamily="34" charset="0"/>
                <a:ea typeface="宋体" panose="02010600030101010101" pitchFamily="2" charset="-122"/>
              </a:rPr>
              <a:t> import Test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数据库操作</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testdb</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删除</a:t>
            </a:r>
            <a:r>
              <a:rPr lang="en-US" altLang="zh-CN" sz="1200" kern="100" dirty="0">
                <a:latin typeface="Arial" panose="020B0604020202020204" pitchFamily="34" charset="0"/>
                <a:ea typeface="宋体" panose="02010600030101010101" pitchFamily="2" charset="-122"/>
              </a:rPr>
              <a:t>id=1</a:t>
            </a:r>
            <a:r>
              <a:rPr lang="zh-CN" altLang="en-US" sz="1200" kern="100" dirty="0">
                <a:latin typeface="Arial" panose="020B0604020202020204" pitchFamily="34" charset="0"/>
                <a:ea typeface="宋体" panose="02010600030101010101" pitchFamily="2" charset="-122"/>
              </a:rPr>
              <a:t>的数据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test1 = </a:t>
            </a:r>
            <a:r>
              <a:rPr lang="en-US" altLang="zh-CN" sz="1200" kern="100" dirty="0" err="1">
                <a:latin typeface="Arial" panose="020B0604020202020204" pitchFamily="34" charset="0"/>
                <a:ea typeface="宋体" panose="02010600030101010101" pitchFamily="2" charset="-122"/>
              </a:rPr>
              <a:t>Test.objects.get</a:t>
            </a:r>
            <a:r>
              <a:rPr lang="en-US" altLang="zh-CN" sz="1200" kern="100" dirty="0">
                <a:latin typeface="Arial" panose="020B0604020202020204" pitchFamily="34" charset="0"/>
                <a:ea typeface="宋体" panose="02010600030101010101" pitchFamily="2" charset="-122"/>
              </a:rPr>
              <a:t>(id=1)</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test1.delete()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另外一种方式</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Test.objects.filter</a:t>
            </a:r>
            <a:r>
              <a:rPr lang="en-US" altLang="zh-CN" sz="1200" kern="100" dirty="0">
                <a:latin typeface="Arial" panose="020B0604020202020204" pitchFamily="34" charset="0"/>
                <a:ea typeface="宋体" panose="02010600030101010101" pitchFamily="2" charset="-122"/>
              </a:rPr>
              <a:t>(id=1).delete()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zh-CN" altLang="en-US" sz="1200" kern="100" dirty="0">
                <a:latin typeface="Arial" panose="020B0604020202020204" pitchFamily="34" charset="0"/>
                <a:ea typeface="宋体" panose="02010600030101010101" pitchFamily="2" charset="-122"/>
              </a:rPr>
              <a:t>删除所有数据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zh-CN" altLang="en-US" sz="1200" kern="100" dirty="0">
                <a:latin typeface="Arial" panose="020B0604020202020204" pitchFamily="34" charset="0"/>
                <a:ea typeface="宋体" panose="02010600030101010101" pitchFamily="2" charset="-122"/>
              </a:rPr>
              <a:t>    </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Test.objects.all</a:t>
            </a:r>
            <a:r>
              <a:rPr lang="en-US" altLang="zh-CN" sz="1200" kern="100" dirty="0">
                <a:latin typeface="Arial" panose="020B0604020202020204" pitchFamily="34" charset="0"/>
                <a:ea typeface="宋体" panose="02010600030101010101" pitchFamily="2" charset="-122"/>
              </a:rPr>
              <a:t>().delete()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a:t>
            </a:r>
            <a:r>
              <a:rPr lang="en-US" altLang="zh-CN" sz="1200" kern="100" dirty="0" err="1">
                <a:latin typeface="Arial" panose="020B0604020202020204" pitchFamily="34" charset="0"/>
                <a:ea typeface="宋体" panose="02010600030101010101" pitchFamily="2" charset="-122"/>
              </a:rPr>
              <a:t>HttpResponse</a:t>
            </a:r>
            <a:r>
              <a:rPr lang="en-US" altLang="zh-CN" sz="1200" kern="100" dirty="0">
                <a:latin typeface="Arial" panose="020B0604020202020204" pitchFamily="34" charset="0"/>
                <a:ea typeface="宋体" panose="02010600030101010101" pitchFamily="2" charset="-122"/>
              </a:rPr>
              <a:t>("&lt;p&gt;</a:t>
            </a:r>
            <a:r>
              <a:rPr lang="zh-CN" altLang="en-US" sz="1200" kern="100" dirty="0">
                <a:latin typeface="Arial" panose="020B0604020202020204" pitchFamily="34" charset="0"/>
                <a:ea typeface="宋体" panose="02010600030101010101" pitchFamily="2" charset="-122"/>
              </a:rPr>
              <a:t>删除成功</a:t>
            </a:r>
            <a:r>
              <a:rPr lang="en-US" altLang="zh-CN" sz="1200" kern="100" dirty="0">
                <a:latin typeface="Arial" panose="020B0604020202020204" pitchFamily="34" charset="0"/>
                <a:ea typeface="宋体" panose="02010600030101010101" pitchFamily="2" charset="-122"/>
              </a:rPr>
              <a:t>&lt;/p&gt;")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14.1.2 Django</a:t>
            </a:r>
            <a:r>
              <a:rPr lang="zh-CN" altLang="en-US" sz="2000" dirty="0"/>
              <a:t>的安装</a:t>
            </a:r>
            <a:endParaRPr lang="zh-CN" sz="2000" dirty="0"/>
          </a:p>
        </p:txBody>
      </p:sp>
      <p:sp>
        <p:nvSpPr>
          <p:cNvPr id="7" name="TextBox 2"/>
          <p:cNvSpPr txBox="1">
            <a:spLocks noGrp="1"/>
          </p:cNvSpPr>
          <p:nvPr/>
        </p:nvSpPr>
        <p:spPr>
          <a:xfrm>
            <a:off x="611971" y="1506403"/>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是基于</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Web</a:t>
            </a:r>
            <a:r>
              <a:rPr lang="zh-CN" altLang="en-US" sz="2000" dirty="0">
                <a:solidFill>
                  <a:schemeClr val="tx1">
                    <a:lumMod val="75000"/>
                    <a:lumOff val="25000"/>
                  </a:schemeClr>
                </a:solidFill>
                <a:latin typeface="Candara" panose="020E0502030303020204"/>
                <a:ea typeface="微软雅黑" panose="020B0503020204020204" pitchFamily="34" charset="-122"/>
              </a:rPr>
              <a:t>框架，依赖</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环境，所以需要提前安装好</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解释器。</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6" name="对象 5"/>
          <p:cNvGraphicFramePr>
            <a:graphicFrameLocks noChangeAspect="1"/>
          </p:cNvGraphicFramePr>
          <p:nvPr/>
        </p:nvGraphicFramePr>
        <p:xfrm>
          <a:off x="0" y="2480373"/>
          <a:ext cx="5857875" cy="2628900"/>
        </p:xfrm>
        <a:graphic>
          <a:graphicData uri="http://schemas.openxmlformats.org/presentationml/2006/ole">
            <mc:AlternateContent xmlns:mc="http://schemas.openxmlformats.org/markup-compatibility/2006">
              <mc:Choice xmlns:v="urn:schemas-microsoft-com:vml" Requires="v">
                <p:oleObj spid="_x0000_s3" name="Document" r:id="rId1" imgW="5992495" imgH="2694305" progId="Word.Document.8">
                  <p:embed/>
                </p:oleObj>
              </mc:Choice>
              <mc:Fallback>
                <p:oleObj name="Document" r:id="rId1" imgW="5992495" imgH="2694305" progId="Word.Document.8">
                  <p:embed/>
                  <p:pic>
                    <p:nvPicPr>
                      <p:cNvPr id="0" name="对象 5"/>
                      <p:cNvPicPr/>
                      <p:nvPr/>
                    </p:nvPicPr>
                    <p:blipFill>
                      <a:blip r:embed="rId2"/>
                      <a:stretch>
                        <a:fillRect/>
                      </a:stretch>
                    </p:blipFill>
                    <p:spPr>
                      <a:xfrm>
                        <a:off x="0" y="2480373"/>
                        <a:ext cx="5857875" cy="2628900"/>
                      </a:xfrm>
                      <a:prstGeom prst="rect">
                        <a:avLst/>
                      </a:prstGeom>
                    </p:spPr>
                  </p:pic>
                </p:oleObj>
              </mc:Fallback>
            </mc:AlternateContent>
          </a:graphicData>
        </a:graphic>
      </p:graphicFrame>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46" y="2480010"/>
            <a:ext cx="4058698" cy="241916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729842" y="4962359"/>
            <a:ext cx="3842158" cy="288990"/>
          </a:xfrm>
          <a:prstGeom prst="rect">
            <a:avLst/>
          </a:prstGeom>
          <a:noFill/>
        </p:spPr>
        <p:txBody>
          <a:bodyPr wrap="square">
            <a:spAutoFit/>
          </a:bodyPr>
          <a:lstStyle/>
          <a:p>
            <a:pPr marL="114300" indent="266700" algn="ctr">
              <a:lnSpc>
                <a:spcPts val="1670"/>
              </a:lnSpc>
            </a:pPr>
            <a:r>
              <a:rPr lang="zh-CN" altLang="en-US" sz="1000" dirty="0">
                <a:solidFill>
                  <a:schemeClr val="tx1">
                    <a:lumMod val="75000"/>
                    <a:lumOff val="25000"/>
                  </a:schemeClr>
                </a:solidFill>
                <a:latin typeface="Candara" panose="020E0502030303020204"/>
                <a:ea typeface="微软雅黑" panose="020B0503020204020204" pitchFamily="34" charset="-122"/>
              </a:rPr>
              <a:t> </a:t>
            </a:r>
            <a:r>
              <a:rPr lang="en-US" altLang="zh-CN" sz="1000" dirty="0">
                <a:solidFill>
                  <a:schemeClr val="tx1">
                    <a:lumMod val="75000"/>
                    <a:lumOff val="25000"/>
                  </a:schemeClr>
                </a:solidFill>
                <a:latin typeface="Candara" panose="020E0502030303020204"/>
                <a:ea typeface="微软雅黑" panose="020B0503020204020204" pitchFamily="34" charset="-122"/>
              </a:rPr>
              <a:t>Django</a:t>
            </a:r>
            <a:r>
              <a:rPr lang="zh-CN" altLang="en-US" sz="1000" dirty="0">
                <a:solidFill>
                  <a:schemeClr val="tx1">
                    <a:lumMod val="75000"/>
                    <a:lumOff val="25000"/>
                  </a:schemeClr>
                </a:solidFill>
                <a:latin typeface="Candara" panose="020E0502030303020204"/>
                <a:ea typeface="微软雅黑" panose="020B0503020204020204" pitchFamily="34" charset="-122"/>
              </a:rPr>
              <a:t>各版本与</a:t>
            </a:r>
            <a:r>
              <a:rPr lang="en-US" altLang="zh-CN" sz="1000" dirty="0">
                <a:solidFill>
                  <a:schemeClr val="tx1">
                    <a:lumMod val="75000"/>
                    <a:lumOff val="25000"/>
                  </a:schemeClr>
                </a:solidFill>
                <a:latin typeface="Candara" panose="020E0502030303020204"/>
                <a:ea typeface="微软雅黑" panose="020B0503020204020204" pitchFamily="34" charset="-122"/>
              </a:rPr>
              <a:t>Python</a:t>
            </a:r>
            <a:r>
              <a:rPr lang="zh-CN" altLang="en-US" sz="1000" dirty="0">
                <a:solidFill>
                  <a:schemeClr val="tx1">
                    <a:lumMod val="75000"/>
                    <a:lumOff val="25000"/>
                  </a:schemeClr>
                </a:solidFill>
                <a:latin typeface="Candara" panose="020E0502030303020204"/>
                <a:ea typeface="微软雅黑" panose="020B0503020204020204" pitchFamily="34" charset="-122"/>
              </a:rPr>
              <a:t>版本依赖关系</a:t>
            </a:r>
            <a:endParaRPr lang="zh-CN" altLang="en-US" sz="1000" dirty="0">
              <a:solidFill>
                <a:schemeClr val="tx1">
                  <a:lumMod val="75000"/>
                  <a:lumOff val="25000"/>
                </a:schemeClr>
              </a:solidFill>
              <a:latin typeface="Candara" panose="020E0502030303020204"/>
              <a:ea typeface="微软雅黑" panose="020B0503020204020204" pitchFamily="34" charset="-122"/>
            </a:endParaRPr>
          </a:p>
        </p:txBody>
      </p:sp>
      <p:sp>
        <p:nvSpPr>
          <p:cNvPr id="14" name="文本框 13"/>
          <p:cNvSpPr txBox="1"/>
          <p:nvPr/>
        </p:nvSpPr>
        <p:spPr>
          <a:xfrm>
            <a:off x="4689871" y="4962359"/>
            <a:ext cx="3842158" cy="288990"/>
          </a:xfrm>
          <a:prstGeom prst="rect">
            <a:avLst/>
          </a:prstGeom>
          <a:noFill/>
        </p:spPr>
        <p:txBody>
          <a:bodyPr wrap="square">
            <a:spAutoFit/>
          </a:bodyPr>
          <a:lstStyle/>
          <a:p>
            <a:pPr marL="114300" indent="266700" algn="ctr">
              <a:lnSpc>
                <a:spcPts val="1670"/>
              </a:lnSpc>
            </a:pPr>
            <a:r>
              <a:rPr lang="en-US" altLang="zh-CN" sz="1000" dirty="0">
                <a:solidFill>
                  <a:schemeClr val="tx1">
                    <a:lumMod val="75000"/>
                    <a:lumOff val="25000"/>
                  </a:schemeClr>
                </a:solidFill>
                <a:latin typeface="Candara" panose="020E0502030303020204"/>
                <a:ea typeface="微软雅黑" panose="020B0503020204020204" pitchFamily="34" charset="-122"/>
              </a:rPr>
              <a:t>Django</a:t>
            </a:r>
            <a:r>
              <a:rPr lang="zh-CN" altLang="en-US" sz="1000" dirty="0">
                <a:solidFill>
                  <a:schemeClr val="tx1">
                    <a:lumMod val="75000"/>
                    <a:lumOff val="25000"/>
                  </a:schemeClr>
                </a:solidFill>
                <a:latin typeface="Candara" panose="020E0502030303020204"/>
                <a:ea typeface="微软雅黑" panose="020B0503020204020204" pitchFamily="34" charset="-122"/>
              </a:rPr>
              <a:t>版本规划时间图</a:t>
            </a:r>
            <a:endParaRPr lang="zh-CN" altLang="en-US" sz="1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7" name="TextBox 2"/>
          <p:cNvSpPr txBox="1">
            <a:spLocks noGrp="1"/>
          </p:cNvSpPr>
          <p:nvPr/>
        </p:nvSpPr>
        <p:spPr>
          <a:xfrm>
            <a:off x="611971" y="1340844"/>
            <a:ext cx="7920058" cy="83740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网站是以</a:t>
            </a:r>
            <a:r>
              <a:rPr lang="en-US" altLang="zh-CN" sz="1200" dirty="0">
                <a:solidFill>
                  <a:schemeClr val="tx1">
                    <a:lumMod val="75000"/>
                    <a:lumOff val="25000"/>
                  </a:schemeClr>
                </a:solidFill>
                <a:latin typeface="Candara" panose="020E0502030303020204"/>
                <a:ea typeface="微软雅黑" panose="020B0503020204020204" pitchFamily="34" charset="-122"/>
              </a:rPr>
              <a:t>HTTP</a:t>
            </a:r>
            <a:r>
              <a:rPr lang="zh-CN" altLang="en-US" sz="1200" dirty="0">
                <a:solidFill>
                  <a:schemeClr val="tx1">
                    <a:lumMod val="75000"/>
                    <a:lumOff val="25000"/>
                  </a:schemeClr>
                </a:solidFill>
                <a:latin typeface="Candara" panose="020E0502030303020204"/>
                <a:ea typeface="微软雅黑" panose="020B0503020204020204" pitchFamily="34" charset="-122"/>
              </a:rPr>
              <a:t>协议运行 ，</a:t>
            </a:r>
            <a:r>
              <a:rPr lang="en-US" altLang="zh-CN" sz="1200" dirty="0">
                <a:solidFill>
                  <a:schemeClr val="tx1">
                    <a:lumMod val="75000"/>
                    <a:lumOff val="25000"/>
                  </a:schemeClr>
                </a:solidFill>
                <a:latin typeface="Candara" panose="020E0502030303020204"/>
                <a:ea typeface="微软雅黑" panose="020B0503020204020204" pitchFamily="34" charset="-122"/>
              </a:rPr>
              <a:t>HTTP</a:t>
            </a:r>
            <a:r>
              <a:rPr lang="zh-CN" altLang="en-US" sz="1200" dirty="0">
                <a:solidFill>
                  <a:schemeClr val="tx1">
                    <a:lumMod val="75000"/>
                    <a:lumOff val="25000"/>
                  </a:schemeClr>
                </a:solidFill>
                <a:latin typeface="Candara" panose="020E0502030303020204"/>
                <a:ea typeface="微软雅黑" panose="020B0503020204020204" pitchFamily="34" charset="-122"/>
              </a:rPr>
              <a:t>协议以</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请求－回复</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的方式工作。客户发送请求时，可以在请求中附加数据。服务器通过解析请求，就可以获得客户传来的数据，并根据</a:t>
            </a:r>
            <a:r>
              <a:rPr lang="en-US" altLang="zh-CN" sz="1200" dirty="0">
                <a:solidFill>
                  <a:schemeClr val="tx1">
                    <a:lumMod val="75000"/>
                    <a:lumOff val="25000"/>
                  </a:schemeClr>
                </a:solidFill>
                <a:latin typeface="Candara" panose="020E0502030303020204"/>
                <a:ea typeface="微软雅黑" panose="020B0503020204020204" pitchFamily="34" charset="-122"/>
              </a:rPr>
              <a:t>URL</a:t>
            </a:r>
            <a:r>
              <a:rPr lang="zh-CN" altLang="en-US" sz="1200" dirty="0">
                <a:solidFill>
                  <a:schemeClr val="tx1">
                    <a:lumMod val="75000"/>
                    <a:lumOff val="25000"/>
                  </a:schemeClr>
                </a:solidFill>
                <a:latin typeface="Candara" panose="020E0502030303020204"/>
                <a:ea typeface="微软雅黑" panose="020B0503020204020204" pitchFamily="34" charset="-122"/>
              </a:rPr>
              <a:t>来提供特定的服务。而</a:t>
            </a:r>
            <a:r>
              <a:rPr lang="en-US" altLang="zh-CN" sz="1200" dirty="0">
                <a:solidFill>
                  <a:schemeClr val="tx1">
                    <a:lumMod val="75000"/>
                    <a:lumOff val="25000"/>
                  </a:schemeClr>
                </a:solidFill>
                <a:latin typeface="Candara" panose="020E0502030303020204"/>
                <a:ea typeface="微软雅黑" panose="020B0503020204020204" pitchFamily="34" charset="-122"/>
              </a:rPr>
              <a:t>HTML</a:t>
            </a:r>
            <a:r>
              <a:rPr lang="zh-CN" altLang="en-US" sz="1200" dirty="0">
                <a:solidFill>
                  <a:schemeClr val="tx1">
                    <a:lumMod val="75000"/>
                    <a:lumOff val="25000"/>
                  </a:schemeClr>
                </a:solidFill>
                <a:latin typeface="Candara" panose="020E0502030303020204"/>
                <a:ea typeface="微软雅黑" panose="020B0503020204020204" pitchFamily="34" charset="-122"/>
              </a:rPr>
              <a:t>表单是网站交互性的经典方式，本小节我们介绍</a:t>
            </a:r>
            <a:r>
              <a:rPr lang="en-US" altLang="zh-CN" sz="1200" dirty="0">
                <a:solidFill>
                  <a:schemeClr val="tx1">
                    <a:lumMod val="75000"/>
                    <a:lumOff val="25000"/>
                  </a:schemeClr>
                </a:solidFill>
                <a:latin typeface="Candara" panose="020E0502030303020204"/>
                <a:ea typeface="微软雅黑" panose="020B0503020204020204" pitchFamily="34" charset="-122"/>
              </a:rPr>
              <a:t>Django</a:t>
            </a:r>
            <a:r>
              <a:rPr lang="zh-CN" altLang="en-US" sz="1200" dirty="0">
                <a:solidFill>
                  <a:schemeClr val="tx1">
                    <a:lumMod val="75000"/>
                    <a:lumOff val="25000"/>
                  </a:schemeClr>
                </a:solidFill>
                <a:latin typeface="Candara" panose="020E0502030303020204"/>
                <a:ea typeface="微软雅黑" panose="020B0503020204020204" pitchFamily="34" charset="-122"/>
              </a:rPr>
              <a:t>如何对用户提交的表单数据进行处理。</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611971" y="2178253"/>
            <a:ext cx="7920058" cy="59529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1.GET</a:t>
            </a:r>
            <a:r>
              <a:rPr lang="zh-CN" altLang="en-US" sz="1200" dirty="0">
                <a:solidFill>
                  <a:schemeClr val="tx1">
                    <a:lumMod val="75000"/>
                    <a:lumOff val="25000"/>
                  </a:schemeClr>
                </a:solidFill>
                <a:latin typeface="Candara" panose="020E0502030303020204"/>
                <a:ea typeface="微软雅黑" panose="020B0503020204020204" pitchFamily="34" charset="-122"/>
              </a:rPr>
              <a:t>方法</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首先在</a:t>
            </a:r>
            <a:r>
              <a:rPr lang="en-US" altLang="zh-CN" sz="1200" dirty="0">
                <a:solidFill>
                  <a:schemeClr val="tx1">
                    <a:lumMod val="75000"/>
                    <a:lumOff val="25000"/>
                  </a:schemeClr>
                </a:solidFill>
                <a:latin typeface="Candara" panose="020E0502030303020204"/>
                <a:ea typeface="微软雅黑" panose="020B0503020204020204" pitchFamily="34" charset="-122"/>
              </a:rPr>
              <a:t>templates/</a:t>
            </a:r>
            <a:r>
              <a:rPr lang="zh-CN" altLang="en-US" sz="1200" dirty="0">
                <a:solidFill>
                  <a:schemeClr val="tx1">
                    <a:lumMod val="75000"/>
                    <a:lumOff val="25000"/>
                  </a:schemeClr>
                </a:solidFill>
                <a:latin typeface="Candara" panose="020E0502030303020204"/>
                <a:ea typeface="微软雅黑" panose="020B0503020204020204" pitchFamily="34" charset="-122"/>
              </a:rPr>
              <a:t>目录中创建</a:t>
            </a:r>
            <a:r>
              <a:rPr lang="en-US" altLang="zh-CN" sz="1200" dirty="0">
                <a:solidFill>
                  <a:schemeClr val="tx1">
                    <a:lumMod val="75000"/>
                    <a:lumOff val="25000"/>
                  </a:schemeClr>
                </a:solidFill>
                <a:latin typeface="Candara" panose="020E0502030303020204"/>
                <a:ea typeface="微软雅黑" panose="020B0503020204020204" pitchFamily="34" charset="-122"/>
              </a:rPr>
              <a:t>search_form.html</a:t>
            </a:r>
            <a:r>
              <a:rPr lang="zh-CN" altLang="en-US" sz="1200" dirty="0">
                <a:solidFill>
                  <a:schemeClr val="tx1">
                    <a:lumMod val="75000"/>
                    <a:lumOff val="25000"/>
                  </a:schemeClr>
                </a:solidFill>
                <a:latin typeface="Candara" panose="020E0502030303020204"/>
                <a:ea typeface="微软雅黑" panose="020B0503020204020204" pitchFamily="34" charset="-122"/>
              </a:rPr>
              <a:t>文件，其代码如下：</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2401786" y="2863372"/>
            <a:ext cx="4340427" cy="290701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&lt;!DOCTYPE html&gt;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&lt;html lang="</a:t>
            </a:r>
            <a:r>
              <a:rPr lang="en-US" altLang="zh-CN" sz="1200" kern="100" dirty="0" err="1">
                <a:latin typeface="Arial" panose="020B0604020202020204" pitchFamily="34" charset="0"/>
                <a:ea typeface="宋体" panose="02010600030101010101" pitchFamily="2" charset="-122"/>
              </a:rPr>
              <a:t>en</a:t>
            </a:r>
            <a:r>
              <a:rPr lang="en-US" altLang="zh-CN" sz="1200" kern="100" dirty="0">
                <a:latin typeface="Arial" panose="020B0604020202020204" pitchFamily="34" charset="0"/>
                <a:ea typeface="宋体" panose="02010600030101010101" pitchFamily="2" charset="-122"/>
              </a:rPr>
              <a:t>"&gt;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&lt;head&gt;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&lt;meta charset="UTF-8"&gt;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&lt;title&gt;</a:t>
            </a:r>
            <a:r>
              <a:rPr lang="zh-CN" altLang="en-US" sz="1200" kern="100" dirty="0">
                <a:latin typeface="Arial" panose="020B0604020202020204" pitchFamily="34" charset="0"/>
                <a:ea typeface="宋体" panose="02010600030101010101" pitchFamily="2" charset="-122"/>
              </a:rPr>
              <a:t>搜索测试</a:t>
            </a:r>
            <a:r>
              <a:rPr lang="en-US" altLang="zh-CN" sz="1200" kern="100" dirty="0">
                <a:latin typeface="Arial" panose="020B0604020202020204" pitchFamily="34" charset="0"/>
                <a:ea typeface="宋体" panose="02010600030101010101" pitchFamily="2" charset="-122"/>
              </a:rPr>
              <a:t>&lt;/title&gt;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&lt;/head&gt;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&lt;body&gt;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&lt;form action="/search/" method="get"&gt;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&lt;input type="text" name="q"&gt;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&lt;input type="submit" value="</a:t>
            </a:r>
            <a:r>
              <a:rPr lang="zh-CN" altLang="en-US" sz="1200" kern="100" dirty="0">
                <a:latin typeface="Arial" panose="020B0604020202020204" pitchFamily="34" charset="0"/>
                <a:ea typeface="宋体" panose="02010600030101010101" pitchFamily="2" charset="-122"/>
              </a:rPr>
              <a:t>搜索</a:t>
            </a:r>
            <a:r>
              <a:rPr lang="en-US" altLang="zh-CN" sz="1200" kern="100" dirty="0">
                <a:latin typeface="Arial" panose="020B0604020202020204" pitchFamily="34" charset="0"/>
                <a:ea typeface="宋体" panose="02010600030101010101" pitchFamily="2" charset="-122"/>
              </a:rPr>
              <a:t>"&gt;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&lt;/form&gt;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&lt;/body&gt;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&lt;/html&gt;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7" name="TextBox 2"/>
          <p:cNvSpPr txBox="1">
            <a:spLocks noGrp="1"/>
          </p:cNvSpPr>
          <p:nvPr/>
        </p:nvSpPr>
        <p:spPr>
          <a:xfrm>
            <a:off x="611970" y="1330910"/>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接下来在</a:t>
            </a:r>
            <a:r>
              <a:rPr lang="en-US" altLang="zh-CN" sz="1200" dirty="0">
                <a:solidFill>
                  <a:schemeClr val="tx1">
                    <a:lumMod val="75000"/>
                    <a:lumOff val="25000"/>
                  </a:schemeClr>
                </a:solidFill>
                <a:latin typeface="Candara" panose="020E0502030303020204"/>
                <a:ea typeface="微软雅黑" panose="020B0503020204020204" pitchFamily="34" charset="-122"/>
              </a:rPr>
              <a:t>demo1/DjangoDemo/views.py </a:t>
            </a:r>
            <a:r>
              <a:rPr lang="zh-CN" altLang="en-US" sz="1200" dirty="0">
                <a:solidFill>
                  <a:schemeClr val="tx1">
                    <a:lumMod val="75000"/>
                    <a:lumOff val="25000"/>
                  </a:schemeClr>
                </a:solidFill>
                <a:latin typeface="Candara" panose="020E0502030303020204"/>
                <a:ea typeface="微软雅黑" panose="020B0503020204020204" pitchFamily="34" charset="-122"/>
              </a:rPr>
              <a:t>文件中新增如下代码：</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2401785" y="1764677"/>
            <a:ext cx="4340427" cy="399705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django.http</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HttpResponse</a:t>
            </a:r>
            <a:r>
              <a:rPr lang="en-US" altLang="zh-CN" sz="1200" kern="100" dirty="0">
                <a:latin typeface="Arial" panose="020B0604020202020204" pitchFamily="34" charset="0"/>
                <a:ea typeface="宋体" panose="02010600030101010101" pitchFamily="2" charset="-122"/>
              </a:rPr>
              <a:t>  # form</a:t>
            </a:r>
            <a:r>
              <a:rPr lang="zh-CN" altLang="en-US" sz="1200" kern="100" dirty="0">
                <a:latin typeface="Arial" panose="020B0604020202020204" pitchFamily="34" charset="0"/>
                <a:ea typeface="宋体" panose="02010600030101010101" pitchFamily="2" charset="-122"/>
              </a:rPr>
              <a:t>表单新增内容</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Create your views here.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表单</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search_form</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render(request, 'search_form.html')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接受请求数据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search(request):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request.encoding</a:t>
            </a:r>
            <a:r>
              <a:rPr lang="en-US" altLang="zh-CN" sz="1200" kern="100" dirty="0">
                <a:latin typeface="Arial" panose="020B0604020202020204" pitchFamily="34" charset="0"/>
                <a:ea typeface="宋体" panose="02010600030101010101" pitchFamily="2" charset="-122"/>
              </a:rPr>
              <a:t> = 'utf-8'</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if 'q' in </a:t>
            </a:r>
            <a:r>
              <a:rPr lang="en-US" altLang="zh-CN" sz="1200" kern="100" dirty="0" err="1">
                <a:latin typeface="Arial" panose="020B0604020202020204" pitchFamily="34" charset="0"/>
                <a:ea typeface="宋体" panose="02010600030101010101" pitchFamily="2" charset="-122"/>
              </a:rPr>
              <a:t>request.GET</a:t>
            </a:r>
            <a:r>
              <a:rPr lang="en-US" altLang="zh-CN" sz="1200" kern="100" dirty="0">
                <a:latin typeface="Arial" panose="020B0604020202020204" pitchFamily="34" charset="0"/>
                <a:ea typeface="宋体" panose="02010600030101010101" pitchFamily="2" charset="-122"/>
              </a:rPr>
              <a:t> and </a:t>
            </a:r>
            <a:r>
              <a:rPr lang="en-US" altLang="zh-CN" sz="1200" kern="100" dirty="0" err="1">
                <a:latin typeface="Arial" panose="020B0604020202020204" pitchFamily="34" charset="0"/>
                <a:ea typeface="宋体" panose="02010600030101010101" pitchFamily="2" charset="-122"/>
              </a:rPr>
              <a:t>request.GET</a:t>
            </a:r>
            <a:r>
              <a:rPr lang="en-US" altLang="zh-CN" sz="1200" kern="100" dirty="0">
                <a:latin typeface="Arial" panose="020B0604020202020204" pitchFamily="34" charset="0"/>
                <a:ea typeface="宋体" panose="02010600030101010101" pitchFamily="2" charset="-122"/>
              </a:rPr>
              <a:t>['q']:</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message = '</a:t>
            </a:r>
            <a:r>
              <a:rPr lang="zh-CN" altLang="en-US" sz="1200" kern="100" dirty="0">
                <a:latin typeface="Arial" panose="020B0604020202020204" pitchFamily="34" charset="0"/>
                <a:ea typeface="宋体" panose="02010600030101010101" pitchFamily="2" charset="-122"/>
              </a:rPr>
              <a:t>你搜索的内容为：</a:t>
            </a:r>
            <a:r>
              <a:rPr lang="en-US" altLang="zh-CN" sz="1200" kern="100" dirty="0">
                <a:latin typeface="Arial" panose="020B0604020202020204" pitchFamily="34" charset="0"/>
                <a:ea typeface="宋体" panose="02010600030101010101" pitchFamily="2" charset="-122"/>
              </a:rPr>
              <a:t>' + </a:t>
            </a:r>
            <a:r>
              <a:rPr lang="en-US" altLang="zh-CN" sz="1200" kern="100" dirty="0" err="1">
                <a:latin typeface="Arial" panose="020B0604020202020204" pitchFamily="34" charset="0"/>
                <a:ea typeface="宋体" panose="02010600030101010101" pitchFamily="2" charset="-122"/>
              </a:rPr>
              <a:t>request.GET</a:t>
            </a:r>
            <a:r>
              <a:rPr lang="en-US" altLang="zh-CN" sz="1200" kern="100" dirty="0">
                <a:latin typeface="Arial" panose="020B0604020202020204" pitchFamily="34" charset="0"/>
                <a:ea typeface="宋体" panose="02010600030101010101" pitchFamily="2" charset="-122"/>
              </a:rPr>
              <a:t>['q']</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else:</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message = '</a:t>
            </a:r>
            <a:r>
              <a:rPr lang="zh-CN" altLang="en-US" sz="1200" kern="100" dirty="0">
                <a:latin typeface="Arial" panose="020B0604020202020204" pitchFamily="34" charset="0"/>
                <a:ea typeface="宋体" panose="02010600030101010101" pitchFamily="2" charset="-122"/>
              </a:rPr>
              <a:t>你提交了空表单</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a:t>
            </a:r>
            <a:r>
              <a:rPr lang="en-US" altLang="zh-CN" sz="1200" kern="100" dirty="0" err="1">
                <a:latin typeface="Arial" panose="020B0604020202020204" pitchFamily="34" charset="0"/>
                <a:ea typeface="宋体" panose="02010600030101010101" pitchFamily="2" charset="-122"/>
              </a:rPr>
              <a:t>HttpRequest</a:t>
            </a:r>
            <a:r>
              <a:rPr lang="en-US" altLang="zh-CN" sz="1200" kern="100" dirty="0">
                <a:latin typeface="Arial" panose="020B0604020202020204" pitchFamily="34" charset="0"/>
                <a:ea typeface="宋体" panose="02010600030101010101" pitchFamily="2" charset="-122"/>
              </a:rPr>
              <a:t>(message)</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7" name="TextBox 2"/>
          <p:cNvSpPr txBox="1">
            <a:spLocks noGrp="1"/>
          </p:cNvSpPr>
          <p:nvPr/>
        </p:nvSpPr>
        <p:spPr>
          <a:xfrm>
            <a:off x="611970" y="1330910"/>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最后将</a:t>
            </a:r>
            <a:r>
              <a:rPr lang="en-US" altLang="zh-CN" sz="1200" dirty="0">
                <a:solidFill>
                  <a:schemeClr val="tx1">
                    <a:lumMod val="75000"/>
                    <a:lumOff val="25000"/>
                  </a:schemeClr>
                </a:solidFill>
                <a:latin typeface="Candara" panose="020E0502030303020204"/>
                <a:ea typeface="微软雅黑" panose="020B0503020204020204" pitchFamily="34" charset="-122"/>
              </a:rPr>
              <a:t>urls.py</a:t>
            </a:r>
            <a:r>
              <a:rPr lang="zh-CN" altLang="en-US" sz="1200" dirty="0">
                <a:solidFill>
                  <a:schemeClr val="tx1">
                    <a:lumMod val="75000"/>
                    <a:lumOff val="25000"/>
                  </a:schemeClr>
                </a:solidFill>
                <a:latin typeface="Candara" panose="020E0502030303020204"/>
                <a:ea typeface="微软雅黑" panose="020B0503020204020204" pitchFamily="34" charset="-122"/>
              </a:rPr>
              <a:t>文件中的内容修改为以下形式：</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2401785" y="1747319"/>
            <a:ext cx="4340427" cy="159896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django.conf.urls</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url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DjangoDemo</a:t>
            </a:r>
            <a:r>
              <a:rPr lang="en-US" altLang="zh-CN" sz="1200" kern="100" dirty="0">
                <a:latin typeface="Arial" panose="020B0604020202020204" pitchFamily="34" charset="0"/>
                <a:ea typeface="宋体" panose="02010600030101010101" pitchFamily="2" charset="-122"/>
              </a:rPr>
              <a:t> import views  # </a:t>
            </a:r>
            <a:r>
              <a:rPr lang="zh-CN" altLang="en-US" sz="1200" kern="100" dirty="0">
                <a:latin typeface="Arial" panose="020B0604020202020204" pitchFamily="34" charset="0"/>
                <a:ea typeface="宋体" panose="02010600030101010101" pitchFamily="2" charset="-122"/>
              </a:rPr>
              <a:t>新增</a:t>
            </a:r>
            <a:r>
              <a:rPr lang="en-US" altLang="zh-CN" sz="1200" kern="100" dirty="0">
                <a:latin typeface="Arial" panose="020B0604020202020204" pitchFamily="34" charset="0"/>
                <a:ea typeface="宋体" panose="02010600030101010101" pitchFamily="2" charset="-122"/>
              </a:rPr>
              <a:t>views</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err="1">
                <a:latin typeface="Arial" panose="020B0604020202020204" pitchFamily="34" charset="0"/>
                <a:ea typeface="宋体" panose="02010600030101010101" pitchFamily="2" charset="-122"/>
              </a:rPr>
              <a:t>urlpatterns</a:t>
            </a:r>
            <a:r>
              <a:rPr lang="en-US" altLang="zh-CN" sz="1200" kern="100" dirty="0">
                <a:latin typeface="Arial" panose="020B0604020202020204" pitchFamily="34" charset="0"/>
                <a:ea typeface="宋体" panose="02010600030101010101" pitchFamily="2" charset="-122"/>
              </a:rPr>
              <a:t>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url</a:t>
            </a:r>
            <a:r>
              <a:rPr lang="en-US" altLang="zh-CN" sz="1200" kern="100" dirty="0">
                <a:latin typeface="Arial" panose="020B0604020202020204" pitchFamily="34" charset="0"/>
                <a:ea typeface="宋体" panose="02010600030101010101" pitchFamily="2" charset="-122"/>
              </a:rPr>
              <a:t>(r'^ </a:t>
            </a:r>
            <a:r>
              <a:rPr lang="en-US" altLang="zh-CN" sz="1200" kern="100" dirty="0" err="1">
                <a:latin typeface="Arial" panose="020B0604020202020204" pitchFamily="34" charset="0"/>
                <a:ea typeface="宋体" panose="02010600030101010101" pitchFamily="2" charset="-122"/>
              </a:rPr>
              <a:t>search_form</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views.search_form</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url</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r'^search</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views.search</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p:txBody>
      </p:sp>
      <p:sp>
        <p:nvSpPr>
          <p:cNvPr id="8" name="TextBox 2"/>
          <p:cNvSpPr txBox="1">
            <a:spLocks noGrp="1"/>
          </p:cNvSpPr>
          <p:nvPr/>
        </p:nvSpPr>
        <p:spPr>
          <a:xfrm>
            <a:off x="611969" y="3349494"/>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最后将</a:t>
            </a:r>
            <a:r>
              <a:rPr lang="en-US" altLang="zh-CN" sz="1200" dirty="0">
                <a:solidFill>
                  <a:schemeClr val="tx1">
                    <a:lumMod val="75000"/>
                    <a:lumOff val="25000"/>
                  </a:schemeClr>
                </a:solidFill>
                <a:latin typeface="Candara" panose="020E0502030303020204"/>
                <a:ea typeface="微软雅黑" panose="020B0503020204020204" pitchFamily="34" charset="-122"/>
              </a:rPr>
              <a:t>urls.py</a:t>
            </a:r>
            <a:r>
              <a:rPr lang="zh-CN" altLang="en-US" sz="1200" dirty="0">
                <a:solidFill>
                  <a:schemeClr val="tx1">
                    <a:lumMod val="75000"/>
                    <a:lumOff val="25000"/>
                  </a:schemeClr>
                </a:solidFill>
                <a:latin typeface="Candara" panose="020E0502030303020204"/>
                <a:ea typeface="微软雅黑" panose="020B0503020204020204" pitchFamily="34" charset="-122"/>
              </a:rPr>
              <a:t>文件中的内容修改为以下形式：</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pic>
        <p:nvPicPr>
          <p:cNvPr id="9"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691128" y="3673942"/>
            <a:ext cx="3761740" cy="1751965"/>
          </a:xfrm>
          <a:prstGeom prst="rect">
            <a:avLst/>
          </a:prstGeom>
          <a:noFill/>
          <a:ln>
            <a:noFill/>
          </a:ln>
        </p:spPr>
      </p:pic>
      <p:sp>
        <p:nvSpPr>
          <p:cNvPr id="11" name="TextBox 2"/>
          <p:cNvSpPr txBox="1">
            <a:spLocks noGrp="1"/>
          </p:cNvSpPr>
          <p:nvPr/>
        </p:nvSpPr>
        <p:spPr>
          <a:xfrm>
            <a:off x="392113" y="5425925"/>
            <a:ext cx="7920058" cy="58092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当以空白内容搜素时，页面输出内容为“你提交了空表单”；输入任意内容进行搜索时，页面输出内容为你输入的内容。</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9" name="TextBox 2"/>
          <p:cNvSpPr txBox="1">
            <a:spLocks noGrp="1"/>
          </p:cNvSpPr>
          <p:nvPr/>
        </p:nvSpPr>
        <p:spPr>
          <a:xfrm>
            <a:off x="611970" y="1285316"/>
            <a:ext cx="7920058" cy="59529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2.POST</a:t>
            </a:r>
            <a:r>
              <a:rPr lang="zh-CN" altLang="en-US" sz="1200" dirty="0">
                <a:solidFill>
                  <a:schemeClr val="tx1">
                    <a:lumMod val="75000"/>
                    <a:lumOff val="25000"/>
                  </a:schemeClr>
                </a:solidFill>
                <a:latin typeface="Candara" panose="020E0502030303020204"/>
                <a:ea typeface="微软雅黑" panose="020B0503020204020204" pitchFamily="34" charset="-122"/>
              </a:rPr>
              <a:t>方法</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在</a:t>
            </a:r>
            <a:r>
              <a:rPr lang="en-US" altLang="zh-CN" sz="1200" dirty="0">
                <a:solidFill>
                  <a:schemeClr val="tx1">
                    <a:lumMod val="75000"/>
                    <a:lumOff val="25000"/>
                  </a:schemeClr>
                </a:solidFill>
                <a:latin typeface="Candara" panose="020E0502030303020204"/>
                <a:ea typeface="微软雅黑" panose="020B0503020204020204" pitchFamily="34" charset="-122"/>
              </a:rPr>
              <a:t>templates</a:t>
            </a:r>
            <a:r>
              <a:rPr lang="zh-CN" altLang="en-US" sz="1200" dirty="0">
                <a:solidFill>
                  <a:schemeClr val="tx1">
                    <a:lumMod val="75000"/>
                    <a:lumOff val="25000"/>
                  </a:schemeClr>
                </a:solidFill>
                <a:latin typeface="Candara" panose="020E0502030303020204"/>
                <a:ea typeface="微软雅黑" panose="020B0503020204020204" pitchFamily="34" charset="-122"/>
              </a:rPr>
              <a:t>中创建</a:t>
            </a:r>
            <a:r>
              <a:rPr lang="en-US" altLang="zh-CN" sz="1200" dirty="0">
                <a:solidFill>
                  <a:schemeClr val="tx1">
                    <a:lumMod val="75000"/>
                    <a:lumOff val="25000"/>
                  </a:schemeClr>
                </a:solidFill>
                <a:latin typeface="Candara" panose="020E0502030303020204"/>
                <a:ea typeface="微软雅黑" panose="020B0503020204020204" pitchFamily="34" charset="-122"/>
              </a:rPr>
              <a:t>search_post.html</a:t>
            </a:r>
            <a:r>
              <a:rPr lang="zh-CN" altLang="en-US" sz="1200" dirty="0">
                <a:solidFill>
                  <a:schemeClr val="tx1">
                    <a:lumMod val="75000"/>
                    <a:lumOff val="25000"/>
                  </a:schemeClr>
                </a:solidFill>
                <a:latin typeface="Candara" panose="020E0502030303020204"/>
                <a:ea typeface="微软雅黑" panose="020B0503020204020204" pitchFamily="34" charset="-122"/>
              </a:rPr>
              <a:t>：</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2401785" y="2011645"/>
            <a:ext cx="4340427" cy="356103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&lt;!DOCTYPE html&gt;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&lt;html&gt;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&lt;head&gt;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&lt;meta charset="utf-8"&gt;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&lt;title&gt;Title&lt;/title&gt;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&lt;/head&gt;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&lt;body&gt;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&lt;form action="/search-post/" method="post"&gt;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 </a:t>
            </a:r>
            <a:r>
              <a:rPr lang="en-US" altLang="zh-CN" sz="1200" kern="100" dirty="0" err="1">
                <a:latin typeface="Arial" panose="020B0604020202020204" pitchFamily="34" charset="0"/>
                <a:ea typeface="宋体" panose="02010600030101010101" pitchFamily="2" charset="-122"/>
              </a:rPr>
              <a:t>csrf_token</a:t>
            </a: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&lt;input type="text" name="q"&gt;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&lt;input type="submit" value="</a:t>
            </a:r>
            <a:r>
              <a:rPr lang="zh-CN" altLang="en-US" sz="1200" kern="100" dirty="0">
                <a:latin typeface="Arial" panose="020B0604020202020204" pitchFamily="34" charset="0"/>
                <a:ea typeface="宋体" panose="02010600030101010101" pitchFamily="2" charset="-122"/>
              </a:rPr>
              <a:t>搜索</a:t>
            </a:r>
            <a:r>
              <a:rPr lang="en-US" altLang="zh-CN" sz="1200" kern="100" dirty="0">
                <a:latin typeface="Arial" panose="020B0604020202020204" pitchFamily="34" charset="0"/>
                <a:ea typeface="宋体" panose="02010600030101010101" pitchFamily="2" charset="-122"/>
              </a:rPr>
              <a:t>"&gt;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&lt;/form&gt;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&lt;p&gt;{{ </a:t>
            </a:r>
            <a:r>
              <a:rPr lang="en-US" altLang="zh-CN" sz="1200" kern="100" dirty="0" err="1">
                <a:latin typeface="Arial" panose="020B0604020202020204" pitchFamily="34" charset="0"/>
                <a:ea typeface="宋体" panose="02010600030101010101" pitchFamily="2" charset="-122"/>
              </a:rPr>
              <a:t>rlt</a:t>
            </a:r>
            <a:r>
              <a:rPr lang="en-US" altLang="zh-CN" sz="1200" kern="100" dirty="0">
                <a:latin typeface="Arial" panose="020B0604020202020204" pitchFamily="34" charset="0"/>
                <a:ea typeface="宋体" panose="02010600030101010101" pitchFamily="2" charset="-122"/>
              </a:rPr>
              <a:t> }}&lt;/p&gt;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&lt;/body&gt;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&lt;/html&gt;</a:t>
            </a:r>
            <a:endParaRPr lang="en-US" altLang="zh-CN" sz="1200" kern="100" dirty="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7" name="TextBox 2"/>
          <p:cNvSpPr txBox="1">
            <a:spLocks noGrp="1"/>
          </p:cNvSpPr>
          <p:nvPr/>
        </p:nvSpPr>
        <p:spPr>
          <a:xfrm>
            <a:off x="611970" y="1330910"/>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然后在</a:t>
            </a:r>
            <a:r>
              <a:rPr lang="en-US" altLang="zh-CN" sz="1200" dirty="0">
                <a:solidFill>
                  <a:schemeClr val="tx1">
                    <a:lumMod val="75000"/>
                    <a:lumOff val="25000"/>
                  </a:schemeClr>
                </a:solidFill>
                <a:latin typeface="Candara" panose="020E0502030303020204"/>
                <a:ea typeface="微软雅黑" panose="020B0503020204020204" pitchFamily="34" charset="-122"/>
              </a:rPr>
              <a:t>views.py</a:t>
            </a:r>
            <a:r>
              <a:rPr lang="zh-CN" altLang="en-US" sz="1200" dirty="0">
                <a:solidFill>
                  <a:schemeClr val="tx1">
                    <a:lumMod val="75000"/>
                    <a:lumOff val="25000"/>
                  </a:schemeClr>
                </a:solidFill>
                <a:latin typeface="Candara" panose="020E0502030303020204"/>
                <a:ea typeface="微软雅黑" panose="020B0503020204020204" pitchFamily="34" charset="-122"/>
              </a:rPr>
              <a:t>中添加代码：</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2401785" y="1638315"/>
            <a:ext cx="4340427" cy="1816972"/>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django.views.decorators</a:t>
            </a:r>
            <a:r>
              <a:rPr lang="en-US" altLang="zh-CN" sz="1200" kern="100" dirty="0">
                <a:latin typeface="Arial" panose="020B0604020202020204" pitchFamily="34" charset="0"/>
                <a:ea typeface="宋体" panose="02010600030101010101" pitchFamily="2" charset="-122"/>
              </a:rPr>
              <a:t> import </a:t>
            </a:r>
            <a:r>
              <a:rPr lang="en-US" altLang="zh-CN" sz="1200" kern="100" dirty="0" err="1">
                <a:latin typeface="Arial" panose="020B0604020202020204" pitchFamily="34" charset="0"/>
                <a:ea typeface="宋体" panose="02010600030101010101" pitchFamily="2" charset="-122"/>
              </a:rPr>
              <a:t>csrf</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zh-CN" altLang="en-US" sz="1200" kern="100" dirty="0">
                <a:latin typeface="Arial" panose="020B0604020202020204" pitchFamily="34" charset="0"/>
                <a:ea typeface="宋体" panose="02010600030101010101" pitchFamily="2" charset="-122"/>
              </a:rPr>
              <a:t>接收</a:t>
            </a:r>
            <a:r>
              <a:rPr lang="en-US" altLang="zh-CN" sz="1200" kern="100" dirty="0">
                <a:latin typeface="Arial" panose="020B0604020202020204" pitchFamily="34" charset="0"/>
                <a:ea typeface="宋体" panose="02010600030101010101" pitchFamily="2" charset="-122"/>
              </a:rPr>
              <a:t>POST</a:t>
            </a:r>
            <a:r>
              <a:rPr lang="zh-CN" altLang="en-US" sz="1200" kern="100" dirty="0">
                <a:latin typeface="Arial" panose="020B0604020202020204" pitchFamily="34" charset="0"/>
                <a:ea typeface="宋体" panose="02010600030101010101" pitchFamily="2" charset="-122"/>
              </a:rPr>
              <a:t>请求数据</a:t>
            </a:r>
            <a:endParaRPr lang="zh-CN" altLang="en-US"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def </a:t>
            </a:r>
            <a:r>
              <a:rPr lang="en-US" altLang="zh-CN" sz="1200" kern="100" dirty="0" err="1">
                <a:latin typeface="Arial" panose="020B0604020202020204" pitchFamily="34" charset="0"/>
                <a:ea typeface="宋体" panose="02010600030101010101" pitchFamily="2" charset="-122"/>
              </a:rPr>
              <a:t>search_post</a:t>
            </a:r>
            <a:r>
              <a:rPr lang="en-US" altLang="zh-CN" sz="1200" kern="100" dirty="0">
                <a:latin typeface="Arial" panose="020B0604020202020204" pitchFamily="34" charset="0"/>
                <a:ea typeface="宋体" panose="02010600030101010101" pitchFamily="2" charset="-122"/>
              </a:rPr>
              <a:t>(request):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ctx</a:t>
            </a:r>
            <a:r>
              <a:rPr lang="en-US" altLang="zh-CN" sz="1200" kern="100" dirty="0">
                <a:latin typeface="Arial" panose="020B0604020202020204" pitchFamily="34" charset="0"/>
                <a:ea typeface="宋体" panose="02010600030101010101" pitchFamily="2" charset="-122"/>
              </a:rPr>
              <a:t>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if </a:t>
            </a:r>
            <a:r>
              <a:rPr lang="en-US" altLang="zh-CN" sz="1200" kern="100" dirty="0" err="1">
                <a:latin typeface="Arial" panose="020B0604020202020204" pitchFamily="34" charset="0"/>
                <a:ea typeface="宋体" panose="02010600030101010101" pitchFamily="2" charset="-122"/>
              </a:rPr>
              <a:t>request.POST</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ctx</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rlt</a:t>
            </a:r>
            <a:r>
              <a:rPr lang="en-US" altLang="zh-CN" sz="1200" kern="100" dirty="0">
                <a:latin typeface="Arial" panose="020B0604020202020204" pitchFamily="34" charset="0"/>
                <a:ea typeface="宋体" panose="02010600030101010101" pitchFamily="2" charset="-122"/>
              </a:rPr>
              <a:t>'] = </a:t>
            </a:r>
            <a:r>
              <a:rPr lang="en-US" altLang="zh-CN" sz="1200" kern="100" dirty="0" err="1">
                <a:latin typeface="Arial" panose="020B0604020202020204" pitchFamily="34" charset="0"/>
                <a:ea typeface="宋体" panose="02010600030101010101" pitchFamily="2" charset="-122"/>
              </a:rPr>
              <a:t>request.POST</a:t>
            </a:r>
            <a:r>
              <a:rPr lang="en-US" altLang="zh-CN" sz="1200" kern="100" dirty="0">
                <a:latin typeface="Arial" panose="020B0604020202020204" pitchFamily="34" charset="0"/>
                <a:ea typeface="宋体" panose="02010600030101010101" pitchFamily="2" charset="-122"/>
              </a:rPr>
              <a:t>['q']</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ts val="1670"/>
              </a:lnSpc>
              <a:spcBef>
                <a:spcPts val="0"/>
              </a:spcBef>
            </a:pPr>
            <a:r>
              <a:rPr lang="en-US" altLang="zh-CN" sz="1200" kern="100" dirty="0">
                <a:latin typeface="Arial" panose="020B0604020202020204" pitchFamily="34" charset="0"/>
                <a:ea typeface="宋体" panose="02010600030101010101" pitchFamily="2" charset="-122"/>
              </a:rPr>
              <a:t>    return render(request, 'search_post.html', </a:t>
            </a:r>
            <a:r>
              <a:rPr lang="en-US" altLang="zh-CN" sz="1200" kern="100" dirty="0" err="1">
                <a:latin typeface="Arial" panose="020B0604020202020204" pitchFamily="34" charset="0"/>
                <a:ea typeface="宋体" panose="02010600030101010101" pitchFamily="2" charset="-122"/>
              </a:rPr>
              <a:t>ctx</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p:txBody>
      </p:sp>
      <p:sp>
        <p:nvSpPr>
          <p:cNvPr id="8" name="TextBox 2"/>
          <p:cNvSpPr txBox="1">
            <a:spLocks noGrp="1"/>
          </p:cNvSpPr>
          <p:nvPr/>
        </p:nvSpPr>
        <p:spPr>
          <a:xfrm>
            <a:off x="611970" y="3428751"/>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然后再</a:t>
            </a:r>
            <a:r>
              <a:rPr lang="en-US" altLang="zh-CN" sz="1200" dirty="0">
                <a:solidFill>
                  <a:schemeClr val="tx1">
                    <a:lumMod val="75000"/>
                    <a:lumOff val="25000"/>
                  </a:schemeClr>
                </a:solidFill>
                <a:latin typeface="Candara" panose="020E0502030303020204"/>
                <a:ea typeface="微软雅黑" panose="020B0503020204020204" pitchFamily="34" charset="-122"/>
              </a:rPr>
              <a:t>urls.py</a:t>
            </a:r>
            <a:r>
              <a:rPr lang="zh-CN" altLang="en-US" sz="1200" dirty="0">
                <a:solidFill>
                  <a:schemeClr val="tx1">
                    <a:lumMod val="75000"/>
                    <a:lumOff val="25000"/>
                  </a:schemeClr>
                </a:solidFill>
                <a:latin typeface="Candara" panose="020E0502030303020204"/>
                <a:ea typeface="微软雅黑" panose="020B0503020204020204" pitchFamily="34" charset="-122"/>
              </a:rPr>
              <a:t>中添加进我们刚才的页面路径：</a:t>
            </a:r>
            <a:r>
              <a:rPr lang="en-US" altLang="zh-CN" sz="1200" dirty="0" err="1">
                <a:solidFill>
                  <a:schemeClr val="tx1">
                    <a:lumMod val="75000"/>
                    <a:lumOff val="25000"/>
                  </a:schemeClr>
                </a:solidFill>
                <a:latin typeface="Candara" panose="020E0502030303020204"/>
                <a:ea typeface="微软雅黑" panose="020B0503020204020204" pitchFamily="34" charset="-122"/>
              </a:rPr>
              <a:t>url</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err="1">
                <a:solidFill>
                  <a:schemeClr val="tx1">
                    <a:lumMod val="75000"/>
                    <a:lumOff val="25000"/>
                  </a:schemeClr>
                </a:solidFill>
                <a:latin typeface="Candara" panose="020E0502030303020204"/>
                <a:ea typeface="微软雅黑" panose="020B0503020204020204" pitchFamily="34" charset="-122"/>
              </a:rPr>
              <a:t>r'^search-post</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en-US" altLang="zh-CN" sz="1200" dirty="0" err="1">
                <a:solidFill>
                  <a:schemeClr val="tx1">
                    <a:lumMod val="75000"/>
                    <a:lumOff val="25000"/>
                  </a:schemeClr>
                </a:solidFill>
                <a:latin typeface="Candara" panose="020E0502030303020204"/>
                <a:ea typeface="微软雅黑" panose="020B0503020204020204" pitchFamily="34" charset="-122"/>
              </a:rPr>
              <a:t>views.search_post</a:t>
            </a:r>
            <a:r>
              <a:rPr lang="en-US" altLang="zh-CN" sz="1200" dirty="0">
                <a:solidFill>
                  <a:schemeClr val="tx1">
                    <a:lumMod val="75000"/>
                    <a:lumOff val="25000"/>
                  </a:schemeClr>
                </a:solidFill>
                <a:latin typeface="Candara" panose="020E0502030303020204"/>
                <a:ea typeface="微软雅黑" panose="020B0503020204020204" pitchFamily="34" charset="-122"/>
              </a:rPr>
              <a:t>)</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pic>
        <p:nvPicPr>
          <p:cNvPr id="9"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691128" y="3707498"/>
            <a:ext cx="3761740" cy="1751965"/>
          </a:xfrm>
          <a:prstGeom prst="rect">
            <a:avLst/>
          </a:prstGeom>
          <a:noFill/>
          <a:ln>
            <a:noFill/>
          </a:ln>
        </p:spPr>
      </p:pic>
      <p:sp>
        <p:nvSpPr>
          <p:cNvPr id="11" name="TextBox 2"/>
          <p:cNvSpPr txBox="1">
            <a:spLocks noGrp="1"/>
          </p:cNvSpPr>
          <p:nvPr/>
        </p:nvSpPr>
        <p:spPr>
          <a:xfrm>
            <a:off x="392113" y="5425925"/>
            <a:ext cx="7920058" cy="58092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初步访问好像跟</a:t>
            </a:r>
            <a:r>
              <a:rPr lang="en-US" altLang="zh-CN" sz="1200" dirty="0">
                <a:solidFill>
                  <a:schemeClr val="tx1">
                    <a:lumMod val="75000"/>
                    <a:lumOff val="25000"/>
                  </a:schemeClr>
                </a:solidFill>
                <a:latin typeface="Candara" panose="020E0502030303020204"/>
                <a:ea typeface="微软雅黑" panose="020B0503020204020204" pitchFamily="34" charset="-122"/>
              </a:rPr>
              <a:t>GET</a:t>
            </a:r>
            <a:r>
              <a:rPr lang="zh-CN" altLang="en-US" sz="1200" dirty="0">
                <a:solidFill>
                  <a:schemeClr val="tx1">
                    <a:lumMod val="75000"/>
                    <a:lumOff val="25000"/>
                  </a:schemeClr>
                </a:solidFill>
                <a:latin typeface="Candara" panose="020E0502030303020204"/>
                <a:ea typeface="微软雅黑" panose="020B0503020204020204" pitchFamily="34" charset="-122"/>
              </a:rPr>
              <a:t>方法并没有什么不同，但是点击搜索按钮的时候发现在连接后面并不会携带参数了。接下来请使用键盘上的快捷键</a:t>
            </a:r>
            <a:r>
              <a:rPr lang="en-US" altLang="zh-CN" sz="1200" dirty="0">
                <a:solidFill>
                  <a:schemeClr val="tx1">
                    <a:lumMod val="75000"/>
                    <a:lumOff val="25000"/>
                  </a:schemeClr>
                </a:solidFill>
                <a:latin typeface="Candara" panose="020E0502030303020204"/>
                <a:ea typeface="微软雅黑" panose="020B0503020204020204" pitchFamily="34" charset="-122"/>
              </a:rPr>
              <a:t>F12</a:t>
            </a:r>
            <a:r>
              <a:rPr lang="zh-CN" altLang="en-US" sz="1200" dirty="0">
                <a:solidFill>
                  <a:schemeClr val="tx1">
                    <a:lumMod val="75000"/>
                    <a:lumOff val="25000"/>
                  </a:schemeClr>
                </a:solidFill>
                <a:latin typeface="Candara" panose="020E0502030303020204"/>
                <a:ea typeface="微软雅黑" panose="020B0503020204020204" pitchFamily="34" charset="-122"/>
              </a:rPr>
              <a:t>打开浏览器的控制台，我们切换至</a:t>
            </a:r>
            <a:r>
              <a:rPr lang="en-US" altLang="zh-CN" sz="1200" dirty="0">
                <a:solidFill>
                  <a:schemeClr val="tx1">
                    <a:lumMod val="75000"/>
                    <a:lumOff val="25000"/>
                  </a:schemeClr>
                </a:solidFill>
                <a:latin typeface="Candara" panose="020E0502030303020204"/>
                <a:ea typeface="微软雅黑" panose="020B0503020204020204" pitchFamily="34" charset="-122"/>
              </a:rPr>
              <a:t>Network</a:t>
            </a:r>
            <a:r>
              <a:rPr lang="zh-CN" altLang="en-US" sz="1200" dirty="0">
                <a:solidFill>
                  <a:schemeClr val="tx1">
                    <a:lumMod val="75000"/>
                    <a:lumOff val="25000"/>
                  </a:schemeClr>
                </a:solidFill>
                <a:latin typeface="Candara" panose="020E0502030303020204"/>
                <a:ea typeface="微软雅黑" panose="020B0503020204020204" pitchFamily="34" charset="-122"/>
              </a:rPr>
              <a:t>进行观察。</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392113" y="4558887"/>
            <a:ext cx="7920058" cy="135037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在该界面下，点击一下搜索按钮，就会出现左边板块的这个</a:t>
            </a:r>
            <a:r>
              <a:rPr lang="en-US" altLang="zh-CN" sz="1200" dirty="0">
                <a:solidFill>
                  <a:schemeClr val="tx1">
                    <a:lumMod val="75000"/>
                    <a:lumOff val="25000"/>
                  </a:schemeClr>
                </a:solidFill>
                <a:latin typeface="Candara" panose="020E0502030303020204"/>
                <a:ea typeface="微软雅黑" panose="020B0503020204020204" pitchFamily="34" charset="-122"/>
              </a:rPr>
              <a:t>search-post/</a:t>
            </a:r>
            <a:r>
              <a:rPr lang="zh-CN" altLang="en-US" sz="1200" dirty="0">
                <a:solidFill>
                  <a:schemeClr val="tx1">
                    <a:lumMod val="75000"/>
                    <a:lumOff val="25000"/>
                  </a:schemeClr>
                </a:solidFill>
                <a:latin typeface="Candara" panose="020E0502030303020204"/>
                <a:ea typeface="微软雅黑" panose="020B0503020204020204" pitchFamily="34" charset="-122"/>
              </a:rPr>
              <a:t>，我们把这个称之为请求。网页中各种请求会向后台获取相应的数据从而达到相应页面显示的效果。点击这个请求，就会出现右边的板块，直接看最下面的内容，此时会与一个</a:t>
            </a:r>
            <a:r>
              <a:rPr lang="en-US" altLang="zh-CN" sz="1200" dirty="0">
                <a:solidFill>
                  <a:schemeClr val="tx1">
                    <a:lumMod val="75000"/>
                    <a:lumOff val="25000"/>
                  </a:schemeClr>
                </a:solidFill>
                <a:latin typeface="Candara" panose="020E0502030303020204"/>
                <a:ea typeface="微软雅黑" panose="020B0503020204020204" pitchFamily="34" charset="-122"/>
              </a:rPr>
              <a:t>Form Data</a:t>
            </a:r>
            <a:r>
              <a:rPr lang="zh-CN" altLang="en-US" sz="1200" dirty="0">
                <a:solidFill>
                  <a:schemeClr val="tx1">
                    <a:lumMod val="75000"/>
                    <a:lumOff val="25000"/>
                  </a:schemeClr>
                </a:solidFill>
                <a:latin typeface="Candara" panose="020E0502030303020204"/>
                <a:ea typeface="微软雅黑" panose="020B0503020204020204" pitchFamily="34" charset="-122"/>
              </a:rPr>
              <a:t>，其中写了相应的数据。这是</a:t>
            </a:r>
            <a:r>
              <a:rPr lang="en-US" altLang="zh-CN" sz="1200" dirty="0">
                <a:solidFill>
                  <a:schemeClr val="tx1">
                    <a:lumMod val="75000"/>
                    <a:lumOff val="25000"/>
                  </a:schemeClr>
                </a:solidFill>
                <a:latin typeface="Candara" panose="020E0502030303020204"/>
                <a:ea typeface="微软雅黑" panose="020B0503020204020204" pitchFamily="34" charset="-122"/>
              </a:rPr>
              <a:t>POST</a:t>
            </a:r>
            <a:r>
              <a:rPr lang="zh-CN" altLang="en-US" sz="1200" dirty="0">
                <a:solidFill>
                  <a:schemeClr val="tx1">
                    <a:lumMod val="75000"/>
                    <a:lumOff val="25000"/>
                  </a:schemeClr>
                </a:solidFill>
                <a:latin typeface="Candara" panose="020E0502030303020204"/>
                <a:ea typeface="微软雅黑" panose="020B0503020204020204" pitchFamily="34" charset="-122"/>
              </a:rPr>
              <a:t>方法携带参数给后台请求数据的常用方式，其中我们发现了之前使用</a:t>
            </a:r>
            <a:r>
              <a:rPr lang="en-US" altLang="zh-CN" sz="1200" dirty="0">
                <a:solidFill>
                  <a:schemeClr val="tx1">
                    <a:lumMod val="75000"/>
                    <a:lumOff val="25000"/>
                  </a:schemeClr>
                </a:solidFill>
                <a:latin typeface="Candara" panose="020E0502030303020204"/>
                <a:ea typeface="微软雅黑" panose="020B0503020204020204" pitchFamily="34" charset="-122"/>
              </a:rPr>
              <a:t>GET</a:t>
            </a:r>
            <a:r>
              <a:rPr lang="zh-CN" altLang="en-US" sz="1200" dirty="0">
                <a:solidFill>
                  <a:schemeClr val="tx1">
                    <a:lumMod val="75000"/>
                    <a:lumOff val="25000"/>
                  </a:schemeClr>
                </a:solidFill>
                <a:latin typeface="Candara" panose="020E0502030303020204"/>
                <a:ea typeface="微软雅黑" panose="020B0503020204020204" pitchFamily="34" charset="-122"/>
              </a:rPr>
              <a:t>方法携带的参数</a:t>
            </a:r>
            <a:r>
              <a:rPr lang="en-US" altLang="zh-CN" sz="1200" dirty="0">
                <a:solidFill>
                  <a:schemeClr val="tx1">
                    <a:lumMod val="75000"/>
                    <a:lumOff val="25000"/>
                  </a:schemeClr>
                </a:solidFill>
                <a:latin typeface="Candara" panose="020E0502030303020204"/>
                <a:ea typeface="微软雅黑" panose="020B0503020204020204" pitchFamily="34" charset="-122"/>
              </a:rPr>
              <a:t>q</a:t>
            </a:r>
            <a:r>
              <a:rPr lang="zh-CN" altLang="en-US" sz="1200" dirty="0">
                <a:solidFill>
                  <a:schemeClr val="tx1">
                    <a:lumMod val="75000"/>
                    <a:lumOff val="25000"/>
                  </a:schemeClr>
                </a:solidFill>
                <a:latin typeface="Candara" panose="020E0502030303020204"/>
                <a:ea typeface="微软雅黑" panose="020B0503020204020204" pitchFamily="34" charset="-122"/>
              </a:rPr>
              <a:t>就在此页面且显示为空内容。当在输入框中输入内容再点击搜索按钮，出现的页面内容效果与</a:t>
            </a:r>
            <a:r>
              <a:rPr lang="en-US" altLang="zh-CN" sz="1200" dirty="0">
                <a:solidFill>
                  <a:schemeClr val="tx1">
                    <a:lumMod val="75000"/>
                    <a:lumOff val="25000"/>
                  </a:schemeClr>
                </a:solidFill>
                <a:latin typeface="Candara" panose="020E0502030303020204"/>
                <a:ea typeface="微软雅黑" panose="020B0503020204020204" pitchFamily="34" charset="-122"/>
              </a:rPr>
              <a:t>GET</a:t>
            </a:r>
            <a:r>
              <a:rPr lang="zh-CN" altLang="en-US" sz="1200" dirty="0">
                <a:solidFill>
                  <a:schemeClr val="tx1">
                    <a:lumMod val="75000"/>
                    <a:lumOff val="25000"/>
                  </a:schemeClr>
                </a:solidFill>
                <a:latin typeface="Candara" panose="020E0502030303020204"/>
                <a:ea typeface="微软雅黑" panose="020B0503020204020204" pitchFamily="34" charset="-122"/>
              </a:rPr>
              <a:t>方法示例相同，但是不会再跳其他页面进行显示。</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pic>
        <p:nvPicPr>
          <p:cNvPr id="12" name="图片 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459658" y="1457495"/>
            <a:ext cx="8291503" cy="3101392"/>
          </a:xfrm>
          <a:prstGeom prst="rect">
            <a:avLst/>
          </a:prstGeom>
          <a:noFill/>
          <a:ln>
            <a:noFill/>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392113" y="1493134"/>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a:solidFill>
                  <a:schemeClr val="tx1">
                    <a:lumMod val="75000"/>
                    <a:lumOff val="25000"/>
                  </a:schemeClr>
                </a:solidFill>
                <a:latin typeface="Candara" panose="020E0502030303020204"/>
                <a:ea typeface="微软雅黑" panose="020B0503020204020204" pitchFamily="34" charset="-122"/>
              </a:rPr>
              <a:t>Request</a:t>
            </a:r>
            <a:r>
              <a:rPr lang="zh-CN" altLang="en-US" sz="1200">
                <a:solidFill>
                  <a:schemeClr val="tx1">
                    <a:lumMod val="75000"/>
                    <a:lumOff val="25000"/>
                  </a:schemeClr>
                </a:solidFill>
                <a:latin typeface="Candara" panose="020E0502030303020204"/>
                <a:ea typeface="微软雅黑" panose="020B0503020204020204" pitchFamily="34" charset="-122"/>
              </a:rPr>
              <a:t>对象</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7" name="表格 6"/>
          <p:cNvGraphicFramePr>
            <a:graphicFrameLocks noGrp="1"/>
          </p:cNvGraphicFramePr>
          <p:nvPr/>
        </p:nvGraphicFramePr>
        <p:xfrm>
          <a:off x="628650" y="1922350"/>
          <a:ext cx="7886700" cy="4173347"/>
        </p:xfrm>
        <a:graphic>
          <a:graphicData uri="http://schemas.openxmlformats.org/drawingml/2006/table">
            <a:tbl>
              <a:tblPr>
                <a:tableStyleId>{5C22544A-7EE6-4342-B048-85BDC9FD1C3A}</a:tableStyleId>
              </a:tblPr>
              <a:tblGrid>
                <a:gridCol w="1402255"/>
                <a:gridCol w="6484445"/>
              </a:tblGrid>
              <a:tr h="209550">
                <a:tc>
                  <a:txBody>
                    <a:bodyPr/>
                    <a:lstStyle/>
                    <a:p>
                      <a:pPr marL="0" indent="0" algn="ctr">
                        <a:lnSpc>
                          <a:spcPts val="1600"/>
                        </a:lnSpc>
                      </a:pPr>
                      <a:r>
                        <a:rPr lang="zh-CN" altLang="en-US" sz="1050" kern="100">
                          <a:effectLst/>
                        </a:rPr>
                        <a:t>属性</a:t>
                      </a:r>
                      <a:endParaRPr lang="zh-CN" altLang="en-US" sz="1050" kern="10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00"/>
                        </a:lnSpc>
                      </a:pPr>
                      <a:r>
                        <a:rPr lang="zh-CN" altLang="en-US" sz="1050" kern="100">
                          <a:effectLst/>
                        </a:rPr>
                        <a:t>描述</a:t>
                      </a:r>
                      <a:endParaRPr lang="zh-CN" altLang="en-US" sz="1050" kern="100">
                        <a:effectLst/>
                        <a:latin typeface="Times New Roman" panose="02020603050405020304" pitchFamily="18" charset="0"/>
                        <a:ea typeface="宋体" panose="02010600030101010101" pitchFamily="2" charset="-122"/>
                      </a:endParaRPr>
                    </a:p>
                  </a:txBody>
                  <a:tcPr anchor="ctr"/>
                </a:tc>
              </a:tr>
              <a:tr h="203200">
                <a:tc>
                  <a:txBody>
                    <a:bodyPr/>
                    <a:lstStyle/>
                    <a:p>
                      <a:pPr marL="0" indent="0" algn="ctr">
                        <a:lnSpc>
                          <a:spcPts val="1600"/>
                        </a:lnSpc>
                      </a:pPr>
                      <a:r>
                        <a:rPr lang="en-US" sz="1050" kern="100">
                          <a:effectLst/>
                        </a:rPr>
                        <a:t>path</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rPr>
                        <a:t>请求页面的全路径</a:t>
                      </a:r>
                      <a:r>
                        <a:rPr lang="en-US" altLang="zh-CN" sz="1050" kern="100">
                          <a:effectLst/>
                        </a:rPr>
                        <a:t>,</a:t>
                      </a:r>
                      <a:r>
                        <a:rPr lang="zh-CN" altLang="en-US" sz="1050" kern="100">
                          <a:effectLst/>
                        </a:rPr>
                        <a:t>不包括域名</a:t>
                      </a:r>
                      <a:r>
                        <a:rPr lang="en-US" altLang="zh-CN" sz="1050" kern="100">
                          <a:effectLst/>
                        </a:rPr>
                        <a:t>—</a:t>
                      </a:r>
                      <a:r>
                        <a:rPr lang="zh-CN" altLang="en-US" sz="1050" kern="100">
                          <a:effectLst/>
                        </a:rPr>
                        <a:t>例如</a:t>
                      </a:r>
                      <a:r>
                        <a:rPr lang="en-US" altLang="zh-CN" sz="1050" kern="100">
                          <a:effectLst/>
                        </a:rPr>
                        <a:t>, "/hello/"</a:t>
                      </a:r>
                      <a:r>
                        <a:rPr lang="zh-CN" altLang="en-US" sz="1050" kern="100">
                          <a:effectLst/>
                        </a:rPr>
                        <a:t>。</a:t>
                      </a:r>
                      <a:endParaRPr lang="zh-CN" altLang="en-US" sz="1050" kern="100">
                        <a:effectLst/>
                        <a:latin typeface="Times New Roman" panose="02020603050405020304" pitchFamily="18" charset="0"/>
                        <a:ea typeface="宋体" panose="02010600030101010101" pitchFamily="2" charset="-122"/>
                      </a:endParaRPr>
                    </a:p>
                  </a:txBody>
                  <a:tcPr/>
                </a:tc>
              </a:tr>
              <a:tr h="1022985">
                <a:tc>
                  <a:txBody>
                    <a:bodyPr/>
                    <a:lstStyle/>
                    <a:p>
                      <a:pPr marL="0" indent="0" algn="ctr">
                        <a:lnSpc>
                          <a:spcPts val="1600"/>
                        </a:lnSpc>
                      </a:pPr>
                      <a:r>
                        <a:rPr lang="en-US" sz="1050" kern="100">
                          <a:effectLst/>
                        </a:rPr>
                        <a:t>method</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rPr>
                        <a:t>请求中使用的</a:t>
                      </a:r>
                      <a:r>
                        <a:rPr lang="en-US" sz="1050" kern="100">
                          <a:effectLst/>
                        </a:rPr>
                        <a:t>HTTP</a:t>
                      </a:r>
                      <a:r>
                        <a:rPr lang="zh-CN" altLang="en-US" sz="1050" kern="100">
                          <a:effectLst/>
                        </a:rPr>
                        <a:t>方法的字符串表示。全大写表示。例如</a:t>
                      </a:r>
                      <a:r>
                        <a:rPr lang="en-US" altLang="zh-CN" sz="1050" kern="100">
                          <a:effectLst/>
                        </a:rPr>
                        <a:t>:</a:t>
                      </a:r>
                      <a:endParaRPr lang="zh-CN" altLang="en-US" sz="1050" kern="100">
                        <a:effectLst/>
                      </a:endParaRPr>
                    </a:p>
                    <a:p>
                      <a:pPr marL="0" indent="0" algn="l">
                        <a:lnSpc>
                          <a:spcPts val="1600"/>
                        </a:lnSpc>
                      </a:pPr>
                      <a:r>
                        <a:rPr lang="en-US" sz="1050" kern="100">
                          <a:effectLst/>
                        </a:rPr>
                        <a:t>if request.method == 'GET':</a:t>
                      </a:r>
                      <a:endParaRPr lang="en-US" sz="1050" kern="100">
                        <a:effectLst/>
                      </a:endParaRPr>
                    </a:p>
                    <a:p>
                      <a:pPr marL="0" indent="0" algn="l">
                        <a:lnSpc>
                          <a:spcPts val="1600"/>
                        </a:lnSpc>
                      </a:pPr>
                      <a:r>
                        <a:rPr lang="en-US" sz="1050" kern="100">
                          <a:effectLst/>
                        </a:rPr>
                        <a:t>    do_something()</a:t>
                      </a:r>
                      <a:endParaRPr lang="en-US" sz="1050" kern="100">
                        <a:effectLst/>
                      </a:endParaRPr>
                    </a:p>
                    <a:p>
                      <a:pPr marL="0" indent="0" algn="l">
                        <a:lnSpc>
                          <a:spcPts val="1600"/>
                        </a:lnSpc>
                      </a:pPr>
                      <a:r>
                        <a:rPr lang="en-US" sz="1050" kern="100">
                          <a:effectLst/>
                        </a:rPr>
                        <a:t>elif request.method == 'POST':</a:t>
                      </a:r>
                      <a:endParaRPr lang="en-US" sz="1050" kern="100">
                        <a:effectLst/>
                      </a:endParaRPr>
                    </a:p>
                    <a:p>
                      <a:pPr marL="0" indent="0" algn="l">
                        <a:lnSpc>
                          <a:spcPts val="1600"/>
                        </a:lnSpc>
                      </a:pPr>
                      <a:r>
                        <a:rPr lang="en-US" sz="1050" kern="100">
                          <a:effectLst/>
                        </a:rPr>
                        <a:t>    do_something_else()</a:t>
                      </a:r>
                      <a:endParaRPr lang="en-US" sz="1050" kern="100">
                        <a:effectLst/>
                        <a:latin typeface="Times New Roman" panose="02020603050405020304" pitchFamily="18" charset="0"/>
                        <a:ea typeface="宋体" panose="02010600030101010101" pitchFamily="2" charset="-122"/>
                      </a:endParaRPr>
                    </a:p>
                  </a:txBody>
                  <a:tcPr/>
                </a:tc>
              </a:tr>
              <a:tr h="203200">
                <a:tc>
                  <a:txBody>
                    <a:bodyPr/>
                    <a:lstStyle/>
                    <a:p>
                      <a:pPr marL="0" indent="0" algn="ctr">
                        <a:lnSpc>
                          <a:spcPts val="1600"/>
                        </a:lnSpc>
                      </a:pPr>
                      <a:r>
                        <a:rPr lang="en-US" sz="1050" kern="100">
                          <a:effectLst/>
                        </a:rPr>
                        <a:t>GET</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rPr>
                        <a:t>包含所有</a:t>
                      </a:r>
                      <a:r>
                        <a:rPr lang="en-US" altLang="zh-CN" sz="1050" kern="100">
                          <a:effectLst/>
                        </a:rPr>
                        <a:t>HTTP GET</a:t>
                      </a:r>
                      <a:r>
                        <a:rPr lang="zh-CN" altLang="en-US" sz="1050" kern="100">
                          <a:effectLst/>
                        </a:rPr>
                        <a:t>参数的类字典对象。参见</a:t>
                      </a:r>
                      <a:r>
                        <a:rPr lang="en-US" altLang="zh-CN" sz="1050" kern="100">
                          <a:effectLst/>
                        </a:rPr>
                        <a:t>QueryDict </a:t>
                      </a:r>
                      <a:r>
                        <a:rPr lang="zh-CN" altLang="en-US" sz="1050" kern="100">
                          <a:effectLst/>
                        </a:rPr>
                        <a:t>文档。</a:t>
                      </a:r>
                      <a:endParaRPr lang="zh-CN" altLang="en-US" sz="1050" kern="100">
                        <a:effectLst/>
                        <a:latin typeface="Times New Roman" panose="02020603050405020304" pitchFamily="18" charset="0"/>
                        <a:ea typeface="宋体" panose="02010600030101010101" pitchFamily="2" charset="-122"/>
                      </a:endParaRPr>
                    </a:p>
                  </a:txBody>
                  <a:tcPr/>
                </a:tc>
              </a:tr>
              <a:tr h="396240">
                <a:tc>
                  <a:txBody>
                    <a:bodyPr/>
                    <a:lstStyle/>
                    <a:p>
                      <a:pPr marL="0" indent="0" algn="ctr">
                        <a:lnSpc>
                          <a:spcPts val="1600"/>
                        </a:lnSpc>
                      </a:pPr>
                      <a:r>
                        <a:rPr lang="en-US" sz="1050" kern="100">
                          <a:effectLst/>
                        </a:rPr>
                        <a:t>POST</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rPr>
                        <a:t>包含所有</a:t>
                      </a:r>
                      <a:r>
                        <a:rPr lang="en-US" altLang="zh-CN" sz="1050" kern="100">
                          <a:effectLst/>
                        </a:rPr>
                        <a:t>HTTP POST</a:t>
                      </a:r>
                      <a:r>
                        <a:rPr lang="zh-CN" altLang="en-US" sz="1050" kern="100">
                          <a:effectLst/>
                        </a:rPr>
                        <a:t>参数的类字典对象。参见</a:t>
                      </a:r>
                      <a:r>
                        <a:rPr lang="en-US" altLang="zh-CN" sz="1050" kern="100">
                          <a:effectLst/>
                        </a:rPr>
                        <a:t>QueryDict </a:t>
                      </a:r>
                      <a:r>
                        <a:rPr lang="zh-CN" altLang="en-US" sz="1050" kern="100">
                          <a:effectLst/>
                        </a:rPr>
                        <a:t>文档。</a:t>
                      </a:r>
                      <a:endParaRPr lang="zh-CN" altLang="en-US" sz="1050" kern="100">
                        <a:effectLst/>
                        <a:latin typeface="Times New Roman" panose="02020603050405020304" pitchFamily="18" charset="0"/>
                        <a:ea typeface="宋体" panose="02010600030101010101" pitchFamily="2" charset="-122"/>
                      </a:endParaRPr>
                    </a:p>
                  </a:txBody>
                  <a:tcPr/>
                </a:tc>
              </a:tr>
              <a:tr h="1371600">
                <a:tc>
                  <a:txBody>
                    <a:bodyPr/>
                    <a:lstStyle/>
                    <a:p>
                      <a:pPr marL="0" indent="0" algn="ctr">
                        <a:lnSpc>
                          <a:spcPts val="1600"/>
                        </a:lnSpc>
                      </a:pPr>
                      <a:r>
                        <a:rPr lang="en-US" sz="1050" kern="100">
                          <a:effectLst/>
                        </a:rPr>
                        <a:t>REQUEST</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rPr>
                        <a:t>为了方便，该属性是</a:t>
                      </a:r>
                      <a:r>
                        <a:rPr lang="en-US" sz="1050" kern="100">
                          <a:effectLst/>
                        </a:rPr>
                        <a:t>POST</a:t>
                      </a:r>
                      <a:r>
                        <a:rPr lang="zh-CN" altLang="en-US" sz="1050" kern="100">
                          <a:effectLst/>
                        </a:rPr>
                        <a:t>和</a:t>
                      </a:r>
                      <a:r>
                        <a:rPr lang="en-US" sz="1050" kern="100">
                          <a:effectLst/>
                        </a:rPr>
                        <a:t>GET</a:t>
                      </a:r>
                      <a:r>
                        <a:rPr lang="zh-CN" altLang="en-US" sz="1050" kern="100">
                          <a:effectLst/>
                        </a:rPr>
                        <a:t>属性的集合体，但是有特殊性，先查找</a:t>
                      </a:r>
                      <a:r>
                        <a:rPr lang="en-US" sz="1050" kern="100">
                          <a:effectLst/>
                        </a:rPr>
                        <a:t>POST</a:t>
                      </a:r>
                      <a:r>
                        <a:rPr lang="zh-CN" altLang="en-US" sz="1050" kern="100">
                          <a:effectLst/>
                        </a:rPr>
                        <a:t>属性，然后再查找</a:t>
                      </a:r>
                      <a:r>
                        <a:rPr lang="en-US" sz="1050" kern="100">
                          <a:effectLst/>
                        </a:rPr>
                        <a:t>GET</a:t>
                      </a:r>
                      <a:r>
                        <a:rPr lang="zh-CN" altLang="en-US" sz="1050" kern="100">
                          <a:effectLst/>
                        </a:rPr>
                        <a:t>属性。借鉴</a:t>
                      </a:r>
                      <a:r>
                        <a:rPr lang="en-US" sz="1050" kern="100">
                          <a:effectLst/>
                        </a:rPr>
                        <a:t>PHP's $_REQUEST。</a:t>
                      </a:r>
                      <a:endParaRPr lang="en-US" sz="1050" kern="100">
                        <a:effectLst/>
                      </a:endParaRPr>
                    </a:p>
                    <a:p>
                      <a:pPr marL="0" indent="0" algn="l">
                        <a:lnSpc>
                          <a:spcPts val="1600"/>
                        </a:lnSpc>
                      </a:pPr>
                      <a:r>
                        <a:rPr lang="zh-CN" altLang="en-US" sz="1050" kern="100">
                          <a:effectLst/>
                        </a:rPr>
                        <a:t>例如，如果</a:t>
                      </a:r>
                      <a:r>
                        <a:rPr lang="en-US" sz="1050" kern="100">
                          <a:effectLst/>
                        </a:rPr>
                        <a:t>GET = {"name": "john"} </a:t>
                      </a:r>
                      <a:r>
                        <a:rPr lang="zh-CN" altLang="en-US" sz="1050" kern="100">
                          <a:effectLst/>
                        </a:rPr>
                        <a:t>和</a:t>
                      </a:r>
                      <a:r>
                        <a:rPr lang="en-US" sz="1050" kern="100">
                          <a:effectLst/>
                        </a:rPr>
                        <a:t>POST = {"age": '34'},</a:t>
                      </a:r>
                      <a:r>
                        <a:rPr lang="zh-CN" altLang="en-US" sz="1050" kern="100">
                          <a:effectLst/>
                        </a:rPr>
                        <a:t>则 </a:t>
                      </a:r>
                      <a:r>
                        <a:rPr lang="en-US" sz="1050" kern="100">
                          <a:effectLst/>
                        </a:rPr>
                        <a:t>REQUEST["name"] </a:t>
                      </a:r>
                      <a:r>
                        <a:rPr lang="zh-CN" altLang="en-US" sz="1050" kern="100">
                          <a:effectLst/>
                        </a:rPr>
                        <a:t>的值是</a:t>
                      </a:r>
                      <a:r>
                        <a:rPr lang="en-US" altLang="zh-CN" sz="1050" kern="100">
                          <a:effectLst/>
                        </a:rPr>
                        <a:t>"</a:t>
                      </a:r>
                      <a:r>
                        <a:rPr lang="en-US" sz="1050" kern="100">
                          <a:effectLst/>
                        </a:rPr>
                        <a:t>john", REQUEST["age"]</a:t>
                      </a:r>
                      <a:r>
                        <a:rPr lang="zh-CN" altLang="en-US" sz="1050" kern="100">
                          <a:effectLst/>
                        </a:rPr>
                        <a:t>的值是</a:t>
                      </a:r>
                      <a:r>
                        <a:rPr lang="en-US" altLang="zh-CN" sz="1050" kern="100">
                          <a:effectLst/>
                        </a:rPr>
                        <a:t>"34".</a:t>
                      </a:r>
                      <a:endParaRPr lang="zh-CN" altLang="en-US" sz="1050" kern="100">
                        <a:effectLst/>
                      </a:endParaRPr>
                    </a:p>
                    <a:p>
                      <a:pPr marL="0" indent="0" algn="l">
                        <a:lnSpc>
                          <a:spcPts val="1600"/>
                        </a:lnSpc>
                      </a:pPr>
                      <a:r>
                        <a:rPr lang="zh-CN" altLang="en-US" sz="1050" kern="100">
                          <a:effectLst/>
                        </a:rPr>
                        <a:t>强烈建议使用</a:t>
                      </a:r>
                      <a:r>
                        <a:rPr lang="en-US" sz="1050" kern="100">
                          <a:effectLst/>
                        </a:rPr>
                        <a:t>GET and POST,</a:t>
                      </a:r>
                      <a:r>
                        <a:rPr lang="zh-CN" altLang="en-US" sz="1050" kern="100">
                          <a:effectLst/>
                        </a:rPr>
                        <a:t>因为这两个属性更加显式化，写出的代码也更易理解。</a:t>
                      </a:r>
                      <a:endParaRPr lang="zh-CN" altLang="en-US" sz="1050" kern="100">
                        <a:effectLst/>
                        <a:latin typeface="Times New Roman" panose="02020603050405020304" pitchFamily="18" charset="0"/>
                        <a:ea typeface="宋体" panose="02010600030101010101" pitchFamily="2" charset="-122"/>
                      </a:endParaRPr>
                    </a:p>
                  </a:txBody>
                  <a:tcPr/>
                </a:tc>
              </a:tr>
              <a:tr h="407035">
                <a:tc>
                  <a:txBody>
                    <a:bodyPr/>
                    <a:lstStyle/>
                    <a:p>
                      <a:pPr marL="0" indent="0" algn="ctr">
                        <a:lnSpc>
                          <a:spcPts val="1600"/>
                        </a:lnSpc>
                      </a:pPr>
                      <a:r>
                        <a:rPr lang="en-US" sz="1050" kern="100">
                          <a:effectLst/>
                        </a:rPr>
                        <a:t>COOKIES</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dirty="0">
                          <a:effectLst/>
                        </a:rPr>
                        <a:t>包含所有</a:t>
                      </a:r>
                      <a:r>
                        <a:rPr lang="en-US" sz="1050" kern="100" dirty="0">
                          <a:effectLst/>
                        </a:rPr>
                        <a:t>cookies</a:t>
                      </a:r>
                      <a:r>
                        <a:rPr lang="zh-CN" altLang="en-US" sz="1050" kern="100" dirty="0">
                          <a:effectLst/>
                        </a:rPr>
                        <a:t>的标准</a:t>
                      </a:r>
                      <a:r>
                        <a:rPr lang="en-US" sz="1050" kern="100" dirty="0">
                          <a:effectLst/>
                        </a:rPr>
                        <a:t>Python</a:t>
                      </a:r>
                      <a:r>
                        <a:rPr lang="zh-CN" altLang="en-US" sz="1050" kern="100" dirty="0">
                          <a:effectLst/>
                        </a:rPr>
                        <a:t>字典对象。</a:t>
                      </a:r>
                      <a:r>
                        <a:rPr lang="en-US" sz="1050" kern="100" dirty="0">
                          <a:effectLst/>
                        </a:rPr>
                        <a:t>Keys</a:t>
                      </a:r>
                      <a:r>
                        <a:rPr lang="zh-CN" altLang="en-US" sz="1050" kern="100" dirty="0">
                          <a:effectLst/>
                        </a:rPr>
                        <a:t>和</a:t>
                      </a:r>
                      <a:r>
                        <a:rPr lang="en-US" sz="1050" kern="100" dirty="0">
                          <a:effectLst/>
                        </a:rPr>
                        <a:t>values</a:t>
                      </a:r>
                      <a:r>
                        <a:rPr lang="zh-CN" altLang="en-US" sz="1050" kern="100" dirty="0">
                          <a:effectLst/>
                        </a:rPr>
                        <a:t>都是字符串。</a:t>
                      </a:r>
                      <a:endParaRPr lang="zh-CN" altLang="en-US" sz="1050" kern="100" dirty="0">
                        <a:effectLst/>
                        <a:latin typeface="Times New Roman" panose="02020603050405020304" pitchFamily="18" charset="0"/>
                        <a:ea typeface="宋体" panose="02010600030101010101" pitchFamily="2" charset="-122"/>
                      </a:endParaRPr>
                    </a:p>
                  </a:txBody>
                  <a:tcPr/>
                </a:tc>
              </a:tr>
            </a:tbl>
          </a:graphicData>
        </a:graphic>
      </p:graphicFrame>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392113" y="1249798"/>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a:solidFill>
                  <a:schemeClr val="tx1">
                    <a:lumMod val="75000"/>
                    <a:lumOff val="25000"/>
                  </a:schemeClr>
                </a:solidFill>
                <a:latin typeface="Candara" panose="020E0502030303020204"/>
                <a:ea typeface="微软雅黑" panose="020B0503020204020204" pitchFamily="34" charset="-122"/>
              </a:rPr>
              <a:t>Request</a:t>
            </a:r>
            <a:r>
              <a:rPr lang="zh-CN" altLang="en-US" sz="1200">
                <a:solidFill>
                  <a:schemeClr val="tx1">
                    <a:lumMod val="75000"/>
                    <a:lumOff val="25000"/>
                  </a:schemeClr>
                </a:solidFill>
                <a:latin typeface="Candara" panose="020E0502030303020204"/>
                <a:ea typeface="微软雅黑" panose="020B0503020204020204" pitchFamily="34" charset="-122"/>
              </a:rPr>
              <a:t>对象</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7" name="表格 6"/>
          <p:cNvGraphicFramePr>
            <a:graphicFrameLocks noGrp="1"/>
          </p:cNvGraphicFramePr>
          <p:nvPr/>
        </p:nvGraphicFramePr>
        <p:xfrm>
          <a:off x="628650" y="1549666"/>
          <a:ext cx="7886700" cy="5089525"/>
        </p:xfrm>
        <a:graphic>
          <a:graphicData uri="http://schemas.openxmlformats.org/drawingml/2006/table">
            <a:tbl>
              <a:tblPr>
                <a:tableStyleId>{5C22544A-7EE6-4342-B048-85BDC9FD1C3A}</a:tableStyleId>
              </a:tblPr>
              <a:tblGrid>
                <a:gridCol w="1402255"/>
                <a:gridCol w="6484445"/>
              </a:tblGrid>
              <a:tr h="209550">
                <a:tc>
                  <a:txBody>
                    <a:bodyPr/>
                    <a:lstStyle/>
                    <a:p>
                      <a:pPr marL="0" indent="0" algn="ctr">
                        <a:lnSpc>
                          <a:spcPts val="1600"/>
                        </a:lnSpc>
                      </a:pPr>
                      <a:r>
                        <a:rPr lang="zh-CN" altLang="en-US" sz="1050" kern="100">
                          <a:effectLst/>
                        </a:rPr>
                        <a:t>属性</a:t>
                      </a:r>
                      <a:endParaRPr lang="zh-CN" altLang="en-US" sz="1050" kern="10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00"/>
                        </a:lnSpc>
                      </a:pPr>
                      <a:r>
                        <a:rPr lang="zh-CN" altLang="en-US" sz="1050" kern="100" dirty="0">
                          <a:effectLst/>
                        </a:rPr>
                        <a:t>描述</a:t>
                      </a:r>
                      <a:endParaRPr lang="zh-CN" altLang="en-US" sz="1050" kern="100" dirty="0">
                        <a:effectLst/>
                        <a:latin typeface="Times New Roman" panose="02020603050405020304" pitchFamily="18" charset="0"/>
                        <a:ea typeface="宋体" panose="02010600030101010101" pitchFamily="2" charset="-122"/>
                      </a:endParaRPr>
                    </a:p>
                  </a:txBody>
                  <a:tcPr anchor="ctr"/>
                </a:tc>
              </a:tr>
              <a:tr h="0">
                <a:tc>
                  <a:txBody>
                    <a:bodyPr/>
                    <a:lstStyle/>
                    <a:p>
                      <a:pPr marL="0" indent="0" algn="ctr">
                        <a:lnSpc>
                          <a:spcPts val="1600"/>
                        </a:lnSpc>
                      </a:pPr>
                      <a:r>
                        <a:rPr lang="en-US" sz="1050" kern="100">
                          <a:effectLst/>
                          <a:latin typeface="Times New Roman" panose="02020603050405020304" pitchFamily="18" charset="0"/>
                          <a:ea typeface="宋体" panose="02010600030101010101" pitchFamily="2" charset="-122"/>
                        </a:rPr>
                        <a:t>FILES</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包含所有上传文件的类字典对象。</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FILES</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中的每个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都是</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&lt;</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input type="file" name="" /&gt;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标签中</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name</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属性的值</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 </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FILES</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中的每个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value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同时也是一个标准</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Python</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字典对象，包含下面三个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Keys:</a:t>
                      </a:r>
                      <a:endParaRPr 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filename: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上传文件名</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用</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Python</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字符串表示</a:t>
                      </a:r>
                      <a:endParaRPr lang="zh-CN" alt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content-type: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上传文件的</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Content type</a:t>
                      </a:r>
                      <a:endParaRPr 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content: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上传文件的原始内容</a:t>
                      </a:r>
                      <a:endParaRPr lang="zh-CN" altLang="en-US" sz="1050" kern="100">
                        <a:effectLst/>
                        <a:latin typeface="Times New Roman" panose="02020603050405020304" pitchFamily="18" charset="0"/>
                        <a:ea typeface="宋体" panose="02010600030101010101" pitchFamily="2" charset="-122"/>
                      </a:endParaRPr>
                    </a:p>
                    <a:p>
                      <a:pPr marL="0" indent="0" algn="l">
                        <a:lnSpc>
                          <a:spcPts val="160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注意：只有在请求方法是</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POST</a:t>
                      </a:r>
                      <a:r>
                        <a:rPr lang="en-US" sz="1050" kern="100">
                          <a:effectLst/>
                          <a:latin typeface="宋体" panose="02010600030101010101" pitchFamily="2" charset="-122"/>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并且请求页面中</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&lt;</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form&gt;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有</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enctype="multipart/form-data"</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属性时</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FILES</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才拥有数据。否则，</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FILES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是一个空字典。</a:t>
                      </a:r>
                      <a:endParaRPr lang="zh-CN" altLang="en-US" sz="1050" kern="100">
                        <a:effectLst/>
                        <a:latin typeface="Times New Roman" panose="02020603050405020304" pitchFamily="18" charset="0"/>
                        <a:ea typeface="宋体" panose="02010600030101010101" pitchFamily="2" charset="-122"/>
                      </a:endParaRPr>
                    </a:p>
                  </a:txBody>
                  <a:tcPr/>
                </a:tc>
              </a:tr>
              <a:tr h="1022985">
                <a:tc>
                  <a:txBody>
                    <a:bodyPr/>
                    <a:lstStyle/>
                    <a:p>
                      <a:pPr marL="0" indent="0" algn="ctr">
                        <a:lnSpc>
                          <a:spcPts val="1600"/>
                        </a:lnSpc>
                      </a:pPr>
                      <a:r>
                        <a:rPr lang="en-US" sz="1050" kern="100">
                          <a:effectLst/>
                          <a:latin typeface="Times New Roman" panose="02020603050405020304" pitchFamily="18" charset="0"/>
                          <a:ea typeface="宋体" panose="02010600030101010101" pitchFamily="2" charset="-122"/>
                        </a:rPr>
                        <a:t>META</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包含所有可用</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头部信息的字典。</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例如</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rPr>
                        <a:t>CONTENT_LENGTH</a:t>
                      </a:r>
                      <a:endParaRPr 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rPr>
                        <a:t>CONTENT_TYPE</a:t>
                      </a:r>
                      <a:endParaRPr 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QUERY_STRING: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未解析的原始查询字符串</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REMOTE_ADDR: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客户端</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IP</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地址</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REMOTE_HOST: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客户端主机名</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SERVER_NAME: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服务器主机名</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SERVER_PORT: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服务器端口</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META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中这些头加上前缀 </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HTTP_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为 </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Key,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冒号</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后面的为 </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Value</a:t>
                      </a:r>
                      <a:r>
                        <a:rPr lang="en-US" sz="105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例如</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rPr>
                        <a:t>HTTP_ACCEPT_ENCODING</a:t>
                      </a:r>
                      <a:endParaRPr 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rPr>
                        <a:t>HTTP_ACCEPT_LANGUAGE</a:t>
                      </a:r>
                      <a:endParaRPr 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HTTP_HOST: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客户发送的</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主机头信息</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HTTP_REFERER: referring</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页</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HTTP_USER_AGENT: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客户端的</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user-agent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字符串</a:t>
                      </a:r>
                      <a:endParaRPr lang="zh-CN" altLang="en-US" sz="1050" kern="100" dirty="0">
                        <a:effectLst/>
                        <a:latin typeface="Times New Roman" panose="02020603050405020304" pitchFamily="18" charset="0"/>
                        <a:ea typeface="宋体" panose="02010600030101010101" pitchFamily="2" charset="-122"/>
                      </a:endParaRPr>
                    </a:p>
                    <a:p>
                      <a:pPr marL="0" indent="0" algn="l">
                        <a:lnSpc>
                          <a:spcPts val="16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HTTP_X_BENDER: X-Bender</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头信息</a:t>
                      </a:r>
                      <a:endParaRPr lang="zh-CN" altLang="en-US" sz="1050" kern="100" dirty="0">
                        <a:effectLst/>
                        <a:latin typeface="Times New Roman" panose="02020603050405020304" pitchFamily="18" charset="0"/>
                        <a:ea typeface="宋体" panose="02010600030101010101" pitchFamily="2" charset="-122"/>
                      </a:endParaRPr>
                    </a:p>
                  </a:txBody>
                  <a:tcPr/>
                </a:tc>
              </a:tr>
            </a:tbl>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628650" y="1330910"/>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a:solidFill>
                  <a:schemeClr val="tx1">
                    <a:lumMod val="75000"/>
                    <a:lumOff val="25000"/>
                  </a:schemeClr>
                </a:solidFill>
                <a:latin typeface="Candara" panose="020E0502030303020204"/>
                <a:ea typeface="微软雅黑" panose="020B0503020204020204" pitchFamily="34" charset="-122"/>
              </a:rPr>
              <a:t>Request</a:t>
            </a:r>
            <a:r>
              <a:rPr lang="zh-CN" altLang="en-US" sz="1200">
                <a:solidFill>
                  <a:schemeClr val="tx1">
                    <a:lumMod val="75000"/>
                    <a:lumOff val="25000"/>
                  </a:schemeClr>
                </a:solidFill>
                <a:latin typeface="Candara" panose="020E0502030303020204"/>
                <a:ea typeface="微软雅黑" panose="020B0503020204020204" pitchFamily="34" charset="-122"/>
              </a:rPr>
              <a:t>对象</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7" name="表格 6"/>
          <p:cNvGraphicFramePr>
            <a:graphicFrameLocks noGrp="1"/>
          </p:cNvGraphicFramePr>
          <p:nvPr/>
        </p:nvGraphicFramePr>
        <p:xfrm>
          <a:off x="628650" y="1794138"/>
          <a:ext cx="7886700" cy="3814064"/>
        </p:xfrm>
        <a:graphic>
          <a:graphicData uri="http://schemas.openxmlformats.org/drawingml/2006/table">
            <a:tbl>
              <a:tblPr>
                <a:tableStyleId>{5C22544A-7EE6-4342-B048-85BDC9FD1C3A}</a:tableStyleId>
              </a:tblPr>
              <a:tblGrid>
                <a:gridCol w="1402255"/>
                <a:gridCol w="6484445"/>
              </a:tblGrid>
              <a:tr h="209550">
                <a:tc>
                  <a:txBody>
                    <a:bodyPr/>
                    <a:lstStyle/>
                    <a:p>
                      <a:pPr marL="0" indent="0" algn="ctr">
                        <a:lnSpc>
                          <a:spcPts val="1600"/>
                        </a:lnSpc>
                      </a:pPr>
                      <a:r>
                        <a:rPr lang="zh-CN" altLang="en-US" sz="1050" kern="100">
                          <a:effectLst/>
                        </a:rPr>
                        <a:t>属性</a:t>
                      </a:r>
                      <a:endParaRPr lang="zh-CN" altLang="en-US" sz="1050" kern="10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00"/>
                        </a:lnSpc>
                      </a:pPr>
                      <a:r>
                        <a:rPr lang="zh-CN" altLang="en-US" sz="1050" kern="100" dirty="0">
                          <a:effectLst/>
                        </a:rPr>
                        <a:t>描述</a:t>
                      </a:r>
                      <a:endParaRPr lang="zh-CN" altLang="en-US" sz="1050" kern="100" dirty="0">
                        <a:effectLst/>
                        <a:latin typeface="Times New Roman" panose="02020603050405020304" pitchFamily="18" charset="0"/>
                        <a:ea typeface="宋体" panose="02010600030101010101" pitchFamily="2" charset="-122"/>
                      </a:endParaRPr>
                    </a:p>
                  </a:txBody>
                  <a:tcPr anchor="ctr"/>
                </a:tc>
              </a:tr>
              <a:tr h="203200">
                <a:tc>
                  <a:txBody>
                    <a:bodyPr/>
                    <a:lstStyle/>
                    <a:p>
                      <a:pPr marL="0" indent="0" algn="ctr">
                        <a:lnSpc>
                          <a:spcPts val="1600"/>
                        </a:lnSpc>
                      </a:pPr>
                      <a:r>
                        <a:rPr lang="en-US" sz="1050" kern="100">
                          <a:effectLst/>
                          <a:latin typeface="Times New Roman" panose="02020603050405020304" pitchFamily="18" charset="0"/>
                          <a:ea typeface="宋体" panose="02010600030101010101" pitchFamily="2" charset="-122"/>
                        </a:rPr>
                        <a:t>user</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是一个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django.contrib.auth.models.User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对象，代表当前登录的用户。</a:t>
                      </a:r>
                      <a:endParaRPr lang="zh-CN" altLang="en-US" sz="1050" kern="100">
                        <a:effectLst/>
                        <a:latin typeface="Times New Roman" panose="02020603050405020304" pitchFamily="18" charset="0"/>
                        <a:ea typeface="宋体" panose="02010600030101010101" pitchFamily="2" charset="-122"/>
                      </a:endParaRPr>
                    </a:p>
                    <a:p>
                      <a:pPr marL="0" indent="0" algn="l">
                        <a:lnSpc>
                          <a:spcPts val="160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如果访问用户当前没有登录，</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user</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将被初始化为</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django.contrib.auth.models.AnonymousUser</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的实例。</a:t>
                      </a:r>
                      <a:endParaRPr lang="zh-CN" alt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rPr>
                        <a:t>if request.user.is_authenticated():</a:t>
                      </a:r>
                      <a:endParaRPr 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rPr>
                        <a:t>    # Do something for logged-in users.</a:t>
                      </a:r>
                      <a:endParaRPr 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rPr>
                        <a:t>else:</a:t>
                      </a:r>
                      <a:endParaRPr lang="en-US" sz="1050" kern="100">
                        <a:effectLst/>
                        <a:latin typeface="Times New Roman" panose="02020603050405020304" pitchFamily="18" charset="0"/>
                        <a:ea typeface="宋体" panose="02010600030101010101" pitchFamily="2" charset="-122"/>
                      </a:endParaRPr>
                    </a:p>
                    <a:p>
                      <a:pPr marL="0" indent="0" algn="l">
                        <a:lnSpc>
                          <a:spcPts val="1600"/>
                        </a:lnSpc>
                      </a:pPr>
                      <a:r>
                        <a:rPr lang="en-US" sz="1050" kern="100">
                          <a:effectLst/>
                          <a:latin typeface="Times New Roman" panose="02020603050405020304" pitchFamily="18" charset="0"/>
                          <a:ea typeface="宋体" panose="02010600030101010101" pitchFamily="2" charset="-122"/>
                        </a:rPr>
                        <a:t># Do something for anonymous users.</a:t>
                      </a:r>
                      <a:endParaRPr lang="en-US" sz="1050" kern="100">
                        <a:effectLst/>
                        <a:latin typeface="Times New Roman" panose="02020603050405020304" pitchFamily="18" charset="0"/>
                        <a:ea typeface="宋体" panose="02010600030101010101" pitchFamily="2" charset="-122"/>
                      </a:endParaRPr>
                    </a:p>
                    <a:p>
                      <a:pPr marL="0" indent="0" algn="l">
                        <a:lnSpc>
                          <a:spcPts val="160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只有激活</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Django</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中的</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AuthenticationMiddleware</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时该属性才可用</a:t>
                      </a:r>
                      <a:endParaRPr lang="zh-CN" altLang="en-US" sz="1050" kern="100">
                        <a:effectLst/>
                        <a:latin typeface="Times New Roman" panose="02020603050405020304" pitchFamily="18" charset="0"/>
                        <a:ea typeface="宋体" panose="02010600030101010101" pitchFamily="2" charset="-122"/>
                      </a:endParaRPr>
                    </a:p>
                  </a:txBody>
                  <a:tcPr/>
                </a:tc>
              </a:tr>
              <a:tr h="1022985">
                <a:tc>
                  <a:txBody>
                    <a:bodyPr/>
                    <a:lstStyle/>
                    <a:p>
                      <a:pPr marL="0" indent="0" algn="ctr">
                        <a:lnSpc>
                          <a:spcPts val="1600"/>
                        </a:lnSpc>
                      </a:pPr>
                      <a:r>
                        <a:rPr lang="en-US" sz="1050" kern="100" dirty="0">
                          <a:effectLst/>
                          <a:latin typeface="Times New Roman" panose="02020603050405020304" pitchFamily="18" charset="0"/>
                          <a:ea typeface="宋体" panose="02010600030101010101" pitchFamily="2" charset="-122"/>
                        </a:rPr>
                        <a:t>session</a:t>
                      </a:r>
                      <a:endParaRPr lang="en-US" sz="1050" kern="100" dirty="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唯一可读写的属性，代表当前会话的字典对象。只有激活</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Django</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中的</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session</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支持时该属性才可用。</a:t>
                      </a:r>
                      <a:endParaRPr lang="zh-CN" altLang="en-US" sz="1050" kern="100" dirty="0">
                        <a:effectLst/>
                        <a:latin typeface="Times New Roman" panose="02020603050405020304" pitchFamily="18" charset="0"/>
                        <a:ea typeface="宋体" panose="02010600030101010101" pitchFamily="2" charset="-122"/>
                      </a:endParaRPr>
                    </a:p>
                  </a:txBody>
                  <a:tcPr/>
                </a:tc>
              </a:tr>
              <a:tr h="1022985">
                <a:tc>
                  <a:txBody>
                    <a:bodyPr/>
                    <a:lstStyle/>
                    <a:p>
                      <a:pPr marL="0" indent="0" algn="ctr">
                        <a:lnSpc>
                          <a:spcPts val="1600"/>
                        </a:lnSpc>
                      </a:pPr>
                      <a:r>
                        <a:rPr lang="en-US" sz="1050" kern="100">
                          <a:effectLst/>
                          <a:latin typeface="Times New Roman" panose="02020603050405020304" pitchFamily="18" charset="0"/>
                          <a:ea typeface="宋体" panose="02010600030101010101" pitchFamily="2" charset="-122"/>
                        </a:rPr>
                        <a:t>raw_post_data</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l">
                        <a:lnSpc>
                          <a:spcPts val="160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原始</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HTTP POST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数据，未解析过。 高级处理时会有用处。</a:t>
                      </a:r>
                      <a:endParaRPr lang="zh-CN" altLang="en-US" sz="1050" kern="100" dirty="0">
                        <a:effectLst/>
                        <a:latin typeface="Times New Roman" panose="02020603050405020304" pitchFamily="18" charset="0"/>
                        <a:ea typeface="宋体" panose="02010600030101010101" pitchFamily="2" charset="-122"/>
                      </a:endParaRPr>
                    </a:p>
                  </a:txBody>
                  <a:tcPr/>
                </a:tc>
              </a:tr>
            </a:tbl>
          </a:graphicData>
        </a:graphic>
      </p:graphicFrame>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628650" y="1330910"/>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Request</a:t>
            </a:r>
            <a:r>
              <a:rPr lang="zh-CN" altLang="en-US" sz="1200" dirty="0">
                <a:solidFill>
                  <a:schemeClr val="tx1">
                    <a:lumMod val="75000"/>
                    <a:lumOff val="25000"/>
                  </a:schemeClr>
                </a:solidFill>
                <a:latin typeface="Candara" panose="020E0502030303020204"/>
                <a:ea typeface="微软雅黑" panose="020B0503020204020204" pitchFamily="34" charset="-122"/>
              </a:rPr>
              <a:t>对象提供的方法</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7" name="表格 6"/>
          <p:cNvGraphicFramePr>
            <a:graphicFrameLocks noGrp="1"/>
          </p:cNvGraphicFramePr>
          <p:nvPr/>
        </p:nvGraphicFramePr>
        <p:xfrm>
          <a:off x="628650" y="1922350"/>
          <a:ext cx="7886700" cy="2418396"/>
        </p:xfrm>
        <a:graphic>
          <a:graphicData uri="http://schemas.openxmlformats.org/drawingml/2006/table">
            <a:tbl>
              <a:tblPr>
                <a:tableStyleId>{5C22544A-7EE6-4342-B048-85BDC9FD1C3A}</a:tableStyleId>
              </a:tblPr>
              <a:tblGrid>
                <a:gridCol w="1402255"/>
                <a:gridCol w="6484445"/>
              </a:tblGrid>
              <a:tr h="209550">
                <a:tc>
                  <a:txBody>
                    <a:bodyPr/>
                    <a:lstStyle/>
                    <a:p>
                      <a:pPr marL="0" indent="0" algn="ctr">
                        <a:lnSpc>
                          <a:spcPts val="1600"/>
                        </a:lnSpc>
                      </a:pPr>
                      <a:r>
                        <a:rPr lang="zh-CN" altLang="en-US" sz="1050" kern="100" dirty="0">
                          <a:effectLst/>
                        </a:rPr>
                        <a:t>方法</a:t>
                      </a:r>
                      <a:endParaRPr lang="zh-CN" altLang="en-US" sz="1050" kern="100" dirty="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00"/>
                        </a:lnSpc>
                      </a:pPr>
                      <a:r>
                        <a:rPr lang="zh-CN" altLang="en-US" sz="1050" kern="100" dirty="0">
                          <a:effectLst/>
                        </a:rPr>
                        <a:t>描述</a:t>
                      </a:r>
                      <a:endParaRPr lang="zh-CN" altLang="en-US" sz="1050" kern="100" dirty="0">
                        <a:effectLst/>
                        <a:latin typeface="Times New Roman" panose="02020603050405020304" pitchFamily="18" charset="0"/>
                        <a:ea typeface="宋体" panose="02010600030101010101" pitchFamily="2" charset="-122"/>
                      </a:endParaRPr>
                    </a:p>
                  </a:txBody>
                  <a:tcPr anchor="ctr"/>
                </a:tc>
              </a:tr>
              <a:tr h="203200">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__getitem__(key)</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返回</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GET/POST</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的键值</a:t>
                      </a:r>
                      <a:r>
                        <a:rPr lang="en-US" altLang="zh-CN"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先取</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POST,</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后取</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GET</a:t>
                      </a:r>
                      <a:r>
                        <a:rPr 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如果键不存在抛出 </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KeyError</a:t>
                      </a:r>
                      <a:r>
                        <a:rPr 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endParaRPr lang="en-US" sz="1050" kern="100">
                        <a:effectLst/>
                        <a:latin typeface="Times New Roman" panose="02020603050405020304" pitchFamily="18" charset="0"/>
                        <a:ea typeface="宋体" panose="02010600030101010101" pitchFamily="2" charset="-122"/>
                      </a:endParaRPr>
                    </a:p>
                    <a:p>
                      <a:pPr marL="0" indent="0" algn="just">
                        <a:lnSpc>
                          <a:spcPts val="1670"/>
                        </a:lnSpc>
                      </a:pP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这是我们可以使用字典语法访问</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HttpRequest</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对象。</a:t>
                      </a:r>
                      <a:endParaRPr lang="zh-CN" altLang="en-US" sz="1050" kern="100">
                        <a:effectLst/>
                        <a:latin typeface="Times New Roman" panose="02020603050405020304" pitchFamily="18" charset="0"/>
                        <a:ea typeface="宋体" panose="02010600030101010101" pitchFamily="2" charset="-122"/>
                      </a:endParaRPr>
                    </a:p>
                    <a:p>
                      <a:pPr marL="0" indent="0" algn="just">
                        <a:lnSpc>
                          <a:spcPts val="1670"/>
                        </a:lnSpc>
                      </a:pP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例如：</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request["foo"]</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等同于先</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request.POST["foo"]</a:t>
                      </a:r>
                      <a:r>
                        <a:rPr 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然后 </a:t>
                      </a:r>
                      <a:r>
                        <a:rPr lang="en-US"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request.GET["foo"]</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的操作。</a:t>
                      </a:r>
                      <a:endParaRPr lang="zh-CN" altLang="en-US" sz="1050" kern="100">
                        <a:effectLst/>
                        <a:latin typeface="Times New Roman" panose="02020603050405020304" pitchFamily="18" charset="0"/>
                        <a:ea typeface="宋体" panose="02010600030101010101" pitchFamily="2" charset="-122"/>
                      </a:endParaRPr>
                    </a:p>
                  </a:txBody>
                  <a:tcPr/>
                </a:tc>
              </a:tr>
              <a:tr h="411849">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has_key()</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检查</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request.GET or request.POST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中是否包含参数指定的</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Key</a:t>
                      </a:r>
                      <a:r>
                        <a:rPr lang="en-US" sz="1050" kern="100">
                          <a:effectLst/>
                          <a:latin typeface="宋体" panose="02010600030101010101" pitchFamily="2" charset="-122"/>
                          <a:ea typeface="宋体" panose="02010600030101010101" pitchFamily="2" charset="-122"/>
                          <a:cs typeface="Times New Roman" panose="02020603050405020304" pitchFamily="18" charset="0"/>
                        </a:rPr>
                        <a:t>。</a:t>
                      </a:r>
                      <a:endParaRPr lang="en-US" sz="1050" kern="100">
                        <a:effectLst/>
                        <a:latin typeface="Times New Roman" panose="02020603050405020304" pitchFamily="18" charset="0"/>
                        <a:ea typeface="宋体" panose="02010600030101010101" pitchFamily="2" charset="-122"/>
                      </a:endParaRPr>
                    </a:p>
                  </a:txBody>
                  <a:tcPr/>
                </a:tc>
              </a:tr>
              <a:tr h="605267">
                <a:tc>
                  <a:txBody>
                    <a:bodyPr/>
                    <a:lstStyle/>
                    <a:p>
                      <a:pPr marL="0" indent="0" algn="ctr">
                        <a:lnSpc>
                          <a:spcPts val="1670"/>
                        </a:lnSpc>
                      </a:pPr>
                      <a:r>
                        <a:rPr lang="en-US" sz="1050" kern="100" dirty="0" err="1">
                          <a:solidFill>
                            <a:srgbClr val="333333"/>
                          </a:solidFill>
                          <a:effectLst/>
                          <a:latin typeface="Times New Roman" panose="02020603050405020304" pitchFamily="18" charset="0"/>
                          <a:ea typeface="宋体" panose="02010600030101010101" pitchFamily="2" charset="-122"/>
                        </a:rPr>
                        <a:t>get_full_path</a:t>
                      </a:r>
                      <a:r>
                        <a:rPr lang="en-US" sz="1050" kern="100" dirty="0">
                          <a:solidFill>
                            <a:srgbClr val="333333"/>
                          </a:solidFill>
                          <a:effectLst/>
                          <a:latin typeface="Times New Roman" panose="02020603050405020304" pitchFamily="18" charset="0"/>
                          <a:ea typeface="宋体" panose="02010600030101010101" pitchFamily="2" charset="-122"/>
                        </a:rPr>
                        <a:t>()</a:t>
                      </a:r>
                      <a:endParaRPr lang="en-US" sz="1050" kern="100" dirty="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返回包含查询字符串的请求路径。</a:t>
                      </a:r>
                      <a:endParaRPr lang="zh-CN" altLang="en-US" sz="1050" kern="100" dirty="0">
                        <a:effectLst/>
                        <a:latin typeface="Times New Roman" panose="02020603050405020304" pitchFamily="18" charset="0"/>
                        <a:ea typeface="宋体" panose="02010600030101010101" pitchFamily="2" charset="-122"/>
                      </a:endParaRPr>
                    </a:p>
                    <a:p>
                      <a:pPr marL="0" indent="0" algn="just">
                        <a:lnSpc>
                          <a:spcPts val="1670"/>
                        </a:lnSpc>
                      </a:pP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例如： </a:t>
                      </a:r>
                      <a:r>
                        <a:rPr lang="en-US" altLang="zh-CN"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music/bands/</a:t>
                      </a:r>
                      <a:r>
                        <a:rPr lang="en-US" sz="1050" kern="100" dirty="0" err="1">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the_beatles</a:t>
                      </a:r>
                      <a:r>
                        <a:rPr lang="en-US"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/?print=true"</a:t>
                      </a:r>
                      <a:endParaRPr lang="en-US" sz="1050" kern="100" dirty="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is_secure()</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如果请求是安全的，返回</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True</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，就是说，发出的是</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HTTPS</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请求。</a:t>
                      </a:r>
                      <a:endParaRPr lang="zh-CN" altLang="en-US" sz="1050" kern="100" dirty="0">
                        <a:effectLst/>
                        <a:latin typeface="Times New Roman" panose="02020603050405020304" pitchFamily="18" charset="0"/>
                        <a:ea typeface="宋体" panose="02010600030101010101" pitchFamily="2" charset="-122"/>
                      </a:endParaRPr>
                    </a:p>
                  </a:txBody>
                  <a:tcPr/>
                </a:tc>
              </a:tr>
            </a:tbl>
          </a:graphicData>
        </a:graphic>
      </p:graphicFrame>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a:xfrm>
            <a:off x="392113" y="948743"/>
            <a:ext cx="3275591" cy="544391"/>
          </a:xfrm>
        </p:spPr>
        <p:txBody>
          <a:bodyPr>
            <a:normAutofit/>
          </a:bodyPr>
          <a:lstStyle/>
          <a:p>
            <a:r>
              <a:rPr lang="en-US" altLang="zh-CN" sz="2000" dirty="0"/>
              <a:t>14.1.2 Django</a:t>
            </a:r>
            <a:r>
              <a:rPr lang="zh-CN" altLang="en-US" sz="2000" dirty="0"/>
              <a:t>的安装</a:t>
            </a:r>
            <a:endParaRPr lang="zh-CN" sz="2000" dirty="0"/>
          </a:p>
        </p:txBody>
      </p:sp>
      <p:sp>
        <p:nvSpPr>
          <p:cNvPr id="7" name="TextBox 2"/>
          <p:cNvSpPr txBox="1">
            <a:spLocks noGrp="1"/>
          </p:cNvSpPr>
          <p:nvPr/>
        </p:nvSpPr>
        <p:spPr>
          <a:xfrm>
            <a:off x="611971" y="1750320"/>
            <a:ext cx="7920058" cy="1729576"/>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本质上是</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语言的一个类库，因此可以通过</a:t>
            </a:r>
            <a:r>
              <a:rPr lang="en-US" altLang="zh-CN" sz="2000" dirty="0">
                <a:solidFill>
                  <a:schemeClr val="tx1">
                    <a:lumMod val="75000"/>
                    <a:lumOff val="25000"/>
                  </a:schemeClr>
                </a:solidFill>
                <a:latin typeface="Candara" panose="020E0502030303020204"/>
                <a:ea typeface="微软雅黑" panose="020B0503020204020204" pitchFamily="34" charset="-122"/>
              </a:rPr>
              <a:t>pip</a:t>
            </a:r>
            <a:r>
              <a:rPr lang="zh-CN" altLang="en-US" sz="2000" dirty="0">
                <a:solidFill>
                  <a:schemeClr val="tx1">
                    <a:lumMod val="75000"/>
                    <a:lumOff val="25000"/>
                  </a:schemeClr>
                </a:solidFill>
                <a:latin typeface="Candara" panose="020E0502030303020204"/>
                <a:ea typeface="微软雅黑" panose="020B0503020204020204" pitchFamily="34" charset="-122"/>
              </a:rPr>
              <a:t>工具安装。</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以</a:t>
            </a:r>
            <a:r>
              <a:rPr lang="en-US" altLang="zh-CN" sz="2000" dirty="0">
                <a:solidFill>
                  <a:schemeClr val="tx1">
                    <a:lumMod val="75000"/>
                    <a:lumOff val="25000"/>
                  </a:schemeClr>
                </a:solidFill>
                <a:latin typeface="Candara" panose="020E0502030303020204"/>
                <a:ea typeface="微软雅黑" panose="020B0503020204020204" pitchFamily="34" charset="-122"/>
              </a:rPr>
              <a:t>windows</a:t>
            </a:r>
            <a:r>
              <a:rPr lang="zh-CN" altLang="en-US" sz="2000" dirty="0">
                <a:solidFill>
                  <a:schemeClr val="tx1">
                    <a:lumMod val="75000"/>
                    <a:lumOff val="25000"/>
                  </a:schemeClr>
                </a:solidFill>
                <a:latin typeface="Candara" panose="020E0502030303020204"/>
                <a:ea typeface="微软雅黑" panose="020B0503020204020204" pitchFamily="34" charset="-122"/>
              </a:rPr>
              <a:t>系统中使用</a:t>
            </a:r>
            <a:r>
              <a:rPr lang="en-US" altLang="zh-CN" sz="2000" dirty="0">
                <a:solidFill>
                  <a:schemeClr val="tx1">
                    <a:lumMod val="75000"/>
                    <a:lumOff val="25000"/>
                  </a:schemeClr>
                </a:solidFill>
                <a:latin typeface="Candara" panose="020E0502030303020204"/>
                <a:ea typeface="微软雅黑" panose="020B0503020204020204" pitchFamily="34" charset="-122"/>
              </a:rPr>
              <a:t>pip</a:t>
            </a:r>
            <a:r>
              <a:rPr lang="zh-CN" altLang="en-US" sz="2000" dirty="0">
                <a:solidFill>
                  <a:schemeClr val="tx1">
                    <a:lumMod val="75000"/>
                    <a:lumOff val="25000"/>
                  </a:schemeClr>
                </a:solidFill>
                <a:latin typeface="Candara" panose="020E0502030303020204"/>
                <a:ea typeface="微软雅黑" panose="020B0503020204020204" pitchFamily="34" charset="-122"/>
              </a:rPr>
              <a:t>命令安装为例。使用快捷方式 </a:t>
            </a:r>
            <a:r>
              <a:rPr lang="en-US" altLang="zh-CN" sz="2000" dirty="0">
                <a:solidFill>
                  <a:schemeClr val="tx1">
                    <a:lumMod val="75000"/>
                    <a:lumOff val="25000"/>
                  </a:schemeClr>
                </a:solidFill>
                <a:latin typeface="Candara" panose="020E0502030303020204"/>
                <a:ea typeface="微软雅黑" panose="020B0503020204020204" pitchFamily="34" charset="-122"/>
              </a:rPr>
              <a:t>win + r </a:t>
            </a:r>
            <a:r>
              <a:rPr lang="zh-CN" altLang="en-US" sz="2000" dirty="0">
                <a:solidFill>
                  <a:schemeClr val="tx1">
                    <a:lumMod val="75000"/>
                    <a:lumOff val="25000"/>
                  </a:schemeClr>
                </a:solidFill>
                <a:latin typeface="Candara" panose="020E0502030303020204"/>
                <a:ea typeface="微软雅黑" panose="020B0503020204020204" pitchFamily="34" charset="-122"/>
              </a:rPr>
              <a:t>调出</a:t>
            </a:r>
            <a:r>
              <a:rPr lang="en-US" altLang="zh-CN" sz="2000" dirty="0" err="1">
                <a:solidFill>
                  <a:schemeClr val="tx1">
                    <a:lumMod val="75000"/>
                    <a:lumOff val="25000"/>
                  </a:schemeClr>
                </a:solidFill>
                <a:latin typeface="Candara" panose="020E0502030303020204"/>
                <a:ea typeface="微软雅黑" panose="020B0503020204020204" pitchFamily="34" charset="-122"/>
              </a:rPr>
              <a:t>cmd</a:t>
            </a:r>
            <a:r>
              <a:rPr lang="zh-CN" altLang="en-US" sz="2000" dirty="0">
                <a:solidFill>
                  <a:schemeClr val="tx1">
                    <a:lumMod val="75000"/>
                    <a:lumOff val="25000"/>
                  </a:schemeClr>
                </a:solidFill>
                <a:latin typeface="Candara" panose="020E0502030303020204"/>
                <a:ea typeface="微软雅黑" panose="020B0503020204020204" pitchFamily="34" charset="-122"/>
              </a:rPr>
              <a:t>命令行，以管理员身份运行，输入以下命令：</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16" name="TextBox 2"/>
          <p:cNvSpPr txBox="1">
            <a:spLocks noGrp="1"/>
          </p:cNvSpPr>
          <p:nvPr/>
        </p:nvSpPr>
        <p:spPr>
          <a:xfrm>
            <a:off x="611971" y="3818342"/>
            <a:ext cx="7920058" cy="44858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pip install </a:t>
            </a: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17" name="TextBox 2"/>
          <p:cNvSpPr txBox="1">
            <a:spLocks noGrp="1"/>
          </p:cNvSpPr>
          <p:nvPr/>
        </p:nvSpPr>
        <p:spPr>
          <a:xfrm>
            <a:off x="611971" y="4486759"/>
            <a:ext cx="7920058" cy="44858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敲击回车运行以上命令，然后等待安装完成。</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628650" y="1383294"/>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err="1">
                <a:solidFill>
                  <a:schemeClr val="tx1">
                    <a:lumMod val="75000"/>
                    <a:lumOff val="25000"/>
                  </a:schemeClr>
                </a:solidFill>
                <a:latin typeface="Candara" panose="020E0502030303020204"/>
                <a:ea typeface="微软雅黑" panose="020B0503020204020204" pitchFamily="34" charset="-122"/>
              </a:rPr>
              <a:t>QueryDict</a:t>
            </a:r>
            <a:r>
              <a:rPr lang="zh-CN" altLang="en-US" sz="1200" dirty="0">
                <a:solidFill>
                  <a:schemeClr val="tx1">
                    <a:lumMod val="75000"/>
                    <a:lumOff val="25000"/>
                  </a:schemeClr>
                </a:solidFill>
                <a:latin typeface="Candara" panose="020E0502030303020204"/>
                <a:ea typeface="微软雅黑" panose="020B0503020204020204" pitchFamily="34" charset="-122"/>
              </a:rPr>
              <a:t>对象</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7" name="表格 6"/>
          <p:cNvGraphicFramePr>
            <a:graphicFrameLocks noGrp="1"/>
          </p:cNvGraphicFramePr>
          <p:nvPr/>
        </p:nvGraphicFramePr>
        <p:xfrm>
          <a:off x="628650" y="1922350"/>
          <a:ext cx="7886700" cy="4070005"/>
        </p:xfrm>
        <a:graphic>
          <a:graphicData uri="http://schemas.openxmlformats.org/drawingml/2006/table">
            <a:tbl>
              <a:tblPr>
                <a:tableStyleId>{5C22544A-7EE6-4342-B048-85BDC9FD1C3A}</a:tableStyleId>
              </a:tblPr>
              <a:tblGrid>
                <a:gridCol w="1402255"/>
                <a:gridCol w="6484445"/>
              </a:tblGrid>
              <a:tr h="209550">
                <a:tc>
                  <a:txBody>
                    <a:bodyPr/>
                    <a:lstStyle/>
                    <a:p>
                      <a:pPr marL="0" indent="0" algn="ctr">
                        <a:lnSpc>
                          <a:spcPts val="1600"/>
                        </a:lnSpc>
                      </a:pPr>
                      <a:r>
                        <a:rPr lang="zh-CN" altLang="en-US" sz="1050" kern="100" dirty="0">
                          <a:effectLst/>
                        </a:rPr>
                        <a:t>方法</a:t>
                      </a:r>
                      <a:endParaRPr lang="zh-CN" altLang="en-US" sz="1050" kern="100" dirty="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00"/>
                        </a:lnSpc>
                      </a:pPr>
                      <a:r>
                        <a:rPr lang="zh-CN" altLang="en-US" sz="1050" kern="100" dirty="0">
                          <a:effectLst/>
                        </a:rPr>
                        <a:t>描述</a:t>
                      </a:r>
                      <a:endParaRPr lang="zh-CN" altLang="en-US" sz="1050" kern="100" dirty="0">
                        <a:effectLst/>
                        <a:latin typeface="Times New Roman" panose="02020603050405020304" pitchFamily="18" charset="0"/>
                        <a:ea typeface="宋体" panose="02010600030101010101" pitchFamily="2" charset="-122"/>
                      </a:endParaRPr>
                    </a:p>
                  </a:txBody>
                  <a:tcPr anchor="ctr"/>
                </a:tc>
              </a:tr>
              <a:tr h="203200">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__getitem__</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和标准字典的处理有一点不同，就是，如果</a:t>
                      </a:r>
                      <a:r>
                        <a:rPr lang="en-US" altLang="zh-CN"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对应多个</a:t>
                      </a:r>
                      <a:r>
                        <a:rPr lang="en-US" altLang="zh-CN"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Value</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__getitem__()</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返回最后一个</a:t>
                      </a:r>
                      <a:r>
                        <a:rPr lang="en-US" altLang="zh-CN" sz="1050" kern="10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value</a:t>
                      </a:r>
                      <a:r>
                        <a:rPr lang="zh-CN" altLang="en-US" sz="1050" kern="10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endParaRPr lang="zh-CN" altLang="en-US" sz="1050" kern="100">
                        <a:effectLst/>
                        <a:latin typeface="Times New Roman" panose="02020603050405020304" pitchFamily="18" charset="0"/>
                        <a:ea typeface="宋体" panose="02010600030101010101" pitchFamily="2" charset="-122"/>
                      </a:endParaRPr>
                    </a:p>
                  </a:txBody>
                  <a:tcPr/>
                </a:tc>
              </a:tr>
              <a:tr h="411849">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__setitem__</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设置参数指定</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的</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value</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列表</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一个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Python list)</a:t>
                      </a:r>
                      <a:r>
                        <a:rPr lang="en-US" sz="1050" kern="100">
                          <a:effectLst/>
                          <a:latin typeface="宋体" panose="02010600030101010101" pitchFamily="2" charset="-122"/>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注意：它只能在一个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mutable QueryDict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对象上被调用</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就是通过</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copy()</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产生的一个</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QueryDict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对象的拷贝</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1050" kern="100">
                        <a:effectLst/>
                        <a:latin typeface="Times New Roman" panose="02020603050405020304" pitchFamily="18" charset="0"/>
                        <a:ea typeface="宋体" panose="02010600030101010101" pitchFamily="2" charset="-122"/>
                      </a:endParaRPr>
                    </a:p>
                  </a:txBody>
                  <a:tcPr/>
                </a:tc>
              </a:tr>
              <a:tr h="605267">
                <a:tc>
                  <a:txBody>
                    <a:bodyPr/>
                    <a:lstStyle/>
                    <a:p>
                      <a:pPr marL="0" indent="0" algn="ctr">
                        <a:lnSpc>
                          <a:spcPts val="1670"/>
                        </a:lnSpc>
                      </a:pPr>
                      <a:r>
                        <a:rPr lang="en-US" sz="1050" kern="100">
                          <a:effectLst/>
                          <a:latin typeface="Times New Roman" panose="02020603050405020304" pitchFamily="18" charset="0"/>
                          <a:ea typeface="宋体" panose="02010600030101010101" pitchFamily="2" charset="-122"/>
                        </a:rPr>
                        <a:t>get()</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如果</a:t>
                      </a:r>
                      <a:r>
                        <a:rPr lang="en-US" altLang="zh-CN"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对应多个</a:t>
                      </a:r>
                      <a:r>
                        <a:rPr lang="en-US" altLang="zh-CN"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value</a:t>
                      </a: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get()</a:t>
                      </a: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返回最后一个</a:t>
                      </a:r>
                      <a:r>
                        <a:rPr lang="en-US" altLang="zh-CN" sz="105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value</a:t>
                      </a:r>
                      <a:r>
                        <a:rPr lang="zh-CN" altLang="en-US" sz="1050" kern="100" dirty="0">
                          <a:solidFill>
                            <a:srgbClr val="333333"/>
                          </a:solidFill>
                          <a:effectLst/>
                          <a:latin typeface="宋体" panose="02010600030101010101" pitchFamily="2" charset="-122"/>
                          <a:ea typeface="宋体" panose="02010600030101010101" pitchFamily="2" charset="-122"/>
                          <a:cs typeface="Times New Roman" panose="02020603050405020304" pitchFamily="18" charset="0"/>
                        </a:rPr>
                        <a:t>。</a:t>
                      </a:r>
                      <a:endParaRPr lang="zh-CN" altLang="en-US" sz="1050" kern="100" dirty="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update()</a:t>
                      </a:r>
                      <a:endParaRPr lang="en-US" sz="1050" kern="100">
                        <a:effectLst/>
                        <a:latin typeface="Times New Roman" panose="02020603050405020304" pitchFamily="18" charset="0"/>
                        <a:ea typeface="宋体" panose="02010600030101010101" pitchFamily="2" charset="-122"/>
                      </a:endParaRPr>
                    </a:p>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 </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参数可以是</a:t>
                      </a:r>
                      <a:r>
                        <a:rPr lang="en-US" altLang="zh-CN" sz="1050" kern="100" dirty="0" err="1">
                          <a:effectLst/>
                          <a:latin typeface="Times New Roman" panose="02020603050405020304" pitchFamily="18" charset="0"/>
                          <a:ea typeface="宋体" panose="02010600030101010101" pitchFamily="2" charset="-122"/>
                          <a:cs typeface="Times New Roman" panose="02020603050405020304" pitchFamily="18" charset="0"/>
                        </a:rPr>
                        <a:t>QueryDict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，也可以是标准字典。和标准字典的</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update</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方法不同，该方法添加字典 </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items</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，而不是替换它们</a:t>
                      </a:r>
                      <a:endParaRPr lang="zh-CN" altLang="en-US" sz="1050" kern="100" dirty="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items()</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和标准字典的</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items()</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方法有一点不同</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该方法使用单值逻辑的</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__getitem__():</a:t>
                      </a:r>
                      <a:endParaRPr lang="zh-CN" altLang="en-US" sz="1050" kern="10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values()</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和标准字典的</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values()</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方法有一点不同</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该方法使用单值逻辑的</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__getitem__():</a:t>
                      </a:r>
                      <a:endParaRPr lang="zh-CN" altLang="en-US" sz="1050" kern="10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dirty="0">
                          <a:solidFill>
                            <a:srgbClr val="333333"/>
                          </a:solidFill>
                          <a:effectLst/>
                          <a:latin typeface="Times New Roman" panose="02020603050405020304" pitchFamily="18" charset="0"/>
                          <a:ea typeface="宋体" panose="02010600030101010101" pitchFamily="2" charset="-122"/>
                        </a:rPr>
                        <a:t>copy()</a:t>
                      </a:r>
                      <a:endParaRPr lang="en-US" sz="1050" kern="100" dirty="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返回对象的拷贝，内部实现是用</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Python</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标准库的</a:t>
                      </a:r>
                      <a:r>
                        <a:rPr lang="en-US" altLang="zh-CN" sz="1050" kern="100" dirty="0" err="1">
                          <a:effectLst/>
                          <a:latin typeface="Times New Roman" panose="02020603050405020304" pitchFamily="18" charset="0"/>
                          <a:ea typeface="宋体" panose="02010600030101010101" pitchFamily="2" charset="-122"/>
                          <a:cs typeface="Times New Roman" panose="02020603050405020304" pitchFamily="18" charset="0"/>
                        </a:rPr>
                        <a:t>copy.deepcopy</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。该拷贝是</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mutable(</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可更改的</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05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就是说，可以更改该拷贝的值。</a:t>
                      </a:r>
                      <a:endParaRPr lang="zh-CN" altLang="en-US" sz="1050" kern="100" dirty="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dirty="0" err="1">
                          <a:solidFill>
                            <a:srgbClr val="333333"/>
                          </a:solidFill>
                          <a:effectLst/>
                          <a:latin typeface="Times New Roman" panose="02020603050405020304" pitchFamily="18" charset="0"/>
                          <a:ea typeface="宋体" panose="02010600030101010101" pitchFamily="2" charset="-122"/>
                        </a:rPr>
                        <a:t>getlist</a:t>
                      </a:r>
                      <a:r>
                        <a:rPr lang="en-US" sz="1050" kern="100" dirty="0">
                          <a:solidFill>
                            <a:srgbClr val="333333"/>
                          </a:solidFill>
                          <a:effectLst/>
                          <a:latin typeface="Times New Roman" panose="02020603050405020304" pitchFamily="18" charset="0"/>
                          <a:ea typeface="宋体" panose="02010600030101010101" pitchFamily="2" charset="-122"/>
                        </a:rPr>
                        <a:t>(key)</a:t>
                      </a:r>
                      <a:endParaRPr lang="en-US" sz="1050" kern="100" dirty="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返回和参数</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对应的所有值，作为一个</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Python list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返回。如果</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不存在，则返回空</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list</a:t>
                      </a:r>
                      <a:r>
                        <a:rPr lang="en-US" sz="1050" kern="100" dirty="0">
                          <a:effectLst/>
                          <a:latin typeface="宋体" panose="02010600030101010101" pitchFamily="2" charset="-122"/>
                          <a:ea typeface="宋体" panose="02010600030101010101" pitchFamily="2" charset="-122"/>
                          <a:cs typeface="Times New Roman" panose="02020603050405020304" pitchFamily="18" charset="0"/>
                        </a:rPr>
                        <a:t>。 </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It's guaranteed to return a list of some sort..</a:t>
                      </a:r>
                      <a:endParaRPr lang="en-US" sz="1050" kern="100" dirty="0">
                        <a:effectLst/>
                        <a:latin typeface="Times New Roman" panose="02020603050405020304" pitchFamily="18" charset="0"/>
                        <a:ea typeface="宋体" panose="02010600030101010101" pitchFamily="2" charset="-122"/>
                      </a:endParaRPr>
                    </a:p>
                  </a:txBody>
                  <a:tcPr/>
                </a:tc>
              </a:tr>
            </a:tbl>
          </a:graphicData>
        </a:graphic>
      </p:graphicFrame>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14.2.4 Django</a:t>
            </a:r>
            <a:r>
              <a:rPr lang="zh-CN" altLang="en-US" sz="2000" dirty="0"/>
              <a:t>表单</a:t>
            </a:r>
            <a:endParaRPr lang="zh-CN" sz="2000" dirty="0"/>
          </a:p>
        </p:txBody>
      </p:sp>
      <p:sp>
        <p:nvSpPr>
          <p:cNvPr id="11" name="TextBox 2"/>
          <p:cNvSpPr txBox="1">
            <a:spLocks noGrp="1"/>
          </p:cNvSpPr>
          <p:nvPr/>
        </p:nvSpPr>
        <p:spPr>
          <a:xfrm>
            <a:off x="628650" y="1383294"/>
            <a:ext cx="7920058" cy="32444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err="1">
                <a:solidFill>
                  <a:schemeClr val="tx1">
                    <a:lumMod val="75000"/>
                    <a:lumOff val="25000"/>
                  </a:schemeClr>
                </a:solidFill>
                <a:latin typeface="Candara" panose="020E0502030303020204"/>
                <a:ea typeface="微软雅黑" panose="020B0503020204020204" pitchFamily="34" charset="-122"/>
              </a:rPr>
              <a:t>QueryDict</a:t>
            </a:r>
            <a:r>
              <a:rPr lang="zh-CN" altLang="en-US" sz="1200" dirty="0">
                <a:solidFill>
                  <a:schemeClr val="tx1">
                    <a:lumMod val="75000"/>
                    <a:lumOff val="25000"/>
                  </a:schemeClr>
                </a:solidFill>
                <a:latin typeface="Candara" panose="020E0502030303020204"/>
                <a:ea typeface="微软雅黑" panose="020B0503020204020204" pitchFamily="34" charset="-122"/>
              </a:rPr>
              <a:t>对象</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7" name="表格 6"/>
          <p:cNvGraphicFramePr>
            <a:graphicFrameLocks noGrp="1"/>
          </p:cNvGraphicFramePr>
          <p:nvPr/>
        </p:nvGraphicFramePr>
        <p:xfrm>
          <a:off x="628650" y="1922350"/>
          <a:ext cx="7886700" cy="2441218"/>
        </p:xfrm>
        <a:graphic>
          <a:graphicData uri="http://schemas.openxmlformats.org/drawingml/2006/table">
            <a:tbl>
              <a:tblPr>
                <a:tableStyleId>{5C22544A-7EE6-4342-B048-85BDC9FD1C3A}</a:tableStyleId>
              </a:tblPr>
              <a:tblGrid>
                <a:gridCol w="1402255"/>
                <a:gridCol w="6484445"/>
              </a:tblGrid>
              <a:tr h="209550">
                <a:tc>
                  <a:txBody>
                    <a:bodyPr/>
                    <a:lstStyle/>
                    <a:p>
                      <a:pPr marL="0" indent="0" algn="ctr">
                        <a:lnSpc>
                          <a:spcPts val="1600"/>
                        </a:lnSpc>
                      </a:pPr>
                      <a:r>
                        <a:rPr lang="zh-CN" altLang="en-US" sz="1050" kern="100" dirty="0">
                          <a:effectLst/>
                        </a:rPr>
                        <a:t>方法</a:t>
                      </a:r>
                      <a:endParaRPr lang="zh-CN" altLang="en-US" sz="1050" kern="100" dirty="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00"/>
                        </a:lnSpc>
                      </a:pPr>
                      <a:r>
                        <a:rPr lang="zh-CN" altLang="en-US" sz="1050" kern="100" dirty="0">
                          <a:effectLst/>
                        </a:rPr>
                        <a:t>描述</a:t>
                      </a:r>
                      <a:endParaRPr lang="zh-CN" altLang="en-US" sz="1050" kern="100" dirty="0">
                        <a:effectLst/>
                        <a:latin typeface="Times New Roman" panose="02020603050405020304" pitchFamily="18" charset="0"/>
                        <a:ea typeface="宋体" panose="02010600030101010101" pitchFamily="2" charset="-122"/>
                      </a:endParaRPr>
                    </a:p>
                  </a:txBody>
                  <a:tcPr anchor="ctr"/>
                </a:tc>
              </a:tr>
              <a:tr h="203200">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setlist(key,list_)</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设置</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的值为</a:t>
                      </a: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list_ (unlike __setitem__()).</a:t>
                      </a:r>
                      <a:endParaRPr lang="en-US" sz="1050" kern="100">
                        <a:effectLst/>
                        <a:latin typeface="Times New Roman" panose="02020603050405020304" pitchFamily="18" charset="0"/>
                        <a:ea typeface="宋体" panose="02010600030101010101" pitchFamily="2" charset="-122"/>
                      </a:endParaRPr>
                    </a:p>
                  </a:txBody>
                  <a:tcPr/>
                </a:tc>
              </a:tr>
              <a:tr h="411849">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appendlist(key,item)</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添加</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item</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到和</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关联的内部</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list.</a:t>
                      </a:r>
                      <a:endParaRPr lang="zh-CN" altLang="en-US" sz="1050" kern="100">
                        <a:effectLst/>
                        <a:latin typeface="Times New Roman" panose="02020603050405020304" pitchFamily="18" charset="0"/>
                        <a:ea typeface="宋体" panose="02010600030101010101" pitchFamily="2" charset="-122"/>
                      </a:endParaRPr>
                    </a:p>
                  </a:txBody>
                  <a:tcPr/>
                </a:tc>
              </a:tr>
              <a:tr h="605267">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setlistdefault(key,list)</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和</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setdefault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有一点不同，它接受</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list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而不是单个</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value</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作为参数。</a:t>
                      </a:r>
                      <a:endParaRPr lang="zh-CN" altLang="en-US" sz="1050" kern="10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lists()</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和</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items()</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有一点不同</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它会返回</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key</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的所有值，作为一个</a:t>
                      </a:r>
                      <a:r>
                        <a:rPr lang="en-US" altLang="zh-CN" sz="1050" kern="100">
                          <a:effectLst/>
                          <a:latin typeface="Times New Roman" panose="02020603050405020304" pitchFamily="18" charset="0"/>
                          <a:ea typeface="宋体" panose="02010600030101010101" pitchFamily="2" charset="-122"/>
                          <a:cs typeface="Times New Roman" panose="02020603050405020304" pitchFamily="18" charset="0"/>
                        </a:rPr>
                        <a:t>list</a:t>
                      </a:r>
                      <a:r>
                        <a:rPr lang="zh-CN" altLang="en-US" sz="1050" kern="100">
                          <a:effectLst/>
                          <a:latin typeface="宋体" panose="02010600030101010101" pitchFamily="2" charset="-122"/>
                          <a:ea typeface="宋体" panose="02010600030101010101" pitchFamily="2" charset="-122"/>
                          <a:cs typeface="Times New Roman" panose="02020603050405020304" pitchFamily="18" charset="0"/>
                        </a:rPr>
                        <a:t>。</a:t>
                      </a:r>
                      <a:endParaRPr lang="zh-CN" altLang="en-US" sz="1050" kern="100">
                        <a:effectLst/>
                        <a:latin typeface="Times New Roman" panose="02020603050405020304" pitchFamily="18" charset="0"/>
                        <a:ea typeface="宋体" panose="02010600030101010101" pitchFamily="2" charset="-122"/>
                      </a:endParaRPr>
                    </a:p>
                  </a:txBody>
                  <a:tcPr/>
                </a:tc>
              </a:tr>
              <a:tr h="411061">
                <a:tc>
                  <a:txBody>
                    <a:bodyPr/>
                    <a:lstStyle/>
                    <a:p>
                      <a:pPr marL="0" indent="0" algn="ctr">
                        <a:lnSpc>
                          <a:spcPts val="1670"/>
                        </a:lnSpc>
                      </a:pPr>
                      <a:r>
                        <a:rPr lang="en-US" sz="1050" kern="100">
                          <a:solidFill>
                            <a:srgbClr val="333333"/>
                          </a:solidFill>
                          <a:effectLst/>
                          <a:latin typeface="Times New Roman" panose="02020603050405020304" pitchFamily="18" charset="0"/>
                          <a:ea typeface="宋体" panose="02010600030101010101" pitchFamily="2" charset="-122"/>
                        </a:rPr>
                        <a:t>urlencode()</a:t>
                      </a:r>
                      <a:endParaRPr lang="en-US" sz="105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返回一个以查询字符串格式进行格式化后的字符串</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050" kern="100" dirty="0">
                          <a:effectLst/>
                          <a:latin typeface="宋体" panose="02010600030101010101" pitchFamily="2" charset="-122"/>
                          <a:ea typeface="宋体" panose="02010600030101010101" pitchFamily="2" charset="-122"/>
                          <a:cs typeface="Times New Roman" panose="02020603050405020304" pitchFamily="18" charset="0"/>
                        </a:rPr>
                        <a:t>例如：</a:t>
                      </a:r>
                      <a:r>
                        <a:rPr lang="en-US" altLang="zh-CN" sz="105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a=2&amp;b=3&amp;b=5")</a:t>
                      </a:r>
                      <a:r>
                        <a:rPr lang="en-US" sz="1050"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sz="1050" kern="100" dirty="0">
                        <a:effectLst/>
                        <a:latin typeface="Times New Roman" panose="02020603050405020304" pitchFamily="18" charset="0"/>
                        <a:ea typeface="宋体" panose="02010600030101010101" pitchFamily="2" charset="-122"/>
                      </a:endParaRPr>
                    </a:p>
                  </a:txBody>
                  <a:tcPr/>
                </a:tc>
              </a:tr>
            </a:tbl>
          </a:graphicData>
        </a:graphic>
      </p:graphicFrame>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14.2.5 Django</a:t>
            </a:r>
            <a:r>
              <a:rPr lang="zh-CN" altLang="en-US" sz="2000" dirty="0"/>
              <a:t>视图</a:t>
            </a:r>
            <a:endParaRPr lang="zh-CN" sz="2000" dirty="0"/>
          </a:p>
        </p:txBody>
      </p:sp>
      <p:sp>
        <p:nvSpPr>
          <p:cNvPr id="11" name="TextBox 2"/>
          <p:cNvSpPr txBox="1">
            <a:spLocks noGrp="1"/>
          </p:cNvSpPr>
          <p:nvPr/>
        </p:nvSpPr>
        <p:spPr>
          <a:xfrm>
            <a:off x="611971" y="1364894"/>
            <a:ext cx="7920058" cy="186333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1.</a:t>
            </a:r>
            <a:r>
              <a:rPr lang="zh-CN" altLang="en-US" sz="1200" b="1" dirty="0">
                <a:solidFill>
                  <a:schemeClr val="tx1">
                    <a:lumMod val="75000"/>
                    <a:lumOff val="25000"/>
                  </a:schemeClr>
                </a:solidFill>
                <a:latin typeface="Candara" panose="020E0502030303020204"/>
                <a:ea typeface="微软雅黑" panose="020B0503020204020204" pitchFamily="34" charset="-122"/>
              </a:rPr>
              <a:t>视图</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一个视图函数，简称视图，是一个简单的 </a:t>
            </a:r>
            <a:r>
              <a:rPr lang="en-US" altLang="zh-CN" sz="1200" dirty="0">
                <a:solidFill>
                  <a:schemeClr val="tx1">
                    <a:lumMod val="75000"/>
                    <a:lumOff val="25000"/>
                  </a:schemeClr>
                </a:solidFill>
                <a:latin typeface="Candara" panose="020E0502030303020204"/>
                <a:ea typeface="微软雅黑" panose="020B0503020204020204" pitchFamily="34" charset="-122"/>
              </a:rPr>
              <a:t>Python </a:t>
            </a:r>
            <a:r>
              <a:rPr lang="zh-CN" altLang="en-US" sz="1200" dirty="0">
                <a:solidFill>
                  <a:schemeClr val="tx1">
                    <a:lumMod val="75000"/>
                    <a:lumOff val="25000"/>
                  </a:schemeClr>
                </a:solidFill>
                <a:latin typeface="Candara" panose="020E0502030303020204"/>
                <a:ea typeface="微软雅黑" panose="020B0503020204020204" pitchFamily="34" charset="-122"/>
              </a:rPr>
              <a:t>函数，它接受 </a:t>
            </a:r>
            <a:r>
              <a:rPr lang="en-US" altLang="zh-CN" sz="1200" dirty="0">
                <a:solidFill>
                  <a:schemeClr val="tx1">
                    <a:lumMod val="75000"/>
                    <a:lumOff val="25000"/>
                  </a:schemeClr>
                </a:solidFill>
                <a:latin typeface="Candara" panose="020E0502030303020204"/>
                <a:ea typeface="微软雅黑" panose="020B0503020204020204" pitchFamily="34" charset="-122"/>
              </a:rPr>
              <a:t>Web </a:t>
            </a:r>
            <a:r>
              <a:rPr lang="zh-CN" altLang="en-US" sz="1200" dirty="0">
                <a:solidFill>
                  <a:schemeClr val="tx1">
                    <a:lumMod val="75000"/>
                    <a:lumOff val="25000"/>
                  </a:schemeClr>
                </a:solidFill>
                <a:latin typeface="Candara" panose="020E0502030303020204"/>
                <a:ea typeface="微软雅黑" panose="020B0503020204020204" pitchFamily="34" charset="-122"/>
              </a:rPr>
              <a:t>请求并且返回 </a:t>
            </a:r>
            <a:r>
              <a:rPr lang="en-US" altLang="zh-CN" sz="1200" dirty="0">
                <a:solidFill>
                  <a:schemeClr val="tx1">
                    <a:lumMod val="75000"/>
                    <a:lumOff val="25000"/>
                  </a:schemeClr>
                </a:solidFill>
                <a:latin typeface="Candara" panose="020E0502030303020204"/>
                <a:ea typeface="微软雅黑" panose="020B0503020204020204" pitchFamily="34" charset="-122"/>
              </a:rPr>
              <a:t>Web </a:t>
            </a:r>
            <a:r>
              <a:rPr lang="zh-CN" altLang="en-US" sz="1200" dirty="0">
                <a:solidFill>
                  <a:schemeClr val="tx1">
                    <a:lumMod val="75000"/>
                    <a:lumOff val="25000"/>
                  </a:schemeClr>
                </a:solidFill>
                <a:latin typeface="Candara" panose="020E0502030303020204"/>
                <a:ea typeface="微软雅黑" panose="020B0503020204020204" pitchFamily="34" charset="-122"/>
              </a:rPr>
              <a:t>响应。</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响应可以是一个 </a:t>
            </a:r>
            <a:r>
              <a:rPr lang="en-US" altLang="zh-CN" sz="1200" dirty="0">
                <a:solidFill>
                  <a:schemeClr val="tx1">
                    <a:lumMod val="75000"/>
                    <a:lumOff val="25000"/>
                  </a:schemeClr>
                </a:solidFill>
                <a:latin typeface="Candara" panose="020E0502030303020204"/>
                <a:ea typeface="微软雅黑" panose="020B0503020204020204" pitchFamily="34" charset="-122"/>
              </a:rPr>
              <a:t>HTML </a:t>
            </a:r>
            <a:r>
              <a:rPr lang="zh-CN" altLang="en-US" sz="1200" dirty="0">
                <a:solidFill>
                  <a:schemeClr val="tx1">
                    <a:lumMod val="75000"/>
                    <a:lumOff val="25000"/>
                  </a:schemeClr>
                </a:solidFill>
                <a:latin typeface="Candara" panose="020E0502030303020204"/>
                <a:ea typeface="微软雅黑" panose="020B0503020204020204" pitchFamily="34" charset="-122"/>
              </a:rPr>
              <a:t>页面、一个 </a:t>
            </a:r>
            <a:r>
              <a:rPr lang="en-US" altLang="zh-CN" sz="1200" dirty="0">
                <a:solidFill>
                  <a:schemeClr val="tx1">
                    <a:lumMod val="75000"/>
                    <a:lumOff val="25000"/>
                  </a:schemeClr>
                </a:solidFill>
                <a:latin typeface="Candara" panose="020E0502030303020204"/>
                <a:ea typeface="微软雅黑" panose="020B0503020204020204" pitchFamily="34" charset="-122"/>
              </a:rPr>
              <a:t>404 </a:t>
            </a:r>
            <a:r>
              <a:rPr lang="zh-CN" altLang="en-US" sz="1200" dirty="0">
                <a:solidFill>
                  <a:schemeClr val="tx1">
                    <a:lumMod val="75000"/>
                    <a:lumOff val="25000"/>
                  </a:schemeClr>
                </a:solidFill>
                <a:latin typeface="Candara" panose="020E0502030303020204"/>
                <a:ea typeface="微软雅黑" panose="020B0503020204020204" pitchFamily="34" charset="-122"/>
              </a:rPr>
              <a:t>错误页面、重定向页面、</a:t>
            </a:r>
            <a:r>
              <a:rPr lang="en-US" altLang="zh-CN" sz="1200" dirty="0">
                <a:solidFill>
                  <a:schemeClr val="tx1">
                    <a:lumMod val="75000"/>
                    <a:lumOff val="25000"/>
                  </a:schemeClr>
                </a:solidFill>
                <a:latin typeface="Candara" panose="020E0502030303020204"/>
                <a:ea typeface="微软雅黑" panose="020B0503020204020204" pitchFamily="34" charset="-122"/>
              </a:rPr>
              <a:t>XML </a:t>
            </a:r>
            <a:r>
              <a:rPr lang="zh-CN" altLang="en-US" sz="1200" dirty="0">
                <a:solidFill>
                  <a:schemeClr val="tx1">
                    <a:lumMod val="75000"/>
                    <a:lumOff val="25000"/>
                  </a:schemeClr>
                </a:solidFill>
                <a:latin typeface="Candara" panose="020E0502030303020204"/>
                <a:ea typeface="微软雅黑" panose="020B0503020204020204" pitchFamily="34" charset="-122"/>
              </a:rPr>
              <a:t>文档、或者一张图片。</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无论视图本身包含什么逻辑，都要返回响应。代码写在哪里都可以，只要在 </a:t>
            </a:r>
            <a:r>
              <a:rPr lang="en-US" altLang="zh-CN" sz="1200" dirty="0">
                <a:solidFill>
                  <a:schemeClr val="tx1">
                    <a:lumMod val="75000"/>
                    <a:lumOff val="25000"/>
                  </a:schemeClr>
                </a:solidFill>
                <a:latin typeface="Candara" panose="020E0502030303020204"/>
                <a:ea typeface="微软雅黑" panose="020B0503020204020204" pitchFamily="34" charset="-122"/>
              </a:rPr>
              <a:t>Python </a:t>
            </a:r>
            <a:r>
              <a:rPr lang="zh-CN" altLang="en-US" sz="1200" dirty="0">
                <a:solidFill>
                  <a:schemeClr val="tx1">
                    <a:lumMod val="75000"/>
                    <a:lumOff val="25000"/>
                  </a:schemeClr>
                </a:solidFill>
                <a:latin typeface="Candara" panose="020E0502030303020204"/>
                <a:ea typeface="微软雅黑" panose="020B0503020204020204" pitchFamily="34" charset="-122"/>
              </a:rPr>
              <a:t>目录下面，一般放在项目的 </a:t>
            </a:r>
            <a:r>
              <a:rPr lang="en-US" altLang="zh-CN" sz="1200" dirty="0">
                <a:solidFill>
                  <a:schemeClr val="tx1">
                    <a:lumMod val="75000"/>
                    <a:lumOff val="25000"/>
                  </a:schemeClr>
                </a:solidFill>
                <a:latin typeface="Candara" panose="020E0502030303020204"/>
                <a:ea typeface="微软雅黑" panose="020B0503020204020204" pitchFamily="34" charset="-122"/>
              </a:rPr>
              <a:t>views.py </a:t>
            </a:r>
            <a:r>
              <a:rPr lang="zh-CN" altLang="en-US" sz="1200" dirty="0">
                <a:solidFill>
                  <a:schemeClr val="tx1">
                    <a:lumMod val="75000"/>
                    <a:lumOff val="25000"/>
                  </a:schemeClr>
                </a:solidFill>
                <a:latin typeface="Candara" panose="020E0502030303020204"/>
                <a:ea typeface="微软雅黑" panose="020B0503020204020204" pitchFamily="34" charset="-122"/>
              </a:rPr>
              <a:t>文件中。</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每个视图函数都负责返回一个 </a:t>
            </a: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对象，对象中包含生成的响应。</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视图层中有两个重要的对象：请求对象</a:t>
            </a:r>
            <a:r>
              <a:rPr lang="en-US" altLang="zh-CN" sz="1200" dirty="0">
                <a:solidFill>
                  <a:schemeClr val="tx1">
                    <a:lumMod val="75000"/>
                    <a:lumOff val="25000"/>
                  </a:schemeClr>
                </a:solidFill>
                <a:latin typeface="Candara" panose="020E0502030303020204"/>
                <a:ea typeface="微软雅黑" panose="020B0503020204020204" pitchFamily="34" charset="-122"/>
              </a:rPr>
              <a:t>(request)</a:t>
            </a:r>
            <a:r>
              <a:rPr lang="zh-CN" altLang="en-US" sz="1200" dirty="0">
                <a:solidFill>
                  <a:schemeClr val="tx1">
                    <a:lumMod val="75000"/>
                    <a:lumOff val="25000"/>
                  </a:schemeClr>
                </a:solidFill>
                <a:latin typeface="Candara" panose="020E0502030303020204"/>
                <a:ea typeface="微软雅黑" panose="020B0503020204020204" pitchFamily="34" charset="-122"/>
              </a:rPr>
              <a:t>与响应对象</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3429000"/>
            <a:ext cx="7920058" cy="135037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2.GET</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数据类型是 </a:t>
            </a:r>
            <a:r>
              <a:rPr lang="en-US" altLang="zh-CN" sz="1200" dirty="0" err="1">
                <a:solidFill>
                  <a:schemeClr val="tx1">
                    <a:lumMod val="75000"/>
                    <a:lumOff val="25000"/>
                  </a:schemeClr>
                </a:solidFill>
                <a:latin typeface="Candara" panose="020E0502030303020204"/>
                <a:ea typeface="微软雅黑" panose="020B0503020204020204" pitchFamily="34" charset="-122"/>
              </a:rPr>
              <a:t>QueryDict</a:t>
            </a:r>
            <a:r>
              <a:rPr lang="zh-CN" altLang="en-US" sz="1200" dirty="0">
                <a:solidFill>
                  <a:schemeClr val="tx1">
                    <a:lumMod val="75000"/>
                    <a:lumOff val="25000"/>
                  </a:schemeClr>
                </a:solidFill>
                <a:latin typeface="Candara" panose="020E0502030303020204"/>
                <a:ea typeface="微软雅黑" panose="020B0503020204020204" pitchFamily="34" charset="-122"/>
              </a:rPr>
              <a:t>，一个类似于字典的对象，包含 </a:t>
            </a:r>
            <a:r>
              <a:rPr lang="en-US" altLang="zh-CN" sz="1200" dirty="0">
                <a:solidFill>
                  <a:schemeClr val="tx1">
                    <a:lumMod val="75000"/>
                    <a:lumOff val="25000"/>
                  </a:schemeClr>
                </a:solidFill>
                <a:latin typeface="Candara" panose="020E0502030303020204"/>
                <a:ea typeface="微软雅黑" panose="020B0503020204020204" pitchFamily="34" charset="-122"/>
              </a:rPr>
              <a:t>HTTP GET </a:t>
            </a:r>
            <a:r>
              <a:rPr lang="zh-CN" altLang="en-US" sz="1200" dirty="0">
                <a:solidFill>
                  <a:schemeClr val="tx1">
                    <a:lumMod val="75000"/>
                    <a:lumOff val="25000"/>
                  </a:schemeClr>
                </a:solidFill>
                <a:latin typeface="Candara" panose="020E0502030303020204"/>
                <a:ea typeface="微软雅黑" panose="020B0503020204020204" pitchFamily="34" charset="-122"/>
              </a:rPr>
              <a:t>的所有参数。</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有相同的键，就把所有的值放到对应的列表里。</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取值格式：对象</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方法。</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get()</a:t>
            </a:r>
            <a:r>
              <a:rPr lang="zh-CN" altLang="en-US" sz="1200" dirty="0">
                <a:solidFill>
                  <a:schemeClr val="tx1">
                    <a:lumMod val="75000"/>
                    <a:lumOff val="25000"/>
                  </a:schemeClr>
                </a:solidFill>
                <a:latin typeface="Candara" panose="020E0502030303020204"/>
                <a:ea typeface="微软雅黑" panose="020B0503020204020204" pitchFamily="34" charset="-122"/>
              </a:rPr>
              <a:t>：返回字符串，如果该键对应有多个值，取出该键的最后一个值。</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9" name="TextBox 2"/>
          <p:cNvSpPr txBox="1">
            <a:spLocks noGrp="1"/>
          </p:cNvSpPr>
          <p:nvPr/>
        </p:nvSpPr>
        <p:spPr>
          <a:xfrm>
            <a:off x="1140903" y="4784843"/>
            <a:ext cx="6602136" cy="100283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name = </a:t>
            </a:r>
            <a:r>
              <a:rPr lang="en-US" altLang="zh-CN" sz="1800" kern="100" dirty="0" err="1">
                <a:effectLst/>
                <a:latin typeface="Arial" panose="020B0604020202020204" pitchFamily="34" charset="0"/>
                <a:ea typeface="宋体" panose="02010600030101010101" pitchFamily="2" charset="-122"/>
              </a:rPr>
              <a:t>request.GET.get</a:t>
            </a:r>
            <a:r>
              <a:rPr lang="en-US" altLang="zh-CN" sz="1800" kern="100" dirty="0">
                <a:effectLst/>
                <a:latin typeface="Arial" panose="020B0604020202020204" pitchFamily="34" charset="0"/>
                <a:ea typeface="宋体" panose="02010600030101010101" pitchFamily="2" charset="-122"/>
              </a:rPr>
              <a:t>("name")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a:t>
            </a:r>
            <a:r>
              <a:rPr lang="en-US" altLang="zh-CN" sz="1800" kern="100" dirty="0" err="1">
                <a:effectLst/>
                <a:latin typeface="Arial" panose="020B0604020202020204" pitchFamily="34" charset="0"/>
                <a:ea typeface="宋体" panose="02010600030101010101" pitchFamily="2" charset="-122"/>
              </a:rPr>
              <a:t>HttpResponse</a:t>
            </a:r>
            <a:r>
              <a:rPr lang="en-US" altLang="zh-CN" sz="1800" kern="100" dirty="0">
                <a:effectLst/>
                <a:latin typeface="Arial" panose="020B0604020202020204" pitchFamily="34" charset="0"/>
                <a:ea typeface="宋体" panose="02010600030101010101" pitchFamily="2" charset="-122"/>
              </a:rPr>
              <a:t>('</a:t>
            </a:r>
            <a:r>
              <a:rPr lang="zh-CN" altLang="en-US" sz="1800" kern="100" dirty="0">
                <a:effectLst/>
                <a:latin typeface="Arial" panose="020B0604020202020204" pitchFamily="34" charset="0"/>
                <a:ea typeface="宋体" panose="02010600030101010101" pitchFamily="2" charset="-122"/>
              </a:rPr>
              <a:t>姓名：</a:t>
            </a:r>
            <a:r>
              <a:rPr lang="en-US" altLang="zh-CN" sz="1800" kern="100" dirty="0">
                <a:effectLst/>
                <a:latin typeface="Arial" panose="020B0604020202020204" pitchFamily="34" charset="0"/>
                <a:ea typeface="宋体" panose="02010600030101010101" pitchFamily="2" charset="-122"/>
              </a:rPr>
              <a:t>{}'.format(name))</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14.2.5 Django</a:t>
            </a:r>
            <a:r>
              <a:rPr lang="zh-CN" altLang="en-US" sz="2000" dirty="0"/>
              <a:t>视图</a:t>
            </a:r>
            <a:endParaRPr lang="zh-CN" sz="2000" dirty="0"/>
          </a:p>
        </p:txBody>
      </p:sp>
      <p:sp>
        <p:nvSpPr>
          <p:cNvPr id="11" name="TextBox 2"/>
          <p:cNvSpPr txBox="1">
            <a:spLocks noGrp="1"/>
          </p:cNvSpPr>
          <p:nvPr/>
        </p:nvSpPr>
        <p:spPr>
          <a:xfrm>
            <a:off x="611971" y="1363017"/>
            <a:ext cx="7920058" cy="135037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3.POST</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数据类型是 </a:t>
            </a:r>
            <a:r>
              <a:rPr lang="en-US" altLang="zh-CN" sz="1200" dirty="0" err="1">
                <a:solidFill>
                  <a:schemeClr val="tx1">
                    <a:lumMod val="75000"/>
                    <a:lumOff val="25000"/>
                  </a:schemeClr>
                </a:solidFill>
                <a:latin typeface="Candara" panose="020E0502030303020204"/>
                <a:ea typeface="微软雅黑" panose="020B0503020204020204" pitchFamily="34" charset="-122"/>
              </a:rPr>
              <a:t>QueryDict</a:t>
            </a:r>
            <a:r>
              <a:rPr lang="zh-CN" altLang="en-US" sz="1200" dirty="0">
                <a:solidFill>
                  <a:schemeClr val="tx1">
                    <a:lumMod val="75000"/>
                    <a:lumOff val="25000"/>
                  </a:schemeClr>
                </a:solidFill>
                <a:latin typeface="Candara" panose="020E0502030303020204"/>
                <a:ea typeface="微软雅黑" panose="020B0503020204020204" pitchFamily="34" charset="-122"/>
              </a:rPr>
              <a:t>，一个类似于字典的对象，包含 </a:t>
            </a:r>
            <a:r>
              <a:rPr lang="en-US" altLang="zh-CN" sz="1200" dirty="0">
                <a:solidFill>
                  <a:schemeClr val="tx1">
                    <a:lumMod val="75000"/>
                    <a:lumOff val="25000"/>
                  </a:schemeClr>
                </a:solidFill>
                <a:latin typeface="Candara" panose="020E0502030303020204"/>
                <a:ea typeface="微软雅黑" panose="020B0503020204020204" pitchFamily="34" charset="-122"/>
              </a:rPr>
              <a:t>HTTP POST </a:t>
            </a:r>
            <a:r>
              <a:rPr lang="zh-CN" altLang="en-US" sz="1200" dirty="0">
                <a:solidFill>
                  <a:schemeClr val="tx1">
                    <a:lumMod val="75000"/>
                    <a:lumOff val="25000"/>
                  </a:schemeClr>
                </a:solidFill>
                <a:latin typeface="Candara" panose="020E0502030303020204"/>
                <a:ea typeface="微软雅黑" panose="020B0503020204020204" pitchFamily="34" charset="-122"/>
              </a:rPr>
              <a:t>的所有参数。</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常用于 </a:t>
            </a:r>
            <a:r>
              <a:rPr lang="en-US" altLang="zh-CN" sz="1200" dirty="0">
                <a:solidFill>
                  <a:schemeClr val="tx1">
                    <a:lumMod val="75000"/>
                    <a:lumOff val="25000"/>
                  </a:schemeClr>
                </a:solidFill>
                <a:latin typeface="Candara" panose="020E0502030303020204"/>
                <a:ea typeface="微软雅黑" panose="020B0503020204020204" pitchFamily="34" charset="-122"/>
              </a:rPr>
              <a:t>form </a:t>
            </a:r>
            <a:r>
              <a:rPr lang="zh-CN" altLang="en-US" sz="1200" dirty="0">
                <a:solidFill>
                  <a:schemeClr val="tx1">
                    <a:lumMod val="75000"/>
                    <a:lumOff val="25000"/>
                  </a:schemeClr>
                </a:solidFill>
                <a:latin typeface="Candara" panose="020E0502030303020204"/>
                <a:ea typeface="微软雅黑" panose="020B0503020204020204" pitchFamily="34" charset="-122"/>
              </a:rPr>
              <a:t>表单，</a:t>
            </a:r>
            <a:r>
              <a:rPr lang="en-US" altLang="zh-CN" sz="1200" dirty="0">
                <a:solidFill>
                  <a:schemeClr val="tx1">
                    <a:lumMod val="75000"/>
                    <a:lumOff val="25000"/>
                  </a:schemeClr>
                </a:solidFill>
                <a:latin typeface="Candara" panose="020E0502030303020204"/>
                <a:ea typeface="微软雅黑" panose="020B0503020204020204" pitchFamily="34" charset="-122"/>
              </a:rPr>
              <a:t>form </a:t>
            </a:r>
            <a:r>
              <a:rPr lang="zh-CN" altLang="en-US" sz="1200" dirty="0">
                <a:solidFill>
                  <a:schemeClr val="tx1">
                    <a:lumMod val="75000"/>
                    <a:lumOff val="25000"/>
                  </a:schemeClr>
                </a:solidFill>
                <a:latin typeface="Candara" panose="020E0502030303020204"/>
                <a:ea typeface="微软雅黑" panose="020B0503020204020204" pitchFamily="34" charset="-122"/>
              </a:rPr>
              <a:t>表单里的标签 </a:t>
            </a:r>
            <a:r>
              <a:rPr lang="en-US" altLang="zh-CN" sz="1200" dirty="0">
                <a:solidFill>
                  <a:schemeClr val="tx1">
                    <a:lumMod val="75000"/>
                    <a:lumOff val="25000"/>
                  </a:schemeClr>
                </a:solidFill>
                <a:latin typeface="Candara" panose="020E0502030303020204"/>
                <a:ea typeface="微软雅黑" panose="020B0503020204020204" pitchFamily="34" charset="-122"/>
              </a:rPr>
              <a:t>name </a:t>
            </a:r>
            <a:r>
              <a:rPr lang="zh-CN" altLang="en-US" sz="1200" dirty="0">
                <a:solidFill>
                  <a:schemeClr val="tx1">
                    <a:lumMod val="75000"/>
                    <a:lumOff val="25000"/>
                  </a:schemeClr>
                </a:solidFill>
                <a:latin typeface="Candara" panose="020E0502030303020204"/>
                <a:ea typeface="微软雅黑" panose="020B0503020204020204" pitchFamily="34" charset="-122"/>
              </a:rPr>
              <a:t>属性对应参数的键，</a:t>
            </a:r>
            <a:r>
              <a:rPr lang="en-US" altLang="zh-CN" sz="1200" dirty="0">
                <a:solidFill>
                  <a:schemeClr val="tx1">
                    <a:lumMod val="75000"/>
                    <a:lumOff val="25000"/>
                  </a:schemeClr>
                </a:solidFill>
                <a:latin typeface="Candara" panose="020E0502030303020204"/>
                <a:ea typeface="微软雅黑" panose="020B0503020204020204" pitchFamily="34" charset="-122"/>
              </a:rPr>
              <a:t>value </a:t>
            </a:r>
            <a:r>
              <a:rPr lang="zh-CN" altLang="en-US" sz="1200" dirty="0">
                <a:solidFill>
                  <a:schemeClr val="tx1">
                    <a:lumMod val="75000"/>
                    <a:lumOff val="25000"/>
                  </a:schemeClr>
                </a:solidFill>
                <a:latin typeface="Candara" panose="020E0502030303020204"/>
                <a:ea typeface="微软雅黑" panose="020B0503020204020204" pitchFamily="34" charset="-122"/>
              </a:rPr>
              <a:t>属性对应参数的值。</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取值格式： 对象</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方法。</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get()</a:t>
            </a:r>
            <a:r>
              <a:rPr lang="zh-CN" altLang="en-US" sz="1200" dirty="0">
                <a:solidFill>
                  <a:schemeClr val="tx1">
                    <a:lumMod val="75000"/>
                    <a:lumOff val="25000"/>
                  </a:schemeClr>
                </a:solidFill>
                <a:latin typeface="Candara" panose="020E0502030303020204"/>
                <a:ea typeface="微软雅黑" panose="020B0503020204020204" pitchFamily="34" charset="-122"/>
              </a:rPr>
              <a:t>：返回字符串，如果该键对应有多个值，取出该键的最后一个值。</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3879897"/>
            <a:ext cx="7920058" cy="83740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4.body</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数据类型是二进制字节流，是原生请求体里的参数内容，在 </a:t>
            </a:r>
            <a:r>
              <a:rPr lang="en-US" altLang="zh-CN" sz="1200" dirty="0">
                <a:solidFill>
                  <a:schemeClr val="tx1">
                    <a:lumMod val="75000"/>
                    <a:lumOff val="25000"/>
                  </a:schemeClr>
                </a:solidFill>
                <a:latin typeface="Candara" panose="020E0502030303020204"/>
                <a:ea typeface="微软雅黑" panose="020B0503020204020204" pitchFamily="34" charset="-122"/>
              </a:rPr>
              <a:t>HTTP </a:t>
            </a:r>
            <a:r>
              <a:rPr lang="zh-CN" altLang="en-US" sz="1200" dirty="0">
                <a:solidFill>
                  <a:schemeClr val="tx1">
                    <a:lumMod val="75000"/>
                    <a:lumOff val="25000"/>
                  </a:schemeClr>
                </a:solidFill>
                <a:latin typeface="Candara" panose="020E0502030303020204"/>
                <a:ea typeface="微软雅黑" panose="020B0503020204020204" pitchFamily="34" charset="-122"/>
              </a:rPr>
              <a:t>中用于 </a:t>
            </a:r>
            <a:r>
              <a:rPr lang="en-US" altLang="zh-CN" sz="1200" dirty="0">
                <a:solidFill>
                  <a:schemeClr val="tx1">
                    <a:lumMod val="75000"/>
                    <a:lumOff val="25000"/>
                  </a:schemeClr>
                </a:solidFill>
                <a:latin typeface="Candara" panose="020E0502030303020204"/>
                <a:ea typeface="微软雅黑" panose="020B0503020204020204" pitchFamily="34" charset="-122"/>
              </a:rPr>
              <a:t>POST</a:t>
            </a:r>
            <a:r>
              <a:rPr lang="zh-CN" altLang="en-US" sz="1200" dirty="0">
                <a:solidFill>
                  <a:schemeClr val="tx1">
                    <a:lumMod val="75000"/>
                    <a:lumOff val="25000"/>
                  </a:schemeClr>
                </a:solidFill>
                <a:latin typeface="Candara" panose="020E0502030303020204"/>
                <a:ea typeface="微软雅黑" panose="020B0503020204020204" pitchFamily="34" charset="-122"/>
              </a:rPr>
              <a:t>，因为 </a:t>
            </a:r>
            <a:r>
              <a:rPr lang="en-US" altLang="zh-CN" sz="1200" dirty="0">
                <a:solidFill>
                  <a:schemeClr val="tx1">
                    <a:lumMod val="75000"/>
                    <a:lumOff val="25000"/>
                  </a:schemeClr>
                </a:solidFill>
                <a:latin typeface="Candara" panose="020E0502030303020204"/>
                <a:ea typeface="微软雅黑" panose="020B0503020204020204" pitchFamily="34" charset="-122"/>
              </a:rPr>
              <a:t>GET </a:t>
            </a:r>
            <a:r>
              <a:rPr lang="zh-CN" altLang="en-US" sz="1200" dirty="0">
                <a:solidFill>
                  <a:schemeClr val="tx1">
                    <a:lumMod val="75000"/>
                    <a:lumOff val="25000"/>
                  </a:schemeClr>
                </a:solidFill>
                <a:latin typeface="Candara" panose="020E0502030303020204"/>
                <a:ea typeface="微软雅黑" panose="020B0503020204020204" pitchFamily="34" charset="-122"/>
              </a:rPr>
              <a:t>没有请求体。</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在 </a:t>
            </a:r>
            <a:r>
              <a:rPr lang="en-US" altLang="zh-CN" sz="1200" dirty="0">
                <a:solidFill>
                  <a:schemeClr val="tx1">
                    <a:lumMod val="75000"/>
                    <a:lumOff val="25000"/>
                  </a:schemeClr>
                </a:solidFill>
                <a:latin typeface="Candara" panose="020E0502030303020204"/>
                <a:ea typeface="微软雅黑" panose="020B0503020204020204" pitchFamily="34" charset="-122"/>
              </a:rPr>
              <a:t>HTTP </a:t>
            </a:r>
            <a:r>
              <a:rPr lang="zh-CN" altLang="en-US" sz="1200" dirty="0">
                <a:solidFill>
                  <a:schemeClr val="tx1">
                    <a:lumMod val="75000"/>
                    <a:lumOff val="25000"/>
                  </a:schemeClr>
                </a:solidFill>
                <a:latin typeface="Candara" panose="020E0502030303020204"/>
                <a:ea typeface="微软雅黑" panose="020B0503020204020204" pitchFamily="34" charset="-122"/>
              </a:rPr>
              <a:t>中不常用，而在处理非 </a:t>
            </a:r>
            <a:r>
              <a:rPr lang="en-US" altLang="zh-CN" sz="1200" dirty="0">
                <a:solidFill>
                  <a:schemeClr val="tx1">
                    <a:lumMod val="75000"/>
                    <a:lumOff val="25000"/>
                  </a:schemeClr>
                </a:solidFill>
                <a:latin typeface="Candara" panose="020E0502030303020204"/>
                <a:ea typeface="微软雅黑" panose="020B0503020204020204" pitchFamily="34" charset="-122"/>
              </a:rPr>
              <a:t>HTTP </a:t>
            </a:r>
            <a:r>
              <a:rPr lang="zh-CN" altLang="en-US" sz="1200" dirty="0">
                <a:solidFill>
                  <a:schemeClr val="tx1">
                    <a:lumMod val="75000"/>
                    <a:lumOff val="25000"/>
                  </a:schemeClr>
                </a:solidFill>
                <a:latin typeface="Candara" panose="020E0502030303020204"/>
                <a:ea typeface="微软雅黑" panose="020B0503020204020204" pitchFamily="34" charset="-122"/>
              </a:rPr>
              <a:t>形式的报文时非常有用，例如：二进制图片、</a:t>
            </a:r>
            <a:r>
              <a:rPr lang="en-US" altLang="zh-CN" sz="1200" dirty="0">
                <a:solidFill>
                  <a:schemeClr val="tx1">
                    <a:lumMod val="75000"/>
                    <a:lumOff val="25000"/>
                  </a:schemeClr>
                </a:solidFill>
                <a:latin typeface="Candara" panose="020E0502030303020204"/>
                <a:ea typeface="微软雅黑" panose="020B0503020204020204" pitchFamily="34" charset="-122"/>
              </a:rPr>
              <a:t>XML</a:t>
            </a:r>
            <a:r>
              <a:rPr lang="zh-CN" altLang="en-US"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a:solidFill>
                  <a:schemeClr val="tx1">
                    <a:lumMod val="75000"/>
                    <a:lumOff val="25000"/>
                  </a:schemeClr>
                </a:solidFill>
                <a:latin typeface="Candara" panose="020E0502030303020204"/>
                <a:ea typeface="微软雅黑" panose="020B0503020204020204" pitchFamily="34" charset="-122"/>
              </a:rPr>
              <a:t>Json </a:t>
            </a:r>
            <a:r>
              <a:rPr lang="zh-CN" altLang="en-US" sz="1200" dirty="0">
                <a:solidFill>
                  <a:schemeClr val="tx1">
                    <a:lumMod val="75000"/>
                    <a:lumOff val="25000"/>
                  </a:schemeClr>
                </a:solidFill>
                <a:latin typeface="Candara" panose="020E0502030303020204"/>
                <a:ea typeface="微软雅黑" panose="020B0503020204020204" pitchFamily="34" charset="-122"/>
              </a:rPr>
              <a:t>等。</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2"/>
          <p:cNvSpPr txBox="1">
            <a:spLocks noGrp="1"/>
          </p:cNvSpPr>
          <p:nvPr/>
        </p:nvSpPr>
        <p:spPr>
          <a:xfrm>
            <a:off x="1132514" y="2713387"/>
            <a:ext cx="6602136" cy="100283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name = </a:t>
            </a:r>
            <a:r>
              <a:rPr lang="en-US" altLang="zh-CN" sz="1800" kern="100" dirty="0" err="1">
                <a:effectLst/>
                <a:latin typeface="Arial" panose="020B0604020202020204" pitchFamily="34" charset="0"/>
                <a:ea typeface="宋体" panose="02010600030101010101" pitchFamily="2" charset="-122"/>
              </a:rPr>
              <a:t>request.POST.get</a:t>
            </a:r>
            <a:r>
              <a:rPr lang="en-US" altLang="zh-CN" sz="1800" kern="100" dirty="0">
                <a:effectLst/>
                <a:latin typeface="Arial" panose="020B0604020202020204" pitchFamily="34" charset="0"/>
                <a:ea typeface="宋体" panose="02010600030101010101" pitchFamily="2" charset="-122"/>
              </a:rPr>
              <a:t>("name")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a:t>
            </a:r>
            <a:r>
              <a:rPr lang="en-US" altLang="zh-CN" sz="1800" kern="100" dirty="0" err="1">
                <a:effectLst/>
                <a:latin typeface="Arial" panose="020B0604020202020204" pitchFamily="34" charset="0"/>
                <a:ea typeface="宋体" panose="02010600030101010101" pitchFamily="2" charset="-122"/>
              </a:rPr>
              <a:t>HttpResponse</a:t>
            </a:r>
            <a:r>
              <a:rPr lang="en-US" altLang="zh-CN" sz="1800" kern="100" dirty="0">
                <a:effectLst/>
                <a:latin typeface="Arial" panose="020B0604020202020204" pitchFamily="34" charset="0"/>
                <a:ea typeface="宋体" panose="02010600030101010101" pitchFamily="2" charset="-122"/>
              </a:rPr>
              <a:t>('</a:t>
            </a:r>
            <a:r>
              <a:rPr lang="zh-CN" altLang="en-US" sz="1800" kern="100" dirty="0">
                <a:effectLst/>
                <a:latin typeface="Arial" panose="020B0604020202020204" pitchFamily="34" charset="0"/>
                <a:ea typeface="宋体" panose="02010600030101010101" pitchFamily="2" charset="-122"/>
              </a:rPr>
              <a:t>姓名：</a:t>
            </a:r>
            <a:r>
              <a:rPr lang="en-US" altLang="zh-CN" sz="1800" kern="100" dirty="0">
                <a:effectLst/>
                <a:latin typeface="Arial" panose="020B0604020202020204" pitchFamily="34" charset="0"/>
                <a:ea typeface="宋体" panose="02010600030101010101" pitchFamily="2" charset="-122"/>
              </a:rPr>
              <a:t>{}'.format(name))</a:t>
            </a:r>
            <a:endParaRPr lang="en-US" altLang="zh-CN" sz="1800" kern="100" dirty="0">
              <a:effectLst/>
              <a:latin typeface="Arial" panose="020B0604020202020204" pitchFamily="34" charset="0"/>
              <a:ea typeface="宋体" panose="02010600030101010101" pitchFamily="2" charset="-122"/>
            </a:endParaRPr>
          </a:p>
        </p:txBody>
      </p:sp>
      <p:sp>
        <p:nvSpPr>
          <p:cNvPr id="9" name="TextBox 2"/>
          <p:cNvSpPr txBox="1">
            <a:spLocks noGrp="1"/>
          </p:cNvSpPr>
          <p:nvPr/>
        </p:nvSpPr>
        <p:spPr>
          <a:xfrm>
            <a:off x="1132514" y="4728160"/>
            <a:ext cx="6602136" cy="134908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name = </a:t>
            </a:r>
            <a:r>
              <a:rPr lang="en-US" altLang="zh-CN" sz="1800" kern="100" dirty="0" err="1">
                <a:effectLst/>
                <a:latin typeface="Arial" panose="020B0604020202020204" pitchFamily="34" charset="0"/>
                <a:ea typeface="宋体" panose="02010600030101010101" pitchFamily="2" charset="-122"/>
              </a:rPr>
              <a:t>request.body</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print(name)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a:t>
            </a:r>
            <a:r>
              <a:rPr lang="en-US" altLang="zh-CN" sz="1800" kern="100" dirty="0" err="1">
                <a:effectLst/>
                <a:latin typeface="Arial" panose="020B0604020202020204" pitchFamily="34" charset="0"/>
                <a:ea typeface="宋体" panose="02010600030101010101" pitchFamily="2" charset="-122"/>
              </a:rPr>
              <a:t>HttpResponse</a:t>
            </a:r>
            <a:r>
              <a:rPr lang="en-US" altLang="zh-CN" sz="1800" kern="100" dirty="0">
                <a:effectLst/>
                <a:latin typeface="Arial" panose="020B0604020202020204" pitchFamily="34" charset="0"/>
                <a:ea typeface="宋体" panose="02010600030101010101" pitchFamily="2" charset="-122"/>
              </a:rPr>
              <a:t>("Body</a:t>
            </a:r>
            <a:r>
              <a:rPr lang="zh-CN" altLang="en-US" sz="1800" kern="100" dirty="0">
                <a:effectLst/>
                <a:latin typeface="Arial" panose="020B0604020202020204" pitchFamily="34" charset="0"/>
                <a:ea typeface="宋体" panose="02010600030101010101" pitchFamily="2" charset="-122"/>
              </a:rPr>
              <a:t>测试</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14.2.5 Django</a:t>
            </a:r>
            <a:r>
              <a:rPr lang="zh-CN" altLang="en-US" sz="2000" dirty="0"/>
              <a:t>视图</a:t>
            </a:r>
            <a:endParaRPr lang="zh-CN" sz="2000" dirty="0"/>
          </a:p>
        </p:txBody>
      </p:sp>
      <p:sp>
        <p:nvSpPr>
          <p:cNvPr id="11" name="TextBox 2"/>
          <p:cNvSpPr txBox="1">
            <a:spLocks noGrp="1"/>
          </p:cNvSpPr>
          <p:nvPr/>
        </p:nvSpPr>
        <p:spPr>
          <a:xfrm>
            <a:off x="611971" y="1503988"/>
            <a:ext cx="7920058" cy="58092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5.path</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获取 </a:t>
            </a:r>
            <a:r>
              <a:rPr lang="en-US" altLang="zh-CN" sz="1200" dirty="0">
                <a:solidFill>
                  <a:schemeClr val="tx1">
                    <a:lumMod val="75000"/>
                    <a:lumOff val="25000"/>
                  </a:schemeClr>
                </a:solidFill>
                <a:latin typeface="Candara" panose="020E0502030303020204"/>
                <a:ea typeface="微软雅黑" panose="020B0503020204020204" pitchFamily="34" charset="-122"/>
              </a:rPr>
              <a:t>URL </a:t>
            </a:r>
            <a:r>
              <a:rPr lang="zh-CN" altLang="en-US" sz="1200" dirty="0">
                <a:solidFill>
                  <a:schemeClr val="tx1">
                    <a:lumMod val="75000"/>
                    <a:lumOff val="25000"/>
                  </a:schemeClr>
                </a:solidFill>
                <a:latin typeface="Candara" panose="020E0502030303020204"/>
                <a:ea typeface="微软雅黑" panose="020B0503020204020204" pitchFamily="34" charset="-122"/>
              </a:rPr>
              <a:t>中的路径部分，数据类型是字符串。</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4008137"/>
            <a:ext cx="7920058" cy="58092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6.method</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获取当前请求的方式，数据类型是字符串，且结果为大写。</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2"/>
          <p:cNvSpPr txBox="1">
            <a:spLocks noGrp="1"/>
          </p:cNvSpPr>
          <p:nvPr/>
        </p:nvSpPr>
        <p:spPr>
          <a:xfrm>
            <a:off x="1132514" y="2126071"/>
            <a:ext cx="6602136" cy="134908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name = </a:t>
            </a:r>
            <a:r>
              <a:rPr lang="en-US" altLang="zh-CN" sz="1800" kern="100" dirty="0" err="1">
                <a:effectLst/>
                <a:latin typeface="Arial" panose="020B0604020202020204" pitchFamily="34" charset="0"/>
                <a:ea typeface="宋体" panose="02010600030101010101" pitchFamily="2" charset="-122"/>
              </a:rPr>
              <a:t>request.path</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print(name)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a:t>
            </a:r>
            <a:r>
              <a:rPr lang="en-US" altLang="zh-CN" sz="1800" kern="100" dirty="0" err="1">
                <a:effectLst/>
                <a:latin typeface="Arial" panose="020B0604020202020204" pitchFamily="34" charset="0"/>
                <a:ea typeface="宋体" panose="02010600030101010101" pitchFamily="2" charset="-122"/>
              </a:rPr>
              <a:t>HttpResponse</a:t>
            </a:r>
            <a:r>
              <a:rPr lang="en-US" altLang="zh-CN" sz="1800" kern="100" dirty="0">
                <a:effectLst/>
                <a:latin typeface="Arial" panose="020B0604020202020204" pitchFamily="34" charset="0"/>
                <a:ea typeface="宋体" panose="02010600030101010101" pitchFamily="2" charset="-122"/>
              </a:rPr>
              <a:t>("path</a:t>
            </a:r>
            <a:r>
              <a:rPr lang="zh-CN" altLang="en-US" sz="1800" kern="100" dirty="0">
                <a:effectLst/>
                <a:latin typeface="Arial" panose="020B0604020202020204" pitchFamily="34" charset="0"/>
                <a:ea typeface="宋体" panose="02010600030101010101" pitchFamily="2" charset="-122"/>
              </a:rPr>
              <a:t>测试</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
        <p:nvSpPr>
          <p:cNvPr id="9" name="TextBox 2"/>
          <p:cNvSpPr txBox="1">
            <a:spLocks noGrp="1"/>
          </p:cNvSpPr>
          <p:nvPr/>
        </p:nvSpPr>
        <p:spPr>
          <a:xfrm>
            <a:off x="1132514" y="4728160"/>
            <a:ext cx="6602136" cy="134908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name = </a:t>
            </a:r>
            <a:r>
              <a:rPr lang="en-US" altLang="zh-CN" sz="1800" kern="100" dirty="0" err="1">
                <a:effectLst/>
                <a:latin typeface="Arial" panose="020B0604020202020204" pitchFamily="34" charset="0"/>
                <a:ea typeface="宋体" panose="02010600030101010101" pitchFamily="2" charset="-122"/>
              </a:rPr>
              <a:t>request.method</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print(name)</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a:t>
            </a:r>
            <a:r>
              <a:rPr lang="en-US" altLang="zh-CN" sz="1800" kern="100" dirty="0" err="1">
                <a:effectLst/>
                <a:latin typeface="Arial" panose="020B0604020202020204" pitchFamily="34" charset="0"/>
                <a:ea typeface="宋体" panose="02010600030101010101" pitchFamily="2" charset="-122"/>
              </a:rPr>
              <a:t>HttpResponse</a:t>
            </a:r>
            <a:r>
              <a:rPr lang="en-US" altLang="zh-CN" sz="1800" kern="100" dirty="0">
                <a:effectLst/>
                <a:latin typeface="Arial" panose="020B0604020202020204" pitchFamily="34" charset="0"/>
                <a:ea typeface="宋体" panose="02010600030101010101" pitchFamily="2" charset="-122"/>
              </a:rPr>
              <a:t>("method</a:t>
            </a:r>
            <a:r>
              <a:rPr lang="zh-CN" altLang="en-US" sz="1800" kern="100" dirty="0">
                <a:effectLst/>
                <a:latin typeface="Arial" panose="020B0604020202020204" pitchFamily="34" charset="0"/>
                <a:ea typeface="宋体" panose="02010600030101010101" pitchFamily="2" charset="-122"/>
              </a:rPr>
              <a:t>测试</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14.2.5 Django</a:t>
            </a:r>
            <a:r>
              <a:rPr lang="zh-CN" altLang="en-US" sz="2000" dirty="0"/>
              <a:t>视图</a:t>
            </a:r>
            <a:endParaRPr lang="zh-CN" sz="2000" dirty="0"/>
          </a:p>
        </p:txBody>
      </p:sp>
      <p:sp>
        <p:nvSpPr>
          <p:cNvPr id="11" name="TextBox 2"/>
          <p:cNvSpPr txBox="1">
            <a:spLocks noGrp="1"/>
          </p:cNvSpPr>
          <p:nvPr/>
        </p:nvSpPr>
        <p:spPr>
          <a:xfrm>
            <a:off x="611971" y="1247508"/>
            <a:ext cx="7920058" cy="109388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7.response</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响应对象主要有三种形式：</a:t>
            </a: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a:t>
            </a:r>
            <a:r>
              <a:rPr lang="zh-CN" altLang="en-US"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a:solidFill>
                  <a:schemeClr val="tx1">
                    <a:lumMod val="75000"/>
                    <a:lumOff val="25000"/>
                  </a:schemeClr>
                </a:solidFill>
                <a:latin typeface="Candara" panose="020E0502030303020204"/>
                <a:ea typeface="微软雅黑" panose="020B0503020204020204" pitchFamily="34" charset="-122"/>
              </a:rPr>
              <a:t>render()</a:t>
            </a:r>
            <a:r>
              <a:rPr lang="zh-CN" altLang="en-US"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a:solidFill>
                  <a:schemeClr val="tx1">
                    <a:lumMod val="75000"/>
                    <a:lumOff val="25000"/>
                  </a:schemeClr>
                </a:solidFill>
                <a:latin typeface="Candara" panose="020E0502030303020204"/>
                <a:ea typeface="微软雅黑" panose="020B0503020204020204" pitchFamily="34" charset="-122"/>
              </a:rPr>
              <a:t>redirect()</a:t>
            </a:r>
            <a:r>
              <a:rPr lang="zh-CN" altLang="en-US" sz="1200" dirty="0">
                <a:solidFill>
                  <a:schemeClr val="tx1">
                    <a:lumMod val="75000"/>
                    <a:lumOff val="25000"/>
                  </a:schemeClr>
                </a:solidFill>
                <a:latin typeface="Candara" panose="020E0502030303020204"/>
                <a:ea typeface="微软雅黑" panose="020B0503020204020204" pitchFamily="34" charset="-122"/>
              </a:rPr>
              <a:t>。</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返回文本，参数为字符串，字符串中写文本内容。如果参数为字符串里含有 </a:t>
            </a:r>
            <a:r>
              <a:rPr lang="en-US" altLang="zh-CN" sz="1200" dirty="0">
                <a:solidFill>
                  <a:schemeClr val="tx1">
                    <a:lumMod val="75000"/>
                    <a:lumOff val="25000"/>
                  </a:schemeClr>
                </a:solidFill>
                <a:latin typeface="Candara" panose="020E0502030303020204"/>
                <a:ea typeface="微软雅黑" panose="020B0503020204020204" pitchFamily="34" charset="-122"/>
              </a:rPr>
              <a:t>html </a:t>
            </a:r>
            <a:r>
              <a:rPr lang="zh-CN" altLang="en-US" sz="1200" dirty="0">
                <a:solidFill>
                  <a:schemeClr val="tx1">
                    <a:lumMod val="75000"/>
                    <a:lumOff val="25000"/>
                  </a:schemeClr>
                </a:solidFill>
                <a:latin typeface="Candara" panose="020E0502030303020204"/>
                <a:ea typeface="微软雅黑" panose="020B0503020204020204" pitchFamily="34" charset="-122"/>
              </a:rPr>
              <a:t>标签，也可以渲染。</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3616676"/>
            <a:ext cx="7920058" cy="58092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render(): </a:t>
            </a:r>
            <a:r>
              <a:rPr lang="zh-CN" altLang="en-US" sz="1200" dirty="0">
                <a:solidFill>
                  <a:schemeClr val="tx1">
                    <a:lumMod val="75000"/>
                    <a:lumOff val="25000"/>
                  </a:schemeClr>
                </a:solidFill>
                <a:latin typeface="Candara" panose="020E0502030303020204"/>
                <a:ea typeface="微软雅黑" panose="020B0503020204020204" pitchFamily="34" charset="-122"/>
              </a:rPr>
              <a:t>返回文本，第一个参数为 </a:t>
            </a:r>
            <a:r>
              <a:rPr lang="en-US" altLang="zh-CN" sz="1200" dirty="0">
                <a:solidFill>
                  <a:schemeClr val="tx1">
                    <a:lumMod val="75000"/>
                    <a:lumOff val="25000"/>
                  </a:schemeClr>
                </a:solidFill>
                <a:latin typeface="Candara" panose="020E0502030303020204"/>
                <a:ea typeface="微软雅黑" panose="020B0503020204020204" pitchFamily="34" charset="-122"/>
              </a:rPr>
              <a:t>request</a:t>
            </a:r>
            <a:r>
              <a:rPr lang="zh-CN" altLang="en-US" sz="1200" dirty="0">
                <a:solidFill>
                  <a:schemeClr val="tx1">
                    <a:lumMod val="75000"/>
                    <a:lumOff val="25000"/>
                  </a:schemeClr>
                </a:solidFill>
                <a:latin typeface="Candara" panose="020E0502030303020204"/>
                <a:ea typeface="微软雅黑" panose="020B0503020204020204" pitchFamily="34" charset="-122"/>
              </a:rPr>
              <a:t>，第二个参数为字符串（页面名称），第三个参数为字典（可选参数，向页面传递的参数：键为页面参数名，值为</a:t>
            </a:r>
            <a:r>
              <a:rPr lang="en-US" altLang="zh-CN" sz="1200" dirty="0">
                <a:solidFill>
                  <a:schemeClr val="tx1">
                    <a:lumMod val="75000"/>
                    <a:lumOff val="25000"/>
                  </a:schemeClr>
                </a:solidFill>
                <a:latin typeface="Candara" panose="020E0502030303020204"/>
                <a:ea typeface="微软雅黑" panose="020B0503020204020204" pitchFamily="34" charset="-122"/>
              </a:rPr>
              <a:t>views</a:t>
            </a:r>
            <a:r>
              <a:rPr lang="zh-CN" altLang="en-US" sz="1200" dirty="0">
                <a:solidFill>
                  <a:schemeClr val="tx1">
                    <a:lumMod val="75000"/>
                    <a:lumOff val="25000"/>
                  </a:schemeClr>
                </a:solidFill>
                <a:latin typeface="Candara" panose="020E0502030303020204"/>
                <a:ea typeface="微软雅黑" panose="020B0503020204020204" pitchFamily="34" charset="-122"/>
              </a:rPr>
              <a:t>参数名）。</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2"/>
          <p:cNvSpPr txBox="1">
            <a:spLocks noGrp="1"/>
          </p:cNvSpPr>
          <p:nvPr/>
        </p:nvSpPr>
        <p:spPr>
          <a:xfrm>
            <a:off x="1132514" y="2632441"/>
            <a:ext cx="6602136" cy="874598"/>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a:t>
            </a:r>
            <a:r>
              <a:rPr lang="en-US" altLang="zh-CN" sz="1800" kern="100" dirty="0" err="1">
                <a:effectLst/>
                <a:latin typeface="Arial" panose="020B0604020202020204" pitchFamily="34" charset="0"/>
                <a:ea typeface="宋体" panose="02010600030101010101" pitchFamily="2" charset="-122"/>
              </a:rPr>
              <a:t>HttpResponse</a:t>
            </a:r>
            <a:r>
              <a:rPr lang="en-US" altLang="zh-CN" sz="1800" kern="100" dirty="0">
                <a:effectLst/>
                <a:latin typeface="Arial" panose="020B0604020202020204" pitchFamily="34" charset="0"/>
                <a:ea typeface="宋体" panose="02010600030101010101" pitchFamily="2" charset="-122"/>
              </a:rPr>
              <a:t>("&lt;a </a:t>
            </a:r>
            <a:r>
              <a:rPr lang="en-US" altLang="zh-CN" sz="1800" kern="100" dirty="0" err="1">
                <a:effectLst/>
                <a:latin typeface="Arial" panose="020B0604020202020204" pitchFamily="34" charset="0"/>
                <a:ea typeface="宋体" panose="02010600030101010101" pitchFamily="2" charset="-122"/>
              </a:rPr>
              <a:t>href</a:t>
            </a:r>
            <a:r>
              <a:rPr lang="en-US" altLang="zh-CN" sz="1800" kern="100" dirty="0">
                <a:effectLst/>
                <a:latin typeface="Arial" panose="020B0604020202020204" pitchFamily="34" charset="0"/>
                <a:ea typeface="宋体" panose="02010600030101010101" pitchFamily="2" charset="-122"/>
              </a:rPr>
              <a:t>='https://www.baidu.com/'&gt;</a:t>
            </a:r>
            <a:r>
              <a:rPr lang="zh-CN" altLang="en-US" sz="1800" kern="100" dirty="0">
                <a:effectLst/>
                <a:latin typeface="Arial" panose="020B0604020202020204" pitchFamily="34" charset="0"/>
                <a:ea typeface="宋体" panose="02010600030101010101" pitchFamily="2" charset="-122"/>
              </a:rPr>
              <a:t>百度</a:t>
            </a:r>
            <a:r>
              <a:rPr lang="en-US" altLang="zh-CN" sz="1800" kern="100" dirty="0">
                <a:effectLst/>
                <a:latin typeface="Arial" panose="020B0604020202020204" pitchFamily="34" charset="0"/>
                <a:ea typeface="宋体" panose="02010600030101010101" pitchFamily="2" charset="-122"/>
              </a:rPr>
              <a:t>&lt;/a&gt;")</a:t>
            </a:r>
            <a:endParaRPr lang="en-US" altLang="zh-CN" sz="1800" kern="100" dirty="0">
              <a:effectLst/>
              <a:latin typeface="Arial" panose="020B0604020202020204" pitchFamily="34" charset="0"/>
              <a:ea typeface="宋体" panose="02010600030101010101" pitchFamily="2" charset="-122"/>
            </a:endParaRPr>
          </a:p>
        </p:txBody>
      </p:sp>
      <p:sp>
        <p:nvSpPr>
          <p:cNvPr id="9" name="TextBox 2"/>
          <p:cNvSpPr txBox="1">
            <a:spLocks noGrp="1"/>
          </p:cNvSpPr>
          <p:nvPr/>
        </p:nvSpPr>
        <p:spPr>
          <a:xfrm>
            <a:off x="1132514" y="4465056"/>
            <a:ext cx="6602136" cy="100283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name ="</a:t>
            </a:r>
            <a:r>
              <a:rPr lang="zh-CN" altLang="en-US" sz="1800" kern="100" dirty="0">
                <a:effectLst/>
                <a:latin typeface="Arial" panose="020B0604020202020204" pitchFamily="34" charset="0"/>
                <a:ea typeface="宋体" panose="02010600030101010101" pitchFamily="2" charset="-122"/>
              </a:rPr>
              <a:t>页面重定向</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render(</a:t>
            </a:r>
            <a:r>
              <a:rPr lang="en-US" altLang="zh-CN" sz="1800" kern="100" dirty="0" err="1">
                <a:effectLst/>
                <a:latin typeface="Arial" panose="020B0604020202020204" pitchFamily="34" charset="0"/>
                <a:ea typeface="宋体" panose="02010600030101010101" pitchFamily="2" charset="-122"/>
              </a:rPr>
              <a:t>request,"test.html</a:t>
            </a:r>
            <a:r>
              <a:rPr lang="en-US" altLang="zh-CN" sz="1800" kern="100" dirty="0">
                <a:effectLst/>
                <a:latin typeface="Arial" panose="020B0604020202020204" pitchFamily="34" charset="0"/>
                <a:ea typeface="宋体" panose="02010600030101010101" pitchFamily="2" charset="-122"/>
              </a:rPr>
              <a:t>",{"</a:t>
            </a:r>
            <a:r>
              <a:rPr lang="en-US" altLang="zh-CN" sz="1800" kern="100" dirty="0" err="1">
                <a:effectLst/>
                <a:latin typeface="Arial" panose="020B0604020202020204" pitchFamily="34" charset="0"/>
                <a:ea typeface="宋体" panose="02010600030101010101" pitchFamily="2" charset="-122"/>
              </a:rPr>
              <a:t>name":name</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14.2.5 Django</a:t>
            </a:r>
            <a:r>
              <a:rPr lang="zh-CN" altLang="en-US" sz="2000" dirty="0"/>
              <a:t>视图</a:t>
            </a:r>
            <a:endParaRPr lang="zh-CN" sz="2000" dirty="0"/>
          </a:p>
        </p:txBody>
      </p:sp>
      <p:sp>
        <p:nvSpPr>
          <p:cNvPr id="11" name="TextBox 2"/>
          <p:cNvSpPr txBox="1">
            <a:spLocks noGrp="1"/>
          </p:cNvSpPr>
          <p:nvPr/>
        </p:nvSpPr>
        <p:spPr>
          <a:xfrm>
            <a:off x="611971" y="1503988"/>
            <a:ext cx="7920058" cy="58092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redirect()</a:t>
            </a:r>
            <a:r>
              <a:rPr lang="zh-CN" altLang="en-US" sz="1200" dirty="0">
                <a:solidFill>
                  <a:schemeClr val="tx1">
                    <a:lumMod val="75000"/>
                    <a:lumOff val="25000"/>
                  </a:schemeClr>
                </a:solidFill>
                <a:latin typeface="Candara" panose="020E0502030303020204"/>
                <a:ea typeface="微软雅黑" panose="020B0503020204020204" pitchFamily="34" charset="-122"/>
              </a:rPr>
              <a:t>：重定向，跳转新页面。参数为字符串，字符串中填写页面路径。一般用于 </a:t>
            </a:r>
            <a:r>
              <a:rPr lang="en-US" altLang="zh-CN" sz="1200" dirty="0">
                <a:solidFill>
                  <a:schemeClr val="tx1">
                    <a:lumMod val="75000"/>
                    <a:lumOff val="25000"/>
                  </a:schemeClr>
                </a:solidFill>
                <a:latin typeface="Candara" panose="020E0502030303020204"/>
                <a:ea typeface="微软雅黑" panose="020B0503020204020204" pitchFamily="34" charset="-122"/>
              </a:rPr>
              <a:t>form </a:t>
            </a:r>
            <a:r>
              <a:rPr lang="zh-CN" altLang="en-US" sz="1200" dirty="0">
                <a:solidFill>
                  <a:schemeClr val="tx1">
                    <a:lumMod val="75000"/>
                    <a:lumOff val="25000"/>
                  </a:schemeClr>
                </a:solidFill>
                <a:latin typeface="Candara" panose="020E0502030303020204"/>
                <a:ea typeface="微软雅黑" panose="020B0503020204020204" pitchFamily="34" charset="-122"/>
              </a:rPr>
              <a:t>表单提交后，跳转到新页面。</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3375783"/>
            <a:ext cx="7920058" cy="865365"/>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render </a:t>
            </a:r>
            <a:r>
              <a:rPr lang="zh-CN" altLang="en-US" sz="1200" dirty="0">
                <a:solidFill>
                  <a:schemeClr val="tx1">
                    <a:lumMod val="75000"/>
                    <a:lumOff val="25000"/>
                  </a:schemeClr>
                </a:solidFill>
                <a:latin typeface="Candara" panose="020E0502030303020204"/>
                <a:ea typeface="微软雅黑" panose="020B0503020204020204" pitchFamily="34" charset="-122"/>
              </a:rPr>
              <a:t>和 </a:t>
            </a:r>
            <a:r>
              <a:rPr lang="en-US" altLang="zh-CN" sz="1200" dirty="0">
                <a:solidFill>
                  <a:schemeClr val="tx1">
                    <a:lumMod val="75000"/>
                    <a:lumOff val="25000"/>
                  </a:schemeClr>
                </a:solidFill>
                <a:latin typeface="Candara" panose="020E0502030303020204"/>
                <a:ea typeface="微软雅黑" panose="020B0503020204020204" pitchFamily="34" charset="-122"/>
              </a:rPr>
              <a:t>redirect </a:t>
            </a:r>
            <a:r>
              <a:rPr lang="zh-CN" altLang="en-US" sz="1200" dirty="0">
                <a:solidFill>
                  <a:schemeClr val="tx1">
                    <a:lumMod val="75000"/>
                    <a:lumOff val="25000"/>
                  </a:schemeClr>
                </a:solidFill>
                <a:latin typeface="Candara" panose="020E0502030303020204"/>
                <a:ea typeface="微软雅黑" panose="020B0503020204020204" pitchFamily="34" charset="-122"/>
              </a:rPr>
              <a:t>是在 </a:t>
            </a: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的基础上进行了封装：</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marL="628650" lvl="1" indent="-171450">
              <a:lnSpc>
                <a:spcPts val="2000"/>
              </a:lnSpc>
              <a:spcBef>
                <a:spcPts val="0"/>
              </a:spcBef>
              <a:buFont typeface="Arial" panose="020B0604020202020204" pitchFamily="34" charset="0"/>
              <a:buChar char="•"/>
              <a:defRPr/>
            </a:pPr>
            <a:r>
              <a:rPr lang="en-US" altLang="zh-CN" sz="1200" dirty="0">
                <a:solidFill>
                  <a:schemeClr val="tx1">
                    <a:lumMod val="75000"/>
                    <a:lumOff val="25000"/>
                  </a:schemeClr>
                </a:solidFill>
                <a:latin typeface="Candara" panose="020E0502030303020204"/>
                <a:ea typeface="微软雅黑" panose="020B0503020204020204" pitchFamily="34" charset="-122"/>
              </a:rPr>
              <a:t>render</a:t>
            </a:r>
            <a:r>
              <a:rPr lang="zh-CN" altLang="en-US" sz="1200" dirty="0">
                <a:solidFill>
                  <a:schemeClr val="tx1">
                    <a:lumMod val="75000"/>
                    <a:lumOff val="25000"/>
                  </a:schemeClr>
                </a:solidFill>
                <a:latin typeface="Candara" panose="020E0502030303020204"/>
                <a:ea typeface="微软雅黑" panose="020B0503020204020204" pitchFamily="34" charset="-122"/>
              </a:rPr>
              <a:t>：底层返回的也是 </a:t>
            </a: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对象</a:t>
            </a:r>
            <a:endParaRPr lang="en-US" altLang="zh-CN" sz="1200" dirty="0">
              <a:solidFill>
                <a:schemeClr val="tx1">
                  <a:lumMod val="75000"/>
                  <a:lumOff val="25000"/>
                </a:schemeClr>
              </a:solidFill>
              <a:latin typeface="Candara" panose="020E0502030303020204"/>
              <a:ea typeface="微软雅黑" panose="020B0503020204020204" pitchFamily="34" charset="-122"/>
            </a:endParaRPr>
          </a:p>
          <a:p>
            <a:pPr marL="628650" lvl="1" indent="-171450">
              <a:lnSpc>
                <a:spcPts val="2000"/>
              </a:lnSpc>
              <a:spcBef>
                <a:spcPts val="0"/>
              </a:spcBef>
              <a:buFont typeface="Arial" panose="020B0604020202020204" pitchFamily="34" charset="0"/>
              <a:buChar char="•"/>
              <a:defRPr/>
            </a:pPr>
            <a:r>
              <a:rPr lang="en-US" altLang="zh-CN" sz="1200" dirty="0">
                <a:solidFill>
                  <a:schemeClr val="tx1">
                    <a:lumMod val="75000"/>
                    <a:lumOff val="25000"/>
                  </a:schemeClr>
                </a:solidFill>
                <a:latin typeface="Candara" panose="020E0502030303020204"/>
                <a:ea typeface="微软雅黑" panose="020B0503020204020204" pitchFamily="34" charset="-122"/>
              </a:rPr>
              <a:t>redirect</a:t>
            </a:r>
            <a:r>
              <a:rPr lang="zh-CN" altLang="en-US" sz="1200" dirty="0">
                <a:solidFill>
                  <a:schemeClr val="tx1">
                    <a:lumMod val="75000"/>
                    <a:lumOff val="25000"/>
                  </a:schemeClr>
                </a:solidFill>
                <a:latin typeface="Candara" panose="020E0502030303020204"/>
                <a:ea typeface="微软雅黑" panose="020B0503020204020204" pitchFamily="34" charset="-122"/>
              </a:rPr>
              <a:t>：底层继承的是 </a:t>
            </a:r>
            <a:r>
              <a:rPr lang="en-US" altLang="zh-CN" sz="1200" dirty="0" err="1">
                <a:solidFill>
                  <a:schemeClr val="tx1">
                    <a:lumMod val="75000"/>
                    <a:lumOff val="25000"/>
                  </a:schemeClr>
                </a:solidFill>
                <a:latin typeface="Candara" panose="020E0502030303020204"/>
                <a:ea typeface="微软雅黑" panose="020B0503020204020204" pitchFamily="34" charset="-122"/>
              </a:rPr>
              <a:t>HttpResponse</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对象</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2"/>
          <p:cNvSpPr txBox="1">
            <a:spLocks noGrp="1"/>
          </p:cNvSpPr>
          <p:nvPr/>
        </p:nvSpPr>
        <p:spPr>
          <a:xfrm>
            <a:off x="1064676" y="2482404"/>
            <a:ext cx="6602136" cy="65659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def test(request):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return redirect("/index/")</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14.2.6 Django</a:t>
            </a:r>
            <a:r>
              <a:rPr lang="zh-CN" altLang="en-US" sz="2000" dirty="0"/>
              <a:t>路由</a:t>
            </a:r>
            <a:endParaRPr lang="zh-CN" sz="2000" dirty="0"/>
          </a:p>
        </p:txBody>
      </p:sp>
      <p:sp>
        <p:nvSpPr>
          <p:cNvPr id="11" name="TextBox 2"/>
          <p:cNvSpPr txBox="1">
            <a:spLocks noGrp="1"/>
          </p:cNvSpPr>
          <p:nvPr/>
        </p:nvSpPr>
        <p:spPr>
          <a:xfrm>
            <a:off x="611971" y="1307924"/>
            <a:ext cx="7920058" cy="109388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路由简单的来说就是根据用户请求的 </a:t>
            </a:r>
            <a:r>
              <a:rPr lang="en-US" altLang="zh-CN" sz="1200" dirty="0">
                <a:solidFill>
                  <a:schemeClr val="tx1">
                    <a:lumMod val="75000"/>
                    <a:lumOff val="25000"/>
                  </a:schemeClr>
                </a:solidFill>
                <a:latin typeface="Candara" panose="020E0502030303020204"/>
                <a:ea typeface="微软雅黑" panose="020B0503020204020204" pitchFamily="34" charset="-122"/>
              </a:rPr>
              <a:t>URL </a:t>
            </a:r>
            <a:r>
              <a:rPr lang="zh-CN" altLang="en-US" sz="1200" dirty="0">
                <a:solidFill>
                  <a:schemeClr val="tx1">
                    <a:lumMod val="75000"/>
                    <a:lumOff val="25000"/>
                  </a:schemeClr>
                </a:solidFill>
                <a:latin typeface="Candara" panose="020E0502030303020204"/>
                <a:ea typeface="微软雅黑" panose="020B0503020204020204" pitchFamily="34" charset="-122"/>
              </a:rPr>
              <a:t>链接来判断对应的处理程序，并返回处理结果，也就是 </a:t>
            </a:r>
            <a:r>
              <a:rPr lang="en-US" altLang="zh-CN" sz="1200" dirty="0">
                <a:solidFill>
                  <a:schemeClr val="tx1">
                    <a:lumMod val="75000"/>
                    <a:lumOff val="25000"/>
                  </a:schemeClr>
                </a:solidFill>
                <a:latin typeface="Candara" panose="020E0502030303020204"/>
                <a:ea typeface="微软雅黑" panose="020B0503020204020204" pitchFamily="34" charset="-122"/>
              </a:rPr>
              <a:t>URL </a:t>
            </a:r>
            <a:r>
              <a:rPr lang="zh-CN" altLang="en-US" sz="1200" dirty="0">
                <a:solidFill>
                  <a:schemeClr val="tx1">
                    <a:lumMod val="75000"/>
                    <a:lumOff val="25000"/>
                  </a:schemeClr>
                </a:solidFill>
                <a:latin typeface="Candara" panose="020E0502030303020204"/>
                <a:ea typeface="微软雅黑" panose="020B0503020204020204" pitchFamily="34" charset="-122"/>
              </a:rPr>
              <a:t>与 </a:t>
            </a:r>
            <a:r>
              <a:rPr lang="en-US" altLang="zh-CN" sz="1200" dirty="0">
                <a:solidFill>
                  <a:schemeClr val="tx1">
                    <a:lumMod val="75000"/>
                    <a:lumOff val="25000"/>
                  </a:schemeClr>
                </a:solidFill>
                <a:latin typeface="Candara" panose="020E0502030303020204"/>
                <a:ea typeface="微软雅黑" panose="020B0503020204020204" pitchFamily="34" charset="-122"/>
              </a:rPr>
              <a:t>Django </a:t>
            </a:r>
            <a:r>
              <a:rPr lang="zh-CN" altLang="en-US" sz="1200" dirty="0">
                <a:solidFill>
                  <a:schemeClr val="tx1">
                    <a:lumMod val="75000"/>
                    <a:lumOff val="25000"/>
                  </a:schemeClr>
                </a:solidFill>
                <a:latin typeface="Candara" panose="020E0502030303020204"/>
                <a:ea typeface="微软雅黑" panose="020B0503020204020204" pitchFamily="34" charset="-122"/>
              </a:rPr>
              <a:t>的视图建立映射关系。</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Django </a:t>
            </a:r>
            <a:r>
              <a:rPr lang="zh-CN" altLang="en-US" sz="1200" dirty="0">
                <a:solidFill>
                  <a:schemeClr val="tx1">
                    <a:lumMod val="75000"/>
                    <a:lumOff val="25000"/>
                  </a:schemeClr>
                </a:solidFill>
                <a:latin typeface="Candara" panose="020E0502030303020204"/>
                <a:ea typeface="微软雅黑" panose="020B0503020204020204" pitchFamily="34" charset="-122"/>
              </a:rPr>
              <a:t>路由在 </a:t>
            </a:r>
            <a:r>
              <a:rPr lang="en-US" altLang="zh-CN" sz="1200" dirty="0">
                <a:solidFill>
                  <a:schemeClr val="tx1">
                    <a:lumMod val="75000"/>
                    <a:lumOff val="25000"/>
                  </a:schemeClr>
                </a:solidFill>
                <a:latin typeface="Candara" panose="020E0502030303020204"/>
                <a:ea typeface="微软雅黑" panose="020B0503020204020204" pitchFamily="34" charset="-122"/>
              </a:rPr>
              <a:t>urls.py </a:t>
            </a:r>
            <a:r>
              <a:rPr lang="zh-CN" altLang="en-US" sz="1200" dirty="0">
                <a:solidFill>
                  <a:schemeClr val="tx1">
                    <a:lumMod val="75000"/>
                    <a:lumOff val="25000"/>
                  </a:schemeClr>
                </a:solidFill>
                <a:latin typeface="Candara" panose="020E0502030303020204"/>
                <a:ea typeface="微软雅黑" panose="020B0503020204020204" pitchFamily="34" charset="-122"/>
              </a:rPr>
              <a:t>配置，</a:t>
            </a:r>
            <a:r>
              <a:rPr lang="en-US" altLang="zh-CN" sz="1200" dirty="0">
                <a:solidFill>
                  <a:schemeClr val="tx1">
                    <a:lumMod val="75000"/>
                    <a:lumOff val="25000"/>
                  </a:schemeClr>
                </a:solidFill>
                <a:latin typeface="Candara" panose="020E0502030303020204"/>
                <a:ea typeface="微软雅黑" panose="020B0503020204020204" pitchFamily="34" charset="-122"/>
              </a:rPr>
              <a:t>urls.py </a:t>
            </a:r>
            <a:r>
              <a:rPr lang="zh-CN" altLang="en-US" sz="1200" dirty="0">
                <a:solidFill>
                  <a:schemeClr val="tx1">
                    <a:lumMod val="75000"/>
                    <a:lumOff val="25000"/>
                  </a:schemeClr>
                </a:solidFill>
                <a:latin typeface="Candara" panose="020E0502030303020204"/>
                <a:ea typeface="微软雅黑" panose="020B0503020204020204" pitchFamily="34" charset="-122"/>
              </a:rPr>
              <a:t>中的每一条配置对应相应的处理方法。</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Django </a:t>
            </a:r>
            <a:r>
              <a:rPr lang="zh-CN" altLang="en-US" sz="1200" dirty="0">
                <a:solidFill>
                  <a:schemeClr val="tx1">
                    <a:lumMod val="75000"/>
                    <a:lumOff val="25000"/>
                  </a:schemeClr>
                </a:solidFill>
                <a:latin typeface="Candara" panose="020E0502030303020204"/>
                <a:ea typeface="微软雅黑" panose="020B0503020204020204" pitchFamily="34" charset="-122"/>
              </a:rPr>
              <a:t>不同版本 </a:t>
            </a:r>
            <a:r>
              <a:rPr lang="en-US" altLang="zh-CN" sz="1200" dirty="0">
                <a:solidFill>
                  <a:schemeClr val="tx1">
                    <a:lumMod val="75000"/>
                    <a:lumOff val="25000"/>
                  </a:schemeClr>
                </a:solidFill>
                <a:latin typeface="Candara" panose="020E0502030303020204"/>
                <a:ea typeface="微软雅黑" panose="020B0503020204020204" pitchFamily="34" charset="-122"/>
              </a:rPr>
              <a:t>urls.py </a:t>
            </a:r>
            <a:r>
              <a:rPr lang="zh-CN" altLang="en-US" sz="1200" dirty="0">
                <a:solidFill>
                  <a:schemeClr val="tx1">
                    <a:lumMod val="75000"/>
                    <a:lumOff val="25000"/>
                  </a:schemeClr>
                </a:solidFill>
                <a:latin typeface="Candara" panose="020E0502030303020204"/>
                <a:ea typeface="微软雅黑" panose="020B0503020204020204" pitchFamily="34" charset="-122"/>
              </a:rPr>
              <a:t>配置有点不一样。</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2"/>
          <p:cNvSpPr txBox="1">
            <a:spLocks noGrp="1"/>
          </p:cNvSpPr>
          <p:nvPr/>
        </p:nvSpPr>
        <p:spPr>
          <a:xfrm>
            <a:off x="1270932" y="3190573"/>
            <a:ext cx="6602136" cy="238783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from </a:t>
            </a:r>
            <a:r>
              <a:rPr lang="en-US" altLang="zh-CN" sz="1800" kern="100" dirty="0" err="1">
                <a:effectLst/>
                <a:latin typeface="Arial" panose="020B0604020202020204" pitchFamily="34" charset="0"/>
                <a:ea typeface="宋体" panose="02010600030101010101" pitchFamily="2" charset="-122"/>
              </a:rPr>
              <a:t>django.conf.urls</a:t>
            </a:r>
            <a:r>
              <a:rPr lang="en-US" altLang="zh-CN" sz="1800" kern="100" dirty="0">
                <a:effectLst/>
                <a:latin typeface="Arial" panose="020B0604020202020204" pitchFamily="34" charset="0"/>
                <a:ea typeface="宋体" panose="02010600030101010101" pitchFamily="2" charset="-122"/>
              </a:rPr>
              <a:t> import </a:t>
            </a:r>
            <a:r>
              <a:rPr lang="en-US" altLang="zh-CN" sz="1800" kern="100" dirty="0" err="1">
                <a:effectLst/>
                <a:latin typeface="Arial" panose="020B0604020202020204" pitchFamily="34" charset="0"/>
                <a:ea typeface="宋体" panose="02010600030101010101" pitchFamily="2" charset="-122"/>
              </a:rPr>
              <a:t>url</a:t>
            </a:r>
            <a:r>
              <a:rPr lang="en-US" altLang="zh-CN" sz="1800" kern="100" dirty="0">
                <a:effectLst/>
                <a:latin typeface="Arial" panose="020B0604020202020204" pitchFamily="34" charset="0"/>
                <a:ea typeface="宋体" panose="02010600030101010101" pitchFamily="2" charset="-122"/>
              </a:rPr>
              <a:t> # </a:t>
            </a:r>
            <a:r>
              <a:rPr lang="zh-CN" altLang="en-US" sz="1800" kern="100" dirty="0">
                <a:effectLst/>
                <a:latin typeface="Arial" panose="020B0604020202020204" pitchFamily="34" charset="0"/>
                <a:ea typeface="宋体" panose="02010600030101010101" pitchFamily="2" charset="-122"/>
              </a:rPr>
              <a:t>用 </a:t>
            </a:r>
            <a:r>
              <a:rPr lang="en-US" altLang="zh-CN" sz="1800" kern="100" dirty="0" err="1">
                <a:effectLst/>
                <a:latin typeface="Arial" panose="020B0604020202020204" pitchFamily="34" charset="0"/>
                <a:ea typeface="宋体" panose="02010600030101010101" pitchFamily="2" charset="-122"/>
              </a:rPr>
              <a:t>url</a:t>
            </a:r>
            <a:r>
              <a:rPr lang="en-US" altLang="zh-CN" sz="1800" kern="100" dirty="0">
                <a:effectLst/>
                <a:latin typeface="Arial" panose="020B0604020202020204" pitchFamily="34" charset="0"/>
                <a:ea typeface="宋体" panose="02010600030101010101" pitchFamily="2" charset="-122"/>
              </a:rPr>
              <a:t> </a:t>
            </a:r>
            <a:r>
              <a:rPr lang="zh-CN" altLang="en-US" sz="1800" kern="100" dirty="0">
                <a:effectLst/>
                <a:latin typeface="Arial" panose="020B0604020202020204" pitchFamily="34" charset="0"/>
                <a:ea typeface="宋体" panose="02010600030101010101" pitchFamily="2" charset="-122"/>
              </a:rPr>
              <a:t>需要引入</a:t>
            </a: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err="1">
                <a:effectLst/>
                <a:latin typeface="Arial" panose="020B0604020202020204" pitchFamily="34" charset="0"/>
                <a:ea typeface="宋体" panose="02010600030101010101" pitchFamily="2" charset="-122"/>
              </a:rPr>
              <a:t>urlpatterns</a:t>
            </a:r>
            <a:r>
              <a:rPr lang="en-US" altLang="zh-CN" sz="1800" kern="100" dirty="0">
                <a:effectLst/>
                <a:latin typeface="Arial" panose="020B0604020202020204" pitchFamily="34" charset="0"/>
                <a:ea typeface="宋体" panose="02010600030101010101" pitchFamily="2" charset="-122"/>
              </a:rPr>
              <a:t> = [</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url</a:t>
            </a:r>
            <a:r>
              <a:rPr lang="en-US" altLang="zh-CN" sz="1800" kern="100" dirty="0">
                <a:effectLst/>
                <a:latin typeface="Arial" panose="020B0604020202020204" pitchFamily="34" charset="0"/>
                <a:ea typeface="宋体" panose="02010600030101010101" pitchFamily="2" charset="-122"/>
              </a:rPr>
              <a:t>(</a:t>
            </a:r>
            <a:r>
              <a:rPr lang="en-US" altLang="zh-CN" sz="1800" kern="100" dirty="0" err="1">
                <a:effectLst/>
                <a:latin typeface="Arial" panose="020B0604020202020204" pitchFamily="34" charset="0"/>
                <a:ea typeface="宋体" panose="02010600030101010101" pitchFamily="2" charset="-122"/>
              </a:rPr>
              <a:t>r'^admin</a:t>
            </a: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admin.site.urls</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url</a:t>
            </a:r>
            <a:r>
              <a:rPr lang="en-US" altLang="zh-CN" sz="1800" kern="100" dirty="0">
                <a:effectLst/>
                <a:latin typeface="Arial" panose="020B0604020202020204" pitchFamily="34" charset="0"/>
                <a:ea typeface="宋体" panose="02010600030101010101" pitchFamily="2" charset="-122"/>
              </a:rPr>
              <a:t>(</a:t>
            </a:r>
            <a:r>
              <a:rPr lang="en-US" altLang="zh-CN" sz="1800" kern="100" dirty="0" err="1">
                <a:effectLst/>
                <a:latin typeface="Arial" panose="020B0604020202020204" pitchFamily="34" charset="0"/>
                <a:ea typeface="宋体" panose="02010600030101010101" pitchFamily="2" charset="-122"/>
              </a:rPr>
              <a:t>r'^index</a:t>
            </a:r>
            <a:r>
              <a:rPr lang="en-US" altLang="zh-CN"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views.index</a:t>
            </a:r>
            <a:r>
              <a:rPr lang="en-US" altLang="zh-CN" sz="1800" kern="100" dirty="0">
                <a:effectLst/>
                <a:latin typeface="Arial" panose="020B0604020202020204" pitchFamily="34" charset="0"/>
                <a:ea typeface="宋体" panose="02010600030101010101" pitchFamily="2" charset="-122"/>
              </a:rPr>
              <a:t>), # </a:t>
            </a:r>
            <a:r>
              <a:rPr lang="zh-CN" altLang="en-US" sz="1800" kern="100" dirty="0">
                <a:effectLst/>
                <a:latin typeface="Arial" panose="020B0604020202020204" pitchFamily="34" charset="0"/>
                <a:ea typeface="宋体" panose="02010600030101010101" pitchFamily="2" charset="-122"/>
              </a:rPr>
              <a:t>普通路径</a:t>
            </a: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zh-CN" altLang="en-US"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url</a:t>
            </a:r>
            <a:r>
              <a:rPr lang="en-US" altLang="zh-CN" sz="1800" kern="100" dirty="0">
                <a:effectLst/>
                <a:latin typeface="Arial" panose="020B0604020202020204" pitchFamily="34" charset="0"/>
                <a:ea typeface="宋体" panose="02010600030101010101" pitchFamily="2" charset="-122"/>
              </a:rPr>
              <a:t>(</a:t>
            </a:r>
            <a:r>
              <a:rPr lang="en-US" altLang="zh-CN" sz="1800" kern="100" dirty="0" err="1">
                <a:effectLst/>
                <a:latin typeface="Arial" panose="020B0604020202020204" pitchFamily="34" charset="0"/>
                <a:ea typeface="宋体" panose="02010600030101010101" pitchFamily="2" charset="-122"/>
              </a:rPr>
              <a:t>r'^articles</a:t>
            </a:r>
            <a:r>
              <a:rPr lang="en-US" altLang="zh-CN" sz="1800" kern="100" dirty="0">
                <a:effectLst/>
                <a:latin typeface="Arial" panose="020B0604020202020204" pitchFamily="34" charset="0"/>
                <a:ea typeface="宋体" panose="02010600030101010101" pitchFamily="2" charset="-122"/>
              </a:rPr>
              <a:t>/([0-9]{4})/$', </a:t>
            </a:r>
            <a:r>
              <a:rPr lang="en-US" altLang="zh-CN" sz="1800" kern="100" dirty="0" err="1">
                <a:effectLst/>
                <a:latin typeface="Arial" panose="020B0604020202020204" pitchFamily="34" charset="0"/>
                <a:ea typeface="宋体" panose="02010600030101010101" pitchFamily="2" charset="-122"/>
              </a:rPr>
              <a:t>views.articles</a:t>
            </a:r>
            <a:r>
              <a:rPr lang="en-US" altLang="zh-CN" sz="1800" kern="100" dirty="0">
                <a:effectLst/>
                <a:latin typeface="Arial" panose="020B0604020202020204" pitchFamily="34" charset="0"/>
                <a:ea typeface="宋体" panose="02010600030101010101" pitchFamily="2" charset="-122"/>
              </a:rPr>
              <a:t>), # </a:t>
            </a:r>
            <a:r>
              <a:rPr lang="zh-CN" altLang="en-US" sz="1800" kern="100" dirty="0">
                <a:effectLst/>
                <a:latin typeface="Arial" panose="020B0604020202020204" pitchFamily="34" charset="0"/>
                <a:ea typeface="宋体" panose="02010600030101010101" pitchFamily="2" charset="-122"/>
              </a:rPr>
              <a:t>正则路径</a:t>
            </a: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71" y="2401813"/>
            <a:ext cx="7920058" cy="581826"/>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1.Django 1.1.x </a:t>
            </a:r>
            <a:r>
              <a:rPr lang="zh-CN" altLang="en-US" sz="1200" b="1" dirty="0">
                <a:solidFill>
                  <a:schemeClr val="tx1">
                    <a:lumMod val="75000"/>
                    <a:lumOff val="25000"/>
                  </a:schemeClr>
                </a:solidFill>
                <a:latin typeface="Candara" panose="020E0502030303020204"/>
                <a:ea typeface="微软雅黑" panose="020B0503020204020204" pitchFamily="34" charset="-122"/>
              </a:rPr>
              <a:t>版本</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err="1">
                <a:solidFill>
                  <a:schemeClr val="tx1">
                    <a:lumMod val="75000"/>
                    <a:lumOff val="25000"/>
                  </a:schemeClr>
                </a:solidFill>
                <a:latin typeface="Candara" panose="020E0502030303020204"/>
                <a:ea typeface="微软雅黑" panose="020B0503020204020204" pitchFamily="34" charset="-122"/>
              </a:rPr>
              <a:t>url</a:t>
            </a:r>
            <a:r>
              <a:rPr lang="en-US" altLang="zh-CN" sz="1200" dirty="0">
                <a:solidFill>
                  <a:schemeClr val="tx1">
                    <a:lumMod val="75000"/>
                    <a:lumOff val="25000"/>
                  </a:schemeClr>
                </a:solidFill>
                <a:latin typeface="Candara" panose="020E0502030303020204"/>
                <a:ea typeface="微软雅黑" panose="020B0503020204020204" pitchFamily="34" charset="-122"/>
              </a:rPr>
              <a:t>() </a:t>
            </a:r>
            <a:r>
              <a:rPr lang="zh-CN" altLang="en-US" sz="1200" dirty="0">
                <a:solidFill>
                  <a:schemeClr val="tx1">
                    <a:lumMod val="75000"/>
                    <a:lumOff val="25000"/>
                  </a:schemeClr>
                </a:solidFill>
                <a:latin typeface="Candara" panose="020E0502030303020204"/>
                <a:ea typeface="微软雅黑" panose="020B0503020204020204" pitchFamily="34" charset="-122"/>
              </a:rPr>
              <a:t>方法：普通路径和正则路径均可使用，需要自己手动添加正则首位限制符号。</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14.2 Django</a:t>
            </a:r>
            <a:r>
              <a:rPr lang="zh-CN" altLang="en-US" sz="2100" b="1" spc="225" dirty="0">
                <a:solidFill>
                  <a:prstClr val="white"/>
                </a:solidFill>
              </a:rPr>
              <a:t>框架</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14.2.6 Django</a:t>
            </a:r>
            <a:r>
              <a:rPr lang="zh-CN" altLang="en-US" sz="2000" dirty="0"/>
              <a:t>路由</a:t>
            </a:r>
            <a:endParaRPr lang="zh-CN" sz="2000" dirty="0"/>
          </a:p>
        </p:txBody>
      </p:sp>
      <p:sp>
        <p:nvSpPr>
          <p:cNvPr id="11" name="TextBox 2"/>
          <p:cNvSpPr txBox="1">
            <a:spLocks noGrp="1"/>
          </p:cNvSpPr>
          <p:nvPr/>
        </p:nvSpPr>
        <p:spPr>
          <a:xfrm>
            <a:off x="611971" y="1307924"/>
            <a:ext cx="7920058" cy="109388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路由简单的来说就是根据用户请求的 </a:t>
            </a:r>
            <a:r>
              <a:rPr lang="en-US" altLang="zh-CN" sz="1200" dirty="0">
                <a:solidFill>
                  <a:schemeClr val="tx1">
                    <a:lumMod val="75000"/>
                    <a:lumOff val="25000"/>
                  </a:schemeClr>
                </a:solidFill>
                <a:latin typeface="Candara" panose="020E0502030303020204"/>
                <a:ea typeface="微软雅黑" panose="020B0503020204020204" pitchFamily="34" charset="-122"/>
              </a:rPr>
              <a:t>URL </a:t>
            </a:r>
            <a:r>
              <a:rPr lang="zh-CN" altLang="en-US" sz="1200" dirty="0">
                <a:solidFill>
                  <a:schemeClr val="tx1">
                    <a:lumMod val="75000"/>
                    <a:lumOff val="25000"/>
                  </a:schemeClr>
                </a:solidFill>
                <a:latin typeface="Candara" panose="020E0502030303020204"/>
                <a:ea typeface="微软雅黑" panose="020B0503020204020204" pitchFamily="34" charset="-122"/>
              </a:rPr>
              <a:t>链接来判断对应的处理程序，并返回处理结果，也就是 </a:t>
            </a:r>
            <a:r>
              <a:rPr lang="en-US" altLang="zh-CN" sz="1200" dirty="0">
                <a:solidFill>
                  <a:schemeClr val="tx1">
                    <a:lumMod val="75000"/>
                    <a:lumOff val="25000"/>
                  </a:schemeClr>
                </a:solidFill>
                <a:latin typeface="Candara" panose="020E0502030303020204"/>
                <a:ea typeface="微软雅黑" panose="020B0503020204020204" pitchFamily="34" charset="-122"/>
              </a:rPr>
              <a:t>URL </a:t>
            </a:r>
            <a:r>
              <a:rPr lang="zh-CN" altLang="en-US" sz="1200" dirty="0">
                <a:solidFill>
                  <a:schemeClr val="tx1">
                    <a:lumMod val="75000"/>
                    <a:lumOff val="25000"/>
                  </a:schemeClr>
                </a:solidFill>
                <a:latin typeface="Candara" panose="020E0502030303020204"/>
                <a:ea typeface="微软雅黑" panose="020B0503020204020204" pitchFamily="34" charset="-122"/>
              </a:rPr>
              <a:t>与 </a:t>
            </a:r>
            <a:r>
              <a:rPr lang="en-US" altLang="zh-CN" sz="1200" dirty="0">
                <a:solidFill>
                  <a:schemeClr val="tx1">
                    <a:lumMod val="75000"/>
                    <a:lumOff val="25000"/>
                  </a:schemeClr>
                </a:solidFill>
                <a:latin typeface="Candara" panose="020E0502030303020204"/>
                <a:ea typeface="微软雅黑" panose="020B0503020204020204" pitchFamily="34" charset="-122"/>
              </a:rPr>
              <a:t>Django </a:t>
            </a:r>
            <a:r>
              <a:rPr lang="zh-CN" altLang="en-US" sz="1200" dirty="0">
                <a:solidFill>
                  <a:schemeClr val="tx1">
                    <a:lumMod val="75000"/>
                    <a:lumOff val="25000"/>
                  </a:schemeClr>
                </a:solidFill>
                <a:latin typeface="Candara" panose="020E0502030303020204"/>
                <a:ea typeface="微软雅黑" panose="020B0503020204020204" pitchFamily="34" charset="-122"/>
              </a:rPr>
              <a:t>的视图建立映射关系。</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Django </a:t>
            </a:r>
            <a:r>
              <a:rPr lang="zh-CN" altLang="en-US" sz="1200" dirty="0">
                <a:solidFill>
                  <a:schemeClr val="tx1">
                    <a:lumMod val="75000"/>
                    <a:lumOff val="25000"/>
                  </a:schemeClr>
                </a:solidFill>
                <a:latin typeface="Candara" panose="020E0502030303020204"/>
                <a:ea typeface="微软雅黑" panose="020B0503020204020204" pitchFamily="34" charset="-122"/>
              </a:rPr>
              <a:t>路由在 </a:t>
            </a:r>
            <a:r>
              <a:rPr lang="en-US" altLang="zh-CN" sz="1200" dirty="0">
                <a:solidFill>
                  <a:schemeClr val="tx1">
                    <a:lumMod val="75000"/>
                    <a:lumOff val="25000"/>
                  </a:schemeClr>
                </a:solidFill>
                <a:latin typeface="Candara" panose="020E0502030303020204"/>
                <a:ea typeface="微软雅黑" panose="020B0503020204020204" pitchFamily="34" charset="-122"/>
              </a:rPr>
              <a:t>urls.py </a:t>
            </a:r>
            <a:r>
              <a:rPr lang="zh-CN" altLang="en-US" sz="1200" dirty="0">
                <a:solidFill>
                  <a:schemeClr val="tx1">
                    <a:lumMod val="75000"/>
                    <a:lumOff val="25000"/>
                  </a:schemeClr>
                </a:solidFill>
                <a:latin typeface="Candara" panose="020E0502030303020204"/>
                <a:ea typeface="微软雅黑" panose="020B0503020204020204" pitchFamily="34" charset="-122"/>
              </a:rPr>
              <a:t>配置，</a:t>
            </a:r>
            <a:r>
              <a:rPr lang="en-US" altLang="zh-CN" sz="1200" dirty="0">
                <a:solidFill>
                  <a:schemeClr val="tx1">
                    <a:lumMod val="75000"/>
                    <a:lumOff val="25000"/>
                  </a:schemeClr>
                </a:solidFill>
                <a:latin typeface="Candara" panose="020E0502030303020204"/>
                <a:ea typeface="微软雅黑" panose="020B0503020204020204" pitchFamily="34" charset="-122"/>
              </a:rPr>
              <a:t>urls.py </a:t>
            </a:r>
            <a:r>
              <a:rPr lang="zh-CN" altLang="en-US" sz="1200" dirty="0">
                <a:solidFill>
                  <a:schemeClr val="tx1">
                    <a:lumMod val="75000"/>
                    <a:lumOff val="25000"/>
                  </a:schemeClr>
                </a:solidFill>
                <a:latin typeface="Candara" panose="020E0502030303020204"/>
                <a:ea typeface="微软雅黑" panose="020B0503020204020204" pitchFamily="34" charset="-122"/>
              </a:rPr>
              <a:t>中的每一条配置对应相应的处理方法。</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Django </a:t>
            </a:r>
            <a:r>
              <a:rPr lang="zh-CN" altLang="en-US" sz="1200" dirty="0">
                <a:solidFill>
                  <a:schemeClr val="tx1">
                    <a:lumMod val="75000"/>
                    <a:lumOff val="25000"/>
                  </a:schemeClr>
                </a:solidFill>
                <a:latin typeface="Candara" panose="020E0502030303020204"/>
                <a:ea typeface="微软雅黑" panose="020B0503020204020204" pitchFamily="34" charset="-122"/>
              </a:rPr>
              <a:t>不同版本 </a:t>
            </a:r>
            <a:r>
              <a:rPr lang="en-US" altLang="zh-CN" sz="1200" dirty="0">
                <a:solidFill>
                  <a:schemeClr val="tx1">
                    <a:lumMod val="75000"/>
                    <a:lumOff val="25000"/>
                  </a:schemeClr>
                </a:solidFill>
                <a:latin typeface="Candara" panose="020E0502030303020204"/>
                <a:ea typeface="微软雅黑" panose="020B0503020204020204" pitchFamily="34" charset="-122"/>
              </a:rPr>
              <a:t>urls.py </a:t>
            </a:r>
            <a:r>
              <a:rPr lang="zh-CN" altLang="en-US" sz="1200" dirty="0">
                <a:solidFill>
                  <a:schemeClr val="tx1">
                    <a:lumMod val="75000"/>
                    <a:lumOff val="25000"/>
                  </a:schemeClr>
                </a:solidFill>
                <a:latin typeface="Candara" panose="020E0502030303020204"/>
                <a:ea typeface="微软雅黑" panose="020B0503020204020204" pitchFamily="34" charset="-122"/>
              </a:rPr>
              <a:t>配置有点不一样。</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2"/>
          <p:cNvSpPr txBox="1">
            <a:spLocks noGrp="1"/>
          </p:cNvSpPr>
          <p:nvPr/>
        </p:nvSpPr>
        <p:spPr>
          <a:xfrm>
            <a:off x="1212209" y="3338281"/>
            <a:ext cx="6602136" cy="2041585"/>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from </a:t>
            </a:r>
            <a:r>
              <a:rPr lang="en-US" altLang="zh-CN" sz="1800" kern="100" dirty="0" err="1">
                <a:effectLst/>
                <a:latin typeface="Arial" panose="020B0604020202020204" pitchFamily="34" charset="0"/>
                <a:ea typeface="宋体" panose="02010600030101010101" pitchFamily="2" charset="-122"/>
              </a:rPr>
              <a:t>django.urls</a:t>
            </a:r>
            <a:r>
              <a:rPr lang="en-US" altLang="zh-CN" sz="1800" kern="100" dirty="0">
                <a:effectLst/>
                <a:latin typeface="Arial" panose="020B0604020202020204" pitchFamily="34" charset="0"/>
                <a:ea typeface="宋体" panose="02010600030101010101" pitchFamily="2" charset="-122"/>
              </a:rPr>
              <a:t> import </a:t>
            </a:r>
            <a:r>
              <a:rPr lang="en-US" altLang="zh-CN" sz="1800" kern="100" dirty="0" err="1">
                <a:effectLst/>
                <a:latin typeface="Arial" panose="020B0604020202020204" pitchFamily="34" charset="0"/>
                <a:ea typeface="宋体" panose="02010600030101010101" pitchFamily="2" charset="-122"/>
              </a:rPr>
              <a:t>re_path</a:t>
            </a:r>
            <a:r>
              <a:rPr lang="en-US" altLang="zh-CN" sz="1800" kern="100" dirty="0">
                <a:effectLst/>
                <a:latin typeface="Arial" panose="020B0604020202020204" pitchFamily="34" charset="0"/>
                <a:ea typeface="宋体" panose="02010600030101010101" pitchFamily="2" charset="-122"/>
              </a:rPr>
              <a:t> # </a:t>
            </a:r>
            <a:r>
              <a:rPr lang="zh-CN" altLang="en-US" sz="1800" kern="100" dirty="0">
                <a:effectLst/>
                <a:latin typeface="Arial" panose="020B0604020202020204" pitchFamily="34" charset="0"/>
                <a:ea typeface="宋体" panose="02010600030101010101" pitchFamily="2" charset="-122"/>
              </a:rPr>
              <a:t>用</a:t>
            </a:r>
            <a:r>
              <a:rPr lang="en-US" altLang="zh-CN" sz="1800" kern="100" dirty="0" err="1">
                <a:effectLst/>
                <a:latin typeface="Arial" panose="020B0604020202020204" pitchFamily="34" charset="0"/>
                <a:ea typeface="宋体" panose="02010600030101010101" pitchFamily="2" charset="-122"/>
              </a:rPr>
              <a:t>re_path</a:t>
            </a:r>
            <a:r>
              <a:rPr lang="en-US" altLang="zh-CN" sz="1800" kern="100" dirty="0">
                <a:effectLst/>
                <a:latin typeface="Arial" panose="020B0604020202020204" pitchFamily="34" charset="0"/>
                <a:ea typeface="宋体" panose="02010600030101010101" pitchFamily="2" charset="-122"/>
              </a:rPr>
              <a:t> </a:t>
            </a:r>
            <a:r>
              <a:rPr lang="zh-CN" altLang="en-US" sz="1800" kern="100" dirty="0">
                <a:effectLst/>
                <a:latin typeface="Arial" panose="020B0604020202020204" pitchFamily="34" charset="0"/>
                <a:ea typeface="宋体" panose="02010600030101010101" pitchFamily="2" charset="-122"/>
              </a:rPr>
              <a:t>需要引入</a:t>
            </a: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err="1">
                <a:effectLst/>
                <a:latin typeface="Arial" panose="020B0604020202020204" pitchFamily="34" charset="0"/>
                <a:ea typeface="宋体" panose="02010600030101010101" pitchFamily="2" charset="-122"/>
              </a:rPr>
              <a:t>urlpatterns</a:t>
            </a:r>
            <a:r>
              <a:rPr lang="en-US" altLang="zh-CN" sz="1800" kern="100" dirty="0">
                <a:effectLst/>
                <a:latin typeface="Arial" panose="020B0604020202020204" pitchFamily="34" charset="0"/>
                <a:ea typeface="宋体" panose="02010600030101010101" pitchFamily="2" charset="-122"/>
              </a:rPr>
              <a:t> = [</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path('admin/', </a:t>
            </a:r>
            <a:r>
              <a:rPr lang="en-US" altLang="zh-CN" sz="1800" kern="100" dirty="0" err="1">
                <a:effectLst/>
                <a:latin typeface="Arial" panose="020B0604020202020204" pitchFamily="34" charset="0"/>
                <a:ea typeface="宋体" panose="02010600030101010101" pitchFamily="2" charset="-122"/>
              </a:rPr>
              <a:t>admin.site.urls</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path('index/', </a:t>
            </a:r>
            <a:r>
              <a:rPr lang="en-US" altLang="zh-CN" sz="1800" kern="100" dirty="0" err="1">
                <a:effectLst/>
                <a:latin typeface="Arial" panose="020B0604020202020204" pitchFamily="34" charset="0"/>
                <a:ea typeface="宋体" panose="02010600030101010101" pitchFamily="2" charset="-122"/>
              </a:rPr>
              <a:t>views.index</a:t>
            </a:r>
            <a:r>
              <a:rPr lang="en-US" altLang="zh-CN" sz="1800" kern="100" dirty="0">
                <a:effectLst/>
                <a:latin typeface="Arial" panose="020B0604020202020204" pitchFamily="34" charset="0"/>
                <a:ea typeface="宋体" panose="02010600030101010101" pitchFamily="2" charset="-122"/>
              </a:rPr>
              <a:t>), # </a:t>
            </a:r>
            <a:r>
              <a:rPr lang="zh-CN" altLang="en-US" sz="1800" kern="100" dirty="0">
                <a:effectLst/>
                <a:latin typeface="Arial" panose="020B0604020202020204" pitchFamily="34" charset="0"/>
                <a:ea typeface="宋体" panose="02010600030101010101" pitchFamily="2" charset="-122"/>
              </a:rPr>
              <a:t>普通路径</a:t>
            </a: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zh-CN" altLang="en-US" sz="1800" kern="100" dirty="0">
                <a:effectLst/>
                <a:latin typeface="Arial" panose="020B0604020202020204" pitchFamily="34" charset="0"/>
                <a:ea typeface="宋体" panose="02010600030101010101" pitchFamily="2" charset="-122"/>
              </a:rPr>
              <a:t>    </a:t>
            </a:r>
            <a:r>
              <a:rPr lang="en-US" altLang="zh-CN" sz="1800" kern="100" dirty="0" err="1">
                <a:effectLst/>
                <a:latin typeface="Arial" panose="020B0604020202020204" pitchFamily="34" charset="0"/>
                <a:ea typeface="宋体" panose="02010600030101010101" pitchFamily="2" charset="-122"/>
              </a:rPr>
              <a:t>re_path</a:t>
            </a:r>
            <a:r>
              <a:rPr lang="en-US" altLang="zh-CN" sz="1800" kern="100" dirty="0">
                <a:effectLst/>
                <a:latin typeface="Arial" panose="020B0604020202020204" pitchFamily="34" charset="0"/>
                <a:ea typeface="宋体" panose="02010600030101010101" pitchFamily="2" charset="-122"/>
              </a:rPr>
              <a:t>(</a:t>
            </a:r>
            <a:r>
              <a:rPr lang="en-US" altLang="zh-CN" sz="1800" kern="100" dirty="0" err="1">
                <a:effectLst/>
                <a:latin typeface="Arial" panose="020B0604020202020204" pitchFamily="34" charset="0"/>
                <a:ea typeface="宋体" panose="02010600030101010101" pitchFamily="2" charset="-122"/>
              </a:rPr>
              <a:t>r'^articles</a:t>
            </a:r>
            <a:r>
              <a:rPr lang="en-US" altLang="zh-CN" sz="1800" kern="100" dirty="0">
                <a:effectLst/>
                <a:latin typeface="Arial" panose="020B0604020202020204" pitchFamily="34" charset="0"/>
                <a:ea typeface="宋体" panose="02010600030101010101" pitchFamily="2" charset="-122"/>
              </a:rPr>
              <a:t>/([0-9]{4})/$', </a:t>
            </a:r>
            <a:r>
              <a:rPr lang="en-US" altLang="zh-CN" sz="1800" kern="100" dirty="0" err="1">
                <a:effectLst/>
                <a:latin typeface="Arial" panose="020B0604020202020204" pitchFamily="34" charset="0"/>
                <a:ea typeface="宋体" panose="02010600030101010101" pitchFamily="2" charset="-122"/>
              </a:rPr>
              <a:t>views.articles</a:t>
            </a:r>
            <a:r>
              <a:rPr lang="en-US" altLang="zh-CN" sz="1800" kern="100" dirty="0">
                <a:effectLst/>
                <a:latin typeface="Arial" panose="020B0604020202020204" pitchFamily="34" charset="0"/>
                <a:ea typeface="宋体" panose="02010600030101010101" pitchFamily="2" charset="-122"/>
              </a:rPr>
              <a:t>), # </a:t>
            </a:r>
            <a:r>
              <a:rPr lang="zh-CN" altLang="en-US" sz="1800" kern="100" dirty="0">
                <a:effectLst/>
                <a:latin typeface="Arial" panose="020B0604020202020204" pitchFamily="34" charset="0"/>
                <a:ea typeface="宋体" panose="02010600030101010101" pitchFamily="2" charset="-122"/>
              </a:rPr>
              <a:t>正则路径</a:t>
            </a:r>
            <a:endParaRPr lang="zh-CN" altLang="en-US"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
        <p:nvSpPr>
          <p:cNvPr id="9" name="TextBox 2"/>
          <p:cNvSpPr txBox="1">
            <a:spLocks noGrp="1"/>
          </p:cNvSpPr>
          <p:nvPr/>
        </p:nvSpPr>
        <p:spPr>
          <a:xfrm>
            <a:off x="553248" y="2401813"/>
            <a:ext cx="7920058" cy="837409"/>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sz="1200" b="1" dirty="0">
                <a:solidFill>
                  <a:schemeClr val="tx1">
                    <a:lumMod val="75000"/>
                    <a:lumOff val="25000"/>
                  </a:schemeClr>
                </a:solidFill>
                <a:latin typeface="Candara" panose="020E0502030303020204"/>
                <a:ea typeface="微软雅黑" panose="020B0503020204020204" pitchFamily="34" charset="-122"/>
              </a:rPr>
              <a:t>2.Django 2.2.x </a:t>
            </a:r>
            <a:r>
              <a:rPr lang="zh-CN" altLang="en-US" sz="1200" b="1" dirty="0">
                <a:solidFill>
                  <a:schemeClr val="tx1">
                    <a:lumMod val="75000"/>
                    <a:lumOff val="25000"/>
                  </a:schemeClr>
                </a:solidFill>
                <a:latin typeface="Candara" panose="020E0502030303020204"/>
                <a:ea typeface="微软雅黑" panose="020B0503020204020204" pitchFamily="34" charset="-122"/>
              </a:rPr>
              <a:t>版本</a:t>
            </a:r>
            <a:endParaRPr lang="en-US" altLang="zh-CN" sz="1200" b="1"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a:solidFill>
                  <a:schemeClr val="tx1">
                    <a:lumMod val="75000"/>
                    <a:lumOff val="25000"/>
                  </a:schemeClr>
                </a:solidFill>
                <a:latin typeface="Candara" panose="020E0502030303020204"/>
                <a:ea typeface="微软雅黑" panose="020B0503020204020204" pitchFamily="34" charset="-122"/>
              </a:rPr>
              <a:t>path</a:t>
            </a:r>
            <a:r>
              <a:rPr lang="zh-CN" altLang="en-US" sz="1200" dirty="0">
                <a:solidFill>
                  <a:schemeClr val="tx1">
                    <a:lumMod val="75000"/>
                    <a:lumOff val="25000"/>
                  </a:schemeClr>
                </a:solidFill>
                <a:latin typeface="Candara" panose="020E0502030303020204"/>
                <a:ea typeface="微软雅黑" panose="020B0503020204020204" pitchFamily="34" charset="-122"/>
              </a:rPr>
              <a:t>：用于普通路径，不需要自己手动添加正则首位限制符号，底层已经添加。</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sz="1200" dirty="0" err="1">
                <a:solidFill>
                  <a:schemeClr val="tx1">
                    <a:lumMod val="75000"/>
                    <a:lumOff val="25000"/>
                  </a:schemeClr>
                </a:solidFill>
                <a:latin typeface="Candara" panose="020E0502030303020204"/>
                <a:ea typeface="微软雅黑" panose="020B0503020204020204" pitchFamily="34" charset="-122"/>
              </a:rPr>
              <a:t>re_path</a:t>
            </a:r>
            <a:r>
              <a:rPr lang="zh-CN" altLang="en-US" sz="1200" dirty="0">
                <a:solidFill>
                  <a:schemeClr val="tx1">
                    <a:lumMod val="75000"/>
                    <a:lumOff val="25000"/>
                  </a:schemeClr>
                </a:solidFill>
                <a:latin typeface="Candara" panose="020E0502030303020204"/>
                <a:ea typeface="微软雅黑" panose="020B0503020204020204" pitchFamily="34" charset="-122"/>
              </a:rPr>
              <a:t>：用于正则路径，需要自己手动添加正则首位限制符号。</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4" name="文本框 14"/>
            <p:cNvSpPr txBox="1"/>
            <p:nvPr/>
          </p:nvSpPr>
          <p:spPr>
            <a:xfrm>
              <a:off x="3803454" y="1169836"/>
              <a:ext cx="153710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第十四章　</a:t>
              </a:r>
              <a:r>
                <a:rPr kumimoji="0" lang="en-US" altLang="zh-CN"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Django</a:t>
              </a:r>
              <a:endParaRPr kumimoji="0" lang="zh-CN" altLang="en-US" sz="280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grpSp>
        <p:nvGrpSpPr>
          <p:cNvPr id="67" name="组合 66"/>
          <p:cNvGrpSpPr/>
          <p:nvPr/>
        </p:nvGrpSpPr>
        <p:grpSpPr>
          <a:xfrm>
            <a:off x="1754534"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1883286" y="2462595"/>
              <a:ext cx="2654894" cy="415498"/>
            </a:xfrm>
            <a:prstGeom prst="rect">
              <a:avLst/>
            </a:prstGeom>
          </p:spPr>
          <p:txBody>
            <a:bodyPr wrap="none">
              <a:spAutoFit/>
            </a:bodyPr>
            <a:lstStyle/>
            <a:p>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14.1</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 </a:t>
              </a:r>
              <a:r>
                <a:rPr lang="en-US" altLang="zh-CN" sz="2100" spc="225" dirty="0">
                  <a:solidFill>
                    <a:prstClr val="black">
                      <a:lumMod val="75000"/>
                      <a:lumOff val="25000"/>
                    </a:prstClr>
                  </a:solidFill>
                  <a:latin typeface="微软雅黑" panose="020B0503020204020204" pitchFamily="34" charset="-122"/>
                  <a:ea typeface="微软雅黑" panose="020B0503020204020204" pitchFamily="34" charset="-122"/>
                </a:rPr>
                <a:t>Django</a:t>
              </a:r>
              <a:r>
                <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rPr>
                <a:t>简介</a:t>
              </a:r>
              <a:endParaRPr lang="zh-CN" altLang="en-US" sz="2100" spc="225"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1881814" y="2945869"/>
              <a:ext cx="265489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14.2</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Django</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框架</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69" name="组合 68"/>
          <p:cNvGrpSpPr/>
          <p:nvPr/>
        </p:nvGrpSpPr>
        <p:grpSpPr>
          <a:xfrm>
            <a:off x="1754534"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52" name="矩形 51"/>
            <p:cNvSpPr/>
            <p:nvPr/>
          </p:nvSpPr>
          <p:spPr>
            <a:xfrm>
              <a:off x="1881814" y="3411473"/>
              <a:ext cx="3251211" cy="415498"/>
            </a:xfrm>
            <a:prstGeom prst="rect">
              <a:avLst/>
            </a:prstGeom>
          </p:spPr>
          <p:txBody>
            <a:bodyPr wrap="none">
              <a:spAutoFit/>
            </a:bodyPr>
            <a:lstStyle/>
            <a:p>
              <a:r>
                <a:rPr lang="en-US" altLang="zh-CN" sz="2100" spc="225" dirty="0">
                  <a:solidFill>
                    <a:prstClr val="white"/>
                  </a:solidFill>
                  <a:latin typeface="微软雅黑" panose="020B0503020204020204" pitchFamily="34" charset="-122"/>
                  <a:ea typeface="微软雅黑" panose="020B0503020204020204" pitchFamily="34" charset="-122"/>
                </a:rPr>
                <a:t>14.3</a:t>
              </a:r>
              <a:r>
                <a:rPr lang="zh-CN" altLang="en-US" sz="2100" spc="225" dirty="0">
                  <a:solidFill>
                    <a:prstClr val="white"/>
                  </a:solidFill>
                  <a:latin typeface="微软雅黑" panose="020B0503020204020204" pitchFamily="34" charset="-122"/>
                  <a:ea typeface="微软雅黑" panose="020B0503020204020204" pitchFamily="34" charset="-122"/>
                </a:rPr>
                <a:t> </a:t>
              </a:r>
              <a:r>
                <a:rPr lang="en-US" altLang="zh-CN" sz="2100" spc="225" dirty="0">
                  <a:solidFill>
                    <a:prstClr val="white"/>
                  </a:solidFill>
                  <a:latin typeface="微软雅黑" panose="020B0503020204020204" pitchFamily="34" charset="-122"/>
                  <a:ea typeface="微软雅黑" panose="020B0503020204020204" pitchFamily="34" charset="-122"/>
                </a:rPr>
                <a:t>Django</a:t>
              </a:r>
              <a:r>
                <a:rPr lang="zh-CN" altLang="en-US" sz="2100" spc="225" dirty="0">
                  <a:solidFill>
                    <a:prstClr val="white"/>
                  </a:solidFill>
                  <a:latin typeface="微软雅黑" panose="020B0503020204020204" pitchFamily="34" charset="-122"/>
                  <a:ea typeface="微软雅黑" panose="020B0503020204020204" pitchFamily="34" charset="-122"/>
                </a:rPr>
                <a:t>开发实战</a:t>
              </a:r>
              <a:endParaRPr lang="zh-CN" altLang="en-US" sz="2100" spc="225" dirty="0">
                <a:solidFill>
                  <a:prstClr val="white"/>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929" y="38314"/>
            <a:ext cx="2435282"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大数据应用人才培养系列教材</a:t>
            </a: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6" name="组合 45"/>
          <p:cNvGrpSpPr/>
          <p:nvPr/>
        </p:nvGrpSpPr>
        <p:grpSpPr>
          <a:xfrm>
            <a:off x="1743158" y="4320032"/>
            <a:ext cx="5693399" cy="426278"/>
            <a:chOff x="1807265" y="3400693"/>
            <a:chExt cx="5693399" cy="426278"/>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p:cNvSpPr/>
            <p:nvPr/>
          </p:nvSpPr>
          <p:spPr>
            <a:xfrm>
              <a:off x="1881814" y="3411473"/>
              <a:ext cx="15456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14.4</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小结</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29" name="组合 28"/>
          <p:cNvGrpSpPr/>
          <p:nvPr/>
        </p:nvGrpSpPr>
        <p:grpSpPr>
          <a:xfrm>
            <a:off x="1754534" y="4980843"/>
            <a:ext cx="5693399" cy="426278"/>
            <a:chOff x="1807265" y="3400693"/>
            <a:chExt cx="5693399" cy="426278"/>
          </a:xfrm>
        </p:grpSpPr>
        <p:sp>
          <p:nvSpPr>
            <p:cNvPr id="30"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a:off x="1881814" y="3411473"/>
              <a:ext cx="15456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14.5</a:t>
              </a:r>
              <a:r>
                <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习题</a:t>
              </a:r>
              <a:endParaRPr kumimoji="0" lang="zh-CN" altLang="en-US" sz="2100" b="0" i="0" u="none" strike="noStrike" kern="1200" cap="none" spc="225"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14.1.2 Django</a:t>
            </a:r>
            <a:r>
              <a:rPr lang="zh-CN" altLang="en-US" sz="2000" dirty="0"/>
              <a:t>的安装</a:t>
            </a:r>
            <a:endParaRPr lang="zh-CN" sz="2000" dirty="0"/>
          </a:p>
        </p:txBody>
      </p:sp>
      <p:sp>
        <p:nvSpPr>
          <p:cNvPr id="7" name="TextBox 2"/>
          <p:cNvSpPr txBox="1">
            <a:spLocks noGrp="1"/>
          </p:cNvSpPr>
          <p:nvPr/>
        </p:nvSpPr>
        <p:spPr>
          <a:xfrm>
            <a:off x="611971" y="1532521"/>
            <a:ext cx="7920058" cy="44858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安装进程运行结束后，输入以下命令提示符验证安装：</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16" name="TextBox 2"/>
          <p:cNvSpPr txBox="1">
            <a:spLocks noGrp="1"/>
          </p:cNvSpPr>
          <p:nvPr/>
        </p:nvSpPr>
        <p:spPr>
          <a:xfrm>
            <a:off x="611971" y="2317070"/>
            <a:ext cx="7920058" cy="100450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600"/>
              </a:spcBef>
              <a:defRPr/>
            </a:pPr>
            <a:r>
              <a:rPr lang="en-US" altLang="zh-CN" dirty="0">
                <a:solidFill>
                  <a:schemeClr val="tx1">
                    <a:lumMod val="75000"/>
                    <a:lumOff val="25000"/>
                  </a:schemeClr>
                </a:solidFill>
                <a:latin typeface="Candara" panose="020E0502030303020204"/>
                <a:ea typeface="微软雅黑" panose="020B0503020204020204" pitchFamily="34" charset="-122"/>
              </a:rPr>
              <a:t>python # </a:t>
            </a:r>
            <a:r>
              <a:rPr lang="zh-CN" altLang="en-US" dirty="0">
                <a:solidFill>
                  <a:schemeClr val="tx1">
                    <a:lumMod val="75000"/>
                    <a:lumOff val="25000"/>
                  </a:schemeClr>
                </a:solidFill>
                <a:latin typeface="Candara" panose="020E0502030303020204"/>
                <a:ea typeface="微软雅黑" panose="020B0503020204020204" pitchFamily="34" charset="-122"/>
              </a:rPr>
              <a:t>进入</a:t>
            </a:r>
            <a:r>
              <a:rPr lang="en-US" altLang="zh-CN" dirty="0">
                <a:solidFill>
                  <a:schemeClr val="tx1">
                    <a:lumMod val="75000"/>
                    <a:lumOff val="25000"/>
                  </a:schemeClr>
                </a:solidFill>
                <a:latin typeface="Candara" panose="020E0502030303020204"/>
                <a:ea typeface="微软雅黑" panose="020B0503020204020204" pitchFamily="34" charset="-122"/>
              </a:rPr>
              <a:t>python</a:t>
            </a:r>
            <a:r>
              <a:rPr lang="zh-CN" altLang="en-US" dirty="0">
                <a:solidFill>
                  <a:schemeClr val="tx1">
                    <a:lumMod val="75000"/>
                    <a:lumOff val="25000"/>
                  </a:schemeClr>
                </a:solidFill>
                <a:latin typeface="Candara" panose="020E0502030303020204"/>
                <a:ea typeface="微软雅黑" panose="020B0503020204020204" pitchFamily="34" charset="-122"/>
              </a:rPr>
              <a:t>交互模式</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600"/>
              </a:spcBef>
              <a:defRPr/>
            </a:pPr>
            <a:r>
              <a:rPr lang="en-US" altLang="zh-CN" dirty="0">
                <a:solidFill>
                  <a:schemeClr val="tx1">
                    <a:lumMod val="75000"/>
                    <a:lumOff val="25000"/>
                  </a:schemeClr>
                </a:solidFill>
                <a:latin typeface="Candara" panose="020E0502030303020204"/>
                <a:ea typeface="微软雅黑" panose="020B0503020204020204" pitchFamily="34" charset="-122"/>
              </a:rPr>
              <a:t>&gt;&gt;&gt; import </a:t>
            </a:r>
            <a:r>
              <a:rPr lang="en-US" altLang="zh-CN" dirty="0" err="1">
                <a:solidFill>
                  <a:schemeClr val="tx1">
                    <a:lumMod val="75000"/>
                    <a:lumOff val="25000"/>
                  </a:schemeClr>
                </a:solidFill>
                <a:latin typeface="Candara" panose="020E0502030303020204"/>
                <a:ea typeface="微软雅黑" panose="020B0503020204020204" pitchFamily="34" charset="-122"/>
              </a:rPr>
              <a:t>django</a:t>
            </a:r>
            <a:r>
              <a:rPr lang="en-US" altLang="zh-CN" dirty="0">
                <a:solidFill>
                  <a:schemeClr val="tx1">
                    <a:lumMod val="75000"/>
                    <a:lumOff val="25000"/>
                  </a:schemeClr>
                </a:solidFill>
                <a:latin typeface="Candara" panose="020E0502030303020204"/>
                <a:ea typeface="微软雅黑" panose="020B0503020204020204" pitchFamily="34" charset="-122"/>
              </a:rPr>
              <a:t> # </a:t>
            </a:r>
            <a:r>
              <a:rPr lang="zh-CN" altLang="en-US" dirty="0">
                <a:solidFill>
                  <a:schemeClr val="tx1">
                    <a:lumMod val="75000"/>
                    <a:lumOff val="25000"/>
                  </a:schemeClr>
                </a:solidFill>
                <a:latin typeface="Candara" panose="020E0502030303020204"/>
                <a:ea typeface="微软雅黑" panose="020B0503020204020204" pitchFamily="34" charset="-122"/>
              </a:rPr>
              <a:t>在</a:t>
            </a:r>
            <a:r>
              <a:rPr lang="en-US" altLang="zh-CN" dirty="0">
                <a:solidFill>
                  <a:schemeClr val="tx1">
                    <a:lumMod val="75000"/>
                    <a:lumOff val="25000"/>
                  </a:schemeClr>
                </a:solidFill>
                <a:latin typeface="Candara" panose="020E0502030303020204"/>
                <a:ea typeface="微软雅黑" panose="020B0503020204020204" pitchFamily="34" charset="-122"/>
              </a:rPr>
              <a:t>python</a:t>
            </a:r>
            <a:r>
              <a:rPr lang="zh-CN" altLang="en-US" dirty="0">
                <a:solidFill>
                  <a:schemeClr val="tx1">
                    <a:lumMod val="75000"/>
                    <a:lumOff val="25000"/>
                  </a:schemeClr>
                </a:solidFill>
                <a:latin typeface="Candara" panose="020E0502030303020204"/>
                <a:ea typeface="微软雅黑" panose="020B0503020204020204" pitchFamily="34" charset="-122"/>
              </a:rPr>
              <a:t>交互模式中引入</a:t>
            </a:r>
            <a:r>
              <a:rPr lang="en-US" altLang="zh-CN" dirty="0" err="1">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模块</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600"/>
              </a:spcBef>
              <a:defRPr/>
            </a:pPr>
            <a:r>
              <a:rPr lang="en-US" altLang="zh-CN" dirty="0">
                <a:solidFill>
                  <a:schemeClr val="tx1">
                    <a:lumMod val="75000"/>
                    <a:lumOff val="25000"/>
                  </a:schemeClr>
                </a:solidFill>
                <a:latin typeface="Candara" panose="020E0502030303020204"/>
                <a:ea typeface="微软雅黑" panose="020B0503020204020204" pitchFamily="34" charset="-122"/>
              </a:rPr>
              <a:t>&gt;&gt;&gt; Django </a:t>
            </a:r>
            <a:r>
              <a:rPr lang="en-US" altLang="zh-CN" dirty="0" err="1">
                <a:solidFill>
                  <a:schemeClr val="tx1">
                    <a:lumMod val="75000"/>
                    <a:lumOff val="25000"/>
                  </a:schemeClr>
                </a:solidFill>
                <a:latin typeface="Candara" panose="020E0502030303020204"/>
                <a:ea typeface="微软雅黑" panose="020B0503020204020204" pitchFamily="34" charset="-122"/>
              </a:rPr>
              <a:t>get_version</a:t>
            </a:r>
            <a:r>
              <a:rPr lang="en-US" altLang="zh-CN" dirty="0">
                <a:solidFill>
                  <a:schemeClr val="tx1">
                    <a:lumMod val="75000"/>
                    <a:lumOff val="25000"/>
                  </a:schemeClr>
                </a:solidFill>
                <a:latin typeface="Candara" panose="020E0502030303020204"/>
                <a:ea typeface="微软雅黑" panose="020B0503020204020204" pitchFamily="34" charset="-122"/>
              </a:rPr>
              <a:t>() # </a:t>
            </a:r>
            <a:r>
              <a:rPr lang="zh-CN" altLang="en-US" dirty="0">
                <a:solidFill>
                  <a:schemeClr val="tx1">
                    <a:lumMod val="75000"/>
                    <a:lumOff val="25000"/>
                  </a:schemeClr>
                </a:solidFill>
                <a:latin typeface="Candara" panose="020E0502030303020204"/>
                <a:ea typeface="微软雅黑" panose="020B0503020204020204" pitchFamily="34" charset="-122"/>
              </a:rPr>
              <a:t>输出</a:t>
            </a:r>
            <a:r>
              <a:rPr lang="en-US" altLang="zh-CN" dirty="0" err="1">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版本号</a:t>
            </a:r>
            <a:endParaRPr lang="en-US" altLang="zh-CN" dirty="0">
              <a:solidFill>
                <a:schemeClr val="tx1">
                  <a:lumMod val="75000"/>
                  <a:lumOff val="25000"/>
                </a:schemeClr>
              </a:solidFill>
              <a:latin typeface="Candara" panose="020E0502030303020204"/>
              <a:ea typeface="微软雅黑" panose="020B0503020204020204" pitchFamily="34" charset="-122"/>
            </a:endParaRPr>
          </a:p>
        </p:txBody>
      </p:sp>
      <p:sp>
        <p:nvSpPr>
          <p:cNvPr id="17" name="TextBox 2"/>
          <p:cNvSpPr txBox="1">
            <a:spLocks noGrp="1"/>
          </p:cNvSpPr>
          <p:nvPr/>
        </p:nvSpPr>
        <p:spPr>
          <a:xfrm>
            <a:off x="611971" y="3536425"/>
            <a:ext cx="7920058" cy="1621213"/>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500"/>
              </a:spcBef>
              <a:defRPr/>
            </a:pPr>
            <a:r>
              <a:rPr lang="zh-CN" altLang="en-US" dirty="0">
                <a:solidFill>
                  <a:schemeClr val="tx1">
                    <a:lumMod val="75000"/>
                    <a:lumOff val="25000"/>
                  </a:schemeClr>
                </a:solidFill>
                <a:latin typeface="Candara" panose="020E0502030303020204"/>
                <a:ea typeface="微软雅黑" panose="020B0503020204020204" pitchFamily="34" charset="-122"/>
              </a:rPr>
              <a:t>注意：</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500"/>
              </a:spcBef>
              <a:defRPr/>
            </a:pPr>
            <a:r>
              <a:rPr lang="en-US" altLang="zh-CN" dirty="0">
                <a:solidFill>
                  <a:schemeClr val="tx1">
                    <a:lumMod val="75000"/>
                    <a:lumOff val="25000"/>
                  </a:schemeClr>
                </a:solidFill>
                <a:latin typeface="Candara" panose="020E0502030303020204"/>
                <a:ea typeface="微软雅黑" panose="020B0503020204020204" pitchFamily="34" charset="-122"/>
              </a:rPr>
              <a:t>1. </a:t>
            </a:r>
            <a:r>
              <a:rPr lang="zh-CN" altLang="en-US" dirty="0">
                <a:solidFill>
                  <a:schemeClr val="tx1">
                    <a:lumMod val="75000"/>
                    <a:lumOff val="25000"/>
                  </a:schemeClr>
                </a:solidFill>
                <a:latin typeface="Candara" panose="020E0502030303020204"/>
                <a:ea typeface="微软雅黑" panose="020B0503020204020204" pitchFamily="34" charset="-122"/>
              </a:rPr>
              <a:t>“</a:t>
            </a:r>
            <a:r>
              <a:rPr lang="en-US" altLang="zh-CN" dirty="0">
                <a:solidFill>
                  <a:schemeClr val="tx1">
                    <a:lumMod val="75000"/>
                    <a:lumOff val="25000"/>
                  </a:schemeClr>
                </a:solidFill>
                <a:latin typeface="Candara" panose="020E0502030303020204"/>
                <a:ea typeface="微软雅黑" panose="020B0503020204020204" pitchFamily="34" charset="-122"/>
              </a:rPr>
              <a:t>#</a:t>
            </a:r>
            <a:r>
              <a:rPr lang="zh-CN" altLang="en-US" dirty="0">
                <a:solidFill>
                  <a:schemeClr val="tx1">
                    <a:lumMod val="75000"/>
                    <a:lumOff val="25000"/>
                  </a:schemeClr>
                </a:solidFill>
                <a:latin typeface="Candara" panose="020E0502030303020204"/>
                <a:ea typeface="微软雅黑" panose="020B0503020204020204" pitchFamily="34" charset="-122"/>
              </a:rPr>
              <a:t>”为注释符。</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500"/>
              </a:spcBef>
              <a:defRPr/>
            </a:pPr>
            <a:r>
              <a:rPr lang="en-US" altLang="zh-CN" dirty="0">
                <a:solidFill>
                  <a:schemeClr val="tx1">
                    <a:lumMod val="75000"/>
                    <a:lumOff val="25000"/>
                  </a:schemeClr>
                </a:solidFill>
                <a:latin typeface="Candara" panose="020E0502030303020204"/>
                <a:ea typeface="微软雅黑" panose="020B0503020204020204" pitchFamily="34" charset="-122"/>
              </a:rPr>
              <a:t>2. </a:t>
            </a:r>
            <a:r>
              <a:rPr lang="zh-CN" altLang="en-US" dirty="0">
                <a:solidFill>
                  <a:schemeClr val="tx1">
                    <a:lumMod val="75000"/>
                    <a:lumOff val="25000"/>
                  </a:schemeClr>
                </a:solidFill>
                <a:latin typeface="Candara" panose="020E0502030303020204"/>
                <a:ea typeface="微软雅黑" panose="020B0503020204020204" pitchFamily="34" charset="-122"/>
              </a:rPr>
              <a:t> 注释符及注释符之后的语句都不需要输入。</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500"/>
              </a:spcBef>
              <a:defRPr/>
            </a:pPr>
            <a:r>
              <a:rPr lang="en-US" altLang="zh-CN" dirty="0">
                <a:solidFill>
                  <a:schemeClr val="tx1">
                    <a:lumMod val="75000"/>
                    <a:lumOff val="25000"/>
                  </a:schemeClr>
                </a:solidFill>
                <a:latin typeface="Candara" panose="020E0502030303020204"/>
                <a:ea typeface="微软雅黑" panose="020B0503020204020204" pitchFamily="34" charset="-122"/>
              </a:rPr>
              <a:t>3.</a:t>
            </a:r>
            <a:r>
              <a:rPr lang="zh-CN" altLang="en-US" dirty="0">
                <a:solidFill>
                  <a:schemeClr val="tx1">
                    <a:lumMod val="75000"/>
                    <a:lumOff val="25000"/>
                  </a:schemeClr>
                </a:solidFill>
                <a:latin typeface="Candara" panose="020E0502030303020204"/>
                <a:ea typeface="微软雅黑" panose="020B0503020204020204" pitchFamily="34" charset="-122"/>
              </a:rPr>
              <a:t>  以上所有语句以回车符运行。</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500"/>
              </a:spcBef>
              <a:defRPr/>
            </a:pPr>
            <a:r>
              <a:rPr lang="en-US" altLang="zh-CN" dirty="0">
                <a:solidFill>
                  <a:schemeClr val="tx1">
                    <a:lumMod val="75000"/>
                    <a:lumOff val="25000"/>
                  </a:schemeClr>
                </a:solidFill>
                <a:latin typeface="Candara" panose="020E0502030303020204"/>
                <a:ea typeface="微软雅黑" panose="020B0503020204020204" pitchFamily="34" charset="-122"/>
              </a:rPr>
              <a:t>4. </a:t>
            </a:r>
            <a:r>
              <a:rPr lang="zh-CN" altLang="en-US" dirty="0">
                <a:solidFill>
                  <a:schemeClr val="tx1">
                    <a:lumMod val="75000"/>
                    <a:lumOff val="25000"/>
                  </a:schemeClr>
                </a:solidFill>
                <a:latin typeface="Candara" panose="020E0502030303020204"/>
                <a:ea typeface="微软雅黑" panose="020B0503020204020204" pitchFamily="34" charset="-122"/>
              </a:rPr>
              <a:t>以上语句回车符运行后，均不出现“</a:t>
            </a:r>
            <a:r>
              <a:rPr lang="en-US" altLang="zh-CN" dirty="0">
                <a:solidFill>
                  <a:schemeClr val="tx1">
                    <a:lumMod val="75000"/>
                    <a:lumOff val="25000"/>
                  </a:schemeClr>
                </a:solidFill>
                <a:latin typeface="Candara" panose="020E0502030303020204"/>
                <a:ea typeface="微软雅黑" panose="020B0503020204020204" pitchFamily="34" charset="-122"/>
              </a:rPr>
              <a:t>error</a:t>
            </a:r>
            <a:r>
              <a:rPr lang="zh-CN" altLang="en-US" dirty="0">
                <a:solidFill>
                  <a:schemeClr val="tx1">
                    <a:lumMod val="75000"/>
                    <a:lumOff val="25000"/>
                  </a:schemeClr>
                </a:solidFill>
                <a:latin typeface="Candara" panose="020E0502030303020204"/>
                <a:ea typeface="微软雅黑" panose="020B0503020204020204" pitchFamily="34" charset="-122"/>
              </a:rPr>
              <a:t>”关键字，为运行成功。</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7" name="TextBox 2"/>
          <p:cNvSpPr txBox="1">
            <a:spLocks noGrp="1"/>
          </p:cNvSpPr>
          <p:nvPr/>
        </p:nvSpPr>
        <p:spPr>
          <a:xfrm>
            <a:off x="612140" y="1499265"/>
            <a:ext cx="7920058" cy="288373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在以上内容作为基础之后，我们就可以开始着手实践性项目了。我们将在本小节中逐步完成一个基于</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完成一个可重用的登录与注册系统。</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此时，我们假定你已经拥有了</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以及网站编程相关知识，如果没有就请自学相关内容。同时本项目是教学实践内容，其中代码与逻辑并不是严格适用于生产环境，可能存在某些不足之处，请不要生搬照抄。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14.3.1 </a:t>
            </a:r>
            <a:r>
              <a:rPr lang="zh-CN" altLang="en-US" sz="2000" dirty="0"/>
              <a:t>需求分析</a:t>
            </a:r>
            <a:endParaRPr lang="zh-CN" sz="2000" dirty="0"/>
          </a:p>
        </p:txBody>
      </p:sp>
      <p:sp>
        <p:nvSpPr>
          <p:cNvPr id="7" name="TextBox 2"/>
          <p:cNvSpPr txBox="1">
            <a:spLocks noGrp="1"/>
          </p:cNvSpPr>
          <p:nvPr/>
        </p:nvSpPr>
        <p:spPr>
          <a:xfrm>
            <a:off x="611971" y="1493134"/>
            <a:ext cx="7920058" cy="22425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用户登录与注册系统非常具有代表性，适用面广，灵活性大，绝大多数项目都需要将其作为子系统之一。</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本项目是为了打造一个针对管理系统、应用程序等可重用的登录</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注册</a:t>
            </a:r>
            <a:r>
              <a:rPr lang="en-US" altLang="zh-CN" sz="2000" dirty="0">
                <a:solidFill>
                  <a:schemeClr val="tx1">
                    <a:lumMod val="75000"/>
                    <a:lumOff val="25000"/>
                  </a:schemeClr>
                </a:solidFill>
                <a:latin typeface="Candara" panose="020E0502030303020204"/>
                <a:ea typeface="微软雅黑" panose="020B0503020204020204" pitchFamily="34" charset="-122"/>
              </a:rPr>
              <a:t>app</a:t>
            </a:r>
            <a:r>
              <a:rPr lang="zh-CN" altLang="en-US" sz="2000" dirty="0">
                <a:solidFill>
                  <a:schemeClr val="tx1">
                    <a:lumMod val="75000"/>
                    <a:lumOff val="25000"/>
                  </a:schemeClr>
                </a:solidFill>
                <a:latin typeface="Candara" panose="020E0502030303020204"/>
                <a:ea typeface="微软雅黑" panose="020B0503020204020204" pitchFamily="34" charset="-122"/>
              </a:rPr>
              <a:t>，而不是门户网站、免费博客等无需登录即可访问的网站。</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根据这样的需求，我们针对需要存储到数据库的内容有如下分析：</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14.3.1 </a:t>
            </a:r>
            <a:r>
              <a:rPr lang="zh-CN" altLang="en-US" sz="2000" dirty="0"/>
              <a:t>需求分析</a:t>
            </a:r>
            <a:endParaRPr lang="zh-CN" sz="2000" dirty="0"/>
          </a:p>
        </p:txBody>
      </p:sp>
      <p:sp>
        <p:nvSpPr>
          <p:cNvPr id="7" name="TextBox 2"/>
          <p:cNvSpPr txBox="1">
            <a:spLocks noGrp="1"/>
          </p:cNvSpPr>
          <p:nvPr/>
        </p:nvSpPr>
        <p:spPr>
          <a:xfrm>
            <a:off x="611971" y="1384490"/>
            <a:ext cx="7920058" cy="136357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用户登录与注册系统非常具有代表性，适用面广，灵活性大，绝大多数项目都需要将其作为子系统之一。</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本项目是为了打造一个针对管理系统、应用程序等可重用的登录</a:t>
            </a:r>
            <a:r>
              <a:rPr lang="en-US" altLang="zh-CN" dirty="0">
                <a:solidFill>
                  <a:schemeClr val="tx1">
                    <a:lumMod val="75000"/>
                    <a:lumOff val="25000"/>
                  </a:schemeClr>
                </a:solidFill>
                <a:latin typeface="Candara" panose="020E0502030303020204"/>
                <a:ea typeface="微软雅黑" panose="020B0503020204020204" pitchFamily="34" charset="-122"/>
              </a:rPr>
              <a:t>/</a:t>
            </a:r>
            <a:r>
              <a:rPr lang="zh-CN" altLang="en-US" dirty="0">
                <a:solidFill>
                  <a:schemeClr val="tx1">
                    <a:lumMod val="75000"/>
                    <a:lumOff val="25000"/>
                  </a:schemeClr>
                </a:solidFill>
                <a:latin typeface="Candara" panose="020E0502030303020204"/>
                <a:ea typeface="微软雅黑" panose="020B0503020204020204" pitchFamily="34" charset="-122"/>
              </a:rPr>
              <a:t>注册</a:t>
            </a:r>
            <a:r>
              <a:rPr lang="en-US" altLang="zh-CN" dirty="0">
                <a:solidFill>
                  <a:schemeClr val="tx1">
                    <a:lumMod val="75000"/>
                    <a:lumOff val="25000"/>
                  </a:schemeClr>
                </a:solidFill>
                <a:latin typeface="Candara" panose="020E0502030303020204"/>
                <a:ea typeface="微软雅黑" panose="020B0503020204020204" pitchFamily="34" charset="-122"/>
              </a:rPr>
              <a:t>app</a:t>
            </a:r>
            <a:r>
              <a:rPr lang="zh-CN" altLang="en-US" dirty="0">
                <a:solidFill>
                  <a:schemeClr val="tx1">
                    <a:lumMod val="75000"/>
                    <a:lumOff val="25000"/>
                  </a:schemeClr>
                </a:solidFill>
                <a:latin typeface="Candara" panose="020E0502030303020204"/>
                <a:ea typeface="微软雅黑" panose="020B0503020204020204" pitchFamily="34" charset="-122"/>
              </a:rPr>
              <a:t>，而不是门户网站、免费博客等无需登录即可访问的网站。</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根据这样的需求，我们针对需要存储到数据库的内容有如下分析：</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3" name="表格 2"/>
          <p:cNvGraphicFramePr>
            <a:graphicFrameLocks noGrp="1"/>
          </p:cNvGraphicFramePr>
          <p:nvPr/>
        </p:nvGraphicFramePr>
        <p:xfrm>
          <a:off x="645328" y="2825359"/>
          <a:ext cx="7886701" cy="2569147"/>
        </p:xfrm>
        <a:graphic>
          <a:graphicData uri="http://schemas.openxmlformats.org/drawingml/2006/table">
            <a:tbl>
              <a:tblPr>
                <a:tableStyleId>{5C22544A-7EE6-4342-B048-85BDC9FD1C3A}</a:tableStyleId>
              </a:tblPr>
              <a:tblGrid>
                <a:gridCol w="2008356"/>
                <a:gridCol w="3178976"/>
                <a:gridCol w="2699369"/>
              </a:tblGrid>
              <a:tr h="282956">
                <a:tc>
                  <a:txBody>
                    <a:bodyPr/>
                    <a:lstStyle/>
                    <a:p>
                      <a:pPr marL="0" indent="0" algn="ctr">
                        <a:lnSpc>
                          <a:spcPts val="1670"/>
                        </a:lnSpc>
                      </a:pPr>
                      <a:r>
                        <a:rPr lang="zh-CN" altLang="en-US" sz="1000" kern="100">
                          <a:effectLst/>
                        </a:rPr>
                        <a:t>字段名</a:t>
                      </a:r>
                      <a:endParaRPr lang="zh-CN" altLang="en-US" sz="1000" kern="10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70"/>
                        </a:lnSpc>
                      </a:pPr>
                      <a:r>
                        <a:rPr lang="zh-CN" altLang="en-US" sz="1000" kern="100">
                          <a:effectLst/>
                        </a:rPr>
                        <a:t>数据有效性</a:t>
                      </a:r>
                      <a:endParaRPr lang="zh-CN" altLang="en-US" sz="1000" kern="100">
                        <a:effectLst/>
                        <a:latin typeface="Times New Roman" panose="02020603050405020304" pitchFamily="18" charset="0"/>
                        <a:ea typeface="宋体" panose="02010600030101010101" pitchFamily="2" charset="-122"/>
                      </a:endParaRPr>
                    </a:p>
                  </a:txBody>
                  <a:tcPr/>
                </a:tc>
                <a:tc>
                  <a:txBody>
                    <a:bodyPr/>
                    <a:lstStyle/>
                    <a:p>
                      <a:pPr marL="0" indent="0" algn="ctr">
                        <a:lnSpc>
                          <a:spcPts val="1670"/>
                        </a:lnSpc>
                      </a:pPr>
                      <a:r>
                        <a:rPr lang="zh-CN" altLang="en-US" sz="1000" kern="100">
                          <a:effectLst/>
                        </a:rPr>
                        <a:t>描述</a:t>
                      </a:r>
                      <a:endParaRPr lang="zh-CN" altLang="en-US" sz="1000" kern="100">
                        <a:effectLst/>
                        <a:latin typeface="Times New Roman" panose="02020603050405020304" pitchFamily="18" charset="0"/>
                        <a:ea typeface="宋体" panose="02010600030101010101" pitchFamily="2" charset="-122"/>
                      </a:endParaRPr>
                    </a:p>
                  </a:txBody>
                  <a:tcPr anchor="ctr"/>
                </a:tc>
              </a:tr>
              <a:tr h="326517">
                <a:tc>
                  <a:txBody>
                    <a:bodyPr/>
                    <a:lstStyle/>
                    <a:p>
                      <a:pPr marL="0" indent="0" algn="ctr">
                        <a:lnSpc>
                          <a:spcPts val="1670"/>
                        </a:lnSpc>
                      </a:pPr>
                      <a:r>
                        <a:rPr lang="en-US" sz="1000" kern="100">
                          <a:effectLst/>
                        </a:rPr>
                        <a:t>Username</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dirty="0">
                          <a:effectLst/>
                        </a:rPr>
                        <a:t>系统已存在用户名。</a:t>
                      </a:r>
                      <a:endParaRPr lang="zh-CN" altLang="en-US" sz="1000" kern="100" dirty="0">
                        <a:effectLst/>
                        <a:latin typeface="Times New Roman" panose="02020603050405020304" pitchFamily="18" charset="0"/>
                        <a:ea typeface="宋体" panose="02010600030101010101" pitchFamily="2" charset="-122"/>
                      </a:endParaRPr>
                    </a:p>
                  </a:txBody>
                  <a:tcPr anchor="ctr"/>
                </a:tc>
                <a:tc>
                  <a:txBody>
                    <a:bodyPr/>
                    <a:lstStyle/>
                    <a:p>
                      <a:pPr marL="0" indent="0" algn="just">
                        <a:lnSpc>
                          <a:spcPts val="1670"/>
                        </a:lnSpc>
                      </a:pPr>
                      <a:r>
                        <a:rPr lang="zh-CN" altLang="en-US" sz="1000" kern="100">
                          <a:effectLst/>
                        </a:rPr>
                        <a:t>用户名，用户登录使用的用户名。</a:t>
                      </a:r>
                      <a:endParaRPr lang="zh-CN" altLang="en-US" sz="1000" kern="100">
                        <a:effectLst/>
                        <a:latin typeface="Times New Roman" panose="02020603050405020304" pitchFamily="18" charset="0"/>
                        <a:ea typeface="宋体" panose="02010600030101010101" pitchFamily="2" charset="-122"/>
                      </a:endParaRPr>
                    </a:p>
                  </a:txBody>
                  <a:tcPr/>
                </a:tc>
              </a:tr>
              <a:tr h="326517">
                <a:tc>
                  <a:txBody>
                    <a:bodyPr/>
                    <a:lstStyle/>
                    <a:p>
                      <a:pPr marL="0" indent="0" algn="ctr">
                        <a:lnSpc>
                          <a:spcPts val="1670"/>
                        </a:lnSpc>
                      </a:pPr>
                      <a:r>
                        <a:rPr lang="en-US" sz="1000" kern="100">
                          <a:effectLst/>
                        </a:rPr>
                        <a:t>Password</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a:effectLst/>
                        </a:rPr>
                        <a:t>系统已存在且匹配固定用户名。</a:t>
                      </a:r>
                      <a:endParaRPr lang="zh-CN" altLang="en-US" sz="1000" kern="100">
                        <a:effectLst/>
                        <a:latin typeface="Times New Roman" panose="02020603050405020304" pitchFamily="18" charset="0"/>
                        <a:ea typeface="宋体" panose="02010600030101010101" pitchFamily="2" charset="-122"/>
                      </a:endParaRPr>
                    </a:p>
                  </a:txBody>
                  <a:tcPr anchor="ctr"/>
                </a:tc>
                <a:tc>
                  <a:txBody>
                    <a:bodyPr/>
                    <a:lstStyle/>
                    <a:p>
                      <a:pPr marL="0" indent="0" algn="just">
                        <a:lnSpc>
                          <a:spcPts val="1670"/>
                        </a:lnSpc>
                      </a:pPr>
                      <a:r>
                        <a:rPr lang="zh-CN" altLang="en-US" sz="1000" kern="100">
                          <a:effectLst/>
                        </a:rPr>
                        <a:t>密码，用户登录使用的密码。</a:t>
                      </a:r>
                      <a:endParaRPr lang="zh-CN" altLang="en-US" sz="1000" kern="100">
                        <a:effectLst/>
                        <a:latin typeface="Times New Roman" panose="02020603050405020304" pitchFamily="18" charset="0"/>
                        <a:ea typeface="宋体" panose="02010600030101010101" pitchFamily="2" charset="-122"/>
                      </a:endParaRPr>
                    </a:p>
                  </a:txBody>
                  <a:tcPr/>
                </a:tc>
              </a:tr>
              <a:tr h="326517">
                <a:tc>
                  <a:txBody>
                    <a:bodyPr/>
                    <a:lstStyle/>
                    <a:p>
                      <a:pPr marL="0" indent="0" algn="ctr">
                        <a:lnSpc>
                          <a:spcPts val="1670"/>
                        </a:lnSpc>
                      </a:pPr>
                      <a:r>
                        <a:rPr lang="en-US" sz="1000" kern="100">
                          <a:effectLst/>
                        </a:rPr>
                        <a:t>Username</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a:effectLst/>
                        </a:rPr>
                        <a:t>系统已存在用户名。</a:t>
                      </a:r>
                      <a:endParaRPr lang="zh-CN" altLang="en-US" sz="1000" kern="100">
                        <a:effectLst/>
                        <a:latin typeface="Times New Roman" panose="02020603050405020304" pitchFamily="18" charset="0"/>
                        <a:ea typeface="宋体" panose="02010600030101010101" pitchFamily="2" charset="-122"/>
                      </a:endParaRPr>
                    </a:p>
                  </a:txBody>
                  <a:tcPr anchor="ctr"/>
                </a:tc>
                <a:tc>
                  <a:txBody>
                    <a:bodyPr/>
                    <a:lstStyle/>
                    <a:p>
                      <a:pPr marL="0" indent="0" algn="just">
                        <a:lnSpc>
                          <a:spcPts val="1670"/>
                        </a:lnSpc>
                      </a:pPr>
                      <a:r>
                        <a:rPr lang="zh-CN" altLang="en-US" sz="1000" kern="100">
                          <a:effectLst/>
                        </a:rPr>
                        <a:t>用户名，用户登录使用的用户名。</a:t>
                      </a:r>
                      <a:endParaRPr lang="zh-CN" altLang="en-US" sz="1000" kern="100">
                        <a:effectLst/>
                        <a:latin typeface="Times New Roman" panose="02020603050405020304" pitchFamily="18" charset="0"/>
                        <a:ea typeface="宋体" panose="02010600030101010101" pitchFamily="2" charset="-122"/>
                      </a:endParaRPr>
                    </a:p>
                  </a:txBody>
                  <a:tcPr/>
                </a:tc>
              </a:tr>
              <a:tr h="326517">
                <a:tc>
                  <a:txBody>
                    <a:bodyPr/>
                    <a:lstStyle/>
                    <a:p>
                      <a:pPr marL="0" indent="0" algn="ctr">
                        <a:lnSpc>
                          <a:spcPts val="1670"/>
                        </a:lnSpc>
                      </a:pPr>
                      <a:r>
                        <a:rPr lang="en-US" sz="1000" kern="100">
                          <a:effectLst/>
                        </a:rPr>
                        <a:t>Password</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dirty="0">
                          <a:effectLst/>
                        </a:rPr>
                        <a:t>系统已存在且匹配固定用户名。</a:t>
                      </a:r>
                      <a:endParaRPr lang="zh-CN" altLang="en-US" sz="1000" kern="100" dirty="0">
                        <a:effectLst/>
                        <a:latin typeface="Times New Roman" panose="02020603050405020304" pitchFamily="18" charset="0"/>
                        <a:ea typeface="宋体" panose="02010600030101010101" pitchFamily="2" charset="-122"/>
                      </a:endParaRPr>
                    </a:p>
                  </a:txBody>
                  <a:tcPr anchor="ctr"/>
                </a:tc>
                <a:tc>
                  <a:txBody>
                    <a:bodyPr/>
                    <a:lstStyle/>
                    <a:p>
                      <a:pPr marL="0" indent="0" algn="just">
                        <a:lnSpc>
                          <a:spcPts val="1670"/>
                        </a:lnSpc>
                      </a:pPr>
                      <a:r>
                        <a:rPr lang="zh-CN" altLang="en-US" sz="1000" kern="100">
                          <a:effectLst/>
                        </a:rPr>
                        <a:t>密码，用户登录使用的密码。</a:t>
                      </a:r>
                      <a:endParaRPr lang="zh-CN" altLang="en-US" sz="1000" kern="100">
                        <a:effectLst/>
                        <a:latin typeface="Times New Roman" panose="02020603050405020304" pitchFamily="18" charset="0"/>
                        <a:ea typeface="宋体" panose="02010600030101010101" pitchFamily="2" charset="-122"/>
                      </a:endParaRPr>
                    </a:p>
                  </a:txBody>
                  <a:tcPr/>
                </a:tc>
              </a:tr>
              <a:tr h="326517">
                <a:tc>
                  <a:txBody>
                    <a:bodyPr/>
                    <a:lstStyle/>
                    <a:p>
                      <a:pPr marL="0" indent="0" algn="ctr">
                        <a:lnSpc>
                          <a:spcPts val="1670"/>
                        </a:lnSpc>
                      </a:pPr>
                      <a:r>
                        <a:rPr lang="en-US" sz="1000" kern="100">
                          <a:effectLst/>
                        </a:rPr>
                        <a:t>Confirm_password</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a:effectLst/>
                        </a:rPr>
                        <a:t>和用户数据密码匹配。</a:t>
                      </a:r>
                      <a:endParaRPr lang="zh-CN" altLang="en-US" sz="1000" kern="100">
                        <a:effectLst/>
                        <a:latin typeface="Times New Roman" panose="02020603050405020304" pitchFamily="18" charset="0"/>
                        <a:ea typeface="宋体" panose="02010600030101010101" pitchFamily="2" charset="-122"/>
                      </a:endParaRPr>
                    </a:p>
                  </a:txBody>
                  <a:tcPr anchor="ctr"/>
                </a:tc>
                <a:tc>
                  <a:txBody>
                    <a:bodyPr/>
                    <a:lstStyle/>
                    <a:p>
                      <a:pPr marL="0" indent="0" algn="just">
                        <a:lnSpc>
                          <a:spcPts val="1670"/>
                        </a:lnSpc>
                      </a:pPr>
                      <a:r>
                        <a:rPr lang="zh-CN" altLang="en-US" sz="1000" kern="100">
                          <a:effectLst/>
                        </a:rPr>
                        <a:t>确认密码，用户注册时确认的密码。</a:t>
                      </a:r>
                      <a:endParaRPr lang="zh-CN" altLang="en-US" sz="1000" kern="100">
                        <a:effectLst/>
                        <a:latin typeface="Times New Roman" panose="02020603050405020304" pitchFamily="18" charset="0"/>
                        <a:ea typeface="宋体" panose="02010600030101010101" pitchFamily="2" charset="-122"/>
                      </a:endParaRPr>
                    </a:p>
                  </a:txBody>
                  <a:tcPr/>
                </a:tc>
              </a:tr>
              <a:tr h="326517">
                <a:tc>
                  <a:txBody>
                    <a:bodyPr/>
                    <a:lstStyle/>
                    <a:p>
                      <a:pPr marL="0" indent="0" algn="ctr">
                        <a:lnSpc>
                          <a:spcPts val="1670"/>
                        </a:lnSpc>
                      </a:pPr>
                      <a:r>
                        <a:rPr lang="en-US" sz="1000" kern="100">
                          <a:effectLst/>
                        </a:rPr>
                        <a:t>Email</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a:effectLst/>
                        </a:rPr>
                        <a:t>符合通用邮箱格式。</a:t>
                      </a:r>
                      <a:endParaRPr lang="zh-CN" altLang="en-US" sz="1000" kern="100">
                        <a:effectLst/>
                        <a:latin typeface="Times New Roman" panose="02020603050405020304" pitchFamily="18" charset="0"/>
                        <a:ea typeface="宋体" panose="02010600030101010101" pitchFamily="2" charset="-122"/>
                      </a:endParaRPr>
                    </a:p>
                  </a:txBody>
                  <a:tcPr anchor="ctr"/>
                </a:tc>
                <a:tc>
                  <a:txBody>
                    <a:bodyPr/>
                    <a:lstStyle/>
                    <a:p>
                      <a:pPr marL="0" indent="0" algn="just">
                        <a:lnSpc>
                          <a:spcPts val="1670"/>
                        </a:lnSpc>
                      </a:pPr>
                      <a:r>
                        <a:rPr lang="zh-CN" altLang="en-US" sz="1000" kern="100">
                          <a:effectLst/>
                        </a:rPr>
                        <a:t>邮箱，用户注册时使用的邮箱。</a:t>
                      </a:r>
                      <a:endParaRPr lang="zh-CN" altLang="en-US" sz="1000" kern="100">
                        <a:effectLst/>
                        <a:latin typeface="Times New Roman" panose="02020603050405020304" pitchFamily="18" charset="0"/>
                        <a:ea typeface="宋体" panose="02010600030101010101" pitchFamily="2" charset="-122"/>
                      </a:endParaRPr>
                    </a:p>
                  </a:txBody>
                  <a:tcPr/>
                </a:tc>
              </a:tr>
              <a:tr h="326517">
                <a:tc>
                  <a:txBody>
                    <a:bodyPr/>
                    <a:lstStyle/>
                    <a:p>
                      <a:pPr marL="0" indent="0" algn="ctr">
                        <a:lnSpc>
                          <a:spcPts val="1670"/>
                        </a:lnSpc>
                      </a:pPr>
                      <a:r>
                        <a:rPr lang="en-US" sz="1000" kern="100">
                          <a:effectLst/>
                        </a:rPr>
                        <a:t>Sex</a:t>
                      </a:r>
                      <a:endParaRPr lang="en-US" sz="1000" kern="100">
                        <a:effectLst/>
                        <a:latin typeface="Times New Roman" panose="02020603050405020304" pitchFamily="18" charset="0"/>
                        <a:ea typeface="宋体" panose="02010600030101010101" pitchFamily="2" charset="-122"/>
                      </a:endParaRPr>
                    </a:p>
                  </a:txBody>
                  <a:tcPr marL="47625" marR="47625" marT="66675" marB="66675" anchor="ctr"/>
                </a:tc>
                <a:tc>
                  <a:txBody>
                    <a:bodyPr/>
                    <a:lstStyle/>
                    <a:p>
                      <a:pPr marL="0" indent="0" algn="just">
                        <a:lnSpc>
                          <a:spcPts val="1670"/>
                        </a:lnSpc>
                      </a:pPr>
                      <a:r>
                        <a:rPr lang="zh-CN" altLang="en-US" sz="1000" kern="100">
                          <a:effectLst/>
                        </a:rPr>
                        <a:t>男、女</a:t>
                      </a:r>
                      <a:endParaRPr lang="zh-CN" altLang="en-US" sz="100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zh-CN" altLang="en-US" sz="1000" kern="100" dirty="0">
                          <a:effectLst/>
                        </a:rPr>
                        <a:t>性别。</a:t>
                      </a:r>
                      <a:endParaRPr lang="zh-CN" altLang="en-US" sz="1000" kern="100" dirty="0">
                        <a:effectLst/>
                        <a:latin typeface="Times New Roman" panose="02020603050405020304" pitchFamily="18" charset="0"/>
                        <a:ea typeface="宋体" panose="02010600030101010101" pitchFamily="2" charset="-122"/>
                      </a:endParaRPr>
                    </a:p>
                  </a:txBody>
                  <a:tcPr/>
                </a:tc>
              </a:tr>
            </a:tbl>
          </a:graphicData>
        </a:graphic>
      </p:graphicFrame>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14.3.2 </a:t>
            </a:r>
            <a:r>
              <a:rPr lang="zh-CN" altLang="en-US" sz="2000" dirty="0"/>
              <a:t>系统设计</a:t>
            </a:r>
            <a:endParaRPr lang="zh-CN" sz="2000" dirty="0"/>
          </a:p>
        </p:txBody>
      </p:sp>
      <p:sp>
        <p:nvSpPr>
          <p:cNvPr id="7" name="TextBox 2"/>
          <p:cNvSpPr txBox="1">
            <a:spLocks noGrp="1"/>
          </p:cNvSpPr>
          <p:nvPr/>
        </p:nvSpPr>
        <p:spPr>
          <a:xfrm>
            <a:off x="611971" y="4610673"/>
            <a:ext cx="7920058" cy="85061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根据需求分析所知，我们需要完成一个登陆注册系统，通过需求分析我们知道相关字段。通过字段我们可以开始设计数据库，很显然我们至少需要一张</a:t>
            </a:r>
            <a:r>
              <a:rPr lang="en-US" altLang="zh-CN" dirty="0">
                <a:solidFill>
                  <a:schemeClr val="tx1">
                    <a:lumMod val="75000"/>
                    <a:lumOff val="25000"/>
                  </a:schemeClr>
                </a:solidFill>
                <a:latin typeface="Candara" panose="020E0502030303020204"/>
                <a:ea typeface="微软雅黑" panose="020B0503020204020204" pitchFamily="34" charset="-122"/>
              </a:rPr>
              <a:t>User</a:t>
            </a:r>
            <a:r>
              <a:rPr lang="zh-CN" altLang="en-US" dirty="0">
                <a:solidFill>
                  <a:schemeClr val="tx1">
                    <a:lumMod val="75000"/>
                    <a:lumOff val="25000"/>
                  </a:schemeClr>
                </a:solidFill>
                <a:latin typeface="Candara" panose="020E0502030303020204"/>
                <a:ea typeface="微软雅黑" panose="020B0503020204020204" pitchFamily="34" charset="-122"/>
              </a:rPr>
              <a:t>表用来保存上述字段表中的内容。</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776637" y="1739458"/>
            <a:ext cx="3590725" cy="2624890"/>
          </a:xfrm>
          <a:prstGeom prst="rect">
            <a:avLst/>
          </a:prstGeom>
          <a:noFill/>
          <a:ln>
            <a:noFill/>
          </a:ln>
        </p:spPr>
      </p:pic>
      <p:sp>
        <p:nvSpPr>
          <p:cNvPr id="9"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71" y="1328213"/>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使用</a:t>
            </a:r>
            <a:r>
              <a:rPr lang="en-US" altLang="zh-CN" dirty="0">
                <a:solidFill>
                  <a:schemeClr val="tx1">
                    <a:lumMod val="75000"/>
                    <a:lumOff val="25000"/>
                  </a:schemeClr>
                </a:solidFill>
                <a:latin typeface="Candara" panose="020E0502030303020204"/>
                <a:ea typeface="微软雅黑" panose="020B0503020204020204" pitchFamily="34" charset="-122"/>
              </a:rPr>
              <a:t>PyCharm</a:t>
            </a:r>
            <a:r>
              <a:rPr lang="zh-CN" altLang="en-US" dirty="0">
                <a:solidFill>
                  <a:schemeClr val="tx1">
                    <a:lumMod val="75000"/>
                    <a:lumOff val="25000"/>
                  </a:schemeClr>
                </a:solidFill>
                <a:latin typeface="Candara" panose="020E0502030303020204"/>
                <a:ea typeface="微软雅黑" panose="020B0503020204020204" pitchFamily="34" charset="-122"/>
              </a:rPr>
              <a:t>新建一个</a:t>
            </a:r>
            <a:r>
              <a:rPr lang="en-US" altLang="zh-CN" dirty="0">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项目，选择本地路径为</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zh-CN" altLang="en-US" dirty="0">
                <a:solidFill>
                  <a:schemeClr val="tx1">
                    <a:lumMod val="75000"/>
                    <a:lumOff val="25000"/>
                  </a:schemeClr>
                </a:solidFill>
                <a:latin typeface="Candara" panose="020E0502030303020204"/>
                <a:ea typeface="微软雅黑" panose="020B0503020204020204" pitchFamily="34" charset="-122"/>
              </a:rPr>
              <a:t>，且输入</a:t>
            </a:r>
            <a:r>
              <a:rPr lang="en-US" altLang="zh-CN" dirty="0">
                <a:solidFill>
                  <a:schemeClr val="tx1">
                    <a:lumMod val="75000"/>
                    <a:lumOff val="25000"/>
                  </a:schemeClr>
                </a:solidFill>
                <a:latin typeface="Candara" panose="020E0502030303020204"/>
                <a:ea typeface="微软雅黑" panose="020B0503020204020204" pitchFamily="34" charset="-122"/>
              </a:rPr>
              <a:t>app name</a:t>
            </a:r>
            <a:r>
              <a:rPr lang="zh-CN" altLang="en-US" dirty="0">
                <a:solidFill>
                  <a:schemeClr val="tx1">
                    <a:lumMod val="75000"/>
                    <a:lumOff val="25000"/>
                  </a:schemeClr>
                </a:solidFill>
                <a:latin typeface="Candara" panose="020E0502030303020204"/>
                <a:ea typeface="微软雅黑" panose="020B0503020204020204" pitchFamily="34" charset="-122"/>
              </a:rPr>
              <a:t>为</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，点击</a:t>
            </a:r>
            <a:r>
              <a:rPr lang="en-US" altLang="zh-CN" dirty="0">
                <a:solidFill>
                  <a:schemeClr val="tx1">
                    <a:lumMod val="75000"/>
                    <a:lumOff val="25000"/>
                  </a:schemeClr>
                </a:solidFill>
                <a:latin typeface="Candara" panose="020E0502030303020204"/>
                <a:ea typeface="微软雅黑" panose="020B0503020204020204" pitchFamily="34" charset="-122"/>
              </a:rPr>
              <a:t>Create</a:t>
            </a:r>
            <a:r>
              <a:rPr lang="zh-CN" altLang="en-US" dirty="0">
                <a:solidFill>
                  <a:schemeClr val="tx1">
                    <a:lumMod val="75000"/>
                    <a:lumOff val="25000"/>
                  </a:schemeClr>
                </a:solidFill>
                <a:latin typeface="Candara" panose="020E0502030303020204"/>
                <a:ea typeface="微软雅黑" panose="020B0503020204020204" pitchFamily="34" charset="-122"/>
              </a:rPr>
              <a:t>新建。</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9"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20866" y="2006240"/>
            <a:ext cx="5302268" cy="3112472"/>
          </a:xfrm>
          <a:prstGeom prst="rect">
            <a:avLst/>
          </a:prstGeom>
          <a:noFill/>
          <a:ln>
            <a:noFill/>
          </a:ln>
        </p:spPr>
      </p:pic>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70" y="1324305"/>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此时，项目路径应为：</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1768041"/>
            <a:ext cx="5710369" cy="398570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err="1">
                <a:latin typeface="Arial" panose="020B0604020202020204" pitchFamily="34" charset="0"/>
                <a:ea typeface="宋体" panose="02010600030101010101" pitchFamily="2" charset="-122"/>
              </a:rPr>
              <a:t>mysite</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|--login</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|--migrations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 |--__init__.py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|--__init__.py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|--admin.py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|--models.py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|--tests.py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|--vews.py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|--settings.py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|--urls.py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|--wsgi.py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mysite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|--__init__.py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|--settings.py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|--urls.py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|--wsgi.py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|--templates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venv</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|--manage.py</a:t>
            </a:r>
            <a:endParaRPr lang="en-US" altLang="zh-CN" sz="1100" kern="100" dirty="0">
              <a:latin typeface="Arial" panose="020B0604020202020204" pitchFamily="34" charset="0"/>
              <a:ea typeface="宋体" panose="02010600030101010101" pitchFamily="2" charset="-122"/>
            </a:endParaRPr>
          </a:p>
        </p:txBody>
      </p:sp>
      <p:sp>
        <p:nvSpPr>
          <p:cNvPr id="9"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70" y="1196065"/>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在</a:t>
            </a:r>
            <a:r>
              <a:rPr lang="en-US" altLang="zh-CN" dirty="0">
                <a:solidFill>
                  <a:schemeClr val="tx1">
                    <a:lumMod val="75000"/>
                    <a:lumOff val="25000"/>
                  </a:schemeClr>
                </a:solidFill>
                <a:latin typeface="Candara" panose="020E0502030303020204"/>
                <a:ea typeface="微软雅黑" panose="020B0503020204020204" pitchFamily="34" charset="-122"/>
              </a:rPr>
              <a:t>mysite/login/models.py</a:t>
            </a:r>
            <a:r>
              <a:rPr lang="zh-CN" altLang="en-US" dirty="0">
                <a:solidFill>
                  <a:schemeClr val="tx1">
                    <a:lumMod val="75000"/>
                    <a:lumOff val="25000"/>
                  </a:schemeClr>
                </a:solidFill>
                <a:latin typeface="Candara" panose="020E0502030303020204"/>
                <a:ea typeface="微软雅黑" panose="020B0503020204020204" pitchFamily="34" charset="-122"/>
              </a:rPr>
              <a:t>文件中，这里将是我们整个</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应用中所有模型的存放地点，其内容如下：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1801938"/>
            <a:ext cx="5710369" cy="3985706"/>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from </a:t>
            </a:r>
            <a:r>
              <a:rPr lang="en-US" altLang="zh-CN" sz="1100" kern="100" dirty="0" err="1">
                <a:latin typeface="Arial" panose="020B0604020202020204" pitchFamily="34" charset="0"/>
                <a:ea typeface="宋体" panose="02010600030101010101" pitchFamily="2" charset="-122"/>
              </a:rPr>
              <a:t>django.db</a:t>
            </a:r>
            <a:r>
              <a:rPr lang="en-US" altLang="zh-CN" sz="1100" kern="100" dirty="0">
                <a:latin typeface="Arial" panose="020B0604020202020204" pitchFamily="34" charset="0"/>
                <a:ea typeface="宋体" panose="02010600030101010101" pitchFamily="2" charset="-122"/>
              </a:rPr>
              <a:t> import models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Create your models here.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class User(</a:t>
            </a:r>
            <a:r>
              <a:rPr lang="en-US" altLang="zh-CN" sz="1100" kern="100" dirty="0" err="1">
                <a:latin typeface="Arial" panose="020B0604020202020204" pitchFamily="34" charset="0"/>
                <a:ea typeface="宋体" panose="02010600030101010101" pitchFamily="2" charset="-122"/>
              </a:rPr>
              <a:t>models.Model</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gender =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('male', "</a:t>
            </a:r>
            <a:r>
              <a:rPr lang="zh-CN" altLang="en-US" sz="1100" kern="100" dirty="0">
                <a:latin typeface="Arial" panose="020B0604020202020204" pitchFamily="34" charset="0"/>
                <a:ea typeface="宋体" panose="02010600030101010101" pitchFamily="2" charset="-122"/>
              </a:rPr>
              <a:t>男</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('female', "</a:t>
            </a:r>
            <a:r>
              <a:rPr lang="zh-CN" altLang="en-US" sz="1100" kern="100" dirty="0">
                <a:latin typeface="Arial" panose="020B0604020202020204" pitchFamily="34" charset="0"/>
                <a:ea typeface="宋体" panose="02010600030101010101" pitchFamily="2" charset="-122"/>
              </a:rPr>
              <a:t>女</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name = </a:t>
            </a:r>
            <a:r>
              <a:rPr lang="en-US" altLang="zh-CN" sz="1100" kern="100" dirty="0" err="1">
                <a:latin typeface="Arial" panose="020B0604020202020204" pitchFamily="34" charset="0"/>
                <a:ea typeface="宋体" panose="02010600030101010101" pitchFamily="2" charset="-122"/>
              </a:rPr>
              <a:t>models.CharField</a:t>
            </a: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max_length</a:t>
            </a:r>
            <a:r>
              <a:rPr lang="en-US" altLang="zh-CN" sz="1100" kern="100" dirty="0">
                <a:latin typeface="Arial" panose="020B0604020202020204" pitchFamily="34" charset="0"/>
                <a:ea typeface="宋体" panose="02010600030101010101" pitchFamily="2" charset="-122"/>
              </a:rPr>
              <a:t>=128, unique=True)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password = </a:t>
            </a:r>
            <a:r>
              <a:rPr lang="en-US" altLang="zh-CN" sz="1100" kern="100" dirty="0" err="1">
                <a:latin typeface="Arial" panose="020B0604020202020204" pitchFamily="34" charset="0"/>
                <a:ea typeface="宋体" panose="02010600030101010101" pitchFamily="2" charset="-122"/>
              </a:rPr>
              <a:t>models.CharField</a:t>
            </a: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max_length</a:t>
            </a:r>
            <a:r>
              <a:rPr lang="en-US" altLang="zh-CN" sz="1100" kern="100" dirty="0">
                <a:latin typeface="Arial" panose="020B0604020202020204" pitchFamily="34" charset="0"/>
                <a:ea typeface="宋体" panose="02010600030101010101" pitchFamily="2" charset="-122"/>
              </a:rPr>
              <a:t>=256)</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email = </a:t>
            </a:r>
            <a:r>
              <a:rPr lang="en-US" altLang="zh-CN" sz="1100" kern="100" dirty="0" err="1">
                <a:latin typeface="Arial" panose="020B0604020202020204" pitchFamily="34" charset="0"/>
                <a:ea typeface="宋体" panose="02010600030101010101" pitchFamily="2" charset="-122"/>
              </a:rPr>
              <a:t>models.EmailField</a:t>
            </a:r>
            <a:r>
              <a:rPr lang="en-US" altLang="zh-CN" sz="1100" kern="100" dirty="0">
                <a:latin typeface="Arial" panose="020B0604020202020204" pitchFamily="34" charset="0"/>
                <a:ea typeface="宋体" panose="02010600030101010101" pitchFamily="2" charset="-122"/>
              </a:rPr>
              <a:t>(unique=True)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sex = </a:t>
            </a:r>
            <a:r>
              <a:rPr lang="en-US" altLang="zh-CN" sz="1100" kern="100" dirty="0" err="1">
                <a:latin typeface="Arial" panose="020B0604020202020204" pitchFamily="34" charset="0"/>
                <a:ea typeface="宋体" panose="02010600030101010101" pitchFamily="2" charset="-122"/>
              </a:rPr>
              <a:t>models.CharField</a:t>
            </a: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max_length</a:t>
            </a:r>
            <a:r>
              <a:rPr lang="en-US" altLang="zh-CN" sz="1100" kern="100" dirty="0">
                <a:latin typeface="Arial" panose="020B0604020202020204" pitchFamily="34" charset="0"/>
                <a:ea typeface="宋体" panose="02010600030101010101" pitchFamily="2" charset="-122"/>
              </a:rPr>
              <a:t>=32, choices=gender, default="</a:t>
            </a:r>
            <a:r>
              <a:rPr lang="zh-CN" altLang="en-US" sz="1100" kern="100" dirty="0">
                <a:latin typeface="Arial" panose="020B0604020202020204" pitchFamily="34" charset="0"/>
                <a:ea typeface="宋体" panose="02010600030101010101" pitchFamily="2" charset="-122"/>
              </a:rPr>
              <a:t>男</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c_time</a:t>
            </a:r>
            <a:r>
              <a:rPr lang="en-US" altLang="zh-CN" sz="1100" kern="100" dirty="0">
                <a:latin typeface="Arial" panose="020B0604020202020204" pitchFamily="34" charset="0"/>
                <a:ea typeface="宋体" panose="02010600030101010101" pitchFamily="2" charset="-122"/>
              </a:rPr>
              <a:t> = </a:t>
            </a:r>
            <a:r>
              <a:rPr lang="en-US" altLang="zh-CN" sz="1100" kern="100" dirty="0" err="1">
                <a:latin typeface="Arial" panose="020B0604020202020204" pitchFamily="34" charset="0"/>
                <a:ea typeface="宋体" panose="02010600030101010101" pitchFamily="2" charset="-122"/>
              </a:rPr>
              <a:t>models.DateTimeField</a:t>
            </a: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auto_now_add</a:t>
            </a:r>
            <a:r>
              <a:rPr lang="en-US" altLang="zh-CN" sz="1100" kern="100" dirty="0">
                <a:latin typeface="Arial" panose="020B0604020202020204" pitchFamily="34" charset="0"/>
                <a:ea typeface="宋体" panose="02010600030101010101" pitchFamily="2" charset="-122"/>
              </a:rPr>
              <a:t>=True)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def __str__(self):</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self.name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class Meta:</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ordering = ["-</a:t>
            </a:r>
            <a:r>
              <a:rPr lang="en-US" altLang="zh-CN" sz="1100" kern="100" dirty="0" err="1">
                <a:latin typeface="Arial" panose="020B0604020202020204" pitchFamily="34" charset="0"/>
                <a:ea typeface="宋体" panose="02010600030101010101" pitchFamily="2" charset="-122"/>
              </a:rPr>
              <a:t>c_time</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verbose_name</a:t>
            </a:r>
            <a:r>
              <a:rPr lang="en-US" altLang="zh-CN" sz="1100" kern="100" dirty="0">
                <a:latin typeface="Arial" panose="020B0604020202020204" pitchFamily="34" charset="0"/>
                <a:ea typeface="宋体" panose="02010600030101010101" pitchFamily="2" charset="-122"/>
              </a:rPr>
              <a:t> = "</a:t>
            </a:r>
            <a:r>
              <a:rPr lang="zh-CN" altLang="en-US" sz="1100" kern="100" dirty="0">
                <a:latin typeface="Arial" panose="020B0604020202020204" pitchFamily="34" charset="0"/>
                <a:ea typeface="宋体" panose="02010600030101010101" pitchFamily="2" charset="-122"/>
              </a:rPr>
              <a:t>用户</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verbose_name_plural</a:t>
            </a:r>
            <a:r>
              <a:rPr lang="en-US" altLang="zh-CN" sz="1100" kern="100" dirty="0">
                <a:latin typeface="Arial" panose="020B0604020202020204" pitchFamily="34" charset="0"/>
                <a:ea typeface="宋体" panose="02010600030101010101" pitchFamily="2" charset="-122"/>
              </a:rPr>
              <a:t> = "</a:t>
            </a:r>
            <a:r>
              <a:rPr lang="zh-CN" altLang="en-US" sz="1100" kern="100" dirty="0">
                <a:latin typeface="Arial" panose="020B0604020202020204" pitchFamily="34" charset="0"/>
                <a:ea typeface="宋体" panose="02010600030101010101" pitchFamily="2" charset="-122"/>
              </a:rPr>
              <a:t>用户</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p:txBody>
      </p:sp>
      <p:sp>
        <p:nvSpPr>
          <p:cNvPr id="9"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71" y="1693420"/>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中对数据库的设置在</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en-US" altLang="zh-CN" dirty="0">
                <a:solidFill>
                  <a:schemeClr val="tx1">
                    <a:lumMod val="75000"/>
                    <a:lumOff val="25000"/>
                  </a:schemeClr>
                </a:solidFill>
                <a:latin typeface="Candara" panose="020E0502030303020204"/>
                <a:ea typeface="微软雅黑" panose="020B0503020204020204" pitchFamily="34" charset="-122"/>
              </a:rPr>
              <a:t>/</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en-US" altLang="zh-CN" dirty="0">
                <a:solidFill>
                  <a:schemeClr val="tx1">
                    <a:lumMod val="75000"/>
                    <a:lumOff val="25000"/>
                  </a:schemeClr>
                </a:solidFill>
                <a:latin typeface="Candara" panose="020E0502030303020204"/>
                <a:ea typeface="微软雅黑" panose="020B0503020204020204" pitchFamily="34" charset="-122"/>
              </a:rPr>
              <a:t>/settings</a:t>
            </a:r>
            <a:r>
              <a:rPr lang="zh-CN" altLang="en-US" dirty="0">
                <a:solidFill>
                  <a:schemeClr val="tx1">
                    <a:lumMod val="75000"/>
                    <a:lumOff val="25000"/>
                  </a:schemeClr>
                </a:solidFill>
                <a:latin typeface="Candara" panose="020E0502030303020204"/>
                <a:ea typeface="微软雅黑" panose="020B0503020204020204" pitchFamily="34" charset="-122"/>
              </a:rPr>
              <a:t>文件中，如下部分：</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5" y="2031077"/>
            <a:ext cx="5710369" cy="144655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https://docs.djangoproject.com/en/2.2/ref/settings/#databases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DATABASES =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'default':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'ENGINE': 'django.db.backends.sqlite3',</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'NAME': </a:t>
            </a:r>
            <a:r>
              <a:rPr lang="en-US" altLang="zh-CN" sz="1100" kern="100" dirty="0" err="1">
                <a:latin typeface="Arial" panose="020B0604020202020204" pitchFamily="34" charset="0"/>
                <a:ea typeface="宋体" panose="02010600030101010101" pitchFamily="2" charset="-122"/>
              </a:rPr>
              <a:t>os.path.join</a:t>
            </a:r>
            <a:r>
              <a:rPr lang="en-US" altLang="zh-CN" sz="1100" kern="100" dirty="0">
                <a:latin typeface="Arial" panose="020B0604020202020204" pitchFamily="34" charset="0"/>
                <a:ea typeface="宋体" panose="02010600030101010101" pitchFamily="2" charset="-122"/>
              </a:rPr>
              <a:t>(BASE_DIR, 'db.sqlite3'),</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71" y="3646455"/>
            <a:ext cx="7920058" cy="85061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默认使用</a:t>
            </a:r>
            <a:r>
              <a:rPr lang="en-US" altLang="zh-CN" dirty="0">
                <a:solidFill>
                  <a:schemeClr val="tx1">
                    <a:lumMod val="75000"/>
                    <a:lumOff val="25000"/>
                  </a:schemeClr>
                </a:solidFill>
                <a:latin typeface="Candara" panose="020E0502030303020204"/>
                <a:ea typeface="微软雅黑" panose="020B0503020204020204" pitchFamily="34" charset="-122"/>
              </a:rPr>
              <a:t>SQLite</a:t>
            </a:r>
            <a:r>
              <a:rPr lang="zh-CN" altLang="en-US" dirty="0">
                <a:solidFill>
                  <a:schemeClr val="tx1">
                    <a:lumMod val="75000"/>
                    <a:lumOff val="25000"/>
                  </a:schemeClr>
                </a:solidFill>
                <a:latin typeface="Candara" panose="020E0502030303020204"/>
                <a:ea typeface="微软雅黑" panose="020B0503020204020204" pitchFamily="34" charset="-122"/>
              </a:rPr>
              <a:t>数据库，并内置</a:t>
            </a:r>
            <a:r>
              <a:rPr lang="en-US" altLang="zh-CN" dirty="0">
                <a:solidFill>
                  <a:schemeClr val="tx1">
                    <a:lumMod val="75000"/>
                    <a:lumOff val="25000"/>
                  </a:schemeClr>
                </a:solidFill>
                <a:latin typeface="Candara" panose="020E0502030303020204"/>
                <a:ea typeface="微软雅黑" panose="020B0503020204020204" pitchFamily="34" charset="-122"/>
              </a:rPr>
              <a:t>SQLite</a:t>
            </a:r>
            <a:r>
              <a:rPr lang="zh-CN" altLang="en-US" dirty="0">
                <a:solidFill>
                  <a:schemeClr val="tx1">
                    <a:lumMod val="75000"/>
                    <a:lumOff val="25000"/>
                  </a:schemeClr>
                </a:solidFill>
                <a:latin typeface="Candara" panose="020E0502030303020204"/>
                <a:ea typeface="微软雅黑" panose="020B0503020204020204" pitchFamily="34" charset="-122"/>
              </a:rPr>
              <a:t>数据库的访问</a:t>
            </a:r>
            <a:r>
              <a:rPr lang="en-US" altLang="zh-CN" dirty="0">
                <a:solidFill>
                  <a:schemeClr val="tx1">
                    <a:lumMod val="75000"/>
                    <a:lumOff val="25000"/>
                  </a:schemeClr>
                </a:solidFill>
                <a:latin typeface="Candara" panose="020E0502030303020204"/>
                <a:ea typeface="微软雅黑" panose="020B0503020204020204" pitchFamily="34" charset="-122"/>
              </a:rPr>
              <a:t>API</a:t>
            </a:r>
            <a:r>
              <a:rPr lang="zh-CN" altLang="en-US" dirty="0">
                <a:solidFill>
                  <a:schemeClr val="tx1">
                    <a:lumMod val="75000"/>
                    <a:lumOff val="25000"/>
                  </a:schemeClr>
                </a:solidFill>
                <a:latin typeface="Candara" panose="020E0502030303020204"/>
                <a:ea typeface="微软雅黑" panose="020B0503020204020204" pitchFamily="34" charset="-122"/>
              </a:rPr>
              <a:t>，也就是说和</a:t>
            </a:r>
            <a:r>
              <a:rPr lang="en-US" altLang="zh-CN" dirty="0">
                <a:solidFill>
                  <a:schemeClr val="tx1">
                    <a:lumMod val="75000"/>
                    <a:lumOff val="25000"/>
                  </a:schemeClr>
                </a:solidFill>
                <a:latin typeface="Candara" panose="020E0502030303020204"/>
                <a:ea typeface="微软雅黑" panose="020B0503020204020204" pitchFamily="34" charset="-122"/>
              </a:rPr>
              <a:t>Python</a:t>
            </a:r>
            <a:r>
              <a:rPr lang="zh-CN" altLang="en-US" dirty="0">
                <a:solidFill>
                  <a:schemeClr val="tx1">
                    <a:lumMod val="75000"/>
                    <a:lumOff val="25000"/>
                  </a:schemeClr>
                </a:solidFill>
                <a:latin typeface="Candara" panose="020E0502030303020204"/>
                <a:ea typeface="微软雅黑" panose="020B0503020204020204" pitchFamily="34" charset="-122"/>
              </a:rPr>
              <a:t>一样原生支持</a:t>
            </a:r>
            <a:r>
              <a:rPr lang="en-US" altLang="zh-CN" dirty="0">
                <a:solidFill>
                  <a:schemeClr val="tx1">
                    <a:lumMod val="75000"/>
                    <a:lumOff val="25000"/>
                  </a:schemeClr>
                </a:solidFill>
                <a:latin typeface="Candara" panose="020E0502030303020204"/>
                <a:ea typeface="微软雅黑" panose="020B0503020204020204" pitchFamily="34" charset="-122"/>
              </a:rPr>
              <a:t>SQLite</a:t>
            </a:r>
            <a:r>
              <a:rPr lang="zh-CN" altLang="en-US" dirty="0">
                <a:solidFill>
                  <a:schemeClr val="tx1">
                    <a:lumMod val="75000"/>
                    <a:lumOff val="25000"/>
                  </a:schemeClr>
                </a:solidFill>
                <a:latin typeface="Candara" panose="020E0502030303020204"/>
                <a:ea typeface="微软雅黑" panose="020B0503020204020204" pitchFamily="34" charset="-122"/>
              </a:rPr>
              <a:t>。本项目使用</a:t>
            </a:r>
            <a:r>
              <a:rPr lang="en-US" altLang="zh-CN" dirty="0">
                <a:solidFill>
                  <a:schemeClr val="tx1">
                    <a:lumMod val="75000"/>
                    <a:lumOff val="25000"/>
                  </a:schemeClr>
                </a:solidFill>
                <a:latin typeface="Candara" panose="020E0502030303020204"/>
                <a:ea typeface="微软雅黑" panose="020B0503020204020204" pitchFamily="34" charset="-122"/>
              </a:rPr>
              <a:t>SQLite</a:t>
            </a:r>
            <a:r>
              <a:rPr lang="zh-CN" altLang="en-US" dirty="0">
                <a:solidFill>
                  <a:schemeClr val="tx1">
                    <a:lumMod val="75000"/>
                    <a:lumOff val="25000"/>
                  </a:schemeClr>
                </a:solidFill>
                <a:latin typeface="Candara" panose="020E0502030303020204"/>
                <a:ea typeface="微软雅黑" panose="020B0503020204020204" pitchFamily="34" charset="-122"/>
              </a:rPr>
              <a:t>作为后端数据库，因此不需要修改</a:t>
            </a:r>
            <a:r>
              <a:rPr lang="en-US" altLang="zh-CN" dirty="0">
                <a:solidFill>
                  <a:schemeClr val="tx1">
                    <a:lumMod val="75000"/>
                    <a:lumOff val="25000"/>
                  </a:schemeClr>
                </a:solidFill>
                <a:latin typeface="Candara" panose="020E0502030303020204"/>
                <a:ea typeface="微软雅黑" panose="020B0503020204020204" pitchFamily="34" charset="-122"/>
              </a:rPr>
              <a:t>settings</a:t>
            </a:r>
            <a:r>
              <a:rPr lang="zh-CN" altLang="en-US" dirty="0">
                <a:solidFill>
                  <a:schemeClr val="tx1">
                    <a:lumMod val="75000"/>
                    <a:lumOff val="25000"/>
                  </a:schemeClr>
                </a:solidFill>
                <a:latin typeface="Candara" panose="020E0502030303020204"/>
                <a:ea typeface="微软雅黑" panose="020B0503020204020204" pitchFamily="34" charset="-122"/>
              </a:rPr>
              <a:t>中这部分内容。如果你想要使用别的数据库，请自行修改该部分设置。</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70" y="1324305"/>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在</a:t>
            </a:r>
            <a:r>
              <a:rPr lang="en-US" altLang="zh-CN" dirty="0">
                <a:solidFill>
                  <a:schemeClr val="tx1">
                    <a:lumMod val="75000"/>
                    <a:lumOff val="25000"/>
                  </a:schemeClr>
                </a:solidFill>
                <a:latin typeface="Candara" panose="020E0502030303020204"/>
                <a:ea typeface="微软雅黑" panose="020B0503020204020204" pitchFamily="34" charset="-122"/>
              </a:rPr>
              <a:t>settings</a:t>
            </a:r>
            <a:r>
              <a:rPr lang="zh-CN" altLang="en-US" dirty="0">
                <a:solidFill>
                  <a:schemeClr val="tx1">
                    <a:lumMod val="75000"/>
                    <a:lumOff val="25000"/>
                  </a:schemeClr>
                </a:solidFill>
                <a:latin typeface="Candara" panose="020E0502030303020204"/>
                <a:ea typeface="微软雅黑" panose="020B0503020204020204" pitchFamily="34" charset="-122"/>
              </a:rPr>
              <a:t>的下面部分添加‘</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，建议在最后添加个逗号。</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1728528"/>
            <a:ext cx="5710369" cy="161582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INSTALLED_APPS =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django.contrib.admin</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django.contrib.auth</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django.contrib.contenttypes</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django.contrib.sessions</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django.contrib.messages</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t>
            </a:r>
            <a:r>
              <a:rPr lang="en-US" altLang="zh-CN" sz="1100" kern="100" dirty="0" err="1">
                <a:latin typeface="Arial" panose="020B0604020202020204" pitchFamily="34" charset="0"/>
                <a:ea typeface="宋体" panose="02010600030101010101" pitchFamily="2" charset="-122"/>
              </a:rPr>
              <a:t>django.contrib.staticfiles</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'login',</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68" y="3569388"/>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进入</a:t>
            </a:r>
            <a:r>
              <a:rPr lang="en-US" altLang="zh-CN" dirty="0" err="1">
                <a:solidFill>
                  <a:schemeClr val="tx1">
                    <a:lumMod val="75000"/>
                    <a:lumOff val="25000"/>
                  </a:schemeClr>
                </a:solidFill>
                <a:latin typeface="Candara" panose="020E0502030303020204"/>
                <a:ea typeface="微软雅黑" panose="020B0503020204020204" pitchFamily="34" charset="-122"/>
              </a:rPr>
              <a:t>Pycharm</a:t>
            </a:r>
            <a:r>
              <a:rPr lang="zh-CN" altLang="en-US" dirty="0">
                <a:solidFill>
                  <a:schemeClr val="tx1">
                    <a:lumMod val="75000"/>
                    <a:lumOff val="25000"/>
                  </a:schemeClr>
                </a:solidFill>
                <a:latin typeface="Candara" panose="020E0502030303020204"/>
                <a:ea typeface="微软雅黑" panose="020B0503020204020204" pitchFamily="34" charset="-122"/>
              </a:rPr>
              <a:t>的</a:t>
            </a:r>
            <a:r>
              <a:rPr lang="en-US" altLang="zh-CN" dirty="0">
                <a:solidFill>
                  <a:schemeClr val="tx1">
                    <a:lumMod val="75000"/>
                    <a:lumOff val="25000"/>
                  </a:schemeClr>
                </a:solidFill>
                <a:latin typeface="Candara" panose="020E0502030303020204"/>
                <a:ea typeface="微软雅黑" panose="020B0503020204020204" pitchFamily="34" charset="-122"/>
              </a:rPr>
              <a:t>terminal</a:t>
            </a:r>
            <a:r>
              <a:rPr lang="zh-CN" altLang="en-US" dirty="0">
                <a:solidFill>
                  <a:schemeClr val="tx1">
                    <a:lumMod val="75000"/>
                    <a:lumOff val="25000"/>
                  </a:schemeClr>
                </a:solidFill>
                <a:latin typeface="Candara" panose="020E0502030303020204"/>
                <a:ea typeface="微软雅黑" panose="020B0503020204020204" pitchFamily="34" charset="-122"/>
              </a:rPr>
              <a:t>终端，执行下面的命令：</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1716813" y="3993283"/>
            <a:ext cx="5710369" cy="26161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python manage.py </a:t>
            </a:r>
            <a:r>
              <a:rPr lang="en-US" altLang="zh-CN" sz="1100" kern="100" dirty="0" err="1">
                <a:latin typeface="Arial" panose="020B0604020202020204" pitchFamily="34" charset="0"/>
                <a:ea typeface="宋体" panose="02010600030101010101" pitchFamily="2" charset="-122"/>
              </a:rPr>
              <a:t>makemigrations</a:t>
            </a:r>
            <a:endParaRPr lang="en-US" altLang="zh-CN" sz="1100" kern="100" dirty="0">
              <a:latin typeface="Arial" panose="020B0604020202020204" pitchFamily="34" charset="0"/>
              <a:ea typeface="宋体" panose="02010600030101010101" pitchFamily="2" charset="-122"/>
            </a:endParaRPr>
          </a:p>
        </p:txBody>
      </p:sp>
      <p:sp>
        <p:nvSpPr>
          <p:cNvPr id="11" name="TextBox 2"/>
          <p:cNvSpPr txBox="1">
            <a:spLocks noGrp="1"/>
          </p:cNvSpPr>
          <p:nvPr/>
        </p:nvSpPr>
        <p:spPr>
          <a:xfrm>
            <a:off x="611970" y="4469736"/>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接着执行以下命令：</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2" name="TextBox 2"/>
          <p:cNvSpPr txBox="1">
            <a:spLocks noGrp="1"/>
          </p:cNvSpPr>
          <p:nvPr/>
        </p:nvSpPr>
        <p:spPr>
          <a:xfrm>
            <a:off x="1716814" y="4902794"/>
            <a:ext cx="5710369" cy="26161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python manage.py migrate</a:t>
            </a:r>
            <a:endParaRPr lang="en-US" altLang="zh-CN" sz="1100" kern="100" dirty="0">
              <a:latin typeface="Arial" panose="020B0604020202020204" pitchFamily="34" charset="0"/>
              <a:ea typeface="宋体" panose="02010600030101010101" pitchFamily="2" charset="-122"/>
            </a:endParaRPr>
          </a:p>
        </p:txBody>
      </p:sp>
      <p:sp>
        <p:nvSpPr>
          <p:cNvPr id="13"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69" y="1328213"/>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将在数据库内创建真实的数据表。如果是第一次执行该命令，那么一些内置的框架，比如</a:t>
            </a:r>
            <a:r>
              <a:rPr lang="en-US" altLang="zh-CN" dirty="0">
                <a:solidFill>
                  <a:schemeClr val="tx1">
                    <a:lumMod val="75000"/>
                    <a:lumOff val="25000"/>
                  </a:schemeClr>
                </a:solidFill>
                <a:latin typeface="Candara" panose="020E0502030303020204"/>
                <a:ea typeface="微软雅黑" panose="020B0503020204020204" pitchFamily="34" charset="-122"/>
              </a:rPr>
              <a:t>auth</a:t>
            </a:r>
            <a:r>
              <a:rPr lang="zh-CN" altLang="en-US" dirty="0">
                <a:solidFill>
                  <a:schemeClr val="tx1">
                    <a:lumMod val="75000"/>
                    <a:lumOff val="25000"/>
                  </a:schemeClr>
                </a:solidFill>
                <a:latin typeface="Candara" panose="020E0502030303020204"/>
                <a:ea typeface="微软雅黑" panose="020B0503020204020204" pitchFamily="34" charset="-122"/>
              </a:rPr>
              <a:t>、</a:t>
            </a:r>
            <a:r>
              <a:rPr lang="en-US" altLang="zh-CN" dirty="0">
                <a:solidFill>
                  <a:schemeClr val="tx1">
                    <a:lumMod val="75000"/>
                    <a:lumOff val="25000"/>
                  </a:schemeClr>
                </a:solidFill>
                <a:latin typeface="Candara" panose="020E0502030303020204"/>
                <a:ea typeface="微软雅黑" panose="020B0503020204020204" pitchFamily="34" charset="-122"/>
              </a:rPr>
              <a:t>session</a:t>
            </a:r>
            <a:r>
              <a:rPr lang="zh-CN" altLang="en-US" dirty="0">
                <a:solidFill>
                  <a:schemeClr val="tx1">
                    <a:lumMod val="75000"/>
                    <a:lumOff val="25000"/>
                  </a:schemeClr>
                </a:solidFill>
                <a:latin typeface="Candara" panose="020E0502030303020204"/>
                <a:ea typeface="微软雅黑" panose="020B0503020204020204" pitchFamily="34" charset="-122"/>
              </a:rPr>
              <a:t>等的数据表也将被一同创建，如下所示：</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2037524"/>
            <a:ext cx="5710369" cy="381642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&gt;python manage.py migrate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Operations to perform:</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 all migrations: admin, auth, </a:t>
            </a:r>
            <a:r>
              <a:rPr lang="en-US" altLang="zh-CN" sz="1100" kern="100" dirty="0" err="1">
                <a:latin typeface="Arial" panose="020B0604020202020204" pitchFamily="34" charset="0"/>
                <a:ea typeface="宋体" panose="02010600030101010101" pitchFamily="2" charset="-122"/>
              </a:rPr>
              <a:t>contenttypes</a:t>
            </a:r>
            <a:r>
              <a:rPr lang="en-US" altLang="zh-CN" sz="1100" kern="100" dirty="0">
                <a:latin typeface="Arial" panose="020B0604020202020204" pitchFamily="34" charset="0"/>
                <a:ea typeface="宋体" panose="02010600030101010101" pitchFamily="2" charset="-122"/>
              </a:rPr>
              <a:t>, login, sessions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Running migrations: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contenttypes.0001_initial...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auth.0001_initial...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admin.0001_initial...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admin.0002_logentry_remove_auto_add...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admin.0003_logentry_add_action_flag_choices...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contenttypes.0002_remove_content_type_name...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auth.0002_alter_permission_name_max_length...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auth.0003_alter_user_email_max_length...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auth.0004_alter_user_username_opts...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auth.0005_alter_user_last_login_null...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auth.0006_require_contenttypes_0002...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auth.0007_alter_validators_add_error_messages...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auth.0008_alter_user_username_max_length...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auth.0009_alter_user_last_name_max_length...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auth.0010_alter_group_name_max_length...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auth.0010_update_proxy_permissions...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login.0001_initial... OK</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Applying sessions.0001_initial... OK</a:t>
            </a:r>
            <a:endParaRPr lang="en-US" altLang="zh-CN" sz="1100" kern="100" dirty="0">
              <a:latin typeface="Arial" panose="020B0604020202020204" pitchFamily="34" charset="0"/>
              <a:ea typeface="宋体" panose="02010600030101010101" pitchFamily="2" charset="-122"/>
            </a:endParaRPr>
          </a:p>
        </p:txBody>
      </p:sp>
      <p:sp>
        <p:nvSpPr>
          <p:cNvPr id="9"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14.1.2 Django</a:t>
            </a:r>
            <a:r>
              <a:rPr lang="zh-CN" altLang="en-US" sz="2000" dirty="0"/>
              <a:t>的安装</a:t>
            </a:r>
            <a:endParaRPr lang="zh-CN" sz="2000" dirty="0"/>
          </a:p>
        </p:txBody>
      </p:sp>
      <p:sp>
        <p:nvSpPr>
          <p:cNvPr id="7" name="TextBox 2"/>
          <p:cNvSpPr txBox="1">
            <a:spLocks noGrp="1"/>
          </p:cNvSpPr>
          <p:nvPr/>
        </p:nvSpPr>
        <p:spPr>
          <a:xfrm>
            <a:off x="611971" y="1341699"/>
            <a:ext cx="7920058" cy="1601336"/>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成功安装</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后，以</a:t>
            </a:r>
            <a:r>
              <a:rPr lang="en-US" altLang="zh-CN" sz="2000" dirty="0">
                <a:solidFill>
                  <a:schemeClr val="tx1">
                    <a:lumMod val="75000"/>
                    <a:lumOff val="25000"/>
                  </a:schemeClr>
                </a:solidFill>
                <a:latin typeface="Candara" panose="020E0502030303020204"/>
                <a:ea typeface="微软雅黑" panose="020B0503020204020204" pitchFamily="34" charset="-122"/>
              </a:rPr>
              <a:t>windows</a:t>
            </a:r>
            <a:r>
              <a:rPr lang="zh-CN" altLang="en-US" sz="2000" dirty="0">
                <a:solidFill>
                  <a:schemeClr val="tx1">
                    <a:lumMod val="75000"/>
                    <a:lumOff val="25000"/>
                  </a:schemeClr>
                </a:solidFill>
                <a:latin typeface="Candara" panose="020E0502030303020204"/>
                <a:ea typeface="微软雅黑" panose="020B0503020204020204" pitchFamily="34" charset="-122"/>
              </a:rPr>
              <a:t>为例，在</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解释器目录下的</a:t>
            </a:r>
            <a:r>
              <a:rPr lang="en-US" altLang="zh-CN" sz="2000" dirty="0">
                <a:solidFill>
                  <a:schemeClr val="tx1">
                    <a:lumMod val="75000"/>
                    <a:lumOff val="25000"/>
                  </a:schemeClr>
                </a:solidFill>
                <a:latin typeface="Candara" panose="020E0502030303020204"/>
                <a:ea typeface="微软雅黑" panose="020B0503020204020204" pitchFamily="34" charset="-122"/>
              </a:rPr>
              <a:t>Scripts</a:t>
            </a:r>
            <a:r>
              <a:rPr lang="zh-CN" altLang="en-US" sz="2000" dirty="0">
                <a:solidFill>
                  <a:schemeClr val="tx1">
                    <a:lumMod val="75000"/>
                    <a:lumOff val="25000"/>
                  </a:schemeClr>
                </a:solidFill>
                <a:latin typeface="Candara" panose="020E0502030303020204"/>
                <a:ea typeface="微软雅黑" panose="020B0503020204020204" pitchFamily="34" charset="-122"/>
              </a:rPr>
              <a:t>文件夹中可找到一个</a:t>
            </a:r>
            <a:r>
              <a:rPr lang="en-US" altLang="zh-CN" sz="2000" dirty="0">
                <a:solidFill>
                  <a:schemeClr val="tx1">
                    <a:lumMod val="75000"/>
                    <a:lumOff val="25000"/>
                  </a:schemeClr>
                </a:solidFill>
                <a:latin typeface="Candara" panose="020E0502030303020204"/>
                <a:ea typeface="微软雅黑" panose="020B0503020204020204" pitchFamily="34" charset="-122"/>
              </a:rPr>
              <a:t>django-admin.exe</a:t>
            </a:r>
            <a:r>
              <a:rPr lang="zh-CN" altLang="en-US" sz="2000" dirty="0">
                <a:solidFill>
                  <a:schemeClr val="tx1">
                    <a:lumMod val="75000"/>
                    <a:lumOff val="25000"/>
                  </a:schemeClr>
                </a:solidFill>
                <a:latin typeface="Candara" panose="020E0502030303020204"/>
                <a:ea typeface="微软雅黑" panose="020B0503020204020204" pitchFamily="34" charset="-122"/>
              </a:rPr>
              <a:t>文件，这是</a:t>
            </a:r>
            <a:r>
              <a:rPr lang="en-US" altLang="zh-CN" sz="2000" dirty="0">
                <a:solidFill>
                  <a:schemeClr val="tx1">
                    <a:lumMod val="75000"/>
                    <a:lumOff val="25000"/>
                  </a:schemeClr>
                </a:solidFill>
                <a:latin typeface="Candara" panose="020E0502030303020204"/>
                <a:ea typeface="微软雅黑" panose="020B0503020204020204" pitchFamily="34" charset="-122"/>
              </a:rPr>
              <a:t>Django</a:t>
            </a:r>
            <a:r>
              <a:rPr lang="zh-CN" altLang="en-US" sz="2000" dirty="0">
                <a:solidFill>
                  <a:schemeClr val="tx1">
                    <a:lumMod val="75000"/>
                    <a:lumOff val="25000"/>
                  </a:schemeClr>
                </a:solidFill>
                <a:latin typeface="Candara" panose="020E0502030303020204"/>
                <a:ea typeface="微软雅黑" panose="020B0503020204020204" pitchFamily="34" charset="-122"/>
              </a:rPr>
              <a:t>的核心管理程序，最好将它加入操作系统的环境变量中，这样在以后的调用会比较方便。</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857494" y="2968572"/>
            <a:ext cx="2355850" cy="2940685"/>
          </a:xfrm>
          <a:prstGeom prst="rect">
            <a:avLst/>
          </a:prstGeom>
          <a:noFill/>
          <a:ln>
            <a:noFill/>
          </a:ln>
        </p:spPr>
      </p:pic>
      <p:pic>
        <p:nvPicPr>
          <p:cNvPr id="9"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465588" y="2968571"/>
            <a:ext cx="4930140" cy="2940685"/>
          </a:xfrm>
          <a:prstGeom prst="rect">
            <a:avLst/>
          </a:prstGeom>
          <a:noFill/>
          <a:ln>
            <a:noFill/>
          </a:ln>
        </p:spPr>
      </p:pic>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69" y="1328213"/>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前面我们已经创建好数据模型了，下面我们就要设计好站点的</a:t>
            </a:r>
            <a:r>
              <a:rPr lang="en-US" altLang="zh-CN" dirty="0" err="1">
                <a:solidFill>
                  <a:schemeClr val="tx1">
                    <a:lumMod val="75000"/>
                    <a:lumOff val="25000"/>
                  </a:schemeClr>
                </a:solidFill>
                <a:latin typeface="Candara" panose="020E0502030303020204"/>
                <a:ea typeface="微软雅黑" panose="020B0503020204020204" pitchFamily="34" charset="-122"/>
              </a:rPr>
              <a:t>url</a:t>
            </a:r>
            <a:r>
              <a:rPr lang="zh-CN" altLang="en-US" dirty="0">
                <a:solidFill>
                  <a:schemeClr val="tx1">
                    <a:lumMod val="75000"/>
                    <a:lumOff val="25000"/>
                  </a:schemeClr>
                </a:solidFill>
                <a:latin typeface="Candara" panose="020E0502030303020204"/>
                <a:ea typeface="微软雅黑" panose="020B0503020204020204" pitchFamily="34" charset="-122"/>
              </a:rPr>
              <a:t>路由、对应的处理视图函数以及使用的前端模板了。初步设想，我们需要以下四个</a:t>
            </a:r>
            <a:r>
              <a:rPr lang="en-US" altLang="zh-CN" dirty="0">
                <a:solidFill>
                  <a:schemeClr val="tx1">
                    <a:lumMod val="75000"/>
                    <a:lumOff val="25000"/>
                  </a:schemeClr>
                </a:solidFill>
                <a:latin typeface="Candara" panose="020E0502030303020204"/>
                <a:ea typeface="微软雅黑" panose="020B0503020204020204" pitchFamily="34" charset="-122"/>
              </a:rPr>
              <a:t>URL</a:t>
            </a:r>
            <a:r>
              <a:rPr lang="zh-CN" altLang="en-US" dirty="0">
                <a:solidFill>
                  <a:schemeClr val="tx1">
                    <a:lumMod val="75000"/>
                    <a:lumOff val="25000"/>
                  </a:schemeClr>
                </a:solidFill>
                <a:latin typeface="Candara" panose="020E0502030303020204"/>
                <a:ea typeface="微软雅黑" panose="020B0503020204020204" pitchFamily="34" charset="-122"/>
              </a:rPr>
              <a:t>：</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graphicFrame>
        <p:nvGraphicFramePr>
          <p:cNvPr id="3" name="表格 2"/>
          <p:cNvGraphicFramePr>
            <a:graphicFrameLocks noGrp="1"/>
          </p:cNvGraphicFramePr>
          <p:nvPr/>
        </p:nvGraphicFramePr>
        <p:xfrm>
          <a:off x="1350280" y="2101070"/>
          <a:ext cx="6443434" cy="1592580"/>
        </p:xfrm>
        <a:graphic>
          <a:graphicData uri="http://schemas.openxmlformats.org/drawingml/2006/table">
            <a:tbl>
              <a:tblPr>
                <a:tableStyleId>{5C22544A-7EE6-4342-B048-85BDC9FD1C3A}</a:tableStyleId>
              </a:tblPr>
              <a:tblGrid>
                <a:gridCol w="1173994"/>
                <a:gridCol w="1991021"/>
                <a:gridCol w="2167571"/>
                <a:gridCol w="1110848"/>
              </a:tblGrid>
              <a:tr h="222250">
                <a:tc>
                  <a:txBody>
                    <a:bodyPr/>
                    <a:lstStyle/>
                    <a:p>
                      <a:pPr marL="0" indent="0" algn="ctr">
                        <a:lnSpc>
                          <a:spcPts val="1670"/>
                        </a:lnSpc>
                      </a:pPr>
                      <a:r>
                        <a:rPr lang="en-US" sz="1050" kern="100">
                          <a:effectLst/>
                        </a:rPr>
                        <a:t>URL</a:t>
                      </a:r>
                      <a:endParaRPr lang="en-US" sz="1050" kern="100">
                        <a:effectLst/>
                        <a:latin typeface="Times New Roman" panose="02020603050405020304" pitchFamily="18" charset="0"/>
                        <a:ea typeface="宋体" panose="02010600030101010101" pitchFamily="2" charset="-122"/>
                      </a:endParaRPr>
                    </a:p>
                  </a:txBody>
                  <a:tcPr marL="28575" marR="28575" marT="28575" marB="28575" anchor="ctr"/>
                </a:tc>
                <a:tc>
                  <a:txBody>
                    <a:bodyPr/>
                    <a:lstStyle/>
                    <a:p>
                      <a:pPr marL="0" indent="0" algn="ctr">
                        <a:lnSpc>
                          <a:spcPts val="1670"/>
                        </a:lnSpc>
                      </a:pPr>
                      <a:r>
                        <a:rPr lang="zh-CN" altLang="en-US" sz="1050" kern="100">
                          <a:effectLst/>
                        </a:rPr>
                        <a:t>视图</a:t>
                      </a:r>
                      <a:endParaRPr lang="zh-CN" altLang="en-US" sz="1050" kern="100">
                        <a:effectLst/>
                        <a:latin typeface="Times New Roman" panose="02020603050405020304" pitchFamily="18" charset="0"/>
                        <a:ea typeface="宋体" panose="02010600030101010101" pitchFamily="2" charset="-122"/>
                      </a:endParaRPr>
                    </a:p>
                  </a:txBody>
                  <a:tcPr anchor="ctr"/>
                </a:tc>
                <a:tc>
                  <a:txBody>
                    <a:bodyPr/>
                    <a:lstStyle/>
                    <a:p>
                      <a:pPr marL="0" indent="0" algn="ctr">
                        <a:lnSpc>
                          <a:spcPts val="1670"/>
                        </a:lnSpc>
                      </a:pPr>
                      <a:r>
                        <a:rPr lang="zh-CN" altLang="en-US" sz="1050" kern="100">
                          <a:effectLst/>
                        </a:rPr>
                        <a:t>模板</a:t>
                      </a:r>
                      <a:endParaRPr lang="zh-CN" altLang="en-US" sz="1050" kern="100">
                        <a:effectLst/>
                        <a:latin typeface="Times New Roman" panose="02020603050405020304" pitchFamily="18" charset="0"/>
                        <a:ea typeface="宋体" panose="02010600030101010101" pitchFamily="2" charset="-122"/>
                      </a:endParaRPr>
                    </a:p>
                  </a:txBody>
                  <a:tcPr/>
                </a:tc>
                <a:tc>
                  <a:txBody>
                    <a:bodyPr/>
                    <a:lstStyle/>
                    <a:p>
                      <a:pPr marL="0" indent="0" algn="ctr">
                        <a:lnSpc>
                          <a:spcPts val="1670"/>
                        </a:lnSpc>
                      </a:pPr>
                      <a:r>
                        <a:rPr lang="zh-CN" altLang="en-US" sz="1050" kern="100">
                          <a:effectLst/>
                        </a:rPr>
                        <a:t>说明</a:t>
                      </a:r>
                      <a:endParaRPr lang="zh-CN" altLang="en-US" sz="1050" kern="100">
                        <a:effectLst/>
                        <a:latin typeface="Times New Roman" panose="02020603050405020304" pitchFamily="18" charset="0"/>
                        <a:ea typeface="宋体" panose="02010600030101010101" pitchFamily="2" charset="-122"/>
                      </a:endParaRPr>
                    </a:p>
                  </a:txBody>
                  <a:tcPr/>
                </a:tc>
              </a:tr>
              <a:tr h="222250">
                <a:tc>
                  <a:txBody>
                    <a:bodyPr/>
                    <a:lstStyle/>
                    <a:p>
                      <a:pPr marL="0" indent="0" algn="just">
                        <a:lnSpc>
                          <a:spcPts val="1670"/>
                        </a:lnSpc>
                      </a:pPr>
                      <a:r>
                        <a:rPr lang="en-US" sz="1050" kern="100">
                          <a:effectLst/>
                        </a:rPr>
                        <a:t>/index/</a:t>
                      </a:r>
                      <a:endParaRPr lang="en-US" sz="1050" kern="100">
                        <a:effectLst/>
                        <a:latin typeface="Times New Roman" panose="02020603050405020304" pitchFamily="18" charset="0"/>
                        <a:ea typeface="宋体" panose="02010600030101010101" pitchFamily="2" charset="-122"/>
                      </a:endParaRPr>
                    </a:p>
                  </a:txBody>
                  <a:tcPr marL="47625" marR="47625" marT="66675" marB="66675"/>
                </a:tc>
                <a:tc>
                  <a:txBody>
                    <a:bodyPr/>
                    <a:lstStyle/>
                    <a:p>
                      <a:pPr marL="0" indent="0" algn="just">
                        <a:lnSpc>
                          <a:spcPts val="1670"/>
                        </a:lnSpc>
                      </a:pPr>
                      <a:r>
                        <a:rPr lang="en-US" sz="1050" kern="100">
                          <a:effectLst/>
                        </a:rPr>
                        <a:t>login.views.index</a:t>
                      </a:r>
                      <a:endParaRPr 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en-US" sz="1050" kern="100">
                          <a:effectLst/>
                        </a:rPr>
                        <a:t>index.html</a:t>
                      </a:r>
                      <a:endParaRPr 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zh-CN" altLang="en-US" sz="1050" kern="100">
                          <a:effectLst/>
                        </a:rPr>
                        <a:t>主页</a:t>
                      </a:r>
                      <a:endParaRPr lang="zh-CN" altLang="en-US" sz="1050" kern="100">
                        <a:effectLst/>
                        <a:latin typeface="Times New Roman" panose="02020603050405020304" pitchFamily="18" charset="0"/>
                        <a:ea typeface="宋体" panose="02010600030101010101" pitchFamily="2" charset="-122"/>
                      </a:endParaRPr>
                    </a:p>
                  </a:txBody>
                  <a:tcPr/>
                </a:tc>
              </a:tr>
              <a:tr h="222250">
                <a:tc>
                  <a:txBody>
                    <a:bodyPr/>
                    <a:lstStyle/>
                    <a:p>
                      <a:pPr marL="0" indent="0" algn="just">
                        <a:lnSpc>
                          <a:spcPts val="1670"/>
                        </a:lnSpc>
                      </a:pPr>
                      <a:r>
                        <a:rPr lang="en-US" sz="1050" kern="100">
                          <a:effectLst/>
                        </a:rPr>
                        <a:t>/login/</a:t>
                      </a:r>
                      <a:endParaRPr lang="en-US" sz="1050" kern="100">
                        <a:effectLst/>
                        <a:latin typeface="Times New Roman" panose="02020603050405020304" pitchFamily="18" charset="0"/>
                        <a:ea typeface="宋体" panose="02010600030101010101" pitchFamily="2" charset="-122"/>
                      </a:endParaRPr>
                    </a:p>
                  </a:txBody>
                  <a:tcPr marL="47625" marR="47625" marT="66675" marB="66675"/>
                </a:tc>
                <a:tc>
                  <a:txBody>
                    <a:bodyPr/>
                    <a:lstStyle/>
                    <a:p>
                      <a:pPr marL="0" indent="0" algn="just">
                        <a:lnSpc>
                          <a:spcPts val="1670"/>
                        </a:lnSpc>
                      </a:pPr>
                      <a:r>
                        <a:rPr lang="en-US" sz="1050" kern="100">
                          <a:effectLst/>
                        </a:rPr>
                        <a:t>login.views.login</a:t>
                      </a:r>
                      <a:endParaRPr 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en-US" sz="1050" kern="100">
                          <a:effectLst/>
                        </a:rPr>
                        <a:t>login.html</a:t>
                      </a:r>
                      <a:endParaRPr 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zh-CN" altLang="en-US" sz="1050" kern="100">
                          <a:effectLst/>
                        </a:rPr>
                        <a:t>登录</a:t>
                      </a:r>
                      <a:endParaRPr lang="zh-CN" altLang="en-US" sz="1050" kern="100">
                        <a:effectLst/>
                        <a:latin typeface="Times New Roman" panose="02020603050405020304" pitchFamily="18" charset="0"/>
                        <a:ea typeface="宋体" panose="02010600030101010101" pitchFamily="2" charset="-122"/>
                      </a:endParaRPr>
                    </a:p>
                  </a:txBody>
                  <a:tcPr/>
                </a:tc>
              </a:tr>
              <a:tr h="222250">
                <a:tc>
                  <a:txBody>
                    <a:bodyPr/>
                    <a:lstStyle/>
                    <a:p>
                      <a:pPr marL="0" indent="0" algn="just">
                        <a:lnSpc>
                          <a:spcPts val="1670"/>
                        </a:lnSpc>
                      </a:pPr>
                      <a:r>
                        <a:rPr lang="en-US" sz="1050" kern="100">
                          <a:effectLst/>
                        </a:rPr>
                        <a:t>/register/</a:t>
                      </a:r>
                      <a:endParaRPr lang="en-US" sz="1050" kern="100">
                        <a:effectLst/>
                        <a:latin typeface="Times New Roman" panose="02020603050405020304" pitchFamily="18" charset="0"/>
                        <a:ea typeface="宋体" panose="02010600030101010101" pitchFamily="2" charset="-122"/>
                      </a:endParaRPr>
                    </a:p>
                  </a:txBody>
                  <a:tcPr marL="47625" marR="47625" marT="66675" marB="66675"/>
                </a:tc>
                <a:tc>
                  <a:txBody>
                    <a:bodyPr/>
                    <a:lstStyle/>
                    <a:p>
                      <a:pPr marL="0" indent="0" algn="just">
                        <a:lnSpc>
                          <a:spcPts val="1670"/>
                        </a:lnSpc>
                      </a:pPr>
                      <a:r>
                        <a:rPr lang="en-US" sz="1050" kern="100">
                          <a:effectLst/>
                        </a:rPr>
                        <a:t>login.viwes.register</a:t>
                      </a:r>
                      <a:endParaRPr 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en-US" sz="1050" kern="100">
                          <a:effectLst/>
                        </a:rPr>
                        <a:t>Register.html</a:t>
                      </a:r>
                      <a:endParaRPr 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zh-CN" altLang="en-US" sz="1050" kern="100">
                          <a:effectLst/>
                        </a:rPr>
                        <a:t>注册</a:t>
                      </a:r>
                      <a:endParaRPr lang="zh-CN" altLang="en-US" sz="1050" kern="100">
                        <a:effectLst/>
                        <a:latin typeface="Times New Roman" panose="02020603050405020304" pitchFamily="18" charset="0"/>
                        <a:ea typeface="宋体" panose="02010600030101010101" pitchFamily="2" charset="-122"/>
                      </a:endParaRPr>
                    </a:p>
                  </a:txBody>
                  <a:tcPr/>
                </a:tc>
              </a:tr>
              <a:tr h="251460">
                <a:tc>
                  <a:txBody>
                    <a:bodyPr/>
                    <a:lstStyle/>
                    <a:p>
                      <a:pPr marL="0" indent="0" algn="just">
                        <a:lnSpc>
                          <a:spcPts val="1670"/>
                        </a:lnSpc>
                      </a:pPr>
                      <a:r>
                        <a:rPr lang="en-US" sz="1050" kern="100">
                          <a:effectLst/>
                        </a:rPr>
                        <a:t>/logout/</a:t>
                      </a:r>
                      <a:endParaRPr lang="en-US" sz="1050" kern="100">
                        <a:effectLst/>
                        <a:latin typeface="Times New Roman" panose="02020603050405020304" pitchFamily="18" charset="0"/>
                        <a:ea typeface="宋体" panose="02010600030101010101" pitchFamily="2" charset="-122"/>
                      </a:endParaRPr>
                    </a:p>
                  </a:txBody>
                  <a:tcPr marL="47625" marR="47625" marT="66675" marB="66675"/>
                </a:tc>
                <a:tc>
                  <a:txBody>
                    <a:bodyPr/>
                    <a:lstStyle/>
                    <a:p>
                      <a:pPr marL="0" indent="0" algn="just">
                        <a:lnSpc>
                          <a:spcPts val="1670"/>
                        </a:lnSpc>
                      </a:pPr>
                      <a:r>
                        <a:rPr lang="en-US" sz="1050" kern="100" dirty="0" err="1">
                          <a:effectLst/>
                        </a:rPr>
                        <a:t>login.views.logout</a:t>
                      </a:r>
                      <a:endParaRPr lang="en-US" sz="1050" kern="100" dirty="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zh-CN" altLang="en-US" sz="1050" kern="100">
                          <a:effectLst/>
                        </a:rPr>
                        <a:t>无需专门的页面</a:t>
                      </a:r>
                      <a:endParaRPr lang="zh-CN" altLang="en-US" sz="1050" kern="100">
                        <a:effectLst/>
                        <a:latin typeface="Times New Roman" panose="02020603050405020304" pitchFamily="18" charset="0"/>
                        <a:ea typeface="宋体" panose="02010600030101010101" pitchFamily="2" charset="-122"/>
                      </a:endParaRPr>
                    </a:p>
                  </a:txBody>
                  <a:tcPr/>
                </a:tc>
                <a:tc>
                  <a:txBody>
                    <a:bodyPr/>
                    <a:lstStyle/>
                    <a:p>
                      <a:pPr marL="0" indent="0" algn="just">
                        <a:lnSpc>
                          <a:spcPts val="1670"/>
                        </a:lnSpc>
                      </a:pPr>
                      <a:r>
                        <a:rPr lang="zh-CN" altLang="en-US" sz="1050" kern="100" dirty="0">
                          <a:effectLst/>
                        </a:rPr>
                        <a:t>登出</a:t>
                      </a:r>
                      <a:endParaRPr lang="zh-CN" altLang="en-US" sz="1050" kern="100" dirty="0">
                        <a:effectLst/>
                        <a:latin typeface="Times New Roman" panose="02020603050405020304" pitchFamily="18" charset="0"/>
                        <a:ea typeface="宋体" panose="02010600030101010101" pitchFamily="2" charset="-122"/>
                      </a:endParaRPr>
                    </a:p>
                  </a:txBody>
                  <a:tcPr/>
                </a:tc>
              </a:tr>
            </a:tbl>
          </a:graphicData>
        </a:graphic>
      </p:graphicFrame>
      <p:sp>
        <p:nvSpPr>
          <p:cNvPr id="9" name="文本框 8"/>
          <p:cNvSpPr txBox="1"/>
          <p:nvPr/>
        </p:nvSpPr>
        <p:spPr>
          <a:xfrm>
            <a:off x="611969" y="3872370"/>
            <a:ext cx="7920057" cy="1631216"/>
          </a:xfrm>
          <a:prstGeom prst="rect">
            <a:avLst/>
          </a:prstGeom>
          <a:noFill/>
        </p:spPr>
        <p:txBody>
          <a:bodyPr wrap="square">
            <a:spAutoFit/>
          </a:bodyPr>
          <a:lstStyle/>
          <a:p>
            <a:pPr indent="457200">
              <a:lnSpc>
                <a:spcPts val="2000"/>
              </a:lnSpc>
              <a:defRPr/>
            </a:pPr>
            <a:r>
              <a:rPr lang="zh-CN" altLang="en-US" sz="1600" dirty="0">
                <a:solidFill>
                  <a:schemeClr val="tx1">
                    <a:lumMod val="75000"/>
                    <a:lumOff val="25000"/>
                  </a:schemeClr>
                </a:solidFill>
                <a:latin typeface="Candara" panose="020E0502030303020204"/>
                <a:ea typeface="微软雅黑" panose="020B0503020204020204" pitchFamily="34" charset="-122"/>
              </a:rPr>
              <a:t>重要说明：由于本项目是打造一个可重用的登录</a:t>
            </a:r>
            <a:r>
              <a:rPr lang="en-US" altLang="zh-CN" sz="1600" dirty="0">
                <a:solidFill>
                  <a:schemeClr val="tx1">
                    <a:lumMod val="75000"/>
                    <a:lumOff val="25000"/>
                  </a:schemeClr>
                </a:solidFill>
                <a:latin typeface="Candara" panose="020E0502030303020204"/>
                <a:ea typeface="微软雅黑" panose="020B0503020204020204" pitchFamily="34" charset="-122"/>
              </a:rPr>
              <a:t>/</a:t>
            </a:r>
            <a:r>
              <a:rPr lang="zh-CN" altLang="en-US" sz="1600" dirty="0">
                <a:solidFill>
                  <a:schemeClr val="tx1">
                    <a:lumMod val="75000"/>
                    <a:lumOff val="25000"/>
                  </a:schemeClr>
                </a:solidFill>
                <a:latin typeface="Candara" panose="020E0502030303020204"/>
                <a:ea typeface="微软雅黑" panose="020B0503020204020204" pitchFamily="34" charset="-122"/>
              </a:rPr>
              <a:t>注册</a:t>
            </a:r>
            <a:r>
              <a:rPr lang="en-US" altLang="zh-CN" sz="1600" dirty="0">
                <a:solidFill>
                  <a:schemeClr val="tx1">
                    <a:lumMod val="75000"/>
                    <a:lumOff val="25000"/>
                  </a:schemeClr>
                </a:solidFill>
                <a:latin typeface="Candara" panose="020E0502030303020204"/>
                <a:ea typeface="微软雅黑" panose="020B0503020204020204" pitchFamily="34" charset="-122"/>
              </a:rPr>
              <a:t>app</a:t>
            </a:r>
            <a:r>
              <a:rPr lang="zh-CN" altLang="en-US" sz="1600" dirty="0">
                <a:solidFill>
                  <a:schemeClr val="tx1">
                    <a:lumMod val="75000"/>
                    <a:lumOff val="25000"/>
                  </a:schemeClr>
                </a:solidFill>
                <a:latin typeface="Candara" panose="020E0502030303020204"/>
                <a:ea typeface="微软雅黑" panose="020B0503020204020204" pitchFamily="34" charset="-122"/>
              </a:rPr>
              <a:t>，所以在</a:t>
            </a:r>
            <a:r>
              <a:rPr lang="en-US" altLang="zh-CN" sz="1600" dirty="0" err="1">
                <a:solidFill>
                  <a:schemeClr val="tx1">
                    <a:lumMod val="75000"/>
                    <a:lumOff val="25000"/>
                  </a:schemeClr>
                </a:solidFill>
                <a:latin typeface="Candara" panose="020E0502030303020204"/>
                <a:ea typeface="微软雅黑" panose="020B0503020204020204" pitchFamily="34" charset="-122"/>
              </a:rPr>
              <a:t>url</a:t>
            </a:r>
            <a:r>
              <a:rPr lang="zh-CN" altLang="en-US" sz="1600" dirty="0">
                <a:solidFill>
                  <a:schemeClr val="tx1">
                    <a:lumMod val="75000"/>
                    <a:lumOff val="25000"/>
                  </a:schemeClr>
                </a:solidFill>
                <a:latin typeface="Candara" panose="020E0502030303020204"/>
                <a:ea typeface="微软雅黑" panose="020B0503020204020204" pitchFamily="34" charset="-122"/>
              </a:rPr>
              <a:t>路由、跳转策略和文件结构的设计上都是尽量自成体系。具体访问的策略如下：</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defRPr/>
            </a:pPr>
            <a:r>
              <a:rPr lang="zh-CN" altLang="en-US" sz="1600" dirty="0">
                <a:solidFill>
                  <a:schemeClr val="tx1">
                    <a:lumMod val="75000"/>
                    <a:lumOff val="25000"/>
                  </a:schemeClr>
                </a:solidFill>
                <a:latin typeface="Candara" panose="020E0502030303020204"/>
                <a:ea typeface="微软雅黑" panose="020B0503020204020204" pitchFamily="34" charset="-122"/>
              </a:rPr>
              <a:t>未登录人员，不论是访问</a:t>
            </a:r>
            <a:r>
              <a:rPr lang="en-US" altLang="zh-CN" sz="1600" dirty="0">
                <a:solidFill>
                  <a:schemeClr val="tx1">
                    <a:lumMod val="75000"/>
                    <a:lumOff val="25000"/>
                  </a:schemeClr>
                </a:solidFill>
                <a:latin typeface="Candara" panose="020E0502030303020204"/>
                <a:ea typeface="微软雅黑" panose="020B0503020204020204" pitchFamily="34" charset="-122"/>
              </a:rPr>
              <a:t>index</a:t>
            </a:r>
            <a:r>
              <a:rPr lang="zh-CN" altLang="en-US" sz="1600" dirty="0">
                <a:solidFill>
                  <a:schemeClr val="tx1">
                    <a:lumMod val="75000"/>
                    <a:lumOff val="25000"/>
                  </a:schemeClr>
                </a:solidFill>
                <a:latin typeface="Candara" panose="020E0502030303020204"/>
                <a:ea typeface="微软雅黑" panose="020B0503020204020204" pitchFamily="34" charset="-122"/>
              </a:rPr>
              <a:t>还是</a:t>
            </a:r>
            <a:r>
              <a:rPr lang="en-US" altLang="zh-CN" sz="1600" dirty="0">
                <a:solidFill>
                  <a:schemeClr val="tx1">
                    <a:lumMod val="75000"/>
                    <a:lumOff val="25000"/>
                  </a:schemeClr>
                </a:solidFill>
                <a:latin typeface="Candara" panose="020E0502030303020204"/>
                <a:ea typeface="微软雅黑" panose="020B0503020204020204" pitchFamily="34" charset="-122"/>
              </a:rPr>
              <a:t>login</a:t>
            </a:r>
            <a:r>
              <a:rPr lang="zh-CN" altLang="en-US" sz="1600" dirty="0">
                <a:solidFill>
                  <a:schemeClr val="tx1">
                    <a:lumMod val="75000"/>
                    <a:lumOff val="25000"/>
                  </a:schemeClr>
                </a:solidFill>
                <a:latin typeface="Candara" panose="020E0502030303020204"/>
                <a:ea typeface="微软雅黑" panose="020B0503020204020204" pitchFamily="34" charset="-122"/>
              </a:rPr>
              <a:t>和</a:t>
            </a:r>
            <a:r>
              <a:rPr lang="en-US" altLang="zh-CN" sz="1600" dirty="0">
                <a:solidFill>
                  <a:schemeClr val="tx1">
                    <a:lumMod val="75000"/>
                    <a:lumOff val="25000"/>
                  </a:schemeClr>
                </a:solidFill>
                <a:latin typeface="Candara" panose="020E0502030303020204"/>
                <a:ea typeface="微软雅黑" panose="020B0503020204020204" pitchFamily="34" charset="-122"/>
              </a:rPr>
              <a:t>logout</a:t>
            </a:r>
            <a:r>
              <a:rPr lang="zh-CN" altLang="en-US" sz="1600" dirty="0">
                <a:solidFill>
                  <a:schemeClr val="tx1">
                    <a:lumMod val="75000"/>
                    <a:lumOff val="25000"/>
                  </a:schemeClr>
                </a:solidFill>
                <a:latin typeface="Candara" panose="020E0502030303020204"/>
                <a:ea typeface="微软雅黑" panose="020B0503020204020204" pitchFamily="34" charset="-122"/>
              </a:rPr>
              <a:t>，全部跳转到</a:t>
            </a:r>
            <a:r>
              <a:rPr lang="en-US" altLang="zh-CN" sz="1600" dirty="0">
                <a:solidFill>
                  <a:schemeClr val="tx1">
                    <a:lumMod val="75000"/>
                    <a:lumOff val="25000"/>
                  </a:schemeClr>
                </a:solidFill>
                <a:latin typeface="Candara" panose="020E0502030303020204"/>
                <a:ea typeface="微软雅黑" panose="020B0503020204020204" pitchFamily="34" charset="-122"/>
              </a:rPr>
              <a:t>login</a:t>
            </a:r>
            <a:r>
              <a:rPr lang="zh-CN" altLang="en-US" sz="1600" dirty="0">
                <a:solidFill>
                  <a:schemeClr val="tx1">
                    <a:lumMod val="75000"/>
                    <a:lumOff val="25000"/>
                  </a:schemeClr>
                </a:solidFill>
                <a:latin typeface="Candara" panose="020E0502030303020204"/>
                <a:ea typeface="微软雅黑" panose="020B0503020204020204" pitchFamily="34" charset="-122"/>
              </a:rPr>
              <a:t>界面</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defRPr/>
            </a:pPr>
            <a:r>
              <a:rPr lang="zh-CN" altLang="en-US" sz="1600" dirty="0">
                <a:solidFill>
                  <a:schemeClr val="tx1">
                    <a:lumMod val="75000"/>
                    <a:lumOff val="25000"/>
                  </a:schemeClr>
                </a:solidFill>
                <a:latin typeface="Candara" panose="020E0502030303020204"/>
                <a:ea typeface="微软雅黑" panose="020B0503020204020204" pitchFamily="34" charset="-122"/>
              </a:rPr>
              <a:t>已登录人员，访问</a:t>
            </a:r>
            <a:r>
              <a:rPr lang="en-US" altLang="zh-CN" sz="1600" dirty="0">
                <a:solidFill>
                  <a:schemeClr val="tx1">
                    <a:lumMod val="75000"/>
                    <a:lumOff val="25000"/>
                  </a:schemeClr>
                </a:solidFill>
                <a:latin typeface="Candara" panose="020E0502030303020204"/>
                <a:ea typeface="微软雅黑" panose="020B0503020204020204" pitchFamily="34" charset="-122"/>
              </a:rPr>
              <a:t>login</a:t>
            </a:r>
            <a:r>
              <a:rPr lang="zh-CN" altLang="en-US" sz="1600" dirty="0">
                <a:solidFill>
                  <a:schemeClr val="tx1">
                    <a:lumMod val="75000"/>
                    <a:lumOff val="25000"/>
                  </a:schemeClr>
                </a:solidFill>
                <a:latin typeface="Candara" panose="020E0502030303020204"/>
                <a:ea typeface="微软雅黑" panose="020B0503020204020204" pitchFamily="34" charset="-122"/>
              </a:rPr>
              <a:t>会自动跳转到</a:t>
            </a:r>
            <a:r>
              <a:rPr lang="en-US" altLang="zh-CN" sz="1600" dirty="0">
                <a:solidFill>
                  <a:schemeClr val="tx1">
                    <a:lumMod val="75000"/>
                    <a:lumOff val="25000"/>
                  </a:schemeClr>
                </a:solidFill>
                <a:latin typeface="Candara" panose="020E0502030303020204"/>
                <a:ea typeface="微软雅黑" panose="020B0503020204020204" pitchFamily="34" charset="-122"/>
              </a:rPr>
              <a:t>index</a:t>
            </a:r>
            <a:r>
              <a:rPr lang="zh-CN" altLang="en-US" sz="1600" dirty="0">
                <a:solidFill>
                  <a:schemeClr val="tx1">
                    <a:lumMod val="75000"/>
                    <a:lumOff val="25000"/>
                  </a:schemeClr>
                </a:solidFill>
                <a:latin typeface="Candara" panose="020E0502030303020204"/>
                <a:ea typeface="微软雅黑" panose="020B0503020204020204" pitchFamily="34" charset="-122"/>
              </a:rPr>
              <a:t>页面</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defRPr/>
            </a:pPr>
            <a:r>
              <a:rPr lang="zh-CN" altLang="en-US" sz="1600" dirty="0">
                <a:solidFill>
                  <a:schemeClr val="tx1">
                    <a:lumMod val="75000"/>
                    <a:lumOff val="25000"/>
                  </a:schemeClr>
                </a:solidFill>
                <a:latin typeface="Candara" panose="020E0502030303020204"/>
                <a:ea typeface="微软雅黑" panose="020B0503020204020204" pitchFamily="34" charset="-122"/>
              </a:rPr>
              <a:t>已登录人员，不允许直接访问</a:t>
            </a:r>
            <a:r>
              <a:rPr lang="en-US" altLang="zh-CN" sz="1600" dirty="0">
                <a:solidFill>
                  <a:schemeClr val="tx1">
                    <a:lumMod val="75000"/>
                    <a:lumOff val="25000"/>
                  </a:schemeClr>
                </a:solidFill>
                <a:latin typeface="Candara" panose="020E0502030303020204"/>
                <a:ea typeface="微软雅黑" panose="020B0503020204020204" pitchFamily="34" charset="-122"/>
              </a:rPr>
              <a:t>register</a:t>
            </a:r>
            <a:r>
              <a:rPr lang="zh-CN" altLang="en-US" sz="1600" dirty="0">
                <a:solidFill>
                  <a:schemeClr val="tx1">
                    <a:lumMod val="75000"/>
                    <a:lumOff val="25000"/>
                  </a:schemeClr>
                </a:solidFill>
                <a:latin typeface="Candara" panose="020E0502030303020204"/>
                <a:ea typeface="微软雅黑" panose="020B0503020204020204" pitchFamily="34" charset="-122"/>
              </a:rPr>
              <a:t>页面，需先</a:t>
            </a:r>
            <a:r>
              <a:rPr lang="en-US" altLang="zh-CN" sz="1600" dirty="0">
                <a:solidFill>
                  <a:schemeClr val="tx1">
                    <a:lumMod val="75000"/>
                    <a:lumOff val="25000"/>
                  </a:schemeClr>
                </a:solidFill>
                <a:latin typeface="Candara" panose="020E0502030303020204"/>
                <a:ea typeface="微软雅黑" panose="020B0503020204020204" pitchFamily="34" charset="-122"/>
              </a:rPr>
              <a:t>logout</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defRPr/>
            </a:pPr>
            <a:r>
              <a:rPr lang="zh-CN" altLang="en-US" sz="1600" dirty="0">
                <a:solidFill>
                  <a:schemeClr val="tx1">
                    <a:lumMod val="75000"/>
                    <a:lumOff val="25000"/>
                  </a:schemeClr>
                </a:solidFill>
                <a:latin typeface="Candara" panose="020E0502030303020204"/>
                <a:ea typeface="微软雅黑" panose="020B0503020204020204" pitchFamily="34" charset="-122"/>
              </a:rPr>
              <a:t>登出后，自动跳转到</a:t>
            </a:r>
            <a:r>
              <a:rPr lang="en-US" altLang="zh-CN" sz="1600" dirty="0">
                <a:solidFill>
                  <a:schemeClr val="tx1">
                    <a:lumMod val="75000"/>
                    <a:lumOff val="25000"/>
                  </a:schemeClr>
                </a:solidFill>
                <a:latin typeface="Candara" panose="020E0502030303020204"/>
                <a:ea typeface="微软雅黑" panose="020B0503020204020204" pitchFamily="34" charset="-122"/>
              </a:rPr>
              <a:t>login</a:t>
            </a:r>
            <a:r>
              <a:rPr lang="zh-CN" altLang="en-US" sz="1600" dirty="0">
                <a:solidFill>
                  <a:schemeClr val="tx1">
                    <a:lumMod val="75000"/>
                    <a:lumOff val="25000"/>
                  </a:schemeClr>
                </a:solidFill>
                <a:latin typeface="Candara" panose="020E0502030303020204"/>
                <a:ea typeface="微软雅黑" panose="020B0503020204020204" pitchFamily="34" charset="-122"/>
              </a:rPr>
              <a:t>界面</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69" y="1456453"/>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根据上面的规划，在</a:t>
            </a:r>
            <a:r>
              <a:rPr lang="en-US" altLang="zh-CN" dirty="0">
                <a:solidFill>
                  <a:schemeClr val="tx1">
                    <a:lumMod val="75000"/>
                    <a:lumOff val="25000"/>
                  </a:schemeClr>
                </a:solidFill>
                <a:latin typeface="Candara" panose="020E0502030303020204"/>
                <a:ea typeface="微软雅黑" panose="020B0503020204020204" pitchFamily="34" charset="-122"/>
              </a:rPr>
              <a:t>/</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路径下新建</a:t>
            </a:r>
            <a:r>
              <a:rPr lang="en-US" altLang="zh-CN" dirty="0">
                <a:solidFill>
                  <a:schemeClr val="tx1">
                    <a:lumMod val="75000"/>
                    <a:lumOff val="25000"/>
                  </a:schemeClr>
                </a:solidFill>
                <a:latin typeface="Candara" panose="020E0502030303020204"/>
                <a:ea typeface="微软雅黑" panose="020B0503020204020204" pitchFamily="34" charset="-122"/>
              </a:rPr>
              <a:t>views.py</a:t>
            </a:r>
            <a:r>
              <a:rPr lang="zh-CN" altLang="en-US" dirty="0">
                <a:solidFill>
                  <a:schemeClr val="tx1">
                    <a:lumMod val="75000"/>
                    <a:lumOff val="25000"/>
                  </a:schemeClr>
                </a:solidFill>
                <a:latin typeface="Candara" panose="020E0502030303020204"/>
                <a:ea typeface="微软雅黑" panose="020B0503020204020204" pitchFamily="34" charset="-122"/>
              </a:rPr>
              <a:t>，内容如下：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3" y="1859339"/>
            <a:ext cx="5710369" cy="313932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from </a:t>
            </a:r>
            <a:r>
              <a:rPr lang="en-US" altLang="zh-CN" sz="1100" kern="100" dirty="0" err="1">
                <a:latin typeface="Arial" panose="020B0604020202020204" pitchFamily="34" charset="0"/>
                <a:ea typeface="宋体" panose="02010600030101010101" pitchFamily="2" charset="-122"/>
              </a:rPr>
              <a:t>django.shortcuts</a:t>
            </a:r>
            <a:r>
              <a:rPr lang="en-US" altLang="zh-CN" sz="1100" kern="100" dirty="0">
                <a:latin typeface="Arial" panose="020B0604020202020204" pitchFamily="34" charset="0"/>
                <a:ea typeface="宋体" panose="02010600030101010101" pitchFamily="2" charset="-122"/>
              </a:rPr>
              <a:t> import redirect, render</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Create your views here.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def index(request):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render(request, 'index.html')</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def login(request):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render(request, 'login.html')</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def register(request):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render(request, 'register.html')</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def logout(request):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redirect("/login/")</a:t>
            </a:r>
            <a:endParaRPr lang="en-US" altLang="zh-CN" sz="1100" kern="100" dirty="0">
              <a:latin typeface="Arial" panose="020B0604020202020204" pitchFamily="34" charset="0"/>
              <a:ea typeface="宋体" panose="02010600030101010101" pitchFamily="2" charset="-122"/>
            </a:endParaRPr>
          </a:p>
        </p:txBody>
      </p:sp>
      <p:sp>
        <p:nvSpPr>
          <p:cNvPr id="10" name="文本框 9"/>
          <p:cNvSpPr txBox="1"/>
          <p:nvPr/>
        </p:nvSpPr>
        <p:spPr>
          <a:xfrm>
            <a:off x="377751" y="4998660"/>
            <a:ext cx="8388492" cy="1200329"/>
          </a:xfrm>
          <a:prstGeom prst="rect">
            <a:avLst/>
          </a:prstGeom>
          <a:noFill/>
        </p:spPr>
        <p:txBody>
          <a:bodyPr wrap="square">
            <a:spAutoFit/>
          </a:bodyPr>
          <a:lstStyle/>
          <a:p>
            <a:r>
              <a:rPr lang="zh-CN" altLang="en-US" sz="1200" dirty="0"/>
              <a:t>注意：</a:t>
            </a:r>
            <a:endParaRPr lang="zh-CN" altLang="en-US" sz="1200" dirty="0"/>
          </a:p>
          <a:p>
            <a:r>
              <a:rPr lang="zh-CN" altLang="en-US" sz="1200" dirty="0"/>
              <a:t>在顶部额外导入了</a:t>
            </a:r>
            <a:r>
              <a:rPr lang="en-US" altLang="zh-CN" sz="1200" dirty="0"/>
              <a:t>redirect</a:t>
            </a:r>
            <a:r>
              <a:rPr lang="zh-CN" altLang="en-US" sz="1200" dirty="0"/>
              <a:t>，用于</a:t>
            </a:r>
            <a:r>
              <a:rPr lang="en-US" altLang="zh-CN" sz="1200" dirty="0"/>
              <a:t>logout</a:t>
            </a:r>
            <a:r>
              <a:rPr lang="zh-CN" altLang="en-US" sz="1200" dirty="0"/>
              <a:t>后，页面重定向到‘</a:t>
            </a:r>
            <a:r>
              <a:rPr lang="en-US" altLang="zh-CN" sz="1200" dirty="0"/>
              <a:t>/login/’</a:t>
            </a:r>
            <a:r>
              <a:rPr lang="zh-CN" altLang="en-US" sz="1200" dirty="0"/>
              <a:t>这个</a:t>
            </a:r>
            <a:r>
              <a:rPr lang="en-US" altLang="zh-CN" sz="1200" dirty="0" err="1"/>
              <a:t>url</a:t>
            </a:r>
            <a:r>
              <a:rPr lang="zh-CN" altLang="en-US" sz="1200" dirty="0"/>
              <a:t>，当然你也可以重定向到别的页面；</a:t>
            </a:r>
            <a:endParaRPr lang="zh-CN" altLang="en-US" sz="1200" dirty="0"/>
          </a:p>
          <a:p>
            <a:r>
              <a:rPr lang="zh-CN" altLang="en-US" sz="1200" dirty="0"/>
              <a:t>另外三个视图都返回一个</a:t>
            </a:r>
            <a:r>
              <a:rPr lang="en-US" altLang="zh-CN" sz="1200" dirty="0"/>
              <a:t>render</a:t>
            </a:r>
            <a:r>
              <a:rPr lang="zh-CN" altLang="en-US" sz="1200" dirty="0"/>
              <a:t>调用，</a:t>
            </a:r>
            <a:r>
              <a:rPr lang="en-US" altLang="zh-CN" sz="1200" dirty="0"/>
              <a:t>render</a:t>
            </a:r>
            <a:r>
              <a:rPr lang="zh-CN" altLang="en-US" sz="1200" dirty="0"/>
              <a:t>方法接收</a:t>
            </a:r>
            <a:r>
              <a:rPr lang="en-US" altLang="zh-CN" sz="1200" dirty="0"/>
              <a:t>request</a:t>
            </a:r>
            <a:r>
              <a:rPr lang="zh-CN" altLang="en-US" sz="1200" dirty="0"/>
              <a:t>作为第一个参数，要渲染的页面为第二个参数，以及需要传递给页面的数据字典作为第三个参数（可以为空），表示根据请求的部分，以渲染的</a:t>
            </a:r>
            <a:r>
              <a:rPr lang="en-US" altLang="zh-CN" sz="1200" dirty="0"/>
              <a:t>HTML</a:t>
            </a:r>
            <a:r>
              <a:rPr lang="zh-CN" altLang="en-US" sz="1200" dirty="0"/>
              <a:t>页面为主体，使用模板语言将数据字典填入，然后返回给用户的浏览器。</a:t>
            </a:r>
            <a:endParaRPr lang="zh-CN" altLang="en-US" sz="1200" dirty="0"/>
          </a:p>
          <a:p>
            <a:r>
              <a:rPr lang="zh-CN" altLang="en-US" sz="1200" dirty="0"/>
              <a:t>渲染的对象为</a:t>
            </a:r>
            <a:r>
              <a:rPr lang="en-US" altLang="zh-CN" sz="1200" dirty="0"/>
              <a:t>login</a:t>
            </a:r>
            <a:r>
              <a:rPr lang="zh-CN" altLang="en-US" sz="1200" dirty="0"/>
              <a:t>目录下的</a:t>
            </a:r>
            <a:r>
              <a:rPr lang="en-US" altLang="zh-CN" sz="1200" dirty="0"/>
              <a:t>html</a:t>
            </a:r>
            <a:r>
              <a:rPr lang="zh-CN" altLang="en-US" sz="1200" dirty="0"/>
              <a:t>文件，这是一种安全可靠的文件组织方式，我们现在还没有创建这些文件。</a:t>
            </a:r>
            <a:endParaRPr lang="zh-CN" altLang="en-US" sz="1200" dirty="0"/>
          </a:p>
        </p:txBody>
      </p:sp>
      <p:sp>
        <p:nvSpPr>
          <p:cNvPr id="9"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69" y="1456453"/>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接着在</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zh-CN" altLang="en-US" dirty="0">
                <a:solidFill>
                  <a:schemeClr val="tx1">
                    <a:lumMod val="75000"/>
                    <a:lumOff val="25000"/>
                  </a:schemeClr>
                </a:solidFill>
                <a:latin typeface="Candara" panose="020E0502030303020204"/>
                <a:ea typeface="微软雅黑" panose="020B0503020204020204" pitchFamily="34" charset="-122"/>
              </a:rPr>
              <a:t>路径下的</a:t>
            </a:r>
            <a:r>
              <a:rPr lang="en-US" altLang="zh-CN" dirty="0">
                <a:solidFill>
                  <a:schemeClr val="tx1">
                    <a:lumMod val="75000"/>
                    <a:lumOff val="25000"/>
                  </a:schemeClr>
                </a:solidFill>
                <a:latin typeface="Candara" panose="020E0502030303020204"/>
                <a:ea typeface="微软雅黑" panose="020B0503020204020204" pitchFamily="34" charset="-122"/>
              </a:rPr>
              <a:t>urls.py</a:t>
            </a:r>
            <a:r>
              <a:rPr lang="zh-CN" altLang="en-US" dirty="0">
                <a:solidFill>
                  <a:schemeClr val="tx1">
                    <a:lumMod val="75000"/>
                    <a:lumOff val="25000"/>
                  </a:schemeClr>
                </a:solidFill>
                <a:latin typeface="Candara" panose="020E0502030303020204"/>
                <a:ea typeface="微软雅黑" panose="020B0503020204020204" pitchFamily="34" charset="-122"/>
              </a:rPr>
              <a:t>文件中，添加</a:t>
            </a:r>
            <a:r>
              <a:rPr lang="en-US" altLang="zh-CN" dirty="0" err="1">
                <a:solidFill>
                  <a:schemeClr val="tx1">
                    <a:lumMod val="75000"/>
                    <a:lumOff val="25000"/>
                  </a:schemeClr>
                </a:solidFill>
                <a:latin typeface="Candara" panose="020E0502030303020204"/>
                <a:ea typeface="微软雅黑" panose="020B0503020204020204" pitchFamily="34" charset="-122"/>
              </a:rPr>
              <a:t>veiws</a:t>
            </a:r>
            <a:r>
              <a:rPr lang="zh-CN" altLang="en-US" dirty="0">
                <a:solidFill>
                  <a:schemeClr val="tx1">
                    <a:lumMod val="75000"/>
                    <a:lumOff val="25000"/>
                  </a:schemeClr>
                </a:solidFill>
                <a:latin typeface="Candara" panose="020E0502030303020204"/>
                <a:ea typeface="微软雅黑" panose="020B0503020204020204" pitchFamily="34" charset="-122"/>
              </a:rPr>
              <a:t>，其内容如下：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3" y="1966133"/>
            <a:ext cx="5710369" cy="1954381"/>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from </a:t>
            </a:r>
            <a:r>
              <a:rPr lang="en-US" altLang="zh-CN" sz="1100" kern="100" dirty="0" err="1">
                <a:latin typeface="Arial" panose="020B0604020202020204" pitchFamily="34" charset="0"/>
                <a:ea typeface="宋体" panose="02010600030101010101" pitchFamily="2" charset="-122"/>
              </a:rPr>
              <a:t>django.contrib</a:t>
            </a:r>
            <a:r>
              <a:rPr lang="en-US" altLang="zh-CN" sz="1100" kern="100" dirty="0">
                <a:latin typeface="Arial" panose="020B0604020202020204" pitchFamily="34" charset="0"/>
                <a:ea typeface="宋体" panose="02010600030101010101" pitchFamily="2" charset="-122"/>
              </a:rPr>
              <a:t> import admin</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from </a:t>
            </a:r>
            <a:r>
              <a:rPr lang="en-US" altLang="zh-CN" sz="1100" kern="100" dirty="0" err="1">
                <a:latin typeface="Arial" panose="020B0604020202020204" pitchFamily="34" charset="0"/>
                <a:ea typeface="宋体" panose="02010600030101010101" pitchFamily="2" charset="-122"/>
              </a:rPr>
              <a:t>django.urls</a:t>
            </a:r>
            <a:r>
              <a:rPr lang="en-US" altLang="zh-CN" sz="1100" kern="100" dirty="0">
                <a:latin typeface="Arial" panose="020B0604020202020204" pitchFamily="34" charset="0"/>
                <a:ea typeface="宋体" panose="02010600030101010101" pitchFamily="2" charset="-122"/>
              </a:rPr>
              <a:t> import path</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from . import views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err="1">
                <a:latin typeface="Arial" panose="020B0604020202020204" pitchFamily="34" charset="0"/>
                <a:ea typeface="宋体" panose="02010600030101010101" pitchFamily="2" charset="-122"/>
              </a:rPr>
              <a:t>urlpatterns</a:t>
            </a:r>
            <a:r>
              <a:rPr lang="en-US" altLang="zh-CN" sz="1100" kern="100" dirty="0">
                <a:latin typeface="Arial" panose="020B0604020202020204" pitchFamily="34" charset="0"/>
                <a:ea typeface="宋体" panose="02010600030101010101" pitchFamily="2" charset="-122"/>
              </a:rPr>
              <a:t> =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path('admin/', </a:t>
            </a:r>
            <a:r>
              <a:rPr lang="en-US" altLang="zh-CN" sz="1100" kern="100" dirty="0" err="1">
                <a:latin typeface="Arial" panose="020B0604020202020204" pitchFamily="34" charset="0"/>
                <a:ea typeface="宋体" panose="02010600030101010101" pitchFamily="2" charset="-122"/>
              </a:rPr>
              <a:t>admin.site.urls</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path('index/', </a:t>
            </a:r>
            <a:r>
              <a:rPr lang="en-US" altLang="zh-CN" sz="1100" kern="100" dirty="0" err="1">
                <a:latin typeface="Arial" panose="020B0604020202020204" pitchFamily="34" charset="0"/>
                <a:ea typeface="宋体" panose="02010600030101010101" pitchFamily="2" charset="-122"/>
              </a:rPr>
              <a:t>views.index</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path('login/', </a:t>
            </a:r>
            <a:r>
              <a:rPr lang="en-US" altLang="zh-CN" sz="1100" kern="100" dirty="0" err="1">
                <a:latin typeface="Arial" panose="020B0604020202020204" pitchFamily="34" charset="0"/>
                <a:ea typeface="宋体" panose="02010600030101010101" pitchFamily="2" charset="-122"/>
              </a:rPr>
              <a:t>views.login</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path('register/', </a:t>
            </a:r>
            <a:r>
              <a:rPr lang="en-US" altLang="zh-CN" sz="1100" kern="100" dirty="0" err="1">
                <a:latin typeface="Arial" panose="020B0604020202020204" pitchFamily="34" charset="0"/>
                <a:ea typeface="宋体" panose="02010600030101010101" pitchFamily="2" charset="-122"/>
              </a:rPr>
              <a:t>views.register</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path('logout/', </a:t>
            </a:r>
            <a:r>
              <a:rPr lang="en-US" altLang="zh-CN" sz="1100" kern="100" dirty="0" err="1">
                <a:latin typeface="Arial" panose="020B0604020202020204" pitchFamily="34" charset="0"/>
                <a:ea typeface="宋体" panose="02010600030101010101" pitchFamily="2" charset="-122"/>
              </a:rPr>
              <a:t>views.logout</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p:txBody>
      </p:sp>
      <p:sp>
        <p:nvSpPr>
          <p:cNvPr id="9"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7" name="TextBox 2"/>
          <p:cNvSpPr txBox="1">
            <a:spLocks noGrp="1"/>
          </p:cNvSpPr>
          <p:nvPr/>
        </p:nvSpPr>
        <p:spPr>
          <a:xfrm>
            <a:off x="611969" y="1328213"/>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200" dirty="0">
                <a:solidFill>
                  <a:schemeClr val="tx1">
                    <a:lumMod val="75000"/>
                    <a:lumOff val="25000"/>
                  </a:schemeClr>
                </a:solidFill>
                <a:latin typeface="Candara" panose="020E0502030303020204"/>
                <a:ea typeface="微软雅黑" panose="020B0503020204020204" pitchFamily="34" charset="-122"/>
              </a:rPr>
              <a:t>然后根据项目需求，我们开始创建</a:t>
            </a:r>
            <a:r>
              <a:rPr lang="en-US" altLang="zh-CN" sz="1200" dirty="0">
                <a:solidFill>
                  <a:schemeClr val="tx1">
                    <a:lumMod val="75000"/>
                    <a:lumOff val="25000"/>
                  </a:schemeClr>
                </a:solidFill>
                <a:latin typeface="Candara" panose="020E0502030303020204"/>
                <a:ea typeface="微软雅黑" panose="020B0503020204020204" pitchFamily="34" charset="-122"/>
              </a:rPr>
              <a:t>html</a:t>
            </a:r>
            <a:r>
              <a:rPr lang="zh-CN" altLang="en-US" sz="1200" dirty="0">
                <a:solidFill>
                  <a:schemeClr val="tx1">
                    <a:lumMod val="75000"/>
                    <a:lumOff val="25000"/>
                  </a:schemeClr>
                </a:solidFill>
                <a:latin typeface="Candara" panose="020E0502030303020204"/>
                <a:ea typeface="微软雅黑" panose="020B0503020204020204" pitchFamily="34" charset="-122"/>
              </a:rPr>
              <a:t>页面。在</a:t>
            </a:r>
            <a:r>
              <a:rPr lang="en-US" altLang="zh-CN" sz="1200" dirty="0" err="1">
                <a:solidFill>
                  <a:schemeClr val="tx1">
                    <a:lumMod val="75000"/>
                    <a:lumOff val="25000"/>
                  </a:schemeClr>
                </a:solidFill>
                <a:latin typeface="Candara" panose="020E0502030303020204"/>
                <a:ea typeface="微软雅黑" panose="020B0503020204020204" pitchFamily="34" charset="-122"/>
              </a:rPr>
              <a:t>tmplates</a:t>
            </a:r>
            <a:r>
              <a:rPr lang="zh-CN" altLang="en-US" sz="1200" dirty="0">
                <a:solidFill>
                  <a:schemeClr val="tx1">
                    <a:lumMod val="75000"/>
                    <a:lumOff val="25000"/>
                  </a:schemeClr>
                </a:solidFill>
                <a:latin typeface="Candara" panose="020E0502030303020204"/>
                <a:ea typeface="微软雅黑" panose="020B0503020204020204" pitchFamily="34" charset="-122"/>
              </a:rPr>
              <a:t>目录中，我们创建</a:t>
            </a:r>
            <a:r>
              <a:rPr lang="en-US" altLang="zh-CN" sz="1200" dirty="0">
                <a:solidFill>
                  <a:schemeClr val="tx1">
                    <a:lumMod val="75000"/>
                    <a:lumOff val="25000"/>
                  </a:schemeClr>
                </a:solidFill>
                <a:latin typeface="Candara" panose="020E0502030303020204"/>
                <a:ea typeface="微软雅黑" panose="020B0503020204020204" pitchFamily="34" charset="-122"/>
              </a:rPr>
              <a:t>index.html</a:t>
            </a:r>
            <a:r>
              <a:rPr lang="zh-CN" altLang="en-US" sz="1200" dirty="0">
                <a:solidFill>
                  <a:schemeClr val="tx1">
                    <a:lumMod val="75000"/>
                    <a:lumOff val="25000"/>
                  </a:schemeClr>
                </a:solidFill>
                <a:latin typeface="Candara" panose="020E0502030303020204"/>
                <a:ea typeface="微软雅黑" panose="020B0503020204020204" pitchFamily="34" charset="-122"/>
              </a:rPr>
              <a:t>、</a:t>
            </a:r>
            <a:r>
              <a:rPr lang="en-US" altLang="zh-CN" sz="1200" dirty="0">
                <a:solidFill>
                  <a:schemeClr val="tx1">
                    <a:lumMod val="75000"/>
                    <a:lumOff val="25000"/>
                  </a:schemeClr>
                </a:solidFill>
                <a:latin typeface="Candara" panose="020E0502030303020204"/>
                <a:ea typeface="微软雅黑" panose="020B0503020204020204" pitchFamily="34" charset="-122"/>
              </a:rPr>
              <a:t>login.html</a:t>
            </a:r>
            <a:r>
              <a:rPr lang="zh-CN" altLang="en-US" sz="1200" dirty="0">
                <a:solidFill>
                  <a:schemeClr val="tx1">
                    <a:lumMod val="75000"/>
                    <a:lumOff val="25000"/>
                  </a:schemeClr>
                </a:solidFill>
                <a:latin typeface="Candara" panose="020E0502030303020204"/>
                <a:ea typeface="微软雅黑" panose="020B0503020204020204" pitchFamily="34" charset="-122"/>
              </a:rPr>
              <a:t>以及</a:t>
            </a:r>
            <a:r>
              <a:rPr lang="en-US" altLang="zh-CN" sz="1200" dirty="0">
                <a:solidFill>
                  <a:schemeClr val="tx1">
                    <a:lumMod val="75000"/>
                    <a:lumOff val="25000"/>
                  </a:schemeClr>
                </a:solidFill>
                <a:latin typeface="Candara" panose="020E0502030303020204"/>
                <a:ea typeface="微软雅黑" panose="020B0503020204020204" pitchFamily="34" charset="-122"/>
              </a:rPr>
              <a:t>register.html</a:t>
            </a:r>
            <a:r>
              <a:rPr lang="zh-CN" altLang="en-US" sz="1200" dirty="0">
                <a:solidFill>
                  <a:schemeClr val="tx1">
                    <a:lumMod val="75000"/>
                    <a:lumOff val="25000"/>
                  </a:schemeClr>
                </a:solidFill>
                <a:latin typeface="Candara" panose="020E0502030303020204"/>
                <a:ea typeface="微软雅黑" panose="020B0503020204020204" pitchFamily="34" charset="-122"/>
              </a:rPr>
              <a:t>页面，并写入如下的代码：</a:t>
            </a:r>
            <a:endParaRPr lang="zh-CN" altLang="en-US" sz="12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2151439"/>
            <a:ext cx="5710369" cy="178510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&lt;!DOCTYPE html&gt;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 lang="</a:t>
            </a:r>
            <a:r>
              <a:rPr lang="en-US" altLang="zh-CN" sz="1100" kern="100" dirty="0" err="1">
                <a:latin typeface="Arial" panose="020B0604020202020204" pitchFamily="34" charset="0"/>
                <a:ea typeface="宋体" panose="02010600030101010101" pitchFamily="2" charset="-122"/>
              </a:rPr>
              <a:t>en</a:t>
            </a:r>
            <a:r>
              <a:rPr lang="en-US" altLang="zh-CN" sz="1100" kern="100" dirty="0">
                <a:latin typeface="Arial" panose="020B0604020202020204" pitchFamily="34" charset="0"/>
                <a:ea typeface="宋体" panose="02010600030101010101" pitchFamily="2" charset="-122"/>
              </a:rPr>
              <a: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&lt;meta charset="UTF-8"&gt;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&lt;title&gt;Django</a:t>
            </a:r>
            <a:r>
              <a:rPr lang="zh-CN" altLang="en-US" sz="1100" kern="100" dirty="0">
                <a:latin typeface="Arial" panose="020B0604020202020204" pitchFamily="34" charset="0"/>
                <a:ea typeface="宋体" panose="02010600030101010101" pitchFamily="2" charset="-122"/>
              </a:rPr>
              <a:t>建站主页</a:t>
            </a:r>
            <a:r>
              <a:rPr lang="en-US" altLang="zh-CN" sz="1100" kern="100" dirty="0">
                <a:latin typeface="Arial" panose="020B0604020202020204" pitchFamily="34" charset="0"/>
                <a:ea typeface="宋体" panose="02010600030101010101" pitchFamily="2" charset="-122"/>
              </a:rPr>
              <a:t>&lt;/title&gt;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&lt;h1&gt;</a:t>
            </a:r>
            <a:r>
              <a:rPr lang="zh-CN" altLang="en-US" sz="1100" kern="100" dirty="0">
                <a:latin typeface="Arial" panose="020B0604020202020204" pitchFamily="34" charset="0"/>
                <a:ea typeface="宋体" panose="02010600030101010101" pitchFamily="2" charset="-122"/>
              </a:rPr>
              <a:t>恭喜你，建站成功啦！</a:t>
            </a:r>
            <a:r>
              <a:rPr lang="en-US" altLang="zh-CN" sz="1100" kern="100" dirty="0">
                <a:latin typeface="Arial" panose="020B0604020202020204" pitchFamily="34" charset="0"/>
                <a:ea typeface="宋体" panose="02010600030101010101" pitchFamily="2" charset="-122"/>
              </a:rPr>
              <a:t>&lt;/h1&gt;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&lt;/html&gt;</a:t>
            </a:r>
            <a:endParaRPr lang="en-US" altLang="zh-CN" sz="1100" kern="100" dirty="0">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69" y="1771936"/>
            <a:ext cx="7920058" cy="33881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Index.html</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1716814" y="4316046"/>
            <a:ext cx="5710369" cy="178510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&lt;!DOCTYPE html&gt;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 lang="</a:t>
            </a:r>
            <a:r>
              <a:rPr lang="en-US" altLang="zh-CN" sz="1100" kern="100" dirty="0" err="1">
                <a:latin typeface="Arial" panose="020B0604020202020204" pitchFamily="34" charset="0"/>
                <a:ea typeface="宋体" panose="02010600030101010101" pitchFamily="2" charset="-122"/>
              </a:rPr>
              <a:t>en</a:t>
            </a:r>
            <a:r>
              <a:rPr lang="en-US" altLang="zh-CN" sz="1100" kern="100" dirty="0">
                <a:latin typeface="Arial" panose="020B0604020202020204" pitchFamily="34" charset="0"/>
                <a:ea typeface="宋体" panose="02010600030101010101" pitchFamily="2" charset="-122"/>
              </a:rPr>
              <a: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&lt;meta charset="UTF-8"&gt;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&lt;title&gt;Django</a:t>
            </a:r>
            <a:r>
              <a:rPr lang="zh-CN" altLang="en-US" sz="1100" kern="100" dirty="0">
                <a:latin typeface="Arial" panose="020B0604020202020204" pitchFamily="34" charset="0"/>
                <a:ea typeface="宋体" panose="02010600030101010101" pitchFamily="2" charset="-122"/>
              </a:rPr>
              <a:t>登录页面</a:t>
            </a:r>
            <a:r>
              <a:rPr lang="en-US" altLang="zh-CN" sz="1100" kern="100" dirty="0">
                <a:latin typeface="Arial" panose="020B0604020202020204" pitchFamily="34" charset="0"/>
                <a:ea typeface="宋体" panose="02010600030101010101" pitchFamily="2" charset="-122"/>
              </a:rPr>
              <a:t>&lt;/title&gt;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&lt;h1&gt;Django</a:t>
            </a:r>
            <a:r>
              <a:rPr lang="zh-CN" altLang="en-US" sz="1100" kern="100" dirty="0">
                <a:latin typeface="Arial" panose="020B0604020202020204" pitchFamily="34" charset="0"/>
                <a:ea typeface="宋体" panose="02010600030101010101" pitchFamily="2" charset="-122"/>
              </a:rPr>
              <a:t>登录页面</a:t>
            </a:r>
            <a:r>
              <a:rPr lang="en-US" altLang="zh-CN" sz="1100" kern="100" dirty="0">
                <a:latin typeface="Arial" panose="020B0604020202020204" pitchFamily="34" charset="0"/>
                <a:ea typeface="宋体" panose="02010600030101010101" pitchFamily="2" charset="-122"/>
              </a:rPr>
              <a:t>&lt;/h1&gt;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&lt;/html&gt;</a:t>
            </a:r>
            <a:endParaRPr lang="en-US" altLang="zh-CN" sz="1100" kern="100" dirty="0">
              <a:latin typeface="Arial" panose="020B0604020202020204" pitchFamily="34" charset="0"/>
              <a:ea typeface="宋体" panose="02010600030101010101" pitchFamily="2" charset="-122"/>
            </a:endParaRPr>
          </a:p>
        </p:txBody>
      </p:sp>
      <p:sp>
        <p:nvSpPr>
          <p:cNvPr id="11" name="TextBox 2"/>
          <p:cNvSpPr txBox="1">
            <a:spLocks noGrp="1"/>
          </p:cNvSpPr>
          <p:nvPr/>
        </p:nvSpPr>
        <p:spPr>
          <a:xfrm>
            <a:off x="611969" y="3936543"/>
            <a:ext cx="7920058" cy="33881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login.html</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2"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8" name="TextBox 2"/>
          <p:cNvSpPr txBox="1">
            <a:spLocks noGrp="1"/>
          </p:cNvSpPr>
          <p:nvPr/>
        </p:nvSpPr>
        <p:spPr>
          <a:xfrm>
            <a:off x="1716816" y="2132447"/>
            <a:ext cx="5710369" cy="178510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&lt;!DOCTYPE html&gt;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 lang="</a:t>
            </a:r>
            <a:r>
              <a:rPr lang="en-US" altLang="zh-CN" sz="1100" kern="100" dirty="0" err="1">
                <a:latin typeface="Arial" panose="020B0604020202020204" pitchFamily="34" charset="0"/>
                <a:ea typeface="宋体" panose="02010600030101010101" pitchFamily="2" charset="-122"/>
              </a:rPr>
              <a:t>en</a:t>
            </a:r>
            <a:r>
              <a:rPr lang="en-US" altLang="zh-CN" sz="1100" kern="100" dirty="0">
                <a:latin typeface="Arial" panose="020B0604020202020204" pitchFamily="34" charset="0"/>
                <a:ea typeface="宋体" panose="02010600030101010101" pitchFamily="2" charset="-122"/>
              </a:rPr>
              <a: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&lt;meta charset="UTF-8"&gt;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&lt;title&gt;Django</a:t>
            </a:r>
            <a:r>
              <a:rPr lang="zh-CN" altLang="en-US" sz="1100" kern="100" dirty="0">
                <a:latin typeface="Arial" panose="020B0604020202020204" pitchFamily="34" charset="0"/>
                <a:ea typeface="宋体" panose="02010600030101010101" pitchFamily="2" charset="-122"/>
              </a:rPr>
              <a:t>注册页面</a:t>
            </a:r>
            <a:r>
              <a:rPr lang="en-US" altLang="zh-CN" sz="1100" kern="100" dirty="0">
                <a:latin typeface="Arial" panose="020B0604020202020204" pitchFamily="34" charset="0"/>
                <a:ea typeface="宋体" panose="02010600030101010101" pitchFamily="2" charset="-122"/>
              </a:rPr>
              <a:t>&lt;/title&gt;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&lt;h1&gt;Django</a:t>
            </a:r>
            <a:r>
              <a:rPr lang="zh-CN" altLang="en-US" sz="1100" kern="100" dirty="0">
                <a:latin typeface="Arial" panose="020B0604020202020204" pitchFamily="34" charset="0"/>
                <a:ea typeface="宋体" panose="02010600030101010101" pitchFamily="2" charset="-122"/>
              </a:rPr>
              <a:t>注册页面</a:t>
            </a:r>
            <a:r>
              <a:rPr lang="en-US" altLang="zh-CN" sz="1100" kern="100" dirty="0">
                <a:latin typeface="Arial" panose="020B0604020202020204" pitchFamily="34" charset="0"/>
                <a:ea typeface="宋体" panose="02010600030101010101" pitchFamily="2" charset="-122"/>
              </a:rPr>
              <a:t>&lt;/h1&gt;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&lt;/html&gt;</a:t>
            </a:r>
            <a:endParaRPr lang="en-US" altLang="zh-CN" sz="1100" kern="100" dirty="0">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71" y="1752944"/>
            <a:ext cx="7920058" cy="33881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register.html</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8" name="TextBox 2"/>
          <p:cNvSpPr txBox="1">
            <a:spLocks noGrp="1"/>
          </p:cNvSpPr>
          <p:nvPr/>
        </p:nvSpPr>
        <p:spPr>
          <a:xfrm>
            <a:off x="1716815" y="1643385"/>
            <a:ext cx="5710369" cy="4493538"/>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err="1">
                <a:latin typeface="Arial" panose="020B0604020202020204" pitchFamily="34" charset="0"/>
                <a:ea typeface="宋体" panose="02010600030101010101" pitchFamily="2" charset="-122"/>
              </a:rPr>
              <a:t>mysite</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|--login</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|--migrations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 |--__init__.py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|--__init__.py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|--admin.py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|--apps.py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|--models.py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|--tests.py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|--vews.py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|--settings.py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|--urls.py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|--wsgi.py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mysite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|--__init__.py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|--asgi.py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|--settings.py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|--urls.py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|--wsgi.py</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|--templates</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|--index.html</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|--login.html</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|--register.html</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r>
              <a:rPr lang="en-US" altLang="zh-CN" sz="1100" kern="100" dirty="0" err="1">
                <a:latin typeface="Arial" panose="020B0604020202020204" pitchFamily="34" charset="0"/>
                <a:ea typeface="宋体" panose="02010600030101010101" pitchFamily="2" charset="-122"/>
              </a:rPr>
              <a:t>venv</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|--manage.py</a:t>
            </a:r>
            <a:endParaRPr lang="en-US" altLang="zh-CN" sz="1100" kern="100" dirty="0">
              <a:latin typeface="Arial" panose="020B0604020202020204" pitchFamily="34" charset="0"/>
              <a:ea typeface="宋体" panose="02010600030101010101" pitchFamily="2" charset="-122"/>
            </a:endParaRPr>
          </a:p>
        </p:txBody>
      </p:sp>
      <p:sp>
        <p:nvSpPr>
          <p:cNvPr id="9" name="TextBox 2"/>
          <p:cNvSpPr txBox="1">
            <a:spLocks noGrp="1"/>
          </p:cNvSpPr>
          <p:nvPr/>
        </p:nvSpPr>
        <p:spPr>
          <a:xfrm>
            <a:off x="611971" y="1304574"/>
            <a:ext cx="7920058" cy="33881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截止目前为止，我们的路径应该如下所示：</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176911"/>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启动服务器，在浏览器访问</a:t>
            </a:r>
            <a:r>
              <a:rPr lang="en-US" altLang="zh-CN" dirty="0">
                <a:solidFill>
                  <a:schemeClr val="tx1">
                    <a:lumMod val="75000"/>
                    <a:lumOff val="25000"/>
                  </a:schemeClr>
                </a:solidFill>
                <a:latin typeface="Candara" panose="020E0502030303020204"/>
                <a:ea typeface="微软雅黑" panose="020B0503020204020204" pitchFamily="34" charset="-122"/>
              </a:rPr>
              <a:t>http://127.0.0.1:8000/index/</a:t>
            </a:r>
            <a:r>
              <a:rPr lang="zh-CN" altLang="en-US" dirty="0">
                <a:solidFill>
                  <a:schemeClr val="tx1">
                    <a:lumMod val="75000"/>
                    <a:lumOff val="25000"/>
                  </a:schemeClr>
                </a:solidFill>
                <a:latin typeface="Candara" panose="020E0502030303020204"/>
                <a:ea typeface="微软雅黑" panose="020B0503020204020204" pitchFamily="34" charset="-122"/>
              </a:rPr>
              <a:t>等页面，如果能正常显示，说明一切</a:t>
            </a:r>
            <a:r>
              <a:rPr lang="en-US" altLang="zh-CN" dirty="0">
                <a:solidFill>
                  <a:schemeClr val="tx1">
                    <a:lumMod val="75000"/>
                    <a:lumOff val="25000"/>
                  </a:schemeClr>
                </a:solidFill>
                <a:latin typeface="Candara" panose="020E0502030303020204"/>
                <a:ea typeface="微软雅黑" panose="020B0503020204020204" pitchFamily="34" charset="-122"/>
              </a:rPr>
              <a:t>OK</a:t>
            </a:r>
            <a:r>
              <a:rPr lang="zh-CN" altLang="en-US" dirty="0">
                <a:solidFill>
                  <a:schemeClr val="tx1">
                    <a:lumMod val="75000"/>
                    <a:lumOff val="25000"/>
                  </a:schemeClr>
                </a:solidFill>
                <a:latin typeface="Candara" panose="020E0502030303020204"/>
                <a:ea typeface="微软雅黑" panose="020B0503020204020204" pitchFamily="34" charset="-122"/>
              </a:rPr>
              <a:t>！</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7"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582676" y="2246350"/>
            <a:ext cx="5978647" cy="2365299"/>
          </a:xfrm>
          <a:prstGeom prst="rect">
            <a:avLst/>
          </a:prstGeom>
          <a:noFill/>
          <a:ln>
            <a:noFill/>
          </a:ln>
        </p:spPr>
      </p:pic>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05151"/>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将原来的</a:t>
            </a:r>
            <a:r>
              <a:rPr lang="en-US" altLang="zh-CN" dirty="0">
                <a:solidFill>
                  <a:schemeClr val="tx1">
                    <a:lumMod val="75000"/>
                    <a:lumOff val="25000"/>
                  </a:schemeClr>
                </a:solidFill>
                <a:latin typeface="Candara" panose="020E0502030303020204"/>
                <a:ea typeface="微软雅黑" panose="020B0503020204020204" pitchFamily="34" charset="-122"/>
              </a:rPr>
              <a:t>login.html</a:t>
            </a:r>
            <a:r>
              <a:rPr lang="zh-CN" altLang="en-US" dirty="0">
                <a:solidFill>
                  <a:schemeClr val="tx1">
                    <a:lumMod val="75000"/>
                    <a:lumOff val="25000"/>
                  </a:schemeClr>
                </a:solidFill>
                <a:latin typeface="Candara" panose="020E0502030303020204"/>
                <a:ea typeface="微软雅黑" panose="020B0503020204020204" pitchFamily="34" charset="-122"/>
              </a:rPr>
              <a:t>页面内容修改为如下代码：</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5" y="1643385"/>
            <a:ext cx="5710369" cy="4493538"/>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&lt;!DOCTYPE html&gt;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 lang="</a:t>
            </a:r>
            <a:r>
              <a:rPr lang="en-US" altLang="zh-CN" sz="1100" kern="100" dirty="0" err="1">
                <a:latin typeface="Arial" panose="020B0604020202020204" pitchFamily="34" charset="0"/>
                <a:ea typeface="宋体" panose="02010600030101010101" pitchFamily="2" charset="-122"/>
              </a:rPr>
              <a:t>en</a:t>
            </a:r>
            <a:r>
              <a:rPr lang="en-US" altLang="zh-CN" sz="1100" kern="100" dirty="0">
                <a:latin typeface="Arial" panose="020B0604020202020204" pitchFamily="34" charset="0"/>
                <a:ea typeface="宋体" panose="02010600030101010101" pitchFamily="2" charset="-122"/>
              </a:rPr>
              <a: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&lt;meta charset="UTF-8"&gt;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&lt;title&gt;Django</a:t>
            </a:r>
            <a:r>
              <a:rPr lang="zh-CN" altLang="en-US" sz="1100" kern="100" dirty="0">
                <a:latin typeface="Arial" panose="020B0604020202020204" pitchFamily="34" charset="0"/>
                <a:ea typeface="宋体" panose="02010600030101010101" pitchFamily="2" charset="-122"/>
              </a:rPr>
              <a:t>建站主页</a:t>
            </a:r>
            <a:r>
              <a:rPr lang="en-US" altLang="zh-CN" sz="1100" kern="100" dirty="0">
                <a:latin typeface="Arial" panose="020B0604020202020204" pitchFamily="34" charset="0"/>
                <a:ea typeface="宋体" panose="02010600030101010101" pitchFamily="2" charset="-122"/>
              </a:rPr>
              <a:t>&lt;/title&gt;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&lt;/head&gt;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&lt;div style="margin: 15% 40%;"&gt;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&lt;h1&gt;</a:t>
            </a:r>
            <a:r>
              <a:rPr lang="zh-CN" altLang="en-US" sz="1100" kern="100" dirty="0">
                <a:latin typeface="Arial" panose="020B0604020202020204" pitchFamily="34" charset="0"/>
                <a:ea typeface="宋体" panose="02010600030101010101" pitchFamily="2" charset="-122"/>
              </a:rPr>
              <a:t>欢迎登录！</a:t>
            </a:r>
            <a:r>
              <a:rPr lang="en-US" altLang="zh-CN" sz="1100" kern="100" dirty="0">
                <a:latin typeface="Arial" panose="020B0604020202020204" pitchFamily="34" charset="0"/>
                <a:ea typeface="宋体" panose="02010600030101010101" pitchFamily="2" charset="-122"/>
              </a:rPr>
              <a:t>&lt;/h1&gt;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&lt;form action="/login/" method="post"&gt;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&lt;p&gt;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&lt;label for="</a:t>
            </a:r>
            <a:r>
              <a:rPr lang="en-US" altLang="zh-CN" sz="1100" kern="100" dirty="0" err="1">
                <a:latin typeface="Arial" panose="020B0604020202020204" pitchFamily="34" charset="0"/>
                <a:ea typeface="宋体" panose="02010600030101010101" pitchFamily="2" charset="-122"/>
              </a:rPr>
              <a:t>id_username</a:t>
            </a:r>
            <a:r>
              <a:rPr lang="en-US" altLang="zh-CN" sz="1100" kern="100" dirty="0">
                <a:latin typeface="Arial" panose="020B0604020202020204" pitchFamily="34" charset="0"/>
                <a:ea typeface="宋体" panose="02010600030101010101" pitchFamily="2" charset="-122"/>
              </a:rPr>
              <a:t>"&gt;</a:t>
            </a:r>
            <a:r>
              <a:rPr lang="zh-CN" altLang="en-US" sz="1100" kern="100" dirty="0">
                <a:latin typeface="Arial" panose="020B0604020202020204" pitchFamily="34" charset="0"/>
                <a:ea typeface="宋体" panose="02010600030101010101" pitchFamily="2" charset="-122"/>
              </a:rPr>
              <a:t>用户名：</a:t>
            </a:r>
            <a:r>
              <a:rPr lang="en-US" altLang="zh-CN" sz="1100" kern="100" dirty="0">
                <a:latin typeface="Arial" panose="020B0604020202020204" pitchFamily="34" charset="0"/>
                <a:ea typeface="宋体" panose="02010600030101010101" pitchFamily="2" charset="-122"/>
              </a:rPr>
              <a:t>&lt;/label&gt;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&lt;input type="text" id="</a:t>
            </a:r>
            <a:r>
              <a:rPr lang="en-US" altLang="zh-CN" sz="1100" kern="100" dirty="0" err="1">
                <a:latin typeface="Arial" panose="020B0604020202020204" pitchFamily="34" charset="0"/>
                <a:ea typeface="宋体" panose="02010600030101010101" pitchFamily="2" charset="-122"/>
              </a:rPr>
              <a:t>id_username</a:t>
            </a:r>
            <a:r>
              <a:rPr lang="en-US" altLang="zh-CN" sz="1100" kern="100" dirty="0">
                <a:latin typeface="Arial" panose="020B0604020202020204" pitchFamily="34" charset="0"/>
                <a:ea typeface="宋体" panose="02010600030101010101" pitchFamily="2" charset="-122"/>
              </a:rPr>
              <a:t>" name="username" placeholder="</a:t>
            </a:r>
            <a:r>
              <a:rPr lang="zh-CN" altLang="en-US" sz="1100" kern="100" dirty="0">
                <a:latin typeface="Arial" panose="020B0604020202020204" pitchFamily="34" charset="0"/>
                <a:ea typeface="宋体" panose="02010600030101010101" pitchFamily="2" charset="-122"/>
              </a:rPr>
              <a:t>用户名</a:t>
            </a:r>
            <a:r>
              <a:rPr lang="en-US" altLang="zh-CN" sz="1100" kern="100" dirty="0">
                <a:latin typeface="Arial" panose="020B0604020202020204" pitchFamily="34" charset="0"/>
                <a:ea typeface="宋体" panose="02010600030101010101" pitchFamily="2" charset="-122"/>
              </a:rPr>
              <a:t>" autofocus required /&gt;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&lt;/p&gt;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&lt;p&gt;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&lt;label for="</a:t>
            </a:r>
            <a:r>
              <a:rPr lang="en-US" altLang="zh-CN" sz="1100" kern="100" dirty="0" err="1">
                <a:latin typeface="Arial" panose="020B0604020202020204" pitchFamily="34" charset="0"/>
                <a:ea typeface="宋体" panose="02010600030101010101" pitchFamily="2" charset="-122"/>
              </a:rPr>
              <a:t>id_password</a:t>
            </a:r>
            <a:r>
              <a:rPr lang="en-US" altLang="zh-CN" sz="1100" kern="100" dirty="0">
                <a:latin typeface="Arial" panose="020B0604020202020204" pitchFamily="34" charset="0"/>
                <a:ea typeface="宋体" panose="02010600030101010101" pitchFamily="2" charset="-122"/>
              </a:rPr>
              <a:t>"&gt;</a:t>
            </a:r>
            <a:r>
              <a:rPr lang="zh-CN" altLang="en-US" sz="1100" kern="100" dirty="0">
                <a:latin typeface="Arial" panose="020B0604020202020204" pitchFamily="34" charset="0"/>
                <a:ea typeface="宋体" panose="02010600030101010101" pitchFamily="2" charset="-122"/>
              </a:rPr>
              <a:t>密码：</a:t>
            </a:r>
            <a:r>
              <a:rPr lang="en-US" altLang="zh-CN" sz="1100" kern="100" dirty="0">
                <a:latin typeface="Arial" panose="020B0604020202020204" pitchFamily="34" charset="0"/>
                <a:ea typeface="宋体" panose="02010600030101010101" pitchFamily="2" charset="-122"/>
              </a:rPr>
              <a:t>&lt;/label&gt;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&lt;input type="password" id="</a:t>
            </a:r>
            <a:r>
              <a:rPr lang="en-US" altLang="zh-CN" sz="1100" kern="100" dirty="0" err="1">
                <a:latin typeface="Arial" panose="020B0604020202020204" pitchFamily="34" charset="0"/>
                <a:ea typeface="宋体" panose="02010600030101010101" pitchFamily="2" charset="-122"/>
              </a:rPr>
              <a:t>id_password</a:t>
            </a:r>
            <a:r>
              <a:rPr lang="en-US" altLang="zh-CN" sz="1100" kern="100" dirty="0">
                <a:latin typeface="Arial" panose="020B0604020202020204" pitchFamily="34" charset="0"/>
                <a:ea typeface="宋体" panose="02010600030101010101" pitchFamily="2" charset="-122"/>
              </a:rPr>
              <a:t>" placeholder="</a:t>
            </a:r>
            <a:r>
              <a:rPr lang="zh-CN" altLang="en-US" sz="1100" kern="100" dirty="0">
                <a:latin typeface="Arial" panose="020B0604020202020204" pitchFamily="34" charset="0"/>
                <a:ea typeface="宋体" panose="02010600030101010101" pitchFamily="2" charset="-122"/>
              </a:rPr>
              <a:t>密码</a:t>
            </a:r>
            <a:r>
              <a:rPr lang="en-US" altLang="zh-CN" sz="1100" kern="100" dirty="0">
                <a:latin typeface="Arial" panose="020B0604020202020204" pitchFamily="34" charset="0"/>
                <a:ea typeface="宋体" panose="02010600030101010101" pitchFamily="2" charset="-122"/>
              </a:rPr>
              <a:t>" name="password" required &gt;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&lt;/p&gt;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&lt;input type="submit" value="</a:t>
            </a:r>
            <a:r>
              <a:rPr lang="zh-CN" altLang="en-US" sz="1100" kern="100" dirty="0">
                <a:latin typeface="Arial" panose="020B0604020202020204" pitchFamily="34" charset="0"/>
                <a:ea typeface="宋体" panose="02010600030101010101" pitchFamily="2" charset="-122"/>
              </a:rPr>
              <a:t>确定</a:t>
            </a:r>
            <a:r>
              <a:rPr lang="en-US" altLang="zh-CN" sz="1100" kern="100" dirty="0">
                <a:latin typeface="Arial" panose="020B0604020202020204" pitchFamily="34" charset="0"/>
                <a:ea typeface="宋体" panose="02010600030101010101" pitchFamily="2" charset="-122"/>
              </a:rPr>
              <a: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&lt;/form&gt;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&lt;/div&gt;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&lt;/body&gt;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&lt;/html&gt;</a:t>
            </a:r>
            <a:endParaRPr lang="en-US" altLang="zh-CN" sz="1100" kern="100" dirty="0">
              <a:latin typeface="Arial" panose="020B0604020202020204" pitchFamily="34" charset="0"/>
              <a:ea typeface="宋体" panose="02010600030101010101" pitchFamily="2"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624704"/>
            <a:ext cx="7920058" cy="595291"/>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接下来我们使用</a:t>
            </a:r>
            <a:r>
              <a:rPr lang="en-US" altLang="zh-CN" dirty="0">
                <a:solidFill>
                  <a:schemeClr val="tx1">
                    <a:lumMod val="75000"/>
                    <a:lumOff val="25000"/>
                  </a:schemeClr>
                </a:solidFill>
                <a:latin typeface="Candara" panose="020E0502030303020204"/>
                <a:ea typeface="微软雅黑" panose="020B0503020204020204" pitchFamily="34" charset="-122"/>
              </a:rPr>
              <a:t>Bootstrap</a:t>
            </a:r>
            <a:r>
              <a:rPr lang="zh-CN" altLang="en-US" dirty="0">
                <a:solidFill>
                  <a:schemeClr val="tx1">
                    <a:lumMod val="75000"/>
                    <a:lumOff val="25000"/>
                  </a:schemeClr>
                </a:solidFill>
                <a:latin typeface="Candara" panose="020E0502030303020204"/>
                <a:ea typeface="微软雅黑" panose="020B0503020204020204" pitchFamily="34" charset="-122"/>
              </a:rPr>
              <a:t>进行美化。在</a:t>
            </a:r>
            <a:r>
              <a:rPr lang="en-US" altLang="zh-CN" dirty="0">
                <a:solidFill>
                  <a:schemeClr val="tx1">
                    <a:lumMod val="75000"/>
                    <a:lumOff val="25000"/>
                  </a:schemeClr>
                </a:solidFill>
                <a:latin typeface="Candara" panose="020E0502030303020204"/>
                <a:ea typeface="微软雅黑" panose="020B0503020204020204" pitchFamily="34" charset="-122"/>
              </a:rPr>
              <a:t>login.html</a:t>
            </a:r>
            <a:r>
              <a:rPr lang="zh-CN" altLang="en-US" dirty="0">
                <a:solidFill>
                  <a:schemeClr val="tx1">
                    <a:lumMod val="75000"/>
                    <a:lumOff val="25000"/>
                  </a:schemeClr>
                </a:solidFill>
                <a:latin typeface="Candara" panose="020E0502030303020204"/>
                <a:ea typeface="微软雅黑" panose="020B0503020204020204" pitchFamily="34" charset="-122"/>
              </a:rPr>
              <a:t>文件内引入：</a:t>
            </a:r>
            <a:endParaRPr lang="en-US" altLang="zh-CN"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CSS</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826103" y="2167107"/>
            <a:ext cx="7491794" cy="26161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&lt;link </a:t>
            </a:r>
            <a:r>
              <a:rPr lang="en-US" altLang="zh-CN" sz="1100" kern="100" dirty="0" err="1">
                <a:latin typeface="Arial" panose="020B0604020202020204" pitchFamily="34" charset="0"/>
                <a:ea typeface="宋体" panose="02010600030101010101" pitchFamily="2" charset="-122"/>
              </a:rPr>
              <a:t>href</a:t>
            </a:r>
            <a:r>
              <a:rPr lang="en-US" altLang="zh-CN" sz="1100" kern="100" dirty="0">
                <a:latin typeface="Arial" panose="020B0604020202020204" pitchFamily="34" charset="0"/>
                <a:ea typeface="宋体" panose="02010600030101010101" pitchFamily="2" charset="-122"/>
              </a:rPr>
              <a:t>="https://cdn.bootcss.com/twitter-bootstrap/4.3.1/</a:t>
            </a:r>
            <a:r>
              <a:rPr lang="en-US" altLang="zh-CN" sz="1100" kern="100" dirty="0" err="1">
                <a:latin typeface="Arial" panose="020B0604020202020204" pitchFamily="34" charset="0"/>
                <a:ea typeface="宋体" panose="02010600030101010101" pitchFamily="2" charset="-122"/>
              </a:rPr>
              <a:t>css</a:t>
            </a:r>
            <a:r>
              <a:rPr lang="en-US" altLang="zh-CN" sz="1100" kern="100" dirty="0">
                <a:latin typeface="Arial" panose="020B0604020202020204" pitchFamily="34" charset="0"/>
                <a:ea typeface="宋体" panose="02010600030101010101" pitchFamily="2" charset="-122"/>
              </a:rPr>
              <a:t>/bootstrap.min.css" </a:t>
            </a:r>
            <a:r>
              <a:rPr lang="en-US" altLang="zh-CN" sz="1100" kern="100" dirty="0" err="1">
                <a:latin typeface="Arial" panose="020B0604020202020204" pitchFamily="34" charset="0"/>
                <a:ea typeface="宋体" panose="02010600030101010101" pitchFamily="2" charset="-122"/>
              </a:rPr>
              <a:t>rel</a:t>
            </a:r>
            <a:r>
              <a:rPr lang="en-US" altLang="zh-CN" sz="1100" kern="100" dirty="0">
                <a:latin typeface="Arial" panose="020B0604020202020204" pitchFamily="34" charset="0"/>
                <a:ea typeface="宋体" panose="02010600030101010101" pitchFamily="2" charset="-122"/>
              </a:rPr>
              <a:t>="stylesheet"&gt;</a:t>
            </a:r>
            <a:endParaRPr lang="en-US" altLang="zh-CN" sz="1100" kern="100" dirty="0">
              <a:latin typeface="Arial" panose="020B0604020202020204" pitchFamily="34" charset="0"/>
              <a:ea typeface="宋体" panose="02010600030101010101" pitchFamily="2" charset="-122"/>
            </a:endParaRPr>
          </a:p>
        </p:txBody>
      </p:sp>
      <p:sp>
        <p:nvSpPr>
          <p:cNvPr id="7" name="TextBox 2"/>
          <p:cNvSpPr txBox="1">
            <a:spLocks noGrp="1"/>
          </p:cNvSpPr>
          <p:nvPr/>
        </p:nvSpPr>
        <p:spPr>
          <a:xfrm>
            <a:off x="611971" y="2470270"/>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en-US" altLang="zh-CN" dirty="0">
                <a:solidFill>
                  <a:schemeClr val="tx1">
                    <a:lumMod val="75000"/>
                    <a:lumOff val="25000"/>
                  </a:schemeClr>
                </a:solidFill>
                <a:latin typeface="Candara" panose="020E0502030303020204"/>
                <a:ea typeface="微软雅黑" panose="020B0503020204020204" pitchFamily="34" charset="-122"/>
              </a:rPr>
              <a:t>JS</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0" name="TextBox 2"/>
          <p:cNvSpPr txBox="1">
            <a:spLocks noGrp="1"/>
          </p:cNvSpPr>
          <p:nvPr/>
        </p:nvSpPr>
        <p:spPr>
          <a:xfrm>
            <a:off x="826103" y="2799218"/>
            <a:ext cx="7491794" cy="43088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&lt;script </a:t>
            </a:r>
            <a:r>
              <a:rPr lang="en-US" altLang="zh-CN" sz="1100" kern="100" dirty="0" err="1">
                <a:latin typeface="Arial" panose="020B0604020202020204" pitchFamily="34" charset="0"/>
                <a:ea typeface="宋体" panose="02010600030101010101" pitchFamily="2" charset="-122"/>
              </a:rPr>
              <a:t>src</a:t>
            </a:r>
            <a:r>
              <a:rPr lang="en-US" altLang="zh-CN" sz="1100" kern="100" dirty="0">
                <a:latin typeface="Arial" panose="020B0604020202020204" pitchFamily="34" charset="0"/>
                <a:ea typeface="宋体" panose="02010600030101010101" pitchFamily="2" charset="-122"/>
              </a:rPr>
              <a:t>="https://cdn.bootcss.com/twitter-bootstrap/4.3.1/</a:t>
            </a:r>
            <a:r>
              <a:rPr lang="en-US" altLang="zh-CN" sz="1100" kern="100" dirty="0" err="1">
                <a:latin typeface="Arial" panose="020B0604020202020204" pitchFamily="34" charset="0"/>
                <a:ea typeface="宋体" panose="02010600030101010101" pitchFamily="2" charset="-122"/>
              </a:rPr>
              <a:t>js</a:t>
            </a:r>
            <a:r>
              <a:rPr lang="en-US" altLang="zh-CN" sz="1100" kern="100" dirty="0">
                <a:latin typeface="Arial" panose="020B0604020202020204" pitchFamily="34" charset="0"/>
                <a:ea typeface="宋体" panose="02010600030101010101" pitchFamily="2" charset="-122"/>
              </a:rPr>
              <a:t>/bootstrap.min.js"&gt;&lt;/script&gt;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&lt;script </a:t>
            </a:r>
            <a:r>
              <a:rPr lang="en-US" altLang="zh-CN" sz="1100" kern="100" dirty="0" err="1">
                <a:latin typeface="Arial" panose="020B0604020202020204" pitchFamily="34" charset="0"/>
                <a:ea typeface="宋体" panose="02010600030101010101" pitchFamily="2" charset="-122"/>
              </a:rPr>
              <a:t>src</a:t>
            </a:r>
            <a:r>
              <a:rPr lang="en-US" altLang="zh-CN" sz="1100" kern="100" dirty="0">
                <a:latin typeface="Arial" panose="020B0604020202020204" pitchFamily="34" charset="0"/>
                <a:ea typeface="宋体" panose="02010600030101010101" pitchFamily="2" charset="-122"/>
              </a:rPr>
              <a:t>="https://cdn.bootcss.com/popper.js/1.15.0/</a:t>
            </a:r>
            <a:r>
              <a:rPr lang="en-US" altLang="zh-CN" sz="1100" kern="100" dirty="0" err="1">
                <a:latin typeface="Arial" panose="020B0604020202020204" pitchFamily="34" charset="0"/>
                <a:ea typeface="宋体" panose="02010600030101010101" pitchFamily="2" charset="-122"/>
              </a:rPr>
              <a:t>umd</a:t>
            </a:r>
            <a:r>
              <a:rPr lang="en-US" altLang="zh-CN" sz="1100" kern="100" dirty="0">
                <a:latin typeface="Arial" panose="020B0604020202020204" pitchFamily="34" charset="0"/>
                <a:ea typeface="宋体" panose="02010600030101010101" pitchFamily="2" charset="-122"/>
              </a:rPr>
              <a:t>/popper.js"&gt;&lt;/script&gt;</a:t>
            </a:r>
            <a:endParaRPr lang="en-US" altLang="zh-CN" sz="1100" kern="100" dirty="0">
              <a:latin typeface="Arial" panose="020B0604020202020204" pitchFamily="34" charset="0"/>
              <a:ea typeface="宋体" panose="02010600030101010101" pitchFamily="2" charset="-122"/>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8" name="TextBox 2"/>
          <p:cNvSpPr txBox="1">
            <a:spLocks noGrp="1"/>
          </p:cNvSpPr>
          <p:nvPr/>
        </p:nvSpPr>
        <p:spPr>
          <a:xfrm>
            <a:off x="826103" y="859065"/>
            <a:ext cx="7491794" cy="513986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&lt;!doctype html&gt;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&lt;html lang="</a:t>
            </a:r>
            <a:r>
              <a:rPr lang="en-US" altLang="zh-CN" sz="800" kern="100" dirty="0" err="1">
                <a:latin typeface="Arial" panose="020B0604020202020204" pitchFamily="34" charset="0"/>
                <a:ea typeface="宋体" panose="02010600030101010101" pitchFamily="2" charset="-122"/>
              </a:rPr>
              <a:t>en</a:t>
            </a:r>
            <a:r>
              <a:rPr lang="en-US" altLang="zh-CN" sz="800" kern="100" dirty="0">
                <a:latin typeface="Arial" panose="020B0604020202020204" pitchFamily="34" charset="0"/>
                <a:ea typeface="宋体" panose="02010600030101010101" pitchFamily="2" charset="-122"/>
              </a:rPr>
              <a: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&lt;head&gt;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Required meta tags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&lt;meta charset="utf-8"&gt;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&lt;meta name="viewport" content="width=device-width, initial-scale=1, shrink-to-fit=no"&gt;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a:t>
            </a:r>
            <a:r>
              <a:rPr lang="zh-CN" altLang="en-US" sz="800" kern="100" dirty="0">
                <a:latin typeface="Arial" panose="020B0604020202020204" pitchFamily="34" charset="0"/>
                <a:ea typeface="宋体" panose="02010600030101010101" pitchFamily="2" charset="-122"/>
              </a:rPr>
              <a:t>上述</a:t>
            </a:r>
            <a:r>
              <a:rPr lang="en-US" altLang="zh-CN" sz="800" kern="100" dirty="0">
                <a:latin typeface="Arial" panose="020B0604020202020204" pitchFamily="34" charset="0"/>
                <a:ea typeface="宋体" panose="02010600030101010101" pitchFamily="2" charset="-122"/>
              </a:rPr>
              <a:t>meta</a:t>
            </a:r>
            <a:r>
              <a:rPr lang="zh-CN" altLang="en-US" sz="800" kern="100" dirty="0">
                <a:latin typeface="Arial" panose="020B0604020202020204" pitchFamily="34" charset="0"/>
                <a:ea typeface="宋体" panose="02010600030101010101" pitchFamily="2" charset="-122"/>
              </a:rPr>
              <a:t>标签*必须*放在最前面，任何其他内容都*必须*跟随其后！ </a:t>
            </a:r>
            <a:r>
              <a:rPr lang="en-US" altLang="zh-CN" sz="800" kern="100" dirty="0">
                <a:latin typeface="Arial" panose="020B0604020202020204" pitchFamily="34" charset="0"/>
                <a:ea typeface="宋体" panose="02010600030101010101" pitchFamily="2" charset="-122"/>
              </a:rPr>
              <a: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Bootstrap CSS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&lt;link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="https://cdn.bootcss.com/twitter-bootstrap/4.3.1/</a:t>
            </a:r>
            <a:r>
              <a:rPr lang="en-US" altLang="zh-CN" sz="800" kern="100" dirty="0" err="1">
                <a:latin typeface="Arial" panose="020B0604020202020204" pitchFamily="34" charset="0"/>
                <a:ea typeface="宋体" panose="02010600030101010101" pitchFamily="2" charset="-122"/>
              </a:rPr>
              <a:t>css</a:t>
            </a:r>
            <a:r>
              <a:rPr lang="en-US" altLang="zh-CN" sz="800" kern="100" dirty="0">
                <a:latin typeface="Arial" panose="020B0604020202020204" pitchFamily="34" charset="0"/>
                <a:ea typeface="宋体" panose="02010600030101010101" pitchFamily="2" charset="-122"/>
              </a:rPr>
              <a:t>/bootstrap.min.css" </a:t>
            </a:r>
            <a:r>
              <a:rPr lang="en-US" altLang="zh-CN" sz="800" kern="100" dirty="0" err="1">
                <a:latin typeface="Arial" panose="020B0604020202020204" pitchFamily="34" charset="0"/>
                <a:ea typeface="宋体" panose="02010600030101010101" pitchFamily="2" charset="-122"/>
              </a:rPr>
              <a:t>rel</a:t>
            </a:r>
            <a:r>
              <a:rPr lang="en-US" altLang="zh-CN" sz="800" kern="100" dirty="0">
                <a:latin typeface="Arial" panose="020B0604020202020204" pitchFamily="34" charset="0"/>
                <a:ea typeface="宋体" panose="02010600030101010101" pitchFamily="2" charset="-122"/>
              </a:rPr>
              <a:t>="stylesheet"&gt;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&lt;title&gt;</a:t>
            </a:r>
            <a:r>
              <a:rPr lang="zh-CN" altLang="en-US" sz="800" kern="100" dirty="0">
                <a:latin typeface="Arial" panose="020B0604020202020204" pitchFamily="34" charset="0"/>
                <a:ea typeface="宋体" panose="02010600030101010101" pitchFamily="2" charset="-122"/>
              </a:rPr>
              <a:t>登录</a:t>
            </a:r>
            <a:r>
              <a:rPr lang="en-US" altLang="zh-CN" sz="800" kern="100" dirty="0">
                <a:latin typeface="Arial" panose="020B0604020202020204" pitchFamily="34" charset="0"/>
                <a:ea typeface="宋体" panose="02010600030101010101" pitchFamily="2" charset="-122"/>
              </a:rPr>
              <a:t>&lt;/title&gt;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&lt;/head&gt;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&lt;body&gt;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class="container"&gt;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class="col"&gt;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&lt;form class="form-login" action="/login/" method="post"&gt;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&lt;h3 class="text-center"&gt;</a:t>
            </a:r>
            <a:r>
              <a:rPr lang="zh-CN" altLang="en-US" sz="800" kern="100" dirty="0">
                <a:latin typeface="Arial" panose="020B0604020202020204" pitchFamily="34" charset="0"/>
                <a:ea typeface="宋体" panose="02010600030101010101" pitchFamily="2" charset="-122"/>
              </a:rPr>
              <a:t>欢迎登录</a:t>
            </a:r>
            <a:r>
              <a:rPr lang="en-US" altLang="zh-CN" sz="800" kern="100" dirty="0">
                <a:latin typeface="Arial" panose="020B0604020202020204" pitchFamily="34" charset="0"/>
                <a:ea typeface="宋体" panose="02010600030101010101" pitchFamily="2" charset="-122"/>
              </a:rPr>
              <a:t>&lt;/h3&gt;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&lt;label for="</a:t>
            </a:r>
            <a:r>
              <a:rPr lang="en-US" altLang="zh-CN" sz="800" kern="100" dirty="0" err="1">
                <a:latin typeface="Arial" panose="020B0604020202020204" pitchFamily="34" charset="0"/>
                <a:ea typeface="宋体" panose="02010600030101010101" pitchFamily="2" charset="-122"/>
              </a:rPr>
              <a:t>id_username</a:t>
            </a:r>
            <a:r>
              <a:rPr lang="en-US" altLang="zh-CN" sz="800" kern="100" dirty="0">
                <a:latin typeface="Arial" panose="020B0604020202020204" pitchFamily="34" charset="0"/>
                <a:ea typeface="宋体" panose="02010600030101010101" pitchFamily="2" charset="-122"/>
              </a:rPr>
              <a:t>"&gt;</a:t>
            </a:r>
            <a:r>
              <a:rPr lang="zh-CN" altLang="en-US" sz="800" kern="100" dirty="0">
                <a:latin typeface="Arial" panose="020B0604020202020204" pitchFamily="34" charset="0"/>
                <a:ea typeface="宋体" panose="02010600030101010101" pitchFamily="2" charset="-122"/>
              </a:rPr>
              <a:t>用户名：</a:t>
            </a:r>
            <a:r>
              <a:rPr lang="en-US" altLang="zh-CN" sz="800" kern="100" dirty="0">
                <a:latin typeface="Arial" panose="020B0604020202020204" pitchFamily="34" charset="0"/>
                <a:ea typeface="宋体" panose="02010600030101010101" pitchFamily="2" charset="-122"/>
              </a:rPr>
              <a:t>&lt;/label&gt;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&lt;input type="text" name='username' class="form-control" id="</a:t>
            </a:r>
            <a:r>
              <a:rPr lang="en-US" altLang="zh-CN" sz="800" kern="100" dirty="0" err="1">
                <a:latin typeface="Arial" panose="020B0604020202020204" pitchFamily="34" charset="0"/>
                <a:ea typeface="宋体" panose="02010600030101010101" pitchFamily="2" charset="-122"/>
              </a:rPr>
              <a:t>id_username</a:t>
            </a:r>
            <a:r>
              <a:rPr lang="en-US" altLang="zh-CN" sz="800" kern="100" dirty="0">
                <a:latin typeface="Arial" panose="020B0604020202020204" pitchFamily="34" charset="0"/>
                <a:ea typeface="宋体" panose="02010600030101010101" pitchFamily="2" charset="-122"/>
              </a:rPr>
              <a:t>" placeholder="Username" autofocus required&gt;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&lt;label for="</a:t>
            </a:r>
            <a:r>
              <a:rPr lang="en-US" altLang="zh-CN" sz="800" kern="100" dirty="0" err="1">
                <a:latin typeface="Arial" panose="020B0604020202020204" pitchFamily="34" charset="0"/>
                <a:ea typeface="宋体" panose="02010600030101010101" pitchFamily="2" charset="-122"/>
              </a:rPr>
              <a:t>id_password</a:t>
            </a:r>
            <a:r>
              <a:rPr lang="en-US" altLang="zh-CN" sz="800" kern="100" dirty="0">
                <a:latin typeface="Arial" panose="020B0604020202020204" pitchFamily="34" charset="0"/>
                <a:ea typeface="宋体" panose="02010600030101010101" pitchFamily="2" charset="-122"/>
              </a:rPr>
              <a:t>"&gt;</a:t>
            </a:r>
            <a:r>
              <a:rPr lang="zh-CN" altLang="en-US" sz="800" kern="100" dirty="0">
                <a:latin typeface="Arial" panose="020B0604020202020204" pitchFamily="34" charset="0"/>
                <a:ea typeface="宋体" panose="02010600030101010101" pitchFamily="2" charset="-122"/>
              </a:rPr>
              <a:t>密码：</a:t>
            </a:r>
            <a:r>
              <a:rPr lang="en-US" altLang="zh-CN" sz="800" kern="100" dirty="0">
                <a:latin typeface="Arial" panose="020B0604020202020204" pitchFamily="34" charset="0"/>
                <a:ea typeface="宋体" panose="02010600030101010101" pitchFamily="2" charset="-122"/>
              </a:rPr>
              <a:t>&lt;/label&gt;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&lt;input type="password" name='password' class="form-control" id="</a:t>
            </a:r>
            <a:r>
              <a:rPr lang="en-US" altLang="zh-CN" sz="800" kern="100" dirty="0" err="1">
                <a:latin typeface="Arial" panose="020B0604020202020204" pitchFamily="34" charset="0"/>
                <a:ea typeface="宋体" panose="02010600030101010101" pitchFamily="2" charset="-122"/>
              </a:rPr>
              <a:t>id_password</a:t>
            </a:r>
            <a:r>
              <a:rPr lang="en-US" altLang="zh-CN" sz="800" kern="100" dirty="0">
                <a:latin typeface="Arial" panose="020B0604020202020204" pitchFamily="34" charset="0"/>
                <a:ea typeface="宋体" panose="02010600030101010101" pitchFamily="2" charset="-122"/>
              </a:rPr>
              <a:t>" placeholder="Password" required&gt;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&lt;a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="/register/" class="text-success "&gt;&lt;ins&gt;</a:t>
            </a:r>
            <a:r>
              <a:rPr lang="zh-CN" altLang="en-US" sz="800" kern="100" dirty="0">
                <a:latin typeface="Arial" panose="020B0604020202020204" pitchFamily="34" charset="0"/>
                <a:ea typeface="宋体" panose="02010600030101010101" pitchFamily="2" charset="-122"/>
              </a:rPr>
              <a:t>新用户注册</a:t>
            </a:r>
            <a:r>
              <a:rPr lang="en-US" altLang="zh-CN" sz="800" kern="100" dirty="0">
                <a:latin typeface="Arial" panose="020B0604020202020204" pitchFamily="34" charset="0"/>
                <a:ea typeface="宋体" panose="02010600030101010101" pitchFamily="2" charset="-122"/>
              </a:rPr>
              <a:t>&lt;/ins&gt;&lt;/a&gt;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&lt;button type="submit" class="</a:t>
            </a:r>
            <a:r>
              <a:rPr lang="en-US" altLang="zh-CN" sz="800" kern="100" dirty="0" err="1">
                <a:latin typeface="Arial" panose="020B0604020202020204" pitchFamily="34" charset="0"/>
                <a:ea typeface="宋体" panose="02010600030101010101" pitchFamily="2" charset="-122"/>
              </a:rPr>
              <a:t>btn</a:t>
            </a: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btn</a:t>
            </a:r>
            <a:r>
              <a:rPr lang="en-US" altLang="zh-CN" sz="800" kern="100" dirty="0">
                <a:latin typeface="Arial" panose="020B0604020202020204" pitchFamily="34" charset="0"/>
                <a:ea typeface="宋体" panose="02010600030101010101" pitchFamily="2" charset="-122"/>
              </a:rPr>
              <a:t>-primary float-right"&gt;</a:t>
            </a:r>
            <a:r>
              <a:rPr lang="zh-CN" altLang="en-US" sz="800" kern="100" dirty="0">
                <a:latin typeface="Arial" panose="020B0604020202020204" pitchFamily="34" charset="0"/>
                <a:ea typeface="宋体" panose="02010600030101010101" pitchFamily="2" charset="-122"/>
              </a:rPr>
              <a:t>登录</a:t>
            </a:r>
            <a:r>
              <a:rPr lang="en-US" altLang="zh-CN" sz="800" kern="100" dirty="0">
                <a:latin typeface="Arial" panose="020B0604020202020204" pitchFamily="34" charset="0"/>
                <a:ea typeface="宋体" panose="02010600030101010101" pitchFamily="2" charset="-122"/>
              </a:rPr>
              <a:t>&lt;/button&gt;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&lt;/form&gt;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 &lt;!-- /container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Optional JavaScript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jQuery first, then Popper.js, then Bootstrap JS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zh-CN" altLang="en-US" sz="800" kern="100" dirty="0">
                <a:latin typeface="Arial" panose="020B0604020202020204" pitchFamily="34" charset="0"/>
                <a:ea typeface="宋体" panose="02010600030101010101" pitchFamily="2" charset="-122"/>
              </a:rPr>
              <a:t>以下三者的引用顺序是固定的</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a:t>
            </a:r>
            <a:r>
              <a:rPr lang="en-US" altLang="zh-CN" sz="800" kern="100" dirty="0" err="1">
                <a:latin typeface="Arial" panose="020B0604020202020204" pitchFamily="34" charset="0"/>
                <a:ea typeface="宋体" panose="02010600030101010101" pitchFamily="2" charset="-122"/>
              </a:rPr>
              <a:t>jquery</a:t>
            </a:r>
            <a:r>
              <a:rPr lang="en-US" altLang="zh-CN" sz="800" kern="100" dirty="0">
                <a:latin typeface="Arial" panose="020B0604020202020204" pitchFamily="34" charset="0"/>
                <a:ea typeface="宋体" panose="02010600030101010101" pitchFamily="2" charset="-122"/>
              </a:rPr>
              <a:t>/3.3.1/jquery.js"&gt;&lt;/script&gt;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="https://cdn.bootcss.com/popper.js/1.15.0/</a:t>
            </a:r>
            <a:r>
              <a:rPr lang="en-US" altLang="zh-CN" sz="800" kern="100" dirty="0" err="1">
                <a:latin typeface="Arial" panose="020B0604020202020204" pitchFamily="34" charset="0"/>
                <a:ea typeface="宋体" panose="02010600030101010101" pitchFamily="2" charset="-122"/>
              </a:rPr>
              <a:t>umd</a:t>
            </a:r>
            <a:r>
              <a:rPr lang="en-US" altLang="zh-CN" sz="800" kern="100" dirty="0">
                <a:latin typeface="Arial" panose="020B0604020202020204" pitchFamily="34" charset="0"/>
                <a:ea typeface="宋体" panose="02010600030101010101" pitchFamily="2" charset="-122"/>
              </a:rPr>
              <a:t>/popper.js"&gt;&lt;/script&gt;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="https://cdn.bootcss.com/twitter-bootstrap/4.3.1/</a:t>
            </a:r>
            <a:r>
              <a:rPr lang="en-US" altLang="zh-CN" sz="800" kern="100" dirty="0" err="1">
                <a:latin typeface="Arial" panose="020B0604020202020204" pitchFamily="34" charset="0"/>
                <a:ea typeface="宋体" panose="02010600030101010101" pitchFamily="2" charset="-122"/>
              </a:rPr>
              <a:t>js</a:t>
            </a:r>
            <a:r>
              <a:rPr lang="en-US" altLang="zh-CN" sz="800" kern="100" dirty="0">
                <a:latin typeface="Arial" panose="020B0604020202020204" pitchFamily="34" charset="0"/>
                <a:ea typeface="宋体" panose="02010600030101010101" pitchFamily="2" charset="-122"/>
              </a:rPr>
              <a:t>/bootstrap.min.js"&gt;&lt;/script&gt;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&lt;/body&gt;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&lt;/html&gt;</a:t>
            </a:r>
            <a:endParaRPr lang="en-US" altLang="zh-CN" sz="800" kern="100" dirty="0">
              <a:latin typeface="Arial" panose="020B0604020202020204" pitchFamily="34" charset="0"/>
              <a:ea typeface="宋体" panose="02010600030101010101" pitchFamily="2" charset="-122"/>
            </a:endParaRPr>
          </a:p>
        </p:txBody>
      </p:sp>
      <p:sp>
        <p:nvSpPr>
          <p:cNvPr id="6"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14.1.2 Django</a:t>
            </a:r>
            <a:r>
              <a:rPr lang="zh-CN" altLang="en-US" sz="2000" dirty="0"/>
              <a:t>的安装</a:t>
            </a:r>
            <a:endParaRPr lang="zh-CN" sz="2000" dirty="0"/>
          </a:p>
        </p:txBody>
      </p:sp>
      <p:sp>
        <p:nvSpPr>
          <p:cNvPr id="7" name="TextBox 2"/>
          <p:cNvSpPr txBox="1">
            <a:spLocks noGrp="1"/>
          </p:cNvSpPr>
          <p:nvPr/>
        </p:nvSpPr>
        <p:spPr>
          <a:xfrm>
            <a:off x="611971" y="1726420"/>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点击浏览文件，进入</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安装目录，在</a:t>
            </a:r>
            <a:r>
              <a:rPr lang="en-US" altLang="zh-CN" sz="2000" dirty="0">
                <a:solidFill>
                  <a:schemeClr val="tx1">
                    <a:lumMod val="75000"/>
                    <a:lumOff val="25000"/>
                  </a:schemeClr>
                </a:solidFill>
                <a:latin typeface="Candara" panose="020E0502030303020204"/>
                <a:ea typeface="微软雅黑" panose="020B0503020204020204" pitchFamily="34" charset="-122"/>
              </a:rPr>
              <a:t>Scripts</a:t>
            </a:r>
            <a:r>
              <a:rPr lang="zh-CN" altLang="en-US" sz="2000" dirty="0">
                <a:solidFill>
                  <a:schemeClr val="tx1">
                    <a:lumMod val="75000"/>
                    <a:lumOff val="25000"/>
                  </a:schemeClr>
                </a:solidFill>
                <a:latin typeface="Candara" panose="020E0502030303020204"/>
                <a:ea typeface="微软雅黑" panose="020B0503020204020204" pitchFamily="34" charset="-122"/>
              </a:rPr>
              <a:t>目录中找到</a:t>
            </a:r>
            <a:r>
              <a:rPr lang="en-US" altLang="zh-CN" sz="2000" dirty="0">
                <a:solidFill>
                  <a:schemeClr val="tx1">
                    <a:lumMod val="75000"/>
                    <a:lumOff val="25000"/>
                  </a:schemeClr>
                </a:solidFill>
                <a:latin typeface="Candara" panose="020E0502030303020204"/>
                <a:ea typeface="微软雅黑" panose="020B0503020204020204" pitchFamily="34" charset="-122"/>
              </a:rPr>
              <a:t>django-admin.exe</a:t>
            </a:r>
            <a:r>
              <a:rPr lang="zh-CN" altLang="en-US" sz="2000" dirty="0">
                <a:solidFill>
                  <a:schemeClr val="tx1">
                    <a:lumMod val="75000"/>
                    <a:lumOff val="25000"/>
                  </a:schemeClr>
                </a:solidFill>
                <a:latin typeface="Candara" panose="020E0502030303020204"/>
                <a:ea typeface="微软雅黑" panose="020B0503020204020204" pitchFamily="34" charset="-122"/>
              </a:rPr>
              <a:t>文件将它加入到环境变量中。</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0"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35965" y="3073874"/>
            <a:ext cx="5272069" cy="1383391"/>
          </a:xfrm>
          <a:prstGeom prst="rect">
            <a:avLst/>
          </a:prstGeom>
          <a:noFill/>
          <a:ln>
            <a:noFill/>
          </a:ln>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开发实战</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40882"/>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再次访问一下</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页面，可以看到如下画面：</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11" name="图片 10"/>
          <p:cNvPicPr>
            <a:picLocks noChangeAspect="1" noChangeArrowheads="1"/>
          </p:cNvPicPr>
          <p:nvPr/>
        </p:nvPicPr>
        <p:blipFill>
          <a:blip r:embed="rId1" cstate="print">
            <a:extLst>
              <a:ext uri="{28A0092B-C50C-407E-A947-70E740481C1C}">
                <a14:useLocalDpi xmlns:a14="http://schemas.microsoft.com/office/drawing/2010/main" val="0"/>
              </a:ext>
            </a:extLst>
          </a:blip>
          <a:srcRect b="56652"/>
          <a:stretch>
            <a:fillRect/>
          </a:stretch>
        </p:blipFill>
        <p:spPr>
          <a:xfrm>
            <a:off x="246185" y="2694940"/>
            <a:ext cx="8583930" cy="2177415"/>
          </a:xfrm>
          <a:prstGeom prst="rect">
            <a:avLst/>
          </a:prstGeom>
          <a:noFill/>
          <a:ln>
            <a:noFill/>
          </a:ln>
        </p:spPr>
      </p:pic>
      <p:sp>
        <p:nvSpPr>
          <p:cNvPr id="7" name="TextBox 3"/>
          <p:cNvSpPr txBox="1"/>
          <p:nvPr/>
        </p:nvSpPr>
        <p:spPr>
          <a:xfrm>
            <a:off x="398585" y="2579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8" name="TextBox 2"/>
          <p:cNvSpPr txBox="1">
            <a:spLocks noGrp="1"/>
          </p:cNvSpPr>
          <p:nvPr/>
        </p:nvSpPr>
        <p:spPr>
          <a:xfrm>
            <a:off x="826103" y="797510"/>
            <a:ext cx="7491794" cy="5262979"/>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800" kern="100" dirty="0" err="1">
                <a:latin typeface="Arial" panose="020B0604020202020204" pitchFamily="34" charset="0"/>
                <a:ea typeface="宋体" panose="02010600030101010101" pitchFamily="2" charset="-122"/>
              </a:rPr>
              <a:t>css</a:t>
            </a:r>
            <a:r>
              <a:rPr lang="en-US" altLang="zh-CN" sz="800" kern="100" dirty="0">
                <a:latin typeface="Arial" panose="020B0604020202020204" pitchFamily="34" charset="0"/>
                <a:ea typeface="宋体" panose="02010600030101010101" pitchFamily="2" charset="-122"/>
              </a:rPr>
              <a:t> </a:t>
            </a:r>
            <a:r>
              <a:rPr lang="zh-CN" altLang="en-US" sz="800" kern="100" dirty="0">
                <a:latin typeface="Arial" panose="020B0604020202020204" pitchFamily="34" charset="0"/>
                <a:ea typeface="宋体" panose="02010600030101010101" pitchFamily="2" charset="-122"/>
              </a:rPr>
              <a:t>文件</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body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height: 100%;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background-image: </a:t>
            </a:r>
            <a:r>
              <a:rPr lang="en-US" altLang="zh-CN" sz="800" kern="100" dirty="0" err="1">
                <a:latin typeface="Arial" panose="020B0604020202020204" pitchFamily="34" charset="0"/>
                <a:ea typeface="宋体" panose="02010600030101010101" pitchFamily="2" charset="-122"/>
              </a:rPr>
              <a:t>url</a:t>
            </a:r>
            <a:r>
              <a:rPr lang="en-US" altLang="zh-CN" sz="800" kern="100" dirty="0">
                <a:latin typeface="Arial" panose="020B0604020202020204" pitchFamily="34" charset="0"/>
                <a:ea typeface="宋体" panose="02010600030101010101" pitchFamily="2" charset="-122"/>
              </a:rPr>
              <a:t>('../image/bg.jpg');</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.form-login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width: 100%;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max-width: 330px;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padding: 15px;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 0 auto;</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.form-login{</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margin-top:80px;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font-weight: 400;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.form-login .form-control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position: relative;</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box-sizing: border-box;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height: auto;</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padding: 10px;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font-size: 16px;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.form-login .</a:t>
            </a:r>
            <a:r>
              <a:rPr lang="en-US" altLang="zh-CN" sz="800" kern="100" dirty="0" err="1">
                <a:latin typeface="Arial" panose="020B0604020202020204" pitchFamily="34" charset="0"/>
                <a:ea typeface="宋体" panose="02010600030101010101" pitchFamily="2" charset="-122"/>
              </a:rPr>
              <a:t>form-control:focus</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z-index: 2;</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.form-login input[type="text"]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margin-bottom: -1px;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border-bottom-right-radius: 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border-bottom-left-radius: 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.form-login input[type="password"]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margin-bottom: 10px;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border-top-left-radius: 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border-top-right-radius: 0;</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 a{</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display: inline-block;</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margin-top:25px;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font-size: 12px;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line-height: 10px;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p:txBody>
      </p:sp>
      <p:sp>
        <p:nvSpPr>
          <p:cNvPr id="6"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8" name="TextBox 2"/>
          <p:cNvSpPr txBox="1">
            <a:spLocks noGrp="1"/>
          </p:cNvSpPr>
          <p:nvPr/>
        </p:nvSpPr>
        <p:spPr>
          <a:xfrm>
            <a:off x="826103" y="699104"/>
            <a:ext cx="7491794" cy="600164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zh-CN" altLang="en-US" sz="800" kern="100" dirty="0">
                <a:latin typeface="Arial" panose="020B0604020202020204" pitchFamily="34" charset="0"/>
                <a:ea typeface="宋体" panose="02010600030101010101" pitchFamily="2" charset="-122"/>
              </a:rPr>
              <a:t>再次修改</a:t>
            </a:r>
            <a:r>
              <a:rPr lang="en-US" altLang="zh-CN" sz="800" kern="100" dirty="0">
                <a:latin typeface="Arial" panose="020B0604020202020204" pitchFamily="34" charset="0"/>
                <a:ea typeface="宋体" panose="02010600030101010101" pitchFamily="2" charset="-122"/>
              </a:rPr>
              <a:t>login.html</a:t>
            </a:r>
            <a:r>
              <a:rPr lang="zh-CN" altLang="en-US" sz="800" kern="100" dirty="0">
                <a:latin typeface="Arial" panose="020B0604020202020204" pitchFamily="34" charset="0"/>
                <a:ea typeface="宋体" panose="02010600030101010101" pitchFamily="2" charset="-122"/>
              </a:rPr>
              <a:t>文件如下：</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load static %}</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&lt;!doctype html&gt;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&lt;html lang="</a:t>
            </a:r>
            <a:r>
              <a:rPr lang="en-US" altLang="zh-CN" sz="800" kern="100" dirty="0" err="1">
                <a:latin typeface="Arial" panose="020B0604020202020204" pitchFamily="34" charset="0"/>
                <a:ea typeface="宋体" panose="02010600030101010101" pitchFamily="2" charset="-122"/>
              </a:rPr>
              <a:t>en</a:t>
            </a:r>
            <a:r>
              <a:rPr lang="en-US" altLang="zh-CN" sz="800" kern="100" dirty="0">
                <a:latin typeface="Arial" panose="020B0604020202020204" pitchFamily="34" charset="0"/>
                <a:ea typeface="宋体" panose="02010600030101010101" pitchFamily="2" charset="-122"/>
              </a:rPr>
              <a: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&lt;head&gt;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Required meta tags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&lt;meta charset="utf-8"&gt;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&lt;meta name="viewport" content="width=device-width, initial-scale=1, shrink-to-fit=no"&gt;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a:t>
            </a:r>
            <a:r>
              <a:rPr lang="zh-CN" altLang="en-US" sz="800" kern="100" dirty="0">
                <a:latin typeface="Arial" panose="020B0604020202020204" pitchFamily="34" charset="0"/>
                <a:ea typeface="宋体" panose="02010600030101010101" pitchFamily="2" charset="-122"/>
              </a:rPr>
              <a:t>上述</a:t>
            </a:r>
            <a:r>
              <a:rPr lang="en-US" altLang="zh-CN" sz="800" kern="100" dirty="0">
                <a:latin typeface="Arial" panose="020B0604020202020204" pitchFamily="34" charset="0"/>
                <a:ea typeface="宋体" panose="02010600030101010101" pitchFamily="2" charset="-122"/>
              </a:rPr>
              <a:t>meta</a:t>
            </a:r>
            <a:r>
              <a:rPr lang="zh-CN" altLang="en-US" sz="800" kern="100" dirty="0">
                <a:latin typeface="Arial" panose="020B0604020202020204" pitchFamily="34" charset="0"/>
                <a:ea typeface="宋体" panose="02010600030101010101" pitchFamily="2" charset="-122"/>
              </a:rPr>
              <a:t>标签*必须*放在最前面，任何其他内容都*必须*跟随其后！ </a:t>
            </a:r>
            <a:r>
              <a:rPr lang="en-US" altLang="zh-CN" sz="800" kern="100" dirty="0">
                <a:latin typeface="Arial" panose="020B0604020202020204" pitchFamily="34" charset="0"/>
                <a:ea typeface="宋体" panose="02010600030101010101" pitchFamily="2" charset="-122"/>
              </a:rPr>
              <a: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Bootstrap CSS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&lt;link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="https://cdn.bootcss.com/twitter-bootstrap/4.3.1/</a:t>
            </a:r>
            <a:r>
              <a:rPr lang="en-US" altLang="zh-CN" sz="800" kern="100" dirty="0" err="1">
                <a:latin typeface="Arial" panose="020B0604020202020204" pitchFamily="34" charset="0"/>
                <a:ea typeface="宋体" panose="02010600030101010101" pitchFamily="2" charset="-122"/>
              </a:rPr>
              <a:t>css</a:t>
            </a:r>
            <a:r>
              <a:rPr lang="en-US" altLang="zh-CN" sz="800" kern="100" dirty="0">
                <a:latin typeface="Arial" panose="020B0604020202020204" pitchFamily="34" charset="0"/>
                <a:ea typeface="宋体" panose="02010600030101010101" pitchFamily="2" charset="-122"/>
              </a:rPr>
              <a:t>/bootstrap.min.css" </a:t>
            </a:r>
            <a:r>
              <a:rPr lang="en-US" altLang="zh-CN" sz="800" kern="100" dirty="0" err="1">
                <a:latin typeface="Arial" panose="020B0604020202020204" pitchFamily="34" charset="0"/>
                <a:ea typeface="宋体" panose="02010600030101010101" pitchFamily="2" charset="-122"/>
              </a:rPr>
              <a:t>rel</a:t>
            </a:r>
            <a:r>
              <a:rPr lang="en-US" altLang="zh-CN" sz="800" kern="100" dirty="0">
                <a:latin typeface="Arial" panose="020B0604020202020204" pitchFamily="34" charset="0"/>
                <a:ea typeface="宋体" panose="02010600030101010101" pitchFamily="2" charset="-122"/>
              </a:rPr>
              <a:t>="stylesheet"&gt;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&lt;link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 static 'login/</a:t>
            </a:r>
            <a:r>
              <a:rPr lang="en-US" altLang="zh-CN" sz="800" kern="100" dirty="0" err="1">
                <a:latin typeface="Arial" panose="020B0604020202020204" pitchFamily="34" charset="0"/>
                <a:ea typeface="宋体" panose="02010600030101010101" pitchFamily="2" charset="-122"/>
              </a:rPr>
              <a:t>css</a:t>
            </a:r>
            <a:r>
              <a:rPr lang="en-US" altLang="zh-CN" sz="800" kern="100" dirty="0">
                <a:latin typeface="Arial" panose="020B0604020202020204" pitchFamily="34" charset="0"/>
                <a:ea typeface="宋体" panose="02010600030101010101" pitchFamily="2" charset="-122"/>
              </a:rPr>
              <a:t>/login.css' %}" </a:t>
            </a:r>
            <a:r>
              <a:rPr lang="en-US" altLang="zh-CN" sz="800" kern="100" dirty="0" err="1">
                <a:latin typeface="Arial" panose="020B0604020202020204" pitchFamily="34" charset="0"/>
                <a:ea typeface="宋体" panose="02010600030101010101" pitchFamily="2" charset="-122"/>
              </a:rPr>
              <a:t>rel</a:t>
            </a:r>
            <a:r>
              <a:rPr lang="en-US" altLang="zh-CN" sz="800" kern="100" dirty="0">
                <a:latin typeface="Arial" panose="020B0604020202020204" pitchFamily="34" charset="0"/>
                <a:ea typeface="宋体" panose="02010600030101010101" pitchFamily="2" charset="-122"/>
              </a:rPr>
              <a:t>="stylesheet"/&gt;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&lt;title&gt;</a:t>
            </a:r>
            <a:r>
              <a:rPr lang="zh-CN" altLang="en-US" sz="800" kern="100" dirty="0">
                <a:latin typeface="Arial" panose="020B0604020202020204" pitchFamily="34" charset="0"/>
                <a:ea typeface="宋体" panose="02010600030101010101" pitchFamily="2" charset="-122"/>
              </a:rPr>
              <a:t>登录</a:t>
            </a:r>
            <a:r>
              <a:rPr lang="en-US" altLang="zh-CN" sz="800" kern="100" dirty="0">
                <a:latin typeface="Arial" panose="020B0604020202020204" pitchFamily="34" charset="0"/>
                <a:ea typeface="宋体" panose="02010600030101010101" pitchFamily="2" charset="-122"/>
              </a:rPr>
              <a:t>&lt;/title&gt;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&lt;/head&gt;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&lt;body&gt;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&lt;div class="container"&gt;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class="col"&gt;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&lt;form class="form-login" action="/login/" method="post"&gt;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&lt;h3 class="text-center"&gt;</a:t>
            </a:r>
            <a:r>
              <a:rPr lang="zh-CN" altLang="en-US" sz="800" kern="100" dirty="0">
                <a:latin typeface="Arial" panose="020B0604020202020204" pitchFamily="34" charset="0"/>
                <a:ea typeface="宋体" panose="02010600030101010101" pitchFamily="2" charset="-122"/>
              </a:rPr>
              <a:t>欢迎登录</a:t>
            </a:r>
            <a:r>
              <a:rPr lang="en-US" altLang="zh-CN" sz="800" kern="100" dirty="0">
                <a:latin typeface="Arial" panose="020B0604020202020204" pitchFamily="34" charset="0"/>
                <a:ea typeface="宋体" panose="02010600030101010101" pitchFamily="2" charset="-122"/>
              </a:rPr>
              <a:t>&lt;/h3&gt;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&lt;label for="</a:t>
            </a:r>
            <a:r>
              <a:rPr lang="en-US" altLang="zh-CN" sz="800" kern="100" dirty="0" err="1">
                <a:latin typeface="Arial" panose="020B0604020202020204" pitchFamily="34" charset="0"/>
                <a:ea typeface="宋体" panose="02010600030101010101" pitchFamily="2" charset="-122"/>
              </a:rPr>
              <a:t>id_username</a:t>
            </a:r>
            <a:r>
              <a:rPr lang="en-US" altLang="zh-CN" sz="800" kern="100" dirty="0">
                <a:latin typeface="Arial" panose="020B0604020202020204" pitchFamily="34" charset="0"/>
                <a:ea typeface="宋体" panose="02010600030101010101" pitchFamily="2" charset="-122"/>
              </a:rPr>
              <a:t>"&gt;</a:t>
            </a:r>
            <a:r>
              <a:rPr lang="zh-CN" altLang="en-US" sz="800" kern="100" dirty="0">
                <a:latin typeface="Arial" panose="020B0604020202020204" pitchFamily="34" charset="0"/>
                <a:ea typeface="宋体" panose="02010600030101010101" pitchFamily="2" charset="-122"/>
              </a:rPr>
              <a:t>用户名：</a:t>
            </a:r>
            <a:r>
              <a:rPr lang="en-US" altLang="zh-CN" sz="800" kern="100" dirty="0">
                <a:latin typeface="Arial" panose="020B0604020202020204" pitchFamily="34" charset="0"/>
                <a:ea typeface="宋体" panose="02010600030101010101" pitchFamily="2" charset="-122"/>
              </a:rPr>
              <a:t>&lt;/label&gt;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&lt;input type="text" name='username' class="form-control" id="</a:t>
            </a:r>
            <a:r>
              <a:rPr lang="en-US" altLang="zh-CN" sz="800" kern="100" dirty="0" err="1">
                <a:latin typeface="Arial" panose="020B0604020202020204" pitchFamily="34" charset="0"/>
                <a:ea typeface="宋体" panose="02010600030101010101" pitchFamily="2" charset="-122"/>
              </a:rPr>
              <a:t>id_username</a:t>
            </a:r>
            <a:r>
              <a:rPr lang="en-US" altLang="zh-CN" sz="800" kern="100" dirty="0">
                <a:latin typeface="Arial" panose="020B0604020202020204" pitchFamily="34" charset="0"/>
                <a:ea typeface="宋体" panose="02010600030101010101" pitchFamily="2" charset="-122"/>
              </a:rPr>
              <a:t>" placeholder="Username"</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autofocus required&gt;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&lt;label for="</a:t>
            </a:r>
            <a:r>
              <a:rPr lang="en-US" altLang="zh-CN" sz="800" kern="100" dirty="0" err="1">
                <a:latin typeface="Arial" panose="020B0604020202020204" pitchFamily="34" charset="0"/>
                <a:ea typeface="宋体" panose="02010600030101010101" pitchFamily="2" charset="-122"/>
              </a:rPr>
              <a:t>id_password</a:t>
            </a:r>
            <a:r>
              <a:rPr lang="en-US" altLang="zh-CN" sz="800" kern="100" dirty="0">
                <a:latin typeface="Arial" panose="020B0604020202020204" pitchFamily="34" charset="0"/>
                <a:ea typeface="宋体" panose="02010600030101010101" pitchFamily="2" charset="-122"/>
              </a:rPr>
              <a:t>"&gt;</a:t>
            </a:r>
            <a:r>
              <a:rPr lang="zh-CN" altLang="en-US" sz="800" kern="100" dirty="0">
                <a:latin typeface="Arial" panose="020B0604020202020204" pitchFamily="34" charset="0"/>
                <a:ea typeface="宋体" panose="02010600030101010101" pitchFamily="2" charset="-122"/>
              </a:rPr>
              <a:t>密码：</a:t>
            </a:r>
            <a:r>
              <a:rPr lang="en-US" altLang="zh-CN" sz="800" kern="100" dirty="0">
                <a:latin typeface="Arial" panose="020B0604020202020204" pitchFamily="34" charset="0"/>
                <a:ea typeface="宋体" panose="02010600030101010101" pitchFamily="2" charset="-122"/>
              </a:rPr>
              <a:t>&lt;/label&gt;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&lt;input type="password" name='password' class="form-control" id="</a:t>
            </a:r>
            <a:r>
              <a:rPr lang="en-US" altLang="zh-CN" sz="800" kern="100" dirty="0" err="1">
                <a:latin typeface="Arial" panose="020B0604020202020204" pitchFamily="34" charset="0"/>
                <a:ea typeface="宋体" panose="02010600030101010101" pitchFamily="2" charset="-122"/>
              </a:rPr>
              <a:t>id_password</a:t>
            </a:r>
            <a:r>
              <a:rPr lang="en-US" altLang="zh-CN" sz="800" kern="100" dirty="0">
                <a:latin typeface="Arial" panose="020B0604020202020204" pitchFamily="34" charset="0"/>
                <a:ea typeface="宋体" panose="02010600030101010101" pitchFamily="2" charset="-122"/>
              </a:rPr>
              <a:t>" placeholder="Password"</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required&gt;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&lt;a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="/register/" class="text-success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&lt;ins&gt;</a:t>
            </a:r>
            <a:r>
              <a:rPr lang="zh-CN" altLang="en-US" sz="800" kern="100" dirty="0">
                <a:latin typeface="Arial" panose="020B0604020202020204" pitchFamily="34" charset="0"/>
                <a:ea typeface="宋体" panose="02010600030101010101" pitchFamily="2" charset="-122"/>
              </a:rPr>
              <a:t>新用户注册</a:t>
            </a:r>
            <a:r>
              <a:rPr lang="en-US" altLang="zh-CN" sz="800" kern="100" dirty="0">
                <a:latin typeface="Arial" panose="020B0604020202020204" pitchFamily="34" charset="0"/>
                <a:ea typeface="宋体" panose="02010600030101010101" pitchFamily="2" charset="-122"/>
              </a:rPr>
              <a:t>&lt;/ins&gt;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&lt;/a&gt;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&lt;button type="submit" class="</a:t>
            </a:r>
            <a:r>
              <a:rPr lang="en-US" altLang="zh-CN" sz="800" kern="100" dirty="0" err="1">
                <a:latin typeface="Arial" panose="020B0604020202020204" pitchFamily="34" charset="0"/>
                <a:ea typeface="宋体" panose="02010600030101010101" pitchFamily="2" charset="-122"/>
              </a:rPr>
              <a:t>btn</a:t>
            </a: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btn</a:t>
            </a:r>
            <a:r>
              <a:rPr lang="en-US" altLang="zh-CN" sz="800" kern="100" dirty="0">
                <a:latin typeface="Arial" panose="020B0604020202020204" pitchFamily="34" charset="0"/>
                <a:ea typeface="宋体" panose="02010600030101010101" pitchFamily="2" charset="-122"/>
              </a:rPr>
              <a:t>-primary float-right"&gt;</a:t>
            </a:r>
            <a:r>
              <a:rPr lang="zh-CN" altLang="en-US" sz="800" kern="100" dirty="0">
                <a:latin typeface="Arial" panose="020B0604020202020204" pitchFamily="34" charset="0"/>
                <a:ea typeface="宋体" panose="02010600030101010101" pitchFamily="2" charset="-122"/>
              </a:rPr>
              <a:t>登录</a:t>
            </a:r>
            <a:r>
              <a:rPr lang="en-US" altLang="zh-CN" sz="800" kern="100" dirty="0">
                <a:latin typeface="Arial" panose="020B0604020202020204" pitchFamily="34" charset="0"/>
                <a:ea typeface="宋体" panose="02010600030101010101" pitchFamily="2" charset="-122"/>
              </a:rPr>
              <a:t>&lt;/button&gt;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&lt;/form&gt;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&lt;/div&gt; &lt;!-- /container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 Optional JavaScript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 jQuery first, then Popper.js, then Bootstrap JS --&gt;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zh-CN" altLang="en-US" sz="800" kern="100" dirty="0">
                <a:latin typeface="Arial" panose="020B0604020202020204" pitchFamily="34" charset="0"/>
                <a:ea typeface="宋体" panose="02010600030101010101" pitchFamily="2" charset="-122"/>
              </a:rPr>
              <a:t>以下三者的引用顺序是固定的</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a:t>
            </a:r>
            <a:r>
              <a:rPr lang="en-US" altLang="zh-CN" sz="800" kern="100" dirty="0" err="1">
                <a:latin typeface="Arial" panose="020B0604020202020204" pitchFamily="34" charset="0"/>
                <a:ea typeface="宋体" panose="02010600030101010101" pitchFamily="2" charset="-122"/>
              </a:rPr>
              <a:t>jquery</a:t>
            </a:r>
            <a:r>
              <a:rPr lang="en-US" altLang="zh-CN" sz="800" kern="100" dirty="0">
                <a:latin typeface="Arial" panose="020B0604020202020204" pitchFamily="34" charset="0"/>
                <a:ea typeface="宋体" panose="02010600030101010101" pitchFamily="2" charset="-122"/>
              </a:rPr>
              <a:t>/3.3.1/jquery.js"&gt;&lt;/script&gt;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="https://cdn.bootcss.com/popper.js/1.15.0/</a:t>
            </a:r>
            <a:r>
              <a:rPr lang="en-US" altLang="zh-CN" sz="800" kern="100" dirty="0" err="1">
                <a:latin typeface="Arial" panose="020B0604020202020204" pitchFamily="34" charset="0"/>
                <a:ea typeface="宋体" panose="02010600030101010101" pitchFamily="2" charset="-122"/>
              </a:rPr>
              <a:t>umd</a:t>
            </a:r>
            <a:r>
              <a:rPr lang="en-US" altLang="zh-CN" sz="800" kern="100" dirty="0">
                <a:latin typeface="Arial" panose="020B0604020202020204" pitchFamily="34" charset="0"/>
                <a:ea typeface="宋体" panose="02010600030101010101" pitchFamily="2" charset="-122"/>
              </a:rPr>
              <a:t>/popper.js"&gt;&lt;/script&gt;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="https://cdn.bootcss.com/twitter-bootstrap/4.3.1/</a:t>
            </a:r>
            <a:r>
              <a:rPr lang="en-US" altLang="zh-CN" sz="800" kern="100" dirty="0" err="1">
                <a:latin typeface="Arial" panose="020B0604020202020204" pitchFamily="34" charset="0"/>
                <a:ea typeface="宋体" panose="02010600030101010101" pitchFamily="2" charset="-122"/>
              </a:rPr>
              <a:t>js</a:t>
            </a:r>
            <a:r>
              <a:rPr lang="en-US" altLang="zh-CN" sz="800" kern="100" dirty="0">
                <a:latin typeface="Arial" panose="020B0604020202020204" pitchFamily="34" charset="0"/>
                <a:ea typeface="宋体" panose="02010600030101010101" pitchFamily="2" charset="-122"/>
              </a:rPr>
              <a:t>/bootstrap.min.js"&gt;&lt;/script&gt;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&lt;/body&gt;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&lt;/html&gt;</a:t>
            </a:r>
            <a:endParaRPr lang="en-US" altLang="zh-CN" sz="800" kern="100" dirty="0">
              <a:latin typeface="Arial" panose="020B0604020202020204" pitchFamily="34" charset="0"/>
              <a:ea typeface="宋体" panose="02010600030101010101" pitchFamily="2" charset="-122"/>
            </a:endParaRPr>
          </a:p>
        </p:txBody>
      </p:sp>
      <p:sp>
        <p:nvSpPr>
          <p:cNvPr id="6"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40882"/>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然后在</a:t>
            </a:r>
            <a:r>
              <a:rPr lang="en-US" altLang="zh-CN" dirty="0">
                <a:solidFill>
                  <a:schemeClr val="tx1">
                    <a:lumMod val="75000"/>
                    <a:lumOff val="25000"/>
                  </a:schemeClr>
                </a:solidFill>
                <a:latin typeface="Candara" panose="020E0502030303020204"/>
                <a:ea typeface="微软雅黑" panose="020B0503020204020204" pitchFamily="34" charset="-122"/>
              </a:rPr>
              <a:t>image</a:t>
            </a:r>
            <a:r>
              <a:rPr lang="zh-CN" altLang="en-US" dirty="0">
                <a:solidFill>
                  <a:schemeClr val="tx1">
                    <a:lumMod val="75000"/>
                    <a:lumOff val="25000"/>
                  </a:schemeClr>
                </a:solidFill>
                <a:latin typeface="Candara" panose="020E0502030303020204"/>
                <a:ea typeface="微软雅黑" panose="020B0503020204020204" pitchFamily="34" charset="-122"/>
              </a:rPr>
              <a:t>目录中放入一张名为</a:t>
            </a:r>
            <a:r>
              <a:rPr lang="en-US" altLang="zh-CN" dirty="0">
                <a:solidFill>
                  <a:schemeClr val="tx1">
                    <a:lumMod val="75000"/>
                    <a:lumOff val="25000"/>
                  </a:schemeClr>
                </a:solidFill>
                <a:latin typeface="Candara" panose="020E0502030303020204"/>
                <a:ea typeface="微软雅黑" panose="020B0503020204020204" pitchFamily="34" charset="-122"/>
              </a:rPr>
              <a:t>bg.jpg</a:t>
            </a:r>
            <a:r>
              <a:rPr lang="zh-CN" altLang="en-US" dirty="0">
                <a:solidFill>
                  <a:schemeClr val="tx1">
                    <a:lumMod val="75000"/>
                    <a:lumOff val="25000"/>
                  </a:schemeClr>
                </a:solidFill>
                <a:latin typeface="Candara" panose="020E0502030303020204"/>
                <a:ea typeface="微软雅黑" panose="020B0503020204020204" pitchFamily="34" charset="-122"/>
              </a:rPr>
              <a:t>的图片，然后刷新</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页面</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7"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b="35980"/>
          <a:stretch>
            <a:fillRect/>
          </a:stretch>
        </p:blipFill>
        <p:spPr>
          <a:xfrm>
            <a:off x="1216498" y="1885273"/>
            <a:ext cx="6711003" cy="3072621"/>
          </a:xfrm>
          <a:prstGeom prst="rect">
            <a:avLst/>
          </a:prstGeom>
          <a:noFill/>
          <a:ln>
            <a:noFill/>
          </a:ln>
        </p:spPr>
      </p:pic>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28213"/>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可以看到，背景图片尺寸太小，不合适浏览页面全屏显示，导致被平铺使用，我们需要在</a:t>
            </a:r>
            <a:r>
              <a:rPr lang="en-US" altLang="zh-CN" dirty="0">
                <a:solidFill>
                  <a:schemeClr val="tx1">
                    <a:lumMod val="75000"/>
                    <a:lumOff val="25000"/>
                  </a:schemeClr>
                </a:solidFill>
                <a:latin typeface="Candara" panose="020E0502030303020204"/>
                <a:ea typeface="微软雅黑" panose="020B0503020204020204" pitchFamily="34" charset="-122"/>
              </a:rPr>
              <a:t>login.css</a:t>
            </a:r>
            <a:r>
              <a:rPr lang="zh-CN" altLang="en-US" dirty="0">
                <a:solidFill>
                  <a:schemeClr val="tx1">
                    <a:lumMod val="75000"/>
                    <a:lumOff val="25000"/>
                  </a:schemeClr>
                </a:solidFill>
                <a:latin typeface="Candara" panose="020E0502030303020204"/>
                <a:ea typeface="微软雅黑" panose="020B0503020204020204" pitchFamily="34" charset="-122"/>
              </a:rPr>
              <a:t>文件中</a:t>
            </a:r>
            <a:r>
              <a:rPr lang="en-US" altLang="zh-CN" dirty="0">
                <a:solidFill>
                  <a:schemeClr val="tx1">
                    <a:lumMod val="75000"/>
                    <a:lumOff val="25000"/>
                  </a:schemeClr>
                </a:solidFill>
                <a:latin typeface="Candara" panose="020E0502030303020204"/>
                <a:ea typeface="微软雅黑" panose="020B0503020204020204" pitchFamily="34" charset="-122"/>
              </a:rPr>
              <a:t>body</a:t>
            </a:r>
            <a:r>
              <a:rPr lang="zh-CN" altLang="en-US" dirty="0">
                <a:solidFill>
                  <a:schemeClr val="tx1">
                    <a:lumMod val="75000"/>
                    <a:lumOff val="25000"/>
                  </a:schemeClr>
                </a:solidFill>
                <a:latin typeface="Candara" panose="020E0502030303020204"/>
                <a:ea typeface="微软雅黑" panose="020B0503020204020204" pitchFamily="34" charset="-122"/>
              </a:rPr>
              <a:t>属性内添加一行代码，具体代码如下：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5" y="2092762"/>
            <a:ext cx="5710369" cy="127727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body {</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height: 100%;</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background-image: </a:t>
            </a:r>
            <a:r>
              <a:rPr lang="en-US" altLang="zh-CN" sz="1100" kern="100" dirty="0" err="1">
                <a:latin typeface="Arial" panose="020B0604020202020204" pitchFamily="34" charset="0"/>
                <a:ea typeface="宋体" panose="02010600030101010101" pitchFamily="2" charset="-122"/>
              </a:rPr>
              <a:t>url</a:t>
            </a:r>
            <a:r>
              <a:rPr lang="en-US" altLang="zh-CN" sz="1100" kern="100" dirty="0">
                <a:latin typeface="Arial" panose="020B0604020202020204" pitchFamily="34" charset="0"/>
                <a:ea typeface="宋体" panose="02010600030101010101" pitchFamily="2" charset="-122"/>
              </a:rPr>
              <a:t>('../image/bg.jpg');</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background-size: 100%;</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background-repeat: no-repeat;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color: #ffffff;</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p:txBody>
      </p:sp>
      <p:sp>
        <p:nvSpPr>
          <p:cNvPr id="10" name="TextBox 2"/>
          <p:cNvSpPr txBox="1">
            <a:spLocks noGrp="1"/>
          </p:cNvSpPr>
          <p:nvPr/>
        </p:nvSpPr>
        <p:spPr>
          <a:xfrm>
            <a:off x="611971" y="3932604"/>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再次刷新页面，可以看到背景图片被拉伸以适应窗口最大化。</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0" y="1368801"/>
            <a:ext cx="7920058" cy="110709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根据我们在路由中的设计，用户通过</a:t>
            </a:r>
            <a:r>
              <a:rPr lang="en-US" altLang="zh-CN" dirty="0">
                <a:solidFill>
                  <a:schemeClr val="tx1">
                    <a:lumMod val="75000"/>
                    <a:lumOff val="25000"/>
                  </a:schemeClr>
                </a:solidFill>
                <a:latin typeface="Candara" panose="020E0502030303020204"/>
                <a:ea typeface="微软雅黑" panose="020B0503020204020204" pitchFamily="34" charset="-122"/>
              </a:rPr>
              <a:t>login.html</a:t>
            </a:r>
            <a:r>
              <a:rPr lang="zh-CN" altLang="en-US" dirty="0">
                <a:solidFill>
                  <a:schemeClr val="tx1">
                    <a:lumMod val="75000"/>
                    <a:lumOff val="25000"/>
                  </a:schemeClr>
                </a:solidFill>
                <a:latin typeface="Candara" panose="020E0502030303020204"/>
                <a:ea typeface="微软雅黑" panose="020B0503020204020204" pitchFamily="34" charset="-122"/>
              </a:rPr>
              <a:t>中的表单填写用户名和密码，并以</a:t>
            </a:r>
            <a:r>
              <a:rPr lang="en-US" altLang="zh-CN" dirty="0">
                <a:solidFill>
                  <a:schemeClr val="tx1">
                    <a:lumMod val="75000"/>
                    <a:lumOff val="25000"/>
                  </a:schemeClr>
                </a:solidFill>
                <a:latin typeface="Candara" panose="020E0502030303020204"/>
                <a:ea typeface="微软雅黑" panose="020B0503020204020204" pitchFamily="34" charset="-122"/>
              </a:rPr>
              <a:t>POST</a:t>
            </a:r>
            <a:r>
              <a:rPr lang="zh-CN" altLang="en-US" dirty="0">
                <a:solidFill>
                  <a:schemeClr val="tx1">
                    <a:lumMod val="75000"/>
                    <a:lumOff val="25000"/>
                  </a:schemeClr>
                </a:solidFill>
                <a:latin typeface="Candara" panose="020E0502030303020204"/>
                <a:ea typeface="微软雅黑" panose="020B0503020204020204" pitchFamily="34" charset="-122"/>
              </a:rPr>
              <a:t>的方式发送到服务器的</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地址。服务器通过</a:t>
            </a:r>
            <a:r>
              <a:rPr lang="en-US" altLang="zh-CN" dirty="0">
                <a:solidFill>
                  <a:schemeClr val="tx1">
                    <a:lumMod val="75000"/>
                    <a:lumOff val="25000"/>
                  </a:schemeClr>
                </a:solidFill>
                <a:latin typeface="Candara" panose="020E0502030303020204"/>
                <a:ea typeface="微软雅黑" panose="020B0503020204020204" pitchFamily="34" charset="-122"/>
              </a:rPr>
              <a:t>login/views.py</a:t>
            </a:r>
            <a:r>
              <a:rPr lang="zh-CN" altLang="en-US" dirty="0">
                <a:solidFill>
                  <a:schemeClr val="tx1">
                    <a:lumMod val="75000"/>
                    <a:lumOff val="25000"/>
                  </a:schemeClr>
                </a:solidFill>
                <a:latin typeface="Candara" panose="020E0502030303020204"/>
                <a:ea typeface="微软雅黑" panose="020B0503020204020204" pitchFamily="34" charset="-122"/>
              </a:rPr>
              <a:t>中的</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视图函数，接收并处理这一请求。</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我们可以通过下面的方法接收和处理请求：</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2565615"/>
            <a:ext cx="5710369" cy="127727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def login(request):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if </a:t>
            </a:r>
            <a:r>
              <a:rPr lang="en-US" altLang="zh-CN" sz="1100" kern="100" dirty="0" err="1">
                <a:latin typeface="Arial" panose="020B0604020202020204" pitchFamily="34" charset="0"/>
                <a:ea typeface="宋体" panose="02010600030101010101" pitchFamily="2" charset="-122"/>
              </a:rPr>
              <a:t>request.method</a:t>
            </a:r>
            <a:r>
              <a:rPr lang="en-US" altLang="zh-CN" sz="1100" kern="100" dirty="0">
                <a:latin typeface="Arial" panose="020B0604020202020204" pitchFamily="34" charset="0"/>
                <a:ea typeface="宋体" panose="02010600030101010101" pitchFamily="2" charset="-122"/>
              </a:rPr>
              <a:t> == "POST":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username = </a:t>
            </a:r>
            <a:r>
              <a:rPr lang="en-US" altLang="zh-CN" sz="1100" kern="100" dirty="0" err="1">
                <a:latin typeface="Arial" panose="020B0604020202020204" pitchFamily="34" charset="0"/>
                <a:ea typeface="宋体" panose="02010600030101010101" pitchFamily="2" charset="-122"/>
              </a:rPr>
              <a:t>request.POST.get</a:t>
            </a:r>
            <a:r>
              <a:rPr lang="en-US" altLang="zh-CN" sz="1100" kern="100" dirty="0">
                <a:latin typeface="Arial" panose="020B0604020202020204" pitchFamily="34" charset="0"/>
                <a:ea typeface="宋体" panose="02010600030101010101" pitchFamily="2" charset="-122"/>
              </a:rPr>
              <a:t>('username')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password = </a:t>
            </a:r>
            <a:r>
              <a:rPr lang="en-US" altLang="zh-CN" sz="1100" kern="100" dirty="0" err="1">
                <a:latin typeface="Arial" panose="020B0604020202020204" pitchFamily="34" charset="0"/>
                <a:ea typeface="宋体" panose="02010600030101010101" pitchFamily="2" charset="-122"/>
              </a:rPr>
              <a:t>request.POST.get</a:t>
            </a:r>
            <a:r>
              <a:rPr lang="en-US" altLang="zh-CN" sz="1100" kern="100" dirty="0">
                <a:latin typeface="Arial" panose="020B0604020202020204" pitchFamily="34" charset="0"/>
                <a:ea typeface="宋体" panose="02010600030101010101" pitchFamily="2" charset="-122"/>
              </a:rPr>
              <a:t>('password')</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print(username, password)</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redirect('/index/')</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render(request, 'login.html')</a:t>
            </a:r>
            <a:endParaRPr lang="en-US" altLang="zh-CN" sz="1100" kern="100" dirty="0">
              <a:latin typeface="Arial" panose="020B0604020202020204" pitchFamily="34" charset="0"/>
              <a:ea typeface="宋体" panose="02010600030101010101" pitchFamily="2" charset="-122"/>
            </a:endParaRPr>
          </a:p>
        </p:txBody>
      </p:sp>
      <p:sp>
        <p:nvSpPr>
          <p:cNvPr id="10" name="TextBox 2"/>
          <p:cNvSpPr txBox="1">
            <a:spLocks noGrp="1"/>
          </p:cNvSpPr>
          <p:nvPr/>
        </p:nvSpPr>
        <p:spPr>
          <a:xfrm>
            <a:off x="611969" y="3745806"/>
            <a:ext cx="7920058" cy="2373022"/>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每个视图函数都至少接收一个参数，并且是第一位置参数，该参数封装了当前请求的所有数据；</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通常将第一参数命名为</a:t>
            </a:r>
            <a:r>
              <a:rPr lang="en-US" altLang="zh-CN" sz="1100" dirty="0">
                <a:solidFill>
                  <a:schemeClr val="tx1">
                    <a:lumMod val="75000"/>
                    <a:lumOff val="25000"/>
                  </a:schemeClr>
                </a:solidFill>
                <a:latin typeface="Candara" panose="020E0502030303020204"/>
                <a:ea typeface="微软雅黑" panose="020B0503020204020204" pitchFamily="34" charset="-122"/>
              </a:rPr>
              <a:t>request</a:t>
            </a:r>
            <a:r>
              <a:rPr lang="zh-CN" altLang="en-US" sz="1100" dirty="0">
                <a:solidFill>
                  <a:schemeClr val="tx1">
                    <a:lumMod val="75000"/>
                    <a:lumOff val="25000"/>
                  </a:schemeClr>
                </a:solidFill>
                <a:latin typeface="Candara" panose="020E0502030303020204"/>
                <a:ea typeface="微软雅黑" panose="020B0503020204020204" pitchFamily="34" charset="-122"/>
              </a:rPr>
              <a:t>，当然也可以是别的；</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a:t>
            </a:r>
            <a:r>
              <a:rPr lang="en-US" altLang="zh-CN" sz="1100" dirty="0" err="1">
                <a:solidFill>
                  <a:schemeClr val="tx1">
                    <a:lumMod val="75000"/>
                    <a:lumOff val="25000"/>
                  </a:schemeClr>
                </a:solidFill>
                <a:latin typeface="Candara" panose="020E0502030303020204"/>
                <a:ea typeface="微软雅黑" panose="020B0503020204020204" pitchFamily="34" charset="-122"/>
              </a:rPr>
              <a:t>request.method</a:t>
            </a:r>
            <a:r>
              <a:rPr lang="zh-CN" altLang="en-US" sz="1100" dirty="0">
                <a:solidFill>
                  <a:schemeClr val="tx1">
                    <a:lumMod val="75000"/>
                    <a:lumOff val="25000"/>
                  </a:schemeClr>
                </a:solidFill>
                <a:latin typeface="Candara" panose="020E0502030303020204"/>
                <a:ea typeface="微软雅黑" panose="020B0503020204020204" pitchFamily="34" charset="-122"/>
              </a:rPr>
              <a:t>中封装了数据请求的方法，如果是“</a:t>
            </a:r>
            <a:r>
              <a:rPr lang="en-US" altLang="zh-CN" sz="1100" dirty="0">
                <a:solidFill>
                  <a:schemeClr val="tx1">
                    <a:lumMod val="75000"/>
                    <a:lumOff val="25000"/>
                  </a:schemeClr>
                </a:solidFill>
                <a:latin typeface="Candara" panose="020E0502030303020204"/>
                <a:ea typeface="微软雅黑" panose="020B0503020204020204" pitchFamily="34" charset="-122"/>
              </a:rPr>
              <a:t>POST”</a:t>
            </a:r>
            <a:r>
              <a:rPr lang="zh-CN" altLang="en-US" sz="1100" dirty="0">
                <a:solidFill>
                  <a:schemeClr val="tx1">
                    <a:lumMod val="75000"/>
                    <a:lumOff val="25000"/>
                  </a:schemeClr>
                </a:solidFill>
                <a:latin typeface="Candara" panose="020E0502030303020204"/>
                <a:ea typeface="微软雅黑" panose="020B0503020204020204" pitchFamily="34" charset="-122"/>
              </a:rPr>
              <a:t>（全大写），将执行</a:t>
            </a:r>
            <a:r>
              <a:rPr lang="en-US" altLang="zh-CN" sz="1100" dirty="0">
                <a:solidFill>
                  <a:schemeClr val="tx1">
                    <a:lumMod val="75000"/>
                    <a:lumOff val="25000"/>
                  </a:schemeClr>
                </a:solidFill>
                <a:latin typeface="Candara" panose="020E0502030303020204"/>
                <a:ea typeface="微软雅黑" panose="020B0503020204020204" pitchFamily="34" charset="-122"/>
              </a:rPr>
              <a:t>if</a:t>
            </a:r>
            <a:r>
              <a:rPr lang="zh-CN" altLang="en-US" sz="1100" dirty="0">
                <a:solidFill>
                  <a:schemeClr val="tx1">
                    <a:lumMod val="75000"/>
                    <a:lumOff val="25000"/>
                  </a:schemeClr>
                </a:solidFill>
                <a:latin typeface="Candara" panose="020E0502030303020204"/>
                <a:ea typeface="微软雅黑" panose="020B0503020204020204" pitchFamily="34" charset="-122"/>
              </a:rPr>
              <a:t>语句的内容，如果不是，直接返回最后的</a:t>
            </a:r>
            <a:r>
              <a:rPr lang="en-US" altLang="zh-CN" sz="1100" dirty="0">
                <a:solidFill>
                  <a:schemeClr val="tx1">
                    <a:lumMod val="75000"/>
                    <a:lumOff val="25000"/>
                  </a:schemeClr>
                </a:solidFill>
                <a:latin typeface="Candara" panose="020E0502030303020204"/>
                <a:ea typeface="微软雅黑" panose="020B0503020204020204" pitchFamily="34" charset="-122"/>
              </a:rPr>
              <a:t>render()</a:t>
            </a:r>
            <a:r>
              <a:rPr lang="zh-CN" altLang="en-US" sz="1100" dirty="0">
                <a:solidFill>
                  <a:schemeClr val="tx1">
                    <a:lumMod val="75000"/>
                    <a:lumOff val="25000"/>
                  </a:schemeClr>
                </a:solidFill>
                <a:latin typeface="Candara" panose="020E0502030303020204"/>
                <a:ea typeface="微软雅黑" panose="020B0503020204020204" pitchFamily="34" charset="-122"/>
              </a:rPr>
              <a:t>结果，也就是正常的登录页面；</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a:t>
            </a:r>
            <a:r>
              <a:rPr lang="en-US" altLang="zh-CN" sz="1100" dirty="0" err="1">
                <a:solidFill>
                  <a:schemeClr val="tx1">
                    <a:lumMod val="75000"/>
                    <a:lumOff val="25000"/>
                  </a:schemeClr>
                </a:solidFill>
                <a:latin typeface="Candara" panose="020E0502030303020204"/>
                <a:ea typeface="微软雅黑" panose="020B0503020204020204" pitchFamily="34" charset="-122"/>
              </a:rPr>
              <a:t>request.POST</a:t>
            </a:r>
            <a:r>
              <a:rPr lang="zh-CN" altLang="en-US" sz="1100" dirty="0">
                <a:solidFill>
                  <a:schemeClr val="tx1">
                    <a:lumMod val="75000"/>
                    <a:lumOff val="25000"/>
                  </a:schemeClr>
                </a:solidFill>
                <a:latin typeface="Candara" panose="020E0502030303020204"/>
                <a:ea typeface="微软雅黑" panose="020B0503020204020204" pitchFamily="34" charset="-122"/>
              </a:rPr>
              <a:t>封装了所有</a:t>
            </a:r>
            <a:r>
              <a:rPr lang="en-US" altLang="zh-CN" sz="1100" dirty="0">
                <a:solidFill>
                  <a:schemeClr val="tx1">
                    <a:lumMod val="75000"/>
                    <a:lumOff val="25000"/>
                  </a:schemeClr>
                </a:solidFill>
                <a:latin typeface="Candara" panose="020E0502030303020204"/>
                <a:ea typeface="微软雅黑" panose="020B0503020204020204" pitchFamily="34" charset="-122"/>
              </a:rPr>
              <a:t>POST</a:t>
            </a:r>
            <a:r>
              <a:rPr lang="zh-CN" altLang="en-US" sz="1100" dirty="0">
                <a:solidFill>
                  <a:schemeClr val="tx1">
                    <a:lumMod val="75000"/>
                    <a:lumOff val="25000"/>
                  </a:schemeClr>
                </a:solidFill>
                <a:latin typeface="Candara" panose="020E0502030303020204"/>
                <a:ea typeface="微软雅黑" panose="020B0503020204020204" pitchFamily="34" charset="-122"/>
              </a:rPr>
              <a:t>请求中的数据，这是一个字典类型，可以通过</a:t>
            </a:r>
            <a:r>
              <a:rPr lang="en-US" altLang="zh-CN" sz="1100" dirty="0">
                <a:solidFill>
                  <a:schemeClr val="tx1">
                    <a:lumMod val="75000"/>
                    <a:lumOff val="25000"/>
                  </a:schemeClr>
                </a:solidFill>
                <a:latin typeface="Candara" panose="020E0502030303020204"/>
                <a:ea typeface="微软雅黑" panose="020B0503020204020204" pitchFamily="34" charset="-122"/>
              </a:rPr>
              <a:t>get</a:t>
            </a:r>
            <a:r>
              <a:rPr lang="zh-CN" altLang="en-US" sz="1100" dirty="0">
                <a:solidFill>
                  <a:schemeClr val="tx1">
                    <a:lumMod val="75000"/>
                    <a:lumOff val="25000"/>
                  </a:schemeClr>
                </a:solidFill>
                <a:latin typeface="Candara" panose="020E0502030303020204"/>
                <a:ea typeface="微软雅黑" panose="020B0503020204020204" pitchFamily="34" charset="-122"/>
              </a:rPr>
              <a:t>方法获取具体的值。</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类似</a:t>
            </a:r>
            <a:r>
              <a:rPr lang="en-US" altLang="zh-CN" sz="1100" dirty="0">
                <a:solidFill>
                  <a:schemeClr val="tx1">
                    <a:lumMod val="75000"/>
                    <a:lumOff val="25000"/>
                  </a:schemeClr>
                </a:solidFill>
                <a:latin typeface="Candara" panose="020E0502030303020204"/>
                <a:ea typeface="微软雅黑" panose="020B0503020204020204" pitchFamily="34" charset="-122"/>
              </a:rPr>
              <a:t>get('username')</a:t>
            </a:r>
            <a:r>
              <a:rPr lang="zh-CN" altLang="en-US" sz="1100" dirty="0">
                <a:solidFill>
                  <a:schemeClr val="tx1">
                    <a:lumMod val="75000"/>
                    <a:lumOff val="25000"/>
                  </a:schemeClr>
                </a:solidFill>
                <a:latin typeface="Candara" panose="020E0502030303020204"/>
                <a:ea typeface="微软雅黑" panose="020B0503020204020204" pitchFamily="34" charset="-122"/>
              </a:rPr>
              <a:t>中的键‘</a:t>
            </a:r>
            <a:r>
              <a:rPr lang="en-US" altLang="zh-CN" sz="1100" dirty="0">
                <a:solidFill>
                  <a:schemeClr val="tx1">
                    <a:lumMod val="75000"/>
                    <a:lumOff val="25000"/>
                  </a:schemeClr>
                </a:solidFill>
                <a:latin typeface="Candara" panose="020E0502030303020204"/>
                <a:ea typeface="微软雅黑" panose="020B0503020204020204" pitchFamily="34" charset="-122"/>
              </a:rPr>
              <a:t>username’</a:t>
            </a:r>
            <a:r>
              <a:rPr lang="zh-CN" altLang="en-US" sz="1100" dirty="0">
                <a:solidFill>
                  <a:schemeClr val="tx1">
                    <a:lumMod val="75000"/>
                    <a:lumOff val="25000"/>
                  </a:schemeClr>
                </a:solidFill>
                <a:latin typeface="Candara" panose="020E0502030303020204"/>
                <a:ea typeface="微软雅黑" panose="020B0503020204020204" pitchFamily="34" charset="-122"/>
              </a:rPr>
              <a:t>是</a:t>
            </a:r>
            <a:r>
              <a:rPr lang="en-US" altLang="zh-CN" sz="1100" dirty="0">
                <a:solidFill>
                  <a:schemeClr val="tx1">
                    <a:lumMod val="75000"/>
                    <a:lumOff val="25000"/>
                  </a:schemeClr>
                </a:solidFill>
                <a:latin typeface="Candara" panose="020E0502030303020204"/>
                <a:ea typeface="微软雅黑" panose="020B0503020204020204" pitchFamily="34" charset="-122"/>
              </a:rPr>
              <a:t>HTML</a:t>
            </a:r>
            <a:r>
              <a:rPr lang="zh-CN" altLang="en-US" sz="1100" dirty="0">
                <a:solidFill>
                  <a:schemeClr val="tx1">
                    <a:lumMod val="75000"/>
                    <a:lumOff val="25000"/>
                  </a:schemeClr>
                </a:solidFill>
                <a:latin typeface="Candara" panose="020E0502030303020204"/>
                <a:ea typeface="微软雅黑" panose="020B0503020204020204" pitchFamily="34" charset="-122"/>
              </a:rPr>
              <a:t>模板中表单的</a:t>
            </a:r>
            <a:r>
              <a:rPr lang="en-US" altLang="zh-CN" sz="1100" dirty="0">
                <a:solidFill>
                  <a:schemeClr val="tx1">
                    <a:lumMod val="75000"/>
                    <a:lumOff val="25000"/>
                  </a:schemeClr>
                </a:solidFill>
                <a:latin typeface="Candara" panose="020E0502030303020204"/>
                <a:ea typeface="微软雅黑" panose="020B0503020204020204" pitchFamily="34" charset="-122"/>
              </a:rPr>
              <a:t>input</a:t>
            </a:r>
            <a:r>
              <a:rPr lang="zh-CN" altLang="en-US" sz="1100" dirty="0">
                <a:solidFill>
                  <a:schemeClr val="tx1">
                    <a:lumMod val="75000"/>
                    <a:lumOff val="25000"/>
                  </a:schemeClr>
                </a:solidFill>
                <a:latin typeface="Candara" panose="020E0502030303020204"/>
                <a:ea typeface="微软雅黑" panose="020B0503020204020204" pitchFamily="34" charset="-122"/>
              </a:rPr>
              <a:t>元素里‘</a:t>
            </a:r>
            <a:r>
              <a:rPr lang="en-US" altLang="zh-CN" sz="1100" dirty="0">
                <a:solidFill>
                  <a:schemeClr val="tx1">
                    <a:lumMod val="75000"/>
                    <a:lumOff val="25000"/>
                  </a:schemeClr>
                </a:solidFill>
                <a:latin typeface="Candara" panose="020E0502030303020204"/>
                <a:ea typeface="微软雅黑" panose="020B0503020204020204" pitchFamily="34" charset="-122"/>
              </a:rPr>
              <a:t>name’</a:t>
            </a:r>
            <a:r>
              <a:rPr lang="zh-CN" altLang="en-US" sz="1100" dirty="0">
                <a:solidFill>
                  <a:schemeClr val="tx1">
                    <a:lumMod val="75000"/>
                    <a:lumOff val="25000"/>
                  </a:schemeClr>
                </a:solidFill>
                <a:latin typeface="Candara" panose="020E0502030303020204"/>
                <a:ea typeface="微软雅黑" panose="020B0503020204020204" pitchFamily="34" charset="-122"/>
              </a:rPr>
              <a:t>属性定义的值。所以在编写</a:t>
            </a:r>
            <a:r>
              <a:rPr lang="en-US" altLang="zh-CN" sz="1100" dirty="0">
                <a:solidFill>
                  <a:schemeClr val="tx1">
                    <a:lumMod val="75000"/>
                    <a:lumOff val="25000"/>
                  </a:schemeClr>
                </a:solidFill>
                <a:latin typeface="Candara" panose="020E0502030303020204"/>
                <a:ea typeface="微软雅黑" panose="020B0503020204020204" pitchFamily="34" charset="-122"/>
              </a:rPr>
              <a:t>form</a:t>
            </a:r>
            <a:r>
              <a:rPr lang="zh-CN" altLang="en-US" sz="1100" dirty="0">
                <a:solidFill>
                  <a:schemeClr val="tx1">
                    <a:lumMod val="75000"/>
                    <a:lumOff val="25000"/>
                  </a:schemeClr>
                </a:solidFill>
                <a:latin typeface="Candara" panose="020E0502030303020204"/>
                <a:ea typeface="微软雅黑" panose="020B0503020204020204" pitchFamily="34" charset="-122"/>
              </a:rPr>
              <a:t>表单的时候一定不能忘记添加</a:t>
            </a:r>
            <a:r>
              <a:rPr lang="en-US" altLang="zh-CN" sz="1100" dirty="0">
                <a:solidFill>
                  <a:schemeClr val="tx1">
                    <a:lumMod val="75000"/>
                    <a:lumOff val="25000"/>
                  </a:schemeClr>
                </a:solidFill>
                <a:latin typeface="Candara" panose="020E0502030303020204"/>
                <a:ea typeface="微软雅黑" panose="020B0503020204020204" pitchFamily="34" charset="-122"/>
              </a:rPr>
              <a:t>name</a:t>
            </a:r>
            <a:r>
              <a:rPr lang="zh-CN" altLang="en-US" sz="1100" dirty="0">
                <a:solidFill>
                  <a:schemeClr val="tx1">
                    <a:lumMod val="75000"/>
                    <a:lumOff val="25000"/>
                  </a:schemeClr>
                </a:solidFill>
                <a:latin typeface="Candara" panose="020E0502030303020204"/>
                <a:ea typeface="微软雅黑" panose="020B0503020204020204" pitchFamily="34" charset="-122"/>
              </a:rPr>
              <a:t>属性。</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利用</a:t>
            </a:r>
            <a:r>
              <a:rPr lang="en-US" altLang="zh-CN" sz="1100" dirty="0">
                <a:solidFill>
                  <a:schemeClr val="tx1">
                    <a:lumMod val="75000"/>
                    <a:lumOff val="25000"/>
                  </a:schemeClr>
                </a:solidFill>
                <a:latin typeface="Candara" panose="020E0502030303020204"/>
                <a:ea typeface="微软雅黑" panose="020B0503020204020204" pitchFamily="34" charset="-122"/>
              </a:rPr>
              <a:t>print</a:t>
            </a:r>
            <a:r>
              <a:rPr lang="zh-CN" altLang="en-US" sz="1100" dirty="0">
                <a:solidFill>
                  <a:schemeClr val="tx1">
                    <a:lumMod val="75000"/>
                    <a:lumOff val="25000"/>
                  </a:schemeClr>
                </a:solidFill>
                <a:latin typeface="Candara" panose="020E0502030303020204"/>
                <a:ea typeface="微软雅黑" panose="020B0503020204020204" pitchFamily="34" charset="-122"/>
              </a:rPr>
              <a:t>函数在开发环境中验证数据；</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sz="1100" dirty="0">
                <a:solidFill>
                  <a:schemeClr val="tx1">
                    <a:lumMod val="75000"/>
                    <a:lumOff val="25000"/>
                  </a:schemeClr>
                </a:solidFill>
                <a:latin typeface="Candara" panose="020E0502030303020204"/>
                <a:ea typeface="微软雅黑" panose="020B0503020204020204" pitchFamily="34" charset="-122"/>
              </a:rPr>
              <a:t>利用</a:t>
            </a:r>
            <a:r>
              <a:rPr lang="en-US" altLang="zh-CN" sz="1100" dirty="0">
                <a:solidFill>
                  <a:schemeClr val="tx1">
                    <a:lumMod val="75000"/>
                    <a:lumOff val="25000"/>
                  </a:schemeClr>
                </a:solidFill>
                <a:latin typeface="Candara" panose="020E0502030303020204"/>
                <a:ea typeface="微软雅黑" panose="020B0503020204020204" pitchFamily="34" charset="-122"/>
              </a:rPr>
              <a:t>redirect</a:t>
            </a:r>
            <a:r>
              <a:rPr lang="zh-CN" altLang="en-US" sz="1100" dirty="0">
                <a:solidFill>
                  <a:schemeClr val="tx1">
                    <a:lumMod val="75000"/>
                    <a:lumOff val="25000"/>
                  </a:schemeClr>
                </a:solidFill>
                <a:latin typeface="Candara" panose="020E0502030303020204"/>
                <a:ea typeface="微软雅黑" panose="020B0503020204020204" pitchFamily="34" charset="-122"/>
              </a:rPr>
              <a:t>方法，将页面重定向到</a:t>
            </a:r>
            <a:r>
              <a:rPr lang="en-US" altLang="zh-CN" sz="1100" dirty="0">
                <a:solidFill>
                  <a:schemeClr val="tx1">
                    <a:lumMod val="75000"/>
                    <a:lumOff val="25000"/>
                  </a:schemeClr>
                </a:solidFill>
                <a:latin typeface="Candara" panose="020E0502030303020204"/>
                <a:ea typeface="微软雅黑" panose="020B0503020204020204" pitchFamily="34" charset="-122"/>
              </a:rPr>
              <a:t>index</a:t>
            </a:r>
            <a:r>
              <a:rPr lang="zh-CN" altLang="en-US" sz="1100" dirty="0">
                <a:solidFill>
                  <a:schemeClr val="tx1">
                    <a:lumMod val="75000"/>
                    <a:lumOff val="25000"/>
                  </a:schemeClr>
                </a:solidFill>
                <a:latin typeface="Candara" panose="020E0502030303020204"/>
                <a:ea typeface="微软雅黑" panose="020B0503020204020204" pitchFamily="34" charset="-122"/>
              </a:rPr>
              <a:t>页。</a:t>
            </a:r>
            <a:endParaRPr lang="zh-CN" altLang="en-US" sz="1100" dirty="0">
              <a:solidFill>
                <a:schemeClr val="tx1">
                  <a:lumMod val="75000"/>
                  <a:lumOff val="25000"/>
                </a:schemeClr>
              </a:solidFill>
              <a:latin typeface="Candara" panose="020E0502030303020204"/>
              <a:ea typeface="微软雅黑" panose="020B0503020204020204" pitchFamily="34" charset="-122"/>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0" y="1625281"/>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启动服务器，然后在</a:t>
            </a:r>
            <a:r>
              <a:rPr lang="en-US" altLang="zh-CN" dirty="0">
                <a:solidFill>
                  <a:schemeClr val="tx1">
                    <a:lumMod val="75000"/>
                    <a:lumOff val="25000"/>
                  </a:schemeClr>
                </a:solidFill>
                <a:latin typeface="Candara" panose="020E0502030303020204"/>
                <a:ea typeface="微软雅黑" panose="020B0503020204020204" pitchFamily="34" charset="-122"/>
              </a:rPr>
              <a:t>http://127.0.0.1:8000/login/</a:t>
            </a:r>
            <a:r>
              <a:rPr lang="zh-CN" altLang="en-US" dirty="0">
                <a:solidFill>
                  <a:schemeClr val="tx1">
                    <a:lumMod val="75000"/>
                    <a:lumOff val="25000"/>
                  </a:schemeClr>
                </a:solidFill>
                <a:latin typeface="Candara" panose="020E0502030303020204"/>
                <a:ea typeface="微软雅黑" panose="020B0503020204020204" pitchFamily="34" charset="-122"/>
              </a:rPr>
              <a:t>的表单中随便填入用户名和密码，然后点击提交。然而，页面却出现了错误提示，如下图所示：</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11" name="图片 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086780" y="2351565"/>
            <a:ext cx="6970439" cy="2513114"/>
          </a:xfrm>
          <a:prstGeom prst="rect">
            <a:avLst/>
          </a:prstGeom>
          <a:noFill/>
          <a:ln>
            <a:noFill/>
          </a:ln>
        </p:spPr>
      </p:pic>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489279"/>
            <a:ext cx="7920058" cy="1363578"/>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错误原因是</a:t>
            </a:r>
            <a:r>
              <a:rPr lang="en-US" altLang="zh-CN" dirty="0">
                <a:solidFill>
                  <a:schemeClr val="tx1">
                    <a:lumMod val="75000"/>
                    <a:lumOff val="25000"/>
                  </a:schemeClr>
                </a:solidFill>
                <a:latin typeface="Candara" panose="020E0502030303020204"/>
                <a:ea typeface="微软雅黑" panose="020B0503020204020204" pitchFamily="34" charset="-122"/>
              </a:rPr>
              <a:t>CSRF</a:t>
            </a:r>
            <a:r>
              <a:rPr lang="zh-CN" altLang="en-US" dirty="0">
                <a:solidFill>
                  <a:schemeClr val="tx1">
                    <a:lumMod val="75000"/>
                    <a:lumOff val="25000"/>
                  </a:schemeClr>
                </a:solidFill>
                <a:latin typeface="Candara" panose="020E0502030303020204"/>
                <a:ea typeface="微软雅黑" panose="020B0503020204020204" pitchFamily="34" charset="-122"/>
              </a:rPr>
              <a:t>验证失败，请求被中断。</a:t>
            </a:r>
            <a:r>
              <a:rPr lang="en-US" altLang="zh-CN" dirty="0">
                <a:solidFill>
                  <a:schemeClr val="tx1">
                    <a:lumMod val="75000"/>
                    <a:lumOff val="25000"/>
                  </a:schemeClr>
                </a:solidFill>
                <a:latin typeface="Candara" panose="020E0502030303020204"/>
                <a:ea typeface="微软雅黑" panose="020B0503020204020204" pitchFamily="34" charset="-122"/>
              </a:rPr>
              <a:t>CSRF</a:t>
            </a:r>
            <a:r>
              <a:rPr lang="zh-CN" altLang="en-US" dirty="0">
                <a:solidFill>
                  <a:schemeClr val="tx1">
                    <a:lumMod val="75000"/>
                    <a:lumOff val="25000"/>
                  </a:schemeClr>
                </a:solidFill>
                <a:latin typeface="Candara" panose="020E0502030303020204"/>
                <a:ea typeface="微软雅黑" panose="020B0503020204020204" pitchFamily="34" charset="-122"/>
              </a:rPr>
              <a:t>（</a:t>
            </a:r>
            <a:r>
              <a:rPr lang="en-US" altLang="zh-CN" dirty="0">
                <a:solidFill>
                  <a:schemeClr val="tx1">
                    <a:lumMod val="75000"/>
                    <a:lumOff val="25000"/>
                  </a:schemeClr>
                </a:solidFill>
                <a:latin typeface="Candara" panose="020E0502030303020204"/>
                <a:ea typeface="微软雅黑" panose="020B0503020204020204" pitchFamily="34" charset="-122"/>
              </a:rPr>
              <a:t>Cross-site request forgery</a:t>
            </a:r>
            <a:r>
              <a:rPr lang="zh-CN" altLang="en-US" dirty="0">
                <a:solidFill>
                  <a:schemeClr val="tx1">
                    <a:lumMod val="75000"/>
                    <a:lumOff val="25000"/>
                  </a:schemeClr>
                </a:solidFill>
                <a:latin typeface="Candara" panose="020E0502030303020204"/>
                <a:ea typeface="微软雅黑" panose="020B0503020204020204" pitchFamily="34" charset="-122"/>
              </a:rPr>
              <a:t>）跨站请求伪造，是一种常见的网络攻击手段。</a:t>
            </a:r>
            <a:r>
              <a:rPr lang="en-US" altLang="zh-CN" dirty="0">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自带对许多常见攻击手段的防御机制，</a:t>
            </a:r>
            <a:r>
              <a:rPr lang="en-US" altLang="zh-CN" dirty="0">
                <a:solidFill>
                  <a:schemeClr val="tx1">
                    <a:lumMod val="75000"/>
                    <a:lumOff val="25000"/>
                  </a:schemeClr>
                </a:solidFill>
                <a:latin typeface="Candara" panose="020E0502030303020204"/>
                <a:ea typeface="微软雅黑" panose="020B0503020204020204" pitchFamily="34" charset="-122"/>
              </a:rPr>
              <a:t>CSRF</a:t>
            </a:r>
            <a:r>
              <a:rPr lang="zh-CN" altLang="en-US" dirty="0">
                <a:solidFill>
                  <a:schemeClr val="tx1">
                    <a:lumMod val="75000"/>
                    <a:lumOff val="25000"/>
                  </a:schemeClr>
                </a:solidFill>
                <a:latin typeface="Candara" panose="020E0502030303020204"/>
                <a:ea typeface="微软雅黑" panose="020B0503020204020204" pitchFamily="34" charset="-122"/>
              </a:rPr>
              <a:t>就是其中一种，还有</a:t>
            </a:r>
            <a:r>
              <a:rPr lang="en-US" altLang="zh-CN" dirty="0">
                <a:solidFill>
                  <a:schemeClr val="tx1">
                    <a:lumMod val="75000"/>
                    <a:lumOff val="25000"/>
                  </a:schemeClr>
                </a:solidFill>
                <a:latin typeface="Candara" panose="020E0502030303020204"/>
                <a:ea typeface="微软雅黑" panose="020B0503020204020204" pitchFamily="34" charset="-122"/>
              </a:rPr>
              <a:t>XSS</a:t>
            </a:r>
            <a:r>
              <a:rPr lang="zh-CN" altLang="en-US" dirty="0">
                <a:solidFill>
                  <a:schemeClr val="tx1">
                    <a:lumMod val="75000"/>
                    <a:lumOff val="25000"/>
                  </a:schemeClr>
                </a:solidFill>
                <a:latin typeface="Candara" panose="020E0502030303020204"/>
                <a:ea typeface="微软雅黑" panose="020B0503020204020204" pitchFamily="34" charset="-122"/>
              </a:rPr>
              <a:t>、</a:t>
            </a:r>
            <a:r>
              <a:rPr lang="en-US" altLang="zh-CN" dirty="0">
                <a:solidFill>
                  <a:schemeClr val="tx1">
                    <a:lumMod val="75000"/>
                    <a:lumOff val="25000"/>
                  </a:schemeClr>
                </a:solidFill>
                <a:latin typeface="Candara" panose="020E0502030303020204"/>
                <a:ea typeface="微软雅黑" panose="020B0503020204020204" pitchFamily="34" charset="-122"/>
              </a:rPr>
              <a:t>SQL</a:t>
            </a:r>
            <a:r>
              <a:rPr lang="zh-CN" altLang="en-US" dirty="0">
                <a:solidFill>
                  <a:schemeClr val="tx1">
                    <a:lumMod val="75000"/>
                    <a:lumOff val="25000"/>
                  </a:schemeClr>
                </a:solidFill>
                <a:latin typeface="Candara" panose="020E0502030303020204"/>
                <a:ea typeface="微软雅黑" panose="020B0503020204020204" pitchFamily="34" charset="-122"/>
              </a:rPr>
              <a:t>注入等。</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解决这个问题的办法其实在</a:t>
            </a:r>
            <a:r>
              <a:rPr lang="en-US" altLang="zh-CN" dirty="0">
                <a:solidFill>
                  <a:schemeClr val="tx1">
                    <a:lumMod val="75000"/>
                    <a:lumOff val="25000"/>
                  </a:schemeClr>
                </a:solidFill>
                <a:latin typeface="Candara" panose="020E0502030303020204"/>
                <a:ea typeface="微软雅黑" panose="020B0503020204020204" pitchFamily="34" charset="-122"/>
              </a:rPr>
              <a:t>Django</a:t>
            </a:r>
            <a:r>
              <a:rPr lang="zh-CN" altLang="en-US" dirty="0">
                <a:solidFill>
                  <a:schemeClr val="tx1">
                    <a:lumMod val="75000"/>
                    <a:lumOff val="25000"/>
                  </a:schemeClr>
                </a:solidFill>
                <a:latin typeface="Candara" panose="020E0502030303020204"/>
                <a:ea typeface="微软雅黑" panose="020B0503020204020204" pitchFamily="34" charset="-122"/>
              </a:rPr>
              <a:t>的</a:t>
            </a:r>
            <a:r>
              <a:rPr lang="en-US" altLang="zh-CN" dirty="0">
                <a:solidFill>
                  <a:schemeClr val="tx1">
                    <a:lumMod val="75000"/>
                    <a:lumOff val="25000"/>
                  </a:schemeClr>
                </a:solidFill>
                <a:latin typeface="Candara" panose="020E0502030303020204"/>
                <a:ea typeface="微软雅黑" panose="020B0503020204020204" pitchFamily="34" charset="-122"/>
              </a:rPr>
              <a:t>Debug</a:t>
            </a:r>
            <a:r>
              <a:rPr lang="zh-CN" altLang="en-US" dirty="0">
                <a:solidFill>
                  <a:schemeClr val="tx1">
                    <a:lumMod val="75000"/>
                    <a:lumOff val="25000"/>
                  </a:schemeClr>
                </a:solidFill>
                <a:latin typeface="Candara" panose="020E0502030303020204"/>
                <a:ea typeface="微软雅黑" panose="020B0503020204020204" pitchFamily="34" charset="-122"/>
              </a:rPr>
              <a:t>错误页面已经给出了，我们需要在前端页面的</a:t>
            </a:r>
            <a:r>
              <a:rPr lang="en-US" altLang="zh-CN" dirty="0">
                <a:solidFill>
                  <a:schemeClr val="tx1">
                    <a:lumMod val="75000"/>
                    <a:lumOff val="25000"/>
                  </a:schemeClr>
                </a:solidFill>
                <a:latin typeface="Candara" panose="020E0502030303020204"/>
                <a:ea typeface="微软雅黑" panose="020B0503020204020204" pitchFamily="34" charset="-122"/>
              </a:rPr>
              <a:t>form</a:t>
            </a:r>
            <a:r>
              <a:rPr lang="zh-CN" altLang="en-US" dirty="0">
                <a:solidFill>
                  <a:schemeClr val="tx1">
                    <a:lumMod val="75000"/>
                    <a:lumOff val="25000"/>
                  </a:schemeClr>
                </a:solidFill>
                <a:latin typeface="Candara" panose="020E0502030303020204"/>
                <a:ea typeface="微软雅黑" panose="020B0503020204020204" pitchFamily="34" charset="-122"/>
              </a:rPr>
              <a:t>表单内添加一个</a:t>
            </a:r>
            <a:r>
              <a:rPr lang="en-US" altLang="zh-CN" dirty="0">
                <a:solidFill>
                  <a:schemeClr val="tx1">
                    <a:lumMod val="75000"/>
                    <a:lumOff val="25000"/>
                  </a:schemeClr>
                </a:solidFill>
                <a:latin typeface="Candara" panose="020E0502030303020204"/>
                <a:ea typeface="微软雅黑" panose="020B0503020204020204" pitchFamily="34" charset="-122"/>
              </a:rPr>
              <a:t>{% </a:t>
            </a:r>
            <a:r>
              <a:rPr lang="en-US" altLang="zh-CN" dirty="0" err="1">
                <a:solidFill>
                  <a:schemeClr val="tx1">
                    <a:lumMod val="75000"/>
                    <a:lumOff val="25000"/>
                  </a:schemeClr>
                </a:solidFill>
                <a:latin typeface="Candara" panose="020E0502030303020204"/>
                <a:ea typeface="微软雅黑" panose="020B0503020204020204" pitchFamily="34" charset="-122"/>
              </a:rPr>
              <a:t>csrf_token</a:t>
            </a:r>
            <a:r>
              <a:rPr lang="en-US" altLang="zh-CN" dirty="0">
                <a:solidFill>
                  <a:schemeClr val="tx1">
                    <a:lumMod val="75000"/>
                    <a:lumOff val="25000"/>
                  </a:schemeClr>
                </a:solidFill>
                <a:latin typeface="Candara" panose="020E0502030303020204"/>
                <a:ea typeface="微软雅黑" panose="020B0503020204020204" pitchFamily="34" charset="-122"/>
              </a:rPr>
              <a:t> %}</a:t>
            </a:r>
            <a:r>
              <a:rPr lang="zh-CN" altLang="en-US" dirty="0">
                <a:solidFill>
                  <a:schemeClr val="tx1">
                    <a:lumMod val="75000"/>
                    <a:lumOff val="25000"/>
                  </a:schemeClr>
                </a:solidFill>
                <a:latin typeface="Candara" panose="020E0502030303020204"/>
                <a:ea typeface="微软雅黑" panose="020B0503020204020204" pitchFamily="34" charset="-122"/>
              </a:rPr>
              <a:t>标签：</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7" name="图片 6"/>
          <p:cNvPicPr>
            <a:picLocks noChangeAspect="1" noChangeArrowheads="1"/>
          </p:cNvPicPr>
          <p:nvPr/>
        </p:nvPicPr>
        <p:blipFill>
          <a:blip r:embed="rId1">
            <a:extLst>
              <a:ext uri="{28A0092B-C50C-407E-A947-70E740481C1C}">
                <a14:useLocalDpi xmlns:a14="http://schemas.microsoft.com/office/drawing/2010/main" val="0"/>
              </a:ext>
            </a:extLst>
          </a:blip>
          <a:srcRect l="1235" r="3808"/>
          <a:stretch>
            <a:fillRect/>
          </a:stretch>
        </p:blipFill>
        <p:spPr>
          <a:xfrm>
            <a:off x="1236473" y="2998414"/>
            <a:ext cx="6671054" cy="2447690"/>
          </a:xfrm>
          <a:prstGeom prst="rect">
            <a:avLst/>
          </a:prstGeom>
          <a:noFill/>
          <a:ln>
            <a:noFill/>
          </a:ln>
        </p:spPr>
      </p:pic>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0" y="1625281"/>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对数据实现对用户发送的数据进行验证，数据验证分前端页面验证和后台服务器验证。</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2781484"/>
            <a:ext cx="5710369" cy="178510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def login(request):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if </a:t>
            </a:r>
            <a:r>
              <a:rPr lang="en-US" altLang="zh-CN" sz="1100" kern="100" dirty="0" err="1">
                <a:latin typeface="Arial" panose="020B0604020202020204" pitchFamily="34" charset="0"/>
                <a:ea typeface="宋体" panose="02010600030101010101" pitchFamily="2" charset="-122"/>
              </a:rPr>
              <a:t>request.method</a:t>
            </a:r>
            <a:r>
              <a:rPr lang="en-US" altLang="zh-CN" sz="1100" kern="100" dirty="0">
                <a:latin typeface="Arial" panose="020B0604020202020204" pitchFamily="34" charset="0"/>
                <a:ea typeface="宋体" panose="02010600030101010101" pitchFamily="2" charset="-122"/>
              </a:rPr>
              <a:t> == "POST":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username = </a:t>
            </a:r>
            <a:r>
              <a:rPr lang="en-US" altLang="zh-CN" sz="1100" kern="100" dirty="0" err="1">
                <a:latin typeface="Arial" panose="020B0604020202020204" pitchFamily="34" charset="0"/>
                <a:ea typeface="宋体" panose="02010600030101010101" pitchFamily="2" charset="-122"/>
              </a:rPr>
              <a:t>request.POST.get</a:t>
            </a:r>
            <a:r>
              <a:rPr lang="en-US" altLang="zh-CN" sz="1100" kern="100" dirty="0">
                <a:latin typeface="Arial" panose="020B0604020202020204" pitchFamily="34" charset="0"/>
                <a:ea typeface="宋体" panose="02010600030101010101" pitchFamily="2" charset="-122"/>
              </a:rPr>
              <a:t>('username')</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password = </a:t>
            </a:r>
            <a:r>
              <a:rPr lang="en-US" altLang="zh-CN" sz="1100" kern="100" dirty="0" err="1">
                <a:latin typeface="Arial" panose="020B0604020202020204" pitchFamily="34" charset="0"/>
                <a:ea typeface="宋体" panose="02010600030101010101" pitchFamily="2" charset="-122"/>
              </a:rPr>
              <a:t>request.POST.get</a:t>
            </a:r>
            <a:r>
              <a:rPr lang="en-US" altLang="zh-CN" sz="1100" kern="100" dirty="0">
                <a:latin typeface="Arial" panose="020B0604020202020204" pitchFamily="34" charset="0"/>
                <a:ea typeface="宋体" panose="02010600030101010101" pitchFamily="2" charset="-122"/>
              </a:rPr>
              <a:t>('password')</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if </a:t>
            </a:r>
            <a:r>
              <a:rPr lang="en-US" altLang="zh-CN" sz="1100" kern="100" dirty="0" err="1">
                <a:latin typeface="Arial" panose="020B0604020202020204" pitchFamily="34" charset="0"/>
                <a:ea typeface="宋体" panose="02010600030101010101" pitchFamily="2" charset="-122"/>
              </a:rPr>
              <a:t>username.strip</a:t>
            </a:r>
            <a:r>
              <a:rPr lang="en-US" altLang="zh-CN" sz="1100" kern="100" dirty="0">
                <a:latin typeface="Arial" panose="020B0604020202020204" pitchFamily="34" charset="0"/>
                <a:ea typeface="宋体" panose="02010600030101010101" pitchFamily="2" charset="-122"/>
              </a:rPr>
              <a:t>() and password:  # </a:t>
            </a:r>
            <a:r>
              <a:rPr lang="zh-CN" altLang="en-US" sz="1100" kern="100" dirty="0">
                <a:latin typeface="Arial" panose="020B0604020202020204" pitchFamily="34" charset="0"/>
                <a:ea typeface="宋体" panose="02010600030101010101" pitchFamily="2" charset="-122"/>
              </a:rPr>
              <a:t>确保用户名和密码都不为空      </a:t>
            </a:r>
            <a:endParaRPr lang="zh-CN" altLang="en-US"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zh-CN" altLang="en-US" sz="1100" kern="100" dirty="0">
                <a:latin typeface="Arial" panose="020B0604020202020204" pitchFamily="34" charset="0"/>
                <a:ea typeface="宋体" panose="02010600030101010101" pitchFamily="2" charset="-122"/>
              </a:rPr>
              <a:t>            </a:t>
            </a:r>
            <a:r>
              <a:rPr lang="en-US" altLang="zh-CN" sz="1100" kern="100" dirty="0">
                <a:latin typeface="Arial" panose="020B0604020202020204" pitchFamily="34" charset="0"/>
                <a:ea typeface="宋体" panose="02010600030101010101" pitchFamily="2" charset="-122"/>
              </a:rPr>
              <a:t># </a:t>
            </a:r>
            <a:r>
              <a:rPr lang="zh-CN" altLang="en-US" sz="1100" kern="100" dirty="0">
                <a:latin typeface="Arial" panose="020B0604020202020204" pitchFamily="34" charset="0"/>
                <a:ea typeface="宋体" panose="02010600030101010101" pitchFamily="2" charset="-122"/>
              </a:rPr>
              <a:t>用户名字符合法性验证</a:t>
            </a:r>
            <a:endParaRPr lang="zh-CN" altLang="en-US"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zh-CN" altLang="en-US" sz="1100" kern="100" dirty="0">
                <a:latin typeface="Arial" panose="020B0604020202020204" pitchFamily="34" charset="0"/>
                <a:ea typeface="宋体" panose="02010600030101010101" pitchFamily="2" charset="-122"/>
              </a:rPr>
              <a:t>            </a:t>
            </a:r>
            <a:r>
              <a:rPr lang="en-US" altLang="zh-CN" sz="1100" kern="100" dirty="0">
                <a:latin typeface="Arial" panose="020B0604020202020204" pitchFamily="34" charset="0"/>
                <a:ea typeface="宋体" panose="02010600030101010101" pitchFamily="2" charset="-122"/>
              </a:rPr>
              <a:t># </a:t>
            </a:r>
            <a:r>
              <a:rPr lang="zh-CN" altLang="en-US" sz="1100" kern="100" dirty="0">
                <a:latin typeface="Arial" panose="020B0604020202020204" pitchFamily="34" charset="0"/>
                <a:ea typeface="宋体" panose="02010600030101010101" pitchFamily="2" charset="-122"/>
              </a:rPr>
              <a:t>密码长度验证</a:t>
            </a:r>
            <a:endParaRPr lang="zh-CN" altLang="en-US"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zh-CN" altLang="en-US" sz="1100" kern="100" dirty="0">
                <a:latin typeface="Arial" panose="020B0604020202020204" pitchFamily="34" charset="0"/>
                <a:ea typeface="宋体" panose="02010600030101010101" pitchFamily="2" charset="-122"/>
              </a:rPr>
              <a:t>            </a:t>
            </a:r>
            <a:r>
              <a:rPr lang="en-US" altLang="zh-CN" sz="1100" kern="100" dirty="0">
                <a:latin typeface="Arial" panose="020B0604020202020204" pitchFamily="34" charset="0"/>
                <a:ea typeface="宋体" panose="02010600030101010101" pitchFamily="2" charset="-122"/>
              </a:rPr>
              <a:t># </a:t>
            </a:r>
            <a:r>
              <a:rPr lang="zh-CN" altLang="en-US" sz="1100" kern="100" dirty="0">
                <a:latin typeface="Arial" panose="020B0604020202020204" pitchFamily="34" charset="0"/>
                <a:ea typeface="宋体" panose="02010600030101010101" pitchFamily="2" charset="-122"/>
              </a:rPr>
              <a:t>更多的其它验证</a:t>
            </a:r>
            <a:r>
              <a:rPr lang="en-US" altLang="zh-CN" sz="1100" kern="100" dirty="0">
                <a:latin typeface="Arial" panose="020B0604020202020204" pitchFamily="34" charset="0"/>
                <a:ea typeface="宋体" panose="02010600030101010101" pitchFamily="2" charset="-122"/>
              </a:rPr>
              <a:t>.....</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            return redirect('/index/')</a:t>
            </a:r>
            <a:endParaRPr lang="en-US" altLang="zh-CN" sz="11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100" kern="100" dirty="0">
                <a:latin typeface="Arial" panose="020B0604020202020204" pitchFamily="34" charset="0"/>
                <a:ea typeface="宋体" panose="02010600030101010101" pitchFamily="2" charset="-122"/>
              </a:rPr>
              <a:t>return render(request, 'login.html')</a:t>
            </a:r>
            <a:endParaRPr lang="en-US" altLang="zh-CN" sz="1100" kern="100" dirty="0">
              <a:latin typeface="Arial" panose="020B0604020202020204" pitchFamily="34" charset="0"/>
              <a:ea typeface="宋体" panose="02010600030101010101" pitchFamily="2"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69" y="1439712"/>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数据形式合法性验证通过了，不代表用户就可以登录了，因为最基本的密码对比还未进行。</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16814" y="2033849"/>
            <a:ext cx="5710369" cy="4031873"/>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from </a:t>
            </a:r>
            <a:r>
              <a:rPr lang="en-US" altLang="zh-CN" sz="800" kern="100" dirty="0" err="1">
                <a:latin typeface="Arial" panose="020B0604020202020204" pitchFamily="34" charset="0"/>
                <a:ea typeface="宋体" panose="02010600030101010101" pitchFamily="2" charset="-122"/>
              </a:rPr>
              <a:t>django.shortcuts</a:t>
            </a:r>
            <a:r>
              <a:rPr lang="en-US" altLang="zh-CN" sz="800" kern="100" dirty="0">
                <a:latin typeface="Arial" panose="020B0604020202020204" pitchFamily="34" charset="0"/>
                <a:ea typeface="宋体" panose="02010600030101010101" pitchFamily="2" charset="-122"/>
              </a:rPr>
              <a:t> import redirect, render</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from . import models</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Create your views here.</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def index(request):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pass</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'index.html')</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def login(request):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request.method</a:t>
            </a:r>
            <a:r>
              <a:rPr lang="en-US" altLang="zh-CN" sz="800" kern="100" dirty="0">
                <a:latin typeface="Arial" panose="020B0604020202020204" pitchFamily="34" charset="0"/>
                <a:ea typeface="宋体" panose="02010600030101010101" pitchFamily="2" charset="-122"/>
              </a:rPr>
              <a:t> == "POST":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username = </a:t>
            </a:r>
            <a:r>
              <a:rPr lang="en-US" altLang="zh-CN" sz="800" kern="100" dirty="0" err="1">
                <a:latin typeface="Arial" panose="020B0604020202020204" pitchFamily="34" charset="0"/>
                <a:ea typeface="宋体" panose="02010600030101010101" pitchFamily="2" charset="-122"/>
              </a:rPr>
              <a:t>request.POST.get</a:t>
            </a:r>
            <a:r>
              <a:rPr lang="en-US" altLang="zh-CN" sz="800" kern="100" dirty="0">
                <a:latin typeface="Arial" panose="020B0604020202020204" pitchFamily="34" charset="0"/>
                <a:ea typeface="宋体" panose="02010600030101010101" pitchFamily="2" charset="-122"/>
              </a:rPr>
              <a:t>('username')</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password = </a:t>
            </a:r>
            <a:r>
              <a:rPr lang="en-US" altLang="zh-CN" sz="800" kern="100" dirty="0" err="1">
                <a:latin typeface="Arial" panose="020B0604020202020204" pitchFamily="34" charset="0"/>
                <a:ea typeface="宋体" panose="02010600030101010101" pitchFamily="2" charset="-122"/>
              </a:rPr>
              <a:t>request.POST.get</a:t>
            </a:r>
            <a:r>
              <a:rPr lang="en-US" altLang="zh-CN" sz="800" kern="100" dirty="0">
                <a:latin typeface="Arial" panose="020B0604020202020204" pitchFamily="34" charset="0"/>
                <a:ea typeface="宋体" panose="02010600030101010101" pitchFamily="2" charset="-122"/>
              </a:rPr>
              <a:t>('password')</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username.strip</a:t>
            </a:r>
            <a:r>
              <a:rPr lang="en-US" altLang="zh-CN" sz="800" kern="100" dirty="0">
                <a:latin typeface="Arial" panose="020B0604020202020204" pitchFamily="34" charset="0"/>
                <a:ea typeface="宋体" panose="02010600030101010101" pitchFamily="2" charset="-122"/>
              </a:rPr>
              <a:t>() and password:  # </a:t>
            </a:r>
            <a:r>
              <a:rPr lang="zh-CN" altLang="en-US" sz="800" kern="100" dirty="0">
                <a:latin typeface="Arial" panose="020B0604020202020204" pitchFamily="34" charset="0"/>
                <a:ea typeface="宋体" panose="02010600030101010101" pitchFamily="2" charset="-122"/>
              </a:rPr>
              <a:t>确保用户名和密码都不为空</a:t>
            </a:r>
            <a:endParaRPr lang="zh-CN" altLang="en-US"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zh-CN" altLang="en-US" sz="800" kern="100" dirty="0">
                <a:latin typeface="Arial" panose="020B0604020202020204" pitchFamily="34" charset="0"/>
                <a:ea typeface="宋体" panose="02010600030101010101" pitchFamily="2" charset="-122"/>
              </a:rPr>
              <a:t>            </a:t>
            </a:r>
            <a:r>
              <a:rPr lang="en-US" altLang="zh-CN" sz="800" kern="100" dirty="0">
                <a:latin typeface="Arial" panose="020B0604020202020204" pitchFamily="34" charset="0"/>
                <a:ea typeface="宋体" panose="02010600030101010101" pitchFamily="2" charset="-122"/>
              </a:rPr>
              <a:t># </a:t>
            </a:r>
            <a:r>
              <a:rPr lang="zh-CN" altLang="en-US" sz="800" kern="100" dirty="0">
                <a:latin typeface="Arial" panose="020B0604020202020204" pitchFamily="34" charset="0"/>
                <a:ea typeface="宋体" panose="02010600030101010101" pitchFamily="2" charset="-122"/>
              </a:rPr>
              <a:t>用户名字符合法性验证</a:t>
            </a:r>
            <a:endParaRPr lang="zh-CN" altLang="en-US"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zh-CN" altLang="en-US" sz="800" kern="100" dirty="0">
                <a:latin typeface="Arial" panose="020B0604020202020204" pitchFamily="34" charset="0"/>
                <a:ea typeface="宋体" panose="02010600030101010101" pitchFamily="2" charset="-122"/>
              </a:rPr>
              <a:t>            </a:t>
            </a:r>
            <a:r>
              <a:rPr lang="en-US" altLang="zh-CN" sz="800" kern="100" dirty="0">
                <a:latin typeface="Arial" panose="020B0604020202020204" pitchFamily="34" charset="0"/>
                <a:ea typeface="宋体" panose="02010600030101010101" pitchFamily="2" charset="-122"/>
              </a:rPr>
              <a:t># </a:t>
            </a:r>
            <a:r>
              <a:rPr lang="zh-CN" altLang="en-US" sz="800" kern="100" dirty="0">
                <a:latin typeface="Arial" panose="020B0604020202020204" pitchFamily="34" charset="0"/>
                <a:ea typeface="宋体" panose="02010600030101010101" pitchFamily="2" charset="-122"/>
              </a:rPr>
              <a:t>密码长度验证</a:t>
            </a:r>
            <a:endParaRPr lang="zh-CN" altLang="en-US"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zh-CN" altLang="en-US" sz="800" kern="100" dirty="0">
                <a:latin typeface="Arial" panose="020B0604020202020204" pitchFamily="34" charset="0"/>
                <a:ea typeface="宋体" panose="02010600030101010101" pitchFamily="2" charset="-122"/>
              </a:rPr>
              <a:t>            </a:t>
            </a:r>
            <a:r>
              <a:rPr lang="en-US" altLang="zh-CN" sz="800" kern="100" dirty="0">
                <a:latin typeface="Arial" panose="020B0604020202020204" pitchFamily="34" charset="0"/>
                <a:ea typeface="宋体" panose="02010600030101010101" pitchFamily="2" charset="-122"/>
              </a:rPr>
              <a:t># </a:t>
            </a:r>
            <a:r>
              <a:rPr lang="zh-CN" altLang="en-US" sz="800" kern="100" dirty="0">
                <a:latin typeface="Arial" panose="020B0604020202020204" pitchFamily="34" charset="0"/>
                <a:ea typeface="宋体" panose="02010600030101010101" pitchFamily="2" charset="-122"/>
              </a:rPr>
              <a:t>更多的其它验证</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try:</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user = </a:t>
            </a:r>
            <a:r>
              <a:rPr lang="en-US" altLang="zh-CN" sz="800" kern="100" dirty="0" err="1">
                <a:latin typeface="Arial" panose="020B0604020202020204" pitchFamily="34" charset="0"/>
                <a:ea typeface="宋体" panose="02010600030101010101" pitchFamily="2" charset="-122"/>
              </a:rPr>
              <a:t>models.User.objects.get</a:t>
            </a:r>
            <a:r>
              <a:rPr lang="en-US" altLang="zh-CN" sz="800" kern="100" dirty="0">
                <a:latin typeface="Arial" panose="020B0604020202020204" pitchFamily="34" charset="0"/>
                <a:ea typeface="宋体" panose="02010600030101010101" pitchFamily="2" charset="-122"/>
              </a:rPr>
              <a:t>(name=username)</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except: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'login.html')</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user.password</a:t>
            </a:r>
            <a:r>
              <a:rPr lang="en-US" altLang="zh-CN" sz="800" kern="100" dirty="0">
                <a:latin typeface="Arial" panose="020B0604020202020204" pitchFamily="34" charset="0"/>
                <a:ea typeface="宋体" panose="02010600030101010101" pitchFamily="2" charset="-122"/>
              </a:rPr>
              <a:t> == password:</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redirect('/index/')</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'login.html')</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def register(request):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pass</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'register.html')</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def logout(request):</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pass</a:t>
            </a:r>
            <a:endParaRPr lang="en-US" altLang="zh-CN" sz="8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return redirect("/login/")</a:t>
            </a:r>
            <a:endParaRPr lang="en-US" altLang="zh-CN" sz="800" kern="100" dirty="0">
              <a:latin typeface="Arial" panose="020B0604020202020204" pitchFamily="34" charset="0"/>
              <a:ea typeface="宋体" panose="02010600030101010101" pitchFamily="2"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14.1 Django</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14.1.2 Django</a:t>
            </a:r>
            <a:r>
              <a:rPr lang="zh-CN" altLang="en-US" sz="2000" dirty="0"/>
              <a:t>的安装</a:t>
            </a:r>
            <a:endParaRPr lang="zh-CN" sz="2000" dirty="0"/>
          </a:p>
        </p:txBody>
      </p:sp>
      <p:sp>
        <p:nvSpPr>
          <p:cNvPr id="7" name="TextBox 2"/>
          <p:cNvSpPr txBox="1">
            <a:spLocks noGrp="1"/>
          </p:cNvSpPr>
          <p:nvPr/>
        </p:nvSpPr>
        <p:spPr>
          <a:xfrm>
            <a:off x="611971" y="1726420"/>
            <a:ext cx="7920058" cy="83189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打开</a:t>
            </a:r>
            <a:r>
              <a:rPr lang="en-US" altLang="zh-CN" sz="2000" dirty="0" err="1">
                <a:solidFill>
                  <a:schemeClr val="tx1">
                    <a:lumMod val="75000"/>
                    <a:lumOff val="25000"/>
                  </a:schemeClr>
                </a:solidFill>
                <a:latin typeface="Candara" panose="020E0502030303020204"/>
                <a:ea typeface="微软雅黑" panose="020B0503020204020204" pitchFamily="34" charset="-122"/>
              </a:rPr>
              <a:t>cmd</a:t>
            </a:r>
            <a:r>
              <a:rPr lang="zh-CN" altLang="en-US" sz="2000" dirty="0">
                <a:solidFill>
                  <a:schemeClr val="tx1">
                    <a:lumMod val="75000"/>
                    <a:lumOff val="25000"/>
                  </a:schemeClr>
                </a:solidFill>
                <a:latin typeface="Candara" panose="020E0502030303020204"/>
                <a:ea typeface="微软雅黑" panose="020B0503020204020204" pitchFamily="34" charset="-122"/>
              </a:rPr>
              <a:t>，直接运行</a:t>
            </a:r>
            <a:r>
              <a:rPr lang="en-US" altLang="zh-CN" sz="2000" dirty="0" err="1">
                <a:solidFill>
                  <a:schemeClr val="tx1">
                    <a:lumMod val="75000"/>
                    <a:lumOff val="25000"/>
                  </a:schemeClr>
                </a:solidFill>
                <a:latin typeface="Candara" panose="020E0502030303020204"/>
                <a:ea typeface="微软雅黑" panose="020B0503020204020204" pitchFamily="34" charset="-122"/>
              </a:rPr>
              <a:t>django</a:t>
            </a:r>
            <a:r>
              <a:rPr lang="en-US" altLang="zh-CN" sz="2000" dirty="0">
                <a:solidFill>
                  <a:schemeClr val="tx1">
                    <a:lumMod val="75000"/>
                    <a:lumOff val="25000"/>
                  </a:schemeClr>
                </a:solidFill>
                <a:latin typeface="Candara" panose="020E0502030303020204"/>
                <a:ea typeface="微软雅黑" panose="020B0503020204020204" pitchFamily="34" charset="-122"/>
              </a:rPr>
              <a:t>-admin help</a:t>
            </a:r>
            <a:r>
              <a:rPr lang="zh-CN" altLang="en-US" sz="2000" dirty="0">
                <a:solidFill>
                  <a:schemeClr val="tx1">
                    <a:lumMod val="75000"/>
                    <a:lumOff val="25000"/>
                  </a:schemeClr>
                </a:solidFill>
                <a:latin typeface="Candara" panose="020E0502030303020204"/>
                <a:ea typeface="微软雅黑" panose="020B0503020204020204" pitchFamily="34" charset="-122"/>
              </a:rPr>
              <a:t>，如果能看到下面的内容表示环境变量设置成功。</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611971" y="2876559"/>
            <a:ext cx="7920058" cy="1913344"/>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C:\Users\jesion&gt;django-admin help</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Type '</a:t>
            </a:r>
            <a:r>
              <a:rPr lang="en-US" altLang="zh-CN" sz="1800" kern="100" dirty="0" err="1">
                <a:effectLst/>
                <a:latin typeface="Arial" panose="020B0604020202020204" pitchFamily="34" charset="0"/>
                <a:ea typeface="宋体" panose="02010600030101010101" pitchFamily="2" charset="-122"/>
              </a:rPr>
              <a:t>django</a:t>
            </a:r>
            <a:r>
              <a:rPr lang="en-US" altLang="zh-CN" sz="1800" kern="100" dirty="0">
                <a:effectLst/>
                <a:latin typeface="Arial" panose="020B0604020202020204" pitchFamily="34" charset="0"/>
                <a:ea typeface="宋体" panose="02010600030101010101" pitchFamily="2" charset="-122"/>
              </a:rPr>
              <a:t>-admin help &lt;subcommand&gt;' for help on a specific subcommand.</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 </a:t>
            </a:r>
            <a:endParaRPr lang="en-US" altLang="zh-CN" sz="1800" kern="100" dirty="0">
              <a:effectLst/>
              <a:latin typeface="Arial" panose="020B0604020202020204" pitchFamily="34" charset="0"/>
              <a:ea typeface="宋体" panose="02010600030101010101" pitchFamily="2" charset="-122"/>
            </a:endParaRPr>
          </a:p>
          <a:p>
            <a:pPr marL="114935" indent="228600" algn="just" latinLnBrk="1">
              <a:lnSpc>
                <a:spcPts val="1670"/>
              </a:lnSpc>
            </a:pPr>
            <a:r>
              <a:rPr lang="en-US" altLang="zh-CN" sz="1800" kern="100" dirty="0">
                <a:effectLst/>
                <a:latin typeface="Arial" panose="020B0604020202020204" pitchFamily="34" charset="0"/>
                <a:ea typeface="宋体" panose="02010600030101010101" pitchFamily="2" charset="-122"/>
              </a:rPr>
              <a:t>Available subcommands: [</a:t>
            </a:r>
            <a:r>
              <a:rPr lang="zh-CN" altLang="en-US" sz="1800" kern="100" dirty="0">
                <a:latin typeface="Arial" panose="020B0604020202020204" pitchFamily="34" charset="0"/>
                <a:ea typeface="宋体" panose="02010600030101010101" pitchFamily="2" charset="-122"/>
              </a:rPr>
              <a:t>以下省略</a:t>
            </a:r>
            <a:r>
              <a:rPr lang="en-US" altLang="zh-CN" sz="1800" kern="100" dirty="0">
                <a:effectLst/>
                <a:latin typeface="Arial" panose="020B0604020202020204" pitchFamily="34" charset="0"/>
                <a:ea typeface="宋体" panose="02010600030101010101" pitchFamily="2" charset="-122"/>
              </a:rPr>
              <a:t>]</a:t>
            </a:r>
            <a:endParaRPr lang="en-US" altLang="zh-CN" sz="1800" kern="100" dirty="0">
              <a:effectLst/>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69" y="1311472"/>
            <a:ext cx="7920058" cy="85061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接下来我们应该在数据库中存入我们想要测试的用户信息，然后再进行登录测试。在</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en-US" altLang="zh-CN" dirty="0">
                <a:solidFill>
                  <a:schemeClr val="tx1">
                    <a:lumMod val="75000"/>
                    <a:lumOff val="25000"/>
                  </a:schemeClr>
                </a:solidFill>
                <a:latin typeface="Candara" panose="020E0502030303020204"/>
                <a:ea typeface="微软雅黑" panose="020B0503020204020204" pitchFamily="34" charset="-122"/>
              </a:rPr>
              <a:t>/</a:t>
            </a:r>
            <a:r>
              <a:rPr lang="zh-CN" altLang="en-US" dirty="0">
                <a:solidFill>
                  <a:schemeClr val="tx1">
                    <a:lumMod val="75000"/>
                    <a:lumOff val="25000"/>
                  </a:schemeClr>
                </a:solidFill>
                <a:latin typeface="Candara" panose="020E0502030303020204"/>
                <a:ea typeface="微软雅黑" panose="020B0503020204020204" pitchFamily="34" charset="-122"/>
              </a:rPr>
              <a:t>路径下我们会发现有一个</a:t>
            </a:r>
            <a:r>
              <a:rPr lang="en-US" altLang="zh-CN" dirty="0">
                <a:solidFill>
                  <a:schemeClr val="tx1">
                    <a:lumMod val="75000"/>
                    <a:lumOff val="25000"/>
                  </a:schemeClr>
                </a:solidFill>
                <a:latin typeface="Candara" panose="020E0502030303020204"/>
                <a:ea typeface="微软雅黑" panose="020B0503020204020204" pitchFamily="34" charset="-122"/>
              </a:rPr>
              <a:t>db.sqlite3</a:t>
            </a:r>
            <a:r>
              <a:rPr lang="zh-CN" altLang="en-US" dirty="0">
                <a:solidFill>
                  <a:schemeClr val="tx1">
                    <a:lumMod val="75000"/>
                    <a:lumOff val="25000"/>
                  </a:schemeClr>
                </a:solidFill>
                <a:latin typeface="Candara" panose="020E0502030303020204"/>
                <a:ea typeface="微软雅黑" panose="020B0503020204020204" pitchFamily="34" charset="-122"/>
              </a:rPr>
              <a:t>文件，这个文件是在执行数据库初始化命令之后自建的，如果没有请返回前几步进行初始化。在</a:t>
            </a:r>
            <a:r>
              <a:rPr lang="en-US" altLang="zh-CN" dirty="0">
                <a:solidFill>
                  <a:schemeClr val="tx1">
                    <a:lumMod val="75000"/>
                    <a:lumOff val="25000"/>
                  </a:schemeClr>
                </a:solidFill>
                <a:latin typeface="Candara" panose="020E0502030303020204"/>
                <a:ea typeface="微软雅黑" panose="020B0503020204020204" pitchFamily="34" charset="-122"/>
              </a:rPr>
              <a:t>PyCharm</a:t>
            </a:r>
            <a:r>
              <a:rPr lang="zh-CN" altLang="en-US" dirty="0">
                <a:solidFill>
                  <a:schemeClr val="tx1">
                    <a:lumMod val="75000"/>
                    <a:lumOff val="25000"/>
                  </a:schemeClr>
                </a:solidFill>
                <a:latin typeface="Candara" panose="020E0502030303020204"/>
                <a:ea typeface="微软雅黑" panose="020B0503020204020204" pitchFamily="34" charset="-122"/>
              </a:rPr>
              <a:t>中双击该文件：</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7"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709502" y="2118539"/>
            <a:ext cx="3724992" cy="3790718"/>
          </a:xfrm>
          <a:prstGeom prst="rect">
            <a:avLst/>
          </a:prstGeom>
          <a:noFill/>
          <a:ln>
            <a:noFill/>
          </a:ln>
        </p:spPr>
      </p:pic>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69" y="1439712"/>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在</a:t>
            </a:r>
            <a:r>
              <a:rPr lang="en-US" altLang="zh-CN" dirty="0">
                <a:solidFill>
                  <a:schemeClr val="tx1">
                    <a:lumMod val="75000"/>
                    <a:lumOff val="25000"/>
                  </a:schemeClr>
                </a:solidFill>
                <a:latin typeface="Candara" panose="020E0502030303020204"/>
                <a:ea typeface="微软雅黑" panose="020B0503020204020204" pitchFamily="34" charset="-122"/>
              </a:rPr>
              <a:t>PyCharm</a:t>
            </a:r>
            <a:r>
              <a:rPr lang="zh-CN" altLang="en-US" dirty="0">
                <a:solidFill>
                  <a:schemeClr val="tx1">
                    <a:lumMod val="75000"/>
                    <a:lumOff val="25000"/>
                  </a:schemeClr>
                </a:solidFill>
                <a:latin typeface="Candara" panose="020E0502030303020204"/>
                <a:ea typeface="微软雅黑" panose="020B0503020204020204" pitchFamily="34" charset="-122"/>
              </a:rPr>
              <a:t>的右侧会出现此数据库都结构，可以看到有一个</a:t>
            </a:r>
            <a:r>
              <a:rPr lang="en-US" altLang="zh-CN" dirty="0" err="1">
                <a:solidFill>
                  <a:schemeClr val="tx1">
                    <a:lumMod val="75000"/>
                    <a:lumOff val="25000"/>
                  </a:schemeClr>
                </a:solidFill>
                <a:latin typeface="Candara" panose="020E0502030303020204"/>
                <a:ea typeface="微软雅黑" panose="020B0503020204020204" pitchFamily="34" charset="-122"/>
              </a:rPr>
              <a:t>login_user</a:t>
            </a:r>
            <a:r>
              <a:rPr lang="zh-CN" altLang="en-US" dirty="0">
                <a:solidFill>
                  <a:schemeClr val="tx1">
                    <a:lumMod val="75000"/>
                    <a:lumOff val="25000"/>
                  </a:schemeClr>
                </a:solidFill>
                <a:latin typeface="Candara" panose="020E0502030303020204"/>
                <a:ea typeface="微软雅黑" panose="020B0503020204020204" pitchFamily="34" charset="-122"/>
              </a:rPr>
              <a:t>的表。</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鼠标右击这个表，然后点确定。</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872518" y="2033849"/>
            <a:ext cx="3398960" cy="3893781"/>
          </a:xfrm>
          <a:prstGeom prst="rect">
            <a:avLst/>
          </a:prstGeom>
          <a:noFill/>
          <a:ln>
            <a:noFill/>
          </a:ln>
        </p:spPr>
      </p:pic>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753521"/>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在该页面数据相应的数据之后点击</a:t>
            </a:r>
            <a:r>
              <a:rPr lang="en-US" altLang="zh-CN" dirty="0">
                <a:solidFill>
                  <a:schemeClr val="tx1">
                    <a:lumMod val="75000"/>
                    <a:lumOff val="25000"/>
                  </a:schemeClr>
                </a:solidFill>
                <a:latin typeface="Candara" panose="020E0502030303020204"/>
                <a:ea typeface="微软雅黑" panose="020B0503020204020204" pitchFamily="34" charset="-122"/>
              </a:rPr>
              <a:t>DB</a:t>
            </a:r>
            <a:r>
              <a:rPr lang="zh-CN" altLang="en-US" dirty="0">
                <a:solidFill>
                  <a:schemeClr val="tx1">
                    <a:lumMod val="75000"/>
                    <a:lumOff val="25000"/>
                  </a:schemeClr>
                </a:solidFill>
                <a:latin typeface="Candara" panose="020E0502030303020204"/>
                <a:ea typeface="微软雅黑" panose="020B0503020204020204" pitchFamily="34" charset="-122"/>
              </a:rPr>
              <a:t>按钮提交数据，就可以更新这个表中的数据。</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7"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392113" y="2408730"/>
            <a:ext cx="8619793" cy="1168055"/>
          </a:xfrm>
          <a:prstGeom prst="rect">
            <a:avLst/>
          </a:prstGeom>
          <a:noFill/>
          <a:ln>
            <a:noFill/>
          </a:ln>
        </p:spPr>
      </p:pic>
      <p:sp>
        <p:nvSpPr>
          <p:cNvPr id="10" name="TextBox 2"/>
          <p:cNvSpPr txBox="1">
            <a:spLocks noGrp="1"/>
          </p:cNvSpPr>
          <p:nvPr/>
        </p:nvSpPr>
        <p:spPr>
          <a:xfrm>
            <a:off x="611971" y="3742312"/>
            <a:ext cx="7920058" cy="85061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重启服务器，然后在登录表单内，使用错误的用户名和密码，以及我们在表中创建的合法的测试用户，分别登录，看看效果。输入数据库已注册用户，点击登录可跳转至首页。</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483430"/>
            <a:ext cx="7920058" cy="85061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根据登陆视图中的操作，我们注册用户信息是根据修改数据库来添加用户的，很明显注册也是需要一个表单进行提交，所以我们在</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中新建一个</a:t>
            </a:r>
            <a:r>
              <a:rPr lang="en-US" altLang="zh-CN" dirty="0">
                <a:solidFill>
                  <a:schemeClr val="tx1">
                    <a:lumMod val="75000"/>
                    <a:lumOff val="25000"/>
                  </a:schemeClr>
                </a:solidFill>
                <a:latin typeface="Candara" panose="020E0502030303020204"/>
                <a:ea typeface="微软雅黑" panose="020B0503020204020204" pitchFamily="34" charset="-122"/>
              </a:rPr>
              <a:t>forms.py</a:t>
            </a:r>
            <a:r>
              <a:rPr lang="zh-CN" altLang="en-US" dirty="0">
                <a:solidFill>
                  <a:schemeClr val="tx1">
                    <a:lumMod val="75000"/>
                    <a:lumOff val="25000"/>
                  </a:schemeClr>
                </a:solidFill>
                <a:latin typeface="Candara" panose="020E0502030303020204"/>
                <a:ea typeface="微软雅黑" panose="020B0503020204020204" pitchFamily="34" charset="-122"/>
              </a:rPr>
              <a:t>，具体代码如下：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77621" y="2457400"/>
            <a:ext cx="8788758" cy="2492990"/>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from </a:t>
            </a:r>
            <a:r>
              <a:rPr lang="en-US" altLang="zh-CN" sz="1200" kern="100" dirty="0" err="1">
                <a:latin typeface="Arial" panose="020B0604020202020204" pitchFamily="34" charset="0"/>
                <a:ea typeface="宋体" panose="02010600030101010101" pitchFamily="2" charset="-122"/>
              </a:rPr>
              <a:t>django</a:t>
            </a:r>
            <a:r>
              <a:rPr lang="en-US" altLang="zh-CN" sz="1200" kern="100" dirty="0">
                <a:latin typeface="Arial" panose="020B0604020202020204" pitchFamily="34" charset="0"/>
                <a:ea typeface="宋体" panose="02010600030101010101" pitchFamily="2" charset="-122"/>
              </a:rPr>
              <a:t> import forms</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class </a:t>
            </a:r>
            <a:r>
              <a:rPr lang="en-US" altLang="zh-CN" sz="1200" kern="100" dirty="0" err="1">
                <a:latin typeface="Arial" panose="020B0604020202020204" pitchFamily="34" charset="0"/>
                <a:ea typeface="宋体" panose="02010600030101010101" pitchFamily="2" charset="-122"/>
              </a:rPr>
              <a:t>RegisterForm</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forms.Form</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gender =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('male', "</a:t>
            </a:r>
            <a:r>
              <a:rPr lang="zh-CN" altLang="en-US" sz="1200" kern="100" dirty="0">
                <a:latin typeface="Arial" panose="020B0604020202020204" pitchFamily="34" charset="0"/>
                <a:ea typeface="宋体" panose="02010600030101010101" pitchFamily="2" charset="-122"/>
              </a:rPr>
              <a:t>男</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('female', "</a:t>
            </a:r>
            <a:r>
              <a:rPr lang="zh-CN" altLang="en-US" sz="1200" kern="100" dirty="0">
                <a:latin typeface="Arial" panose="020B0604020202020204" pitchFamily="34" charset="0"/>
                <a:ea typeface="宋体" panose="02010600030101010101" pitchFamily="2" charset="-122"/>
              </a:rPr>
              <a:t>女</a:t>
            </a:r>
            <a:r>
              <a:rPr lang="en-US" altLang="zh-CN" sz="1200" kern="100" dirty="0">
                <a:latin typeface="Arial" panose="020B0604020202020204" pitchFamily="34" charset="0"/>
                <a:ea typeface="宋体" panose="02010600030101010101" pitchFamily="2" charset="-122"/>
              </a:rPr>
              <a:t>"),</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username = </a:t>
            </a:r>
            <a:r>
              <a:rPr lang="en-US" altLang="zh-CN" sz="1200" kern="100" dirty="0" err="1">
                <a:latin typeface="Arial" panose="020B0604020202020204" pitchFamily="34" charset="0"/>
                <a:ea typeface="宋体" panose="02010600030101010101" pitchFamily="2" charset="-122"/>
              </a:rPr>
              <a:t>forms.CharField</a:t>
            </a:r>
            <a:r>
              <a:rPr lang="en-US" altLang="zh-CN" sz="1200" kern="100" dirty="0">
                <a:latin typeface="Arial" panose="020B0604020202020204" pitchFamily="34" charset="0"/>
                <a:ea typeface="宋体" panose="02010600030101010101" pitchFamily="2" charset="-122"/>
              </a:rPr>
              <a:t>(label="</a:t>
            </a:r>
            <a:r>
              <a:rPr lang="zh-CN" altLang="en-US" sz="1200" kern="100" dirty="0">
                <a:latin typeface="Arial" panose="020B0604020202020204" pitchFamily="34" charset="0"/>
                <a:ea typeface="宋体" panose="02010600030101010101" pitchFamily="2" charset="-122"/>
              </a:rPr>
              <a:t>用户名</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max_length</a:t>
            </a:r>
            <a:r>
              <a:rPr lang="en-US" altLang="zh-CN" sz="1200" kern="100" dirty="0">
                <a:latin typeface="Arial" panose="020B0604020202020204" pitchFamily="34" charset="0"/>
                <a:ea typeface="宋体" panose="02010600030101010101" pitchFamily="2" charset="-122"/>
              </a:rPr>
              <a:t>=128, widget=</a:t>
            </a:r>
            <a:r>
              <a:rPr lang="en-US" altLang="zh-CN" sz="1200" kern="100" dirty="0" err="1">
                <a:latin typeface="Arial" panose="020B0604020202020204" pitchFamily="34" charset="0"/>
                <a:ea typeface="宋体" panose="02010600030101010101" pitchFamily="2" charset="-122"/>
              </a:rPr>
              <a:t>forms.TextInput</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attrs</a:t>
            </a:r>
            <a:r>
              <a:rPr lang="en-US" altLang="zh-CN" sz="1200" kern="100" dirty="0">
                <a:latin typeface="Arial" panose="020B0604020202020204" pitchFamily="34" charset="0"/>
                <a:ea typeface="宋体" panose="02010600030101010101" pitchFamily="2" charset="-122"/>
              </a:rPr>
              <a:t>={'class': 'form-control'}))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password1 = </a:t>
            </a:r>
            <a:r>
              <a:rPr lang="en-US" altLang="zh-CN" sz="1200" kern="100" dirty="0" err="1">
                <a:latin typeface="Arial" panose="020B0604020202020204" pitchFamily="34" charset="0"/>
                <a:ea typeface="宋体" panose="02010600030101010101" pitchFamily="2" charset="-122"/>
              </a:rPr>
              <a:t>forms.CharField</a:t>
            </a:r>
            <a:r>
              <a:rPr lang="en-US" altLang="zh-CN" sz="1200" kern="100" dirty="0">
                <a:latin typeface="Arial" panose="020B0604020202020204" pitchFamily="34" charset="0"/>
                <a:ea typeface="宋体" panose="02010600030101010101" pitchFamily="2" charset="-122"/>
              </a:rPr>
              <a:t>(label="</a:t>
            </a:r>
            <a:r>
              <a:rPr lang="zh-CN" altLang="en-US" sz="1200" kern="100" dirty="0">
                <a:latin typeface="Arial" panose="020B0604020202020204" pitchFamily="34" charset="0"/>
                <a:ea typeface="宋体" panose="02010600030101010101" pitchFamily="2" charset="-122"/>
              </a:rPr>
              <a:t>密码</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max_length</a:t>
            </a:r>
            <a:r>
              <a:rPr lang="en-US" altLang="zh-CN" sz="1200" kern="100" dirty="0">
                <a:latin typeface="Arial" panose="020B0604020202020204" pitchFamily="34" charset="0"/>
                <a:ea typeface="宋体" panose="02010600030101010101" pitchFamily="2" charset="-122"/>
              </a:rPr>
              <a:t>=256, widget=</a:t>
            </a:r>
            <a:r>
              <a:rPr lang="en-US" altLang="zh-CN" sz="1200" kern="100" dirty="0" err="1">
                <a:latin typeface="Arial" panose="020B0604020202020204" pitchFamily="34" charset="0"/>
                <a:ea typeface="宋体" panose="02010600030101010101" pitchFamily="2" charset="-122"/>
              </a:rPr>
              <a:t>forms.PasswordInput</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attrs</a:t>
            </a:r>
            <a:r>
              <a:rPr lang="en-US" altLang="zh-CN" sz="1200" kern="100" dirty="0">
                <a:latin typeface="Arial" panose="020B0604020202020204" pitchFamily="34" charset="0"/>
                <a:ea typeface="宋体" panose="02010600030101010101" pitchFamily="2" charset="-122"/>
              </a:rPr>
              <a:t>={'class': 'form-control'}))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password2 = </a:t>
            </a:r>
            <a:r>
              <a:rPr lang="en-US" altLang="zh-CN" sz="1200" kern="100" dirty="0" err="1">
                <a:latin typeface="Arial" panose="020B0604020202020204" pitchFamily="34" charset="0"/>
                <a:ea typeface="宋体" panose="02010600030101010101" pitchFamily="2" charset="-122"/>
              </a:rPr>
              <a:t>forms.CharField</a:t>
            </a:r>
            <a:r>
              <a:rPr lang="en-US" altLang="zh-CN" sz="1200" kern="100" dirty="0">
                <a:latin typeface="Arial" panose="020B0604020202020204" pitchFamily="34" charset="0"/>
                <a:ea typeface="宋体" panose="02010600030101010101" pitchFamily="2" charset="-122"/>
              </a:rPr>
              <a:t>(label="</a:t>
            </a:r>
            <a:r>
              <a:rPr lang="zh-CN" altLang="en-US" sz="1200" kern="100" dirty="0">
                <a:latin typeface="Arial" panose="020B0604020202020204" pitchFamily="34" charset="0"/>
                <a:ea typeface="宋体" panose="02010600030101010101" pitchFamily="2" charset="-122"/>
              </a:rPr>
              <a:t>确认密码</a:t>
            </a:r>
            <a:r>
              <a:rPr lang="en-US" altLang="zh-CN" sz="1200" kern="100" dirty="0">
                <a:latin typeface="Arial" panose="020B0604020202020204" pitchFamily="34" charset="0"/>
                <a:ea typeface="宋体" panose="02010600030101010101" pitchFamily="2" charset="-122"/>
              </a:rPr>
              <a:t>", </a:t>
            </a:r>
            <a:r>
              <a:rPr lang="en-US" altLang="zh-CN" sz="1200" kern="100" dirty="0" err="1">
                <a:latin typeface="Arial" panose="020B0604020202020204" pitchFamily="34" charset="0"/>
                <a:ea typeface="宋体" panose="02010600030101010101" pitchFamily="2" charset="-122"/>
              </a:rPr>
              <a:t>max_length</a:t>
            </a:r>
            <a:r>
              <a:rPr lang="en-US" altLang="zh-CN" sz="1200" kern="100" dirty="0">
                <a:latin typeface="Arial" panose="020B0604020202020204" pitchFamily="34" charset="0"/>
                <a:ea typeface="宋体" panose="02010600030101010101" pitchFamily="2" charset="-122"/>
              </a:rPr>
              <a:t>=256, widget=</a:t>
            </a:r>
            <a:r>
              <a:rPr lang="en-US" altLang="zh-CN" sz="1200" kern="100" dirty="0" err="1">
                <a:latin typeface="Arial" panose="020B0604020202020204" pitchFamily="34" charset="0"/>
                <a:ea typeface="宋体" panose="02010600030101010101" pitchFamily="2" charset="-122"/>
              </a:rPr>
              <a:t>forms.PasswordInput</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attrs</a:t>
            </a:r>
            <a:r>
              <a:rPr lang="en-US" altLang="zh-CN" sz="1200" kern="100" dirty="0">
                <a:latin typeface="Arial" panose="020B0604020202020204" pitchFamily="34" charset="0"/>
                <a:ea typeface="宋体" panose="02010600030101010101" pitchFamily="2" charset="-122"/>
              </a:rPr>
              <a:t>={'class': 'form-control'}))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email = </a:t>
            </a:r>
            <a:r>
              <a:rPr lang="en-US" altLang="zh-CN" sz="1200" kern="100" dirty="0" err="1">
                <a:latin typeface="Arial" panose="020B0604020202020204" pitchFamily="34" charset="0"/>
                <a:ea typeface="宋体" panose="02010600030101010101" pitchFamily="2" charset="-122"/>
              </a:rPr>
              <a:t>forms.EmailField</a:t>
            </a:r>
            <a:r>
              <a:rPr lang="en-US" altLang="zh-CN" sz="1200" kern="100" dirty="0">
                <a:latin typeface="Arial" panose="020B0604020202020204" pitchFamily="34" charset="0"/>
                <a:ea typeface="宋体" panose="02010600030101010101" pitchFamily="2" charset="-122"/>
              </a:rPr>
              <a:t>(label="</a:t>
            </a:r>
            <a:r>
              <a:rPr lang="zh-CN" altLang="en-US" sz="1200" kern="100" dirty="0">
                <a:latin typeface="Arial" panose="020B0604020202020204" pitchFamily="34" charset="0"/>
                <a:ea typeface="宋体" panose="02010600030101010101" pitchFamily="2" charset="-122"/>
              </a:rPr>
              <a:t>邮箱地址</a:t>
            </a:r>
            <a:r>
              <a:rPr lang="en-US" altLang="zh-CN" sz="1200" kern="100" dirty="0">
                <a:latin typeface="Arial" panose="020B0604020202020204" pitchFamily="34" charset="0"/>
                <a:ea typeface="宋体" panose="02010600030101010101" pitchFamily="2" charset="-122"/>
              </a:rPr>
              <a:t>", widget=</a:t>
            </a:r>
            <a:r>
              <a:rPr lang="en-US" altLang="zh-CN" sz="1200" kern="100" dirty="0" err="1">
                <a:latin typeface="Arial" panose="020B0604020202020204" pitchFamily="34" charset="0"/>
                <a:ea typeface="宋体" panose="02010600030101010101" pitchFamily="2" charset="-122"/>
              </a:rPr>
              <a:t>forms.EmailInput</a:t>
            </a:r>
            <a:r>
              <a:rPr lang="en-US" altLang="zh-CN" sz="1200" kern="100" dirty="0">
                <a:latin typeface="Arial" panose="020B0604020202020204" pitchFamily="34" charset="0"/>
                <a:ea typeface="宋体" panose="02010600030101010101" pitchFamily="2" charset="-122"/>
              </a:rPr>
              <a:t>(</a:t>
            </a:r>
            <a:r>
              <a:rPr lang="en-US" altLang="zh-CN" sz="1200" kern="100" dirty="0" err="1">
                <a:latin typeface="Arial" panose="020B0604020202020204" pitchFamily="34" charset="0"/>
                <a:ea typeface="宋体" panose="02010600030101010101" pitchFamily="2" charset="-122"/>
              </a:rPr>
              <a:t>attrs</a:t>
            </a:r>
            <a:r>
              <a:rPr lang="en-US" altLang="zh-CN" sz="1200" kern="100" dirty="0">
                <a:latin typeface="Arial" panose="020B0604020202020204" pitchFamily="34" charset="0"/>
                <a:ea typeface="宋体" panose="02010600030101010101" pitchFamily="2" charset="-122"/>
              </a:rPr>
              <a:t>={'class': 'form-control'}))</a:t>
            </a:r>
            <a:endParaRPr lang="en-US" altLang="zh-CN" sz="1200" kern="100" dirty="0">
              <a:latin typeface="Arial" panose="020B0604020202020204" pitchFamily="34" charset="0"/>
              <a:ea typeface="宋体" panose="02010600030101010101" pitchFamily="2" charset="-122"/>
            </a:endParaRPr>
          </a:p>
          <a:p>
            <a:pPr marL="114935" indent="228600" algn="just" latinLnBrk="1">
              <a:lnSpc>
                <a:spcPct val="100000"/>
              </a:lnSpc>
              <a:spcBef>
                <a:spcPts val="0"/>
              </a:spcBef>
            </a:pPr>
            <a:r>
              <a:rPr lang="en-US" altLang="zh-CN" sz="1200" kern="100" dirty="0">
                <a:latin typeface="Arial" panose="020B0604020202020204" pitchFamily="34" charset="0"/>
                <a:ea typeface="宋体" panose="02010600030101010101" pitchFamily="2" charset="-122"/>
              </a:rPr>
              <a:t>    sex = </a:t>
            </a:r>
            <a:r>
              <a:rPr lang="en-US" altLang="zh-CN" sz="1200" kern="100" dirty="0" err="1">
                <a:latin typeface="Arial" panose="020B0604020202020204" pitchFamily="34" charset="0"/>
                <a:ea typeface="宋体" panose="02010600030101010101" pitchFamily="2" charset="-122"/>
              </a:rPr>
              <a:t>forms.ChoiceField</a:t>
            </a:r>
            <a:r>
              <a:rPr lang="en-US" altLang="zh-CN" sz="1200" kern="100" dirty="0">
                <a:latin typeface="Arial" panose="020B0604020202020204" pitchFamily="34" charset="0"/>
                <a:ea typeface="宋体" panose="02010600030101010101" pitchFamily="2" charset="-122"/>
              </a:rPr>
              <a:t>(label='</a:t>
            </a:r>
            <a:r>
              <a:rPr lang="zh-CN" altLang="en-US" sz="1200" kern="100" dirty="0">
                <a:latin typeface="Arial" panose="020B0604020202020204" pitchFamily="34" charset="0"/>
                <a:ea typeface="宋体" panose="02010600030101010101" pitchFamily="2" charset="-122"/>
              </a:rPr>
              <a:t>性别</a:t>
            </a:r>
            <a:r>
              <a:rPr lang="en-US" altLang="zh-CN" sz="1200" kern="100" dirty="0">
                <a:latin typeface="Arial" panose="020B0604020202020204" pitchFamily="34" charset="0"/>
                <a:ea typeface="宋体" panose="02010600030101010101" pitchFamily="2" charset="-122"/>
              </a:rPr>
              <a:t>', choices=gender)</a:t>
            </a:r>
            <a:endParaRPr lang="en-US" altLang="zh-CN" sz="1200" kern="100" dirty="0">
              <a:latin typeface="Arial" panose="020B0604020202020204" pitchFamily="34" charset="0"/>
              <a:ea typeface="宋体" panose="02010600030101010101" pitchFamily="2"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24305"/>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接下来，修改我们的</a:t>
            </a:r>
            <a:r>
              <a:rPr lang="en-US" altLang="zh-CN" dirty="0">
                <a:solidFill>
                  <a:schemeClr val="tx1">
                    <a:lumMod val="75000"/>
                    <a:lumOff val="25000"/>
                  </a:schemeClr>
                </a:solidFill>
                <a:latin typeface="Candara" panose="020E0502030303020204"/>
                <a:ea typeface="微软雅黑" panose="020B0503020204020204" pitchFamily="34" charset="-122"/>
              </a:rPr>
              <a:t>register.html</a:t>
            </a:r>
            <a:r>
              <a:rPr lang="zh-CN" altLang="en-US" dirty="0">
                <a:solidFill>
                  <a:schemeClr val="tx1">
                    <a:lumMod val="75000"/>
                    <a:lumOff val="25000"/>
                  </a:schemeClr>
                </a:solidFill>
                <a:latin typeface="Candara" panose="020E0502030303020204"/>
                <a:ea typeface="微软雅黑" panose="020B0503020204020204" pitchFamily="34" charset="-122"/>
              </a:rPr>
              <a:t>文件，具体代码如下：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159391" y="1661962"/>
            <a:ext cx="4893686" cy="4401205"/>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load static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&lt;!doctype html&gt;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&lt;html lang="</a:t>
            </a:r>
            <a:r>
              <a:rPr lang="en-US" altLang="zh-CN" sz="800" kern="100" dirty="0" err="1">
                <a:latin typeface="Arial" panose="020B0604020202020204" pitchFamily="34" charset="0"/>
                <a:ea typeface="宋体" panose="02010600030101010101" pitchFamily="2" charset="-122"/>
              </a:rPr>
              <a:t>en</a:t>
            </a:r>
            <a:r>
              <a:rPr lang="en-US" altLang="zh-CN" sz="800" kern="100" dirty="0">
                <a:latin typeface="Arial" panose="020B0604020202020204" pitchFamily="34" charset="0"/>
                <a:ea typeface="宋体" panose="02010600030101010101" pitchFamily="2" charset="-122"/>
              </a:rPr>
              <a:t>"&gt;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&lt;head&gt;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Required meta tags --&gt;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&lt;meta charset="utf-8"&gt;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&lt;meta name="viewport" content="width=device-width, initial-scale=1, shrink-to-fit=no"&gt;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a:t>
            </a:r>
            <a:r>
              <a:rPr lang="zh-CN" altLang="en-US" sz="800" kern="100" dirty="0">
                <a:latin typeface="Arial" panose="020B0604020202020204" pitchFamily="34" charset="0"/>
                <a:ea typeface="宋体" panose="02010600030101010101" pitchFamily="2" charset="-122"/>
              </a:rPr>
              <a:t>上述</a:t>
            </a:r>
            <a:r>
              <a:rPr lang="en-US" altLang="zh-CN" sz="800" kern="100" dirty="0">
                <a:latin typeface="Arial" panose="020B0604020202020204" pitchFamily="34" charset="0"/>
                <a:ea typeface="宋体" panose="02010600030101010101" pitchFamily="2" charset="-122"/>
              </a:rPr>
              <a:t>meta</a:t>
            </a:r>
            <a:r>
              <a:rPr lang="zh-CN" altLang="en-US" sz="800" kern="100" dirty="0">
                <a:latin typeface="Arial" panose="020B0604020202020204" pitchFamily="34" charset="0"/>
                <a:ea typeface="宋体" panose="02010600030101010101" pitchFamily="2" charset="-122"/>
              </a:rPr>
              <a:t>标签*必须*放在最前面，任何其他内容都*必须*跟随其后！ </a:t>
            </a:r>
            <a:r>
              <a:rPr lang="en-US" altLang="zh-CN" sz="800" kern="100" dirty="0">
                <a:latin typeface="Arial" panose="020B0604020202020204" pitchFamily="34" charset="0"/>
                <a:ea typeface="宋体" panose="02010600030101010101" pitchFamily="2" charset="-122"/>
              </a:rPr>
              <a:t>--&gt;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 Bootstrap CSS --&gt;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&lt;link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="https://cdn.bootcss.com/twitter-bootstrap/4.3.1/</a:t>
            </a:r>
            <a:r>
              <a:rPr lang="en-US" altLang="zh-CN" sz="800" kern="100" dirty="0" err="1">
                <a:latin typeface="Arial" panose="020B0604020202020204" pitchFamily="34" charset="0"/>
                <a:ea typeface="宋体" panose="02010600030101010101" pitchFamily="2" charset="-122"/>
              </a:rPr>
              <a:t>css</a:t>
            </a:r>
            <a:r>
              <a:rPr lang="en-US" altLang="zh-CN" sz="800" kern="100" dirty="0">
                <a:latin typeface="Arial" panose="020B0604020202020204" pitchFamily="34" charset="0"/>
                <a:ea typeface="宋体" panose="02010600030101010101" pitchFamily="2" charset="-122"/>
              </a:rPr>
              <a:t>/bootstrap.min.css" </a:t>
            </a:r>
            <a:r>
              <a:rPr lang="en-US" altLang="zh-CN" sz="800" kern="100" dirty="0" err="1">
                <a:latin typeface="Arial" panose="020B0604020202020204" pitchFamily="34" charset="0"/>
                <a:ea typeface="宋体" panose="02010600030101010101" pitchFamily="2" charset="-122"/>
              </a:rPr>
              <a:t>rel</a:t>
            </a:r>
            <a:r>
              <a:rPr lang="en-US" altLang="zh-CN" sz="800" kern="100" dirty="0">
                <a:latin typeface="Arial" panose="020B0604020202020204" pitchFamily="34" charset="0"/>
                <a:ea typeface="宋体" panose="02010600030101010101" pitchFamily="2" charset="-122"/>
              </a:rPr>
              <a:t>="stylesheet"&gt;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&lt;link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 static 'login/</a:t>
            </a:r>
            <a:r>
              <a:rPr lang="en-US" altLang="zh-CN" sz="800" kern="100" dirty="0" err="1">
                <a:latin typeface="Arial" panose="020B0604020202020204" pitchFamily="34" charset="0"/>
                <a:ea typeface="宋体" panose="02010600030101010101" pitchFamily="2" charset="-122"/>
              </a:rPr>
              <a:t>css</a:t>
            </a:r>
            <a:r>
              <a:rPr lang="en-US" altLang="zh-CN" sz="800" kern="100" dirty="0">
                <a:latin typeface="Arial" panose="020B0604020202020204" pitchFamily="34" charset="0"/>
                <a:ea typeface="宋体" panose="02010600030101010101" pitchFamily="2" charset="-122"/>
              </a:rPr>
              <a:t>/register.css' %}" </a:t>
            </a:r>
            <a:r>
              <a:rPr lang="en-US" altLang="zh-CN" sz="800" kern="100" dirty="0" err="1">
                <a:latin typeface="Arial" panose="020B0604020202020204" pitchFamily="34" charset="0"/>
                <a:ea typeface="宋体" panose="02010600030101010101" pitchFamily="2" charset="-122"/>
              </a:rPr>
              <a:t>rel</a:t>
            </a:r>
            <a:r>
              <a:rPr lang="en-US" altLang="zh-CN" sz="800" kern="100" dirty="0">
                <a:latin typeface="Arial" panose="020B0604020202020204" pitchFamily="34" charset="0"/>
                <a:ea typeface="宋体" panose="02010600030101010101" pitchFamily="2" charset="-122"/>
              </a:rPr>
              <a:t>="stylesheet"/&gt;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&lt;title&gt;</a:t>
            </a:r>
            <a:r>
              <a:rPr lang="zh-CN" altLang="en-US" sz="800" kern="100" dirty="0">
                <a:latin typeface="Arial" panose="020B0604020202020204" pitchFamily="34" charset="0"/>
                <a:ea typeface="宋体" panose="02010600030101010101" pitchFamily="2" charset="-122"/>
              </a:rPr>
              <a:t>注册</a:t>
            </a:r>
            <a:r>
              <a:rPr lang="en-US" altLang="zh-CN" sz="800" kern="100" dirty="0">
                <a:latin typeface="Arial" panose="020B0604020202020204" pitchFamily="34" charset="0"/>
                <a:ea typeface="宋体" panose="02010600030101010101" pitchFamily="2" charset="-122"/>
              </a:rPr>
              <a:t>&lt;/title&gt;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&lt;/head&gt;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&lt;body&gt;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&lt;div class="container"&gt;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class="col"&gt;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&lt;form class="form-register" action="/register/" method="post"&gt;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if </a:t>
            </a:r>
            <a:r>
              <a:rPr lang="en-US" altLang="zh-CN" sz="800" kern="100" dirty="0" err="1">
                <a:latin typeface="Arial" panose="020B0604020202020204" pitchFamily="34" charset="0"/>
                <a:ea typeface="宋体" panose="02010600030101010101" pitchFamily="2" charset="-122"/>
              </a:rPr>
              <a:t>register_form.captcha.errors</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class="alert alert-warning"&gt;{{ </a:t>
            </a:r>
            <a:r>
              <a:rPr lang="en-US" altLang="zh-CN" sz="800" kern="100" dirty="0" err="1">
                <a:latin typeface="Arial" panose="020B0604020202020204" pitchFamily="34" charset="0"/>
                <a:ea typeface="宋体" panose="02010600030101010101" pitchFamily="2" charset="-122"/>
              </a:rPr>
              <a:t>register_form.captcha.errors</a:t>
            </a: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elif</a:t>
            </a:r>
            <a:r>
              <a:rPr lang="en-US" altLang="zh-CN" sz="800" kern="100" dirty="0">
                <a:latin typeface="Arial" panose="020B0604020202020204" pitchFamily="34" charset="0"/>
                <a:ea typeface="宋体" panose="02010600030101010101" pitchFamily="2" charset="-122"/>
              </a:rPr>
              <a:t> message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class="alert alert-warning"&gt;{{ message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endif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csrf_token</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&lt;h3 class="text-center"&gt;</a:t>
            </a:r>
            <a:r>
              <a:rPr lang="zh-CN" altLang="en-US" sz="800" kern="100" dirty="0">
                <a:latin typeface="Arial" panose="020B0604020202020204" pitchFamily="34" charset="0"/>
                <a:ea typeface="宋体" panose="02010600030101010101" pitchFamily="2" charset="-122"/>
              </a:rPr>
              <a:t>欢迎注册</a:t>
            </a:r>
            <a:r>
              <a:rPr lang="en-US" altLang="zh-CN" sz="800" kern="100" dirty="0">
                <a:latin typeface="Arial" panose="020B0604020202020204" pitchFamily="34" charset="0"/>
                <a:ea typeface="宋体" panose="02010600030101010101" pitchFamily="2" charset="-122"/>
              </a:rPr>
              <a:t>&lt;/h3&gt;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register_form.username.label_tag</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register_form.username</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register_form.password1.label_tag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register_form.password1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p:txBody>
      </p:sp>
      <p:sp>
        <p:nvSpPr>
          <p:cNvPr id="7" name="TextBox 2"/>
          <p:cNvSpPr txBox="1">
            <a:spLocks noGrp="1"/>
          </p:cNvSpPr>
          <p:nvPr/>
        </p:nvSpPr>
        <p:spPr>
          <a:xfrm>
            <a:off x="4734295" y="1661962"/>
            <a:ext cx="4893686" cy="4401205"/>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&lt;div class="form-group"&gt;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register_form.password2.label_tag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register_form.password2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register_form.email.label_tag</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register_form.email</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register_form.sex.label_tag</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register_form.sex</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 class="form-group"&gt;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register_form.captcha.label_tag</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register_form.captcha</a:t>
            </a:r>
            <a:r>
              <a:rPr lang="en-US" altLang="zh-CN" sz="800" kern="100" dirty="0">
                <a:latin typeface="Arial" panose="020B0604020202020204" pitchFamily="34" charset="0"/>
                <a:ea typeface="宋体" panose="02010600030101010101" pitchFamily="2" charset="-122"/>
              </a:rPr>
              <a:t>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&lt;a </a:t>
            </a:r>
            <a:r>
              <a:rPr lang="en-US" altLang="zh-CN" sz="800" kern="100" dirty="0" err="1">
                <a:latin typeface="Arial" panose="020B0604020202020204" pitchFamily="34" charset="0"/>
                <a:ea typeface="宋体" panose="02010600030101010101" pitchFamily="2" charset="-122"/>
              </a:rPr>
              <a:t>href</a:t>
            </a:r>
            <a:r>
              <a:rPr lang="en-US" altLang="zh-CN" sz="800" kern="100" dirty="0">
                <a:latin typeface="Arial" panose="020B0604020202020204" pitchFamily="34" charset="0"/>
                <a:ea typeface="宋体" panose="02010600030101010101" pitchFamily="2" charset="-122"/>
              </a:rPr>
              <a:t>="/login/"&gt;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&lt;ins&gt;</a:t>
            </a:r>
            <a:r>
              <a:rPr lang="zh-CN" altLang="en-US" sz="800" kern="100" dirty="0">
                <a:latin typeface="Arial" panose="020B0604020202020204" pitchFamily="34" charset="0"/>
                <a:ea typeface="宋体" panose="02010600030101010101" pitchFamily="2" charset="-122"/>
              </a:rPr>
              <a:t>直接登录</a:t>
            </a:r>
            <a:r>
              <a:rPr lang="en-US" altLang="zh-CN" sz="800" kern="100" dirty="0">
                <a:latin typeface="Arial" panose="020B0604020202020204" pitchFamily="34" charset="0"/>
                <a:ea typeface="宋体" panose="02010600030101010101" pitchFamily="2" charset="-122"/>
              </a:rPr>
              <a:t>&lt;/ins&gt;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&lt;/a&gt;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&lt;button type="submit" class="</a:t>
            </a:r>
            <a:r>
              <a:rPr lang="en-US" altLang="zh-CN" sz="800" kern="100" dirty="0" err="1">
                <a:latin typeface="Arial" panose="020B0604020202020204" pitchFamily="34" charset="0"/>
                <a:ea typeface="宋体" panose="02010600030101010101" pitchFamily="2" charset="-122"/>
              </a:rPr>
              <a:t>btn</a:t>
            </a: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btn</a:t>
            </a:r>
            <a:r>
              <a:rPr lang="en-US" altLang="zh-CN" sz="800" kern="100" dirty="0">
                <a:latin typeface="Arial" panose="020B0604020202020204" pitchFamily="34" charset="0"/>
                <a:ea typeface="宋体" panose="02010600030101010101" pitchFamily="2" charset="-122"/>
              </a:rPr>
              <a:t>-primary float-right"&gt;</a:t>
            </a:r>
            <a:r>
              <a:rPr lang="zh-CN" altLang="en-US" sz="800" kern="100" dirty="0">
                <a:latin typeface="Arial" panose="020B0604020202020204" pitchFamily="34" charset="0"/>
                <a:ea typeface="宋体" panose="02010600030101010101" pitchFamily="2" charset="-122"/>
              </a:rPr>
              <a:t>注册</a:t>
            </a:r>
            <a:r>
              <a:rPr lang="en-US" altLang="zh-CN" sz="800" kern="100" dirty="0">
                <a:latin typeface="Arial" panose="020B0604020202020204" pitchFamily="34" charset="0"/>
                <a:ea typeface="宋体" panose="02010600030101010101" pitchFamily="2" charset="-122"/>
              </a:rPr>
              <a:t>&lt;/button&gt;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&lt;/form&gt;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&lt;/div&gt;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&lt;/div&gt; &lt;!-- /container --&gt;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 Optional JavaScript --&gt;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 jQuery first, then Popper.js, then Bootstrap JS --&gt;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zh-CN" altLang="en-US" sz="800" kern="100" dirty="0">
                <a:latin typeface="Arial" panose="020B0604020202020204" pitchFamily="34" charset="0"/>
                <a:ea typeface="宋体" panose="02010600030101010101" pitchFamily="2" charset="-122"/>
              </a:rPr>
              <a:t>以下三者的引用顺序是固定的</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a:t>
            </a:r>
            <a:r>
              <a:rPr lang="en-US" altLang="zh-CN" sz="800" kern="100" dirty="0" err="1">
                <a:latin typeface="Arial" panose="020B0604020202020204" pitchFamily="34" charset="0"/>
                <a:ea typeface="宋体" panose="02010600030101010101" pitchFamily="2" charset="-122"/>
              </a:rPr>
              <a:t>jquery</a:t>
            </a:r>
            <a:r>
              <a:rPr lang="en-US" altLang="zh-CN" sz="800" kern="100" dirty="0">
                <a:latin typeface="Arial" panose="020B0604020202020204" pitchFamily="34" charset="0"/>
                <a:ea typeface="宋体" panose="02010600030101010101" pitchFamily="2" charset="-122"/>
              </a:rPr>
              <a:t>/3.3.1/jquery.js"&gt;&lt;/script&gt;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="https://cdn.bootcss.com/popper.js/1.15.0/</a:t>
            </a:r>
            <a:r>
              <a:rPr lang="en-US" altLang="zh-CN" sz="800" kern="100" dirty="0" err="1">
                <a:latin typeface="Arial" panose="020B0604020202020204" pitchFamily="34" charset="0"/>
                <a:ea typeface="宋体" panose="02010600030101010101" pitchFamily="2" charset="-122"/>
              </a:rPr>
              <a:t>umd</a:t>
            </a:r>
            <a:r>
              <a:rPr lang="en-US" altLang="zh-CN" sz="800" kern="100" dirty="0">
                <a:latin typeface="Arial" panose="020B0604020202020204" pitchFamily="34" charset="0"/>
                <a:ea typeface="宋体" panose="02010600030101010101" pitchFamily="2" charset="-122"/>
              </a:rPr>
              <a:t>/popper.js"&gt;&lt;/script&gt;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&lt;script </a:t>
            </a:r>
            <a:r>
              <a:rPr lang="en-US" altLang="zh-CN" sz="800" kern="100" dirty="0" err="1">
                <a:latin typeface="Arial" panose="020B0604020202020204" pitchFamily="34" charset="0"/>
                <a:ea typeface="宋体" panose="02010600030101010101" pitchFamily="2" charset="-122"/>
              </a:rPr>
              <a:t>src</a:t>
            </a:r>
            <a:r>
              <a:rPr lang="en-US" altLang="zh-CN" sz="800" kern="100" dirty="0">
                <a:latin typeface="Arial" panose="020B0604020202020204" pitchFamily="34" charset="0"/>
                <a:ea typeface="宋体" panose="02010600030101010101" pitchFamily="2" charset="-122"/>
              </a:rPr>
              <a:t>="https://cdn.bootcss.com/twitter-bootstrap/4.3.1/</a:t>
            </a:r>
            <a:r>
              <a:rPr lang="en-US" altLang="zh-CN" sz="800" kern="100" dirty="0" err="1">
                <a:latin typeface="Arial" panose="020B0604020202020204" pitchFamily="34" charset="0"/>
                <a:ea typeface="宋体" panose="02010600030101010101" pitchFamily="2" charset="-122"/>
              </a:rPr>
              <a:t>js</a:t>
            </a:r>
            <a:r>
              <a:rPr lang="en-US" altLang="zh-CN" sz="800" kern="100" dirty="0">
                <a:latin typeface="Arial" panose="020B0604020202020204" pitchFamily="34" charset="0"/>
                <a:ea typeface="宋体" panose="02010600030101010101" pitchFamily="2" charset="-122"/>
              </a:rPr>
              <a:t>/bootstrap.min.js"&gt;&lt;/script&gt;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&lt;/body&gt;</a:t>
            </a:r>
            <a:endParaRPr lang="en-US" altLang="zh-CN" sz="800" kern="100" dirty="0">
              <a:latin typeface="Arial" panose="020B0604020202020204" pitchFamily="34" charset="0"/>
              <a:ea typeface="宋体" panose="02010600030101010101" pitchFamily="2" charset="-122"/>
            </a:endParaRPr>
          </a:p>
          <a:p>
            <a:pPr marL="114935" algn="just" latinLnBrk="1">
              <a:lnSpc>
                <a:spcPct val="100000"/>
              </a:lnSpc>
              <a:spcBef>
                <a:spcPts val="0"/>
              </a:spcBef>
            </a:pPr>
            <a:r>
              <a:rPr lang="en-US" altLang="zh-CN" sz="800" kern="100" dirty="0">
                <a:latin typeface="Arial" panose="020B0604020202020204" pitchFamily="34" charset="0"/>
                <a:ea typeface="宋体" panose="02010600030101010101" pitchFamily="2" charset="-122"/>
              </a:rPr>
              <a:t>&lt;/html&gt;</a:t>
            </a:r>
            <a:endParaRPr lang="en-US" altLang="zh-CN" sz="800" kern="100" dirty="0">
              <a:latin typeface="Arial" panose="020B0604020202020204" pitchFamily="34" charset="0"/>
              <a:ea typeface="宋体" panose="02010600030101010101" pitchFamily="2" charset="-122"/>
            </a:endParaRPr>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24305"/>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然后在</a:t>
            </a:r>
            <a:r>
              <a:rPr lang="en-US" altLang="zh-CN" dirty="0">
                <a:solidFill>
                  <a:schemeClr val="tx1">
                    <a:lumMod val="75000"/>
                    <a:lumOff val="25000"/>
                  </a:schemeClr>
                </a:solidFill>
                <a:latin typeface="Candara" panose="020E0502030303020204"/>
                <a:ea typeface="微软雅黑" panose="020B0503020204020204" pitchFamily="34" charset="-122"/>
              </a:rPr>
              <a:t>/</a:t>
            </a:r>
            <a:r>
              <a:rPr lang="en-US" altLang="zh-CN" dirty="0" err="1">
                <a:solidFill>
                  <a:schemeClr val="tx1">
                    <a:lumMod val="75000"/>
                    <a:lumOff val="25000"/>
                  </a:schemeClr>
                </a:solidFill>
                <a:latin typeface="Candara" panose="020E0502030303020204"/>
                <a:ea typeface="微软雅黑" panose="020B0503020204020204" pitchFamily="34" charset="-122"/>
              </a:rPr>
              <a:t>mysite</a:t>
            </a:r>
            <a:r>
              <a:rPr lang="en-US" altLang="zh-CN" dirty="0">
                <a:solidFill>
                  <a:schemeClr val="tx1">
                    <a:lumMod val="75000"/>
                    <a:lumOff val="25000"/>
                  </a:schemeClr>
                </a:solidFill>
                <a:latin typeface="Candara" panose="020E0502030303020204"/>
                <a:ea typeface="微软雅黑" panose="020B0503020204020204" pitchFamily="34" charset="-122"/>
              </a:rPr>
              <a:t>/login/static/login/</a:t>
            </a:r>
            <a:r>
              <a:rPr lang="en-US" altLang="zh-CN" dirty="0" err="1">
                <a:solidFill>
                  <a:schemeClr val="tx1">
                    <a:lumMod val="75000"/>
                    <a:lumOff val="25000"/>
                  </a:schemeClr>
                </a:solidFill>
                <a:latin typeface="Candara" panose="020E0502030303020204"/>
                <a:ea typeface="微软雅黑" panose="020B0503020204020204" pitchFamily="34" charset="-122"/>
              </a:rPr>
              <a:t>css</a:t>
            </a:r>
            <a:r>
              <a:rPr lang="zh-CN" altLang="en-US" dirty="0">
                <a:solidFill>
                  <a:schemeClr val="tx1">
                    <a:lumMod val="75000"/>
                    <a:lumOff val="25000"/>
                  </a:schemeClr>
                </a:solidFill>
                <a:latin typeface="Candara" panose="020E0502030303020204"/>
                <a:ea typeface="微软雅黑" panose="020B0503020204020204" pitchFamily="34" charset="-122"/>
              </a:rPr>
              <a:t>目录中，创建一个</a:t>
            </a:r>
            <a:r>
              <a:rPr lang="en-US" altLang="zh-CN" dirty="0">
                <a:solidFill>
                  <a:schemeClr val="tx1">
                    <a:lumMod val="75000"/>
                    <a:lumOff val="25000"/>
                  </a:schemeClr>
                </a:solidFill>
                <a:latin typeface="Candara" panose="020E0502030303020204"/>
                <a:ea typeface="微软雅黑" panose="020B0503020204020204" pitchFamily="34" charset="-122"/>
              </a:rPr>
              <a:t>register.css</a:t>
            </a:r>
            <a:r>
              <a:rPr lang="zh-CN" altLang="en-US" dirty="0">
                <a:solidFill>
                  <a:schemeClr val="tx1">
                    <a:lumMod val="75000"/>
                    <a:lumOff val="25000"/>
                  </a:schemeClr>
                </a:solidFill>
                <a:latin typeface="Candara" panose="020E0502030303020204"/>
                <a:ea typeface="微软雅黑" panose="020B0503020204020204" pitchFamily="34" charset="-122"/>
              </a:rPr>
              <a:t>文件，其代码如下：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2125157" y="1729507"/>
            <a:ext cx="4893686" cy="292387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body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height: 100%;</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background-image: </a:t>
            </a:r>
            <a:r>
              <a:rPr lang="en-US" altLang="zh-CN" sz="800" kern="100" dirty="0" err="1">
                <a:latin typeface="Arial" panose="020B0604020202020204" pitchFamily="34" charset="0"/>
                <a:ea typeface="宋体" panose="02010600030101010101" pitchFamily="2" charset="-122"/>
              </a:rPr>
              <a:t>url</a:t>
            </a:r>
            <a:r>
              <a:rPr lang="en-US" altLang="zh-CN" sz="800" kern="100" dirty="0">
                <a:latin typeface="Arial" panose="020B0604020202020204" pitchFamily="34" charset="0"/>
                <a:ea typeface="宋体" panose="02010600030101010101" pitchFamily="2" charset="-122"/>
              </a:rPr>
              <a:t>('../image/bg.jpg');</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background-size: 100%;</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background-repeat: no-repeat;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color: #ffffff;</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.form-register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width: 100%;</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max-width: 400px;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padding: 15px;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 0 auto;</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.form-group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margin-bottom: 5px;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form a {</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display: inline-block;</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margin-top: 25px;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line-height: 10px;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24305"/>
            <a:ext cx="7920058" cy="33765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然后在</a:t>
            </a:r>
            <a:r>
              <a:rPr lang="en-US" altLang="zh-CN" dirty="0">
                <a:solidFill>
                  <a:schemeClr val="tx1">
                    <a:lumMod val="75000"/>
                    <a:lumOff val="25000"/>
                  </a:schemeClr>
                </a:solidFill>
                <a:latin typeface="Candara" panose="020E0502030303020204"/>
                <a:ea typeface="微软雅黑" panose="020B0503020204020204" pitchFamily="34" charset="-122"/>
              </a:rPr>
              <a:t>/login/views.py</a:t>
            </a:r>
            <a:r>
              <a:rPr lang="zh-CN" altLang="en-US" dirty="0">
                <a:solidFill>
                  <a:schemeClr val="tx1">
                    <a:lumMod val="75000"/>
                    <a:lumOff val="25000"/>
                  </a:schemeClr>
                </a:solidFill>
                <a:latin typeface="Candara" panose="020E0502030303020204"/>
                <a:ea typeface="微软雅黑" panose="020B0503020204020204" pitchFamily="34" charset="-122"/>
              </a:rPr>
              <a:t>文件中，完善我们的</a:t>
            </a:r>
            <a:r>
              <a:rPr lang="en-US" altLang="zh-CN" dirty="0">
                <a:solidFill>
                  <a:schemeClr val="tx1">
                    <a:lumMod val="75000"/>
                    <a:lumOff val="25000"/>
                  </a:schemeClr>
                </a:solidFill>
                <a:latin typeface="Candara" panose="020E0502030303020204"/>
                <a:ea typeface="微软雅黑" panose="020B0503020204020204" pitchFamily="34" charset="-122"/>
              </a:rPr>
              <a:t>register()</a:t>
            </a:r>
            <a:r>
              <a:rPr lang="zh-CN" altLang="en-US" dirty="0">
                <a:solidFill>
                  <a:schemeClr val="tx1">
                    <a:lumMod val="75000"/>
                    <a:lumOff val="25000"/>
                  </a:schemeClr>
                </a:solidFill>
                <a:latin typeface="Candara" panose="020E0502030303020204"/>
                <a:ea typeface="微软雅黑" panose="020B0503020204020204" pitchFamily="34" charset="-122"/>
              </a:rPr>
              <a:t>函数，具体代码如下：</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8" name="TextBox 2"/>
          <p:cNvSpPr txBox="1">
            <a:spLocks noGrp="1"/>
          </p:cNvSpPr>
          <p:nvPr/>
        </p:nvSpPr>
        <p:spPr>
          <a:xfrm>
            <a:off x="2125157" y="1661962"/>
            <a:ext cx="4893686" cy="4893647"/>
          </a:xfrm>
          <a:prstGeom prst="rect">
            <a:avLst/>
          </a:prstGeom>
          <a:solidFill>
            <a:schemeClr val="bg1">
              <a:lumMod val="85000"/>
            </a:schemeClr>
          </a:solid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def register(request):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request.session.get</a:t>
            </a:r>
            <a:r>
              <a:rPr lang="en-US" altLang="zh-CN" sz="800" kern="100" dirty="0">
                <a:latin typeface="Arial" panose="020B0604020202020204" pitchFamily="34" charset="0"/>
                <a:ea typeface="宋体" panose="02010600030101010101" pitchFamily="2" charset="-122"/>
              </a:rPr>
              <a:t>('</a:t>
            </a:r>
            <a:r>
              <a:rPr lang="en-US" altLang="zh-CN" sz="800" kern="100" dirty="0" err="1">
                <a:latin typeface="Arial" panose="020B0604020202020204" pitchFamily="34" charset="0"/>
                <a:ea typeface="宋体" panose="02010600030101010101" pitchFamily="2" charset="-122"/>
              </a:rPr>
              <a:t>is_login</a:t>
            </a:r>
            <a:r>
              <a:rPr lang="en-US" altLang="zh-CN" sz="800" kern="100" dirty="0">
                <a:latin typeface="Arial" panose="020B0604020202020204" pitchFamily="34" charset="0"/>
                <a:ea typeface="宋体" panose="02010600030101010101" pitchFamily="2" charset="-122"/>
              </a:rPr>
              <a:t>', None):</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redirect('/index/')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request.method</a:t>
            </a:r>
            <a:r>
              <a:rPr lang="en-US" altLang="zh-CN" sz="800" kern="100" dirty="0">
                <a:latin typeface="Arial" panose="020B0604020202020204" pitchFamily="34" charset="0"/>
                <a:ea typeface="宋体" panose="02010600030101010101" pitchFamily="2" charset="-122"/>
              </a:rPr>
              <a:t> == 'POST':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register_form</a:t>
            </a: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models.RegisterForm</a:t>
            </a:r>
            <a:r>
              <a:rPr lang="en-US" altLang="zh-CN" sz="800" kern="100" dirty="0">
                <a:latin typeface="Arial" panose="020B0604020202020204" pitchFamily="34" charset="0"/>
                <a:ea typeface="宋体" panose="02010600030101010101" pitchFamily="2" charset="-122"/>
              </a:rPr>
              <a:t>(</a:t>
            </a:r>
            <a:r>
              <a:rPr lang="en-US" altLang="zh-CN" sz="800" kern="100" dirty="0" err="1">
                <a:latin typeface="Arial" panose="020B0604020202020204" pitchFamily="34" charset="0"/>
                <a:ea typeface="宋体" panose="02010600030101010101" pitchFamily="2" charset="-122"/>
              </a:rPr>
              <a:t>request.POST</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message = "</a:t>
            </a:r>
            <a:r>
              <a:rPr lang="zh-CN" altLang="en-US" sz="800" kern="100" dirty="0">
                <a:latin typeface="Arial" panose="020B0604020202020204" pitchFamily="34" charset="0"/>
                <a:ea typeface="宋体" panose="02010600030101010101" pitchFamily="2" charset="-122"/>
              </a:rPr>
              <a:t>请检查填写的内容！</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register_form.is_valid</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username = </a:t>
            </a:r>
            <a:r>
              <a:rPr lang="en-US" altLang="zh-CN" sz="800" kern="100" dirty="0" err="1">
                <a:latin typeface="Arial" panose="020B0604020202020204" pitchFamily="34" charset="0"/>
                <a:ea typeface="宋体" panose="02010600030101010101" pitchFamily="2" charset="-122"/>
              </a:rPr>
              <a:t>register_form.cleaned_data.get</a:t>
            </a:r>
            <a:r>
              <a:rPr lang="en-US" altLang="zh-CN" sz="800" kern="100" dirty="0">
                <a:latin typeface="Arial" panose="020B0604020202020204" pitchFamily="34" charset="0"/>
                <a:ea typeface="宋体" panose="02010600030101010101" pitchFamily="2" charset="-122"/>
              </a:rPr>
              <a:t>('username')</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password1 = </a:t>
            </a:r>
            <a:r>
              <a:rPr lang="en-US" altLang="zh-CN" sz="800" kern="100" dirty="0" err="1">
                <a:latin typeface="Arial" panose="020B0604020202020204" pitchFamily="34" charset="0"/>
                <a:ea typeface="宋体" panose="02010600030101010101" pitchFamily="2" charset="-122"/>
              </a:rPr>
              <a:t>register_form.cleaned_data.get</a:t>
            </a:r>
            <a:r>
              <a:rPr lang="en-US" altLang="zh-CN" sz="800" kern="100" dirty="0">
                <a:latin typeface="Arial" panose="020B0604020202020204" pitchFamily="34" charset="0"/>
                <a:ea typeface="宋体" panose="02010600030101010101" pitchFamily="2" charset="-122"/>
              </a:rPr>
              <a:t>('password1')</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password2 = </a:t>
            </a:r>
            <a:r>
              <a:rPr lang="en-US" altLang="zh-CN" sz="800" kern="100" dirty="0" err="1">
                <a:latin typeface="Arial" panose="020B0604020202020204" pitchFamily="34" charset="0"/>
                <a:ea typeface="宋体" panose="02010600030101010101" pitchFamily="2" charset="-122"/>
              </a:rPr>
              <a:t>register_form.cleaned_data.get</a:t>
            </a:r>
            <a:r>
              <a:rPr lang="en-US" altLang="zh-CN" sz="800" kern="100" dirty="0">
                <a:latin typeface="Arial" panose="020B0604020202020204" pitchFamily="34" charset="0"/>
                <a:ea typeface="宋体" panose="02010600030101010101" pitchFamily="2" charset="-122"/>
              </a:rPr>
              <a:t>('password2')</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email = </a:t>
            </a:r>
            <a:r>
              <a:rPr lang="en-US" altLang="zh-CN" sz="800" kern="100" dirty="0" err="1">
                <a:latin typeface="Arial" panose="020B0604020202020204" pitchFamily="34" charset="0"/>
                <a:ea typeface="宋体" panose="02010600030101010101" pitchFamily="2" charset="-122"/>
              </a:rPr>
              <a:t>register_form.cleaned_data.get</a:t>
            </a:r>
            <a:r>
              <a:rPr lang="en-US" altLang="zh-CN" sz="800" kern="100" dirty="0">
                <a:latin typeface="Arial" panose="020B0604020202020204" pitchFamily="34" charset="0"/>
                <a:ea typeface="宋体" panose="02010600030101010101" pitchFamily="2" charset="-122"/>
              </a:rPr>
              <a:t>('email')</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sex = </a:t>
            </a:r>
            <a:r>
              <a:rPr lang="en-US" altLang="zh-CN" sz="800" kern="100" dirty="0" err="1">
                <a:latin typeface="Arial" panose="020B0604020202020204" pitchFamily="34" charset="0"/>
                <a:ea typeface="宋体" panose="02010600030101010101" pitchFamily="2" charset="-122"/>
              </a:rPr>
              <a:t>register_form.cleaned_data.get</a:t>
            </a:r>
            <a:r>
              <a:rPr lang="en-US" altLang="zh-CN" sz="800" kern="100" dirty="0">
                <a:latin typeface="Arial" panose="020B0604020202020204" pitchFamily="34" charset="0"/>
                <a:ea typeface="宋体" panose="02010600030101010101" pitchFamily="2" charset="-122"/>
              </a:rPr>
              <a:t>('sex')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password1 != password2:</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message = '</a:t>
            </a:r>
            <a:r>
              <a:rPr lang="zh-CN" altLang="en-US" sz="800" kern="100" dirty="0">
                <a:latin typeface="Arial" panose="020B0604020202020204" pitchFamily="34" charset="0"/>
                <a:ea typeface="宋体" panose="02010600030101010101" pitchFamily="2" charset="-122"/>
              </a:rPr>
              <a:t>两次输入的密码不同！</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'login/register.html', locals())</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else:</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same_name_user</a:t>
            </a: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models.User.objects.filter</a:t>
            </a:r>
            <a:r>
              <a:rPr lang="en-US" altLang="zh-CN" sz="800" kern="100" dirty="0">
                <a:latin typeface="Arial" panose="020B0604020202020204" pitchFamily="34" charset="0"/>
                <a:ea typeface="宋体" panose="02010600030101010101" pitchFamily="2" charset="-122"/>
              </a:rPr>
              <a:t>(name=username)</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same_name_user</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message = '</a:t>
            </a:r>
            <a:r>
              <a:rPr lang="zh-CN" altLang="en-US" sz="800" kern="100" dirty="0">
                <a:latin typeface="Arial" panose="020B0604020202020204" pitchFamily="34" charset="0"/>
                <a:ea typeface="宋体" panose="02010600030101010101" pitchFamily="2" charset="-122"/>
              </a:rPr>
              <a:t>用户名已经存在</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'login/register.html', locals())</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same_email_user</a:t>
            </a: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models.User.objects.filter</a:t>
            </a:r>
            <a:r>
              <a:rPr lang="en-US" altLang="zh-CN" sz="800" kern="100" dirty="0">
                <a:latin typeface="Arial" panose="020B0604020202020204" pitchFamily="34" charset="0"/>
                <a:ea typeface="宋体" panose="02010600030101010101" pitchFamily="2" charset="-122"/>
              </a:rPr>
              <a:t>(email=email)</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if </a:t>
            </a:r>
            <a:r>
              <a:rPr lang="en-US" altLang="zh-CN" sz="800" kern="100" dirty="0" err="1">
                <a:latin typeface="Arial" panose="020B0604020202020204" pitchFamily="34" charset="0"/>
                <a:ea typeface="宋体" panose="02010600030101010101" pitchFamily="2" charset="-122"/>
              </a:rPr>
              <a:t>same_email_user</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message = '</a:t>
            </a:r>
            <a:r>
              <a:rPr lang="zh-CN" altLang="en-US" sz="800" kern="100" dirty="0">
                <a:latin typeface="Arial" panose="020B0604020202020204" pitchFamily="34" charset="0"/>
                <a:ea typeface="宋体" panose="02010600030101010101" pitchFamily="2" charset="-122"/>
              </a:rPr>
              <a:t>该邮箱已经被注册了！</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'login/register.html', locals())</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new_user</a:t>
            </a: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models.User</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new_user.name = username</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new_user.password</a:t>
            </a:r>
            <a:r>
              <a:rPr lang="en-US" altLang="zh-CN" sz="800" kern="100" dirty="0">
                <a:latin typeface="Arial" panose="020B0604020202020204" pitchFamily="34" charset="0"/>
                <a:ea typeface="宋体" panose="02010600030101010101" pitchFamily="2" charset="-122"/>
              </a:rPr>
              <a:t> = password1</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new_user.email</a:t>
            </a:r>
            <a:r>
              <a:rPr lang="en-US" altLang="zh-CN" sz="800" kern="100" dirty="0">
                <a:latin typeface="Arial" panose="020B0604020202020204" pitchFamily="34" charset="0"/>
                <a:ea typeface="宋体" panose="02010600030101010101" pitchFamily="2" charset="-122"/>
              </a:rPr>
              <a:t> = email</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new_user.sex</a:t>
            </a:r>
            <a:r>
              <a:rPr lang="en-US" altLang="zh-CN" sz="800" kern="100" dirty="0">
                <a:latin typeface="Arial" panose="020B0604020202020204" pitchFamily="34" charset="0"/>
                <a:ea typeface="宋体" panose="02010600030101010101" pitchFamily="2" charset="-122"/>
              </a:rPr>
              <a:t> = sex</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new_user.save</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redirect('/login/')</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else:</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'login/register.html', locals())</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a:t>
            </a:r>
            <a:r>
              <a:rPr lang="en-US" altLang="zh-CN" sz="800" kern="100" dirty="0" err="1">
                <a:latin typeface="Arial" panose="020B0604020202020204" pitchFamily="34" charset="0"/>
                <a:ea typeface="宋体" panose="02010600030101010101" pitchFamily="2" charset="-122"/>
              </a:rPr>
              <a:t>register_form</a:t>
            </a:r>
            <a:r>
              <a:rPr lang="en-US" altLang="zh-CN" sz="800" kern="100" dirty="0">
                <a:latin typeface="Arial" panose="020B0604020202020204" pitchFamily="34" charset="0"/>
                <a:ea typeface="宋体" panose="02010600030101010101" pitchFamily="2" charset="-122"/>
              </a:rPr>
              <a:t> = </a:t>
            </a:r>
            <a:r>
              <a:rPr lang="en-US" altLang="zh-CN" sz="800" kern="100" dirty="0" err="1">
                <a:latin typeface="Arial" panose="020B0604020202020204" pitchFamily="34" charset="0"/>
                <a:ea typeface="宋体" panose="02010600030101010101" pitchFamily="2" charset="-122"/>
              </a:rPr>
              <a:t>models.RegisterForm</a:t>
            </a:r>
            <a:r>
              <a:rPr lang="en-US" altLang="zh-CN" sz="800" kern="100" dirty="0">
                <a:latin typeface="Arial" panose="020B0604020202020204" pitchFamily="34" charset="0"/>
                <a:ea typeface="宋体" panose="02010600030101010101" pitchFamily="2" charset="-122"/>
              </a:rPr>
              <a:t>()</a:t>
            </a:r>
            <a:endParaRPr lang="en-US" altLang="zh-CN" sz="800" kern="100" dirty="0">
              <a:latin typeface="Arial" panose="020B0604020202020204" pitchFamily="34" charset="0"/>
              <a:ea typeface="宋体" panose="02010600030101010101" pitchFamily="2" charset="-122"/>
            </a:endParaRPr>
          </a:p>
          <a:p>
            <a:pPr marL="114935" latinLnBrk="1">
              <a:lnSpc>
                <a:spcPct val="100000"/>
              </a:lnSpc>
              <a:spcBef>
                <a:spcPts val="0"/>
              </a:spcBef>
            </a:pPr>
            <a:r>
              <a:rPr lang="en-US" altLang="zh-CN" sz="800" kern="100" dirty="0">
                <a:latin typeface="Arial" panose="020B0604020202020204" pitchFamily="34" charset="0"/>
                <a:ea typeface="宋体" panose="02010600030101010101" pitchFamily="2" charset="-122"/>
              </a:rPr>
              <a:t>    return render(request, 'login/register.html', locals())</a:t>
            </a:r>
            <a:endParaRPr lang="en-US" altLang="zh-CN" sz="800" kern="100" dirty="0">
              <a:latin typeface="Arial" panose="020B0604020202020204" pitchFamily="34" charset="0"/>
              <a:ea typeface="宋体" panose="02010600030101010101" pitchFamily="2" charset="-122"/>
            </a:endParaRPr>
          </a:p>
        </p:txBody>
      </p:sp>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328213"/>
            <a:ext cx="7920058" cy="594137"/>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登录页面点击新用户注册按钮或者子啊浏览器地址栏输入</a:t>
            </a:r>
            <a:r>
              <a:rPr lang="en-US" altLang="zh-CN" dirty="0">
                <a:solidFill>
                  <a:schemeClr val="tx1">
                    <a:lumMod val="75000"/>
                    <a:lumOff val="25000"/>
                  </a:schemeClr>
                </a:solidFill>
                <a:latin typeface="Candara" panose="020E0502030303020204"/>
                <a:ea typeface="微软雅黑" panose="020B0503020204020204" pitchFamily="34" charset="-122"/>
              </a:rPr>
              <a:t>: http://127.0.0.1:8000/register/</a:t>
            </a:r>
            <a:r>
              <a:rPr lang="zh-CN" altLang="en-US" dirty="0">
                <a:solidFill>
                  <a:schemeClr val="tx1">
                    <a:lumMod val="75000"/>
                    <a:lumOff val="25000"/>
                  </a:schemeClr>
                </a:solidFill>
                <a:latin typeface="Candara" panose="020E0502030303020204"/>
                <a:ea typeface="微软雅黑" panose="020B0503020204020204" pitchFamily="34" charset="-122"/>
              </a:rPr>
              <a:t>就可以看到如下界面：</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7"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3086062" y="2061995"/>
            <a:ext cx="2971876" cy="3101909"/>
          </a:xfrm>
          <a:prstGeom prst="rect">
            <a:avLst/>
          </a:prstGeom>
          <a:noFill/>
          <a:ln>
            <a:noFill/>
          </a:ln>
        </p:spPr>
      </p:pic>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14.3.3 </a:t>
            </a:r>
            <a:r>
              <a:rPr lang="zh-CN" altLang="en-US" sz="2000" dirty="0"/>
              <a:t>编码实现</a:t>
            </a:r>
            <a:endParaRPr lang="zh-CN" sz="2000" dirty="0"/>
          </a:p>
        </p:txBody>
      </p:sp>
      <p:sp>
        <p:nvSpPr>
          <p:cNvPr id="9" name="TextBox 2"/>
          <p:cNvSpPr txBox="1">
            <a:spLocks noGrp="1"/>
          </p:cNvSpPr>
          <p:nvPr/>
        </p:nvSpPr>
        <p:spPr>
          <a:xfrm>
            <a:off x="611971" y="1295980"/>
            <a:ext cx="7920058" cy="213302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从整个过程逻辑上来说，是先实例化一个</a:t>
            </a:r>
            <a:r>
              <a:rPr lang="en-US" altLang="zh-CN" dirty="0" err="1">
                <a:solidFill>
                  <a:schemeClr val="tx1">
                    <a:lumMod val="75000"/>
                    <a:lumOff val="25000"/>
                  </a:schemeClr>
                </a:solidFill>
                <a:latin typeface="Candara" panose="020E0502030303020204"/>
                <a:ea typeface="微软雅黑" panose="020B0503020204020204" pitchFamily="34" charset="-122"/>
              </a:rPr>
              <a:t>RegisterForm</a:t>
            </a:r>
            <a:r>
              <a:rPr lang="zh-CN" altLang="en-US" dirty="0">
                <a:solidFill>
                  <a:schemeClr val="tx1">
                    <a:lumMod val="75000"/>
                    <a:lumOff val="25000"/>
                  </a:schemeClr>
                </a:solidFill>
                <a:latin typeface="Candara" panose="020E0502030303020204"/>
                <a:ea typeface="微软雅黑" panose="020B0503020204020204" pitchFamily="34" charset="-122"/>
              </a:rPr>
              <a:t>的对象，然后使用</a:t>
            </a:r>
            <a:r>
              <a:rPr lang="en-US" altLang="zh-CN" dirty="0" err="1">
                <a:solidFill>
                  <a:schemeClr val="tx1">
                    <a:lumMod val="75000"/>
                    <a:lumOff val="25000"/>
                  </a:schemeClr>
                </a:solidFill>
                <a:latin typeface="Candara" panose="020E0502030303020204"/>
                <a:ea typeface="微软雅黑" panose="020B0503020204020204" pitchFamily="34" charset="-122"/>
              </a:rPr>
              <a:t>is_valide</a:t>
            </a:r>
            <a:r>
              <a:rPr lang="en-US" altLang="zh-CN" dirty="0">
                <a:solidFill>
                  <a:schemeClr val="tx1">
                    <a:lumMod val="75000"/>
                    <a:lumOff val="25000"/>
                  </a:schemeClr>
                </a:solidFill>
                <a:latin typeface="Candara" panose="020E0502030303020204"/>
                <a:ea typeface="微软雅黑" panose="020B0503020204020204" pitchFamily="34" charset="-122"/>
              </a:rPr>
              <a:t>()</a:t>
            </a:r>
            <a:r>
              <a:rPr lang="zh-CN" altLang="en-US" dirty="0">
                <a:solidFill>
                  <a:schemeClr val="tx1">
                    <a:lumMod val="75000"/>
                    <a:lumOff val="25000"/>
                  </a:schemeClr>
                </a:solidFill>
                <a:latin typeface="Candara" panose="020E0502030303020204"/>
                <a:ea typeface="微软雅黑" panose="020B0503020204020204" pitchFamily="34" charset="-122"/>
              </a:rPr>
              <a:t>验证数据，再从</a:t>
            </a:r>
            <a:r>
              <a:rPr lang="en-US" altLang="zh-CN" dirty="0" err="1">
                <a:solidFill>
                  <a:schemeClr val="tx1">
                    <a:lumMod val="75000"/>
                    <a:lumOff val="25000"/>
                  </a:schemeClr>
                </a:solidFill>
                <a:latin typeface="Candara" panose="020E0502030303020204"/>
                <a:ea typeface="微软雅黑" panose="020B0503020204020204" pitchFamily="34" charset="-122"/>
              </a:rPr>
              <a:t>cleaned_data</a:t>
            </a:r>
            <a:r>
              <a:rPr lang="zh-CN" altLang="en-US" dirty="0">
                <a:solidFill>
                  <a:schemeClr val="tx1">
                    <a:lumMod val="75000"/>
                    <a:lumOff val="25000"/>
                  </a:schemeClr>
                </a:solidFill>
                <a:latin typeface="Candara" panose="020E0502030303020204"/>
                <a:ea typeface="微软雅黑" panose="020B0503020204020204" pitchFamily="34" charset="-122"/>
              </a:rPr>
              <a:t>中获取数据。</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重点在于注册逻辑，首先两次输入的密码必须相同，其次不能存在相同用户名和邮箱，最后如果条件都满足，利用</a:t>
            </a:r>
            <a:r>
              <a:rPr lang="en-US" altLang="zh-CN" dirty="0">
                <a:solidFill>
                  <a:schemeClr val="tx1">
                    <a:lumMod val="75000"/>
                    <a:lumOff val="25000"/>
                  </a:schemeClr>
                </a:solidFill>
                <a:latin typeface="Candara" panose="020E0502030303020204"/>
                <a:ea typeface="微软雅黑" panose="020B0503020204020204" pitchFamily="34" charset="-122"/>
              </a:rPr>
              <a:t>ORM</a:t>
            </a:r>
            <a:r>
              <a:rPr lang="zh-CN" altLang="en-US" dirty="0">
                <a:solidFill>
                  <a:schemeClr val="tx1">
                    <a:lumMod val="75000"/>
                    <a:lumOff val="25000"/>
                  </a:schemeClr>
                </a:solidFill>
                <a:latin typeface="Candara" panose="020E0502030303020204"/>
                <a:ea typeface="微软雅黑" panose="020B0503020204020204" pitchFamily="34" charset="-122"/>
              </a:rPr>
              <a:t>的</a:t>
            </a:r>
            <a:r>
              <a:rPr lang="en-US" altLang="zh-CN" dirty="0">
                <a:solidFill>
                  <a:schemeClr val="tx1">
                    <a:lumMod val="75000"/>
                    <a:lumOff val="25000"/>
                  </a:schemeClr>
                </a:solidFill>
                <a:latin typeface="Candara" panose="020E0502030303020204"/>
                <a:ea typeface="微软雅黑" panose="020B0503020204020204" pitchFamily="34" charset="-122"/>
              </a:rPr>
              <a:t>API</a:t>
            </a:r>
            <a:r>
              <a:rPr lang="zh-CN" altLang="en-US" dirty="0">
                <a:solidFill>
                  <a:schemeClr val="tx1">
                    <a:lumMod val="75000"/>
                    <a:lumOff val="25000"/>
                  </a:schemeClr>
                </a:solidFill>
                <a:latin typeface="Candara" panose="020E0502030303020204"/>
                <a:ea typeface="微软雅黑" panose="020B0503020204020204" pitchFamily="34" charset="-122"/>
              </a:rPr>
              <a:t>，创建一个用户实例，然后保存到数据库内。</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对于注册的逻辑，不同的生产环境有不同的要求，请跟进实际情况自行完善，这里只是一个基本的注册过程，不能生搬照抄。</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我们可以使用不同的注册信息来查看效果。</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3392260" y="3369359"/>
            <a:ext cx="2359479" cy="2665862"/>
          </a:xfrm>
          <a:prstGeom prst="rect">
            <a:avLst/>
          </a:prstGeom>
          <a:noFill/>
          <a:ln>
            <a:noFill/>
          </a:ln>
        </p:spPr>
      </p:pic>
      <p:sp>
        <p:nvSpPr>
          <p:cNvPr id="7"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第十四章　</a:t>
            </a:r>
            <a:r>
              <a:rPr lang="en-US" altLang="zh-CN" sz="1355" dirty="0">
                <a:solidFill>
                  <a:prstClr val="white"/>
                </a:solidFill>
              </a:rPr>
              <a:t>Django</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t>14.3.4 </a:t>
            </a:r>
            <a:r>
              <a:rPr lang="zh-CN" altLang="en-US" sz="2000" dirty="0"/>
              <a:t>测试与上线</a:t>
            </a:r>
            <a:endParaRPr lang="zh-CN" sz="2000" dirty="0"/>
          </a:p>
        </p:txBody>
      </p:sp>
      <p:sp>
        <p:nvSpPr>
          <p:cNvPr id="9" name="TextBox 2"/>
          <p:cNvSpPr txBox="1">
            <a:spLocks noGrp="1"/>
          </p:cNvSpPr>
          <p:nvPr/>
        </p:nvSpPr>
        <p:spPr>
          <a:xfrm>
            <a:off x="611971" y="1336568"/>
            <a:ext cx="7920058" cy="4184864"/>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软件</a:t>
            </a:r>
            <a:r>
              <a:rPr lang="en-US" altLang="zh-CN" dirty="0">
                <a:solidFill>
                  <a:schemeClr val="tx1">
                    <a:lumMod val="75000"/>
                    <a:lumOff val="25000"/>
                  </a:schemeClr>
                </a:solidFill>
                <a:latin typeface="Candara" panose="020E0502030303020204"/>
                <a:ea typeface="微软雅黑" panose="020B0503020204020204" pitchFamily="34" charset="-122"/>
              </a:rPr>
              <a:t>/</a:t>
            </a:r>
            <a:r>
              <a:rPr lang="zh-CN" altLang="en-US" dirty="0">
                <a:solidFill>
                  <a:schemeClr val="tx1">
                    <a:lumMod val="75000"/>
                    <a:lumOff val="25000"/>
                  </a:schemeClr>
                </a:solidFill>
                <a:latin typeface="Candara" panose="020E0502030303020204"/>
                <a:ea typeface="微软雅黑" panose="020B0503020204020204" pitchFamily="34" charset="-122"/>
              </a:rPr>
              <a:t>系统测试是众多开发中最重要的一环，对于很多开发团队都拥有专门的测试流程和测试步骤。</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根据是否关注程序内部代码实现，测试可分为白盒测试和黑盒测试等。其中，黑盒测试它是通过测试来检测每个功能是否都能正常使用。在测试中，把程序看作一个不能打开的黑盒子，在完全不考虑程序内部结构和内部特性的情况下，在程序接口进行测试，它只检查程序功能是否按照需求规格说明书的规定正常使用，程序是否能适当地接收输入数据而产生正确的输出信息。黑盒测试着眼于程序外部结构，不考虑内部逻辑结构，主要针对软件界面和软件功能进行测试。如仅看系统表面。黑盒测试就是如系统的输入、点击事件的反应、界面美观、友好性提示等等，不去深究系统本身代码；白盒测试则反之。</a:t>
            </a:r>
            <a:endParaRPr lang="en-US" altLang="zh-CN">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这些测试又有很多测试方法，如：等价类划分、有效类划分、边界值分析、错误推测、因果图、判断表等方法。</a:t>
            </a:r>
            <a:endParaRPr lang="zh-CN" altLang="en-US" dirty="0">
              <a:solidFill>
                <a:schemeClr val="tx1">
                  <a:lumMod val="75000"/>
                  <a:lumOff val="25000"/>
                </a:schemeClr>
              </a:solidFill>
              <a:latin typeface="Candara" panose="020E0502030303020204"/>
              <a:ea typeface="微软雅黑" panose="020B0503020204020204" pitchFamily="34" charset="-122"/>
            </a:endParaRPr>
          </a:p>
          <a:p>
            <a:pPr indent="457200">
              <a:lnSpc>
                <a:spcPts val="2000"/>
              </a:lnSpc>
              <a:spcBef>
                <a:spcPts val="0"/>
              </a:spcBef>
              <a:defRPr/>
            </a:pPr>
            <a:r>
              <a:rPr lang="zh-CN" altLang="en-US" dirty="0">
                <a:solidFill>
                  <a:schemeClr val="tx1">
                    <a:lumMod val="75000"/>
                    <a:lumOff val="25000"/>
                  </a:schemeClr>
                </a:solidFill>
                <a:latin typeface="Candara" panose="020E0502030303020204"/>
                <a:ea typeface="微软雅黑" panose="020B0503020204020204" pitchFamily="34" charset="-122"/>
              </a:rPr>
              <a:t>对于本上述系统而言，我们可以做一些简单的测试，如在</a:t>
            </a:r>
            <a:r>
              <a:rPr lang="en-US" altLang="zh-CN" dirty="0">
                <a:solidFill>
                  <a:schemeClr val="tx1">
                    <a:lumMod val="75000"/>
                    <a:lumOff val="25000"/>
                  </a:schemeClr>
                </a:solidFill>
                <a:latin typeface="Candara" panose="020E0502030303020204"/>
                <a:ea typeface="微软雅黑" panose="020B0503020204020204" pitchFamily="34" charset="-122"/>
              </a:rPr>
              <a:t>views.py</a:t>
            </a:r>
            <a:r>
              <a:rPr lang="zh-CN" altLang="en-US" dirty="0">
                <a:solidFill>
                  <a:schemeClr val="tx1">
                    <a:lumMod val="75000"/>
                    <a:lumOff val="25000"/>
                  </a:schemeClr>
                </a:solidFill>
                <a:latin typeface="Candara" panose="020E0502030303020204"/>
                <a:ea typeface="微软雅黑" panose="020B0503020204020204" pitchFamily="34" charset="-122"/>
              </a:rPr>
              <a:t>中我们对于</a:t>
            </a:r>
            <a:r>
              <a:rPr lang="en-US" altLang="zh-CN" dirty="0">
                <a:solidFill>
                  <a:schemeClr val="tx1">
                    <a:lumMod val="75000"/>
                    <a:lumOff val="25000"/>
                  </a:schemeClr>
                </a:solidFill>
                <a:latin typeface="Candara" panose="020E0502030303020204"/>
                <a:ea typeface="微软雅黑" panose="020B0503020204020204" pitchFamily="34" charset="-122"/>
              </a:rPr>
              <a:t>login</a:t>
            </a:r>
            <a:r>
              <a:rPr lang="zh-CN" altLang="en-US" dirty="0">
                <a:solidFill>
                  <a:schemeClr val="tx1">
                    <a:lumMod val="75000"/>
                    <a:lumOff val="25000"/>
                  </a:schemeClr>
                </a:solidFill>
                <a:latin typeface="Candara" panose="020E0502030303020204"/>
                <a:ea typeface="微软雅黑" panose="020B0503020204020204" pitchFamily="34" charset="-122"/>
              </a:rPr>
              <a:t>函数的定义为，当用户的用户名和密码不为空，且与数据库中保存的用户名和密码能够匹配，才可以登录系统，反之则无法登录系统。</a:t>
            </a:r>
            <a:endParaRPr lang="zh-CN" altLang="en-US" dirty="0">
              <a:solidFill>
                <a:schemeClr val="tx1">
                  <a:lumMod val="75000"/>
                  <a:lumOff val="25000"/>
                </a:schemeClr>
              </a:solidFill>
              <a:latin typeface="Candara" panose="020E0502030303020204"/>
              <a:ea typeface="微软雅黑" panose="020B0503020204020204" pitchFamily="34" charset="-122"/>
            </a:endParaRPr>
          </a:p>
        </p:txBody>
      </p:sp>
      <p:sp>
        <p:nvSpPr>
          <p:cNvPr id="6" name="TextBox 3"/>
          <p:cNvSpPr txBox="1"/>
          <p:nvPr/>
        </p:nvSpPr>
        <p:spPr>
          <a:xfrm>
            <a:off x="246185" y="105507"/>
            <a:ext cx="3578469" cy="414020"/>
          </a:xfrm>
          <a:prstGeom prst="rect">
            <a:avLst/>
          </a:prstGeom>
          <a:noFill/>
        </p:spPr>
        <p:txBody>
          <a:bodyPr wrap="square" rtlCol="0">
            <a:spAutoFit/>
          </a:bodyPr>
          <a:lstStyle/>
          <a:p>
            <a:r>
              <a:rPr lang="en-US" altLang="zh-CN" sz="2100" b="1" spc="225" dirty="0">
                <a:solidFill>
                  <a:prstClr val="white"/>
                </a:solidFill>
              </a:rPr>
              <a:t>14.3 Django</a:t>
            </a:r>
            <a:r>
              <a:rPr lang="zh-CN" altLang="en-US" sz="2100" b="1" spc="225" dirty="0">
                <a:solidFill>
                  <a:prstClr val="white"/>
                </a:solidFill>
              </a:rPr>
              <a:t>开发实战</a:t>
            </a:r>
            <a:endParaRPr lang="en-US" altLang="zh-CN" sz="2100" b="1" spc="225" dirty="0">
              <a:solidFill>
                <a:prstClr val="white"/>
              </a:solidFill>
            </a:endParaRPr>
          </a:p>
        </p:txBody>
      </p:sp>
    </p:spTree>
  </p:cSld>
  <p:clrMapOvr>
    <a:masterClrMapping/>
  </p:clrMapOvr>
  <p:transition>
    <p:fade/>
  </p:transition>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jIwNjE2ZjY1NGRkOTRjMzUzNTI5YzFjNDA4NzgzYzcifQ=="/>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43322</Words>
  <Application>WPS 演示</Application>
  <PresentationFormat>全屏显示(4:3)</PresentationFormat>
  <Paragraphs>2391</Paragraphs>
  <Slides>111</Slides>
  <Notes>5</Notes>
  <HiddenSlides>0</HiddenSlides>
  <MMClips>0</MMClips>
  <ScaleCrop>false</ScaleCrop>
  <HeadingPairs>
    <vt:vector size="8" baseType="variant">
      <vt:variant>
        <vt:lpstr>已用的字体</vt:lpstr>
      </vt:variant>
      <vt:variant>
        <vt:i4>10</vt:i4>
      </vt:variant>
      <vt:variant>
        <vt:lpstr>主题</vt:lpstr>
      </vt:variant>
      <vt:variant>
        <vt:i4>7</vt:i4>
      </vt:variant>
      <vt:variant>
        <vt:lpstr>嵌入 OLE 服务器</vt:lpstr>
      </vt:variant>
      <vt:variant>
        <vt:i4>1</vt:i4>
      </vt:variant>
      <vt:variant>
        <vt:lpstr>幻灯片标题</vt:lpstr>
      </vt:variant>
      <vt:variant>
        <vt:i4>111</vt:i4>
      </vt:variant>
    </vt:vector>
  </HeadingPairs>
  <TitlesOfParts>
    <vt:vector size="129" baseType="lpstr">
      <vt:lpstr>Arial</vt:lpstr>
      <vt:lpstr>宋体</vt:lpstr>
      <vt:lpstr>Wingdings</vt:lpstr>
      <vt:lpstr>黑体</vt:lpstr>
      <vt:lpstr>微软雅黑</vt:lpstr>
      <vt:lpstr>Candara</vt:lpstr>
      <vt:lpstr>Calibri</vt:lpstr>
      <vt:lpstr>Arial Unicode MS</vt:lpstr>
      <vt:lpstr>Calibri</vt:lpstr>
      <vt:lpstr>Times New Roman</vt:lpstr>
      <vt:lpstr>Office 主题</vt:lpstr>
      <vt:lpstr>1_Office 主题</vt:lpstr>
      <vt:lpstr>2_Office 主题</vt:lpstr>
      <vt:lpstr>3_Office 主题</vt:lpstr>
      <vt:lpstr>4_Office 主题</vt:lpstr>
      <vt:lpstr>5_Office 主题</vt:lpstr>
      <vt:lpstr>6_Office 主题</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151</cp:revision>
  <dcterms:created xsi:type="dcterms:W3CDTF">2018-03-01T02:03:00Z</dcterms:created>
  <dcterms:modified xsi:type="dcterms:W3CDTF">2022-09-08T05:53:13Z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E1293E35600A41CB9C0C4279E392003B</vt:lpwstr>
  </property>
</Properties>
</file>