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 id="2147483654" r:id="rId3"/>
    <p:sldMasterId id="2147483658" r:id="rId4"/>
    <p:sldMasterId id="2147483662" r:id="rId5"/>
    <p:sldMasterId id="2147483666" r:id="rId6"/>
    <p:sldMasterId id="2147483671" r:id="rId7"/>
    <p:sldMasterId id="2147483676" r:id="rId8"/>
    <p:sldMasterId id="2147483691" r:id="rId9"/>
  </p:sldMasterIdLst>
  <p:notesMasterIdLst>
    <p:notesMasterId r:id="rId12"/>
  </p:notesMasterIdLst>
  <p:sldIdLst>
    <p:sldId id="558" r:id="rId10"/>
    <p:sldId id="380" r:id="rId11"/>
    <p:sldId id="314" r:id="rId13"/>
    <p:sldId id="422" r:id="rId14"/>
    <p:sldId id="488" r:id="rId15"/>
    <p:sldId id="423" r:id="rId16"/>
    <p:sldId id="489" r:id="rId17"/>
    <p:sldId id="424" r:id="rId18"/>
    <p:sldId id="490" r:id="rId19"/>
    <p:sldId id="491" r:id="rId20"/>
    <p:sldId id="492" r:id="rId21"/>
    <p:sldId id="520" r:id="rId22"/>
    <p:sldId id="425" r:id="rId23"/>
    <p:sldId id="493" r:id="rId24"/>
    <p:sldId id="494" r:id="rId25"/>
    <p:sldId id="495" r:id="rId26"/>
    <p:sldId id="521" r:id="rId27"/>
    <p:sldId id="497" r:id="rId28"/>
    <p:sldId id="500" r:id="rId29"/>
    <p:sldId id="526" r:id="rId30"/>
    <p:sldId id="498" r:id="rId31"/>
    <p:sldId id="522" r:id="rId32"/>
    <p:sldId id="499" r:id="rId33"/>
    <p:sldId id="527" r:id="rId34"/>
    <p:sldId id="528" r:id="rId35"/>
    <p:sldId id="529" r:id="rId36"/>
    <p:sldId id="501" r:id="rId37"/>
    <p:sldId id="523" r:id="rId38"/>
    <p:sldId id="518" r:id="rId39"/>
    <p:sldId id="519" r:id="rId40"/>
    <p:sldId id="485" r:id="rId41"/>
    <p:sldId id="591" r:id="rId42"/>
    <p:sldId id="420" r:id="rId43"/>
  </p:sldIdLst>
  <p:sldSz cx="9144000" cy="6858000" type="screen4x3"/>
  <p:notesSz cx="6858000" cy="9144000"/>
  <p:custDataLst>
    <p:tags r:id="rId4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作者" initials="A" lastIdx="0" clrIdx="1"/>
  <p:cmAuthor id="0" name="can how" initials="ch" lastIdx="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89BC"/>
    <a:srgbClr val="E6E6E6"/>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860" autoAdjust="0"/>
    <p:restoredTop sz="94660"/>
  </p:normalViewPr>
  <p:slideViewPr>
    <p:cSldViewPr snapToGrid="0">
      <p:cViewPr varScale="1">
        <p:scale>
          <a:sx n="86" d="100"/>
          <a:sy n="86" d="100"/>
        </p:scale>
        <p:origin x="706" y="62"/>
      </p:cViewPr>
      <p:guideLst>
        <p:guide orient="horz" pos="2115"/>
        <p:guide pos="2885"/>
      </p:guideLst>
    </p:cSldViewPr>
  </p:slideViewPr>
  <p:notesTextViewPr>
    <p:cViewPr>
      <p:scale>
        <a:sx n="1" d="1"/>
        <a:sy n="1" d="1"/>
      </p:scale>
      <p:origin x="0" y="0"/>
    </p:cViewPr>
  </p:notesTextViewPr>
  <p:sorterViewPr>
    <p:cViewPr>
      <p:scale>
        <a:sx n="60" d="100"/>
        <a:sy n="60" d="100"/>
      </p:scale>
      <p:origin x="0" y="-204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8" Type="http://schemas.openxmlformats.org/officeDocument/2006/relationships/tags" Target="tags/tag43.xml"/><Relationship Id="rId47" Type="http://schemas.openxmlformats.org/officeDocument/2006/relationships/commentAuthors" Target="commentAuthors.xml"/><Relationship Id="rId46" Type="http://schemas.openxmlformats.org/officeDocument/2006/relationships/tableStyles" Target="tableStyles.xml"/><Relationship Id="rId45" Type="http://schemas.openxmlformats.org/officeDocument/2006/relationships/viewProps" Target="viewProps.xml"/><Relationship Id="rId44" Type="http://schemas.openxmlformats.org/officeDocument/2006/relationships/presProps" Target="presProps.xml"/><Relationship Id="rId43" Type="http://schemas.openxmlformats.org/officeDocument/2006/relationships/slide" Target="slides/slide33.xml"/><Relationship Id="rId42" Type="http://schemas.openxmlformats.org/officeDocument/2006/relationships/slide" Target="slides/slide32.xml"/><Relationship Id="rId41" Type="http://schemas.openxmlformats.org/officeDocument/2006/relationships/slide" Target="slides/slide31.xml"/><Relationship Id="rId40" Type="http://schemas.openxmlformats.org/officeDocument/2006/relationships/slide" Target="slides/slide30.xml"/><Relationship Id="rId4" Type="http://schemas.openxmlformats.org/officeDocument/2006/relationships/slideMaster" Target="slideMasters/slideMaster3.xml"/><Relationship Id="rId39" Type="http://schemas.openxmlformats.org/officeDocument/2006/relationships/slide" Target="slides/slide29.xml"/><Relationship Id="rId38" Type="http://schemas.openxmlformats.org/officeDocument/2006/relationships/slide" Target="slides/slide28.xml"/><Relationship Id="rId37" Type="http://schemas.openxmlformats.org/officeDocument/2006/relationships/slide" Target="slides/slide27.xml"/><Relationship Id="rId36" Type="http://schemas.openxmlformats.org/officeDocument/2006/relationships/slide" Target="slides/slide26.xml"/><Relationship Id="rId35" Type="http://schemas.openxmlformats.org/officeDocument/2006/relationships/slide" Target="slides/slide25.xml"/><Relationship Id="rId34" Type="http://schemas.openxmlformats.org/officeDocument/2006/relationships/slide" Target="slides/slide24.xml"/><Relationship Id="rId33" Type="http://schemas.openxmlformats.org/officeDocument/2006/relationships/slide" Target="slides/slide23.xml"/><Relationship Id="rId32" Type="http://schemas.openxmlformats.org/officeDocument/2006/relationships/slide" Target="slides/slide22.xml"/><Relationship Id="rId31" Type="http://schemas.openxmlformats.org/officeDocument/2006/relationships/slide" Target="slides/slide21.xml"/><Relationship Id="rId30" Type="http://schemas.openxmlformats.org/officeDocument/2006/relationships/slide" Target="slides/slide20.xml"/><Relationship Id="rId3" Type="http://schemas.openxmlformats.org/officeDocument/2006/relationships/slideMaster" Target="slideMasters/slideMaster2.xml"/><Relationship Id="rId29" Type="http://schemas.openxmlformats.org/officeDocument/2006/relationships/slide" Target="slides/slide19.xml"/><Relationship Id="rId28" Type="http://schemas.openxmlformats.org/officeDocument/2006/relationships/slide" Target="slides/slide18.xml"/><Relationship Id="rId27" Type="http://schemas.openxmlformats.org/officeDocument/2006/relationships/slide" Target="slides/slide17.xml"/><Relationship Id="rId26" Type="http://schemas.openxmlformats.org/officeDocument/2006/relationships/slide" Target="slides/slide16.xml"/><Relationship Id="rId25" Type="http://schemas.openxmlformats.org/officeDocument/2006/relationships/slide" Target="slides/slide15.xml"/><Relationship Id="rId24" Type="http://schemas.openxmlformats.org/officeDocument/2006/relationships/slide" Target="slides/slide14.xml"/><Relationship Id="rId23" Type="http://schemas.openxmlformats.org/officeDocument/2006/relationships/slide" Target="slides/slide13.xml"/><Relationship Id="rId22" Type="http://schemas.openxmlformats.org/officeDocument/2006/relationships/slide" Target="slides/slide12.xml"/><Relationship Id="rId21" Type="http://schemas.openxmlformats.org/officeDocument/2006/relationships/slide" Target="slides/slide11.xml"/><Relationship Id="rId20" Type="http://schemas.openxmlformats.org/officeDocument/2006/relationships/slide" Target="slides/slide10.xml"/><Relationship Id="rId2" Type="http://schemas.openxmlformats.org/officeDocument/2006/relationships/theme" Target="theme/theme1.xml"/><Relationship Id="rId19" Type="http://schemas.openxmlformats.org/officeDocument/2006/relationships/slide" Target="slides/slide9.xml"/><Relationship Id="rId18" Type="http://schemas.openxmlformats.org/officeDocument/2006/relationships/slide" Target="slides/slide8.xml"/><Relationship Id="rId17" Type="http://schemas.openxmlformats.org/officeDocument/2006/relationships/slide" Target="slides/slide7.xml"/><Relationship Id="rId16" Type="http://schemas.openxmlformats.org/officeDocument/2006/relationships/slide" Target="slides/slide6.xml"/><Relationship Id="rId15" Type="http://schemas.openxmlformats.org/officeDocument/2006/relationships/slide" Target="slides/slide5.xml"/><Relationship Id="rId14" Type="http://schemas.openxmlformats.org/officeDocument/2006/relationships/slide" Target="slides/slide4.xml"/><Relationship Id="rId13" Type="http://schemas.openxmlformats.org/officeDocument/2006/relationships/slide" Target="slides/slide3.xml"/><Relationship Id="rId12" Type="http://schemas.openxmlformats.org/officeDocument/2006/relationships/notesMaster" Target="notesMasters/notesMaster1.xml"/><Relationship Id="rId11" Type="http://schemas.openxmlformats.org/officeDocument/2006/relationships/slide" Target="slides/slide2.xml"/><Relationship Id="rId10" Type="http://schemas.openxmlformats.org/officeDocument/2006/relationships/slide" Target="slides/slide1.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25A8C7-CC1A-4A08-9B4B-31F43B054C7F}"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E1B693-632D-4080-9CF6-EA28B66DC80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200"/>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8" name="组合 7"/>
          <p:cNvGrpSpPr/>
          <p:nvPr/>
        </p:nvGrpSpPr>
        <p:grpSpPr>
          <a:xfrm>
            <a:off x="690257" y="854040"/>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FFFF"/>
                  </a:solidFill>
                </a:endParaRPr>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FFFF"/>
                  </a:solidFill>
                </a:endParaRPr>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FFFF"/>
                  </a:solidFill>
                </a:endParaRPr>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FFFF"/>
                  </a:solidFill>
                </a:endParaRPr>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FFFF"/>
                </a:solidFill>
              </a:endParaRPr>
            </a:p>
          </p:txBody>
        </p:sp>
      </p:grpSp>
      <p:grpSp>
        <p:nvGrpSpPr>
          <p:cNvPr id="17" name="组合 16"/>
          <p:cNvGrpSpPr/>
          <p:nvPr userDrawn="1"/>
        </p:nvGrpSpPr>
        <p:grpSpPr>
          <a:xfrm>
            <a:off x="1754536" y="2048547"/>
            <a:ext cx="5693399" cy="414020"/>
            <a:chOff x="1807265" y="2462595"/>
            <a:chExt cx="5693399" cy="414020"/>
          </a:xfrm>
          <a:solidFill>
            <a:schemeClr val="bg2"/>
          </a:solidFill>
        </p:grpSpPr>
        <p:sp>
          <p:nvSpPr>
            <p:cNvPr id="18"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19" name="矩形 18"/>
            <p:cNvSpPr/>
            <p:nvPr/>
          </p:nvSpPr>
          <p:spPr>
            <a:xfrm>
              <a:off x="1883286" y="2462595"/>
              <a:ext cx="3007662" cy="414020"/>
            </a:xfrm>
            <a:prstGeom prst="rect">
              <a:avLst/>
            </a:prstGeom>
            <a:grpFill/>
          </p:spPr>
          <p:txBody>
            <a:bodyPr wrap="square">
              <a:spAutoFit/>
            </a:bodyPr>
            <a:lstStyle/>
            <a:p>
              <a:endParaRPr lang="zh-CN" altLang="en-US" sz="2100" spc="225" dirty="0">
                <a:solidFill>
                  <a:srgbClr val="FFFFFF"/>
                </a:solidFill>
                <a:latin typeface="微软雅黑" panose="020B0503020204020204" pitchFamily="34" charset="-122"/>
              </a:endParaRPr>
            </a:p>
          </p:txBody>
        </p:sp>
      </p:grpSp>
      <p:grpSp>
        <p:nvGrpSpPr>
          <p:cNvPr id="20" name="组合 19"/>
          <p:cNvGrpSpPr/>
          <p:nvPr userDrawn="1"/>
        </p:nvGrpSpPr>
        <p:grpSpPr>
          <a:xfrm>
            <a:off x="1754536" y="2753555"/>
            <a:ext cx="5693399" cy="424800"/>
            <a:chOff x="1807265" y="2935089"/>
            <a:chExt cx="5693399" cy="424800"/>
          </a:xfrm>
        </p:grpSpPr>
        <p:sp>
          <p:nvSpPr>
            <p:cNvPr id="21"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2" name="矩形 21"/>
            <p:cNvSpPr/>
            <p:nvPr/>
          </p:nvSpPr>
          <p:spPr>
            <a:xfrm>
              <a:off x="1881814" y="2945869"/>
              <a:ext cx="309880" cy="414020"/>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3" name="组合 22"/>
          <p:cNvGrpSpPr/>
          <p:nvPr userDrawn="1"/>
        </p:nvGrpSpPr>
        <p:grpSpPr>
          <a:xfrm>
            <a:off x="1754536" y="3469343"/>
            <a:ext cx="5693399" cy="424800"/>
            <a:chOff x="1807265" y="3400693"/>
            <a:chExt cx="5693399" cy="424800"/>
          </a:xfrm>
        </p:grpSpPr>
        <p:sp>
          <p:nvSpPr>
            <p:cNvPr id="24"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5" name="矩形 24"/>
            <p:cNvSpPr/>
            <p:nvPr/>
          </p:nvSpPr>
          <p:spPr>
            <a:xfrm>
              <a:off x="1881814" y="3411473"/>
              <a:ext cx="309880" cy="414020"/>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6" name="组合 25"/>
          <p:cNvGrpSpPr/>
          <p:nvPr userDrawn="1"/>
        </p:nvGrpSpPr>
        <p:grpSpPr>
          <a:xfrm>
            <a:off x="1754536" y="4185132"/>
            <a:ext cx="5693399" cy="424801"/>
            <a:chOff x="1807265" y="3866296"/>
            <a:chExt cx="5693399" cy="424801"/>
          </a:xfrm>
        </p:grpSpPr>
        <p:sp>
          <p:nvSpPr>
            <p:cNvPr id="27"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8" name="矩形 27"/>
            <p:cNvSpPr/>
            <p:nvPr/>
          </p:nvSpPr>
          <p:spPr>
            <a:xfrm>
              <a:off x="1881814" y="3877077"/>
              <a:ext cx="309880" cy="414020"/>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sp>
        <p:nvSpPr>
          <p:cNvPr id="29" name="圆角矩形 42"/>
          <p:cNvSpPr/>
          <p:nvPr userDrawn="1"/>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a:solidFill>
                  <a:srgbClr val="000000">
                    <a:lumMod val="75000"/>
                    <a:lumOff val="25000"/>
                  </a:srgbClr>
                </a:solidFill>
              </a:rPr>
              <a:t> </a:t>
            </a:r>
            <a:endParaRPr lang="zh-CN" altLang="en-US" sz="2100" dirty="0">
              <a:solidFill>
                <a:srgbClr val="000000">
                  <a:lumMod val="75000"/>
                  <a:lumOff val="25000"/>
                </a:srgbClr>
              </a:solidFill>
            </a:endParaRPr>
          </a:p>
        </p:txBody>
      </p:sp>
      <p:sp>
        <p:nvSpPr>
          <p:cNvPr id="30" name="圆角矩形 1"/>
          <p:cNvSpPr/>
          <p:nvPr userDrawn="1"/>
        </p:nvSpPr>
        <p:spPr>
          <a:xfrm>
            <a:off x="1784417" y="55117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100" dirty="0">
              <a:solidFill>
                <a:srgbClr val="000000">
                  <a:lumMod val="75000"/>
                  <a:lumOff val="25000"/>
                </a:srgbClr>
              </a:solidFill>
            </a:endParaRPr>
          </a:p>
        </p:txBody>
      </p:sp>
      <p:sp>
        <p:nvSpPr>
          <p:cNvPr id="34" name="文本占位符 33"/>
          <p:cNvSpPr>
            <a:spLocks noGrp="1"/>
          </p:cNvSpPr>
          <p:nvPr>
            <p:ph type="body" sz="quarter" idx="13" hasCustomPrompt="1"/>
          </p:nvPr>
        </p:nvSpPr>
        <p:spPr>
          <a:xfrm>
            <a:off x="2106614" y="854076"/>
            <a:ext cx="4954587" cy="523875"/>
          </a:xfrm>
        </p:spPr>
        <p:txBody>
          <a:bodyPr>
            <a:normAutofit/>
          </a:bodyPr>
          <a:lstStyle>
            <a:lvl1pPr marL="0" indent="0" algn="ctr">
              <a:buNone/>
              <a:defRPr sz="2800">
                <a:solidFill>
                  <a:srgbClr val="FFC000"/>
                </a:solidFill>
              </a:defRPr>
            </a:lvl1pPr>
          </a:lstStyle>
          <a:p>
            <a:pPr lvl="0"/>
            <a:r>
              <a:rPr lang="zh-CN" altLang="en-US" dirty="0"/>
              <a:t>编辑母版文本样式</a:t>
            </a:r>
            <a:endParaRPr lang="zh-CN" altLang="en-US" dirty="0"/>
          </a:p>
        </p:txBody>
      </p:sp>
      <p:sp>
        <p:nvSpPr>
          <p:cNvPr id="36" name="文本占位符 35"/>
          <p:cNvSpPr>
            <a:spLocks noGrp="1"/>
          </p:cNvSpPr>
          <p:nvPr>
            <p:ph type="body" sz="quarter" idx="14" hasCustomPrompt="1"/>
          </p:nvPr>
        </p:nvSpPr>
        <p:spPr>
          <a:xfrm>
            <a:off x="1920875" y="2063751"/>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7" name="文本占位符 35"/>
          <p:cNvSpPr>
            <a:spLocks noGrp="1"/>
          </p:cNvSpPr>
          <p:nvPr>
            <p:ph type="body" sz="quarter" idx="15" hasCustomPrompt="1"/>
          </p:nvPr>
        </p:nvSpPr>
        <p:spPr>
          <a:xfrm>
            <a:off x="1920875" y="2747373"/>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8" name="文本占位符 35"/>
          <p:cNvSpPr>
            <a:spLocks noGrp="1"/>
          </p:cNvSpPr>
          <p:nvPr>
            <p:ph type="body" sz="quarter" idx="16" hasCustomPrompt="1"/>
          </p:nvPr>
        </p:nvSpPr>
        <p:spPr>
          <a:xfrm>
            <a:off x="1920875" y="3468768"/>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9" name="文本占位符 35"/>
          <p:cNvSpPr>
            <a:spLocks noGrp="1"/>
          </p:cNvSpPr>
          <p:nvPr>
            <p:ph type="body" sz="quarter" idx="17" hasCustomPrompt="1"/>
          </p:nvPr>
        </p:nvSpPr>
        <p:spPr>
          <a:xfrm>
            <a:off x="1920875" y="5532808"/>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0" name="文本占位符 35"/>
          <p:cNvSpPr>
            <a:spLocks noGrp="1"/>
          </p:cNvSpPr>
          <p:nvPr>
            <p:ph type="body" sz="quarter" idx="18" hasCustomPrompt="1"/>
          </p:nvPr>
        </p:nvSpPr>
        <p:spPr>
          <a:xfrm>
            <a:off x="1920875" y="4176650"/>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1" name="文本占位符 35"/>
          <p:cNvSpPr>
            <a:spLocks noGrp="1"/>
          </p:cNvSpPr>
          <p:nvPr>
            <p:ph type="body" sz="quarter" idx="19" hasCustomPrompt="1"/>
          </p:nvPr>
        </p:nvSpPr>
        <p:spPr>
          <a:xfrm>
            <a:off x="1920875" y="490644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5">
                <a:solidFill>
                  <a:prstClr val="white"/>
                </a:solidFill>
              </a:rPr>
              <a:t>大数据应用人才培养系列教材</a:t>
            </a:r>
            <a:endParaRPr lang="zh-CN" altLang="en-US" sz="1355">
              <a:solidFill>
                <a:prstClr val="white"/>
              </a:solidFill>
            </a:endParaRPr>
          </a:p>
        </p:txBody>
      </p:sp>
      <p:sp>
        <p:nvSpPr>
          <p:cNvPr id="43" name="矩形 42"/>
          <p:cNvSpPr/>
          <p:nvPr userDrawn="1"/>
        </p:nvSpPr>
        <p:spPr>
          <a:xfrm>
            <a:off x="0" y="6123216"/>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5" name="组合 4"/>
          <p:cNvGrpSpPr/>
          <p:nvPr userDrawn="1"/>
        </p:nvGrpSpPr>
        <p:grpSpPr>
          <a:xfrm>
            <a:off x="1"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6" y="0"/>
            <a:ext cx="3000375" cy="6858000"/>
          </a:xfrm>
          <a:prstGeom prst="rect">
            <a:avLst/>
          </a:prstGeom>
        </p:spPr>
      </p:pic>
      <p:sp>
        <p:nvSpPr>
          <p:cNvPr id="10" name="文本框 5"/>
          <p:cNvSpPr txBox="1"/>
          <p:nvPr userDrawn="1"/>
        </p:nvSpPr>
        <p:spPr>
          <a:xfrm>
            <a:off x="1371601" y="2328818"/>
            <a:ext cx="4145280" cy="1198880"/>
          </a:xfrm>
          <a:prstGeom prst="rect">
            <a:avLst/>
          </a:prstGeom>
          <a:noFill/>
        </p:spPr>
        <p:txBody>
          <a:bodyPr wrap="none" rtlCol="0">
            <a:spAutoFit/>
          </a:bodyPr>
          <a:lstStyle/>
          <a:p>
            <a:r>
              <a:rPr lang="zh-CN" altLang="en-US" sz="7200" spc="600" dirty="0">
                <a:solidFill>
                  <a:srgbClr val="FFFFFF"/>
                </a:solidFill>
              </a:rPr>
              <a:t>感谢聆听</a:t>
            </a:r>
            <a:endParaRPr lang="zh-CN" altLang="en-US" sz="7200" spc="600" dirty="0">
              <a:solidFill>
                <a:srgbClr val="FFFFFF"/>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200"/>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8" name="组合 7"/>
          <p:cNvGrpSpPr/>
          <p:nvPr/>
        </p:nvGrpSpPr>
        <p:grpSpPr>
          <a:xfrm>
            <a:off x="690257" y="854040"/>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FFFF"/>
                  </a:solidFill>
                </a:endParaRPr>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FFFF"/>
                  </a:solidFill>
                </a:endParaRPr>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FFFF"/>
                  </a:solidFill>
                </a:endParaRPr>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FFFF"/>
                  </a:solidFill>
                </a:endParaRPr>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FFFF"/>
                </a:solidFill>
              </a:endParaRPr>
            </a:p>
          </p:txBody>
        </p:sp>
      </p:grpSp>
      <p:grpSp>
        <p:nvGrpSpPr>
          <p:cNvPr id="17" name="组合 16"/>
          <p:cNvGrpSpPr/>
          <p:nvPr userDrawn="1"/>
        </p:nvGrpSpPr>
        <p:grpSpPr>
          <a:xfrm>
            <a:off x="1754536" y="2048547"/>
            <a:ext cx="5693399" cy="414020"/>
            <a:chOff x="1807265" y="2462595"/>
            <a:chExt cx="5693399" cy="414020"/>
          </a:xfrm>
          <a:solidFill>
            <a:schemeClr val="bg2"/>
          </a:solidFill>
        </p:grpSpPr>
        <p:sp>
          <p:nvSpPr>
            <p:cNvPr id="18"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19" name="矩形 18"/>
            <p:cNvSpPr/>
            <p:nvPr/>
          </p:nvSpPr>
          <p:spPr>
            <a:xfrm>
              <a:off x="1883286" y="2462595"/>
              <a:ext cx="3007662" cy="414020"/>
            </a:xfrm>
            <a:prstGeom prst="rect">
              <a:avLst/>
            </a:prstGeom>
            <a:grpFill/>
          </p:spPr>
          <p:txBody>
            <a:bodyPr wrap="square">
              <a:spAutoFit/>
            </a:bodyPr>
            <a:lstStyle/>
            <a:p>
              <a:endParaRPr lang="zh-CN" altLang="en-US" sz="2100" spc="225" dirty="0">
                <a:solidFill>
                  <a:srgbClr val="FFFFFF"/>
                </a:solidFill>
                <a:latin typeface="微软雅黑" panose="020B0503020204020204" pitchFamily="34" charset="-122"/>
              </a:endParaRPr>
            </a:p>
          </p:txBody>
        </p:sp>
      </p:grpSp>
      <p:grpSp>
        <p:nvGrpSpPr>
          <p:cNvPr id="20" name="组合 19"/>
          <p:cNvGrpSpPr/>
          <p:nvPr userDrawn="1"/>
        </p:nvGrpSpPr>
        <p:grpSpPr>
          <a:xfrm>
            <a:off x="1754536" y="2753555"/>
            <a:ext cx="5693399" cy="424800"/>
            <a:chOff x="1807265" y="2935089"/>
            <a:chExt cx="5693399" cy="424800"/>
          </a:xfrm>
        </p:grpSpPr>
        <p:sp>
          <p:nvSpPr>
            <p:cNvPr id="21"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2" name="矩形 21"/>
            <p:cNvSpPr/>
            <p:nvPr/>
          </p:nvSpPr>
          <p:spPr>
            <a:xfrm>
              <a:off x="1881814" y="2945869"/>
              <a:ext cx="309880" cy="414020"/>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3" name="组合 22"/>
          <p:cNvGrpSpPr/>
          <p:nvPr userDrawn="1"/>
        </p:nvGrpSpPr>
        <p:grpSpPr>
          <a:xfrm>
            <a:off x="1754536" y="3469343"/>
            <a:ext cx="5693399" cy="424800"/>
            <a:chOff x="1807265" y="3400693"/>
            <a:chExt cx="5693399" cy="424800"/>
          </a:xfrm>
        </p:grpSpPr>
        <p:sp>
          <p:nvSpPr>
            <p:cNvPr id="24"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5" name="矩形 24"/>
            <p:cNvSpPr/>
            <p:nvPr/>
          </p:nvSpPr>
          <p:spPr>
            <a:xfrm>
              <a:off x="1881814" y="3411473"/>
              <a:ext cx="309880" cy="414020"/>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6" name="组合 25"/>
          <p:cNvGrpSpPr/>
          <p:nvPr userDrawn="1"/>
        </p:nvGrpSpPr>
        <p:grpSpPr>
          <a:xfrm>
            <a:off x="1754536" y="4185132"/>
            <a:ext cx="5693399" cy="424801"/>
            <a:chOff x="1807265" y="3866296"/>
            <a:chExt cx="5693399" cy="424801"/>
          </a:xfrm>
        </p:grpSpPr>
        <p:sp>
          <p:nvSpPr>
            <p:cNvPr id="27"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8" name="矩形 27"/>
            <p:cNvSpPr/>
            <p:nvPr/>
          </p:nvSpPr>
          <p:spPr>
            <a:xfrm>
              <a:off x="1881814" y="3877077"/>
              <a:ext cx="309880" cy="414020"/>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sp>
        <p:nvSpPr>
          <p:cNvPr id="29" name="圆角矩形 42"/>
          <p:cNvSpPr/>
          <p:nvPr userDrawn="1"/>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a:solidFill>
                  <a:srgbClr val="000000">
                    <a:lumMod val="75000"/>
                    <a:lumOff val="25000"/>
                  </a:srgbClr>
                </a:solidFill>
              </a:rPr>
              <a:t> </a:t>
            </a:r>
            <a:endParaRPr lang="zh-CN" altLang="en-US" sz="2100" dirty="0">
              <a:solidFill>
                <a:srgbClr val="000000">
                  <a:lumMod val="75000"/>
                  <a:lumOff val="25000"/>
                </a:srgbClr>
              </a:solidFill>
            </a:endParaRPr>
          </a:p>
        </p:txBody>
      </p:sp>
      <p:sp>
        <p:nvSpPr>
          <p:cNvPr id="30" name="圆角矩形 1"/>
          <p:cNvSpPr/>
          <p:nvPr userDrawn="1"/>
        </p:nvSpPr>
        <p:spPr>
          <a:xfrm>
            <a:off x="1784417" y="55117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100" dirty="0">
              <a:solidFill>
                <a:srgbClr val="000000">
                  <a:lumMod val="75000"/>
                  <a:lumOff val="25000"/>
                </a:srgbClr>
              </a:solidFill>
            </a:endParaRPr>
          </a:p>
        </p:txBody>
      </p:sp>
      <p:sp>
        <p:nvSpPr>
          <p:cNvPr id="34" name="文本占位符 33"/>
          <p:cNvSpPr>
            <a:spLocks noGrp="1"/>
          </p:cNvSpPr>
          <p:nvPr>
            <p:ph type="body" sz="quarter" idx="13" hasCustomPrompt="1"/>
          </p:nvPr>
        </p:nvSpPr>
        <p:spPr>
          <a:xfrm>
            <a:off x="2106614" y="854076"/>
            <a:ext cx="4954587" cy="523875"/>
          </a:xfrm>
        </p:spPr>
        <p:txBody>
          <a:bodyPr>
            <a:normAutofit/>
          </a:bodyPr>
          <a:lstStyle>
            <a:lvl1pPr marL="0" indent="0" algn="ctr">
              <a:buNone/>
              <a:defRPr sz="2800">
                <a:solidFill>
                  <a:srgbClr val="FFC000"/>
                </a:solidFill>
              </a:defRPr>
            </a:lvl1pPr>
          </a:lstStyle>
          <a:p>
            <a:pPr lvl="0"/>
            <a:r>
              <a:rPr lang="zh-CN" altLang="en-US" dirty="0"/>
              <a:t>编辑母版文本样式</a:t>
            </a:r>
            <a:endParaRPr lang="zh-CN" altLang="en-US" dirty="0"/>
          </a:p>
        </p:txBody>
      </p:sp>
      <p:sp>
        <p:nvSpPr>
          <p:cNvPr id="36" name="文本占位符 35"/>
          <p:cNvSpPr>
            <a:spLocks noGrp="1"/>
          </p:cNvSpPr>
          <p:nvPr>
            <p:ph type="body" sz="quarter" idx="14" hasCustomPrompt="1"/>
          </p:nvPr>
        </p:nvSpPr>
        <p:spPr>
          <a:xfrm>
            <a:off x="1920875" y="2063751"/>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7" name="文本占位符 35"/>
          <p:cNvSpPr>
            <a:spLocks noGrp="1"/>
          </p:cNvSpPr>
          <p:nvPr>
            <p:ph type="body" sz="quarter" idx="15" hasCustomPrompt="1"/>
          </p:nvPr>
        </p:nvSpPr>
        <p:spPr>
          <a:xfrm>
            <a:off x="1920875" y="2747373"/>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8" name="文本占位符 35"/>
          <p:cNvSpPr>
            <a:spLocks noGrp="1"/>
          </p:cNvSpPr>
          <p:nvPr>
            <p:ph type="body" sz="quarter" idx="16" hasCustomPrompt="1"/>
          </p:nvPr>
        </p:nvSpPr>
        <p:spPr>
          <a:xfrm>
            <a:off x="1920875" y="3468768"/>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9" name="文本占位符 35"/>
          <p:cNvSpPr>
            <a:spLocks noGrp="1"/>
          </p:cNvSpPr>
          <p:nvPr>
            <p:ph type="body" sz="quarter" idx="17" hasCustomPrompt="1"/>
          </p:nvPr>
        </p:nvSpPr>
        <p:spPr>
          <a:xfrm>
            <a:off x="1920875" y="5532808"/>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0" name="文本占位符 35"/>
          <p:cNvSpPr>
            <a:spLocks noGrp="1"/>
          </p:cNvSpPr>
          <p:nvPr>
            <p:ph type="body" sz="quarter" idx="18" hasCustomPrompt="1"/>
          </p:nvPr>
        </p:nvSpPr>
        <p:spPr>
          <a:xfrm>
            <a:off x="1920875" y="4176650"/>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1" name="文本占位符 35"/>
          <p:cNvSpPr>
            <a:spLocks noGrp="1"/>
          </p:cNvSpPr>
          <p:nvPr>
            <p:ph type="body" sz="quarter" idx="19" hasCustomPrompt="1"/>
          </p:nvPr>
        </p:nvSpPr>
        <p:spPr>
          <a:xfrm>
            <a:off x="1920875" y="490644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5">
                <a:solidFill>
                  <a:prstClr val="white"/>
                </a:solidFill>
              </a:rPr>
              <a:t>大数据应用人才培养系列教材</a:t>
            </a:r>
            <a:endParaRPr lang="zh-CN" altLang="en-US" sz="1355">
              <a:solidFill>
                <a:prstClr val="white"/>
              </a:solidFill>
            </a:endParaRPr>
          </a:p>
        </p:txBody>
      </p:sp>
      <p:sp>
        <p:nvSpPr>
          <p:cNvPr id="43" name="矩形 42"/>
          <p:cNvSpPr/>
          <p:nvPr userDrawn="1"/>
        </p:nvSpPr>
        <p:spPr>
          <a:xfrm>
            <a:off x="0" y="6123216"/>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5" name="组合 4"/>
          <p:cNvGrpSpPr/>
          <p:nvPr userDrawn="1"/>
        </p:nvGrpSpPr>
        <p:grpSpPr>
          <a:xfrm>
            <a:off x="1"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6" y="0"/>
            <a:ext cx="3000375" cy="6858000"/>
          </a:xfrm>
          <a:prstGeom prst="rect">
            <a:avLst/>
          </a:prstGeom>
        </p:spPr>
      </p:pic>
      <p:sp>
        <p:nvSpPr>
          <p:cNvPr id="10" name="文本框 5"/>
          <p:cNvSpPr txBox="1"/>
          <p:nvPr userDrawn="1"/>
        </p:nvSpPr>
        <p:spPr>
          <a:xfrm>
            <a:off x="1371601" y="2328818"/>
            <a:ext cx="4145280" cy="1198880"/>
          </a:xfrm>
          <a:prstGeom prst="rect">
            <a:avLst/>
          </a:prstGeom>
          <a:noFill/>
        </p:spPr>
        <p:txBody>
          <a:bodyPr wrap="none" rtlCol="0">
            <a:spAutoFit/>
          </a:bodyPr>
          <a:lstStyle/>
          <a:p>
            <a:r>
              <a:rPr lang="zh-CN" altLang="en-US" sz="7200" spc="600" dirty="0">
                <a:solidFill>
                  <a:srgbClr val="FFFFFF"/>
                </a:solidFill>
              </a:rPr>
              <a:t>感谢聆听</a:t>
            </a:r>
            <a:endParaRPr lang="zh-CN" altLang="en-US" sz="7200" spc="600" dirty="0">
              <a:solidFill>
                <a:srgbClr val="FFFFFF"/>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200"/>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8" name="组合 7"/>
          <p:cNvGrpSpPr/>
          <p:nvPr/>
        </p:nvGrpSpPr>
        <p:grpSpPr>
          <a:xfrm>
            <a:off x="690257" y="854040"/>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FFFF"/>
                  </a:solidFill>
                </a:endParaRPr>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FFFF"/>
                  </a:solidFill>
                </a:endParaRPr>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FFFF"/>
                  </a:solidFill>
                </a:endParaRPr>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FFFF"/>
                  </a:solidFill>
                </a:endParaRPr>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FFFF"/>
                </a:solidFill>
              </a:endParaRPr>
            </a:p>
          </p:txBody>
        </p:sp>
      </p:grpSp>
      <p:grpSp>
        <p:nvGrpSpPr>
          <p:cNvPr id="17" name="组合 16"/>
          <p:cNvGrpSpPr/>
          <p:nvPr userDrawn="1"/>
        </p:nvGrpSpPr>
        <p:grpSpPr>
          <a:xfrm>
            <a:off x="1754536" y="2048547"/>
            <a:ext cx="5693399" cy="414020"/>
            <a:chOff x="1807265" y="2462595"/>
            <a:chExt cx="5693399" cy="414020"/>
          </a:xfrm>
          <a:solidFill>
            <a:schemeClr val="bg2"/>
          </a:solidFill>
        </p:grpSpPr>
        <p:sp>
          <p:nvSpPr>
            <p:cNvPr id="18"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19" name="矩形 18"/>
            <p:cNvSpPr/>
            <p:nvPr/>
          </p:nvSpPr>
          <p:spPr>
            <a:xfrm>
              <a:off x="1883286" y="2462595"/>
              <a:ext cx="3007662" cy="414020"/>
            </a:xfrm>
            <a:prstGeom prst="rect">
              <a:avLst/>
            </a:prstGeom>
            <a:grpFill/>
          </p:spPr>
          <p:txBody>
            <a:bodyPr wrap="square">
              <a:spAutoFit/>
            </a:bodyPr>
            <a:lstStyle/>
            <a:p>
              <a:endParaRPr lang="zh-CN" altLang="en-US" sz="2100" spc="225" dirty="0">
                <a:solidFill>
                  <a:srgbClr val="FFFFFF"/>
                </a:solidFill>
                <a:latin typeface="微软雅黑" panose="020B0503020204020204" pitchFamily="34" charset="-122"/>
              </a:endParaRPr>
            </a:p>
          </p:txBody>
        </p:sp>
      </p:grpSp>
      <p:grpSp>
        <p:nvGrpSpPr>
          <p:cNvPr id="20" name="组合 19"/>
          <p:cNvGrpSpPr/>
          <p:nvPr userDrawn="1"/>
        </p:nvGrpSpPr>
        <p:grpSpPr>
          <a:xfrm>
            <a:off x="1754536" y="2753555"/>
            <a:ext cx="5693399" cy="424800"/>
            <a:chOff x="1807265" y="2935089"/>
            <a:chExt cx="5693399" cy="424800"/>
          </a:xfrm>
        </p:grpSpPr>
        <p:sp>
          <p:nvSpPr>
            <p:cNvPr id="21"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2" name="矩形 21"/>
            <p:cNvSpPr/>
            <p:nvPr/>
          </p:nvSpPr>
          <p:spPr>
            <a:xfrm>
              <a:off x="1881814" y="2945869"/>
              <a:ext cx="309880" cy="414020"/>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3" name="组合 22"/>
          <p:cNvGrpSpPr/>
          <p:nvPr userDrawn="1"/>
        </p:nvGrpSpPr>
        <p:grpSpPr>
          <a:xfrm>
            <a:off x="1754536" y="3469343"/>
            <a:ext cx="5693399" cy="424800"/>
            <a:chOff x="1807265" y="3400693"/>
            <a:chExt cx="5693399" cy="424800"/>
          </a:xfrm>
        </p:grpSpPr>
        <p:sp>
          <p:nvSpPr>
            <p:cNvPr id="24"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5" name="矩形 24"/>
            <p:cNvSpPr/>
            <p:nvPr/>
          </p:nvSpPr>
          <p:spPr>
            <a:xfrm>
              <a:off x="1881814" y="3411473"/>
              <a:ext cx="309880" cy="414020"/>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6" name="组合 25"/>
          <p:cNvGrpSpPr/>
          <p:nvPr userDrawn="1"/>
        </p:nvGrpSpPr>
        <p:grpSpPr>
          <a:xfrm>
            <a:off x="1754536" y="4185132"/>
            <a:ext cx="5693399" cy="424801"/>
            <a:chOff x="1807265" y="3866296"/>
            <a:chExt cx="5693399" cy="424801"/>
          </a:xfrm>
        </p:grpSpPr>
        <p:sp>
          <p:nvSpPr>
            <p:cNvPr id="27"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8" name="矩形 27"/>
            <p:cNvSpPr/>
            <p:nvPr/>
          </p:nvSpPr>
          <p:spPr>
            <a:xfrm>
              <a:off x="1881814" y="3877077"/>
              <a:ext cx="309880" cy="414020"/>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sp>
        <p:nvSpPr>
          <p:cNvPr id="29" name="圆角矩形 42"/>
          <p:cNvSpPr/>
          <p:nvPr userDrawn="1"/>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a:solidFill>
                  <a:srgbClr val="000000">
                    <a:lumMod val="75000"/>
                    <a:lumOff val="25000"/>
                  </a:srgbClr>
                </a:solidFill>
              </a:rPr>
              <a:t> </a:t>
            </a:r>
            <a:endParaRPr lang="zh-CN" altLang="en-US" sz="2100" dirty="0">
              <a:solidFill>
                <a:srgbClr val="000000">
                  <a:lumMod val="75000"/>
                  <a:lumOff val="25000"/>
                </a:srgbClr>
              </a:solidFill>
            </a:endParaRPr>
          </a:p>
        </p:txBody>
      </p:sp>
      <p:sp>
        <p:nvSpPr>
          <p:cNvPr id="30" name="圆角矩形 1"/>
          <p:cNvSpPr/>
          <p:nvPr userDrawn="1"/>
        </p:nvSpPr>
        <p:spPr>
          <a:xfrm>
            <a:off x="1784417" y="55117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100" dirty="0">
              <a:solidFill>
                <a:srgbClr val="000000">
                  <a:lumMod val="75000"/>
                  <a:lumOff val="25000"/>
                </a:srgbClr>
              </a:solidFill>
            </a:endParaRPr>
          </a:p>
        </p:txBody>
      </p:sp>
      <p:sp>
        <p:nvSpPr>
          <p:cNvPr id="34" name="文本占位符 33"/>
          <p:cNvSpPr>
            <a:spLocks noGrp="1"/>
          </p:cNvSpPr>
          <p:nvPr>
            <p:ph type="body" sz="quarter" idx="13" hasCustomPrompt="1"/>
          </p:nvPr>
        </p:nvSpPr>
        <p:spPr>
          <a:xfrm>
            <a:off x="2106614" y="854076"/>
            <a:ext cx="4954587" cy="523875"/>
          </a:xfrm>
        </p:spPr>
        <p:txBody>
          <a:bodyPr>
            <a:normAutofit/>
          </a:bodyPr>
          <a:lstStyle>
            <a:lvl1pPr marL="0" indent="0" algn="ctr">
              <a:buNone/>
              <a:defRPr sz="2800">
                <a:solidFill>
                  <a:srgbClr val="FFC000"/>
                </a:solidFill>
              </a:defRPr>
            </a:lvl1pPr>
          </a:lstStyle>
          <a:p>
            <a:pPr lvl="0"/>
            <a:r>
              <a:rPr lang="zh-CN" altLang="en-US" dirty="0"/>
              <a:t>编辑母版文本样式</a:t>
            </a:r>
            <a:endParaRPr lang="zh-CN" altLang="en-US" dirty="0"/>
          </a:p>
        </p:txBody>
      </p:sp>
      <p:sp>
        <p:nvSpPr>
          <p:cNvPr id="36" name="文本占位符 35"/>
          <p:cNvSpPr>
            <a:spLocks noGrp="1"/>
          </p:cNvSpPr>
          <p:nvPr>
            <p:ph type="body" sz="quarter" idx="14" hasCustomPrompt="1"/>
          </p:nvPr>
        </p:nvSpPr>
        <p:spPr>
          <a:xfrm>
            <a:off x="1920875" y="2063751"/>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7" name="文本占位符 35"/>
          <p:cNvSpPr>
            <a:spLocks noGrp="1"/>
          </p:cNvSpPr>
          <p:nvPr>
            <p:ph type="body" sz="quarter" idx="15" hasCustomPrompt="1"/>
          </p:nvPr>
        </p:nvSpPr>
        <p:spPr>
          <a:xfrm>
            <a:off x="1920875" y="2747373"/>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8" name="文本占位符 35"/>
          <p:cNvSpPr>
            <a:spLocks noGrp="1"/>
          </p:cNvSpPr>
          <p:nvPr>
            <p:ph type="body" sz="quarter" idx="16" hasCustomPrompt="1"/>
          </p:nvPr>
        </p:nvSpPr>
        <p:spPr>
          <a:xfrm>
            <a:off x="1920875" y="3468768"/>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9" name="文本占位符 35"/>
          <p:cNvSpPr>
            <a:spLocks noGrp="1"/>
          </p:cNvSpPr>
          <p:nvPr>
            <p:ph type="body" sz="quarter" idx="17" hasCustomPrompt="1"/>
          </p:nvPr>
        </p:nvSpPr>
        <p:spPr>
          <a:xfrm>
            <a:off x="1920875" y="5532808"/>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0" name="文本占位符 35"/>
          <p:cNvSpPr>
            <a:spLocks noGrp="1"/>
          </p:cNvSpPr>
          <p:nvPr>
            <p:ph type="body" sz="quarter" idx="18" hasCustomPrompt="1"/>
          </p:nvPr>
        </p:nvSpPr>
        <p:spPr>
          <a:xfrm>
            <a:off x="1920875" y="4176650"/>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1" name="文本占位符 35"/>
          <p:cNvSpPr>
            <a:spLocks noGrp="1"/>
          </p:cNvSpPr>
          <p:nvPr>
            <p:ph type="body" sz="quarter" idx="19" hasCustomPrompt="1"/>
          </p:nvPr>
        </p:nvSpPr>
        <p:spPr>
          <a:xfrm>
            <a:off x="1920875" y="490644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5">
                <a:solidFill>
                  <a:prstClr val="white"/>
                </a:solidFill>
              </a:rPr>
              <a:t>大数据应用人才培养系列教材</a:t>
            </a:r>
            <a:endParaRPr lang="zh-CN" altLang="en-US" sz="1355">
              <a:solidFill>
                <a:prstClr val="white"/>
              </a:solidFill>
            </a:endParaRPr>
          </a:p>
        </p:txBody>
      </p:sp>
      <p:sp>
        <p:nvSpPr>
          <p:cNvPr id="43" name="矩形 42"/>
          <p:cNvSpPr/>
          <p:nvPr userDrawn="1"/>
        </p:nvSpPr>
        <p:spPr>
          <a:xfrm>
            <a:off x="0" y="6123216"/>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E87C0E1D-24C4-406F-9615-DBDA8D2D1F93}"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6" name="组合 5"/>
          <p:cNvGrpSpPr/>
          <p:nvPr userDrawn="1"/>
        </p:nvGrpSpPr>
        <p:grpSpPr>
          <a:xfrm>
            <a:off x="-1" y="-2439"/>
            <a:ext cx="9145787" cy="718411"/>
            <a:chOff x="-1" y="190175"/>
            <a:chExt cx="9145786" cy="525795"/>
          </a:xfrm>
        </p:grpSpPr>
        <p:sp>
          <p:nvSpPr>
            <p:cNvPr id="7"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8"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9"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11" name="文本占位符 10"/>
          <p:cNvSpPr>
            <a:spLocks noGrp="1"/>
          </p:cNvSpPr>
          <p:nvPr>
            <p:ph type="body" sz="quarter" idx="13" hasCustomPrompt="1"/>
          </p:nvPr>
        </p:nvSpPr>
        <p:spPr>
          <a:xfrm>
            <a:off x="392114" y="948744"/>
            <a:ext cx="7094537" cy="544391"/>
          </a:xfrm>
        </p:spPr>
        <p:txBody>
          <a:bodyPr>
            <a:normAutofit/>
          </a:bodyPr>
          <a:lstStyle>
            <a:lvl1pPr marL="0" indent="0">
              <a:buNone/>
              <a:defRPr sz="1600" b="1">
                <a:solidFill>
                  <a:schemeClr val="accent5">
                    <a:lumMod val="75000"/>
                  </a:schemeClr>
                </a:solidFill>
              </a:defRPr>
            </a:lvl1pPr>
          </a:lstStyle>
          <a:p>
            <a:pPr lvl="0"/>
            <a:r>
              <a:rPr lang="zh-CN" altLang="en-US" dirty="0"/>
              <a:t>编辑母版文本样式</a:t>
            </a:r>
            <a:endParaRPr lang="zh-CN" altLang="en-US" dirty="0"/>
          </a:p>
        </p:txBody>
      </p:sp>
      <p:sp>
        <p:nvSpPr>
          <p:cNvPr id="13" name="内容占位符 12"/>
          <p:cNvSpPr>
            <a:spLocks noGrp="1"/>
          </p:cNvSpPr>
          <p:nvPr>
            <p:ph sz="quarter" idx="14" hasCustomPrompt="1"/>
          </p:nvPr>
        </p:nvSpPr>
        <p:spPr>
          <a:xfrm>
            <a:off x="628650" y="1863725"/>
            <a:ext cx="7886700" cy="4044950"/>
          </a:xfrm>
        </p:spPr>
        <p:txBody>
          <a:bodyPr/>
          <a:lstStyle>
            <a:lvl1pPr marL="0" indent="0">
              <a:buNone/>
              <a:defRPr sz="1600"/>
            </a:lvl1pPr>
            <a:lvl2pPr marL="457200" indent="0">
              <a:buNone/>
              <a:defRPr/>
            </a:lvl2pPr>
          </a:lstStyle>
          <a:p>
            <a:pPr lvl="0"/>
            <a:r>
              <a:rPr lang="zh-CN" altLang="en-US" dirty="0"/>
              <a:t>编辑母版文本样式</a:t>
            </a:r>
            <a:endParaRPr lang="zh-CN" altLang="en-US" dirty="0"/>
          </a:p>
        </p:txBody>
      </p:sp>
      <p:sp>
        <p:nvSpPr>
          <p:cNvPr id="14" name="矩形 13"/>
          <p:cNvSpPr/>
          <p:nvPr userDrawn="1"/>
        </p:nvSpPr>
        <p:spPr>
          <a:xfrm>
            <a:off x="0" y="6123216"/>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solidFill>
                <a:prstClr val="white"/>
              </a:solidFill>
            </a:endParaRPr>
          </a:p>
        </p:txBody>
      </p:sp>
      <p:sp>
        <p:nvSpPr>
          <p:cNvPr id="15" name="矩形 14"/>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5" name="组合 4"/>
          <p:cNvGrpSpPr/>
          <p:nvPr userDrawn="1"/>
        </p:nvGrpSpPr>
        <p:grpSpPr>
          <a:xfrm>
            <a:off x="1"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6" y="0"/>
            <a:ext cx="3000375" cy="6858000"/>
          </a:xfrm>
          <a:prstGeom prst="rect">
            <a:avLst/>
          </a:prstGeom>
        </p:spPr>
      </p:pic>
      <p:sp>
        <p:nvSpPr>
          <p:cNvPr id="10" name="文本框 5"/>
          <p:cNvSpPr txBox="1"/>
          <p:nvPr userDrawn="1"/>
        </p:nvSpPr>
        <p:spPr>
          <a:xfrm>
            <a:off x="1371601" y="2328818"/>
            <a:ext cx="4145280" cy="1198880"/>
          </a:xfrm>
          <a:prstGeom prst="rect">
            <a:avLst/>
          </a:prstGeom>
          <a:noFill/>
        </p:spPr>
        <p:txBody>
          <a:bodyPr wrap="none" rtlCol="0">
            <a:spAutoFit/>
          </a:bodyPr>
          <a:lstStyle/>
          <a:p>
            <a:r>
              <a:rPr lang="zh-CN" altLang="en-US" sz="7200" spc="600" dirty="0">
                <a:solidFill>
                  <a:srgbClr val="FFFFFF"/>
                </a:solidFill>
              </a:rPr>
              <a:t>感谢聆听</a:t>
            </a:r>
            <a:endParaRPr lang="zh-CN" altLang="en-US" sz="7200" spc="600" dirty="0">
              <a:solidFill>
                <a:srgbClr val="FFFFFF"/>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200"/>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5">
                <a:solidFill>
                  <a:prstClr val="white"/>
                </a:solidFill>
              </a:rPr>
              <a:t>大数据应用人才培养系列教材</a:t>
            </a:r>
            <a:endParaRPr lang="zh-CN" altLang="en-US" sz="1355">
              <a:solidFill>
                <a:prstClr val="white"/>
              </a:solidFill>
            </a:endParaRPr>
          </a:p>
        </p:txBody>
      </p:sp>
      <p:sp>
        <p:nvSpPr>
          <p:cNvPr id="43" name="矩形 42"/>
          <p:cNvSpPr/>
          <p:nvPr userDrawn="1"/>
        </p:nvSpPr>
        <p:spPr>
          <a:xfrm>
            <a:off x="0" y="6123216"/>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E87C0E1D-24C4-406F-9615-DBDA8D2D1F93}"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6" name="组合 5"/>
          <p:cNvGrpSpPr/>
          <p:nvPr userDrawn="1"/>
        </p:nvGrpSpPr>
        <p:grpSpPr>
          <a:xfrm>
            <a:off x="-1" y="-2439"/>
            <a:ext cx="9145787" cy="718411"/>
            <a:chOff x="-1" y="190175"/>
            <a:chExt cx="9145786" cy="525795"/>
          </a:xfrm>
        </p:grpSpPr>
        <p:sp>
          <p:nvSpPr>
            <p:cNvPr id="7"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8"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9"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11" name="文本占位符 10"/>
          <p:cNvSpPr>
            <a:spLocks noGrp="1"/>
          </p:cNvSpPr>
          <p:nvPr>
            <p:ph type="body" sz="quarter" idx="13" hasCustomPrompt="1"/>
          </p:nvPr>
        </p:nvSpPr>
        <p:spPr>
          <a:xfrm>
            <a:off x="392114" y="948744"/>
            <a:ext cx="7094537" cy="544391"/>
          </a:xfrm>
        </p:spPr>
        <p:txBody>
          <a:bodyPr>
            <a:normAutofit/>
          </a:bodyPr>
          <a:lstStyle>
            <a:lvl1pPr marL="0" indent="0">
              <a:buNone/>
              <a:defRPr sz="1600" b="1">
                <a:solidFill>
                  <a:schemeClr val="accent5">
                    <a:lumMod val="75000"/>
                  </a:schemeClr>
                </a:solidFill>
              </a:defRPr>
            </a:lvl1pPr>
          </a:lstStyle>
          <a:p>
            <a:pPr lvl="0"/>
            <a:r>
              <a:rPr lang="zh-CN" altLang="en-US" dirty="0"/>
              <a:t>编辑母版文本样式</a:t>
            </a:r>
            <a:endParaRPr lang="zh-CN" altLang="en-US" dirty="0"/>
          </a:p>
        </p:txBody>
      </p:sp>
      <p:sp>
        <p:nvSpPr>
          <p:cNvPr id="13" name="内容占位符 12"/>
          <p:cNvSpPr>
            <a:spLocks noGrp="1"/>
          </p:cNvSpPr>
          <p:nvPr>
            <p:ph sz="quarter" idx="14" hasCustomPrompt="1"/>
          </p:nvPr>
        </p:nvSpPr>
        <p:spPr>
          <a:xfrm>
            <a:off x="628650" y="1863725"/>
            <a:ext cx="7886700" cy="4044950"/>
          </a:xfrm>
        </p:spPr>
        <p:txBody>
          <a:bodyPr/>
          <a:lstStyle>
            <a:lvl1pPr marL="0" indent="0">
              <a:buNone/>
              <a:defRPr sz="1600"/>
            </a:lvl1pPr>
            <a:lvl2pPr marL="457200" indent="0">
              <a:buNone/>
              <a:defRPr/>
            </a:lvl2pPr>
          </a:lstStyle>
          <a:p>
            <a:pPr lvl="0"/>
            <a:r>
              <a:rPr lang="zh-CN" altLang="en-US" dirty="0"/>
              <a:t>编辑母版文本样式</a:t>
            </a:r>
            <a:endParaRPr lang="zh-CN" altLang="en-US" dirty="0"/>
          </a:p>
        </p:txBody>
      </p:sp>
      <p:sp>
        <p:nvSpPr>
          <p:cNvPr id="14" name="矩形 13"/>
          <p:cNvSpPr/>
          <p:nvPr userDrawn="1"/>
        </p:nvSpPr>
        <p:spPr>
          <a:xfrm>
            <a:off x="0" y="6123216"/>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solidFill>
                <a:prstClr val="white"/>
              </a:solidFill>
            </a:endParaRPr>
          </a:p>
        </p:txBody>
      </p:sp>
      <p:sp>
        <p:nvSpPr>
          <p:cNvPr id="15" name="矩形 14"/>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5" name="组合 4"/>
          <p:cNvGrpSpPr/>
          <p:nvPr userDrawn="1"/>
        </p:nvGrpSpPr>
        <p:grpSpPr>
          <a:xfrm>
            <a:off x="1"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6" y="0"/>
            <a:ext cx="3000375" cy="6858000"/>
          </a:xfrm>
          <a:prstGeom prst="rect">
            <a:avLst/>
          </a:prstGeom>
        </p:spPr>
      </p:pic>
      <p:sp>
        <p:nvSpPr>
          <p:cNvPr id="10" name="文本框 5"/>
          <p:cNvSpPr txBox="1"/>
          <p:nvPr userDrawn="1"/>
        </p:nvSpPr>
        <p:spPr>
          <a:xfrm>
            <a:off x="1371601" y="2328818"/>
            <a:ext cx="4145280" cy="1198880"/>
          </a:xfrm>
          <a:prstGeom prst="rect">
            <a:avLst/>
          </a:prstGeom>
          <a:noFill/>
        </p:spPr>
        <p:txBody>
          <a:bodyPr wrap="none" rtlCol="0">
            <a:spAutoFit/>
          </a:bodyPr>
          <a:lstStyle/>
          <a:p>
            <a:r>
              <a:rPr lang="zh-CN" altLang="en-US" sz="7200" spc="600" dirty="0">
                <a:solidFill>
                  <a:srgbClr val="FFFFFF"/>
                </a:solidFill>
              </a:rPr>
              <a:t>感谢聆听</a:t>
            </a:r>
            <a:endParaRPr lang="zh-CN" altLang="en-US" sz="7200" spc="600" dirty="0">
              <a:solidFill>
                <a:srgbClr val="FFFFFF"/>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fld>
            <a:endParaRPr lang="zh-CN" altLang="en-US" dirty="0"/>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fld>
            <a:endParaRPr lang="zh-CN" altLang="en-US" dirty="0"/>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fld id="{D997B5FA-0921-464F-AAE1-844C04324D75}" type="datetimeFigureOut">
              <a:rPr lang="zh-CN" altLang="en-US" smtClean="0"/>
            </a:fld>
            <a:endParaRPr lang="zh-CN" altLang="en-US" dirty="0"/>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fld>
            <a:endParaRPr lang="zh-CN" altLang="en-US" dirty="0"/>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1"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629841" y="2505075"/>
            <a:ext cx="3868340"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4629150" y="2505075"/>
            <a:ext cx="3887391"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fld>
            <a:endParaRPr lang="zh-CN" altLang="en-US" dirty="0"/>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fld>
            <a:endParaRPr lang="zh-CN" altLang="en-US" dirty="0"/>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49AE70B2-8BF9-45C0-BB95-33D1B9D3A854}" type="slidenum">
              <a:rPr lang="zh-CN" altLang="en-US" smtClean="0"/>
            </a:fld>
            <a:endParaRPr lang="zh-CN" altLang="en-US"/>
          </a:p>
        </p:txBody>
      </p:sp>
      <p:grpSp>
        <p:nvGrpSpPr>
          <p:cNvPr id="5" name="组合 4"/>
          <p:cNvGrpSpPr/>
          <p:nvPr userDrawn="1"/>
        </p:nvGrpSpPr>
        <p:grpSpPr>
          <a:xfrm>
            <a:off x="1"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6" y="0"/>
            <a:ext cx="3000375" cy="6858000"/>
          </a:xfrm>
          <a:prstGeom prst="rect">
            <a:avLst/>
          </a:prstGeom>
        </p:spPr>
      </p:pic>
      <p:sp>
        <p:nvSpPr>
          <p:cNvPr id="10" name="文本框 5"/>
          <p:cNvSpPr txBox="1"/>
          <p:nvPr userDrawn="1"/>
        </p:nvSpPr>
        <p:spPr>
          <a:xfrm>
            <a:off x="1371601" y="2328818"/>
            <a:ext cx="4145280" cy="1198880"/>
          </a:xfrm>
          <a:prstGeom prst="rect">
            <a:avLst/>
          </a:prstGeom>
          <a:noFill/>
        </p:spPr>
        <p:txBody>
          <a:bodyPr wrap="none" rtlCol="0">
            <a:spAutoFit/>
          </a:bodyPr>
          <a:lstStyle/>
          <a:p>
            <a:r>
              <a:rPr lang="zh-CN" altLang="en-US" sz="7200" spc="600" dirty="0">
                <a:solidFill>
                  <a:schemeClr val="bg1"/>
                </a:solidFill>
              </a:rPr>
              <a:t>感谢聆听</a:t>
            </a:r>
            <a:endParaRPr lang="zh-CN" altLang="en-US" sz="7200" spc="600" dirty="0">
              <a:solidFill>
                <a:schemeClr val="bg1"/>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87C0E1D-24C4-406F-9615-DBDA8D2D1F93}" type="slidenum">
              <a:rPr lang="zh-CN" altLang="en-US" smtClean="0"/>
            </a:fld>
            <a:endParaRPr lang="zh-CN" altLang="en-US"/>
          </a:p>
        </p:txBody>
      </p:sp>
      <p:grpSp>
        <p:nvGrpSpPr>
          <p:cNvPr id="6" name="组合 5"/>
          <p:cNvGrpSpPr/>
          <p:nvPr userDrawn="1"/>
        </p:nvGrpSpPr>
        <p:grpSpPr>
          <a:xfrm>
            <a:off x="-1" y="-2439"/>
            <a:ext cx="9145787" cy="718411"/>
            <a:chOff x="-1" y="190175"/>
            <a:chExt cx="9145786" cy="525795"/>
          </a:xfrm>
        </p:grpSpPr>
        <p:sp>
          <p:nvSpPr>
            <p:cNvPr id="7"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8"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9"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11" name="文本占位符 10"/>
          <p:cNvSpPr>
            <a:spLocks noGrp="1"/>
          </p:cNvSpPr>
          <p:nvPr>
            <p:ph type="body" sz="quarter" idx="13" hasCustomPrompt="1"/>
          </p:nvPr>
        </p:nvSpPr>
        <p:spPr>
          <a:xfrm>
            <a:off x="392114" y="948744"/>
            <a:ext cx="7094537" cy="544391"/>
          </a:xfrm>
        </p:spPr>
        <p:txBody>
          <a:bodyPr>
            <a:normAutofit/>
          </a:bodyPr>
          <a:lstStyle>
            <a:lvl1pPr marL="0" indent="0">
              <a:buNone/>
              <a:defRPr sz="1600" b="1">
                <a:solidFill>
                  <a:schemeClr val="accent5">
                    <a:lumMod val="75000"/>
                  </a:schemeClr>
                </a:solidFill>
              </a:defRPr>
            </a:lvl1pPr>
          </a:lstStyle>
          <a:p>
            <a:pPr lvl="0"/>
            <a:r>
              <a:rPr lang="zh-CN" altLang="en-US" dirty="0"/>
              <a:t>编辑母版文本样式</a:t>
            </a:r>
            <a:endParaRPr lang="zh-CN" altLang="en-US" dirty="0"/>
          </a:p>
        </p:txBody>
      </p:sp>
      <p:sp>
        <p:nvSpPr>
          <p:cNvPr id="13" name="内容占位符 12"/>
          <p:cNvSpPr>
            <a:spLocks noGrp="1"/>
          </p:cNvSpPr>
          <p:nvPr>
            <p:ph sz="quarter" idx="14" hasCustomPrompt="1"/>
          </p:nvPr>
        </p:nvSpPr>
        <p:spPr>
          <a:xfrm>
            <a:off x="628650" y="1863725"/>
            <a:ext cx="7886700" cy="4044950"/>
          </a:xfrm>
        </p:spPr>
        <p:txBody>
          <a:bodyPr/>
          <a:lstStyle>
            <a:lvl1pPr marL="0" indent="0">
              <a:buNone/>
              <a:defRPr sz="1600"/>
            </a:lvl1pPr>
            <a:lvl2pPr marL="457200" indent="0">
              <a:buNone/>
              <a:defRPr/>
            </a:lvl2pPr>
          </a:lstStyle>
          <a:p>
            <a:pPr lvl="0"/>
            <a:r>
              <a:rPr lang="zh-CN" altLang="en-US" dirty="0"/>
              <a:t>编辑母版文本样式</a:t>
            </a:r>
            <a:endParaRPr lang="zh-CN" altLang="en-US" dirty="0"/>
          </a:p>
        </p:txBody>
      </p:sp>
      <p:sp>
        <p:nvSpPr>
          <p:cNvPr id="14" name="矩形 13"/>
          <p:cNvSpPr/>
          <p:nvPr userDrawn="1"/>
        </p:nvSpPr>
        <p:spPr>
          <a:xfrm>
            <a:off x="0" y="6123216"/>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solidFill>
                <a:prstClr val="white"/>
              </a:solidFill>
            </a:endParaRPr>
          </a:p>
        </p:txBody>
      </p:sp>
      <p:sp>
        <p:nvSpPr>
          <p:cNvPr id="15" name="矩形 14"/>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D997B5FA-0921-464F-AAE1-844C04324D75}" type="datetimeFigureOut">
              <a:rPr lang="zh-CN" altLang="en-US" smtClean="0"/>
            </a:fld>
            <a:endParaRPr lang="zh-CN" altLang="en-US" dirty="0"/>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987425"/>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D997B5FA-0921-464F-AAE1-844C04324D75}" type="datetimeFigureOut">
              <a:rPr lang="zh-CN" altLang="en-US" smtClean="0"/>
            </a:fld>
            <a:endParaRPr lang="zh-CN" altLang="en-US" dirty="0"/>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fld>
            <a:endParaRPr lang="zh-CN" altLang="en-US" dirty="0"/>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fld>
            <a:endParaRPr lang="zh-CN" altLang="en-US" dirty="0"/>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87C0E1D-24C4-406F-9615-DBDA8D2D1F93}" type="slidenum">
              <a:rPr lang="zh-CN" altLang="en-US" smtClean="0"/>
            </a:fld>
            <a:endParaRPr lang="zh-CN" altLang="en-US"/>
          </a:p>
        </p:txBody>
      </p:sp>
      <p:grpSp>
        <p:nvGrpSpPr>
          <p:cNvPr id="6" name="组合 5"/>
          <p:cNvGrpSpPr/>
          <p:nvPr userDrawn="1"/>
        </p:nvGrpSpPr>
        <p:grpSpPr>
          <a:xfrm>
            <a:off x="-1" y="-2439"/>
            <a:ext cx="9145787" cy="718411"/>
            <a:chOff x="-1" y="190175"/>
            <a:chExt cx="9145786" cy="525795"/>
          </a:xfrm>
        </p:grpSpPr>
        <p:sp>
          <p:nvSpPr>
            <p:cNvPr id="7"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8"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9"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11" name="文本占位符 10"/>
          <p:cNvSpPr>
            <a:spLocks noGrp="1"/>
          </p:cNvSpPr>
          <p:nvPr>
            <p:ph type="body" sz="quarter" idx="13" hasCustomPrompt="1"/>
          </p:nvPr>
        </p:nvSpPr>
        <p:spPr>
          <a:xfrm>
            <a:off x="392114" y="948744"/>
            <a:ext cx="7094537" cy="544391"/>
          </a:xfrm>
        </p:spPr>
        <p:txBody>
          <a:bodyPr>
            <a:normAutofit/>
          </a:bodyPr>
          <a:lstStyle>
            <a:lvl1pPr marL="0" indent="0">
              <a:buNone/>
              <a:defRPr sz="1600" b="1">
                <a:solidFill>
                  <a:schemeClr val="accent5">
                    <a:lumMod val="75000"/>
                  </a:schemeClr>
                </a:solidFill>
              </a:defRPr>
            </a:lvl1pPr>
          </a:lstStyle>
          <a:p>
            <a:pPr lvl="0"/>
            <a:r>
              <a:rPr lang="zh-CN" altLang="en-US" dirty="0"/>
              <a:t>编辑母版文本样式</a:t>
            </a:r>
            <a:endParaRPr lang="zh-CN" altLang="en-US" dirty="0"/>
          </a:p>
        </p:txBody>
      </p:sp>
      <p:sp>
        <p:nvSpPr>
          <p:cNvPr id="13" name="内容占位符 12"/>
          <p:cNvSpPr>
            <a:spLocks noGrp="1"/>
          </p:cNvSpPr>
          <p:nvPr>
            <p:ph sz="quarter" idx="14" hasCustomPrompt="1"/>
          </p:nvPr>
        </p:nvSpPr>
        <p:spPr>
          <a:xfrm>
            <a:off x="628650" y="1863725"/>
            <a:ext cx="7886700" cy="4044950"/>
          </a:xfrm>
        </p:spPr>
        <p:txBody>
          <a:bodyPr/>
          <a:lstStyle>
            <a:lvl1pPr marL="0" indent="0">
              <a:buNone/>
              <a:defRPr sz="1600"/>
            </a:lvl1pPr>
            <a:lvl2pPr marL="457200" indent="0">
              <a:buNone/>
              <a:defRPr/>
            </a:lvl2pPr>
          </a:lstStyle>
          <a:p>
            <a:pPr lvl="0"/>
            <a:r>
              <a:rPr lang="zh-CN" altLang="en-US" dirty="0"/>
              <a:t>编辑母版文本样式</a:t>
            </a:r>
            <a:endParaRPr lang="zh-CN" altLang="en-US" dirty="0"/>
          </a:p>
        </p:txBody>
      </p:sp>
      <p:sp>
        <p:nvSpPr>
          <p:cNvPr id="14" name="矩形 13"/>
          <p:cNvSpPr/>
          <p:nvPr userDrawn="1"/>
        </p:nvSpPr>
        <p:spPr>
          <a:xfrm>
            <a:off x="0" y="6123216"/>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solidFill>
                <a:prstClr val="white"/>
              </a:solidFill>
            </a:endParaRPr>
          </a:p>
        </p:txBody>
      </p:sp>
      <p:sp>
        <p:nvSpPr>
          <p:cNvPr id="15" name="矩形 14"/>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8" name="图片占位符 7"/>
          <p:cNvSpPr>
            <a:spLocks noGrp="1"/>
          </p:cNvSpPr>
          <p:nvPr>
            <p:ph type="pic" sz="quarter" idx="13"/>
          </p:nvPr>
        </p:nvSpPr>
        <p:spPr>
          <a:xfrm>
            <a:off x="1328737" y="1277274"/>
            <a:ext cx="2171700" cy="3243933"/>
          </a:xfrm>
          <a:custGeom>
            <a:avLst/>
            <a:gdLst>
              <a:gd name="connsiteX0" fmla="*/ 1447800 w 2895600"/>
              <a:gd name="connsiteY0" fmla="*/ 0 h 3243933"/>
              <a:gd name="connsiteX1" fmla="*/ 1595195 w 2895600"/>
              <a:gd name="connsiteY1" fmla="*/ 33860 h 3243933"/>
              <a:gd name="connsiteX2" fmla="*/ 2748205 w 2895600"/>
              <a:gd name="connsiteY2" fmla="*/ 699160 h 3243933"/>
              <a:gd name="connsiteX3" fmla="*/ 2895600 w 2895600"/>
              <a:gd name="connsiteY3" fmla="*/ 955776 h 3243933"/>
              <a:gd name="connsiteX4" fmla="*/ 2895600 w 2895600"/>
              <a:gd name="connsiteY4" fmla="*/ 2286376 h 3243933"/>
              <a:gd name="connsiteX5" fmla="*/ 2748205 w 2895600"/>
              <a:gd name="connsiteY5" fmla="*/ 2542992 h 3243933"/>
              <a:gd name="connsiteX6" fmla="*/ 1595195 w 2895600"/>
              <a:gd name="connsiteY6" fmla="*/ 3208293 h 3243933"/>
              <a:gd name="connsiteX7" fmla="*/ 1300405 w 2895600"/>
              <a:gd name="connsiteY7" fmla="*/ 3208293 h 3243933"/>
              <a:gd name="connsiteX8" fmla="*/ 147395 w 2895600"/>
              <a:gd name="connsiteY8" fmla="*/ 2542992 h 3243933"/>
              <a:gd name="connsiteX9" fmla="*/ 0 w 2895600"/>
              <a:gd name="connsiteY9" fmla="*/ 2286376 h 3243933"/>
              <a:gd name="connsiteX10" fmla="*/ 0 w 2895600"/>
              <a:gd name="connsiteY10" fmla="*/ 955776 h 3243933"/>
              <a:gd name="connsiteX11" fmla="*/ 147395 w 2895600"/>
              <a:gd name="connsiteY11" fmla="*/ 699160 h 3243933"/>
              <a:gd name="connsiteX12" fmla="*/ 1300405 w 2895600"/>
              <a:gd name="connsiteY12" fmla="*/ 33860 h 3243933"/>
              <a:gd name="connsiteX13" fmla="*/ 1447800 w 2895600"/>
              <a:gd name="connsiteY13" fmla="*/ 0 h 324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5600" h="3243933">
                <a:moveTo>
                  <a:pt x="1447800" y="0"/>
                </a:moveTo>
                <a:cubicBezTo>
                  <a:pt x="1501290" y="0"/>
                  <a:pt x="1554780" y="11287"/>
                  <a:pt x="1595195" y="33860"/>
                </a:cubicBezTo>
                <a:cubicBezTo>
                  <a:pt x="2748205" y="699160"/>
                  <a:pt x="2748205" y="699160"/>
                  <a:pt x="2748205" y="699160"/>
                </a:cubicBezTo>
                <a:cubicBezTo>
                  <a:pt x="2829035" y="746681"/>
                  <a:pt x="2895600" y="863109"/>
                  <a:pt x="2895600" y="955776"/>
                </a:cubicBezTo>
                <a:cubicBezTo>
                  <a:pt x="2895600" y="2286376"/>
                  <a:pt x="2895600" y="2286376"/>
                  <a:pt x="2895600" y="2286376"/>
                </a:cubicBezTo>
                <a:cubicBezTo>
                  <a:pt x="2895600" y="2381419"/>
                  <a:pt x="2829035" y="2495471"/>
                  <a:pt x="2748205" y="2542992"/>
                </a:cubicBezTo>
                <a:cubicBezTo>
                  <a:pt x="1595195" y="3208293"/>
                  <a:pt x="1595195" y="3208293"/>
                  <a:pt x="1595195" y="3208293"/>
                </a:cubicBezTo>
                <a:cubicBezTo>
                  <a:pt x="1514366" y="3255814"/>
                  <a:pt x="1381235" y="3255814"/>
                  <a:pt x="1300405" y="3208293"/>
                </a:cubicBezTo>
                <a:cubicBezTo>
                  <a:pt x="147395" y="2542992"/>
                  <a:pt x="147395" y="2542992"/>
                  <a:pt x="147395" y="2542992"/>
                </a:cubicBezTo>
                <a:cubicBezTo>
                  <a:pt x="66566" y="2495471"/>
                  <a:pt x="0" y="2381419"/>
                  <a:pt x="0" y="2286376"/>
                </a:cubicBezTo>
                <a:lnTo>
                  <a:pt x="0" y="955776"/>
                </a:lnTo>
                <a:cubicBezTo>
                  <a:pt x="0" y="863109"/>
                  <a:pt x="66566" y="746681"/>
                  <a:pt x="147395" y="699160"/>
                </a:cubicBezTo>
                <a:cubicBezTo>
                  <a:pt x="1300405" y="33860"/>
                  <a:pt x="1300405" y="33860"/>
                  <a:pt x="1300405" y="33860"/>
                </a:cubicBezTo>
                <a:cubicBezTo>
                  <a:pt x="1340820" y="11287"/>
                  <a:pt x="1394310" y="0"/>
                  <a:pt x="1447800" y="0"/>
                </a:cubicBezTo>
                <a:close/>
              </a:path>
            </a:pathLst>
          </a:custGeom>
        </p:spPr>
        <p:txBody>
          <a:bodyPr wrap="square">
            <a:noAutofit/>
          </a:bodyPr>
          <a:lstStyle/>
          <a:p>
            <a:endParaRPr lang="zh-CN" altLang="en-US"/>
          </a:p>
        </p:txBody>
      </p:sp>
      <p:sp>
        <p:nvSpPr>
          <p:cNvPr id="2" name="日期占位符 1"/>
          <p:cNvSpPr>
            <a:spLocks noGrp="1"/>
          </p:cNvSpPr>
          <p:nvPr>
            <p:ph type="dt" sz="half" idx="10"/>
          </p:nvPr>
        </p:nvSpPr>
        <p:spPr/>
        <p:txBody>
          <a:bodyPr/>
          <a:lstStyle/>
          <a:p>
            <a:fld id="{9CAE4E7C-442E-4252-8F73-431B5154795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D674968-826C-4EDC-B75A-CA0618E1F6B1}" type="slidenum">
              <a:rPr lang="zh-CN" altLang="en-US" smtClean="0"/>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a:p>
        </p:txBody>
      </p:sp>
      <p:grpSp>
        <p:nvGrpSpPr>
          <p:cNvPr id="5" name="组合 4"/>
          <p:cNvGrpSpPr/>
          <p:nvPr userDrawn="1"/>
        </p:nvGrpSpPr>
        <p:grpSpPr>
          <a:xfrm>
            <a:off x="1"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6" y="0"/>
            <a:ext cx="3000375" cy="6858000"/>
          </a:xfrm>
          <a:prstGeom prst="rect">
            <a:avLst/>
          </a:prstGeom>
        </p:spPr>
      </p:pic>
      <p:sp>
        <p:nvSpPr>
          <p:cNvPr id="10" name="文本框 5"/>
          <p:cNvSpPr txBox="1"/>
          <p:nvPr userDrawn="1"/>
        </p:nvSpPr>
        <p:spPr>
          <a:xfrm>
            <a:off x="1371601" y="2328818"/>
            <a:ext cx="4145280" cy="1198880"/>
          </a:xfrm>
          <a:prstGeom prst="rect">
            <a:avLst/>
          </a:prstGeom>
          <a:noFill/>
        </p:spPr>
        <p:txBody>
          <a:bodyPr wrap="none" rtlCol="0">
            <a:spAutoFit/>
          </a:bodyPr>
          <a:lstStyle/>
          <a:p>
            <a:r>
              <a:rPr lang="zh-CN" altLang="en-US" sz="7200" spc="600" dirty="0">
                <a:solidFill>
                  <a:schemeClr val="bg1"/>
                </a:solidFill>
              </a:rPr>
              <a:t>感谢聆听</a:t>
            </a:r>
            <a:endParaRPr lang="zh-CN" altLang="en-US" sz="7200" spc="600" dirty="0">
              <a:solidFill>
                <a:schemeClr val="bg1"/>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Date Placeholder 4"/>
          <p:cNvSpPr>
            <a:spLocks noGrp="1"/>
          </p:cNvSpPr>
          <p:nvPr>
            <p:ph type="dt" sz="half" idx="10"/>
          </p:nvPr>
        </p:nvSpPr>
        <p:spPr/>
        <p:txBody>
          <a:bodyPr/>
          <a:lstStyle/>
          <a:p>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1"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629841" y="2505075"/>
            <a:ext cx="3868340"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4629150" y="2505075"/>
            <a:ext cx="3887391"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7" name="Date Placeholder 6"/>
          <p:cNvSpPr>
            <a:spLocks noGrp="1"/>
          </p:cNvSpPr>
          <p:nvPr>
            <p:ph type="dt" sz="half" idx="10"/>
          </p:nvPr>
        </p:nvSpPr>
        <p:spPr/>
        <p:txBody>
          <a:bodyPr/>
          <a:lstStyle/>
          <a:p>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altLang="zh-CN">
                <a:solidFill>
                  <a:prstClr val="black">
                    <a:tint val="75000"/>
                  </a:prstClr>
                </a:solidFill>
              </a:rPr>
              <a:t>Of  69</a:t>
            </a:r>
            <a:endParaRPr lang="zh-CN" alt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987425"/>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8" name="图片占位符 7"/>
          <p:cNvSpPr>
            <a:spLocks noGrp="1"/>
          </p:cNvSpPr>
          <p:nvPr>
            <p:ph type="pic" sz="quarter" idx="13"/>
          </p:nvPr>
        </p:nvSpPr>
        <p:spPr>
          <a:xfrm>
            <a:off x="1328737" y="1277274"/>
            <a:ext cx="2171700" cy="3243933"/>
          </a:xfrm>
          <a:custGeom>
            <a:avLst/>
            <a:gdLst>
              <a:gd name="connsiteX0" fmla="*/ 1447800 w 2895600"/>
              <a:gd name="connsiteY0" fmla="*/ 0 h 3243933"/>
              <a:gd name="connsiteX1" fmla="*/ 1595195 w 2895600"/>
              <a:gd name="connsiteY1" fmla="*/ 33860 h 3243933"/>
              <a:gd name="connsiteX2" fmla="*/ 2748205 w 2895600"/>
              <a:gd name="connsiteY2" fmla="*/ 699160 h 3243933"/>
              <a:gd name="connsiteX3" fmla="*/ 2895600 w 2895600"/>
              <a:gd name="connsiteY3" fmla="*/ 955776 h 3243933"/>
              <a:gd name="connsiteX4" fmla="*/ 2895600 w 2895600"/>
              <a:gd name="connsiteY4" fmla="*/ 2286376 h 3243933"/>
              <a:gd name="connsiteX5" fmla="*/ 2748205 w 2895600"/>
              <a:gd name="connsiteY5" fmla="*/ 2542992 h 3243933"/>
              <a:gd name="connsiteX6" fmla="*/ 1595195 w 2895600"/>
              <a:gd name="connsiteY6" fmla="*/ 3208293 h 3243933"/>
              <a:gd name="connsiteX7" fmla="*/ 1300405 w 2895600"/>
              <a:gd name="connsiteY7" fmla="*/ 3208293 h 3243933"/>
              <a:gd name="connsiteX8" fmla="*/ 147395 w 2895600"/>
              <a:gd name="connsiteY8" fmla="*/ 2542992 h 3243933"/>
              <a:gd name="connsiteX9" fmla="*/ 0 w 2895600"/>
              <a:gd name="connsiteY9" fmla="*/ 2286376 h 3243933"/>
              <a:gd name="connsiteX10" fmla="*/ 0 w 2895600"/>
              <a:gd name="connsiteY10" fmla="*/ 955776 h 3243933"/>
              <a:gd name="connsiteX11" fmla="*/ 147395 w 2895600"/>
              <a:gd name="connsiteY11" fmla="*/ 699160 h 3243933"/>
              <a:gd name="connsiteX12" fmla="*/ 1300405 w 2895600"/>
              <a:gd name="connsiteY12" fmla="*/ 33860 h 3243933"/>
              <a:gd name="connsiteX13" fmla="*/ 1447800 w 2895600"/>
              <a:gd name="connsiteY13" fmla="*/ 0 h 324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5600" h="3243933">
                <a:moveTo>
                  <a:pt x="1447800" y="0"/>
                </a:moveTo>
                <a:cubicBezTo>
                  <a:pt x="1501290" y="0"/>
                  <a:pt x="1554780" y="11287"/>
                  <a:pt x="1595195" y="33860"/>
                </a:cubicBezTo>
                <a:cubicBezTo>
                  <a:pt x="2748205" y="699160"/>
                  <a:pt x="2748205" y="699160"/>
                  <a:pt x="2748205" y="699160"/>
                </a:cubicBezTo>
                <a:cubicBezTo>
                  <a:pt x="2829035" y="746681"/>
                  <a:pt x="2895600" y="863109"/>
                  <a:pt x="2895600" y="955776"/>
                </a:cubicBezTo>
                <a:cubicBezTo>
                  <a:pt x="2895600" y="2286376"/>
                  <a:pt x="2895600" y="2286376"/>
                  <a:pt x="2895600" y="2286376"/>
                </a:cubicBezTo>
                <a:cubicBezTo>
                  <a:pt x="2895600" y="2381419"/>
                  <a:pt x="2829035" y="2495471"/>
                  <a:pt x="2748205" y="2542992"/>
                </a:cubicBezTo>
                <a:cubicBezTo>
                  <a:pt x="1595195" y="3208293"/>
                  <a:pt x="1595195" y="3208293"/>
                  <a:pt x="1595195" y="3208293"/>
                </a:cubicBezTo>
                <a:cubicBezTo>
                  <a:pt x="1514366" y="3255814"/>
                  <a:pt x="1381235" y="3255814"/>
                  <a:pt x="1300405" y="3208293"/>
                </a:cubicBezTo>
                <a:cubicBezTo>
                  <a:pt x="147395" y="2542992"/>
                  <a:pt x="147395" y="2542992"/>
                  <a:pt x="147395" y="2542992"/>
                </a:cubicBezTo>
                <a:cubicBezTo>
                  <a:pt x="66566" y="2495471"/>
                  <a:pt x="0" y="2381419"/>
                  <a:pt x="0" y="2286376"/>
                </a:cubicBezTo>
                <a:lnTo>
                  <a:pt x="0" y="955776"/>
                </a:lnTo>
                <a:cubicBezTo>
                  <a:pt x="0" y="863109"/>
                  <a:pt x="66566" y="746681"/>
                  <a:pt x="147395" y="699160"/>
                </a:cubicBezTo>
                <a:cubicBezTo>
                  <a:pt x="1300405" y="33860"/>
                  <a:pt x="1300405" y="33860"/>
                  <a:pt x="1300405" y="33860"/>
                </a:cubicBezTo>
                <a:cubicBezTo>
                  <a:pt x="1340820" y="11287"/>
                  <a:pt x="1394310" y="0"/>
                  <a:pt x="1447800" y="0"/>
                </a:cubicBezTo>
                <a:close/>
              </a:path>
            </a:pathLst>
          </a:custGeom>
        </p:spPr>
        <p:txBody>
          <a:bodyPr wrap="square">
            <a:noAutofit/>
          </a:bodyPr>
          <a:lstStyle/>
          <a:p>
            <a:endParaRPr lang="zh-CN" altLang="en-US"/>
          </a:p>
        </p:txBody>
      </p:sp>
      <p:sp>
        <p:nvSpPr>
          <p:cNvPr id="2" name="日期占位符 1"/>
          <p:cNvSpPr>
            <a:spLocks noGrp="1"/>
          </p:cNvSpPr>
          <p:nvPr>
            <p:ph type="dt" sz="half" idx="10"/>
          </p:nvPr>
        </p:nvSpPr>
        <p:spPr/>
        <p:txBody>
          <a:bodyPr/>
          <a:lstStyle/>
          <a:p>
            <a:fld id="{9CAE4E7C-442E-4252-8F73-431B5154795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D674968-826C-4EDC-B75A-CA0618E1F6B1}" type="slidenum">
              <a:rPr lang="zh-CN" altLang="en-US" smtClean="0"/>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0285" r="15524" b="21730"/>
          <a:stretch>
            <a:fillRect/>
          </a:stretch>
        </p:blipFill>
        <p:spPr>
          <a:xfrm>
            <a:off x="396" y="3389050"/>
            <a:ext cx="9143604" cy="3468950"/>
          </a:xfrm>
          <a:prstGeom prst="rect">
            <a:avLst/>
          </a:prstGeom>
        </p:spPr>
      </p:pic>
      <p:sp>
        <p:nvSpPr>
          <p:cNvPr id="8" name="矩形 7"/>
          <p:cNvSpPr/>
          <p:nvPr userDrawn="1"/>
        </p:nvSpPr>
        <p:spPr>
          <a:xfrm>
            <a:off x="0" y="0"/>
            <a:ext cx="9144000" cy="6858000"/>
          </a:xfrm>
          <a:prstGeom prst="rect">
            <a:avLst/>
          </a:prstGeom>
          <a:solidFill>
            <a:schemeClr val="bg1">
              <a:lumMod val="9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
        <p:nvSpPr>
          <p:cNvPr id="2" name="矩形 1"/>
          <p:cNvSpPr/>
          <p:nvPr userDrawn="1"/>
        </p:nvSpPr>
        <p:spPr>
          <a:xfrm>
            <a:off x="0" y="0"/>
            <a:ext cx="9144000" cy="101600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200"/>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8" name="组合 7"/>
          <p:cNvGrpSpPr/>
          <p:nvPr/>
        </p:nvGrpSpPr>
        <p:grpSpPr>
          <a:xfrm>
            <a:off x="690257" y="854040"/>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FFFF"/>
                  </a:solidFill>
                </a:endParaRPr>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FFFF"/>
                  </a:solidFill>
                </a:endParaRPr>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FFFF"/>
                  </a:solidFill>
                </a:endParaRPr>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FFFF"/>
                  </a:solidFill>
                </a:endParaRPr>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FFFF"/>
                </a:solidFill>
              </a:endParaRPr>
            </a:p>
          </p:txBody>
        </p:sp>
      </p:grpSp>
      <p:grpSp>
        <p:nvGrpSpPr>
          <p:cNvPr id="17" name="组合 16"/>
          <p:cNvGrpSpPr/>
          <p:nvPr userDrawn="1"/>
        </p:nvGrpSpPr>
        <p:grpSpPr>
          <a:xfrm>
            <a:off x="1754536" y="2048547"/>
            <a:ext cx="5693399" cy="414020"/>
            <a:chOff x="1807265" y="2462595"/>
            <a:chExt cx="5693399" cy="414020"/>
          </a:xfrm>
          <a:solidFill>
            <a:schemeClr val="bg2"/>
          </a:solidFill>
        </p:grpSpPr>
        <p:sp>
          <p:nvSpPr>
            <p:cNvPr id="18"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19" name="矩形 18"/>
            <p:cNvSpPr/>
            <p:nvPr/>
          </p:nvSpPr>
          <p:spPr>
            <a:xfrm>
              <a:off x="1883286" y="2462595"/>
              <a:ext cx="3007662" cy="414020"/>
            </a:xfrm>
            <a:prstGeom prst="rect">
              <a:avLst/>
            </a:prstGeom>
            <a:grpFill/>
          </p:spPr>
          <p:txBody>
            <a:bodyPr wrap="square">
              <a:spAutoFit/>
            </a:bodyPr>
            <a:lstStyle/>
            <a:p>
              <a:endParaRPr lang="zh-CN" altLang="en-US" sz="2100" spc="225" dirty="0">
                <a:solidFill>
                  <a:srgbClr val="FFFFFF"/>
                </a:solidFill>
                <a:latin typeface="微软雅黑" panose="020B0503020204020204" pitchFamily="34" charset="-122"/>
              </a:endParaRPr>
            </a:p>
          </p:txBody>
        </p:sp>
      </p:grpSp>
      <p:grpSp>
        <p:nvGrpSpPr>
          <p:cNvPr id="20" name="组合 19"/>
          <p:cNvGrpSpPr/>
          <p:nvPr userDrawn="1"/>
        </p:nvGrpSpPr>
        <p:grpSpPr>
          <a:xfrm>
            <a:off x="1754536" y="2753555"/>
            <a:ext cx="5693399" cy="424800"/>
            <a:chOff x="1807265" y="2935089"/>
            <a:chExt cx="5693399" cy="424800"/>
          </a:xfrm>
        </p:grpSpPr>
        <p:sp>
          <p:nvSpPr>
            <p:cNvPr id="21"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2" name="矩形 21"/>
            <p:cNvSpPr/>
            <p:nvPr/>
          </p:nvSpPr>
          <p:spPr>
            <a:xfrm>
              <a:off x="1881814" y="2945869"/>
              <a:ext cx="309880" cy="414020"/>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3" name="组合 22"/>
          <p:cNvGrpSpPr/>
          <p:nvPr userDrawn="1"/>
        </p:nvGrpSpPr>
        <p:grpSpPr>
          <a:xfrm>
            <a:off x="1754536" y="3469343"/>
            <a:ext cx="5693399" cy="424800"/>
            <a:chOff x="1807265" y="3400693"/>
            <a:chExt cx="5693399" cy="424800"/>
          </a:xfrm>
        </p:grpSpPr>
        <p:sp>
          <p:nvSpPr>
            <p:cNvPr id="24"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5" name="矩形 24"/>
            <p:cNvSpPr/>
            <p:nvPr/>
          </p:nvSpPr>
          <p:spPr>
            <a:xfrm>
              <a:off x="1881814" y="3411473"/>
              <a:ext cx="309880" cy="414020"/>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6" name="组合 25"/>
          <p:cNvGrpSpPr/>
          <p:nvPr userDrawn="1"/>
        </p:nvGrpSpPr>
        <p:grpSpPr>
          <a:xfrm>
            <a:off x="1754536" y="4185132"/>
            <a:ext cx="5693399" cy="424801"/>
            <a:chOff x="1807265" y="3866296"/>
            <a:chExt cx="5693399" cy="424801"/>
          </a:xfrm>
        </p:grpSpPr>
        <p:sp>
          <p:nvSpPr>
            <p:cNvPr id="27"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8" name="矩形 27"/>
            <p:cNvSpPr/>
            <p:nvPr/>
          </p:nvSpPr>
          <p:spPr>
            <a:xfrm>
              <a:off x="1881814" y="3877077"/>
              <a:ext cx="309880" cy="414020"/>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sp>
        <p:nvSpPr>
          <p:cNvPr id="29" name="圆角矩形 42"/>
          <p:cNvSpPr/>
          <p:nvPr userDrawn="1"/>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a:solidFill>
                  <a:srgbClr val="000000">
                    <a:lumMod val="75000"/>
                    <a:lumOff val="25000"/>
                  </a:srgbClr>
                </a:solidFill>
              </a:rPr>
              <a:t> </a:t>
            </a:r>
            <a:endParaRPr lang="zh-CN" altLang="en-US" sz="2100" dirty="0">
              <a:solidFill>
                <a:srgbClr val="000000">
                  <a:lumMod val="75000"/>
                  <a:lumOff val="25000"/>
                </a:srgbClr>
              </a:solidFill>
            </a:endParaRPr>
          </a:p>
        </p:txBody>
      </p:sp>
      <p:sp>
        <p:nvSpPr>
          <p:cNvPr id="30" name="圆角矩形 1"/>
          <p:cNvSpPr/>
          <p:nvPr userDrawn="1"/>
        </p:nvSpPr>
        <p:spPr>
          <a:xfrm>
            <a:off x="1784417" y="55117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100" dirty="0">
              <a:solidFill>
                <a:srgbClr val="000000">
                  <a:lumMod val="75000"/>
                  <a:lumOff val="25000"/>
                </a:srgbClr>
              </a:solidFill>
            </a:endParaRPr>
          </a:p>
        </p:txBody>
      </p:sp>
      <p:sp>
        <p:nvSpPr>
          <p:cNvPr id="34" name="文本占位符 33"/>
          <p:cNvSpPr>
            <a:spLocks noGrp="1"/>
          </p:cNvSpPr>
          <p:nvPr>
            <p:ph type="body" sz="quarter" idx="13" hasCustomPrompt="1"/>
          </p:nvPr>
        </p:nvSpPr>
        <p:spPr>
          <a:xfrm>
            <a:off x="2106614" y="854076"/>
            <a:ext cx="4954587" cy="523875"/>
          </a:xfrm>
        </p:spPr>
        <p:txBody>
          <a:bodyPr>
            <a:normAutofit/>
          </a:bodyPr>
          <a:lstStyle>
            <a:lvl1pPr marL="0" indent="0" algn="ctr">
              <a:buNone/>
              <a:defRPr sz="2800">
                <a:solidFill>
                  <a:srgbClr val="FFC000"/>
                </a:solidFill>
              </a:defRPr>
            </a:lvl1pPr>
          </a:lstStyle>
          <a:p>
            <a:pPr lvl="0"/>
            <a:r>
              <a:rPr lang="zh-CN" altLang="en-US" dirty="0"/>
              <a:t>编辑母版文本样式</a:t>
            </a:r>
            <a:endParaRPr lang="zh-CN" altLang="en-US" dirty="0"/>
          </a:p>
        </p:txBody>
      </p:sp>
      <p:sp>
        <p:nvSpPr>
          <p:cNvPr id="36" name="文本占位符 35"/>
          <p:cNvSpPr>
            <a:spLocks noGrp="1"/>
          </p:cNvSpPr>
          <p:nvPr>
            <p:ph type="body" sz="quarter" idx="14" hasCustomPrompt="1"/>
          </p:nvPr>
        </p:nvSpPr>
        <p:spPr>
          <a:xfrm>
            <a:off x="1920875" y="2063751"/>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7" name="文本占位符 35"/>
          <p:cNvSpPr>
            <a:spLocks noGrp="1"/>
          </p:cNvSpPr>
          <p:nvPr>
            <p:ph type="body" sz="quarter" idx="15" hasCustomPrompt="1"/>
          </p:nvPr>
        </p:nvSpPr>
        <p:spPr>
          <a:xfrm>
            <a:off x="1920875" y="2747373"/>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8" name="文本占位符 35"/>
          <p:cNvSpPr>
            <a:spLocks noGrp="1"/>
          </p:cNvSpPr>
          <p:nvPr>
            <p:ph type="body" sz="quarter" idx="16" hasCustomPrompt="1"/>
          </p:nvPr>
        </p:nvSpPr>
        <p:spPr>
          <a:xfrm>
            <a:off x="1920875" y="3468768"/>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9" name="文本占位符 35"/>
          <p:cNvSpPr>
            <a:spLocks noGrp="1"/>
          </p:cNvSpPr>
          <p:nvPr>
            <p:ph type="body" sz="quarter" idx="17" hasCustomPrompt="1"/>
          </p:nvPr>
        </p:nvSpPr>
        <p:spPr>
          <a:xfrm>
            <a:off x="1920875" y="5532808"/>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0" name="文本占位符 35"/>
          <p:cNvSpPr>
            <a:spLocks noGrp="1"/>
          </p:cNvSpPr>
          <p:nvPr>
            <p:ph type="body" sz="quarter" idx="18" hasCustomPrompt="1"/>
          </p:nvPr>
        </p:nvSpPr>
        <p:spPr>
          <a:xfrm>
            <a:off x="1920875" y="4176650"/>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1" name="文本占位符 35"/>
          <p:cNvSpPr>
            <a:spLocks noGrp="1"/>
          </p:cNvSpPr>
          <p:nvPr>
            <p:ph type="body" sz="quarter" idx="19" hasCustomPrompt="1"/>
          </p:nvPr>
        </p:nvSpPr>
        <p:spPr>
          <a:xfrm>
            <a:off x="1920875" y="490644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5">
                <a:solidFill>
                  <a:prstClr val="white"/>
                </a:solidFill>
              </a:rPr>
              <a:t>大数据应用人才培养系列教材</a:t>
            </a:r>
            <a:endParaRPr lang="zh-CN" altLang="en-US" sz="1355">
              <a:solidFill>
                <a:prstClr val="white"/>
              </a:solidFill>
            </a:endParaRPr>
          </a:p>
        </p:txBody>
      </p:sp>
      <p:sp>
        <p:nvSpPr>
          <p:cNvPr id="43" name="矩形 42"/>
          <p:cNvSpPr/>
          <p:nvPr userDrawn="1"/>
        </p:nvSpPr>
        <p:spPr>
          <a:xfrm>
            <a:off x="0" y="6123216"/>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5" name="组合 4"/>
          <p:cNvGrpSpPr/>
          <p:nvPr userDrawn="1"/>
        </p:nvGrpSpPr>
        <p:grpSpPr>
          <a:xfrm>
            <a:off x="1"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6" y="0"/>
            <a:ext cx="3000375" cy="6858000"/>
          </a:xfrm>
          <a:prstGeom prst="rect">
            <a:avLst/>
          </a:prstGeom>
        </p:spPr>
      </p:pic>
      <p:sp>
        <p:nvSpPr>
          <p:cNvPr id="10" name="文本框 5"/>
          <p:cNvSpPr txBox="1"/>
          <p:nvPr userDrawn="1"/>
        </p:nvSpPr>
        <p:spPr>
          <a:xfrm>
            <a:off x="1371601" y="2328818"/>
            <a:ext cx="4145280" cy="1198880"/>
          </a:xfrm>
          <a:prstGeom prst="rect">
            <a:avLst/>
          </a:prstGeom>
          <a:noFill/>
        </p:spPr>
        <p:txBody>
          <a:bodyPr wrap="none" rtlCol="0">
            <a:spAutoFit/>
          </a:bodyPr>
          <a:lstStyle/>
          <a:p>
            <a:r>
              <a:rPr lang="zh-CN" altLang="en-US" sz="7200" spc="600" dirty="0">
                <a:solidFill>
                  <a:srgbClr val="FFFFFF"/>
                </a:solidFill>
              </a:rPr>
              <a:t>感谢聆听</a:t>
            </a:r>
            <a:endParaRPr lang="zh-CN" altLang="en-US" sz="7200" spc="600" dirty="0">
              <a:solidFill>
                <a:srgbClr val="FFFFFF"/>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200"/>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theme" Target="../theme/theme1.xml"/><Relationship Id="rId8" Type="http://schemas.openxmlformats.org/officeDocument/2006/relationships/tags" Target="../tags/tag3.xml"/><Relationship Id="rId7" Type="http://schemas.openxmlformats.org/officeDocument/2006/relationships/tags" Target="../tags/tag2.xml"/><Relationship Id="rId6" Type="http://schemas.openxmlformats.org/officeDocument/2006/relationships/tags" Target="../tags/tag1.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7" Type="http://schemas.openxmlformats.org/officeDocument/2006/relationships/theme" Target="../theme/theme2.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7" Type="http://schemas.openxmlformats.org/officeDocument/2006/relationships/theme" Target="../theme/theme3.xml"/><Relationship Id="rId6" Type="http://schemas.openxmlformats.org/officeDocument/2006/relationships/tags" Target="../tags/tag9.xml"/><Relationship Id="rId5" Type="http://schemas.openxmlformats.org/officeDocument/2006/relationships/tags" Target="../tags/tag8.xml"/><Relationship Id="rId4" Type="http://schemas.openxmlformats.org/officeDocument/2006/relationships/tags" Target="../tags/tag7.xml"/><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s>
</file>

<file path=ppt/slideMasters/_rels/slideMaster4.xml.rels><?xml version="1.0" encoding="UTF-8" standalone="yes"?>
<Relationships xmlns="http://schemas.openxmlformats.org/package/2006/relationships"><Relationship Id="rId7" Type="http://schemas.openxmlformats.org/officeDocument/2006/relationships/theme" Target="../theme/theme4.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7" Type="http://schemas.openxmlformats.org/officeDocument/2006/relationships/tags" Target="../tags/tag15.xml"/><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slideLayout" Target="../slideLayouts/slideLayout18.xml"/><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7" Type="http://schemas.openxmlformats.org/officeDocument/2006/relationships/tags" Target="../tags/tag18.xml"/><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slideLayout" Target="../slideLayouts/slideLayout22.xml"/><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6" Type="http://schemas.openxmlformats.org/officeDocument/2006/relationships/theme" Target="../theme/theme7.xml"/><Relationship Id="rId15" Type="http://schemas.openxmlformats.org/officeDocument/2006/relationships/tags" Target="../tags/tag19.xml"/><Relationship Id="rId14" Type="http://schemas.openxmlformats.org/officeDocument/2006/relationships/slideLayout" Target="../slideLayouts/slideLayout36.xml"/><Relationship Id="rId13" Type="http://schemas.openxmlformats.org/officeDocument/2006/relationships/slideLayout" Target="../slideLayouts/slideLayout35.xml"/><Relationship Id="rId12" Type="http://schemas.openxmlformats.org/officeDocument/2006/relationships/slideLayout" Target="../slideLayouts/slideLayout34.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8.xml.rels><?xml version="1.0" encoding="UTF-8" standalone="yes"?>
<Relationships xmlns="http://schemas.openxmlformats.org/package/2006/relationships"><Relationship Id="rId9" Type="http://schemas.openxmlformats.org/officeDocument/2006/relationships/slideLayout" Target="../slideLayouts/slideLayout45.xml"/><Relationship Id="rId8" Type="http://schemas.openxmlformats.org/officeDocument/2006/relationships/slideLayout" Target="../slideLayouts/slideLayout44.xml"/><Relationship Id="rId7" Type="http://schemas.openxmlformats.org/officeDocument/2006/relationships/slideLayout" Target="../slideLayouts/slideLayout43.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 Id="rId3" Type="http://schemas.openxmlformats.org/officeDocument/2006/relationships/slideLayout" Target="../slideLayouts/slideLayout39.xml"/><Relationship Id="rId2" Type="http://schemas.openxmlformats.org/officeDocument/2006/relationships/slideLayout" Target="../slideLayouts/slideLayout38.xml"/><Relationship Id="rId17" Type="http://schemas.openxmlformats.org/officeDocument/2006/relationships/theme" Target="../theme/theme8.xml"/><Relationship Id="rId16" Type="http://schemas.openxmlformats.org/officeDocument/2006/relationships/slideLayout" Target="../slideLayouts/slideLayout52.xml"/><Relationship Id="rId15" Type="http://schemas.openxmlformats.org/officeDocument/2006/relationships/slideLayout" Target="../slideLayouts/slideLayout51.xml"/><Relationship Id="rId14" Type="http://schemas.openxmlformats.org/officeDocument/2006/relationships/slideLayout" Target="../slideLayouts/slideLayout50.xml"/><Relationship Id="rId13" Type="http://schemas.openxmlformats.org/officeDocument/2006/relationships/slideLayout" Target="../slideLayouts/slideLayout49.xml"/><Relationship Id="rId12" Type="http://schemas.openxmlformats.org/officeDocument/2006/relationships/slideLayout" Target="../slideLayouts/slideLayout48.xml"/><Relationship Id="rId11" Type="http://schemas.openxmlformats.org/officeDocument/2006/relationships/slideLayout" Target="../slideLayouts/slideLayout47.xml"/><Relationship Id="rId10" Type="http://schemas.openxmlformats.org/officeDocument/2006/relationships/slideLayout" Target="../slideLayouts/slideLayout46.xml"/><Relationship Id="rId1"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6"/>
            </p:custDataLst>
          </p:nvPr>
        </p:nvSpPr>
        <p:spPr>
          <a:xfrm>
            <a:off x="628650" y="365126"/>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7"/>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1"/>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fld>
            <a:endParaRPr lang="zh-CN" altLang="en-US" dirty="0"/>
          </a:p>
        </p:txBody>
      </p:sp>
      <p:sp>
        <p:nvSpPr>
          <p:cNvPr id="10" name="页脚占位符 4"/>
          <p:cNvSpPr>
            <a:spLocks noGrp="1"/>
          </p:cNvSpPr>
          <p:nvPr>
            <p:ph type="ftr" sz="quarter" idx="3"/>
          </p:nvPr>
        </p:nvSpPr>
        <p:spPr>
          <a:xfrm>
            <a:off x="3028950" y="6356351"/>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p>
        </p:txBody>
      </p:sp>
      <p:sp>
        <p:nvSpPr>
          <p:cNvPr id="11" name="灯片编号占位符 5"/>
          <p:cNvSpPr>
            <a:spLocks noGrp="1"/>
          </p:cNvSpPr>
          <p:nvPr>
            <p:ph type="sldNum" sz="quarter" idx="4"/>
          </p:nvPr>
        </p:nvSpPr>
        <p:spPr>
          <a:xfrm>
            <a:off x="6457950" y="6356351"/>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fld>
            <a:endParaRPr lang="zh-CN" altLang="en-US"/>
          </a:p>
        </p:txBody>
      </p:sp>
      <p:sp>
        <p:nvSpPr>
          <p:cNvPr id="2" name="KSO_TEMPLATE" hidden="1"/>
          <p:cNvSpPr/>
          <p:nvPr userDrawn="1">
            <p:custDataLst>
              <p:tags r:id="rId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4"/>
            </p:custDataLst>
          </p:nvPr>
        </p:nvSpPr>
        <p:spPr>
          <a:xfrm>
            <a:off x="628650" y="365126"/>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5"/>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1"/>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1"/>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1"/>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
        <p:nvSpPr>
          <p:cNvPr id="2" name="KSO_TEMPLATE" hidden="1"/>
          <p:cNvSpPr/>
          <p:nvPr userDrawn="1">
            <p:custDataLst>
              <p:tags r:id="rId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FFFF"/>
              </a:solidFill>
            </a:endParaRPr>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4"/>
            </p:custDataLst>
          </p:nvPr>
        </p:nvSpPr>
        <p:spPr>
          <a:xfrm>
            <a:off x="628650" y="365126"/>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5"/>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1"/>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1"/>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1"/>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
        <p:nvSpPr>
          <p:cNvPr id="2" name="KSO_TEMPLATE" hidden="1"/>
          <p:cNvSpPr/>
          <p:nvPr userDrawn="1">
            <p:custDataLst>
              <p:tags r:id="rId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FFFF"/>
              </a:solidFill>
            </a:endParaRPr>
          </a:p>
        </p:txBody>
      </p:sp>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4"/>
            </p:custDataLst>
          </p:nvPr>
        </p:nvSpPr>
        <p:spPr>
          <a:xfrm>
            <a:off x="628650" y="365126"/>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5"/>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1"/>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1"/>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1"/>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
        <p:nvSpPr>
          <p:cNvPr id="2" name="KSO_TEMPLATE" hidden="1"/>
          <p:cNvSpPr/>
          <p:nvPr userDrawn="1">
            <p:custDataLst>
              <p:tags r:id="rId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FFFF"/>
              </a:solidFill>
            </a:endParaRPr>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5"/>
            </p:custDataLst>
          </p:nvPr>
        </p:nvSpPr>
        <p:spPr>
          <a:xfrm>
            <a:off x="628650" y="365126"/>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6"/>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1"/>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1"/>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1"/>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
        <p:nvSpPr>
          <p:cNvPr id="2" name="KSO_TEMPLATE" hidden="1"/>
          <p:cNvSpPr/>
          <p:nvPr userDrawn="1">
            <p:custDataLst>
              <p:tags r:id="rId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FFFF"/>
              </a:solidFill>
            </a:endParaRPr>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5"/>
            </p:custDataLst>
          </p:nvPr>
        </p:nvSpPr>
        <p:spPr>
          <a:xfrm>
            <a:off x="628650" y="365126"/>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6"/>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1"/>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1"/>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1"/>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
        <p:nvSpPr>
          <p:cNvPr id="2" name="KSO_TEMPLATE" hidden="1"/>
          <p:cNvSpPr/>
          <p:nvPr userDrawn="1">
            <p:custDataLst>
              <p:tags r:id="rId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FFFF"/>
              </a:solidFill>
            </a:endParaRPr>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dirty="0"/>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
        <p:nvSpPr>
          <p:cNvPr id="7" name="KSO_TEMPLATE" hidden="1"/>
          <p:cNvSpPr/>
          <p:nvPr userDrawn="1">
            <p:custDataLst>
              <p:tags r:id="rId15"/>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dirty="0"/>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image" Target="../media/image4.png"/><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microsoft.com/office/2007/relationships/hdphoto" Target="../media/image10.wdp"/><Relationship Id="rId1" Type="http://schemas.openxmlformats.org/officeDocument/2006/relationships/image" Target="../media/image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8.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34.xml"/><Relationship Id="rId1" Type="http://schemas.openxmlformats.org/officeDocument/2006/relationships/image" Target="../media/image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34.xml"/><Relationship Id="rId1" Type="http://schemas.openxmlformats.org/officeDocument/2006/relationships/image" Target="../media/image1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34.xml"/><Relationship Id="rId1" Type="http://schemas.openxmlformats.org/officeDocument/2006/relationships/image" Target="../media/image1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9" Type="http://schemas.openxmlformats.org/officeDocument/2006/relationships/image" Target="../media/image17.png"/><Relationship Id="rId8" Type="http://schemas.openxmlformats.org/officeDocument/2006/relationships/hyperlink" Target="http://www.chinarobots.cn/" TargetMode="External"/><Relationship Id="rId7" Type="http://schemas.openxmlformats.org/officeDocument/2006/relationships/image" Target="../media/image16.png"/><Relationship Id="rId6" Type="http://schemas.openxmlformats.org/officeDocument/2006/relationships/hyperlink" Target="http://www.chinaaiworld.cn/" TargetMode="External"/><Relationship Id="rId5" Type="http://schemas.openxmlformats.org/officeDocument/2006/relationships/image" Target="../media/image15.png"/><Relationship Id="rId4" Type="http://schemas.openxmlformats.org/officeDocument/2006/relationships/hyperlink" Target="http://www.chinacloud.cn/" TargetMode="External"/><Relationship Id="rId3" Type="http://schemas.openxmlformats.org/officeDocument/2006/relationships/image" Target="../media/image14.png"/><Relationship Id="rId29" Type="http://schemas.openxmlformats.org/officeDocument/2006/relationships/slideLayout" Target="../slideLayouts/slideLayout35.xml"/><Relationship Id="rId28" Type="http://schemas.openxmlformats.org/officeDocument/2006/relationships/image" Target="../media/image29.png"/><Relationship Id="rId27" Type="http://schemas.openxmlformats.org/officeDocument/2006/relationships/image" Target="../media/image28.png"/><Relationship Id="rId26" Type="http://schemas.openxmlformats.org/officeDocument/2006/relationships/image" Target="../media/image27.jpeg"/><Relationship Id="rId25" Type="http://schemas.openxmlformats.org/officeDocument/2006/relationships/image" Target="../media/image26.jpeg"/><Relationship Id="rId24" Type="http://schemas.openxmlformats.org/officeDocument/2006/relationships/image" Target="../media/image25.png"/><Relationship Id="rId23" Type="http://schemas.openxmlformats.org/officeDocument/2006/relationships/hyperlink" Target="http://www.envicloud.cn/" TargetMode="External"/><Relationship Id="rId22" Type="http://schemas.openxmlformats.org/officeDocument/2006/relationships/image" Target="../media/image24.png"/><Relationship Id="rId21" Type="http://schemas.openxmlformats.org/officeDocument/2006/relationships/image" Target="../media/image23.png"/><Relationship Id="rId20" Type="http://schemas.openxmlformats.org/officeDocument/2006/relationships/hyperlink" Target="http://www.smartcitychina.cn/" TargetMode="External"/><Relationship Id="rId2" Type="http://schemas.openxmlformats.org/officeDocument/2006/relationships/hyperlink" Target="http://www.chinaznyj.com/" TargetMode="External"/><Relationship Id="rId19" Type="http://schemas.openxmlformats.org/officeDocument/2006/relationships/image" Target="../media/image22.png"/><Relationship Id="rId18" Type="http://schemas.openxmlformats.org/officeDocument/2006/relationships/hyperlink" Target="http://www.netofthings.cn/" TargetMode="External"/><Relationship Id="rId17" Type="http://schemas.openxmlformats.org/officeDocument/2006/relationships/image" Target="../media/image21.png"/><Relationship Id="rId16" Type="http://schemas.openxmlformats.org/officeDocument/2006/relationships/hyperlink" Target="http://www.thebigdata.cn/" TargetMode="External"/><Relationship Id="rId15" Type="http://schemas.openxmlformats.org/officeDocument/2006/relationships/image" Target="../media/image20.png"/><Relationship Id="rId14" Type="http://schemas.openxmlformats.org/officeDocument/2006/relationships/hyperlink" Target="http://www.worldstor.cn/" TargetMode="External"/><Relationship Id="rId13" Type="http://schemas.openxmlformats.org/officeDocument/2006/relationships/image" Target="../media/image19.png"/><Relationship Id="rId12" Type="http://schemas.openxmlformats.org/officeDocument/2006/relationships/hyperlink" Target="http://www.pm25.org.cn/" TargetMode="External"/><Relationship Id="rId11" Type="http://schemas.openxmlformats.org/officeDocument/2006/relationships/image" Target="../media/image18.png"/><Relationship Id="rId10" Type="http://schemas.openxmlformats.org/officeDocument/2006/relationships/hyperlink" Target="http://www.dlworld.cn/" TargetMode="External"/><Relationship Id="rId1" Type="http://schemas.openxmlformats.org/officeDocument/2006/relationships/hyperlink" Target="http://www.wanwuyun.com/" TargetMode="External"/></Relationships>
</file>

<file path=ppt/slides/_rels/slide32.xml.rels><?xml version="1.0" encoding="UTF-8" standalone="yes"?>
<Relationships xmlns="http://schemas.openxmlformats.org/package/2006/relationships"><Relationship Id="rId9" Type="http://schemas.openxmlformats.org/officeDocument/2006/relationships/tags" Target="../tags/tag24.xml"/><Relationship Id="rId8" Type="http://schemas.openxmlformats.org/officeDocument/2006/relationships/image" Target="../media/image33.png"/><Relationship Id="rId7" Type="http://schemas.openxmlformats.org/officeDocument/2006/relationships/tags" Target="../tags/tag23.xml"/><Relationship Id="rId6" Type="http://schemas.openxmlformats.org/officeDocument/2006/relationships/image" Target="../media/image32.png"/><Relationship Id="rId55" Type="http://schemas.openxmlformats.org/officeDocument/2006/relationships/slideLayout" Target="../slideLayouts/slideLayout35.xml"/><Relationship Id="rId54" Type="http://schemas.openxmlformats.org/officeDocument/2006/relationships/image" Target="../media/image60.png"/><Relationship Id="rId53" Type="http://schemas.openxmlformats.org/officeDocument/2006/relationships/tags" Target="../tags/tag42.xml"/><Relationship Id="rId52" Type="http://schemas.openxmlformats.org/officeDocument/2006/relationships/image" Target="../media/image59.png"/><Relationship Id="rId51" Type="http://schemas.openxmlformats.org/officeDocument/2006/relationships/image" Target="../media/image58.png"/><Relationship Id="rId50" Type="http://schemas.openxmlformats.org/officeDocument/2006/relationships/tags" Target="../tags/tag41.xml"/><Relationship Id="rId5" Type="http://schemas.openxmlformats.org/officeDocument/2006/relationships/tags" Target="../tags/tag22.xml"/><Relationship Id="rId49" Type="http://schemas.openxmlformats.org/officeDocument/2006/relationships/image" Target="../media/image57.png"/><Relationship Id="rId48" Type="http://schemas.openxmlformats.org/officeDocument/2006/relationships/image" Target="../media/image56.png"/><Relationship Id="rId47" Type="http://schemas.openxmlformats.org/officeDocument/2006/relationships/image" Target="../media/image55.png"/><Relationship Id="rId46" Type="http://schemas.openxmlformats.org/officeDocument/2006/relationships/image" Target="../media/image54.png"/><Relationship Id="rId45" Type="http://schemas.openxmlformats.org/officeDocument/2006/relationships/image" Target="../media/image53.png"/><Relationship Id="rId44" Type="http://schemas.openxmlformats.org/officeDocument/2006/relationships/image" Target="../media/image52.png"/><Relationship Id="rId43" Type="http://schemas.openxmlformats.org/officeDocument/2006/relationships/image" Target="../media/image51.png"/><Relationship Id="rId42" Type="http://schemas.openxmlformats.org/officeDocument/2006/relationships/image" Target="../media/image50.png"/><Relationship Id="rId41" Type="http://schemas.openxmlformats.org/officeDocument/2006/relationships/tags" Target="../tags/tag40.xml"/><Relationship Id="rId40" Type="http://schemas.openxmlformats.org/officeDocument/2006/relationships/image" Target="../media/image49.png"/><Relationship Id="rId4" Type="http://schemas.openxmlformats.org/officeDocument/2006/relationships/image" Target="../media/image31.png"/><Relationship Id="rId39" Type="http://schemas.openxmlformats.org/officeDocument/2006/relationships/tags" Target="../tags/tag39.xml"/><Relationship Id="rId38" Type="http://schemas.openxmlformats.org/officeDocument/2006/relationships/image" Target="../media/image48.png"/><Relationship Id="rId37" Type="http://schemas.openxmlformats.org/officeDocument/2006/relationships/tags" Target="../tags/tag38.xml"/><Relationship Id="rId36" Type="http://schemas.openxmlformats.org/officeDocument/2006/relationships/image" Target="../media/image47.png"/><Relationship Id="rId35" Type="http://schemas.openxmlformats.org/officeDocument/2006/relationships/tags" Target="../tags/tag37.xml"/><Relationship Id="rId34" Type="http://schemas.openxmlformats.org/officeDocument/2006/relationships/image" Target="../media/image46.png"/><Relationship Id="rId33" Type="http://schemas.openxmlformats.org/officeDocument/2006/relationships/tags" Target="../tags/tag36.xml"/><Relationship Id="rId32" Type="http://schemas.openxmlformats.org/officeDocument/2006/relationships/image" Target="../media/image45.png"/><Relationship Id="rId31" Type="http://schemas.openxmlformats.org/officeDocument/2006/relationships/tags" Target="../tags/tag35.xml"/><Relationship Id="rId30" Type="http://schemas.openxmlformats.org/officeDocument/2006/relationships/image" Target="../media/image44.png"/><Relationship Id="rId3" Type="http://schemas.openxmlformats.org/officeDocument/2006/relationships/tags" Target="../tags/tag21.xml"/><Relationship Id="rId29" Type="http://schemas.openxmlformats.org/officeDocument/2006/relationships/tags" Target="../tags/tag34.xml"/><Relationship Id="rId28" Type="http://schemas.openxmlformats.org/officeDocument/2006/relationships/image" Target="../media/image43.png"/><Relationship Id="rId27" Type="http://schemas.openxmlformats.org/officeDocument/2006/relationships/tags" Target="../tags/tag33.xml"/><Relationship Id="rId26" Type="http://schemas.openxmlformats.org/officeDocument/2006/relationships/image" Target="../media/image42.png"/><Relationship Id="rId25" Type="http://schemas.openxmlformats.org/officeDocument/2006/relationships/tags" Target="../tags/tag32.xml"/><Relationship Id="rId24" Type="http://schemas.openxmlformats.org/officeDocument/2006/relationships/image" Target="../media/image41.png"/><Relationship Id="rId23" Type="http://schemas.openxmlformats.org/officeDocument/2006/relationships/tags" Target="../tags/tag31.xml"/><Relationship Id="rId22" Type="http://schemas.openxmlformats.org/officeDocument/2006/relationships/image" Target="../media/image40.png"/><Relationship Id="rId21" Type="http://schemas.openxmlformats.org/officeDocument/2006/relationships/tags" Target="../tags/tag30.xml"/><Relationship Id="rId20" Type="http://schemas.openxmlformats.org/officeDocument/2006/relationships/image" Target="../media/image39.png"/><Relationship Id="rId2" Type="http://schemas.openxmlformats.org/officeDocument/2006/relationships/image" Target="../media/image30.png"/><Relationship Id="rId19" Type="http://schemas.openxmlformats.org/officeDocument/2006/relationships/tags" Target="../tags/tag29.xml"/><Relationship Id="rId18" Type="http://schemas.openxmlformats.org/officeDocument/2006/relationships/image" Target="../media/image38.png"/><Relationship Id="rId17" Type="http://schemas.openxmlformats.org/officeDocument/2006/relationships/tags" Target="../tags/tag28.xml"/><Relationship Id="rId16" Type="http://schemas.openxmlformats.org/officeDocument/2006/relationships/image" Target="../media/image37.png"/><Relationship Id="rId15" Type="http://schemas.openxmlformats.org/officeDocument/2006/relationships/tags" Target="../tags/tag27.xml"/><Relationship Id="rId14" Type="http://schemas.openxmlformats.org/officeDocument/2006/relationships/image" Target="../media/image36.png"/><Relationship Id="rId13" Type="http://schemas.openxmlformats.org/officeDocument/2006/relationships/tags" Target="../tags/tag26.xml"/><Relationship Id="rId12" Type="http://schemas.openxmlformats.org/officeDocument/2006/relationships/image" Target="../media/image35.png"/><Relationship Id="rId11" Type="http://schemas.openxmlformats.org/officeDocument/2006/relationships/tags" Target="../tags/tag25.xml"/><Relationship Id="rId10" Type="http://schemas.openxmlformats.org/officeDocument/2006/relationships/image" Target="../media/image34.png"/><Relationship Id="rId1" Type="http://schemas.openxmlformats.org/officeDocument/2006/relationships/tags" Target="../tags/tag20.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35.xml"/><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microsoft.com/office/2007/relationships/hdphoto" Target="../media/image6.wdp"/><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microsoft.com/office/2007/relationships/hdphoto" Target="../media/image8.wdp"/><Relationship Id="rId1"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大数据应用人才培养系列教材</a:t>
            </a:r>
            <a:endParaRPr lang="zh-CN" altLang="en-US" sz="1355">
              <a:solidFill>
                <a:prstClr val="white"/>
              </a:solidFill>
            </a:endParaRPr>
          </a:p>
        </p:txBody>
      </p:sp>
      <p:sp>
        <p:nvSpPr>
          <p:cNvPr id="4" name="矩形 3"/>
          <p:cNvSpPr/>
          <p:nvPr/>
        </p:nvSpPr>
        <p:spPr>
          <a:xfrm>
            <a:off x="1062228" y="728895"/>
            <a:ext cx="7426960" cy="1322070"/>
          </a:xfrm>
          <a:prstGeom prst="rect">
            <a:avLst/>
          </a:prstGeom>
          <a:effectLst/>
        </p:spPr>
        <p:txBody>
          <a:bodyPr wrap="square">
            <a:spAutoFit/>
          </a:bodyPr>
          <a:lstStyle/>
          <a:p>
            <a:pPr algn="ctr">
              <a:defRPr/>
            </a:pPr>
            <a:r>
              <a:rPr lang="en-US" altLang="zh-CN" sz="8000" b="1" spc="300" dirty="0">
                <a:ln w="11430"/>
                <a:solidFill>
                  <a:srgbClr val="3D89BC"/>
                </a:solidFill>
                <a:latin typeface="微软雅黑" panose="020B0503020204020204" pitchFamily="34" charset="-122"/>
                <a:ea typeface="微软雅黑" panose="020B0503020204020204" pitchFamily="34" charset="-122"/>
              </a:rPr>
              <a:t>Python</a:t>
            </a:r>
            <a:r>
              <a:rPr lang="zh-CN" altLang="en-US" sz="8000" b="1" spc="300" dirty="0">
                <a:ln w="11430"/>
                <a:solidFill>
                  <a:srgbClr val="3D89BC"/>
                </a:solidFill>
                <a:latin typeface="微软雅黑" panose="020B0503020204020204" pitchFamily="34" charset="-122"/>
                <a:ea typeface="微软雅黑" panose="020B0503020204020204" pitchFamily="34" charset="-122"/>
              </a:rPr>
              <a:t>语言</a:t>
            </a:r>
            <a:r>
              <a:rPr lang="zh-CN" altLang="en-US" b="1" spc="300" dirty="0">
                <a:ln w="11430"/>
                <a:solidFill>
                  <a:srgbClr val="3D89BC"/>
                </a:solidFill>
                <a:latin typeface="微软雅黑" panose="020B0503020204020204" pitchFamily="34" charset="-122"/>
                <a:ea typeface="微软雅黑" panose="020B0503020204020204" pitchFamily="34" charset="-122"/>
              </a:rPr>
              <a:t>（第</a:t>
            </a:r>
            <a:r>
              <a:rPr lang="en-US" altLang="zh-CN" b="1" spc="300" dirty="0">
                <a:ln w="11430"/>
                <a:solidFill>
                  <a:srgbClr val="3D89BC"/>
                </a:solidFill>
                <a:latin typeface="微软雅黑" panose="020B0503020204020204" pitchFamily="34" charset="-122"/>
                <a:ea typeface="微软雅黑" panose="020B0503020204020204" pitchFamily="34" charset="-122"/>
              </a:rPr>
              <a:t>2</a:t>
            </a:r>
            <a:r>
              <a:rPr lang="zh-CN" altLang="en-US" b="1" spc="300" dirty="0">
                <a:ln w="11430"/>
                <a:solidFill>
                  <a:srgbClr val="3D89BC"/>
                </a:solidFill>
                <a:latin typeface="微软雅黑" panose="020B0503020204020204" pitchFamily="34" charset="-122"/>
                <a:ea typeface="微软雅黑" panose="020B0503020204020204" pitchFamily="34" charset="-122"/>
              </a:rPr>
              <a:t>版）</a:t>
            </a:r>
            <a:endParaRPr lang="zh-CN" altLang="en-US" b="1" spc="300" dirty="0">
              <a:ln w="11430"/>
              <a:solidFill>
                <a:srgbClr val="3D89BC"/>
              </a:solidFill>
              <a:latin typeface="微软雅黑" panose="020B0503020204020204" pitchFamily="34" charset="-122"/>
              <a:ea typeface="微软雅黑" panose="020B0503020204020204" pitchFamily="34" charset="-122"/>
            </a:endParaRPr>
          </a:p>
        </p:txBody>
      </p:sp>
      <p:pic>
        <p:nvPicPr>
          <p:cNvPr id="14" name="图片 1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526768" y="6337300"/>
            <a:ext cx="2217463" cy="520700"/>
          </a:xfrm>
          <a:prstGeom prst="rect">
            <a:avLst/>
          </a:prstGeom>
        </p:spPr>
      </p:pic>
      <p:sp>
        <p:nvSpPr>
          <p:cNvPr id="21" name="矩形 20"/>
          <p:cNvSpPr/>
          <p:nvPr/>
        </p:nvSpPr>
        <p:spPr>
          <a:xfrm>
            <a:off x="-7620" y="2209165"/>
            <a:ext cx="9159240" cy="86423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TextBox 6"/>
          <p:cNvSpPr txBox="1"/>
          <p:nvPr/>
        </p:nvSpPr>
        <p:spPr>
          <a:xfrm>
            <a:off x="1670340" y="2277654"/>
            <a:ext cx="6270084" cy="337185"/>
          </a:xfrm>
          <a:prstGeom prst="rect">
            <a:avLst/>
          </a:prstGeom>
          <a:noFill/>
        </p:spPr>
        <p:txBody>
          <a:bodyPr wrap="square" rtlCol="0">
            <a:spAutoFit/>
          </a:bodyPr>
          <a:lstStyle/>
          <a:p>
            <a:r>
              <a:rPr lang="zh-CN" altLang="en-US" sz="1600" dirty="0" smtClean="0">
                <a:solidFill>
                  <a:schemeClr val="tx1">
                    <a:lumMod val="75000"/>
                    <a:lumOff val="25000"/>
                  </a:schemeClr>
                </a:solidFill>
              </a:rPr>
              <a:t>刘  鹏       总主编</a:t>
            </a:r>
            <a:endParaRPr lang="zh-CN" altLang="en-US" sz="1600" dirty="0">
              <a:solidFill>
                <a:schemeClr val="tx1">
                  <a:lumMod val="75000"/>
                  <a:lumOff val="25000"/>
                </a:schemeClr>
              </a:solidFill>
            </a:endParaRPr>
          </a:p>
        </p:txBody>
      </p:sp>
      <p:sp>
        <p:nvSpPr>
          <p:cNvPr id="26" name="TextBox 6"/>
          <p:cNvSpPr txBox="1"/>
          <p:nvPr/>
        </p:nvSpPr>
        <p:spPr>
          <a:xfrm>
            <a:off x="1670340" y="2634610"/>
            <a:ext cx="6270084" cy="337185"/>
          </a:xfrm>
          <a:prstGeom prst="rect">
            <a:avLst/>
          </a:prstGeom>
          <a:noFill/>
        </p:spPr>
        <p:txBody>
          <a:bodyPr wrap="square" rtlCol="0">
            <a:spAutoFit/>
          </a:bodyPr>
          <a:lstStyle/>
          <a:p>
            <a:r>
              <a:rPr lang="zh-CN" altLang="en-US" sz="1600" dirty="0" smtClean="0">
                <a:solidFill>
                  <a:schemeClr val="tx1">
                    <a:lumMod val="75000"/>
                    <a:lumOff val="25000"/>
                  </a:schemeClr>
                </a:solidFill>
              </a:rPr>
              <a:t>李肖俊    </a:t>
            </a:r>
            <a:r>
              <a:rPr lang="en-US" altLang="zh-CN" sz="1600" dirty="0" smtClean="0">
                <a:solidFill>
                  <a:schemeClr val="tx1">
                    <a:lumMod val="75000"/>
                    <a:lumOff val="25000"/>
                  </a:schemeClr>
                </a:solidFill>
              </a:rPr>
              <a:t> </a:t>
            </a:r>
            <a:r>
              <a:rPr lang="zh-CN" altLang="en-US" sz="1600" dirty="0">
                <a:solidFill>
                  <a:schemeClr val="tx1">
                    <a:lumMod val="75000"/>
                    <a:lumOff val="25000"/>
                  </a:schemeClr>
                </a:solidFill>
              </a:rPr>
              <a:t>主</a:t>
            </a:r>
            <a:r>
              <a:rPr lang="en-US" altLang="zh-CN" sz="1600" dirty="0">
                <a:solidFill>
                  <a:schemeClr val="tx1">
                    <a:lumMod val="75000"/>
                    <a:lumOff val="25000"/>
                  </a:schemeClr>
                </a:solidFill>
              </a:rPr>
              <a:t>    </a:t>
            </a:r>
            <a:r>
              <a:rPr lang="zh-CN" altLang="en-US" sz="1600" dirty="0">
                <a:solidFill>
                  <a:schemeClr val="tx1">
                    <a:lumMod val="75000"/>
                    <a:lumOff val="25000"/>
                  </a:schemeClr>
                </a:solidFill>
              </a:rPr>
              <a:t>编                          </a:t>
            </a:r>
            <a:r>
              <a:rPr lang="zh-CN" altLang="en-US" sz="1600" dirty="0" smtClean="0">
                <a:solidFill>
                  <a:schemeClr val="tx1">
                    <a:lumMod val="75000"/>
                    <a:lumOff val="25000"/>
                  </a:schemeClr>
                </a:solidFill>
              </a:rPr>
              <a:t>     </a:t>
            </a:r>
            <a:r>
              <a:rPr lang="en-US" altLang="zh-CN" sz="1600" dirty="0" smtClean="0">
                <a:solidFill>
                  <a:schemeClr val="tx1">
                    <a:lumMod val="75000"/>
                    <a:lumOff val="25000"/>
                  </a:schemeClr>
                </a:solidFill>
              </a:rPr>
              <a:t>    </a:t>
            </a:r>
            <a:r>
              <a:rPr lang="zh-CN" altLang="en-US" sz="1600" dirty="0" smtClean="0">
                <a:solidFill>
                  <a:schemeClr val="tx1">
                    <a:lumMod val="75000"/>
                    <a:lumOff val="25000"/>
                  </a:schemeClr>
                </a:solidFill>
              </a:rPr>
              <a:t>钟  涛 </a:t>
            </a:r>
            <a:r>
              <a:rPr lang="zh-CN" altLang="en-US" sz="1600" dirty="0" smtClean="0">
                <a:solidFill>
                  <a:schemeClr val="tx1">
                    <a:lumMod val="75000"/>
                    <a:lumOff val="25000"/>
                  </a:schemeClr>
                </a:solidFill>
                <a:sym typeface="+mn-ea"/>
              </a:rPr>
              <a:t> </a:t>
            </a:r>
            <a:r>
              <a:rPr lang="en-US" altLang="zh-CN" sz="1600" dirty="0" smtClean="0">
                <a:solidFill>
                  <a:schemeClr val="tx1">
                    <a:lumMod val="75000"/>
                    <a:lumOff val="25000"/>
                  </a:schemeClr>
                </a:solidFill>
                <a:sym typeface="+mn-ea"/>
              </a:rPr>
              <a:t>     </a:t>
            </a:r>
            <a:r>
              <a:rPr lang="zh-CN" altLang="en-US" sz="1600" dirty="0" smtClean="0">
                <a:solidFill>
                  <a:schemeClr val="tx1">
                    <a:lumMod val="75000"/>
                    <a:lumOff val="25000"/>
                  </a:schemeClr>
                </a:solidFill>
                <a:sym typeface="+mn-ea"/>
              </a:rPr>
              <a:t>刘  河</a:t>
            </a:r>
            <a:r>
              <a:rPr lang="en-US" altLang="zh-CN" sz="1600" dirty="0" smtClean="0">
                <a:solidFill>
                  <a:schemeClr val="tx1">
                    <a:lumMod val="75000"/>
                    <a:lumOff val="25000"/>
                  </a:schemeClr>
                </a:solidFill>
              </a:rPr>
              <a:t>        </a:t>
            </a:r>
            <a:r>
              <a:rPr lang="zh-CN" altLang="en-US" sz="1600" dirty="0" smtClean="0">
                <a:solidFill>
                  <a:schemeClr val="tx1">
                    <a:lumMod val="75000"/>
                    <a:lumOff val="25000"/>
                  </a:schemeClr>
                </a:solidFill>
              </a:rPr>
              <a:t> 副</a:t>
            </a:r>
            <a:r>
              <a:rPr lang="zh-CN" altLang="en-US" sz="1600" dirty="0">
                <a:solidFill>
                  <a:schemeClr val="tx1">
                    <a:lumMod val="75000"/>
                    <a:lumOff val="25000"/>
                  </a:schemeClr>
                </a:solidFill>
              </a:rPr>
              <a:t>主编</a:t>
            </a:r>
            <a:endParaRPr lang="zh-CN" altLang="en-US" sz="1600" dirty="0">
              <a:solidFill>
                <a:schemeClr val="tx1">
                  <a:lumMod val="75000"/>
                  <a:lumOff val="25000"/>
                </a:schemeClr>
              </a:solidFill>
            </a:endParaRPr>
          </a:p>
        </p:txBody>
      </p:sp>
      <p:sp>
        <p:nvSpPr>
          <p:cNvPr id="27" name="Freeform 25"/>
          <p:cNvSpPr>
            <a:spLocks noEditPoints="1"/>
          </p:cNvSpPr>
          <p:nvPr/>
        </p:nvSpPr>
        <p:spPr bwMode="auto">
          <a:xfrm>
            <a:off x="2451244" y="2407507"/>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5"/>
          <p:cNvSpPr>
            <a:spLocks noEditPoints="1"/>
          </p:cNvSpPr>
          <p:nvPr/>
        </p:nvSpPr>
        <p:spPr bwMode="auto">
          <a:xfrm>
            <a:off x="6218326" y="2743274"/>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25"/>
          <p:cNvSpPr>
            <a:spLocks noEditPoints="1"/>
          </p:cNvSpPr>
          <p:nvPr/>
        </p:nvSpPr>
        <p:spPr bwMode="auto">
          <a:xfrm>
            <a:off x="2451335" y="2757907"/>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3" name="图片 2" descr="QQ截图20220908111331"/>
          <p:cNvPicPr>
            <a:picLocks noChangeAspect="1"/>
          </p:cNvPicPr>
          <p:nvPr/>
        </p:nvPicPr>
        <p:blipFill>
          <a:blip r:embed="rId2"/>
          <a:stretch>
            <a:fillRect/>
          </a:stretch>
        </p:blipFill>
        <p:spPr>
          <a:xfrm>
            <a:off x="6985" y="3232150"/>
            <a:ext cx="9144000" cy="3082290"/>
          </a:xfrm>
          <a:prstGeom prst="rect">
            <a:avLst/>
          </a:prstGeom>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313055" y="1472565"/>
            <a:ext cx="8830945" cy="1761490"/>
          </a:xfrm>
        </p:spPr>
        <p:txBody>
          <a:bodyPr>
            <a:normAutofit/>
          </a:bodyPr>
          <a:lstStyle/>
          <a:p>
            <a:pPr>
              <a:lnSpc>
                <a:spcPct val="200000"/>
              </a:lnSpc>
            </a:pPr>
            <a:r>
              <a:rPr lang="zh-CN" altLang="en-US" sz="2000" dirty="0"/>
              <a:t>  </a:t>
            </a:r>
            <a:r>
              <a:rPr lang="zh-CN" altLang="en-US" sz="1800" dirty="0"/>
              <a:t>    </a:t>
            </a:r>
            <a:r>
              <a:rPr lang="zh-CN" altLang="en-US" sz="1800" dirty="0">
                <a:latin typeface="微软雅黑" panose="020B0503020204020204" pitchFamily="34" charset="-122"/>
                <a:ea typeface="微软雅黑" panose="020B0503020204020204" pitchFamily="34" charset="-122"/>
              </a:rPr>
              <a:t>机器学习典型模型的实现过程可划分为数据集 获取、探索性数据分析、数据预处理、数据分割、模型构建（学习算法、参数调优和特征 选择）、模型评价 </a:t>
            </a:r>
            <a:r>
              <a:rPr lang="en-US" altLang="zh-CN" sz="1800" dirty="0">
                <a:latin typeface="微软雅黑" panose="020B0503020204020204" pitchFamily="34" charset="-122"/>
                <a:ea typeface="微软雅黑" panose="020B0503020204020204" pitchFamily="34" charset="-122"/>
              </a:rPr>
              <a:t>6 </a:t>
            </a:r>
            <a:r>
              <a:rPr lang="zh-CN" altLang="en-US" sz="1800" dirty="0">
                <a:latin typeface="微软雅黑" panose="020B0503020204020204" pitchFamily="34" charset="-122"/>
                <a:ea typeface="微软雅黑" panose="020B0503020204020204" pitchFamily="34" charset="-122"/>
              </a:rPr>
              <a:t>个步骤。</a:t>
            </a:r>
            <a:endParaRPr lang="zh-CN" altLang="en-US" sz="1800" dirty="0">
              <a:latin typeface="微软雅黑" panose="020B0503020204020204" pitchFamily="34" charset="-122"/>
              <a:ea typeface="微软雅黑" panose="020B0503020204020204" pitchFamily="34" charset="-122"/>
            </a:endParaRPr>
          </a:p>
        </p:txBody>
      </p:sp>
      <p:sp>
        <p:nvSpPr>
          <p:cNvPr id="6" name="文本框 5"/>
          <p:cNvSpPr txBox="1"/>
          <p:nvPr/>
        </p:nvSpPr>
        <p:spPr>
          <a:xfrm>
            <a:off x="1041176" y="3120018"/>
            <a:ext cx="4572000" cy="475615"/>
          </a:xfrm>
          <a:prstGeom prst="rect">
            <a:avLst/>
          </a:prstGeom>
          <a:noFill/>
        </p:spPr>
        <p:txBody>
          <a:bodyPr wrap="square">
            <a:spAutoFit/>
          </a:bodyPr>
          <a:lstStyle/>
          <a:p>
            <a:pPr indent="457200">
              <a:lnSpc>
                <a:spcPts val="3000"/>
              </a:lnSpc>
              <a:defRPr/>
            </a:pPr>
            <a:r>
              <a:rPr lang="en-US" altLang="zh-CN" sz="2000" dirty="0">
                <a:latin typeface="微软雅黑" panose="020B0503020204020204" pitchFamily="34" charset="-122"/>
                <a:ea typeface="微软雅黑" panose="020B0503020204020204" pitchFamily="34" charset="-122"/>
              </a:rPr>
              <a:t>1. </a:t>
            </a:r>
            <a:r>
              <a:rPr lang="zh-CN" altLang="en-US" sz="2000" dirty="0">
                <a:latin typeface="微软雅黑" panose="020B0503020204020204" pitchFamily="34" charset="-122"/>
                <a:ea typeface="微软雅黑" panose="020B0503020204020204" pitchFamily="34" charset="-122"/>
              </a:rPr>
              <a:t>数据集获取</a:t>
            </a:r>
            <a:endParaRPr lang="zh-CN" altLang="en-US" sz="2000" dirty="0">
              <a:latin typeface="微软雅黑" panose="020B0503020204020204" pitchFamily="34" charset="-122"/>
              <a:ea typeface="微软雅黑" panose="020B0503020204020204" pitchFamily="34" charset="-122"/>
            </a:endParaRPr>
          </a:p>
        </p:txBody>
      </p:sp>
      <p:sp>
        <p:nvSpPr>
          <p:cNvPr id="8" name="文本框 7"/>
          <p:cNvSpPr txBox="1"/>
          <p:nvPr/>
        </p:nvSpPr>
        <p:spPr>
          <a:xfrm>
            <a:off x="1041176" y="3537219"/>
            <a:ext cx="4572000" cy="475615"/>
          </a:xfrm>
          <a:prstGeom prst="rect">
            <a:avLst/>
          </a:prstGeom>
          <a:noFill/>
        </p:spPr>
        <p:txBody>
          <a:bodyPr wrap="square">
            <a:spAutoFit/>
          </a:bodyPr>
          <a:lstStyle/>
          <a:p>
            <a:pPr indent="457200">
              <a:lnSpc>
                <a:spcPts val="3000"/>
              </a:lnSpc>
              <a:defRPr/>
            </a:pPr>
            <a:r>
              <a:rPr lang="en-US" altLang="zh-CN" sz="2000" dirty="0">
                <a:latin typeface="微软雅黑" panose="020B0503020204020204" pitchFamily="34" charset="-122"/>
                <a:ea typeface="微软雅黑" panose="020B0503020204020204" pitchFamily="34" charset="-122"/>
              </a:rPr>
              <a:t>2. </a:t>
            </a:r>
            <a:r>
              <a:rPr lang="zh-CN" altLang="en-US" sz="2000" dirty="0">
                <a:latin typeface="微软雅黑" panose="020B0503020204020204" pitchFamily="34" charset="-122"/>
                <a:ea typeface="微软雅黑" panose="020B0503020204020204" pitchFamily="34" charset="-122"/>
              </a:rPr>
              <a:t>探索性数据分析</a:t>
            </a:r>
            <a:endParaRPr lang="zh-CN" altLang="en-US" sz="2000" dirty="0">
              <a:latin typeface="微软雅黑" panose="020B0503020204020204" pitchFamily="34" charset="-122"/>
              <a:ea typeface="微软雅黑" panose="020B0503020204020204" pitchFamily="34" charset="-122"/>
            </a:endParaRPr>
          </a:p>
        </p:txBody>
      </p:sp>
      <p:sp>
        <p:nvSpPr>
          <p:cNvPr id="10" name="文本框 9"/>
          <p:cNvSpPr txBox="1"/>
          <p:nvPr/>
        </p:nvSpPr>
        <p:spPr>
          <a:xfrm>
            <a:off x="1511692" y="4056002"/>
            <a:ext cx="4572000" cy="398780"/>
          </a:xfrm>
          <a:prstGeom prst="rect">
            <a:avLst/>
          </a:prstGeom>
          <a:noFill/>
        </p:spPr>
        <p:txBody>
          <a:bodyPr wrap="square">
            <a:spAutoFit/>
          </a:bodyPr>
          <a:lstStyle/>
          <a:p>
            <a:r>
              <a:rPr lang="en-US" altLang="zh-CN" sz="2000" dirty="0">
                <a:latin typeface="微软雅黑" panose="020B0503020204020204" pitchFamily="34" charset="-122"/>
                <a:ea typeface="微软雅黑" panose="020B0503020204020204" pitchFamily="34" charset="-122"/>
              </a:rPr>
              <a:t>3. </a:t>
            </a:r>
            <a:r>
              <a:rPr lang="zh-CN" altLang="en-US" sz="2000" dirty="0">
                <a:latin typeface="微软雅黑" panose="020B0503020204020204" pitchFamily="34" charset="-122"/>
                <a:ea typeface="微软雅黑" panose="020B0503020204020204" pitchFamily="34" charset="-122"/>
              </a:rPr>
              <a:t>数据预处理</a:t>
            </a:r>
            <a:endParaRPr lang="zh-CN" altLang="en-US" sz="2000" dirty="0">
              <a:latin typeface="微软雅黑" panose="020B0503020204020204" pitchFamily="34" charset="-122"/>
              <a:ea typeface="微软雅黑" panose="020B0503020204020204" pitchFamily="34" charset="-122"/>
            </a:endParaRPr>
          </a:p>
        </p:txBody>
      </p:sp>
      <p:sp>
        <p:nvSpPr>
          <p:cNvPr id="12" name="文本框 11"/>
          <p:cNvSpPr txBox="1"/>
          <p:nvPr/>
        </p:nvSpPr>
        <p:spPr>
          <a:xfrm>
            <a:off x="1041176" y="4504017"/>
            <a:ext cx="4572000" cy="475615"/>
          </a:xfrm>
          <a:prstGeom prst="rect">
            <a:avLst/>
          </a:prstGeom>
          <a:noFill/>
        </p:spPr>
        <p:txBody>
          <a:bodyPr wrap="square">
            <a:spAutoFit/>
          </a:bodyPr>
          <a:lstStyle/>
          <a:p>
            <a:pPr indent="457200">
              <a:lnSpc>
                <a:spcPts val="3000"/>
              </a:lnSpc>
              <a:defRPr/>
            </a:pPr>
            <a:r>
              <a:rPr lang="en-US" altLang="zh-CN" sz="2000" dirty="0">
                <a:latin typeface="微软雅黑" panose="020B0503020204020204" pitchFamily="34" charset="-122"/>
                <a:ea typeface="微软雅黑" panose="020B0503020204020204" pitchFamily="34" charset="-122"/>
              </a:rPr>
              <a:t>4. </a:t>
            </a:r>
            <a:r>
              <a:rPr lang="zh-CN" altLang="en-US" sz="2000" dirty="0">
                <a:latin typeface="微软雅黑" panose="020B0503020204020204" pitchFamily="34" charset="-122"/>
                <a:ea typeface="微软雅黑" panose="020B0503020204020204" pitchFamily="34" charset="-122"/>
              </a:rPr>
              <a:t>数据分割</a:t>
            </a:r>
            <a:endParaRPr lang="zh-CN" altLang="en-US" sz="2000" dirty="0">
              <a:latin typeface="微软雅黑" panose="020B0503020204020204" pitchFamily="34" charset="-122"/>
              <a:ea typeface="微软雅黑" panose="020B0503020204020204" pitchFamily="34" charset="-122"/>
            </a:endParaRPr>
          </a:p>
        </p:txBody>
      </p:sp>
      <p:sp>
        <p:nvSpPr>
          <p:cNvPr id="14" name="文本框 13"/>
          <p:cNvSpPr txBox="1"/>
          <p:nvPr/>
        </p:nvSpPr>
        <p:spPr>
          <a:xfrm>
            <a:off x="1511692" y="5008575"/>
            <a:ext cx="4572000" cy="398780"/>
          </a:xfrm>
          <a:prstGeom prst="rect">
            <a:avLst/>
          </a:prstGeom>
          <a:noFill/>
        </p:spPr>
        <p:txBody>
          <a:bodyPr wrap="square">
            <a:spAutoFit/>
          </a:bodyPr>
          <a:lstStyle/>
          <a:p>
            <a:r>
              <a:rPr lang="en-US" altLang="zh-CN" sz="2000" dirty="0">
                <a:latin typeface="微软雅黑" panose="020B0503020204020204" pitchFamily="34" charset="-122"/>
                <a:ea typeface="微软雅黑" panose="020B0503020204020204" pitchFamily="34" charset="-122"/>
              </a:rPr>
              <a:t>5. </a:t>
            </a:r>
            <a:r>
              <a:rPr lang="zh-CN" altLang="en-US" sz="2000" dirty="0">
                <a:latin typeface="微软雅黑" panose="020B0503020204020204" pitchFamily="34" charset="-122"/>
                <a:ea typeface="微软雅黑" panose="020B0503020204020204" pitchFamily="34" charset="-122"/>
              </a:rPr>
              <a:t>模型构建</a:t>
            </a:r>
            <a:endParaRPr lang="zh-CN" altLang="en-US" sz="2000" dirty="0">
              <a:latin typeface="微软雅黑" panose="020B0503020204020204" pitchFamily="34" charset="-122"/>
              <a:ea typeface="微软雅黑" panose="020B0503020204020204" pitchFamily="34" charset="-122"/>
            </a:endParaRPr>
          </a:p>
        </p:txBody>
      </p:sp>
      <p:sp>
        <p:nvSpPr>
          <p:cNvPr id="16" name="文本框 15"/>
          <p:cNvSpPr txBox="1"/>
          <p:nvPr/>
        </p:nvSpPr>
        <p:spPr>
          <a:xfrm>
            <a:off x="1041176" y="5470814"/>
            <a:ext cx="4572000" cy="475615"/>
          </a:xfrm>
          <a:prstGeom prst="rect">
            <a:avLst/>
          </a:prstGeom>
          <a:noFill/>
        </p:spPr>
        <p:txBody>
          <a:bodyPr wrap="square">
            <a:spAutoFit/>
          </a:bodyPr>
          <a:lstStyle/>
          <a:p>
            <a:pPr indent="457200">
              <a:lnSpc>
                <a:spcPts val="3000"/>
              </a:lnSpc>
              <a:defRPr/>
            </a:pPr>
            <a:r>
              <a:rPr lang="en-US" altLang="zh-CN" sz="2000" dirty="0">
                <a:latin typeface="微软雅黑" panose="020B0503020204020204" pitchFamily="34" charset="-122"/>
                <a:ea typeface="微软雅黑" panose="020B0503020204020204" pitchFamily="34" charset="-122"/>
              </a:rPr>
              <a:t>6. </a:t>
            </a:r>
            <a:r>
              <a:rPr lang="zh-CN" altLang="en-US" sz="2000" dirty="0">
                <a:latin typeface="微软雅黑" panose="020B0503020204020204" pitchFamily="34" charset="-122"/>
                <a:ea typeface="微软雅黑" panose="020B0503020204020204" pitchFamily="34" charset="-122"/>
              </a:rPr>
              <a:t>模型评价</a:t>
            </a:r>
            <a:endParaRPr lang="zh-CN" altLang="en-US" sz="2000" dirty="0">
              <a:latin typeface="微软雅黑" panose="020B0503020204020204" pitchFamily="34" charset="-122"/>
              <a:ea typeface="微软雅黑" panose="020B0503020204020204" pitchFamily="34" charset="-122"/>
            </a:endParaRPr>
          </a:p>
        </p:txBody>
      </p:sp>
      <p:sp>
        <p:nvSpPr>
          <p:cNvPr id="13" name="TextBox 3"/>
          <p:cNvSpPr txBox="1"/>
          <p:nvPr/>
        </p:nvSpPr>
        <p:spPr>
          <a:xfrm>
            <a:off x="313187" y="187556"/>
            <a:ext cx="3578469" cy="414020"/>
          </a:xfrm>
          <a:prstGeom prst="rect">
            <a:avLst/>
          </a:prstGeom>
          <a:noFill/>
        </p:spPr>
        <p:txBody>
          <a:bodyPr wrap="square" rtlCol="0">
            <a:spAutoFit/>
          </a:bodyPr>
          <a:lstStyle/>
          <a:p>
            <a:r>
              <a:rPr lang="en-US" altLang="zh-CN" sz="2100" b="1" spc="225" dirty="0">
                <a:solidFill>
                  <a:prstClr val="white"/>
                </a:solidFill>
              </a:rPr>
              <a:t>15.1 </a:t>
            </a:r>
            <a:r>
              <a:rPr lang="zh-CN" altLang="en-US" sz="2100" b="1" spc="225" dirty="0">
                <a:solidFill>
                  <a:prstClr val="white"/>
                </a:solidFill>
              </a:rPr>
              <a:t>机器学习概述</a:t>
            </a:r>
            <a:endParaRPr lang="en-US" altLang="zh-CN" sz="2100" b="1" spc="225" dirty="0">
              <a:solidFill>
                <a:prstClr val="white"/>
              </a:solidFill>
            </a:endParaRPr>
          </a:p>
        </p:txBody>
      </p:sp>
      <p:sp>
        <p:nvSpPr>
          <p:cNvPr id="15" name="文本占位符 1"/>
          <p:cNvSpPr txBox="1"/>
          <p:nvPr/>
        </p:nvSpPr>
        <p:spPr>
          <a:xfrm>
            <a:off x="148341" y="1054679"/>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dirty="0">
                <a:latin typeface="微软雅黑" panose="020B0503020204020204" pitchFamily="34" charset="-122"/>
                <a:ea typeface="微软雅黑" panose="020B0503020204020204" pitchFamily="34" charset="-122"/>
              </a:rPr>
              <a:t>15.1.3 </a:t>
            </a:r>
            <a:r>
              <a:rPr lang="zh-CN" altLang="en-US" sz="2000" dirty="0">
                <a:latin typeface="微软雅黑" panose="020B0503020204020204" pitchFamily="34" charset="-122"/>
                <a:ea typeface="微软雅黑" panose="020B0503020204020204" pitchFamily="34" charset="-122"/>
              </a:rPr>
              <a:t>典型模型的实现流程 </a:t>
            </a:r>
            <a:endParaRPr lang="zh-CN" altLang="en-US" sz="2000" dirty="0">
              <a:latin typeface="微软雅黑" panose="020B0503020204020204" pitchFamily="34" charset="-122"/>
              <a:ea typeface="微软雅黑" panose="020B0503020204020204" pitchFamily="34" charset="-122"/>
            </a:endParaRPr>
          </a:p>
          <a:p>
            <a:endParaRPr lang="zh-CN" altLang="en-US" sz="2000" dirty="0"/>
          </a:p>
        </p:txBody>
      </p:sp>
      <p:sp>
        <p:nvSpPr>
          <p:cNvPr id="18" name="TextBox 4"/>
          <p:cNvSpPr txBox="1"/>
          <p:nvPr/>
        </p:nvSpPr>
        <p:spPr>
          <a:xfrm>
            <a:off x="6426459" y="187059"/>
            <a:ext cx="3006969" cy="300355"/>
          </a:xfrm>
          <a:prstGeom prst="rect">
            <a:avLst/>
          </a:prstGeom>
          <a:noFill/>
        </p:spPr>
        <p:txBody>
          <a:bodyPr wrap="square" rtlCol="0">
            <a:spAutoFit/>
          </a:bodyPr>
          <a:lstStyle/>
          <a:p>
            <a:r>
              <a:rPr lang="zh-CN" altLang="en-US" sz="1355" dirty="0">
                <a:solidFill>
                  <a:prstClr val="white"/>
                </a:solidFill>
              </a:rPr>
              <a:t>  第十五章　项目实战：机器学习</a:t>
            </a:r>
            <a:endParaRPr lang="zh-CN" altLang="en-US" sz="1355" dirty="0">
              <a:solidFill>
                <a:prstClr val="white"/>
              </a:solidFill>
            </a:endParaRPr>
          </a:p>
        </p:txBody>
      </p:sp>
      <p:sp>
        <p:nvSpPr>
          <p:cNvPr id="2" name="文本框 1"/>
          <p:cNvSpPr txBox="1"/>
          <p:nvPr/>
        </p:nvSpPr>
        <p:spPr>
          <a:xfrm>
            <a:off x="1041176" y="3121288"/>
            <a:ext cx="4572000" cy="475615"/>
          </a:xfrm>
          <a:prstGeom prst="rect">
            <a:avLst/>
          </a:prstGeom>
          <a:noFill/>
        </p:spPr>
        <p:txBody>
          <a:bodyPr wrap="square">
            <a:spAutoFit/>
          </a:bodyPr>
          <a:p>
            <a:pPr indent="457200">
              <a:lnSpc>
                <a:spcPts val="3000"/>
              </a:lnSpc>
              <a:defRPr/>
            </a:pPr>
            <a:r>
              <a:rPr lang="en-US" altLang="zh-CN" sz="2000" dirty="0">
                <a:latin typeface="微软雅黑" panose="020B0503020204020204" pitchFamily="34" charset="-122"/>
                <a:ea typeface="微软雅黑" panose="020B0503020204020204" pitchFamily="34" charset="-122"/>
              </a:rPr>
              <a:t>1. </a:t>
            </a:r>
            <a:r>
              <a:rPr lang="zh-CN" altLang="en-US" sz="2000" dirty="0">
                <a:latin typeface="微软雅黑" panose="020B0503020204020204" pitchFamily="34" charset="-122"/>
                <a:ea typeface="微软雅黑" panose="020B0503020204020204" pitchFamily="34" charset="-122"/>
              </a:rPr>
              <a:t>数据集获取</a:t>
            </a:r>
            <a:endParaRPr lang="zh-CN" altLang="en-US" sz="2000" dirty="0">
              <a:latin typeface="微软雅黑" panose="020B0503020204020204" pitchFamily="34" charset="-122"/>
              <a:ea typeface="微软雅黑" panose="020B0503020204020204" pitchFamily="34" charset="-122"/>
            </a:endParaRPr>
          </a:p>
        </p:txBody>
      </p:sp>
      <p:sp>
        <p:nvSpPr>
          <p:cNvPr id="4" name="文本框 3"/>
          <p:cNvSpPr txBox="1"/>
          <p:nvPr/>
        </p:nvSpPr>
        <p:spPr>
          <a:xfrm>
            <a:off x="1041176" y="3538489"/>
            <a:ext cx="4572000" cy="475615"/>
          </a:xfrm>
          <a:prstGeom prst="rect">
            <a:avLst/>
          </a:prstGeom>
          <a:noFill/>
        </p:spPr>
        <p:txBody>
          <a:bodyPr wrap="square">
            <a:spAutoFit/>
          </a:bodyPr>
          <a:p>
            <a:pPr indent="457200">
              <a:lnSpc>
                <a:spcPts val="3000"/>
              </a:lnSpc>
              <a:defRPr/>
            </a:pPr>
            <a:r>
              <a:rPr lang="en-US" altLang="zh-CN" sz="2000" dirty="0">
                <a:latin typeface="微软雅黑" panose="020B0503020204020204" pitchFamily="34" charset="-122"/>
                <a:ea typeface="微软雅黑" panose="020B0503020204020204" pitchFamily="34" charset="-122"/>
              </a:rPr>
              <a:t>2. </a:t>
            </a:r>
            <a:r>
              <a:rPr lang="zh-CN" altLang="en-US" sz="2000" dirty="0">
                <a:latin typeface="微软雅黑" panose="020B0503020204020204" pitchFamily="34" charset="-122"/>
                <a:ea typeface="微软雅黑" panose="020B0503020204020204" pitchFamily="34" charset="-122"/>
              </a:rPr>
              <a:t>探索性数据分析</a:t>
            </a:r>
            <a:endParaRPr lang="zh-CN" altLang="en-US" sz="20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227330" y="1263650"/>
            <a:ext cx="8688705" cy="4900295"/>
          </a:xfrm>
        </p:spPr>
        <p:txBody>
          <a:bodyPr>
            <a:noAutofit/>
          </a:bodyPr>
          <a:lstStyle/>
          <a:p>
            <a:r>
              <a:rPr lang="en-US" altLang="zh-CN" dirty="0">
                <a:latin typeface="微软雅黑" panose="020B0503020204020204" pitchFamily="34" charset="-122"/>
                <a:ea typeface="微软雅黑" panose="020B0503020204020204" pitchFamily="34" charset="-122"/>
              </a:rPr>
              <a:t>1</a:t>
            </a:r>
            <a:r>
              <a:rPr lang="zh-CN" altLang="en-US" dirty="0">
                <a:latin typeface="微软雅黑" panose="020B0503020204020204" pitchFamily="34" charset="-122"/>
                <a:ea typeface="微软雅黑" panose="020B0503020204020204" pitchFamily="34" charset="-122"/>
              </a:rPr>
              <a:t>．数据分析与挖掘</a:t>
            </a:r>
            <a:endParaRPr lang="en-US" altLang="zh-CN" dirty="0">
              <a:latin typeface="微软雅黑" panose="020B0503020204020204" pitchFamily="34" charset="-122"/>
              <a:ea typeface="微软雅黑" panose="020B0503020204020204" pitchFamily="34" charset="-122"/>
            </a:endParaRPr>
          </a:p>
          <a:p>
            <a:pPr indent="720090">
              <a:lnSpc>
                <a:spcPct val="150000"/>
              </a:lnSpc>
            </a:pPr>
            <a:r>
              <a:rPr lang="zh-CN" altLang="en-US" dirty="0">
                <a:latin typeface="微软雅黑" panose="020B0503020204020204" pitchFamily="34" charset="-122"/>
                <a:ea typeface="微软雅黑" panose="020B0503020204020204" pitchFamily="34" charset="-122"/>
              </a:rPr>
              <a:t>无论是数据挖掘还是数据分析，都是帮助人们收集、分析数据，并将其加工为知识，供决策者使用。因而，某种意义上可将其理解为数据分析（显性知识）与挖掘（隐性知识）。</a:t>
            </a:r>
            <a:endParaRPr lang="en-US" altLang="zh-CN" dirty="0">
              <a:latin typeface="微软雅黑" panose="020B0503020204020204" pitchFamily="34" charset="-122"/>
              <a:ea typeface="微软雅黑" panose="020B0503020204020204" pitchFamily="34" charset="-122"/>
            </a:endParaRPr>
          </a:p>
          <a:p>
            <a:pPr indent="720090">
              <a:lnSpc>
                <a:spcPct val="150000"/>
              </a:lnSpc>
            </a:pPr>
            <a:r>
              <a:rPr lang="zh-CN" altLang="en-US" dirty="0">
                <a:latin typeface="微软雅黑" panose="020B0503020204020204" pitchFamily="34" charset="-122"/>
                <a:ea typeface="微软雅黑" panose="020B0503020204020204" pitchFamily="34" charset="-122"/>
              </a:rPr>
              <a:t>数据分析与挖掘技术是机器学习算法和数据存取技术的融合体，其能够凭借机器学习技术提供的统计分析和知识发现等手段分析海量数据背后隐藏的知识。因而，机器学习在数据分析与挖掘领域拥有不可替代的作用和地位。</a:t>
            </a:r>
            <a:endParaRPr lang="en-US" altLang="zh-CN" dirty="0">
              <a:latin typeface="微软雅黑" panose="020B0503020204020204" pitchFamily="34" charset="-122"/>
              <a:ea typeface="微软雅黑" panose="020B0503020204020204" pitchFamily="34" charset="-122"/>
            </a:endParaRPr>
          </a:p>
          <a:p>
            <a:r>
              <a:rPr lang="en-US" altLang="zh-CN" dirty="0">
                <a:latin typeface="微软雅黑" panose="020B0503020204020204" pitchFamily="34" charset="-122"/>
                <a:ea typeface="微软雅黑" panose="020B0503020204020204" pitchFamily="34" charset="-122"/>
              </a:rPr>
              <a:t>2</a:t>
            </a:r>
            <a:r>
              <a:rPr lang="zh-CN" altLang="en-US" dirty="0">
                <a:latin typeface="微软雅黑" panose="020B0503020204020204" pitchFamily="34" charset="-122"/>
                <a:ea typeface="微软雅黑" panose="020B0503020204020204" pitchFamily="34" charset="-122"/>
              </a:rPr>
              <a:t>．模式识别</a:t>
            </a:r>
            <a:endParaRPr lang="en-US" altLang="zh-CN" dirty="0">
              <a:latin typeface="微软雅黑" panose="020B0503020204020204" pitchFamily="34" charset="-122"/>
              <a:ea typeface="微软雅黑" panose="020B0503020204020204" pitchFamily="34" charset="-122"/>
            </a:endParaRPr>
          </a:p>
          <a:p>
            <a:pPr indent="720090">
              <a:lnSpc>
                <a:spcPct val="150000"/>
              </a:lnSpc>
            </a:pPr>
            <a:r>
              <a:rPr lang="zh-CN" altLang="en-US" dirty="0">
                <a:latin typeface="微软雅黑" panose="020B0503020204020204" pitchFamily="34" charset="-122"/>
                <a:ea typeface="微软雅黑" panose="020B0503020204020204" pitchFamily="34" charset="-122"/>
              </a:rPr>
              <a:t>模式识别涵盖的应用领域包括计算机视觉、医学图像分析、光学文字识别、自然语言处理、语音识别、手写识别、生物特征识别、文件分类等，而这些领域也正好是机器学习技术大显身手的应用场景，因此，机器学习技术在模式识别领域具有不可估量的应用前景。</a:t>
            </a:r>
            <a:endParaRPr lang="en-US" altLang="zh-CN" dirty="0">
              <a:latin typeface="微软雅黑" panose="020B0503020204020204" pitchFamily="34" charset="-122"/>
              <a:ea typeface="微软雅黑" panose="020B0503020204020204" pitchFamily="34" charset="-122"/>
            </a:endParaRPr>
          </a:p>
          <a:p>
            <a:endParaRPr lang="zh-CN" altLang="en-US" dirty="0">
              <a:latin typeface="微软雅黑" panose="020B0503020204020204" pitchFamily="34" charset="-122"/>
              <a:ea typeface="微软雅黑" panose="020B0503020204020204" pitchFamily="34" charset="-122"/>
            </a:endParaRPr>
          </a:p>
        </p:txBody>
      </p:sp>
      <p:sp>
        <p:nvSpPr>
          <p:cNvPr id="9" name="TextBox 3"/>
          <p:cNvSpPr txBox="1"/>
          <p:nvPr/>
        </p:nvSpPr>
        <p:spPr>
          <a:xfrm>
            <a:off x="83317" y="162791"/>
            <a:ext cx="3578469" cy="414020"/>
          </a:xfrm>
          <a:prstGeom prst="rect">
            <a:avLst/>
          </a:prstGeom>
          <a:noFill/>
        </p:spPr>
        <p:txBody>
          <a:bodyPr wrap="square" rtlCol="0">
            <a:spAutoFit/>
          </a:bodyPr>
          <a:lstStyle/>
          <a:p>
            <a:r>
              <a:rPr lang="en-US" altLang="zh-CN" sz="2100" b="1" spc="225" dirty="0">
                <a:solidFill>
                  <a:prstClr val="white"/>
                </a:solidFill>
              </a:rPr>
              <a:t>15.1 </a:t>
            </a:r>
            <a:r>
              <a:rPr lang="zh-CN" altLang="en-US" sz="2100" b="1" spc="225" dirty="0">
                <a:solidFill>
                  <a:prstClr val="white"/>
                </a:solidFill>
              </a:rPr>
              <a:t>机器学习概述</a:t>
            </a:r>
            <a:endParaRPr lang="en-US" altLang="zh-CN" sz="2100" b="1" spc="225" dirty="0">
              <a:solidFill>
                <a:prstClr val="white"/>
              </a:solidFill>
            </a:endParaRPr>
          </a:p>
        </p:txBody>
      </p:sp>
      <p:sp>
        <p:nvSpPr>
          <p:cNvPr id="10" name="文本占位符 1"/>
          <p:cNvSpPr txBox="1"/>
          <p:nvPr/>
        </p:nvSpPr>
        <p:spPr>
          <a:xfrm>
            <a:off x="82937" y="854654"/>
            <a:ext cx="6858810" cy="607902"/>
          </a:xfrm>
          <a:prstGeom prst="rect">
            <a:avLst/>
          </a:prstGeom>
        </p:spPr>
        <p:txBody>
          <a:bodyPr vert="horz" lIns="91440" tIns="45720" rIns="91440" bIns="45720" rtlCol="0">
            <a:normAutofit fontScale="500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900" dirty="0">
                <a:latin typeface="微软雅黑" panose="020B0503020204020204" pitchFamily="34" charset="-122"/>
                <a:ea typeface="微软雅黑" panose="020B0503020204020204" pitchFamily="34" charset="-122"/>
              </a:rPr>
              <a:t>15.1.4 </a:t>
            </a:r>
            <a:r>
              <a:rPr lang="zh-CN" altLang="en-US" sz="2900" dirty="0">
                <a:latin typeface="微软雅黑" panose="020B0503020204020204" pitchFamily="34" charset="-122"/>
                <a:ea typeface="微软雅黑" panose="020B0503020204020204" pitchFamily="34" charset="-122"/>
              </a:rPr>
              <a:t>典型应用场景 </a:t>
            </a:r>
            <a:endParaRPr lang="zh-CN" altLang="en-US" sz="2900" dirty="0">
              <a:latin typeface="微软雅黑" panose="020B0503020204020204" pitchFamily="34" charset="-122"/>
              <a:ea typeface="微软雅黑" panose="020B0503020204020204" pitchFamily="34" charset="-122"/>
            </a:endParaRPr>
          </a:p>
          <a:p>
            <a:r>
              <a:rPr lang="zh-CN" altLang="en-US" sz="2000" dirty="0"/>
              <a:t> </a:t>
            </a:r>
            <a:endParaRPr lang="zh-CN" altLang="en-US" sz="2000" dirty="0"/>
          </a:p>
          <a:p>
            <a:endParaRPr lang="zh-CN" altLang="en-US" sz="2000" dirty="0"/>
          </a:p>
        </p:txBody>
      </p:sp>
      <p:sp>
        <p:nvSpPr>
          <p:cNvPr id="11" name="TextBox 4"/>
          <p:cNvSpPr txBox="1"/>
          <p:nvPr/>
        </p:nvSpPr>
        <p:spPr>
          <a:xfrm>
            <a:off x="6435349" y="219444"/>
            <a:ext cx="3006969" cy="300355"/>
          </a:xfrm>
          <a:prstGeom prst="rect">
            <a:avLst/>
          </a:prstGeom>
          <a:noFill/>
        </p:spPr>
        <p:txBody>
          <a:bodyPr wrap="square" rtlCol="0">
            <a:spAutoFit/>
          </a:bodyPr>
          <a:lstStyle/>
          <a:p>
            <a:r>
              <a:rPr lang="zh-CN" altLang="en-US" sz="1355" dirty="0">
                <a:solidFill>
                  <a:prstClr val="white"/>
                </a:solidFill>
              </a:rPr>
              <a:t>  第十五章　项目实战：机器学习</a:t>
            </a:r>
            <a:endParaRPr lang="zh-CN" altLang="en-US" sz="1355" dirty="0">
              <a:solidFill>
                <a:prstClr val="white"/>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342842" y="1169836"/>
              <a:ext cx="2458328" cy="521970"/>
            </a:xfrm>
            <a:prstGeom prst="rect">
              <a:avLst/>
            </a:prstGeom>
            <a:noFill/>
          </p:spPr>
          <p:txBody>
            <a:bodyPr wrap="none" rtlCol="0">
              <a:spAutoFit/>
            </a:bodyPr>
            <a:lstStyle/>
            <a:p>
              <a:pPr algn="ctr"/>
              <a:r>
                <a:rPr lang="zh-CN" altLang="en-US" sz="2800" dirty="0">
                  <a:solidFill>
                    <a:srgbClr val="FFC000"/>
                  </a:solidFill>
                </a:rPr>
                <a:t>第十五章　项目实战：机器学习</a:t>
              </a:r>
              <a:endParaRPr lang="zh-CN" altLang="en-US" sz="2800" dirty="0">
                <a:solidFill>
                  <a:srgbClr val="FFC000"/>
                </a:solidFill>
              </a:endParaRPr>
            </a:p>
          </p:txBody>
        </p:sp>
      </p:grpSp>
      <p:grpSp>
        <p:nvGrpSpPr>
          <p:cNvPr id="67" name="组合 66"/>
          <p:cNvGrpSpPr/>
          <p:nvPr/>
        </p:nvGrpSpPr>
        <p:grpSpPr>
          <a:xfrm>
            <a:off x="1754535" y="2160016"/>
            <a:ext cx="5693399" cy="414020"/>
            <a:chOff x="1807265" y="2462595"/>
            <a:chExt cx="5693399" cy="414020"/>
          </a:xfrm>
          <a:solidFill>
            <a:srgbClr val="E6E6E6"/>
          </a:solidFill>
        </p:grpSpPr>
        <p:sp>
          <p:nvSpPr>
            <p:cNvPr id="47"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prstClr val="white"/>
                </a:solidFill>
              </a:endParaRPr>
            </a:p>
          </p:txBody>
        </p:sp>
        <p:sp>
          <p:nvSpPr>
            <p:cNvPr id="48" name="矩形 47"/>
            <p:cNvSpPr/>
            <p:nvPr/>
          </p:nvSpPr>
          <p:spPr>
            <a:xfrm>
              <a:off x="1883286" y="2462595"/>
              <a:ext cx="2630805" cy="414020"/>
            </a:xfrm>
            <a:prstGeom prst="rect">
              <a:avLst/>
            </a:prstGeom>
            <a:grpFill/>
          </p:spPr>
          <p:txBody>
            <a:bodyPr wrap="none">
              <a:spAutoFit/>
            </a:bodyPr>
            <a:lstStyle/>
            <a:p>
              <a:r>
                <a:rPr lang="en-US" altLang="zh-CN" sz="2100" spc="225" dirty="0">
                  <a:solidFill>
                    <a:schemeClr val="tx1">
                      <a:lumMod val="75000"/>
                      <a:lumOff val="25000"/>
                    </a:schemeClr>
                  </a:solidFill>
                </a:rPr>
                <a:t>15.1</a:t>
              </a:r>
              <a:r>
                <a:rPr lang="zh-CN" altLang="en-US" sz="2100" spc="225" dirty="0">
                  <a:solidFill>
                    <a:schemeClr val="tx1">
                      <a:lumMod val="75000"/>
                      <a:lumOff val="25000"/>
                    </a:schemeClr>
                  </a:solidFill>
                </a:rPr>
                <a:t> 机器学习概述</a:t>
              </a:r>
              <a:endParaRPr lang="zh-CN" altLang="en-US" sz="2100" spc="225" dirty="0">
                <a:solidFill>
                  <a:schemeClr val="tx1">
                    <a:lumMod val="75000"/>
                    <a:lumOff val="25000"/>
                  </a:schemeClr>
                </a:solidFill>
              </a:endParaRPr>
            </a:p>
          </p:txBody>
        </p:sp>
      </p:grpSp>
      <p:grpSp>
        <p:nvGrpSpPr>
          <p:cNvPr id="68" name="组合 67"/>
          <p:cNvGrpSpPr/>
          <p:nvPr/>
        </p:nvGrpSpPr>
        <p:grpSpPr>
          <a:xfrm>
            <a:off x="1754535" y="2880021"/>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prstClr val="white"/>
                </a:solidFill>
              </a:endParaRPr>
            </a:p>
          </p:txBody>
        </p:sp>
        <p:sp>
          <p:nvSpPr>
            <p:cNvPr id="50" name="矩形 49"/>
            <p:cNvSpPr/>
            <p:nvPr/>
          </p:nvSpPr>
          <p:spPr>
            <a:xfrm>
              <a:off x="1881814" y="2945869"/>
              <a:ext cx="3067685" cy="414020"/>
            </a:xfrm>
            <a:prstGeom prst="rect">
              <a:avLst/>
            </a:prstGeom>
          </p:spPr>
          <p:txBody>
            <a:bodyPr wrap="none">
              <a:spAutoFit/>
            </a:bodyPr>
            <a:lstStyle/>
            <a:p>
              <a:r>
                <a:rPr lang="en-US" altLang="zh-CN" sz="2100" spc="225" dirty="0">
                  <a:solidFill>
                    <a:prstClr val="white"/>
                  </a:solidFill>
                </a:rPr>
                <a:t>15.2</a:t>
              </a:r>
              <a:r>
                <a:rPr lang="zh-CN" altLang="en-US" sz="2100" spc="225" dirty="0">
                  <a:solidFill>
                    <a:prstClr val="white"/>
                  </a:solidFill>
                </a:rPr>
                <a:t> </a:t>
              </a:r>
              <a:r>
                <a:rPr lang="en-US" altLang="zh-CN" sz="2100" spc="225" dirty="0">
                  <a:solidFill>
                    <a:prstClr val="white"/>
                  </a:solidFill>
                </a:rPr>
                <a:t>scikit-learn </a:t>
              </a:r>
              <a:r>
                <a:rPr lang="zh-CN" altLang="en-US" sz="2100" spc="225" dirty="0">
                  <a:solidFill>
                    <a:prstClr val="white"/>
                  </a:solidFill>
                </a:rPr>
                <a:t>简介</a:t>
              </a:r>
              <a:endParaRPr lang="zh-CN" altLang="en-US" sz="2100" spc="225" dirty="0">
                <a:solidFill>
                  <a:prstClr val="white"/>
                </a:solidFill>
              </a:endParaRPr>
            </a:p>
          </p:txBody>
        </p:sp>
      </p:grpSp>
      <p:grpSp>
        <p:nvGrpSpPr>
          <p:cNvPr id="69" name="组合 68"/>
          <p:cNvGrpSpPr/>
          <p:nvPr/>
        </p:nvGrpSpPr>
        <p:grpSpPr>
          <a:xfrm>
            <a:off x="1754535" y="3600026"/>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2856865" cy="414020"/>
            </a:xfrm>
            <a:prstGeom prst="rect">
              <a:avLst/>
            </a:prstGeom>
          </p:spPr>
          <p:txBody>
            <a:bodyPr wrap="none">
              <a:spAutoFit/>
            </a:bodyPr>
            <a:lstStyle/>
            <a:p>
              <a:r>
                <a:rPr lang="en-US" altLang="zh-CN" sz="2100" spc="225" dirty="0">
                  <a:solidFill>
                    <a:schemeClr val="tx1">
                      <a:lumMod val="75000"/>
                      <a:lumOff val="25000"/>
                    </a:schemeClr>
                  </a:solidFill>
                </a:rPr>
                <a:t>15.3</a:t>
              </a:r>
              <a:r>
                <a:rPr lang="zh-CN" altLang="en-US" sz="2100" spc="225" dirty="0">
                  <a:solidFill>
                    <a:schemeClr val="tx1">
                      <a:lumMod val="75000"/>
                      <a:lumOff val="25000"/>
                    </a:schemeClr>
                  </a:solidFill>
                </a:rPr>
                <a:t> </a:t>
              </a:r>
              <a:r>
                <a:rPr lang="en-US" altLang="zh-CN" sz="2100" spc="225" dirty="0" err="1">
                  <a:solidFill>
                    <a:schemeClr val="tx1">
                      <a:lumMod val="75000"/>
                      <a:lumOff val="25000"/>
                    </a:schemeClr>
                  </a:solidFill>
                </a:rPr>
                <a:t>Keras</a:t>
              </a:r>
              <a:r>
                <a:rPr lang="en-US" altLang="zh-CN" sz="2100" spc="225" dirty="0">
                  <a:solidFill>
                    <a:schemeClr val="tx1">
                      <a:lumMod val="75000"/>
                      <a:lumOff val="25000"/>
                    </a:schemeClr>
                  </a:solidFill>
                </a:rPr>
                <a:t> </a:t>
              </a:r>
              <a:r>
                <a:rPr lang="zh-CN" altLang="en-US" sz="2100" spc="225" dirty="0">
                  <a:solidFill>
                    <a:schemeClr val="tx1">
                      <a:lumMod val="75000"/>
                      <a:lumOff val="25000"/>
                    </a:schemeClr>
                  </a:solidFill>
                </a:rPr>
                <a:t>简介实战</a:t>
              </a:r>
              <a:endParaRPr lang="zh-CN" altLang="en-US" sz="2100" spc="225" dirty="0">
                <a:solidFill>
                  <a:schemeClr val="tx1">
                    <a:lumMod val="75000"/>
                    <a:lumOff val="25000"/>
                  </a:schemeClr>
                </a:solidFill>
              </a:endParaRPr>
            </a:p>
          </p:txBody>
        </p:sp>
      </p:grpSp>
      <p:sp>
        <p:nvSpPr>
          <p:cNvPr id="32" name="矩形 31"/>
          <p:cNvSpPr/>
          <p:nvPr/>
        </p:nvSpPr>
        <p:spPr>
          <a:xfrm>
            <a:off x="-1524000" y="-9147"/>
            <a:ext cx="1219200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1524000" y="6111241"/>
            <a:ext cx="12191999"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1524000" y="6669360"/>
            <a:ext cx="12191998"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6" name="组合 45"/>
          <p:cNvGrpSpPr/>
          <p:nvPr/>
        </p:nvGrpSpPr>
        <p:grpSpPr>
          <a:xfrm>
            <a:off x="1743159" y="4320032"/>
            <a:ext cx="5693399" cy="424800"/>
            <a:chOff x="1807265" y="3400693"/>
            <a:chExt cx="5693399" cy="424800"/>
          </a:xfrm>
        </p:grpSpPr>
        <p:sp>
          <p:nvSpPr>
            <p:cNvPr id="55"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3811905" cy="414020"/>
            </a:xfrm>
            <a:prstGeom prst="rect">
              <a:avLst/>
            </a:prstGeom>
          </p:spPr>
          <p:txBody>
            <a:bodyPr wrap="none">
              <a:spAutoFit/>
            </a:bodyPr>
            <a:lstStyle/>
            <a:p>
              <a:pPr algn="l"/>
              <a:r>
                <a:rPr lang="en-US" altLang="zh-CN" sz="2100" spc="225" dirty="0">
                  <a:solidFill>
                    <a:schemeClr val="tx1">
                      <a:lumMod val="75000"/>
                      <a:lumOff val="25000"/>
                    </a:schemeClr>
                  </a:solidFill>
                </a:rPr>
                <a:t>15.4</a:t>
              </a:r>
              <a:r>
                <a:rPr lang="zh-CN" altLang="en-US" sz="2100" spc="225" dirty="0">
                  <a:solidFill>
                    <a:schemeClr val="tx1">
                      <a:lumMod val="75000"/>
                      <a:lumOff val="25000"/>
                    </a:schemeClr>
                  </a:solidFill>
                </a:rPr>
                <a:t> 案例剖析：鸢尾花分类</a:t>
              </a:r>
              <a:endParaRPr lang="zh-CN" altLang="en-US" sz="2100" spc="225" dirty="0">
                <a:solidFill>
                  <a:schemeClr val="tx1">
                    <a:lumMod val="75000"/>
                    <a:lumOff val="25000"/>
                  </a:schemeClr>
                </a:solidFill>
              </a:endParaRPr>
            </a:p>
          </p:txBody>
        </p:sp>
      </p:grpSp>
      <p:grpSp>
        <p:nvGrpSpPr>
          <p:cNvPr id="28" name="组合 27"/>
          <p:cNvGrpSpPr/>
          <p:nvPr/>
        </p:nvGrpSpPr>
        <p:grpSpPr>
          <a:xfrm>
            <a:off x="1743159" y="5013971"/>
            <a:ext cx="5693399" cy="424800"/>
            <a:chOff x="1807265" y="3400693"/>
            <a:chExt cx="5693399" cy="424800"/>
          </a:xfrm>
        </p:grpSpPr>
        <p:sp>
          <p:nvSpPr>
            <p:cNvPr id="29"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0" name="矩形 29"/>
            <p:cNvSpPr/>
            <p:nvPr/>
          </p:nvSpPr>
          <p:spPr>
            <a:xfrm>
              <a:off x="1881814" y="3411473"/>
              <a:ext cx="1449705" cy="414020"/>
            </a:xfrm>
            <a:prstGeom prst="rect">
              <a:avLst/>
            </a:prstGeom>
          </p:spPr>
          <p:txBody>
            <a:bodyPr wrap="none">
              <a:spAutoFit/>
            </a:bodyPr>
            <a:lstStyle/>
            <a:p>
              <a:pPr algn="l"/>
              <a:r>
                <a:rPr lang="en-US" altLang="zh-CN" sz="2100" spc="225" dirty="0">
                  <a:solidFill>
                    <a:schemeClr val="tx1">
                      <a:lumMod val="75000"/>
                      <a:lumOff val="25000"/>
                    </a:schemeClr>
                  </a:solidFill>
                </a:rPr>
                <a:t>15.5</a:t>
              </a:r>
              <a:r>
                <a:rPr lang="zh-CN" altLang="en-US" sz="2100" spc="225" dirty="0">
                  <a:solidFill>
                    <a:schemeClr val="tx1">
                      <a:lumMod val="75000"/>
                      <a:lumOff val="25000"/>
                    </a:schemeClr>
                  </a:solidFill>
                </a:rPr>
                <a:t> 实验</a:t>
              </a:r>
              <a:endParaRPr lang="zh-CN" altLang="en-US" sz="2100" spc="225" dirty="0">
                <a:solidFill>
                  <a:schemeClr val="tx1">
                    <a:lumMod val="75000"/>
                    <a:lumOff val="25000"/>
                  </a:schemeClr>
                </a:solidFill>
              </a:endParaRPr>
            </a:p>
          </p:txBody>
        </p:sp>
      </p:grpSp>
      <p:sp>
        <p:nvSpPr>
          <p:cNvPr id="31" name="矩形 30"/>
          <p:cNvSpPr/>
          <p:nvPr/>
        </p:nvSpPr>
        <p:spPr>
          <a:xfrm>
            <a:off x="-1483529" y="38314"/>
            <a:ext cx="2411730" cy="299085"/>
          </a:xfrm>
          <a:prstGeom prst="rect">
            <a:avLst/>
          </a:prstGeom>
        </p:spPr>
        <p:txBody>
          <a:bodyPr wrap="none">
            <a:spAutoFit/>
          </a:bodyPr>
          <a:lstStyle/>
          <a:p>
            <a:r>
              <a:rPr lang="zh-CN" altLang="en-US" sz="1350" dirty="0">
                <a:solidFill>
                  <a:prstClr val="white"/>
                </a:solidFill>
              </a:rPr>
              <a:t>大数据应用人才培养系列教材</a:t>
            </a:r>
            <a:endParaRPr lang="zh-CN" altLang="en-US" sz="1350" dirty="0">
              <a:solidFill>
                <a:prstClr val="white"/>
              </a:solidFill>
            </a:endParaRP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49225" y="1741170"/>
            <a:ext cx="8845550" cy="2712720"/>
          </a:xfrm>
          <a:prstGeom prst="rect">
            <a:avLst/>
          </a:prstGeom>
        </p:spPr>
        <p:txBody>
          <a:bodyPr wrap="square">
            <a:spAutoFit/>
          </a:bodyPr>
          <a:lstStyle/>
          <a:p>
            <a:pPr indent="720090">
              <a:lnSpc>
                <a:spcPct val="150000"/>
              </a:lnSpc>
              <a:spcBef>
                <a:spcPts val="1000"/>
              </a:spcBef>
              <a:defRPr/>
            </a:pPr>
            <a:r>
              <a:rPr lang="en-US" altLang="zh-CN" b="1" dirty="0">
                <a:solidFill>
                  <a:srgbClr val="FF0000"/>
                </a:solidFill>
                <a:latin typeface="微软雅黑" panose="020B0503020204020204" pitchFamily="34" charset="-122"/>
                <a:ea typeface="微软雅黑" panose="020B0503020204020204" pitchFamily="34" charset="-122"/>
              </a:rPr>
              <a:t>scikit-learn </a:t>
            </a:r>
            <a:r>
              <a:rPr lang="zh-CN" altLang="en-US" dirty="0">
                <a:latin typeface="微软雅黑" panose="020B0503020204020204" pitchFamily="34" charset="-122"/>
                <a:ea typeface="微软雅黑" panose="020B0503020204020204" pitchFamily="34" charset="-122"/>
              </a:rPr>
              <a:t>又称 </a:t>
            </a:r>
            <a:r>
              <a:rPr lang="en-US" altLang="zh-CN" dirty="0" err="1">
                <a:latin typeface="微软雅黑" panose="020B0503020204020204" pitchFamily="34" charset="-122"/>
                <a:ea typeface="微软雅黑" panose="020B0503020204020204" pitchFamily="34" charset="-122"/>
              </a:rPr>
              <a:t>sklearn</a:t>
            </a:r>
            <a:r>
              <a:rPr lang="zh-CN" altLang="en-US" dirty="0">
                <a:latin typeface="微软雅黑" panose="020B0503020204020204" pitchFamily="34" charset="-122"/>
                <a:ea typeface="微软雅黑" panose="020B0503020204020204" pitchFamily="34" charset="-122"/>
              </a:rPr>
              <a:t>，是一种免费的第三方机器学习库，是 </a:t>
            </a:r>
            <a:r>
              <a:rPr lang="en-US" altLang="zh-CN" dirty="0">
                <a:latin typeface="微软雅黑" panose="020B0503020204020204" pitchFamily="34" charset="-122"/>
                <a:ea typeface="微软雅黑" panose="020B0503020204020204" pitchFamily="34" charset="-122"/>
              </a:rPr>
              <a:t>GitHub </a:t>
            </a:r>
            <a:r>
              <a:rPr lang="zh-CN" altLang="en-US" dirty="0">
                <a:latin typeface="微软雅黑" panose="020B0503020204020204" pitchFamily="34" charset="-122"/>
                <a:ea typeface="微软雅黑" panose="020B0503020204020204" pitchFamily="34" charset="-122"/>
              </a:rPr>
              <a:t>上最受欢迎的机器学习库之一，其主要是用 </a:t>
            </a:r>
            <a:r>
              <a:rPr lang="en-US" altLang="zh-CN" dirty="0">
                <a:latin typeface="微软雅黑" panose="020B0503020204020204" pitchFamily="34" charset="-122"/>
                <a:ea typeface="微软雅黑" panose="020B0503020204020204" pitchFamily="34" charset="-122"/>
              </a:rPr>
              <a:t>Python </a:t>
            </a:r>
            <a:r>
              <a:rPr lang="zh-CN" altLang="en-US" dirty="0">
                <a:latin typeface="微软雅黑" panose="020B0503020204020204" pitchFamily="34" charset="-122"/>
                <a:ea typeface="微软雅黑" panose="020B0503020204020204" pitchFamily="34" charset="-122"/>
              </a:rPr>
              <a:t>语言编写的，并且广泛使用 </a:t>
            </a:r>
            <a:r>
              <a:rPr lang="en-US" altLang="zh-CN" dirty="0">
                <a:latin typeface="微软雅黑" panose="020B0503020204020204" pitchFamily="34" charset="-122"/>
                <a:ea typeface="微软雅黑" panose="020B0503020204020204" pitchFamily="34" charset="-122"/>
              </a:rPr>
              <a:t>NumPy </a:t>
            </a:r>
            <a:r>
              <a:rPr lang="zh-CN" altLang="en-US" dirty="0">
                <a:latin typeface="微软雅黑" panose="020B0503020204020204" pitchFamily="34" charset="-122"/>
                <a:ea typeface="微软雅黑" panose="020B0503020204020204" pitchFamily="34" charset="-122"/>
              </a:rPr>
              <a:t>进行高性能的线性代数和数组运算。</a:t>
            </a:r>
            <a:endParaRPr lang="en-US" altLang="zh-CN" dirty="0">
              <a:latin typeface="微软雅黑" panose="020B0503020204020204" pitchFamily="34" charset="-122"/>
              <a:ea typeface="微软雅黑" panose="020B0503020204020204" pitchFamily="34" charset="-122"/>
            </a:endParaRPr>
          </a:p>
          <a:p>
            <a:pPr indent="720090">
              <a:lnSpc>
                <a:spcPct val="150000"/>
              </a:lnSpc>
              <a:spcBef>
                <a:spcPts val="1000"/>
              </a:spcBef>
              <a:defRPr/>
            </a:pPr>
            <a:r>
              <a:rPr lang="en-US" altLang="zh-CN" dirty="0">
                <a:latin typeface="微软雅黑" panose="020B0503020204020204" pitchFamily="34" charset="-122"/>
                <a:ea typeface="微软雅黑" panose="020B0503020204020204" pitchFamily="34" charset="-122"/>
              </a:rPr>
              <a:t>scikit-learn </a:t>
            </a:r>
            <a:r>
              <a:rPr lang="zh-CN" altLang="en-US" dirty="0">
                <a:latin typeface="微软雅黑" panose="020B0503020204020204" pitchFamily="34" charset="-122"/>
                <a:ea typeface="微软雅黑" panose="020B0503020204020204" pitchFamily="34" charset="-122"/>
              </a:rPr>
              <a:t>能够很好地与其他第三方库；例如，</a:t>
            </a:r>
            <a:r>
              <a:rPr lang="en-US" altLang="zh-CN" dirty="0">
                <a:latin typeface="微软雅黑" panose="020B0503020204020204" pitchFamily="34" charset="-122"/>
                <a:ea typeface="微软雅黑" panose="020B0503020204020204" pitchFamily="34" charset="-122"/>
              </a:rPr>
              <a:t>SciPy</a:t>
            </a:r>
            <a:r>
              <a:rPr lang="zh-CN" altLang="en-US"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matplotlib </a:t>
            </a:r>
            <a:r>
              <a:rPr lang="zh-CN" altLang="en-US" dirty="0">
                <a:latin typeface="微软雅黑" panose="020B0503020204020204" pitchFamily="34" charset="-122"/>
                <a:ea typeface="微软雅黑" panose="020B0503020204020204" pitchFamily="34" charset="-122"/>
              </a:rPr>
              <a:t>和 </a:t>
            </a:r>
            <a:r>
              <a:rPr lang="en-US" altLang="zh-CN" dirty="0">
                <a:latin typeface="微软雅黑" panose="020B0503020204020204" pitchFamily="34" charset="-122"/>
                <a:ea typeface="微软雅黑" panose="020B0503020204020204" pitchFamily="34" charset="-122"/>
              </a:rPr>
              <a:t>pandas</a:t>
            </a:r>
            <a:r>
              <a:rPr lang="zh-CN" altLang="en-US" dirty="0">
                <a:latin typeface="微软雅黑" panose="020B0503020204020204" pitchFamily="34" charset="-122"/>
                <a:ea typeface="微软雅黑" panose="020B0503020204020204" pitchFamily="34" charset="-122"/>
              </a:rPr>
              <a:t>等集成在一起使用。它囊括了常见的机器学习算法，特别适合初学者进行机器学习模型的构建与应用。</a:t>
            </a:r>
            <a:endParaRPr lang="zh-CN" altLang="en-US" dirty="0">
              <a:latin typeface="微软雅黑" panose="020B0503020204020204" pitchFamily="34" charset="-122"/>
              <a:ea typeface="微软雅黑" panose="020B0503020204020204" pitchFamily="34" charset="-122"/>
            </a:endParaRPr>
          </a:p>
        </p:txBody>
      </p:sp>
      <p:sp>
        <p:nvSpPr>
          <p:cNvPr id="5" name="TextBox 3"/>
          <p:cNvSpPr txBox="1"/>
          <p:nvPr/>
        </p:nvSpPr>
        <p:spPr>
          <a:xfrm>
            <a:off x="73792" y="83416"/>
            <a:ext cx="3578469" cy="737235"/>
          </a:xfrm>
          <a:prstGeom prst="rect">
            <a:avLst/>
          </a:prstGeom>
          <a:noFill/>
        </p:spPr>
        <p:txBody>
          <a:bodyPr wrap="square" rtlCol="0">
            <a:spAutoFit/>
          </a:bodyPr>
          <a:lstStyle/>
          <a:p>
            <a:r>
              <a:rPr lang="en-US" altLang="zh-CN" sz="2100" b="1" spc="225" dirty="0">
                <a:solidFill>
                  <a:prstClr val="white"/>
                </a:solidFill>
              </a:rPr>
              <a:t>15.2  scikit-learn </a:t>
            </a:r>
            <a:r>
              <a:rPr lang="zh-CN" altLang="en-US" sz="2100" b="1" spc="225" dirty="0">
                <a:solidFill>
                  <a:prstClr val="white"/>
                </a:solidFill>
              </a:rPr>
              <a:t>简介</a:t>
            </a:r>
            <a:endParaRPr lang="zh-CN" altLang="en-US" sz="2100" b="1" spc="225" dirty="0">
              <a:solidFill>
                <a:prstClr val="white"/>
              </a:solidFill>
            </a:endParaRPr>
          </a:p>
          <a:p>
            <a:endParaRPr lang="en-US" altLang="zh-CN" sz="2100" b="1" spc="225" dirty="0">
              <a:solidFill>
                <a:prstClr val="white"/>
              </a:solidFill>
            </a:endParaRPr>
          </a:p>
        </p:txBody>
      </p:sp>
      <p:sp>
        <p:nvSpPr>
          <p:cNvPr id="6" name="TextBox 4"/>
          <p:cNvSpPr txBox="1"/>
          <p:nvPr/>
        </p:nvSpPr>
        <p:spPr>
          <a:xfrm>
            <a:off x="6316604" y="218809"/>
            <a:ext cx="3006969" cy="300355"/>
          </a:xfrm>
          <a:prstGeom prst="rect">
            <a:avLst/>
          </a:prstGeom>
          <a:noFill/>
        </p:spPr>
        <p:txBody>
          <a:bodyPr wrap="square" rtlCol="0">
            <a:spAutoFit/>
          </a:bodyPr>
          <a:lstStyle/>
          <a:p>
            <a:r>
              <a:rPr lang="zh-CN" altLang="en-US" sz="1355" dirty="0">
                <a:solidFill>
                  <a:prstClr val="white"/>
                </a:solidFill>
              </a:rPr>
              <a:t>  第十五章　项目实战：机器学习</a:t>
            </a:r>
            <a:endParaRPr lang="zh-CN" altLang="en-US" sz="1355" dirty="0">
              <a:solidFill>
                <a:prstClr val="white"/>
              </a:solidFill>
            </a:endParaRP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319405" y="1751965"/>
            <a:ext cx="9040495" cy="2661920"/>
          </a:xfrm>
        </p:spPr>
        <p:txBody>
          <a:bodyPr>
            <a:noAutofit/>
          </a:bodyPr>
          <a:lstStyle/>
          <a:p>
            <a:pPr>
              <a:lnSpc>
                <a:spcPct val="220000"/>
              </a:lnSpc>
            </a:pPr>
            <a:r>
              <a:rPr lang="zh-CN" altLang="en-US" sz="1800" dirty="0">
                <a:latin typeface="微软雅黑" panose="020B0503020204020204" pitchFamily="34" charset="-122"/>
                <a:ea typeface="微软雅黑" panose="020B0503020204020204" pitchFamily="34" charset="-122"/>
              </a:rPr>
              <a:t>（</a:t>
            </a:r>
            <a:r>
              <a:rPr lang="en-US" altLang="zh-CN" sz="1800" dirty="0">
                <a:latin typeface="微软雅黑" panose="020B0503020204020204" pitchFamily="34" charset="-122"/>
                <a:ea typeface="微软雅黑" panose="020B0503020204020204" pitchFamily="34" charset="-122"/>
              </a:rPr>
              <a:t>1</a:t>
            </a:r>
            <a:r>
              <a:rPr lang="zh-CN" altLang="en-US" sz="1800" dirty="0">
                <a:latin typeface="微软雅黑" panose="020B0503020204020204" pitchFamily="34" charset="-122"/>
                <a:ea typeface="微软雅黑" panose="020B0503020204020204" pitchFamily="34" charset="-122"/>
              </a:rPr>
              <a:t>）</a:t>
            </a:r>
            <a:r>
              <a:rPr lang="en-US" altLang="zh-CN" sz="1800" dirty="0">
                <a:latin typeface="微软雅黑" panose="020B0503020204020204" pitchFamily="34" charset="-122"/>
                <a:ea typeface="微软雅黑" panose="020B0503020204020204" pitchFamily="34" charset="-122"/>
              </a:rPr>
              <a:t>scikit-learn </a:t>
            </a:r>
            <a:r>
              <a:rPr lang="zh-CN" altLang="en-US" sz="1800" dirty="0">
                <a:latin typeface="微软雅黑" panose="020B0503020204020204" pitchFamily="34" charset="-122"/>
                <a:ea typeface="微软雅黑" panose="020B0503020204020204" pitchFamily="34" charset="-122"/>
              </a:rPr>
              <a:t>是一种简单且高效的数据分析预测工具。</a:t>
            </a:r>
            <a:endParaRPr lang="en-US" altLang="zh-CN" sz="1800" dirty="0">
              <a:latin typeface="微软雅黑" panose="020B0503020204020204" pitchFamily="34" charset="-122"/>
              <a:ea typeface="微软雅黑" panose="020B0503020204020204" pitchFamily="34" charset="-122"/>
            </a:endParaRPr>
          </a:p>
          <a:p>
            <a:pPr>
              <a:lnSpc>
                <a:spcPct val="220000"/>
              </a:lnSpc>
            </a:pPr>
            <a:r>
              <a:rPr lang="zh-CN" altLang="en-US" sz="1800" dirty="0">
                <a:latin typeface="微软雅黑" panose="020B0503020204020204" pitchFamily="34" charset="-122"/>
                <a:ea typeface="微软雅黑" panose="020B0503020204020204" pitchFamily="34" charset="-122"/>
              </a:rPr>
              <a:t>（</a:t>
            </a:r>
            <a:r>
              <a:rPr lang="en-US" altLang="zh-CN" sz="1800" dirty="0">
                <a:latin typeface="微软雅黑" panose="020B0503020204020204" pitchFamily="34" charset="-122"/>
                <a:ea typeface="微软雅黑" panose="020B0503020204020204" pitchFamily="34" charset="-122"/>
              </a:rPr>
              <a:t>2</a:t>
            </a:r>
            <a:r>
              <a:rPr lang="zh-CN" altLang="en-US" sz="1800" dirty="0">
                <a:latin typeface="微软雅黑" panose="020B0503020204020204" pitchFamily="34" charset="-122"/>
                <a:ea typeface="微软雅黑" panose="020B0503020204020204" pitchFamily="34" charset="-122"/>
              </a:rPr>
              <a:t>）</a:t>
            </a:r>
            <a:r>
              <a:rPr lang="en-US" altLang="zh-CN" sz="1800" dirty="0">
                <a:latin typeface="微软雅黑" panose="020B0503020204020204" pitchFamily="34" charset="-122"/>
                <a:ea typeface="微软雅黑" panose="020B0503020204020204" pitchFamily="34" charset="-122"/>
              </a:rPr>
              <a:t>scikit-learn </a:t>
            </a:r>
            <a:r>
              <a:rPr lang="zh-CN" altLang="en-US" sz="1800" dirty="0">
                <a:latin typeface="微软雅黑" panose="020B0503020204020204" pitchFamily="34" charset="-122"/>
                <a:ea typeface="微软雅黑" panose="020B0503020204020204" pitchFamily="34" charset="-122"/>
              </a:rPr>
              <a:t>能够满足不同学习者的使用需求，而且可以在不同的场景重用。</a:t>
            </a:r>
            <a:endParaRPr lang="en-US" altLang="zh-CN" sz="1800" dirty="0">
              <a:latin typeface="微软雅黑" panose="020B0503020204020204" pitchFamily="34" charset="-122"/>
              <a:ea typeface="微软雅黑" panose="020B0503020204020204" pitchFamily="34" charset="-122"/>
            </a:endParaRPr>
          </a:p>
          <a:p>
            <a:pPr>
              <a:lnSpc>
                <a:spcPct val="220000"/>
              </a:lnSpc>
            </a:pPr>
            <a:r>
              <a:rPr lang="zh-CN" altLang="en-US" sz="1800" dirty="0">
                <a:latin typeface="微软雅黑" panose="020B0503020204020204" pitchFamily="34" charset="-122"/>
                <a:ea typeface="微软雅黑" panose="020B0503020204020204" pitchFamily="34" charset="-122"/>
              </a:rPr>
              <a:t>（</a:t>
            </a:r>
            <a:r>
              <a:rPr lang="en-US" altLang="zh-CN" sz="1800" dirty="0">
                <a:latin typeface="微软雅黑" panose="020B0503020204020204" pitchFamily="34" charset="-122"/>
                <a:ea typeface="微软雅黑" panose="020B0503020204020204" pitchFamily="34" charset="-122"/>
              </a:rPr>
              <a:t>3</a:t>
            </a:r>
            <a:r>
              <a:rPr lang="zh-CN" altLang="en-US" sz="1800" dirty="0">
                <a:latin typeface="微软雅黑" panose="020B0503020204020204" pitchFamily="34" charset="-122"/>
                <a:ea typeface="微软雅黑" panose="020B0503020204020204" pitchFamily="34" charset="-122"/>
              </a:rPr>
              <a:t>）</a:t>
            </a:r>
            <a:r>
              <a:rPr lang="en-US" altLang="zh-CN" sz="1800" dirty="0">
                <a:latin typeface="微软雅黑" panose="020B0503020204020204" pitchFamily="34" charset="-122"/>
                <a:ea typeface="微软雅黑" panose="020B0503020204020204" pitchFamily="34" charset="-122"/>
              </a:rPr>
              <a:t>scikit-learn </a:t>
            </a:r>
            <a:r>
              <a:rPr lang="zh-CN" altLang="en-US" sz="1800" dirty="0">
                <a:latin typeface="微软雅黑" panose="020B0503020204020204" pitchFamily="34" charset="-122"/>
                <a:ea typeface="微软雅黑" panose="020B0503020204020204" pitchFamily="34" charset="-122"/>
              </a:rPr>
              <a:t>性能的发挥依托于第三方开源库。</a:t>
            </a:r>
            <a:endParaRPr lang="en-US" altLang="zh-CN" sz="1800" dirty="0">
              <a:latin typeface="微软雅黑" panose="020B0503020204020204" pitchFamily="34" charset="-122"/>
              <a:ea typeface="微软雅黑" panose="020B0503020204020204" pitchFamily="34" charset="-122"/>
            </a:endParaRPr>
          </a:p>
          <a:p>
            <a:pPr>
              <a:lnSpc>
                <a:spcPct val="220000"/>
              </a:lnSpc>
            </a:pPr>
            <a:r>
              <a:rPr lang="zh-CN" altLang="en-US" sz="1800" dirty="0">
                <a:latin typeface="微软雅黑" panose="020B0503020204020204" pitchFamily="34" charset="-122"/>
                <a:ea typeface="微软雅黑" panose="020B0503020204020204" pitchFamily="34" charset="-122"/>
              </a:rPr>
              <a:t>（</a:t>
            </a:r>
            <a:r>
              <a:rPr lang="en-US" altLang="zh-CN" sz="1800" dirty="0">
                <a:latin typeface="微软雅黑" panose="020B0503020204020204" pitchFamily="34" charset="-122"/>
                <a:ea typeface="微软雅黑" panose="020B0503020204020204" pitchFamily="34" charset="-122"/>
              </a:rPr>
              <a:t>4</a:t>
            </a:r>
            <a:r>
              <a:rPr lang="zh-CN" altLang="en-US" sz="1800" dirty="0">
                <a:latin typeface="微软雅黑" panose="020B0503020204020204" pitchFamily="34" charset="-122"/>
                <a:ea typeface="微软雅黑" panose="020B0503020204020204" pitchFamily="34" charset="-122"/>
              </a:rPr>
              <a:t>）</a:t>
            </a:r>
            <a:r>
              <a:rPr lang="en-US" altLang="zh-CN" sz="1800" dirty="0">
                <a:latin typeface="微软雅黑" panose="020B0503020204020204" pitchFamily="34" charset="-122"/>
                <a:ea typeface="微软雅黑" panose="020B0503020204020204" pitchFamily="34" charset="-122"/>
              </a:rPr>
              <a:t>scikit-learn </a:t>
            </a:r>
            <a:r>
              <a:rPr lang="zh-CN" altLang="en-US" sz="1800" dirty="0">
                <a:latin typeface="微软雅黑" panose="020B0503020204020204" pitchFamily="34" charset="-122"/>
                <a:ea typeface="微软雅黑" panose="020B0503020204020204" pitchFamily="34" charset="-122"/>
              </a:rPr>
              <a:t>不仅开放源代码，而且可用于商业场景。</a:t>
            </a:r>
            <a:endParaRPr lang="zh-CN" altLang="en-US" sz="1800" dirty="0">
              <a:latin typeface="微软雅黑" panose="020B0503020204020204" pitchFamily="34" charset="-122"/>
              <a:ea typeface="微软雅黑" panose="020B0503020204020204" pitchFamily="34" charset="-122"/>
            </a:endParaRPr>
          </a:p>
        </p:txBody>
      </p:sp>
      <p:sp>
        <p:nvSpPr>
          <p:cNvPr id="7" name="TextBox 3"/>
          <p:cNvSpPr txBox="1"/>
          <p:nvPr/>
        </p:nvSpPr>
        <p:spPr>
          <a:xfrm>
            <a:off x="319537" y="132946"/>
            <a:ext cx="3578469" cy="737235"/>
          </a:xfrm>
          <a:prstGeom prst="rect">
            <a:avLst/>
          </a:prstGeom>
          <a:noFill/>
        </p:spPr>
        <p:txBody>
          <a:bodyPr wrap="square" rtlCol="0">
            <a:spAutoFit/>
          </a:bodyPr>
          <a:lstStyle/>
          <a:p>
            <a:r>
              <a:rPr lang="en-US" altLang="zh-CN" sz="2100" b="1" spc="225" dirty="0">
                <a:solidFill>
                  <a:prstClr val="white"/>
                </a:solidFill>
              </a:rPr>
              <a:t>15.2  scikit-learn </a:t>
            </a:r>
            <a:r>
              <a:rPr lang="zh-CN" altLang="en-US" sz="2100" b="1" spc="225" dirty="0">
                <a:solidFill>
                  <a:prstClr val="white"/>
                </a:solidFill>
              </a:rPr>
              <a:t>简介</a:t>
            </a:r>
            <a:endParaRPr lang="zh-CN" altLang="en-US" sz="2100" b="1" spc="225" dirty="0">
              <a:solidFill>
                <a:prstClr val="white"/>
              </a:solidFill>
            </a:endParaRPr>
          </a:p>
          <a:p>
            <a:endParaRPr lang="en-US" altLang="zh-CN" sz="2100" b="1" spc="225" dirty="0">
              <a:solidFill>
                <a:prstClr val="white"/>
              </a:solidFill>
            </a:endParaRPr>
          </a:p>
        </p:txBody>
      </p:sp>
      <p:sp>
        <p:nvSpPr>
          <p:cNvPr id="8" name="文本占位符 1"/>
          <p:cNvSpPr txBox="1"/>
          <p:nvPr/>
        </p:nvSpPr>
        <p:spPr>
          <a:xfrm>
            <a:off x="447426" y="942078"/>
            <a:ext cx="7187283" cy="98236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dirty="0">
                <a:latin typeface="微软雅黑" panose="020B0503020204020204" pitchFamily="34" charset="-122"/>
                <a:ea typeface="微软雅黑" panose="020B0503020204020204" pitchFamily="34" charset="-122"/>
              </a:rPr>
              <a:t>15.2.1 scikit-learn </a:t>
            </a:r>
            <a:r>
              <a:rPr lang="zh-CN" altLang="en-US" sz="2000" dirty="0">
                <a:latin typeface="微软雅黑" panose="020B0503020204020204" pitchFamily="34" charset="-122"/>
                <a:ea typeface="微软雅黑" panose="020B0503020204020204" pitchFamily="34" charset="-122"/>
              </a:rPr>
              <a:t>的特点与功能</a:t>
            </a:r>
            <a:endParaRPr lang="zh-CN" altLang="en-US" sz="2000" dirty="0"/>
          </a:p>
          <a:p>
            <a:endParaRPr lang="zh-CN" altLang="en-US" sz="2000" dirty="0"/>
          </a:p>
        </p:txBody>
      </p:sp>
      <p:sp>
        <p:nvSpPr>
          <p:cNvPr id="9" name="TextBox 4"/>
          <p:cNvSpPr txBox="1"/>
          <p:nvPr/>
        </p:nvSpPr>
        <p:spPr>
          <a:xfrm>
            <a:off x="6480434" y="246114"/>
            <a:ext cx="3006969" cy="300355"/>
          </a:xfrm>
          <a:prstGeom prst="rect">
            <a:avLst/>
          </a:prstGeom>
          <a:noFill/>
        </p:spPr>
        <p:txBody>
          <a:bodyPr wrap="square" rtlCol="0">
            <a:spAutoFit/>
          </a:bodyPr>
          <a:lstStyle/>
          <a:p>
            <a:r>
              <a:rPr lang="zh-CN" altLang="en-US" sz="1355" dirty="0">
                <a:solidFill>
                  <a:prstClr val="white"/>
                </a:solidFill>
              </a:rPr>
              <a:t>  第十五章　项目实战：机器学习</a:t>
            </a:r>
            <a:endParaRPr lang="zh-CN" altLang="en-US" sz="1355" dirty="0">
              <a:solidFill>
                <a:prstClr val="white"/>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226060" y="1411605"/>
            <a:ext cx="8917940" cy="1805305"/>
          </a:xfrm>
        </p:spPr>
        <p:txBody>
          <a:bodyPr>
            <a:noAutofit/>
          </a:bodyPr>
          <a:lstStyle/>
          <a:p>
            <a:pPr>
              <a:lnSpc>
                <a:spcPct val="150000"/>
              </a:lnSpc>
            </a:pPr>
            <a:r>
              <a:rPr lang="en-US" altLang="zh-CN" sz="1800" dirty="0">
                <a:latin typeface="微软雅黑" panose="020B0503020204020204" pitchFamily="34" charset="-122"/>
                <a:ea typeface="微软雅黑" panose="020B0503020204020204" pitchFamily="34" charset="-122"/>
              </a:rPr>
              <a:t>scikit-learn </a:t>
            </a:r>
            <a:r>
              <a:rPr lang="zh-CN" altLang="en-US" sz="1800" dirty="0">
                <a:latin typeface="微软雅黑" panose="020B0503020204020204" pitchFamily="34" charset="-122"/>
                <a:ea typeface="微软雅黑" panose="020B0503020204020204" pitchFamily="34" charset="-122"/>
              </a:rPr>
              <a:t>的安装方式也有两种：</a:t>
            </a:r>
            <a:endParaRPr lang="en-US" altLang="zh-CN" sz="1800" dirty="0">
              <a:latin typeface="微软雅黑" panose="020B0503020204020204" pitchFamily="34" charset="-122"/>
              <a:ea typeface="微软雅黑" panose="020B0503020204020204" pitchFamily="34" charset="-122"/>
            </a:endParaRPr>
          </a:p>
          <a:p>
            <a:pPr>
              <a:lnSpc>
                <a:spcPct val="150000"/>
              </a:lnSpc>
            </a:pPr>
            <a:r>
              <a:rPr lang="zh-CN" altLang="en-US" sz="1800" b="1" dirty="0">
                <a:solidFill>
                  <a:srgbClr val="FF0000"/>
                </a:solidFill>
                <a:latin typeface="微软雅黑" panose="020B0503020204020204" pitchFamily="34" charset="-122"/>
                <a:ea typeface="微软雅黑" panose="020B0503020204020204" pitchFamily="34" charset="-122"/>
              </a:rPr>
              <a:t>（</a:t>
            </a:r>
            <a:r>
              <a:rPr lang="en-US" altLang="zh-CN" sz="1800" b="1" dirty="0">
                <a:solidFill>
                  <a:srgbClr val="FF0000"/>
                </a:solidFill>
                <a:latin typeface="微软雅黑" panose="020B0503020204020204" pitchFamily="34" charset="-122"/>
                <a:ea typeface="微软雅黑" panose="020B0503020204020204" pitchFamily="34" charset="-122"/>
              </a:rPr>
              <a:t>1</a:t>
            </a:r>
            <a:r>
              <a:rPr lang="zh-CN" altLang="en-US" sz="1800" b="1" dirty="0">
                <a:solidFill>
                  <a:srgbClr val="FF0000"/>
                </a:solidFill>
                <a:latin typeface="微软雅黑" panose="020B0503020204020204" pitchFamily="34" charset="-122"/>
                <a:ea typeface="微软雅黑" panose="020B0503020204020204" pitchFamily="34" charset="-122"/>
              </a:rPr>
              <a:t>）通过执行源代码文件中的 </a:t>
            </a:r>
            <a:r>
              <a:rPr lang="en-US" altLang="zh-CN" sz="1800" b="1" dirty="0">
                <a:solidFill>
                  <a:srgbClr val="FF0000"/>
                </a:solidFill>
                <a:latin typeface="微软雅黑" panose="020B0503020204020204" pitchFamily="34" charset="-122"/>
                <a:ea typeface="微软雅黑" panose="020B0503020204020204" pitchFamily="34" charset="-122"/>
              </a:rPr>
              <a:t>setup.py </a:t>
            </a:r>
            <a:r>
              <a:rPr lang="zh-CN" altLang="en-US" sz="1800" b="1" dirty="0">
                <a:solidFill>
                  <a:srgbClr val="FF0000"/>
                </a:solidFill>
                <a:latin typeface="微软雅黑" panose="020B0503020204020204" pitchFamily="34" charset="-122"/>
                <a:ea typeface="微软雅黑" panose="020B0503020204020204" pitchFamily="34" charset="-122"/>
              </a:rPr>
              <a:t>文件安装</a:t>
            </a:r>
            <a:r>
              <a:rPr lang="zh-CN" altLang="en-US" sz="1800" dirty="0">
                <a:latin typeface="微软雅黑" panose="020B0503020204020204" pitchFamily="34" charset="-122"/>
                <a:ea typeface="微软雅黑" panose="020B0503020204020204" pitchFamily="34" charset="-122"/>
              </a:rPr>
              <a:t>；</a:t>
            </a:r>
            <a:endParaRPr lang="en-US" altLang="zh-CN" sz="1800" dirty="0">
              <a:latin typeface="微软雅黑" panose="020B0503020204020204" pitchFamily="34" charset="-122"/>
              <a:ea typeface="微软雅黑" panose="020B0503020204020204" pitchFamily="34" charset="-122"/>
            </a:endParaRPr>
          </a:p>
          <a:p>
            <a:pPr>
              <a:lnSpc>
                <a:spcPct val="150000"/>
              </a:lnSpc>
            </a:pPr>
            <a:r>
              <a:rPr lang="zh-CN" altLang="en-US" sz="1800" dirty="0">
                <a:latin typeface="微软雅黑" panose="020B0503020204020204" pitchFamily="34" charset="-122"/>
                <a:ea typeface="微软雅黑" panose="020B0503020204020204" pitchFamily="34" charset="-122"/>
              </a:rPr>
              <a:t>（</a:t>
            </a:r>
            <a:r>
              <a:rPr lang="en-US" altLang="zh-CN" sz="1800" dirty="0">
                <a:latin typeface="微软雅黑" panose="020B0503020204020204" pitchFamily="34" charset="-122"/>
                <a:ea typeface="微软雅黑" panose="020B0503020204020204" pitchFamily="34" charset="-122"/>
              </a:rPr>
              <a:t>2</a:t>
            </a:r>
            <a:r>
              <a:rPr lang="zh-CN" altLang="en-US" sz="1800" dirty="0">
                <a:latin typeface="微软雅黑" panose="020B0503020204020204" pitchFamily="34" charset="-122"/>
                <a:ea typeface="微软雅黑" panose="020B0503020204020204" pitchFamily="34" charset="-122"/>
              </a:rPr>
              <a:t>）通过 </a:t>
            </a:r>
            <a:r>
              <a:rPr lang="en-US" altLang="zh-CN" sz="1800" dirty="0">
                <a:latin typeface="微软雅黑" panose="020B0503020204020204" pitchFamily="34" charset="-122"/>
                <a:ea typeface="微软雅黑" panose="020B0503020204020204" pitchFamily="34" charset="-122"/>
              </a:rPr>
              <a:t>pip </a:t>
            </a:r>
            <a:r>
              <a:rPr lang="zh-CN" altLang="en-US" sz="1800" dirty="0">
                <a:latin typeface="微软雅黑" panose="020B0503020204020204" pitchFamily="34" charset="-122"/>
                <a:ea typeface="微软雅黑" panose="020B0503020204020204" pitchFamily="34" charset="-122"/>
              </a:rPr>
              <a:t>命令安装。</a:t>
            </a:r>
            <a:endParaRPr lang="en-US" altLang="zh-CN" sz="1800" dirty="0">
              <a:latin typeface="微软雅黑" panose="020B0503020204020204" pitchFamily="34" charset="-122"/>
              <a:ea typeface="微软雅黑" panose="020B0503020204020204" pitchFamily="34" charset="-122"/>
            </a:endParaRPr>
          </a:p>
          <a:p>
            <a:pPr>
              <a:lnSpc>
                <a:spcPct val="150000"/>
              </a:lnSpc>
            </a:pPr>
            <a:r>
              <a:rPr lang="zh-CN" altLang="en-US" sz="1800" dirty="0">
                <a:latin typeface="微软雅黑" panose="020B0503020204020204" pitchFamily="34" charset="-122"/>
                <a:ea typeface="微软雅黑" panose="020B0503020204020204" pitchFamily="34" charset="-122"/>
              </a:rPr>
              <a:t>这里，选择第一种安装方 式进行 </a:t>
            </a:r>
            <a:r>
              <a:rPr lang="en-US" altLang="zh-CN" sz="1800" dirty="0">
                <a:latin typeface="微软雅黑" panose="020B0503020204020204" pitchFamily="34" charset="-122"/>
                <a:ea typeface="微软雅黑" panose="020B0503020204020204" pitchFamily="34" charset="-122"/>
              </a:rPr>
              <a:t>scikit-learn </a:t>
            </a:r>
            <a:r>
              <a:rPr lang="zh-CN" altLang="en-US" sz="1800" dirty="0">
                <a:latin typeface="微软雅黑" panose="020B0503020204020204" pitchFamily="34" charset="-122"/>
                <a:ea typeface="微软雅黑" panose="020B0503020204020204" pitchFamily="34" charset="-122"/>
              </a:rPr>
              <a:t>的安装。</a:t>
            </a:r>
            <a:endParaRPr lang="zh-CN" altLang="en-US" sz="1800" dirty="0">
              <a:latin typeface="微软雅黑" panose="020B0503020204020204" pitchFamily="34" charset="-122"/>
              <a:ea typeface="微软雅黑" panose="020B0503020204020204" pitchFamily="34" charset="-122"/>
            </a:endParaRPr>
          </a:p>
        </p:txBody>
      </p:sp>
      <p:sp>
        <p:nvSpPr>
          <p:cNvPr id="7" name="文本框 6"/>
          <p:cNvSpPr txBox="1"/>
          <p:nvPr/>
        </p:nvSpPr>
        <p:spPr>
          <a:xfrm>
            <a:off x="219710" y="4100195"/>
            <a:ext cx="8573770" cy="1383665"/>
          </a:xfrm>
          <a:prstGeom prst="rect">
            <a:avLst/>
          </a:prstGeom>
          <a:noFill/>
        </p:spPr>
        <p:txBody>
          <a:bodyPr wrap="square">
            <a:spAutoFit/>
          </a:bodyPr>
          <a:lstStyle/>
          <a:p>
            <a:pPr>
              <a:lnSpc>
                <a:spcPct val="150000"/>
              </a:lnSpc>
              <a:spcBef>
                <a:spcPts val="1000"/>
              </a:spcBef>
            </a:pPr>
            <a:r>
              <a:rPr lang="zh-CN" altLang="en-US" sz="2000" dirty="0">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首先需要到 </a:t>
            </a:r>
            <a:r>
              <a:rPr lang="en-US" altLang="zh-CN" dirty="0">
                <a:latin typeface="微软雅黑" panose="020B0503020204020204" pitchFamily="34" charset="-122"/>
                <a:ea typeface="微软雅黑" panose="020B0503020204020204" pitchFamily="34" charset="-122"/>
              </a:rPr>
              <a:t>scikit-learn </a:t>
            </a:r>
            <a:r>
              <a:rPr lang="zh-CN" altLang="en-US" dirty="0">
                <a:latin typeface="微软雅黑" panose="020B0503020204020204" pitchFamily="34" charset="-122"/>
                <a:ea typeface="微软雅黑" panose="020B0503020204020204" pitchFamily="34" charset="-122"/>
              </a:rPr>
              <a:t>模块所在的网站上下载操作系统所对应的安装源码，具体可从 </a:t>
            </a:r>
            <a:r>
              <a:rPr lang="zh-CN" altLang="en-US" u="sng" dirty="0">
                <a:latin typeface="微软雅黑" panose="020B0503020204020204" pitchFamily="34" charset="-122"/>
                <a:ea typeface="微软雅黑" panose="020B0503020204020204" pitchFamily="34" charset="-122"/>
              </a:rPr>
              <a:t>网站 </a:t>
            </a:r>
            <a:r>
              <a:rPr lang="en-US" altLang="zh-CN" u="sng" dirty="0">
                <a:solidFill>
                  <a:srgbClr val="0070C0"/>
                </a:solidFill>
                <a:latin typeface="微软雅黑" panose="020B0503020204020204" pitchFamily="34" charset="-122"/>
                <a:ea typeface="微软雅黑" panose="020B0503020204020204" pitchFamily="34" charset="-122"/>
              </a:rPr>
              <a:t>https://pypi.org/project/scikit-learn/</a:t>
            </a:r>
            <a:r>
              <a:rPr lang="zh-CN" altLang="en-US" dirty="0">
                <a:latin typeface="微软雅黑" panose="020B0503020204020204" pitchFamily="34" charset="-122"/>
                <a:ea typeface="微软雅黑" panose="020B0503020204020204" pitchFamily="34" charset="-122"/>
              </a:rPr>
              <a:t>或 </a:t>
            </a:r>
            <a:r>
              <a:rPr lang="en-US" altLang="zh-CN" u="sng" dirty="0">
                <a:solidFill>
                  <a:srgbClr val="0070C0"/>
                </a:solidFill>
                <a:latin typeface="微软雅黑" panose="020B0503020204020204" pitchFamily="34" charset="-122"/>
                <a:ea typeface="微软雅黑" panose="020B0503020204020204" pitchFamily="34" charset="-122"/>
              </a:rPr>
              <a:t>https://scikit-learn.org/stable/</a:t>
            </a:r>
            <a:r>
              <a:rPr lang="zh-CN" altLang="en-US" dirty="0">
                <a:latin typeface="微软雅黑" panose="020B0503020204020204" pitchFamily="34" charset="-122"/>
                <a:ea typeface="微软雅黑" panose="020B0503020204020204" pitchFamily="34" charset="-122"/>
              </a:rPr>
              <a:t>中获取。这里选择从 </a:t>
            </a:r>
            <a:r>
              <a:rPr lang="en-US" altLang="zh-CN" dirty="0" err="1">
                <a:latin typeface="微软雅黑" panose="020B0503020204020204" pitchFamily="34" charset="-122"/>
                <a:ea typeface="微软雅黑" panose="020B0503020204020204" pitchFamily="34" charset="-122"/>
              </a:rPr>
              <a:t>PyPI</a:t>
            </a:r>
            <a:r>
              <a:rPr lang="en-US" altLang="zh-CN" dirty="0">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官方网站获取，并安装 </a:t>
            </a:r>
            <a:r>
              <a:rPr lang="en-US" altLang="zh-CN" dirty="0">
                <a:latin typeface="微软雅黑" panose="020B0503020204020204" pitchFamily="34" charset="-122"/>
                <a:ea typeface="微软雅黑" panose="020B0503020204020204" pitchFamily="34" charset="-122"/>
              </a:rPr>
              <a:t>scikit-learn </a:t>
            </a:r>
            <a:r>
              <a:rPr lang="zh-CN" altLang="en-US" dirty="0">
                <a:latin typeface="微软雅黑" panose="020B0503020204020204" pitchFamily="34" charset="-122"/>
                <a:ea typeface="微软雅黑" panose="020B0503020204020204" pitchFamily="34" charset="-122"/>
              </a:rPr>
              <a:t>库。</a:t>
            </a:r>
            <a:endParaRPr lang="zh-CN" altLang="en-US" dirty="0">
              <a:latin typeface="微软雅黑" panose="020B0503020204020204" pitchFamily="34" charset="-122"/>
              <a:ea typeface="微软雅黑" panose="020B0503020204020204" pitchFamily="34" charset="-122"/>
            </a:endParaRPr>
          </a:p>
        </p:txBody>
      </p:sp>
      <p:sp>
        <p:nvSpPr>
          <p:cNvPr id="8" name="TextBox 3"/>
          <p:cNvSpPr txBox="1"/>
          <p:nvPr/>
        </p:nvSpPr>
        <p:spPr>
          <a:xfrm>
            <a:off x="219842" y="96116"/>
            <a:ext cx="3578469" cy="737235"/>
          </a:xfrm>
          <a:prstGeom prst="rect">
            <a:avLst/>
          </a:prstGeom>
          <a:noFill/>
        </p:spPr>
        <p:txBody>
          <a:bodyPr wrap="square" rtlCol="0">
            <a:spAutoFit/>
          </a:bodyPr>
          <a:lstStyle/>
          <a:p>
            <a:r>
              <a:rPr lang="en-US" altLang="zh-CN" sz="2100" b="1" spc="225" dirty="0">
                <a:solidFill>
                  <a:prstClr val="white"/>
                </a:solidFill>
              </a:rPr>
              <a:t>15.2  scikit-learn </a:t>
            </a:r>
            <a:r>
              <a:rPr lang="zh-CN" altLang="en-US" sz="2100" b="1" spc="225" dirty="0">
                <a:solidFill>
                  <a:prstClr val="white"/>
                </a:solidFill>
              </a:rPr>
              <a:t>简介</a:t>
            </a:r>
            <a:endParaRPr lang="zh-CN" altLang="en-US" sz="2100" b="1" spc="225" dirty="0">
              <a:solidFill>
                <a:prstClr val="white"/>
              </a:solidFill>
            </a:endParaRPr>
          </a:p>
          <a:p>
            <a:endParaRPr lang="en-US" altLang="zh-CN" sz="2100" b="1" spc="225" dirty="0">
              <a:solidFill>
                <a:prstClr val="white"/>
              </a:solidFill>
            </a:endParaRPr>
          </a:p>
        </p:txBody>
      </p:sp>
      <p:sp>
        <p:nvSpPr>
          <p:cNvPr id="9" name="文本占位符 1"/>
          <p:cNvSpPr txBox="1"/>
          <p:nvPr/>
        </p:nvSpPr>
        <p:spPr>
          <a:xfrm>
            <a:off x="225811" y="936568"/>
            <a:ext cx="7469656" cy="582869"/>
          </a:xfrm>
          <a:prstGeom prst="rect">
            <a:avLst/>
          </a:prstGeom>
        </p:spPr>
        <p:txBody>
          <a:bodyPr vert="horz" lIns="91440" tIns="45720" rIns="91440" bIns="45720" rtlCol="0">
            <a:normAutofit fontScale="2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8000" dirty="0">
                <a:latin typeface="微软雅黑" panose="020B0503020204020204" pitchFamily="34" charset="-122"/>
                <a:ea typeface="微软雅黑" panose="020B0503020204020204" pitchFamily="34" charset="-122"/>
              </a:rPr>
              <a:t>15.2.2 scikit-learn </a:t>
            </a:r>
            <a:r>
              <a:rPr lang="zh-CN" altLang="en-US" sz="8000" dirty="0">
                <a:latin typeface="微软雅黑" panose="020B0503020204020204" pitchFamily="34" charset="-122"/>
                <a:ea typeface="微软雅黑" panose="020B0503020204020204" pitchFamily="34" charset="-122"/>
              </a:rPr>
              <a:t>的安装与测试 </a:t>
            </a:r>
            <a:endParaRPr lang="zh-CN" altLang="en-US" sz="8000" dirty="0">
              <a:latin typeface="微软雅黑" panose="020B0503020204020204" pitchFamily="34" charset="-122"/>
              <a:ea typeface="微软雅黑" panose="020B0503020204020204" pitchFamily="34" charset="-122"/>
            </a:endParaRPr>
          </a:p>
          <a:p>
            <a:endParaRPr lang="zh-CN" altLang="en-US" sz="2600" dirty="0">
              <a:latin typeface="微软雅黑" panose="020B0503020204020204" pitchFamily="34" charset="-122"/>
              <a:ea typeface="微软雅黑" panose="020B0503020204020204" pitchFamily="34" charset="-122"/>
            </a:endParaRPr>
          </a:p>
          <a:p>
            <a:endParaRPr lang="zh-CN" altLang="en-US" sz="2900" dirty="0">
              <a:latin typeface="微软雅黑" panose="020B0503020204020204" pitchFamily="34" charset="-122"/>
              <a:ea typeface="微软雅黑" panose="020B0503020204020204" pitchFamily="34" charset="-122"/>
            </a:endParaRPr>
          </a:p>
          <a:p>
            <a:r>
              <a:rPr lang="zh-CN" altLang="en-US" sz="2000" dirty="0"/>
              <a:t> </a:t>
            </a:r>
            <a:endParaRPr lang="zh-CN" altLang="en-US" sz="2000" dirty="0"/>
          </a:p>
          <a:p>
            <a:endParaRPr lang="zh-CN" altLang="en-US" sz="2000" dirty="0"/>
          </a:p>
        </p:txBody>
      </p:sp>
      <p:sp>
        <p:nvSpPr>
          <p:cNvPr id="10" name="TextBox 4"/>
          <p:cNvSpPr txBox="1"/>
          <p:nvPr/>
        </p:nvSpPr>
        <p:spPr>
          <a:xfrm>
            <a:off x="6434714" y="227699"/>
            <a:ext cx="3006969" cy="300355"/>
          </a:xfrm>
          <a:prstGeom prst="rect">
            <a:avLst/>
          </a:prstGeom>
          <a:noFill/>
        </p:spPr>
        <p:txBody>
          <a:bodyPr wrap="square" rtlCol="0">
            <a:spAutoFit/>
          </a:bodyPr>
          <a:lstStyle/>
          <a:p>
            <a:r>
              <a:rPr lang="zh-CN" altLang="en-US" sz="1355" dirty="0">
                <a:solidFill>
                  <a:prstClr val="white"/>
                </a:solidFill>
              </a:rPr>
              <a:t>  第十五章　项目实战：机器学习</a:t>
            </a:r>
            <a:endParaRPr lang="zh-CN" altLang="en-US" sz="1355" dirty="0">
              <a:solidFill>
                <a:prstClr val="white"/>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289850" y="1475810"/>
            <a:ext cx="7886700" cy="3498388"/>
          </a:xfrm>
        </p:spPr>
        <p:txBody>
          <a:bodyPr>
            <a:noAutofit/>
          </a:bodyPr>
          <a:lstStyle/>
          <a:p>
            <a:pPr>
              <a:lnSpc>
                <a:spcPct val="150000"/>
              </a:lnSpc>
            </a:pPr>
            <a:r>
              <a:rPr lang="zh-CN" altLang="en-US"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1</a:t>
            </a:r>
            <a:r>
              <a:rPr lang="zh-CN" altLang="en-US" sz="2000" dirty="0">
                <a:latin typeface="微软雅黑" panose="020B0503020204020204" pitchFamily="34" charset="-122"/>
                <a:ea typeface="微软雅黑" panose="020B0503020204020204" pitchFamily="34" charset="-122"/>
              </a:rPr>
              <a:t>）数据获取</a:t>
            </a:r>
            <a:endParaRPr lang="en-US" altLang="zh-CN" sz="2000" dirty="0">
              <a:latin typeface="微软雅黑" panose="020B0503020204020204" pitchFamily="34" charset="-122"/>
              <a:ea typeface="微软雅黑" panose="020B0503020204020204" pitchFamily="34" charset="-122"/>
            </a:endParaRPr>
          </a:p>
          <a:p>
            <a:pPr>
              <a:lnSpc>
                <a:spcPct val="150000"/>
              </a:lnSpc>
            </a:pPr>
            <a:r>
              <a:rPr lang="zh-CN" altLang="en-US"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2</a:t>
            </a:r>
            <a:r>
              <a:rPr lang="zh-CN" altLang="en-US" sz="2000" dirty="0">
                <a:latin typeface="微软雅黑" panose="020B0503020204020204" pitchFamily="34" charset="-122"/>
                <a:ea typeface="微软雅黑" panose="020B0503020204020204" pitchFamily="34" charset="-122"/>
              </a:rPr>
              <a:t>）探索性数据分析</a:t>
            </a:r>
            <a:endParaRPr lang="en-US" altLang="zh-CN" sz="2000" dirty="0">
              <a:latin typeface="微软雅黑" panose="020B0503020204020204" pitchFamily="34" charset="-122"/>
              <a:ea typeface="微软雅黑" panose="020B0503020204020204" pitchFamily="34" charset="-122"/>
            </a:endParaRPr>
          </a:p>
          <a:p>
            <a:pPr>
              <a:lnSpc>
                <a:spcPct val="150000"/>
              </a:lnSpc>
            </a:pPr>
            <a:r>
              <a:rPr lang="zh-CN" altLang="en-US"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rPr>
              <a:t>）数据预处理</a:t>
            </a:r>
            <a:endParaRPr lang="en-US" altLang="zh-CN" sz="2000" dirty="0">
              <a:latin typeface="微软雅黑" panose="020B0503020204020204" pitchFamily="34" charset="-122"/>
              <a:ea typeface="微软雅黑" panose="020B0503020204020204" pitchFamily="34" charset="-122"/>
            </a:endParaRPr>
          </a:p>
          <a:p>
            <a:pPr>
              <a:lnSpc>
                <a:spcPct val="150000"/>
              </a:lnSpc>
            </a:pPr>
            <a:r>
              <a:rPr lang="zh-CN" altLang="en-US"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4</a:t>
            </a:r>
            <a:r>
              <a:rPr lang="zh-CN" altLang="en-US" sz="2000" dirty="0">
                <a:latin typeface="微软雅黑" panose="020B0503020204020204" pitchFamily="34" charset="-122"/>
                <a:ea typeface="微软雅黑" panose="020B0503020204020204" pitchFamily="34" charset="-122"/>
              </a:rPr>
              <a:t>）数据分割</a:t>
            </a:r>
            <a:endParaRPr lang="en-US" altLang="zh-CN" sz="2000" dirty="0">
              <a:latin typeface="微软雅黑" panose="020B0503020204020204" pitchFamily="34" charset="-122"/>
              <a:ea typeface="微软雅黑" panose="020B0503020204020204" pitchFamily="34" charset="-122"/>
            </a:endParaRPr>
          </a:p>
          <a:p>
            <a:pPr>
              <a:lnSpc>
                <a:spcPct val="150000"/>
              </a:lnSpc>
            </a:pPr>
            <a:r>
              <a:rPr lang="zh-CN" altLang="en-US"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5</a:t>
            </a:r>
            <a:r>
              <a:rPr lang="zh-CN" altLang="en-US" sz="2000" dirty="0">
                <a:latin typeface="微软雅黑" panose="020B0503020204020204" pitchFamily="34" charset="-122"/>
                <a:ea typeface="微软雅黑" panose="020B0503020204020204" pitchFamily="34" charset="-122"/>
              </a:rPr>
              <a:t>）模型构建</a:t>
            </a:r>
            <a:endParaRPr lang="en-US" altLang="zh-CN" sz="2000" dirty="0">
              <a:latin typeface="微软雅黑" panose="020B0503020204020204" pitchFamily="34" charset="-122"/>
              <a:ea typeface="微软雅黑" panose="020B0503020204020204" pitchFamily="34" charset="-122"/>
            </a:endParaRPr>
          </a:p>
          <a:p>
            <a:pPr>
              <a:lnSpc>
                <a:spcPct val="150000"/>
              </a:lnSpc>
            </a:pPr>
            <a:r>
              <a:rPr lang="zh-CN" altLang="en-US"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6</a:t>
            </a:r>
            <a:r>
              <a:rPr lang="zh-CN" altLang="en-US" sz="2000" dirty="0">
                <a:latin typeface="微软雅黑" panose="020B0503020204020204" pitchFamily="34" charset="-122"/>
                <a:ea typeface="微软雅黑" panose="020B0503020204020204" pitchFamily="34" charset="-122"/>
              </a:rPr>
              <a:t>）模型评价</a:t>
            </a:r>
            <a:endParaRPr lang="zh-CN" altLang="en-US" sz="2000" dirty="0">
              <a:latin typeface="微软雅黑" panose="020B0503020204020204" pitchFamily="34" charset="-122"/>
              <a:ea typeface="微软雅黑" panose="020B0503020204020204" pitchFamily="34" charset="-122"/>
            </a:endParaRPr>
          </a:p>
        </p:txBody>
      </p:sp>
      <p:sp>
        <p:nvSpPr>
          <p:cNvPr id="6" name="TextBox 3"/>
          <p:cNvSpPr txBox="1"/>
          <p:nvPr/>
        </p:nvSpPr>
        <p:spPr>
          <a:xfrm>
            <a:off x="92842" y="123421"/>
            <a:ext cx="3578469" cy="737235"/>
          </a:xfrm>
          <a:prstGeom prst="rect">
            <a:avLst/>
          </a:prstGeom>
          <a:noFill/>
        </p:spPr>
        <p:txBody>
          <a:bodyPr wrap="square" rtlCol="0">
            <a:spAutoFit/>
          </a:bodyPr>
          <a:lstStyle/>
          <a:p>
            <a:r>
              <a:rPr lang="en-US" altLang="zh-CN" sz="2100" b="1" spc="225" dirty="0">
                <a:solidFill>
                  <a:prstClr val="white"/>
                </a:solidFill>
              </a:rPr>
              <a:t>15.2  scikit-learn </a:t>
            </a:r>
            <a:r>
              <a:rPr lang="zh-CN" altLang="en-US" sz="2100" b="1" spc="225" dirty="0">
                <a:solidFill>
                  <a:prstClr val="white"/>
                </a:solidFill>
              </a:rPr>
              <a:t>简介</a:t>
            </a:r>
            <a:endParaRPr lang="zh-CN" altLang="en-US" sz="2100" b="1" spc="225" dirty="0">
              <a:solidFill>
                <a:prstClr val="white"/>
              </a:solidFill>
            </a:endParaRPr>
          </a:p>
          <a:p>
            <a:endParaRPr lang="en-US" altLang="zh-CN" sz="2100" b="1" spc="225" dirty="0">
              <a:solidFill>
                <a:prstClr val="white"/>
              </a:solidFill>
            </a:endParaRPr>
          </a:p>
        </p:txBody>
      </p:sp>
      <p:sp>
        <p:nvSpPr>
          <p:cNvPr id="7" name="文本占位符 1"/>
          <p:cNvSpPr txBox="1"/>
          <p:nvPr/>
        </p:nvSpPr>
        <p:spPr>
          <a:xfrm>
            <a:off x="171201" y="991178"/>
            <a:ext cx="7469656" cy="582869"/>
          </a:xfrm>
          <a:prstGeom prst="rect">
            <a:avLst/>
          </a:prstGeom>
        </p:spPr>
        <p:txBody>
          <a:bodyPr vert="horz" lIns="91440" tIns="45720" rIns="91440" bIns="45720" rtlCol="0">
            <a:normAutofit fontScale="2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8000" dirty="0">
                <a:latin typeface="微软雅黑" panose="020B0503020204020204" pitchFamily="34" charset="-122"/>
                <a:ea typeface="微软雅黑" panose="020B0503020204020204" pitchFamily="34" charset="-122"/>
              </a:rPr>
              <a:t>15.2.3 </a:t>
            </a:r>
            <a:r>
              <a:rPr lang="zh-CN" altLang="en-US" sz="8000" dirty="0">
                <a:latin typeface="微软雅黑" panose="020B0503020204020204" pitchFamily="34" charset="-122"/>
                <a:ea typeface="微软雅黑" panose="020B0503020204020204" pitchFamily="34" charset="-122"/>
              </a:rPr>
              <a:t>基于 </a:t>
            </a:r>
            <a:r>
              <a:rPr lang="en-US" altLang="zh-CN" sz="8000" dirty="0">
                <a:latin typeface="微软雅黑" panose="020B0503020204020204" pitchFamily="34" charset="-122"/>
                <a:ea typeface="微软雅黑" panose="020B0503020204020204" pitchFamily="34" charset="-122"/>
              </a:rPr>
              <a:t>scikit-learn </a:t>
            </a:r>
            <a:r>
              <a:rPr lang="zh-CN" altLang="en-US" sz="8000" dirty="0">
                <a:latin typeface="微软雅黑" panose="020B0503020204020204" pitchFamily="34" charset="-122"/>
                <a:ea typeface="微软雅黑" panose="020B0503020204020204" pitchFamily="34" charset="-122"/>
              </a:rPr>
              <a:t>的模型训练流程</a:t>
            </a:r>
            <a:endParaRPr lang="zh-CN" altLang="en-US" sz="8000" dirty="0">
              <a:latin typeface="微软雅黑" panose="020B0503020204020204" pitchFamily="34" charset="-122"/>
              <a:ea typeface="微软雅黑" panose="020B0503020204020204" pitchFamily="34" charset="-122"/>
            </a:endParaRPr>
          </a:p>
          <a:p>
            <a:endParaRPr lang="zh-CN" altLang="en-US" sz="8000" dirty="0">
              <a:latin typeface="微软雅黑" panose="020B0503020204020204" pitchFamily="34" charset="-122"/>
              <a:ea typeface="微软雅黑" panose="020B0503020204020204" pitchFamily="34" charset="-122"/>
            </a:endParaRPr>
          </a:p>
          <a:p>
            <a:endParaRPr lang="zh-CN" altLang="en-US" sz="2600" dirty="0">
              <a:latin typeface="微软雅黑" panose="020B0503020204020204" pitchFamily="34" charset="-122"/>
              <a:ea typeface="微软雅黑" panose="020B0503020204020204" pitchFamily="34" charset="-122"/>
            </a:endParaRPr>
          </a:p>
          <a:p>
            <a:endParaRPr lang="zh-CN" altLang="en-US" sz="2900" dirty="0">
              <a:latin typeface="微软雅黑" panose="020B0503020204020204" pitchFamily="34" charset="-122"/>
              <a:ea typeface="微软雅黑" panose="020B0503020204020204" pitchFamily="34" charset="-122"/>
            </a:endParaRPr>
          </a:p>
          <a:p>
            <a:r>
              <a:rPr lang="zh-CN" altLang="en-US" sz="2000" dirty="0"/>
              <a:t> </a:t>
            </a:r>
            <a:endParaRPr lang="zh-CN" altLang="en-US" sz="2000" dirty="0"/>
          </a:p>
          <a:p>
            <a:endParaRPr lang="zh-CN" altLang="en-US" sz="2000" dirty="0"/>
          </a:p>
        </p:txBody>
      </p:sp>
      <p:sp>
        <p:nvSpPr>
          <p:cNvPr id="8" name="TextBox 4"/>
          <p:cNvSpPr txBox="1"/>
          <p:nvPr/>
        </p:nvSpPr>
        <p:spPr>
          <a:xfrm>
            <a:off x="6362324" y="237224"/>
            <a:ext cx="3006969" cy="300355"/>
          </a:xfrm>
          <a:prstGeom prst="rect">
            <a:avLst/>
          </a:prstGeom>
          <a:noFill/>
        </p:spPr>
        <p:txBody>
          <a:bodyPr wrap="square" rtlCol="0">
            <a:spAutoFit/>
          </a:bodyPr>
          <a:lstStyle/>
          <a:p>
            <a:r>
              <a:rPr lang="zh-CN" altLang="en-US" sz="1355" dirty="0">
                <a:solidFill>
                  <a:prstClr val="white"/>
                </a:solidFill>
              </a:rPr>
              <a:t>  第十五章　项目实战：机器学习</a:t>
            </a:r>
            <a:endParaRPr lang="zh-CN" altLang="en-US" sz="1355" dirty="0">
              <a:solidFill>
                <a:prstClr val="white"/>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342842" y="1169836"/>
              <a:ext cx="2458328" cy="521970"/>
            </a:xfrm>
            <a:prstGeom prst="rect">
              <a:avLst/>
            </a:prstGeom>
            <a:noFill/>
          </p:spPr>
          <p:txBody>
            <a:bodyPr wrap="none" rtlCol="0">
              <a:spAutoFit/>
            </a:bodyPr>
            <a:lstStyle/>
            <a:p>
              <a:pPr algn="ctr"/>
              <a:r>
                <a:rPr lang="zh-CN" altLang="en-US" sz="2800" dirty="0">
                  <a:solidFill>
                    <a:srgbClr val="FFC000"/>
                  </a:solidFill>
                </a:rPr>
                <a:t>第十五章　项目实战：机器学习</a:t>
              </a:r>
              <a:endParaRPr lang="zh-CN" altLang="en-US" sz="2800" dirty="0">
                <a:solidFill>
                  <a:srgbClr val="FFC000"/>
                </a:solidFill>
              </a:endParaRPr>
            </a:p>
          </p:txBody>
        </p:sp>
      </p:grpSp>
      <p:grpSp>
        <p:nvGrpSpPr>
          <p:cNvPr id="67" name="组合 66"/>
          <p:cNvGrpSpPr/>
          <p:nvPr/>
        </p:nvGrpSpPr>
        <p:grpSpPr>
          <a:xfrm>
            <a:off x="1754535" y="2160016"/>
            <a:ext cx="5693399" cy="414020"/>
            <a:chOff x="1807265" y="2462595"/>
            <a:chExt cx="5693399" cy="414020"/>
          </a:xfrm>
          <a:solidFill>
            <a:srgbClr val="E6E6E6"/>
          </a:solidFill>
        </p:grpSpPr>
        <p:sp>
          <p:nvSpPr>
            <p:cNvPr id="47"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prstClr val="white"/>
                </a:solidFill>
              </a:endParaRPr>
            </a:p>
          </p:txBody>
        </p:sp>
        <p:sp>
          <p:nvSpPr>
            <p:cNvPr id="48" name="矩形 47"/>
            <p:cNvSpPr/>
            <p:nvPr/>
          </p:nvSpPr>
          <p:spPr>
            <a:xfrm>
              <a:off x="1883286" y="2462595"/>
              <a:ext cx="2630805" cy="414020"/>
            </a:xfrm>
            <a:prstGeom prst="rect">
              <a:avLst/>
            </a:prstGeom>
            <a:grpFill/>
          </p:spPr>
          <p:txBody>
            <a:bodyPr wrap="none">
              <a:spAutoFit/>
            </a:bodyPr>
            <a:lstStyle/>
            <a:p>
              <a:r>
                <a:rPr lang="en-US" altLang="zh-CN" sz="2100" spc="225" dirty="0">
                  <a:solidFill>
                    <a:schemeClr val="tx1">
                      <a:lumMod val="75000"/>
                      <a:lumOff val="25000"/>
                    </a:schemeClr>
                  </a:solidFill>
                </a:rPr>
                <a:t>15.1</a:t>
              </a:r>
              <a:r>
                <a:rPr lang="zh-CN" altLang="en-US" sz="2100" spc="225" dirty="0">
                  <a:solidFill>
                    <a:schemeClr val="tx1">
                      <a:lumMod val="75000"/>
                      <a:lumOff val="25000"/>
                    </a:schemeClr>
                  </a:solidFill>
                </a:rPr>
                <a:t> 机器学习概述</a:t>
              </a:r>
              <a:endParaRPr lang="zh-CN" altLang="en-US" sz="2100" spc="225" dirty="0">
                <a:solidFill>
                  <a:schemeClr val="tx1">
                    <a:lumMod val="75000"/>
                    <a:lumOff val="25000"/>
                  </a:schemeClr>
                </a:solidFill>
              </a:endParaRPr>
            </a:p>
          </p:txBody>
        </p:sp>
      </p:grpSp>
      <p:grpSp>
        <p:nvGrpSpPr>
          <p:cNvPr id="68" name="组合 67"/>
          <p:cNvGrpSpPr/>
          <p:nvPr/>
        </p:nvGrpSpPr>
        <p:grpSpPr>
          <a:xfrm>
            <a:off x="1754535" y="2880021"/>
            <a:ext cx="5693399" cy="424800"/>
            <a:chOff x="1807265" y="2935089"/>
            <a:chExt cx="5693399" cy="424800"/>
          </a:xfrm>
          <a:solidFill>
            <a:srgbClr val="E6E6E6"/>
          </a:solidFill>
        </p:grpSpPr>
        <p:sp>
          <p:nvSpPr>
            <p:cNvPr id="49" name="圆角矩形 48"/>
            <p:cNvSpPr/>
            <p:nvPr/>
          </p:nvSpPr>
          <p:spPr>
            <a:xfrm>
              <a:off x="1807265" y="2935089"/>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prstClr val="white"/>
                </a:solidFill>
              </a:endParaRPr>
            </a:p>
          </p:txBody>
        </p:sp>
        <p:sp>
          <p:nvSpPr>
            <p:cNvPr id="50" name="矩形 49"/>
            <p:cNvSpPr/>
            <p:nvPr/>
          </p:nvSpPr>
          <p:spPr>
            <a:xfrm>
              <a:off x="1881814" y="2945869"/>
              <a:ext cx="3067685" cy="414020"/>
            </a:xfrm>
            <a:prstGeom prst="rect">
              <a:avLst/>
            </a:prstGeom>
            <a:grpFill/>
          </p:spPr>
          <p:txBody>
            <a:bodyPr wrap="none">
              <a:spAutoFit/>
            </a:bodyPr>
            <a:lstStyle/>
            <a:p>
              <a:r>
                <a:rPr lang="en-US" altLang="zh-CN" sz="2100" spc="225" dirty="0">
                  <a:solidFill>
                    <a:schemeClr val="tx1">
                      <a:lumMod val="75000"/>
                      <a:lumOff val="25000"/>
                    </a:schemeClr>
                  </a:solidFill>
                </a:rPr>
                <a:t>15.2</a:t>
              </a:r>
              <a:r>
                <a:rPr lang="zh-CN" altLang="en-US" sz="2100" spc="225" dirty="0">
                  <a:solidFill>
                    <a:schemeClr val="tx1">
                      <a:lumMod val="75000"/>
                      <a:lumOff val="25000"/>
                    </a:schemeClr>
                  </a:solidFill>
                </a:rPr>
                <a:t> </a:t>
              </a:r>
              <a:r>
                <a:rPr lang="en-US" altLang="zh-CN" sz="2100" spc="225" dirty="0">
                  <a:solidFill>
                    <a:schemeClr val="tx1">
                      <a:lumMod val="75000"/>
                      <a:lumOff val="25000"/>
                    </a:schemeClr>
                  </a:solidFill>
                </a:rPr>
                <a:t>scikit-learn </a:t>
              </a:r>
              <a:r>
                <a:rPr lang="zh-CN" altLang="en-US" sz="2100" spc="225" dirty="0">
                  <a:solidFill>
                    <a:schemeClr val="tx1">
                      <a:lumMod val="75000"/>
                      <a:lumOff val="25000"/>
                    </a:schemeClr>
                  </a:solidFill>
                </a:rPr>
                <a:t>简介</a:t>
              </a:r>
              <a:endParaRPr lang="zh-CN" altLang="en-US" sz="2100" spc="225" dirty="0">
                <a:solidFill>
                  <a:schemeClr val="tx1">
                    <a:lumMod val="75000"/>
                    <a:lumOff val="25000"/>
                  </a:schemeClr>
                </a:solidFill>
              </a:endParaRPr>
            </a:p>
          </p:txBody>
        </p:sp>
      </p:grpSp>
      <p:grpSp>
        <p:nvGrpSpPr>
          <p:cNvPr id="69" name="组合 68"/>
          <p:cNvGrpSpPr/>
          <p:nvPr/>
        </p:nvGrpSpPr>
        <p:grpSpPr>
          <a:xfrm>
            <a:off x="1754535" y="3600026"/>
            <a:ext cx="5693399" cy="424800"/>
            <a:chOff x="1807265" y="3400693"/>
            <a:chExt cx="5693399" cy="424800"/>
          </a:xfrm>
          <a:solidFill>
            <a:srgbClr val="3D89BC"/>
          </a:solidFill>
        </p:grpSpPr>
        <p:sp>
          <p:nvSpPr>
            <p:cNvPr id="51" name="圆角矩形 50"/>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2856865" cy="414020"/>
            </a:xfrm>
            <a:prstGeom prst="rect">
              <a:avLst/>
            </a:prstGeom>
            <a:grpFill/>
          </p:spPr>
          <p:txBody>
            <a:bodyPr wrap="none">
              <a:spAutoFit/>
            </a:bodyPr>
            <a:lstStyle/>
            <a:p>
              <a:r>
                <a:rPr lang="en-US" altLang="zh-CN" sz="2100" spc="225" dirty="0">
                  <a:solidFill>
                    <a:prstClr val="white"/>
                  </a:solidFill>
                </a:rPr>
                <a:t>15.3</a:t>
              </a:r>
              <a:r>
                <a:rPr lang="zh-CN" altLang="en-US" sz="2100" spc="225" dirty="0">
                  <a:solidFill>
                    <a:prstClr val="white"/>
                  </a:solidFill>
                </a:rPr>
                <a:t> </a:t>
              </a:r>
              <a:r>
                <a:rPr lang="en-US" altLang="zh-CN" sz="2100" spc="225" dirty="0" err="1">
                  <a:solidFill>
                    <a:prstClr val="white"/>
                  </a:solidFill>
                </a:rPr>
                <a:t>Keras</a:t>
              </a:r>
              <a:r>
                <a:rPr lang="en-US" altLang="zh-CN" sz="2100" spc="225" dirty="0">
                  <a:solidFill>
                    <a:prstClr val="white"/>
                  </a:solidFill>
                </a:rPr>
                <a:t> </a:t>
              </a:r>
              <a:r>
                <a:rPr lang="zh-CN" altLang="en-US" sz="2100" spc="225" dirty="0">
                  <a:solidFill>
                    <a:prstClr val="white"/>
                  </a:solidFill>
                </a:rPr>
                <a:t>简介实战</a:t>
              </a:r>
              <a:endParaRPr lang="zh-CN" altLang="en-US" sz="2100" spc="225" dirty="0">
                <a:solidFill>
                  <a:prstClr val="white"/>
                </a:solidFill>
              </a:endParaRPr>
            </a:p>
          </p:txBody>
        </p:sp>
      </p:grpSp>
      <p:sp>
        <p:nvSpPr>
          <p:cNvPr id="32" name="矩形 31"/>
          <p:cNvSpPr/>
          <p:nvPr/>
        </p:nvSpPr>
        <p:spPr>
          <a:xfrm>
            <a:off x="-1524000" y="-9147"/>
            <a:ext cx="1219200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prstClr val="white"/>
              </a:solidFill>
            </a:endParaRPr>
          </a:p>
        </p:txBody>
      </p:sp>
      <p:sp>
        <p:nvSpPr>
          <p:cNvPr id="35" name="矩形 34"/>
          <p:cNvSpPr/>
          <p:nvPr/>
        </p:nvSpPr>
        <p:spPr>
          <a:xfrm>
            <a:off x="-1524000" y="6111241"/>
            <a:ext cx="12192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1524000" y="6669360"/>
            <a:ext cx="12192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6" name="组合 45"/>
          <p:cNvGrpSpPr/>
          <p:nvPr/>
        </p:nvGrpSpPr>
        <p:grpSpPr>
          <a:xfrm>
            <a:off x="1743159" y="4320032"/>
            <a:ext cx="5693399" cy="424800"/>
            <a:chOff x="1807265" y="3400693"/>
            <a:chExt cx="5693399" cy="424800"/>
          </a:xfrm>
        </p:grpSpPr>
        <p:sp>
          <p:nvSpPr>
            <p:cNvPr id="55"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3811905" cy="414020"/>
            </a:xfrm>
            <a:prstGeom prst="rect">
              <a:avLst/>
            </a:prstGeom>
          </p:spPr>
          <p:txBody>
            <a:bodyPr wrap="none">
              <a:spAutoFit/>
            </a:bodyPr>
            <a:lstStyle/>
            <a:p>
              <a:pPr algn="l"/>
              <a:r>
                <a:rPr lang="en-US" altLang="zh-CN" sz="2100" spc="225" dirty="0">
                  <a:solidFill>
                    <a:schemeClr val="tx1">
                      <a:lumMod val="75000"/>
                      <a:lumOff val="25000"/>
                    </a:schemeClr>
                  </a:solidFill>
                </a:rPr>
                <a:t>15.4</a:t>
              </a:r>
              <a:r>
                <a:rPr lang="zh-CN" altLang="en-US" sz="2100" spc="225" dirty="0">
                  <a:solidFill>
                    <a:schemeClr val="tx1">
                      <a:lumMod val="75000"/>
                      <a:lumOff val="25000"/>
                    </a:schemeClr>
                  </a:solidFill>
                </a:rPr>
                <a:t> 案例剖析：鸢尾花分类</a:t>
              </a:r>
              <a:endParaRPr lang="zh-CN" altLang="en-US" sz="2100" spc="225" dirty="0">
                <a:solidFill>
                  <a:schemeClr val="tx1">
                    <a:lumMod val="75000"/>
                    <a:lumOff val="25000"/>
                  </a:schemeClr>
                </a:solidFill>
              </a:endParaRPr>
            </a:p>
          </p:txBody>
        </p:sp>
      </p:grpSp>
      <p:grpSp>
        <p:nvGrpSpPr>
          <p:cNvPr id="28" name="组合 27"/>
          <p:cNvGrpSpPr/>
          <p:nvPr/>
        </p:nvGrpSpPr>
        <p:grpSpPr>
          <a:xfrm>
            <a:off x="1743159" y="5013971"/>
            <a:ext cx="5693399" cy="424800"/>
            <a:chOff x="1807265" y="3400693"/>
            <a:chExt cx="5693399" cy="424800"/>
          </a:xfrm>
        </p:grpSpPr>
        <p:sp>
          <p:nvSpPr>
            <p:cNvPr id="29"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0" name="矩形 29"/>
            <p:cNvSpPr/>
            <p:nvPr/>
          </p:nvSpPr>
          <p:spPr>
            <a:xfrm>
              <a:off x="1881814" y="3411473"/>
              <a:ext cx="1449705" cy="414020"/>
            </a:xfrm>
            <a:prstGeom prst="rect">
              <a:avLst/>
            </a:prstGeom>
          </p:spPr>
          <p:txBody>
            <a:bodyPr wrap="none">
              <a:spAutoFit/>
            </a:bodyPr>
            <a:lstStyle/>
            <a:p>
              <a:pPr algn="l"/>
              <a:r>
                <a:rPr lang="en-US" altLang="zh-CN" sz="2100" spc="225" dirty="0">
                  <a:solidFill>
                    <a:schemeClr val="tx1">
                      <a:lumMod val="75000"/>
                      <a:lumOff val="25000"/>
                    </a:schemeClr>
                  </a:solidFill>
                </a:rPr>
                <a:t>15.5</a:t>
              </a:r>
              <a:r>
                <a:rPr lang="zh-CN" altLang="en-US" sz="2100" spc="225" dirty="0">
                  <a:solidFill>
                    <a:schemeClr val="tx1">
                      <a:lumMod val="75000"/>
                      <a:lumOff val="25000"/>
                    </a:schemeClr>
                  </a:solidFill>
                </a:rPr>
                <a:t> 实验</a:t>
              </a:r>
              <a:endParaRPr lang="zh-CN" altLang="en-US" sz="2100" spc="225" dirty="0">
                <a:solidFill>
                  <a:schemeClr val="tx1">
                    <a:lumMod val="75000"/>
                    <a:lumOff val="25000"/>
                  </a:schemeClr>
                </a:solidFill>
              </a:endParaRPr>
            </a:p>
          </p:txBody>
        </p:sp>
      </p:grpSp>
      <p:sp>
        <p:nvSpPr>
          <p:cNvPr id="31" name="矩形 30"/>
          <p:cNvSpPr/>
          <p:nvPr/>
        </p:nvSpPr>
        <p:spPr>
          <a:xfrm>
            <a:off x="-1483529" y="38314"/>
            <a:ext cx="2411730" cy="299085"/>
          </a:xfrm>
          <a:prstGeom prst="rect">
            <a:avLst/>
          </a:prstGeom>
        </p:spPr>
        <p:txBody>
          <a:bodyPr wrap="none">
            <a:spAutoFit/>
          </a:bodyPr>
          <a:lstStyle/>
          <a:p>
            <a:r>
              <a:rPr lang="zh-CN" altLang="en-US" sz="1350" dirty="0">
                <a:solidFill>
                  <a:prstClr val="white"/>
                </a:solidFill>
              </a:rPr>
              <a:t>大数据应用人才培养系列教材</a:t>
            </a:r>
            <a:endParaRPr lang="zh-CN" altLang="en-US" sz="1350" dirty="0">
              <a:solidFill>
                <a:prstClr val="white"/>
              </a:solidFill>
            </a:endParaRPr>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normAutofit/>
          </a:bodyPr>
          <a:lstStyle/>
          <a:p>
            <a:r>
              <a:rPr lang="en-US" altLang="zh-CN" sz="2400" dirty="0"/>
              <a:t>15.3.1 </a:t>
            </a:r>
            <a:r>
              <a:rPr lang="en-US" altLang="zh-CN" sz="2400" dirty="0" err="1"/>
              <a:t>Keras</a:t>
            </a:r>
            <a:r>
              <a:rPr lang="en-US" altLang="zh-CN" sz="2400" dirty="0"/>
              <a:t> </a:t>
            </a:r>
            <a:r>
              <a:rPr lang="zh-CN" altLang="en-US" sz="2400" dirty="0"/>
              <a:t>的特点与功能</a:t>
            </a:r>
            <a:endParaRPr lang="zh-CN" altLang="en-US" sz="2400" dirty="0"/>
          </a:p>
        </p:txBody>
      </p:sp>
      <p:sp>
        <p:nvSpPr>
          <p:cNvPr id="3" name="内容占位符 2"/>
          <p:cNvSpPr>
            <a:spLocks noGrp="1"/>
          </p:cNvSpPr>
          <p:nvPr>
            <p:ph sz="quarter" idx="14"/>
          </p:nvPr>
        </p:nvSpPr>
        <p:spPr>
          <a:xfrm>
            <a:off x="628650" y="1863726"/>
            <a:ext cx="7886700" cy="2433067"/>
          </a:xfrm>
        </p:spPr>
        <p:txBody>
          <a:bodyPr>
            <a:normAutofit/>
          </a:bodyPr>
          <a:lstStyle/>
          <a:p>
            <a:pPr>
              <a:lnSpc>
                <a:spcPct val="150000"/>
              </a:lnSpc>
            </a:pPr>
            <a:r>
              <a:rPr lang="zh-CN" altLang="en-US"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1</a:t>
            </a:r>
            <a:r>
              <a:rPr lang="zh-CN" altLang="en-US" sz="2000" dirty="0">
                <a:latin typeface="微软雅黑" panose="020B0503020204020204" pitchFamily="34" charset="-122"/>
                <a:ea typeface="微软雅黑" panose="020B0503020204020204" pitchFamily="34" charset="-122"/>
              </a:rPr>
              <a:t>）用户友好性。</a:t>
            </a:r>
            <a:endParaRPr lang="en-US" altLang="zh-CN" sz="2000" dirty="0">
              <a:latin typeface="微软雅黑" panose="020B0503020204020204" pitchFamily="34" charset="-122"/>
              <a:ea typeface="微软雅黑" panose="020B0503020204020204" pitchFamily="34" charset="-122"/>
            </a:endParaRPr>
          </a:p>
          <a:p>
            <a:pPr>
              <a:lnSpc>
                <a:spcPct val="150000"/>
              </a:lnSpc>
            </a:pPr>
            <a:r>
              <a:rPr lang="zh-CN" altLang="en-US"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2</a:t>
            </a:r>
            <a:r>
              <a:rPr lang="zh-CN" altLang="en-US" sz="2000" dirty="0">
                <a:latin typeface="微软雅黑" panose="020B0503020204020204" pitchFamily="34" charset="-122"/>
                <a:ea typeface="微软雅黑" panose="020B0503020204020204" pitchFamily="34" charset="-122"/>
              </a:rPr>
              <a:t>）高度模块化。</a:t>
            </a:r>
            <a:endParaRPr lang="en-US" altLang="zh-CN" sz="2000" dirty="0">
              <a:latin typeface="微软雅黑" panose="020B0503020204020204" pitchFamily="34" charset="-122"/>
              <a:ea typeface="微软雅黑" panose="020B0503020204020204" pitchFamily="34" charset="-122"/>
            </a:endParaRPr>
          </a:p>
          <a:p>
            <a:pPr>
              <a:lnSpc>
                <a:spcPct val="150000"/>
              </a:lnSpc>
            </a:pPr>
            <a:r>
              <a:rPr lang="zh-CN" altLang="en-US"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rPr>
              <a:t>）易扩展性。</a:t>
            </a:r>
            <a:endParaRPr lang="en-US" altLang="zh-CN" sz="2000" dirty="0">
              <a:latin typeface="微软雅黑" panose="020B0503020204020204" pitchFamily="34" charset="-122"/>
              <a:ea typeface="微软雅黑" panose="020B0503020204020204" pitchFamily="34" charset="-122"/>
            </a:endParaRPr>
          </a:p>
          <a:p>
            <a:pPr>
              <a:lnSpc>
                <a:spcPct val="150000"/>
              </a:lnSpc>
            </a:pPr>
            <a:r>
              <a:rPr lang="zh-CN" altLang="en-US"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4</a:t>
            </a:r>
            <a:r>
              <a:rPr lang="zh-CN" altLang="en-US" sz="2000" dirty="0">
                <a:latin typeface="微软雅黑" panose="020B0503020204020204" pitchFamily="34" charset="-122"/>
                <a:ea typeface="微软雅黑" panose="020B0503020204020204" pitchFamily="34" charset="-122"/>
              </a:rPr>
              <a:t>）强融合性。</a:t>
            </a:r>
            <a:endParaRPr lang="en-US" altLang="zh-CN" sz="2000" dirty="0">
              <a:latin typeface="微软雅黑" panose="020B0503020204020204" pitchFamily="34" charset="-122"/>
              <a:ea typeface="微软雅黑" panose="020B0503020204020204" pitchFamily="34" charset="-122"/>
            </a:endParaRPr>
          </a:p>
          <a:p>
            <a:endParaRPr lang="en-US" altLang="zh-CN" dirty="0"/>
          </a:p>
        </p:txBody>
      </p:sp>
      <p:sp>
        <p:nvSpPr>
          <p:cNvPr id="4" name="TextBox 3"/>
          <p:cNvSpPr txBox="1"/>
          <p:nvPr/>
        </p:nvSpPr>
        <p:spPr>
          <a:xfrm>
            <a:off x="64302" y="163778"/>
            <a:ext cx="3578469" cy="414020"/>
          </a:xfrm>
          <a:prstGeom prst="rect">
            <a:avLst/>
          </a:prstGeom>
          <a:noFill/>
        </p:spPr>
        <p:txBody>
          <a:bodyPr wrap="square" rtlCol="0">
            <a:spAutoFit/>
          </a:bodyPr>
          <a:lstStyle/>
          <a:p>
            <a:r>
              <a:rPr lang="en-US" altLang="zh-CN" sz="2100" b="1" spc="225" dirty="0">
                <a:solidFill>
                  <a:prstClr val="white"/>
                </a:solidFill>
              </a:rPr>
              <a:t>15.3 </a:t>
            </a:r>
            <a:r>
              <a:rPr lang="zh-CN" altLang="en-US" sz="2100" b="1" spc="225" dirty="0">
                <a:solidFill>
                  <a:prstClr val="white"/>
                </a:solidFill>
              </a:rPr>
              <a:t> </a:t>
            </a:r>
            <a:r>
              <a:rPr lang="en-US" altLang="zh-CN" sz="2100" b="1" spc="225" dirty="0" err="1">
                <a:solidFill>
                  <a:prstClr val="white"/>
                </a:solidFill>
              </a:rPr>
              <a:t>Keras</a:t>
            </a:r>
            <a:r>
              <a:rPr lang="en-US" altLang="zh-CN" sz="2100" b="1" spc="225" dirty="0">
                <a:solidFill>
                  <a:prstClr val="white"/>
                </a:solidFill>
              </a:rPr>
              <a:t> </a:t>
            </a:r>
            <a:r>
              <a:rPr lang="zh-CN" altLang="en-US" sz="2100" b="1" spc="225" dirty="0">
                <a:solidFill>
                  <a:prstClr val="white"/>
                </a:solidFill>
              </a:rPr>
              <a:t>简介</a:t>
            </a:r>
            <a:endParaRPr lang="en-US" altLang="zh-CN" sz="2100" b="1" spc="225" dirty="0">
              <a:solidFill>
                <a:prstClr val="white"/>
              </a:solidFill>
            </a:endParaRPr>
          </a:p>
        </p:txBody>
      </p:sp>
      <p:sp>
        <p:nvSpPr>
          <p:cNvPr id="5" name="TextBox 4"/>
          <p:cNvSpPr txBox="1"/>
          <p:nvPr/>
        </p:nvSpPr>
        <p:spPr>
          <a:xfrm>
            <a:off x="6489456" y="220079"/>
            <a:ext cx="3006969" cy="300355"/>
          </a:xfrm>
          <a:prstGeom prst="rect">
            <a:avLst/>
          </a:prstGeom>
          <a:noFill/>
        </p:spPr>
        <p:txBody>
          <a:bodyPr wrap="square" rtlCol="0">
            <a:spAutoFit/>
          </a:bodyPr>
          <a:lstStyle/>
          <a:p>
            <a:r>
              <a:rPr lang="zh-CN" altLang="en-US" sz="1355" dirty="0">
                <a:solidFill>
                  <a:prstClr val="white"/>
                </a:solidFill>
              </a:rPr>
              <a:t>  第十五章　项目实战：机器学习</a:t>
            </a:r>
            <a:endParaRPr lang="zh-CN" altLang="en-US" sz="1355" dirty="0">
              <a:solidFill>
                <a:prstClr val="white"/>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占位符 1"/>
          <p:cNvSpPr>
            <a:spLocks noGrp="1"/>
          </p:cNvSpPr>
          <p:nvPr>
            <p:ph type="body" sz="quarter" idx="13"/>
          </p:nvPr>
        </p:nvSpPr>
        <p:spPr>
          <a:xfrm>
            <a:off x="90728" y="812854"/>
            <a:ext cx="7094537" cy="544391"/>
          </a:xfrm>
        </p:spPr>
        <p:txBody>
          <a:bodyPr>
            <a:normAutofit/>
          </a:bodyPr>
          <a:lstStyle/>
          <a:p>
            <a:r>
              <a:rPr lang="en-US" altLang="zh-CN" sz="2000" dirty="0"/>
              <a:t>15.3.2 </a:t>
            </a:r>
            <a:r>
              <a:rPr lang="en-US" altLang="zh-CN" sz="2000" dirty="0" err="1"/>
              <a:t>Keras</a:t>
            </a:r>
            <a:r>
              <a:rPr lang="en-US" altLang="zh-CN" sz="2000" dirty="0"/>
              <a:t> </a:t>
            </a:r>
            <a:r>
              <a:rPr lang="zh-CN" altLang="en-US" sz="2000" dirty="0"/>
              <a:t>的安装与测试</a:t>
            </a:r>
            <a:endParaRPr lang="zh-CN" altLang="en-US" sz="2000" dirty="0"/>
          </a:p>
        </p:txBody>
      </p:sp>
      <p:sp>
        <p:nvSpPr>
          <p:cNvPr id="3" name="内容占位符 2"/>
          <p:cNvSpPr>
            <a:spLocks noGrp="1"/>
          </p:cNvSpPr>
          <p:nvPr>
            <p:ph sz="quarter" idx="14"/>
          </p:nvPr>
        </p:nvSpPr>
        <p:spPr>
          <a:xfrm>
            <a:off x="164465" y="1265555"/>
            <a:ext cx="8669020" cy="1669415"/>
          </a:xfrm>
        </p:spPr>
        <p:txBody>
          <a:bodyPr>
            <a:normAutofit fontScale="25000" lnSpcReduction="20000"/>
          </a:bodyPr>
          <a:lstStyle/>
          <a:p>
            <a:pPr>
              <a:lnSpc>
                <a:spcPct val="170000"/>
              </a:lnSpc>
            </a:pPr>
            <a:r>
              <a:rPr lang="en-US" altLang="zh-CN" sz="8000" b="1" dirty="0">
                <a:solidFill>
                  <a:srgbClr val="FF0000"/>
                </a:solidFill>
                <a:latin typeface="微软雅黑" panose="020B0503020204020204" pitchFamily="34" charset="-122"/>
                <a:ea typeface="微软雅黑" panose="020B0503020204020204" pitchFamily="34" charset="-122"/>
              </a:rPr>
              <a:t>1</a:t>
            </a:r>
            <a:r>
              <a:rPr lang="zh-CN" altLang="en-US" sz="8000" b="1" dirty="0">
                <a:solidFill>
                  <a:srgbClr val="FF0000"/>
                </a:solidFill>
                <a:latin typeface="微软雅黑" panose="020B0503020204020204" pitchFamily="34" charset="-122"/>
                <a:ea typeface="微软雅黑" panose="020B0503020204020204" pitchFamily="34" charset="-122"/>
              </a:rPr>
              <a:t>．</a:t>
            </a:r>
            <a:r>
              <a:rPr lang="en-US" altLang="zh-CN" sz="8000" b="1" dirty="0">
                <a:solidFill>
                  <a:srgbClr val="FF0000"/>
                </a:solidFill>
                <a:latin typeface="微软雅黑" panose="020B0503020204020204" pitchFamily="34" charset="-122"/>
                <a:ea typeface="微软雅黑" panose="020B0503020204020204" pitchFamily="34" charset="-122"/>
              </a:rPr>
              <a:t>TensorFlow </a:t>
            </a:r>
            <a:r>
              <a:rPr lang="zh-CN" altLang="en-US" sz="8000" b="1" dirty="0">
                <a:solidFill>
                  <a:srgbClr val="FF0000"/>
                </a:solidFill>
                <a:latin typeface="微软雅黑" panose="020B0503020204020204" pitchFamily="34" charset="-122"/>
                <a:ea typeface="微软雅黑" panose="020B0503020204020204" pitchFamily="34" charset="-122"/>
              </a:rPr>
              <a:t>框架</a:t>
            </a:r>
            <a:endParaRPr lang="en-US" altLang="zh-CN" sz="8000" b="1" dirty="0">
              <a:solidFill>
                <a:srgbClr val="FF0000"/>
              </a:solidFill>
              <a:latin typeface="微软雅黑" panose="020B0503020204020204" pitchFamily="34" charset="-122"/>
              <a:ea typeface="微软雅黑" panose="020B0503020204020204" pitchFamily="34" charset="-122"/>
            </a:endParaRPr>
          </a:p>
          <a:p>
            <a:pPr>
              <a:lnSpc>
                <a:spcPct val="170000"/>
              </a:lnSpc>
            </a:pPr>
            <a:r>
              <a:rPr lang="zh-CN" altLang="en-US" sz="8000" dirty="0">
                <a:latin typeface="微软雅黑" panose="020B0503020204020204" pitchFamily="34" charset="-122"/>
                <a:ea typeface="微软雅黑" panose="020B0503020204020204" pitchFamily="34" charset="-122"/>
              </a:rPr>
              <a:t>      与 </a:t>
            </a:r>
            <a:r>
              <a:rPr lang="en-US" altLang="zh-CN" sz="8000" dirty="0">
                <a:latin typeface="微软雅黑" panose="020B0503020204020204" pitchFamily="34" charset="-122"/>
                <a:ea typeface="微软雅黑" panose="020B0503020204020204" pitchFamily="34" charset="-122"/>
              </a:rPr>
              <a:t>scikit-learn </a:t>
            </a:r>
            <a:r>
              <a:rPr lang="zh-CN" altLang="en-US" sz="8000" dirty="0">
                <a:latin typeface="微软雅黑" panose="020B0503020204020204" pitchFamily="34" charset="-122"/>
                <a:ea typeface="微软雅黑" panose="020B0503020204020204" pitchFamily="34" charset="-122"/>
              </a:rPr>
              <a:t>机器学习框架类似，深度神经网络 </a:t>
            </a:r>
            <a:r>
              <a:rPr lang="en-US" altLang="zh-CN" sz="8000" dirty="0">
                <a:latin typeface="微软雅黑" panose="020B0503020204020204" pitchFamily="34" charset="-122"/>
                <a:ea typeface="微软雅黑" panose="020B0503020204020204" pitchFamily="34" charset="-122"/>
              </a:rPr>
              <a:t>TensorFlow </a:t>
            </a:r>
            <a:r>
              <a:rPr lang="zh-CN" altLang="en-US" sz="8000" dirty="0">
                <a:latin typeface="微软雅黑" panose="020B0503020204020204" pitchFamily="34" charset="-122"/>
                <a:ea typeface="微软雅黑" panose="020B0503020204020204" pitchFamily="34" charset="-122"/>
              </a:rPr>
              <a:t>框架的安装也可采用</a:t>
            </a:r>
            <a:r>
              <a:rPr lang="zh-CN" altLang="en-US" sz="8000" b="1" dirty="0">
                <a:solidFill>
                  <a:srgbClr val="FF0000"/>
                </a:solidFill>
                <a:latin typeface="微软雅黑" panose="020B0503020204020204" pitchFamily="34" charset="-122"/>
                <a:ea typeface="微软雅黑" panose="020B0503020204020204" pitchFamily="34" charset="-122"/>
              </a:rPr>
              <a:t>源码</a:t>
            </a:r>
            <a:r>
              <a:rPr lang="zh-CN" altLang="en-US" sz="8000" dirty="0">
                <a:latin typeface="微软雅黑" panose="020B0503020204020204" pitchFamily="34" charset="-122"/>
                <a:ea typeface="微软雅黑" panose="020B0503020204020204" pitchFamily="34" charset="-122"/>
              </a:rPr>
              <a:t>安装</a:t>
            </a:r>
            <a:r>
              <a:rPr lang="zh-CN" altLang="en-US" sz="8000" b="1" dirty="0">
                <a:solidFill>
                  <a:srgbClr val="FF0000"/>
                </a:solidFill>
                <a:latin typeface="微软雅黑" panose="020B0503020204020204" pitchFamily="34" charset="-122"/>
                <a:ea typeface="微软雅黑" panose="020B0503020204020204" pitchFamily="34" charset="-122"/>
              </a:rPr>
              <a:t>或 </a:t>
            </a:r>
            <a:r>
              <a:rPr lang="en-US" altLang="zh-CN" sz="8000" b="1" dirty="0">
                <a:solidFill>
                  <a:srgbClr val="FF0000"/>
                </a:solidFill>
                <a:latin typeface="微软雅黑" panose="020B0503020204020204" pitchFamily="34" charset="-122"/>
                <a:ea typeface="微软雅黑" panose="020B0503020204020204" pitchFamily="34" charset="-122"/>
              </a:rPr>
              <a:t>pip </a:t>
            </a:r>
            <a:r>
              <a:rPr lang="zh-CN" altLang="en-US" sz="8000" b="1" dirty="0">
                <a:solidFill>
                  <a:srgbClr val="FF0000"/>
                </a:solidFill>
                <a:latin typeface="微软雅黑" panose="020B0503020204020204" pitchFamily="34" charset="-122"/>
                <a:ea typeface="微软雅黑" panose="020B0503020204020204" pitchFamily="34" charset="-122"/>
              </a:rPr>
              <a:t>命令方式</a:t>
            </a:r>
            <a:r>
              <a:rPr lang="zh-CN" altLang="en-US" sz="8000" dirty="0">
                <a:latin typeface="微软雅黑" panose="020B0503020204020204" pitchFamily="34" charset="-122"/>
                <a:ea typeface="微软雅黑" panose="020B0503020204020204" pitchFamily="34" charset="-122"/>
              </a:rPr>
              <a:t>安装</a:t>
            </a:r>
            <a:r>
              <a:rPr lang="zh-CN" altLang="en-US" sz="6200" dirty="0">
                <a:latin typeface="微软雅黑" panose="020B0503020204020204" pitchFamily="34" charset="-122"/>
                <a:ea typeface="微软雅黑" panose="020B0503020204020204" pitchFamily="34" charset="-122"/>
              </a:rPr>
              <a:t>。</a:t>
            </a:r>
            <a:endParaRPr lang="en-US" altLang="zh-CN" sz="6200" dirty="0">
              <a:latin typeface="微软雅黑" panose="020B0503020204020204" pitchFamily="34" charset="-122"/>
              <a:ea typeface="微软雅黑" panose="020B0503020204020204" pitchFamily="34" charset="-122"/>
            </a:endParaRPr>
          </a:p>
          <a:p>
            <a:pPr>
              <a:lnSpc>
                <a:spcPct val="100000"/>
              </a:lnSpc>
            </a:pPr>
            <a:endParaRPr lang="zh-CN" altLang="en-US" sz="2400" dirty="0">
              <a:latin typeface="+mn-ea"/>
            </a:endParaRPr>
          </a:p>
          <a:p>
            <a:pPr>
              <a:lnSpc>
                <a:spcPct val="100000"/>
              </a:lnSpc>
            </a:pPr>
            <a:endParaRPr lang="en-US" altLang="zh-CN" sz="2200" dirty="0">
              <a:latin typeface="+mn-ea"/>
            </a:endParaRPr>
          </a:p>
          <a:p>
            <a:pPr>
              <a:lnSpc>
                <a:spcPct val="150000"/>
              </a:lnSpc>
            </a:pPr>
            <a:r>
              <a:rPr lang="en-US" altLang="zh-CN" dirty="0"/>
              <a:t>      </a:t>
            </a:r>
            <a:endParaRPr lang="zh-CN" altLang="en-US" dirty="0"/>
          </a:p>
        </p:txBody>
      </p:sp>
      <p:sp>
        <p:nvSpPr>
          <p:cNvPr id="4" name="TextBox 3"/>
          <p:cNvSpPr txBox="1"/>
          <p:nvPr/>
        </p:nvSpPr>
        <p:spPr>
          <a:xfrm>
            <a:off x="164680" y="162166"/>
            <a:ext cx="3578469" cy="414020"/>
          </a:xfrm>
          <a:prstGeom prst="rect">
            <a:avLst/>
          </a:prstGeom>
          <a:noFill/>
        </p:spPr>
        <p:txBody>
          <a:bodyPr wrap="square" rtlCol="0">
            <a:spAutoFit/>
          </a:bodyPr>
          <a:lstStyle/>
          <a:p>
            <a:r>
              <a:rPr lang="en-US" altLang="zh-CN" sz="2100" b="1" spc="225" dirty="0">
                <a:solidFill>
                  <a:prstClr val="white"/>
                </a:solidFill>
              </a:rPr>
              <a:t>15.3 </a:t>
            </a:r>
            <a:r>
              <a:rPr lang="zh-CN" altLang="en-US" sz="2100" b="1" spc="225" dirty="0">
                <a:solidFill>
                  <a:prstClr val="white"/>
                </a:solidFill>
              </a:rPr>
              <a:t> </a:t>
            </a:r>
            <a:r>
              <a:rPr lang="en-US" altLang="zh-CN" sz="2100" b="1" spc="225" dirty="0" err="1">
                <a:solidFill>
                  <a:prstClr val="white"/>
                </a:solidFill>
              </a:rPr>
              <a:t>Keras</a:t>
            </a:r>
            <a:r>
              <a:rPr lang="en-US" altLang="zh-CN" sz="2100" b="1" spc="225" dirty="0">
                <a:solidFill>
                  <a:prstClr val="white"/>
                </a:solidFill>
              </a:rPr>
              <a:t> </a:t>
            </a:r>
            <a:r>
              <a:rPr lang="zh-CN" altLang="en-US" sz="2100" b="1" spc="225" dirty="0">
                <a:solidFill>
                  <a:prstClr val="white"/>
                </a:solidFill>
              </a:rPr>
              <a:t>简介</a:t>
            </a:r>
            <a:endParaRPr lang="en-US" altLang="zh-CN" sz="2100" b="1" spc="225" dirty="0">
              <a:solidFill>
                <a:prstClr val="white"/>
              </a:solidFill>
            </a:endParaRPr>
          </a:p>
        </p:txBody>
      </p:sp>
      <p:sp>
        <p:nvSpPr>
          <p:cNvPr id="9" name="TextBox 4"/>
          <p:cNvSpPr txBox="1"/>
          <p:nvPr/>
        </p:nvSpPr>
        <p:spPr>
          <a:xfrm>
            <a:off x="6397531" y="218810"/>
            <a:ext cx="3006969" cy="300355"/>
          </a:xfrm>
          <a:prstGeom prst="rect">
            <a:avLst/>
          </a:prstGeom>
          <a:noFill/>
        </p:spPr>
        <p:txBody>
          <a:bodyPr wrap="square" rtlCol="0">
            <a:spAutoFit/>
          </a:bodyPr>
          <a:lstStyle/>
          <a:p>
            <a:r>
              <a:rPr lang="zh-CN" altLang="en-US" sz="1355" dirty="0">
                <a:solidFill>
                  <a:prstClr val="white"/>
                </a:solidFill>
              </a:rPr>
              <a:t>  第十五章　项目实战：机器学习</a:t>
            </a:r>
            <a:endParaRPr lang="zh-CN" altLang="en-US" sz="1355" dirty="0">
              <a:solidFill>
                <a:prstClr val="white"/>
              </a:solidFill>
            </a:endParaRPr>
          </a:p>
        </p:txBody>
      </p:sp>
      <p:pic>
        <p:nvPicPr>
          <p:cNvPr id="5" name="图片 4"/>
          <p:cNvPicPr>
            <a:picLocks noChangeAspect="1"/>
          </p:cNvPicPr>
          <p:nvPr/>
        </p:nvPicPr>
        <p:blipFill>
          <a:blip r:embed="rId1">
            <a:extLst>
              <a:ext uri="{BEBA8EAE-BF5A-486C-A8C5-ECC9F3942E4B}">
                <a14:imgProps xmlns:a14="http://schemas.microsoft.com/office/drawing/2010/main">
                  <a14:imgLayer r:embed="rId2">
                    <a14:imgEffect>
                      <a14:sharpenSoften amount="50000"/>
                    </a14:imgEffect>
                  </a14:imgLayer>
                </a14:imgProps>
              </a:ext>
            </a:extLst>
          </a:blip>
          <a:stretch>
            <a:fillRect/>
          </a:stretch>
        </p:blipFill>
        <p:spPr>
          <a:xfrm>
            <a:off x="2606412" y="2870355"/>
            <a:ext cx="5146753" cy="323897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342842" y="1169836"/>
              <a:ext cx="2458328" cy="521970"/>
            </a:xfrm>
            <a:prstGeom prst="rect">
              <a:avLst/>
            </a:prstGeom>
            <a:noFill/>
          </p:spPr>
          <p:txBody>
            <a:bodyPr wrap="none" rtlCol="0">
              <a:spAutoFit/>
            </a:bodyPr>
            <a:lstStyle/>
            <a:p>
              <a:pPr algn="ctr"/>
              <a:r>
                <a:rPr lang="zh-CN" altLang="en-US" sz="2800" dirty="0">
                  <a:solidFill>
                    <a:srgbClr val="FFC000"/>
                  </a:solidFill>
                </a:rPr>
                <a:t>第十五章　项目实战：机器学习</a:t>
              </a:r>
              <a:endParaRPr lang="zh-CN" altLang="en-US" sz="2800" dirty="0">
                <a:solidFill>
                  <a:srgbClr val="FFC000"/>
                </a:solidFill>
              </a:endParaRPr>
            </a:p>
          </p:txBody>
        </p:sp>
      </p:grpSp>
      <p:grpSp>
        <p:nvGrpSpPr>
          <p:cNvPr id="67" name="组合 66"/>
          <p:cNvGrpSpPr/>
          <p:nvPr/>
        </p:nvGrpSpPr>
        <p:grpSpPr>
          <a:xfrm>
            <a:off x="1754535" y="2160016"/>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2630805" cy="414020"/>
            </a:xfrm>
            <a:prstGeom prst="rect">
              <a:avLst/>
            </a:prstGeom>
          </p:spPr>
          <p:txBody>
            <a:bodyPr wrap="none">
              <a:spAutoFit/>
            </a:bodyPr>
            <a:lstStyle/>
            <a:p>
              <a:r>
                <a:rPr lang="en-US" altLang="zh-CN" sz="2100" spc="225" dirty="0">
                  <a:solidFill>
                    <a:prstClr val="white"/>
                  </a:solidFill>
                </a:rPr>
                <a:t>15.1</a:t>
              </a:r>
              <a:r>
                <a:rPr lang="zh-CN" altLang="en-US" sz="2100" spc="225" dirty="0">
                  <a:solidFill>
                    <a:prstClr val="white"/>
                  </a:solidFill>
                </a:rPr>
                <a:t> 机器学习概述</a:t>
              </a:r>
              <a:endParaRPr lang="zh-CN" altLang="en-US" sz="2100" spc="225" dirty="0">
                <a:solidFill>
                  <a:prstClr val="white"/>
                </a:solidFill>
              </a:endParaRPr>
            </a:p>
          </p:txBody>
        </p:sp>
      </p:grpSp>
      <p:grpSp>
        <p:nvGrpSpPr>
          <p:cNvPr id="68" name="组合 67"/>
          <p:cNvGrpSpPr/>
          <p:nvPr/>
        </p:nvGrpSpPr>
        <p:grpSpPr>
          <a:xfrm>
            <a:off x="1754535" y="2880021"/>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3067685" cy="414020"/>
            </a:xfrm>
            <a:prstGeom prst="rect">
              <a:avLst/>
            </a:prstGeom>
          </p:spPr>
          <p:txBody>
            <a:bodyPr wrap="none">
              <a:spAutoFit/>
            </a:bodyPr>
            <a:lstStyle/>
            <a:p>
              <a:r>
                <a:rPr lang="en-US" altLang="zh-CN" sz="2100" spc="225" dirty="0">
                  <a:solidFill>
                    <a:schemeClr val="tx1">
                      <a:lumMod val="75000"/>
                      <a:lumOff val="25000"/>
                    </a:schemeClr>
                  </a:solidFill>
                </a:rPr>
                <a:t>15.2</a:t>
              </a:r>
              <a:r>
                <a:rPr lang="zh-CN" altLang="en-US" sz="2100" spc="225" dirty="0">
                  <a:solidFill>
                    <a:schemeClr val="tx1">
                      <a:lumMod val="75000"/>
                      <a:lumOff val="25000"/>
                    </a:schemeClr>
                  </a:solidFill>
                </a:rPr>
                <a:t> </a:t>
              </a:r>
              <a:r>
                <a:rPr lang="en-US" altLang="zh-CN" sz="2100" spc="225" dirty="0">
                  <a:solidFill>
                    <a:schemeClr val="tx1">
                      <a:lumMod val="75000"/>
                      <a:lumOff val="25000"/>
                    </a:schemeClr>
                  </a:solidFill>
                </a:rPr>
                <a:t>scikit-learn </a:t>
              </a:r>
              <a:r>
                <a:rPr lang="zh-CN" altLang="en-US" sz="2100" spc="225" dirty="0">
                  <a:solidFill>
                    <a:schemeClr val="tx1">
                      <a:lumMod val="75000"/>
                      <a:lumOff val="25000"/>
                    </a:schemeClr>
                  </a:solidFill>
                </a:rPr>
                <a:t>简介</a:t>
              </a:r>
              <a:endParaRPr lang="zh-CN" altLang="en-US" sz="2100" spc="225" dirty="0">
                <a:solidFill>
                  <a:schemeClr val="tx1">
                    <a:lumMod val="75000"/>
                    <a:lumOff val="25000"/>
                  </a:schemeClr>
                </a:solidFill>
              </a:endParaRPr>
            </a:p>
          </p:txBody>
        </p:sp>
      </p:grpSp>
      <p:grpSp>
        <p:nvGrpSpPr>
          <p:cNvPr id="69" name="组合 68"/>
          <p:cNvGrpSpPr/>
          <p:nvPr/>
        </p:nvGrpSpPr>
        <p:grpSpPr>
          <a:xfrm>
            <a:off x="1754535" y="3600026"/>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2856865" cy="414020"/>
            </a:xfrm>
            <a:prstGeom prst="rect">
              <a:avLst/>
            </a:prstGeom>
          </p:spPr>
          <p:txBody>
            <a:bodyPr wrap="none">
              <a:spAutoFit/>
            </a:bodyPr>
            <a:lstStyle/>
            <a:p>
              <a:r>
                <a:rPr lang="en-US" altLang="zh-CN" sz="2100" spc="225" dirty="0">
                  <a:solidFill>
                    <a:schemeClr val="tx1">
                      <a:lumMod val="75000"/>
                      <a:lumOff val="25000"/>
                    </a:schemeClr>
                  </a:solidFill>
                </a:rPr>
                <a:t>15.3</a:t>
              </a:r>
              <a:r>
                <a:rPr lang="zh-CN" altLang="en-US" sz="2100" spc="225" dirty="0">
                  <a:solidFill>
                    <a:schemeClr val="tx1">
                      <a:lumMod val="75000"/>
                      <a:lumOff val="25000"/>
                    </a:schemeClr>
                  </a:solidFill>
                </a:rPr>
                <a:t> </a:t>
              </a:r>
              <a:r>
                <a:rPr lang="en-US" altLang="zh-CN" sz="2100" spc="225" dirty="0" err="1">
                  <a:solidFill>
                    <a:schemeClr val="tx1">
                      <a:lumMod val="75000"/>
                      <a:lumOff val="25000"/>
                    </a:schemeClr>
                  </a:solidFill>
                </a:rPr>
                <a:t>Keras</a:t>
              </a:r>
              <a:r>
                <a:rPr lang="en-US" altLang="zh-CN" sz="2100" spc="225" dirty="0">
                  <a:solidFill>
                    <a:schemeClr val="tx1">
                      <a:lumMod val="75000"/>
                      <a:lumOff val="25000"/>
                    </a:schemeClr>
                  </a:solidFill>
                </a:rPr>
                <a:t> </a:t>
              </a:r>
              <a:r>
                <a:rPr lang="zh-CN" altLang="en-US" sz="2100" spc="225" dirty="0">
                  <a:solidFill>
                    <a:schemeClr val="tx1">
                      <a:lumMod val="75000"/>
                      <a:lumOff val="25000"/>
                    </a:schemeClr>
                  </a:solidFill>
                </a:rPr>
                <a:t>简介实战</a:t>
              </a:r>
              <a:endParaRPr lang="zh-CN" altLang="en-US" sz="2100" spc="225" dirty="0">
                <a:solidFill>
                  <a:schemeClr val="tx1">
                    <a:lumMod val="75000"/>
                    <a:lumOff val="25000"/>
                  </a:schemeClr>
                </a:solidFill>
              </a:endParaRPr>
            </a:p>
          </p:txBody>
        </p:sp>
      </p:grpSp>
      <p:sp>
        <p:nvSpPr>
          <p:cNvPr id="32" name="矩形 31"/>
          <p:cNvSpPr/>
          <p:nvPr/>
        </p:nvSpPr>
        <p:spPr>
          <a:xfrm>
            <a:off x="-1524000" y="-9147"/>
            <a:ext cx="1219200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prstClr val="white"/>
              </a:solidFill>
            </a:endParaRPr>
          </a:p>
        </p:txBody>
      </p:sp>
      <p:sp>
        <p:nvSpPr>
          <p:cNvPr id="35" name="矩形 34"/>
          <p:cNvSpPr/>
          <p:nvPr/>
        </p:nvSpPr>
        <p:spPr>
          <a:xfrm>
            <a:off x="-1524000" y="6111241"/>
            <a:ext cx="12192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1524000" y="6669406"/>
            <a:ext cx="12192000" cy="188594"/>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1483529" y="38314"/>
            <a:ext cx="2411730" cy="299085"/>
          </a:xfrm>
          <a:prstGeom prst="rect">
            <a:avLst/>
          </a:prstGeom>
        </p:spPr>
        <p:txBody>
          <a:bodyPr wrap="none">
            <a:spAutoFit/>
          </a:bodyPr>
          <a:lstStyle/>
          <a:p>
            <a:r>
              <a:rPr lang="zh-CN" altLang="en-US" sz="1350" dirty="0">
                <a:solidFill>
                  <a:prstClr val="white"/>
                </a:solidFill>
              </a:rPr>
              <a:t>大数据应用人才培养系列教材</a:t>
            </a:r>
            <a:endParaRPr lang="zh-CN" altLang="en-US" sz="1350" dirty="0">
              <a:solidFill>
                <a:prstClr val="white"/>
              </a:solidFill>
            </a:endParaRPr>
          </a:p>
        </p:txBody>
      </p:sp>
      <p:grpSp>
        <p:nvGrpSpPr>
          <p:cNvPr id="46" name="组合 45"/>
          <p:cNvGrpSpPr/>
          <p:nvPr/>
        </p:nvGrpSpPr>
        <p:grpSpPr>
          <a:xfrm>
            <a:off x="1743159" y="4320032"/>
            <a:ext cx="5693399" cy="424800"/>
            <a:chOff x="1807265" y="3400693"/>
            <a:chExt cx="5693399" cy="424800"/>
          </a:xfrm>
        </p:grpSpPr>
        <p:sp>
          <p:nvSpPr>
            <p:cNvPr id="55"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3811905" cy="414020"/>
            </a:xfrm>
            <a:prstGeom prst="rect">
              <a:avLst/>
            </a:prstGeom>
          </p:spPr>
          <p:txBody>
            <a:bodyPr wrap="none">
              <a:spAutoFit/>
            </a:bodyPr>
            <a:lstStyle/>
            <a:p>
              <a:pPr algn="l"/>
              <a:r>
                <a:rPr lang="en-US" altLang="zh-CN" sz="2100" spc="225" dirty="0">
                  <a:solidFill>
                    <a:schemeClr val="tx1">
                      <a:lumMod val="75000"/>
                      <a:lumOff val="25000"/>
                    </a:schemeClr>
                  </a:solidFill>
                </a:rPr>
                <a:t>15.4</a:t>
              </a:r>
              <a:r>
                <a:rPr lang="zh-CN" altLang="en-US" sz="2100" spc="225" dirty="0">
                  <a:solidFill>
                    <a:schemeClr val="tx1">
                      <a:lumMod val="75000"/>
                      <a:lumOff val="25000"/>
                    </a:schemeClr>
                  </a:solidFill>
                </a:rPr>
                <a:t> 案例剖析：鸢尾花分类</a:t>
              </a:r>
              <a:endParaRPr lang="zh-CN" altLang="en-US" sz="2100" spc="225" dirty="0">
                <a:solidFill>
                  <a:schemeClr val="tx1">
                    <a:lumMod val="75000"/>
                    <a:lumOff val="25000"/>
                  </a:schemeClr>
                </a:solidFill>
              </a:endParaRPr>
            </a:p>
          </p:txBody>
        </p:sp>
      </p:grpSp>
      <p:grpSp>
        <p:nvGrpSpPr>
          <p:cNvPr id="28" name="组合 27"/>
          <p:cNvGrpSpPr/>
          <p:nvPr/>
        </p:nvGrpSpPr>
        <p:grpSpPr>
          <a:xfrm>
            <a:off x="1743159" y="5013971"/>
            <a:ext cx="5693399" cy="424800"/>
            <a:chOff x="1807265" y="3400693"/>
            <a:chExt cx="5693399" cy="424800"/>
          </a:xfrm>
        </p:grpSpPr>
        <p:sp>
          <p:nvSpPr>
            <p:cNvPr id="29"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0" name="矩形 29"/>
            <p:cNvSpPr/>
            <p:nvPr/>
          </p:nvSpPr>
          <p:spPr>
            <a:xfrm>
              <a:off x="1881814" y="3411473"/>
              <a:ext cx="1449705" cy="414020"/>
            </a:xfrm>
            <a:prstGeom prst="rect">
              <a:avLst/>
            </a:prstGeom>
          </p:spPr>
          <p:txBody>
            <a:bodyPr wrap="none">
              <a:spAutoFit/>
            </a:bodyPr>
            <a:lstStyle/>
            <a:p>
              <a:pPr algn="l"/>
              <a:r>
                <a:rPr lang="en-US" altLang="zh-CN" sz="2100" spc="225" dirty="0">
                  <a:solidFill>
                    <a:schemeClr val="tx1">
                      <a:lumMod val="75000"/>
                      <a:lumOff val="25000"/>
                    </a:schemeClr>
                  </a:solidFill>
                </a:rPr>
                <a:t>15.5</a:t>
              </a:r>
              <a:r>
                <a:rPr lang="zh-CN" altLang="en-US" sz="2100" spc="225" dirty="0">
                  <a:solidFill>
                    <a:schemeClr val="tx1">
                      <a:lumMod val="75000"/>
                      <a:lumOff val="25000"/>
                    </a:schemeClr>
                  </a:solidFill>
                </a:rPr>
                <a:t> 实验</a:t>
              </a:r>
              <a:endParaRPr lang="zh-CN" altLang="en-US" sz="2100" spc="225" dirty="0">
                <a:solidFill>
                  <a:schemeClr val="tx1">
                    <a:lumMod val="75000"/>
                    <a:lumOff val="25000"/>
                  </a:schemeClr>
                </a:solidFill>
              </a:endParaRPr>
            </a:p>
          </p:txBody>
        </p:sp>
      </p:gr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175895" y="1366520"/>
            <a:ext cx="9239250" cy="1136650"/>
          </a:xfrm>
        </p:spPr>
        <p:txBody>
          <a:bodyPr>
            <a:normAutofit fontScale="75000"/>
          </a:bodyPr>
          <a:lstStyle/>
          <a:p>
            <a:pPr>
              <a:lnSpc>
                <a:spcPct val="170000"/>
              </a:lnSpc>
            </a:pPr>
            <a:r>
              <a:rPr lang="en-US" altLang="zh-CN" sz="2000" b="1" dirty="0">
                <a:solidFill>
                  <a:srgbClr val="FF0000"/>
                </a:solidFill>
                <a:latin typeface="微软雅黑" panose="020B0503020204020204" pitchFamily="34" charset="-122"/>
                <a:ea typeface="微软雅黑" panose="020B0503020204020204" pitchFamily="34" charset="-122"/>
              </a:rPr>
              <a:t>2</a:t>
            </a:r>
            <a:r>
              <a:rPr lang="zh-CN" altLang="en-US" sz="2000" b="1" dirty="0">
                <a:solidFill>
                  <a:srgbClr val="FF0000"/>
                </a:solidFill>
                <a:latin typeface="微软雅黑" panose="020B0503020204020204" pitchFamily="34" charset="-122"/>
                <a:ea typeface="微软雅黑" panose="020B0503020204020204" pitchFamily="34" charset="-122"/>
              </a:rPr>
              <a:t>．</a:t>
            </a:r>
            <a:r>
              <a:rPr lang="en-US" altLang="zh-CN" sz="2000" b="1" dirty="0" err="1">
                <a:solidFill>
                  <a:srgbClr val="FF0000"/>
                </a:solidFill>
                <a:latin typeface="微软雅黑" panose="020B0503020204020204" pitchFamily="34" charset="-122"/>
                <a:ea typeface="微软雅黑" panose="020B0503020204020204" pitchFamily="34" charset="-122"/>
              </a:rPr>
              <a:t>Keras</a:t>
            </a:r>
            <a:r>
              <a:rPr lang="en-US" altLang="zh-CN" sz="2000" b="1" dirty="0">
                <a:solidFill>
                  <a:srgbClr val="FF0000"/>
                </a:solidFill>
                <a:latin typeface="微软雅黑" panose="020B0503020204020204" pitchFamily="34" charset="-122"/>
                <a:ea typeface="微软雅黑" panose="020B0503020204020204" pitchFamily="34" charset="-122"/>
              </a:rPr>
              <a:t> </a:t>
            </a:r>
            <a:r>
              <a:rPr lang="zh-CN" altLang="en-US" sz="2000" b="1" dirty="0">
                <a:solidFill>
                  <a:srgbClr val="FF0000"/>
                </a:solidFill>
                <a:latin typeface="微软雅黑" panose="020B0503020204020204" pitchFamily="34" charset="-122"/>
                <a:ea typeface="微软雅黑" panose="020B0503020204020204" pitchFamily="34" charset="-122"/>
              </a:rPr>
              <a:t>库的安装</a:t>
            </a:r>
            <a:endParaRPr lang="en-US" altLang="zh-CN" sz="2000" b="1" dirty="0">
              <a:solidFill>
                <a:srgbClr val="FF0000"/>
              </a:solidFill>
              <a:latin typeface="微软雅黑" panose="020B0503020204020204" pitchFamily="34" charset="-122"/>
              <a:ea typeface="微软雅黑" panose="020B0503020204020204" pitchFamily="34" charset="-122"/>
            </a:endParaRPr>
          </a:p>
          <a:p>
            <a:pPr>
              <a:lnSpc>
                <a:spcPct val="170000"/>
              </a:lnSpc>
            </a:pPr>
            <a:r>
              <a:rPr lang="zh-CN" altLang="en-US" sz="2000" dirty="0">
                <a:latin typeface="微软雅黑" panose="020B0503020204020204" pitchFamily="34" charset="-122"/>
                <a:ea typeface="微软雅黑" panose="020B0503020204020204" pitchFamily="34" charset="-122"/>
              </a:rPr>
              <a:t>      由于 </a:t>
            </a:r>
            <a:r>
              <a:rPr lang="en-US" altLang="zh-CN" sz="2000" dirty="0" err="1">
                <a:latin typeface="微软雅黑" panose="020B0503020204020204" pitchFamily="34" charset="-122"/>
                <a:ea typeface="微软雅黑" panose="020B0503020204020204" pitchFamily="34" charset="-122"/>
              </a:rPr>
              <a:t>Keras</a:t>
            </a:r>
            <a:r>
              <a:rPr lang="en-US" altLang="zh-CN" sz="2000" dirty="0">
                <a:latin typeface="微软雅黑" panose="020B0503020204020204" pitchFamily="34" charset="-122"/>
                <a:ea typeface="微软雅黑" panose="020B0503020204020204" pitchFamily="34" charset="-122"/>
              </a:rPr>
              <a:t> </a:t>
            </a:r>
            <a:r>
              <a:rPr lang="zh-CN" altLang="en-US" sz="2000" dirty="0">
                <a:latin typeface="微软雅黑" panose="020B0503020204020204" pitchFamily="34" charset="-122"/>
                <a:ea typeface="微软雅黑" panose="020B0503020204020204" pitchFamily="34" charset="-122"/>
              </a:rPr>
              <a:t>库较小，这里直接运用软件包管理 </a:t>
            </a:r>
            <a:r>
              <a:rPr lang="en-US" altLang="zh-CN" sz="2000" dirty="0">
                <a:latin typeface="微软雅黑" panose="020B0503020204020204" pitchFamily="34" charset="-122"/>
                <a:ea typeface="微软雅黑" panose="020B0503020204020204" pitchFamily="34" charset="-122"/>
              </a:rPr>
              <a:t>pip install </a:t>
            </a:r>
            <a:r>
              <a:rPr lang="zh-CN" altLang="en-US" sz="2000" dirty="0">
                <a:latin typeface="微软雅黑" panose="020B0503020204020204" pitchFamily="34" charset="-122"/>
                <a:ea typeface="微软雅黑" panose="020B0503020204020204" pitchFamily="34" charset="-122"/>
              </a:rPr>
              <a:t>在线安装。安装过程如图 </a:t>
            </a:r>
            <a:r>
              <a:rPr lang="en-US" altLang="zh-CN" sz="2000" dirty="0">
                <a:latin typeface="微软雅黑" panose="020B0503020204020204" pitchFamily="34" charset="-122"/>
                <a:ea typeface="微软雅黑" panose="020B0503020204020204" pitchFamily="34" charset="-122"/>
              </a:rPr>
              <a:t>15.13 </a:t>
            </a:r>
            <a:r>
              <a:rPr lang="zh-CN" altLang="en-US" sz="2000" dirty="0">
                <a:latin typeface="微软雅黑" panose="020B0503020204020204" pitchFamily="34" charset="-122"/>
                <a:ea typeface="微软雅黑" panose="020B0503020204020204" pitchFamily="34" charset="-122"/>
              </a:rPr>
              <a:t>所示，</a:t>
            </a:r>
            <a:endParaRPr lang="zh-CN" altLang="en-US" sz="2000" dirty="0">
              <a:latin typeface="微软雅黑" panose="020B0503020204020204" pitchFamily="34" charset="-122"/>
              <a:ea typeface="微软雅黑" panose="020B0503020204020204" pitchFamily="34" charset="-122"/>
            </a:endParaRPr>
          </a:p>
          <a:p>
            <a:endParaRPr lang="zh-CN" altLang="en-US" dirty="0"/>
          </a:p>
        </p:txBody>
      </p:sp>
      <p:sp>
        <p:nvSpPr>
          <p:cNvPr id="4" name="文本占位符 1"/>
          <p:cNvSpPr txBox="1"/>
          <p:nvPr/>
        </p:nvSpPr>
        <p:spPr>
          <a:xfrm>
            <a:off x="64058" y="822379"/>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a:t>15.3.2 Keras </a:t>
            </a:r>
            <a:r>
              <a:rPr lang="zh-CN" altLang="en-US" sz="2000"/>
              <a:t>的安装与测试</a:t>
            </a:r>
            <a:endParaRPr lang="zh-CN" altLang="en-US" sz="2000" dirty="0"/>
          </a:p>
        </p:txBody>
      </p:sp>
      <p:sp>
        <p:nvSpPr>
          <p:cNvPr id="5" name="TextBox 3"/>
          <p:cNvSpPr txBox="1"/>
          <p:nvPr/>
        </p:nvSpPr>
        <p:spPr>
          <a:xfrm>
            <a:off x="119595" y="162166"/>
            <a:ext cx="3578469" cy="414020"/>
          </a:xfrm>
          <a:prstGeom prst="rect">
            <a:avLst/>
          </a:prstGeom>
          <a:noFill/>
        </p:spPr>
        <p:txBody>
          <a:bodyPr wrap="square" rtlCol="0">
            <a:spAutoFit/>
          </a:bodyPr>
          <a:lstStyle/>
          <a:p>
            <a:r>
              <a:rPr lang="en-US" altLang="zh-CN" sz="2100" b="1" spc="225" dirty="0">
                <a:solidFill>
                  <a:prstClr val="white"/>
                </a:solidFill>
              </a:rPr>
              <a:t>15.3 </a:t>
            </a:r>
            <a:r>
              <a:rPr lang="zh-CN" altLang="en-US" sz="2100" b="1" spc="225" dirty="0">
                <a:solidFill>
                  <a:prstClr val="white"/>
                </a:solidFill>
              </a:rPr>
              <a:t> </a:t>
            </a:r>
            <a:r>
              <a:rPr lang="en-US" altLang="zh-CN" sz="2100" b="1" spc="225" dirty="0" err="1">
                <a:solidFill>
                  <a:prstClr val="white"/>
                </a:solidFill>
              </a:rPr>
              <a:t>Keras</a:t>
            </a:r>
            <a:r>
              <a:rPr lang="en-US" altLang="zh-CN" sz="2100" b="1" spc="225" dirty="0">
                <a:solidFill>
                  <a:prstClr val="white"/>
                </a:solidFill>
              </a:rPr>
              <a:t> </a:t>
            </a:r>
            <a:r>
              <a:rPr lang="zh-CN" altLang="en-US" sz="2100" b="1" spc="225" dirty="0">
                <a:solidFill>
                  <a:prstClr val="white"/>
                </a:solidFill>
              </a:rPr>
              <a:t>简介</a:t>
            </a:r>
            <a:endParaRPr lang="en-US" altLang="zh-CN" sz="2100" b="1" spc="225" dirty="0">
              <a:solidFill>
                <a:prstClr val="white"/>
              </a:solidFill>
            </a:endParaRPr>
          </a:p>
        </p:txBody>
      </p:sp>
      <p:sp>
        <p:nvSpPr>
          <p:cNvPr id="6" name="TextBox 4"/>
          <p:cNvSpPr txBox="1"/>
          <p:nvPr/>
        </p:nvSpPr>
        <p:spPr>
          <a:xfrm>
            <a:off x="6408961" y="218810"/>
            <a:ext cx="3006969" cy="300355"/>
          </a:xfrm>
          <a:prstGeom prst="rect">
            <a:avLst/>
          </a:prstGeom>
          <a:noFill/>
        </p:spPr>
        <p:txBody>
          <a:bodyPr wrap="square" rtlCol="0">
            <a:spAutoFit/>
          </a:bodyPr>
          <a:lstStyle/>
          <a:p>
            <a:r>
              <a:rPr lang="zh-CN" altLang="en-US" sz="1355" dirty="0">
                <a:solidFill>
                  <a:prstClr val="white"/>
                </a:solidFill>
              </a:rPr>
              <a:t>  第十五章　项目实战：机器学习</a:t>
            </a:r>
            <a:endParaRPr lang="zh-CN" altLang="en-US" sz="1355" dirty="0">
              <a:solidFill>
                <a:prstClr val="white"/>
              </a:solidFill>
            </a:endParaRPr>
          </a:p>
        </p:txBody>
      </p:sp>
      <p:pic>
        <p:nvPicPr>
          <p:cNvPr id="8" name="图片 7"/>
          <p:cNvPicPr>
            <a:picLocks noChangeAspect="1"/>
          </p:cNvPicPr>
          <p:nvPr/>
        </p:nvPicPr>
        <p:blipFill>
          <a:blip r:embed="rId1"/>
          <a:stretch>
            <a:fillRect/>
          </a:stretch>
        </p:blipFill>
        <p:spPr>
          <a:xfrm>
            <a:off x="2308049" y="2479422"/>
            <a:ext cx="4101161" cy="3634966"/>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1347741" y="1801581"/>
            <a:ext cx="3943350" cy="4044950"/>
          </a:xfrm>
        </p:spPr>
        <p:txBody>
          <a:bodyPr>
            <a:normAutofit/>
          </a:bodyPr>
          <a:lstStyle/>
          <a:p>
            <a:pPr>
              <a:lnSpc>
                <a:spcPct val="150000"/>
              </a:lnSpc>
            </a:pPr>
            <a:r>
              <a:rPr lang="zh-CN" altLang="en-US"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1</a:t>
            </a:r>
            <a:r>
              <a:rPr lang="zh-CN" altLang="en-US" sz="2000" dirty="0">
                <a:latin typeface="微软雅黑" panose="020B0503020204020204" pitchFamily="34" charset="-122"/>
                <a:ea typeface="微软雅黑" panose="020B0503020204020204" pitchFamily="34" charset="-122"/>
              </a:rPr>
              <a:t>）数据获取</a:t>
            </a:r>
            <a:endParaRPr lang="en-US" altLang="zh-CN" sz="2000" dirty="0">
              <a:latin typeface="微软雅黑" panose="020B0503020204020204" pitchFamily="34" charset="-122"/>
              <a:ea typeface="微软雅黑" panose="020B0503020204020204" pitchFamily="34" charset="-122"/>
            </a:endParaRPr>
          </a:p>
          <a:p>
            <a:pPr>
              <a:lnSpc>
                <a:spcPct val="150000"/>
              </a:lnSpc>
            </a:pPr>
            <a:r>
              <a:rPr lang="zh-CN" altLang="en-US"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2</a:t>
            </a:r>
            <a:r>
              <a:rPr lang="zh-CN" altLang="en-US" sz="2000" dirty="0">
                <a:latin typeface="微软雅黑" panose="020B0503020204020204" pitchFamily="34" charset="-122"/>
                <a:ea typeface="微软雅黑" panose="020B0503020204020204" pitchFamily="34" charset="-122"/>
              </a:rPr>
              <a:t>）探索性数据分析</a:t>
            </a:r>
            <a:endParaRPr lang="en-US" altLang="zh-CN" sz="2000" dirty="0">
              <a:latin typeface="微软雅黑" panose="020B0503020204020204" pitchFamily="34" charset="-122"/>
              <a:ea typeface="微软雅黑" panose="020B0503020204020204" pitchFamily="34" charset="-122"/>
            </a:endParaRPr>
          </a:p>
          <a:p>
            <a:pPr>
              <a:lnSpc>
                <a:spcPct val="150000"/>
              </a:lnSpc>
            </a:pPr>
            <a:r>
              <a:rPr lang="zh-CN" altLang="en-US"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rPr>
              <a:t>）数据预处理</a:t>
            </a:r>
            <a:endParaRPr lang="en-US" altLang="zh-CN" sz="2000" dirty="0">
              <a:latin typeface="微软雅黑" panose="020B0503020204020204" pitchFamily="34" charset="-122"/>
              <a:ea typeface="微软雅黑" panose="020B0503020204020204" pitchFamily="34" charset="-122"/>
            </a:endParaRPr>
          </a:p>
          <a:p>
            <a:pPr>
              <a:lnSpc>
                <a:spcPct val="150000"/>
              </a:lnSpc>
            </a:pPr>
            <a:r>
              <a:rPr lang="zh-CN" altLang="en-US"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4</a:t>
            </a:r>
            <a:r>
              <a:rPr lang="zh-CN" altLang="en-US" sz="2000" dirty="0">
                <a:latin typeface="微软雅黑" panose="020B0503020204020204" pitchFamily="34" charset="-122"/>
                <a:ea typeface="微软雅黑" panose="020B0503020204020204" pitchFamily="34" charset="-122"/>
              </a:rPr>
              <a:t>）数据分割</a:t>
            </a:r>
            <a:endParaRPr lang="en-US" altLang="zh-CN" sz="2000" dirty="0">
              <a:latin typeface="微软雅黑" panose="020B0503020204020204" pitchFamily="34" charset="-122"/>
              <a:ea typeface="微软雅黑" panose="020B0503020204020204" pitchFamily="34" charset="-122"/>
            </a:endParaRPr>
          </a:p>
          <a:p>
            <a:pPr>
              <a:lnSpc>
                <a:spcPct val="150000"/>
              </a:lnSpc>
            </a:pPr>
            <a:r>
              <a:rPr lang="zh-CN" altLang="en-US"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5</a:t>
            </a:r>
            <a:r>
              <a:rPr lang="zh-CN" altLang="en-US" sz="2000" dirty="0">
                <a:latin typeface="微软雅黑" panose="020B0503020204020204" pitchFamily="34" charset="-122"/>
                <a:ea typeface="微软雅黑" panose="020B0503020204020204" pitchFamily="34" charset="-122"/>
              </a:rPr>
              <a:t>）模型构建</a:t>
            </a:r>
            <a:endParaRPr lang="en-US" altLang="zh-CN" sz="2000" dirty="0">
              <a:latin typeface="微软雅黑" panose="020B0503020204020204" pitchFamily="34" charset="-122"/>
              <a:ea typeface="微软雅黑" panose="020B0503020204020204" pitchFamily="34" charset="-122"/>
            </a:endParaRPr>
          </a:p>
          <a:p>
            <a:pPr>
              <a:lnSpc>
                <a:spcPct val="150000"/>
              </a:lnSpc>
            </a:pPr>
            <a:r>
              <a:rPr lang="zh-CN" altLang="en-US"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6</a:t>
            </a:r>
            <a:r>
              <a:rPr lang="zh-CN" altLang="en-US" sz="2000" dirty="0">
                <a:latin typeface="微软雅黑" panose="020B0503020204020204" pitchFamily="34" charset="-122"/>
                <a:ea typeface="微软雅黑" panose="020B0503020204020204" pitchFamily="34" charset="-122"/>
              </a:rPr>
              <a:t>）模型评价</a:t>
            </a:r>
            <a:endParaRPr lang="zh-CN" altLang="en-US" sz="2000" dirty="0">
              <a:latin typeface="微软雅黑" panose="020B0503020204020204" pitchFamily="34" charset="-122"/>
              <a:ea typeface="微软雅黑" panose="020B0503020204020204" pitchFamily="34" charset="-122"/>
            </a:endParaRPr>
          </a:p>
        </p:txBody>
      </p:sp>
      <p:sp>
        <p:nvSpPr>
          <p:cNvPr id="5" name="文本框 4"/>
          <p:cNvSpPr txBox="1"/>
          <p:nvPr/>
        </p:nvSpPr>
        <p:spPr>
          <a:xfrm>
            <a:off x="90367" y="953136"/>
            <a:ext cx="5200650" cy="460375"/>
          </a:xfrm>
          <a:prstGeom prst="rect">
            <a:avLst/>
          </a:prstGeom>
          <a:noFill/>
        </p:spPr>
        <p:txBody>
          <a:bodyPr wrap="square">
            <a:spAutoFit/>
          </a:bodyPr>
          <a:lstStyle/>
          <a:p>
            <a:r>
              <a:rPr lang="en-US" altLang="zh-CN" sz="2400" b="1" dirty="0">
                <a:solidFill>
                  <a:schemeClr val="accent5">
                    <a:lumMod val="75000"/>
                  </a:schemeClr>
                </a:solidFill>
              </a:rPr>
              <a:t>15.3.3 </a:t>
            </a:r>
            <a:r>
              <a:rPr lang="zh-CN" altLang="en-US" sz="2400" b="1" dirty="0">
                <a:solidFill>
                  <a:schemeClr val="accent5">
                    <a:lumMod val="75000"/>
                  </a:schemeClr>
                </a:solidFill>
              </a:rPr>
              <a:t>基于 </a:t>
            </a:r>
            <a:r>
              <a:rPr lang="en-US" altLang="zh-CN" sz="2400" b="1" dirty="0" err="1">
                <a:solidFill>
                  <a:schemeClr val="accent5">
                    <a:lumMod val="75000"/>
                  </a:schemeClr>
                </a:solidFill>
              </a:rPr>
              <a:t>Keras</a:t>
            </a:r>
            <a:r>
              <a:rPr lang="en-US" altLang="zh-CN" sz="2400" b="1" dirty="0">
                <a:solidFill>
                  <a:schemeClr val="accent5">
                    <a:lumMod val="75000"/>
                  </a:schemeClr>
                </a:solidFill>
              </a:rPr>
              <a:t> </a:t>
            </a:r>
            <a:r>
              <a:rPr lang="zh-CN" altLang="en-US" sz="2400" b="1" dirty="0">
                <a:solidFill>
                  <a:schemeClr val="accent5">
                    <a:lumMod val="75000"/>
                  </a:schemeClr>
                </a:solidFill>
              </a:rPr>
              <a:t>的模型训练流程</a:t>
            </a:r>
            <a:endParaRPr lang="zh-CN" altLang="en-US" sz="2400" b="1" dirty="0">
              <a:solidFill>
                <a:schemeClr val="accent5">
                  <a:lumMod val="75000"/>
                </a:schemeClr>
              </a:solidFill>
            </a:endParaRPr>
          </a:p>
        </p:txBody>
      </p:sp>
      <p:sp>
        <p:nvSpPr>
          <p:cNvPr id="10" name="TextBox 3"/>
          <p:cNvSpPr txBox="1"/>
          <p:nvPr/>
        </p:nvSpPr>
        <p:spPr>
          <a:xfrm>
            <a:off x="228834" y="151371"/>
            <a:ext cx="3578469" cy="414020"/>
          </a:xfrm>
          <a:prstGeom prst="rect">
            <a:avLst/>
          </a:prstGeom>
          <a:noFill/>
        </p:spPr>
        <p:txBody>
          <a:bodyPr wrap="square" rtlCol="0">
            <a:spAutoFit/>
          </a:bodyPr>
          <a:lstStyle/>
          <a:p>
            <a:r>
              <a:rPr lang="en-US" altLang="zh-CN" sz="2100" b="1" spc="225" dirty="0">
                <a:solidFill>
                  <a:prstClr val="white"/>
                </a:solidFill>
              </a:rPr>
              <a:t>15.3 </a:t>
            </a:r>
            <a:r>
              <a:rPr lang="zh-CN" altLang="en-US" sz="2100" b="1" spc="225" dirty="0">
                <a:solidFill>
                  <a:prstClr val="white"/>
                </a:solidFill>
              </a:rPr>
              <a:t> </a:t>
            </a:r>
            <a:r>
              <a:rPr lang="en-US" altLang="zh-CN" sz="2100" b="1" spc="225" dirty="0" err="1">
                <a:solidFill>
                  <a:prstClr val="white"/>
                </a:solidFill>
              </a:rPr>
              <a:t>Keras</a:t>
            </a:r>
            <a:r>
              <a:rPr lang="en-US" altLang="zh-CN" sz="2100" b="1" spc="225" dirty="0">
                <a:solidFill>
                  <a:prstClr val="white"/>
                </a:solidFill>
              </a:rPr>
              <a:t> </a:t>
            </a:r>
            <a:r>
              <a:rPr lang="zh-CN" altLang="en-US" sz="2100" b="1" spc="225" dirty="0">
                <a:solidFill>
                  <a:prstClr val="white"/>
                </a:solidFill>
              </a:rPr>
              <a:t>简介</a:t>
            </a:r>
            <a:endParaRPr lang="en-US" altLang="zh-CN" sz="2100" b="1" spc="225" dirty="0">
              <a:solidFill>
                <a:prstClr val="white"/>
              </a:solidFill>
            </a:endParaRPr>
          </a:p>
        </p:txBody>
      </p:sp>
      <p:sp>
        <p:nvSpPr>
          <p:cNvPr id="6" name="TextBox 4"/>
          <p:cNvSpPr txBox="1"/>
          <p:nvPr/>
        </p:nvSpPr>
        <p:spPr>
          <a:xfrm>
            <a:off x="6455312" y="218810"/>
            <a:ext cx="3006969" cy="300355"/>
          </a:xfrm>
          <a:prstGeom prst="rect">
            <a:avLst/>
          </a:prstGeom>
          <a:noFill/>
        </p:spPr>
        <p:txBody>
          <a:bodyPr wrap="square" rtlCol="0">
            <a:spAutoFit/>
          </a:bodyPr>
          <a:lstStyle/>
          <a:p>
            <a:r>
              <a:rPr lang="zh-CN" altLang="en-US" sz="1355" dirty="0">
                <a:solidFill>
                  <a:prstClr val="white"/>
                </a:solidFill>
              </a:rPr>
              <a:t>  第十五章　项目实战：机器学习</a:t>
            </a:r>
            <a:endParaRPr lang="zh-CN" altLang="en-US" sz="1355" dirty="0">
              <a:solidFill>
                <a:prstClr val="white"/>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342842" y="1169836"/>
              <a:ext cx="2458328" cy="521970"/>
            </a:xfrm>
            <a:prstGeom prst="rect">
              <a:avLst/>
            </a:prstGeom>
            <a:noFill/>
          </p:spPr>
          <p:txBody>
            <a:bodyPr wrap="none" rtlCol="0">
              <a:spAutoFit/>
            </a:bodyPr>
            <a:lstStyle/>
            <a:p>
              <a:pPr algn="ctr"/>
              <a:r>
                <a:rPr lang="zh-CN" altLang="en-US" sz="2800" dirty="0">
                  <a:solidFill>
                    <a:srgbClr val="FFC000"/>
                  </a:solidFill>
                </a:rPr>
                <a:t>第十五章　项目实战：机器学习</a:t>
              </a:r>
              <a:endParaRPr lang="zh-CN" altLang="en-US" sz="2800" dirty="0">
                <a:solidFill>
                  <a:srgbClr val="FFC000"/>
                </a:solidFill>
              </a:endParaRPr>
            </a:p>
          </p:txBody>
        </p:sp>
      </p:grpSp>
      <p:grpSp>
        <p:nvGrpSpPr>
          <p:cNvPr id="67" name="组合 66"/>
          <p:cNvGrpSpPr/>
          <p:nvPr/>
        </p:nvGrpSpPr>
        <p:grpSpPr>
          <a:xfrm>
            <a:off x="1754535" y="2160016"/>
            <a:ext cx="5693399" cy="414020"/>
            <a:chOff x="1807265" y="2462595"/>
            <a:chExt cx="5693399" cy="414020"/>
          </a:xfrm>
          <a:solidFill>
            <a:srgbClr val="E6E6E6"/>
          </a:solidFill>
        </p:grpSpPr>
        <p:sp>
          <p:nvSpPr>
            <p:cNvPr id="47"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prstClr val="white"/>
                </a:solidFill>
              </a:endParaRPr>
            </a:p>
          </p:txBody>
        </p:sp>
        <p:sp>
          <p:nvSpPr>
            <p:cNvPr id="48" name="矩形 47"/>
            <p:cNvSpPr/>
            <p:nvPr/>
          </p:nvSpPr>
          <p:spPr>
            <a:xfrm>
              <a:off x="1883286" y="2462595"/>
              <a:ext cx="2630805" cy="414020"/>
            </a:xfrm>
            <a:prstGeom prst="rect">
              <a:avLst/>
            </a:prstGeom>
            <a:grpFill/>
          </p:spPr>
          <p:txBody>
            <a:bodyPr wrap="none">
              <a:spAutoFit/>
            </a:bodyPr>
            <a:lstStyle/>
            <a:p>
              <a:r>
                <a:rPr lang="en-US" altLang="zh-CN" sz="2100" spc="225" dirty="0">
                  <a:solidFill>
                    <a:schemeClr val="tx1">
                      <a:lumMod val="75000"/>
                      <a:lumOff val="25000"/>
                    </a:schemeClr>
                  </a:solidFill>
                </a:rPr>
                <a:t>15.1</a:t>
              </a:r>
              <a:r>
                <a:rPr lang="zh-CN" altLang="en-US" sz="2100" spc="225" dirty="0">
                  <a:solidFill>
                    <a:schemeClr val="tx1">
                      <a:lumMod val="75000"/>
                      <a:lumOff val="25000"/>
                    </a:schemeClr>
                  </a:solidFill>
                </a:rPr>
                <a:t> 机器学习概述</a:t>
              </a:r>
              <a:endParaRPr lang="zh-CN" altLang="en-US" sz="2100" spc="225" dirty="0">
                <a:solidFill>
                  <a:schemeClr val="tx1">
                    <a:lumMod val="75000"/>
                    <a:lumOff val="25000"/>
                  </a:schemeClr>
                </a:solidFill>
              </a:endParaRPr>
            </a:p>
          </p:txBody>
        </p:sp>
      </p:grpSp>
      <p:grpSp>
        <p:nvGrpSpPr>
          <p:cNvPr id="68" name="组合 67"/>
          <p:cNvGrpSpPr/>
          <p:nvPr/>
        </p:nvGrpSpPr>
        <p:grpSpPr>
          <a:xfrm>
            <a:off x="1754535" y="2880021"/>
            <a:ext cx="5693399" cy="424800"/>
            <a:chOff x="1807265" y="2935089"/>
            <a:chExt cx="5693399" cy="424800"/>
          </a:xfrm>
          <a:solidFill>
            <a:srgbClr val="E6E6E6"/>
          </a:solidFill>
        </p:grpSpPr>
        <p:sp>
          <p:nvSpPr>
            <p:cNvPr id="49" name="圆角矩形 48"/>
            <p:cNvSpPr/>
            <p:nvPr/>
          </p:nvSpPr>
          <p:spPr>
            <a:xfrm>
              <a:off x="1807265" y="2935089"/>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prstClr val="white"/>
                </a:solidFill>
              </a:endParaRPr>
            </a:p>
          </p:txBody>
        </p:sp>
        <p:sp>
          <p:nvSpPr>
            <p:cNvPr id="50" name="矩形 49"/>
            <p:cNvSpPr/>
            <p:nvPr/>
          </p:nvSpPr>
          <p:spPr>
            <a:xfrm>
              <a:off x="1881814" y="2945869"/>
              <a:ext cx="3067685" cy="414020"/>
            </a:xfrm>
            <a:prstGeom prst="rect">
              <a:avLst/>
            </a:prstGeom>
            <a:grpFill/>
          </p:spPr>
          <p:txBody>
            <a:bodyPr wrap="none">
              <a:spAutoFit/>
            </a:bodyPr>
            <a:lstStyle/>
            <a:p>
              <a:r>
                <a:rPr lang="en-US" altLang="zh-CN" sz="2100" spc="225" dirty="0">
                  <a:solidFill>
                    <a:schemeClr val="tx1">
                      <a:lumMod val="75000"/>
                      <a:lumOff val="25000"/>
                    </a:schemeClr>
                  </a:solidFill>
                </a:rPr>
                <a:t>15.2</a:t>
              </a:r>
              <a:r>
                <a:rPr lang="zh-CN" altLang="en-US" sz="2100" spc="225" dirty="0">
                  <a:solidFill>
                    <a:schemeClr val="tx1">
                      <a:lumMod val="75000"/>
                      <a:lumOff val="25000"/>
                    </a:schemeClr>
                  </a:solidFill>
                </a:rPr>
                <a:t> </a:t>
              </a:r>
              <a:r>
                <a:rPr lang="en-US" altLang="zh-CN" sz="2100" spc="225" dirty="0">
                  <a:solidFill>
                    <a:schemeClr val="tx1">
                      <a:lumMod val="75000"/>
                      <a:lumOff val="25000"/>
                    </a:schemeClr>
                  </a:solidFill>
                </a:rPr>
                <a:t>scikit-learn </a:t>
              </a:r>
              <a:r>
                <a:rPr lang="zh-CN" altLang="en-US" sz="2100" spc="225" dirty="0">
                  <a:solidFill>
                    <a:schemeClr val="tx1">
                      <a:lumMod val="75000"/>
                      <a:lumOff val="25000"/>
                    </a:schemeClr>
                  </a:solidFill>
                </a:rPr>
                <a:t>简介</a:t>
              </a:r>
              <a:endParaRPr lang="zh-CN" altLang="en-US" sz="2100" spc="225" dirty="0">
                <a:solidFill>
                  <a:schemeClr val="tx1">
                    <a:lumMod val="75000"/>
                    <a:lumOff val="25000"/>
                  </a:schemeClr>
                </a:solidFill>
              </a:endParaRPr>
            </a:p>
          </p:txBody>
        </p:sp>
      </p:grpSp>
      <p:grpSp>
        <p:nvGrpSpPr>
          <p:cNvPr id="69" name="组合 68"/>
          <p:cNvGrpSpPr/>
          <p:nvPr/>
        </p:nvGrpSpPr>
        <p:grpSpPr>
          <a:xfrm>
            <a:off x="1754535" y="3600026"/>
            <a:ext cx="5693399" cy="424800"/>
            <a:chOff x="1807265" y="3400693"/>
            <a:chExt cx="5693399" cy="424800"/>
          </a:xfrm>
          <a:solidFill>
            <a:srgbClr val="E6E6E6"/>
          </a:solidFill>
        </p:grpSpPr>
        <p:sp>
          <p:nvSpPr>
            <p:cNvPr id="51" name="圆角矩形 50"/>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2856865" cy="414020"/>
            </a:xfrm>
            <a:prstGeom prst="rect">
              <a:avLst/>
            </a:prstGeom>
            <a:grpFill/>
          </p:spPr>
          <p:txBody>
            <a:bodyPr wrap="none">
              <a:spAutoFit/>
            </a:bodyPr>
            <a:lstStyle/>
            <a:p>
              <a:r>
                <a:rPr lang="en-US" altLang="zh-CN" sz="2100" spc="225" dirty="0">
                  <a:solidFill>
                    <a:schemeClr val="tx1">
                      <a:lumMod val="75000"/>
                      <a:lumOff val="25000"/>
                    </a:schemeClr>
                  </a:solidFill>
                </a:rPr>
                <a:t>15.3</a:t>
              </a:r>
              <a:r>
                <a:rPr lang="zh-CN" altLang="en-US" sz="2100" spc="225" dirty="0">
                  <a:solidFill>
                    <a:schemeClr val="tx1">
                      <a:lumMod val="75000"/>
                      <a:lumOff val="25000"/>
                    </a:schemeClr>
                  </a:solidFill>
                </a:rPr>
                <a:t> </a:t>
              </a:r>
              <a:r>
                <a:rPr lang="en-US" altLang="zh-CN" sz="2100" spc="225" dirty="0" err="1">
                  <a:solidFill>
                    <a:schemeClr val="tx1">
                      <a:lumMod val="75000"/>
                      <a:lumOff val="25000"/>
                    </a:schemeClr>
                  </a:solidFill>
                </a:rPr>
                <a:t>Keras</a:t>
              </a:r>
              <a:r>
                <a:rPr lang="en-US" altLang="zh-CN" sz="2100" spc="225" dirty="0">
                  <a:solidFill>
                    <a:schemeClr val="tx1">
                      <a:lumMod val="75000"/>
                      <a:lumOff val="25000"/>
                    </a:schemeClr>
                  </a:solidFill>
                </a:rPr>
                <a:t> </a:t>
              </a:r>
              <a:r>
                <a:rPr lang="zh-CN" altLang="en-US" sz="2100" spc="225" dirty="0">
                  <a:solidFill>
                    <a:schemeClr val="tx1">
                      <a:lumMod val="75000"/>
                      <a:lumOff val="25000"/>
                    </a:schemeClr>
                  </a:solidFill>
                </a:rPr>
                <a:t>简介实战</a:t>
              </a:r>
              <a:endParaRPr lang="zh-CN" altLang="en-US" sz="2100" spc="225" dirty="0">
                <a:solidFill>
                  <a:schemeClr val="tx1">
                    <a:lumMod val="75000"/>
                    <a:lumOff val="25000"/>
                  </a:schemeClr>
                </a:solidFill>
              </a:endParaRPr>
            </a:p>
          </p:txBody>
        </p:sp>
      </p:grpSp>
      <p:sp>
        <p:nvSpPr>
          <p:cNvPr id="32" name="矩形 31"/>
          <p:cNvSpPr/>
          <p:nvPr/>
        </p:nvSpPr>
        <p:spPr>
          <a:xfrm>
            <a:off x="-1524000" y="-9147"/>
            <a:ext cx="12191999" cy="3816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350" dirty="0">
              <a:solidFill>
                <a:prstClr val="white"/>
              </a:solidFill>
            </a:endParaRPr>
          </a:p>
          <a:p>
            <a:pPr algn="ctr"/>
            <a:endParaRPr lang="zh-CN" altLang="en-US" sz="1350" dirty="0">
              <a:solidFill>
                <a:prstClr val="white"/>
              </a:solidFill>
            </a:endParaRPr>
          </a:p>
        </p:txBody>
      </p:sp>
      <p:sp>
        <p:nvSpPr>
          <p:cNvPr id="35" name="矩形 34"/>
          <p:cNvSpPr/>
          <p:nvPr/>
        </p:nvSpPr>
        <p:spPr>
          <a:xfrm>
            <a:off x="-1524000" y="6111241"/>
            <a:ext cx="12192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1524000" y="6669360"/>
            <a:ext cx="12192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6" name="组合 45"/>
          <p:cNvGrpSpPr/>
          <p:nvPr/>
        </p:nvGrpSpPr>
        <p:grpSpPr>
          <a:xfrm>
            <a:off x="1743159" y="4320032"/>
            <a:ext cx="5693399" cy="424800"/>
            <a:chOff x="1807265" y="3400693"/>
            <a:chExt cx="5693399" cy="424800"/>
          </a:xfrm>
          <a:solidFill>
            <a:srgbClr val="3D89BC"/>
          </a:solidFill>
        </p:grpSpPr>
        <p:sp>
          <p:nvSpPr>
            <p:cNvPr id="55" name="圆角矩形 54"/>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3811905" cy="414020"/>
            </a:xfrm>
            <a:prstGeom prst="rect">
              <a:avLst/>
            </a:prstGeom>
            <a:grpFill/>
          </p:spPr>
          <p:txBody>
            <a:bodyPr wrap="none">
              <a:spAutoFit/>
            </a:bodyPr>
            <a:lstStyle/>
            <a:p>
              <a:pPr algn="l"/>
              <a:r>
                <a:rPr lang="en-US" altLang="zh-CN" sz="2100" spc="225" dirty="0">
                  <a:solidFill>
                    <a:prstClr val="white"/>
                  </a:solidFill>
                </a:rPr>
                <a:t>15.4</a:t>
              </a:r>
              <a:r>
                <a:rPr lang="zh-CN" altLang="en-US" sz="2100" spc="225" dirty="0">
                  <a:solidFill>
                    <a:prstClr val="white"/>
                  </a:solidFill>
                </a:rPr>
                <a:t> 案例剖析：鸢尾花分类</a:t>
              </a:r>
              <a:endParaRPr lang="zh-CN" altLang="en-US" sz="2100" spc="225" dirty="0">
                <a:solidFill>
                  <a:prstClr val="white"/>
                </a:solidFill>
              </a:endParaRPr>
            </a:p>
          </p:txBody>
        </p:sp>
      </p:grpSp>
      <p:grpSp>
        <p:nvGrpSpPr>
          <p:cNvPr id="28" name="组合 27"/>
          <p:cNvGrpSpPr/>
          <p:nvPr/>
        </p:nvGrpSpPr>
        <p:grpSpPr>
          <a:xfrm>
            <a:off x="1743159" y="5013971"/>
            <a:ext cx="5693399" cy="424800"/>
            <a:chOff x="1807265" y="3400693"/>
            <a:chExt cx="5693399" cy="424800"/>
          </a:xfrm>
        </p:grpSpPr>
        <p:sp>
          <p:nvSpPr>
            <p:cNvPr id="29"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0" name="矩形 29"/>
            <p:cNvSpPr/>
            <p:nvPr/>
          </p:nvSpPr>
          <p:spPr>
            <a:xfrm>
              <a:off x="1881814" y="3411473"/>
              <a:ext cx="1449705" cy="414020"/>
            </a:xfrm>
            <a:prstGeom prst="rect">
              <a:avLst/>
            </a:prstGeom>
          </p:spPr>
          <p:txBody>
            <a:bodyPr wrap="none">
              <a:spAutoFit/>
            </a:bodyPr>
            <a:lstStyle/>
            <a:p>
              <a:pPr algn="l"/>
              <a:r>
                <a:rPr lang="en-US" altLang="zh-CN" sz="2100" spc="225" dirty="0">
                  <a:solidFill>
                    <a:schemeClr val="tx1">
                      <a:lumMod val="75000"/>
                      <a:lumOff val="25000"/>
                    </a:schemeClr>
                  </a:solidFill>
                </a:rPr>
                <a:t>15.5</a:t>
              </a:r>
              <a:r>
                <a:rPr lang="zh-CN" altLang="en-US" sz="2100" spc="225" dirty="0">
                  <a:solidFill>
                    <a:schemeClr val="tx1">
                      <a:lumMod val="75000"/>
                      <a:lumOff val="25000"/>
                    </a:schemeClr>
                  </a:solidFill>
                </a:rPr>
                <a:t> 实验</a:t>
              </a:r>
              <a:endParaRPr lang="zh-CN" altLang="en-US" sz="2100" spc="225" dirty="0">
                <a:solidFill>
                  <a:schemeClr val="tx1">
                    <a:lumMod val="75000"/>
                    <a:lumOff val="25000"/>
                  </a:schemeClr>
                </a:solidFill>
              </a:endParaRPr>
            </a:p>
          </p:txBody>
        </p:sp>
      </p:grpSp>
      <p:sp>
        <p:nvSpPr>
          <p:cNvPr id="31" name="矩形 30"/>
          <p:cNvSpPr/>
          <p:nvPr/>
        </p:nvSpPr>
        <p:spPr>
          <a:xfrm>
            <a:off x="-1483529" y="38314"/>
            <a:ext cx="2411730" cy="299085"/>
          </a:xfrm>
          <a:prstGeom prst="rect">
            <a:avLst/>
          </a:prstGeom>
        </p:spPr>
        <p:txBody>
          <a:bodyPr wrap="none">
            <a:spAutoFit/>
          </a:bodyPr>
          <a:lstStyle/>
          <a:p>
            <a:r>
              <a:rPr lang="zh-CN" altLang="en-US" sz="1350" dirty="0">
                <a:solidFill>
                  <a:prstClr val="white"/>
                </a:solidFill>
              </a:rPr>
              <a:t>大数据应用人才培养系列教材</a:t>
            </a:r>
            <a:endParaRPr lang="zh-CN" altLang="en-US" sz="1350" dirty="0">
              <a:solidFill>
                <a:prstClr val="white"/>
              </a:solidFill>
            </a:endParaRPr>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normAutofit/>
          </a:bodyPr>
          <a:lstStyle/>
          <a:p>
            <a:r>
              <a:rPr lang="en-US" altLang="zh-CN" sz="2000" dirty="0"/>
              <a:t>15.4.1 </a:t>
            </a:r>
            <a:r>
              <a:rPr lang="zh-CN" altLang="en-US" sz="2000" dirty="0"/>
              <a:t>思路简析 </a:t>
            </a:r>
            <a:endParaRPr lang="zh-CN" altLang="en-US" sz="2000" dirty="0"/>
          </a:p>
        </p:txBody>
      </p:sp>
      <p:sp>
        <p:nvSpPr>
          <p:cNvPr id="5" name="内容占位符 2"/>
          <p:cNvSpPr>
            <a:spLocks noGrp="1"/>
          </p:cNvSpPr>
          <p:nvPr>
            <p:ph sz="quarter" idx="14"/>
          </p:nvPr>
        </p:nvSpPr>
        <p:spPr>
          <a:xfrm>
            <a:off x="393065" y="1563370"/>
            <a:ext cx="8489315" cy="3265805"/>
          </a:xfrm>
        </p:spPr>
        <p:txBody>
          <a:bodyPr>
            <a:noAutofit/>
          </a:bodyPr>
          <a:lstStyle/>
          <a:p>
            <a:pPr>
              <a:lnSpc>
                <a:spcPct val="150000"/>
              </a:lnSpc>
            </a:pPr>
            <a:r>
              <a:rPr lang="en-US" altLang="zh-CN" sz="2000" b="1" dirty="0">
                <a:solidFill>
                  <a:srgbClr val="FF0000"/>
                </a:solidFill>
                <a:latin typeface="微软雅黑" panose="020B0503020204020204" pitchFamily="34" charset="-122"/>
                <a:ea typeface="微软雅黑" panose="020B0503020204020204" pitchFamily="34" charset="-122"/>
              </a:rPr>
              <a:t>1</a:t>
            </a:r>
            <a:r>
              <a:rPr lang="zh-CN" altLang="en-US" sz="2000" b="1" dirty="0">
                <a:solidFill>
                  <a:srgbClr val="FF0000"/>
                </a:solidFill>
                <a:latin typeface="微软雅黑" panose="020B0503020204020204" pitchFamily="34" charset="-122"/>
                <a:ea typeface="微软雅黑" panose="020B0503020204020204" pitchFamily="34" charset="-122"/>
              </a:rPr>
              <a:t>、任务要求</a:t>
            </a:r>
            <a:endParaRPr lang="en-US" altLang="zh-CN" sz="2000" b="1" dirty="0">
              <a:solidFill>
                <a:srgbClr val="FF0000"/>
              </a:solidFill>
              <a:latin typeface="微软雅黑" panose="020B0503020204020204" pitchFamily="34" charset="-122"/>
              <a:ea typeface="微软雅黑" panose="020B0503020204020204" pitchFamily="34" charset="-122"/>
            </a:endParaRPr>
          </a:p>
          <a:p>
            <a:pPr>
              <a:lnSpc>
                <a:spcPct val="150000"/>
              </a:lnSpc>
            </a:pPr>
            <a:r>
              <a:rPr lang="zh-CN" altLang="en-US" sz="2000" dirty="0">
                <a:latin typeface="微软雅黑" panose="020B0503020204020204" pitchFamily="34" charset="-122"/>
                <a:ea typeface="微软雅黑" panose="020B0503020204020204" pitchFamily="34" charset="-122"/>
                <a:sym typeface="Wingdings 2" panose="05020102010507070707" pitchFamily="18" charset="2"/>
              </a:rPr>
              <a:t></a:t>
            </a:r>
            <a:r>
              <a:rPr lang="zh-CN" altLang="en-US" sz="2000" dirty="0">
                <a:latin typeface="微软雅黑" panose="020B0503020204020204" pitchFamily="34" charset="-122"/>
                <a:ea typeface="微软雅黑" panose="020B0503020204020204" pitchFamily="34" charset="-122"/>
              </a:rPr>
              <a:t>按照深度学习模型的构建流程，以“序贯模型”为例建立基于鸢尾花数据集的鸢尾花分类模型。</a:t>
            </a:r>
            <a:endParaRPr lang="en-US" altLang="zh-CN" sz="2000" dirty="0">
              <a:latin typeface="微软雅黑" panose="020B0503020204020204" pitchFamily="34" charset="-122"/>
              <a:ea typeface="微软雅黑" panose="020B0503020204020204" pitchFamily="34" charset="-122"/>
            </a:endParaRPr>
          </a:p>
          <a:p>
            <a:pPr>
              <a:lnSpc>
                <a:spcPct val="150000"/>
              </a:lnSpc>
            </a:pPr>
            <a:r>
              <a:rPr lang="zh-CN" altLang="zh-CN" sz="2000" dirty="0">
                <a:latin typeface="微软雅黑" panose="020B0503020204020204" pitchFamily="34" charset="-122"/>
                <a:ea typeface="微软雅黑" panose="020B0503020204020204" pitchFamily="34" charset="-122"/>
                <a:sym typeface="Wingdings 2" panose="05020102010507070707" pitchFamily="18" charset="2"/>
              </a:rPr>
              <a:t></a:t>
            </a:r>
            <a:r>
              <a:rPr lang="zh-CN" altLang="en-US" sz="2000" dirty="0">
                <a:latin typeface="微软雅黑" panose="020B0503020204020204" pitchFamily="34" charset="-122"/>
                <a:ea typeface="微软雅黑" panose="020B0503020204020204" pitchFamily="34" charset="-122"/>
              </a:rPr>
              <a:t>熟悉基于 </a:t>
            </a:r>
            <a:r>
              <a:rPr lang="en-US" altLang="zh-CN" sz="2000" dirty="0" err="1">
                <a:latin typeface="微软雅黑" panose="020B0503020204020204" pitchFamily="34" charset="-122"/>
                <a:ea typeface="微软雅黑" panose="020B0503020204020204" pitchFamily="34" charset="-122"/>
              </a:rPr>
              <a:t>Keras</a:t>
            </a:r>
            <a:r>
              <a:rPr lang="en-US" altLang="zh-CN" sz="2000" dirty="0">
                <a:latin typeface="微软雅黑" panose="020B0503020204020204" pitchFamily="34" charset="-122"/>
                <a:ea typeface="微软雅黑" panose="020B0503020204020204" pitchFamily="34" charset="-122"/>
              </a:rPr>
              <a:t> </a:t>
            </a:r>
            <a:r>
              <a:rPr lang="zh-CN" altLang="en-US" sz="2000" dirty="0">
                <a:latin typeface="微软雅黑" panose="020B0503020204020204" pitchFamily="34" charset="-122"/>
                <a:ea typeface="微软雅黑" panose="020B0503020204020204" pitchFamily="34" charset="-122"/>
              </a:rPr>
              <a:t>的神经网络模型的训练流程以及流程中每一个步骤的基本操作，进而达到举一反三的学习效果。</a:t>
            </a:r>
            <a:endParaRPr lang="en-US" altLang="zh-CN" sz="2000" dirty="0">
              <a:latin typeface="微软雅黑" panose="020B0503020204020204" pitchFamily="34" charset="-122"/>
              <a:ea typeface="微软雅黑" panose="020B0503020204020204" pitchFamily="34" charset="-122"/>
            </a:endParaRPr>
          </a:p>
          <a:p>
            <a:pPr>
              <a:lnSpc>
                <a:spcPct val="150000"/>
              </a:lnSpc>
            </a:pPr>
            <a:r>
              <a:rPr lang="zh-CN" altLang="en-US" sz="2000" dirty="0">
                <a:latin typeface="微软雅黑" panose="020B0503020204020204" pitchFamily="34" charset="-122"/>
                <a:ea typeface="微软雅黑" panose="020B0503020204020204" pitchFamily="34" charset="-122"/>
                <a:sym typeface="Wingdings 2" panose="05020102010507070707" pitchFamily="18" charset="2"/>
              </a:rPr>
              <a:t></a:t>
            </a:r>
            <a:r>
              <a:rPr lang="zh-CN" altLang="en-US" sz="2000" dirty="0">
                <a:latin typeface="微软雅黑" panose="020B0503020204020204" pitchFamily="34" charset="-122"/>
                <a:ea typeface="微软雅黑" panose="020B0503020204020204" pitchFamily="34" charset="-122"/>
              </a:rPr>
              <a:t>了解 </a:t>
            </a:r>
            <a:r>
              <a:rPr lang="en-US" altLang="zh-CN" sz="2000" dirty="0" err="1">
                <a:latin typeface="微软雅黑" panose="020B0503020204020204" pitchFamily="34" charset="-122"/>
                <a:ea typeface="微软雅黑" panose="020B0503020204020204" pitchFamily="34" charset="-122"/>
              </a:rPr>
              <a:t>Keras</a:t>
            </a:r>
            <a:r>
              <a:rPr lang="en-US" altLang="zh-CN" sz="2000" dirty="0">
                <a:latin typeface="微软雅黑" panose="020B0503020204020204" pitchFamily="34" charset="-122"/>
                <a:ea typeface="微软雅黑" panose="020B0503020204020204" pitchFamily="34" charset="-122"/>
              </a:rPr>
              <a:t> </a:t>
            </a:r>
            <a:r>
              <a:rPr lang="zh-CN" altLang="en-US" sz="2000" dirty="0">
                <a:latin typeface="微软雅黑" panose="020B0503020204020204" pitchFamily="34" charset="-122"/>
                <a:ea typeface="微软雅黑" panose="020B0503020204020204" pitchFamily="34" charset="-122"/>
              </a:rPr>
              <a:t>的基本模型构成和 </a:t>
            </a:r>
            <a:r>
              <a:rPr lang="en-US" altLang="zh-CN" sz="2000" dirty="0" err="1">
                <a:latin typeface="微软雅黑" panose="020B0503020204020204" pitchFamily="34" charset="-122"/>
                <a:ea typeface="微软雅黑" panose="020B0503020204020204" pitchFamily="34" charset="-122"/>
              </a:rPr>
              <a:t>Keras</a:t>
            </a:r>
            <a:r>
              <a:rPr lang="en-US" altLang="zh-CN" sz="2000" dirty="0">
                <a:latin typeface="微软雅黑" panose="020B0503020204020204" pitchFamily="34" charset="-122"/>
                <a:ea typeface="微软雅黑" panose="020B0503020204020204" pitchFamily="34" charset="-122"/>
              </a:rPr>
              <a:t> </a:t>
            </a:r>
            <a:r>
              <a:rPr lang="zh-CN" altLang="en-US" sz="2000" dirty="0">
                <a:latin typeface="微软雅黑" panose="020B0503020204020204" pitchFamily="34" charset="-122"/>
                <a:ea typeface="微软雅黑" panose="020B0503020204020204" pitchFamily="34" charset="-122"/>
              </a:rPr>
              <a:t>层的构成以及深度神经网络模型的整个训练流程。</a:t>
            </a:r>
            <a:endParaRPr lang="en-US" altLang="zh-CN" sz="2000" dirty="0">
              <a:latin typeface="微软雅黑" panose="020B0503020204020204" pitchFamily="34" charset="-122"/>
              <a:ea typeface="微软雅黑" panose="020B0503020204020204" pitchFamily="34" charset="-122"/>
            </a:endParaRPr>
          </a:p>
          <a:p>
            <a:pPr marL="457200" indent="-457200">
              <a:buAutoNum type="arabicPeriod"/>
            </a:pPr>
            <a:endParaRPr lang="en-US" altLang="zh-CN" sz="2000" dirty="0">
              <a:latin typeface="+mn-ea"/>
            </a:endParaRPr>
          </a:p>
          <a:p>
            <a:pPr marL="457200" indent="-457200">
              <a:buAutoNum type="arabicPeriod"/>
            </a:pPr>
            <a:endParaRPr lang="en-US" altLang="zh-CN" sz="2000" dirty="0">
              <a:latin typeface="+mn-ea"/>
            </a:endParaRPr>
          </a:p>
          <a:p>
            <a:pPr marL="457200" indent="-457200">
              <a:buAutoNum type="arabicPeriod"/>
            </a:pPr>
            <a:endParaRPr lang="en-US" altLang="zh-CN" sz="2000" dirty="0">
              <a:latin typeface="+mn-ea"/>
            </a:endParaRPr>
          </a:p>
          <a:p>
            <a:pPr marL="457200" indent="-457200">
              <a:buAutoNum type="arabicPeriod"/>
            </a:pPr>
            <a:endParaRPr lang="en-US" altLang="zh-CN" sz="2000" dirty="0">
              <a:latin typeface="+mn-ea"/>
            </a:endParaRPr>
          </a:p>
          <a:p>
            <a:pPr marL="457200" indent="-457200">
              <a:buAutoNum type="arabicPeriod"/>
            </a:pPr>
            <a:endParaRPr lang="en-US" altLang="zh-CN" sz="2000" dirty="0">
              <a:latin typeface="+mn-ea"/>
            </a:endParaRPr>
          </a:p>
          <a:p>
            <a:pPr marL="457200" indent="-457200">
              <a:buAutoNum type="arabicPeriod"/>
            </a:pPr>
            <a:endParaRPr lang="en-US" altLang="zh-CN" sz="2000" dirty="0">
              <a:latin typeface="+mn-ea"/>
            </a:endParaRPr>
          </a:p>
          <a:p>
            <a:pPr marL="457200" indent="-457200">
              <a:buAutoNum type="arabicPeriod"/>
            </a:pPr>
            <a:endParaRPr lang="en-US" altLang="zh-CN" sz="2000" dirty="0">
              <a:latin typeface="+mn-ea"/>
            </a:endParaRPr>
          </a:p>
          <a:p>
            <a:pPr marL="457200" indent="-457200">
              <a:buAutoNum type="arabicPeriod"/>
            </a:pPr>
            <a:endParaRPr lang="en-US" altLang="zh-CN" sz="2000" dirty="0">
              <a:latin typeface="+mn-ea"/>
            </a:endParaRPr>
          </a:p>
          <a:p>
            <a:r>
              <a:rPr lang="en-US" altLang="zh-CN" sz="2000" dirty="0">
                <a:latin typeface="+mn-ea"/>
              </a:rPr>
              <a:t>2. </a:t>
            </a:r>
            <a:r>
              <a:rPr lang="zh-CN" altLang="en-US" sz="2000" dirty="0">
                <a:latin typeface="+mn-ea"/>
              </a:rPr>
              <a:t>环境要求</a:t>
            </a:r>
            <a:endParaRPr lang="en-US" altLang="zh-CN" sz="2000" dirty="0">
              <a:latin typeface="+mn-ea"/>
            </a:endParaRPr>
          </a:p>
          <a:p>
            <a:r>
              <a:rPr lang="en-US" altLang="zh-CN" sz="2000" dirty="0">
                <a:latin typeface="+mn-ea"/>
              </a:rPr>
              <a:t>3. </a:t>
            </a:r>
            <a:r>
              <a:rPr lang="zh-CN" altLang="en-US" sz="2000" dirty="0">
                <a:latin typeface="+mn-ea"/>
              </a:rPr>
              <a:t>数据集简析</a:t>
            </a:r>
            <a:endParaRPr lang="en-US" altLang="zh-CN" sz="2000" dirty="0">
              <a:latin typeface="+mn-ea"/>
            </a:endParaRPr>
          </a:p>
        </p:txBody>
      </p:sp>
      <p:sp>
        <p:nvSpPr>
          <p:cNvPr id="4" name="TextBox 3"/>
          <p:cNvSpPr txBox="1"/>
          <p:nvPr/>
        </p:nvSpPr>
        <p:spPr>
          <a:xfrm>
            <a:off x="289635" y="162801"/>
            <a:ext cx="4670567" cy="414020"/>
          </a:xfrm>
          <a:prstGeom prst="rect">
            <a:avLst/>
          </a:prstGeom>
          <a:noFill/>
        </p:spPr>
        <p:txBody>
          <a:bodyPr wrap="square" rtlCol="0">
            <a:spAutoFit/>
          </a:bodyPr>
          <a:lstStyle/>
          <a:p>
            <a:r>
              <a:rPr lang="en-US" altLang="zh-CN" sz="2100" b="1" spc="225" dirty="0">
                <a:solidFill>
                  <a:prstClr val="white"/>
                </a:solidFill>
              </a:rPr>
              <a:t>15.4 </a:t>
            </a:r>
            <a:r>
              <a:rPr lang="zh-CN" altLang="en-US" sz="2100" b="1" spc="225" dirty="0">
                <a:solidFill>
                  <a:prstClr val="white"/>
                </a:solidFill>
              </a:rPr>
              <a:t>案例剖析：鸢尾花分类</a:t>
            </a:r>
            <a:endParaRPr lang="en-US" altLang="zh-CN" sz="2100" b="1" spc="225" dirty="0">
              <a:solidFill>
                <a:prstClr val="white"/>
              </a:solidFill>
            </a:endParaRPr>
          </a:p>
        </p:txBody>
      </p:sp>
      <p:sp>
        <p:nvSpPr>
          <p:cNvPr id="6" name="TextBox 4"/>
          <p:cNvSpPr txBox="1"/>
          <p:nvPr/>
        </p:nvSpPr>
        <p:spPr>
          <a:xfrm>
            <a:off x="6433702" y="219445"/>
            <a:ext cx="3006969" cy="300355"/>
          </a:xfrm>
          <a:prstGeom prst="rect">
            <a:avLst/>
          </a:prstGeom>
          <a:noFill/>
        </p:spPr>
        <p:txBody>
          <a:bodyPr wrap="square" rtlCol="0">
            <a:spAutoFit/>
          </a:bodyPr>
          <a:lstStyle/>
          <a:p>
            <a:r>
              <a:rPr lang="zh-CN" altLang="en-US" sz="1355" dirty="0">
                <a:solidFill>
                  <a:prstClr val="white"/>
                </a:solidFill>
              </a:rPr>
              <a:t>  第十五章　项目实战：机器学习</a:t>
            </a:r>
            <a:endParaRPr lang="zh-CN" altLang="en-US" sz="1355" dirty="0">
              <a:solidFill>
                <a:prstClr val="white"/>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321945" y="1729740"/>
            <a:ext cx="6310630" cy="3024505"/>
          </a:xfrm>
        </p:spPr>
        <p:txBody>
          <a:bodyPr>
            <a:normAutofit fontScale="67500" lnSpcReduction="20000"/>
          </a:bodyPr>
          <a:lstStyle/>
          <a:p>
            <a:pPr>
              <a:lnSpc>
                <a:spcPct val="150000"/>
              </a:lnSpc>
            </a:pPr>
            <a:r>
              <a:rPr lang="en-US" altLang="zh-CN" sz="2400" b="1" dirty="0">
                <a:solidFill>
                  <a:srgbClr val="FF0000"/>
                </a:solidFill>
                <a:latin typeface="微软雅黑" panose="020B0503020204020204" pitchFamily="34" charset="-122"/>
                <a:ea typeface="微软雅黑" panose="020B0503020204020204" pitchFamily="34" charset="-122"/>
              </a:rPr>
              <a:t>2. </a:t>
            </a:r>
            <a:r>
              <a:rPr lang="zh-CN" altLang="en-US" sz="2400" b="1" dirty="0">
                <a:solidFill>
                  <a:srgbClr val="FF0000"/>
                </a:solidFill>
                <a:latin typeface="微软雅黑" panose="020B0503020204020204" pitchFamily="34" charset="-122"/>
                <a:ea typeface="微软雅黑" panose="020B0503020204020204" pitchFamily="34" charset="-122"/>
              </a:rPr>
              <a:t>环境要求</a:t>
            </a:r>
            <a:endParaRPr lang="zh-CN" altLang="en-US" sz="2400" b="1" dirty="0">
              <a:solidFill>
                <a:srgbClr val="FF0000"/>
              </a:solidFill>
              <a:latin typeface="微软雅黑" panose="020B0503020204020204" pitchFamily="34" charset="-122"/>
              <a:ea typeface="微软雅黑" panose="020B0503020204020204" pitchFamily="34" charset="-122"/>
            </a:endParaRPr>
          </a:p>
          <a:p>
            <a:pPr>
              <a:lnSpc>
                <a:spcPct val="150000"/>
              </a:lnSpc>
            </a:pPr>
            <a:r>
              <a:rPr lang="zh-CN" altLang="en-US" sz="2400" dirty="0">
                <a:latin typeface="微软雅黑" panose="020B0503020204020204" pitchFamily="34" charset="-122"/>
                <a:ea typeface="微软雅黑" panose="020B0503020204020204" pitchFamily="34" charset="-122"/>
              </a:rPr>
              <a:t>该项目正常运行，依赖的第三方 </a:t>
            </a:r>
            <a:r>
              <a:rPr lang="en-US" altLang="zh-CN" sz="2400" dirty="0">
                <a:latin typeface="微软雅黑" panose="020B0503020204020204" pitchFamily="34" charset="-122"/>
                <a:ea typeface="微软雅黑" panose="020B0503020204020204" pitchFamily="34" charset="-122"/>
              </a:rPr>
              <a:t>Python </a:t>
            </a:r>
            <a:r>
              <a:rPr lang="zh-CN" altLang="en-US" sz="2400" dirty="0">
                <a:latin typeface="微软雅黑" panose="020B0503020204020204" pitchFamily="34" charset="-122"/>
                <a:ea typeface="微软雅黑" panose="020B0503020204020204" pitchFamily="34" charset="-122"/>
              </a:rPr>
              <a:t>库主要有 </a:t>
            </a:r>
            <a:r>
              <a:rPr lang="en-US" altLang="zh-CN" sz="2400" dirty="0">
                <a:latin typeface="微软雅黑" panose="020B0503020204020204" pitchFamily="34" charset="-122"/>
                <a:ea typeface="微软雅黑" panose="020B0503020204020204" pitchFamily="34" charset="-122"/>
              </a:rPr>
              <a:t>NumPy</a:t>
            </a:r>
            <a:r>
              <a:rPr lang="zh-CN" altLang="en-US" sz="2400" dirty="0">
                <a:latin typeface="微软雅黑" panose="020B0503020204020204" pitchFamily="34" charset="-122"/>
                <a:ea typeface="微软雅黑" panose="020B0503020204020204" pitchFamily="34" charset="-122"/>
              </a:rPr>
              <a:t>、</a:t>
            </a:r>
            <a:r>
              <a:rPr lang="en-US" altLang="zh-CN" sz="2400" dirty="0">
                <a:latin typeface="微软雅黑" panose="020B0503020204020204" pitchFamily="34" charset="-122"/>
                <a:ea typeface="微软雅黑" panose="020B0503020204020204" pitchFamily="34" charset="-122"/>
              </a:rPr>
              <a:t>pandas</a:t>
            </a:r>
            <a:r>
              <a:rPr lang="zh-CN" altLang="en-US" sz="2400" dirty="0">
                <a:latin typeface="微软雅黑" panose="020B0503020204020204" pitchFamily="34" charset="-122"/>
                <a:ea typeface="微软雅黑" panose="020B0503020204020204" pitchFamily="34" charset="-122"/>
              </a:rPr>
              <a:t>、</a:t>
            </a:r>
            <a:r>
              <a:rPr lang="en-US" altLang="zh-CN" sz="2400" dirty="0">
                <a:latin typeface="微软雅黑" panose="020B0503020204020204" pitchFamily="34" charset="-122"/>
                <a:ea typeface="微软雅黑" panose="020B0503020204020204" pitchFamily="34" charset="-122"/>
              </a:rPr>
              <a:t>Seaborn</a:t>
            </a:r>
            <a:r>
              <a:rPr lang="zh-CN" altLang="en-US" sz="2400" dirty="0">
                <a:latin typeface="微软雅黑" panose="020B0503020204020204" pitchFamily="34" charset="-122"/>
                <a:ea typeface="微软雅黑" panose="020B0503020204020204" pitchFamily="34" charset="-122"/>
              </a:rPr>
              <a:t>、</a:t>
            </a:r>
            <a:r>
              <a:rPr lang="en-US" altLang="zh-CN" sz="2400" dirty="0">
                <a:latin typeface="微软雅黑" panose="020B0503020204020204" pitchFamily="34" charset="-122"/>
                <a:ea typeface="微软雅黑" panose="020B0503020204020204" pitchFamily="34" charset="-122"/>
              </a:rPr>
              <a:t>scikit-learn</a:t>
            </a:r>
            <a:r>
              <a:rPr lang="zh-CN" altLang="en-US" sz="2400" dirty="0">
                <a:latin typeface="微软雅黑" panose="020B0503020204020204" pitchFamily="34" charset="-122"/>
                <a:ea typeface="微软雅黑" panose="020B0503020204020204" pitchFamily="34" charset="-122"/>
              </a:rPr>
              <a:t>、</a:t>
            </a:r>
            <a:r>
              <a:rPr lang="en-US" altLang="zh-CN" sz="2400" dirty="0" err="1">
                <a:latin typeface="微软雅黑" panose="020B0503020204020204" pitchFamily="34" charset="-122"/>
                <a:ea typeface="微软雅黑" panose="020B0503020204020204" pitchFamily="34" charset="-122"/>
              </a:rPr>
              <a:t>Keras</a:t>
            </a:r>
            <a:r>
              <a:rPr lang="en-US" altLang="zh-CN" sz="2400" dirty="0">
                <a:latin typeface="微软雅黑" panose="020B0503020204020204" pitchFamily="34" charset="-122"/>
                <a:ea typeface="微软雅黑" panose="020B0503020204020204" pitchFamily="34" charset="-122"/>
              </a:rPr>
              <a:t> </a:t>
            </a:r>
            <a:r>
              <a:rPr lang="zh-CN" altLang="en-US" sz="2400" dirty="0">
                <a:latin typeface="微软雅黑" panose="020B0503020204020204" pitchFamily="34" charset="-122"/>
                <a:ea typeface="微软雅黑" panose="020B0503020204020204" pitchFamily="34" charset="-122"/>
              </a:rPr>
              <a:t>和 </a:t>
            </a:r>
            <a:r>
              <a:rPr lang="en-US" altLang="zh-CN" sz="2400" dirty="0">
                <a:latin typeface="微软雅黑" panose="020B0503020204020204" pitchFamily="34" charset="-122"/>
                <a:ea typeface="微软雅黑" panose="020B0503020204020204" pitchFamily="34" charset="-122"/>
              </a:rPr>
              <a:t>TensorFlow</a:t>
            </a:r>
            <a:r>
              <a:rPr lang="zh-CN" altLang="en-US" sz="2400" dirty="0">
                <a:latin typeface="微软雅黑" panose="020B0503020204020204" pitchFamily="34" charset="-122"/>
                <a:ea typeface="微软雅黑" panose="020B0503020204020204" pitchFamily="34" charset="-122"/>
              </a:rPr>
              <a:t>。</a:t>
            </a:r>
            <a:endParaRPr lang="zh-CN" altLang="en-US" sz="2400" dirty="0">
              <a:latin typeface="微软雅黑" panose="020B0503020204020204" pitchFamily="34" charset="-122"/>
              <a:ea typeface="微软雅黑" panose="020B0503020204020204" pitchFamily="34" charset="-122"/>
            </a:endParaRPr>
          </a:p>
          <a:p>
            <a:pPr>
              <a:lnSpc>
                <a:spcPct val="150000"/>
              </a:lnSpc>
            </a:pPr>
            <a:r>
              <a:rPr lang="en-US" altLang="zh-CN" sz="2400" b="1" dirty="0">
                <a:solidFill>
                  <a:srgbClr val="FF0000"/>
                </a:solidFill>
                <a:latin typeface="微软雅黑" panose="020B0503020204020204" pitchFamily="34" charset="-122"/>
                <a:ea typeface="微软雅黑" panose="020B0503020204020204" pitchFamily="34" charset="-122"/>
              </a:rPr>
              <a:t>3. </a:t>
            </a:r>
            <a:r>
              <a:rPr lang="zh-CN" altLang="en-US" sz="2400" b="1" dirty="0">
                <a:solidFill>
                  <a:srgbClr val="FF0000"/>
                </a:solidFill>
                <a:latin typeface="微软雅黑" panose="020B0503020204020204" pitchFamily="34" charset="-122"/>
                <a:ea typeface="微软雅黑" panose="020B0503020204020204" pitchFamily="34" charset="-122"/>
              </a:rPr>
              <a:t>数据集简析</a:t>
            </a:r>
            <a:endParaRPr lang="zh-CN" altLang="en-US" sz="2400" b="1" dirty="0">
              <a:solidFill>
                <a:srgbClr val="FF0000"/>
              </a:solidFill>
              <a:latin typeface="微软雅黑" panose="020B0503020204020204" pitchFamily="34" charset="-122"/>
              <a:ea typeface="微软雅黑" panose="020B0503020204020204" pitchFamily="34" charset="-122"/>
            </a:endParaRPr>
          </a:p>
          <a:p>
            <a:pPr>
              <a:lnSpc>
                <a:spcPct val="160000"/>
              </a:lnSpc>
            </a:pPr>
            <a:r>
              <a:rPr lang="zh-CN" altLang="en-US" sz="2400" dirty="0">
                <a:latin typeface="微软雅黑" panose="020B0503020204020204" pitchFamily="34" charset="-122"/>
                <a:ea typeface="微软雅黑" panose="020B0503020204020204" pitchFamily="34" charset="-122"/>
              </a:rPr>
              <a:t>鸢尾花又名蓝蝴蝶，属百合目，多年生草本植物，根状茎粗壮。</a:t>
            </a:r>
            <a:endParaRPr lang="en-US" altLang="zh-CN" sz="2400" dirty="0">
              <a:latin typeface="微软雅黑" panose="020B0503020204020204" pitchFamily="34" charset="-122"/>
              <a:ea typeface="微软雅黑" panose="020B0503020204020204" pitchFamily="34" charset="-122"/>
            </a:endParaRPr>
          </a:p>
          <a:p>
            <a:pPr>
              <a:lnSpc>
                <a:spcPct val="160000"/>
              </a:lnSpc>
            </a:pPr>
            <a:r>
              <a:rPr lang="zh-CN" altLang="en-US" sz="2400" dirty="0">
                <a:latin typeface="微软雅黑" panose="020B0503020204020204" pitchFamily="34" charset="-122"/>
                <a:ea typeface="微软雅黑" panose="020B0503020204020204" pitchFamily="34" charset="-122"/>
              </a:rPr>
              <a:t>花的形状如图 </a:t>
            </a:r>
            <a:r>
              <a:rPr lang="en-US" altLang="zh-CN" sz="2400" dirty="0">
                <a:latin typeface="微软雅黑" panose="020B0503020204020204" pitchFamily="34" charset="-122"/>
                <a:ea typeface="微软雅黑" panose="020B0503020204020204" pitchFamily="34" charset="-122"/>
              </a:rPr>
              <a:t>15.18 </a:t>
            </a:r>
            <a:r>
              <a:rPr lang="zh-CN" altLang="en-US" sz="2400" dirty="0">
                <a:latin typeface="微软雅黑" panose="020B0503020204020204" pitchFamily="34" charset="-122"/>
                <a:ea typeface="微软雅黑" panose="020B0503020204020204" pitchFamily="34" charset="-122"/>
              </a:rPr>
              <a:t>所示。</a:t>
            </a:r>
            <a:endParaRPr lang="zh-CN" altLang="en-US" sz="2400" dirty="0">
              <a:latin typeface="微软雅黑" panose="020B0503020204020204" pitchFamily="34" charset="-122"/>
              <a:ea typeface="微软雅黑" panose="020B0503020204020204" pitchFamily="34" charset="-122"/>
            </a:endParaRPr>
          </a:p>
          <a:p>
            <a:endParaRPr lang="zh-CN" altLang="en-US" sz="2000" dirty="0">
              <a:latin typeface="微软雅黑" panose="020B0503020204020204" pitchFamily="34" charset="-122"/>
              <a:ea typeface="微软雅黑" panose="020B0503020204020204" pitchFamily="34" charset="-122"/>
            </a:endParaRPr>
          </a:p>
        </p:txBody>
      </p:sp>
      <p:sp>
        <p:nvSpPr>
          <p:cNvPr id="5" name="TextBox 3"/>
          <p:cNvSpPr txBox="1"/>
          <p:nvPr/>
        </p:nvSpPr>
        <p:spPr>
          <a:xfrm>
            <a:off x="322020" y="162801"/>
            <a:ext cx="4670567" cy="414020"/>
          </a:xfrm>
          <a:prstGeom prst="rect">
            <a:avLst/>
          </a:prstGeom>
          <a:noFill/>
        </p:spPr>
        <p:txBody>
          <a:bodyPr wrap="square" rtlCol="0">
            <a:spAutoFit/>
          </a:bodyPr>
          <a:lstStyle/>
          <a:p>
            <a:r>
              <a:rPr lang="en-US" altLang="zh-CN" sz="2100" b="1" spc="225" dirty="0">
                <a:solidFill>
                  <a:prstClr val="white"/>
                </a:solidFill>
              </a:rPr>
              <a:t>15.4 </a:t>
            </a:r>
            <a:r>
              <a:rPr lang="zh-CN" altLang="en-US" sz="2100" b="1" spc="225" dirty="0">
                <a:solidFill>
                  <a:prstClr val="white"/>
                </a:solidFill>
              </a:rPr>
              <a:t>案例剖析：鸢尾花分类</a:t>
            </a:r>
            <a:endParaRPr lang="en-US" altLang="zh-CN" sz="2100" b="1" spc="225" dirty="0">
              <a:solidFill>
                <a:prstClr val="white"/>
              </a:solidFill>
            </a:endParaRPr>
          </a:p>
        </p:txBody>
      </p:sp>
      <p:sp>
        <p:nvSpPr>
          <p:cNvPr id="6" name="TextBox 4"/>
          <p:cNvSpPr txBox="1"/>
          <p:nvPr/>
        </p:nvSpPr>
        <p:spPr>
          <a:xfrm>
            <a:off x="6369567" y="219445"/>
            <a:ext cx="3006969" cy="300355"/>
          </a:xfrm>
          <a:prstGeom prst="rect">
            <a:avLst/>
          </a:prstGeom>
          <a:noFill/>
        </p:spPr>
        <p:txBody>
          <a:bodyPr wrap="square" rtlCol="0">
            <a:spAutoFit/>
          </a:bodyPr>
          <a:lstStyle/>
          <a:p>
            <a:r>
              <a:rPr lang="zh-CN" altLang="en-US" sz="1355" dirty="0">
                <a:solidFill>
                  <a:prstClr val="white"/>
                </a:solidFill>
              </a:rPr>
              <a:t>  第十五章　项目实战：机器学习</a:t>
            </a:r>
            <a:endParaRPr lang="zh-CN" altLang="en-US" sz="1355" dirty="0">
              <a:solidFill>
                <a:prstClr val="white"/>
              </a:solidFill>
            </a:endParaRPr>
          </a:p>
        </p:txBody>
      </p:sp>
      <p:sp>
        <p:nvSpPr>
          <p:cNvPr id="7" name="文本占位符 1"/>
          <p:cNvSpPr>
            <a:spLocks noGrp="1"/>
          </p:cNvSpPr>
          <p:nvPr>
            <p:ph type="body" sz="quarter" idx="13"/>
          </p:nvPr>
        </p:nvSpPr>
        <p:spPr>
          <a:xfrm>
            <a:off x="322158" y="921439"/>
            <a:ext cx="9459383" cy="544391"/>
          </a:xfrm>
        </p:spPr>
        <p:txBody>
          <a:bodyPr>
            <a:normAutofit/>
          </a:bodyPr>
          <a:lstStyle/>
          <a:p>
            <a:r>
              <a:rPr lang="en-US" altLang="zh-CN" sz="2000" dirty="0"/>
              <a:t>15.4.1 </a:t>
            </a:r>
            <a:r>
              <a:rPr lang="zh-CN" altLang="en-US" sz="2000" dirty="0"/>
              <a:t>思路简析 </a:t>
            </a:r>
            <a:endParaRPr lang="zh-CN" altLang="en-US" sz="2000" dirty="0"/>
          </a:p>
        </p:txBody>
      </p:sp>
      <p:pic>
        <p:nvPicPr>
          <p:cNvPr id="9" name="图片 8"/>
          <p:cNvPicPr>
            <a:picLocks noChangeAspect="1"/>
          </p:cNvPicPr>
          <p:nvPr/>
        </p:nvPicPr>
        <p:blipFill>
          <a:blip r:embed="rId1"/>
          <a:stretch>
            <a:fillRect/>
          </a:stretch>
        </p:blipFill>
        <p:spPr>
          <a:xfrm>
            <a:off x="6293488" y="1729803"/>
            <a:ext cx="2695575" cy="2933700"/>
          </a:xfrm>
          <a:prstGeom prst="rect">
            <a:avLst/>
          </a:prstGeom>
          <a:ln>
            <a:solidFill>
              <a:srgbClr val="0070C0"/>
            </a:solid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99695" y="1922145"/>
            <a:ext cx="8739505" cy="3399790"/>
          </a:xfrm>
        </p:spPr>
        <p:txBody>
          <a:bodyPr>
            <a:normAutofit fontScale="90000"/>
          </a:bodyPr>
          <a:lstStyle/>
          <a:p>
            <a:pPr indent="720090">
              <a:lnSpc>
                <a:spcPct val="150000"/>
              </a:lnSpc>
            </a:pPr>
            <a:r>
              <a:rPr lang="en-US" altLang="zh-CN" sz="2000" dirty="0">
                <a:latin typeface="微软雅黑" panose="020B0503020204020204" pitchFamily="34" charset="-122"/>
                <a:ea typeface="微软雅黑" panose="020B0503020204020204" pitchFamily="34" charset="-122"/>
              </a:rPr>
              <a:t>Iris </a:t>
            </a:r>
            <a:r>
              <a:rPr lang="zh-CN" altLang="en-US" sz="2000" dirty="0">
                <a:latin typeface="微软雅黑" panose="020B0503020204020204" pitchFamily="34" charset="-122"/>
                <a:ea typeface="微软雅黑" panose="020B0503020204020204" pitchFamily="34" charset="-122"/>
              </a:rPr>
              <a:t>鸢尾花数据集是一个经典的机器学习开源数据集，其在统计学习和机器学习领域常被用于机器学习模型性能评估的案例数据。</a:t>
            </a:r>
            <a:endParaRPr lang="en-US" altLang="zh-CN" sz="2000" dirty="0">
              <a:latin typeface="微软雅黑" panose="020B0503020204020204" pitchFamily="34" charset="-122"/>
              <a:ea typeface="微软雅黑" panose="020B0503020204020204" pitchFamily="34" charset="-122"/>
            </a:endParaRPr>
          </a:p>
          <a:p>
            <a:pPr indent="720090">
              <a:lnSpc>
                <a:spcPct val="150000"/>
              </a:lnSpc>
            </a:pPr>
            <a:r>
              <a:rPr lang="zh-CN" altLang="en-US" sz="2000" dirty="0">
                <a:latin typeface="微软雅黑" panose="020B0503020204020204" pitchFamily="34" charset="-122"/>
                <a:ea typeface="微软雅黑" panose="020B0503020204020204" pitchFamily="34" charset="-122"/>
              </a:rPr>
              <a:t>该数据集中包含 </a:t>
            </a:r>
            <a:r>
              <a:rPr lang="en-US" altLang="zh-CN" sz="2000" dirty="0">
                <a:latin typeface="微软雅黑" panose="020B0503020204020204" pitchFamily="34" charset="-122"/>
                <a:ea typeface="微软雅黑" panose="020B0503020204020204" pitchFamily="34" charset="-122"/>
              </a:rPr>
              <a:t>3 </a:t>
            </a:r>
            <a:r>
              <a:rPr lang="zh-CN" altLang="en-US" sz="2000" dirty="0">
                <a:latin typeface="微软雅黑" panose="020B0503020204020204" pitchFamily="34" charset="-122"/>
                <a:ea typeface="微软雅黑" panose="020B0503020204020204" pitchFamily="34" charset="-122"/>
              </a:rPr>
              <a:t>类共计 </a:t>
            </a:r>
            <a:r>
              <a:rPr lang="en-US" altLang="zh-CN" sz="2000" dirty="0">
                <a:latin typeface="微软雅黑" panose="020B0503020204020204" pitchFamily="34" charset="-122"/>
                <a:ea typeface="微软雅黑" panose="020B0503020204020204" pitchFamily="34" charset="-122"/>
              </a:rPr>
              <a:t>150 </a:t>
            </a:r>
            <a:r>
              <a:rPr lang="zh-CN" altLang="en-US" sz="2000" dirty="0">
                <a:latin typeface="微软雅黑" panose="020B0503020204020204" pitchFamily="34" charset="-122"/>
                <a:ea typeface="微软雅黑" panose="020B0503020204020204" pitchFamily="34" charset="-122"/>
              </a:rPr>
              <a:t>条记录，每一类鸢尾花包含 </a:t>
            </a:r>
            <a:r>
              <a:rPr lang="en-US" altLang="zh-CN" sz="2000" dirty="0">
                <a:latin typeface="微软雅黑" panose="020B0503020204020204" pitchFamily="34" charset="-122"/>
                <a:ea typeface="微软雅黑" panose="020B0503020204020204" pitchFamily="34" charset="-122"/>
              </a:rPr>
              <a:t>50</a:t>
            </a:r>
            <a:r>
              <a:rPr lang="zh-CN" altLang="en-US" sz="2000" dirty="0">
                <a:latin typeface="微软雅黑" panose="020B0503020204020204" pitchFamily="34" charset="-122"/>
                <a:ea typeface="微软雅黑" panose="020B0503020204020204" pitchFamily="34" charset="-122"/>
              </a:rPr>
              <a:t>条数据记录，每条记录包含花萼（</a:t>
            </a:r>
            <a:r>
              <a:rPr lang="en-US" altLang="zh-CN" sz="2000" dirty="0">
                <a:latin typeface="微软雅黑" panose="020B0503020204020204" pitchFamily="34" charset="-122"/>
                <a:ea typeface="微软雅黑" panose="020B0503020204020204" pitchFamily="34" charset="-122"/>
              </a:rPr>
              <a:t>sepal</a:t>
            </a:r>
            <a:r>
              <a:rPr lang="zh-CN" altLang="en-US" sz="2000" dirty="0">
                <a:latin typeface="微软雅黑" panose="020B0503020204020204" pitchFamily="34" charset="-122"/>
                <a:ea typeface="微软雅黑" panose="020B0503020204020204" pitchFamily="34" charset="-122"/>
              </a:rPr>
              <a:t>）长度、花萼宽度、花瓣（</a:t>
            </a:r>
            <a:r>
              <a:rPr lang="en-US" altLang="zh-CN" sz="2000" dirty="0">
                <a:latin typeface="微软雅黑" panose="020B0503020204020204" pitchFamily="34" charset="-122"/>
                <a:ea typeface="微软雅黑" panose="020B0503020204020204" pitchFamily="34" charset="-122"/>
              </a:rPr>
              <a:t>petal</a:t>
            </a:r>
            <a:r>
              <a:rPr lang="zh-CN" altLang="en-US" sz="2000" dirty="0">
                <a:latin typeface="微软雅黑" panose="020B0503020204020204" pitchFamily="34" charset="-122"/>
                <a:ea typeface="微软雅黑" panose="020B0503020204020204" pitchFamily="34" charset="-122"/>
              </a:rPr>
              <a:t>）长度和花瓣宽度 </a:t>
            </a:r>
            <a:r>
              <a:rPr lang="en-US" altLang="zh-CN" sz="2000" dirty="0">
                <a:latin typeface="微软雅黑" panose="020B0503020204020204" pitchFamily="34" charset="-122"/>
                <a:ea typeface="微软雅黑" panose="020B0503020204020204" pitchFamily="34" charset="-122"/>
              </a:rPr>
              <a:t>4 </a:t>
            </a:r>
            <a:r>
              <a:rPr lang="zh-CN" altLang="en-US" sz="2000" dirty="0">
                <a:latin typeface="微软雅黑" panose="020B0503020204020204" pitchFamily="34" charset="-122"/>
                <a:ea typeface="微软雅黑" panose="020B0503020204020204" pitchFamily="34" charset="-122"/>
              </a:rPr>
              <a:t>种属性特征和 </a:t>
            </a:r>
            <a:r>
              <a:rPr lang="en-US" altLang="zh-CN" sz="2000" dirty="0">
                <a:latin typeface="微软雅黑" panose="020B0503020204020204" pitchFamily="34" charset="-122"/>
                <a:ea typeface="微软雅黑" panose="020B0503020204020204" pitchFamily="34" charset="-122"/>
              </a:rPr>
              <a:t>1 </a:t>
            </a:r>
            <a:r>
              <a:rPr lang="zh-CN" altLang="en-US" sz="2000" dirty="0">
                <a:latin typeface="微软雅黑" panose="020B0503020204020204" pitchFamily="34" charset="-122"/>
                <a:ea typeface="微软雅黑" panose="020B0503020204020204" pitchFamily="34" charset="-122"/>
              </a:rPr>
              <a:t>个标签。</a:t>
            </a:r>
            <a:endParaRPr lang="en-US" altLang="zh-CN" sz="2000" dirty="0">
              <a:latin typeface="微软雅黑" panose="020B0503020204020204" pitchFamily="34" charset="-122"/>
              <a:ea typeface="微软雅黑" panose="020B0503020204020204" pitchFamily="34" charset="-122"/>
            </a:endParaRPr>
          </a:p>
          <a:p>
            <a:pPr indent="720090">
              <a:lnSpc>
                <a:spcPct val="150000"/>
              </a:lnSpc>
            </a:pPr>
            <a:r>
              <a:rPr lang="zh-CN" altLang="en-US" sz="2000" dirty="0">
                <a:latin typeface="微软雅黑" panose="020B0503020204020204" pitchFamily="34" charset="-122"/>
                <a:ea typeface="微软雅黑" panose="020B0503020204020204" pitchFamily="34" charset="-122"/>
              </a:rPr>
              <a:t>该标签代表鸢尾花的类型，主要包括山鸢尾（</a:t>
            </a:r>
            <a:r>
              <a:rPr lang="en-US" altLang="zh-CN" sz="2000" dirty="0">
                <a:latin typeface="微软雅黑" panose="020B0503020204020204" pitchFamily="34" charset="-122"/>
                <a:ea typeface="微软雅黑" panose="020B0503020204020204" pitchFamily="34" charset="-122"/>
              </a:rPr>
              <a:t>Iris-</a:t>
            </a:r>
            <a:r>
              <a:rPr lang="en-US" altLang="zh-CN" sz="2000" dirty="0" err="1">
                <a:latin typeface="微软雅黑" panose="020B0503020204020204" pitchFamily="34" charset="-122"/>
                <a:ea typeface="微软雅黑" panose="020B0503020204020204" pitchFamily="34" charset="-122"/>
              </a:rPr>
              <a:t>setosa</a:t>
            </a:r>
            <a:r>
              <a:rPr lang="zh-CN" altLang="en-US" sz="2000" dirty="0">
                <a:latin typeface="微软雅黑" panose="020B0503020204020204" pitchFamily="34" charset="-122"/>
                <a:ea typeface="微软雅黑" panose="020B0503020204020204" pitchFamily="34" charset="-122"/>
              </a:rPr>
              <a:t>）、变色鸢尾（</a:t>
            </a:r>
            <a:r>
              <a:rPr lang="en-US" altLang="zh-CN" sz="2000" dirty="0">
                <a:latin typeface="微软雅黑" panose="020B0503020204020204" pitchFamily="34" charset="-122"/>
                <a:ea typeface="微软雅黑" panose="020B0503020204020204" pitchFamily="34" charset="-122"/>
              </a:rPr>
              <a:t>Iris-versicolor</a:t>
            </a:r>
            <a:r>
              <a:rPr lang="zh-CN" altLang="en-US" sz="2000" dirty="0">
                <a:latin typeface="微软雅黑" panose="020B0503020204020204" pitchFamily="34" charset="-122"/>
                <a:ea typeface="微软雅黑" panose="020B0503020204020204" pitchFamily="34" charset="-122"/>
              </a:rPr>
              <a:t>）和维吉尼亚鸢尾（</a:t>
            </a:r>
            <a:r>
              <a:rPr lang="en-US" altLang="zh-CN" sz="2000" dirty="0">
                <a:latin typeface="微软雅黑" panose="020B0503020204020204" pitchFamily="34" charset="-122"/>
                <a:ea typeface="微软雅黑" panose="020B0503020204020204" pitchFamily="34" charset="-122"/>
              </a:rPr>
              <a:t>Iris-virginica</a:t>
            </a:r>
            <a:r>
              <a:rPr lang="zh-CN" altLang="en-US" sz="2000" dirty="0">
                <a:latin typeface="微软雅黑" panose="020B0503020204020204" pitchFamily="34" charset="-122"/>
                <a:ea typeface="微软雅黑" panose="020B0503020204020204" pitchFamily="34" charset="-122"/>
              </a:rPr>
              <a:t>）。具体数据集样式如表 </a:t>
            </a:r>
            <a:r>
              <a:rPr lang="en-US" altLang="zh-CN" sz="2000" dirty="0">
                <a:latin typeface="微软雅黑" panose="020B0503020204020204" pitchFamily="34" charset="-122"/>
                <a:ea typeface="微软雅黑" panose="020B0503020204020204" pitchFamily="34" charset="-122"/>
              </a:rPr>
              <a:t>15.4 </a:t>
            </a:r>
            <a:r>
              <a:rPr lang="zh-CN" altLang="en-US" sz="2000" dirty="0">
                <a:latin typeface="微软雅黑" panose="020B0503020204020204" pitchFamily="34" charset="-122"/>
                <a:ea typeface="微软雅黑" panose="020B0503020204020204" pitchFamily="34" charset="-122"/>
              </a:rPr>
              <a:t>所示。</a:t>
            </a:r>
            <a:endParaRPr lang="zh-CN" altLang="en-US" sz="2000" dirty="0">
              <a:latin typeface="微软雅黑" panose="020B0503020204020204" pitchFamily="34" charset="-122"/>
              <a:ea typeface="微软雅黑" panose="020B0503020204020204" pitchFamily="34" charset="-122"/>
            </a:endParaRPr>
          </a:p>
        </p:txBody>
      </p:sp>
      <p:sp>
        <p:nvSpPr>
          <p:cNvPr id="4" name="TextBox 3"/>
          <p:cNvSpPr txBox="1"/>
          <p:nvPr/>
        </p:nvSpPr>
        <p:spPr>
          <a:xfrm>
            <a:off x="99770" y="162166"/>
            <a:ext cx="4670567" cy="414020"/>
          </a:xfrm>
          <a:prstGeom prst="rect">
            <a:avLst/>
          </a:prstGeom>
          <a:noFill/>
        </p:spPr>
        <p:txBody>
          <a:bodyPr wrap="square" rtlCol="0">
            <a:spAutoFit/>
          </a:bodyPr>
          <a:lstStyle/>
          <a:p>
            <a:r>
              <a:rPr lang="en-US" altLang="zh-CN" sz="2100" b="1" spc="225" dirty="0">
                <a:solidFill>
                  <a:prstClr val="white"/>
                </a:solidFill>
              </a:rPr>
              <a:t>15.4 </a:t>
            </a:r>
            <a:r>
              <a:rPr lang="zh-CN" altLang="en-US" sz="2100" b="1" spc="225" dirty="0">
                <a:solidFill>
                  <a:prstClr val="white"/>
                </a:solidFill>
              </a:rPr>
              <a:t>案例剖析：鸢尾花分类</a:t>
            </a:r>
            <a:endParaRPr lang="en-US" altLang="zh-CN" sz="2100" b="1" spc="225" dirty="0">
              <a:solidFill>
                <a:prstClr val="white"/>
              </a:solidFill>
            </a:endParaRPr>
          </a:p>
        </p:txBody>
      </p:sp>
      <p:sp>
        <p:nvSpPr>
          <p:cNvPr id="5" name="TextBox 4"/>
          <p:cNvSpPr txBox="1"/>
          <p:nvPr/>
        </p:nvSpPr>
        <p:spPr>
          <a:xfrm>
            <a:off x="6415287" y="218810"/>
            <a:ext cx="3006969" cy="300355"/>
          </a:xfrm>
          <a:prstGeom prst="rect">
            <a:avLst/>
          </a:prstGeom>
          <a:noFill/>
        </p:spPr>
        <p:txBody>
          <a:bodyPr wrap="square" rtlCol="0">
            <a:spAutoFit/>
          </a:bodyPr>
          <a:lstStyle/>
          <a:p>
            <a:r>
              <a:rPr lang="zh-CN" altLang="en-US" sz="1355" dirty="0">
                <a:solidFill>
                  <a:prstClr val="white"/>
                </a:solidFill>
              </a:rPr>
              <a:t>  第十五章　项目实战：机器学习</a:t>
            </a:r>
            <a:endParaRPr lang="zh-CN" altLang="en-US" sz="1355" dirty="0">
              <a:solidFill>
                <a:prstClr val="white"/>
              </a:solidFill>
            </a:endParaRPr>
          </a:p>
        </p:txBody>
      </p:sp>
      <p:sp>
        <p:nvSpPr>
          <p:cNvPr id="6" name="文本占位符 1"/>
          <p:cNvSpPr>
            <a:spLocks noGrp="1"/>
          </p:cNvSpPr>
          <p:nvPr>
            <p:ph type="body" sz="quarter" idx="13"/>
          </p:nvPr>
        </p:nvSpPr>
        <p:spPr>
          <a:xfrm>
            <a:off x="99908" y="1057329"/>
            <a:ext cx="9459383" cy="544391"/>
          </a:xfrm>
        </p:spPr>
        <p:txBody>
          <a:bodyPr>
            <a:normAutofit/>
          </a:bodyPr>
          <a:lstStyle/>
          <a:p>
            <a:r>
              <a:rPr lang="en-US" altLang="zh-CN" sz="2000" dirty="0"/>
              <a:t>15.4.1 </a:t>
            </a:r>
            <a:r>
              <a:rPr lang="zh-CN" altLang="en-US" sz="2000" dirty="0"/>
              <a:t>思路简析 </a:t>
            </a:r>
            <a:endParaRPr lang="zh-CN" altLang="en-US" sz="20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166370" y="2376170"/>
            <a:ext cx="8732520" cy="2421255"/>
          </a:xfrm>
          <a:prstGeom prst="rect">
            <a:avLst/>
          </a:prstGeom>
        </p:spPr>
      </p:pic>
      <p:sp>
        <p:nvSpPr>
          <p:cNvPr id="6" name="TextBox 3"/>
          <p:cNvSpPr txBox="1"/>
          <p:nvPr/>
        </p:nvSpPr>
        <p:spPr>
          <a:xfrm>
            <a:off x="97597" y="162801"/>
            <a:ext cx="4670567" cy="414020"/>
          </a:xfrm>
          <a:prstGeom prst="rect">
            <a:avLst/>
          </a:prstGeom>
          <a:noFill/>
        </p:spPr>
        <p:txBody>
          <a:bodyPr wrap="square" rtlCol="0">
            <a:spAutoFit/>
          </a:bodyPr>
          <a:lstStyle/>
          <a:p>
            <a:r>
              <a:rPr lang="en-US" altLang="zh-CN" sz="2100" b="1" spc="225" dirty="0">
                <a:solidFill>
                  <a:prstClr val="white"/>
                </a:solidFill>
              </a:rPr>
              <a:t>15.4 </a:t>
            </a:r>
            <a:r>
              <a:rPr lang="zh-CN" altLang="en-US" sz="2100" b="1" spc="225" dirty="0">
                <a:solidFill>
                  <a:prstClr val="white"/>
                </a:solidFill>
              </a:rPr>
              <a:t>案例剖析：鸢尾花分类</a:t>
            </a:r>
            <a:endParaRPr lang="en-US" altLang="zh-CN" sz="2100" b="1" spc="225" dirty="0">
              <a:solidFill>
                <a:prstClr val="white"/>
              </a:solidFill>
            </a:endParaRPr>
          </a:p>
        </p:txBody>
      </p:sp>
      <p:sp>
        <p:nvSpPr>
          <p:cNvPr id="7" name="TextBox 4"/>
          <p:cNvSpPr txBox="1"/>
          <p:nvPr/>
        </p:nvSpPr>
        <p:spPr>
          <a:xfrm>
            <a:off x="6477517" y="218810"/>
            <a:ext cx="3006969" cy="300355"/>
          </a:xfrm>
          <a:prstGeom prst="rect">
            <a:avLst/>
          </a:prstGeom>
          <a:noFill/>
        </p:spPr>
        <p:txBody>
          <a:bodyPr wrap="square" rtlCol="0">
            <a:spAutoFit/>
          </a:bodyPr>
          <a:lstStyle/>
          <a:p>
            <a:r>
              <a:rPr lang="zh-CN" altLang="en-US" sz="1355" dirty="0">
                <a:solidFill>
                  <a:prstClr val="white"/>
                </a:solidFill>
              </a:rPr>
              <a:t>  第十五章　项目实战：机器学习</a:t>
            </a:r>
            <a:endParaRPr lang="zh-CN" altLang="en-US" sz="1355" dirty="0">
              <a:solidFill>
                <a:prstClr val="white"/>
              </a:solidFill>
            </a:endParaRPr>
          </a:p>
        </p:txBody>
      </p:sp>
      <p:sp>
        <p:nvSpPr>
          <p:cNvPr id="8" name="文本占位符 1"/>
          <p:cNvSpPr>
            <a:spLocks noGrp="1"/>
          </p:cNvSpPr>
          <p:nvPr>
            <p:ph type="body" sz="quarter" idx="13"/>
          </p:nvPr>
        </p:nvSpPr>
        <p:spPr>
          <a:xfrm>
            <a:off x="98003" y="1066854"/>
            <a:ext cx="9459383" cy="544391"/>
          </a:xfrm>
        </p:spPr>
        <p:txBody>
          <a:bodyPr>
            <a:normAutofit/>
          </a:bodyPr>
          <a:lstStyle/>
          <a:p>
            <a:r>
              <a:rPr lang="en-US" altLang="zh-CN" sz="2000" dirty="0"/>
              <a:t>15.4.1 </a:t>
            </a:r>
            <a:r>
              <a:rPr lang="zh-CN" altLang="en-US" sz="2000" dirty="0"/>
              <a:t>思路简析 </a:t>
            </a:r>
            <a:endParaRPr lang="zh-CN" altLang="en-US" sz="20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1"/>
          <p:cNvSpPr>
            <a:spLocks noGrp="1"/>
          </p:cNvSpPr>
          <p:nvPr>
            <p:ph type="body" sz="quarter" idx="13"/>
          </p:nvPr>
        </p:nvSpPr>
        <p:spPr>
          <a:xfrm>
            <a:off x="180761" y="949326"/>
            <a:ext cx="7094537" cy="544513"/>
          </a:xfrm>
        </p:spPr>
        <p:txBody>
          <a:bodyPr>
            <a:normAutofit/>
          </a:bodyPr>
          <a:lstStyle/>
          <a:p>
            <a:r>
              <a:rPr lang="en-US" altLang="zh-CN" sz="2000" dirty="0"/>
              <a:t>15.4.2 </a:t>
            </a:r>
            <a:r>
              <a:rPr lang="zh-CN" altLang="en-US" sz="2000" dirty="0"/>
              <a:t>代码实现</a:t>
            </a:r>
            <a:endParaRPr lang="zh-CN" altLang="en-US" sz="2000" dirty="0"/>
          </a:p>
        </p:txBody>
      </p:sp>
      <p:sp>
        <p:nvSpPr>
          <p:cNvPr id="5" name="TextBox 3"/>
          <p:cNvSpPr txBox="1"/>
          <p:nvPr/>
        </p:nvSpPr>
        <p:spPr>
          <a:xfrm>
            <a:off x="180877" y="162801"/>
            <a:ext cx="4670567" cy="414020"/>
          </a:xfrm>
          <a:prstGeom prst="rect">
            <a:avLst/>
          </a:prstGeom>
          <a:noFill/>
        </p:spPr>
        <p:txBody>
          <a:bodyPr wrap="square" rtlCol="0">
            <a:spAutoFit/>
          </a:bodyPr>
          <a:lstStyle/>
          <a:p>
            <a:r>
              <a:rPr lang="en-US" altLang="zh-CN" sz="2100" b="1" spc="225" dirty="0">
                <a:solidFill>
                  <a:prstClr val="white"/>
                </a:solidFill>
              </a:rPr>
              <a:t>15.4 </a:t>
            </a:r>
            <a:r>
              <a:rPr lang="zh-CN" altLang="en-US" sz="2100" b="1" spc="225" dirty="0">
                <a:solidFill>
                  <a:prstClr val="white"/>
                </a:solidFill>
              </a:rPr>
              <a:t>案例剖析：鸢尾花分类</a:t>
            </a:r>
            <a:endParaRPr lang="en-US" altLang="zh-CN" sz="2100" b="1" spc="225" dirty="0">
              <a:solidFill>
                <a:prstClr val="white"/>
              </a:solidFill>
            </a:endParaRPr>
          </a:p>
        </p:txBody>
      </p:sp>
      <p:sp>
        <p:nvSpPr>
          <p:cNvPr id="7" name="文本框 6"/>
          <p:cNvSpPr txBox="1"/>
          <p:nvPr/>
        </p:nvSpPr>
        <p:spPr>
          <a:xfrm>
            <a:off x="1422448" y="1611731"/>
            <a:ext cx="5428881" cy="4523105"/>
          </a:xfrm>
          <a:prstGeom prst="rect">
            <a:avLst/>
          </a:prstGeom>
          <a:noFill/>
        </p:spPr>
        <p:txBody>
          <a:bodyPr wrap="square">
            <a:spAutoFit/>
          </a:bodyPr>
          <a:lstStyle/>
          <a:p>
            <a:r>
              <a:rPr lang="zh-CN" altLang="en-US" dirty="0">
                <a:latin typeface="微软雅黑" panose="020B0503020204020204" pitchFamily="34" charset="-122"/>
                <a:ea typeface="微软雅黑" panose="020B0503020204020204" pitchFamily="34" charset="-122"/>
              </a:rPr>
              <a:t>示例代码请参考课本。</a:t>
            </a:r>
            <a:endParaRPr lang="en-US" altLang="zh-CN" dirty="0">
              <a:latin typeface="微软雅黑" panose="020B0503020204020204" pitchFamily="34" charset="-122"/>
              <a:ea typeface="微软雅黑" panose="020B0503020204020204" pitchFamily="34" charset="-122"/>
            </a:endParaRPr>
          </a:p>
          <a:p>
            <a:endParaRPr lang="en-US" altLang="zh-CN" dirty="0">
              <a:latin typeface="微软雅黑" panose="020B0503020204020204" pitchFamily="34" charset="-122"/>
              <a:ea typeface="微软雅黑" panose="020B0503020204020204" pitchFamily="34" charset="-122"/>
            </a:endParaRPr>
          </a:p>
          <a:p>
            <a:r>
              <a:rPr lang="en-US" altLang="zh-CN" dirty="0">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相关库的导入</a:t>
            </a:r>
            <a:endParaRPr lang="zh-CN" altLang="en-US" dirty="0">
              <a:latin typeface="微软雅黑" panose="020B0503020204020204" pitchFamily="34" charset="-122"/>
              <a:ea typeface="微软雅黑" panose="020B0503020204020204" pitchFamily="34" charset="-122"/>
            </a:endParaRPr>
          </a:p>
          <a:p>
            <a:r>
              <a:rPr lang="en-US" altLang="zh-CN" dirty="0">
                <a:latin typeface="微软雅黑" panose="020B0503020204020204" pitchFamily="34" charset="-122"/>
                <a:ea typeface="微软雅黑" panose="020B0503020204020204" pitchFamily="34" charset="-122"/>
              </a:rPr>
              <a:t>import </a:t>
            </a:r>
            <a:r>
              <a:rPr lang="en-US" altLang="zh-CN" dirty="0" err="1">
                <a:latin typeface="微软雅黑" panose="020B0503020204020204" pitchFamily="34" charset="-122"/>
                <a:ea typeface="微软雅黑" panose="020B0503020204020204" pitchFamily="34" charset="-122"/>
              </a:rPr>
              <a:t>matplotlib.pyplot</a:t>
            </a:r>
            <a:r>
              <a:rPr lang="en-US" altLang="zh-CN" dirty="0">
                <a:latin typeface="微软雅黑" panose="020B0503020204020204" pitchFamily="34" charset="-122"/>
                <a:ea typeface="微软雅黑" panose="020B0503020204020204" pitchFamily="34" charset="-122"/>
              </a:rPr>
              <a:t> as </a:t>
            </a:r>
            <a:r>
              <a:rPr lang="en-US" altLang="zh-CN" dirty="0" err="1">
                <a:latin typeface="微软雅黑" panose="020B0503020204020204" pitchFamily="34" charset="-122"/>
                <a:ea typeface="微软雅黑" panose="020B0503020204020204" pitchFamily="34" charset="-122"/>
              </a:rPr>
              <a:t>plt</a:t>
            </a:r>
            <a:r>
              <a:rPr lang="en-US" altLang="zh-CN" dirty="0">
                <a:latin typeface="微软雅黑" panose="020B0503020204020204" pitchFamily="34" charset="-122"/>
                <a:ea typeface="微软雅黑" panose="020B0503020204020204" pitchFamily="34" charset="-122"/>
              </a:rPr>
              <a:t> </a:t>
            </a:r>
            <a:endParaRPr lang="en-US" altLang="zh-CN" dirty="0">
              <a:latin typeface="微软雅黑" panose="020B0503020204020204" pitchFamily="34" charset="-122"/>
              <a:ea typeface="微软雅黑" panose="020B0503020204020204" pitchFamily="34" charset="-122"/>
            </a:endParaRPr>
          </a:p>
          <a:p>
            <a:r>
              <a:rPr lang="en-US" altLang="zh-CN" dirty="0" err="1">
                <a:latin typeface="微软雅黑" panose="020B0503020204020204" pitchFamily="34" charset="-122"/>
                <a:ea typeface="微软雅黑" panose="020B0503020204020204" pitchFamily="34" charset="-122"/>
              </a:rPr>
              <a:t>plt.style.use</a:t>
            </a:r>
            <a:r>
              <a:rPr lang="en-US" altLang="zh-CN" dirty="0">
                <a:latin typeface="微软雅黑" panose="020B0503020204020204" pitchFamily="34" charset="-122"/>
                <a:ea typeface="微软雅黑" panose="020B0503020204020204" pitchFamily="34" charset="-122"/>
              </a:rPr>
              <a:t>('seaborn') </a:t>
            </a:r>
            <a:endParaRPr lang="en-US" altLang="zh-CN" dirty="0">
              <a:latin typeface="微软雅黑" panose="020B0503020204020204" pitchFamily="34" charset="-122"/>
              <a:ea typeface="微软雅黑" panose="020B0503020204020204" pitchFamily="34" charset="-122"/>
            </a:endParaRPr>
          </a:p>
          <a:p>
            <a:r>
              <a:rPr lang="en-US" altLang="zh-CN" dirty="0">
                <a:latin typeface="微软雅黑" panose="020B0503020204020204" pitchFamily="34" charset="-122"/>
                <a:ea typeface="微软雅黑" panose="020B0503020204020204" pitchFamily="34" charset="-122"/>
              </a:rPr>
              <a:t>import seaborn as </a:t>
            </a:r>
            <a:r>
              <a:rPr lang="en-US" altLang="zh-CN" dirty="0" err="1">
                <a:latin typeface="微软雅黑" panose="020B0503020204020204" pitchFamily="34" charset="-122"/>
                <a:ea typeface="微软雅黑" panose="020B0503020204020204" pitchFamily="34" charset="-122"/>
              </a:rPr>
              <a:t>sns</a:t>
            </a:r>
            <a:r>
              <a:rPr lang="en-US" altLang="zh-CN" dirty="0">
                <a:latin typeface="微软雅黑" panose="020B0503020204020204" pitchFamily="34" charset="-122"/>
                <a:ea typeface="微软雅黑" panose="020B0503020204020204" pitchFamily="34" charset="-122"/>
              </a:rPr>
              <a:t> </a:t>
            </a:r>
            <a:endParaRPr lang="en-US" altLang="zh-CN" dirty="0">
              <a:latin typeface="微软雅黑" panose="020B0503020204020204" pitchFamily="34" charset="-122"/>
              <a:ea typeface="微软雅黑" panose="020B0503020204020204" pitchFamily="34" charset="-122"/>
            </a:endParaRPr>
          </a:p>
          <a:p>
            <a:r>
              <a:rPr lang="en-US" altLang="zh-CN" dirty="0" err="1">
                <a:latin typeface="微软雅黑" panose="020B0503020204020204" pitchFamily="34" charset="-122"/>
                <a:ea typeface="微软雅黑" panose="020B0503020204020204" pitchFamily="34" charset="-122"/>
              </a:rPr>
              <a:t>sns.set_style</a:t>
            </a:r>
            <a:r>
              <a:rPr lang="en-US" altLang="zh-CN" dirty="0">
                <a:latin typeface="微软雅黑" panose="020B0503020204020204" pitchFamily="34" charset="-122"/>
                <a:ea typeface="微软雅黑" panose="020B0503020204020204" pitchFamily="34" charset="-122"/>
              </a:rPr>
              <a:t>("</a:t>
            </a:r>
            <a:r>
              <a:rPr lang="en-US" altLang="zh-CN" dirty="0" err="1">
                <a:latin typeface="微软雅黑" panose="020B0503020204020204" pitchFamily="34" charset="-122"/>
                <a:ea typeface="微软雅黑" panose="020B0503020204020204" pitchFamily="34" charset="-122"/>
              </a:rPr>
              <a:t>whitegrid</a:t>
            </a:r>
            <a:r>
              <a:rPr lang="en-US" altLang="zh-CN" dirty="0">
                <a:latin typeface="微软雅黑" panose="020B0503020204020204" pitchFamily="34" charset="-122"/>
                <a:ea typeface="微软雅黑" panose="020B0503020204020204" pitchFamily="34" charset="-122"/>
              </a:rPr>
              <a:t>") </a:t>
            </a:r>
            <a:endParaRPr lang="en-US" altLang="zh-CN" dirty="0">
              <a:latin typeface="微软雅黑" panose="020B0503020204020204" pitchFamily="34" charset="-122"/>
              <a:ea typeface="微软雅黑" panose="020B0503020204020204" pitchFamily="34" charset="-122"/>
            </a:endParaRPr>
          </a:p>
          <a:p>
            <a:r>
              <a:rPr lang="en-US" altLang="zh-CN" dirty="0">
                <a:latin typeface="微软雅黑" panose="020B0503020204020204" pitchFamily="34" charset="-122"/>
                <a:ea typeface="微软雅黑" panose="020B0503020204020204" pitchFamily="34" charset="-122"/>
              </a:rPr>
              <a:t>import </a:t>
            </a:r>
            <a:r>
              <a:rPr lang="en-US" altLang="zh-CN" dirty="0" err="1">
                <a:latin typeface="微软雅黑" panose="020B0503020204020204" pitchFamily="34" charset="-122"/>
                <a:ea typeface="微软雅黑" panose="020B0503020204020204" pitchFamily="34" charset="-122"/>
              </a:rPr>
              <a:t>numpy</a:t>
            </a:r>
            <a:r>
              <a:rPr lang="en-US" altLang="zh-CN" dirty="0">
                <a:latin typeface="微软雅黑" panose="020B0503020204020204" pitchFamily="34" charset="-122"/>
                <a:ea typeface="微软雅黑" panose="020B0503020204020204" pitchFamily="34" charset="-122"/>
              </a:rPr>
              <a:t> as np </a:t>
            </a:r>
            <a:endParaRPr lang="en-US" altLang="zh-CN" dirty="0">
              <a:latin typeface="微软雅黑" panose="020B0503020204020204" pitchFamily="34" charset="-122"/>
              <a:ea typeface="微软雅黑" panose="020B0503020204020204" pitchFamily="34" charset="-122"/>
            </a:endParaRPr>
          </a:p>
          <a:p>
            <a:r>
              <a:rPr lang="en-US" altLang="zh-CN" dirty="0">
                <a:latin typeface="微软雅黑" panose="020B0503020204020204" pitchFamily="34" charset="-122"/>
                <a:ea typeface="微软雅黑" panose="020B0503020204020204" pitchFamily="34" charset="-122"/>
              </a:rPr>
              <a:t>from </a:t>
            </a:r>
            <a:r>
              <a:rPr lang="en-US" altLang="zh-CN" dirty="0" err="1">
                <a:latin typeface="微软雅黑" panose="020B0503020204020204" pitchFamily="34" charset="-122"/>
                <a:ea typeface="微软雅黑" panose="020B0503020204020204" pitchFamily="34" charset="-122"/>
              </a:rPr>
              <a:t>tensorflow</a:t>
            </a:r>
            <a:r>
              <a:rPr lang="en-US" altLang="zh-CN" dirty="0">
                <a:latin typeface="微软雅黑" panose="020B0503020204020204" pitchFamily="34" charset="-122"/>
                <a:ea typeface="微软雅黑" panose="020B0503020204020204" pitchFamily="34" charset="-122"/>
              </a:rPr>
              <a:t> import </a:t>
            </a:r>
            <a:r>
              <a:rPr lang="en-US" altLang="zh-CN" dirty="0" err="1">
                <a:latin typeface="微软雅黑" panose="020B0503020204020204" pitchFamily="34" charset="-122"/>
                <a:ea typeface="微软雅黑" panose="020B0503020204020204" pitchFamily="34" charset="-122"/>
              </a:rPr>
              <a:t>keras</a:t>
            </a:r>
            <a:r>
              <a:rPr lang="en-US" altLang="zh-CN" dirty="0">
                <a:latin typeface="微软雅黑" panose="020B0503020204020204" pitchFamily="34" charset="-122"/>
                <a:ea typeface="微软雅黑" panose="020B0503020204020204" pitchFamily="34" charset="-122"/>
              </a:rPr>
              <a:t> </a:t>
            </a:r>
            <a:endParaRPr lang="en-US" altLang="zh-CN" dirty="0">
              <a:latin typeface="微软雅黑" panose="020B0503020204020204" pitchFamily="34" charset="-122"/>
              <a:ea typeface="微软雅黑" panose="020B0503020204020204" pitchFamily="34" charset="-122"/>
            </a:endParaRPr>
          </a:p>
          <a:p>
            <a:r>
              <a:rPr lang="en-US" altLang="zh-CN" dirty="0">
                <a:latin typeface="微软雅黑" panose="020B0503020204020204" pitchFamily="34" charset="-122"/>
                <a:ea typeface="微软雅黑" panose="020B0503020204020204" pitchFamily="34" charset="-122"/>
              </a:rPr>
              <a:t>from </a:t>
            </a:r>
            <a:r>
              <a:rPr lang="en-US" altLang="zh-CN" dirty="0" err="1">
                <a:latin typeface="微软雅黑" panose="020B0503020204020204" pitchFamily="34" charset="-122"/>
                <a:ea typeface="微软雅黑" panose="020B0503020204020204" pitchFamily="34" charset="-122"/>
              </a:rPr>
              <a:t>sklearn.model_selection</a:t>
            </a:r>
            <a:r>
              <a:rPr lang="en-US" altLang="zh-CN" dirty="0">
                <a:latin typeface="微软雅黑" panose="020B0503020204020204" pitchFamily="34" charset="-122"/>
                <a:ea typeface="微软雅黑" panose="020B0503020204020204" pitchFamily="34" charset="-122"/>
              </a:rPr>
              <a:t> import </a:t>
            </a:r>
            <a:r>
              <a:rPr lang="en-US" altLang="zh-CN" dirty="0" err="1">
                <a:latin typeface="微软雅黑" panose="020B0503020204020204" pitchFamily="34" charset="-122"/>
                <a:ea typeface="微软雅黑" panose="020B0503020204020204" pitchFamily="34" charset="-122"/>
              </a:rPr>
              <a:t>train_test_split</a:t>
            </a:r>
            <a:r>
              <a:rPr lang="en-US" altLang="zh-CN" dirty="0">
                <a:latin typeface="微软雅黑" panose="020B0503020204020204" pitchFamily="34" charset="-122"/>
                <a:ea typeface="微软雅黑" panose="020B0503020204020204" pitchFamily="34" charset="-122"/>
              </a:rPr>
              <a:t> </a:t>
            </a:r>
            <a:endParaRPr lang="en-US" altLang="zh-CN" dirty="0">
              <a:latin typeface="微软雅黑" panose="020B0503020204020204" pitchFamily="34" charset="-122"/>
              <a:ea typeface="微软雅黑" panose="020B0503020204020204" pitchFamily="34" charset="-122"/>
            </a:endParaRPr>
          </a:p>
          <a:p>
            <a:r>
              <a:rPr lang="en-US" altLang="zh-CN" dirty="0">
                <a:latin typeface="微软雅黑" panose="020B0503020204020204" pitchFamily="34" charset="-122"/>
                <a:ea typeface="微软雅黑" panose="020B0503020204020204" pitchFamily="34" charset="-122"/>
              </a:rPr>
              <a:t>import pandas as pd </a:t>
            </a:r>
            <a:endParaRPr lang="en-US" altLang="zh-CN" dirty="0">
              <a:latin typeface="微软雅黑" panose="020B0503020204020204" pitchFamily="34" charset="-122"/>
              <a:ea typeface="微软雅黑" panose="020B0503020204020204" pitchFamily="34" charset="-122"/>
            </a:endParaRPr>
          </a:p>
          <a:p>
            <a:r>
              <a:rPr lang="en-US" altLang="zh-CN" dirty="0">
                <a:latin typeface="微软雅黑" panose="020B0503020204020204" pitchFamily="34" charset="-122"/>
                <a:ea typeface="微软雅黑" panose="020B0503020204020204" pitchFamily="34" charset="-122"/>
              </a:rPr>
              <a:t>from pandas import plotting </a:t>
            </a:r>
            <a:endParaRPr lang="en-US" altLang="zh-CN" dirty="0">
              <a:latin typeface="微软雅黑" panose="020B0503020204020204" pitchFamily="34" charset="-122"/>
              <a:ea typeface="微软雅黑" panose="020B0503020204020204" pitchFamily="34" charset="-122"/>
            </a:endParaRPr>
          </a:p>
          <a:p>
            <a:r>
              <a:rPr lang="en-US" altLang="zh-CN" dirty="0">
                <a:latin typeface="微软雅黑" panose="020B0503020204020204" pitchFamily="34" charset="-122"/>
                <a:ea typeface="微软雅黑" panose="020B0503020204020204" pitchFamily="34" charset="-122"/>
              </a:rPr>
              <a:t>from </a:t>
            </a:r>
            <a:r>
              <a:rPr lang="en-US" altLang="zh-CN" dirty="0" err="1">
                <a:latin typeface="微软雅黑" panose="020B0503020204020204" pitchFamily="34" charset="-122"/>
                <a:ea typeface="微软雅黑" panose="020B0503020204020204" pitchFamily="34" charset="-122"/>
              </a:rPr>
              <a:t>keras.models</a:t>
            </a:r>
            <a:r>
              <a:rPr lang="en-US" altLang="zh-CN" dirty="0">
                <a:latin typeface="微软雅黑" panose="020B0503020204020204" pitchFamily="34" charset="-122"/>
                <a:ea typeface="微软雅黑" panose="020B0503020204020204" pitchFamily="34" charset="-122"/>
              </a:rPr>
              <a:t> import Sequential </a:t>
            </a:r>
            <a:endParaRPr lang="en-US" altLang="zh-CN" dirty="0">
              <a:latin typeface="微软雅黑" panose="020B0503020204020204" pitchFamily="34" charset="-122"/>
              <a:ea typeface="微软雅黑" panose="020B0503020204020204" pitchFamily="34" charset="-122"/>
            </a:endParaRPr>
          </a:p>
          <a:p>
            <a:r>
              <a:rPr lang="en-US" altLang="zh-CN" dirty="0">
                <a:latin typeface="微软雅黑" panose="020B0503020204020204" pitchFamily="34" charset="-122"/>
                <a:ea typeface="微软雅黑" panose="020B0503020204020204" pitchFamily="34" charset="-122"/>
              </a:rPr>
              <a:t>……</a:t>
            </a:r>
            <a:endParaRPr lang="en-US" altLang="zh-CN" dirty="0">
              <a:latin typeface="微软雅黑" panose="020B0503020204020204" pitchFamily="34" charset="-122"/>
              <a:ea typeface="微软雅黑" panose="020B0503020204020204" pitchFamily="34" charset="-122"/>
            </a:endParaRPr>
          </a:p>
          <a:p>
            <a:r>
              <a:rPr lang="en-US" altLang="zh-CN" dirty="0">
                <a:latin typeface="微软雅黑" panose="020B0503020204020204" pitchFamily="34" charset="-122"/>
                <a:ea typeface="微软雅黑" panose="020B0503020204020204" pitchFamily="34" charset="-122"/>
              </a:rPr>
              <a:t>……</a:t>
            </a:r>
            <a:endParaRPr lang="zh-CN" altLang="en-US" dirty="0">
              <a:latin typeface="微软雅黑" panose="020B0503020204020204" pitchFamily="34" charset="-122"/>
              <a:ea typeface="微软雅黑" panose="020B0503020204020204" pitchFamily="34" charset="-122"/>
            </a:endParaRPr>
          </a:p>
        </p:txBody>
      </p:sp>
      <p:sp>
        <p:nvSpPr>
          <p:cNvPr id="6" name="TextBox 4"/>
          <p:cNvSpPr txBox="1"/>
          <p:nvPr/>
        </p:nvSpPr>
        <p:spPr>
          <a:xfrm>
            <a:off x="6455312" y="218810"/>
            <a:ext cx="3006969" cy="300355"/>
          </a:xfrm>
          <a:prstGeom prst="rect">
            <a:avLst/>
          </a:prstGeom>
          <a:noFill/>
        </p:spPr>
        <p:txBody>
          <a:bodyPr wrap="square" rtlCol="0">
            <a:spAutoFit/>
          </a:bodyPr>
          <a:lstStyle/>
          <a:p>
            <a:r>
              <a:rPr lang="zh-CN" altLang="en-US" sz="1355" dirty="0">
                <a:solidFill>
                  <a:prstClr val="white"/>
                </a:solidFill>
              </a:rPr>
              <a:t>  第十五章　项目实战：机器学习</a:t>
            </a:r>
            <a:endParaRPr lang="zh-CN" altLang="en-US" sz="1355" dirty="0">
              <a:solidFill>
                <a:prstClr val="white"/>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342842" y="1169836"/>
              <a:ext cx="2458328" cy="521970"/>
            </a:xfrm>
            <a:prstGeom prst="rect">
              <a:avLst/>
            </a:prstGeom>
            <a:noFill/>
          </p:spPr>
          <p:txBody>
            <a:bodyPr wrap="none" rtlCol="0">
              <a:spAutoFit/>
            </a:bodyPr>
            <a:lstStyle/>
            <a:p>
              <a:pPr algn="ctr"/>
              <a:r>
                <a:rPr lang="zh-CN" altLang="en-US" sz="2800" dirty="0">
                  <a:solidFill>
                    <a:srgbClr val="FFC000"/>
                  </a:solidFill>
                </a:rPr>
                <a:t>第十五章　项目实战：机器学习</a:t>
              </a:r>
              <a:endParaRPr lang="zh-CN" altLang="en-US" sz="2800" dirty="0">
                <a:solidFill>
                  <a:srgbClr val="FFC000"/>
                </a:solidFill>
              </a:endParaRPr>
            </a:p>
          </p:txBody>
        </p:sp>
      </p:grpSp>
      <p:grpSp>
        <p:nvGrpSpPr>
          <p:cNvPr id="67" name="组合 66"/>
          <p:cNvGrpSpPr/>
          <p:nvPr/>
        </p:nvGrpSpPr>
        <p:grpSpPr>
          <a:xfrm>
            <a:off x="1754535" y="2160016"/>
            <a:ext cx="5693399" cy="414020"/>
            <a:chOff x="1807265" y="2462595"/>
            <a:chExt cx="5693399" cy="414020"/>
          </a:xfrm>
          <a:solidFill>
            <a:srgbClr val="E6E6E6"/>
          </a:solidFill>
        </p:grpSpPr>
        <p:sp>
          <p:nvSpPr>
            <p:cNvPr id="47"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prstClr val="white"/>
                </a:solidFill>
              </a:endParaRPr>
            </a:p>
          </p:txBody>
        </p:sp>
        <p:sp>
          <p:nvSpPr>
            <p:cNvPr id="48" name="矩形 47"/>
            <p:cNvSpPr/>
            <p:nvPr/>
          </p:nvSpPr>
          <p:spPr>
            <a:xfrm>
              <a:off x="1883286" y="2462595"/>
              <a:ext cx="2630805" cy="414020"/>
            </a:xfrm>
            <a:prstGeom prst="rect">
              <a:avLst/>
            </a:prstGeom>
            <a:grpFill/>
          </p:spPr>
          <p:txBody>
            <a:bodyPr wrap="none">
              <a:spAutoFit/>
            </a:bodyPr>
            <a:lstStyle/>
            <a:p>
              <a:r>
                <a:rPr lang="en-US" altLang="zh-CN" sz="2100" spc="225" dirty="0">
                  <a:solidFill>
                    <a:schemeClr val="tx1">
                      <a:lumMod val="75000"/>
                      <a:lumOff val="25000"/>
                    </a:schemeClr>
                  </a:solidFill>
                </a:rPr>
                <a:t>15.1</a:t>
              </a:r>
              <a:r>
                <a:rPr lang="zh-CN" altLang="en-US" sz="2100" spc="225" dirty="0">
                  <a:solidFill>
                    <a:schemeClr val="tx1">
                      <a:lumMod val="75000"/>
                      <a:lumOff val="25000"/>
                    </a:schemeClr>
                  </a:solidFill>
                </a:rPr>
                <a:t> 机器学习概述</a:t>
              </a:r>
              <a:endParaRPr lang="zh-CN" altLang="en-US" sz="2100" spc="225" dirty="0">
                <a:solidFill>
                  <a:schemeClr val="tx1">
                    <a:lumMod val="75000"/>
                    <a:lumOff val="25000"/>
                  </a:schemeClr>
                </a:solidFill>
              </a:endParaRPr>
            </a:p>
          </p:txBody>
        </p:sp>
      </p:grpSp>
      <p:grpSp>
        <p:nvGrpSpPr>
          <p:cNvPr id="68" name="组合 67"/>
          <p:cNvGrpSpPr/>
          <p:nvPr/>
        </p:nvGrpSpPr>
        <p:grpSpPr>
          <a:xfrm>
            <a:off x="1754535" y="2880021"/>
            <a:ext cx="5693399" cy="424800"/>
            <a:chOff x="1807265" y="2935089"/>
            <a:chExt cx="5693399" cy="424800"/>
          </a:xfrm>
          <a:solidFill>
            <a:srgbClr val="E6E6E6"/>
          </a:solidFill>
        </p:grpSpPr>
        <p:sp>
          <p:nvSpPr>
            <p:cNvPr id="49" name="圆角矩形 48"/>
            <p:cNvSpPr/>
            <p:nvPr/>
          </p:nvSpPr>
          <p:spPr>
            <a:xfrm>
              <a:off x="1807265" y="2935089"/>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prstClr val="white"/>
                </a:solidFill>
              </a:endParaRPr>
            </a:p>
          </p:txBody>
        </p:sp>
        <p:sp>
          <p:nvSpPr>
            <p:cNvPr id="50" name="矩形 49"/>
            <p:cNvSpPr/>
            <p:nvPr/>
          </p:nvSpPr>
          <p:spPr>
            <a:xfrm>
              <a:off x="1881814" y="2945869"/>
              <a:ext cx="3067685" cy="414020"/>
            </a:xfrm>
            <a:prstGeom prst="rect">
              <a:avLst/>
            </a:prstGeom>
            <a:grpFill/>
          </p:spPr>
          <p:txBody>
            <a:bodyPr wrap="none">
              <a:spAutoFit/>
            </a:bodyPr>
            <a:lstStyle/>
            <a:p>
              <a:r>
                <a:rPr lang="en-US" altLang="zh-CN" sz="2100" spc="225" dirty="0">
                  <a:solidFill>
                    <a:schemeClr val="tx1">
                      <a:lumMod val="75000"/>
                      <a:lumOff val="25000"/>
                    </a:schemeClr>
                  </a:solidFill>
                </a:rPr>
                <a:t>15.2</a:t>
              </a:r>
              <a:r>
                <a:rPr lang="zh-CN" altLang="en-US" sz="2100" spc="225" dirty="0">
                  <a:solidFill>
                    <a:schemeClr val="tx1">
                      <a:lumMod val="75000"/>
                      <a:lumOff val="25000"/>
                    </a:schemeClr>
                  </a:solidFill>
                </a:rPr>
                <a:t> </a:t>
              </a:r>
              <a:r>
                <a:rPr lang="en-US" altLang="zh-CN" sz="2100" spc="225" dirty="0">
                  <a:solidFill>
                    <a:schemeClr val="tx1">
                      <a:lumMod val="75000"/>
                      <a:lumOff val="25000"/>
                    </a:schemeClr>
                  </a:solidFill>
                </a:rPr>
                <a:t>scikit-learn </a:t>
              </a:r>
              <a:r>
                <a:rPr lang="zh-CN" altLang="en-US" sz="2100" spc="225" dirty="0">
                  <a:solidFill>
                    <a:schemeClr val="tx1">
                      <a:lumMod val="75000"/>
                      <a:lumOff val="25000"/>
                    </a:schemeClr>
                  </a:solidFill>
                </a:rPr>
                <a:t>简介</a:t>
              </a:r>
              <a:endParaRPr lang="zh-CN" altLang="en-US" sz="2100" spc="225" dirty="0">
                <a:solidFill>
                  <a:schemeClr val="tx1">
                    <a:lumMod val="75000"/>
                    <a:lumOff val="25000"/>
                  </a:schemeClr>
                </a:solidFill>
              </a:endParaRPr>
            </a:p>
          </p:txBody>
        </p:sp>
      </p:grpSp>
      <p:grpSp>
        <p:nvGrpSpPr>
          <p:cNvPr id="69" name="组合 68"/>
          <p:cNvGrpSpPr/>
          <p:nvPr/>
        </p:nvGrpSpPr>
        <p:grpSpPr>
          <a:xfrm>
            <a:off x="1754535" y="3600026"/>
            <a:ext cx="5693399" cy="424800"/>
            <a:chOff x="1807265" y="3400693"/>
            <a:chExt cx="5693399" cy="424800"/>
          </a:xfrm>
          <a:solidFill>
            <a:srgbClr val="E6E6E6"/>
          </a:solidFill>
        </p:grpSpPr>
        <p:sp>
          <p:nvSpPr>
            <p:cNvPr id="51" name="圆角矩形 50"/>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2856865" cy="414020"/>
            </a:xfrm>
            <a:prstGeom prst="rect">
              <a:avLst/>
            </a:prstGeom>
            <a:grpFill/>
          </p:spPr>
          <p:txBody>
            <a:bodyPr wrap="none">
              <a:spAutoFit/>
            </a:bodyPr>
            <a:lstStyle/>
            <a:p>
              <a:r>
                <a:rPr lang="en-US" altLang="zh-CN" sz="2100" spc="225" dirty="0">
                  <a:solidFill>
                    <a:schemeClr val="tx1">
                      <a:lumMod val="75000"/>
                      <a:lumOff val="25000"/>
                    </a:schemeClr>
                  </a:solidFill>
                </a:rPr>
                <a:t>15.3</a:t>
              </a:r>
              <a:r>
                <a:rPr lang="zh-CN" altLang="en-US" sz="2100" spc="225" dirty="0">
                  <a:solidFill>
                    <a:schemeClr val="tx1">
                      <a:lumMod val="75000"/>
                      <a:lumOff val="25000"/>
                    </a:schemeClr>
                  </a:solidFill>
                </a:rPr>
                <a:t> </a:t>
              </a:r>
              <a:r>
                <a:rPr lang="en-US" altLang="zh-CN" sz="2100" spc="225" dirty="0" err="1">
                  <a:solidFill>
                    <a:schemeClr val="tx1">
                      <a:lumMod val="75000"/>
                      <a:lumOff val="25000"/>
                    </a:schemeClr>
                  </a:solidFill>
                </a:rPr>
                <a:t>Keras</a:t>
              </a:r>
              <a:r>
                <a:rPr lang="en-US" altLang="zh-CN" sz="2100" spc="225" dirty="0">
                  <a:solidFill>
                    <a:schemeClr val="tx1">
                      <a:lumMod val="75000"/>
                      <a:lumOff val="25000"/>
                    </a:schemeClr>
                  </a:solidFill>
                </a:rPr>
                <a:t> </a:t>
              </a:r>
              <a:r>
                <a:rPr lang="zh-CN" altLang="en-US" sz="2100" spc="225" dirty="0">
                  <a:solidFill>
                    <a:schemeClr val="tx1">
                      <a:lumMod val="75000"/>
                      <a:lumOff val="25000"/>
                    </a:schemeClr>
                  </a:solidFill>
                </a:rPr>
                <a:t>简介实战</a:t>
              </a:r>
              <a:endParaRPr lang="zh-CN" altLang="en-US" sz="2100" spc="225" dirty="0">
                <a:solidFill>
                  <a:schemeClr val="tx1">
                    <a:lumMod val="75000"/>
                    <a:lumOff val="25000"/>
                  </a:schemeClr>
                </a:solidFill>
              </a:endParaRPr>
            </a:p>
          </p:txBody>
        </p:sp>
      </p:grpSp>
      <p:sp>
        <p:nvSpPr>
          <p:cNvPr id="32" name="矩形 31"/>
          <p:cNvSpPr/>
          <p:nvPr/>
        </p:nvSpPr>
        <p:spPr>
          <a:xfrm>
            <a:off x="-1524000" y="-9147"/>
            <a:ext cx="12192000" cy="3816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prstClr val="white"/>
              </a:solidFill>
            </a:endParaRPr>
          </a:p>
        </p:txBody>
      </p:sp>
      <p:sp>
        <p:nvSpPr>
          <p:cNvPr id="35" name="矩形 34"/>
          <p:cNvSpPr/>
          <p:nvPr/>
        </p:nvSpPr>
        <p:spPr>
          <a:xfrm>
            <a:off x="-1524000" y="6111241"/>
            <a:ext cx="12192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1524000" y="6669360"/>
            <a:ext cx="12192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6" name="组合 45"/>
          <p:cNvGrpSpPr/>
          <p:nvPr/>
        </p:nvGrpSpPr>
        <p:grpSpPr>
          <a:xfrm>
            <a:off x="1743159" y="4320032"/>
            <a:ext cx="5693399" cy="424800"/>
            <a:chOff x="1807265" y="3400693"/>
            <a:chExt cx="5693399" cy="424800"/>
          </a:xfrm>
        </p:grpSpPr>
        <p:sp>
          <p:nvSpPr>
            <p:cNvPr id="55"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3811905" cy="414020"/>
            </a:xfrm>
            <a:prstGeom prst="rect">
              <a:avLst/>
            </a:prstGeom>
          </p:spPr>
          <p:txBody>
            <a:bodyPr wrap="none">
              <a:spAutoFit/>
            </a:bodyPr>
            <a:lstStyle/>
            <a:p>
              <a:pPr algn="l"/>
              <a:r>
                <a:rPr lang="en-US" altLang="zh-CN" sz="2100" spc="225" dirty="0">
                  <a:solidFill>
                    <a:schemeClr val="tx1">
                      <a:lumMod val="75000"/>
                      <a:lumOff val="25000"/>
                    </a:schemeClr>
                  </a:solidFill>
                </a:rPr>
                <a:t>15.4</a:t>
              </a:r>
              <a:r>
                <a:rPr lang="zh-CN" altLang="en-US" sz="2100" spc="225" dirty="0">
                  <a:solidFill>
                    <a:schemeClr val="tx1">
                      <a:lumMod val="75000"/>
                      <a:lumOff val="25000"/>
                    </a:schemeClr>
                  </a:solidFill>
                </a:rPr>
                <a:t> 案例剖析：鸢尾花分类</a:t>
              </a:r>
              <a:endParaRPr lang="zh-CN" altLang="en-US" sz="2100" spc="225" dirty="0">
                <a:solidFill>
                  <a:schemeClr val="tx1">
                    <a:lumMod val="75000"/>
                    <a:lumOff val="25000"/>
                  </a:schemeClr>
                </a:solidFill>
              </a:endParaRPr>
            </a:p>
          </p:txBody>
        </p:sp>
      </p:grpSp>
      <p:grpSp>
        <p:nvGrpSpPr>
          <p:cNvPr id="28" name="组合 27"/>
          <p:cNvGrpSpPr/>
          <p:nvPr/>
        </p:nvGrpSpPr>
        <p:grpSpPr>
          <a:xfrm>
            <a:off x="1743159" y="5013971"/>
            <a:ext cx="5693399" cy="424800"/>
            <a:chOff x="1807265" y="3400693"/>
            <a:chExt cx="5693399" cy="424800"/>
          </a:xfrm>
          <a:solidFill>
            <a:srgbClr val="3D89BC"/>
          </a:solidFill>
        </p:grpSpPr>
        <p:sp>
          <p:nvSpPr>
            <p:cNvPr id="29" name="圆角矩形 54"/>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0" name="矩形 29"/>
            <p:cNvSpPr/>
            <p:nvPr/>
          </p:nvSpPr>
          <p:spPr>
            <a:xfrm>
              <a:off x="1881814" y="3411473"/>
              <a:ext cx="1449705" cy="414020"/>
            </a:xfrm>
            <a:prstGeom prst="rect">
              <a:avLst/>
            </a:prstGeom>
            <a:grpFill/>
          </p:spPr>
          <p:txBody>
            <a:bodyPr wrap="none">
              <a:spAutoFit/>
            </a:bodyPr>
            <a:lstStyle/>
            <a:p>
              <a:pPr algn="l"/>
              <a:r>
                <a:rPr lang="en-US" altLang="zh-CN" sz="2100" spc="225" dirty="0">
                  <a:solidFill>
                    <a:prstClr val="white"/>
                  </a:solidFill>
                </a:rPr>
                <a:t>15.5</a:t>
              </a:r>
              <a:r>
                <a:rPr lang="zh-CN" altLang="en-US" sz="2100" spc="225" dirty="0">
                  <a:solidFill>
                    <a:prstClr val="white"/>
                  </a:solidFill>
                </a:rPr>
                <a:t> 实验</a:t>
              </a:r>
              <a:endParaRPr lang="zh-CN" altLang="en-US" sz="2100" spc="225" dirty="0">
                <a:solidFill>
                  <a:prstClr val="white"/>
                </a:solidFill>
              </a:endParaRPr>
            </a:p>
          </p:txBody>
        </p:sp>
      </p:grpSp>
      <p:sp>
        <p:nvSpPr>
          <p:cNvPr id="31" name="矩形 30"/>
          <p:cNvSpPr/>
          <p:nvPr/>
        </p:nvSpPr>
        <p:spPr>
          <a:xfrm>
            <a:off x="-1483529" y="38314"/>
            <a:ext cx="2411730" cy="299085"/>
          </a:xfrm>
          <a:prstGeom prst="rect">
            <a:avLst/>
          </a:prstGeom>
        </p:spPr>
        <p:txBody>
          <a:bodyPr wrap="none">
            <a:spAutoFit/>
          </a:bodyPr>
          <a:lstStyle/>
          <a:p>
            <a:r>
              <a:rPr lang="zh-CN" altLang="en-US" sz="1350" dirty="0">
                <a:solidFill>
                  <a:prstClr val="white"/>
                </a:solidFill>
              </a:rPr>
              <a:t>大数据应用人才培养系列教材</a:t>
            </a:r>
            <a:endParaRPr lang="zh-CN" altLang="en-US" sz="1350" dirty="0">
              <a:solidFill>
                <a:prstClr val="white"/>
              </a:solidFill>
            </a:endParaRPr>
          </a:p>
        </p:txBody>
      </p:sp>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668655" y="1375410"/>
            <a:ext cx="8234680" cy="2533015"/>
          </a:xfrm>
        </p:spPr>
        <p:txBody>
          <a:bodyPr>
            <a:noAutofit/>
          </a:bodyPr>
          <a:lstStyle/>
          <a:p>
            <a:pPr>
              <a:lnSpc>
                <a:spcPct val="150000"/>
              </a:lnSpc>
            </a:pPr>
            <a:r>
              <a:rPr lang="en-US" altLang="zh-CN" sz="1800" b="1" dirty="0">
                <a:solidFill>
                  <a:srgbClr val="FF0000"/>
                </a:solidFill>
                <a:latin typeface="微软雅黑" panose="020B0503020204020204" pitchFamily="34" charset="-122"/>
                <a:ea typeface="微软雅黑" panose="020B0503020204020204" pitchFamily="34" charset="-122"/>
              </a:rPr>
              <a:t>1. </a:t>
            </a:r>
            <a:r>
              <a:rPr lang="zh-CN" altLang="en-US" sz="1800" b="1" dirty="0">
                <a:solidFill>
                  <a:srgbClr val="FF0000"/>
                </a:solidFill>
                <a:latin typeface="微软雅黑" panose="020B0503020204020204" pitchFamily="34" charset="-122"/>
                <a:ea typeface="微软雅黑" panose="020B0503020204020204" pitchFamily="34" charset="-122"/>
              </a:rPr>
              <a:t>实验目的</a:t>
            </a:r>
            <a:endParaRPr lang="zh-CN" altLang="en-US" sz="1800" b="1" dirty="0">
              <a:solidFill>
                <a:srgbClr val="FF0000"/>
              </a:solidFill>
              <a:latin typeface="微软雅黑" panose="020B0503020204020204" pitchFamily="34" charset="-122"/>
              <a:ea typeface="微软雅黑" panose="020B0503020204020204" pitchFamily="34" charset="-122"/>
            </a:endParaRPr>
          </a:p>
          <a:p>
            <a:pPr>
              <a:lnSpc>
                <a:spcPct val="150000"/>
              </a:lnSpc>
            </a:pPr>
            <a:r>
              <a:rPr lang="zh-CN" altLang="en-US" sz="1800" dirty="0">
                <a:latin typeface="微软雅黑" panose="020B0503020204020204" pitchFamily="34" charset="-122"/>
                <a:ea typeface="微软雅黑" panose="020B0503020204020204" pitchFamily="34" charset="-122"/>
              </a:rPr>
              <a:t>（</a:t>
            </a:r>
            <a:r>
              <a:rPr lang="en-US" altLang="zh-CN" sz="1800" dirty="0">
                <a:latin typeface="微软雅黑" panose="020B0503020204020204" pitchFamily="34" charset="-122"/>
                <a:ea typeface="微软雅黑" panose="020B0503020204020204" pitchFamily="34" charset="-122"/>
              </a:rPr>
              <a:t>1</a:t>
            </a:r>
            <a:r>
              <a:rPr lang="zh-CN" altLang="en-US" sz="1800" dirty="0">
                <a:latin typeface="微软雅黑" panose="020B0503020204020204" pitchFamily="34" charset="-122"/>
                <a:ea typeface="微软雅黑" panose="020B0503020204020204" pitchFamily="34" charset="-122"/>
              </a:rPr>
              <a:t>）掌握基于 </a:t>
            </a:r>
            <a:r>
              <a:rPr lang="en-US" altLang="zh-CN" sz="1800" dirty="0">
                <a:latin typeface="微软雅黑" panose="020B0503020204020204" pitchFamily="34" charset="-122"/>
                <a:ea typeface="微软雅黑" panose="020B0503020204020204" pitchFamily="34" charset="-122"/>
              </a:rPr>
              <a:t>scikit-learn </a:t>
            </a:r>
            <a:r>
              <a:rPr lang="zh-CN" altLang="en-US" sz="1800" dirty="0">
                <a:latin typeface="微软雅黑" panose="020B0503020204020204" pitchFamily="34" charset="-122"/>
                <a:ea typeface="微软雅黑" panose="020B0503020204020204" pitchFamily="34" charset="-122"/>
              </a:rPr>
              <a:t>库的机器学习环境的搭建流程和相关 </a:t>
            </a:r>
            <a:r>
              <a:rPr lang="en-US" altLang="zh-CN" sz="1800" dirty="0">
                <a:latin typeface="微软雅黑" panose="020B0503020204020204" pitchFamily="34" charset="-122"/>
                <a:ea typeface="微软雅黑" panose="020B0503020204020204" pitchFamily="34" charset="-122"/>
              </a:rPr>
              <a:t>Python </a:t>
            </a:r>
            <a:r>
              <a:rPr lang="zh-CN" altLang="en-US" sz="1800" dirty="0">
                <a:latin typeface="微软雅黑" panose="020B0503020204020204" pitchFamily="34" charset="-122"/>
                <a:ea typeface="微软雅黑" panose="020B0503020204020204" pitchFamily="34" charset="-122"/>
              </a:rPr>
              <a:t>库的安装方法。</a:t>
            </a:r>
            <a:endParaRPr lang="zh-CN" altLang="en-US" sz="1800" dirty="0">
              <a:latin typeface="微软雅黑" panose="020B0503020204020204" pitchFamily="34" charset="-122"/>
              <a:ea typeface="微软雅黑" panose="020B0503020204020204" pitchFamily="34" charset="-122"/>
            </a:endParaRPr>
          </a:p>
          <a:p>
            <a:pPr>
              <a:lnSpc>
                <a:spcPct val="150000"/>
              </a:lnSpc>
            </a:pPr>
            <a:r>
              <a:rPr lang="zh-CN" altLang="en-US" sz="1800" dirty="0">
                <a:latin typeface="微软雅黑" panose="020B0503020204020204" pitchFamily="34" charset="-122"/>
                <a:ea typeface="微软雅黑" panose="020B0503020204020204" pitchFamily="34" charset="-122"/>
              </a:rPr>
              <a:t>（</a:t>
            </a:r>
            <a:r>
              <a:rPr lang="en-US" altLang="zh-CN" sz="1800" dirty="0">
                <a:latin typeface="微软雅黑" panose="020B0503020204020204" pitchFamily="34" charset="-122"/>
                <a:ea typeface="微软雅黑" panose="020B0503020204020204" pitchFamily="34" charset="-122"/>
              </a:rPr>
              <a:t>2</a:t>
            </a:r>
            <a:r>
              <a:rPr lang="zh-CN" altLang="en-US" sz="1800" dirty="0">
                <a:latin typeface="微软雅黑" panose="020B0503020204020204" pitchFamily="34" charset="-122"/>
                <a:ea typeface="微软雅黑" panose="020B0503020204020204" pitchFamily="34" charset="-122"/>
              </a:rPr>
              <a:t>）掌握基于 </a:t>
            </a:r>
            <a:r>
              <a:rPr lang="en-US" altLang="zh-CN" sz="1800" dirty="0">
                <a:latin typeface="微软雅黑" panose="020B0503020204020204" pitchFamily="34" charset="-122"/>
                <a:ea typeface="微软雅黑" panose="020B0503020204020204" pitchFamily="34" charset="-122"/>
              </a:rPr>
              <a:t>scikit-learn </a:t>
            </a:r>
            <a:r>
              <a:rPr lang="zh-CN" altLang="en-US" sz="1800" dirty="0">
                <a:latin typeface="微软雅黑" panose="020B0503020204020204" pitchFamily="34" charset="-122"/>
                <a:ea typeface="微软雅黑" panose="020B0503020204020204" pitchFamily="34" charset="-122"/>
              </a:rPr>
              <a:t>库的机器学习的常见机器学习模型的使用方法。</a:t>
            </a:r>
            <a:endParaRPr lang="zh-CN" altLang="en-US" sz="1800" dirty="0">
              <a:latin typeface="微软雅黑" panose="020B0503020204020204" pitchFamily="34" charset="-122"/>
              <a:ea typeface="微软雅黑" panose="020B0503020204020204" pitchFamily="34" charset="-122"/>
            </a:endParaRPr>
          </a:p>
          <a:p>
            <a:pPr>
              <a:lnSpc>
                <a:spcPct val="150000"/>
              </a:lnSpc>
            </a:pPr>
            <a:r>
              <a:rPr lang="zh-CN" altLang="en-US" sz="1800" dirty="0">
                <a:latin typeface="微软雅黑" panose="020B0503020204020204" pitchFamily="34" charset="-122"/>
                <a:ea typeface="微软雅黑" panose="020B0503020204020204" pitchFamily="34" charset="-122"/>
              </a:rPr>
              <a:t>（</a:t>
            </a:r>
            <a:r>
              <a:rPr lang="en-US" altLang="zh-CN" sz="1800" dirty="0">
                <a:latin typeface="微软雅黑" panose="020B0503020204020204" pitchFamily="34" charset="-122"/>
                <a:ea typeface="微软雅黑" panose="020B0503020204020204" pitchFamily="34" charset="-122"/>
              </a:rPr>
              <a:t>3</a:t>
            </a:r>
            <a:r>
              <a:rPr lang="zh-CN" altLang="en-US" sz="1800" dirty="0">
                <a:latin typeface="微软雅黑" panose="020B0503020204020204" pitchFamily="34" charset="-122"/>
                <a:ea typeface="微软雅黑" panose="020B0503020204020204" pitchFamily="34" charset="-122"/>
              </a:rPr>
              <a:t>）掌握基于高级前端库 </a:t>
            </a:r>
            <a:r>
              <a:rPr lang="en-US" altLang="zh-CN" sz="1800" dirty="0" err="1">
                <a:latin typeface="微软雅黑" panose="020B0503020204020204" pitchFamily="34" charset="-122"/>
                <a:ea typeface="微软雅黑" panose="020B0503020204020204" pitchFamily="34" charset="-122"/>
              </a:rPr>
              <a:t>Keras</a:t>
            </a:r>
            <a:r>
              <a:rPr lang="en-US" altLang="zh-CN" sz="1800" dirty="0">
                <a:latin typeface="微软雅黑" panose="020B0503020204020204" pitchFamily="34" charset="-122"/>
                <a:ea typeface="微软雅黑" panose="020B0503020204020204" pitchFamily="34" charset="-122"/>
              </a:rPr>
              <a:t> </a:t>
            </a:r>
            <a:r>
              <a:rPr lang="zh-CN" altLang="en-US" sz="1800" dirty="0">
                <a:latin typeface="微软雅黑" panose="020B0503020204020204" pitchFamily="34" charset="-122"/>
                <a:ea typeface="微软雅黑" panose="020B0503020204020204" pitchFamily="34" charset="-122"/>
              </a:rPr>
              <a:t>和深度神经网络框架 </a:t>
            </a:r>
            <a:r>
              <a:rPr lang="en-US" altLang="zh-CN" sz="1800" dirty="0">
                <a:latin typeface="微软雅黑" panose="020B0503020204020204" pitchFamily="34" charset="-122"/>
                <a:ea typeface="微软雅黑" panose="020B0503020204020204" pitchFamily="34" charset="-122"/>
              </a:rPr>
              <a:t>TensorFlow </a:t>
            </a:r>
            <a:r>
              <a:rPr lang="zh-CN" altLang="en-US" sz="1800" dirty="0">
                <a:latin typeface="微软雅黑" panose="020B0503020204020204" pitchFamily="34" charset="-122"/>
                <a:ea typeface="微软雅黑" panose="020B0503020204020204" pitchFamily="34" charset="-122"/>
              </a:rPr>
              <a:t>的相关库的安装步骤和注意事项    以及神经网络模型的构建流程。</a:t>
            </a:r>
            <a:endParaRPr lang="zh-CN" altLang="en-US" sz="1800" dirty="0">
              <a:latin typeface="微软雅黑" panose="020B0503020204020204" pitchFamily="34" charset="-122"/>
              <a:ea typeface="微软雅黑" panose="020B0503020204020204" pitchFamily="34" charset="-122"/>
            </a:endParaRPr>
          </a:p>
        </p:txBody>
      </p:sp>
      <p:sp>
        <p:nvSpPr>
          <p:cNvPr id="4" name="TextBox 3"/>
          <p:cNvSpPr txBox="1"/>
          <p:nvPr/>
        </p:nvSpPr>
        <p:spPr>
          <a:xfrm>
            <a:off x="198041" y="105651"/>
            <a:ext cx="4670567" cy="414020"/>
          </a:xfrm>
          <a:prstGeom prst="rect">
            <a:avLst/>
          </a:prstGeom>
          <a:noFill/>
        </p:spPr>
        <p:txBody>
          <a:bodyPr wrap="square" rtlCol="0">
            <a:spAutoFit/>
          </a:bodyPr>
          <a:lstStyle/>
          <a:p>
            <a:r>
              <a:rPr lang="zh-CN" altLang="en-US" sz="2100" b="1" spc="225" dirty="0">
                <a:solidFill>
                  <a:prstClr val="white"/>
                </a:solidFill>
              </a:rPr>
              <a:t>  </a:t>
            </a:r>
            <a:r>
              <a:rPr lang="en-US" altLang="zh-CN" sz="2100" b="1" spc="225" dirty="0">
                <a:solidFill>
                  <a:prstClr val="white"/>
                </a:solidFill>
              </a:rPr>
              <a:t>15.5 </a:t>
            </a:r>
            <a:r>
              <a:rPr lang="zh-CN" altLang="en-US" sz="2100" b="1" spc="225" dirty="0">
                <a:solidFill>
                  <a:prstClr val="white"/>
                </a:solidFill>
              </a:rPr>
              <a:t>实验</a:t>
            </a:r>
            <a:endParaRPr lang="en-US" altLang="zh-CN" sz="2100" b="1" spc="225" dirty="0">
              <a:solidFill>
                <a:prstClr val="white"/>
              </a:solidFill>
            </a:endParaRPr>
          </a:p>
        </p:txBody>
      </p:sp>
      <p:sp>
        <p:nvSpPr>
          <p:cNvPr id="6" name="TextBox 4"/>
          <p:cNvSpPr txBox="1"/>
          <p:nvPr/>
        </p:nvSpPr>
        <p:spPr>
          <a:xfrm>
            <a:off x="6337496" y="218810"/>
            <a:ext cx="3006969" cy="300355"/>
          </a:xfrm>
          <a:prstGeom prst="rect">
            <a:avLst/>
          </a:prstGeom>
          <a:noFill/>
        </p:spPr>
        <p:txBody>
          <a:bodyPr wrap="square" rtlCol="0">
            <a:spAutoFit/>
          </a:bodyPr>
          <a:lstStyle/>
          <a:p>
            <a:r>
              <a:rPr lang="zh-CN" altLang="en-US" sz="1355" dirty="0">
                <a:solidFill>
                  <a:prstClr val="white"/>
                </a:solidFill>
              </a:rPr>
              <a:t>  第十五章　项目实战：机器学习</a:t>
            </a:r>
            <a:endParaRPr lang="zh-CN" altLang="en-US" sz="1355" dirty="0">
              <a:solidFill>
                <a:prstClr val="white"/>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7147" y="162791"/>
            <a:ext cx="3578469" cy="414020"/>
          </a:xfrm>
          <a:prstGeom prst="rect">
            <a:avLst/>
          </a:prstGeom>
          <a:noFill/>
        </p:spPr>
        <p:txBody>
          <a:bodyPr wrap="square" rtlCol="0">
            <a:spAutoFit/>
          </a:bodyPr>
          <a:lstStyle/>
          <a:p>
            <a:r>
              <a:rPr lang="en-US" altLang="zh-CN" sz="2100" b="1" spc="225" dirty="0">
                <a:solidFill>
                  <a:prstClr val="white"/>
                </a:solidFill>
              </a:rPr>
              <a:t>15.1 </a:t>
            </a:r>
            <a:r>
              <a:rPr lang="zh-CN" altLang="en-US" sz="2100" b="1" spc="225" dirty="0">
                <a:solidFill>
                  <a:prstClr val="white"/>
                </a:solidFill>
              </a:rPr>
              <a:t>机器学习概述</a:t>
            </a:r>
            <a:endParaRPr lang="en-US" altLang="zh-CN" sz="2100" b="1" spc="225" dirty="0">
              <a:solidFill>
                <a:prstClr val="white"/>
              </a:solidFill>
            </a:endParaRPr>
          </a:p>
        </p:txBody>
      </p:sp>
      <p:sp>
        <p:nvSpPr>
          <p:cNvPr id="5" name="TextBox 4"/>
          <p:cNvSpPr txBox="1"/>
          <p:nvPr/>
        </p:nvSpPr>
        <p:spPr>
          <a:xfrm>
            <a:off x="6434455" y="219075"/>
            <a:ext cx="2790190" cy="300355"/>
          </a:xfrm>
          <a:prstGeom prst="rect">
            <a:avLst/>
          </a:prstGeom>
          <a:noFill/>
        </p:spPr>
        <p:txBody>
          <a:bodyPr wrap="square" rtlCol="0">
            <a:spAutoFit/>
          </a:bodyPr>
          <a:lstStyle/>
          <a:p>
            <a:r>
              <a:rPr lang="zh-CN" altLang="en-US" sz="1355" dirty="0">
                <a:solidFill>
                  <a:prstClr val="white"/>
                </a:solidFill>
              </a:rPr>
              <a:t>  第十五章　项目实战：机器学习</a:t>
            </a:r>
            <a:endParaRPr lang="zh-CN" altLang="en-US" sz="1355" dirty="0">
              <a:solidFill>
                <a:prstClr val="white"/>
              </a:solidFill>
            </a:endParaRPr>
          </a:p>
        </p:txBody>
      </p:sp>
      <p:sp>
        <p:nvSpPr>
          <p:cNvPr id="9" name="TextBox 2"/>
          <p:cNvSpPr txBox="1"/>
          <p:nvPr/>
        </p:nvSpPr>
        <p:spPr>
          <a:xfrm>
            <a:off x="607060" y="1664335"/>
            <a:ext cx="7929880" cy="1630045"/>
          </a:xfrm>
          <a:prstGeom prst="rect">
            <a:avLst/>
          </a:prstGeom>
          <a:noFill/>
        </p:spPr>
        <p:txBody>
          <a:bodyPr wrap="square" anchor="ctr">
            <a:spAutoFit/>
          </a:bodyPr>
          <a:lstStyle/>
          <a:p>
            <a:pPr indent="457200">
              <a:lnSpc>
                <a:spcPts val="3000"/>
              </a:lnSpc>
              <a:defRPr/>
            </a:pPr>
            <a:r>
              <a:rPr lang="zh-CN" altLang="en-US" sz="2000" dirty="0">
                <a:latin typeface="微软雅黑" panose="020B0503020204020204" pitchFamily="34" charset="-122"/>
                <a:ea typeface="微软雅黑" panose="020B0503020204020204" pitchFamily="34" charset="-122"/>
              </a:rPr>
              <a:t>机器学习是专门研究计算机模拟或实现人类学习行为，进而获取新的技能或知识，并将其用于重构已有知识结构的过程。</a:t>
            </a:r>
            <a:endParaRPr lang="en-US" altLang="zh-CN" sz="2000" dirty="0">
              <a:latin typeface="微软雅黑" panose="020B0503020204020204" pitchFamily="34" charset="-122"/>
              <a:ea typeface="微软雅黑" panose="020B0503020204020204" pitchFamily="34" charset="-122"/>
            </a:endParaRPr>
          </a:p>
          <a:p>
            <a:pPr indent="457200">
              <a:lnSpc>
                <a:spcPts val="3000"/>
              </a:lnSpc>
              <a:defRPr/>
            </a:pPr>
            <a:r>
              <a:rPr lang="zh-CN" altLang="en-US" sz="2000" dirty="0">
                <a:latin typeface="微软雅黑" panose="020B0503020204020204" pitchFamily="34" charset="-122"/>
                <a:ea typeface="微软雅黑" panose="020B0503020204020204" pitchFamily="34" charset="-122"/>
              </a:rPr>
              <a:t>它是一门涉及概率论、统计学、逼近论、凸分析及算 法复杂度等的多学科知识融合的新兴学科。同时，也是各类学科交叉融合的纽带。</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4861560" y="773430"/>
            <a:ext cx="4083685" cy="5031105"/>
          </a:xfrm>
          <a:ln>
            <a:solidFill>
              <a:srgbClr val="3D89BC"/>
            </a:solidFill>
          </a:ln>
        </p:spPr>
        <p:txBody>
          <a:bodyPr>
            <a:noAutofit/>
          </a:bodyPr>
          <a:lstStyle/>
          <a:p>
            <a:pPr>
              <a:lnSpc>
                <a:spcPct val="150000"/>
              </a:lnSpc>
            </a:pPr>
            <a:r>
              <a:rPr lang="zh-CN" altLang="en-US" sz="1400" b="1" u="sng" dirty="0">
                <a:solidFill>
                  <a:srgbClr val="FF0000"/>
                </a:solidFill>
                <a:latin typeface="微软雅黑" panose="020B0503020204020204" pitchFamily="34" charset="-122"/>
                <a:ea typeface="微软雅黑" panose="020B0503020204020204" pitchFamily="34" charset="-122"/>
              </a:rPr>
              <a:t>（</a:t>
            </a:r>
            <a:r>
              <a:rPr lang="en-US" altLang="zh-CN" sz="1400" b="1" u="sng" dirty="0">
                <a:solidFill>
                  <a:srgbClr val="FF0000"/>
                </a:solidFill>
                <a:latin typeface="微软雅黑" panose="020B0503020204020204" pitchFamily="34" charset="-122"/>
                <a:ea typeface="微软雅黑" panose="020B0503020204020204" pitchFamily="34" charset="-122"/>
              </a:rPr>
              <a:t>3</a:t>
            </a:r>
            <a:r>
              <a:rPr lang="zh-CN" altLang="en-US" sz="1400" b="1" u="sng" dirty="0">
                <a:solidFill>
                  <a:srgbClr val="FF0000"/>
                </a:solidFill>
                <a:latin typeface="微软雅黑" panose="020B0503020204020204" pitchFamily="34" charset="-122"/>
                <a:ea typeface="微软雅黑" panose="020B0503020204020204" pitchFamily="34" charset="-122"/>
              </a:rPr>
              <a:t>）</a:t>
            </a:r>
            <a:r>
              <a:rPr lang="en-US" altLang="zh-CN" sz="1400" b="1" u="sng" dirty="0">
                <a:solidFill>
                  <a:srgbClr val="FF0000"/>
                </a:solidFill>
                <a:latin typeface="微软雅黑" panose="020B0503020204020204" pitchFamily="34" charset="-122"/>
                <a:ea typeface="微软雅黑" panose="020B0503020204020204" pitchFamily="34" charset="-122"/>
              </a:rPr>
              <a:t>scikit-learn </a:t>
            </a:r>
            <a:r>
              <a:rPr lang="zh-CN" altLang="en-US" sz="1400" b="1" u="sng" dirty="0">
                <a:solidFill>
                  <a:srgbClr val="FF0000"/>
                </a:solidFill>
                <a:latin typeface="微软雅黑" panose="020B0503020204020204" pitchFamily="34" charset="-122"/>
                <a:ea typeface="微软雅黑" panose="020B0503020204020204" pitchFamily="34" charset="-122"/>
              </a:rPr>
              <a:t>机器学习库的应用</a:t>
            </a:r>
            <a:endParaRPr lang="zh-CN" altLang="en-US" sz="1400" b="1" u="sng" dirty="0">
              <a:solidFill>
                <a:srgbClr val="FF0000"/>
              </a:solidFill>
              <a:latin typeface="微软雅黑" panose="020B0503020204020204" pitchFamily="34" charset="-122"/>
              <a:ea typeface="微软雅黑" panose="020B0503020204020204" pitchFamily="34" charset="-122"/>
            </a:endParaRPr>
          </a:p>
          <a:p>
            <a:pPr>
              <a:lnSpc>
                <a:spcPct val="150000"/>
              </a:lnSpc>
            </a:pPr>
            <a:r>
              <a:rPr lang="zh-CN" altLang="en-US" sz="1400" dirty="0">
                <a:latin typeface="微软雅黑" panose="020B0503020204020204" pitchFamily="34" charset="-122"/>
                <a:ea typeface="微软雅黑" panose="020B0503020204020204" pitchFamily="34" charset="-122"/>
              </a:rPr>
              <a:t>      结合典型的 </a:t>
            </a:r>
            <a:r>
              <a:rPr lang="en-US" altLang="zh-CN" sz="1400" dirty="0">
                <a:latin typeface="微软雅黑" panose="020B0503020204020204" pitchFamily="34" charset="-122"/>
                <a:ea typeface="微软雅黑" panose="020B0503020204020204" pitchFamily="34" charset="-122"/>
              </a:rPr>
              <a:t>scikit-learn </a:t>
            </a:r>
            <a:r>
              <a:rPr lang="zh-CN" altLang="en-US" sz="1400" dirty="0">
                <a:latin typeface="微软雅黑" panose="020B0503020204020204" pitchFamily="34" charset="-122"/>
                <a:ea typeface="微软雅黑" panose="020B0503020204020204" pitchFamily="34" charset="-122"/>
              </a:rPr>
              <a:t>机器学习模型开发流程，利用开源的“鸢尾花数据集”训练</a:t>
            </a:r>
            <a:r>
              <a:rPr lang="en-US" altLang="zh-CN" sz="1400" dirty="0">
                <a:latin typeface="微软雅黑" panose="020B0503020204020204" pitchFamily="34" charset="-122"/>
                <a:ea typeface="微软雅黑" panose="020B0503020204020204" pitchFamily="34" charset="-122"/>
              </a:rPr>
              <a:t>scikit-learn </a:t>
            </a:r>
            <a:r>
              <a:rPr lang="zh-CN" altLang="en-US" sz="1400" dirty="0">
                <a:latin typeface="微软雅黑" panose="020B0503020204020204" pitchFamily="34" charset="-122"/>
                <a:ea typeface="微软雅黑" panose="020B0503020204020204" pitchFamily="34" charset="-122"/>
              </a:rPr>
              <a:t>库中常用的逻辑回归、朴素贝叶斯、</a:t>
            </a:r>
            <a:r>
              <a:rPr lang="en-US" altLang="zh-CN" sz="1400" dirty="0">
                <a:latin typeface="微软雅黑" panose="020B0503020204020204" pitchFamily="34" charset="-122"/>
                <a:ea typeface="微软雅黑" panose="020B0503020204020204" pitchFamily="34" charset="-122"/>
              </a:rPr>
              <a:t>K </a:t>
            </a:r>
            <a:r>
              <a:rPr lang="zh-CN" altLang="en-US" sz="1400" dirty="0">
                <a:latin typeface="微软雅黑" panose="020B0503020204020204" pitchFamily="34" charset="-122"/>
                <a:ea typeface="微软雅黑" panose="020B0503020204020204" pitchFamily="34" charset="-122"/>
              </a:rPr>
              <a:t>近邻等模型的使用方法，并比较各模型的性能差异。</a:t>
            </a:r>
            <a:endParaRPr lang="zh-CN" altLang="en-US" sz="1400" dirty="0">
              <a:latin typeface="微软雅黑" panose="020B0503020204020204" pitchFamily="34" charset="-122"/>
              <a:ea typeface="微软雅黑" panose="020B0503020204020204" pitchFamily="34" charset="-122"/>
            </a:endParaRPr>
          </a:p>
          <a:p>
            <a:pPr>
              <a:lnSpc>
                <a:spcPct val="150000"/>
              </a:lnSpc>
            </a:pPr>
            <a:r>
              <a:rPr lang="zh-CN" altLang="en-US" sz="1400" b="1" u="sng" dirty="0">
                <a:solidFill>
                  <a:srgbClr val="FF0000"/>
                </a:solidFill>
                <a:latin typeface="微软雅黑" panose="020B0503020204020204" pitchFamily="34" charset="-122"/>
                <a:ea typeface="微软雅黑" panose="020B0503020204020204" pitchFamily="34" charset="-122"/>
              </a:rPr>
              <a:t>（</a:t>
            </a:r>
            <a:r>
              <a:rPr lang="en-US" altLang="zh-CN" sz="1400" b="1" u="sng" dirty="0">
                <a:solidFill>
                  <a:srgbClr val="FF0000"/>
                </a:solidFill>
                <a:latin typeface="微软雅黑" panose="020B0503020204020204" pitchFamily="34" charset="-122"/>
                <a:ea typeface="微软雅黑" panose="020B0503020204020204" pitchFamily="34" charset="-122"/>
              </a:rPr>
              <a:t>4</a:t>
            </a:r>
            <a:r>
              <a:rPr lang="zh-CN" altLang="en-US" sz="1400" b="1" u="sng" dirty="0">
                <a:solidFill>
                  <a:srgbClr val="FF0000"/>
                </a:solidFill>
                <a:latin typeface="微软雅黑" panose="020B0503020204020204" pitchFamily="34" charset="-122"/>
                <a:ea typeface="微软雅黑" panose="020B0503020204020204" pitchFamily="34" charset="-122"/>
              </a:rPr>
              <a:t>）</a:t>
            </a:r>
            <a:r>
              <a:rPr lang="en-US" altLang="zh-CN" sz="1400" b="1" u="sng" dirty="0" err="1">
                <a:solidFill>
                  <a:srgbClr val="FF0000"/>
                </a:solidFill>
                <a:latin typeface="微软雅黑" panose="020B0503020204020204" pitchFamily="34" charset="-122"/>
                <a:ea typeface="微软雅黑" panose="020B0503020204020204" pitchFamily="34" charset="-122"/>
              </a:rPr>
              <a:t>Keras+TensorFlow</a:t>
            </a:r>
            <a:r>
              <a:rPr lang="en-US" altLang="zh-CN" sz="1400" b="1" u="sng" dirty="0">
                <a:solidFill>
                  <a:srgbClr val="FF0000"/>
                </a:solidFill>
                <a:latin typeface="微软雅黑" panose="020B0503020204020204" pitchFamily="34" charset="-122"/>
                <a:ea typeface="微软雅黑" panose="020B0503020204020204" pitchFamily="34" charset="-122"/>
              </a:rPr>
              <a:t> </a:t>
            </a:r>
            <a:r>
              <a:rPr lang="zh-CN" altLang="en-US" sz="1400" b="1" u="sng" dirty="0">
                <a:solidFill>
                  <a:srgbClr val="FF0000"/>
                </a:solidFill>
                <a:latin typeface="微软雅黑" panose="020B0503020204020204" pitchFamily="34" charset="-122"/>
                <a:ea typeface="微软雅黑" panose="020B0503020204020204" pitchFamily="34" charset="-122"/>
              </a:rPr>
              <a:t>深度学习库的应用</a:t>
            </a:r>
            <a:endParaRPr lang="en-US" altLang="zh-CN" sz="1400" b="1" u="sng" dirty="0">
              <a:solidFill>
                <a:srgbClr val="FF0000"/>
              </a:solidFill>
              <a:latin typeface="微软雅黑" panose="020B0503020204020204" pitchFamily="34" charset="-122"/>
              <a:ea typeface="微软雅黑" panose="020B0503020204020204" pitchFamily="34" charset="-122"/>
            </a:endParaRPr>
          </a:p>
          <a:p>
            <a:pPr>
              <a:lnSpc>
                <a:spcPct val="150000"/>
              </a:lnSpc>
            </a:pPr>
            <a:r>
              <a:rPr lang="zh-CN" altLang="en-US" sz="1400" dirty="0">
                <a:latin typeface="微软雅黑" panose="020B0503020204020204" pitchFamily="34" charset="-122"/>
                <a:ea typeface="微软雅黑" panose="020B0503020204020204" pitchFamily="34" charset="-122"/>
              </a:rPr>
              <a:t>       以开源的 </a:t>
            </a:r>
            <a:r>
              <a:rPr lang="en-US" altLang="zh-CN" sz="1400" dirty="0">
                <a:latin typeface="微软雅黑" panose="020B0503020204020204" pitchFamily="34" charset="-122"/>
                <a:ea typeface="微软雅黑" panose="020B0503020204020204" pitchFamily="34" charset="-122"/>
              </a:rPr>
              <a:t>MNIST </a:t>
            </a:r>
            <a:r>
              <a:rPr lang="zh-CN" altLang="en-US" sz="1400" dirty="0">
                <a:latin typeface="微软雅黑" panose="020B0503020204020204" pitchFamily="34" charset="-122"/>
                <a:ea typeface="微软雅黑" panose="020B0503020204020204" pitchFamily="34" charset="-122"/>
              </a:rPr>
              <a:t>手写数字体数据集为分析对象，搭建基于 </a:t>
            </a:r>
            <a:r>
              <a:rPr lang="en-US" altLang="zh-CN" sz="1400" dirty="0" err="1">
                <a:latin typeface="微软雅黑" panose="020B0503020204020204" pitchFamily="34" charset="-122"/>
                <a:ea typeface="微软雅黑" panose="020B0503020204020204" pitchFamily="34" charset="-122"/>
              </a:rPr>
              <a:t>Keras</a:t>
            </a:r>
            <a:r>
              <a:rPr lang="en-US" altLang="zh-CN" sz="1400" dirty="0">
                <a:latin typeface="微软雅黑" panose="020B0503020204020204" pitchFamily="34" charset="-122"/>
                <a:ea typeface="微软雅黑" panose="020B0503020204020204" pitchFamily="34" charset="-122"/>
              </a:rPr>
              <a:t> API </a:t>
            </a:r>
            <a:r>
              <a:rPr lang="zh-CN" altLang="en-US" sz="1400" dirty="0">
                <a:latin typeface="微软雅黑" panose="020B0503020204020204" pitchFamily="34" charset="-122"/>
                <a:ea typeface="微软雅黑" panose="020B0503020204020204" pitchFamily="34" charset="-122"/>
              </a:rPr>
              <a:t>的神经网络，来识别手写数字体，从而掌握基于 </a:t>
            </a:r>
            <a:r>
              <a:rPr lang="en-US" altLang="zh-CN" sz="1400" dirty="0" err="1">
                <a:latin typeface="微软雅黑" panose="020B0503020204020204" pitchFamily="34" charset="-122"/>
                <a:ea typeface="微软雅黑" panose="020B0503020204020204" pitchFamily="34" charset="-122"/>
              </a:rPr>
              <a:t>Keras+TensorFlow</a:t>
            </a:r>
            <a:r>
              <a:rPr lang="en-US" altLang="zh-CN" sz="1400" dirty="0">
                <a:latin typeface="微软雅黑" panose="020B0503020204020204" pitchFamily="34" charset="-122"/>
                <a:ea typeface="微软雅黑" panose="020B0503020204020204" pitchFamily="34" charset="-122"/>
              </a:rPr>
              <a:t> </a:t>
            </a:r>
            <a:r>
              <a:rPr lang="zh-CN" altLang="en-US" sz="1400" dirty="0">
                <a:latin typeface="微软雅黑" panose="020B0503020204020204" pitchFamily="34" charset="-122"/>
                <a:ea typeface="微软雅黑" panose="020B0503020204020204" pitchFamily="34" charset="-122"/>
              </a:rPr>
              <a:t>的神经网络模型的开发流程和基于</a:t>
            </a:r>
            <a:r>
              <a:rPr lang="en-US" altLang="zh-CN" sz="1400" dirty="0">
                <a:latin typeface="微软雅黑" panose="020B0503020204020204" pitchFamily="34" charset="-122"/>
                <a:ea typeface="微软雅黑" panose="020B0503020204020204" pitchFamily="34" charset="-122"/>
              </a:rPr>
              <a:t>TensorFlow </a:t>
            </a:r>
            <a:r>
              <a:rPr lang="zh-CN" altLang="en-US" sz="1400" dirty="0">
                <a:latin typeface="微软雅黑" panose="020B0503020204020204" pitchFamily="34" charset="-122"/>
                <a:ea typeface="微软雅黑" panose="020B0503020204020204" pitchFamily="34" charset="-122"/>
              </a:rPr>
              <a:t>的高级 </a:t>
            </a:r>
            <a:r>
              <a:rPr lang="en-US" altLang="zh-CN" sz="1400" dirty="0">
                <a:latin typeface="微软雅黑" panose="020B0503020204020204" pitchFamily="34" charset="-122"/>
                <a:ea typeface="微软雅黑" panose="020B0503020204020204" pitchFamily="34" charset="-122"/>
              </a:rPr>
              <a:t>API </a:t>
            </a:r>
            <a:r>
              <a:rPr lang="zh-CN" altLang="en-US" sz="1400" dirty="0">
                <a:latin typeface="微软雅黑" panose="020B0503020204020204" pitchFamily="34" charset="-122"/>
                <a:ea typeface="微软雅黑" panose="020B0503020204020204" pitchFamily="34" charset="-122"/>
              </a:rPr>
              <a:t>框架 </a:t>
            </a:r>
            <a:r>
              <a:rPr lang="en-US" altLang="zh-CN" sz="1400" dirty="0" err="1">
                <a:latin typeface="微软雅黑" panose="020B0503020204020204" pitchFamily="34" charset="-122"/>
                <a:ea typeface="微软雅黑" panose="020B0503020204020204" pitchFamily="34" charset="-122"/>
              </a:rPr>
              <a:t>Keras</a:t>
            </a:r>
            <a:r>
              <a:rPr lang="en-US" altLang="zh-CN" sz="1400" dirty="0">
                <a:latin typeface="微软雅黑" panose="020B0503020204020204" pitchFamily="34" charset="-122"/>
                <a:ea typeface="微软雅黑" panose="020B0503020204020204" pitchFamily="34" charset="-122"/>
              </a:rPr>
              <a:t> </a:t>
            </a:r>
            <a:r>
              <a:rPr lang="zh-CN" altLang="en-US" sz="1400" dirty="0">
                <a:latin typeface="微软雅黑" panose="020B0503020204020204" pitchFamily="34" charset="-122"/>
                <a:ea typeface="微软雅黑" panose="020B0503020204020204" pitchFamily="34" charset="-122"/>
              </a:rPr>
              <a:t>的基本使用方法。</a:t>
            </a:r>
            <a:endParaRPr lang="zh-CN" altLang="en-US" sz="1400" dirty="0">
              <a:latin typeface="微软雅黑" panose="020B0503020204020204" pitchFamily="34" charset="-122"/>
              <a:ea typeface="微软雅黑" panose="020B0503020204020204" pitchFamily="34" charset="-122"/>
            </a:endParaRPr>
          </a:p>
          <a:p>
            <a:pPr>
              <a:lnSpc>
                <a:spcPct val="150000"/>
              </a:lnSpc>
            </a:pPr>
            <a:endParaRPr lang="zh-CN" altLang="en-US" sz="1400" b="1" u="sng" dirty="0">
              <a:solidFill>
                <a:srgbClr val="FF0000"/>
              </a:solidFill>
              <a:latin typeface="微软雅黑" panose="020B0503020204020204" pitchFamily="34" charset="-122"/>
              <a:ea typeface="微软雅黑" panose="020B0503020204020204" pitchFamily="34" charset="-122"/>
            </a:endParaRPr>
          </a:p>
          <a:p>
            <a:pPr>
              <a:lnSpc>
                <a:spcPct val="150000"/>
              </a:lnSpc>
            </a:pPr>
            <a:endParaRPr lang="zh-CN" altLang="en-US" sz="1400" b="1" u="sng" dirty="0">
              <a:solidFill>
                <a:srgbClr val="FF0000"/>
              </a:solidFill>
              <a:latin typeface="微软雅黑" panose="020B0503020204020204" pitchFamily="34" charset="-122"/>
              <a:ea typeface="微软雅黑" panose="020B0503020204020204" pitchFamily="34" charset="-122"/>
            </a:endParaRPr>
          </a:p>
          <a:p>
            <a:pPr>
              <a:lnSpc>
                <a:spcPct val="150000"/>
              </a:lnSpc>
            </a:pPr>
            <a:endParaRPr lang="zh-CN" altLang="en-US" sz="1400" b="1" u="sng" dirty="0">
              <a:solidFill>
                <a:srgbClr val="FF0000"/>
              </a:solidFill>
              <a:latin typeface="微软雅黑" panose="020B0503020204020204" pitchFamily="34" charset="-122"/>
              <a:ea typeface="微软雅黑" panose="020B0503020204020204" pitchFamily="34" charset="-122"/>
            </a:endParaRPr>
          </a:p>
          <a:p>
            <a:pPr>
              <a:lnSpc>
                <a:spcPct val="150000"/>
              </a:lnSpc>
            </a:pPr>
            <a:endParaRPr lang="zh-CN" altLang="en-US" sz="1400" b="1" u="sng" dirty="0">
              <a:solidFill>
                <a:srgbClr val="FF0000"/>
              </a:solidFill>
              <a:latin typeface="微软雅黑" panose="020B0503020204020204" pitchFamily="34" charset="-122"/>
              <a:ea typeface="微软雅黑" panose="020B0503020204020204" pitchFamily="34" charset="-122"/>
            </a:endParaRPr>
          </a:p>
        </p:txBody>
      </p:sp>
      <p:sp>
        <p:nvSpPr>
          <p:cNvPr id="4" name="TextBox 3"/>
          <p:cNvSpPr txBox="1"/>
          <p:nvPr/>
        </p:nvSpPr>
        <p:spPr>
          <a:xfrm>
            <a:off x="64019" y="105651"/>
            <a:ext cx="4670567" cy="414020"/>
          </a:xfrm>
          <a:prstGeom prst="rect">
            <a:avLst/>
          </a:prstGeom>
          <a:noFill/>
        </p:spPr>
        <p:txBody>
          <a:bodyPr wrap="square" rtlCol="0">
            <a:spAutoFit/>
          </a:bodyPr>
          <a:lstStyle/>
          <a:p>
            <a:r>
              <a:rPr lang="zh-CN" altLang="en-US" sz="2100" b="1" spc="225" dirty="0">
                <a:solidFill>
                  <a:prstClr val="white"/>
                </a:solidFill>
              </a:rPr>
              <a:t>  </a:t>
            </a:r>
            <a:r>
              <a:rPr lang="en-US" altLang="zh-CN" sz="2100" b="1" spc="225" dirty="0">
                <a:solidFill>
                  <a:prstClr val="white"/>
                </a:solidFill>
              </a:rPr>
              <a:t>15.5 </a:t>
            </a:r>
            <a:r>
              <a:rPr lang="zh-CN" altLang="en-US" sz="2100" b="1" spc="225" dirty="0">
                <a:solidFill>
                  <a:prstClr val="white"/>
                </a:solidFill>
              </a:rPr>
              <a:t>实验</a:t>
            </a:r>
            <a:endParaRPr lang="en-US" altLang="zh-CN" sz="2100" b="1" spc="225" dirty="0">
              <a:solidFill>
                <a:prstClr val="white"/>
              </a:solidFill>
            </a:endParaRPr>
          </a:p>
        </p:txBody>
      </p:sp>
      <p:sp>
        <p:nvSpPr>
          <p:cNvPr id="5" name="TextBox 4"/>
          <p:cNvSpPr txBox="1"/>
          <p:nvPr/>
        </p:nvSpPr>
        <p:spPr>
          <a:xfrm>
            <a:off x="6455312" y="218810"/>
            <a:ext cx="3006969" cy="300355"/>
          </a:xfrm>
          <a:prstGeom prst="rect">
            <a:avLst/>
          </a:prstGeom>
          <a:noFill/>
        </p:spPr>
        <p:txBody>
          <a:bodyPr wrap="square" rtlCol="0">
            <a:spAutoFit/>
          </a:bodyPr>
          <a:lstStyle/>
          <a:p>
            <a:r>
              <a:rPr lang="zh-CN" altLang="en-US" sz="1355" dirty="0">
                <a:solidFill>
                  <a:prstClr val="white"/>
                </a:solidFill>
              </a:rPr>
              <a:t>  第十五章　项目实战：机器学习</a:t>
            </a:r>
            <a:endParaRPr lang="zh-CN" altLang="en-US" sz="1355" dirty="0">
              <a:solidFill>
                <a:prstClr val="white"/>
              </a:solidFill>
            </a:endParaRPr>
          </a:p>
        </p:txBody>
      </p:sp>
      <p:sp>
        <p:nvSpPr>
          <p:cNvPr id="6" name="文本框 5"/>
          <p:cNvSpPr txBox="1"/>
          <p:nvPr/>
        </p:nvSpPr>
        <p:spPr>
          <a:xfrm>
            <a:off x="163195" y="773430"/>
            <a:ext cx="4571365" cy="5031105"/>
          </a:xfrm>
          <a:prstGeom prst="rect">
            <a:avLst/>
          </a:prstGeom>
          <a:noFill/>
          <a:ln>
            <a:solidFill>
              <a:srgbClr val="3D89BC"/>
            </a:solidFill>
          </a:ln>
        </p:spPr>
        <p:txBody>
          <a:bodyPr wrap="square" rtlCol="0">
            <a:spAutoFit/>
          </a:bodyPr>
          <a:lstStyle/>
          <a:p>
            <a:pPr>
              <a:lnSpc>
                <a:spcPct val="150000"/>
              </a:lnSpc>
            </a:pPr>
            <a:r>
              <a:rPr lang="en-US" altLang="zh-CN" b="1" dirty="0">
                <a:solidFill>
                  <a:srgbClr val="FF0000"/>
                </a:solidFill>
                <a:latin typeface="微软雅黑" panose="020B0503020204020204" pitchFamily="34" charset="-122"/>
                <a:ea typeface="微软雅黑" panose="020B0503020204020204" pitchFamily="34" charset="-122"/>
              </a:rPr>
              <a:t>2. </a:t>
            </a:r>
            <a:r>
              <a:rPr lang="zh-CN" altLang="en-US" b="1" dirty="0">
                <a:solidFill>
                  <a:srgbClr val="FF0000"/>
                </a:solidFill>
                <a:latin typeface="微软雅黑" panose="020B0503020204020204" pitchFamily="34" charset="-122"/>
                <a:ea typeface="微软雅黑" panose="020B0503020204020204" pitchFamily="34" charset="-122"/>
              </a:rPr>
              <a:t>实验内容</a:t>
            </a:r>
            <a:endParaRPr lang="zh-CN" altLang="en-US" b="1" dirty="0">
              <a:solidFill>
                <a:srgbClr val="FF0000"/>
              </a:solidFill>
              <a:latin typeface="微软雅黑" panose="020B0503020204020204" pitchFamily="34" charset="-122"/>
              <a:ea typeface="微软雅黑" panose="020B0503020204020204" pitchFamily="34" charset="-122"/>
            </a:endParaRPr>
          </a:p>
          <a:p>
            <a:pPr>
              <a:lnSpc>
                <a:spcPct val="150000"/>
              </a:lnSpc>
            </a:pPr>
            <a:r>
              <a:rPr lang="zh-CN" altLang="en-US" sz="1400" b="1" u="sng" dirty="0">
                <a:solidFill>
                  <a:srgbClr val="FF0000"/>
                </a:solidFill>
                <a:latin typeface="微软雅黑" panose="020B0503020204020204" pitchFamily="34" charset="-122"/>
                <a:ea typeface="微软雅黑" panose="020B0503020204020204" pitchFamily="34" charset="-122"/>
              </a:rPr>
              <a:t>（</a:t>
            </a:r>
            <a:r>
              <a:rPr lang="en-US" altLang="zh-CN" sz="1400" b="1" u="sng" dirty="0">
                <a:solidFill>
                  <a:srgbClr val="FF0000"/>
                </a:solidFill>
                <a:latin typeface="微软雅黑" panose="020B0503020204020204" pitchFamily="34" charset="-122"/>
                <a:ea typeface="微软雅黑" panose="020B0503020204020204" pitchFamily="34" charset="-122"/>
              </a:rPr>
              <a:t>1</a:t>
            </a:r>
            <a:r>
              <a:rPr lang="zh-CN" altLang="en-US" sz="1400" b="1" u="sng" dirty="0">
                <a:solidFill>
                  <a:srgbClr val="FF0000"/>
                </a:solidFill>
                <a:latin typeface="微软雅黑" panose="020B0503020204020204" pitchFamily="34" charset="-122"/>
                <a:ea typeface="微软雅黑" panose="020B0503020204020204" pitchFamily="34" charset="-122"/>
              </a:rPr>
              <a:t>）</a:t>
            </a:r>
            <a:r>
              <a:rPr lang="en-US" altLang="zh-CN" sz="1400" b="1" u="sng" dirty="0">
                <a:solidFill>
                  <a:srgbClr val="FF0000"/>
                </a:solidFill>
                <a:latin typeface="微软雅黑" panose="020B0503020204020204" pitchFamily="34" charset="-122"/>
                <a:ea typeface="微软雅黑" panose="020B0503020204020204" pitchFamily="34" charset="-122"/>
              </a:rPr>
              <a:t>scikit-learn </a:t>
            </a:r>
            <a:r>
              <a:rPr lang="zh-CN" altLang="en-US" sz="1400" b="1" u="sng" dirty="0">
                <a:solidFill>
                  <a:srgbClr val="FF0000"/>
                </a:solidFill>
                <a:latin typeface="微软雅黑" panose="020B0503020204020204" pitchFamily="34" charset="-122"/>
                <a:ea typeface="微软雅黑" panose="020B0503020204020204" pitchFamily="34" charset="-122"/>
              </a:rPr>
              <a:t>机器学习环境的搭建</a:t>
            </a:r>
            <a:endParaRPr lang="zh-CN" altLang="en-US" sz="1400" b="1" u="sng" dirty="0">
              <a:solidFill>
                <a:srgbClr val="FF0000"/>
              </a:solidFill>
              <a:latin typeface="微软雅黑" panose="020B0503020204020204" pitchFamily="34" charset="-122"/>
              <a:ea typeface="微软雅黑" panose="020B0503020204020204" pitchFamily="34" charset="-122"/>
            </a:endParaRPr>
          </a:p>
          <a:p>
            <a:pPr>
              <a:lnSpc>
                <a:spcPct val="150000"/>
              </a:lnSpc>
            </a:pPr>
            <a:r>
              <a:rPr lang="zh-CN" altLang="en-US" sz="1400" dirty="0">
                <a:latin typeface="微软雅黑" panose="020B0503020204020204" pitchFamily="34" charset="-122"/>
                <a:ea typeface="微软雅黑" panose="020B0503020204020204" pitchFamily="34" charset="-122"/>
              </a:rPr>
              <a:t>        ① </a:t>
            </a:r>
            <a:r>
              <a:rPr lang="en-US" altLang="zh-CN" sz="1400" dirty="0">
                <a:latin typeface="微软雅黑" panose="020B0503020204020204" pitchFamily="34" charset="-122"/>
                <a:ea typeface="微软雅黑" panose="020B0503020204020204" pitchFamily="34" charset="-122"/>
              </a:rPr>
              <a:t>scikit-learn </a:t>
            </a:r>
            <a:r>
              <a:rPr lang="zh-CN" altLang="en-US" sz="1400" dirty="0">
                <a:latin typeface="微软雅黑" panose="020B0503020204020204" pitchFamily="34" charset="-122"/>
                <a:ea typeface="微软雅黑" panose="020B0503020204020204" pitchFamily="34" charset="-122"/>
              </a:rPr>
              <a:t>的安装</a:t>
            </a:r>
            <a:endParaRPr lang="zh-CN" altLang="en-US" sz="1400" dirty="0">
              <a:latin typeface="微软雅黑" panose="020B0503020204020204" pitchFamily="34" charset="-122"/>
              <a:ea typeface="微软雅黑" panose="020B0503020204020204" pitchFamily="34" charset="-122"/>
            </a:endParaRPr>
          </a:p>
          <a:p>
            <a:pPr>
              <a:lnSpc>
                <a:spcPct val="150000"/>
              </a:lnSpc>
            </a:pPr>
            <a:r>
              <a:rPr lang="zh-CN" altLang="en-US" sz="1400" dirty="0">
                <a:latin typeface="微软雅黑" panose="020B0503020204020204" pitchFamily="34" charset="-122"/>
                <a:ea typeface="微软雅黑" panose="020B0503020204020204" pitchFamily="34" charset="-122"/>
              </a:rPr>
              <a:t> 使用 </a:t>
            </a:r>
            <a:r>
              <a:rPr lang="en-US" altLang="zh-CN" sz="1400" dirty="0">
                <a:latin typeface="微软雅黑" panose="020B0503020204020204" pitchFamily="34" charset="-122"/>
                <a:ea typeface="微软雅黑" panose="020B0503020204020204" pitchFamily="34" charset="-122"/>
              </a:rPr>
              <a:t>pip install </a:t>
            </a:r>
            <a:r>
              <a:rPr lang="zh-CN" altLang="en-US" sz="1400" dirty="0">
                <a:latin typeface="微软雅黑" panose="020B0503020204020204" pitchFamily="34" charset="-122"/>
                <a:ea typeface="微软雅黑" panose="020B0503020204020204" pitchFamily="34" charset="-122"/>
              </a:rPr>
              <a:t>命令完成 </a:t>
            </a:r>
            <a:r>
              <a:rPr lang="en-US" altLang="zh-CN" sz="1400" dirty="0">
                <a:latin typeface="微软雅黑" panose="020B0503020204020204" pitchFamily="34" charset="-122"/>
                <a:ea typeface="微软雅黑" panose="020B0503020204020204" pitchFamily="34" charset="-122"/>
              </a:rPr>
              <a:t>scikit-learn </a:t>
            </a:r>
            <a:r>
              <a:rPr lang="zh-CN" altLang="en-US" sz="1400" dirty="0">
                <a:latin typeface="微软雅黑" panose="020B0503020204020204" pitchFamily="34" charset="-122"/>
                <a:ea typeface="微软雅黑" panose="020B0503020204020204" pitchFamily="34" charset="-122"/>
              </a:rPr>
              <a:t>机器学习库的安装。</a:t>
            </a:r>
            <a:endParaRPr lang="zh-CN" altLang="en-US" sz="1400" dirty="0">
              <a:latin typeface="微软雅黑" panose="020B0503020204020204" pitchFamily="34" charset="-122"/>
              <a:ea typeface="微软雅黑" panose="020B0503020204020204" pitchFamily="34" charset="-122"/>
            </a:endParaRPr>
          </a:p>
          <a:p>
            <a:pPr>
              <a:lnSpc>
                <a:spcPct val="150000"/>
              </a:lnSpc>
            </a:pPr>
            <a:r>
              <a:rPr lang="zh-CN" altLang="en-US" sz="1400" dirty="0">
                <a:latin typeface="微软雅黑" panose="020B0503020204020204" pitchFamily="34" charset="-122"/>
                <a:ea typeface="微软雅黑" panose="020B0503020204020204" pitchFamily="34" charset="-122"/>
              </a:rPr>
              <a:t>       ② </a:t>
            </a:r>
            <a:r>
              <a:rPr lang="en-US" altLang="zh-CN" sz="1400" dirty="0">
                <a:latin typeface="微软雅黑" panose="020B0503020204020204" pitchFamily="34" charset="-122"/>
                <a:ea typeface="微软雅黑" panose="020B0503020204020204" pitchFamily="34" charset="-122"/>
              </a:rPr>
              <a:t>scikit-learn </a:t>
            </a:r>
            <a:r>
              <a:rPr lang="zh-CN" altLang="en-US" sz="1400" dirty="0">
                <a:latin typeface="微软雅黑" panose="020B0503020204020204" pitchFamily="34" charset="-122"/>
                <a:ea typeface="微软雅黑" panose="020B0503020204020204" pitchFamily="34" charset="-122"/>
              </a:rPr>
              <a:t>的验证</a:t>
            </a:r>
            <a:endParaRPr lang="zh-CN" altLang="en-US" sz="1400" dirty="0">
              <a:latin typeface="微软雅黑" panose="020B0503020204020204" pitchFamily="34" charset="-122"/>
              <a:ea typeface="微软雅黑" panose="020B0503020204020204" pitchFamily="34" charset="-122"/>
            </a:endParaRPr>
          </a:p>
          <a:p>
            <a:pPr>
              <a:lnSpc>
                <a:spcPct val="150000"/>
              </a:lnSpc>
            </a:pPr>
            <a:r>
              <a:rPr lang="zh-CN" altLang="en-US" sz="1400" dirty="0">
                <a:latin typeface="微软雅黑" panose="020B0503020204020204" pitchFamily="34" charset="-122"/>
                <a:ea typeface="微软雅黑" panose="020B0503020204020204" pitchFamily="34" charset="-122"/>
              </a:rPr>
              <a:t>  验证基于 </a:t>
            </a:r>
            <a:r>
              <a:rPr lang="en-US" altLang="zh-CN" sz="1400" dirty="0">
                <a:latin typeface="微软雅黑" panose="020B0503020204020204" pitchFamily="34" charset="-122"/>
                <a:ea typeface="微软雅黑" panose="020B0503020204020204" pitchFamily="34" charset="-122"/>
              </a:rPr>
              <a:t>scikit-learn </a:t>
            </a:r>
            <a:r>
              <a:rPr lang="zh-CN" altLang="en-US" sz="1400" dirty="0">
                <a:latin typeface="微软雅黑" panose="020B0503020204020204" pitchFamily="34" charset="-122"/>
                <a:ea typeface="微软雅黑" panose="020B0503020204020204" pitchFamily="34" charset="-122"/>
              </a:rPr>
              <a:t>库的机器学习环境是否能够正常运行。</a:t>
            </a:r>
            <a:endParaRPr lang="en-US" altLang="zh-CN" sz="1400" dirty="0">
              <a:latin typeface="微软雅黑" panose="020B0503020204020204" pitchFamily="34" charset="-122"/>
              <a:ea typeface="微软雅黑" panose="020B0503020204020204" pitchFamily="34" charset="-122"/>
            </a:endParaRPr>
          </a:p>
          <a:p>
            <a:pPr>
              <a:lnSpc>
                <a:spcPct val="150000"/>
              </a:lnSpc>
            </a:pPr>
            <a:r>
              <a:rPr lang="zh-CN" altLang="en-US" sz="1400" b="1" u="sng" dirty="0">
                <a:solidFill>
                  <a:srgbClr val="FF0000"/>
                </a:solidFill>
                <a:latin typeface="微软雅黑" panose="020B0503020204020204" pitchFamily="34" charset="-122"/>
                <a:ea typeface="微软雅黑" panose="020B0503020204020204" pitchFamily="34" charset="-122"/>
              </a:rPr>
              <a:t>（</a:t>
            </a:r>
            <a:r>
              <a:rPr lang="en-US" altLang="zh-CN" sz="1400" b="1" u="sng" dirty="0">
                <a:solidFill>
                  <a:srgbClr val="FF0000"/>
                </a:solidFill>
                <a:latin typeface="微软雅黑" panose="020B0503020204020204" pitchFamily="34" charset="-122"/>
                <a:ea typeface="微软雅黑" panose="020B0503020204020204" pitchFamily="34" charset="-122"/>
              </a:rPr>
              <a:t>2</a:t>
            </a:r>
            <a:r>
              <a:rPr lang="zh-CN" altLang="en-US" sz="1400" b="1" u="sng" dirty="0">
                <a:solidFill>
                  <a:srgbClr val="FF0000"/>
                </a:solidFill>
                <a:latin typeface="微软雅黑" panose="020B0503020204020204" pitchFamily="34" charset="-122"/>
                <a:ea typeface="微软雅黑" panose="020B0503020204020204" pitchFamily="34" charset="-122"/>
              </a:rPr>
              <a:t>）深度学习模型运用环境的构建</a:t>
            </a:r>
            <a:endParaRPr lang="zh-CN" altLang="en-US" sz="1400" dirty="0">
              <a:latin typeface="微软雅黑" panose="020B0503020204020204" pitchFamily="34" charset="-122"/>
              <a:ea typeface="微软雅黑" panose="020B0503020204020204" pitchFamily="34" charset="-122"/>
            </a:endParaRPr>
          </a:p>
          <a:p>
            <a:pPr>
              <a:lnSpc>
                <a:spcPct val="150000"/>
              </a:lnSpc>
            </a:pPr>
            <a:r>
              <a:rPr lang="zh-CN" altLang="en-US" sz="1400" dirty="0">
                <a:latin typeface="微软雅黑" panose="020B0503020204020204" pitchFamily="34" charset="-122"/>
                <a:ea typeface="微软雅黑" panose="020B0503020204020204" pitchFamily="34" charset="-122"/>
              </a:rPr>
              <a:t>① 深度学习框架的安装。     </a:t>
            </a:r>
            <a:endParaRPr lang="en-US" altLang="zh-CN" sz="1400" dirty="0">
              <a:latin typeface="微软雅黑" panose="020B0503020204020204" pitchFamily="34" charset="-122"/>
              <a:ea typeface="微软雅黑" panose="020B0503020204020204" pitchFamily="34" charset="-122"/>
            </a:endParaRPr>
          </a:p>
          <a:p>
            <a:pPr>
              <a:lnSpc>
                <a:spcPct val="150000"/>
              </a:lnSpc>
            </a:pPr>
            <a:r>
              <a:rPr lang="zh-CN" altLang="en-US" sz="1400" dirty="0">
                <a:latin typeface="微软雅黑" panose="020B0503020204020204" pitchFamily="34" charset="-122"/>
                <a:ea typeface="微软雅黑" panose="020B0503020204020204" pitchFamily="34" charset="-122"/>
              </a:rPr>
              <a:t>使用 </a:t>
            </a:r>
            <a:r>
              <a:rPr lang="en-US" altLang="zh-CN" sz="1400" dirty="0">
                <a:latin typeface="微软雅黑" panose="020B0503020204020204" pitchFamily="34" charset="-122"/>
                <a:ea typeface="微软雅黑" panose="020B0503020204020204" pitchFamily="34" charset="-122"/>
              </a:rPr>
              <a:t>pip install </a:t>
            </a:r>
            <a:r>
              <a:rPr lang="zh-CN" altLang="en-US" sz="1400" dirty="0">
                <a:latin typeface="微软雅黑" panose="020B0503020204020204" pitchFamily="34" charset="-122"/>
                <a:ea typeface="微软雅黑" panose="020B0503020204020204" pitchFamily="34" charset="-122"/>
              </a:rPr>
              <a:t>命令完成 </a:t>
            </a:r>
            <a:r>
              <a:rPr lang="en-US" altLang="zh-CN" sz="1400" dirty="0">
                <a:latin typeface="微软雅黑" panose="020B0503020204020204" pitchFamily="34" charset="-122"/>
                <a:ea typeface="微软雅黑" panose="020B0503020204020204" pitchFamily="34" charset="-122"/>
              </a:rPr>
              <a:t>TensorFlow </a:t>
            </a:r>
            <a:r>
              <a:rPr lang="zh-CN" altLang="en-US" sz="1400" dirty="0">
                <a:latin typeface="微软雅黑" panose="020B0503020204020204" pitchFamily="34" charset="-122"/>
                <a:ea typeface="微软雅黑" panose="020B0503020204020204" pitchFamily="34" charset="-122"/>
              </a:rPr>
              <a:t>和 </a:t>
            </a:r>
            <a:r>
              <a:rPr lang="en-US" altLang="zh-CN" sz="1400" dirty="0" err="1">
                <a:latin typeface="微软雅黑" panose="020B0503020204020204" pitchFamily="34" charset="-122"/>
                <a:ea typeface="微软雅黑" panose="020B0503020204020204" pitchFamily="34" charset="-122"/>
              </a:rPr>
              <a:t>Keras</a:t>
            </a:r>
            <a:r>
              <a:rPr lang="en-US" altLang="zh-CN" sz="1400" dirty="0">
                <a:latin typeface="微软雅黑" panose="020B0503020204020204" pitchFamily="34" charset="-122"/>
                <a:ea typeface="微软雅黑" panose="020B0503020204020204" pitchFamily="34" charset="-122"/>
              </a:rPr>
              <a:t> </a:t>
            </a:r>
            <a:r>
              <a:rPr lang="zh-CN" altLang="en-US" sz="1400" dirty="0">
                <a:latin typeface="微软雅黑" panose="020B0503020204020204" pitchFamily="34" charset="-122"/>
                <a:ea typeface="微软雅黑" panose="020B0503020204020204" pitchFamily="34" charset="-122"/>
              </a:rPr>
              <a:t>的安装。</a:t>
            </a:r>
            <a:endParaRPr lang="zh-CN" altLang="en-US" sz="1400" dirty="0">
              <a:latin typeface="微软雅黑" panose="020B0503020204020204" pitchFamily="34" charset="-122"/>
              <a:ea typeface="微软雅黑" panose="020B0503020204020204" pitchFamily="34" charset="-122"/>
            </a:endParaRPr>
          </a:p>
          <a:p>
            <a:pPr>
              <a:lnSpc>
                <a:spcPct val="150000"/>
              </a:lnSpc>
            </a:pPr>
            <a:r>
              <a:rPr lang="zh-CN" altLang="en-US" sz="1400" dirty="0">
                <a:latin typeface="微软雅黑" panose="020B0503020204020204" pitchFamily="34" charset="-122"/>
                <a:ea typeface="微软雅黑" panose="020B0503020204020204" pitchFamily="34" charset="-122"/>
              </a:rPr>
              <a:t>② 深度学习框架的验证。     </a:t>
            </a:r>
            <a:endParaRPr lang="en-US" altLang="zh-CN" sz="1400" dirty="0">
              <a:latin typeface="微软雅黑" panose="020B0503020204020204" pitchFamily="34" charset="-122"/>
              <a:ea typeface="微软雅黑" panose="020B0503020204020204" pitchFamily="34" charset="-122"/>
            </a:endParaRPr>
          </a:p>
          <a:p>
            <a:pPr>
              <a:lnSpc>
                <a:spcPct val="150000"/>
              </a:lnSpc>
            </a:pPr>
            <a:r>
              <a:rPr lang="zh-CN" altLang="en-US" sz="1400" dirty="0">
                <a:latin typeface="微软雅黑" panose="020B0503020204020204" pitchFamily="34" charset="-122"/>
                <a:ea typeface="微软雅黑" panose="020B0503020204020204" pitchFamily="34" charset="-122"/>
              </a:rPr>
              <a:t>验证基于 </a:t>
            </a:r>
            <a:r>
              <a:rPr lang="en-US" altLang="zh-CN" sz="1400" dirty="0" err="1">
                <a:latin typeface="微软雅黑" panose="020B0503020204020204" pitchFamily="34" charset="-122"/>
                <a:ea typeface="微软雅黑" panose="020B0503020204020204" pitchFamily="34" charset="-122"/>
              </a:rPr>
              <a:t>Keras</a:t>
            </a:r>
            <a:r>
              <a:rPr lang="en-US" altLang="zh-CN" sz="1400" dirty="0">
                <a:latin typeface="微软雅黑" panose="020B0503020204020204" pitchFamily="34" charset="-122"/>
                <a:ea typeface="微软雅黑" panose="020B0503020204020204" pitchFamily="34" charset="-122"/>
              </a:rPr>
              <a:t> </a:t>
            </a:r>
            <a:r>
              <a:rPr lang="zh-CN" altLang="en-US" sz="1400" dirty="0">
                <a:latin typeface="微软雅黑" panose="020B0503020204020204" pitchFamily="34" charset="-122"/>
                <a:ea typeface="微软雅黑" panose="020B0503020204020204" pitchFamily="34" charset="-122"/>
              </a:rPr>
              <a:t>和 </a:t>
            </a:r>
            <a:r>
              <a:rPr lang="en-US" altLang="zh-CN" sz="1400" dirty="0">
                <a:latin typeface="微软雅黑" panose="020B0503020204020204" pitchFamily="34" charset="-122"/>
                <a:ea typeface="微软雅黑" panose="020B0503020204020204" pitchFamily="34" charset="-122"/>
              </a:rPr>
              <a:t>TensorFlow </a:t>
            </a:r>
            <a:r>
              <a:rPr lang="zh-CN" altLang="en-US" sz="1400" dirty="0">
                <a:latin typeface="微软雅黑" panose="020B0503020204020204" pitchFamily="34" charset="-122"/>
                <a:ea typeface="微软雅黑" panose="020B0503020204020204" pitchFamily="34" charset="-122"/>
              </a:rPr>
              <a:t>库的深度学习模型环境是否能够正常运行</a:t>
            </a:r>
            <a:r>
              <a:rPr lang="zh-CN" altLang="en-US" sz="1400" dirty="0">
                <a:latin typeface="微软雅黑" panose="020B0503020204020204" pitchFamily="34" charset="-122"/>
                <a:ea typeface="微软雅黑" panose="020B0503020204020204" pitchFamily="34" charset="-122"/>
              </a:rPr>
              <a:t>。</a:t>
            </a:r>
            <a:endParaRPr lang="zh-CN" altLang="en-US" sz="1400" dirty="0">
              <a:latin typeface="微软雅黑" panose="020B0503020204020204" pitchFamily="34" charset="-122"/>
              <a:ea typeface="微软雅黑" panose="020B0503020204020204" pitchFamily="34" charset="-122"/>
            </a:endParaRPr>
          </a:p>
          <a:p>
            <a:pPr>
              <a:lnSpc>
                <a:spcPct val="150000"/>
              </a:lnSpc>
            </a:pPr>
            <a:endParaRPr lang="zh-CN" altLang="en-US" sz="14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65">
            <a:hlinkClick r:id="rId1"/>
          </p:cNvPr>
          <p:cNvSpPr/>
          <p:nvPr/>
        </p:nvSpPr>
        <p:spPr>
          <a:xfrm>
            <a:off x="4824940" y="933287"/>
            <a:ext cx="3917905"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a:hlinkClick r:id="rId1"/>
          </p:cNvPr>
          <p:cNvSpPr/>
          <p:nvPr/>
        </p:nvSpPr>
        <p:spPr>
          <a:xfrm>
            <a:off x="403403" y="933288"/>
            <a:ext cx="3806288"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5462133" y="4669580"/>
            <a:ext cx="1563506" cy="641625"/>
            <a:chOff x="5462133" y="4933111"/>
            <a:chExt cx="1563506" cy="641625"/>
          </a:xfrm>
        </p:grpSpPr>
        <p:sp>
          <p:nvSpPr>
            <p:cNvPr id="29" name="矩形 28"/>
            <p:cNvSpPr/>
            <p:nvPr/>
          </p:nvSpPr>
          <p:spPr>
            <a:xfrm>
              <a:off x="5462338" y="4933111"/>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8" name="Picture 14" descr="F:\logo\中国智能硬件logo-01.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2133" y="5038052"/>
              <a:ext cx="1562412" cy="4758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5"/>
          <p:cNvGrpSpPr/>
          <p:nvPr/>
        </p:nvGrpSpPr>
        <p:grpSpPr>
          <a:xfrm>
            <a:off x="420162" y="4669494"/>
            <a:ext cx="1565587" cy="641625"/>
            <a:chOff x="422066" y="4933025"/>
            <a:chExt cx="1565587" cy="641625"/>
          </a:xfrm>
        </p:grpSpPr>
        <p:sp>
          <p:nvSpPr>
            <p:cNvPr id="3" name="矩形 2"/>
            <p:cNvSpPr/>
            <p:nvPr/>
          </p:nvSpPr>
          <p:spPr>
            <a:xfrm>
              <a:off x="422066"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9" name="Picture 15" descr="F:\logo\chinacloud_logo-01.p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241" y="5037800"/>
              <a:ext cx="1562412" cy="4784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组合 10"/>
          <p:cNvGrpSpPr/>
          <p:nvPr/>
        </p:nvGrpSpPr>
        <p:grpSpPr>
          <a:xfrm>
            <a:off x="7138739" y="5599203"/>
            <a:ext cx="1563301" cy="641625"/>
            <a:chOff x="7138738" y="5702714"/>
            <a:chExt cx="1563301" cy="641625"/>
          </a:xfrm>
        </p:grpSpPr>
        <p:sp>
          <p:nvSpPr>
            <p:cNvPr id="35" name="矩形 34"/>
            <p:cNvSpPr/>
            <p:nvPr/>
          </p:nvSpPr>
          <p:spPr>
            <a:xfrm>
              <a:off x="713873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0" name="Picture 16">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138823" y="5785510"/>
              <a:ext cx="1562412" cy="475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组合 11"/>
          <p:cNvGrpSpPr/>
          <p:nvPr/>
        </p:nvGrpSpPr>
        <p:grpSpPr>
          <a:xfrm>
            <a:off x="5462338" y="5599289"/>
            <a:ext cx="1563436" cy="641625"/>
            <a:chOff x="5462338" y="5702800"/>
            <a:chExt cx="1563436" cy="641625"/>
          </a:xfrm>
        </p:grpSpPr>
        <p:sp>
          <p:nvSpPr>
            <p:cNvPr id="34" name="矩形 33"/>
            <p:cNvSpPr/>
            <p:nvPr/>
          </p:nvSpPr>
          <p:spPr>
            <a:xfrm>
              <a:off x="5462338" y="5702800"/>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1" name="Picture 17" descr="F:\logo\机器人-01.pn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63362" y="5753759"/>
              <a:ext cx="1562412" cy="5401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组合 13"/>
          <p:cNvGrpSpPr/>
          <p:nvPr/>
        </p:nvGrpSpPr>
        <p:grpSpPr>
          <a:xfrm>
            <a:off x="2101919" y="5599203"/>
            <a:ext cx="1563681" cy="641625"/>
            <a:chOff x="2101918" y="5702714"/>
            <a:chExt cx="1563681" cy="641625"/>
          </a:xfrm>
        </p:grpSpPr>
        <p:sp>
          <p:nvSpPr>
            <p:cNvPr id="32" name="矩形 31"/>
            <p:cNvSpPr/>
            <p:nvPr/>
          </p:nvSpPr>
          <p:spPr>
            <a:xfrm>
              <a:off x="21019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2" name="Picture 18" descr="F:\logo\深度学习世界-01.pn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03187" y="5792884"/>
              <a:ext cx="1562412" cy="4606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组合 9"/>
          <p:cNvGrpSpPr/>
          <p:nvPr/>
        </p:nvGrpSpPr>
        <p:grpSpPr>
          <a:xfrm>
            <a:off x="7138739" y="4669494"/>
            <a:ext cx="1563301" cy="641625"/>
            <a:chOff x="7138738" y="4933025"/>
            <a:chExt cx="1563301" cy="641625"/>
          </a:xfrm>
        </p:grpSpPr>
        <p:sp>
          <p:nvSpPr>
            <p:cNvPr id="30" name="矩形 29"/>
            <p:cNvSpPr/>
            <p:nvPr/>
          </p:nvSpPr>
          <p:spPr>
            <a:xfrm>
              <a:off x="713873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3" name="Picture 19" descr="F:\logo\中国PM25logo-01.pn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38738" y="4994913"/>
              <a:ext cx="1563301" cy="55984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3" name="组合 12"/>
          <p:cNvGrpSpPr/>
          <p:nvPr/>
        </p:nvGrpSpPr>
        <p:grpSpPr>
          <a:xfrm>
            <a:off x="3798483" y="5599203"/>
            <a:ext cx="1563301" cy="641625"/>
            <a:chOff x="3778318" y="5702714"/>
            <a:chExt cx="1563301" cy="641625"/>
          </a:xfrm>
        </p:grpSpPr>
        <p:sp>
          <p:nvSpPr>
            <p:cNvPr id="33" name="矩形 32"/>
            <p:cNvSpPr/>
            <p:nvPr/>
          </p:nvSpPr>
          <p:spPr>
            <a:xfrm>
              <a:off x="37783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4" name="Picture 20" descr="F:\logo\中国存储-01.png">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78341" y="5785417"/>
              <a:ext cx="1562412" cy="5378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组合 6"/>
          <p:cNvGrpSpPr/>
          <p:nvPr/>
        </p:nvGrpSpPr>
        <p:grpSpPr>
          <a:xfrm>
            <a:off x="2101918" y="4669494"/>
            <a:ext cx="1563360" cy="641625"/>
            <a:chOff x="2101918" y="4933025"/>
            <a:chExt cx="1563360" cy="641625"/>
          </a:xfrm>
        </p:grpSpPr>
        <p:sp>
          <p:nvSpPr>
            <p:cNvPr id="27" name="矩形 26"/>
            <p:cNvSpPr/>
            <p:nvPr/>
          </p:nvSpPr>
          <p:spPr>
            <a:xfrm>
              <a:off x="21019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5" name="Picture 21" descr="F:\logo\中国大数据LOGO-01.png">
              <a:hlinkClick r:id="rId16"/>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02866" y="4954959"/>
              <a:ext cx="1562412" cy="5587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组合 7"/>
          <p:cNvGrpSpPr/>
          <p:nvPr/>
        </p:nvGrpSpPr>
        <p:grpSpPr>
          <a:xfrm>
            <a:off x="3768793" y="4669494"/>
            <a:ext cx="1572826" cy="641625"/>
            <a:chOff x="3768793" y="4933025"/>
            <a:chExt cx="1572826" cy="641625"/>
          </a:xfrm>
        </p:grpSpPr>
        <p:sp>
          <p:nvSpPr>
            <p:cNvPr id="28" name="矩形 27"/>
            <p:cNvSpPr/>
            <p:nvPr/>
          </p:nvSpPr>
          <p:spPr>
            <a:xfrm>
              <a:off x="37783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6" name="Picture 22" descr="F:\logo\中国物联网-01.png">
              <a:hlinkClick r:id="rId18"/>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68793" y="4953980"/>
              <a:ext cx="1562412" cy="5597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组合 14"/>
          <p:cNvGrpSpPr/>
          <p:nvPr/>
        </p:nvGrpSpPr>
        <p:grpSpPr>
          <a:xfrm>
            <a:off x="422067" y="5599203"/>
            <a:ext cx="1563757" cy="641625"/>
            <a:chOff x="422066" y="5702714"/>
            <a:chExt cx="1563757" cy="641625"/>
          </a:xfrm>
        </p:grpSpPr>
        <p:sp>
          <p:nvSpPr>
            <p:cNvPr id="31" name="矩形 30"/>
            <p:cNvSpPr/>
            <p:nvPr/>
          </p:nvSpPr>
          <p:spPr>
            <a:xfrm>
              <a:off x="422066"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7" name="Picture 23" descr="F:\logo\中国智慧城市logo-01.png">
              <a:hlinkClick r:id="rId20"/>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23411" y="5753672"/>
              <a:ext cx="1562412" cy="47521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矩形 3">
            <a:hlinkClick r:id="rId1"/>
          </p:cNvPr>
          <p:cNvSpPr/>
          <p:nvPr/>
        </p:nvSpPr>
        <p:spPr>
          <a:xfrm>
            <a:off x="427114" y="3639665"/>
            <a:ext cx="4078140" cy="709609"/>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a:hlinkClick r:id="rId1"/>
          </p:cNvPr>
          <p:cNvSpPr txBox="1"/>
          <p:nvPr/>
        </p:nvSpPr>
        <p:spPr>
          <a:xfrm>
            <a:off x="2003124" y="3836385"/>
            <a:ext cx="2494280" cy="368300"/>
          </a:xfrm>
          <a:prstGeom prst="rect">
            <a:avLst/>
          </a:prstGeom>
          <a:noFill/>
        </p:spPr>
        <p:txBody>
          <a:bodyPr wrap="none" rtlCol="0">
            <a:spAutoFit/>
          </a:bodyPr>
          <a:lstStyle/>
          <a:p>
            <a:pPr algn="ctr">
              <a:lnSpc>
                <a:spcPts val="2160"/>
              </a:lnSpc>
            </a:pPr>
            <a:r>
              <a:rPr lang="zh-CN" altLang="en-US" sz="1400">
                <a:solidFill>
                  <a:schemeClr val="tx1">
                    <a:lumMod val="75000"/>
                    <a:lumOff val="25000"/>
                  </a:schemeClr>
                </a:solidFill>
                <a:latin typeface="+mj-ea"/>
                <a:ea typeface="+mj-ea"/>
              </a:rPr>
              <a:t>智能硬件大数据免费托管平台</a:t>
            </a:r>
            <a:endParaRPr lang="zh-CN" altLang="en-US" sz="1400" dirty="0">
              <a:solidFill>
                <a:schemeClr val="tx1">
                  <a:lumMod val="75000"/>
                  <a:lumOff val="25000"/>
                </a:schemeClr>
              </a:solidFill>
              <a:latin typeface="+mj-ea"/>
              <a:ea typeface="+mj-ea"/>
            </a:endParaRPr>
          </a:p>
        </p:txBody>
      </p:sp>
      <p:pic>
        <p:nvPicPr>
          <p:cNvPr id="1048" name="Picture 24" descr="F:\大数据挖掘平台\物联网大数据平台\logo_bate_homeaaa.png">
            <a:hlinkClick r:id="rId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66425" y="3747765"/>
            <a:ext cx="1803529" cy="52387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16"/>
          <p:cNvGrpSpPr/>
          <p:nvPr/>
        </p:nvGrpSpPr>
        <p:grpSpPr>
          <a:xfrm>
            <a:off x="4580133" y="3600929"/>
            <a:ext cx="4121103" cy="799827"/>
            <a:chOff x="4986061" y="3557798"/>
            <a:chExt cx="3486036" cy="799827"/>
          </a:xfrm>
        </p:grpSpPr>
        <p:sp>
          <p:nvSpPr>
            <p:cNvPr id="37" name="矩形 36">
              <a:hlinkClick r:id="rId23"/>
            </p:cNvPr>
            <p:cNvSpPr/>
            <p:nvPr/>
          </p:nvSpPr>
          <p:spPr>
            <a:xfrm>
              <a:off x="4986061" y="3594588"/>
              <a:ext cx="3486036" cy="709610"/>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hlinkClick r:id="rId23"/>
            </p:cNvPr>
            <p:cNvSpPr txBox="1"/>
            <p:nvPr/>
          </p:nvSpPr>
          <p:spPr>
            <a:xfrm>
              <a:off x="6781214" y="3780323"/>
              <a:ext cx="1508305" cy="368300"/>
            </a:xfrm>
            <a:prstGeom prst="rect">
              <a:avLst/>
            </a:prstGeom>
            <a:noFill/>
          </p:spPr>
          <p:txBody>
            <a:bodyPr wrap="none" rtlCol="0">
              <a:spAutoFit/>
            </a:bodyPr>
            <a:lstStyle/>
            <a:p>
              <a:pPr algn="ctr">
                <a:lnSpc>
                  <a:spcPts val="2160"/>
                </a:lnSpc>
              </a:pPr>
              <a:r>
                <a:rPr lang="zh-CN" altLang="en-US" sz="1400">
                  <a:solidFill>
                    <a:schemeClr val="tx1">
                      <a:lumMod val="75000"/>
                      <a:lumOff val="25000"/>
                    </a:schemeClr>
                  </a:solidFill>
                  <a:latin typeface="+mj-ea"/>
                  <a:ea typeface="+mj-ea"/>
                </a:rPr>
                <a:t>环境大数据开放平台</a:t>
              </a:r>
              <a:endParaRPr lang="zh-CN" altLang="en-US" sz="1400" dirty="0">
                <a:solidFill>
                  <a:schemeClr val="tx1">
                    <a:lumMod val="75000"/>
                    <a:lumOff val="25000"/>
                  </a:schemeClr>
                </a:solidFill>
                <a:latin typeface="+mj-ea"/>
                <a:ea typeface="+mj-ea"/>
              </a:endParaRPr>
            </a:p>
          </p:txBody>
        </p:sp>
        <p:pic>
          <p:nvPicPr>
            <p:cNvPr id="1050" name="Picture 26" descr="F:\大数据挖掘平台\环境云\环境云logo.png">
              <a:hlinkClick r:id="rId23"/>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093289" y="3557798"/>
              <a:ext cx="1693352" cy="799827"/>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文本框 10"/>
          <p:cNvSpPr txBox="1"/>
          <p:nvPr/>
        </p:nvSpPr>
        <p:spPr>
          <a:xfrm>
            <a:off x="5590610" y="941914"/>
            <a:ext cx="2393950" cy="39878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a:solidFill>
                  <a:srgbClr val="70AD47">
                    <a:lumMod val="75000"/>
                  </a:srgbClr>
                </a:solidFill>
              </a:rPr>
              <a:t>免费大数据</a:t>
            </a:r>
            <a:r>
              <a:rPr lang="en-US" altLang="zh-CN" sz="2000" b="1">
                <a:solidFill>
                  <a:srgbClr val="70AD47">
                    <a:lumMod val="75000"/>
                  </a:srgbClr>
                </a:solidFill>
              </a:rPr>
              <a:t>APP</a:t>
            </a:r>
            <a:r>
              <a:rPr lang="zh-CN" altLang="en-US" sz="2000" b="1">
                <a:solidFill>
                  <a:srgbClr val="70AD47">
                    <a:lumMod val="75000"/>
                  </a:srgbClr>
                </a:solidFill>
              </a:rPr>
              <a:t>推荐</a:t>
            </a:r>
            <a:endParaRPr lang="zh-CN" altLang="en-US" sz="2000" b="1" dirty="0">
              <a:solidFill>
                <a:srgbClr val="70AD47">
                  <a:lumMod val="75000"/>
                </a:srgbClr>
              </a:solidFill>
            </a:endParaRPr>
          </a:p>
        </p:txBody>
      </p:sp>
      <p:sp>
        <p:nvSpPr>
          <p:cNvPr id="53" name="矩形 52"/>
          <p:cNvSpPr/>
          <p:nvPr/>
        </p:nvSpPr>
        <p:spPr>
          <a:xfrm>
            <a:off x="2494835" y="333112"/>
            <a:ext cx="4134464" cy="398780"/>
          </a:xfrm>
          <a:prstGeom prst="rect">
            <a:avLst/>
          </a:prstGeom>
          <a:solidFill>
            <a:schemeClr val="tx1">
              <a:lumMod val="75000"/>
              <a:lumOff val="25000"/>
            </a:schemeClr>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2000" spc="300" dirty="0">
                <a:solidFill>
                  <a:prstClr val="white"/>
                </a:solidFill>
              </a:rPr>
              <a:t>运用大数据，精彩你生活</a:t>
            </a:r>
            <a:endParaRPr lang="zh-CN" altLang="en-US" sz="2000" spc="300" dirty="0">
              <a:solidFill>
                <a:prstClr val="white"/>
              </a:solidFill>
            </a:endParaRPr>
          </a:p>
        </p:txBody>
      </p:sp>
      <p:grpSp>
        <p:nvGrpSpPr>
          <p:cNvPr id="19" name="组合 18"/>
          <p:cNvGrpSpPr/>
          <p:nvPr/>
        </p:nvGrpSpPr>
        <p:grpSpPr>
          <a:xfrm>
            <a:off x="427115" y="1447522"/>
            <a:ext cx="8292159" cy="1847698"/>
            <a:chOff x="427114" y="2254936"/>
            <a:chExt cx="7530395" cy="1677958"/>
          </a:xfrm>
        </p:grpSpPr>
        <p:pic>
          <p:nvPicPr>
            <p:cNvPr id="59" name="图片 58"/>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27114" y="2254936"/>
              <a:ext cx="1347283" cy="1409482"/>
            </a:xfrm>
            <a:prstGeom prst="rect">
              <a:avLst/>
            </a:prstGeom>
          </p:spPr>
        </p:pic>
        <p:pic>
          <p:nvPicPr>
            <p:cNvPr id="60" name="图片 59"/>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444425" y="2260087"/>
              <a:ext cx="1337435" cy="1399180"/>
            </a:xfrm>
            <a:prstGeom prst="rect">
              <a:avLst/>
            </a:prstGeom>
          </p:spPr>
        </p:pic>
        <p:sp>
          <p:nvSpPr>
            <p:cNvPr id="65" name="文本框 11"/>
            <p:cNvSpPr txBox="1"/>
            <p:nvPr/>
          </p:nvSpPr>
          <p:spPr>
            <a:xfrm>
              <a:off x="644374" y="3653897"/>
              <a:ext cx="973411" cy="278529"/>
            </a:xfrm>
            <a:prstGeom prst="rect">
              <a:avLst/>
            </a:prstGeom>
            <a:noFill/>
          </p:spPr>
          <p:txBody>
            <a:bodyPr wrap="none" rtlCol="0">
              <a:spAutoFit/>
            </a:bodyPr>
            <a:lstStyle/>
            <a:p>
              <a:pPr algn="ctr"/>
              <a:r>
                <a:rPr lang="zh-CN" altLang="en-US" sz="1400" dirty="0">
                  <a:solidFill>
                    <a:schemeClr val="tx1">
                      <a:lumMod val="75000"/>
                      <a:lumOff val="25000"/>
                    </a:schemeClr>
                  </a:solidFill>
                </a:rPr>
                <a:t>刘鹏看未来</a:t>
              </a:r>
              <a:endParaRPr lang="zh-CN" altLang="en-US" sz="1400" dirty="0">
                <a:solidFill>
                  <a:schemeClr val="tx1">
                    <a:lumMod val="75000"/>
                    <a:lumOff val="25000"/>
                  </a:schemeClr>
                </a:solidFill>
              </a:endParaRPr>
            </a:p>
          </p:txBody>
        </p:sp>
        <p:sp>
          <p:nvSpPr>
            <p:cNvPr id="67" name="文本框 13"/>
            <p:cNvSpPr txBox="1"/>
            <p:nvPr/>
          </p:nvSpPr>
          <p:spPr>
            <a:xfrm>
              <a:off x="2626805" y="3654365"/>
              <a:ext cx="973411" cy="278529"/>
            </a:xfrm>
            <a:prstGeom prst="rect">
              <a:avLst/>
            </a:prstGeom>
            <a:noFill/>
          </p:spPr>
          <p:txBody>
            <a:bodyPr wrap="none" rtlCol="0">
              <a:spAutoFit/>
            </a:bodyPr>
            <a:lstStyle/>
            <a:p>
              <a:pPr algn="ctr"/>
              <a:r>
                <a:rPr lang="zh-CN" altLang="en-US" sz="1400" dirty="0">
                  <a:solidFill>
                    <a:schemeClr val="tx1">
                      <a:lumMod val="75000"/>
                      <a:lumOff val="25000"/>
                    </a:schemeClr>
                  </a:solidFill>
                </a:rPr>
                <a:t>云创大数据</a:t>
              </a:r>
              <a:endParaRPr lang="zh-CN" altLang="en-US" sz="1400" dirty="0">
                <a:solidFill>
                  <a:schemeClr val="tx1">
                    <a:lumMod val="75000"/>
                    <a:lumOff val="25000"/>
                  </a:schemeClr>
                </a:solidFill>
              </a:endParaRPr>
            </a:p>
          </p:txBody>
        </p:sp>
        <p:pic>
          <p:nvPicPr>
            <p:cNvPr id="3077" name="Picture 5"/>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428764" y="2260087"/>
              <a:ext cx="1424862" cy="1404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516353" y="2254936"/>
              <a:ext cx="1441156" cy="140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文本框 13"/>
            <p:cNvSpPr txBox="1"/>
            <p:nvPr/>
          </p:nvSpPr>
          <p:spPr>
            <a:xfrm>
              <a:off x="4654836" y="3654028"/>
              <a:ext cx="973411" cy="278529"/>
            </a:xfrm>
            <a:prstGeom prst="rect">
              <a:avLst/>
            </a:prstGeom>
            <a:noFill/>
          </p:spPr>
          <p:txBody>
            <a:bodyPr wrap="none" rtlCol="0">
              <a:spAutoFit/>
            </a:bodyPr>
            <a:lstStyle/>
            <a:p>
              <a:pPr algn="ctr"/>
              <a:r>
                <a:rPr lang="zh-CN" altLang="en-US" sz="14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我的</a:t>
              </a:r>
              <a:r>
                <a:rPr lang="en-US" altLang="zh-CN" sz="14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PM2.5</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0" name="文本框 13"/>
            <p:cNvSpPr txBox="1"/>
            <p:nvPr/>
          </p:nvSpPr>
          <p:spPr>
            <a:xfrm>
              <a:off x="6911682" y="3654027"/>
              <a:ext cx="650479" cy="278529"/>
            </a:xfrm>
            <a:prstGeom prst="rect">
              <a:avLst/>
            </a:prstGeom>
            <a:noFill/>
          </p:spPr>
          <p:txBody>
            <a:bodyPr wrap="none" rtlCol="0">
              <a:spAutoFit/>
            </a:bodyPr>
            <a:lstStyle/>
            <a:p>
              <a:pPr algn="ctr"/>
              <a:r>
                <a:rPr lang="zh-CN" altLang="en-US" sz="1400">
                  <a:solidFill>
                    <a:schemeClr val="tx1">
                      <a:lumMod val="75000"/>
                      <a:lumOff val="25000"/>
                    </a:schemeClr>
                  </a:solidFill>
                </a:rPr>
                <a:t>同声译</a:t>
              </a:r>
              <a:endParaRPr lang="zh-CN" altLang="en-US" sz="1400" dirty="0">
                <a:solidFill>
                  <a:schemeClr val="tx1">
                    <a:lumMod val="75000"/>
                    <a:lumOff val="25000"/>
                  </a:schemeClr>
                </a:solidFill>
              </a:endParaRPr>
            </a:p>
          </p:txBody>
        </p:sp>
      </p:grpSp>
      <p:sp>
        <p:nvSpPr>
          <p:cNvPr id="52" name="文本框 10"/>
          <p:cNvSpPr txBox="1"/>
          <p:nvPr/>
        </p:nvSpPr>
        <p:spPr>
          <a:xfrm>
            <a:off x="1279939" y="941914"/>
            <a:ext cx="1969770" cy="39878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a:solidFill>
                  <a:srgbClr val="70AD47">
                    <a:lumMod val="75000"/>
                  </a:srgbClr>
                </a:solidFill>
              </a:rPr>
              <a:t>微</a:t>
            </a:r>
            <a:r>
              <a:rPr lang="zh-CN" altLang="en-US" sz="2000" b="1" dirty="0">
                <a:solidFill>
                  <a:srgbClr val="70AD47">
                    <a:lumMod val="75000"/>
                  </a:srgbClr>
                </a:solidFill>
              </a:rPr>
              <a:t>信</a:t>
            </a:r>
            <a:r>
              <a:rPr lang="zh-CN" altLang="en-US" sz="2000" b="1">
                <a:solidFill>
                  <a:srgbClr val="70AD47">
                    <a:lumMod val="75000"/>
                  </a:srgbClr>
                </a:solidFill>
              </a:rPr>
              <a:t>公众号推荐</a:t>
            </a:r>
            <a:endParaRPr lang="zh-CN" altLang="en-US" sz="2000" b="1" dirty="0">
              <a:solidFill>
                <a:srgbClr val="70AD47">
                  <a:lumMod val="75000"/>
                </a:srgbClr>
              </a:solidFill>
            </a:endParaRPr>
          </a:p>
        </p:txBody>
      </p:sp>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90170" y="199390"/>
            <a:ext cx="8963660" cy="6050280"/>
            <a:chOff x="1524000" y="540001"/>
            <a:chExt cx="9144000" cy="5327400"/>
          </a:xfrm>
        </p:grpSpPr>
        <p:sp>
          <p:nvSpPr>
            <p:cNvPr id="69" name="矩形 68"/>
            <p:cNvSpPr/>
            <p:nvPr/>
          </p:nvSpPr>
          <p:spPr>
            <a:xfrm>
              <a:off x="1524000" y="540001"/>
              <a:ext cx="9144000" cy="730784"/>
            </a:xfrm>
            <a:prstGeom prst="rect">
              <a:avLst/>
            </a:prstGeom>
          </p:spPr>
          <p:txBody>
            <a:bodyPr wrap="square">
              <a:spAutoFit/>
            </a:bodyPr>
            <a:lstStyle/>
            <a:p>
              <a:pPr algn="ctr" defTabSz="913765">
                <a:lnSpc>
                  <a:spcPct val="120000"/>
                </a:lnSpc>
                <a:defRPr/>
              </a:pPr>
              <a:r>
                <a:rPr lang="zh-CN" altLang="en-US" sz="2000" b="1" dirty="0">
                  <a:solidFill>
                    <a:srgbClr val="377847"/>
                  </a:solidFill>
                  <a:latin typeface="微软雅黑" panose="020B0503020204020204" pitchFamily="34" charset="-122"/>
                  <a:ea typeface="微软雅黑" panose="020B0503020204020204" pitchFamily="34" charset="-122"/>
                </a:rPr>
                <a:t>完善的课程体系：大数据方向、人工智能方向。</a:t>
              </a:r>
              <a:endParaRPr lang="zh-CN" altLang="en-US" sz="2000" b="1" dirty="0">
                <a:solidFill>
                  <a:srgbClr val="377847"/>
                </a:solidFill>
                <a:latin typeface="微软雅黑" panose="020B0503020204020204" pitchFamily="34" charset="-122"/>
                <a:ea typeface="微软雅黑" panose="020B0503020204020204" pitchFamily="34" charset="-122"/>
              </a:endParaRPr>
            </a:p>
            <a:p>
              <a:pPr algn="ctr" defTabSz="913765">
                <a:lnSpc>
                  <a:spcPct val="120000"/>
                </a:lnSpc>
                <a:defRPr/>
              </a:pPr>
              <a:r>
                <a:rPr lang="zh-CN" altLang="en-US" sz="2000" b="1" dirty="0">
                  <a:solidFill>
                    <a:srgbClr val="377847"/>
                  </a:solidFill>
                  <a:latin typeface="微软雅黑" panose="020B0503020204020204" pitchFamily="34" charset="-122"/>
                  <a:ea typeface="微软雅黑" panose="020B0503020204020204" pitchFamily="34" charset="-122"/>
                </a:rPr>
                <a:t>面向理论与实践，分为本科院校、专科院校、高职院校。</a:t>
              </a:r>
              <a:endParaRPr lang="zh-CN" altLang="en-US" sz="2000" b="1" dirty="0">
                <a:solidFill>
                  <a:srgbClr val="377847"/>
                </a:solidFill>
                <a:latin typeface="微软雅黑" panose="020B0503020204020204" pitchFamily="34" charset="-122"/>
                <a:ea typeface="微软雅黑" panose="020B0503020204020204" pitchFamily="34" charset="-122"/>
              </a:endParaRPr>
            </a:p>
          </p:txBody>
        </p:sp>
        <p:pic>
          <p:nvPicPr>
            <p:cNvPr id="21" name="图片 25"/>
            <p:cNvPicPr>
              <a:picLocks noChangeAspect="1"/>
            </p:cNvPicPr>
            <p:nvPr>
              <p:custDataLst>
                <p:tags r:id="rId1"/>
              </p:custDataLst>
            </p:nvPr>
          </p:nvPicPr>
          <p:blipFill>
            <a:blip r:embed="rId2"/>
            <a:srcRect l="9642" t="6147" r="5942" b="11282"/>
            <a:stretch>
              <a:fillRect/>
            </a:stretch>
          </p:blipFill>
          <p:spPr>
            <a:xfrm>
              <a:off x="1596000" y="1800000"/>
              <a:ext cx="900000" cy="1186662"/>
            </a:xfrm>
            <a:prstGeom prst="rect">
              <a:avLst/>
            </a:prstGeom>
            <a:noFill/>
            <a:ln w="9525">
              <a:noFill/>
            </a:ln>
          </p:spPr>
        </p:pic>
        <p:pic>
          <p:nvPicPr>
            <p:cNvPr id="40" name="图片 24"/>
            <p:cNvPicPr>
              <a:picLocks noChangeAspect="1"/>
            </p:cNvPicPr>
            <p:nvPr>
              <p:custDataLst>
                <p:tags r:id="rId3"/>
              </p:custDataLst>
            </p:nvPr>
          </p:nvPicPr>
          <p:blipFill>
            <a:blip r:embed="rId4"/>
            <a:srcRect l="10621" t="5258" r="5763" b="9510"/>
            <a:stretch>
              <a:fillRect/>
            </a:stretch>
          </p:blipFill>
          <p:spPr>
            <a:xfrm>
              <a:off x="2495551" y="1800226"/>
              <a:ext cx="899795" cy="1186815"/>
            </a:xfrm>
            <a:prstGeom prst="rect">
              <a:avLst/>
            </a:prstGeom>
            <a:noFill/>
            <a:ln w="9525">
              <a:noFill/>
            </a:ln>
          </p:spPr>
        </p:pic>
        <p:pic>
          <p:nvPicPr>
            <p:cNvPr id="42" name="图片 27"/>
            <p:cNvPicPr>
              <a:picLocks noChangeAspect="1"/>
            </p:cNvPicPr>
            <p:nvPr>
              <p:custDataLst>
                <p:tags r:id="rId5"/>
              </p:custDataLst>
            </p:nvPr>
          </p:nvPicPr>
          <p:blipFill>
            <a:blip r:embed="rId6"/>
            <a:srcRect l="6503" t="5235" r="4877" b="6415"/>
            <a:stretch>
              <a:fillRect/>
            </a:stretch>
          </p:blipFill>
          <p:spPr>
            <a:xfrm>
              <a:off x="3395346" y="1800226"/>
              <a:ext cx="899795" cy="1188085"/>
            </a:xfrm>
            <a:prstGeom prst="rect">
              <a:avLst/>
            </a:prstGeom>
            <a:noFill/>
            <a:ln w="9525">
              <a:noFill/>
            </a:ln>
          </p:spPr>
        </p:pic>
        <p:pic>
          <p:nvPicPr>
            <p:cNvPr id="41" name="图片 26"/>
            <p:cNvPicPr>
              <a:picLocks noChangeAspect="1"/>
            </p:cNvPicPr>
            <p:nvPr>
              <p:custDataLst>
                <p:tags r:id="rId7"/>
              </p:custDataLst>
            </p:nvPr>
          </p:nvPicPr>
          <p:blipFill>
            <a:blip r:embed="rId8"/>
            <a:srcRect l="14017" t="4427" r="6003" b="8168"/>
            <a:stretch>
              <a:fillRect/>
            </a:stretch>
          </p:blipFill>
          <p:spPr>
            <a:xfrm>
              <a:off x="4295141" y="1800225"/>
              <a:ext cx="899795" cy="1187450"/>
            </a:xfrm>
            <a:prstGeom prst="rect">
              <a:avLst/>
            </a:prstGeom>
            <a:noFill/>
            <a:ln w="9525">
              <a:noFill/>
            </a:ln>
          </p:spPr>
        </p:pic>
        <p:pic>
          <p:nvPicPr>
            <p:cNvPr id="18" name="图片 28"/>
            <p:cNvPicPr>
              <a:picLocks noChangeAspect="1"/>
            </p:cNvPicPr>
            <p:nvPr>
              <p:custDataLst>
                <p:tags r:id="rId9"/>
              </p:custDataLst>
            </p:nvPr>
          </p:nvPicPr>
          <p:blipFill>
            <a:blip r:embed="rId10"/>
            <a:srcRect l="16529" t="8093" r="15319" b="11376"/>
            <a:stretch>
              <a:fillRect/>
            </a:stretch>
          </p:blipFill>
          <p:spPr>
            <a:xfrm>
              <a:off x="5194936" y="1800226"/>
              <a:ext cx="899795" cy="1188085"/>
            </a:xfrm>
            <a:prstGeom prst="rect">
              <a:avLst/>
            </a:prstGeom>
            <a:noFill/>
            <a:ln w="9525">
              <a:noFill/>
            </a:ln>
          </p:spPr>
        </p:pic>
        <p:pic>
          <p:nvPicPr>
            <p:cNvPr id="43" name="图片 42"/>
            <p:cNvPicPr>
              <a:picLocks noChangeAspect="1"/>
            </p:cNvPicPr>
            <p:nvPr>
              <p:custDataLst>
                <p:tags r:id="rId11"/>
              </p:custDataLst>
            </p:nvPr>
          </p:nvPicPr>
          <p:blipFill>
            <a:blip r:embed="rId12"/>
            <a:srcRect l="13172" t="4668" r="4380" b="8970"/>
            <a:stretch>
              <a:fillRect/>
            </a:stretch>
          </p:blipFill>
          <p:spPr>
            <a:xfrm>
              <a:off x="6994526" y="1800226"/>
              <a:ext cx="899795" cy="1186815"/>
            </a:xfrm>
            <a:prstGeom prst="rect">
              <a:avLst/>
            </a:prstGeom>
            <a:noFill/>
            <a:ln w="9525">
              <a:noFill/>
            </a:ln>
          </p:spPr>
        </p:pic>
        <p:pic>
          <p:nvPicPr>
            <p:cNvPr id="45" name="图片 44" descr="大数据数学基础"/>
            <p:cNvPicPr>
              <a:picLocks noChangeAspect="1"/>
            </p:cNvPicPr>
            <p:nvPr>
              <p:custDataLst>
                <p:tags r:id="rId13"/>
              </p:custDataLst>
            </p:nvPr>
          </p:nvPicPr>
          <p:blipFill>
            <a:blip r:embed="rId14"/>
            <a:srcRect l="14167" t="4922" r="7279" b="10386"/>
            <a:stretch>
              <a:fillRect/>
            </a:stretch>
          </p:blipFill>
          <p:spPr>
            <a:xfrm>
              <a:off x="8794116" y="1800226"/>
              <a:ext cx="899795" cy="1188085"/>
            </a:xfrm>
            <a:prstGeom prst="rect">
              <a:avLst/>
            </a:prstGeom>
          </p:spPr>
        </p:pic>
        <p:pic>
          <p:nvPicPr>
            <p:cNvPr id="20" name="图片 19" descr="虚拟化与容器"/>
            <p:cNvPicPr>
              <a:picLocks noChangeAspect="1"/>
            </p:cNvPicPr>
            <p:nvPr>
              <p:custDataLst>
                <p:tags r:id="rId15"/>
              </p:custDataLst>
            </p:nvPr>
          </p:nvPicPr>
          <p:blipFill>
            <a:blip r:embed="rId16"/>
            <a:srcRect l="12282" t="12640" r="9452" b="19135"/>
            <a:stretch>
              <a:fillRect/>
            </a:stretch>
          </p:blipFill>
          <p:spPr>
            <a:xfrm>
              <a:off x="7894321" y="1800225"/>
              <a:ext cx="899795" cy="1186180"/>
            </a:xfrm>
            <a:prstGeom prst="rect">
              <a:avLst/>
            </a:prstGeom>
          </p:spPr>
        </p:pic>
        <p:pic>
          <p:nvPicPr>
            <p:cNvPr id="46" name="图片 45" descr="Python程序设计"/>
            <p:cNvPicPr>
              <a:picLocks noChangeAspect="1"/>
            </p:cNvPicPr>
            <p:nvPr>
              <p:custDataLst>
                <p:tags r:id="rId17"/>
              </p:custDataLst>
            </p:nvPr>
          </p:nvPicPr>
          <p:blipFill>
            <a:blip r:embed="rId18"/>
            <a:srcRect l="14939" t="4388" r="5980" b="9356"/>
            <a:stretch>
              <a:fillRect/>
            </a:stretch>
          </p:blipFill>
          <p:spPr>
            <a:xfrm>
              <a:off x="9693911" y="1799591"/>
              <a:ext cx="899795" cy="1186815"/>
            </a:xfrm>
            <a:prstGeom prst="rect">
              <a:avLst/>
            </a:prstGeom>
          </p:spPr>
        </p:pic>
        <p:pic>
          <p:nvPicPr>
            <p:cNvPr id="47" name="图片 46" descr="效果图2"/>
            <p:cNvPicPr>
              <a:picLocks noChangeAspect="1"/>
            </p:cNvPicPr>
            <p:nvPr>
              <p:custDataLst>
                <p:tags r:id="rId19"/>
              </p:custDataLst>
            </p:nvPr>
          </p:nvPicPr>
          <p:blipFill>
            <a:blip r:embed="rId20"/>
            <a:srcRect l="21773" t="6671" r="18315" b="6294"/>
            <a:stretch>
              <a:fillRect/>
            </a:stretch>
          </p:blipFill>
          <p:spPr>
            <a:xfrm>
              <a:off x="6094731" y="1800226"/>
              <a:ext cx="899795" cy="1186815"/>
            </a:xfrm>
            <a:prstGeom prst="rect">
              <a:avLst/>
            </a:prstGeom>
          </p:spPr>
        </p:pic>
        <p:pic>
          <p:nvPicPr>
            <p:cNvPr id="22" name="图片 13"/>
            <p:cNvPicPr>
              <a:picLocks noChangeAspect="1"/>
            </p:cNvPicPr>
            <p:nvPr>
              <p:custDataLst>
                <p:tags r:id="rId21"/>
              </p:custDataLst>
            </p:nvPr>
          </p:nvPicPr>
          <p:blipFill>
            <a:blip r:embed="rId22"/>
            <a:srcRect l="7454" t="4003" r="3474" b="7635"/>
            <a:stretch>
              <a:fillRect/>
            </a:stretch>
          </p:blipFill>
          <p:spPr>
            <a:xfrm>
              <a:off x="3108001" y="3241041"/>
              <a:ext cx="899795" cy="1186815"/>
            </a:xfrm>
            <a:prstGeom prst="rect">
              <a:avLst/>
            </a:prstGeom>
            <a:noFill/>
            <a:ln w="9525">
              <a:noFill/>
            </a:ln>
          </p:spPr>
        </p:pic>
        <p:pic>
          <p:nvPicPr>
            <p:cNvPr id="23" name="图片 14"/>
            <p:cNvPicPr>
              <a:picLocks noChangeAspect="1"/>
            </p:cNvPicPr>
            <p:nvPr>
              <p:custDataLst>
                <p:tags r:id="rId23"/>
              </p:custDataLst>
            </p:nvPr>
          </p:nvPicPr>
          <p:blipFill>
            <a:blip r:embed="rId24"/>
            <a:srcRect l="7215" t="3384" r="3083" b="8279"/>
            <a:stretch>
              <a:fillRect/>
            </a:stretch>
          </p:blipFill>
          <p:spPr>
            <a:xfrm>
              <a:off x="1668001" y="3240001"/>
              <a:ext cx="899795" cy="1188085"/>
            </a:xfrm>
            <a:prstGeom prst="rect">
              <a:avLst/>
            </a:prstGeom>
            <a:noFill/>
            <a:ln w="9525">
              <a:noFill/>
            </a:ln>
          </p:spPr>
        </p:pic>
        <p:pic>
          <p:nvPicPr>
            <p:cNvPr id="24" name="图片 16"/>
            <p:cNvPicPr>
              <a:picLocks noChangeAspect="1"/>
            </p:cNvPicPr>
            <p:nvPr>
              <p:custDataLst>
                <p:tags r:id="rId25"/>
              </p:custDataLst>
            </p:nvPr>
          </p:nvPicPr>
          <p:blipFill>
            <a:blip r:embed="rId26"/>
            <a:srcRect l="9548" t="3707" r="3374" b="8649"/>
            <a:stretch>
              <a:fillRect/>
            </a:stretch>
          </p:blipFill>
          <p:spPr>
            <a:xfrm>
              <a:off x="5268001" y="3241041"/>
              <a:ext cx="899795" cy="1186815"/>
            </a:xfrm>
            <a:prstGeom prst="rect">
              <a:avLst/>
            </a:prstGeom>
            <a:noFill/>
            <a:ln w="9525">
              <a:noFill/>
            </a:ln>
          </p:spPr>
        </p:pic>
        <p:pic>
          <p:nvPicPr>
            <p:cNvPr id="25" name="图片 17"/>
            <p:cNvPicPr>
              <a:picLocks noChangeAspect="1"/>
            </p:cNvPicPr>
            <p:nvPr>
              <p:custDataLst>
                <p:tags r:id="rId27"/>
              </p:custDataLst>
            </p:nvPr>
          </p:nvPicPr>
          <p:blipFill>
            <a:blip r:embed="rId28"/>
            <a:srcRect l="6674" t="4129" r="3337" b="9074"/>
            <a:stretch>
              <a:fillRect/>
            </a:stretch>
          </p:blipFill>
          <p:spPr>
            <a:xfrm>
              <a:off x="7428001" y="3239770"/>
              <a:ext cx="899795" cy="1187450"/>
            </a:xfrm>
            <a:prstGeom prst="rect">
              <a:avLst/>
            </a:prstGeom>
            <a:noFill/>
            <a:ln w="9525">
              <a:noFill/>
            </a:ln>
          </p:spPr>
        </p:pic>
        <p:pic>
          <p:nvPicPr>
            <p:cNvPr id="26" name="图片 18"/>
            <p:cNvPicPr>
              <a:picLocks noChangeAspect="1"/>
            </p:cNvPicPr>
            <p:nvPr>
              <p:custDataLst>
                <p:tags r:id="rId29"/>
              </p:custDataLst>
            </p:nvPr>
          </p:nvPicPr>
          <p:blipFill>
            <a:blip r:embed="rId30"/>
            <a:srcRect l="6429" t="2819" r="3849" b="8458"/>
            <a:stretch>
              <a:fillRect/>
            </a:stretch>
          </p:blipFill>
          <p:spPr>
            <a:xfrm>
              <a:off x="4548001" y="3241041"/>
              <a:ext cx="899795" cy="1186815"/>
            </a:xfrm>
            <a:prstGeom prst="rect">
              <a:avLst/>
            </a:prstGeom>
            <a:noFill/>
            <a:ln w="9525">
              <a:noFill/>
            </a:ln>
          </p:spPr>
        </p:pic>
        <p:pic>
          <p:nvPicPr>
            <p:cNvPr id="36" name="图片 19"/>
            <p:cNvPicPr>
              <a:picLocks noChangeAspect="1"/>
            </p:cNvPicPr>
            <p:nvPr>
              <p:custDataLst>
                <p:tags r:id="rId31"/>
              </p:custDataLst>
            </p:nvPr>
          </p:nvPicPr>
          <p:blipFill>
            <a:blip r:embed="rId32"/>
            <a:srcRect l="9735" t="4125" r="5146" b="9017"/>
            <a:stretch>
              <a:fillRect/>
            </a:stretch>
          </p:blipFill>
          <p:spPr>
            <a:xfrm>
              <a:off x="3828001" y="3241041"/>
              <a:ext cx="899795" cy="1186815"/>
            </a:xfrm>
            <a:prstGeom prst="rect">
              <a:avLst/>
            </a:prstGeom>
            <a:noFill/>
            <a:ln w="9525">
              <a:noFill/>
            </a:ln>
          </p:spPr>
        </p:pic>
        <p:pic>
          <p:nvPicPr>
            <p:cNvPr id="38" name="图片 20"/>
            <p:cNvPicPr>
              <a:picLocks noChangeAspect="1"/>
            </p:cNvPicPr>
            <p:nvPr>
              <p:custDataLst>
                <p:tags r:id="rId33"/>
              </p:custDataLst>
            </p:nvPr>
          </p:nvPicPr>
          <p:blipFill>
            <a:blip r:embed="rId34"/>
            <a:srcRect l="12844" t="4263" r="7343" b="6221"/>
            <a:stretch>
              <a:fillRect/>
            </a:stretch>
          </p:blipFill>
          <p:spPr>
            <a:xfrm>
              <a:off x="5988001" y="3241041"/>
              <a:ext cx="899795" cy="1186815"/>
            </a:xfrm>
            <a:prstGeom prst="rect">
              <a:avLst/>
            </a:prstGeom>
            <a:noFill/>
            <a:ln w="9525">
              <a:noFill/>
            </a:ln>
          </p:spPr>
        </p:pic>
        <p:pic>
          <p:nvPicPr>
            <p:cNvPr id="39" name="图片 21"/>
            <p:cNvPicPr>
              <a:picLocks noChangeAspect="1"/>
            </p:cNvPicPr>
            <p:nvPr>
              <p:custDataLst>
                <p:tags r:id="rId35"/>
              </p:custDataLst>
            </p:nvPr>
          </p:nvPicPr>
          <p:blipFill>
            <a:blip r:embed="rId36"/>
            <a:srcRect l="10652" t="4972" r="5109" b="9628"/>
            <a:stretch>
              <a:fillRect/>
            </a:stretch>
          </p:blipFill>
          <p:spPr>
            <a:xfrm>
              <a:off x="9588001" y="3241676"/>
              <a:ext cx="899795" cy="1186815"/>
            </a:xfrm>
            <a:prstGeom prst="rect">
              <a:avLst/>
            </a:prstGeom>
            <a:noFill/>
            <a:ln w="9525">
              <a:noFill/>
            </a:ln>
          </p:spPr>
        </p:pic>
        <p:pic>
          <p:nvPicPr>
            <p:cNvPr id="48" name="图片 47" descr="人工智能概论"/>
            <p:cNvPicPr>
              <a:picLocks noChangeAspect="1"/>
            </p:cNvPicPr>
            <p:nvPr>
              <p:custDataLst>
                <p:tags r:id="rId37"/>
              </p:custDataLst>
            </p:nvPr>
          </p:nvPicPr>
          <p:blipFill>
            <a:blip r:embed="rId38"/>
            <a:srcRect l="10007" t="4498" r="4123" b="9022"/>
            <a:stretch>
              <a:fillRect/>
            </a:stretch>
          </p:blipFill>
          <p:spPr>
            <a:xfrm>
              <a:off x="8148001" y="3241040"/>
              <a:ext cx="899795" cy="1187450"/>
            </a:xfrm>
            <a:prstGeom prst="rect">
              <a:avLst/>
            </a:prstGeom>
          </p:spPr>
        </p:pic>
        <p:pic>
          <p:nvPicPr>
            <p:cNvPr id="49" name="图片 48" descr="云计算实战"/>
            <p:cNvPicPr>
              <a:picLocks noChangeAspect="1"/>
            </p:cNvPicPr>
            <p:nvPr>
              <p:custDataLst>
                <p:tags r:id="rId39"/>
              </p:custDataLst>
            </p:nvPr>
          </p:nvPicPr>
          <p:blipFill>
            <a:blip r:embed="rId40"/>
            <a:srcRect l="10330" t="4824" r="3102" b="8935"/>
            <a:stretch>
              <a:fillRect/>
            </a:stretch>
          </p:blipFill>
          <p:spPr>
            <a:xfrm>
              <a:off x="2388001" y="3240405"/>
              <a:ext cx="899795" cy="1187450"/>
            </a:xfrm>
            <a:prstGeom prst="rect">
              <a:avLst/>
            </a:prstGeom>
          </p:spPr>
        </p:pic>
        <p:pic>
          <p:nvPicPr>
            <p:cNvPr id="50" name="图片 49" descr="R语言】"/>
            <p:cNvPicPr>
              <a:picLocks noChangeAspect="1"/>
            </p:cNvPicPr>
            <p:nvPr>
              <p:custDataLst>
                <p:tags r:id="rId41"/>
              </p:custDataLst>
            </p:nvPr>
          </p:nvPicPr>
          <p:blipFill>
            <a:blip r:embed="rId42"/>
            <a:srcRect l="10586" t="4801" r="5840" b="10601"/>
            <a:stretch>
              <a:fillRect/>
            </a:stretch>
          </p:blipFill>
          <p:spPr>
            <a:xfrm>
              <a:off x="6708001" y="3241041"/>
              <a:ext cx="899795" cy="1186815"/>
            </a:xfrm>
            <a:prstGeom prst="rect">
              <a:avLst/>
            </a:prstGeom>
          </p:spPr>
        </p:pic>
        <p:pic>
          <p:nvPicPr>
            <p:cNvPr id="55" name="图片 54" descr="人工智能应用开发"/>
            <p:cNvPicPr>
              <a:picLocks noChangeAspect="1"/>
            </p:cNvPicPr>
            <p:nvPr/>
          </p:nvPicPr>
          <p:blipFill>
            <a:blip r:embed="rId43"/>
            <a:srcRect l="9613" t="5200" r="5065" b="10376"/>
            <a:stretch>
              <a:fillRect/>
            </a:stretch>
          </p:blipFill>
          <p:spPr>
            <a:xfrm>
              <a:off x="8868001" y="3239771"/>
              <a:ext cx="899795" cy="1188085"/>
            </a:xfrm>
            <a:prstGeom prst="rect">
              <a:avLst/>
            </a:prstGeom>
          </p:spPr>
        </p:pic>
        <p:pic>
          <p:nvPicPr>
            <p:cNvPr id="56" name="图片 55" descr="人工智能导论"/>
            <p:cNvPicPr>
              <a:picLocks noChangeAspect="1"/>
            </p:cNvPicPr>
            <p:nvPr/>
          </p:nvPicPr>
          <p:blipFill>
            <a:blip r:embed="rId44"/>
            <a:srcRect l="12569" t="4947" r="4344" b="10617"/>
            <a:stretch>
              <a:fillRect/>
            </a:stretch>
          </p:blipFill>
          <p:spPr>
            <a:xfrm>
              <a:off x="1668001" y="4680001"/>
              <a:ext cx="899795" cy="1186815"/>
            </a:xfrm>
            <a:prstGeom prst="rect">
              <a:avLst/>
            </a:prstGeom>
          </p:spPr>
        </p:pic>
        <p:pic>
          <p:nvPicPr>
            <p:cNvPr id="68" name="图片 67" descr="智能系统"/>
            <p:cNvPicPr>
              <a:picLocks noChangeAspect="1"/>
            </p:cNvPicPr>
            <p:nvPr/>
          </p:nvPicPr>
          <p:blipFill>
            <a:blip r:embed="rId45"/>
            <a:srcRect l="14175" t="4474" r="4036" b="9635"/>
            <a:stretch>
              <a:fillRect/>
            </a:stretch>
          </p:blipFill>
          <p:spPr>
            <a:xfrm>
              <a:off x="8472001" y="4678045"/>
              <a:ext cx="899795" cy="1187450"/>
            </a:xfrm>
            <a:prstGeom prst="rect">
              <a:avLst/>
            </a:prstGeom>
          </p:spPr>
        </p:pic>
        <p:pic>
          <p:nvPicPr>
            <p:cNvPr id="57" name="图片 56" descr="机器学习和深度学习"/>
            <p:cNvPicPr>
              <a:picLocks noChangeAspect="1"/>
            </p:cNvPicPr>
            <p:nvPr/>
          </p:nvPicPr>
          <p:blipFill>
            <a:blip r:embed="rId46"/>
            <a:srcRect l="14839" t="5829" r="7596" b="10367"/>
            <a:stretch>
              <a:fillRect/>
            </a:stretch>
          </p:blipFill>
          <p:spPr>
            <a:xfrm>
              <a:off x="4584001" y="4680586"/>
              <a:ext cx="899795" cy="1186815"/>
            </a:xfrm>
            <a:prstGeom prst="rect">
              <a:avLst/>
            </a:prstGeom>
          </p:spPr>
        </p:pic>
        <p:pic>
          <p:nvPicPr>
            <p:cNvPr id="58" name="图片 57" descr="自然语言处理"/>
            <p:cNvPicPr>
              <a:picLocks noChangeAspect="1"/>
            </p:cNvPicPr>
            <p:nvPr/>
          </p:nvPicPr>
          <p:blipFill>
            <a:blip r:embed="rId47"/>
            <a:srcRect l="14875" t="5318" r="6908" b="10393"/>
            <a:stretch>
              <a:fillRect/>
            </a:stretch>
          </p:blipFill>
          <p:spPr>
            <a:xfrm>
              <a:off x="5556001" y="4679950"/>
              <a:ext cx="899795" cy="1186180"/>
            </a:xfrm>
            <a:prstGeom prst="rect">
              <a:avLst/>
            </a:prstGeom>
          </p:spPr>
        </p:pic>
        <p:pic>
          <p:nvPicPr>
            <p:cNvPr id="61" name="图片 60" descr="知识表示与处理"/>
            <p:cNvPicPr>
              <a:picLocks noChangeAspect="1"/>
            </p:cNvPicPr>
            <p:nvPr/>
          </p:nvPicPr>
          <p:blipFill>
            <a:blip r:embed="rId48"/>
            <a:srcRect l="15951" t="5695" r="8134" b="10646"/>
            <a:stretch>
              <a:fillRect/>
            </a:stretch>
          </p:blipFill>
          <p:spPr>
            <a:xfrm>
              <a:off x="6528001" y="4680586"/>
              <a:ext cx="899795" cy="1186815"/>
            </a:xfrm>
            <a:prstGeom prst="rect">
              <a:avLst/>
            </a:prstGeom>
          </p:spPr>
        </p:pic>
        <p:pic>
          <p:nvPicPr>
            <p:cNvPr id="62" name="图片 61" descr="人工智能未来工程"/>
            <p:cNvPicPr>
              <a:picLocks noChangeAspect="1"/>
            </p:cNvPicPr>
            <p:nvPr/>
          </p:nvPicPr>
          <p:blipFill>
            <a:blip r:embed="rId49"/>
            <a:srcRect l="15130" t="5535" r="6443" b="10822"/>
            <a:stretch>
              <a:fillRect/>
            </a:stretch>
          </p:blipFill>
          <p:spPr>
            <a:xfrm>
              <a:off x="9444001" y="4679316"/>
              <a:ext cx="899795" cy="1186815"/>
            </a:xfrm>
            <a:prstGeom prst="rect">
              <a:avLst/>
            </a:prstGeom>
          </p:spPr>
        </p:pic>
        <p:pic>
          <p:nvPicPr>
            <p:cNvPr id="44" name="图片 43" descr="TensorFlow程序设计"/>
            <p:cNvPicPr>
              <a:picLocks noChangeAspect="1"/>
            </p:cNvPicPr>
            <p:nvPr>
              <p:custDataLst>
                <p:tags r:id="rId50"/>
              </p:custDataLst>
            </p:nvPr>
          </p:nvPicPr>
          <p:blipFill>
            <a:blip r:embed="rId51"/>
            <a:srcRect l="12894" t="5672" r="6635" b="10000"/>
            <a:stretch>
              <a:fillRect/>
            </a:stretch>
          </p:blipFill>
          <p:spPr>
            <a:xfrm>
              <a:off x="3612001" y="4679316"/>
              <a:ext cx="899795" cy="1186815"/>
            </a:xfrm>
            <a:prstGeom prst="rect">
              <a:avLst/>
            </a:prstGeom>
          </p:spPr>
        </p:pic>
        <p:pic>
          <p:nvPicPr>
            <p:cNvPr id="63" name="图片 62" descr="模式识别"/>
            <p:cNvPicPr>
              <a:picLocks noChangeAspect="1"/>
            </p:cNvPicPr>
            <p:nvPr/>
          </p:nvPicPr>
          <p:blipFill>
            <a:blip r:embed="rId52"/>
            <a:srcRect l="15065" t="5653" r="5714" b="9840"/>
            <a:stretch>
              <a:fillRect/>
            </a:stretch>
          </p:blipFill>
          <p:spPr>
            <a:xfrm>
              <a:off x="7500001" y="4678045"/>
              <a:ext cx="899795" cy="1187450"/>
            </a:xfrm>
            <a:prstGeom prst="rect">
              <a:avLst/>
            </a:prstGeom>
          </p:spPr>
        </p:pic>
        <p:pic>
          <p:nvPicPr>
            <p:cNvPr id="54" name="图片 53" descr="人工智能数据基础2"/>
            <p:cNvPicPr>
              <a:picLocks noChangeAspect="1"/>
            </p:cNvPicPr>
            <p:nvPr>
              <p:custDataLst>
                <p:tags r:id="rId53"/>
              </p:custDataLst>
            </p:nvPr>
          </p:nvPicPr>
          <p:blipFill>
            <a:blip r:embed="rId54"/>
            <a:srcRect l="14516" t="5334" r="6123" b="9573"/>
            <a:stretch>
              <a:fillRect/>
            </a:stretch>
          </p:blipFill>
          <p:spPr>
            <a:xfrm>
              <a:off x="2640001" y="4679315"/>
              <a:ext cx="899795" cy="1186180"/>
            </a:xfrm>
            <a:prstGeom prst="rect">
              <a:avLst/>
            </a:prstGeom>
          </p:spPr>
        </p:pic>
      </p:grpSp>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 y="1997136"/>
            <a:ext cx="7084431" cy="1791128"/>
            <a:chOff x="-1" y="2037922"/>
            <a:chExt cx="12192763" cy="1791128"/>
          </a:xfrm>
        </p:grpSpPr>
        <p:sp>
          <p:nvSpPr>
            <p:cNvPr id="3" name="矩形 2"/>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r="75391"/>
          <a:stretch>
            <a:fillRect/>
          </a:stretch>
        </p:blipFill>
        <p:spPr>
          <a:xfrm flipH="1">
            <a:off x="6143626" y="0"/>
            <a:ext cx="3000375" cy="6858000"/>
          </a:xfrm>
          <a:prstGeom prst="rect">
            <a:avLst/>
          </a:prstGeom>
        </p:spPr>
      </p:pic>
      <p:sp>
        <p:nvSpPr>
          <p:cNvPr id="7" name="文本框 5"/>
          <p:cNvSpPr txBox="1"/>
          <p:nvPr/>
        </p:nvSpPr>
        <p:spPr>
          <a:xfrm>
            <a:off x="1371601" y="2328818"/>
            <a:ext cx="4145280" cy="1198880"/>
          </a:xfrm>
          <a:prstGeom prst="rect">
            <a:avLst/>
          </a:prstGeom>
          <a:noFill/>
        </p:spPr>
        <p:txBody>
          <a:bodyPr wrap="none" rtlCol="0">
            <a:spAutoFit/>
          </a:bodyPr>
          <a:lstStyle/>
          <a:p>
            <a:r>
              <a:rPr lang="zh-CN" altLang="en-US" sz="7200" spc="600" dirty="0">
                <a:solidFill>
                  <a:schemeClr val="bg1"/>
                </a:solidFill>
              </a:rPr>
              <a:t>感谢聆听</a:t>
            </a:r>
            <a:endParaRPr lang="zh-CN" altLang="en-US" sz="7200" spc="600" dirty="0">
              <a:solidFill>
                <a:schemeClr val="bg1"/>
              </a:solidFill>
            </a:endParaRP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a:xfrm>
            <a:off x="219461" y="782264"/>
            <a:ext cx="7094537" cy="544391"/>
          </a:xfrm>
        </p:spPr>
        <p:txBody>
          <a:bodyPr>
            <a:normAutofit/>
          </a:bodyPr>
          <a:lstStyle/>
          <a:p>
            <a:r>
              <a:rPr lang="en-US" altLang="zh-CN" sz="2000" dirty="0">
                <a:latin typeface="微软雅黑" panose="020B0503020204020204" pitchFamily="34" charset="-122"/>
                <a:ea typeface="微软雅黑" panose="020B0503020204020204" pitchFamily="34" charset="-122"/>
              </a:rPr>
              <a:t>15.1.1 </a:t>
            </a:r>
            <a:r>
              <a:rPr lang="zh-CN" altLang="en-US" sz="2000" dirty="0">
                <a:latin typeface="微软雅黑" panose="020B0503020204020204" pitchFamily="34" charset="-122"/>
                <a:ea typeface="微软雅黑" panose="020B0503020204020204" pitchFamily="34" charset="-122"/>
              </a:rPr>
              <a:t>机器学习的内涵 </a:t>
            </a:r>
            <a:endParaRPr lang="zh-CN" altLang="en-US" sz="2000" dirty="0">
              <a:latin typeface="微软雅黑" panose="020B0503020204020204" pitchFamily="34" charset="-122"/>
              <a:ea typeface="微软雅黑" panose="020B0503020204020204" pitchFamily="34" charset="-122"/>
            </a:endParaRPr>
          </a:p>
        </p:txBody>
      </p:sp>
      <p:sp>
        <p:nvSpPr>
          <p:cNvPr id="3" name="TextBox 2"/>
          <p:cNvSpPr txBox="1"/>
          <p:nvPr/>
        </p:nvSpPr>
        <p:spPr>
          <a:xfrm>
            <a:off x="378460" y="1238568"/>
            <a:ext cx="8386445" cy="2861310"/>
          </a:xfrm>
          <a:prstGeom prst="rect">
            <a:avLst/>
          </a:prstGeom>
          <a:noFill/>
        </p:spPr>
        <p:txBody>
          <a:bodyPr wrap="square" anchor="ctr">
            <a:spAutoFit/>
          </a:bodyPr>
          <a:lstStyle/>
          <a:p>
            <a:pPr>
              <a:lnSpc>
                <a:spcPct val="150000"/>
              </a:lnSpc>
              <a:defRPr/>
            </a:pPr>
            <a:r>
              <a:rPr lang="zh-CN" altLang="en-US" sz="2000" dirty="0">
                <a:latin typeface="微软雅黑" panose="020B0503020204020204" pitchFamily="34" charset="-122"/>
                <a:ea typeface="微软雅黑" panose="020B0503020204020204" pitchFamily="34" charset="-122"/>
              </a:rPr>
              <a:t>       机器学习是相对于人类学习而言的，旨在探索如何通过计算机模拟人的学习过程，进 而发现数据背后隐藏的知识，更好地服务人类决策。</a:t>
            </a:r>
            <a:endParaRPr lang="en-US" altLang="zh-CN" sz="2000" dirty="0">
              <a:latin typeface="微软雅黑" panose="020B0503020204020204" pitchFamily="34" charset="-122"/>
              <a:ea typeface="微软雅黑" panose="020B0503020204020204" pitchFamily="34" charset="-122"/>
            </a:endParaRPr>
          </a:p>
          <a:p>
            <a:pPr>
              <a:lnSpc>
                <a:spcPct val="150000"/>
              </a:lnSpc>
              <a:defRPr/>
            </a:pPr>
            <a:r>
              <a:rPr lang="zh-CN" altLang="en-US" sz="2000" dirty="0">
                <a:latin typeface="微软雅黑" panose="020B0503020204020204" pitchFamily="34" charset="-122"/>
                <a:ea typeface="微软雅黑" panose="020B0503020204020204" pitchFamily="34" charset="-122"/>
              </a:rPr>
              <a:t>      为了更为透彻地理解机器学习的内涵与外延，本节将自然世界中的核心</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人类的学习过程和机器世界核心</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计算机的学习过程进行对比，从而形象地说明计算机的学习过程。为此，先来了解人类学习过程 的全貌，如图 </a:t>
            </a:r>
            <a:r>
              <a:rPr lang="en-US" altLang="zh-CN" sz="2000" dirty="0">
                <a:latin typeface="微软雅黑" panose="020B0503020204020204" pitchFamily="34" charset="-122"/>
                <a:ea typeface="微软雅黑" panose="020B0503020204020204" pitchFamily="34" charset="-122"/>
              </a:rPr>
              <a:t>15.1 </a:t>
            </a:r>
            <a:r>
              <a:rPr lang="zh-CN" altLang="en-US" sz="2000" dirty="0">
                <a:latin typeface="微软雅黑" panose="020B0503020204020204" pitchFamily="34" charset="-122"/>
                <a:ea typeface="微软雅黑" panose="020B0503020204020204" pitchFamily="34" charset="-122"/>
              </a:rPr>
              <a:t>所示。</a:t>
            </a:r>
            <a:endParaRPr lang="en-US" altLang="zh-CN" sz="2000" dirty="0">
              <a:latin typeface="微软雅黑" panose="020B0503020204020204" pitchFamily="34" charset="-122"/>
              <a:ea typeface="微软雅黑" panose="020B0503020204020204" pitchFamily="34" charset="-122"/>
            </a:endParaRPr>
          </a:p>
        </p:txBody>
      </p:sp>
      <p:pic>
        <p:nvPicPr>
          <p:cNvPr id="9" name="图片 8"/>
          <p:cNvPicPr>
            <a:picLocks noChangeAspect="1"/>
          </p:cNvPicPr>
          <p:nvPr/>
        </p:nvPicPr>
        <p:blipFill>
          <a:blip r:embed="rId1">
            <a:extLst>
              <a:ext uri="{BEBA8EAE-BF5A-486C-A8C5-ECC9F3942E4B}">
                <a14:imgProps xmlns:a14="http://schemas.microsoft.com/office/drawing/2010/main">
                  <a14:imgLayer r:embed="rId2">
                    <a14:imgEffect>
                      <a14:sharpenSoften amount="50000"/>
                    </a14:imgEffect>
                  </a14:imgLayer>
                </a14:imgProps>
              </a:ext>
            </a:extLst>
          </a:blip>
          <a:stretch>
            <a:fillRect/>
          </a:stretch>
        </p:blipFill>
        <p:spPr>
          <a:xfrm>
            <a:off x="1067407" y="3714380"/>
            <a:ext cx="7009186" cy="2339990"/>
          </a:xfrm>
          <a:prstGeom prst="rect">
            <a:avLst/>
          </a:prstGeom>
        </p:spPr>
      </p:pic>
      <p:sp>
        <p:nvSpPr>
          <p:cNvPr id="8" name="TextBox 3"/>
          <p:cNvSpPr txBox="1"/>
          <p:nvPr/>
        </p:nvSpPr>
        <p:spPr>
          <a:xfrm>
            <a:off x="219842" y="162156"/>
            <a:ext cx="3578469" cy="414020"/>
          </a:xfrm>
          <a:prstGeom prst="rect">
            <a:avLst/>
          </a:prstGeom>
          <a:noFill/>
        </p:spPr>
        <p:txBody>
          <a:bodyPr wrap="square" rtlCol="0">
            <a:spAutoFit/>
          </a:bodyPr>
          <a:lstStyle/>
          <a:p>
            <a:r>
              <a:rPr lang="en-US" altLang="zh-CN" sz="2100" b="1" spc="225" dirty="0">
                <a:solidFill>
                  <a:prstClr val="white"/>
                </a:solidFill>
              </a:rPr>
              <a:t>15.1 </a:t>
            </a:r>
            <a:r>
              <a:rPr lang="zh-CN" altLang="en-US" sz="2100" b="1" spc="225" dirty="0">
                <a:solidFill>
                  <a:prstClr val="white"/>
                </a:solidFill>
              </a:rPr>
              <a:t>机器学习概述</a:t>
            </a:r>
            <a:endParaRPr lang="en-US" altLang="zh-CN" sz="2100" b="1" spc="225" dirty="0">
              <a:solidFill>
                <a:prstClr val="white"/>
              </a:solidFill>
            </a:endParaRPr>
          </a:p>
        </p:txBody>
      </p:sp>
      <p:sp>
        <p:nvSpPr>
          <p:cNvPr id="11" name="TextBox 4"/>
          <p:cNvSpPr txBox="1"/>
          <p:nvPr/>
        </p:nvSpPr>
        <p:spPr>
          <a:xfrm>
            <a:off x="6298824" y="161659"/>
            <a:ext cx="3006969" cy="300355"/>
          </a:xfrm>
          <a:prstGeom prst="rect">
            <a:avLst/>
          </a:prstGeom>
          <a:noFill/>
        </p:spPr>
        <p:txBody>
          <a:bodyPr wrap="square" rtlCol="0">
            <a:spAutoFit/>
          </a:bodyPr>
          <a:lstStyle/>
          <a:p>
            <a:r>
              <a:rPr lang="zh-CN" altLang="en-US" sz="1355" dirty="0">
                <a:solidFill>
                  <a:prstClr val="white"/>
                </a:solidFill>
              </a:rPr>
              <a:t>  第十五章　项目实战：机器学习</a:t>
            </a:r>
            <a:endParaRPr lang="zh-CN" altLang="en-US" sz="1355" dirty="0">
              <a:solidFill>
                <a:prstClr val="white"/>
              </a:solidFill>
            </a:endParaRP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3540" y="1104900"/>
            <a:ext cx="8162290" cy="2306955"/>
          </a:xfrm>
          <a:prstGeom prst="rect">
            <a:avLst/>
          </a:prstGeom>
          <a:noFill/>
        </p:spPr>
        <p:txBody>
          <a:bodyPr wrap="square" anchor="ctr">
            <a:spAutoFit/>
          </a:bodyPr>
          <a:lstStyle/>
          <a:p>
            <a:pPr indent="457200">
              <a:lnSpc>
                <a:spcPct val="120000"/>
              </a:lnSpc>
              <a:defRPr/>
            </a:pPr>
            <a:r>
              <a:rPr lang="zh-CN" altLang="en-US" sz="2000" dirty="0">
                <a:latin typeface="微软雅黑" panose="020B0503020204020204" pitchFamily="34" charset="-122"/>
                <a:ea typeface="微软雅黑" panose="020B0503020204020204" pitchFamily="34" charset="-122"/>
              </a:rPr>
              <a:t>机器学习是相对于人类学习而言的，旨在探索如何通过计算机模拟人的学习过程，进 而发现数据背后隐藏的知识，更好地服务人类决策。</a:t>
            </a:r>
            <a:endParaRPr lang="en-US" altLang="zh-CN" sz="2000" dirty="0">
              <a:latin typeface="微软雅黑" panose="020B0503020204020204" pitchFamily="34" charset="-122"/>
              <a:ea typeface="微软雅黑" panose="020B0503020204020204" pitchFamily="34" charset="-122"/>
            </a:endParaRPr>
          </a:p>
          <a:p>
            <a:pPr indent="457200">
              <a:lnSpc>
                <a:spcPct val="120000"/>
              </a:lnSpc>
              <a:defRPr/>
            </a:pPr>
            <a:r>
              <a:rPr lang="zh-CN" altLang="en-US" sz="2000" dirty="0">
                <a:latin typeface="微软雅黑" panose="020B0503020204020204" pitchFamily="34" charset="-122"/>
                <a:ea typeface="微软雅黑" panose="020B0503020204020204" pitchFamily="34" charset="-122"/>
              </a:rPr>
              <a:t>计算机的学习过程如图 </a:t>
            </a:r>
            <a:r>
              <a:rPr lang="en-US" altLang="zh-CN" sz="2000" dirty="0">
                <a:latin typeface="微软雅黑" panose="020B0503020204020204" pitchFamily="34" charset="-122"/>
                <a:ea typeface="微软雅黑" panose="020B0503020204020204" pitchFamily="34" charset="-122"/>
              </a:rPr>
              <a:t>15.2 </a:t>
            </a:r>
            <a:r>
              <a:rPr lang="zh-CN" altLang="en-US" sz="2000" dirty="0">
                <a:latin typeface="微软雅黑" panose="020B0503020204020204" pitchFamily="34" charset="-122"/>
                <a:ea typeface="微软雅黑" panose="020B0503020204020204" pitchFamily="34" charset="-122"/>
              </a:rPr>
              <a:t>所示。首先，计算机将已有的数据通过训练（某种算法）转换为特定的模型（函数簇）；然后，通过模型对新的未知数据的输出结果进行判定，进而实现未知数据的结果输出。同样，我们把计算机对未知数据的分析过程称为机器学习。</a:t>
            </a:r>
            <a:endParaRPr lang="en-US" altLang="zh-CN" sz="2000" dirty="0">
              <a:latin typeface="微软雅黑" panose="020B0503020204020204" pitchFamily="34" charset="-122"/>
              <a:ea typeface="微软雅黑" panose="020B0503020204020204" pitchFamily="34" charset="-122"/>
            </a:endParaRPr>
          </a:p>
        </p:txBody>
      </p:sp>
      <p:grpSp>
        <p:nvGrpSpPr>
          <p:cNvPr id="25" name="组合 24"/>
          <p:cNvGrpSpPr/>
          <p:nvPr/>
        </p:nvGrpSpPr>
        <p:grpSpPr>
          <a:xfrm>
            <a:off x="1262848" y="3391349"/>
            <a:ext cx="6469004" cy="2267700"/>
            <a:chOff x="1236609" y="3143418"/>
            <a:chExt cx="6469004" cy="2267700"/>
          </a:xfrm>
        </p:grpSpPr>
        <p:sp>
          <p:nvSpPr>
            <p:cNvPr id="4" name="矩形 3"/>
            <p:cNvSpPr/>
            <p:nvPr/>
          </p:nvSpPr>
          <p:spPr>
            <a:xfrm>
              <a:off x="3813391" y="3143418"/>
              <a:ext cx="1408923" cy="49700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solidFill>
                </a:rPr>
                <a:t>数据</a:t>
              </a:r>
              <a:endParaRPr lang="zh-CN" altLang="en-US" dirty="0">
                <a:solidFill>
                  <a:schemeClr val="tx1"/>
                </a:solidFill>
              </a:endParaRPr>
            </a:p>
          </p:txBody>
        </p:sp>
        <p:sp>
          <p:nvSpPr>
            <p:cNvPr id="8" name="矩形 7"/>
            <p:cNvSpPr/>
            <p:nvPr/>
          </p:nvSpPr>
          <p:spPr>
            <a:xfrm>
              <a:off x="3813391" y="4914114"/>
              <a:ext cx="1408923" cy="49700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solidFill>
                </a:rPr>
                <a:t>模型</a:t>
              </a:r>
              <a:endParaRPr lang="zh-CN" altLang="en-US" dirty="0">
                <a:solidFill>
                  <a:schemeClr val="tx1"/>
                </a:solidFill>
              </a:endParaRPr>
            </a:p>
          </p:txBody>
        </p:sp>
        <p:sp>
          <p:nvSpPr>
            <p:cNvPr id="10" name="矩形 9"/>
            <p:cNvSpPr/>
            <p:nvPr/>
          </p:nvSpPr>
          <p:spPr>
            <a:xfrm>
              <a:off x="1236609" y="4909748"/>
              <a:ext cx="1408923" cy="49700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solidFill>
                </a:rPr>
                <a:t>新数据</a:t>
              </a:r>
              <a:endParaRPr lang="zh-CN" altLang="en-US" dirty="0">
                <a:solidFill>
                  <a:schemeClr val="tx1"/>
                </a:solidFill>
              </a:endParaRPr>
            </a:p>
          </p:txBody>
        </p:sp>
        <p:sp>
          <p:nvSpPr>
            <p:cNvPr id="11" name="矩形 10"/>
            <p:cNvSpPr/>
            <p:nvPr/>
          </p:nvSpPr>
          <p:spPr>
            <a:xfrm>
              <a:off x="6296690" y="4914114"/>
              <a:ext cx="1408923" cy="49700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solidFill>
                </a:rPr>
                <a:t>新结果</a:t>
              </a:r>
              <a:endParaRPr lang="zh-CN" altLang="en-US" dirty="0">
                <a:solidFill>
                  <a:schemeClr val="tx1"/>
                </a:solidFill>
              </a:endParaRPr>
            </a:p>
          </p:txBody>
        </p:sp>
        <p:sp>
          <p:nvSpPr>
            <p:cNvPr id="12" name="矩形 11"/>
            <p:cNvSpPr/>
            <p:nvPr/>
          </p:nvSpPr>
          <p:spPr>
            <a:xfrm>
              <a:off x="3792890" y="3918034"/>
              <a:ext cx="1408923" cy="4970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solidFill>
                </a:rPr>
                <a:t>训 练</a:t>
              </a:r>
              <a:endParaRPr lang="zh-CN" altLang="en-US" dirty="0">
                <a:solidFill>
                  <a:schemeClr val="tx1"/>
                </a:solidFill>
              </a:endParaRPr>
            </a:p>
          </p:txBody>
        </p:sp>
        <p:sp>
          <p:nvSpPr>
            <p:cNvPr id="13" name="矩形 12"/>
            <p:cNvSpPr/>
            <p:nvPr/>
          </p:nvSpPr>
          <p:spPr>
            <a:xfrm>
              <a:off x="2559461" y="4779114"/>
              <a:ext cx="1408923" cy="4970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solidFill>
                </a:rPr>
                <a:t>输入</a:t>
              </a:r>
              <a:endParaRPr lang="zh-CN" altLang="en-US" dirty="0">
                <a:solidFill>
                  <a:schemeClr val="tx1"/>
                </a:solidFill>
              </a:endParaRPr>
            </a:p>
          </p:txBody>
        </p:sp>
        <p:sp>
          <p:nvSpPr>
            <p:cNvPr id="14" name="矩形 13"/>
            <p:cNvSpPr/>
            <p:nvPr/>
          </p:nvSpPr>
          <p:spPr>
            <a:xfrm>
              <a:off x="5068704" y="4781304"/>
              <a:ext cx="1408923" cy="4970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solidFill>
                </a:rPr>
                <a:t>预测</a:t>
              </a:r>
              <a:endParaRPr lang="zh-CN" altLang="en-US" dirty="0">
                <a:solidFill>
                  <a:schemeClr val="tx1"/>
                </a:solidFill>
              </a:endParaRPr>
            </a:p>
          </p:txBody>
        </p:sp>
        <p:cxnSp>
          <p:nvCxnSpPr>
            <p:cNvPr id="19" name="直接箭头连接符 18"/>
            <p:cNvCxnSpPr/>
            <p:nvPr/>
          </p:nvCxnSpPr>
          <p:spPr>
            <a:xfrm>
              <a:off x="4497363" y="3705731"/>
              <a:ext cx="0" cy="1224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直接箭头连接符 20"/>
            <p:cNvCxnSpPr>
              <a:stCxn id="10" idx="3"/>
              <a:endCxn id="8" idx="1"/>
            </p:cNvCxnSpPr>
            <p:nvPr/>
          </p:nvCxnSpPr>
          <p:spPr>
            <a:xfrm>
              <a:off x="2645532" y="5158250"/>
              <a:ext cx="1167859" cy="43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直接箭头连接符 22"/>
            <p:cNvCxnSpPr>
              <a:stCxn id="8" idx="3"/>
              <a:endCxn id="11" idx="1"/>
            </p:cNvCxnSpPr>
            <p:nvPr/>
          </p:nvCxnSpPr>
          <p:spPr>
            <a:xfrm>
              <a:off x="5222314" y="5162616"/>
              <a:ext cx="107437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24" name="文本框 23"/>
          <p:cNvSpPr txBox="1"/>
          <p:nvPr/>
        </p:nvSpPr>
        <p:spPr>
          <a:xfrm>
            <a:off x="2934262" y="5703019"/>
            <a:ext cx="3027680" cy="368300"/>
          </a:xfrm>
          <a:prstGeom prst="rect">
            <a:avLst/>
          </a:prstGeom>
          <a:noFill/>
        </p:spPr>
        <p:txBody>
          <a:bodyPr wrap="none" rtlCol="0">
            <a:spAutoFit/>
          </a:bodyPr>
          <a:lstStyle/>
          <a:p>
            <a:r>
              <a:rPr lang="zh-CN" altLang="en-US" dirty="0"/>
              <a:t>图</a:t>
            </a:r>
            <a:r>
              <a:rPr lang="en-US" altLang="zh-CN" dirty="0"/>
              <a:t>15.2   </a:t>
            </a:r>
            <a:r>
              <a:rPr lang="zh-CN" altLang="en-US" dirty="0"/>
              <a:t>计算机学习过程逻辑</a:t>
            </a:r>
            <a:endParaRPr lang="zh-CN" altLang="en-US" dirty="0"/>
          </a:p>
        </p:txBody>
      </p:sp>
      <p:sp>
        <p:nvSpPr>
          <p:cNvPr id="20" name="TextBox 3"/>
          <p:cNvSpPr txBox="1"/>
          <p:nvPr/>
        </p:nvSpPr>
        <p:spPr>
          <a:xfrm>
            <a:off x="178567" y="106911"/>
            <a:ext cx="3578469" cy="414020"/>
          </a:xfrm>
          <a:prstGeom prst="rect">
            <a:avLst/>
          </a:prstGeom>
          <a:noFill/>
        </p:spPr>
        <p:txBody>
          <a:bodyPr wrap="square" rtlCol="0">
            <a:spAutoFit/>
          </a:bodyPr>
          <a:lstStyle/>
          <a:p>
            <a:r>
              <a:rPr lang="en-US" altLang="zh-CN" sz="2100" b="1" spc="225" dirty="0">
                <a:solidFill>
                  <a:prstClr val="white"/>
                </a:solidFill>
              </a:rPr>
              <a:t>15.1 </a:t>
            </a:r>
            <a:r>
              <a:rPr lang="zh-CN" altLang="en-US" sz="2100" b="1" spc="225" dirty="0">
                <a:solidFill>
                  <a:prstClr val="white"/>
                </a:solidFill>
              </a:rPr>
              <a:t>机器学习概述</a:t>
            </a:r>
            <a:endParaRPr lang="en-US" altLang="zh-CN" sz="2100" b="1" spc="225" dirty="0">
              <a:solidFill>
                <a:prstClr val="white"/>
              </a:solidFill>
            </a:endParaRPr>
          </a:p>
        </p:txBody>
      </p:sp>
      <p:sp>
        <p:nvSpPr>
          <p:cNvPr id="22" name="文本占位符 1"/>
          <p:cNvSpPr txBox="1"/>
          <p:nvPr/>
        </p:nvSpPr>
        <p:spPr>
          <a:xfrm>
            <a:off x="178186" y="773374"/>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dirty="0">
                <a:latin typeface="微软雅黑" panose="020B0503020204020204" pitchFamily="34" charset="-122"/>
                <a:ea typeface="微软雅黑" panose="020B0503020204020204" pitchFamily="34" charset="-122"/>
              </a:rPr>
              <a:t>15.1.1 </a:t>
            </a:r>
            <a:r>
              <a:rPr lang="zh-CN" altLang="en-US" sz="2000" dirty="0">
                <a:latin typeface="微软雅黑" panose="020B0503020204020204" pitchFamily="34" charset="-122"/>
                <a:ea typeface="微软雅黑" panose="020B0503020204020204" pitchFamily="34" charset="-122"/>
              </a:rPr>
              <a:t>机器学习的内涵 </a:t>
            </a:r>
            <a:endParaRPr lang="zh-CN" altLang="en-US" sz="2000" dirty="0">
              <a:latin typeface="微软雅黑" panose="020B0503020204020204" pitchFamily="34" charset="-122"/>
              <a:ea typeface="微软雅黑" panose="020B0503020204020204" pitchFamily="34" charset="-122"/>
            </a:endParaRPr>
          </a:p>
        </p:txBody>
      </p:sp>
      <p:sp>
        <p:nvSpPr>
          <p:cNvPr id="26" name="TextBox 4"/>
          <p:cNvSpPr txBox="1"/>
          <p:nvPr/>
        </p:nvSpPr>
        <p:spPr>
          <a:xfrm>
            <a:off x="6503929" y="220079"/>
            <a:ext cx="3006969" cy="300355"/>
          </a:xfrm>
          <a:prstGeom prst="rect">
            <a:avLst/>
          </a:prstGeom>
          <a:noFill/>
        </p:spPr>
        <p:txBody>
          <a:bodyPr wrap="square" rtlCol="0">
            <a:spAutoFit/>
          </a:bodyPr>
          <a:lstStyle/>
          <a:p>
            <a:r>
              <a:rPr lang="zh-CN" altLang="en-US" sz="1355" dirty="0">
                <a:solidFill>
                  <a:prstClr val="white"/>
                </a:solidFill>
              </a:rPr>
              <a:t>  第十五章　项目实战：机器学习</a:t>
            </a:r>
            <a:endParaRPr lang="zh-CN" altLang="en-US" sz="1355" dirty="0">
              <a:solidFill>
                <a:prstClr val="white"/>
              </a:solidFill>
            </a:endParaRP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92682" y="1280304"/>
            <a:ext cx="1503680" cy="398780"/>
          </a:xfrm>
          <a:prstGeom prst="rect">
            <a:avLst/>
          </a:prstGeom>
          <a:noFill/>
        </p:spPr>
        <p:txBody>
          <a:bodyPr wrap="none" rtlCol="0">
            <a:spAutoFit/>
          </a:bodyPr>
          <a:lstStyle/>
          <a:p>
            <a:r>
              <a:rPr lang="en-US" altLang="zh-CN" sz="2000" b="1" dirty="0">
                <a:latin typeface="微软雅黑" panose="020B0503020204020204" pitchFamily="34" charset="-122"/>
                <a:ea typeface="微软雅黑" panose="020B0503020204020204" pitchFamily="34" charset="-122"/>
              </a:rPr>
              <a:t>1. </a:t>
            </a:r>
            <a:r>
              <a:rPr lang="zh-CN" altLang="en-US" sz="2000" b="1" dirty="0">
                <a:latin typeface="微软雅黑" panose="020B0503020204020204" pitchFamily="34" charset="-122"/>
                <a:ea typeface="微软雅黑" panose="020B0503020204020204" pitchFamily="34" charset="-122"/>
              </a:rPr>
              <a:t>监督学习</a:t>
            </a:r>
            <a:endParaRPr lang="zh-CN" altLang="en-US" sz="2000" b="1" dirty="0">
              <a:latin typeface="微软雅黑" panose="020B0503020204020204" pitchFamily="34" charset="-122"/>
              <a:ea typeface="微软雅黑" panose="020B0503020204020204" pitchFamily="34" charset="-122"/>
            </a:endParaRPr>
          </a:p>
        </p:txBody>
      </p:sp>
      <p:sp>
        <p:nvSpPr>
          <p:cNvPr id="8" name="TextBox 2"/>
          <p:cNvSpPr txBox="1"/>
          <p:nvPr/>
        </p:nvSpPr>
        <p:spPr>
          <a:xfrm>
            <a:off x="103505" y="1891030"/>
            <a:ext cx="8936990" cy="3830955"/>
          </a:xfrm>
          <a:prstGeom prst="rect">
            <a:avLst/>
          </a:prstGeom>
          <a:noFill/>
        </p:spPr>
        <p:txBody>
          <a:bodyPr wrap="square" anchor="ctr">
            <a:spAutoFit/>
          </a:bodyPr>
          <a:lstStyle/>
          <a:p>
            <a:pPr indent="720090">
              <a:lnSpc>
                <a:spcPct val="150000"/>
              </a:lnSpc>
              <a:defRPr/>
            </a:pPr>
            <a:r>
              <a:rPr lang="zh-CN" altLang="en-US" b="1" dirty="0">
                <a:solidFill>
                  <a:srgbClr val="FF0000"/>
                </a:solidFill>
                <a:latin typeface="微软雅黑" panose="020B0503020204020204" pitchFamily="34" charset="-122"/>
                <a:ea typeface="微软雅黑" panose="020B0503020204020204" pitchFamily="34" charset="-122"/>
              </a:rPr>
              <a:t>监督学习</a:t>
            </a:r>
            <a:r>
              <a:rPr lang="zh-CN" altLang="en-US"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supervised learning</a:t>
            </a:r>
            <a:r>
              <a:rPr lang="zh-CN" altLang="en-US" dirty="0">
                <a:latin typeface="微软雅黑" panose="020B0503020204020204" pitchFamily="34" charset="-122"/>
                <a:ea typeface="微软雅黑" panose="020B0503020204020204" pitchFamily="34" charset="-122"/>
              </a:rPr>
              <a:t>）是指让计算机程序从大量已有的知道输入</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输出关系的 配对数据中学习规律，并形成对应的模型，进而能够使模型对合理的新输入做出正确的输 出预测的过程。</a:t>
            </a:r>
            <a:endParaRPr lang="en-US" altLang="zh-CN" dirty="0">
              <a:latin typeface="微软雅黑" panose="020B0503020204020204" pitchFamily="34" charset="-122"/>
              <a:ea typeface="微软雅黑" panose="020B0503020204020204" pitchFamily="34" charset="-122"/>
            </a:endParaRPr>
          </a:p>
          <a:p>
            <a:pPr indent="720090">
              <a:lnSpc>
                <a:spcPct val="150000"/>
              </a:lnSpc>
              <a:defRPr/>
            </a:pPr>
            <a:r>
              <a:rPr lang="zh-CN" altLang="en-US" b="1" dirty="0">
                <a:solidFill>
                  <a:srgbClr val="FF0000"/>
                </a:solidFill>
                <a:latin typeface="微软雅黑" panose="020B0503020204020204" pitchFamily="34" charset="-122"/>
                <a:ea typeface="微软雅黑" panose="020B0503020204020204" pitchFamily="34" charset="-122"/>
              </a:rPr>
              <a:t>需要注意：</a:t>
            </a:r>
            <a:r>
              <a:rPr lang="zh-CN" altLang="en-US" u="sng" dirty="0">
                <a:solidFill>
                  <a:srgbClr val="FF0000"/>
                </a:solidFill>
                <a:latin typeface="微软雅黑" panose="020B0503020204020204" pitchFamily="34" charset="-122"/>
                <a:ea typeface="微软雅黑" panose="020B0503020204020204" pitchFamily="34" charset="-122"/>
              </a:rPr>
              <a:t>在监督学习中，数据集中每一条数据由特征（输入）和与之匹 配的标签（输出）构成。学习的目的就是构建特征与标签之间的关联关系，也即模型。</a:t>
            </a:r>
            <a:endParaRPr lang="en-US" altLang="zh-CN" u="sng" dirty="0">
              <a:solidFill>
                <a:srgbClr val="FF0000"/>
              </a:solidFill>
              <a:latin typeface="微软雅黑" panose="020B0503020204020204" pitchFamily="34" charset="-122"/>
              <a:ea typeface="微软雅黑" panose="020B0503020204020204" pitchFamily="34" charset="-122"/>
            </a:endParaRPr>
          </a:p>
          <a:p>
            <a:pPr indent="720090">
              <a:lnSpc>
                <a:spcPct val="150000"/>
              </a:lnSpc>
              <a:defRPr/>
            </a:pPr>
            <a:r>
              <a:rPr lang="zh-CN" altLang="en-US" dirty="0">
                <a:latin typeface="微软雅黑" panose="020B0503020204020204" pitchFamily="34" charset="-122"/>
                <a:ea typeface="微软雅黑" panose="020B0503020204020204" pitchFamily="34" charset="-122"/>
              </a:rPr>
              <a:t>通 常，监督学习根据模型输出结果是否连续可分为</a:t>
            </a:r>
            <a:r>
              <a:rPr lang="zh-CN" altLang="en-US" b="1" dirty="0">
                <a:solidFill>
                  <a:srgbClr val="FF0000"/>
                </a:solidFill>
                <a:latin typeface="微软雅黑" panose="020B0503020204020204" pitchFamily="34" charset="-122"/>
                <a:ea typeface="微软雅黑" panose="020B0503020204020204" pitchFamily="34" charset="-122"/>
              </a:rPr>
              <a:t>回归学习</a:t>
            </a:r>
            <a:r>
              <a:rPr lang="zh-CN" altLang="en-US"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regression learning</a:t>
            </a:r>
            <a:r>
              <a:rPr lang="zh-CN" altLang="en-US" dirty="0">
                <a:latin typeface="微软雅黑" panose="020B0503020204020204" pitchFamily="34" charset="-122"/>
                <a:ea typeface="微软雅黑" panose="020B0503020204020204" pitchFamily="34" charset="-122"/>
              </a:rPr>
              <a:t>）和</a:t>
            </a:r>
            <a:r>
              <a:rPr lang="zh-CN" altLang="en-US" b="1" dirty="0">
                <a:solidFill>
                  <a:srgbClr val="FF0000"/>
                </a:solidFill>
                <a:latin typeface="微软雅黑" panose="020B0503020204020204" pitchFamily="34" charset="-122"/>
                <a:ea typeface="微软雅黑" panose="020B0503020204020204" pitchFamily="34" charset="-122"/>
              </a:rPr>
              <a:t>分类学习 </a:t>
            </a:r>
            <a:r>
              <a:rPr lang="zh-CN" altLang="en-US"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classification learning</a:t>
            </a:r>
            <a:r>
              <a:rPr lang="zh-CN" altLang="en-US" dirty="0">
                <a:latin typeface="微软雅黑" panose="020B0503020204020204" pitchFamily="34" charset="-122"/>
                <a:ea typeface="微软雅黑" panose="020B0503020204020204" pitchFamily="34" charset="-122"/>
              </a:rPr>
              <a:t>）两种方式。其中，</a:t>
            </a:r>
            <a:r>
              <a:rPr lang="zh-CN" altLang="en-US" b="1" dirty="0">
                <a:solidFill>
                  <a:srgbClr val="FF0000"/>
                </a:solidFill>
                <a:latin typeface="微软雅黑" panose="020B0503020204020204" pitchFamily="34" charset="-122"/>
                <a:ea typeface="微软雅黑" panose="020B0503020204020204" pitchFamily="34" charset="-122"/>
              </a:rPr>
              <a:t>回归学习</a:t>
            </a:r>
            <a:r>
              <a:rPr lang="zh-CN" altLang="en-US" dirty="0">
                <a:latin typeface="微软雅黑" panose="020B0503020204020204" pitchFamily="34" charset="-122"/>
                <a:ea typeface="微软雅黑" panose="020B0503020204020204" pitchFamily="34" charset="-122"/>
              </a:rPr>
              <a:t>的预测模型是一个连续的函数，并且与 输入相对应的输出结果是一个确定的数值。而</a:t>
            </a:r>
            <a:r>
              <a:rPr lang="zh-CN" altLang="en-US" b="1" dirty="0">
                <a:solidFill>
                  <a:srgbClr val="FF0000"/>
                </a:solidFill>
                <a:latin typeface="微软雅黑" panose="020B0503020204020204" pitchFamily="34" charset="-122"/>
                <a:ea typeface="微软雅黑" panose="020B0503020204020204" pitchFamily="34" charset="-122"/>
              </a:rPr>
              <a:t>分类学习</a:t>
            </a:r>
            <a:r>
              <a:rPr lang="zh-CN" altLang="en-US" dirty="0">
                <a:latin typeface="微软雅黑" panose="020B0503020204020204" pitchFamily="34" charset="-122"/>
                <a:ea typeface="微软雅黑" panose="020B0503020204020204" pitchFamily="34" charset="-122"/>
              </a:rPr>
              <a:t>的预测模型的输出结果则是有限的离散值。</a:t>
            </a:r>
            <a:endParaRPr lang="en-US" altLang="zh-CN"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0" name="TextBox 3"/>
          <p:cNvSpPr txBox="1"/>
          <p:nvPr/>
        </p:nvSpPr>
        <p:spPr>
          <a:xfrm>
            <a:off x="292867" y="160251"/>
            <a:ext cx="3578469" cy="414020"/>
          </a:xfrm>
          <a:prstGeom prst="rect">
            <a:avLst/>
          </a:prstGeom>
          <a:noFill/>
        </p:spPr>
        <p:txBody>
          <a:bodyPr wrap="square" rtlCol="0">
            <a:spAutoFit/>
          </a:bodyPr>
          <a:lstStyle/>
          <a:p>
            <a:r>
              <a:rPr lang="en-US" altLang="zh-CN" sz="2100" b="1" spc="225" dirty="0">
                <a:solidFill>
                  <a:prstClr val="white"/>
                </a:solidFill>
              </a:rPr>
              <a:t>15.1 </a:t>
            </a:r>
            <a:r>
              <a:rPr lang="zh-CN" altLang="en-US" sz="2100" b="1" spc="225" dirty="0">
                <a:solidFill>
                  <a:prstClr val="white"/>
                </a:solidFill>
              </a:rPr>
              <a:t>机器学习概述</a:t>
            </a:r>
            <a:endParaRPr lang="en-US" altLang="zh-CN" sz="2100" b="1" spc="225" dirty="0">
              <a:solidFill>
                <a:prstClr val="white"/>
              </a:solidFill>
            </a:endParaRPr>
          </a:p>
        </p:txBody>
      </p:sp>
      <p:sp>
        <p:nvSpPr>
          <p:cNvPr id="11" name="文本占位符 1"/>
          <p:cNvSpPr txBox="1"/>
          <p:nvPr/>
        </p:nvSpPr>
        <p:spPr>
          <a:xfrm>
            <a:off x="230256" y="818459"/>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dirty="0">
                <a:latin typeface="微软雅黑" panose="020B0503020204020204" pitchFamily="34" charset="-122"/>
                <a:ea typeface="微软雅黑" panose="020B0503020204020204" pitchFamily="34" charset="-122"/>
              </a:rPr>
              <a:t>15.1.2</a:t>
            </a:r>
            <a:r>
              <a:rPr lang="zh-CN" altLang="en-US" sz="2000" dirty="0">
                <a:latin typeface="微软雅黑" panose="020B0503020204020204" pitchFamily="34" charset="-122"/>
                <a:ea typeface="微软雅黑" panose="020B0503020204020204" pitchFamily="34" charset="-122"/>
              </a:rPr>
              <a:t>机器学习的分类 </a:t>
            </a:r>
            <a:endParaRPr lang="zh-CN" altLang="en-US" sz="2000" dirty="0">
              <a:latin typeface="微软雅黑" panose="020B0503020204020204" pitchFamily="34" charset="-122"/>
              <a:ea typeface="微软雅黑" panose="020B0503020204020204" pitchFamily="34" charset="-122"/>
            </a:endParaRPr>
          </a:p>
        </p:txBody>
      </p:sp>
      <p:sp>
        <p:nvSpPr>
          <p:cNvPr id="12" name="TextBox 4"/>
          <p:cNvSpPr txBox="1"/>
          <p:nvPr/>
        </p:nvSpPr>
        <p:spPr>
          <a:xfrm>
            <a:off x="6535044" y="195949"/>
            <a:ext cx="3006969" cy="300355"/>
          </a:xfrm>
          <a:prstGeom prst="rect">
            <a:avLst/>
          </a:prstGeom>
          <a:noFill/>
        </p:spPr>
        <p:txBody>
          <a:bodyPr wrap="square" rtlCol="0">
            <a:spAutoFit/>
          </a:bodyPr>
          <a:lstStyle/>
          <a:p>
            <a:r>
              <a:rPr lang="zh-CN" altLang="en-US" sz="1355" dirty="0">
                <a:solidFill>
                  <a:prstClr val="white"/>
                </a:solidFill>
              </a:rPr>
              <a:t>  第十五章　项目实战：机器学习</a:t>
            </a:r>
            <a:endParaRPr lang="zh-CN" altLang="en-US" sz="1355" dirty="0">
              <a:solidFill>
                <a:prstClr val="white"/>
              </a:solidFill>
            </a:endParaRP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230764" y="1578388"/>
            <a:ext cx="7886700" cy="291646"/>
          </a:xfrm>
        </p:spPr>
        <p:txBody>
          <a:bodyPr>
            <a:noAutofit/>
          </a:bodyPr>
          <a:lstStyle/>
          <a:p>
            <a:r>
              <a:rPr lang="zh-CN" altLang="en-US" sz="1800" dirty="0">
                <a:latin typeface="微软雅黑" panose="020B0503020204020204" pitchFamily="34" charset="-122"/>
                <a:ea typeface="微软雅黑" panose="020B0503020204020204" pitchFamily="34" charset="-122"/>
              </a:rPr>
              <a:t>通常，监督学习模型的训练过程可分为 </a:t>
            </a:r>
            <a:r>
              <a:rPr lang="en-US" altLang="zh-CN" sz="1800" dirty="0">
                <a:latin typeface="微软雅黑" panose="020B0503020204020204" pitchFamily="34" charset="-122"/>
                <a:ea typeface="微软雅黑" panose="020B0503020204020204" pitchFamily="34" charset="-122"/>
              </a:rPr>
              <a:t>6 </a:t>
            </a:r>
            <a:r>
              <a:rPr lang="zh-CN" altLang="en-US" sz="1800" dirty="0">
                <a:latin typeface="微软雅黑" panose="020B0503020204020204" pitchFamily="34" charset="-122"/>
                <a:ea typeface="微软雅黑" panose="020B0503020204020204" pitchFamily="34" charset="-122"/>
              </a:rPr>
              <a:t>个步骤完成，具体如图 </a:t>
            </a:r>
            <a:r>
              <a:rPr lang="en-US" altLang="zh-CN" sz="1800" dirty="0">
                <a:latin typeface="微软雅黑" panose="020B0503020204020204" pitchFamily="34" charset="-122"/>
                <a:ea typeface="微软雅黑" panose="020B0503020204020204" pitchFamily="34" charset="-122"/>
              </a:rPr>
              <a:t>15.3 </a:t>
            </a:r>
            <a:r>
              <a:rPr lang="zh-CN" altLang="en-US" sz="1800" dirty="0">
                <a:latin typeface="微软雅黑" panose="020B0503020204020204" pitchFamily="34" charset="-122"/>
                <a:ea typeface="微软雅黑" panose="020B0503020204020204" pitchFamily="34" charset="-122"/>
              </a:rPr>
              <a:t>所示。</a:t>
            </a:r>
            <a:endParaRPr lang="zh-CN" altLang="en-US" sz="1800" dirty="0">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1">
            <a:extLst>
              <a:ext uri="{BEBA8EAE-BF5A-486C-A8C5-ECC9F3942E4B}">
                <a14:imgProps xmlns:a14="http://schemas.microsoft.com/office/drawing/2010/main">
                  <a14:imgLayer r:embed="rId2">
                    <a14:imgEffect>
                      <a14:sharpenSoften amount="50000"/>
                    </a14:imgEffect>
                  </a14:imgLayer>
                </a14:imgProps>
              </a:ext>
            </a:extLst>
          </a:blip>
          <a:stretch>
            <a:fillRect/>
          </a:stretch>
        </p:blipFill>
        <p:spPr>
          <a:xfrm>
            <a:off x="807498" y="2168051"/>
            <a:ext cx="7755199" cy="3956554"/>
          </a:xfrm>
          <a:prstGeom prst="rect">
            <a:avLst/>
          </a:prstGeom>
        </p:spPr>
      </p:pic>
      <p:sp>
        <p:nvSpPr>
          <p:cNvPr id="9" name="TextBox 3"/>
          <p:cNvSpPr txBox="1"/>
          <p:nvPr/>
        </p:nvSpPr>
        <p:spPr>
          <a:xfrm>
            <a:off x="230637" y="105641"/>
            <a:ext cx="3578469" cy="414020"/>
          </a:xfrm>
          <a:prstGeom prst="rect">
            <a:avLst/>
          </a:prstGeom>
          <a:noFill/>
        </p:spPr>
        <p:txBody>
          <a:bodyPr wrap="square" rtlCol="0">
            <a:spAutoFit/>
          </a:bodyPr>
          <a:lstStyle/>
          <a:p>
            <a:r>
              <a:rPr lang="en-US" altLang="zh-CN" sz="2100" b="1" spc="225" dirty="0">
                <a:solidFill>
                  <a:prstClr val="white"/>
                </a:solidFill>
              </a:rPr>
              <a:t>15.1 </a:t>
            </a:r>
            <a:r>
              <a:rPr lang="zh-CN" altLang="en-US" sz="2100" b="1" spc="225" dirty="0">
                <a:solidFill>
                  <a:prstClr val="white"/>
                </a:solidFill>
              </a:rPr>
              <a:t>机器学习概述</a:t>
            </a:r>
            <a:endParaRPr lang="en-US" altLang="zh-CN" sz="2100" b="1" spc="225" dirty="0">
              <a:solidFill>
                <a:prstClr val="white"/>
              </a:solidFill>
            </a:endParaRPr>
          </a:p>
        </p:txBody>
      </p:sp>
      <p:sp>
        <p:nvSpPr>
          <p:cNvPr id="10" name="文本占位符 1"/>
          <p:cNvSpPr txBox="1"/>
          <p:nvPr/>
        </p:nvSpPr>
        <p:spPr>
          <a:xfrm>
            <a:off x="230256" y="808934"/>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dirty="0">
                <a:latin typeface="微软雅黑" panose="020B0503020204020204" pitchFamily="34" charset="-122"/>
                <a:ea typeface="微软雅黑" panose="020B0503020204020204" pitchFamily="34" charset="-122"/>
              </a:rPr>
              <a:t>15.1.2</a:t>
            </a:r>
            <a:r>
              <a:rPr lang="zh-CN" altLang="en-US" sz="2000" dirty="0">
                <a:latin typeface="微软雅黑" panose="020B0503020204020204" pitchFamily="34" charset="-122"/>
                <a:ea typeface="微软雅黑" panose="020B0503020204020204" pitchFamily="34" charset="-122"/>
              </a:rPr>
              <a:t>机器学习的分类 </a:t>
            </a:r>
            <a:endParaRPr lang="zh-CN" altLang="en-US" sz="2000" dirty="0">
              <a:latin typeface="微软雅黑" panose="020B0503020204020204" pitchFamily="34" charset="-122"/>
              <a:ea typeface="微软雅黑" panose="020B0503020204020204" pitchFamily="34" charset="-122"/>
            </a:endParaRPr>
          </a:p>
        </p:txBody>
      </p:sp>
      <p:sp>
        <p:nvSpPr>
          <p:cNvPr id="11" name="TextBox 4"/>
          <p:cNvSpPr txBox="1"/>
          <p:nvPr/>
        </p:nvSpPr>
        <p:spPr>
          <a:xfrm>
            <a:off x="6480434" y="218809"/>
            <a:ext cx="3006969" cy="300355"/>
          </a:xfrm>
          <a:prstGeom prst="rect">
            <a:avLst/>
          </a:prstGeom>
          <a:noFill/>
        </p:spPr>
        <p:txBody>
          <a:bodyPr wrap="square" rtlCol="0">
            <a:spAutoFit/>
          </a:bodyPr>
          <a:lstStyle/>
          <a:p>
            <a:r>
              <a:rPr lang="zh-CN" altLang="en-US" sz="1355" dirty="0">
                <a:solidFill>
                  <a:prstClr val="white"/>
                </a:solidFill>
              </a:rPr>
              <a:t>  第十五章　项目实战：机器学习</a:t>
            </a:r>
            <a:endParaRPr lang="zh-CN" altLang="en-US" sz="1355" dirty="0">
              <a:solidFill>
                <a:prstClr val="white"/>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4325" y="1315720"/>
            <a:ext cx="8402955" cy="4707890"/>
          </a:xfrm>
          <a:prstGeom prst="rect">
            <a:avLst/>
          </a:prstGeom>
          <a:noFill/>
        </p:spPr>
        <p:txBody>
          <a:bodyPr wrap="square" anchor="ctr">
            <a:spAutoFit/>
          </a:bodyPr>
          <a:lstStyle/>
          <a:p>
            <a:pPr indent="457200">
              <a:lnSpc>
                <a:spcPts val="3000"/>
              </a:lnSpc>
              <a:defRPr/>
            </a:pPr>
            <a:r>
              <a:rPr lang="en-US" altLang="zh-CN" sz="2000" b="1" dirty="0">
                <a:latin typeface="微软雅黑" panose="020B0503020204020204" pitchFamily="34" charset="-122"/>
                <a:ea typeface="微软雅黑" panose="020B0503020204020204" pitchFamily="34" charset="-122"/>
              </a:rPr>
              <a:t>2</a:t>
            </a:r>
            <a:r>
              <a:rPr lang="zh-CN" altLang="en-US" sz="2000" b="1" dirty="0">
                <a:latin typeface="微软雅黑" panose="020B0503020204020204" pitchFamily="34" charset="-122"/>
                <a:ea typeface="微软雅黑" panose="020B0503020204020204" pitchFamily="34" charset="-122"/>
              </a:rPr>
              <a:t>．无监督学习</a:t>
            </a:r>
            <a:endParaRPr lang="en-US" altLang="zh-CN" sz="2000" b="1" dirty="0">
              <a:latin typeface="微软雅黑" panose="020B0503020204020204" pitchFamily="34" charset="-122"/>
              <a:ea typeface="微软雅黑" panose="020B0503020204020204" pitchFamily="34" charset="-122"/>
            </a:endParaRPr>
          </a:p>
          <a:p>
            <a:pPr indent="457200">
              <a:lnSpc>
                <a:spcPts val="3000"/>
              </a:lnSpc>
              <a:defRPr/>
            </a:pPr>
            <a:endParaRPr lang="en-US" altLang="zh-CN" sz="2000" dirty="0"/>
          </a:p>
          <a:p>
            <a:pPr indent="457200">
              <a:lnSpc>
                <a:spcPts val="3000"/>
              </a:lnSpc>
              <a:defRPr/>
            </a:pPr>
            <a:r>
              <a:rPr lang="zh-CN" altLang="en-US" b="1" dirty="0">
                <a:solidFill>
                  <a:srgbClr val="FF0000"/>
                </a:solidFill>
              </a:rPr>
              <a:t>无监督学习</a:t>
            </a:r>
            <a:r>
              <a:rPr lang="zh-CN" altLang="en-US"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unsupervised learning</a:t>
            </a:r>
            <a:r>
              <a:rPr lang="zh-CN" altLang="en-US" dirty="0">
                <a:latin typeface="微软雅黑" panose="020B0503020204020204" pitchFamily="34" charset="-122"/>
                <a:ea typeface="微软雅黑" panose="020B0503020204020204" pitchFamily="34" charset="-122"/>
              </a:rPr>
              <a:t>）是相对监督学习而讲的，通常是指让计算机程序 从只包含特征且无对应标签的大量数据中分析数据自身的特点和结构，并形成对应的模型， 进而使模型能够对未知数据进行合理识别的过程。</a:t>
            </a:r>
            <a:endParaRPr lang="en-US" altLang="zh-CN" dirty="0">
              <a:latin typeface="微软雅黑" panose="020B0503020204020204" pitchFamily="34" charset="-122"/>
              <a:ea typeface="微软雅黑" panose="020B0503020204020204" pitchFamily="34" charset="-122"/>
            </a:endParaRPr>
          </a:p>
          <a:p>
            <a:pPr indent="457200">
              <a:lnSpc>
                <a:spcPts val="3000"/>
              </a:lnSpc>
              <a:defRPr/>
            </a:pPr>
            <a:r>
              <a:rPr lang="zh-CN" altLang="en-US" b="1" dirty="0">
                <a:solidFill>
                  <a:srgbClr val="FF0000"/>
                </a:solidFill>
                <a:latin typeface="微软雅黑" panose="020B0503020204020204" pitchFamily="34" charset="-122"/>
                <a:ea typeface="微软雅黑" panose="020B0503020204020204" pitchFamily="34" charset="-122"/>
              </a:rPr>
              <a:t>根据</a:t>
            </a:r>
            <a:r>
              <a:rPr lang="zh-CN" altLang="en-US" dirty="0">
                <a:latin typeface="微软雅黑" panose="020B0503020204020204" pitchFamily="34" charset="-122"/>
                <a:ea typeface="微软雅黑" panose="020B0503020204020204" pitchFamily="34" charset="-122"/>
              </a:rPr>
              <a:t>无监督学习的</a:t>
            </a:r>
            <a:r>
              <a:rPr lang="zh-CN" altLang="en-US" b="1" dirty="0">
                <a:solidFill>
                  <a:srgbClr val="FF0000"/>
                </a:solidFill>
                <a:latin typeface="微软雅黑" panose="020B0503020204020204" pitchFamily="34" charset="-122"/>
                <a:ea typeface="微软雅黑" panose="020B0503020204020204" pitchFamily="34" charset="-122"/>
              </a:rPr>
              <a:t>用途不同</a:t>
            </a:r>
            <a:r>
              <a:rPr lang="zh-CN" altLang="en-US" dirty="0">
                <a:latin typeface="微软雅黑" panose="020B0503020204020204" pitchFamily="34" charset="-122"/>
                <a:ea typeface="微软雅黑" panose="020B0503020204020204" pitchFamily="34" charset="-122"/>
              </a:rPr>
              <a:t>，可以将其划分为</a:t>
            </a:r>
            <a:r>
              <a:rPr lang="zh-CN" altLang="en-US" b="1" dirty="0">
                <a:solidFill>
                  <a:srgbClr val="FF0000"/>
                </a:solidFill>
                <a:latin typeface="微软雅黑" panose="020B0503020204020204" pitchFamily="34" charset="-122"/>
                <a:ea typeface="微软雅黑" panose="020B0503020204020204" pitchFamily="34" charset="-122"/>
              </a:rPr>
              <a:t>数据集变换</a:t>
            </a:r>
            <a:r>
              <a:rPr lang="zh-CN" altLang="en-US" dirty="0">
                <a:latin typeface="微软雅黑" panose="020B0503020204020204" pitchFamily="34" charset="-122"/>
                <a:ea typeface="微软雅黑" panose="020B0503020204020204" pitchFamily="34" charset="-122"/>
              </a:rPr>
              <a:t>和</a:t>
            </a:r>
            <a:r>
              <a:rPr lang="zh-CN" altLang="en-US" b="1" dirty="0">
                <a:solidFill>
                  <a:srgbClr val="FF0000"/>
                </a:solidFill>
                <a:latin typeface="微软雅黑" panose="020B0503020204020204" pitchFamily="34" charset="-122"/>
                <a:ea typeface="微软雅黑" panose="020B0503020204020204" pitchFamily="34" charset="-122"/>
              </a:rPr>
              <a:t>聚类</a:t>
            </a:r>
            <a:r>
              <a:rPr lang="zh-CN" altLang="en-US"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clustering</a:t>
            </a:r>
            <a:r>
              <a:rPr lang="zh-CN" altLang="en-US" dirty="0">
                <a:latin typeface="微软雅黑" panose="020B0503020204020204" pitchFamily="34" charset="-122"/>
                <a:ea typeface="微软雅黑" panose="020B0503020204020204" pitchFamily="34" charset="-122"/>
              </a:rPr>
              <a:t>）两种类型。其中，</a:t>
            </a:r>
            <a:r>
              <a:rPr lang="zh-CN" altLang="en-US" b="1" dirty="0">
                <a:solidFill>
                  <a:srgbClr val="FF0000"/>
                </a:solidFill>
                <a:latin typeface="微软雅黑" panose="020B0503020204020204" pitchFamily="34" charset="-122"/>
                <a:ea typeface="微软雅黑" panose="020B0503020204020204" pitchFamily="34" charset="-122"/>
              </a:rPr>
              <a:t>数据集变换</a:t>
            </a:r>
            <a:r>
              <a:rPr lang="zh-CN" altLang="en-US" dirty="0">
                <a:latin typeface="微软雅黑" panose="020B0503020204020204" pitchFamily="34" charset="-122"/>
                <a:ea typeface="微软雅黑" panose="020B0503020204020204" pitchFamily="34" charset="-122"/>
              </a:rPr>
              <a:t>是创建原数据集的新的表示方式，相比原数据集，新的表示方式更易于被人或其他机器学习算法所理解。</a:t>
            </a:r>
            <a:endParaRPr lang="en-US" altLang="zh-CN" dirty="0">
              <a:latin typeface="微软雅黑" panose="020B0503020204020204" pitchFamily="34" charset="-122"/>
              <a:ea typeface="微软雅黑" panose="020B0503020204020204" pitchFamily="34" charset="-122"/>
            </a:endParaRPr>
          </a:p>
          <a:p>
            <a:pPr indent="457200">
              <a:lnSpc>
                <a:spcPts val="3000"/>
              </a:lnSpc>
              <a:defRPr/>
            </a:pPr>
            <a:r>
              <a:rPr lang="zh-CN" altLang="en-US" b="1" dirty="0">
                <a:solidFill>
                  <a:srgbClr val="FF0000"/>
                </a:solidFill>
                <a:latin typeface="微软雅黑" panose="020B0503020204020204" pitchFamily="34" charset="-122"/>
                <a:ea typeface="微软雅黑" panose="020B0503020204020204" pitchFamily="34" charset="-122"/>
              </a:rPr>
              <a:t>聚类</a:t>
            </a:r>
            <a:r>
              <a:rPr lang="zh-CN" altLang="en-US" dirty="0">
                <a:latin typeface="微软雅黑" panose="020B0503020204020204" pitchFamily="34" charset="-122"/>
                <a:ea typeface="微软雅黑" panose="020B0503020204020204" pitchFamily="34" charset="-122"/>
              </a:rPr>
              <a:t>是按照“组内相关性最大，组间相关性最弱”的原则将只包含特征的大量数据划分为若干个分组的过程。</a:t>
            </a:r>
            <a:endParaRPr lang="en-US" altLang="zh-CN" dirty="0">
              <a:latin typeface="微软雅黑" panose="020B0503020204020204" pitchFamily="34" charset="-122"/>
              <a:ea typeface="微软雅黑" panose="020B0503020204020204" pitchFamily="34" charset="-122"/>
            </a:endParaRPr>
          </a:p>
          <a:p>
            <a:pPr indent="457200">
              <a:lnSpc>
                <a:spcPts val="3000"/>
              </a:lnSpc>
              <a:defRPr/>
            </a:pPr>
            <a:r>
              <a:rPr lang="zh-CN" altLang="en-US" b="1" u="sng" dirty="0">
                <a:solidFill>
                  <a:srgbClr val="FF0000"/>
                </a:solidFill>
                <a:latin typeface="微软雅黑" panose="020B0503020204020204" pitchFamily="34" charset="-122"/>
                <a:ea typeface="微软雅黑" panose="020B0503020204020204" pitchFamily="34" charset="-122"/>
              </a:rPr>
              <a:t>值得说明的是：</a:t>
            </a:r>
            <a:r>
              <a:rPr lang="zh-CN" altLang="en-US" dirty="0">
                <a:latin typeface="微软雅黑" panose="020B0503020204020204" pitchFamily="34" charset="-122"/>
                <a:ea typeface="微软雅黑" panose="020B0503020204020204" pitchFamily="34" charset="-122"/>
              </a:rPr>
              <a:t>与监督学习中的分类相比，在无监督学习的聚类中，分组的数目是未知的，需要通过机器学习方法去发掘数据本身所具有的特征，也即标签。</a:t>
            </a:r>
            <a:endParaRPr lang="zh-CN" altLang="en-US" dirty="0">
              <a:latin typeface="微软雅黑" panose="020B0503020204020204" pitchFamily="34" charset="-122"/>
              <a:ea typeface="微软雅黑" panose="020B0503020204020204" pitchFamily="34" charset="-122"/>
            </a:endParaRPr>
          </a:p>
        </p:txBody>
      </p:sp>
      <p:sp>
        <p:nvSpPr>
          <p:cNvPr id="5" name="TextBox 3"/>
          <p:cNvSpPr txBox="1"/>
          <p:nvPr/>
        </p:nvSpPr>
        <p:spPr>
          <a:xfrm>
            <a:off x="146817" y="105641"/>
            <a:ext cx="3578469" cy="414020"/>
          </a:xfrm>
          <a:prstGeom prst="rect">
            <a:avLst/>
          </a:prstGeom>
          <a:noFill/>
        </p:spPr>
        <p:txBody>
          <a:bodyPr wrap="square" rtlCol="0">
            <a:spAutoFit/>
          </a:bodyPr>
          <a:lstStyle/>
          <a:p>
            <a:r>
              <a:rPr lang="en-US" altLang="zh-CN" sz="2100" b="1" spc="225" dirty="0">
                <a:solidFill>
                  <a:prstClr val="white"/>
                </a:solidFill>
              </a:rPr>
              <a:t>15.1 </a:t>
            </a:r>
            <a:r>
              <a:rPr lang="zh-CN" altLang="en-US" sz="2100" b="1" spc="225" dirty="0">
                <a:solidFill>
                  <a:prstClr val="white"/>
                </a:solidFill>
              </a:rPr>
              <a:t>机器学习概述</a:t>
            </a:r>
            <a:endParaRPr lang="en-US" altLang="zh-CN" sz="2100" b="1" spc="225" dirty="0">
              <a:solidFill>
                <a:prstClr val="white"/>
              </a:solidFill>
            </a:endParaRPr>
          </a:p>
        </p:txBody>
      </p:sp>
      <p:sp>
        <p:nvSpPr>
          <p:cNvPr id="7" name="文本占位符 1"/>
          <p:cNvSpPr txBox="1"/>
          <p:nvPr/>
        </p:nvSpPr>
        <p:spPr>
          <a:xfrm>
            <a:off x="146436" y="845764"/>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dirty="0">
                <a:latin typeface="微软雅黑" panose="020B0503020204020204" pitchFamily="34" charset="-122"/>
                <a:ea typeface="微软雅黑" panose="020B0503020204020204" pitchFamily="34" charset="-122"/>
              </a:rPr>
              <a:t>15.1.2</a:t>
            </a:r>
            <a:r>
              <a:rPr lang="zh-CN" altLang="en-US" sz="2000" dirty="0">
                <a:latin typeface="微软雅黑" panose="020B0503020204020204" pitchFamily="34" charset="-122"/>
                <a:ea typeface="微软雅黑" panose="020B0503020204020204" pitchFamily="34" charset="-122"/>
              </a:rPr>
              <a:t>机器学习的分类 </a:t>
            </a:r>
            <a:endParaRPr lang="zh-CN" altLang="en-US" sz="2000" dirty="0">
              <a:latin typeface="微软雅黑" panose="020B0503020204020204" pitchFamily="34" charset="-122"/>
              <a:ea typeface="微软雅黑" panose="020B0503020204020204" pitchFamily="34" charset="-122"/>
            </a:endParaRPr>
          </a:p>
        </p:txBody>
      </p:sp>
      <p:sp>
        <p:nvSpPr>
          <p:cNvPr id="8" name="TextBox 4"/>
          <p:cNvSpPr txBox="1"/>
          <p:nvPr/>
        </p:nvSpPr>
        <p:spPr>
          <a:xfrm>
            <a:off x="6453129" y="218809"/>
            <a:ext cx="3006969" cy="300355"/>
          </a:xfrm>
          <a:prstGeom prst="rect">
            <a:avLst/>
          </a:prstGeom>
          <a:noFill/>
        </p:spPr>
        <p:txBody>
          <a:bodyPr wrap="square" rtlCol="0">
            <a:spAutoFit/>
          </a:bodyPr>
          <a:lstStyle/>
          <a:p>
            <a:r>
              <a:rPr lang="zh-CN" altLang="en-US" sz="1355" dirty="0">
                <a:solidFill>
                  <a:prstClr val="white"/>
                </a:solidFill>
              </a:rPr>
              <a:t>  第十五章　项目实战：机器学习</a:t>
            </a:r>
            <a:endParaRPr lang="zh-CN" altLang="en-US" sz="1355" dirty="0">
              <a:solidFill>
                <a:prstClr val="white"/>
              </a:solidFill>
            </a:endParaRP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p:cNvSpPr txBox="1"/>
          <p:nvPr/>
        </p:nvSpPr>
        <p:spPr>
          <a:xfrm>
            <a:off x="66675" y="1326515"/>
            <a:ext cx="9010650" cy="2784475"/>
          </a:xfrm>
          <a:prstGeom prst="rect">
            <a:avLst/>
          </a:prstGeom>
          <a:noFill/>
        </p:spPr>
        <p:txBody>
          <a:bodyPr wrap="square" anchor="ctr">
            <a:spAutoFit/>
          </a:bodyPr>
          <a:lstStyle/>
          <a:p>
            <a:pPr indent="457200">
              <a:lnSpc>
                <a:spcPts val="3000"/>
              </a:lnSpc>
              <a:defRPr/>
            </a:pPr>
            <a:r>
              <a:rPr lang="en-US" altLang="zh-CN" b="1" dirty="0">
                <a:latin typeface="微软雅黑" panose="020B0503020204020204" pitchFamily="34" charset="-122"/>
                <a:ea typeface="微软雅黑" panose="020B0503020204020204" pitchFamily="34" charset="-122"/>
              </a:rPr>
              <a:t>3</a:t>
            </a:r>
            <a:r>
              <a:rPr lang="zh-CN" altLang="en-US" b="1" dirty="0">
                <a:latin typeface="微软雅黑" panose="020B0503020204020204" pitchFamily="34" charset="-122"/>
                <a:ea typeface="微软雅黑" panose="020B0503020204020204" pitchFamily="34" charset="-122"/>
              </a:rPr>
              <a:t>．强化学习</a:t>
            </a:r>
            <a:endParaRPr lang="en-US" altLang="zh-CN" b="1" dirty="0">
              <a:latin typeface="微软雅黑" panose="020B0503020204020204" pitchFamily="34" charset="-122"/>
              <a:ea typeface="微软雅黑" panose="020B0503020204020204" pitchFamily="34" charset="-122"/>
            </a:endParaRPr>
          </a:p>
          <a:p>
            <a:pPr indent="457200">
              <a:lnSpc>
                <a:spcPts val="3000"/>
              </a:lnSpc>
              <a:defRPr/>
            </a:pPr>
            <a:endParaRPr lang="en-US" altLang="zh-CN" dirty="0"/>
          </a:p>
          <a:p>
            <a:pPr indent="457200">
              <a:lnSpc>
                <a:spcPts val="3000"/>
              </a:lnSpc>
              <a:defRPr/>
            </a:pPr>
            <a:r>
              <a:rPr lang="zh-CN" altLang="en-US" b="1" dirty="0">
                <a:solidFill>
                  <a:srgbClr val="FF0000"/>
                </a:solidFill>
                <a:latin typeface="微软雅黑" panose="020B0503020204020204" pitchFamily="34" charset="-122"/>
                <a:ea typeface="微软雅黑" panose="020B0503020204020204" pitchFamily="34" charset="-122"/>
              </a:rPr>
              <a:t>强化学习</a:t>
            </a:r>
            <a:r>
              <a:rPr lang="zh-CN" altLang="en-US"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reinforcement learning</a:t>
            </a:r>
            <a:r>
              <a:rPr lang="zh-CN" altLang="en-US" dirty="0">
                <a:latin typeface="微软雅黑" panose="020B0503020204020204" pitchFamily="34" charset="-122"/>
                <a:ea typeface="微软雅黑" panose="020B0503020204020204" pitchFamily="34" charset="-122"/>
              </a:rPr>
              <a:t>）是机器学习更为重 要的一个分支，其灵感来源于心理学的行为主义理论，更接近人的学习过程，强调如何基 于环境行动获取最大的预期利益。</a:t>
            </a:r>
            <a:endParaRPr lang="en-US" altLang="zh-CN" dirty="0">
              <a:latin typeface="微软雅黑" panose="020B0503020204020204" pitchFamily="34" charset="-122"/>
              <a:ea typeface="微软雅黑" panose="020B0503020204020204" pitchFamily="34" charset="-122"/>
            </a:endParaRPr>
          </a:p>
          <a:p>
            <a:pPr indent="457200">
              <a:lnSpc>
                <a:spcPts val="3000"/>
              </a:lnSpc>
              <a:defRPr/>
            </a:pPr>
            <a:r>
              <a:rPr lang="zh-CN" altLang="en-US" dirty="0">
                <a:latin typeface="微软雅黑" panose="020B0503020204020204" pitchFamily="34" charset="-122"/>
                <a:ea typeface="微软雅黑" panose="020B0503020204020204" pitchFamily="34" charset="-122"/>
              </a:rPr>
              <a:t>简单的说，强化学习是智能体在与环境的不断交互中， 不断强化自身决策能力的过程。</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260985" y="4110990"/>
            <a:ext cx="8621395" cy="1614805"/>
          </a:xfrm>
          <a:prstGeom prst="rect">
            <a:avLst/>
          </a:prstGeom>
          <a:noFill/>
        </p:spPr>
        <p:txBody>
          <a:bodyPr wrap="square">
            <a:spAutoFit/>
          </a:bodyPr>
          <a:lstStyle/>
          <a:p>
            <a:r>
              <a:rPr lang="en-US" altLang="zh-CN" b="1" dirty="0">
                <a:solidFill>
                  <a:srgbClr val="FF0000"/>
                </a:solidFill>
                <a:latin typeface="微软雅黑" panose="020B0503020204020204" pitchFamily="34" charset="-122"/>
                <a:ea typeface="微软雅黑" panose="020B0503020204020204" pitchFamily="34" charset="-122"/>
              </a:rPr>
              <a:t>    </a:t>
            </a:r>
            <a:r>
              <a:rPr lang="zh-CN" altLang="en-US" b="1" dirty="0">
                <a:solidFill>
                  <a:srgbClr val="FF0000"/>
                </a:solidFill>
                <a:latin typeface="微软雅黑" panose="020B0503020204020204" pitchFamily="34" charset="-122"/>
                <a:ea typeface="微软雅黑" panose="020B0503020204020204" pitchFamily="34" charset="-122"/>
              </a:rPr>
              <a:t>总结：</a:t>
            </a:r>
            <a:endParaRPr lang="en-US" altLang="zh-CN" b="1" dirty="0">
              <a:solidFill>
                <a:srgbClr val="FF0000"/>
              </a:solidFill>
              <a:latin typeface="微软雅黑" panose="020B0503020204020204" pitchFamily="34" charset="-122"/>
              <a:ea typeface="微软雅黑" panose="020B0503020204020204" pitchFamily="34" charset="-122"/>
            </a:endParaRPr>
          </a:p>
          <a:p>
            <a:pPr>
              <a:lnSpc>
                <a:spcPct val="150000"/>
              </a:lnSpc>
            </a:pPr>
            <a:r>
              <a:rPr lang="en-US" altLang="zh-CN" dirty="0">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强化学习是一种基于交互的目标导向学习方法，旨在找到连续时间序列的最优 策略；而监督学习是通过有标签的数据学习规律（例如，回归、分类等）；无监督学习则是通过无标签的数据学习其中隐藏的模式（例如，降维、聚类等）。</a:t>
            </a:r>
            <a:endParaRPr lang="zh-CN" altLang="en-US" dirty="0">
              <a:latin typeface="微软雅黑" panose="020B0503020204020204" pitchFamily="34" charset="-122"/>
              <a:ea typeface="微软雅黑" panose="020B0503020204020204" pitchFamily="34" charset="-122"/>
            </a:endParaRPr>
          </a:p>
        </p:txBody>
      </p:sp>
      <p:sp>
        <p:nvSpPr>
          <p:cNvPr id="8" name="TextBox 3"/>
          <p:cNvSpPr txBox="1"/>
          <p:nvPr/>
        </p:nvSpPr>
        <p:spPr>
          <a:xfrm>
            <a:off x="200157" y="105641"/>
            <a:ext cx="3578469" cy="414020"/>
          </a:xfrm>
          <a:prstGeom prst="rect">
            <a:avLst/>
          </a:prstGeom>
          <a:noFill/>
        </p:spPr>
        <p:txBody>
          <a:bodyPr wrap="square" rtlCol="0">
            <a:spAutoFit/>
          </a:bodyPr>
          <a:lstStyle/>
          <a:p>
            <a:r>
              <a:rPr lang="en-US" altLang="zh-CN" sz="2100" b="1" spc="225" dirty="0">
                <a:solidFill>
                  <a:prstClr val="white"/>
                </a:solidFill>
              </a:rPr>
              <a:t>15.1 </a:t>
            </a:r>
            <a:r>
              <a:rPr lang="zh-CN" altLang="en-US" sz="2100" b="1" spc="225" dirty="0">
                <a:solidFill>
                  <a:prstClr val="white"/>
                </a:solidFill>
              </a:rPr>
              <a:t>机器学习概述</a:t>
            </a:r>
            <a:endParaRPr lang="en-US" altLang="zh-CN" sz="2100" b="1" spc="225" dirty="0">
              <a:solidFill>
                <a:prstClr val="white"/>
              </a:solidFill>
            </a:endParaRPr>
          </a:p>
        </p:txBody>
      </p:sp>
      <p:sp>
        <p:nvSpPr>
          <p:cNvPr id="9" name="文本占位符 1"/>
          <p:cNvSpPr txBox="1"/>
          <p:nvPr/>
        </p:nvSpPr>
        <p:spPr>
          <a:xfrm>
            <a:off x="199776" y="881959"/>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dirty="0">
                <a:latin typeface="微软雅黑" panose="020B0503020204020204" pitchFamily="34" charset="-122"/>
                <a:ea typeface="微软雅黑" panose="020B0503020204020204" pitchFamily="34" charset="-122"/>
              </a:rPr>
              <a:t>15.1.2</a:t>
            </a:r>
            <a:r>
              <a:rPr lang="zh-CN" altLang="en-US" sz="2000" dirty="0">
                <a:latin typeface="微软雅黑" panose="020B0503020204020204" pitchFamily="34" charset="-122"/>
                <a:ea typeface="微软雅黑" panose="020B0503020204020204" pitchFamily="34" charset="-122"/>
              </a:rPr>
              <a:t>机器学习的分类</a:t>
            </a:r>
            <a:r>
              <a:rPr lang="zh-CN" altLang="en-US" sz="2000" dirty="0"/>
              <a:t> </a:t>
            </a:r>
            <a:endParaRPr lang="zh-CN" altLang="en-US" sz="2000" dirty="0"/>
          </a:p>
        </p:txBody>
      </p:sp>
      <p:sp>
        <p:nvSpPr>
          <p:cNvPr id="10" name="TextBox 4"/>
          <p:cNvSpPr txBox="1"/>
          <p:nvPr/>
        </p:nvSpPr>
        <p:spPr>
          <a:xfrm>
            <a:off x="6426459" y="218809"/>
            <a:ext cx="3006969" cy="300355"/>
          </a:xfrm>
          <a:prstGeom prst="rect">
            <a:avLst/>
          </a:prstGeom>
          <a:noFill/>
        </p:spPr>
        <p:txBody>
          <a:bodyPr wrap="square" rtlCol="0">
            <a:spAutoFit/>
          </a:bodyPr>
          <a:lstStyle/>
          <a:p>
            <a:r>
              <a:rPr lang="zh-CN" altLang="en-US" sz="1355" dirty="0">
                <a:solidFill>
                  <a:prstClr val="white"/>
                </a:solidFill>
              </a:rPr>
              <a:t>  第十五章　项目实战：机器学习</a:t>
            </a:r>
            <a:endParaRPr lang="zh-CN" altLang="en-US" sz="1355" dirty="0">
              <a:solidFill>
                <a:prstClr val="white"/>
              </a:solidFill>
            </a:endParaRPr>
          </a:p>
        </p:txBody>
      </p:sp>
    </p:spTree>
  </p:cSld>
  <p:clrMapOvr>
    <a:masterClrMapping/>
  </p:clrMapOvr>
</p:sld>
</file>

<file path=ppt/tags/tag1.xml><?xml version="1.0" encoding="utf-8"?>
<p:tagLst xmlns:p="http://schemas.openxmlformats.org/presentationml/2006/main">
  <p:tag name="KSO_WM_TAG_VERSION" val="1.0"/>
  <p:tag name="KSO_WM_TEMPLATE_CATEGORY" val="custom"/>
  <p:tag name="KSO_WM_TEMPLATE_INDEX" val="20184553"/>
</p:tagLst>
</file>

<file path=ppt/tags/tag10.xml><?xml version="1.0" encoding="utf-8"?>
<p:tagLst xmlns:p="http://schemas.openxmlformats.org/presentationml/2006/main">
  <p:tag name="KSO_WM_TAG_VERSION" val="1.0"/>
  <p:tag name="KSO_WM_TEMPLATE_CATEGORY" val="custom"/>
  <p:tag name="KSO_WM_TEMPLATE_INDEX" val="20184553"/>
</p:tagLst>
</file>

<file path=ppt/tags/tag11.xml><?xml version="1.0" encoding="utf-8"?>
<p:tagLst xmlns:p="http://schemas.openxmlformats.org/presentationml/2006/main">
  <p:tag name="KSO_WM_TAG_VERSION" val="1.0"/>
  <p:tag name="KSO_WM_TEMPLATE_CATEGORY" val="custom"/>
  <p:tag name="KSO_WM_TEMPLATE_INDEX" val="20184553"/>
</p:tagLst>
</file>

<file path=ppt/tags/tag12.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13.xml><?xml version="1.0" encoding="utf-8"?>
<p:tagLst xmlns:p="http://schemas.openxmlformats.org/presentationml/2006/main">
  <p:tag name="KSO_WM_TAG_VERSION" val="1.0"/>
  <p:tag name="KSO_WM_TEMPLATE_CATEGORY" val="custom"/>
  <p:tag name="KSO_WM_TEMPLATE_INDEX" val="20184553"/>
</p:tagLst>
</file>

<file path=ppt/tags/tag14.xml><?xml version="1.0" encoding="utf-8"?>
<p:tagLst xmlns:p="http://schemas.openxmlformats.org/presentationml/2006/main">
  <p:tag name="KSO_WM_TAG_VERSION" val="1.0"/>
  <p:tag name="KSO_WM_TEMPLATE_CATEGORY" val="custom"/>
  <p:tag name="KSO_WM_TEMPLATE_INDEX" val="20184553"/>
</p:tagLst>
</file>

<file path=ppt/tags/tag15.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16.xml><?xml version="1.0" encoding="utf-8"?>
<p:tagLst xmlns:p="http://schemas.openxmlformats.org/presentationml/2006/main">
  <p:tag name="KSO_WM_TAG_VERSION" val="1.0"/>
  <p:tag name="KSO_WM_TEMPLATE_CATEGORY" val="custom"/>
  <p:tag name="KSO_WM_TEMPLATE_INDEX" val="20184553"/>
</p:tagLst>
</file>

<file path=ppt/tags/tag17.xml><?xml version="1.0" encoding="utf-8"?>
<p:tagLst xmlns:p="http://schemas.openxmlformats.org/presentationml/2006/main">
  <p:tag name="KSO_WM_TAG_VERSION" val="1.0"/>
  <p:tag name="KSO_WM_TEMPLATE_CATEGORY" val="custom"/>
  <p:tag name="KSO_WM_TEMPLATE_INDEX" val="20184553"/>
</p:tagLst>
</file>

<file path=ppt/tags/tag18.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19.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2.xml><?xml version="1.0" encoding="utf-8"?>
<p:tagLst xmlns:p="http://schemas.openxmlformats.org/presentationml/2006/main">
  <p:tag name="KSO_WM_TAG_VERSION" val="1.0"/>
  <p:tag name="KSO_WM_TEMPLATE_CATEGORY" val="custom"/>
  <p:tag name="KSO_WM_TEMPLATE_INDEX" val="20184553"/>
</p:tagLst>
</file>

<file path=ppt/tags/tag20.xml><?xml version="1.0" encoding="utf-8"?>
<p:tagLst xmlns:p="http://schemas.openxmlformats.org/presentationml/2006/main">
  <p:tag name="KSO_WM_UNIT_PLACING_PICTURE_USER_VIEWPORT" val="{&quot;height&quot;:2213.7700303667366,&quot;width&quot;:1643.1365829854146}"/>
</p:tagLst>
</file>

<file path=ppt/tags/tag21.xml><?xml version="1.0" encoding="utf-8"?>
<p:tagLst xmlns:p="http://schemas.openxmlformats.org/presentationml/2006/main">
  <p:tag name="KSO_WM_UNIT_PLACING_PICTURE_USER_VIEWPORT" val="{&quot;height&quot;:2214.5547769212799,&quot;width&quot;:1643.1365829854146}"/>
</p:tagLst>
</file>

<file path=ppt/tags/tag22.xml><?xml version="1.0" encoding="utf-8"?>
<p:tagLst xmlns:p="http://schemas.openxmlformats.org/presentationml/2006/main">
  <p:tag name="KSO_WM_UNIT_PLACING_PICTURE_USER_VIEWPORT" val="{&quot;height&quot;:2126.6631628124269,&quot;width&quot;:1576.4381065987097}"/>
</p:tagLst>
</file>

<file path=ppt/tags/tag23.xml><?xml version="1.0" encoding="utf-8"?>
<p:tagLst xmlns:p="http://schemas.openxmlformats.org/presentationml/2006/main">
  <p:tag name="KSO_WM_UNIT_PLACING_PICTURE_USER_VIEWPORT" val="{&quot;height&quot;:2214.5547769212799,&quot;width&quot;:1738.8685137992736}"/>
</p:tagLst>
</file>

<file path=ppt/tags/tag24.xml><?xml version="1.0" encoding="utf-8"?>
<p:tagLst xmlns:p="http://schemas.openxmlformats.org/presentationml/2006/main">
  <p:tag name="KSO_WM_UNIT_PLACING_PICTURE_USER_VIEWPORT" val="{&quot;height&quot;:2365.2261153935997,&quot;width&quot;:2009.5858591335468}"/>
</p:tagLst>
</file>

<file path=ppt/tags/tag25.xml><?xml version="1.0" encoding="utf-8"?>
<p:tagLst xmlns:p="http://schemas.openxmlformats.org/presentationml/2006/main">
  <p:tag name="KSO_WM_UNIT_PLACING_PICTURE_USER_VIEWPORT" val="{&quot;height&quot;:2196.5056061667833,&quot;width&quot;:1618.0265683457139}"/>
</p:tagLst>
</file>

<file path=ppt/tags/tag26.xml><?xml version="1.0" encoding="utf-8"?>
<p:tagLst xmlns:p="http://schemas.openxmlformats.org/presentationml/2006/main">
  <p:tag name="KSO_WM_UNIT_PLACING_PICTURE_USER_VIEWPORT" val="{&quot;height&quot;:2197.2903527213266,&quot;width&quot;:1570.1606029387845}"/>
</p:tagLst>
</file>

<file path=ppt/tags/tag27.xml><?xml version="1.0" encoding="utf-8"?>
<p:tagLst xmlns:p="http://schemas.openxmlformats.org/presentationml/2006/main">
  <p:tag name="KSO_WM_UNIT_PLACING_PICTURE_USER_VIEWPORT" val="{&quot;height&quot;:2831.3655687923383,&quot;width&quot;:1946.0261345768042}"/>
</p:tagLst>
</file>

<file path=ppt/tags/tag28.xml><?xml version="1.0" encoding="utf-8"?>
<p:tagLst xmlns:p="http://schemas.openxmlformats.org/presentationml/2006/main">
  <p:tag name="KSO_WM_UNIT_PLACING_PICTURE_USER_VIEWPORT" val="{&quot;height&quot;:2216.9090165849102,&quot;width&quot;:1738.083825841783}"/>
</p:tagLst>
</file>

<file path=ppt/tags/tag29.xml><?xml version="1.0" encoding="utf-8"?>
<p:tagLst xmlns:p="http://schemas.openxmlformats.org/presentationml/2006/main">
  <p:tag name="KSO_WM_UNIT_PLACING_PICTURE_USER_VIEWPORT" val="{&quot;height&quot;:2242.0209063302964,&quot;width&quot;:2169.6622024616386}"/>
</p:tagLst>
</file>

<file path=ppt/tags/tag3.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30.xml><?xml version="1.0" encoding="utf-8"?>
<p:tagLst xmlns:p="http://schemas.openxmlformats.org/presentationml/2006/main">
  <p:tag name="KSO_WM_UNIT_PLACING_PICTURE_USER_VIEWPORT" val="{&quot;height&quot;:2242.8056528848401,&quot;width&quot;:1643.1365829854146}"/>
</p:tagLst>
</file>

<file path=ppt/tags/tag31.xml><?xml version="1.0" encoding="utf-8"?>
<p:tagLst xmlns:p="http://schemas.openxmlformats.org/presentationml/2006/main">
  <p:tag name="KSO_WM_UNIT_PLACING_PICTURE_USER_VIEWPORT" val="{&quot;height&quot;:2243.5903994393834,&quot;width&quot;:1643.1365829854146}"/>
</p:tagLst>
</file>

<file path=ppt/tags/tag32.xml><?xml version="1.0" encoding="utf-8"?>
<p:tagLst xmlns:p="http://schemas.openxmlformats.org/presentationml/2006/main">
  <p:tag name="KSO_WM_UNIT_PLACING_PICTURE_USER_VIEWPORT" val="{&quot;height&quot;:2242.8056528848401,&quot;width&quot;:1643.1365829854146}"/>
</p:tagLst>
</file>

<file path=ppt/tags/tag33.xml><?xml version="1.0" encoding="utf-8"?>
<p:tagLst xmlns:p="http://schemas.openxmlformats.org/presentationml/2006/main">
  <p:tag name="KSO_WM_UNIT_PLACING_PICTURE_USER_VIEWPORT" val="{&quot;height&quot;:2216.9090165849102,&quot;width&quot;:1643.1365829854146}"/>
</p:tagLst>
</file>

<file path=ppt/tags/tag34.xml><?xml version="1.0" encoding="utf-8"?>
<p:tagLst xmlns:p="http://schemas.openxmlformats.org/presentationml/2006/main">
  <p:tag name="KSO_WM_UNIT_PLACING_PICTURE_USER_VIEWPORT" val="{&quot;height&quot;:2242.8056528848401,&quot;width&quot;:1643.1365829854146}"/>
</p:tagLst>
</file>

<file path=ppt/tags/tag35.xml><?xml version="1.0" encoding="utf-8"?>
<p:tagLst xmlns:p="http://schemas.openxmlformats.org/presentationml/2006/main">
  <p:tag name="KSO_WM_UNIT_PLACING_PICTURE_USER_VIEWPORT" val="{&quot;height&quot;:2244.3751459939267,&quot;width&quot;:1643.1365829854146}"/>
</p:tagLst>
</file>

<file path=ppt/tags/tag36.xml><?xml version="1.0" encoding="utf-8"?>
<p:tagLst xmlns:p="http://schemas.openxmlformats.org/presentationml/2006/main">
  <p:tag name="KSO_WM_UNIT_PLACING_PICTURE_USER_VIEWPORT" val="{&quot;height&quot;:2176.1021957486569,&quot;width&quot;:1844.0167001030202}"/>
</p:tagLst>
</file>

<file path=ppt/tags/tag37.xml><?xml version="1.0" encoding="utf-8"?>
<p:tagLst xmlns:p="http://schemas.openxmlformats.org/presentationml/2006/main">
  <p:tag name="KSO_WM_UNIT_PLACING_PICTURE_USER_VIEWPORT" val="{&quot;height&quot;:2253.0073580939033,&quot;width&quot;:1643.1365829854146}"/>
</p:tagLst>
</file>

<file path=ppt/tags/tag38.xml><?xml version="1.0" encoding="utf-8"?>
<p:tagLst xmlns:p="http://schemas.openxmlformats.org/presentationml/2006/main">
  <p:tag name="KSO_WM_UNIT_PLACING_PICTURE_USER_VIEWPORT" val="{&quot;height&quot;:2252.2226115393601,&quot;width&quot;:1570.9452908962751}"/>
</p:tagLst>
</file>

<file path=ppt/tags/tag39.xml><?xml version="1.0" encoding="utf-8"?>
<p:tagLst xmlns:p="http://schemas.openxmlformats.org/presentationml/2006/main">
  <p:tag name="KSO_WM_UNIT_PLACING_PICTURE_USER_VIEWPORT" val="{&quot;height&quot;:2262.4243167484233,&quot;width&quot;:1629.012199750583}"/>
</p:tagLst>
</file>

<file path=ppt/tags/tag4.xml><?xml version="1.0" encoding="utf-8"?>
<p:tagLst xmlns:p="http://schemas.openxmlformats.org/presentationml/2006/main">
  <p:tag name="KSO_WM_TAG_VERSION" val="1.0"/>
  <p:tag name="KSO_WM_TEMPLATE_CATEGORY" val="custom"/>
  <p:tag name="KSO_WM_TEMPLATE_INDEX" val="20184553"/>
</p:tagLst>
</file>

<file path=ppt/tags/tag40.xml><?xml version="1.0" encoding="utf-8"?>
<p:tagLst xmlns:p="http://schemas.openxmlformats.org/presentationml/2006/main">
  <p:tag name="KSO_WM_UNIT_PLACING_PICTURE_USER_VIEWPORT" val="{&quot;height&quot;:2245.9446391030133,&quot;width&quot;:1555.2515317464622}"/>
</p:tagLst>
</file>

<file path=ppt/tags/tag41.xml><?xml version="1.0" encoding="utf-8"?>
<p:tagLst xmlns:p="http://schemas.openxmlformats.org/presentationml/2006/main">
  <p:tag name="KSO_WM_UNIT_PLACING_PICTURE_USER_VIEWPORT" val="{&quot;height&quot;:2352.6701705209061,&quot;width&quot;:1724.744130564442}"/>
</p:tagLst>
</file>

<file path=ppt/tags/tag42.xml><?xml version="1.0" encoding="utf-8"?>
<p:tagLst xmlns:p="http://schemas.openxmlformats.org/presentationml/2006/main">
  <p:tag name="KSO_WM_UNIT_PLACING_PICTURE_USER_VIEWPORT" val="{&quot;height&quot;:2346.3921980845598,&quot;width&quot;:1727.0981944369139}"/>
</p:tagLst>
</file>

<file path=ppt/tags/tag43.xml><?xml version="1.0" encoding="utf-8"?>
<p:tagLst xmlns:p="http://schemas.openxmlformats.org/presentationml/2006/main">
  <p:tag name="COMMONDATA" val="eyJoZGlkIjoiYjIwNjE2ZjY1NGRkOTRjMzUzNTI5YzFjNDA4NzgzYzcifQ=="/>
</p:tagLst>
</file>

<file path=ppt/tags/tag5.xml><?xml version="1.0" encoding="utf-8"?>
<p:tagLst xmlns:p="http://schemas.openxmlformats.org/presentationml/2006/main">
  <p:tag name="KSO_WM_TAG_VERSION" val="1.0"/>
  <p:tag name="KSO_WM_TEMPLATE_CATEGORY" val="custom"/>
  <p:tag name="KSO_WM_TEMPLATE_INDEX" val="20184553"/>
</p:tagLst>
</file>

<file path=ppt/tags/tag6.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7.xml><?xml version="1.0" encoding="utf-8"?>
<p:tagLst xmlns:p="http://schemas.openxmlformats.org/presentationml/2006/main">
  <p:tag name="KSO_WM_TAG_VERSION" val="1.0"/>
  <p:tag name="KSO_WM_TEMPLATE_CATEGORY" val="custom"/>
  <p:tag name="KSO_WM_TEMPLATE_INDEX" val="20184553"/>
</p:tagLst>
</file>

<file path=ppt/tags/tag8.xml><?xml version="1.0" encoding="utf-8"?>
<p:tagLst xmlns:p="http://schemas.openxmlformats.org/presentationml/2006/main">
  <p:tag name="KSO_WM_TAG_VERSION" val="1.0"/>
  <p:tag name="KSO_WM_TEMPLATE_CATEGORY" val="custom"/>
  <p:tag name="KSO_WM_TEMPLATE_INDEX" val="20184553"/>
</p:tagLst>
</file>

<file path=ppt/tags/tag9.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6236</Words>
  <Application>WPS 演示</Application>
  <PresentationFormat>宽屏</PresentationFormat>
  <Paragraphs>443</Paragraphs>
  <Slides>33</Slides>
  <Notes>5</Notes>
  <HiddenSlides>0</HiddenSlides>
  <MMClips>0</MMClips>
  <ScaleCrop>false</ScaleCrop>
  <HeadingPairs>
    <vt:vector size="6" baseType="variant">
      <vt:variant>
        <vt:lpstr>已用的字体</vt:lpstr>
      </vt:variant>
      <vt:variant>
        <vt:i4>11</vt:i4>
      </vt:variant>
      <vt:variant>
        <vt:lpstr>主题</vt:lpstr>
      </vt:variant>
      <vt:variant>
        <vt:i4>8</vt:i4>
      </vt:variant>
      <vt:variant>
        <vt:lpstr>幻灯片标题</vt:lpstr>
      </vt:variant>
      <vt:variant>
        <vt:i4>33</vt:i4>
      </vt:variant>
    </vt:vector>
  </HeadingPairs>
  <TitlesOfParts>
    <vt:vector size="52" baseType="lpstr">
      <vt:lpstr>Arial</vt:lpstr>
      <vt:lpstr>宋体</vt:lpstr>
      <vt:lpstr>Wingdings</vt:lpstr>
      <vt:lpstr>黑体</vt:lpstr>
      <vt:lpstr>微软雅黑</vt:lpstr>
      <vt:lpstr>等线</vt:lpstr>
      <vt:lpstr>Calibri</vt:lpstr>
      <vt:lpstr>Calibri Light</vt:lpstr>
      <vt:lpstr>等线 Light</vt:lpstr>
      <vt:lpstr>Arial Unicode MS</vt:lpstr>
      <vt:lpstr>Wingdings 2</vt:lpstr>
      <vt:lpstr>Office 主题</vt:lpstr>
      <vt:lpstr>2_Office 主题</vt:lpstr>
      <vt:lpstr>3_Office 主题</vt:lpstr>
      <vt:lpstr>4_Office 主题</vt:lpstr>
      <vt:lpstr>5_Office 主题</vt:lpstr>
      <vt:lpstr>6_Office 主题</vt:lpstr>
      <vt:lpstr>7_Office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WPS_1656639296</cp:lastModifiedBy>
  <cp:revision>116</cp:revision>
  <dcterms:created xsi:type="dcterms:W3CDTF">2018-03-01T02:03:00Z</dcterms:created>
  <dcterms:modified xsi:type="dcterms:W3CDTF">2022-09-08T05:49:44Z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2052-11.1.0.12313</vt:lpwstr>
  </property>
  <property fmtid="{D5CDD505-2E9C-101B-9397-08002B2CF9AE}" pid="3" name="ICV">
    <vt:lpwstr>B8C67770454846AB9970B338A524FFF0</vt:lpwstr>
  </property>
</Properties>
</file>