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6"/>
  </p:notesMasterIdLst>
  <p:sldIdLst>
    <p:sldId id="571" r:id="rId4"/>
    <p:sldId id="426" r:id="rId5"/>
    <p:sldId id="427" r:id="rId7"/>
    <p:sldId id="520" r:id="rId8"/>
    <p:sldId id="521" r:id="rId9"/>
    <p:sldId id="522" r:id="rId10"/>
    <p:sldId id="524" r:id="rId11"/>
    <p:sldId id="526" r:id="rId12"/>
    <p:sldId id="527" r:id="rId13"/>
    <p:sldId id="549" r:id="rId14"/>
    <p:sldId id="529" r:id="rId15"/>
    <p:sldId id="534" r:id="rId16"/>
    <p:sldId id="528" r:id="rId17"/>
    <p:sldId id="551" r:id="rId18"/>
    <p:sldId id="535" r:id="rId19"/>
    <p:sldId id="538" r:id="rId20"/>
    <p:sldId id="539" r:id="rId21"/>
    <p:sldId id="536" r:id="rId22"/>
    <p:sldId id="537" r:id="rId23"/>
    <p:sldId id="543" r:id="rId24"/>
    <p:sldId id="544" r:id="rId25"/>
    <p:sldId id="545" r:id="rId26"/>
    <p:sldId id="552" r:id="rId27"/>
    <p:sldId id="550" r:id="rId28"/>
    <p:sldId id="547" r:id="rId29"/>
    <p:sldId id="548" r:id="rId30"/>
    <p:sldId id="485" r:id="rId31"/>
    <p:sldId id="487" r:id="rId32"/>
    <p:sldId id="420" r:id="rId33"/>
  </p:sldIdLst>
  <p:sldSz cx="9144000" cy="6858000" type="screen4x3"/>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2F5597"/>
    <a:srgbClr val="3D8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56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gs" Target="tags/tag27.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71D3E-6295-4AB7-AE05-C16CEB771F4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8ACE6-5557-4407-9776-3EA1ADFB24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4"/>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40"/>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7" name="组合 16"/>
          <p:cNvGrpSpPr/>
          <p:nvPr userDrawn="1"/>
        </p:nvGrpSpPr>
        <p:grpSpPr>
          <a:xfrm>
            <a:off x="1754536" y="2048547"/>
            <a:ext cx="5693399" cy="414020"/>
            <a:chOff x="1807265" y="2462595"/>
            <a:chExt cx="5693399" cy="414020"/>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4020"/>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6" y="2753555"/>
            <a:ext cx="5693399" cy="424800"/>
            <a:chOff x="1807265" y="2935089"/>
            <a:chExt cx="5693399" cy="424800"/>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309880" cy="414020"/>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6" y="3469343"/>
            <a:ext cx="5693399" cy="424800"/>
            <a:chOff x="1807265" y="3400693"/>
            <a:chExt cx="5693399" cy="424800"/>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309880" cy="414020"/>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6" y="4185132"/>
            <a:ext cx="5693399" cy="424801"/>
            <a:chOff x="1807265" y="3866296"/>
            <a:chExt cx="5693399" cy="424801"/>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309880" cy="414020"/>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7"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4" y="854076"/>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1"/>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3"/>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0E1403F-26A9-48E4-9B0E-83D9300FB69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AFAAD2-DA9F-4F0D-B611-F415BF356F3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1403F-26A9-48E4-9B0E-83D9300FB691}"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FAAD2-DA9F-4F0D-B611-F415BF356F3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hyperlink" Target="http://www.chinarobots.cn/" TargetMode="External"/><Relationship Id="rId7" Type="http://schemas.openxmlformats.org/officeDocument/2006/relationships/image" Target="../media/image14.png"/><Relationship Id="rId6" Type="http://schemas.openxmlformats.org/officeDocument/2006/relationships/hyperlink" Target="http://www.chinaaiworld.cn/" TargetMode="External"/><Relationship Id="rId5" Type="http://schemas.openxmlformats.org/officeDocument/2006/relationships/image" Target="../media/image13.png"/><Relationship Id="rId4" Type="http://schemas.openxmlformats.org/officeDocument/2006/relationships/hyperlink" Target="http://www.chinacloud.cn/" TargetMode="External"/><Relationship Id="rId3" Type="http://schemas.openxmlformats.org/officeDocument/2006/relationships/image" Target="../media/image12.png"/><Relationship Id="rId29" Type="http://schemas.openxmlformats.org/officeDocument/2006/relationships/slideLayout" Target="../slideLayouts/slideLayout12.xml"/><Relationship Id="rId28" Type="http://schemas.openxmlformats.org/officeDocument/2006/relationships/image" Target="../media/image27.png"/><Relationship Id="rId27" Type="http://schemas.openxmlformats.org/officeDocument/2006/relationships/image" Target="../media/image26.png"/><Relationship Id="rId26" Type="http://schemas.openxmlformats.org/officeDocument/2006/relationships/image" Target="../media/image25.jpeg"/><Relationship Id="rId25" Type="http://schemas.openxmlformats.org/officeDocument/2006/relationships/image" Target="../media/image24.jpeg"/><Relationship Id="rId24" Type="http://schemas.openxmlformats.org/officeDocument/2006/relationships/image" Target="../media/image23.png"/><Relationship Id="rId23" Type="http://schemas.openxmlformats.org/officeDocument/2006/relationships/hyperlink" Target="http://www.envicloud.cn/" TargetMode="External"/><Relationship Id="rId22" Type="http://schemas.openxmlformats.org/officeDocument/2006/relationships/image" Target="../media/image22.png"/><Relationship Id="rId21" Type="http://schemas.openxmlformats.org/officeDocument/2006/relationships/image" Target="../media/image2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0.png"/><Relationship Id="rId18" Type="http://schemas.openxmlformats.org/officeDocument/2006/relationships/hyperlink" Target="http://www.netofthings.cn/" TargetMode="External"/><Relationship Id="rId17" Type="http://schemas.openxmlformats.org/officeDocument/2006/relationships/image" Target="../media/image19.png"/><Relationship Id="rId16" Type="http://schemas.openxmlformats.org/officeDocument/2006/relationships/hyperlink" Target="http://www.thebigdata.cn/" TargetMode="External"/><Relationship Id="rId15" Type="http://schemas.openxmlformats.org/officeDocument/2006/relationships/image" Target="../media/image18.png"/><Relationship Id="rId14" Type="http://schemas.openxmlformats.org/officeDocument/2006/relationships/hyperlink" Target="http://www.worldstor.cn/" TargetMode="External"/><Relationship Id="rId13" Type="http://schemas.openxmlformats.org/officeDocument/2006/relationships/image" Target="../media/image17.png"/><Relationship Id="rId12" Type="http://schemas.openxmlformats.org/officeDocument/2006/relationships/hyperlink" Target="http://www.pm25.org.cn/" TargetMode="External"/><Relationship Id="rId11" Type="http://schemas.openxmlformats.org/officeDocument/2006/relationships/image" Target="../media/image1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8.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31.png"/><Relationship Id="rId7" Type="http://schemas.openxmlformats.org/officeDocument/2006/relationships/tags" Target="../tags/tag7.xml"/><Relationship Id="rId6" Type="http://schemas.openxmlformats.org/officeDocument/2006/relationships/image" Target="../media/image30.png"/><Relationship Id="rId55" Type="http://schemas.openxmlformats.org/officeDocument/2006/relationships/slideLayout" Target="../slideLayouts/slideLayout12.xml"/><Relationship Id="rId54" Type="http://schemas.openxmlformats.org/officeDocument/2006/relationships/image" Target="../media/image58.png"/><Relationship Id="rId53" Type="http://schemas.openxmlformats.org/officeDocument/2006/relationships/tags" Target="../tags/tag26.xml"/><Relationship Id="rId52" Type="http://schemas.openxmlformats.org/officeDocument/2006/relationships/image" Target="../media/image57.png"/><Relationship Id="rId51" Type="http://schemas.openxmlformats.org/officeDocument/2006/relationships/image" Target="../media/image56.png"/><Relationship Id="rId50" Type="http://schemas.openxmlformats.org/officeDocument/2006/relationships/tags" Target="../tags/tag25.xml"/><Relationship Id="rId5" Type="http://schemas.openxmlformats.org/officeDocument/2006/relationships/tags" Target="../tags/tag6.xml"/><Relationship Id="rId49" Type="http://schemas.openxmlformats.org/officeDocument/2006/relationships/image" Target="../media/image55.png"/><Relationship Id="rId48" Type="http://schemas.openxmlformats.org/officeDocument/2006/relationships/image" Target="../media/image54.png"/><Relationship Id="rId47" Type="http://schemas.openxmlformats.org/officeDocument/2006/relationships/image" Target="../media/image53.png"/><Relationship Id="rId46" Type="http://schemas.openxmlformats.org/officeDocument/2006/relationships/image" Target="../media/image52.png"/><Relationship Id="rId45" Type="http://schemas.openxmlformats.org/officeDocument/2006/relationships/image" Target="../media/image51.png"/><Relationship Id="rId44" Type="http://schemas.openxmlformats.org/officeDocument/2006/relationships/image" Target="../media/image50.png"/><Relationship Id="rId43" Type="http://schemas.openxmlformats.org/officeDocument/2006/relationships/image" Target="../media/image49.png"/><Relationship Id="rId42" Type="http://schemas.openxmlformats.org/officeDocument/2006/relationships/image" Target="../media/image48.png"/><Relationship Id="rId41" Type="http://schemas.openxmlformats.org/officeDocument/2006/relationships/tags" Target="../tags/tag24.xml"/><Relationship Id="rId40" Type="http://schemas.openxmlformats.org/officeDocument/2006/relationships/image" Target="../media/image47.png"/><Relationship Id="rId4" Type="http://schemas.openxmlformats.org/officeDocument/2006/relationships/image" Target="../media/image29.png"/><Relationship Id="rId39" Type="http://schemas.openxmlformats.org/officeDocument/2006/relationships/tags" Target="../tags/tag23.xml"/><Relationship Id="rId38" Type="http://schemas.openxmlformats.org/officeDocument/2006/relationships/image" Target="../media/image46.png"/><Relationship Id="rId37" Type="http://schemas.openxmlformats.org/officeDocument/2006/relationships/tags" Target="../tags/tag22.xml"/><Relationship Id="rId36" Type="http://schemas.openxmlformats.org/officeDocument/2006/relationships/image" Target="../media/image45.png"/><Relationship Id="rId35" Type="http://schemas.openxmlformats.org/officeDocument/2006/relationships/tags" Target="../tags/tag21.xml"/><Relationship Id="rId34" Type="http://schemas.openxmlformats.org/officeDocument/2006/relationships/image" Target="../media/image44.png"/><Relationship Id="rId33" Type="http://schemas.openxmlformats.org/officeDocument/2006/relationships/tags" Target="../tags/tag20.xml"/><Relationship Id="rId32" Type="http://schemas.openxmlformats.org/officeDocument/2006/relationships/image" Target="../media/image43.png"/><Relationship Id="rId31" Type="http://schemas.openxmlformats.org/officeDocument/2006/relationships/tags" Target="../tags/tag19.xml"/><Relationship Id="rId30" Type="http://schemas.openxmlformats.org/officeDocument/2006/relationships/image" Target="../media/image42.png"/><Relationship Id="rId3" Type="http://schemas.openxmlformats.org/officeDocument/2006/relationships/tags" Target="../tags/tag5.xml"/><Relationship Id="rId29" Type="http://schemas.openxmlformats.org/officeDocument/2006/relationships/tags" Target="../tags/tag18.xml"/><Relationship Id="rId28" Type="http://schemas.openxmlformats.org/officeDocument/2006/relationships/image" Target="../media/image41.png"/><Relationship Id="rId27" Type="http://schemas.openxmlformats.org/officeDocument/2006/relationships/tags" Target="../tags/tag17.xml"/><Relationship Id="rId26" Type="http://schemas.openxmlformats.org/officeDocument/2006/relationships/image" Target="../media/image40.png"/><Relationship Id="rId25" Type="http://schemas.openxmlformats.org/officeDocument/2006/relationships/tags" Target="../tags/tag16.xml"/><Relationship Id="rId24" Type="http://schemas.openxmlformats.org/officeDocument/2006/relationships/image" Target="../media/image39.png"/><Relationship Id="rId23" Type="http://schemas.openxmlformats.org/officeDocument/2006/relationships/tags" Target="../tags/tag15.xml"/><Relationship Id="rId22" Type="http://schemas.openxmlformats.org/officeDocument/2006/relationships/image" Target="../media/image38.png"/><Relationship Id="rId21" Type="http://schemas.openxmlformats.org/officeDocument/2006/relationships/tags" Target="../tags/tag14.xml"/><Relationship Id="rId20" Type="http://schemas.openxmlformats.org/officeDocument/2006/relationships/image" Target="../media/image37.png"/><Relationship Id="rId2" Type="http://schemas.openxmlformats.org/officeDocument/2006/relationships/image" Target="../media/image28.png"/><Relationship Id="rId19" Type="http://schemas.openxmlformats.org/officeDocument/2006/relationships/tags" Target="../tags/tag13.xml"/><Relationship Id="rId18" Type="http://schemas.openxmlformats.org/officeDocument/2006/relationships/image" Target="../media/image36.png"/><Relationship Id="rId17" Type="http://schemas.openxmlformats.org/officeDocument/2006/relationships/tags" Target="../tags/tag12.xml"/><Relationship Id="rId16" Type="http://schemas.openxmlformats.org/officeDocument/2006/relationships/image" Target="../media/image35.png"/><Relationship Id="rId15" Type="http://schemas.openxmlformats.org/officeDocument/2006/relationships/tags" Target="../tags/tag11.xml"/><Relationship Id="rId14" Type="http://schemas.openxmlformats.org/officeDocument/2006/relationships/image" Target="../media/image34.png"/><Relationship Id="rId13" Type="http://schemas.openxmlformats.org/officeDocument/2006/relationships/tags" Target="../tags/tag10.xml"/><Relationship Id="rId12" Type="http://schemas.openxmlformats.org/officeDocument/2006/relationships/image" Target="../media/image33.png"/><Relationship Id="rId11" Type="http://schemas.openxmlformats.org/officeDocument/2006/relationships/tags" Target="../tags/tag9.xml"/><Relationship Id="rId10" Type="http://schemas.openxmlformats.org/officeDocument/2006/relationships/image" Target="../media/image32.png"/><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975" y="223574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975" y="264921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879" y="2344642"/>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072911" y="2757879"/>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67335" y="1600835"/>
            <a:ext cx="8876030" cy="4245610"/>
          </a:xfrm>
        </p:spPr>
        <p:txBody>
          <a:bodyPr>
            <a:normAutofit/>
          </a:bodyPr>
          <a:lstStyle/>
          <a:p>
            <a:pPr>
              <a:lnSpc>
                <a:spcPct val="140000"/>
              </a:lnSpc>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．文摘生成</a:t>
            </a:r>
            <a:endParaRPr lang="zh-CN" altLang="en-US" dirty="0">
              <a:latin typeface="微软雅黑" panose="020B0503020204020204" pitchFamily="34" charset="-122"/>
              <a:ea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rPr>
              <a:t>文摘生成是指利用计算机自动实现文本分析、内容归纳和摘要自动生成的技术。</a:t>
            </a:r>
            <a:endParaRPr lang="zh-CN" altLang="en-US" dirty="0">
              <a:latin typeface="微软雅黑" panose="020B0503020204020204" pitchFamily="34" charset="-122"/>
              <a:ea typeface="微软雅黑" panose="020B0503020204020204" pitchFamily="34" charset="-122"/>
            </a:endParaRPr>
          </a:p>
          <a:p>
            <a:pPr>
              <a:lnSpc>
                <a:spcPct val="140000"/>
              </a:lnSpc>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．文本分析</a:t>
            </a:r>
            <a:endParaRPr lang="zh-CN" altLang="en-US" dirty="0">
              <a:latin typeface="微软雅黑" panose="020B0503020204020204" pitchFamily="34" charset="-122"/>
              <a:ea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rPr>
              <a:t>文本分析是自然语言处理的一个小分支，是文本挖掘、信息检索的一个基本问题。它用从文本中抽取出的特征词进行量化来表示文本信息。</a:t>
            </a:r>
            <a:endParaRPr lang="zh-CN" altLang="en-US" dirty="0">
              <a:latin typeface="微软雅黑" panose="020B0503020204020204" pitchFamily="34" charset="-122"/>
              <a:ea typeface="微软雅黑" panose="020B0503020204020204" pitchFamily="34" charset="-122"/>
            </a:endParaRPr>
          </a:p>
          <a:p>
            <a:pPr>
              <a:lnSpc>
                <a:spcPct val="140000"/>
              </a:lnSpc>
            </a:pP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．知识图谱</a:t>
            </a:r>
            <a:endParaRPr lang="zh-CN" altLang="en-US" dirty="0">
              <a:latin typeface="微软雅黑" panose="020B0503020204020204" pitchFamily="34" charset="-122"/>
              <a:ea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rPr>
              <a:t>知识图谱最早起源于 </a:t>
            </a:r>
            <a:r>
              <a:rPr lang="en-US" altLang="zh-CN" dirty="0">
                <a:latin typeface="微软雅黑" panose="020B0503020204020204" pitchFamily="34" charset="-122"/>
                <a:ea typeface="微软雅黑" panose="020B0503020204020204" pitchFamily="34" charset="-122"/>
              </a:rPr>
              <a:t>Google Knowledge Graph</a:t>
            </a:r>
            <a:r>
              <a:rPr lang="zh-CN" altLang="en-US" dirty="0">
                <a:latin typeface="微软雅黑" panose="020B0503020204020204" pitchFamily="34" charset="-122"/>
                <a:ea typeface="微软雅黑" panose="020B0503020204020204" pitchFamily="34" charset="-122"/>
              </a:rPr>
              <a:t>，本质上是一种语义网络，其节点代表实体（</a:t>
            </a:r>
            <a:r>
              <a:rPr lang="en-US" altLang="zh-CN" dirty="0">
                <a:latin typeface="微软雅黑" panose="020B0503020204020204" pitchFamily="34" charset="-122"/>
                <a:ea typeface="微软雅黑" panose="020B0503020204020204" pitchFamily="34" charset="-122"/>
              </a:rPr>
              <a:t>entity</a:t>
            </a:r>
            <a:r>
              <a:rPr lang="zh-CN" altLang="en-US" dirty="0">
                <a:latin typeface="微软雅黑" panose="020B0503020204020204" pitchFamily="34" charset="-122"/>
                <a:ea typeface="微软雅黑" panose="020B0503020204020204" pitchFamily="34" charset="-122"/>
              </a:rPr>
              <a:t>）或者概念（</a:t>
            </a:r>
            <a:r>
              <a:rPr lang="en-US" altLang="zh-CN" dirty="0">
                <a:latin typeface="微软雅黑" panose="020B0503020204020204" pitchFamily="34" charset="-122"/>
                <a:ea typeface="微软雅黑" panose="020B0503020204020204" pitchFamily="34" charset="-122"/>
              </a:rPr>
              <a:t>concept</a:t>
            </a:r>
            <a:r>
              <a:rPr lang="zh-CN" altLang="en-US" dirty="0">
                <a:latin typeface="微软雅黑" panose="020B0503020204020204" pitchFamily="34" charset="-122"/>
                <a:ea typeface="微软雅黑" panose="020B0503020204020204" pitchFamily="34" charset="-122"/>
              </a:rPr>
              <a:t>），边代表实体</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概念之间的各种语义关系。</a:t>
            </a:r>
            <a:endParaRPr lang="zh-CN" altLang="en-US" dirty="0">
              <a:latin typeface="微软雅黑" panose="020B0503020204020204" pitchFamily="34" charset="-122"/>
              <a:ea typeface="微软雅黑" panose="020B0503020204020204" pitchFamily="34" charset="-122"/>
            </a:endParaRPr>
          </a:p>
          <a:p>
            <a:endParaRPr lang="zh-CN" altLang="en-US" dirty="0"/>
          </a:p>
        </p:txBody>
      </p:sp>
      <p:sp>
        <p:nvSpPr>
          <p:cNvPr id="4" name="文本占位符 1"/>
          <p:cNvSpPr txBox="1"/>
          <p:nvPr/>
        </p:nvSpPr>
        <p:spPr>
          <a:xfrm>
            <a:off x="204708" y="95007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16.1.4 NLP </a:t>
            </a:r>
            <a:r>
              <a:rPr lang="zh-CN" altLang="en-US" sz="2000" dirty="0">
                <a:latin typeface="微软雅黑" panose="020B0503020204020204" pitchFamily="34" charset="-122"/>
                <a:ea typeface="微软雅黑" panose="020B0503020204020204" pitchFamily="34" charset="-122"/>
              </a:rPr>
              <a:t>的应用领域</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267317" y="16265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5988594" y="219445"/>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173470" y="1169836"/>
              <a:ext cx="2797073" cy="521970"/>
            </a:xfrm>
            <a:prstGeom prst="rect">
              <a:avLst/>
            </a:prstGeom>
            <a:noFill/>
          </p:spPr>
          <p:txBody>
            <a:bodyPr wrap="none" rtlCol="0">
              <a:spAutoFit/>
            </a:bodyPr>
            <a:lstStyle/>
            <a:p>
              <a:pPr algn="ctr"/>
              <a:r>
                <a:rPr lang="zh-CN" altLang="en-US" sz="2800" dirty="0">
                  <a:solidFill>
                    <a:srgbClr val="FFC000"/>
                  </a:solidFill>
                </a:rPr>
                <a:t>第十六章　项目实战：自然语言处理</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16.1</a:t>
              </a:r>
              <a:r>
                <a:rPr lang="zh-CN" altLang="en-US" sz="2100" spc="225" dirty="0">
                  <a:solidFill>
                    <a:schemeClr val="tx1">
                      <a:lumMod val="75000"/>
                      <a:lumOff val="25000"/>
                    </a:schemeClr>
                  </a:solidFill>
                </a:rPr>
                <a:t> 自然语言处理概述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80021"/>
            <a:ext cx="5693399" cy="424800"/>
            <a:chOff x="1807265" y="2935089"/>
            <a:chExt cx="5693399" cy="424800"/>
          </a:xfrm>
          <a:solidFill>
            <a:srgbClr val="2F5597"/>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54605" cy="414020"/>
            </a:xfrm>
            <a:prstGeom prst="rect">
              <a:avLst/>
            </a:prstGeom>
            <a:grpFill/>
          </p:spPr>
          <p:txBody>
            <a:bodyPr wrap="none">
              <a:spAutoFit/>
            </a:bodyPr>
            <a:lstStyle/>
            <a:p>
              <a:r>
                <a:rPr lang="en-US" altLang="zh-CN" sz="2100" spc="225" dirty="0">
                  <a:solidFill>
                    <a:schemeClr val="bg1"/>
                  </a:solidFill>
                </a:rPr>
                <a:t>16.2 NLTK </a:t>
              </a:r>
              <a:r>
                <a:rPr lang="zh-CN" altLang="en-US" sz="2100" spc="225" dirty="0">
                  <a:solidFill>
                    <a:schemeClr val="bg1"/>
                  </a:solidFill>
                </a:rPr>
                <a:t>简介 </a:t>
              </a:r>
              <a:endParaRPr lang="zh-CN" altLang="en-US" sz="2100" spc="225" dirty="0">
                <a:solidFill>
                  <a:schemeClr val="bg1"/>
                </a:solidFill>
              </a:endParaRPr>
            </a:p>
          </p:txBody>
        </p:sp>
      </p:grpSp>
      <p:grpSp>
        <p:nvGrpSpPr>
          <p:cNvPr id="69" name="组合 68"/>
          <p:cNvGrpSpPr/>
          <p:nvPr/>
        </p:nvGrpSpPr>
        <p:grpSpPr>
          <a:xfrm>
            <a:off x="1754535"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78455" cy="414020"/>
            </a:xfrm>
            <a:prstGeom prst="rect">
              <a:avLst/>
            </a:prstGeom>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16.3 </a:t>
              </a:r>
              <a:r>
                <a:rPr lang="en-US" altLang="zh-CN" sz="2100" spc="225" dirty="0" err="1">
                  <a:solidFill>
                    <a:schemeClr val="tx1">
                      <a:lumMod val="75000"/>
                      <a:lumOff val="25000"/>
                    </a:schemeClr>
                  </a:solidFill>
                </a:rPr>
                <a:t>gensim</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200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20032"/>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4240530" cy="737235"/>
            </a:xfrm>
            <a:prstGeom prst="rect">
              <a:avLst/>
            </a:prstGeom>
          </p:spPr>
          <p:txBody>
            <a:bodyPr wrap="none">
              <a:spAutoFit/>
            </a:bodyPr>
            <a:lstStyle/>
            <a:p>
              <a:pPr algn="l"/>
              <a:r>
                <a:rPr lang="en-US" altLang="zh-CN" sz="2100" spc="225" dirty="0">
                  <a:solidFill>
                    <a:schemeClr val="tx1">
                      <a:lumMod val="75000"/>
                      <a:lumOff val="25000"/>
                    </a:schemeClr>
                  </a:solidFill>
                </a:rPr>
                <a:t>16.4 </a:t>
              </a:r>
              <a:r>
                <a:rPr lang="zh-CN" altLang="en-US" sz="2100" spc="225" dirty="0">
                  <a:solidFill>
                    <a:schemeClr val="tx1">
                      <a:lumMod val="75000"/>
                      <a:lumOff val="25000"/>
                    </a:schemeClr>
                  </a:solidFill>
                </a:rPr>
                <a:t>案例剖析：文本情感分析</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5146018"/>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744980" cy="414020"/>
            </a:xfrm>
            <a:prstGeom prst="rect">
              <a:avLst/>
            </a:prstGeom>
            <a:grpFill/>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16.5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1" name="矩形 30"/>
          <p:cNvSpPr/>
          <p:nvPr/>
        </p:nvSpPr>
        <p:spPr>
          <a:xfrm>
            <a:off x="-1465768"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70205" y="1603375"/>
            <a:ext cx="7677785" cy="2936875"/>
          </a:xfrm>
        </p:spPr>
        <p:txBody>
          <a:bodyPr>
            <a:noAutofit/>
          </a:bodyPr>
          <a:lstStyle/>
          <a:p>
            <a:pPr>
              <a:lnSpc>
                <a:spcPct val="14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）用户友好性</a:t>
            </a:r>
            <a:endParaRPr lang="en-US" altLang="zh-CN" sz="2000" dirty="0">
              <a:latin typeface="微软雅黑" panose="020B0503020204020204" pitchFamily="34" charset="-122"/>
              <a:ea typeface="微软雅黑" panose="020B0503020204020204" pitchFamily="34" charset="-122"/>
            </a:endParaRPr>
          </a:p>
          <a:p>
            <a:pPr>
              <a:lnSpc>
                <a:spcPct val="14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）用户多样性</a:t>
            </a:r>
            <a:endParaRPr lang="en-US" altLang="zh-CN" sz="2000" dirty="0">
              <a:latin typeface="微软雅黑" panose="020B0503020204020204" pitchFamily="34" charset="-122"/>
              <a:ea typeface="微软雅黑" panose="020B0503020204020204" pitchFamily="34" charset="-122"/>
            </a:endParaRPr>
          </a:p>
          <a:p>
            <a:pPr>
              <a:lnSpc>
                <a:spcPct val="14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）平台无关性</a:t>
            </a:r>
            <a:endParaRPr lang="en-US" altLang="zh-CN" sz="2000" dirty="0">
              <a:latin typeface="微软雅黑" panose="020B0503020204020204" pitchFamily="34" charset="-122"/>
              <a:ea typeface="微软雅黑" panose="020B0503020204020204" pitchFamily="34" charset="-122"/>
            </a:endParaRPr>
          </a:p>
          <a:p>
            <a:pPr>
              <a:lnSpc>
                <a:spcPct val="14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）项目开源性</a:t>
            </a:r>
            <a:endParaRPr lang="en-US" altLang="zh-CN" sz="2000" dirty="0">
              <a:latin typeface="微软雅黑" panose="020B0503020204020204" pitchFamily="34" charset="-122"/>
              <a:ea typeface="微软雅黑" panose="020B0503020204020204" pitchFamily="34" charset="-122"/>
            </a:endParaRPr>
          </a:p>
          <a:p>
            <a:pPr>
              <a:lnSpc>
                <a:spcPct val="140000"/>
              </a:lnSpc>
            </a:pPr>
            <a:endParaRPr lang="zh-CN" altLang="en-US" sz="2000"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275828" y="94810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16.2.1 NLTK </a:t>
            </a:r>
            <a:r>
              <a:rPr lang="zh-CN" altLang="en-US" sz="2000" dirty="0">
                <a:latin typeface="微软雅黑" panose="020B0503020204020204" pitchFamily="34" charset="-122"/>
                <a:ea typeface="微软雅黑" panose="020B0503020204020204" pitchFamily="34" charset="-122"/>
              </a:rPr>
              <a:t>的特点与功能  </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172067" y="10550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rPr>
              <a:t>16.2 </a:t>
            </a:r>
            <a:r>
              <a:rPr lang="zh-CN" altLang="en-US" sz="2100" b="1" spc="225" dirty="0">
                <a:solidFill>
                  <a:prstClr val="white"/>
                </a:solidFill>
                <a:latin typeface="微软雅黑" panose="020B0503020204020204" pitchFamily="34" charset="-122"/>
                <a:ea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rPr>
              <a:t>NLTK </a:t>
            </a:r>
            <a:r>
              <a:rPr lang="zh-CN" altLang="en-US" sz="2100" b="1" spc="225" dirty="0">
                <a:solidFill>
                  <a:prstClr val="white"/>
                </a:solidFill>
                <a:latin typeface="微软雅黑" panose="020B0503020204020204" pitchFamily="34" charset="-122"/>
                <a:ea typeface="微软雅黑" panose="020B0503020204020204" pitchFamily="34" charset="-122"/>
              </a:rPr>
              <a:t>简介 </a:t>
            </a:r>
            <a:endParaRPr lang="zh-CN" altLang="en-US" sz="2100" b="1" spc="225" dirty="0">
              <a:solidFill>
                <a:prstClr val="white"/>
              </a:solidFill>
              <a:latin typeface="微软雅黑" panose="020B0503020204020204" pitchFamily="34" charset="-122"/>
              <a:ea typeface="微软雅黑" panose="020B0503020204020204" pitchFamily="34" charset="-122"/>
            </a:endParaRPr>
          </a:p>
        </p:txBody>
      </p:sp>
      <p:sp>
        <p:nvSpPr>
          <p:cNvPr id="6" name="TextBox 4"/>
          <p:cNvSpPr txBox="1"/>
          <p:nvPr/>
        </p:nvSpPr>
        <p:spPr>
          <a:xfrm>
            <a:off x="6097814" y="21881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90855" y="1586230"/>
            <a:ext cx="8435975" cy="4408805"/>
          </a:xfrm>
        </p:spPr>
        <p:txBody>
          <a:bodyPr>
            <a:normAutofit fontScale="87500" lnSpcReduction="10000"/>
          </a:bodyPr>
          <a:lstStyle/>
          <a:p>
            <a:pPr>
              <a:lnSpc>
                <a:spcPct val="140000"/>
              </a:lnSpc>
            </a:pPr>
            <a:r>
              <a:rPr lang="zh-CN" altLang="en-US" sz="1830" dirty="0">
                <a:latin typeface="微软雅黑" panose="020B0503020204020204" pitchFamily="34" charset="-122"/>
                <a:ea typeface="微软雅黑" panose="020B0503020204020204" pitchFamily="34" charset="-122"/>
              </a:rPr>
              <a:t>针对数据模型的安装，可以采取命令方式或交互式安装，具体步骤如下。</a:t>
            </a:r>
            <a:endParaRPr lang="zh-CN" altLang="en-US" sz="1830" dirty="0">
              <a:latin typeface="微软雅黑" panose="020B0503020204020204" pitchFamily="34" charset="-122"/>
              <a:ea typeface="微软雅黑" panose="020B0503020204020204" pitchFamily="34" charset="-122"/>
            </a:endParaRPr>
          </a:p>
          <a:p>
            <a:pPr>
              <a:lnSpc>
                <a:spcPct val="140000"/>
              </a:lnSpc>
            </a:pPr>
            <a:r>
              <a:rPr lang="zh-CN" altLang="en-US" sz="1830" b="1" u="sng" dirty="0">
                <a:solidFill>
                  <a:srgbClr val="FF0000"/>
                </a:solidFill>
                <a:latin typeface="微软雅黑" panose="020B0503020204020204" pitchFamily="34" charset="-122"/>
                <a:ea typeface="微软雅黑" panose="020B0503020204020204" pitchFamily="34" charset="-122"/>
              </a:rPr>
              <a:t>（</a:t>
            </a:r>
            <a:r>
              <a:rPr lang="en-US" altLang="zh-CN" sz="1830" b="1" u="sng" dirty="0">
                <a:solidFill>
                  <a:srgbClr val="FF0000"/>
                </a:solidFill>
                <a:latin typeface="微软雅黑" panose="020B0503020204020204" pitchFamily="34" charset="-122"/>
                <a:ea typeface="微软雅黑" panose="020B0503020204020204" pitchFamily="34" charset="-122"/>
              </a:rPr>
              <a:t>1</a:t>
            </a:r>
            <a:r>
              <a:rPr lang="zh-CN" altLang="en-US" sz="1830" b="1" u="sng" dirty="0">
                <a:solidFill>
                  <a:srgbClr val="FF0000"/>
                </a:solidFill>
                <a:latin typeface="微软雅黑" panose="020B0503020204020204" pitchFamily="34" charset="-122"/>
                <a:ea typeface="微软雅黑" panose="020B0503020204020204" pitchFamily="34" charset="-122"/>
              </a:rPr>
              <a:t>）命令式安装</a:t>
            </a:r>
            <a:r>
              <a:rPr lang="zh-CN" altLang="en-US" sz="1830" dirty="0">
                <a:latin typeface="微软雅黑" panose="020B0503020204020204" pitchFamily="34" charset="-122"/>
                <a:ea typeface="微软雅黑" panose="020B0503020204020204" pitchFamily="34" charset="-122"/>
              </a:rPr>
              <a:t>：这是一种自动化的安装方法，当不确定所需的数据集时，可采取该方式来安装 </a:t>
            </a:r>
            <a:r>
              <a:rPr lang="en-US" altLang="zh-CN" sz="1830" dirty="0">
                <a:latin typeface="微软雅黑" panose="020B0503020204020204" pitchFamily="34" charset="-122"/>
                <a:ea typeface="微软雅黑" panose="020B0503020204020204" pitchFamily="34" charset="-122"/>
              </a:rPr>
              <a:t>NLTK data </a:t>
            </a:r>
            <a:r>
              <a:rPr lang="zh-CN" altLang="en-US" sz="1830" dirty="0">
                <a:latin typeface="微软雅黑" panose="020B0503020204020204" pitchFamily="34" charset="-122"/>
                <a:ea typeface="微软雅黑" panose="020B0503020204020204" pitchFamily="34" charset="-122"/>
              </a:rPr>
              <a:t>模块。此时，需要在 </a:t>
            </a:r>
            <a:r>
              <a:rPr lang="en-US" altLang="zh-CN" sz="1830" dirty="0">
                <a:latin typeface="微软雅黑" panose="020B0503020204020204" pitchFamily="34" charset="-122"/>
                <a:ea typeface="微软雅黑" panose="020B0503020204020204" pitchFamily="34" charset="-122"/>
              </a:rPr>
              <a:t>Python </a:t>
            </a:r>
            <a:r>
              <a:rPr lang="zh-CN" altLang="en-US" sz="1830" dirty="0">
                <a:latin typeface="微软雅黑" panose="020B0503020204020204" pitchFamily="34" charset="-122"/>
                <a:ea typeface="微软雅黑" panose="020B0503020204020204" pitchFamily="34" charset="-122"/>
              </a:rPr>
              <a:t>命令行中输入 </a:t>
            </a:r>
            <a:r>
              <a:rPr lang="en-US" altLang="zh-CN" sz="1830" dirty="0">
                <a:latin typeface="微软雅黑" panose="020B0503020204020204" pitchFamily="34" charset="-122"/>
                <a:ea typeface="微软雅黑" panose="020B0503020204020204" pitchFamily="34" charset="-122"/>
              </a:rPr>
              <a:t>python -m </a:t>
            </a:r>
            <a:r>
              <a:rPr lang="en-US" altLang="zh-CN" sz="1830" dirty="0" err="1">
                <a:latin typeface="微软雅黑" panose="020B0503020204020204" pitchFamily="34" charset="-122"/>
                <a:ea typeface="微软雅黑" panose="020B0503020204020204" pitchFamily="34" charset="-122"/>
              </a:rPr>
              <a:t>nltk.downloader</a:t>
            </a:r>
            <a:r>
              <a:rPr lang="en-US" altLang="zh-CN" sz="1830" dirty="0">
                <a:latin typeface="微软雅黑" panose="020B0503020204020204" pitchFamily="34" charset="-122"/>
                <a:ea typeface="微软雅黑" panose="020B0503020204020204" pitchFamily="34" charset="-122"/>
              </a:rPr>
              <a:t> all </a:t>
            </a:r>
            <a:r>
              <a:rPr lang="zh-CN" altLang="en-US" sz="1830" dirty="0">
                <a:latin typeface="微软雅黑" panose="020B0503020204020204" pitchFamily="34" charset="-122"/>
                <a:ea typeface="微软雅黑" panose="020B0503020204020204" pitchFamily="34" charset="-122"/>
              </a:rPr>
              <a:t>来安装，或者在 </a:t>
            </a:r>
            <a:r>
              <a:rPr lang="en-US" altLang="zh-CN" sz="1830" dirty="0">
                <a:latin typeface="微软雅黑" panose="020B0503020204020204" pitchFamily="34" charset="-122"/>
                <a:ea typeface="微软雅黑" panose="020B0503020204020204" pitchFamily="34" charset="-122"/>
              </a:rPr>
              <a:t>Python </a:t>
            </a:r>
            <a:r>
              <a:rPr lang="zh-CN" altLang="en-US" sz="1830" dirty="0">
                <a:latin typeface="微软雅黑" panose="020B0503020204020204" pitchFamily="34" charset="-122"/>
                <a:ea typeface="微软雅黑" panose="020B0503020204020204" pitchFamily="34" charset="-122"/>
              </a:rPr>
              <a:t>解释器中通过语句 </a:t>
            </a:r>
            <a:r>
              <a:rPr lang="en-US" altLang="zh-CN" sz="1830" dirty="0" err="1">
                <a:latin typeface="微软雅黑" panose="020B0503020204020204" pitchFamily="34" charset="-122"/>
                <a:ea typeface="微软雅黑" panose="020B0503020204020204" pitchFamily="34" charset="-122"/>
              </a:rPr>
              <a:t>nltk.download</a:t>
            </a:r>
            <a:r>
              <a:rPr lang="en-US" altLang="zh-CN" sz="1830" dirty="0">
                <a:latin typeface="微软雅黑" panose="020B0503020204020204" pitchFamily="34" charset="-122"/>
                <a:ea typeface="微软雅黑" panose="020B0503020204020204" pitchFamily="34" charset="-122"/>
              </a:rPr>
              <a:t>(“”)</a:t>
            </a:r>
            <a:r>
              <a:rPr lang="zh-CN" altLang="en-US" sz="1830" dirty="0">
                <a:latin typeface="微软雅黑" panose="020B0503020204020204" pitchFamily="34" charset="-122"/>
                <a:ea typeface="微软雅黑" panose="020B0503020204020204" pitchFamily="34" charset="-122"/>
              </a:rPr>
              <a:t>完成指定数据子集的安装。</a:t>
            </a:r>
            <a:endParaRPr lang="zh-CN" altLang="en-US" sz="1830" dirty="0">
              <a:latin typeface="微软雅黑" panose="020B0503020204020204" pitchFamily="34" charset="-122"/>
              <a:ea typeface="微软雅黑" panose="020B0503020204020204" pitchFamily="34" charset="-122"/>
            </a:endParaRPr>
          </a:p>
          <a:p>
            <a:pPr>
              <a:lnSpc>
                <a:spcPct val="140000"/>
              </a:lnSpc>
            </a:pPr>
            <a:r>
              <a:rPr lang="zh-CN" altLang="en-US" sz="1830" b="1" u="sng" dirty="0">
                <a:solidFill>
                  <a:srgbClr val="FF0000"/>
                </a:solidFill>
                <a:latin typeface="微软雅黑" panose="020B0503020204020204" pitchFamily="34" charset="-122"/>
                <a:ea typeface="微软雅黑" panose="020B0503020204020204" pitchFamily="34" charset="-122"/>
              </a:rPr>
              <a:t>（</a:t>
            </a:r>
            <a:r>
              <a:rPr lang="en-US" altLang="zh-CN" sz="1830" b="1" u="sng" dirty="0">
                <a:solidFill>
                  <a:srgbClr val="FF0000"/>
                </a:solidFill>
                <a:latin typeface="微软雅黑" panose="020B0503020204020204" pitchFamily="34" charset="-122"/>
                <a:ea typeface="微软雅黑" panose="020B0503020204020204" pitchFamily="34" charset="-122"/>
              </a:rPr>
              <a:t>2</a:t>
            </a:r>
            <a:r>
              <a:rPr lang="zh-CN" altLang="en-US" sz="1830" b="1" u="sng" dirty="0">
                <a:solidFill>
                  <a:srgbClr val="FF0000"/>
                </a:solidFill>
                <a:latin typeface="微软雅黑" panose="020B0503020204020204" pitchFamily="34" charset="-122"/>
                <a:ea typeface="微软雅黑" panose="020B0503020204020204" pitchFamily="34" charset="-122"/>
              </a:rPr>
              <a:t>）交互式安装</a:t>
            </a:r>
            <a:r>
              <a:rPr lang="zh-CN" altLang="en-US" sz="1830" dirty="0">
                <a:latin typeface="微软雅黑" panose="020B0503020204020204" pitchFamily="34" charset="-122"/>
                <a:ea typeface="微软雅黑" panose="020B0503020204020204" pitchFamily="34" charset="-122"/>
              </a:rPr>
              <a:t>：通过语句 </a:t>
            </a:r>
            <a:r>
              <a:rPr lang="en-US" altLang="zh-CN" sz="1830" dirty="0" err="1">
                <a:latin typeface="微软雅黑" panose="020B0503020204020204" pitchFamily="34" charset="-122"/>
                <a:ea typeface="微软雅黑" panose="020B0503020204020204" pitchFamily="34" charset="-122"/>
              </a:rPr>
              <a:t>nltk.download</a:t>
            </a:r>
            <a:r>
              <a:rPr lang="en-US" altLang="zh-CN" sz="1830" dirty="0">
                <a:latin typeface="微软雅黑" panose="020B0503020204020204" pitchFamily="34" charset="-122"/>
                <a:ea typeface="微软雅黑" panose="020B0503020204020204" pitchFamily="34" charset="-122"/>
              </a:rPr>
              <a:t>( )</a:t>
            </a:r>
            <a:r>
              <a:rPr lang="zh-CN" altLang="en-US" sz="1830" dirty="0">
                <a:latin typeface="微软雅黑" panose="020B0503020204020204" pitchFamily="34" charset="-122"/>
                <a:ea typeface="微软雅黑" panose="020B0503020204020204" pitchFamily="34" charset="-122"/>
              </a:rPr>
              <a:t>调用 </a:t>
            </a:r>
            <a:r>
              <a:rPr lang="en-US" altLang="zh-CN" sz="1830" dirty="0">
                <a:latin typeface="微软雅黑" panose="020B0503020204020204" pitchFamily="34" charset="-122"/>
                <a:ea typeface="微软雅黑" panose="020B0503020204020204" pitchFamily="34" charset="-122"/>
              </a:rPr>
              <a:t>NLTK Downloader </a:t>
            </a:r>
            <a:r>
              <a:rPr lang="zh-CN" altLang="en-US" sz="1830" dirty="0">
                <a:latin typeface="微软雅黑" panose="020B0503020204020204" pitchFamily="34" charset="-122"/>
                <a:ea typeface="微软雅黑" panose="020B0503020204020204" pitchFamily="34" charset="-122"/>
              </a:rPr>
              <a:t>图形化交互窗口，然后选择“文件”→“更改下载目录”命令，设置数据集的安装目录。最后选择需要安装的数据子集。</a:t>
            </a:r>
            <a:endParaRPr lang="en-US" altLang="zh-CN" sz="1830" dirty="0">
              <a:latin typeface="微软雅黑" panose="020B0503020204020204" pitchFamily="34" charset="-122"/>
              <a:ea typeface="微软雅黑" panose="020B0503020204020204" pitchFamily="34" charset="-122"/>
            </a:endParaRPr>
          </a:p>
          <a:p>
            <a:pPr>
              <a:lnSpc>
                <a:spcPct val="140000"/>
              </a:lnSpc>
            </a:pPr>
            <a:r>
              <a:rPr lang="zh-CN" altLang="en-US" sz="1830" b="1" dirty="0">
                <a:solidFill>
                  <a:srgbClr val="FF0000"/>
                </a:solidFill>
                <a:latin typeface="微软雅黑" panose="020B0503020204020204" pitchFamily="34" charset="-122"/>
                <a:ea typeface="微软雅黑" panose="020B0503020204020204" pitchFamily="34" charset="-122"/>
              </a:rPr>
              <a:t>注意事项：</a:t>
            </a:r>
            <a:r>
              <a:rPr lang="zh-CN" altLang="en-US" sz="1830" dirty="0">
                <a:solidFill>
                  <a:srgbClr val="FF0000"/>
                </a:solidFill>
                <a:latin typeface="微软雅黑" panose="020B0503020204020204" pitchFamily="34" charset="-122"/>
                <a:ea typeface="微软雅黑" panose="020B0503020204020204" pitchFamily="34" charset="-122"/>
              </a:rPr>
              <a:t>采用交互式安装时，需根据操作系统的类型确定数据的安装目录，</a:t>
            </a:r>
            <a:r>
              <a:rPr lang="en-US" altLang="zh-CN" sz="1830" dirty="0">
                <a:solidFill>
                  <a:srgbClr val="FF0000"/>
                </a:solidFill>
                <a:latin typeface="微软雅黑" panose="020B0503020204020204" pitchFamily="34" charset="-122"/>
                <a:ea typeface="微软雅黑" panose="020B0503020204020204" pitchFamily="34" charset="-122"/>
              </a:rPr>
              <a:t>Windows </a:t>
            </a:r>
            <a:r>
              <a:rPr lang="zh-CN" altLang="en-US" sz="1830" dirty="0">
                <a:solidFill>
                  <a:srgbClr val="FF0000"/>
                </a:solidFill>
                <a:latin typeface="微软雅黑" panose="020B0503020204020204" pitchFamily="34" charset="-122"/>
                <a:ea typeface="微软雅黑" panose="020B0503020204020204" pitchFamily="34" charset="-122"/>
              </a:rPr>
              <a:t>平台需设置为 </a:t>
            </a:r>
            <a:r>
              <a:rPr lang="en-US" altLang="zh-CN" sz="1830" dirty="0">
                <a:solidFill>
                  <a:srgbClr val="FF0000"/>
                </a:solidFill>
                <a:latin typeface="微软雅黑" panose="020B0503020204020204" pitchFamily="34" charset="-122"/>
                <a:ea typeface="微软雅黑" panose="020B0503020204020204" pitchFamily="34" charset="-122"/>
              </a:rPr>
              <a:t>C</a:t>
            </a:r>
            <a:r>
              <a:rPr lang="zh-CN" altLang="en-US" sz="1830" dirty="0">
                <a:solidFill>
                  <a:srgbClr val="FF0000"/>
                </a:solidFill>
                <a:latin typeface="微软雅黑" panose="020B0503020204020204" pitchFamily="34" charset="-122"/>
                <a:ea typeface="微软雅黑" panose="020B0503020204020204" pitchFamily="34" charset="-122"/>
              </a:rPr>
              <a:t>：</a:t>
            </a:r>
            <a:r>
              <a:rPr lang="en-US" altLang="zh-CN" sz="1830" dirty="0">
                <a:solidFill>
                  <a:srgbClr val="FF0000"/>
                </a:solidFill>
                <a:latin typeface="微软雅黑" panose="020B0503020204020204" pitchFamily="34" charset="-122"/>
                <a:ea typeface="微软雅黑" panose="020B0503020204020204" pitchFamily="34" charset="-122"/>
              </a:rPr>
              <a:t> \ </a:t>
            </a:r>
            <a:r>
              <a:rPr lang="en-US" altLang="zh-CN" sz="1830" dirty="0" err="1">
                <a:solidFill>
                  <a:srgbClr val="FF0000"/>
                </a:solidFill>
                <a:latin typeface="微软雅黑" panose="020B0503020204020204" pitchFamily="34" charset="-122"/>
                <a:ea typeface="微软雅黑" panose="020B0503020204020204" pitchFamily="34" charset="-122"/>
              </a:rPr>
              <a:t>nltk_data</a:t>
            </a:r>
            <a:r>
              <a:rPr lang="zh-CN" altLang="en-US" sz="1830" dirty="0">
                <a:solidFill>
                  <a:srgbClr val="FF0000"/>
                </a:solidFill>
                <a:latin typeface="微软雅黑" panose="020B0503020204020204" pitchFamily="34" charset="-122"/>
                <a:ea typeface="微软雅黑" panose="020B0503020204020204" pitchFamily="34" charset="-122"/>
              </a:rPr>
              <a:t>；</a:t>
            </a:r>
            <a:r>
              <a:rPr lang="en-US" altLang="zh-CN" sz="1830" dirty="0">
                <a:solidFill>
                  <a:srgbClr val="FF0000"/>
                </a:solidFill>
                <a:latin typeface="微软雅黑" panose="020B0503020204020204" pitchFamily="34" charset="-122"/>
                <a:ea typeface="微软雅黑" panose="020B0503020204020204" pitchFamily="34" charset="-122"/>
              </a:rPr>
              <a:t>Mac OS </a:t>
            </a:r>
            <a:r>
              <a:rPr lang="zh-CN" altLang="en-US" sz="1830" dirty="0">
                <a:solidFill>
                  <a:srgbClr val="FF0000"/>
                </a:solidFill>
                <a:latin typeface="微软雅黑" panose="020B0503020204020204" pitchFamily="34" charset="-122"/>
                <a:ea typeface="微软雅黑" panose="020B0503020204020204" pitchFamily="34" charset="-122"/>
              </a:rPr>
              <a:t>平台需设置为 </a:t>
            </a:r>
            <a:r>
              <a:rPr lang="en-US" altLang="zh-CN" sz="1830" dirty="0">
                <a:solidFill>
                  <a:srgbClr val="FF0000"/>
                </a:solidFill>
                <a:latin typeface="微软雅黑" panose="020B0503020204020204" pitchFamily="34" charset="-122"/>
                <a:ea typeface="微软雅黑" panose="020B0503020204020204" pitchFamily="34" charset="-122"/>
              </a:rPr>
              <a:t>/ </a:t>
            </a:r>
            <a:r>
              <a:rPr lang="en-US" altLang="zh-CN" sz="1830" dirty="0" err="1">
                <a:solidFill>
                  <a:srgbClr val="FF0000"/>
                </a:solidFill>
                <a:latin typeface="微软雅黑" panose="020B0503020204020204" pitchFamily="34" charset="-122"/>
                <a:ea typeface="微软雅黑" panose="020B0503020204020204" pitchFamily="34" charset="-122"/>
              </a:rPr>
              <a:t>usr</a:t>
            </a:r>
            <a:r>
              <a:rPr lang="en-US" altLang="zh-CN" sz="1830" dirty="0">
                <a:solidFill>
                  <a:srgbClr val="FF0000"/>
                </a:solidFill>
                <a:latin typeface="微软雅黑" panose="020B0503020204020204" pitchFamily="34" charset="-122"/>
                <a:ea typeface="微软雅黑" panose="020B0503020204020204" pitchFamily="34" charset="-122"/>
              </a:rPr>
              <a:t> / local / share / </a:t>
            </a:r>
            <a:r>
              <a:rPr lang="en-US" altLang="zh-CN" sz="1830" dirty="0" err="1">
                <a:solidFill>
                  <a:srgbClr val="FF0000"/>
                </a:solidFill>
                <a:latin typeface="微软雅黑" panose="020B0503020204020204" pitchFamily="34" charset="-122"/>
                <a:ea typeface="微软雅黑" panose="020B0503020204020204" pitchFamily="34" charset="-122"/>
              </a:rPr>
              <a:t>nltk_data</a:t>
            </a:r>
            <a:r>
              <a:rPr lang="zh-CN" altLang="en-US" sz="1830" dirty="0">
                <a:solidFill>
                  <a:srgbClr val="FF0000"/>
                </a:solidFill>
                <a:latin typeface="微软雅黑" panose="020B0503020204020204" pitchFamily="34" charset="-122"/>
                <a:ea typeface="微软雅黑" panose="020B0503020204020204" pitchFamily="34" charset="-122"/>
              </a:rPr>
              <a:t>；</a:t>
            </a:r>
            <a:r>
              <a:rPr lang="en-US" altLang="zh-CN" sz="1830" dirty="0">
                <a:solidFill>
                  <a:srgbClr val="FF0000"/>
                </a:solidFill>
                <a:latin typeface="微软雅黑" panose="020B0503020204020204" pitchFamily="34" charset="-122"/>
                <a:ea typeface="微软雅黑" panose="020B0503020204020204" pitchFamily="34" charset="-122"/>
              </a:rPr>
              <a:t>UNIX </a:t>
            </a:r>
            <a:r>
              <a:rPr lang="zh-CN" altLang="en-US" sz="1830" dirty="0">
                <a:solidFill>
                  <a:srgbClr val="FF0000"/>
                </a:solidFill>
                <a:latin typeface="微软雅黑" panose="020B0503020204020204" pitchFamily="34" charset="-122"/>
                <a:ea typeface="微软雅黑" panose="020B0503020204020204" pitchFamily="34" charset="-122"/>
              </a:rPr>
              <a:t>平台需设置为</a:t>
            </a:r>
            <a:r>
              <a:rPr lang="en-US" altLang="zh-CN" sz="1830" dirty="0">
                <a:solidFill>
                  <a:srgbClr val="FF0000"/>
                </a:solidFill>
                <a:latin typeface="微软雅黑" panose="020B0503020204020204" pitchFamily="34" charset="-122"/>
                <a:ea typeface="微软雅黑" panose="020B0503020204020204" pitchFamily="34" charset="-122"/>
              </a:rPr>
              <a:t>/ </a:t>
            </a:r>
            <a:r>
              <a:rPr lang="en-US" altLang="zh-CN" sz="1830" dirty="0" err="1">
                <a:solidFill>
                  <a:srgbClr val="FF0000"/>
                </a:solidFill>
                <a:latin typeface="微软雅黑" panose="020B0503020204020204" pitchFamily="34" charset="-122"/>
                <a:ea typeface="微软雅黑" panose="020B0503020204020204" pitchFamily="34" charset="-122"/>
              </a:rPr>
              <a:t>usr</a:t>
            </a:r>
            <a:r>
              <a:rPr lang="en-US" altLang="zh-CN" sz="1830" dirty="0">
                <a:solidFill>
                  <a:srgbClr val="FF0000"/>
                </a:solidFill>
                <a:latin typeface="微软雅黑" panose="020B0503020204020204" pitchFamily="34" charset="-122"/>
                <a:ea typeface="微软雅黑" panose="020B0503020204020204" pitchFamily="34" charset="-122"/>
              </a:rPr>
              <a:t> / share / </a:t>
            </a:r>
            <a:r>
              <a:rPr lang="en-US" altLang="zh-CN" sz="1830" dirty="0" err="1">
                <a:solidFill>
                  <a:srgbClr val="FF0000"/>
                </a:solidFill>
                <a:latin typeface="微软雅黑" panose="020B0503020204020204" pitchFamily="34" charset="-122"/>
                <a:ea typeface="微软雅黑" panose="020B0503020204020204" pitchFamily="34" charset="-122"/>
              </a:rPr>
              <a:t>nltk_data</a:t>
            </a:r>
            <a:r>
              <a:rPr lang="zh-CN" altLang="en-US" sz="1830" dirty="0">
                <a:solidFill>
                  <a:srgbClr val="FF0000"/>
                </a:solidFill>
                <a:latin typeface="微软雅黑" panose="020B0503020204020204" pitchFamily="34" charset="-122"/>
                <a:ea typeface="微软雅黑" panose="020B0503020204020204" pitchFamily="34" charset="-122"/>
              </a:rPr>
              <a:t>，如果未按上述操作系统要求设置目录，则需要设 </a:t>
            </a:r>
            <a:r>
              <a:rPr lang="en-US" altLang="zh-CN" sz="1830" dirty="0">
                <a:solidFill>
                  <a:srgbClr val="FF0000"/>
                </a:solidFill>
                <a:latin typeface="微软雅黑" panose="020B0503020204020204" pitchFamily="34" charset="-122"/>
                <a:ea typeface="微软雅黑" panose="020B0503020204020204" pitchFamily="34" charset="-122"/>
              </a:rPr>
              <a:t>NLTK_DATA </a:t>
            </a:r>
            <a:r>
              <a:rPr lang="zh-CN" altLang="en-US" sz="1830" dirty="0">
                <a:solidFill>
                  <a:srgbClr val="FF0000"/>
                </a:solidFill>
                <a:latin typeface="微软雅黑" panose="020B0503020204020204" pitchFamily="34" charset="-122"/>
                <a:ea typeface="微软雅黑" panose="020B0503020204020204" pitchFamily="34" charset="-122"/>
              </a:rPr>
              <a:t>环境变量来指定其安装路径。</a:t>
            </a:r>
            <a:endParaRPr lang="en-US" altLang="zh-CN" sz="1830" dirty="0">
              <a:solidFill>
                <a:srgbClr val="FF0000"/>
              </a:solidFill>
              <a:latin typeface="微软雅黑" panose="020B0503020204020204" pitchFamily="34" charset="-122"/>
              <a:ea typeface="微软雅黑" panose="020B0503020204020204" pitchFamily="34" charset="-122"/>
            </a:endParaRPr>
          </a:p>
          <a:p>
            <a:endParaRPr lang="en-US" altLang="zh-CN" dirty="0"/>
          </a:p>
          <a:p>
            <a:endParaRPr lang="zh-CN" altLang="en-US" dirty="0"/>
          </a:p>
        </p:txBody>
      </p:sp>
      <p:sp>
        <p:nvSpPr>
          <p:cNvPr id="4" name="文本占位符 1"/>
          <p:cNvSpPr txBox="1"/>
          <p:nvPr/>
        </p:nvSpPr>
        <p:spPr>
          <a:xfrm>
            <a:off x="150098"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16.2.2 NLTK </a:t>
            </a:r>
            <a:r>
              <a:rPr lang="zh-CN" altLang="en-US" sz="2000" dirty="0">
                <a:latin typeface="微软雅黑" panose="020B0503020204020204" pitchFamily="34" charset="-122"/>
                <a:ea typeface="微软雅黑" panose="020B0503020204020204" pitchFamily="34" charset="-122"/>
              </a:rPr>
              <a:t>的安装与测试   </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149842" y="162022"/>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16.2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NLTK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简介</a:t>
            </a:r>
            <a:r>
              <a:rPr lang="zh-CN" altLang="en-US" sz="2100" b="1" spc="225" dirty="0">
                <a:solidFill>
                  <a:prstClr val="white"/>
                </a:solidFill>
              </a:rPr>
              <a:t> </a:t>
            </a:r>
            <a:endParaRPr lang="zh-CN" altLang="en-US" sz="2100" b="1" spc="225" dirty="0">
              <a:solidFill>
                <a:prstClr val="white"/>
              </a:solidFill>
            </a:endParaRPr>
          </a:p>
        </p:txBody>
      </p:sp>
      <p:sp>
        <p:nvSpPr>
          <p:cNvPr id="6" name="TextBox 4"/>
          <p:cNvSpPr txBox="1"/>
          <p:nvPr/>
        </p:nvSpPr>
        <p:spPr>
          <a:xfrm>
            <a:off x="6052729" y="218175"/>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txBox="1"/>
          <p:nvPr/>
        </p:nvSpPr>
        <p:spPr>
          <a:xfrm>
            <a:off x="167878" y="89413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16.2.2 NLTK </a:t>
            </a:r>
            <a:r>
              <a:rPr lang="zh-CN" altLang="en-US" sz="2000" dirty="0">
                <a:latin typeface="微软雅黑" panose="020B0503020204020204" pitchFamily="34" charset="-122"/>
                <a:ea typeface="微软雅黑" panose="020B0503020204020204" pitchFamily="34" charset="-122"/>
              </a:rPr>
              <a:t>的安装与测试   </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90152" y="10550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16.2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NLTK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简介</a:t>
            </a:r>
            <a:r>
              <a:rPr lang="zh-CN" altLang="en-US" sz="2100" b="1" spc="225" dirty="0">
                <a:solidFill>
                  <a:prstClr val="white"/>
                </a:solidFill>
              </a:rPr>
              <a:t> </a:t>
            </a:r>
            <a:endParaRPr lang="zh-CN" altLang="en-US" sz="2100" b="1" spc="225" dirty="0">
              <a:solidFill>
                <a:prstClr val="white"/>
              </a:solidFill>
            </a:endParaRPr>
          </a:p>
        </p:txBody>
      </p:sp>
      <p:sp>
        <p:nvSpPr>
          <p:cNvPr id="6" name="TextBox 4"/>
          <p:cNvSpPr txBox="1"/>
          <p:nvPr/>
        </p:nvSpPr>
        <p:spPr>
          <a:xfrm>
            <a:off x="6069874" y="162295"/>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Lst>
          </a:blip>
          <a:srcRect l="11184" t="4883" r="8988"/>
          <a:stretch>
            <a:fillRect/>
          </a:stretch>
        </p:blipFill>
        <p:spPr>
          <a:xfrm>
            <a:off x="339090" y="1869440"/>
            <a:ext cx="4266565" cy="3545205"/>
          </a:xfrm>
          <a:prstGeom prst="rect">
            <a:avLst/>
          </a:prstGeom>
        </p:spPr>
      </p:pic>
      <p:pic>
        <p:nvPicPr>
          <p:cNvPr id="10" name="图片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05655" y="1884045"/>
            <a:ext cx="4312920" cy="35217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66090" y="2027555"/>
            <a:ext cx="7900670" cy="2375535"/>
          </a:xfrm>
        </p:spPr>
        <p:txBody>
          <a:bodyPr>
            <a:normAutofit/>
          </a:bodyPr>
          <a:lstStyle/>
          <a:p>
            <a:pPr indent="720090">
              <a:lnSpc>
                <a:spcPct val="170000"/>
              </a:lnSpc>
            </a:pP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是业界最为知名的 </a:t>
            </a:r>
            <a:r>
              <a:rPr lang="en-US" altLang="zh-CN" dirty="0">
                <a:latin typeface="微软雅黑" panose="020B0503020204020204" pitchFamily="34" charset="-122"/>
                <a:ea typeface="微软雅黑" panose="020B0503020204020204" pitchFamily="34" charset="-122"/>
              </a:rPr>
              <a:t>Python </a:t>
            </a:r>
            <a:r>
              <a:rPr lang="zh-CN" altLang="en-US" dirty="0">
                <a:latin typeface="微软雅黑" panose="020B0503020204020204" pitchFamily="34" charset="-122"/>
                <a:ea typeface="微软雅黑" panose="020B0503020204020204" pitchFamily="34" charset="-122"/>
              </a:rPr>
              <a:t>自然语言处理工具，主要用于标记化、词形还原、词干化、解析、</a:t>
            </a:r>
            <a:r>
              <a:rPr lang="en-US" altLang="zh-CN" dirty="0">
                <a:latin typeface="微软雅黑" panose="020B0503020204020204" pitchFamily="34" charset="-122"/>
                <a:ea typeface="微软雅黑" panose="020B0503020204020204" pitchFamily="34" charset="-122"/>
              </a:rPr>
              <a:t>POS </a:t>
            </a:r>
            <a:r>
              <a:rPr lang="zh-CN" altLang="en-US" dirty="0">
                <a:latin typeface="微软雅黑" panose="020B0503020204020204" pitchFamily="34" charset="-122"/>
                <a:ea typeface="微软雅黑" panose="020B0503020204020204" pitchFamily="34" charset="-122"/>
              </a:rPr>
              <a:t>标注等任务，该库具有几乎所有 </a:t>
            </a:r>
            <a:r>
              <a:rPr lang="en-US" altLang="zh-CN" dirty="0">
                <a:latin typeface="微软雅黑" panose="020B0503020204020204" pitchFamily="34" charset="-122"/>
                <a:ea typeface="微软雅黑" panose="020B0503020204020204" pitchFamily="34" charset="-122"/>
              </a:rPr>
              <a:t>NLP </a:t>
            </a:r>
            <a:r>
              <a:rPr lang="zh-CN" altLang="en-US" dirty="0">
                <a:latin typeface="微软雅黑" panose="020B0503020204020204" pitchFamily="34" charset="-122"/>
                <a:ea typeface="微软雅黑" panose="020B0503020204020204" pitchFamily="34" charset="-122"/>
              </a:rPr>
              <a:t>任务的工具。</a:t>
            </a:r>
            <a:endParaRPr lang="en-US" altLang="zh-CN" dirty="0">
              <a:latin typeface="微软雅黑" panose="020B0503020204020204" pitchFamily="34" charset="-122"/>
              <a:ea typeface="微软雅黑" panose="020B0503020204020204" pitchFamily="34" charset="-122"/>
            </a:endParaRPr>
          </a:p>
          <a:p>
            <a:pPr indent="720090">
              <a:lnSpc>
                <a:spcPct val="170000"/>
              </a:lnSpc>
            </a:pPr>
            <a:r>
              <a:rPr lang="zh-CN" altLang="en-US" dirty="0">
                <a:latin typeface="微软雅黑" panose="020B0503020204020204" pitchFamily="34" charset="-122"/>
                <a:ea typeface="微软雅黑" panose="020B0503020204020204" pitchFamily="34" charset="-122"/>
              </a:rPr>
              <a:t>本节借用 </a:t>
            </a:r>
            <a:r>
              <a:rPr lang="en-US" altLang="zh-CN" b="1" dirty="0">
                <a:solidFill>
                  <a:srgbClr val="FF0000"/>
                </a:solidFill>
                <a:latin typeface="微软雅黑" panose="020B0503020204020204" pitchFamily="34" charset="-122"/>
                <a:ea typeface="微软雅黑" panose="020B0503020204020204" pitchFamily="34" charset="-122"/>
              </a:rPr>
              <a:t>NLTK </a:t>
            </a:r>
            <a:r>
              <a:rPr lang="zh-CN" altLang="en-US" b="1" dirty="0">
                <a:solidFill>
                  <a:srgbClr val="FF0000"/>
                </a:solidFill>
                <a:latin typeface="微软雅黑" panose="020B0503020204020204" pitchFamily="34" charset="-122"/>
                <a:ea typeface="微软雅黑" panose="020B0503020204020204" pitchFamily="34" charset="-122"/>
              </a:rPr>
              <a:t>工具</a:t>
            </a:r>
            <a:r>
              <a:rPr lang="zh-CN" altLang="en-US" dirty="0">
                <a:latin typeface="微软雅黑" panose="020B0503020204020204" pitchFamily="34" charset="-122"/>
                <a:ea typeface="微软雅黑" panose="020B0503020204020204" pitchFamily="34" charset="-122"/>
              </a:rPr>
              <a:t>对开源短消息数据集 </a:t>
            </a:r>
            <a:r>
              <a:rPr lang="en-US" altLang="zh-CN" dirty="0" err="1">
                <a:latin typeface="微软雅黑" panose="020B0503020204020204" pitchFamily="34" charset="-122"/>
                <a:ea typeface="微软雅黑" panose="020B0503020204020204" pitchFamily="34" charset="-122"/>
              </a:rPr>
              <a:t>smsspamcollection</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进行文本预处理和特征提取；然后利用 </a:t>
            </a:r>
            <a:r>
              <a:rPr lang="en-US" altLang="zh-CN" b="1" dirty="0">
                <a:solidFill>
                  <a:srgbClr val="FF0000"/>
                </a:solidFill>
                <a:latin typeface="微软雅黑" panose="020B0503020204020204" pitchFamily="34" charset="-122"/>
                <a:ea typeface="微软雅黑" panose="020B0503020204020204" pitchFamily="34" charset="-122"/>
              </a:rPr>
              <a:t>scikit-learn</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机器学习库中的朴素贝叶斯分类器对数据集中的短消息进行分类。</a:t>
            </a:r>
            <a:endParaRPr lang="en-US" altLang="zh-CN" dirty="0">
              <a:latin typeface="微软雅黑" panose="020B0503020204020204" pitchFamily="34" charset="-122"/>
              <a:ea typeface="微软雅黑" panose="020B0503020204020204" pitchFamily="34" charset="-122"/>
            </a:endParaRPr>
          </a:p>
          <a:p>
            <a:endParaRPr lang="en-US" altLang="zh-CN" dirty="0"/>
          </a:p>
          <a:p>
            <a:endParaRPr lang="en-US" altLang="zh-CN" dirty="0"/>
          </a:p>
          <a:p>
            <a:endParaRPr lang="zh-CN" altLang="en-US" dirty="0"/>
          </a:p>
        </p:txBody>
      </p:sp>
      <p:sp>
        <p:nvSpPr>
          <p:cNvPr id="4" name="文本占位符 1"/>
          <p:cNvSpPr txBox="1"/>
          <p:nvPr/>
        </p:nvSpPr>
        <p:spPr>
          <a:xfrm>
            <a:off x="213598" y="110304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16.2.3 NLTK </a:t>
            </a:r>
            <a:r>
              <a:rPr lang="zh-CN" altLang="en-US" sz="2000" dirty="0"/>
              <a:t>应用举例</a:t>
            </a:r>
            <a:endParaRPr lang="zh-CN" altLang="en-US" sz="2000" dirty="0"/>
          </a:p>
        </p:txBody>
      </p:sp>
      <p:sp>
        <p:nvSpPr>
          <p:cNvPr id="5" name="TextBox 3"/>
          <p:cNvSpPr txBox="1"/>
          <p:nvPr/>
        </p:nvSpPr>
        <p:spPr>
          <a:xfrm>
            <a:off x="126982" y="105507"/>
            <a:ext cx="3578469" cy="414020"/>
          </a:xfrm>
          <a:prstGeom prst="rect">
            <a:avLst/>
          </a:prstGeom>
          <a:noFill/>
        </p:spPr>
        <p:txBody>
          <a:bodyPr wrap="square" rtlCol="0">
            <a:spAutoFit/>
          </a:bodyPr>
          <a:lstStyle/>
          <a:p>
            <a:r>
              <a:rPr lang="zh-CN" altLang="en-US" sz="2100" b="1" spc="225" dirty="0">
                <a:solidFill>
                  <a:prstClr val="white"/>
                </a:solidFill>
              </a:rPr>
              <a:t> </a:t>
            </a:r>
            <a:r>
              <a:rPr lang="en-US" altLang="zh-CN" sz="2100" b="1" spc="225" dirty="0">
                <a:solidFill>
                  <a:prstClr val="white"/>
                </a:solidFill>
              </a:rPr>
              <a:t>16.2 </a:t>
            </a:r>
            <a:r>
              <a:rPr lang="zh-CN" altLang="en-US" sz="2100" b="1" spc="225" dirty="0">
                <a:solidFill>
                  <a:prstClr val="white"/>
                </a:solidFill>
              </a:rPr>
              <a:t> </a:t>
            </a:r>
            <a:r>
              <a:rPr lang="en-US" altLang="zh-CN" sz="2100" b="1" spc="225" dirty="0">
                <a:solidFill>
                  <a:prstClr val="white"/>
                </a:solidFill>
              </a:rPr>
              <a:t>NLTK </a:t>
            </a:r>
            <a:r>
              <a:rPr lang="zh-CN" altLang="en-US" sz="2100" b="1" spc="225" dirty="0">
                <a:solidFill>
                  <a:prstClr val="white"/>
                </a:solidFill>
              </a:rPr>
              <a:t>简介 </a:t>
            </a:r>
            <a:endParaRPr lang="zh-CN" altLang="en-US" sz="2100" b="1" spc="225" dirty="0">
              <a:solidFill>
                <a:prstClr val="white"/>
              </a:solidFill>
            </a:endParaRPr>
          </a:p>
        </p:txBody>
      </p:sp>
      <p:sp>
        <p:nvSpPr>
          <p:cNvPr id="6" name="TextBox 4"/>
          <p:cNvSpPr txBox="1"/>
          <p:nvPr/>
        </p:nvSpPr>
        <p:spPr>
          <a:xfrm>
            <a:off x="6261644" y="21881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173470" y="1169836"/>
              <a:ext cx="2797073" cy="521970"/>
            </a:xfrm>
            <a:prstGeom prst="rect">
              <a:avLst/>
            </a:prstGeom>
            <a:noFill/>
          </p:spPr>
          <p:txBody>
            <a:bodyPr wrap="none" rtlCol="0">
              <a:spAutoFit/>
            </a:bodyPr>
            <a:lstStyle/>
            <a:p>
              <a:pPr algn="ctr"/>
              <a:r>
                <a:rPr lang="zh-CN" altLang="en-US" sz="2800" dirty="0">
                  <a:solidFill>
                    <a:srgbClr val="FFC000"/>
                  </a:solidFill>
                </a:rPr>
                <a:t>第十六章　项目实战：自然语言处理</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16.1</a:t>
              </a:r>
              <a:r>
                <a:rPr lang="zh-CN" altLang="en-US" sz="2100" spc="225" dirty="0">
                  <a:solidFill>
                    <a:schemeClr val="tx1">
                      <a:lumMod val="75000"/>
                      <a:lumOff val="25000"/>
                    </a:schemeClr>
                  </a:solidFill>
                </a:rPr>
                <a:t> 自然语言处理概述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80021"/>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54605" cy="414020"/>
            </a:xfrm>
            <a:prstGeom prst="rect">
              <a:avLst/>
            </a:prstGeom>
            <a:grpFill/>
          </p:spPr>
          <p:txBody>
            <a:bodyPr wrap="none">
              <a:spAutoFit/>
            </a:bodyPr>
            <a:lstStyle/>
            <a:p>
              <a:r>
                <a:rPr lang="en-US" altLang="zh-CN" sz="2100" spc="225" dirty="0">
                  <a:solidFill>
                    <a:schemeClr val="tx1">
                      <a:lumMod val="75000"/>
                      <a:lumOff val="25000"/>
                    </a:schemeClr>
                  </a:solidFill>
                </a:rPr>
                <a:t>16.2 NLTK </a:t>
              </a:r>
              <a:r>
                <a:rPr lang="zh-CN" altLang="en-US" sz="2100" spc="225" dirty="0">
                  <a:solidFill>
                    <a:schemeClr val="tx1">
                      <a:lumMod val="75000"/>
                      <a:lumOff val="25000"/>
                    </a:schemeClr>
                  </a:solidFill>
                </a:rPr>
                <a:t>简介 </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00026"/>
            <a:ext cx="5693399" cy="424800"/>
            <a:chOff x="1807265" y="3400693"/>
            <a:chExt cx="5693399" cy="424800"/>
          </a:xfrm>
          <a:solidFill>
            <a:srgbClr val="2F5597"/>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78455" cy="414020"/>
            </a:xfrm>
            <a:prstGeom prst="rect">
              <a:avLst/>
            </a:prstGeom>
            <a:grpFill/>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bg1"/>
                  </a:solidFill>
                </a:rPr>
                <a:t>16.3 </a:t>
              </a:r>
              <a:r>
                <a:rPr lang="en-US" altLang="zh-CN" sz="2100" spc="225" dirty="0" err="1">
                  <a:solidFill>
                    <a:schemeClr val="bg1"/>
                  </a:solidFill>
                </a:rPr>
                <a:t>gensim</a:t>
              </a:r>
              <a:r>
                <a:rPr lang="en-US" altLang="zh-CN" sz="2100" spc="225" dirty="0">
                  <a:solidFill>
                    <a:schemeClr val="bg1"/>
                  </a:solidFill>
                </a:rPr>
                <a:t> </a:t>
              </a:r>
              <a:r>
                <a:rPr lang="zh-CN" altLang="en-US" sz="2100" spc="225" dirty="0">
                  <a:solidFill>
                    <a:schemeClr val="bg1"/>
                  </a:solidFill>
                </a:rPr>
                <a:t>简介</a:t>
              </a:r>
              <a:endParaRPr lang="zh-CN" altLang="en-US" sz="2100" spc="225" dirty="0">
                <a:solidFill>
                  <a:schemeClr val="bg1"/>
                </a:solidFill>
              </a:endParaRPr>
            </a:p>
          </p:txBody>
        </p:sp>
      </p:grpSp>
      <p:sp>
        <p:nvSpPr>
          <p:cNvPr id="32" name="矩形 31"/>
          <p:cNvSpPr/>
          <p:nvPr/>
        </p:nvSpPr>
        <p:spPr>
          <a:xfrm>
            <a:off x="-1524000" y="-9147"/>
            <a:ext cx="1219200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4240530" cy="414020"/>
            </a:xfrm>
            <a:prstGeom prst="rect">
              <a:avLst/>
            </a:prstGeom>
          </p:spPr>
          <p:txBody>
            <a:bodyPr wrap="none">
              <a:spAutoFit/>
            </a:bodyPr>
            <a:lstStyle/>
            <a:p>
              <a:pPr algn="l"/>
              <a:r>
                <a:rPr lang="en-US" altLang="zh-CN" sz="2100" spc="225" dirty="0">
                  <a:solidFill>
                    <a:schemeClr val="tx1">
                      <a:lumMod val="75000"/>
                      <a:lumOff val="25000"/>
                    </a:schemeClr>
                  </a:solidFill>
                </a:rPr>
                <a:t>16.4 </a:t>
              </a:r>
              <a:r>
                <a:rPr lang="zh-CN" altLang="en-US" sz="2100" spc="225" dirty="0">
                  <a:solidFill>
                    <a:schemeClr val="tx1">
                      <a:lumMod val="75000"/>
                      <a:lumOff val="25000"/>
                    </a:schemeClr>
                  </a:solidFill>
                </a:rPr>
                <a:t>案例剖析：文本情感分析</a:t>
              </a:r>
              <a:endParaRPr lang="zh-CN" altLang="en-US" sz="2100" spc="225" dirty="0">
                <a:solidFill>
                  <a:schemeClr val="tx1">
                    <a:lumMod val="75000"/>
                    <a:lumOff val="25000"/>
                  </a:schemeClr>
                </a:solidFill>
              </a:endParaRPr>
            </a:p>
          </p:txBody>
        </p:sp>
      </p:grpSp>
      <p:grpSp>
        <p:nvGrpSpPr>
          <p:cNvPr id="28" name="组合 27"/>
          <p:cNvGrpSpPr/>
          <p:nvPr/>
        </p:nvGrpSpPr>
        <p:grpSpPr>
          <a:xfrm>
            <a:off x="1725300" y="5146018"/>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744980" cy="414020"/>
            </a:xfrm>
            <a:prstGeom prst="rect">
              <a:avLst/>
            </a:prstGeom>
            <a:grpFill/>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16.5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1" name="矩形 30"/>
          <p:cNvSpPr/>
          <p:nvPr/>
        </p:nvSpPr>
        <p:spPr>
          <a:xfrm>
            <a:off x="-1465768"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813435" y="1565275"/>
            <a:ext cx="7644130" cy="4265295"/>
          </a:xfrm>
        </p:spPr>
        <p:txBody>
          <a:bodyPr>
            <a:normAutofit/>
          </a:bodyPr>
          <a:lstStyle/>
          <a:p>
            <a:pPr indent="720090">
              <a:lnSpc>
                <a:spcPct val="150000"/>
              </a:lnSpc>
            </a:pPr>
            <a:r>
              <a:rPr lang="en-US" altLang="zh-CN" b="1" dirty="0" err="1">
                <a:solidFill>
                  <a:srgbClr val="FF0000"/>
                </a:solidFill>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是一种用于主题建模且功能强大的 </a:t>
            </a:r>
            <a:r>
              <a:rPr lang="en-US" altLang="zh-CN" dirty="0">
                <a:latin typeface="微软雅黑" panose="020B0503020204020204" pitchFamily="34" charset="-122"/>
                <a:ea typeface="微软雅黑" panose="020B0503020204020204" pitchFamily="34" charset="-122"/>
              </a:rPr>
              <a:t>Python </a:t>
            </a:r>
            <a:r>
              <a:rPr lang="zh-CN" altLang="en-US" dirty="0">
                <a:latin typeface="微软雅黑" panose="020B0503020204020204" pitchFamily="34" charset="-122"/>
                <a:ea typeface="微软雅黑" panose="020B0503020204020204" pitchFamily="34" charset="-122"/>
              </a:rPr>
              <a:t>库。它之所以能够高效地完成非结构化数据的主题建模、文档标引和海量语料库相似度检索的任务主要是由于其自身具有其他类似工具包所不能比拟的优秀特质，</a:t>
            </a:r>
            <a:r>
              <a:rPr lang="zh-CN" altLang="en-US" b="1" dirty="0">
                <a:solidFill>
                  <a:srgbClr val="FF0000"/>
                </a:solidFill>
                <a:latin typeface="微软雅黑" panose="020B0503020204020204" pitchFamily="34" charset="-122"/>
                <a:ea typeface="微软雅黑" panose="020B0503020204020204" pitchFamily="34" charset="-122"/>
              </a:rPr>
              <a:t>主要体现在以下五个方面</a:t>
            </a: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）算法的内存无关性</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）简洁易用的交互接口</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）算法的多核实现</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）分布式计算</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）丰富的帮助文档</a:t>
            </a:r>
            <a:endParaRPr lang="en-US" altLang="zh-CN" dirty="0">
              <a:latin typeface="微软雅黑" panose="020B0503020204020204" pitchFamily="34" charset="-122"/>
              <a:ea typeface="微软雅黑" panose="020B0503020204020204" pitchFamily="34" charset="-122"/>
            </a:endParaRPr>
          </a:p>
          <a:p>
            <a:endParaRPr lang="en-US" altLang="zh-CN" dirty="0"/>
          </a:p>
          <a:p>
            <a:endParaRPr lang="en-US" altLang="zh-CN" dirty="0"/>
          </a:p>
          <a:p>
            <a:endParaRPr lang="zh-CN" altLang="en-US" dirty="0"/>
          </a:p>
        </p:txBody>
      </p:sp>
      <p:sp>
        <p:nvSpPr>
          <p:cNvPr id="4" name="文本占位符 1"/>
          <p:cNvSpPr txBox="1"/>
          <p:nvPr/>
        </p:nvSpPr>
        <p:spPr>
          <a:xfrm>
            <a:off x="150098" y="102113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16.3.1 </a:t>
            </a:r>
            <a:r>
              <a:rPr lang="en-US" altLang="zh-CN" sz="2000" dirty="0" err="1">
                <a:latin typeface="微软雅黑" panose="020B0503020204020204" pitchFamily="34" charset="-122"/>
                <a:ea typeface="微软雅黑" panose="020B0503020204020204" pitchFamily="34" charset="-122"/>
              </a:rPr>
              <a:t>gensim</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的特点</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149842" y="105507"/>
            <a:ext cx="357846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16.3 </a:t>
            </a:r>
            <a:r>
              <a:rPr lang="en-US" altLang="zh-CN" sz="2100" b="1" spc="225" dirty="0" err="1">
                <a:solidFill>
                  <a:prstClr val="white"/>
                </a:solidFill>
                <a:latin typeface="微软雅黑" panose="020B0503020204020204" pitchFamily="34" charset="-122"/>
                <a:ea typeface="微软雅黑" panose="020B0503020204020204" pitchFamily="34" charset="-122"/>
              </a:rPr>
              <a:t>gensim</a:t>
            </a:r>
            <a:r>
              <a:rPr lang="en-US" altLang="zh-CN" sz="2100" b="1" spc="225" dirty="0">
                <a:solidFill>
                  <a:prstClr val="white"/>
                </a:solidFill>
                <a:latin typeface="微软雅黑" panose="020B0503020204020204" pitchFamily="34" charset="-122"/>
                <a:ea typeface="微软雅黑" panose="020B0503020204020204" pitchFamily="34" charset="-122"/>
              </a:rPr>
              <a:t> </a:t>
            </a:r>
            <a:r>
              <a:rPr lang="zh-CN" altLang="en-US" sz="2100" b="1" spc="225" dirty="0">
                <a:solidFill>
                  <a:prstClr val="white"/>
                </a:solidFill>
                <a:latin typeface="微软雅黑" panose="020B0503020204020204" pitchFamily="34" charset="-122"/>
                <a:ea typeface="微软雅黑" panose="020B0503020204020204" pitchFamily="34" charset="-122"/>
              </a:rPr>
              <a:t>简介</a:t>
            </a:r>
            <a:endParaRPr lang="zh-CN" altLang="en-US" sz="2100" b="1" spc="225" dirty="0">
              <a:solidFill>
                <a:prstClr val="white"/>
              </a:solidFill>
              <a:latin typeface="微软雅黑" panose="020B0503020204020204" pitchFamily="34" charset="-122"/>
              <a:ea typeface="微软雅黑" panose="020B0503020204020204" pitchFamily="34" charset="-122"/>
            </a:endParaRPr>
          </a:p>
        </p:txBody>
      </p:sp>
      <p:sp>
        <p:nvSpPr>
          <p:cNvPr id="6" name="TextBox 4"/>
          <p:cNvSpPr txBox="1"/>
          <p:nvPr/>
        </p:nvSpPr>
        <p:spPr>
          <a:xfrm>
            <a:off x="5857149" y="21881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51485" y="1922145"/>
            <a:ext cx="8241030" cy="3559810"/>
          </a:xfrm>
        </p:spPr>
        <p:txBody>
          <a:bodyPr>
            <a:normAutofit fontScale="80000"/>
          </a:bodyPr>
          <a:lstStyle/>
          <a:p>
            <a:pPr>
              <a:lnSpc>
                <a:spcPct val="150000"/>
              </a:lnSpc>
            </a:pPr>
            <a:r>
              <a:rPr lang="en-US" altLang="zh-CN" sz="2000" dirty="0">
                <a:latin typeface="微软雅黑" panose="020B0503020204020204" pitchFamily="34" charset="-122"/>
                <a:ea typeface="微软雅黑" panose="020B0503020204020204" pitchFamily="34" charset="-122"/>
              </a:rPr>
              <a:t>   </a:t>
            </a:r>
            <a:r>
              <a:rPr lang="en-US" altLang="zh-CN" sz="1730" dirty="0" err="1">
                <a:latin typeface="微软雅黑" panose="020B0503020204020204" pitchFamily="34" charset="-122"/>
                <a:ea typeface="微软雅黑" panose="020B0503020204020204" pitchFamily="34" charset="-122"/>
              </a:rPr>
              <a:t>gensim</a:t>
            </a:r>
            <a:r>
              <a:rPr lang="en-US" altLang="zh-CN" sz="1730" dirty="0">
                <a:latin typeface="微软雅黑" panose="020B0503020204020204" pitchFamily="34" charset="-122"/>
                <a:ea typeface="微软雅黑" panose="020B0503020204020204" pitchFamily="34" charset="-122"/>
              </a:rPr>
              <a:t> </a:t>
            </a:r>
            <a:r>
              <a:rPr lang="zh-CN" altLang="en-US" sz="1730" dirty="0">
                <a:latin typeface="微软雅黑" panose="020B0503020204020204" pitchFamily="34" charset="-122"/>
                <a:ea typeface="微软雅黑" panose="020B0503020204020204" pitchFamily="34" charset="-122"/>
              </a:rPr>
              <a:t>库的核心概念包括文档（</a:t>
            </a:r>
            <a:r>
              <a:rPr lang="en-US" altLang="zh-CN" sz="1730" dirty="0">
                <a:latin typeface="微软雅黑" panose="020B0503020204020204" pitchFamily="34" charset="-122"/>
                <a:ea typeface="微软雅黑" panose="020B0503020204020204" pitchFamily="34" charset="-122"/>
              </a:rPr>
              <a:t>document</a:t>
            </a:r>
            <a:r>
              <a:rPr lang="zh-CN" altLang="en-US" sz="1730" dirty="0">
                <a:latin typeface="微软雅黑" panose="020B0503020204020204" pitchFamily="34" charset="-122"/>
                <a:ea typeface="微软雅黑" panose="020B0503020204020204" pitchFamily="34" charset="-122"/>
              </a:rPr>
              <a:t>）、语料库（</a:t>
            </a:r>
            <a:r>
              <a:rPr lang="en-US" altLang="zh-CN" sz="1730" dirty="0">
                <a:latin typeface="微软雅黑" panose="020B0503020204020204" pitchFamily="34" charset="-122"/>
                <a:ea typeface="微软雅黑" panose="020B0503020204020204" pitchFamily="34" charset="-122"/>
              </a:rPr>
              <a:t>corpus</a:t>
            </a:r>
            <a:r>
              <a:rPr lang="zh-CN" altLang="en-US" sz="1730" dirty="0">
                <a:latin typeface="微软雅黑" panose="020B0503020204020204" pitchFamily="34" charset="-122"/>
                <a:ea typeface="微软雅黑" panose="020B0503020204020204" pitchFamily="34" charset="-122"/>
              </a:rPr>
              <a:t>）、向量（</a:t>
            </a:r>
            <a:r>
              <a:rPr lang="en-US" altLang="zh-CN" sz="1730" dirty="0">
                <a:latin typeface="微软雅黑" panose="020B0503020204020204" pitchFamily="34" charset="-122"/>
                <a:ea typeface="微软雅黑" panose="020B0503020204020204" pitchFamily="34" charset="-122"/>
              </a:rPr>
              <a:t>vector</a:t>
            </a:r>
            <a:r>
              <a:rPr lang="zh-CN" altLang="en-US" sz="1730" dirty="0">
                <a:latin typeface="微软雅黑" panose="020B0503020204020204" pitchFamily="34" charset="-122"/>
                <a:ea typeface="微软雅黑" panose="020B0503020204020204" pitchFamily="34" charset="-122"/>
              </a:rPr>
              <a:t>）和模型（</a:t>
            </a:r>
            <a:r>
              <a:rPr lang="en-US" altLang="zh-CN" sz="1730" dirty="0">
                <a:latin typeface="微软雅黑" panose="020B0503020204020204" pitchFamily="34" charset="-122"/>
                <a:ea typeface="微软雅黑" panose="020B0503020204020204" pitchFamily="34" charset="-122"/>
              </a:rPr>
              <a:t>model</a:t>
            </a:r>
            <a:r>
              <a:rPr lang="zh-CN" altLang="en-US" sz="1730" dirty="0">
                <a:latin typeface="微软雅黑" panose="020B0503020204020204" pitchFamily="34" charset="-122"/>
                <a:ea typeface="微软雅黑" panose="020B0503020204020204" pitchFamily="34" charset="-122"/>
              </a:rPr>
              <a:t>）。</a:t>
            </a:r>
            <a:endParaRPr lang="zh-CN" altLang="en-US" sz="1730" dirty="0">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1</a:t>
            </a:r>
            <a:r>
              <a:rPr lang="zh-CN" altLang="en-US" sz="1730" dirty="0">
                <a:latin typeface="微软雅黑" panose="020B0503020204020204" pitchFamily="34" charset="-122"/>
                <a:ea typeface="微软雅黑" panose="020B0503020204020204" pitchFamily="34" charset="-122"/>
              </a:rPr>
              <a:t>）文档：在 </a:t>
            </a:r>
            <a:r>
              <a:rPr lang="en-US" altLang="zh-CN" sz="1730" dirty="0" err="1">
                <a:latin typeface="微软雅黑" panose="020B0503020204020204" pitchFamily="34" charset="-122"/>
                <a:ea typeface="微软雅黑" panose="020B0503020204020204" pitchFamily="34" charset="-122"/>
              </a:rPr>
              <a:t>gensim</a:t>
            </a:r>
            <a:r>
              <a:rPr lang="en-US" altLang="zh-CN" sz="1730" dirty="0">
                <a:latin typeface="微软雅黑" panose="020B0503020204020204" pitchFamily="34" charset="-122"/>
                <a:ea typeface="微软雅黑" panose="020B0503020204020204" pitchFamily="34" charset="-122"/>
              </a:rPr>
              <a:t> </a:t>
            </a:r>
            <a:r>
              <a:rPr lang="zh-CN" altLang="en-US" sz="1730" dirty="0">
                <a:latin typeface="微软雅黑" panose="020B0503020204020204" pitchFamily="34" charset="-122"/>
                <a:ea typeface="微软雅黑" panose="020B0503020204020204" pitchFamily="34" charset="-122"/>
              </a:rPr>
              <a:t>中，文档是指文本序列类型的对象。为便于理解，可将文档类比为 </a:t>
            </a:r>
            <a:r>
              <a:rPr lang="en-US" altLang="zh-CN" sz="1730" dirty="0">
                <a:latin typeface="微软雅黑" panose="020B0503020204020204" pitchFamily="34" charset="-122"/>
                <a:ea typeface="微软雅黑" panose="020B0503020204020204" pitchFamily="34" charset="-122"/>
              </a:rPr>
              <a:t>Python </a:t>
            </a:r>
            <a:r>
              <a:rPr lang="zh-CN" altLang="en-US" sz="1730" dirty="0">
                <a:latin typeface="微软雅黑" panose="020B0503020204020204" pitchFamily="34" charset="-122"/>
                <a:ea typeface="微软雅黑" panose="020B0503020204020204" pitchFamily="34" charset="-122"/>
              </a:rPr>
              <a:t>语言中的 </a:t>
            </a:r>
            <a:r>
              <a:rPr lang="en-US" altLang="zh-CN" sz="1730" dirty="0">
                <a:latin typeface="微软雅黑" panose="020B0503020204020204" pitchFamily="34" charset="-122"/>
                <a:ea typeface="微软雅黑" panose="020B0503020204020204" pitchFamily="34" charset="-122"/>
              </a:rPr>
              <a:t>str </a:t>
            </a:r>
            <a:r>
              <a:rPr lang="zh-CN" altLang="en-US" sz="1730" dirty="0">
                <a:latin typeface="微软雅黑" panose="020B0503020204020204" pitchFamily="34" charset="-122"/>
                <a:ea typeface="微软雅黑" panose="020B0503020204020204" pitchFamily="34" charset="-122"/>
              </a:rPr>
              <a:t>对象。</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2</a:t>
            </a:r>
            <a:r>
              <a:rPr lang="zh-CN" altLang="en-US" sz="1730" dirty="0">
                <a:latin typeface="微软雅黑" panose="020B0503020204020204" pitchFamily="34" charset="-122"/>
                <a:ea typeface="微软雅黑" panose="020B0503020204020204" pitchFamily="34" charset="-122"/>
              </a:rPr>
              <a:t>）语料库：在 </a:t>
            </a:r>
            <a:r>
              <a:rPr lang="en-US" altLang="zh-CN" sz="1730" dirty="0" err="1">
                <a:latin typeface="微软雅黑" panose="020B0503020204020204" pitchFamily="34" charset="-122"/>
                <a:ea typeface="微软雅黑" panose="020B0503020204020204" pitchFamily="34" charset="-122"/>
              </a:rPr>
              <a:t>gensim</a:t>
            </a:r>
            <a:r>
              <a:rPr lang="en-US" altLang="zh-CN" sz="1730" dirty="0">
                <a:latin typeface="微软雅黑" panose="020B0503020204020204" pitchFamily="34" charset="-122"/>
                <a:ea typeface="微软雅黑" panose="020B0503020204020204" pitchFamily="34" charset="-122"/>
              </a:rPr>
              <a:t> </a:t>
            </a:r>
            <a:r>
              <a:rPr lang="zh-CN" altLang="en-US" sz="1730" dirty="0">
                <a:latin typeface="微软雅黑" panose="020B0503020204020204" pitchFamily="34" charset="-122"/>
                <a:ea typeface="微软雅黑" panose="020B0503020204020204" pitchFamily="34" charset="-122"/>
              </a:rPr>
              <a:t>中，语料库是指文档对象的集合，并且其包含两大功能。</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3</a:t>
            </a:r>
            <a:r>
              <a:rPr lang="zh-CN" altLang="en-US" sz="1730" dirty="0">
                <a:latin typeface="微软雅黑" panose="020B0503020204020204" pitchFamily="34" charset="-122"/>
                <a:ea typeface="微软雅黑" panose="020B0503020204020204" pitchFamily="34" charset="-122"/>
              </a:rPr>
              <a:t>）向量：在 </a:t>
            </a:r>
            <a:r>
              <a:rPr lang="en-US" altLang="zh-CN" sz="1730" dirty="0" err="1">
                <a:latin typeface="微软雅黑" panose="020B0503020204020204" pitchFamily="34" charset="-122"/>
                <a:ea typeface="微软雅黑" panose="020B0503020204020204" pitchFamily="34" charset="-122"/>
              </a:rPr>
              <a:t>gensim</a:t>
            </a:r>
            <a:r>
              <a:rPr lang="en-US" altLang="zh-CN" sz="1730" dirty="0">
                <a:latin typeface="微软雅黑" panose="020B0503020204020204" pitchFamily="34" charset="-122"/>
                <a:ea typeface="微软雅黑" panose="020B0503020204020204" pitchFamily="34" charset="-122"/>
              </a:rPr>
              <a:t> </a:t>
            </a:r>
            <a:r>
              <a:rPr lang="zh-CN" altLang="en-US" sz="1730" dirty="0">
                <a:latin typeface="微软雅黑" panose="020B0503020204020204" pitchFamily="34" charset="-122"/>
                <a:ea typeface="微软雅黑" panose="020B0503020204020204" pitchFamily="34" charset="-122"/>
              </a:rPr>
              <a:t>中，向量是为推断语料库潜在结构而使用的文档数字化表示方法。</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en-US" altLang="zh-CN" sz="1730" dirty="0" err="1">
                <a:latin typeface="微软雅黑" panose="020B0503020204020204" pitchFamily="34" charset="-122"/>
                <a:ea typeface="微软雅黑" panose="020B0503020204020204" pitchFamily="34" charset="-122"/>
              </a:rPr>
              <a:t>gensim</a:t>
            </a:r>
            <a:r>
              <a:rPr lang="en-US" altLang="zh-CN" sz="1730" dirty="0">
                <a:latin typeface="微软雅黑" panose="020B0503020204020204" pitchFamily="34" charset="-122"/>
                <a:ea typeface="微软雅黑" panose="020B0503020204020204" pitchFamily="34" charset="-122"/>
              </a:rPr>
              <a:t> </a:t>
            </a:r>
            <a:r>
              <a:rPr lang="zh-CN" altLang="en-US" sz="1730" dirty="0">
                <a:latin typeface="微软雅黑" panose="020B0503020204020204" pitchFamily="34" charset="-122"/>
                <a:ea typeface="微软雅黑" panose="020B0503020204020204" pitchFamily="34" charset="-122"/>
              </a:rPr>
              <a:t>提供的文档的数字化表示方式有向量特征和词袋模型两种。</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4</a:t>
            </a:r>
            <a:r>
              <a:rPr lang="zh-CN" altLang="en-US" sz="1730" dirty="0">
                <a:latin typeface="微软雅黑" panose="020B0503020204020204" pitchFamily="34" charset="-122"/>
                <a:ea typeface="微软雅黑" panose="020B0503020204020204" pitchFamily="34" charset="-122"/>
              </a:rPr>
              <a:t>）模型：在 </a:t>
            </a:r>
            <a:r>
              <a:rPr lang="en-US" altLang="zh-CN" sz="1730" dirty="0" err="1">
                <a:latin typeface="微软雅黑" panose="020B0503020204020204" pitchFamily="34" charset="-122"/>
                <a:ea typeface="微软雅黑" panose="020B0503020204020204" pitchFamily="34" charset="-122"/>
              </a:rPr>
              <a:t>gensim</a:t>
            </a:r>
            <a:r>
              <a:rPr lang="en-US" altLang="zh-CN" sz="1730" dirty="0">
                <a:latin typeface="微软雅黑" panose="020B0503020204020204" pitchFamily="34" charset="-122"/>
                <a:ea typeface="微软雅黑" panose="020B0503020204020204" pitchFamily="34" charset="-122"/>
              </a:rPr>
              <a:t> </a:t>
            </a:r>
            <a:r>
              <a:rPr lang="zh-CN" altLang="en-US" sz="1730" dirty="0">
                <a:latin typeface="微软雅黑" panose="020B0503020204020204" pitchFamily="34" charset="-122"/>
                <a:ea typeface="微软雅黑" panose="020B0503020204020204" pitchFamily="34" charset="-122"/>
              </a:rPr>
              <a:t>中，模型作为一个抽象术语，是指从一个文档表示到另一个文档表示的转换。</a:t>
            </a:r>
            <a:endParaRPr lang="zh-CN" altLang="en-US" sz="1730"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213598" y="103065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16.3.2 </a:t>
            </a:r>
            <a:r>
              <a:rPr lang="en-US" altLang="zh-CN" sz="2000" dirty="0" err="1">
                <a:latin typeface="微软雅黑" panose="020B0503020204020204" pitchFamily="34" charset="-122"/>
                <a:ea typeface="微软雅黑" panose="020B0503020204020204" pitchFamily="34" charset="-122"/>
              </a:rPr>
              <a:t>gensim</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的核心概念</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213342" y="162657"/>
            <a:ext cx="357846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16.3 </a:t>
            </a:r>
            <a:r>
              <a:rPr lang="en-US" altLang="zh-CN" sz="2100" b="1" spc="225" dirty="0" err="1">
                <a:solidFill>
                  <a:prstClr val="white"/>
                </a:solidFill>
                <a:latin typeface="微软雅黑" panose="020B0503020204020204" pitchFamily="34" charset="-122"/>
                <a:ea typeface="微软雅黑" panose="020B0503020204020204" pitchFamily="34" charset="-122"/>
              </a:rPr>
              <a:t>gensim</a:t>
            </a:r>
            <a:r>
              <a:rPr lang="en-US" altLang="zh-CN" sz="2100" b="1" spc="225" dirty="0">
                <a:solidFill>
                  <a:prstClr val="white"/>
                </a:solidFill>
                <a:latin typeface="微软雅黑" panose="020B0503020204020204" pitchFamily="34" charset="-122"/>
                <a:ea typeface="微软雅黑" panose="020B0503020204020204" pitchFamily="34" charset="-122"/>
              </a:rPr>
              <a:t> </a:t>
            </a:r>
            <a:r>
              <a:rPr lang="zh-CN" altLang="en-US" sz="2100" b="1" spc="225" dirty="0">
                <a:solidFill>
                  <a:prstClr val="white"/>
                </a:solidFill>
                <a:latin typeface="微软雅黑" panose="020B0503020204020204" pitchFamily="34" charset="-122"/>
                <a:ea typeface="微软雅黑" panose="020B0503020204020204" pitchFamily="34" charset="-122"/>
              </a:rPr>
              <a:t>简介</a:t>
            </a:r>
            <a:endParaRPr lang="zh-CN" altLang="en-US" sz="2100" b="1" spc="225" dirty="0">
              <a:solidFill>
                <a:prstClr val="white"/>
              </a:solidFill>
              <a:latin typeface="微软雅黑" panose="020B0503020204020204" pitchFamily="34" charset="-122"/>
              <a:ea typeface="微软雅黑" panose="020B0503020204020204" pitchFamily="34" charset="-122"/>
            </a:endParaRPr>
          </a:p>
        </p:txBody>
      </p:sp>
      <p:sp>
        <p:nvSpPr>
          <p:cNvPr id="6" name="TextBox 4"/>
          <p:cNvSpPr txBox="1"/>
          <p:nvPr/>
        </p:nvSpPr>
        <p:spPr>
          <a:xfrm>
            <a:off x="6061619" y="219445"/>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02615" y="1756410"/>
            <a:ext cx="7802245" cy="3345180"/>
          </a:xfrm>
        </p:spPr>
        <p:txBody>
          <a:bodyPr>
            <a:noAutofit/>
          </a:bodyPr>
          <a:lstStyle/>
          <a:p>
            <a:pPr>
              <a:lnSpc>
                <a:spcPct val="150000"/>
              </a:lnSpc>
            </a:pP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主要有离线安装和 </a:t>
            </a:r>
            <a:r>
              <a:rPr lang="en-US" altLang="zh-CN" dirty="0">
                <a:latin typeface="微软雅黑" panose="020B0503020204020204" pitchFamily="34" charset="-122"/>
                <a:ea typeface="微软雅黑" panose="020B0503020204020204" pitchFamily="34" charset="-122"/>
              </a:rPr>
              <a:t>pip install </a:t>
            </a:r>
            <a:r>
              <a:rPr lang="zh-CN" altLang="en-US" dirty="0">
                <a:latin typeface="微软雅黑" panose="020B0503020204020204" pitchFamily="34" charset="-122"/>
                <a:ea typeface="微软雅黑" panose="020B0503020204020204" pitchFamily="34" charset="-122"/>
              </a:rPr>
              <a:t>在线安装两种方式。</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这里，采用离线安装的方式来完成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库的安装和调试，具体步骤如下：</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）进行</a:t>
            </a:r>
            <a:r>
              <a:rPr lang="zh-CN" altLang="en-US" b="1" dirty="0">
                <a:solidFill>
                  <a:srgbClr val="FF0000"/>
                </a:solidFill>
                <a:latin typeface="微软雅黑" panose="020B0503020204020204" pitchFamily="34" charset="-122"/>
                <a:ea typeface="微软雅黑" panose="020B0503020204020204" pitchFamily="34" charset="-122"/>
              </a:rPr>
              <a:t>离线安装包</a:t>
            </a:r>
            <a:r>
              <a:rPr lang="zh-CN" altLang="en-US" dirty="0">
                <a:latin typeface="微软雅黑" panose="020B0503020204020204" pitchFamily="34" charset="-122"/>
                <a:ea typeface="微软雅黑" panose="020B0503020204020204" pitchFamily="34" charset="-122"/>
              </a:rPr>
              <a:t>的下载。</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库的官方网站 </a:t>
            </a:r>
            <a:r>
              <a:rPr lang="en-US" altLang="zh-CN" u="sng" dirty="0">
                <a:solidFill>
                  <a:srgbClr val="0070C0"/>
                </a:solidFill>
                <a:latin typeface="微软雅黑" panose="020B0503020204020204" pitchFamily="34" charset="-122"/>
                <a:ea typeface="微软雅黑" panose="020B0503020204020204" pitchFamily="34" charset="-122"/>
              </a:rPr>
              <a:t>https://radimrehurek.com/gensim_3.8.3/index.html</a:t>
            </a:r>
            <a:endParaRPr lang="en-US" altLang="zh-CN" u="sng"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打开 </a:t>
            </a:r>
            <a:r>
              <a:rPr lang="en-US" altLang="zh-CN" b="1" dirty="0">
                <a:solidFill>
                  <a:srgbClr val="FF0000"/>
                </a:solidFill>
                <a:latin typeface="微软雅黑" panose="020B0503020204020204" pitchFamily="34" charset="-122"/>
                <a:ea typeface="微软雅黑" panose="020B0503020204020204" pitchFamily="34" charset="-122"/>
              </a:rPr>
              <a:t>Python </a:t>
            </a:r>
            <a:r>
              <a:rPr lang="zh-CN" altLang="en-US" b="1" dirty="0">
                <a:solidFill>
                  <a:srgbClr val="FF0000"/>
                </a:solidFill>
                <a:latin typeface="微软雅黑" panose="020B0503020204020204" pitchFamily="34" charset="-122"/>
                <a:ea typeface="微软雅黑" panose="020B0503020204020204" pitchFamily="34" charset="-122"/>
              </a:rPr>
              <a:t>自带的 </a:t>
            </a:r>
            <a:r>
              <a:rPr lang="en-US" altLang="zh-CN" b="1" dirty="0">
                <a:solidFill>
                  <a:srgbClr val="FF0000"/>
                </a:solidFill>
                <a:latin typeface="微软雅黑" panose="020B0503020204020204" pitchFamily="34" charset="-122"/>
                <a:ea typeface="微软雅黑" panose="020B0503020204020204" pitchFamily="34" charset="-122"/>
              </a:rPr>
              <a:t>IDLE</a:t>
            </a:r>
            <a:r>
              <a:rPr lang="zh-CN" altLang="en-US" dirty="0">
                <a:latin typeface="微软雅黑" panose="020B0503020204020204" pitchFamily="34" charset="-122"/>
                <a:ea typeface="微软雅黑" panose="020B0503020204020204" pitchFamily="34" charset="-122"/>
              </a:rPr>
              <a:t>，分别导</a:t>
            </a:r>
            <a:r>
              <a:rPr lang="zh-CN" altLang="en-US" b="1" dirty="0">
                <a:solidFill>
                  <a:srgbClr val="FF0000"/>
                </a:solidFill>
                <a:latin typeface="微软雅黑" panose="020B0503020204020204" pitchFamily="34" charset="-122"/>
                <a:ea typeface="微软雅黑" panose="020B0503020204020204" pitchFamily="34" charset="-122"/>
              </a:rPr>
              <a:t>入 </a:t>
            </a:r>
            <a:r>
              <a:rPr lang="en-US" altLang="zh-CN" b="1" dirty="0" err="1">
                <a:solidFill>
                  <a:srgbClr val="FF0000"/>
                </a:solidFill>
                <a:latin typeface="微软雅黑" panose="020B0503020204020204" pitchFamily="34" charset="-122"/>
                <a:ea typeface="微软雅黑" panose="020B0503020204020204" pitchFamily="34" charset="-122"/>
              </a:rPr>
              <a:t>gensim</a:t>
            </a:r>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库</a:t>
            </a:r>
            <a:r>
              <a:rPr lang="zh-CN" altLang="en-US"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常用子模块</a:t>
            </a:r>
            <a:r>
              <a:rPr lang="zh-CN" altLang="en-US" dirty="0">
                <a:latin typeface="微软雅黑" panose="020B0503020204020204" pitchFamily="34" charset="-122"/>
                <a:ea typeface="微软雅黑" panose="020B0503020204020204" pitchFamily="34" charset="-122"/>
              </a:rPr>
              <a:t>，若系统不报错，即证明环境配置正确。</a:t>
            </a:r>
            <a:endParaRPr lang="zh-CN" altLang="en-US"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272018" y="96715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16.3.3 </a:t>
            </a:r>
            <a:r>
              <a:rPr lang="en-US" altLang="zh-CN" sz="2000" dirty="0" err="1">
                <a:latin typeface="微软雅黑" panose="020B0503020204020204" pitchFamily="34" charset="-122"/>
                <a:ea typeface="微软雅黑" panose="020B0503020204020204" pitchFamily="34" charset="-122"/>
              </a:rPr>
              <a:t>gensim</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的安装与测试</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271762" y="162657"/>
            <a:ext cx="357846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16.3 </a:t>
            </a:r>
            <a:r>
              <a:rPr lang="en-US" altLang="zh-CN" sz="2100" b="1" spc="225" dirty="0" err="1">
                <a:solidFill>
                  <a:prstClr val="white"/>
                </a:solidFill>
                <a:latin typeface="微软雅黑" panose="020B0503020204020204" pitchFamily="34" charset="-122"/>
                <a:ea typeface="微软雅黑" panose="020B0503020204020204" pitchFamily="34" charset="-122"/>
              </a:rPr>
              <a:t>gensim</a:t>
            </a:r>
            <a:r>
              <a:rPr lang="en-US" altLang="zh-CN" sz="2100" b="1" spc="225" dirty="0">
                <a:solidFill>
                  <a:prstClr val="white"/>
                </a:solidFill>
                <a:latin typeface="微软雅黑" panose="020B0503020204020204" pitchFamily="34" charset="-122"/>
                <a:ea typeface="微软雅黑" panose="020B0503020204020204" pitchFamily="34" charset="-122"/>
              </a:rPr>
              <a:t> </a:t>
            </a:r>
            <a:r>
              <a:rPr lang="zh-CN" altLang="en-US" sz="2100" b="1" spc="225" dirty="0">
                <a:solidFill>
                  <a:prstClr val="white"/>
                </a:solidFill>
                <a:latin typeface="微软雅黑" panose="020B0503020204020204" pitchFamily="34" charset="-122"/>
                <a:ea typeface="微软雅黑" panose="020B0503020204020204" pitchFamily="34" charset="-122"/>
              </a:rPr>
              <a:t>简介</a:t>
            </a:r>
            <a:endParaRPr lang="zh-CN" altLang="en-US" sz="2100" b="1" spc="225" dirty="0">
              <a:solidFill>
                <a:prstClr val="white"/>
              </a:solidFill>
              <a:latin typeface="微软雅黑" panose="020B0503020204020204" pitchFamily="34" charset="-122"/>
              <a:ea typeface="微软雅黑" panose="020B0503020204020204" pitchFamily="34" charset="-122"/>
            </a:endParaRPr>
          </a:p>
        </p:txBody>
      </p:sp>
      <p:sp>
        <p:nvSpPr>
          <p:cNvPr id="6" name="TextBox 4"/>
          <p:cNvSpPr txBox="1"/>
          <p:nvPr/>
        </p:nvSpPr>
        <p:spPr>
          <a:xfrm>
            <a:off x="6015899" y="21881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9589" y="1169836"/>
              <a:ext cx="2797073" cy="521970"/>
            </a:xfrm>
            <a:prstGeom prst="rect">
              <a:avLst/>
            </a:prstGeom>
            <a:noFill/>
          </p:spPr>
          <p:txBody>
            <a:bodyPr wrap="none" rtlCol="0">
              <a:spAutoFit/>
            </a:bodyPr>
            <a:lstStyle/>
            <a:p>
              <a:pPr algn="ctr"/>
              <a:r>
                <a:rPr lang="zh-CN" altLang="en-US" sz="2800" dirty="0">
                  <a:solidFill>
                    <a:srgbClr val="FFC000"/>
                  </a:solidFill>
                </a:rPr>
                <a:t>第十六章　项目实战：自然语言处理</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2F5597"/>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354705" cy="414020"/>
            </a:xfrm>
            <a:prstGeom prst="rect">
              <a:avLst/>
            </a:prstGeom>
            <a:grpFill/>
          </p:spPr>
          <p:txBody>
            <a:bodyPr wrap="none">
              <a:spAutoFit/>
            </a:bodyPr>
            <a:lstStyle/>
            <a:p>
              <a:r>
                <a:rPr lang="en-US" altLang="zh-CN" sz="2100" spc="225" dirty="0">
                  <a:solidFill>
                    <a:schemeClr val="bg1"/>
                  </a:solidFill>
                </a:rPr>
                <a:t>16.1</a:t>
              </a:r>
              <a:r>
                <a:rPr lang="zh-CN" altLang="en-US" sz="2100" spc="225" dirty="0">
                  <a:solidFill>
                    <a:schemeClr val="bg1"/>
                  </a:solidFill>
                </a:rPr>
                <a:t> 自然语言处理概述</a:t>
              </a:r>
              <a:endParaRPr lang="zh-CN" altLang="en-US" sz="2100" spc="225" dirty="0">
                <a:solidFill>
                  <a:schemeClr val="bg1"/>
                </a:solidFill>
              </a:endParaRPr>
            </a:p>
          </p:txBody>
        </p:sp>
      </p:grpSp>
      <p:grpSp>
        <p:nvGrpSpPr>
          <p:cNvPr id="68" name="组合 67"/>
          <p:cNvGrpSpPr/>
          <p:nvPr/>
        </p:nvGrpSpPr>
        <p:grpSpPr>
          <a:xfrm>
            <a:off x="1754535" y="2880021"/>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392680" cy="414020"/>
            </a:xfrm>
            <a:prstGeom prst="rect">
              <a:avLst/>
            </a:prstGeom>
            <a:grpFill/>
          </p:spPr>
          <p:txBody>
            <a:bodyPr wrap="square">
              <a:spAutoFit/>
            </a:bodyPr>
            <a:lstStyle/>
            <a:p>
              <a:r>
                <a:rPr lang="en-US" altLang="zh-CN" sz="2100" spc="225" dirty="0">
                  <a:solidFill>
                    <a:schemeClr val="tx1">
                      <a:lumMod val="75000"/>
                      <a:lumOff val="25000"/>
                    </a:schemeClr>
                  </a:solidFill>
                </a:rPr>
                <a:t>16.2 NLTK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716530" cy="414020"/>
            </a:xfrm>
            <a:prstGeom prst="rect">
              <a:avLst/>
            </a:prstGeom>
          </p:spPr>
          <p:txBody>
            <a:bodyPr wrap="none">
              <a:spAutoFit/>
            </a:bodyPr>
            <a:lstStyle/>
            <a:p>
              <a:r>
                <a:rPr lang="en-US" altLang="zh-CN" sz="2100" spc="225" dirty="0">
                  <a:solidFill>
                    <a:schemeClr val="tx1">
                      <a:lumMod val="75000"/>
                      <a:lumOff val="25000"/>
                    </a:schemeClr>
                  </a:solidFill>
                </a:rPr>
                <a:t>16.3 </a:t>
              </a:r>
              <a:r>
                <a:rPr lang="en-US" altLang="zh-CN" sz="2100" spc="225" dirty="0" err="1">
                  <a:solidFill>
                    <a:schemeClr val="tx1">
                      <a:lumMod val="75000"/>
                      <a:lumOff val="25000"/>
                    </a:schemeClr>
                  </a:solidFill>
                </a:rPr>
                <a:t>gensim</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5" name="矩形 44"/>
          <p:cNvSpPr/>
          <p:nvPr/>
        </p:nvSpPr>
        <p:spPr>
          <a:xfrm>
            <a:off x="-1465768"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9" y="4320032"/>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4240530" cy="737235"/>
            </a:xfrm>
            <a:prstGeom prst="rect">
              <a:avLst/>
            </a:prstGeom>
          </p:spPr>
          <p:txBody>
            <a:bodyPr wrap="none">
              <a:spAutoFit/>
            </a:bodyPr>
            <a:lstStyle/>
            <a:p>
              <a:pPr algn="l"/>
              <a:r>
                <a:rPr lang="en-US" altLang="zh-CN" sz="2100" spc="225" dirty="0">
                  <a:solidFill>
                    <a:schemeClr val="tx1">
                      <a:lumMod val="75000"/>
                      <a:lumOff val="25000"/>
                    </a:schemeClr>
                  </a:solidFill>
                </a:rPr>
                <a:t>16.4 </a:t>
              </a:r>
              <a:r>
                <a:rPr lang="zh-CN" altLang="en-US" sz="2100" spc="225" dirty="0">
                  <a:solidFill>
                    <a:schemeClr val="tx1">
                      <a:lumMod val="75000"/>
                      <a:lumOff val="25000"/>
                    </a:schemeClr>
                  </a:solidFill>
                </a:rPr>
                <a:t>案例剖析：文本情感分析</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5146018"/>
            <a:ext cx="5693399" cy="424815"/>
            <a:chOff x="1807265" y="3400693"/>
            <a:chExt cx="5693399" cy="424815"/>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560" y="3411488"/>
              <a:ext cx="1753870" cy="414020"/>
            </a:xfrm>
            <a:prstGeom prst="rect">
              <a:avLst/>
            </a:prstGeom>
            <a:grpFill/>
          </p:spPr>
          <p:txBody>
            <a:bodyPr wrap="squar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16.5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48640" y="1710690"/>
            <a:ext cx="8082915" cy="3933825"/>
          </a:xfrm>
        </p:spPr>
        <p:txBody>
          <a:bodyPr>
            <a:noAutofit/>
          </a:bodyPr>
          <a:lstStyle/>
          <a:p>
            <a:pPr indent="720090">
              <a:lnSpc>
                <a:spcPct val="150000"/>
              </a:lnSpc>
            </a:pP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是一款专业的</a:t>
            </a:r>
            <a:r>
              <a:rPr lang="zh-CN" altLang="en-US" b="1" dirty="0">
                <a:solidFill>
                  <a:srgbClr val="FF0000"/>
                </a:solidFill>
                <a:latin typeface="微软雅黑" panose="020B0503020204020204" pitchFamily="34" charset="-122"/>
                <a:ea typeface="微软雅黑" panose="020B0503020204020204" pitchFamily="34" charset="-122"/>
              </a:rPr>
              <a:t>主题模型 </a:t>
            </a:r>
            <a:r>
              <a:rPr lang="en-US" altLang="zh-CN" b="1" dirty="0">
                <a:solidFill>
                  <a:srgbClr val="FF0000"/>
                </a:solidFill>
                <a:latin typeface="微软雅黑" panose="020B0503020204020204" pitchFamily="34" charset="-122"/>
                <a:ea typeface="微软雅黑" panose="020B0503020204020204" pitchFamily="34" charset="-122"/>
              </a:rPr>
              <a:t>Python </a:t>
            </a:r>
            <a:r>
              <a:rPr lang="zh-CN" altLang="en-US" b="1" dirty="0">
                <a:solidFill>
                  <a:srgbClr val="FF0000"/>
                </a:solidFill>
                <a:latin typeface="微软雅黑" panose="020B0503020204020204" pitchFamily="34" charset="-122"/>
                <a:ea typeface="微软雅黑" panose="020B0503020204020204" pitchFamily="34" charset="-122"/>
              </a:rPr>
              <a:t>工具包</a:t>
            </a:r>
            <a:r>
              <a:rPr lang="zh-CN" altLang="en-US" dirty="0">
                <a:latin typeface="微软雅黑" panose="020B0503020204020204" pitchFamily="34" charset="-122"/>
                <a:ea typeface="微软雅黑" panose="020B0503020204020204" pitchFamily="34" charset="-122"/>
              </a:rPr>
              <a:t>，其核心是文本的向量变换，主要用于从原始的非结构化文本中通过无监督的学习方式获取文本的主题向量表达。它支持 </a:t>
            </a:r>
            <a:r>
              <a:rPr lang="en-US" altLang="zh-CN" dirty="0">
                <a:latin typeface="微软雅黑" panose="020B0503020204020204" pitchFamily="34" charset="-122"/>
                <a:ea typeface="微软雅黑" panose="020B0503020204020204" pitchFamily="34" charset="-122"/>
              </a:rPr>
              <a:t>TF-IDF</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LSA</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LDA </a:t>
            </a:r>
            <a:r>
              <a:rPr lang="zh-CN" altLang="en-US" dirty="0">
                <a:latin typeface="微软雅黑" panose="020B0503020204020204" pitchFamily="34" charset="-122"/>
                <a:ea typeface="微软雅黑" panose="020B0503020204020204" pitchFamily="34" charset="-122"/>
              </a:rPr>
              <a:t>和 </a:t>
            </a:r>
            <a:r>
              <a:rPr lang="en-US" altLang="zh-CN" dirty="0">
                <a:latin typeface="微软雅黑" panose="020B0503020204020204" pitchFamily="34" charset="-122"/>
                <a:ea typeface="微软雅黑" panose="020B0503020204020204" pitchFamily="34" charset="-122"/>
              </a:rPr>
              <a:t>word2vec </a:t>
            </a:r>
            <a:r>
              <a:rPr lang="zh-CN" altLang="en-US" dirty="0">
                <a:latin typeface="微软雅黑" panose="020B0503020204020204" pitchFamily="34" charset="-122"/>
                <a:ea typeface="微软雅黑" panose="020B0503020204020204" pitchFamily="34" charset="-122"/>
              </a:rPr>
              <a:t>在内的多种主题模型算法，可用于主题建模、文档索引和大型语料库的相似度检索。</a:t>
            </a:r>
            <a:endParaRPr lang="en-US" altLang="zh-CN" dirty="0">
              <a:latin typeface="微软雅黑" panose="020B0503020204020204" pitchFamily="34" charset="-122"/>
              <a:ea typeface="微软雅黑" panose="020B0503020204020204" pitchFamily="34" charset="-122"/>
            </a:endParaRPr>
          </a:p>
          <a:p>
            <a:pPr indent="720090">
              <a:lnSpc>
                <a:spcPct val="150000"/>
              </a:lnSpc>
            </a:pPr>
            <a:r>
              <a:rPr lang="zh-CN" altLang="en-US" dirty="0">
                <a:latin typeface="微软雅黑" panose="020B0503020204020204" pitchFamily="34" charset="-122"/>
                <a:ea typeface="微软雅黑" panose="020B0503020204020204" pitchFamily="34" charset="-122"/>
              </a:rPr>
              <a:t>本节通过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a:t>
            </a:r>
            <a:r>
              <a:rPr lang="zh-CN" altLang="en-US" b="1" dirty="0">
                <a:solidFill>
                  <a:srgbClr val="FF0000"/>
                </a:solidFill>
                <a:latin typeface="微软雅黑" panose="020B0503020204020204" pitchFamily="34" charset="-122"/>
                <a:ea typeface="微软雅黑" panose="020B0503020204020204" pitchFamily="34" charset="-122"/>
              </a:rPr>
              <a:t>主题模型</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latent </a:t>
            </a:r>
            <a:r>
              <a:rPr lang="en-US" altLang="zh-CN" dirty="0" err="1">
                <a:latin typeface="微软雅黑" panose="020B0503020204020204" pitchFamily="34" charset="-122"/>
                <a:ea typeface="微软雅黑" panose="020B0503020204020204" pitchFamily="34" charset="-122"/>
              </a:rPr>
              <a:t>dirichlet</a:t>
            </a:r>
            <a:r>
              <a:rPr lang="en-US" altLang="zh-CN" dirty="0">
                <a:latin typeface="微软雅黑" panose="020B0503020204020204" pitchFamily="34" charset="-122"/>
                <a:ea typeface="微软雅黑" panose="020B0503020204020204" pitchFamily="34" charset="-122"/>
              </a:rPr>
              <a:t> allocation</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LDA</a:t>
            </a:r>
            <a:r>
              <a:rPr lang="zh-CN" altLang="en-US" dirty="0">
                <a:latin typeface="微软雅黑" panose="020B0503020204020204" pitchFamily="34" charset="-122"/>
                <a:ea typeface="微软雅黑" panose="020B0503020204020204" pitchFamily="34" charset="-122"/>
              </a:rPr>
              <a:t>）来介绍利用 </a:t>
            </a:r>
            <a:r>
              <a:rPr lang="en-US" altLang="zh-CN" b="1" dirty="0" err="1">
                <a:solidFill>
                  <a:srgbClr val="FF0000"/>
                </a:solidFill>
                <a:latin typeface="微软雅黑" panose="020B0503020204020204" pitchFamily="34" charset="-122"/>
                <a:ea typeface="微软雅黑" panose="020B0503020204020204" pitchFamily="34" charset="-122"/>
              </a:rPr>
              <a:t>gensim</a:t>
            </a:r>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框架</a:t>
            </a:r>
            <a:r>
              <a:rPr lang="zh-CN" altLang="en-US" dirty="0">
                <a:latin typeface="微软雅黑" panose="020B0503020204020204" pitchFamily="34" charset="-122"/>
                <a:ea typeface="微软雅黑" panose="020B0503020204020204" pitchFamily="34" charset="-122"/>
              </a:rPr>
              <a:t>进行</a:t>
            </a:r>
            <a:r>
              <a:rPr lang="zh-CN" altLang="en-US" b="1" dirty="0">
                <a:solidFill>
                  <a:srgbClr val="FF0000"/>
                </a:solidFill>
                <a:latin typeface="微软雅黑" panose="020B0503020204020204" pitchFamily="34" charset="-122"/>
                <a:ea typeface="微软雅黑" panose="020B0503020204020204" pitchFamily="34" charset="-122"/>
              </a:rPr>
              <a:t>文本主题向量化</a:t>
            </a:r>
            <a:r>
              <a:rPr lang="zh-CN" altLang="en-US" dirty="0">
                <a:latin typeface="微软雅黑" panose="020B0503020204020204" pitchFamily="34" charset="-122"/>
                <a:ea typeface="微软雅黑" panose="020B0503020204020204" pitchFamily="34" charset="-122"/>
              </a:rPr>
              <a:t>的基本流程。</a:t>
            </a:r>
            <a:endParaRPr lang="en-US" altLang="zh-CN" dirty="0">
              <a:latin typeface="微软雅黑" panose="020B0503020204020204" pitchFamily="34" charset="-122"/>
              <a:ea typeface="微软雅黑" panose="020B0503020204020204" pitchFamily="34" charset="-122"/>
            </a:endParaRPr>
          </a:p>
          <a:p>
            <a:pPr indent="720090">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主题模型</a:t>
            </a:r>
            <a:r>
              <a:rPr lang="zh-CN" altLang="en-US" dirty="0">
                <a:latin typeface="微软雅黑" panose="020B0503020204020204" pitchFamily="34" charset="-122"/>
                <a:ea typeface="微软雅黑" panose="020B0503020204020204" pitchFamily="34" charset="-122"/>
              </a:rPr>
              <a:t>从字面意思理解就是对文字中隐含主题的一种抽取方法，其</a:t>
            </a:r>
            <a:r>
              <a:rPr lang="zh-CN" altLang="en-US" b="1" dirty="0">
                <a:solidFill>
                  <a:srgbClr val="FF0000"/>
                </a:solidFill>
                <a:latin typeface="微软雅黑" panose="020B0503020204020204" pitchFamily="34" charset="-122"/>
                <a:ea typeface="微软雅黑" panose="020B0503020204020204" pitchFamily="34" charset="-122"/>
              </a:rPr>
              <a:t>核心在于</a:t>
            </a:r>
            <a:r>
              <a:rPr lang="zh-CN" altLang="en-US" dirty="0">
                <a:latin typeface="微软雅黑" panose="020B0503020204020204" pitchFamily="34" charset="-122"/>
                <a:ea typeface="微软雅黑" panose="020B0503020204020204" pitchFamily="34" charset="-122"/>
              </a:rPr>
              <a:t>借助计算机工具将文本转换为便于计算机理解的特征向量，进而为人工智能的相关应用（例如，情感分析、机器翻译等）提供数据来源。此外，</a:t>
            </a:r>
            <a:r>
              <a:rPr lang="en-US" altLang="zh-CN" dirty="0">
                <a:latin typeface="微软雅黑" panose="020B0503020204020204" pitchFamily="34" charset="-122"/>
                <a:ea typeface="微软雅黑" panose="020B0503020204020204" pitchFamily="34" charset="-122"/>
              </a:rPr>
              <a:t>LDA </a:t>
            </a:r>
            <a:r>
              <a:rPr lang="zh-CN" altLang="en-US" dirty="0">
                <a:latin typeface="微软雅黑" panose="020B0503020204020204" pitchFamily="34" charset="-122"/>
                <a:ea typeface="微软雅黑" panose="020B0503020204020204" pitchFamily="34" charset="-122"/>
              </a:rPr>
              <a:t>是一种文档主题生成模型，也称为三层贝叶斯概率模型，包含词、主题和文档三层结构。</a:t>
            </a:r>
            <a:endParaRPr lang="zh-CN" altLang="en-US"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168513" y="95763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16.3.4 </a:t>
            </a:r>
            <a:r>
              <a:rPr lang="en-US" altLang="zh-CN" sz="2000" dirty="0" err="1">
                <a:latin typeface="微软雅黑" panose="020B0503020204020204" pitchFamily="34" charset="-122"/>
                <a:ea typeface="微软雅黑" panose="020B0503020204020204" pitchFamily="34" charset="-122"/>
                <a:cs typeface="微软雅黑" panose="020B0503020204020204" pitchFamily="34" charset="-122"/>
              </a:rPr>
              <a:t>gensim</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应用举例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3"/>
          <p:cNvSpPr txBox="1"/>
          <p:nvPr/>
        </p:nvSpPr>
        <p:spPr>
          <a:xfrm>
            <a:off x="168257" y="105507"/>
            <a:ext cx="357846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16.3 </a:t>
            </a:r>
            <a:r>
              <a:rPr lang="en-US" altLang="zh-CN" sz="2100" b="1" spc="22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gensim</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6125119" y="21881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173470" y="1169836"/>
              <a:ext cx="2797073" cy="521970"/>
            </a:xfrm>
            <a:prstGeom prst="rect">
              <a:avLst/>
            </a:prstGeom>
            <a:noFill/>
          </p:spPr>
          <p:txBody>
            <a:bodyPr wrap="none" rtlCol="0">
              <a:spAutoFit/>
            </a:bodyPr>
            <a:lstStyle/>
            <a:p>
              <a:pPr algn="ctr"/>
              <a:r>
                <a:rPr lang="zh-CN" altLang="en-US" sz="2800" dirty="0">
                  <a:solidFill>
                    <a:srgbClr val="FFC000"/>
                  </a:solidFill>
                </a:rPr>
                <a:t>第十六章　项目实战：自然语言处理</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16.1</a:t>
              </a:r>
              <a:r>
                <a:rPr lang="zh-CN" altLang="en-US" sz="2100" spc="225" dirty="0">
                  <a:solidFill>
                    <a:schemeClr val="tx1">
                      <a:lumMod val="75000"/>
                      <a:lumOff val="25000"/>
                    </a:schemeClr>
                  </a:solidFill>
                </a:rPr>
                <a:t> 自然语言处理概述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98432"/>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54605" cy="414020"/>
            </a:xfrm>
            <a:prstGeom prst="rect">
              <a:avLst/>
            </a:prstGeom>
            <a:grpFill/>
          </p:spPr>
          <p:txBody>
            <a:bodyPr wrap="none">
              <a:spAutoFit/>
            </a:bodyPr>
            <a:lstStyle/>
            <a:p>
              <a:r>
                <a:rPr lang="en-US" altLang="zh-CN" sz="2100" spc="225" dirty="0">
                  <a:solidFill>
                    <a:schemeClr val="tx1">
                      <a:lumMod val="75000"/>
                      <a:lumOff val="25000"/>
                    </a:schemeClr>
                  </a:solidFill>
                </a:rPr>
                <a:t>16.2 NLTK </a:t>
              </a:r>
              <a:r>
                <a:rPr lang="zh-CN" altLang="en-US" sz="2100" spc="225" dirty="0">
                  <a:solidFill>
                    <a:schemeClr val="tx1">
                      <a:lumMod val="75000"/>
                      <a:lumOff val="25000"/>
                    </a:schemeClr>
                  </a:solidFill>
                </a:rPr>
                <a:t>简介 </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47628"/>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78455" cy="414020"/>
            </a:xfrm>
            <a:prstGeom prst="rect">
              <a:avLst/>
            </a:prstGeom>
            <a:grpFill/>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16.3 </a:t>
              </a:r>
              <a:r>
                <a:rPr lang="en-US" altLang="zh-CN" sz="2100" spc="225" dirty="0" err="1">
                  <a:solidFill>
                    <a:schemeClr val="tx1">
                      <a:lumMod val="75000"/>
                      <a:lumOff val="25000"/>
                    </a:schemeClr>
                  </a:solidFill>
                </a:rPr>
                <a:t>gensim</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sp>
        <p:nvSpPr>
          <p:cNvPr id="32" name="矩形 31"/>
          <p:cNvSpPr/>
          <p:nvPr/>
        </p:nvSpPr>
        <p:spPr>
          <a:xfrm>
            <a:off x="-1524001" y="-9147"/>
            <a:ext cx="12192001" cy="6226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1" y="6669360"/>
            <a:ext cx="12192001"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96824"/>
            <a:ext cx="5693399" cy="424800"/>
            <a:chOff x="1807265" y="3400693"/>
            <a:chExt cx="5693399" cy="424800"/>
          </a:xfrm>
          <a:solidFill>
            <a:srgbClr val="2F5597"/>
          </a:solidFill>
        </p:grpSpPr>
        <p:sp>
          <p:nvSpPr>
            <p:cNvPr id="55" name="圆角矩形 54"/>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4240530" cy="414020"/>
            </a:xfrm>
            <a:prstGeom prst="rect">
              <a:avLst/>
            </a:prstGeom>
            <a:grpFill/>
          </p:spPr>
          <p:txBody>
            <a:bodyPr wrap="none">
              <a:spAutoFit/>
            </a:bodyPr>
            <a:lstStyle/>
            <a:p>
              <a:r>
                <a:rPr lang="en-US" altLang="zh-CN" sz="2100" spc="225" dirty="0">
                  <a:solidFill>
                    <a:schemeClr val="bg1"/>
                  </a:solidFill>
                </a:rPr>
                <a:t>16.4 </a:t>
              </a:r>
              <a:r>
                <a:rPr lang="zh-CN" altLang="en-US" sz="2100" spc="225" dirty="0">
                  <a:solidFill>
                    <a:schemeClr val="bg1"/>
                  </a:solidFill>
                </a:rPr>
                <a:t>案例剖析：文本情感分析</a:t>
              </a:r>
              <a:endParaRPr lang="zh-CN" altLang="en-US" sz="2100" spc="225" dirty="0">
                <a:solidFill>
                  <a:schemeClr val="bg1"/>
                </a:solidFill>
              </a:endParaRPr>
            </a:p>
          </p:txBody>
        </p:sp>
      </p:grpSp>
      <p:grpSp>
        <p:nvGrpSpPr>
          <p:cNvPr id="28" name="组合 27"/>
          <p:cNvGrpSpPr/>
          <p:nvPr/>
        </p:nvGrpSpPr>
        <p:grpSpPr>
          <a:xfrm>
            <a:off x="1725300" y="5146018"/>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744980" cy="414020"/>
            </a:xfrm>
            <a:prstGeom prst="rect">
              <a:avLst/>
            </a:prstGeom>
            <a:grpFill/>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16.5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1" name="矩形 30"/>
          <p:cNvSpPr/>
          <p:nvPr/>
        </p:nvSpPr>
        <p:spPr>
          <a:xfrm>
            <a:off x="-1465768"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34670" y="1736725"/>
            <a:ext cx="8409940" cy="3971925"/>
          </a:xfrm>
        </p:spPr>
        <p:txBody>
          <a:bodyPr>
            <a:normAutofit lnSpcReduction="20000"/>
          </a:bodyPr>
          <a:lstStyle/>
          <a:p>
            <a:pPr indent="720090">
              <a:lnSpc>
                <a:spcPct val="150000"/>
              </a:lnSpc>
            </a:pPr>
            <a:r>
              <a:rPr lang="zh-CN" altLang="en-US" sz="1730" dirty="0">
                <a:latin typeface="微软雅黑" panose="020B0503020204020204" pitchFamily="34" charset="-122"/>
                <a:ea typeface="微软雅黑" panose="020B0503020204020204" pitchFamily="34" charset="-122"/>
              </a:rPr>
              <a:t>情绪分类是文本情感分析的典型应用之一，本节通过对用户文本情绪类别的预测来介绍构建文本情绪分析模型的全过程。</a:t>
            </a:r>
            <a:endParaRPr lang="en-US" altLang="zh-CN" sz="1730" dirty="0">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sz="1730" b="1" dirty="0">
                <a:solidFill>
                  <a:srgbClr val="FF0000"/>
                </a:solidFill>
                <a:latin typeface="微软雅黑" panose="020B0503020204020204" pitchFamily="34" charset="-122"/>
                <a:ea typeface="微软雅黑" panose="020B0503020204020204" pitchFamily="34" charset="-122"/>
              </a:rPr>
              <a:t>任务要求</a:t>
            </a:r>
            <a:endParaRPr lang="en-US" altLang="zh-CN" sz="173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1730" dirty="0">
                <a:latin typeface="微软雅黑" panose="020B0503020204020204" pitchFamily="34" charset="-122"/>
                <a:ea typeface="微软雅黑" panose="020B0503020204020204" pitchFamily="34" charset="-122"/>
              </a:rPr>
              <a:t>按照自然语言处理的基本步骤对情绪文本进行向量化处理。</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1730" dirty="0">
                <a:latin typeface="微软雅黑" panose="020B0503020204020204" pitchFamily="34" charset="-122"/>
                <a:ea typeface="微软雅黑" panose="020B0503020204020204" pitchFamily="34" charset="-122"/>
              </a:rPr>
              <a:t>利用</a:t>
            </a:r>
            <a:r>
              <a:rPr lang="en-US" altLang="zh-CN" sz="1730" dirty="0">
                <a:latin typeface="微软雅黑" panose="020B0503020204020204" pitchFamily="34" charset="-122"/>
                <a:ea typeface="微软雅黑" panose="020B0503020204020204" pitchFamily="34" charset="-122"/>
              </a:rPr>
              <a:t>scikit-learn</a:t>
            </a:r>
            <a:r>
              <a:rPr lang="zh-CN" altLang="en-US" sz="1730" dirty="0">
                <a:latin typeface="微软雅黑" panose="020B0503020204020204" pitchFamily="34" charset="-122"/>
                <a:ea typeface="微软雅黑" panose="020B0503020204020204" pitchFamily="34" charset="-122"/>
              </a:rPr>
              <a:t>提供的分类模型构建文本情感分类模型。</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1730" dirty="0">
                <a:latin typeface="微软雅黑" panose="020B0503020204020204" pitchFamily="34" charset="-122"/>
                <a:ea typeface="微软雅黑" panose="020B0503020204020204" pitchFamily="34" charset="-122"/>
              </a:rPr>
              <a:t>利用文本情感分类模型预测未知文本的情感类型。</a:t>
            </a:r>
            <a:endParaRPr lang="en-US" altLang="zh-CN" sz="1730" dirty="0">
              <a:latin typeface="微软雅黑" panose="020B0503020204020204" pitchFamily="34" charset="-122"/>
              <a:ea typeface="微软雅黑" panose="020B0503020204020204" pitchFamily="34" charset="-122"/>
            </a:endParaRPr>
          </a:p>
          <a:p>
            <a:pPr>
              <a:lnSpc>
                <a:spcPct val="150000"/>
              </a:lnSpc>
            </a:pPr>
            <a:r>
              <a:rPr lang="en-US" altLang="zh-CN" sz="1730" b="1" dirty="0">
                <a:solidFill>
                  <a:srgbClr val="FF0000"/>
                </a:solidFill>
                <a:latin typeface="微软雅黑" panose="020B0503020204020204" pitchFamily="34" charset="-122"/>
                <a:ea typeface="微软雅黑" panose="020B0503020204020204" pitchFamily="34" charset="-122"/>
              </a:rPr>
              <a:t>2. </a:t>
            </a:r>
            <a:r>
              <a:rPr lang="zh-CN" altLang="en-US" sz="1730" b="1" dirty="0">
                <a:solidFill>
                  <a:srgbClr val="FF0000"/>
                </a:solidFill>
                <a:latin typeface="微软雅黑" panose="020B0503020204020204" pitchFamily="34" charset="-122"/>
                <a:ea typeface="微软雅黑" panose="020B0503020204020204" pitchFamily="34" charset="-122"/>
              </a:rPr>
              <a:t>环境要求</a:t>
            </a:r>
            <a:endParaRPr lang="en-US" altLang="zh-CN" sz="173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730" dirty="0">
                <a:latin typeface="微软雅黑" panose="020B0503020204020204" pitchFamily="34" charset="-122"/>
                <a:ea typeface="微软雅黑" panose="020B0503020204020204" pitchFamily="34" charset="-122"/>
              </a:rPr>
              <a:t>该项目正常运行，依赖的第三方 </a:t>
            </a:r>
            <a:r>
              <a:rPr lang="en-US" altLang="zh-CN" sz="1730" dirty="0">
                <a:latin typeface="微软雅黑" panose="020B0503020204020204" pitchFamily="34" charset="-122"/>
                <a:ea typeface="微软雅黑" panose="020B0503020204020204" pitchFamily="34" charset="-122"/>
              </a:rPr>
              <a:t>Python </a:t>
            </a:r>
            <a:r>
              <a:rPr lang="zh-CN" altLang="en-US" sz="1730" dirty="0">
                <a:latin typeface="微软雅黑" panose="020B0503020204020204" pitchFamily="34" charset="-122"/>
                <a:ea typeface="微软雅黑" panose="020B0503020204020204" pitchFamily="34" charset="-122"/>
              </a:rPr>
              <a:t>库主要有 </a:t>
            </a:r>
            <a:r>
              <a:rPr lang="en-US" altLang="zh-CN" sz="1730" dirty="0">
                <a:latin typeface="微软雅黑" panose="020B0503020204020204" pitchFamily="34" charset="-122"/>
                <a:ea typeface="微软雅黑" panose="020B0503020204020204" pitchFamily="34" charset="-122"/>
              </a:rPr>
              <a:t>NumPy</a:t>
            </a: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pandas</a:t>
            </a: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seaborn</a:t>
            </a: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scikit-learn</a:t>
            </a: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NLTK</a:t>
            </a:r>
            <a:r>
              <a:rPr lang="zh-CN" altLang="en-US" sz="1730" dirty="0">
                <a:latin typeface="微软雅黑" panose="020B0503020204020204" pitchFamily="34" charset="-122"/>
                <a:ea typeface="微软雅黑" panose="020B0503020204020204" pitchFamily="34" charset="-122"/>
              </a:rPr>
              <a:t>。</a:t>
            </a:r>
            <a:endParaRPr lang="en-US" altLang="zh-CN" sz="1730"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275828" y="95763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16.4.1 </a:t>
            </a:r>
            <a:r>
              <a:rPr lang="zh-CN" altLang="en-US" sz="2000" dirty="0">
                <a:latin typeface="微软雅黑" panose="020B0503020204020204" pitchFamily="34" charset="-122"/>
                <a:ea typeface="微软雅黑" panose="020B0503020204020204" pitchFamily="34" charset="-122"/>
              </a:rPr>
              <a:t>思路简介</a:t>
            </a:r>
            <a:endParaRPr lang="zh-CN" altLang="en-US" sz="2000" dirty="0">
              <a:latin typeface="微软雅黑" panose="020B0503020204020204" pitchFamily="34" charset="-122"/>
              <a:ea typeface="微软雅黑" panose="020B0503020204020204" pitchFamily="34" charset="-122"/>
            </a:endParaRPr>
          </a:p>
          <a:p>
            <a:endParaRPr lang="zh-CN" altLang="en-US" sz="2000" dirty="0"/>
          </a:p>
        </p:txBody>
      </p:sp>
      <p:sp>
        <p:nvSpPr>
          <p:cNvPr id="5" name="TextBox 3"/>
          <p:cNvSpPr txBox="1"/>
          <p:nvPr/>
        </p:nvSpPr>
        <p:spPr>
          <a:xfrm>
            <a:off x="99060" y="129540"/>
            <a:ext cx="4680585" cy="737235"/>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16.4 </a:t>
            </a:r>
            <a:r>
              <a:rPr lang="zh-CN" altLang="en-US" sz="2100" b="1" spc="225" dirty="0">
                <a:solidFill>
                  <a:prstClr val="white"/>
                </a:solidFill>
                <a:latin typeface="微软雅黑" panose="020B0503020204020204" pitchFamily="34" charset="-122"/>
                <a:ea typeface="微软雅黑" panose="020B0503020204020204" pitchFamily="34" charset="-122"/>
              </a:rPr>
              <a:t>案例剖析：文本情感分析</a:t>
            </a:r>
            <a:endParaRPr lang="zh-CN" altLang="en-US" sz="2100" b="1" spc="225" dirty="0">
              <a:solidFill>
                <a:prstClr val="white"/>
              </a:solidFill>
              <a:latin typeface="微软雅黑" panose="020B0503020204020204" pitchFamily="34" charset="-122"/>
              <a:ea typeface="微软雅黑" panose="020B0503020204020204" pitchFamily="34" charset="-122"/>
            </a:endParaRPr>
          </a:p>
          <a:p>
            <a:endParaRPr lang="zh-CN" altLang="en-US" sz="2100" b="1" spc="225" dirty="0">
              <a:solidFill>
                <a:prstClr val="white"/>
              </a:solidFill>
            </a:endParaRPr>
          </a:p>
        </p:txBody>
      </p:sp>
      <p:sp>
        <p:nvSpPr>
          <p:cNvPr id="6" name="TextBox 4"/>
          <p:cNvSpPr txBox="1"/>
          <p:nvPr/>
        </p:nvSpPr>
        <p:spPr>
          <a:xfrm>
            <a:off x="6071144" y="200395"/>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18770" y="1729105"/>
            <a:ext cx="8662670" cy="1677670"/>
          </a:xfrm>
        </p:spPr>
        <p:txBody>
          <a:bodyPr>
            <a:normAutofit fontScale="90000" lnSpcReduction="10000"/>
          </a:bodyPr>
          <a:lstStyle/>
          <a:p>
            <a:r>
              <a:rPr lang="en-US" altLang="zh-CN" b="1" dirty="0">
                <a:solidFill>
                  <a:srgbClr val="FF0000"/>
                </a:solidFill>
                <a:latin typeface="微软雅黑" panose="020B0503020204020204" pitchFamily="34" charset="-122"/>
                <a:ea typeface="微软雅黑" panose="020B0503020204020204" pitchFamily="34" charset="-122"/>
              </a:rPr>
              <a:t>3. </a:t>
            </a:r>
            <a:r>
              <a:rPr lang="zh-CN" altLang="en-US" b="1" dirty="0">
                <a:solidFill>
                  <a:srgbClr val="FF0000"/>
                </a:solidFill>
                <a:latin typeface="微软雅黑" panose="020B0503020204020204" pitchFamily="34" charset="-122"/>
                <a:ea typeface="微软雅黑" panose="020B0503020204020204" pitchFamily="34" charset="-122"/>
              </a:rPr>
              <a:t>数据集简析</a:t>
            </a:r>
            <a:endParaRPr lang="zh-CN" altLang="en-US"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dirty="0">
                <a:latin typeface="微软雅黑" panose="020B0503020204020204" pitchFamily="34" charset="-122"/>
                <a:ea typeface="微软雅黑" panose="020B0503020204020204" pitchFamily="34" charset="-122"/>
              </a:rPr>
              <a:t>情绪数据集 </a:t>
            </a:r>
            <a:r>
              <a:rPr lang="en-US" altLang="zh-CN" dirty="0">
                <a:latin typeface="微软雅黑" panose="020B0503020204020204" pitchFamily="34" charset="-122"/>
                <a:ea typeface="微软雅黑" panose="020B0503020204020204" pitchFamily="34" charset="-122"/>
              </a:rPr>
              <a:t>UMICH SI650 </a:t>
            </a:r>
            <a:r>
              <a:rPr lang="zh-CN" altLang="en-US" dirty="0">
                <a:latin typeface="微软雅黑" panose="020B0503020204020204" pitchFamily="34" charset="-122"/>
                <a:ea typeface="微软雅黑" panose="020B0503020204020204" pitchFamily="34" charset="-122"/>
              </a:rPr>
              <a:t>由训练集和测试集两部分构成。在训练集中，每一条记录由情感标签（</a:t>
            </a:r>
            <a:r>
              <a:rPr lang="en-US" altLang="zh-CN" dirty="0">
                <a:latin typeface="微软雅黑" panose="020B0503020204020204" pitchFamily="34" charset="-122"/>
                <a:ea typeface="微软雅黑" panose="020B0503020204020204" pitchFamily="34" charset="-122"/>
              </a:rPr>
              <a:t>sentiment</a:t>
            </a:r>
            <a:r>
              <a:rPr lang="zh-CN" altLang="en-US" dirty="0">
                <a:latin typeface="微软雅黑" panose="020B0503020204020204" pitchFamily="34" charset="-122"/>
                <a:ea typeface="微软雅黑" panose="020B0503020204020204" pitchFamily="34" charset="-122"/>
              </a:rPr>
              <a:t>）和文本内容（</a:t>
            </a:r>
            <a:r>
              <a:rPr lang="en-US" altLang="zh-CN" dirty="0">
                <a:latin typeface="微软雅黑" panose="020B0503020204020204" pitchFamily="34" charset="-122"/>
                <a:ea typeface="微软雅黑" panose="020B0503020204020204" pitchFamily="34" charset="-122"/>
              </a:rPr>
              <a:t>comment</a:t>
            </a:r>
            <a:r>
              <a:rPr lang="zh-CN" altLang="en-US" dirty="0">
                <a:latin typeface="微软雅黑" panose="020B0503020204020204" pitchFamily="34" charset="-122"/>
                <a:ea typeface="微软雅黑" panose="020B0503020204020204" pitchFamily="34" charset="-122"/>
              </a:rPr>
              <a:t>）构成。其中，情感标签取值为 </a:t>
            </a:r>
            <a:r>
              <a:rPr lang="en-US" altLang="zh-CN" dirty="0">
                <a:latin typeface="微软雅黑" panose="020B0503020204020204" pitchFamily="34" charset="-122"/>
                <a:ea typeface="微软雅黑" panose="020B0503020204020204" pitchFamily="34" charset="-122"/>
              </a:rPr>
              <a:t>1 </a:t>
            </a:r>
            <a:r>
              <a:rPr lang="zh-CN" altLang="en-US" dirty="0">
                <a:latin typeface="微软雅黑" panose="020B0503020204020204" pitchFamily="34" charset="-122"/>
                <a:ea typeface="微软雅黑" panose="020B0503020204020204" pitchFamily="34" charset="-122"/>
              </a:rPr>
              <a:t>代表积极的；取值为 </a:t>
            </a:r>
            <a:r>
              <a:rPr lang="en-US" altLang="zh-CN" dirty="0">
                <a:latin typeface="微软雅黑" panose="020B0503020204020204" pitchFamily="34" charset="-122"/>
                <a:ea typeface="微软雅黑" panose="020B0503020204020204" pitchFamily="34" charset="-122"/>
              </a:rPr>
              <a:t>0 </a:t>
            </a:r>
            <a:r>
              <a:rPr lang="zh-CN" altLang="en-US" dirty="0">
                <a:latin typeface="微软雅黑" panose="020B0503020204020204" pitchFamily="34" charset="-122"/>
                <a:ea typeface="微软雅黑" panose="020B0503020204020204" pitchFamily="34" charset="-122"/>
              </a:rPr>
              <a:t>代表消极的。其对应的数据表样式如图 </a:t>
            </a:r>
            <a:r>
              <a:rPr lang="en-US" altLang="zh-CN" dirty="0">
                <a:latin typeface="微软雅黑" panose="020B0503020204020204" pitchFamily="34" charset="-122"/>
                <a:ea typeface="微软雅黑" panose="020B0503020204020204" pitchFamily="34" charset="-122"/>
              </a:rPr>
              <a:t>16.10 </a:t>
            </a:r>
            <a:r>
              <a:rPr lang="zh-CN" altLang="en-US" dirty="0">
                <a:latin typeface="微软雅黑" panose="020B0503020204020204" pitchFamily="34" charset="-122"/>
                <a:ea typeface="微软雅黑" panose="020B0503020204020204" pitchFamily="34" charset="-122"/>
              </a:rPr>
              <a:t>所示；在测试集中，每一条记录仅由文本内容构成，对应的数据表样式如图 </a:t>
            </a:r>
            <a:r>
              <a:rPr lang="en-US" altLang="zh-CN" dirty="0">
                <a:latin typeface="微软雅黑" panose="020B0503020204020204" pitchFamily="34" charset="-122"/>
                <a:ea typeface="微软雅黑" panose="020B0503020204020204" pitchFamily="34" charset="-122"/>
              </a:rPr>
              <a:t>16.11 </a:t>
            </a:r>
            <a:r>
              <a:rPr lang="zh-CN" altLang="en-US" dirty="0">
                <a:latin typeface="微软雅黑" panose="020B0503020204020204" pitchFamily="34" charset="-122"/>
                <a:ea typeface="微软雅黑" panose="020B0503020204020204" pitchFamily="34" charset="-122"/>
              </a:rPr>
              <a:t>所示。</a:t>
            </a:r>
            <a:endParaRPr lang="zh-CN" altLang="en-US"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131683"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16.4.1 </a:t>
            </a:r>
            <a:r>
              <a:rPr lang="zh-CN" altLang="en-US" sz="2000" dirty="0">
                <a:latin typeface="微软雅黑" panose="020B0503020204020204" pitchFamily="34" charset="-122"/>
                <a:ea typeface="微软雅黑" panose="020B0503020204020204" pitchFamily="34" charset="-122"/>
              </a:rPr>
              <a:t>思路简介</a:t>
            </a:r>
            <a:endParaRPr lang="zh-CN" altLang="en-US" sz="2000" dirty="0">
              <a:latin typeface="微软雅黑" panose="020B0503020204020204" pitchFamily="34" charset="-122"/>
              <a:ea typeface="微软雅黑" panose="020B0503020204020204" pitchFamily="34" charset="-122"/>
            </a:endParaRPr>
          </a:p>
          <a:p>
            <a:endParaRPr lang="zh-CN" altLang="en-US" sz="2000" dirty="0"/>
          </a:p>
        </p:txBody>
      </p:sp>
      <p:sp>
        <p:nvSpPr>
          <p:cNvPr id="5" name="TextBox 3"/>
          <p:cNvSpPr txBox="1"/>
          <p:nvPr/>
        </p:nvSpPr>
        <p:spPr>
          <a:xfrm>
            <a:off x="83167" y="95982"/>
            <a:ext cx="4861436" cy="737235"/>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16.4 </a:t>
            </a:r>
            <a:r>
              <a:rPr lang="zh-CN" altLang="en-US" sz="2100" b="1" spc="225" dirty="0">
                <a:solidFill>
                  <a:prstClr val="white"/>
                </a:solidFill>
                <a:latin typeface="微软雅黑" panose="020B0503020204020204" pitchFamily="34" charset="-122"/>
                <a:ea typeface="微软雅黑" panose="020B0503020204020204" pitchFamily="34" charset="-122"/>
              </a:rPr>
              <a:t>案例剖析：文本情感分析</a:t>
            </a:r>
            <a:endParaRPr lang="zh-CN" altLang="en-US" sz="2100" b="1" spc="225" dirty="0">
              <a:solidFill>
                <a:prstClr val="white"/>
              </a:solidFill>
              <a:latin typeface="微软雅黑" panose="020B0503020204020204" pitchFamily="34" charset="-122"/>
              <a:ea typeface="微软雅黑" panose="020B0503020204020204" pitchFamily="34" charset="-122"/>
            </a:endParaRPr>
          </a:p>
          <a:p>
            <a:endParaRPr lang="zh-CN" altLang="en-US" sz="2100" b="1" spc="225" dirty="0">
              <a:solidFill>
                <a:prstClr val="white"/>
              </a:solidFill>
            </a:endParaRPr>
          </a:p>
        </p:txBody>
      </p:sp>
      <p:sp>
        <p:nvSpPr>
          <p:cNvPr id="6" name="TextBox 4"/>
          <p:cNvSpPr txBox="1"/>
          <p:nvPr/>
        </p:nvSpPr>
        <p:spPr>
          <a:xfrm>
            <a:off x="6015899" y="20103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540209" y="3406776"/>
            <a:ext cx="3946542" cy="2609662"/>
          </a:xfrm>
          <a:prstGeom prst="rect">
            <a:avLst/>
          </a:prstGeom>
        </p:spPr>
      </p:pic>
      <p:pic>
        <p:nvPicPr>
          <p:cNvPr id="10" name="图片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8660"/>
          <a:stretch>
            <a:fillRect/>
          </a:stretch>
        </p:blipFill>
        <p:spPr>
          <a:xfrm>
            <a:off x="4702144" y="3406517"/>
            <a:ext cx="3568869" cy="23947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173470" y="1169836"/>
              <a:ext cx="2797073" cy="521970"/>
            </a:xfrm>
            <a:prstGeom prst="rect">
              <a:avLst/>
            </a:prstGeom>
            <a:noFill/>
          </p:spPr>
          <p:txBody>
            <a:bodyPr wrap="none" rtlCol="0">
              <a:spAutoFit/>
            </a:bodyPr>
            <a:lstStyle/>
            <a:p>
              <a:pPr algn="ctr"/>
              <a:r>
                <a:rPr lang="zh-CN" altLang="en-US" sz="2800" dirty="0">
                  <a:solidFill>
                    <a:srgbClr val="FFC000"/>
                  </a:solidFill>
                </a:rPr>
                <a:t>第十六章　项目实战：自然语言处理</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16.1</a:t>
              </a:r>
              <a:r>
                <a:rPr lang="zh-CN" altLang="en-US" sz="2100" spc="225" dirty="0">
                  <a:solidFill>
                    <a:schemeClr val="tx1">
                      <a:lumMod val="75000"/>
                      <a:lumOff val="25000"/>
                    </a:schemeClr>
                  </a:solidFill>
                </a:rPr>
                <a:t> 自然语言处理概述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98432"/>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54605" cy="414020"/>
            </a:xfrm>
            <a:prstGeom prst="rect">
              <a:avLst/>
            </a:prstGeom>
            <a:grpFill/>
          </p:spPr>
          <p:txBody>
            <a:bodyPr wrap="none">
              <a:spAutoFit/>
            </a:bodyPr>
            <a:lstStyle/>
            <a:p>
              <a:r>
                <a:rPr lang="en-US" altLang="zh-CN" sz="2100" spc="225" dirty="0">
                  <a:solidFill>
                    <a:schemeClr val="tx1">
                      <a:lumMod val="75000"/>
                      <a:lumOff val="25000"/>
                    </a:schemeClr>
                  </a:solidFill>
                </a:rPr>
                <a:t>16.2 NLTK </a:t>
              </a:r>
              <a:r>
                <a:rPr lang="zh-CN" altLang="en-US" sz="2100" spc="225" dirty="0">
                  <a:solidFill>
                    <a:schemeClr val="tx1">
                      <a:lumMod val="75000"/>
                      <a:lumOff val="25000"/>
                    </a:schemeClr>
                  </a:solidFill>
                </a:rPr>
                <a:t>简介 </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47628"/>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78455" cy="414020"/>
            </a:xfrm>
            <a:prstGeom prst="rect">
              <a:avLst/>
            </a:prstGeom>
            <a:grpFill/>
          </p:spPr>
          <p:txBody>
            <a:bodyPr wrap="none">
              <a:spAutoFit/>
            </a:bodyPr>
            <a:lstStyle/>
            <a:p>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16.3 </a:t>
              </a:r>
              <a:r>
                <a:rPr lang="en-US" altLang="zh-CN" sz="2100" spc="225" dirty="0" err="1">
                  <a:solidFill>
                    <a:schemeClr val="tx1">
                      <a:lumMod val="75000"/>
                      <a:lumOff val="25000"/>
                    </a:schemeClr>
                  </a:solidFill>
                </a:rPr>
                <a:t>gensim</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sp>
        <p:nvSpPr>
          <p:cNvPr id="32" name="矩形 31"/>
          <p:cNvSpPr/>
          <p:nvPr/>
        </p:nvSpPr>
        <p:spPr>
          <a:xfrm>
            <a:off x="-1524001" y="-9147"/>
            <a:ext cx="12192001" cy="6226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1" y="6669360"/>
            <a:ext cx="12192001"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96824"/>
            <a:ext cx="5693399" cy="424800"/>
            <a:chOff x="1807265" y="3400693"/>
            <a:chExt cx="5693399" cy="424800"/>
          </a:xfrm>
          <a:solidFill>
            <a:srgbClr val="E6E6E6"/>
          </a:solidFill>
        </p:grpSpPr>
        <p:sp>
          <p:nvSpPr>
            <p:cNvPr id="55" name="圆角矩形 54"/>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4240530" cy="414020"/>
            </a:xfrm>
            <a:prstGeom prst="rect">
              <a:avLst/>
            </a:prstGeom>
            <a:grpFill/>
          </p:spPr>
          <p:txBody>
            <a:bodyPr wrap="none">
              <a:spAutoFit/>
            </a:bodyPr>
            <a:lstStyle/>
            <a:p>
              <a:r>
                <a:rPr lang="en-US" altLang="zh-CN" sz="2100" spc="225" dirty="0">
                  <a:solidFill>
                    <a:schemeClr val="tx1">
                      <a:lumMod val="75000"/>
                      <a:lumOff val="25000"/>
                    </a:schemeClr>
                  </a:solidFill>
                </a:rPr>
                <a:t>16.4 </a:t>
              </a:r>
              <a:r>
                <a:rPr lang="zh-CN" altLang="en-US" sz="2100" spc="225" dirty="0">
                  <a:solidFill>
                    <a:schemeClr val="tx1">
                      <a:lumMod val="75000"/>
                      <a:lumOff val="25000"/>
                    </a:schemeClr>
                  </a:solidFill>
                </a:rPr>
                <a:t>案例剖析：文本情感分析</a:t>
              </a:r>
              <a:endParaRPr lang="zh-CN" altLang="en-US" sz="2100" spc="225" dirty="0">
                <a:solidFill>
                  <a:schemeClr val="tx1">
                    <a:lumMod val="75000"/>
                    <a:lumOff val="25000"/>
                  </a:schemeClr>
                </a:solidFill>
              </a:endParaRPr>
            </a:p>
          </p:txBody>
        </p:sp>
      </p:grpSp>
      <p:grpSp>
        <p:nvGrpSpPr>
          <p:cNvPr id="28" name="组合 27"/>
          <p:cNvGrpSpPr/>
          <p:nvPr/>
        </p:nvGrpSpPr>
        <p:grpSpPr>
          <a:xfrm>
            <a:off x="1725300" y="5146018"/>
            <a:ext cx="5693399" cy="424800"/>
            <a:chOff x="1807265" y="3400693"/>
            <a:chExt cx="5693399" cy="424800"/>
          </a:xfrm>
          <a:solidFill>
            <a:srgbClr val="2F5597"/>
          </a:solidFill>
        </p:grpSpPr>
        <p:sp>
          <p:nvSpPr>
            <p:cNvPr id="29" name="圆角矩形 50"/>
            <p:cNvSpPr/>
            <p:nvPr/>
          </p:nvSpPr>
          <p:spPr>
            <a:xfrm>
              <a:off x="1807265" y="3400693"/>
              <a:ext cx="5693399" cy="394200"/>
            </a:xfrm>
            <a:prstGeom prst="roundRect">
              <a:avLst>
                <a:gd name="adj" fmla="val 20658"/>
              </a:avLst>
            </a:prstGeom>
            <a:grpFill/>
            <a:ln>
              <a:solidFill>
                <a:srgbClr val="2F559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744980" cy="414020"/>
            </a:xfrm>
            <a:prstGeom prst="rect">
              <a:avLst/>
            </a:prstGeom>
            <a:grpFill/>
            <a:ln>
              <a:solidFill>
                <a:srgbClr val="2F5597"/>
              </a:solidFill>
            </a:ln>
          </p:spPr>
          <p:txBody>
            <a:bodyPr wrap="none">
              <a:spAutoFit/>
            </a:bodyPr>
            <a:lstStyle/>
            <a:p>
              <a:r>
                <a:rPr lang="zh-CN" altLang="en-US" sz="2100" spc="225" dirty="0">
                  <a:solidFill>
                    <a:schemeClr val="bg1"/>
                  </a:solidFill>
                </a:rPr>
                <a:t> </a:t>
              </a:r>
              <a:r>
                <a:rPr lang="en-US" altLang="zh-CN" sz="2100" spc="225" dirty="0">
                  <a:solidFill>
                    <a:schemeClr val="bg1"/>
                  </a:solidFill>
                </a:rPr>
                <a:t>16.5 </a:t>
              </a:r>
              <a:r>
                <a:rPr lang="zh-CN" altLang="en-US" sz="2100" spc="225" dirty="0">
                  <a:solidFill>
                    <a:schemeClr val="bg1"/>
                  </a:solidFill>
                </a:rPr>
                <a:t>实验</a:t>
              </a:r>
              <a:endParaRPr lang="zh-CN" altLang="en-US" sz="2100" spc="225" dirty="0">
                <a:solidFill>
                  <a:schemeClr val="bg1"/>
                </a:solidFill>
              </a:endParaRPr>
            </a:p>
          </p:txBody>
        </p:sp>
      </p:grpSp>
      <p:sp>
        <p:nvSpPr>
          <p:cNvPr id="31" name="矩形 30"/>
          <p:cNvSpPr/>
          <p:nvPr/>
        </p:nvSpPr>
        <p:spPr>
          <a:xfrm>
            <a:off x="-1465768"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48310" y="883285"/>
            <a:ext cx="8376285" cy="5091430"/>
          </a:xfrm>
        </p:spPr>
        <p:txBody>
          <a:bodyPr>
            <a:noAutofit/>
          </a:bodyPr>
          <a:lstStyle/>
          <a:p>
            <a:pPr>
              <a:lnSpc>
                <a:spcPct val="150000"/>
              </a:lnSpc>
            </a:pPr>
            <a:r>
              <a:rPr lang="en-US" altLang="zh-CN" b="1" dirty="0">
                <a:solidFill>
                  <a:srgbClr val="FF0000"/>
                </a:solidFill>
                <a:latin typeface="微软雅黑" panose="020B0503020204020204" pitchFamily="34" charset="-122"/>
                <a:ea typeface="微软雅黑" panose="020B0503020204020204" pitchFamily="34" charset="-122"/>
              </a:rPr>
              <a:t>1. </a:t>
            </a:r>
            <a:r>
              <a:rPr lang="zh-CN" altLang="en-US" b="1" dirty="0">
                <a:solidFill>
                  <a:srgbClr val="FF0000"/>
                </a:solidFill>
                <a:latin typeface="微软雅黑" panose="020B0503020204020204" pitchFamily="34" charset="-122"/>
                <a:ea typeface="微软雅黑" panose="020B0503020204020204" pitchFamily="34" charset="-122"/>
              </a:rPr>
              <a:t>实验目的</a:t>
            </a:r>
            <a:endParaRPr lang="zh-CN" altLang="en-US"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）掌握自然语言处理工具包 </a:t>
            </a: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的安装方法以及常见的错误处理技巧。</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）掌握自然语言主题模型 </a:t>
            </a:r>
            <a:r>
              <a:rPr lang="en-US" altLang="zh-CN" dirty="0">
                <a:latin typeface="微软雅黑" panose="020B0503020204020204" pitchFamily="34" charset="-122"/>
                <a:ea typeface="微软雅黑" panose="020B0503020204020204" pitchFamily="34" charset="-122"/>
              </a:rPr>
              <a:t>Python </a:t>
            </a:r>
            <a:r>
              <a:rPr lang="zh-CN" altLang="en-US" dirty="0">
                <a:latin typeface="微软雅黑" panose="020B0503020204020204" pitchFamily="34" charset="-122"/>
                <a:ea typeface="微软雅黑" panose="020B0503020204020204" pitchFamily="34" charset="-122"/>
              </a:rPr>
              <a:t>工具包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的安装方法以及常见的错误应对方法。</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）掌握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工具包主题建模的具体流程以及常用的库函数的使用方法。</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）掌握 </a:t>
            </a: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自然语言处理工具包的具体使用流程以及常见的库函数的使用方法。</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b="1" dirty="0">
                <a:solidFill>
                  <a:srgbClr val="FF0000"/>
                </a:solidFill>
                <a:latin typeface="微软雅黑" panose="020B0503020204020204" pitchFamily="34" charset="-122"/>
                <a:ea typeface="微软雅黑" panose="020B0503020204020204" pitchFamily="34" charset="-122"/>
              </a:rPr>
              <a:t>2. </a:t>
            </a:r>
            <a:r>
              <a:rPr lang="zh-CN" altLang="en-US" b="1" dirty="0">
                <a:solidFill>
                  <a:srgbClr val="FF0000"/>
                </a:solidFill>
                <a:latin typeface="微软雅黑" panose="020B0503020204020204" pitchFamily="34" charset="-122"/>
                <a:ea typeface="微软雅黑" panose="020B0503020204020204" pitchFamily="34" charset="-122"/>
              </a:rPr>
              <a:t>实验内容</a:t>
            </a:r>
            <a:endParaRPr lang="zh-CN" altLang="en-US"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a:solidFill>
                  <a:srgbClr val="FF0000"/>
                </a:solidFill>
                <a:latin typeface="微软雅黑" panose="020B0503020204020204" pitchFamily="34" charset="-122"/>
                <a:ea typeface="微软雅黑" panose="020B0503020204020204" pitchFamily="34" charset="-122"/>
              </a:rPr>
              <a:t>1</a:t>
            </a: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a:solidFill>
                  <a:srgbClr val="FF0000"/>
                </a:solidFill>
                <a:latin typeface="微软雅黑" panose="020B0503020204020204" pitchFamily="34" charset="-122"/>
                <a:ea typeface="微软雅黑" panose="020B0503020204020204" pitchFamily="34" charset="-122"/>
              </a:rPr>
              <a:t>NLTK </a:t>
            </a:r>
            <a:r>
              <a:rPr lang="zh-CN" altLang="en-US" b="1" u="sng" dirty="0">
                <a:solidFill>
                  <a:srgbClr val="FF0000"/>
                </a:solidFill>
                <a:latin typeface="微软雅黑" panose="020B0503020204020204" pitchFamily="34" charset="-122"/>
                <a:ea typeface="微软雅黑" panose="020B0503020204020204" pitchFamily="34" charset="-122"/>
              </a:rPr>
              <a:t>自然语言处理环境的搭建</a:t>
            </a:r>
            <a:endParaRPr lang="zh-CN" altLang="en-US" u="sng"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① </a:t>
            </a: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库的安装。使用 </a:t>
            </a:r>
            <a:r>
              <a:rPr lang="en-US" altLang="zh-CN" dirty="0">
                <a:latin typeface="微软雅黑" panose="020B0503020204020204" pitchFamily="34" charset="-122"/>
                <a:ea typeface="微软雅黑" panose="020B0503020204020204" pitchFamily="34" charset="-122"/>
              </a:rPr>
              <a:t>pip install </a:t>
            </a:r>
            <a:r>
              <a:rPr lang="zh-CN" altLang="en-US" dirty="0">
                <a:latin typeface="微软雅黑" panose="020B0503020204020204" pitchFamily="34" charset="-122"/>
                <a:ea typeface="微软雅黑" panose="020B0503020204020204" pitchFamily="34" charset="-122"/>
              </a:rPr>
              <a:t>命令完成 </a:t>
            </a: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库的安装。</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② </a:t>
            </a: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库的验证。验证基于 </a:t>
            </a:r>
            <a:r>
              <a:rPr lang="en-US" altLang="zh-CN" dirty="0">
                <a:latin typeface="微软雅黑" panose="020B0503020204020204" pitchFamily="34" charset="-122"/>
                <a:ea typeface="微软雅黑" panose="020B0503020204020204" pitchFamily="34" charset="-122"/>
              </a:rPr>
              <a:t>NLTK </a:t>
            </a:r>
            <a:r>
              <a:rPr lang="zh-CN" altLang="en-US" dirty="0">
                <a:latin typeface="微软雅黑" panose="020B0503020204020204" pitchFamily="34" charset="-122"/>
                <a:ea typeface="微软雅黑" panose="020B0503020204020204" pitchFamily="34" charset="-122"/>
              </a:rPr>
              <a:t>库的自然语言处理环境是否能够正常运行。</a:t>
            </a:r>
            <a:endParaRPr lang="zh-CN" altLang="en-US" dirty="0">
              <a:latin typeface="微软雅黑" panose="020B0503020204020204" pitchFamily="34" charset="-122"/>
              <a:ea typeface="微软雅黑" panose="020B0503020204020204" pitchFamily="34" charset="-122"/>
            </a:endParaRPr>
          </a:p>
        </p:txBody>
      </p:sp>
      <p:sp>
        <p:nvSpPr>
          <p:cNvPr id="5" name="TextBox 3"/>
          <p:cNvSpPr txBox="1"/>
          <p:nvPr/>
        </p:nvSpPr>
        <p:spPr>
          <a:xfrm>
            <a:off x="208262" y="146147"/>
            <a:ext cx="4861436" cy="737235"/>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16.5 </a:t>
            </a:r>
            <a:r>
              <a:rPr lang="zh-CN" altLang="en-US" sz="2100" b="1" spc="225" dirty="0">
                <a:solidFill>
                  <a:prstClr val="white"/>
                </a:solidFill>
                <a:latin typeface="微软雅黑" panose="020B0503020204020204" pitchFamily="34" charset="-122"/>
                <a:ea typeface="微软雅黑" panose="020B0503020204020204" pitchFamily="34" charset="-122"/>
              </a:rPr>
              <a:t>实验</a:t>
            </a:r>
            <a:endParaRPr lang="zh-CN" altLang="en-US" sz="2100" b="1" spc="225" dirty="0">
              <a:solidFill>
                <a:prstClr val="white"/>
              </a:solidFill>
              <a:latin typeface="微软雅黑" panose="020B0503020204020204" pitchFamily="34" charset="-122"/>
              <a:ea typeface="微软雅黑" panose="020B0503020204020204" pitchFamily="34" charset="-122"/>
            </a:endParaRPr>
          </a:p>
          <a:p>
            <a:endParaRPr lang="zh-CN" altLang="en-US" sz="2100" b="1" spc="225" dirty="0">
              <a:solidFill>
                <a:prstClr val="white"/>
              </a:solidFill>
            </a:endParaRPr>
          </a:p>
        </p:txBody>
      </p:sp>
      <p:sp>
        <p:nvSpPr>
          <p:cNvPr id="6" name="TextBox 4"/>
          <p:cNvSpPr txBox="1"/>
          <p:nvPr/>
        </p:nvSpPr>
        <p:spPr>
          <a:xfrm>
            <a:off x="6080034" y="22770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67055" y="1507490"/>
            <a:ext cx="8009255" cy="3963670"/>
          </a:xfrm>
        </p:spPr>
        <p:txBody>
          <a:bodyPr>
            <a:normAutofit/>
          </a:bodyPr>
          <a:lstStyle/>
          <a:p>
            <a:pPr>
              <a:lnSpc>
                <a:spcPct val="150000"/>
              </a:lnSpc>
            </a:pPr>
            <a:r>
              <a:rPr lang="en-US" altLang="zh-CN" b="1" dirty="0">
                <a:solidFill>
                  <a:srgbClr val="FF0000"/>
                </a:solidFill>
                <a:latin typeface="微软雅黑" panose="020B0503020204020204" pitchFamily="34" charset="-122"/>
                <a:ea typeface="微软雅黑" panose="020B0503020204020204" pitchFamily="34" charset="-122"/>
              </a:rPr>
              <a:t>2. </a:t>
            </a:r>
            <a:r>
              <a:rPr lang="zh-CN" altLang="en-US" b="1" dirty="0">
                <a:solidFill>
                  <a:srgbClr val="FF0000"/>
                </a:solidFill>
                <a:latin typeface="微软雅黑" panose="020B0503020204020204" pitchFamily="34" charset="-122"/>
                <a:ea typeface="微软雅黑" panose="020B0503020204020204" pitchFamily="34" charset="-122"/>
              </a:rPr>
              <a:t>实验内容</a:t>
            </a:r>
            <a:endParaRPr lang="zh-CN" altLang="en-US"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a:solidFill>
                  <a:srgbClr val="FF0000"/>
                </a:solidFill>
                <a:latin typeface="微软雅黑" panose="020B0503020204020204" pitchFamily="34" charset="-122"/>
                <a:ea typeface="微软雅黑" panose="020B0503020204020204" pitchFamily="34" charset="-122"/>
              </a:rPr>
              <a:t>2</a:t>
            </a: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err="1">
                <a:solidFill>
                  <a:srgbClr val="FF0000"/>
                </a:solidFill>
                <a:latin typeface="微软雅黑" panose="020B0503020204020204" pitchFamily="34" charset="-122"/>
                <a:ea typeface="微软雅黑" panose="020B0503020204020204" pitchFamily="34" charset="-122"/>
              </a:rPr>
              <a:t>gensim</a:t>
            </a:r>
            <a:r>
              <a:rPr lang="en-US" altLang="zh-CN" b="1" u="sng" dirty="0">
                <a:solidFill>
                  <a:srgbClr val="FF0000"/>
                </a:solidFill>
                <a:latin typeface="微软雅黑" panose="020B0503020204020204" pitchFamily="34" charset="-122"/>
                <a:ea typeface="微软雅黑" panose="020B0503020204020204" pitchFamily="34" charset="-122"/>
              </a:rPr>
              <a:t> </a:t>
            </a:r>
            <a:r>
              <a:rPr lang="zh-CN" altLang="en-US" b="1" u="sng" dirty="0">
                <a:solidFill>
                  <a:srgbClr val="FF0000"/>
                </a:solidFill>
                <a:latin typeface="微软雅黑" panose="020B0503020204020204" pitchFamily="34" charset="-122"/>
                <a:ea typeface="微软雅黑" panose="020B0503020204020204" pitchFamily="34" charset="-122"/>
              </a:rPr>
              <a:t>自然语言主题模型运用环境的构建</a:t>
            </a:r>
            <a:endParaRPr lang="zh-CN" altLang="en-US" b="1" u="sng"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      ①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库的安装。使用 </a:t>
            </a:r>
            <a:r>
              <a:rPr lang="en-US" altLang="zh-CN" dirty="0">
                <a:latin typeface="微软雅黑" panose="020B0503020204020204" pitchFamily="34" charset="-122"/>
                <a:ea typeface="微软雅黑" panose="020B0503020204020204" pitchFamily="34" charset="-122"/>
              </a:rPr>
              <a:t>pip install </a:t>
            </a:r>
            <a:r>
              <a:rPr lang="zh-CN" altLang="en-US" dirty="0">
                <a:latin typeface="微软雅黑" panose="020B0503020204020204" pitchFamily="34" charset="-122"/>
                <a:ea typeface="微软雅黑" panose="020B0503020204020204" pitchFamily="34" charset="-122"/>
              </a:rPr>
              <a:t>命令完成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库的安装。</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      ②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库的验证。  验证基于 </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库的自然语言主题建模环境是否能够正常运行。</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a:solidFill>
                  <a:srgbClr val="FF0000"/>
                </a:solidFill>
                <a:latin typeface="微软雅黑" panose="020B0503020204020204" pitchFamily="34" charset="-122"/>
                <a:ea typeface="微软雅黑" panose="020B0503020204020204" pitchFamily="34" charset="-122"/>
              </a:rPr>
              <a:t>3</a:t>
            </a: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a:solidFill>
                  <a:srgbClr val="FF0000"/>
                </a:solidFill>
                <a:latin typeface="微软雅黑" panose="020B0503020204020204" pitchFamily="34" charset="-122"/>
                <a:ea typeface="微软雅黑" panose="020B0503020204020204" pitchFamily="34" charset="-122"/>
              </a:rPr>
              <a:t>NLTK </a:t>
            </a:r>
            <a:r>
              <a:rPr lang="zh-CN" altLang="en-US" b="1" u="sng" dirty="0">
                <a:solidFill>
                  <a:srgbClr val="FF0000"/>
                </a:solidFill>
                <a:latin typeface="微软雅黑" panose="020B0503020204020204" pitchFamily="34" charset="-122"/>
                <a:ea typeface="微软雅黑" panose="020B0503020204020204" pitchFamily="34" charset="-122"/>
              </a:rPr>
              <a:t>自然语言工具的应用</a:t>
            </a:r>
            <a:endParaRPr lang="en-US" altLang="zh-CN" u="sng" dirty="0">
              <a:latin typeface="微软雅黑" panose="020B0503020204020204" pitchFamily="34" charset="-122"/>
              <a:ea typeface="微软雅黑" panose="020B0503020204020204" pitchFamily="34" charset="-122"/>
            </a:endParaRPr>
          </a:p>
          <a:p>
            <a:pPr>
              <a:lnSpc>
                <a:spcPct val="150000"/>
              </a:lnSpc>
            </a:pP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a:solidFill>
                  <a:srgbClr val="FF0000"/>
                </a:solidFill>
                <a:latin typeface="微软雅黑" panose="020B0503020204020204" pitchFamily="34" charset="-122"/>
                <a:ea typeface="微软雅黑" panose="020B0503020204020204" pitchFamily="34" charset="-122"/>
              </a:rPr>
              <a:t>4</a:t>
            </a:r>
            <a:r>
              <a:rPr lang="zh-CN" altLang="en-US" b="1" u="sng" dirty="0">
                <a:solidFill>
                  <a:srgbClr val="FF0000"/>
                </a:solidFill>
                <a:latin typeface="微软雅黑" panose="020B0503020204020204" pitchFamily="34" charset="-122"/>
                <a:ea typeface="微软雅黑" panose="020B0503020204020204" pitchFamily="34" charset="-122"/>
              </a:rPr>
              <a:t>）</a:t>
            </a:r>
            <a:r>
              <a:rPr lang="en-US" altLang="zh-CN" b="1" u="sng" dirty="0" err="1">
                <a:solidFill>
                  <a:srgbClr val="FF0000"/>
                </a:solidFill>
                <a:latin typeface="微软雅黑" panose="020B0503020204020204" pitchFamily="34" charset="-122"/>
                <a:ea typeface="微软雅黑" panose="020B0503020204020204" pitchFamily="34" charset="-122"/>
              </a:rPr>
              <a:t>gensim</a:t>
            </a:r>
            <a:r>
              <a:rPr lang="en-US" altLang="zh-CN" b="1" u="sng" dirty="0">
                <a:solidFill>
                  <a:srgbClr val="FF0000"/>
                </a:solidFill>
                <a:latin typeface="微软雅黑" panose="020B0503020204020204" pitchFamily="34" charset="-122"/>
                <a:ea typeface="微软雅黑" panose="020B0503020204020204" pitchFamily="34" charset="-122"/>
              </a:rPr>
              <a:t> </a:t>
            </a:r>
            <a:r>
              <a:rPr lang="zh-CN" altLang="en-US" b="1" u="sng" dirty="0">
                <a:solidFill>
                  <a:srgbClr val="FF0000"/>
                </a:solidFill>
                <a:latin typeface="微软雅黑" panose="020B0503020204020204" pitchFamily="34" charset="-122"/>
                <a:ea typeface="微软雅黑" panose="020B0503020204020204" pitchFamily="34" charset="-122"/>
              </a:rPr>
              <a:t>主题建模工具的应用</a:t>
            </a:r>
            <a:endParaRPr lang="zh-CN" altLang="en-US" u="sng" dirty="0">
              <a:latin typeface="微软雅黑" panose="020B0503020204020204" pitchFamily="34" charset="-122"/>
              <a:ea typeface="微软雅黑" panose="020B0503020204020204" pitchFamily="34" charset="-122"/>
            </a:endParaRPr>
          </a:p>
          <a:p>
            <a:endParaRPr lang="zh-CN" altLang="en-US" dirty="0"/>
          </a:p>
        </p:txBody>
      </p:sp>
      <p:sp>
        <p:nvSpPr>
          <p:cNvPr id="6" name="TextBox 4"/>
          <p:cNvSpPr txBox="1"/>
          <p:nvPr/>
        </p:nvSpPr>
        <p:spPr>
          <a:xfrm>
            <a:off x="6070509" y="209920"/>
            <a:ext cx="3286451" cy="300355"/>
          </a:xfrm>
          <a:prstGeom prst="rect">
            <a:avLst/>
          </a:prstGeom>
          <a:noFill/>
        </p:spPr>
        <p:txBody>
          <a:bodyPr wrap="square" rtlCol="0">
            <a:spAutoFit/>
          </a:bodyPr>
          <a:lstStyle/>
          <a:p>
            <a:r>
              <a:rPr lang="zh-CN" altLang="en-US" sz="1355" dirty="0">
                <a:solidFill>
                  <a:prstClr val="white"/>
                </a:solidFill>
              </a:rPr>
              <a:t>  </a:t>
            </a:r>
            <a:r>
              <a:rPr lang="zh-CN" altLang="en-US" sz="1355" dirty="0">
                <a:solidFill>
                  <a:prstClr val="white"/>
                </a:solidFill>
                <a:latin typeface="微软雅黑" panose="020B0503020204020204" pitchFamily="34" charset="-122"/>
                <a:ea typeface="微软雅黑" panose="020B0503020204020204" pitchFamily="34" charset="-122"/>
              </a:rPr>
              <a:t>第十六章　项目实战：自然语言处理</a:t>
            </a:r>
            <a:endParaRPr lang="zh-CN" altLang="en-US" sz="1355" dirty="0">
              <a:solidFill>
                <a:prstClr val="white"/>
              </a:solidFill>
              <a:latin typeface="微软雅黑" panose="020B0503020204020204" pitchFamily="34" charset="-122"/>
              <a:ea typeface="微软雅黑" panose="020B0503020204020204" pitchFamily="34" charset="-122"/>
            </a:endParaRPr>
          </a:p>
        </p:txBody>
      </p:sp>
      <p:sp>
        <p:nvSpPr>
          <p:cNvPr id="7" name="TextBox 3"/>
          <p:cNvSpPr txBox="1"/>
          <p:nvPr/>
        </p:nvSpPr>
        <p:spPr>
          <a:xfrm>
            <a:off x="126982" y="64232"/>
            <a:ext cx="4861436" cy="737235"/>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16.5 </a:t>
            </a:r>
            <a:r>
              <a:rPr lang="zh-CN" altLang="en-US" sz="2100" b="1" spc="225" dirty="0">
                <a:solidFill>
                  <a:prstClr val="white"/>
                </a:solidFill>
                <a:latin typeface="微软雅黑" panose="020B0503020204020204" pitchFamily="34" charset="-122"/>
                <a:ea typeface="微软雅黑" panose="020B0503020204020204" pitchFamily="34" charset="-122"/>
              </a:rPr>
              <a:t>实验</a:t>
            </a:r>
            <a:endParaRPr lang="zh-CN" altLang="en-US" sz="2100" b="1" spc="225" dirty="0">
              <a:solidFill>
                <a:prstClr val="white"/>
              </a:solidFill>
              <a:latin typeface="微软雅黑" panose="020B0503020204020204" pitchFamily="34" charset="-122"/>
              <a:ea typeface="微软雅黑" panose="020B0503020204020204" pitchFamily="34" charset="-122"/>
            </a:endParaRPr>
          </a:p>
          <a:p>
            <a:endParaRPr lang="zh-CN" altLang="en-US" sz="2100" b="1" spc="225" dirty="0">
              <a:solidFill>
                <a:prstClr val="white"/>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40"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80"/>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2" y="4669494"/>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9" y="5599203"/>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9"/>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9" y="5599203"/>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9" y="4669494"/>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3" y="5599203"/>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4"/>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4"/>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7" y="5599203"/>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5"/>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5"/>
            <a:ext cx="2494280" cy="368300"/>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智能硬件大数据免费托管平台</a:t>
            </a:r>
            <a:endParaRPr lang="zh-CN" altLang="en-US" sz="1400" dirty="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5" y="3747765"/>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3" y="3600929"/>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781214" y="3780323"/>
              <a:ext cx="1508305" cy="368300"/>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环境大数据开放平台</a:t>
              </a:r>
              <a:endParaRPr lang="zh-CN" altLang="en-US" sz="1400" dirty="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3545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免费大数据</a:t>
            </a:r>
            <a:r>
              <a:rPr lang="en-US" altLang="zh-CN" sz="2000" b="1">
                <a:solidFill>
                  <a:srgbClr val="70AD47">
                    <a:lumMod val="75000"/>
                  </a:srgbClr>
                </a:solidFill>
              </a:rPr>
              <a:t>APP</a:t>
            </a:r>
            <a:r>
              <a:rPr lang="zh-CN" altLang="en-US" sz="2000" b="1">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5"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刘鹏看未来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云创大数据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a:solidFill>
                    <a:schemeClr val="tx1">
                      <a:lumMod val="75000"/>
                      <a:lumOff val="25000"/>
                    </a:schemeClr>
                  </a:solidFill>
                </a:rPr>
                <a:t>同声译</a:t>
              </a:r>
              <a:endParaRPr lang="zh-CN" altLang="en-US" sz="1400" dirty="0">
                <a:solidFill>
                  <a:schemeClr val="tx1">
                    <a:lumMod val="75000"/>
                    <a:lumOff val="25000"/>
                  </a:schemeClr>
                </a:solidFill>
              </a:endParaRPr>
            </a:p>
          </p:txBody>
        </p:sp>
      </p:grpSp>
      <p:sp>
        <p:nvSpPr>
          <p:cNvPr id="52" name="文本框 10"/>
          <p:cNvSpPr txBox="1"/>
          <p:nvPr/>
        </p:nvSpPr>
        <p:spPr>
          <a:xfrm>
            <a:off x="1279939" y="941914"/>
            <a:ext cx="196977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公众号推荐</a:t>
            </a:r>
            <a:endParaRPr lang="zh-CN" altLang="en-US" sz="2000" b="1" dirty="0">
              <a:solidFill>
                <a:srgbClr val="70AD47">
                  <a:lumMod val="75000"/>
                </a:srgbClr>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0170" y="199390"/>
            <a:ext cx="8963660" cy="6050280"/>
            <a:chOff x="1524000" y="540001"/>
            <a:chExt cx="9144000" cy="5327400"/>
          </a:xfrm>
        </p:grpSpPr>
        <p:sp>
          <p:nvSpPr>
            <p:cNvPr id="69" name="矩形 68"/>
            <p:cNvSpPr/>
            <p:nvPr/>
          </p:nvSpPr>
          <p:spPr>
            <a:xfrm>
              <a:off x="1524000" y="540001"/>
              <a:ext cx="9144000" cy="730784"/>
            </a:xfrm>
            <a:prstGeom prst="rect">
              <a:avLst/>
            </a:prstGeom>
          </p:spPr>
          <p:txBody>
            <a:bodyPr wrap="square">
              <a:spAutoFit/>
            </a:bodyPr>
            <a:lstStyle/>
            <a:p>
              <a:pPr algn="ctr" defTabSz="913765">
                <a:lnSpc>
                  <a:spcPct val="120000"/>
                </a:lnSpc>
                <a:defRPr/>
              </a:pPr>
              <a:r>
                <a:rPr lang="zh-CN" altLang="en-US" sz="2000" b="1" dirty="0">
                  <a:solidFill>
                    <a:srgbClr val="377847"/>
                  </a:solidFill>
                  <a:latin typeface="微软雅黑" panose="020B0503020204020204" pitchFamily="34" charset="-122"/>
                  <a:ea typeface="微软雅黑" panose="020B0503020204020204" pitchFamily="34" charset="-122"/>
                </a:rPr>
                <a:t>完善的课程体系：大数据方向、人工智能方向。</a:t>
              </a:r>
              <a:endParaRPr lang="zh-CN" altLang="en-US" sz="2000" b="1" dirty="0">
                <a:solidFill>
                  <a:srgbClr val="377847"/>
                </a:solidFill>
                <a:latin typeface="微软雅黑" panose="020B0503020204020204" pitchFamily="34" charset="-122"/>
                <a:ea typeface="微软雅黑" panose="020B0503020204020204" pitchFamily="34" charset="-122"/>
              </a:endParaRPr>
            </a:p>
            <a:p>
              <a:pPr algn="ctr" defTabSz="913765">
                <a:lnSpc>
                  <a:spcPct val="120000"/>
                </a:lnSpc>
                <a:defRPr/>
              </a:pPr>
              <a:r>
                <a:rPr lang="zh-CN" altLang="en-US" sz="2000" b="1" dirty="0">
                  <a:solidFill>
                    <a:srgbClr val="377847"/>
                  </a:solidFill>
                  <a:latin typeface="微软雅黑" panose="020B0503020204020204" pitchFamily="34" charset="-122"/>
                  <a:ea typeface="微软雅黑" panose="020B0503020204020204" pitchFamily="34" charset="-122"/>
                </a:rPr>
                <a:t>面向理论与实践，分为本科院校、专科院校、高职院校。</a:t>
              </a:r>
              <a:endParaRPr lang="zh-CN" altLang="en-US" sz="2000" b="1" dirty="0">
                <a:solidFill>
                  <a:srgbClr val="377847"/>
                </a:solidFill>
                <a:latin typeface="微软雅黑" panose="020B0503020204020204" pitchFamily="34" charset="-122"/>
                <a:ea typeface="微软雅黑" panose="020B0503020204020204" pitchFamily="34" charset="-122"/>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1596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2495551" y="1800226"/>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3395346" y="1800226"/>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4295141"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5194936" y="1800226"/>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6994526" y="1800226"/>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8794116" y="1800226"/>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7894321"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9693911" y="1799591"/>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6094731" y="1800226"/>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3108001" y="3241041"/>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668001" y="3240001"/>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5268001" y="3241041"/>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7428001"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4548001" y="3241041"/>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3828001" y="3241041"/>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5988001" y="3241041"/>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9588001" y="3241676"/>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8148001"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2388001"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6708001" y="3241041"/>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8868001" y="3239771"/>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668001" y="4680001"/>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8472001"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4584001" y="4680586"/>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5556001"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6528001" y="4680586"/>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9444001" y="4679316"/>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3612001" y="4679316"/>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7500001"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2640001" y="4679315"/>
              <a:ext cx="899795" cy="1186180"/>
            </a:xfrm>
            <a:prstGeom prst="rect">
              <a:avLst/>
            </a:prstGeom>
          </p:spPr>
        </p:pic>
      </p:gr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997136"/>
            <a:ext cx="10653206"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7661710" y="0"/>
            <a:ext cx="3000375" cy="6858000"/>
          </a:xfrm>
          <a:prstGeom prst="rect">
            <a:avLst/>
          </a:prstGeom>
        </p:spPr>
      </p:pic>
      <p:sp>
        <p:nvSpPr>
          <p:cNvPr id="7" name="文本框 5"/>
          <p:cNvSpPr txBox="1"/>
          <p:nvPr/>
        </p:nvSpPr>
        <p:spPr>
          <a:xfrm>
            <a:off x="1371601" y="2328818"/>
            <a:ext cx="4145280" cy="1198880"/>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067" y="105507"/>
            <a:ext cx="3578469" cy="414020"/>
          </a:xfrm>
          <a:prstGeom prst="rect">
            <a:avLst/>
          </a:prstGeom>
          <a:noFill/>
        </p:spPr>
        <p:txBody>
          <a:bodyPr wrap="square" rtlCol="0">
            <a:spAutoFit/>
          </a:bodyPr>
          <a:lstStyle/>
          <a:p>
            <a:r>
              <a:rPr lang="zh-CN" altLang="en-US" sz="2100" b="1" spc="225" dirty="0">
                <a:solidFill>
                  <a:prstClr val="white"/>
                </a:solidFill>
              </a:rPr>
              <a:t> </a:t>
            </a:r>
            <a:r>
              <a:rPr lang="zh-CN" altLang="en-US" sz="2100" b="1" spc="225" dirty="0">
                <a:solidFill>
                  <a:prstClr val="white"/>
                </a:solidFill>
                <a:latin typeface="微软雅黑" panose="020B0503020204020204" pitchFamily="34" charset="-122"/>
                <a:ea typeface="微软雅黑" panose="020B0503020204020204" pitchFamily="34" charset="-122"/>
              </a:rPr>
              <a:t>16.1</a:t>
            </a:r>
            <a:r>
              <a:rPr lang="en-US" altLang="zh-CN" sz="2100" b="1" spc="225" dirty="0">
                <a:solidFill>
                  <a:prstClr val="white"/>
                </a:solidFill>
              </a:rPr>
              <a:t> </a:t>
            </a:r>
            <a:r>
              <a:rPr lang="zh-CN" altLang="en-US" sz="2100" b="1" spc="225" dirty="0">
                <a:solidFill>
                  <a:prstClr val="white"/>
                </a:solidFill>
                <a:latin typeface="微软雅黑" panose="020B0503020204020204" pitchFamily="34" charset="-122"/>
                <a:ea typeface="微软雅黑" panose="020B0503020204020204" pitchFamily="34" charset="-122"/>
              </a:rPr>
              <a:t>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6298565" y="219075"/>
            <a:ext cx="2968625" cy="300355"/>
          </a:xfrm>
          <a:prstGeom prst="rect">
            <a:avLst/>
          </a:prstGeom>
          <a:noFill/>
        </p:spPr>
        <p:txBody>
          <a:bodyPr wrap="square" rtlCol="0">
            <a:spAutoFit/>
          </a:bodyPr>
          <a:lstStyle/>
          <a:p>
            <a:r>
              <a:rPr lang="zh-CN" altLang="en-US" sz="1355" dirty="0">
                <a:solidFill>
                  <a:prstClr val="white"/>
                </a:solidFill>
              </a:rPr>
              <a:t>第十六章　项目实战：自然语言处理</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en-US" altLang="zh-CN" sz="2000" dirty="0">
                <a:latin typeface="微软雅黑" panose="020B0503020204020204" pitchFamily="34" charset="-122"/>
                <a:ea typeface="微软雅黑" panose="020B0503020204020204" pitchFamily="34" charset="-122"/>
              </a:rPr>
              <a:t>16.1.1 NLP </a:t>
            </a:r>
            <a:r>
              <a:rPr lang="zh-CN" altLang="en-US" sz="2000" dirty="0">
                <a:latin typeface="微软雅黑" panose="020B0503020204020204" pitchFamily="34" charset="-122"/>
                <a:ea typeface="微软雅黑" panose="020B0503020204020204" pitchFamily="34" charset="-122"/>
              </a:rPr>
              <a:t>的前生今世 </a:t>
            </a:r>
            <a:endParaRPr lang="zh-CN" altLang="en-US" sz="20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328930" y="1576070"/>
            <a:ext cx="8485505" cy="4523105"/>
          </a:xfrm>
          <a:prstGeom prst="rect">
            <a:avLst/>
          </a:prstGeom>
          <a:noFill/>
        </p:spPr>
        <p:txBody>
          <a:bodyPr wrap="square" rtlCol="0">
            <a:spAutoFit/>
          </a:bodyPr>
          <a:lstStyle/>
          <a:p>
            <a:pPr marL="342900" indent="-342900">
              <a:lnSpc>
                <a:spcPct val="150000"/>
              </a:lnSpc>
              <a:buAutoNum type="arabicPeriod"/>
            </a:pPr>
            <a:r>
              <a:rPr lang="zh-CN" altLang="en-US" sz="2000" dirty="0">
                <a:latin typeface="微软雅黑" panose="020B0503020204020204" pitchFamily="34" charset="-122"/>
                <a:ea typeface="微软雅黑" panose="020B0503020204020204" pitchFamily="34" charset="-122"/>
              </a:rPr>
              <a:t>第 </a:t>
            </a: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阶段（</a:t>
            </a:r>
            <a:r>
              <a:rPr lang="en-US" altLang="zh-CN" sz="2000" dirty="0">
                <a:latin typeface="微软雅黑" panose="020B0503020204020204" pitchFamily="34" charset="-122"/>
                <a:ea typeface="微软雅黑" panose="020B0503020204020204" pitchFamily="34" charset="-122"/>
              </a:rPr>
              <a:t>20 </a:t>
            </a:r>
            <a:r>
              <a:rPr lang="zh-CN" altLang="en-US" sz="2000" dirty="0">
                <a:latin typeface="微软雅黑" panose="020B0503020204020204" pitchFamily="34" charset="-122"/>
                <a:ea typeface="微软雅黑" panose="020B0503020204020204" pitchFamily="34" charset="-122"/>
              </a:rPr>
              <a:t>世纪 </a:t>
            </a:r>
            <a:r>
              <a:rPr lang="en-US" altLang="zh-CN" sz="2000" dirty="0">
                <a:latin typeface="微软雅黑" panose="020B0503020204020204" pitchFamily="34" charset="-122"/>
                <a:ea typeface="微软雅黑" panose="020B0503020204020204" pitchFamily="34" charset="-122"/>
              </a:rPr>
              <a:t>50 </a:t>
            </a:r>
            <a:r>
              <a:rPr lang="zh-CN" altLang="en-US" sz="2000" dirty="0">
                <a:latin typeface="微软雅黑" panose="020B0503020204020204" pitchFamily="34" charset="-122"/>
                <a:ea typeface="微软雅黑" panose="020B0503020204020204" pitchFamily="34" charset="-122"/>
              </a:rPr>
              <a:t>至 </a:t>
            </a:r>
            <a:r>
              <a:rPr lang="en-US" altLang="zh-CN" sz="2000" dirty="0">
                <a:latin typeface="微软雅黑" panose="020B0503020204020204" pitchFamily="34" charset="-122"/>
                <a:ea typeface="微软雅黑" panose="020B0503020204020204" pitchFamily="34" charset="-122"/>
              </a:rPr>
              <a:t>70 </a:t>
            </a:r>
            <a:r>
              <a:rPr lang="zh-CN" altLang="en-US" sz="2000" dirty="0">
                <a:latin typeface="微软雅黑" panose="020B0503020204020204" pitchFamily="34" charset="-122"/>
                <a:ea typeface="微软雅黑" panose="020B0503020204020204" pitchFamily="34" charset="-122"/>
              </a:rPr>
              <a:t>年代）：概率与规则并存的自然语言处理</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rPr>
              <a:t>第 </a:t>
            </a:r>
            <a:r>
              <a:rPr lang="en-US" altLang="zh-CN"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rPr>
              <a:t>阶段（</a:t>
            </a:r>
            <a:r>
              <a:rPr lang="en-US" altLang="zh-CN" sz="2000" dirty="0">
                <a:latin typeface="微软雅黑" panose="020B0503020204020204" pitchFamily="34" charset="-122"/>
                <a:ea typeface="微软雅黑" panose="020B0503020204020204" pitchFamily="34" charset="-122"/>
              </a:rPr>
              <a:t>20 </a:t>
            </a:r>
            <a:r>
              <a:rPr lang="zh-CN" altLang="en-US" sz="2000" dirty="0">
                <a:latin typeface="微软雅黑" panose="020B0503020204020204" pitchFamily="34" charset="-122"/>
                <a:ea typeface="微软雅黑" panose="020B0503020204020204" pitchFamily="34" charset="-122"/>
              </a:rPr>
              <a:t>世纪 </a:t>
            </a:r>
            <a:r>
              <a:rPr lang="en-US" altLang="zh-CN" sz="2000" dirty="0">
                <a:latin typeface="微软雅黑" panose="020B0503020204020204" pitchFamily="34" charset="-122"/>
                <a:ea typeface="微软雅黑" panose="020B0503020204020204" pitchFamily="34" charset="-122"/>
              </a:rPr>
              <a:t>70 </a:t>
            </a:r>
            <a:r>
              <a:rPr lang="zh-CN" altLang="en-US" sz="2000" dirty="0">
                <a:latin typeface="微软雅黑" panose="020B0503020204020204" pitchFamily="34" charset="-122"/>
                <a:ea typeface="微软雅黑" panose="020B0503020204020204" pitchFamily="34" charset="-122"/>
              </a:rPr>
              <a:t>至 </a:t>
            </a:r>
            <a:r>
              <a:rPr lang="en-US" altLang="zh-CN" sz="2000" dirty="0">
                <a:latin typeface="微软雅黑" panose="020B0503020204020204" pitchFamily="34" charset="-122"/>
                <a:ea typeface="微软雅黑" panose="020B0503020204020204" pitchFamily="34" charset="-122"/>
              </a:rPr>
              <a:t>80 </a:t>
            </a:r>
            <a:r>
              <a:rPr lang="zh-CN" altLang="en-US" sz="2000" dirty="0">
                <a:latin typeface="微软雅黑" panose="020B0503020204020204" pitchFamily="34" charset="-122"/>
                <a:ea typeface="微软雅黑" panose="020B0503020204020204" pitchFamily="34" charset="-122"/>
              </a:rPr>
              <a:t>年代）：统计自然语言处理</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rPr>
              <a:t>第 </a:t>
            </a:r>
            <a:r>
              <a:rPr lang="en-US" altLang="zh-CN"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rPr>
              <a:t>阶段（</a:t>
            </a:r>
            <a:r>
              <a:rPr lang="en-US" altLang="zh-CN" sz="2000" dirty="0">
                <a:latin typeface="微软雅黑" panose="020B0503020204020204" pitchFamily="34" charset="-122"/>
                <a:ea typeface="微软雅黑" panose="020B0503020204020204" pitchFamily="34" charset="-122"/>
              </a:rPr>
              <a:t>20 </a:t>
            </a:r>
            <a:r>
              <a:rPr lang="zh-CN" altLang="en-US" sz="2000" dirty="0">
                <a:latin typeface="微软雅黑" panose="020B0503020204020204" pitchFamily="34" charset="-122"/>
                <a:ea typeface="微软雅黑" panose="020B0503020204020204" pitchFamily="34" charset="-122"/>
              </a:rPr>
              <a:t>世纪 </a:t>
            </a:r>
            <a:r>
              <a:rPr lang="en-US" altLang="zh-CN" sz="2000" dirty="0">
                <a:latin typeface="微软雅黑" panose="020B0503020204020204" pitchFamily="34" charset="-122"/>
                <a:ea typeface="微软雅黑" panose="020B0503020204020204" pitchFamily="34" charset="-122"/>
              </a:rPr>
              <a:t>90 </a:t>
            </a:r>
            <a:r>
              <a:rPr lang="zh-CN" altLang="en-US" sz="2000" dirty="0">
                <a:latin typeface="微软雅黑" panose="020B0503020204020204" pitchFamily="34" charset="-122"/>
                <a:ea typeface="微软雅黑" panose="020B0503020204020204" pitchFamily="34" charset="-122"/>
              </a:rPr>
              <a:t>年代至今）：神经网络自然语言处理</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2001 </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神经语言模型（</a:t>
            </a:r>
            <a:r>
              <a:rPr lang="en-US" altLang="zh-CN" sz="2000" dirty="0">
                <a:latin typeface="微软雅黑" panose="020B0503020204020204" pitchFamily="34" charset="-122"/>
                <a:ea typeface="微软雅黑" panose="020B0503020204020204" pitchFamily="34" charset="-122"/>
              </a:rPr>
              <a:t>neural language models</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2008 </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多任务学习（</a:t>
            </a:r>
            <a:r>
              <a:rPr lang="en-US" altLang="zh-CN" sz="2000" dirty="0">
                <a:latin typeface="微软雅黑" panose="020B0503020204020204" pitchFamily="34" charset="-122"/>
                <a:ea typeface="微软雅黑" panose="020B0503020204020204" pitchFamily="34" charset="-122"/>
              </a:rPr>
              <a:t>multi-</a:t>
            </a:r>
            <a:r>
              <a:rPr lang="en-US" altLang="zh-CN" sz="2000" dirty="0" err="1">
                <a:latin typeface="微软雅黑" panose="020B0503020204020204" pitchFamily="34" charset="-122"/>
                <a:ea typeface="微软雅黑" panose="020B0503020204020204" pitchFamily="34" charset="-122"/>
              </a:rPr>
              <a:t>tasklearning</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2013 </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词嵌入（</a:t>
            </a:r>
            <a:r>
              <a:rPr lang="en-US" altLang="zh-CN" sz="2000" dirty="0">
                <a:latin typeface="微软雅黑" panose="020B0503020204020204" pitchFamily="34" charset="-122"/>
                <a:ea typeface="微软雅黑" panose="020B0503020204020204" pitchFamily="34" charset="-122"/>
              </a:rPr>
              <a:t>word embedding</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2014 </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序列到序列模型（</a:t>
            </a:r>
            <a:r>
              <a:rPr lang="en-US" altLang="zh-CN" sz="2000" dirty="0">
                <a:latin typeface="微软雅黑" panose="020B0503020204020204" pitchFamily="34" charset="-122"/>
                <a:ea typeface="微软雅黑" panose="020B0503020204020204" pitchFamily="34" charset="-122"/>
              </a:rPr>
              <a:t>sequence-to-sequence models</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2015 </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注意力机制（</a:t>
            </a:r>
            <a:r>
              <a:rPr lang="en-US" altLang="zh-CN" sz="2000" dirty="0">
                <a:latin typeface="微软雅黑" panose="020B0503020204020204" pitchFamily="34" charset="-122"/>
                <a:ea typeface="微软雅黑" panose="020B0503020204020204" pitchFamily="34" charset="-122"/>
              </a:rPr>
              <a:t>attention mechanism</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2018 </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预训练语言模型（</a:t>
            </a:r>
            <a:r>
              <a:rPr lang="en-US" altLang="zh-CN" sz="2000" dirty="0">
                <a:latin typeface="微软雅黑" panose="020B0503020204020204" pitchFamily="34" charset="-122"/>
                <a:ea typeface="微软雅黑" panose="020B0503020204020204" pitchFamily="34" charset="-122"/>
              </a:rPr>
              <a:t>pre-trained language models</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34010" y="1774825"/>
            <a:ext cx="8587105" cy="3573145"/>
          </a:xfrm>
        </p:spPr>
        <p:txBody>
          <a:bodyPr>
            <a:normAutofit fontScale="65000" lnSpcReduction="20000"/>
          </a:bodyPr>
          <a:lstStyle/>
          <a:p>
            <a:pPr>
              <a:lnSpc>
                <a:spcPct val="150000"/>
              </a:lnSpc>
            </a:pPr>
            <a:r>
              <a:rPr lang="zh-CN" altLang="en-US" sz="2400" dirty="0">
                <a:latin typeface="微软雅黑" panose="020B0503020204020204" pitchFamily="34" charset="-122"/>
                <a:ea typeface="微软雅黑" panose="020B0503020204020204" pitchFamily="34" charset="-122"/>
              </a:rPr>
              <a:t>自然语言处理是计算机科学和计算语言学中的一个交叉研究分支，用于研究人类语言（自然语言）和计算机之间的交互过程。</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）文本语料库：简称语料库，是指自然语言处理任务所依赖的语言数据。</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）段落：是自然语言处理任务能够处理的最大文本单位。</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）句子：由词性实体（例如，名词、动词和形容词等）按句法结构组成，是包含完整的含义或思想的词法单位。</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）单词：是文本的最小组成单位。</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）分词：又称文本分析，是指将文本转换为一系列单词（</a:t>
            </a:r>
            <a:r>
              <a:rPr lang="en-US" altLang="zh-CN" sz="2400" dirty="0">
                <a:latin typeface="微软雅黑" panose="020B0503020204020204" pitchFamily="34" charset="-122"/>
                <a:ea typeface="微软雅黑" panose="020B0503020204020204" pitchFamily="34" charset="-122"/>
              </a:rPr>
              <a:t>term/token</a:t>
            </a:r>
            <a:r>
              <a:rPr lang="zh-CN" altLang="en-US" sz="2400" dirty="0">
                <a:latin typeface="微软雅黑" panose="020B0503020204020204" pitchFamily="34" charset="-122"/>
                <a:ea typeface="微软雅黑" panose="020B0503020204020204" pitchFamily="34" charset="-122"/>
              </a:rPr>
              <a:t>）的过程。</a:t>
            </a:r>
            <a:endParaRPr lang="en-US" altLang="zh-CN" sz="2400" dirty="0">
              <a:latin typeface="微软雅黑" panose="020B0503020204020204" pitchFamily="34" charset="-122"/>
              <a:ea typeface="微软雅黑" panose="020B0503020204020204" pitchFamily="34" charset="-122"/>
            </a:endParaRPr>
          </a:p>
          <a:p>
            <a:endParaRPr lang="zh-CN" altLang="en-US" dirty="0"/>
          </a:p>
        </p:txBody>
      </p:sp>
      <p:sp>
        <p:nvSpPr>
          <p:cNvPr id="8" name="TextBox 3"/>
          <p:cNvSpPr txBox="1"/>
          <p:nvPr/>
        </p:nvSpPr>
        <p:spPr>
          <a:xfrm>
            <a:off x="144127" y="16265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rPr>
              <a:t> </a:t>
            </a:r>
            <a:r>
              <a:rPr lang="zh-CN" altLang="en-US" sz="2100" b="1" spc="225" dirty="0">
                <a:solidFill>
                  <a:prstClr val="white"/>
                </a:solidFill>
                <a:latin typeface="微软雅黑" panose="020B0503020204020204" pitchFamily="34" charset="-122"/>
                <a:ea typeface="微软雅黑" panose="020B0503020204020204" pitchFamily="34" charset="-122"/>
              </a:rPr>
              <a:t>16.1 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endParaRPr>
          </a:p>
        </p:txBody>
      </p:sp>
      <p:sp>
        <p:nvSpPr>
          <p:cNvPr id="9" name="TextBox 4"/>
          <p:cNvSpPr txBox="1"/>
          <p:nvPr/>
        </p:nvSpPr>
        <p:spPr>
          <a:xfrm>
            <a:off x="6088924" y="162295"/>
            <a:ext cx="3286451" cy="300355"/>
          </a:xfrm>
          <a:prstGeom prst="rect">
            <a:avLst/>
          </a:prstGeom>
          <a:noFill/>
        </p:spPr>
        <p:txBody>
          <a:bodyPr wrap="square" rtlCol="0">
            <a:spAutoFit/>
          </a:bodyPr>
          <a:lstStyle/>
          <a:p>
            <a:r>
              <a:rPr lang="zh-CN" altLang="en-US" sz="1355" dirty="0">
                <a:solidFill>
                  <a:prstClr val="white"/>
                </a:solidFill>
              </a:rPr>
              <a:t>  第十六章　项目实战：自然语言处理</a:t>
            </a:r>
            <a:endParaRPr lang="zh-CN" altLang="en-US" sz="1355" dirty="0">
              <a:solidFill>
                <a:prstClr val="white"/>
              </a:solidFill>
            </a:endParaRPr>
          </a:p>
        </p:txBody>
      </p:sp>
      <p:sp>
        <p:nvSpPr>
          <p:cNvPr id="14" name="文本占位符 1"/>
          <p:cNvSpPr>
            <a:spLocks noGrp="1"/>
          </p:cNvSpPr>
          <p:nvPr>
            <p:ph type="body" sz="quarter" idx="13"/>
          </p:nvPr>
        </p:nvSpPr>
        <p:spPr>
          <a:xfrm>
            <a:off x="217630" y="903659"/>
            <a:ext cx="7094537" cy="544391"/>
          </a:xfrm>
        </p:spPr>
        <p:txBody>
          <a:bodyPr/>
          <a:lstStyle/>
          <a:p>
            <a:r>
              <a:rPr lang="en-US" altLang="zh-CN" sz="2000" dirty="0">
                <a:latin typeface="微软雅黑" panose="020B0503020204020204" pitchFamily="34" charset="-122"/>
                <a:ea typeface="微软雅黑" panose="020B0503020204020204" pitchFamily="34" charset="-122"/>
              </a:rPr>
              <a:t>16.1.2 NLP </a:t>
            </a:r>
            <a:r>
              <a:rPr lang="zh-CN" altLang="en-US" sz="2000" dirty="0">
                <a:latin typeface="微软雅黑" panose="020B0503020204020204" pitchFamily="34" charset="-122"/>
                <a:ea typeface="微软雅黑" panose="020B0503020204020204" pitchFamily="34" charset="-122"/>
              </a:rPr>
              <a:t>的相关概念</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03555" y="1492885"/>
            <a:ext cx="8136890" cy="4496435"/>
          </a:xfrm>
        </p:spPr>
        <p:txBody>
          <a:bodyPr>
            <a:normAutofit fontScale="72500"/>
          </a:bodyPr>
          <a:lstStyle/>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）词性标注：又称语法标注或词类消疑，是对句中的每个标识符分配词类（例如，名词、动词、形容词等）标记的过程。</a:t>
            </a:r>
            <a:endParaRPr lang="zh-CN" altLang="en-US"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7</a:t>
            </a:r>
            <a:r>
              <a:rPr lang="zh-CN" altLang="en-US" sz="2000" dirty="0">
                <a:latin typeface="微软雅黑" panose="020B0503020204020204" pitchFamily="34" charset="-122"/>
                <a:ea typeface="微软雅黑" panose="020B0503020204020204" pitchFamily="34" charset="-122"/>
              </a:rPr>
              <a:t>）命名实体识别：是指从文本中识别具有特定类别的实体（通常是名词）的过程，例如，人名、地名和机构名等专有名词。</a:t>
            </a:r>
            <a:endParaRPr lang="zh-CN" altLang="en-US"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）句法分析：是自然语言处理的关键底层技术之一，其基本任务是确定句子的句法结构或者句子中词汇之间的依存关系。</a:t>
            </a:r>
            <a:endParaRPr lang="zh-CN" altLang="en-US"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n </a:t>
            </a:r>
            <a:r>
              <a:rPr lang="zh-CN" altLang="en-US" sz="2000" dirty="0">
                <a:latin typeface="微软雅黑" panose="020B0503020204020204" pitchFamily="34" charset="-122"/>
                <a:ea typeface="微软雅黑" panose="020B0503020204020204" pitchFamily="34" charset="-122"/>
              </a:rPr>
              <a:t>元语法：</a:t>
            </a:r>
            <a:r>
              <a:rPr lang="en-US" altLang="zh-CN" sz="2000" dirty="0">
                <a:latin typeface="微软雅黑" panose="020B0503020204020204" pitchFamily="34" charset="-122"/>
                <a:ea typeface="微软雅黑" panose="020B0503020204020204" pitchFamily="34" charset="-122"/>
              </a:rPr>
              <a:t>n-gram </a:t>
            </a:r>
            <a:r>
              <a:rPr lang="zh-CN" altLang="en-US" sz="2000" dirty="0">
                <a:latin typeface="微软雅黑" panose="020B0503020204020204" pitchFamily="34" charset="-122"/>
                <a:ea typeface="微软雅黑" panose="020B0503020204020204" pitchFamily="34" charset="-122"/>
              </a:rPr>
              <a:t>由一组有序字符或单词构成；例如，一元（</a:t>
            </a:r>
            <a:r>
              <a:rPr lang="en-US" altLang="zh-CN" sz="2000" dirty="0">
                <a:latin typeface="微软雅黑" panose="020B0503020204020204" pitchFamily="34" charset="-122"/>
                <a:ea typeface="微软雅黑" panose="020B0503020204020204" pitchFamily="34" charset="-122"/>
              </a:rPr>
              <a:t>unigram</a:t>
            </a:r>
            <a:r>
              <a:rPr lang="zh-CN" altLang="en-US" sz="2000" dirty="0">
                <a:latin typeface="微软雅黑" panose="020B0503020204020204" pitchFamily="34" charset="-122"/>
                <a:ea typeface="微软雅黑" panose="020B0503020204020204" pitchFamily="34" charset="-122"/>
              </a:rPr>
              <a:t>）由单个字符组成，二元（</a:t>
            </a:r>
            <a:r>
              <a:rPr lang="en-US" altLang="zh-CN" sz="2000" dirty="0">
                <a:latin typeface="微软雅黑" panose="020B0503020204020204" pitchFamily="34" charset="-122"/>
                <a:ea typeface="微软雅黑" panose="020B0503020204020204" pitchFamily="34" charset="-122"/>
              </a:rPr>
              <a:t>bigram</a:t>
            </a:r>
            <a:r>
              <a:rPr lang="zh-CN" altLang="en-US" sz="2000" dirty="0">
                <a:latin typeface="微软雅黑" panose="020B0503020204020204" pitchFamily="34" charset="-122"/>
                <a:ea typeface="微软雅黑" panose="020B0503020204020204" pitchFamily="34" charset="-122"/>
              </a:rPr>
              <a:t>）由两个字符的序列组成，依此类推，</a:t>
            </a:r>
            <a:r>
              <a:rPr lang="en-US" altLang="zh-CN" sz="2000" dirty="0">
                <a:latin typeface="微软雅黑" panose="020B0503020204020204" pitchFamily="34" charset="-122"/>
                <a:ea typeface="微软雅黑" panose="020B0503020204020204" pitchFamily="34" charset="-122"/>
              </a:rPr>
              <a:t>n-gram </a:t>
            </a:r>
            <a:r>
              <a:rPr lang="zh-CN" altLang="en-US" sz="2000" dirty="0">
                <a:latin typeface="微软雅黑" panose="020B0503020204020204" pitchFamily="34" charset="-122"/>
                <a:ea typeface="微软雅黑" panose="020B0503020204020204" pitchFamily="34" charset="-122"/>
              </a:rPr>
              <a:t>由 </a:t>
            </a:r>
            <a:r>
              <a:rPr lang="en-US" altLang="zh-CN" sz="2000" dirty="0">
                <a:latin typeface="微软雅黑" panose="020B0503020204020204" pitchFamily="34" charset="-122"/>
                <a:ea typeface="微软雅黑" panose="020B0503020204020204" pitchFamily="34" charset="-122"/>
              </a:rPr>
              <a:t>n </a:t>
            </a:r>
            <a:r>
              <a:rPr lang="zh-CN" altLang="en-US" sz="2000" dirty="0">
                <a:latin typeface="微软雅黑" panose="020B0503020204020204" pitchFamily="34" charset="-122"/>
                <a:ea typeface="微软雅黑" panose="020B0503020204020204" pitchFamily="34" charset="-122"/>
              </a:rPr>
              <a:t>个字符的序列组成。比如，在自然语言处理任务中，</a:t>
            </a:r>
            <a:r>
              <a:rPr lang="en-US" altLang="zh-CN" sz="2000" dirty="0">
                <a:latin typeface="微软雅黑" panose="020B0503020204020204" pitchFamily="34" charset="-122"/>
                <a:ea typeface="微软雅黑" panose="020B0503020204020204" pitchFamily="34" charset="-122"/>
              </a:rPr>
              <a:t>n-gram </a:t>
            </a:r>
            <a:r>
              <a:rPr lang="zh-CN" altLang="en-US" sz="2000" dirty="0">
                <a:latin typeface="微软雅黑" panose="020B0503020204020204" pitchFamily="34" charset="-122"/>
                <a:ea typeface="微软雅黑" panose="020B0503020204020204" pitchFamily="34" charset="-122"/>
              </a:rPr>
              <a:t>常被用于文本分类任务的特征表示。</a:t>
            </a:r>
            <a:endParaRPr lang="zh-CN" altLang="en-US"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）词袋：是捕获文本语料库中单词出现频数的方法。与 </a:t>
            </a:r>
            <a:r>
              <a:rPr lang="en-US" altLang="zh-CN" sz="2000" dirty="0">
                <a:latin typeface="微软雅黑" panose="020B0503020204020204" pitchFamily="34" charset="-122"/>
                <a:ea typeface="微软雅黑" panose="020B0503020204020204" pitchFamily="34" charset="-122"/>
              </a:rPr>
              <a:t>n </a:t>
            </a:r>
            <a:r>
              <a:rPr lang="zh-CN" altLang="en-US" sz="2000" dirty="0">
                <a:latin typeface="微软雅黑" panose="020B0503020204020204" pitchFamily="34" charset="-122"/>
                <a:ea typeface="微软雅黑" panose="020B0503020204020204" pitchFamily="34" charset="-122"/>
              </a:rPr>
              <a:t>元语法相比，词袋不考虑词序，常被用于情感分析和主题识别等任务之中的特征表示。</a:t>
            </a:r>
            <a:endParaRPr lang="zh-CN" altLang="en-US" sz="2000" dirty="0">
              <a:latin typeface="微软雅黑" panose="020B0503020204020204" pitchFamily="34" charset="-122"/>
              <a:ea typeface="微软雅黑" panose="020B0503020204020204" pitchFamily="34" charset="-122"/>
            </a:endParaRPr>
          </a:p>
        </p:txBody>
      </p:sp>
      <p:sp>
        <p:nvSpPr>
          <p:cNvPr id="4" name="文本占位符 1"/>
          <p:cNvSpPr>
            <a:spLocks noGrp="1"/>
          </p:cNvSpPr>
          <p:nvPr>
            <p:ph type="body" sz="quarter" idx="13"/>
          </p:nvPr>
        </p:nvSpPr>
        <p:spPr>
          <a:xfrm>
            <a:off x="371300" y="948744"/>
            <a:ext cx="7094537" cy="544391"/>
          </a:xfrm>
        </p:spPr>
        <p:txBody>
          <a:bodyPr/>
          <a:lstStyle/>
          <a:p>
            <a:r>
              <a:rPr lang="en-US" altLang="zh-CN" sz="2000" dirty="0">
                <a:latin typeface="微软雅黑" panose="020B0503020204020204" pitchFamily="34" charset="-122"/>
                <a:ea typeface="微软雅黑" panose="020B0503020204020204" pitchFamily="34" charset="-122"/>
              </a:rPr>
              <a:t>16.1.2 NLP </a:t>
            </a:r>
            <a:r>
              <a:rPr lang="zh-CN" altLang="en-US" sz="2000" dirty="0">
                <a:latin typeface="微软雅黑" panose="020B0503020204020204" pitchFamily="34" charset="-122"/>
                <a:ea typeface="微软雅黑" panose="020B0503020204020204" pitchFamily="34" charset="-122"/>
              </a:rPr>
              <a:t>的相关概念</a:t>
            </a:r>
            <a:endParaRPr lang="zh-CN" altLang="en-US" sz="2000" dirty="0">
              <a:latin typeface="微软雅黑" panose="020B0503020204020204" pitchFamily="34" charset="-122"/>
              <a:ea typeface="微软雅黑" panose="020B0503020204020204" pitchFamily="34" charset="-122"/>
            </a:endParaRPr>
          </a:p>
        </p:txBody>
      </p:sp>
      <p:sp>
        <p:nvSpPr>
          <p:cNvPr id="6" name="TextBox 3"/>
          <p:cNvSpPr txBox="1"/>
          <p:nvPr/>
        </p:nvSpPr>
        <p:spPr>
          <a:xfrm>
            <a:off x="217787" y="16265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rPr>
              <a:t> 16.1 </a:t>
            </a:r>
            <a:r>
              <a:rPr lang="zh-CN" altLang="en-US" sz="2100" b="1" spc="225" dirty="0">
                <a:solidFill>
                  <a:prstClr val="white"/>
                </a:solidFill>
                <a:latin typeface="微软雅黑" panose="020B0503020204020204" pitchFamily="34" charset="-122"/>
                <a:ea typeface="微软雅黑" panose="020B0503020204020204" pitchFamily="34" charset="-122"/>
              </a:rPr>
              <a:t>自然语言处理概述</a:t>
            </a:r>
            <a:endParaRPr lang="zh-CN" altLang="en-US" sz="2100" spc="225" dirty="0">
              <a:solidFill>
                <a:prstClr val="white"/>
              </a:solidFill>
            </a:endParaRPr>
          </a:p>
        </p:txBody>
      </p:sp>
      <p:sp>
        <p:nvSpPr>
          <p:cNvPr id="7" name="TextBox 4"/>
          <p:cNvSpPr txBox="1"/>
          <p:nvPr/>
        </p:nvSpPr>
        <p:spPr>
          <a:xfrm>
            <a:off x="6020344" y="218810"/>
            <a:ext cx="3286451" cy="300355"/>
          </a:xfrm>
          <a:prstGeom prst="rect">
            <a:avLst/>
          </a:prstGeom>
          <a:noFill/>
        </p:spPr>
        <p:txBody>
          <a:bodyPr wrap="square" rtlCol="0">
            <a:spAutoFit/>
          </a:bodyPr>
          <a:lstStyle/>
          <a:p>
            <a:r>
              <a:rPr lang="zh-CN" altLang="en-US" sz="1355" dirty="0">
                <a:solidFill>
                  <a:prstClr val="white"/>
                </a:solidFill>
              </a:rPr>
              <a:t>  第十六章　项目实战：自然语言处理</a:t>
            </a:r>
            <a:endParaRPr lang="zh-CN" altLang="en-US" sz="1355" dirty="0">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42900" y="1534795"/>
            <a:ext cx="8457565" cy="3789045"/>
          </a:xfrm>
        </p:spPr>
        <p:txBody>
          <a:bodyPr>
            <a:normAutofit fontScale="25000"/>
          </a:bodyPr>
          <a:lstStyle/>
          <a:p>
            <a:pPr>
              <a:lnSpc>
                <a:spcPct val="170000"/>
              </a:lnSpc>
            </a:pPr>
            <a:r>
              <a:rPr lang="en-US" altLang="zh-CN" sz="6400" dirty="0">
                <a:latin typeface="微软雅黑" panose="020B0503020204020204" pitchFamily="34" charset="-122"/>
                <a:ea typeface="微软雅黑" panose="020B0503020204020204" pitchFamily="34" charset="-122"/>
              </a:rPr>
              <a:t>1</a:t>
            </a:r>
            <a:r>
              <a:rPr lang="zh-CN" altLang="en-US" sz="6400" dirty="0">
                <a:latin typeface="微软雅黑" panose="020B0503020204020204" pitchFamily="34" charset="-122"/>
                <a:ea typeface="微软雅黑" panose="020B0503020204020204" pitchFamily="34" charset="-122"/>
              </a:rPr>
              <a:t>．</a:t>
            </a:r>
            <a:r>
              <a:rPr lang="en-US" altLang="zh-CN" sz="6400" dirty="0">
                <a:latin typeface="微软雅黑" panose="020B0503020204020204" pitchFamily="34" charset="-122"/>
                <a:ea typeface="微软雅黑" panose="020B0503020204020204" pitchFamily="34" charset="-122"/>
              </a:rPr>
              <a:t>NumPy </a:t>
            </a:r>
            <a:endParaRPr lang="en-US" altLang="zh-CN" sz="6400" dirty="0">
              <a:latin typeface="微软雅黑" panose="020B0503020204020204" pitchFamily="34" charset="-122"/>
              <a:ea typeface="微软雅黑" panose="020B0503020204020204" pitchFamily="34" charset="-122"/>
            </a:endParaRPr>
          </a:p>
          <a:p>
            <a:pPr>
              <a:lnSpc>
                <a:spcPct val="170000"/>
              </a:lnSpc>
            </a:pPr>
            <a:r>
              <a:rPr lang="en-US" altLang="zh-CN" sz="6400" dirty="0">
                <a:latin typeface="微软雅黑" panose="020B0503020204020204" pitchFamily="34" charset="-122"/>
                <a:ea typeface="微软雅黑" panose="020B0503020204020204" pitchFamily="34" charset="-122"/>
              </a:rPr>
              <a:t>       NumPy </a:t>
            </a:r>
            <a:r>
              <a:rPr lang="zh-CN" altLang="en-US" sz="6400" dirty="0">
                <a:latin typeface="微软雅黑" panose="020B0503020204020204" pitchFamily="34" charset="-122"/>
                <a:ea typeface="微软雅黑" panose="020B0503020204020204" pitchFamily="34" charset="-122"/>
              </a:rPr>
              <a:t>是用于扩展 </a:t>
            </a:r>
            <a:r>
              <a:rPr lang="en-US" altLang="zh-CN" sz="6400" dirty="0">
                <a:latin typeface="微软雅黑" panose="020B0503020204020204" pitchFamily="34" charset="-122"/>
                <a:ea typeface="微软雅黑" panose="020B0503020204020204" pitchFamily="34" charset="-122"/>
              </a:rPr>
              <a:t>Python </a:t>
            </a:r>
            <a:r>
              <a:rPr lang="zh-CN" altLang="en-US" sz="6400" dirty="0">
                <a:latin typeface="微软雅黑" panose="020B0503020204020204" pitchFamily="34" charset="-122"/>
                <a:ea typeface="微软雅黑" panose="020B0503020204020204" pitchFamily="34" charset="-122"/>
              </a:rPr>
              <a:t>语言功能的第三方科学计算的基础包。它是一个 </a:t>
            </a:r>
            <a:r>
              <a:rPr lang="en-US" altLang="zh-CN" sz="6400" dirty="0">
                <a:latin typeface="微软雅黑" panose="020B0503020204020204" pitchFamily="34" charset="-122"/>
                <a:ea typeface="微软雅黑" panose="020B0503020204020204" pitchFamily="34" charset="-122"/>
              </a:rPr>
              <a:t>Python </a:t>
            </a:r>
            <a:r>
              <a:rPr lang="zh-CN" altLang="en-US" sz="6400" dirty="0">
                <a:latin typeface="微软雅黑" panose="020B0503020204020204" pitchFamily="34" charset="-122"/>
                <a:ea typeface="微软雅黑" panose="020B0503020204020204" pitchFamily="34" charset="-122"/>
              </a:rPr>
              <a:t>库，提供多维数组对象、各种派生对象（例如，掩码数组和矩阵），以及用于数组快速操作的各种 </a:t>
            </a:r>
            <a:r>
              <a:rPr lang="en-US" altLang="zh-CN" sz="6400" dirty="0">
                <a:latin typeface="微软雅黑" panose="020B0503020204020204" pitchFamily="34" charset="-122"/>
                <a:ea typeface="微软雅黑" panose="020B0503020204020204" pitchFamily="34" charset="-122"/>
              </a:rPr>
              <a:t>API</a:t>
            </a:r>
            <a:r>
              <a:rPr lang="zh-CN" altLang="en-US" sz="6400" dirty="0">
                <a:latin typeface="微软雅黑" panose="020B0503020204020204" pitchFamily="34" charset="-122"/>
                <a:ea typeface="微软雅黑" panose="020B0503020204020204" pitchFamily="34" charset="-122"/>
              </a:rPr>
              <a:t>，包括数学、逻辑、形状操作、排序、选择、输入</a:t>
            </a:r>
            <a:r>
              <a:rPr lang="en-US" altLang="zh-CN" sz="6400" dirty="0">
                <a:latin typeface="微软雅黑" panose="020B0503020204020204" pitchFamily="34" charset="-122"/>
                <a:ea typeface="微软雅黑" panose="020B0503020204020204" pitchFamily="34" charset="-122"/>
              </a:rPr>
              <a:t>/</a:t>
            </a:r>
            <a:r>
              <a:rPr lang="zh-CN" altLang="en-US" sz="6400" dirty="0">
                <a:latin typeface="微软雅黑" panose="020B0503020204020204" pitchFamily="34" charset="-122"/>
                <a:ea typeface="微软雅黑" panose="020B0503020204020204" pitchFamily="34" charset="-122"/>
              </a:rPr>
              <a:t>输出、离散傅立叶变换、基本线性代数、基本统计运算和随机模拟等。</a:t>
            </a:r>
            <a:endParaRPr lang="en-US" altLang="zh-CN" sz="6400" dirty="0">
              <a:latin typeface="微软雅黑" panose="020B0503020204020204" pitchFamily="34" charset="-122"/>
              <a:ea typeface="微软雅黑" panose="020B0503020204020204" pitchFamily="34" charset="-122"/>
            </a:endParaRPr>
          </a:p>
          <a:p>
            <a:pPr>
              <a:lnSpc>
                <a:spcPct val="170000"/>
              </a:lnSpc>
            </a:pPr>
            <a:r>
              <a:rPr lang="en-US" altLang="zh-CN" sz="6400" dirty="0">
                <a:latin typeface="微软雅黑" panose="020B0503020204020204" pitchFamily="34" charset="-122"/>
                <a:ea typeface="微软雅黑" panose="020B0503020204020204" pitchFamily="34" charset="-122"/>
              </a:rPr>
              <a:t>2</a:t>
            </a:r>
            <a:r>
              <a:rPr lang="zh-CN" altLang="en-US" sz="6400" dirty="0">
                <a:latin typeface="微软雅黑" panose="020B0503020204020204" pitchFamily="34" charset="-122"/>
                <a:ea typeface="微软雅黑" panose="020B0503020204020204" pitchFamily="34" charset="-122"/>
              </a:rPr>
              <a:t>．</a:t>
            </a:r>
            <a:r>
              <a:rPr lang="en-US" altLang="zh-CN" sz="6400" dirty="0">
                <a:latin typeface="微软雅黑" panose="020B0503020204020204" pitchFamily="34" charset="-122"/>
                <a:ea typeface="微软雅黑" panose="020B0503020204020204" pitchFamily="34" charset="-122"/>
              </a:rPr>
              <a:t>NLTK </a:t>
            </a:r>
            <a:endParaRPr lang="en-US" altLang="zh-CN" sz="6400" dirty="0">
              <a:latin typeface="微软雅黑" panose="020B0503020204020204" pitchFamily="34" charset="-122"/>
              <a:ea typeface="微软雅黑" panose="020B0503020204020204" pitchFamily="34" charset="-122"/>
            </a:endParaRPr>
          </a:p>
          <a:p>
            <a:pPr>
              <a:lnSpc>
                <a:spcPct val="170000"/>
              </a:lnSpc>
            </a:pPr>
            <a:r>
              <a:rPr lang="en-US" altLang="zh-CN" sz="6400" dirty="0">
                <a:latin typeface="微软雅黑" panose="020B0503020204020204" pitchFamily="34" charset="-122"/>
                <a:ea typeface="微软雅黑" panose="020B0503020204020204" pitchFamily="34" charset="-122"/>
              </a:rPr>
              <a:t>NLTK</a:t>
            </a:r>
            <a:r>
              <a:rPr lang="zh-CN" altLang="en-US" sz="6400" dirty="0">
                <a:latin typeface="微软雅黑" panose="020B0503020204020204" pitchFamily="34" charset="-122"/>
                <a:ea typeface="微软雅黑" panose="020B0503020204020204" pitchFamily="34" charset="-122"/>
              </a:rPr>
              <a:t>（</a:t>
            </a:r>
            <a:r>
              <a:rPr lang="en-US" altLang="zh-CN" sz="6400" dirty="0">
                <a:latin typeface="微软雅黑" panose="020B0503020204020204" pitchFamily="34" charset="-122"/>
                <a:ea typeface="微软雅黑" panose="020B0503020204020204" pitchFamily="34" charset="-122"/>
              </a:rPr>
              <a:t>natural language toolkit</a:t>
            </a:r>
            <a:r>
              <a:rPr lang="zh-CN" altLang="en-US" sz="6400" dirty="0">
                <a:latin typeface="微软雅黑" panose="020B0503020204020204" pitchFamily="34" charset="-122"/>
                <a:ea typeface="微软雅黑" panose="020B0503020204020204" pitchFamily="34" charset="-122"/>
              </a:rPr>
              <a:t>）是业界最为知名的 </a:t>
            </a:r>
            <a:r>
              <a:rPr lang="en-US" altLang="zh-CN" sz="6400" dirty="0">
                <a:latin typeface="微软雅黑" panose="020B0503020204020204" pitchFamily="34" charset="-122"/>
                <a:ea typeface="微软雅黑" panose="020B0503020204020204" pitchFamily="34" charset="-122"/>
              </a:rPr>
              <a:t>Python </a:t>
            </a:r>
            <a:r>
              <a:rPr lang="zh-CN" altLang="en-US" sz="6400" dirty="0">
                <a:latin typeface="微软雅黑" panose="020B0503020204020204" pitchFamily="34" charset="-122"/>
                <a:ea typeface="微软雅黑" panose="020B0503020204020204" pitchFamily="34" charset="-122"/>
              </a:rPr>
              <a:t>自然语言处理工具，主要用于标记化、词形还原、词干化、解析、</a:t>
            </a:r>
            <a:r>
              <a:rPr lang="en-US" altLang="zh-CN" sz="6400" dirty="0">
                <a:latin typeface="微软雅黑" panose="020B0503020204020204" pitchFamily="34" charset="-122"/>
                <a:ea typeface="微软雅黑" panose="020B0503020204020204" pitchFamily="34" charset="-122"/>
              </a:rPr>
              <a:t>POS </a:t>
            </a:r>
            <a:r>
              <a:rPr lang="zh-CN" altLang="en-US" sz="6400" dirty="0">
                <a:latin typeface="微软雅黑" panose="020B0503020204020204" pitchFamily="34" charset="-122"/>
                <a:ea typeface="微软雅黑" panose="020B0503020204020204" pitchFamily="34" charset="-122"/>
              </a:rPr>
              <a:t>标注等任务，该库具有几乎所有 </a:t>
            </a:r>
            <a:r>
              <a:rPr lang="en-US" altLang="zh-CN" sz="6400" dirty="0">
                <a:latin typeface="微软雅黑" panose="020B0503020204020204" pitchFamily="34" charset="-122"/>
                <a:ea typeface="微软雅黑" panose="020B0503020204020204" pitchFamily="34" charset="-122"/>
              </a:rPr>
              <a:t>NLP </a:t>
            </a:r>
            <a:r>
              <a:rPr lang="zh-CN" altLang="en-US" sz="6400" dirty="0">
                <a:latin typeface="微软雅黑" panose="020B0503020204020204" pitchFamily="34" charset="-122"/>
                <a:ea typeface="微软雅黑" panose="020B0503020204020204" pitchFamily="34" charset="-122"/>
              </a:rPr>
              <a:t>任务的工具。</a:t>
            </a:r>
            <a:endParaRPr lang="en-US" altLang="zh-CN" sz="6400" dirty="0"/>
          </a:p>
          <a:p>
            <a:endParaRPr lang="zh-CN" altLang="en-US" sz="6400" dirty="0"/>
          </a:p>
        </p:txBody>
      </p:sp>
      <p:sp>
        <p:nvSpPr>
          <p:cNvPr id="4" name="文本占位符 1"/>
          <p:cNvSpPr>
            <a:spLocks noGrp="1"/>
          </p:cNvSpPr>
          <p:nvPr>
            <p:ph type="body" sz="quarter" idx="13"/>
          </p:nvPr>
        </p:nvSpPr>
        <p:spPr>
          <a:xfrm>
            <a:off x="275828" y="876354"/>
            <a:ext cx="7094537" cy="544391"/>
          </a:xfrm>
        </p:spPr>
        <p:txBody>
          <a:bodyPr/>
          <a:lstStyle/>
          <a:p>
            <a:r>
              <a:rPr lang="en-US" altLang="zh-CN" sz="2000" dirty="0">
                <a:latin typeface="微软雅黑" panose="020B0503020204020204" pitchFamily="34" charset="-122"/>
                <a:ea typeface="微软雅黑" panose="020B0503020204020204" pitchFamily="34" charset="-122"/>
              </a:rPr>
              <a:t>16.1.3 NLP </a:t>
            </a:r>
            <a:r>
              <a:rPr lang="zh-CN" altLang="en-US" sz="2000" dirty="0">
                <a:latin typeface="微软雅黑" panose="020B0503020204020204" pitchFamily="34" charset="-122"/>
                <a:ea typeface="微软雅黑" panose="020B0503020204020204" pitchFamily="34" charset="-122"/>
              </a:rPr>
              <a:t>的常用工具 </a:t>
            </a:r>
            <a:endParaRPr lang="zh-CN" altLang="en-US" sz="2000" dirty="0">
              <a:latin typeface="微软雅黑" panose="020B0503020204020204" pitchFamily="34" charset="-122"/>
              <a:ea typeface="微软雅黑" panose="020B0503020204020204" pitchFamily="34" charset="-122"/>
            </a:endParaRPr>
          </a:p>
        </p:txBody>
      </p:sp>
      <p:sp>
        <p:nvSpPr>
          <p:cNvPr id="6" name="TextBox 3"/>
          <p:cNvSpPr txBox="1"/>
          <p:nvPr/>
        </p:nvSpPr>
        <p:spPr>
          <a:xfrm>
            <a:off x="172067" y="16265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4"/>
          <p:cNvSpPr txBox="1"/>
          <p:nvPr/>
        </p:nvSpPr>
        <p:spPr>
          <a:xfrm>
            <a:off x="6125754" y="218810"/>
            <a:ext cx="3286451" cy="300355"/>
          </a:xfrm>
          <a:prstGeom prst="rect">
            <a:avLst/>
          </a:prstGeom>
          <a:noFill/>
        </p:spPr>
        <p:txBody>
          <a:bodyPr wrap="square" rtlCol="0">
            <a:spAutoFit/>
          </a:bodyPr>
          <a:lstStyle/>
          <a:p>
            <a:r>
              <a:rPr lang="zh-CN" altLang="en-US" sz="1355" dirty="0">
                <a:solidFill>
                  <a:prstClr val="white"/>
                </a:solidFill>
              </a:rPr>
              <a:t>  第十六章　项目实战：自然语言处理</a:t>
            </a:r>
            <a:endParaRPr lang="zh-CN" altLang="en-US" sz="1355" dirty="0">
              <a:solidFill>
                <a:prstClr val="whit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49580" y="1410335"/>
            <a:ext cx="8597265" cy="4843145"/>
          </a:xfrm>
        </p:spPr>
        <p:txBody>
          <a:bodyPr>
            <a:normAutofit/>
          </a:bodyPr>
          <a:lstStyle/>
          <a:p>
            <a:pPr>
              <a:lnSpc>
                <a:spcPct val="150000"/>
              </a:lnSpc>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err="1">
                <a:latin typeface="微软雅黑" panose="020B0503020204020204" pitchFamily="34" charset="-122"/>
                <a:ea typeface="微软雅黑" panose="020B0503020204020204" pitchFamily="34" charset="-122"/>
              </a:rPr>
              <a:t>gensim</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是一款专业的主题模型 </a:t>
            </a:r>
            <a:r>
              <a:rPr lang="en-US" altLang="zh-CN" dirty="0">
                <a:latin typeface="微软雅黑" panose="020B0503020204020204" pitchFamily="34" charset="-122"/>
                <a:ea typeface="微软雅黑" panose="020B0503020204020204" pitchFamily="34" charset="-122"/>
              </a:rPr>
              <a:t>Python </a:t>
            </a:r>
            <a:r>
              <a:rPr lang="zh-CN" altLang="en-US" dirty="0">
                <a:latin typeface="微软雅黑" panose="020B0503020204020204" pitchFamily="34" charset="-122"/>
                <a:ea typeface="微软雅黑" panose="020B0503020204020204" pitchFamily="34" charset="-122"/>
              </a:rPr>
              <a:t>工具包，其核心是文本的向量变换，主要用于从原始的非结构化文本中，运用无监督的学习方式获取文本的主题向量表达。它支持包括</a:t>
            </a:r>
            <a:r>
              <a:rPr lang="en-US" altLang="zh-CN" dirty="0">
                <a:latin typeface="微软雅黑" panose="020B0503020204020204" pitchFamily="34" charset="-122"/>
                <a:ea typeface="微软雅黑" panose="020B0503020204020204" pitchFamily="34" charset="-122"/>
              </a:rPr>
              <a:t>TF-IDF</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LSA</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LDA </a:t>
            </a:r>
            <a:r>
              <a:rPr lang="zh-CN" altLang="en-US" dirty="0">
                <a:latin typeface="微软雅黑" panose="020B0503020204020204" pitchFamily="34" charset="-122"/>
                <a:ea typeface="微软雅黑" panose="020B0503020204020204" pitchFamily="34" charset="-122"/>
              </a:rPr>
              <a:t>和 </a:t>
            </a:r>
            <a:r>
              <a:rPr lang="en-US" altLang="zh-CN" dirty="0">
                <a:latin typeface="微软雅黑" panose="020B0503020204020204" pitchFamily="34" charset="-122"/>
                <a:ea typeface="微软雅黑" panose="020B0503020204020204" pitchFamily="34" charset="-122"/>
              </a:rPr>
              <a:t>word2vec </a:t>
            </a:r>
            <a:r>
              <a:rPr lang="zh-CN" altLang="en-US" dirty="0">
                <a:latin typeface="微软雅黑" panose="020B0503020204020204" pitchFamily="34" charset="-122"/>
                <a:ea typeface="微软雅黑" panose="020B0503020204020204" pitchFamily="34" charset="-122"/>
              </a:rPr>
              <a:t>在内的多种主题模型算法，可用于主题建模、文档索引和大型语料库的相似度检索。</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TensorFlow </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TensorFlow </a:t>
            </a:r>
            <a:r>
              <a:rPr lang="zh-CN" altLang="en-US" dirty="0">
                <a:latin typeface="微软雅黑" panose="020B0503020204020204" pitchFamily="34" charset="-122"/>
                <a:ea typeface="微软雅黑" panose="020B0503020204020204" pitchFamily="34" charset="-122"/>
              </a:rPr>
              <a:t>是一个基于数据流编程（</a:t>
            </a:r>
            <a:r>
              <a:rPr lang="en-US" altLang="zh-CN" dirty="0">
                <a:latin typeface="微软雅黑" panose="020B0503020204020204" pitchFamily="34" charset="-122"/>
                <a:ea typeface="微软雅黑" panose="020B0503020204020204" pitchFamily="34" charset="-122"/>
              </a:rPr>
              <a:t>dataflow programming</a:t>
            </a:r>
            <a:r>
              <a:rPr lang="zh-CN" altLang="en-US" dirty="0">
                <a:latin typeface="微软雅黑" panose="020B0503020204020204" pitchFamily="34" charset="-122"/>
                <a:ea typeface="微软雅黑" panose="020B0503020204020204" pitchFamily="34" charset="-122"/>
              </a:rPr>
              <a:t>）的符号数学系统，被广泛应用于各类机器学习算法的编程实现，其源于 </a:t>
            </a:r>
            <a:r>
              <a:rPr lang="en-US" altLang="zh-CN" dirty="0">
                <a:latin typeface="微软雅黑" panose="020B0503020204020204" pitchFamily="34" charset="-122"/>
                <a:ea typeface="微软雅黑" panose="020B0503020204020204" pitchFamily="34" charset="-122"/>
              </a:rPr>
              <a:t>Google </a:t>
            </a:r>
            <a:r>
              <a:rPr lang="zh-CN" altLang="en-US" dirty="0">
                <a:latin typeface="微软雅黑" panose="020B0503020204020204" pitchFamily="34" charset="-122"/>
                <a:ea typeface="微软雅黑" panose="020B0503020204020204" pitchFamily="34" charset="-122"/>
              </a:rPr>
              <a:t>的神经网络算法库 </a:t>
            </a:r>
            <a:r>
              <a:rPr lang="en-US" altLang="zh-CN" dirty="0" err="1">
                <a:latin typeface="微软雅黑" panose="020B0503020204020204" pitchFamily="34" charset="-122"/>
                <a:ea typeface="微软雅黑" panose="020B0503020204020204" pitchFamily="34" charset="-122"/>
              </a:rPr>
              <a:t>DistBelief</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TensorFlow </a:t>
            </a:r>
            <a:r>
              <a:rPr lang="zh-CN" altLang="en-US" dirty="0">
                <a:latin typeface="微软雅黑" panose="020B0503020204020204" pitchFamily="34" charset="-122"/>
                <a:ea typeface="微软雅黑" panose="020B0503020204020204" pitchFamily="34" charset="-122"/>
              </a:rPr>
              <a:t>拥有多层级结构，可部署于各类服务器、</a:t>
            </a:r>
            <a:r>
              <a:rPr lang="en-US" altLang="zh-CN" dirty="0">
                <a:latin typeface="微软雅黑" panose="020B0503020204020204" pitchFamily="34" charset="-122"/>
                <a:ea typeface="微软雅黑" panose="020B0503020204020204" pitchFamily="34" charset="-122"/>
              </a:rPr>
              <a:t>PC </a:t>
            </a:r>
            <a:r>
              <a:rPr lang="zh-CN" altLang="en-US" dirty="0">
                <a:latin typeface="微软雅黑" panose="020B0503020204020204" pitchFamily="34" charset="-122"/>
                <a:ea typeface="微软雅黑" panose="020B0503020204020204" pitchFamily="34" charset="-122"/>
              </a:rPr>
              <a:t>终端和网页，并支持 </a:t>
            </a:r>
            <a:r>
              <a:rPr lang="en-US" altLang="zh-CN" dirty="0">
                <a:latin typeface="微软雅黑" panose="020B0503020204020204" pitchFamily="34" charset="-122"/>
                <a:ea typeface="微软雅黑" panose="020B0503020204020204" pitchFamily="34" charset="-122"/>
              </a:rPr>
              <a:t>GPU </a:t>
            </a:r>
            <a:r>
              <a:rPr lang="zh-CN" altLang="en-US" dirty="0">
                <a:latin typeface="微软雅黑" panose="020B0503020204020204" pitchFamily="34" charset="-122"/>
                <a:ea typeface="微软雅黑" panose="020B0503020204020204" pitchFamily="34" charset="-122"/>
              </a:rPr>
              <a:t>和 </a:t>
            </a:r>
            <a:r>
              <a:rPr lang="en-US" altLang="zh-CN" dirty="0">
                <a:latin typeface="微软雅黑" panose="020B0503020204020204" pitchFamily="34" charset="-122"/>
                <a:ea typeface="微软雅黑" panose="020B0503020204020204" pitchFamily="34" charset="-122"/>
              </a:rPr>
              <a:t>TPU</a:t>
            </a:r>
            <a:r>
              <a:rPr lang="zh-CN" altLang="en-US" dirty="0">
                <a:latin typeface="微软雅黑" panose="020B0503020204020204" pitchFamily="34" charset="-122"/>
                <a:ea typeface="微软雅黑" panose="020B0503020204020204" pitchFamily="34" charset="-122"/>
              </a:rPr>
              <a:t>高性能数值计算，被广泛应用于 </a:t>
            </a:r>
            <a:r>
              <a:rPr lang="en-US" altLang="zh-CN" dirty="0">
                <a:latin typeface="微软雅黑" panose="020B0503020204020204" pitchFamily="34" charset="-122"/>
                <a:ea typeface="微软雅黑" panose="020B0503020204020204" pitchFamily="34" charset="-122"/>
              </a:rPr>
              <a:t>Google </a:t>
            </a:r>
            <a:r>
              <a:rPr lang="zh-CN" altLang="en-US" dirty="0">
                <a:latin typeface="微软雅黑" panose="020B0503020204020204" pitchFamily="34" charset="-122"/>
                <a:ea typeface="微软雅黑" panose="020B0503020204020204" pitchFamily="34" charset="-122"/>
              </a:rPr>
              <a:t>内部的产品开发和各领域的科学研究中。</a:t>
            </a:r>
            <a:endParaRPr lang="zh-CN" altLang="en-US" dirty="0">
              <a:latin typeface="微软雅黑" panose="020B0503020204020204" pitchFamily="34" charset="-122"/>
              <a:ea typeface="微软雅黑" panose="020B0503020204020204" pitchFamily="34" charset="-122"/>
            </a:endParaRPr>
          </a:p>
          <a:p>
            <a:endParaRPr lang="zh-CN" altLang="en-US" dirty="0"/>
          </a:p>
        </p:txBody>
      </p:sp>
      <p:sp>
        <p:nvSpPr>
          <p:cNvPr id="4" name="文本占位符 1"/>
          <p:cNvSpPr txBox="1"/>
          <p:nvPr/>
        </p:nvSpPr>
        <p:spPr>
          <a:xfrm>
            <a:off x="368538" y="86682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16.1.3 NLP </a:t>
            </a:r>
            <a:r>
              <a:rPr lang="zh-CN" altLang="en-US" sz="2000" dirty="0">
                <a:latin typeface="微软雅黑" panose="020B0503020204020204" pitchFamily="34" charset="-122"/>
                <a:ea typeface="微软雅黑" panose="020B0503020204020204" pitchFamily="34" charset="-122"/>
              </a:rPr>
              <a:t>的常用工具 </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232392" y="162022"/>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6080034" y="275325"/>
            <a:ext cx="3286451" cy="300355"/>
          </a:xfrm>
          <a:prstGeom prst="rect">
            <a:avLst/>
          </a:prstGeom>
          <a:noFill/>
        </p:spPr>
        <p:txBody>
          <a:bodyPr wrap="square" rtlCol="0">
            <a:spAutoFit/>
          </a:bodyPr>
          <a:lstStyle/>
          <a:p>
            <a:r>
              <a:rPr lang="zh-CN" altLang="en-US" sz="1355" dirty="0">
                <a:solidFill>
                  <a:prstClr val="white"/>
                </a:solidFill>
              </a:rPr>
              <a:t>  第十六章　项目实战：自然语言处理</a:t>
            </a:r>
            <a:endParaRPr lang="zh-CN" altLang="en-US" sz="1355" dirty="0">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89890" y="1694180"/>
            <a:ext cx="8363585" cy="4294505"/>
          </a:xfrm>
        </p:spPr>
        <p:txBody>
          <a:bodyPr>
            <a:normAutofit fontScale="40000"/>
          </a:bodyPr>
          <a:lstStyle/>
          <a:p>
            <a:pPr>
              <a:lnSpc>
                <a:spcPct val="150000"/>
              </a:lnSpc>
            </a:pPr>
            <a:r>
              <a:rPr lang="en-US" altLang="zh-CN" sz="4000" dirty="0">
                <a:latin typeface="微软雅黑" panose="020B0503020204020204" pitchFamily="34" charset="-122"/>
                <a:ea typeface="微软雅黑" panose="020B0503020204020204" pitchFamily="34" charset="-122"/>
              </a:rPr>
              <a:t>5</a:t>
            </a:r>
            <a:r>
              <a:rPr lang="zh-CN" altLang="en-US" sz="4000" dirty="0">
                <a:latin typeface="微软雅黑" panose="020B0503020204020204" pitchFamily="34" charset="-122"/>
                <a:ea typeface="微软雅黑" panose="020B0503020204020204" pitchFamily="34" charset="-122"/>
              </a:rPr>
              <a:t>．</a:t>
            </a:r>
            <a:r>
              <a:rPr lang="en-US" altLang="zh-CN" sz="4000" dirty="0" err="1">
                <a:latin typeface="微软雅黑" panose="020B0503020204020204" pitchFamily="34" charset="-122"/>
                <a:ea typeface="微软雅黑" panose="020B0503020204020204" pitchFamily="34" charset="-122"/>
              </a:rPr>
              <a:t>jieba</a:t>
            </a:r>
            <a:r>
              <a:rPr lang="en-US" altLang="zh-CN" sz="4000" dirty="0">
                <a:latin typeface="微软雅黑" panose="020B0503020204020204" pitchFamily="34" charset="-122"/>
                <a:ea typeface="微软雅黑" panose="020B0503020204020204" pitchFamily="34" charset="-122"/>
              </a:rPr>
              <a:t> </a:t>
            </a:r>
            <a:endParaRPr lang="en-US" altLang="zh-CN" sz="4000" dirty="0">
              <a:latin typeface="微软雅黑" panose="020B0503020204020204" pitchFamily="34" charset="-122"/>
              <a:ea typeface="微软雅黑" panose="020B0503020204020204" pitchFamily="34" charset="-122"/>
            </a:endParaRPr>
          </a:p>
          <a:p>
            <a:pPr>
              <a:lnSpc>
                <a:spcPct val="150000"/>
              </a:lnSpc>
            </a:pPr>
            <a:r>
              <a:rPr lang="en-US" altLang="zh-CN" sz="4000" dirty="0" err="1">
                <a:latin typeface="微软雅黑" panose="020B0503020204020204" pitchFamily="34" charset="-122"/>
                <a:ea typeface="微软雅黑" panose="020B0503020204020204" pitchFamily="34" charset="-122"/>
              </a:rPr>
              <a:t>jieba</a:t>
            </a:r>
            <a:r>
              <a:rPr lang="en-US" altLang="zh-CN" sz="4000" dirty="0">
                <a:latin typeface="微软雅黑" panose="020B0503020204020204" pitchFamily="34" charset="-122"/>
                <a:ea typeface="微软雅黑" panose="020B0503020204020204" pitchFamily="34" charset="-122"/>
              </a:rPr>
              <a:t> </a:t>
            </a:r>
            <a:r>
              <a:rPr lang="zh-CN" altLang="en-US" sz="4000" dirty="0">
                <a:latin typeface="微软雅黑" panose="020B0503020204020204" pitchFamily="34" charset="-122"/>
                <a:ea typeface="微软雅黑" panose="020B0503020204020204" pitchFamily="34" charset="-122"/>
              </a:rPr>
              <a:t>库是一款优秀的 </a:t>
            </a:r>
            <a:r>
              <a:rPr lang="en-US" altLang="zh-CN" sz="4000" dirty="0">
                <a:latin typeface="微软雅黑" panose="020B0503020204020204" pitchFamily="34" charset="-122"/>
                <a:ea typeface="微软雅黑" panose="020B0503020204020204" pitchFamily="34" charset="-122"/>
              </a:rPr>
              <a:t>Python </a:t>
            </a:r>
            <a:r>
              <a:rPr lang="zh-CN" altLang="en-US" sz="4000" dirty="0">
                <a:latin typeface="微软雅黑" panose="020B0503020204020204" pitchFamily="34" charset="-122"/>
                <a:ea typeface="微软雅黑" panose="020B0503020204020204" pitchFamily="34" charset="-122"/>
              </a:rPr>
              <a:t>第三方中文分词库。它是百度工程师 </a:t>
            </a:r>
            <a:r>
              <a:rPr lang="en-US" altLang="zh-CN" sz="4000" dirty="0">
                <a:latin typeface="微软雅黑" panose="020B0503020204020204" pitchFamily="34" charset="-122"/>
                <a:ea typeface="微软雅黑" panose="020B0503020204020204" pitchFamily="34" charset="-122"/>
              </a:rPr>
              <a:t>Sun </a:t>
            </a:r>
            <a:r>
              <a:rPr lang="en-US" altLang="zh-CN" sz="4000" dirty="0" err="1">
                <a:latin typeface="微软雅黑" panose="020B0503020204020204" pitchFamily="34" charset="-122"/>
                <a:ea typeface="微软雅黑" panose="020B0503020204020204" pitchFamily="34" charset="-122"/>
              </a:rPr>
              <a:t>Junyi</a:t>
            </a:r>
            <a:r>
              <a:rPr lang="en-US" altLang="zh-CN" sz="4000" dirty="0">
                <a:latin typeface="微软雅黑" panose="020B0503020204020204" pitchFamily="34" charset="-122"/>
                <a:ea typeface="微软雅黑" panose="020B0503020204020204" pitchFamily="34" charset="-122"/>
              </a:rPr>
              <a:t> </a:t>
            </a:r>
            <a:r>
              <a:rPr lang="zh-CN" altLang="en-US" sz="4000" dirty="0">
                <a:latin typeface="微软雅黑" panose="020B0503020204020204" pitchFamily="34" charset="-122"/>
                <a:ea typeface="微软雅黑" panose="020B0503020204020204" pitchFamily="34" charset="-122"/>
              </a:rPr>
              <a:t>开发的一个开源库，在 </a:t>
            </a:r>
            <a:r>
              <a:rPr lang="en-US" altLang="zh-CN" sz="4000" dirty="0">
                <a:latin typeface="微软雅黑" panose="020B0503020204020204" pitchFamily="34" charset="-122"/>
                <a:ea typeface="微软雅黑" panose="020B0503020204020204" pitchFamily="34" charset="-122"/>
              </a:rPr>
              <a:t>GitHub </a:t>
            </a:r>
            <a:r>
              <a:rPr lang="zh-CN" altLang="en-US" sz="4000" dirty="0">
                <a:latin typeface="微软雅黑" panose="020B0503020204020204" pitchFamily="34" charset="-122"/>
                <a:ea typeface="微软雅黑" panose="020B0503020204020204" pitchFamily="34" charset="-122"/>
              </a:rPr>
              <a:t>上很受欢迎，使用频率也很高。其最为流行的应用是分词，但 </a:t>
            </a:r>
            <a:r>
              <a:rPr lang="en-US" altLang="zh-CN" sz="4000" dirty="0" err="1">
                <a:latin typeface="微软雅黑" panose="020B0503020204020204" pitchFamily="34" charset="-122"/>
                <a:ea typeface="微软雅黑" panose="020B0503020204020204" pitchFamily="34" charset="-122"/>
              </a:rPr>
              <a:t>jieba</a:t>
            </a:r>
            <a:r>
              <a:rPr lang="zh-CN" altLang="en-US" sz="4000" dirty="0">
                <a:latin typeface="微软雅黑" panose="020B0503020204020204" pitchFamily="34" charset="-122"/>
                <a:ea typeface="微软雅黑" panose="020B0503020204020204" pitchFamily="34" charset="-122"/>
              </a:rPr>
              <a:t>还可以做关键词抽取、词频统计等工作。</a:t>
            </a:r>
            <a:r>
              <a:rPr lang="en-US" altLang="zh-CN" sz="4000" dirty="0" err="1">
                <a:latin typeface="微软雅黑" panose="020B0503020204020204" pitchFamily="34" charset="-122"/>
                <a:ea typeface="微软雅黑" panose="020B0503020204020204" pitchFamily="34" charset="-122"/>
              </a:rPr>
              <a:t>jieba</a:t>
            </a:r>
            <a:r>
              <a:rPr lang="en-US" altLang="zh-CN" sz="4000" dirty="0">
                <a:latin typeface="微软雅黑" panose="020B0503020204020204" pitchFamily="34" charset="-122"/>
                <a:ea typeface="微软雅黑" panose="020B0503020204020204" pitchFamily="34" charset="-122"/>
              </a:rPr>
              <a:t> </a:t>
            </a:r>
            <a:r>
              <a:rPr lang="zh-CN" altLang="en-US" sz="4000" dirty="0">
                <a:latin typeface="微软雅黑" panose="020B0503020204020204" pitchFamily="34" charset="-122"/>
                <a:ea typeface="微软雅黑" panose="020B0503020204020204" pitchFamily="34" charset="-122"/>
              </a:rPr>
              <a:t>支持 </a:t>
            </a:r>
            <a:r>
              <a:rPr lang="en-US" altLang="zh-CN" sz="4000" dirty="0">
                <a:latin typeface="微软雅黑" panose="020B0503020204020204" pitchFamily="34" charset="-122"/>
                <a:ea typeface="微软雅黑" panose="020B0503020204020204" pitchFamily="34" charset="-122"/>
              </a:rPr>
              <a:t>4 </a:t>
            </a:r>
            <a:r>
              <a:rPr lang="zh-CN" altLang="en-US" sz="4000" dirty="0">
                <a:latin typeface="微软雅黑" panose="020B0503020204020204" pitchFamily="34" charset="-122"/>
                <a:ea typeface="微软雅黑" panose="020B0503020204020204" pitchFamily="34" charset="-122"/>
              </a:rPr>
              <a:t>种分词模式：精确模式、全模式、搜索引擎模式和 </a:t>
            </a:r>
            <a:r>
              <a:rPr lang="en-US" altLang="zh-CN" sz="4000" dirty="0">
                <a:latin typeface="微软雅黑" panose="020B0503020204020204" pitchFamily="34" charset="-122"/>
                <a:ea typeface="微软雅黑" panose="020B0503020204020204" pitchFamily="34" charset="-122"/>
              </a:rPr>
              <a:t>paddle </a:t>
            </a:r>
            <a:r>
              <a:rPr lang="zh-CN" altLang="en-US" sz="4000" dirty="0">
                <a:latin typeface="微软雅黑" panose="020B0503020204020204" pitchFamily="34" charset="-122"/>
                <a:ea typeface="微软雅黑" panose="020B0503020204020204" pitchFamily="34" charset="-122"/>
              </a:rPr>
              <a:t>模式。</a:t>
            </a:r>
            <a:endParaRPr lang="en-US" altLang="zh-CN" sz="4000" dirty="0">
              <a:latin typeface="微软雅黑" panose="020B0503020204020204" pitchFamily="34" charset="-122"/>
              <a:ea typeface="微软雅黑" panose="020B0503020204020204" pitchFamily="34" charset="-122"/>
            </a:endParaRPr>
          </a:p>
          <a:p>
            <a:pPr>
              <a:lnSpc>
                <a:spcPct val="150000"/>
              </a:lnSpc>
            </a:pPr>
            <a:r>
              <a:rPr lang="en-US" altLang="zh-CN" sz="4000" dirty="0">
                <a:latin typeface="微软雅黑" panose="020B0503020204020204" pitchFamily="34" charset="-122"/>
                <a:ea typeface="微软雅黑" panose="020B0503020204020204" pitchFamily="34" charset="-122"/>
              </a:rPr>
              <a:t>6</a:t>
            </a:r>
            <a:r>
              <a:rPr lang="zh-CN" altLang="en-US" sz="4000" dirty="0">
                <a:latin typeface="微软雅黑" panose="020B0503020204020204" pitchFamily="34" charset="-122"/>
                <a:ea typeface="微软雅黑" panose="020B0503020204020204" pitchFamily="34" charset="-122"/>
              </a:rPr>
              <a:t>．</a:t>
            </a:r>
            <a:r>
              <a:rPr lang="en-US" altLang="zh-CN" sz="4000" dirty="0">
                <a:latin typeface="微软雅黑" panose="020B0503020204020204" pitchFamily="34" charset="-122"/>
                <a:ea typeface="微软雅黑" panose="020B0503020204020204" pitchFamily="34" charset="-122"/>
              </a:rPr>
              <a:t>Stanford NLP </a:t>
            </a:r>
            <a:endParaRPr lang="en-US" altLang="zh-CN" sz="4000" dirty="0">
              <a:latin typeface="微软雅黑" panose="020B0503020204020204" pitchFamily="34" charset="-122"/>
              <a:ea typeface="微软雅黑" panose="020B0503020204020204" pitchFamily="34" charset="-122"/>
            </a:endParaRPr>
          </a:p>
          <a:p>
            <a:pPr>
              <a:lnSpc>
                <a:spcPct val="150000"/>
              </a:lnSpc>
            </a:pPr>
            <a:r>
              <a:rPr lang="en-US" altLang="zh-CN" sz="4000" dirty="0">
                <a:latin typeface="微软雅黑" panose="020B0503020204020204" pitchFamily="34" charset="-122"/>
                <a:ea typeface="微软雅黑" panose="020B0503020204020204" pitchFamily="34" charset="-122"/>
              </a:rPr>
              <a:t>Stanford NLP </a:t>
            </a:r>
            <a:r>
              <a:rPr lang="zh-CN" altLang="en-US" sz="4000" dirty="0">
                <a:latin typeface="微软雅黑" panose="020B0503020204020204" pitchFamily="34" charset="-122"/>
                <a:ea typeface="微软雅黑" panose="020B0503020204020204" pitchFamily="34" charset="-122"/>
              </a:rPr>
              <a:t>不同于以往的 </a:t>
            </a:r>
            <a:r>
              <a:rPr lang="en-US" altLang="zh-CN" sz="4000" dirty="0">
                <a:latin typeface="微软雅黑" panose="020B0503020204020204" pitchFamily="34" charset="-122"/>
                <a:ea typeface="微软雅黑" panose="020B0503020204020204" pitchFamily="34" charset="-122"/>
              </a:rPr>
              <a:t>Java </a:t>
            </a:r>
            <a:r>
              <a:rPr lang="zh-CN" altLang="en-US" sz="4000" dirty="0">
                <a:latin typeface="微软雅黑" panose="020B0503020204020204" pitchFamily="34" charset="-122"/>
                <a:ea typeface="微软雅黑" panose="020B0503020204020204" pitchFamily="34" charset="-122"/>
              </a:rPr>
              <a:t>系的 </a:t>
            </a:r>
            <a:r>
              <a:rPr lang="en-US" altLang="zh-CN" sz="4000" dirty="0">
                <a:latin typeface="微软雅黑" panose="020B0503020204020204" pitchFamily="34" charset="-122"/>
                <a:ea typeface="微软雅黑" panose="020B0503020204020204" pitchFamily="34" charset="-122"/>
              </a:rPr>
              <a:t>Core NLP</a:t>
            </a:r>
            <a:r>
              <a:rPr lang="zh-CN" altLang="en-US" sz="4000" dirty="0">
                <a:latin typeface="微软雅黑" panose="020B0503020204020204" pitchFamily="34" charset="-122"/>
                <a:ea typeface="微软雅黑" panose="020B0503020204020204" pitchFamily="34" charset="-122"/>
              </a:rPr>
              <a:t>，它是一个全新的基于 </a:t>
            </a:r>
            <a:r>
              <a:rPr lang="en-US" altLang="zh-CN" sz="4000" dirty="0">
                <a:latin typeface="微软雅黑" panose="020B0503020204020204" pitchFamily="34" charset="-122"/>
                <a:ea typeface="微软雅黑" panose="020B0503020204020204" pitchFamily="34" charset="-122"/>
              </a:rPr>
              <a:t>Python </a:t>
            </a:r>
            <a:r>
              <a:rPr lang="zh-CN" altLang="en-US" sz="4000" dirty="0">
                <a:latin typeface="微软雅黑" panose="020B0503020204020204" pitchFamily="34" charset="-122"/>
                <a:ea typeface="微软雅黑" panose="020B0503020204020204" pitchFamily="34" charset="-122"/>
              </a:rPr>
              <a:t>的自然语言处理库，其内部基于 </a:t>
            </a:r>
            <a:r>
              <a:rPr lang="en-US" altLang="zh-CN" sz="4000" dirty="0" err="1">
                <a:latin typeface="微软雅黑" panose="020B0503020204020204" pitchFamily="34" charset="-122"/>
                <a:ea typeface="微软雅黑" panose="020B0503020204020204" pitchFamily="34" charset="-122"/>
              </a:rPr>
              <a:t>PyTorch</a:t>
            </a:r>
            <a:r>
              <a:rPr lang="en-US" altLang="zh-CN" sz="4000" dirty="0">
                <a:latin typeface="微软雅黑" panose="020B0503020204020204" pitchFamily="34" charset="-122"/>
                <a:ea typeface="微软雅黑" panose="020B0503020204020204" pitchFamily="34" charset="-122"/>
              </a:rPr>
              <a:t> 1.0</a:t>
            </a:r>
            <a:r>
              <a:rPr lang="zh-CN" altLang="en-US" sz="4000" dirty="0">
                <a:latin typeface="微软雅黑" panose="020B0503020204020204" pitchFamily="34" charset="-122"/>
                <a:ea typeface="微软雅黑" panose="020B0503020204020204" pitchFamily="34" charset="-122"/>
              </a:rPr>
              <a:t>。</a:t>
            </a:r>
            <a:endParaRPr lang="zh-CN" altLang="en-US" sz="4000" dirty="0"/>
          </a:p>
        </p:txBody>
      </p:sp>
      <p:sp>
        <p:nvSpPr>
          <p:cNvPr id="4" name="文本占位符 1"/>
          <p:cNvSpPr txBox="1"/>
          <p:nvPr/>
        </p:nvSpPr>
        <p:spPr>
          <a:xfrm>
            <a:off x="275828" y="103065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16.1.3 NLP </a:t>
            </a:r>
            <a:r>
              <a:rPr lang="zh-CN" altLang="en-US" sz="2000" dirty="0">
                <a:latin typeface="微软雅黑" panose="020B0503020204020204" pitchFamily="34" charset="-122"/>
                <a:ea typeface="微软雅黑" panose="020B0503020204020204" pitchFamily="34" charset="-122"/>
              </a:rPr>
              <a:t>的常用工具 </a:t>
            </a:r>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126347" y="162022"/>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6089559" y="218810"/>
            <a:ext cx="3286451" cy="300355"/>
          </a:xfrm>
          <a:prstGeom prst="rect">
            <a:avLst/>
          </a:prstGeom>
          <a:noFill/>
        </p:spPr>
        <p:txBody>
          <a:bodyPr wrap="square" rtlCol="0">
            <a:spAutoFit/>
          </a:bodyPr>
          <a:lstStyle/>
          <a:p>
            <a:r>
              <a:rPr lang="zh-CN" altLang="en-US" sz="1355" dirty="0">
                <a:solidFill>
                  <a:prstClr val="white"/>
                </a:solidFill>
              </a:rPr>
              <a:t>  第十六章　项目实战：自然语言处理</a:t>
            </a:r>
            <a:endParaRPr lang="zh-CN" altLang="en-US" sz="1355" dirty="0">
              <a:solidFill>
                <a:prstClr val="whit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4"/>
          </p:nvPr>
        </p:nvSpPr>
        <p:spPr>
          <a:xfrm>
            <a:off x="350520" y="1743710"/>
            <a:ext cx="8201025" cy="4222115"/>
          </a:xfrm>
        </p:spPr>
        <p:txBody>
          <a:bodyPr>
            <a:noAutofit/>
          </a:bodyPr>
          <a:lstStyle/>
          <a:p>
            <a:pPr>
              <a:lnSpc>
                <a:spcPct val="14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．机器翻译</a:t>
            </a:r>
            <a:endParaRPr lang="zh-CN" altLang="en-US" dirty="0">
              <a:latin typeface="微软雅黑" panose="020B0503020204020204" pitchFamily="34" charset="-122"/>
              <a:ea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rPr>
              <a:t>机器翻译是指将给定的一段文本从一种语言翻译成另一种目标语言。</a:t>
            </a:r>
            <a:endParaRPr lang="en-US" altLang="zh-CN" dirty="0">
              <a:latin typeface="微软雅黑" panose="020B0503020204020204" pitchFamily="34" charset="-122"/>
              <a:ea typeface="微软雅黑" panose="020B0503020204020204" pitchFamily="34" charset="-122"/>
            </a:endParaRPr>
          </a:p>
          <a:p>
            <a:pPr>
              <a:lnSpc>
                <a:spcPct val="14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．情感分析</a:t>
            </a:r>
            <a:endParaRPr lang="zh-CN" altLang="en-US" dirty="0">
              <a:latin typeface="微软雅黑" panose="020B0503020204020204" pitchFamily="34" charset="-122"/>
              <a:ea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rPr>
              <a:t>情感分析又称意见挖掘或倾向性分析，是指利用自然语言处理和文本挖掘技术，对带有情感色彩的主观性文本进行分析、处理和抽取。</a:t>
            </a:r>
            <a:endParaRPr lang="en-US" altLang="zh-CN" dirty="0">
              <a:latin typeface="微软雅黑" panose="020B0503020204020204" pitchFamily="34" charset="-122"/>
              <a:ea typeface="微软雅黑" panose="020B0503020204020204" pitchFamily="34" charset="-122"/>
            </a:endParaRPr>
          </a:p>
          <a:p>
            <a:pPr>
              <a:lnSpc>
                <a:spcPct val="140000"/>
              </a:lnSpc>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．智能问答</a:t>
            </a:r>
            <a:endParaRPr lang="zh-CN" altLang="en-US" dirty="0">
              <a:latin typeface="微软雅黑" panose="020B0503020204020204" pitchFamily="34" charset="-122"/>
              <a:ea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rPr>
              <a:t>智能问答是指将积累的无序语料信息进行有序和科学的整理，并建立基于知识的分类模型，然后用这些分类模型指导语料咨询和咨询服务。</a:t>
            </a:r>
            <a:endParaRPr lang="en-US" altLang="zh-CN" dirty="0">
              <a:latin typeface="微软雅黑" panose="020B0503020204020204" pitchFamily="34" charset="-122"/>
              <a:ea typeface="微软雅黑" panose="020B0503020204020204" pitchFamily="34" charset="-122"/>
            </a:endParaRPr>
          </a:p>
        </p:txBody>
      </p:sp>
      <p:sp>
        <p:nvSpPr>
          <p:cNvPr id="6" name="文本占位符 1"/>
          <p:cNvSpPr txBox="1"/>
          <p:nvPr/>
        </p:nvSpPr>
        <p:spPr>
          <a:xfrm>
            <a:off x="167878" y="109485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16.1.4 NLP </a:t>
            </a:r>
            <a:r>
              <a:rPr lang="zh-CN" altLang="en-US" sz="2000" dirty="0">
                <a:latin typeface="微软雅黑" panose="020B0503020204020204" pitchFamily="34" charset="-122"/>
                <a:ea typeface="微软雅黑" panose="020B0503020204020204" pitchFamily="34" charset="-122"/>
              </a:rPr>
              <a:t>的应用领域</a:t>
            </a:r>
            <a:endParaRPr lang="zh-CN" altLang="en-US" sz="2000" dirty="0">
              <a:latin typeface="微软雅黑" panose="020B0503020204020204" pitchFamily="34" charset="-122"/>
              <a:ea typeface="微软雅黑" panose="020B0503020204020204" pitchFamily="34" charset="-122"/>
            </a:endParaRPr>
          </a:p>
        </p:txBody>
      </p:sp>
      <p:sp>
        <p:nvSpPr>
          <p:cNvPr id="7" name="TextBox 3"/>
          <p:cNvSpPr txBox="1"/>
          <p:nvPr/>
        </p:nvSpPr>
        <p:spPr>
          <a:xfrm>
            <a:off x="167622" y="16265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16.1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自然语言处理概述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4"/>
          <p:cNvSpPr txBox="1"/>
          <p:nvPr/>
        </p:nvSpPr>
        <p:spPr>
          <a:xfrm>
            <a:off x="6033679" y="275960"/>
            <a:ext cx="3286451" cy="300355"/>
          </a:xfrm>
          <a:prstGeom prst="rect">
            <a:avLst/>
          </a:prstGeom>
          <a:noFill/>
        </p:spPr>
        <p:txBody>
          <a:bodyPr wrap="square" rtlCol="0">
            <a:spAutoFit/>
          </a:bodyPr>
          <a:lstStyle/>
          <a:p>
            <a:r>
              <a:rPr lang="zh-CN" altLang="en-US" sz="1355" dirty="0">
                <a:solidFill>
                  <a:prstClr val="white"/>
                </a:solidFill>
              </a:rPr>
              <a:t>  第十六章　项目实战：自然语言处理</a:t>
            </a:r>
            <a:endParaRPr lang="zh-CN" altLang="en-US" sz="1355" dirty="0">
              <a:solidFill>
                <a:prstClr val="white"/>
              </a:solidFill>
            </a:endParaRPr>
          </a:p>
        </p:txBody>
      </p:sp>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UNIT_PLACING_PICTURE_USER_VIEWPORT" val="{&quot;height&quot;:2197.2903527213266,&quot;width&quot;:1570.1606029387845}"/>
</p:tagLst>
</file>

<file path=ppt/tags/tag11.xml><?xml version="1.0" encoding="utf-8"?>
<p:tagLst xmlns:p="http://schemas.openxmlformats.org/presentationml/2006/main">
  <p:tag name="KSO_WM_UNIT_PLACING_PICTURE_USER_VIEWPORT" val="{&quot;height&quot;:2831.3655687923383,&quot;width&quot;:1946.0261345768042}"/>
</p:tagLst>
</file>

<file path=ppt/tags/tag12.xml><?xml version="1.0" encoding="utf-8"?>
<p:tagLst xmlns:p="http://schemas.openxmlformats.org/presentationml/2006/main">
  <p:tag name="KSO_WM_UNIT_PLACING_PICTURE_USER_VIEWPORT" val="{&quot;height&quot;:2216.9090165849102,&quot;width&quot;:1738.083825841783}"/>
</p:tagLst>
</file>

<file path=ppt/tags/tag13.xml><?xml version="1.0" encoding="utf-8"?>
<p:tagLst xmlns:p="http://schemas.openxmlformats.org/presentationml/2006/main">
  <p:tag name="KSO_WM_UNIT_PLACING_PICTURE_USER_VIEWPORT" val="{&quot;height&quot;:2242.0209063302964,&quot;width&quot;:2169.6622024616386}"/>
</p:tagLst>
</file>

<file path=ppt/tags/tag14.xml><?xml version="1.0" encoding="utf-8"?>
<p:tagLst xmlns:p="http://schemas.openxmlformats.org/presentationml/2006/main">
  <p:tag name="KSO_WM_UNIT_PLACING_PICTURE_USER_VIEWPORT" val="{&quot;height&quot;:2242.8056528848401,&quot;width&quot;:1643.1365829854146}"/>
</p:tagLst>
</file>

<file path=ppt/tags/tag15.xml><?xml version="1.0" encoding="utf-8"?>
<p:tagLst xmlns:p="http://schemas.openxmlformats.org/presentationml/2006/main">
  <p:tag name="KSO_WM_UNIT_PLACING_PICTURE_USER_VIEWPORT" val="{&quot;height&quot;:2243.5903994393834,&quot;width&quot;:1643.1365829854146}"/>
</p:tagLst>
</file>

<file path=ppt/tags/tag16.xml><?xml version="1.0" encoding="utf-8"?>
<p:tagLst xmlns:p="http://schemas.openxmlformats.org/presentationml/2006/main">
  <p:tag name="KSO_WM_UNIT_PLACING_PICTURE_USER_VIEWPORT" val="{&quot;height&quot;:2242.8056528848401,&quot;width&quot;:1643.1365829854146}"/>
</p:tagLst>
</file>

<file path=ppt/tags/tag17.xml><?xml version="1.0" encoding="utf-8"?>
<p:tagLst xmlns:p="http://schemas.openxmlformats.org/presentationml/2006/main">
  <p:tag name="KSO_WM_UNIT_PLACING_PICTURE_USER_VIEWPORT" val="{&quot;height&quot;:2216.9090165849102,&quot;width&quot;:1643.1365829854146}"/>
</p:tagLst>
</file>

<file path=ppt/tags/tag18.xml><?xml version="1.0" encoding="utf-8"?>
<p:tagLst xmlns:p="http://schemas.openxmlformats.org/presentationml/2006/main">
  <p:tag name="KSO_WM_UNIT_PLACING_PICTURE_USER_VIEWPORT" val="{&quot;height&quot;:2242.8056528848401,&quot;width&quot;:1643.1365829854146}"/>
</p:tagLst>
</file>

<file path=ppt/tags/tag19.xml><?xml version="1.0" encoding="utf-8"?>
<p:tagLst xmlns:p="http://schemas.openxmlformats.org/presentationml/2006/main">
  <p:tag name="KSO_WM_UNIT_PLACING_PICTURE_USER_VIEWPORT" val="{&quot;height&quot;:2244.3751459939267,&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176.1021957486569,&quot;width&quot;:1844.0167001030202}"/>
</p:tagLst>
</file>

<file path=ppt/tags/tag21.xml><?xml version="1.0" encoding="utf-8"?>
<p:tagLst xmlns:p="http://schemas.openxmlformats.org/presentationml/2006/main">
  <p:tag name="KSO_WM_UNIT_PLACING_PICTURE_USER_VIEWPORT" val="{&quot;height&quot;:2253.0073580939033,&quot;width&quot;:1643.1365829854146}"/>
</p:tagLst>
</file>

<file path=ppt/tags/tag22.xml><?xml version="1.0" encoding="utf-8"?>
<p:tagLst xmlns:p="http://schemas.openxmlformats.org/presentationml/2006/main">
  <p:tag name="KSO_WM_UNIT_PLACING_PICTURE_USER_VIEWPORT" val="{&quot;height&quot;:2252.2226115393601,&quot;width&quot;:1570.9452908962751}"/>
</p:tagLst>
</file>

<file path=ppt/tags/tag23.xml><?xml version="1.0" encoding="utf-8"?>
<p:tagLst xmlns:p="http://schemas.openxmlformats.org/presentationml/2006/main">
  <p:tag name="KSO_WM_UNIT_PLACING_PICTURE_USER_VIEWPORT" val="{&quot;height&quot;:2262.4243167484233,&quot;width&quot;:1629.012199750583}"/>
</p:tagLst>
</file>

<file path=ppt/tags/tag24.xml><?xml version="1.0" encoding="utf-8"?>
<p:tagLst xmlns:p="http://schemas.openxmlformats.org/presentationml/2006/main">
  <p:tag name="KSO_WM_UNIT_PLACING_PICTURE_USER_VIEWPORT" val="{&quot;height&quot;:2245.9446391030133,&quot;width&quot;:1555.2515317464622}"/>
</p:tagLst>
</file>

<file path=ppt/tags/tag25.xml><?xml version="1.0" encoding="utf-8"?>
<p:tagLst xmlns:p="http://schemas.openxmlformats.org/presentationml/2006/main">
  <p:tag name="KSO_WM_UNIT_PLACING_PICTURE_USER_VIEWPORT" val="{&quot;height&quot;:2352.6701705209061,&quot;width&quot;:1724.744130564442}"/>
</p:tagLst>
</file>

<file path=ppt/tags/tag26.xml><?xml version="1.0" encoding="utf-8"?>
<p:tagLst xmlns:p="http://schemas.openxmlformats.org/presentationml/2006/main">
  <p:tag name="KSO_WM_UNIT_PLACING_PICTURE_USER_VIEWPORT" val="{&quot;height&quot;:2346.3921980845598,&quot;width&quot;:1727.0981944369139}"/>
</p:tagLst>
</file>

<file path=ppt/tags/tag27.xml><?xml version="1.0" encoding="utf-8"?>
<p:tagLst xmlns:p="http://schemas.openxmlformats.org/presentationml/2006/main">
  <p:tag name="COMMONDATA" val="eyJoZGlkIjoiYjIwNjE2ZjY1NGRkOTRjMzUzNTI5YzFjNDA4NzgzYzcifQ=="/>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UNIT_PLACING_PICTURE_USER_VIEWPORT" val="{&quot;height&quot;:2213.7700303667366,&quot;width&quot;:1643.1365829854146}"/>
</p:tagLst>
</file>

<file path=ppt/tags/tag5.xml><?xml version="1.0" encoding="utf-8"?>
<p:tagLst xmlns:p="http://schemas.openxmlformats.org/presentationml/2006/main">
  <p:tag name="KSO_WM_UNIT_PLACING_PICTURE_USER_VIEWPORT" val="{&quot;height&quot;:2214.5547769212799,&quot;width&quot;:1643.1365829854146}"/>
</p:tagLst>
</file>

<file path=ppt/tags/tag6.xml><?xml version="1.0" encoding="utf-8"?>
<p:tagLst xmlns:p="http://schemas.openxmlformats.org/presentationml/2006/main">
  <p:tag name="KSO_WM_UNIT_PLACING_PICTURE_USER_VIEWPORT" val="{&quot;height&quot;:2126.6631628124269,&quot;width&quot;:1576.4381065987097}"/>
</p:tagLst>
</file>

<file path=ppt/tags/tag7.xml><?xml version="1.0" encoding="utf-8"?>
<p:tagLst xmlns:p="http://schemas.openxmlformats.org/presentationml/2006/main">
  <p:tag name="KSO_WM_UNIT_PLACING_PICTURE_USER_VIEWPORT" val="{&quot;height&quot;:2214.5547769212799,&quot;width&quot;:1738.8685137992736}"/>
</p:tagLst>
</file>

<file path=ppt/tags/tag8.xml><?xml version="1.0" encoding="utf-8"?>
<p:tagLst xmlns:p="http://schemas.openxmlformats.org/presentationml/2006/main">
  <p:tag name="KSO_WM_UNIT_PLACING_PICTURE_USER_VIEWPORT" val="{&quot;height&quot;:2365.2261153935997,&quot;width&quot;:2009.5858591335468}"/>
</p:tagLst>
</file>

<file path=ppt/tags/tag9.xml><?xml version="1.0" encoding="utf-8"?>
<p:tagLst xmlns:p="http://schemas.openxmlformats.org/presentationml/2006/main">
  <p:tag name="KSO_WM_UNIT_PLACING_PICTURE_USER_VIEWPORT" val="{&quot;height&quot;:2196.5056061667833,&quot;width&quot;:1618.026568345713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6403</Words>
  <Application>WPS 演示</Application>
  <PresentationFormat>宽屏</PresentationFormat>
  <Paragraphs>357</Paragraphs>
  <Slides>29</Slides>
  <Notes>5</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29</vt:i4>
      </vt:variant>
    </vt:vector>
  </HeadingPairs>
  <TitlesOfParts>
    <vt:vector size="41" baseType="lpstr">
      <vt:lpstr>Arial</vt:lpstr>
      <vt:lpstr>宋体</vt:lpstr>
      <vt:lpstr>Wingdings</vt:lpstr>
      <vt:lpstr>黑体</vt:lpstr>
      <vt:lpstr>微软雅黑</vt:lpstr>
      <vt:lpstr>等线</vt:lpstr>
      <vt:lpstr>等线 Light</vt:lpstr>
      <vt:lpstr>Calibri</vt:lpstr>
      <vt:lpstr>Arial Unicode MS</vt:lpstr>
      <vt:lpstr>Wingdings 2</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王宁</dc:creator>
  <cp:lastModifiedBy>WPS_1656639296</cp:lastModifiedBy>
  <cp:revision>107</cp:revision>
  <dcterms:created xsi:type="dcterms:W3CDTF">2022-07-15T00:47:00Z</dcterms:created>
  <dcterms:modified xsi:type="dcterms:W3CDTF">2022-09-08T05:52:19Z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20853024FD9548539FAE931FF889E2B0</vt:lpwstr>
  </property>
  <property fmtid="{D5CDD505-2E9C-101B-9397-08002B2CF9AE}" pid="3" name="KSOProductBuildVer">
    <vt:lpwstr>2052-11.1.0.12313</vt:lpwstr>
  </property>
</Properties>
</file>