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removePersonalInfoOnSave="1">
  <p:sldMasterIdLst>
    <p:sldMasterId id="2147483648" r:id="rId1"/>
    <p:sldMasterId id="2147483658" r:id="rId3"/>
  </p:sldMasterIdLst>
  <p:notesMasterIdLst>
    <p:notesMasterId r:id="rId67"/>
  </p:notesMasterIdLst>
  <p:sldIdLst>
    <p:sldId id="527" r:id="rId4"/>
    <p:sldId id="389" r:id="rId5"/>
    <p:sldId id="321" r:id="rId6"/>
    <p:sldId id="322" r:id="rId7"/>
    <p:sldId id="323" r:id="rId8"/>
    <p:sldId id="324" r:id="rId9"/>
    <p:sldId id="326" r:id="rId10"/>
    <p:sldId id="327" r:id="rId11"/>
    <p:sldId id="325" r:id="rId12"/>
    <p:sldId id="316" r:id="rId13"/>
    <p:sldId id="336" r:id="rId14"/>
    <p:sldId id="330" r:id="rId15"/>
    <p:sldId id="337" r:id="rId16"/>
    <p:sldId id="338" r:id="rId17"/>
    <p:sldId id="339" r:id="rId18"/>
    <p:sldId id="331" r:id="rId19"/>
    <p:sldId id="342" r:id="rId20"/>
    <p:sldId id="340" r:id="rId21"/>
    <p:sldId id="332" r:id="rId22"/>
    <p:sldId id="343" r:id="rId23"/>
    <p:sldId id="344" r:id="rId24"/>
    <p:sldId id="345" r:id="rId25"/>
    <p:sldId id="317" r:id="rId26"/>
    <p:sldId id="346" r:id="rId27"/>
    <p:sldId id="347" r:id="rId28"/>
    <p:sldId id="348" r:id="rId29"/>
    <p:sldId id="448" r:id="rId30"/>
    <p:sldId id="349" r:id="rId31"/>
    <p:sldId id="353" r:id="rId32"/>
    <p:sldId id="354" r:id="rId33"/>
    <p:sldId id="351" r:id="rId34"/>
    <p:sldId id="352" r:id="rId35"/>
    <p:sldId id="451" r:id="rId36"/>
    <p:sldId id="450" r:id="rId37"/>
    <p:sldId id="350" r:id="rId38"/>
    <p:sldId id="452" r:id="rId39"/>
    <p:sldId id="453" r:id="rId40"/>
    <p:sldId id="454" r:id="rId41"/>
    <p:sldId id="455" r:id="rId42"/>
    <p:sldId id="449" r:id="rId43"/>
    <p:sldId id="355" r:id="rId44"/>
    <p:sldId id="457" r:id="rId45"/>
    <p:sldId id="458" r:id="rId46"/>
    <p:sldId id="459" r:id="rId47"/>
    <p:sldId id="456" r:id="rId48"/>
    <p:sldId id="356" r:id="rId49"/>
    <p:sldId id="357" r:id="rId50"/>
    <p:sldId id="358" r:id="rId51"/>
    <p:sldId id="359" r:id="rId52"/>
    <p:sldId id="360" r:id="rId53"/>
    <p:sldId id="361" r:id="rId54"/>
    <p:sldId id="362" r:id="rId55"/>
    <p:sldId id="363" r:id="rId56"/>
    <p:sldId id="364" r:id="rId57"/>
    <p:sldId id="365" r:id="rId58"/>
    <p:sldId id="319" r:id="rId59"/>
    <p:sldId id="366" r:id="rId60"/>
    <p:sldId id="320" r:id="rId61"/>
    <p:sldId id="381" r:id="rId62"/>
    <p:sldId id="461" r:id="rId63"/>
    <p:sldId id="524" r:id="rId64"/>
    <p:sldId id="525" r:id="rId65"/>
    <p:sldId id="386" r:id="rId66"/>
  </p:sldIdLst>
  <p:sldSz cx="9144000" cy="6858000" type="screen4x3"/>
  <p:notesSz cx="6858000" cy="9144000"/>
  <p:custDataLst>
    <p:tags r:id="rId7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E75B6"/>
    <a:srgbClr val="E6E6E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80" autoAdjust="0"/>
    <p:restoredTop sz="94660"/>
  </p:normalViewPr>
  <p:slideViewPr>
    <p:cSldViewPr snapToGrid="0">
      <p:cViewPr varScale="1">
        <p:scale>
          <a:sx n="104" d="100"/>
          <a:sy n="104" d="100"/>
        </p:scale>
        <p:origin x="8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2" Type="http://schemas.openxmlformats.org/officeDocument/2006/relationships/tags" Target="tags/tag30.xml"/><Relationship Id="rId71" Type="http://schemas.openxmlformats.org/officeDocument/2006/relationships/commentAuthors" Target="commentAuthors.xml"/><Relationship Id="rId70" Type="http://schemas.openxmlformats.org/officeDocument/2006/relationships/tableStyles" Target="tableStyles.xml"/><Relationship Id="rId7" Type="http://schemas.openxmlformats.org/officeDocument/2006/relationships/slide" Target="slides/slide4.xml"/><Relationship Id="rId69" Type="http://schemas.openxmlformats.org/officeDocument/2006/relationships/viewProps" Target="viewProps.xml"/><Relationship Id="rId68" Type="http://schemas.openxmlformats.org/officeDocument/2006/relationships/presProps" Target="presProps.xml"/><Relationship Id="rId67" Type="http://schemas.openxmlformats.org/officeDocument/2006/relationships/notesMaster" Target="notesMasters/notesMaster1.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5" name="标题 4"/>
          <p:cNvSpPr>
            <a:spLocks noGrp="1"/>
          </p:cNvSpPr>
          <p:nvPr>
            <p:ph type="title" hasCustomPrompt="1"/>
          </p:nvPr>
        </p:nvSpPr>
        <p:spPr>
          <a:xfrm>
            <a:off x="628650" y="2187443"/>
            <a:ext cx="78867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4629150" y="1825625"/>
            <a:ext cx="38862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629841" y="1744961"/>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629841" y="2615609"/>
            <a:ext cx="3868340"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4629150" y="1744961"/>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4629150" y="2615609"/>
            <a:ext cx="3887391"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2159000"/>
            <a:ext cx="428625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37" name="内容占位符 36"/>
          <p:cNvSpPr>
            <a:spLocks noGrp="1"/>
          </p:cNvSpPr>
          <p:nvPr>
            <p:ph sz="quarter" idx="13" hasCustomPrompt="1"/>
          </p:nvPr>
        </p:nvSpPr>
        <p:spPr>
          <a:xfrm>
            <a:off x="2428875" y="3733201"/>
            <a:ext cx="428625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713673"/>
            <a:ext cx="3511241"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4231888" y="713673"/>
            <a:ext cx="428391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28650" y="2313873"/>
            <a:ext cx="3511241"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365125"/>
            <a:ext cx="681676"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628649" y="365125"/>
            <a:ext cx="7084832"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28650" y="551543"/>
            <a:ext cx="78867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userDrawn="1"/>
        </p:nvGrpSpPr>
        <p:grpSpPr>
          <a:xfrm>
            <a:off x="1754535" y="2048547"/>
            <a:ext cx="5693399" cy="415498"/>
            <a:chOff x="1807265" y="2462595"/>
            <a:chExt cx="5693399" cy="415498"/>
          </a:xfrm>
          <a:solidFill>
            <a:srgbClr val="2E75B6"/>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chemeClr val="tx1">
                    <a:lumMod val="75000"/>
                    <a:lumOff val="25000"/>
                  </a:schemeClr>
                </a:solidFill>
              </a:rPr>
              <a:t> </a:t>
            </a:r>
            <a:endParaRPr lang="zh-CN" altLang="en-US" sz="2100" dirty="0">
              <a:solidFill>
                <a:schemeClr val="tx1">
                  <a:lumMod val="75000"/>
                  <a:lumOff val="25000"/>
                </a:scheme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chemeClr val="tx1">
                  <a:lumMod val="75000"/>
                  <a:lumOff val="25000"/>
                </a:scheme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a:solidFill>
            <a:srgbClr val="2E75B6"/>
          </a:solidFill>
        </p:grpSpPr>
        <p:sp>
          <p:nvSpPr>
            <p:cNvPr id="21"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2" name="矩形 21"/>
            <p:cNvSpPr/>
            <p:nvPr/>
          </p:nvSpPr>
          <p:spPr>
            <a:xfrm>
              <a:off x="1881814" y="2945869"/>
              <a:ext cx="184731" cy="415498"/>
            </a:xfrm>
            <a:prstGeom prst="rect">
              <a:avLst/>
            </a:prstGeom>
            <a:grpFill/>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chemeClr val="tx1">
                    <a:lumMod val="75000"/>
                    <a:lumOff val="25000"/>
                  </a:schemeClr>
                </a:solidFill>
              </a:rPr>
              <a:t> </a:t>
            </a:r>
            <a:endParaRPr lang="zh-CN" altLang="en-US" sz="2100" dirty="0">
              <a:solidFill>
                <a:schemeClr val="tx1">
                  <a:lumMod val="75000"/>
                  <a:lumOff val="25000"/>
                </a:scheme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chemeClr val="tx1">
                  <a:lumMod val="75000"/>
                  <a:lumOff val="25000"/>
                </a:scheme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a:solidFill>
            <a:srgbClr val="2E75B6"/>
          </a:solidFill>
        </p:grpSpPr>
        <p:sp>
          <p:nvSpPr>
            <p:cNvPr id="24"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5" name="矩形 24"/>
            <p:cNvSpPr/>
            <p:nvPr/>
          </p:nvSpPr>
          <p:spPr>
            <a:xfrm>
              <a:off x="1881814" y="3411473"/>
              <a:ext cx="184731" cy="415498"/>
            </a:xfrm>
            <a:prstGeom prst="rect">
              <a:avLst/>
            </a:prstGeom>
            <a:grpFill/>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chemeClr val="tx1">
                    <a:lumMod val="75000"/>
                    <a:lumOff val="25000"/>
                  </a:schemeClr>
                </a:solidFill>
              </a:rPr>
              <a:t> </a:t>
            </a:r>
            <a:endParaRPr lang="zh-CN" altLang="en-US" sz="2100" dirty="0">
              <a:solidFill>
                <a:schemeClr val="tx1">
                  <a:lumMod val="75000"/>
                  <a:lumOff val="25000"/>
                </a:scheme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chemeClr val="tx1">
                  <a:lumMod val="75000"/>
                  <a:lumOff val="25000"/>
                </a:scheme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a:solidFill>
            <a:srgbClr val="2E75B6"/>
          </a:solidFill>
        </p:grpSpPr>
        <p:sp>
          <p:nvSpPr>
            <p:cNvPr id="27" name="圆角矩形 52"/>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8" name="矩形 27"/>
            <p:cNvSpPr/>
            <p:nvPr/>
          </p:nvSpPr>
          <p:spPr>
            <a:xfrm>
              <a:off x="1881814" y="3877077"/>
              <a:ext cx="184731" cy="415498"/>
            </a:xfrm>
            <a:prstGeom prst="rect">
              <a:avLst/>
            </a:prstGeom>
            <a:grpFill/>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chemeClr val="tx1">
                    <a:lumMod val="75000"/>
                    <a:lumOff val="25000"/>
                  </a:schemeClr>
                </a:solidFill>
              </a:rPr>
              <a:t> </a:t>
            </a:r>
            <a:endParaRPr lang="zh-CN" altLang="en-US" sz="2100" dirty="0">
              <a:solidFill>
                <a:schemeClr val="tx1">
                  <a:lumMod val="75000"/>
                  <a:lumOff val="25000"/>
                </a:scheme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chemeClr val="tx1">
                  <a:lumMod val="75000"/>
                  <a:lumOff val="25000"/>
                </a:scheme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chemeClr val="tx1">
                    <a:lumMod val="75000"/>
                    <a:lumOff val="25000"/>
                  </a:schemeClr>
                </a:solidFill>
              </a:rPr>
              <a:t> </a:t>
            </a:r>
            <a:endParaRPr lang="zh-CN" altLang="en-US" sz="2100" dirty="0">
              <a:solidFill>
                <a:schemeClr val="tx1">
                  <a:lumMod val="75000"/>
                  <a:lumOff val="25000"/>
                </a:scheme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chemeClr val="tx1">
                  <a:lumMod val="75000"/>
                  <a:lumOff val="25000"/>
                </a:scheme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chemeClr val="tx1">
                    <a:lumMod val="75000"/>
                    <a:lumOff val="25000"/>
                  </a:schemeClr>
                </a:solidFill>
              </a:rPr>
              <a:t> </a:t>
            </a:r>
            <a:endParaRPr lang="zh-CN" altLang="en-US" sz="2100" dirty="0">
              <a:solidFill>
                <a:schemeClr val="tx1">
                  <a:lumMod val="75000"/>
                  <a:lumOff val="25000"/>
                </a:scheme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chemeClr val="tx1">
                  <a:lumMod val="75000"/>
                  <a:lumOff val="25000"/>
                </a:scheme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内容占位符 9"/>
          <p:cNvSpPr>
            <a:spLocks noGrp="1"/>
          </p:cNvSpPr>
          <p:nvPr>
            <p:ph sz="quarter" idx="15" hasCustomPrompt="1"/>
          </p:nvPr>
        </p:nvSpPr>
        <p:spPr>
          <a:xfrm>
            <a:off x="628650" y="204166"/>
            <a:ext cx="3732213" cy="571500"/>
          </a:xfrm>
        </p:spPr>
        <p:txBody>
          <a:bodyPr/>
          <a:lstStyle>
            <a:lvl1pPr marL="0" indent="0">
              <a:buNone/>
              <a:defRPr b="1">
                <a:solidFill>
                  <a:schemeClr val="bg1"/>
                </a:solidFill>
              </a:defRPr>
            </a:lvl1pPr>
          </a:lstStyle>
          <a:p>
            <a:pPr lvl="0"/>
            <a:r>
              <a:rPr lang="zh-CN" altLang="en-US" dirty="0"/>
              <a:t>编辑母版文本样式</a:t>
            </a: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3.xml"/><Relationship Id="rId11" Type="http://schemas.openxmlformats.org/officeDocument/2006/relationships/tags" Target="../tags/tag2.xml"/><Relationship Id="rId10" Type="http://schemas.openxmlformats.org/officeDocument/2006/relationships/tags" Target="../tags/tag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4" Type="http://schemas.openxmlformats.org/officeDocument/2006/relationships/theme" Target="../theme/theme2.xml"/><Relationship Id="rId13" Type="http://schemas.openxmlformats.org/officeDocument/2006/relationships/tags" Target="../tags/tag6.xml"/><Relationship Id="rId12" Type="http://schemas.openxmlformats.org/officeDocument/2006/relationships/tags" Target="../tags/tag5.xml"/><Relationship Id="rId11" Type="http://schemas.openxmlformats.org/officeDocument/2006/relationships/tags" Target="../tags/tag4.xml"/><Relationship Id="rId10" Type="http://schemas.openxmlformats.org/officeDocument/2006/relationships/slideLayout" Target="../slideLayouts/slideLayout1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0"/>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1"/>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1"/>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2"/>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1.png"/><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3.png"/><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6.png"/><Relationship Id="rId1" Type="http://schemas.openxmlformats.org/officeDocument/2006/relationships/hyperlink" Target="https://www.python.org/downloads/mac-osx/" TargetMode="Externa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1.png"/><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3.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5.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8.png"/><Relationship Id="rId1" Type="http://schemas.openxmlformats.org/officeDocument/2006/relationships/image" Target="../media/image27.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2.png"/><Relationship Id="rId1"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4.png"/><Relationship Id="rId1" Type="http://schemas.openxmlformats.org/officeDocument/2006/relationships/image" Target="../media/image33.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5.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38.png"/><Relationship Id="rId1" Type="http://schemas.openxmlformats.org/officeDocument/2006/relationships/image" Target="../media/image37.png"/></Relationships>
</file>

<file path=ppt/slides/_rels/slide61.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hyperlink" Target="http://www.chinarobots.cn/" TargetMode="External"/><Relationship Id="rId7" Type="http://schemas.openxmlformats.org/officeDocument/2006/relationships/image" Target="../media/image41.png"/><Relationship Id="rId6" Type="http://schemas.openxmlformats.org/officeDocument/2006/relationships/hyperlink" Target="http://www.chinaaiworld.cn/" TargetMode="External"/><Relationship Id="rId5" Type="http://schemas.openxmlformats.org/officeDocument/2006/relationships/image" Target="../media/image40.png"/><Relationship Id="rId4" Type="http://schemas.openxmlformats.org/officeDocument/2006/relationships/hyperlink" Target="http://www.chinacloud.cn/" TargetMode="External"/><Relationship Id="rId3" Type="http://schemas.openxmlformats.org/officeDocument/2006/relationships/image" Target="../media/image39.png"/><Relationship Id="rId29" Type="http://schemas.openxmlformats.org/officeDocument/2006/relationships/slideLayout" Target="../slideLayouts/slideLayout11.xml"/><Relationship Id="rId28" Type="http://schemas.openxmlformats.org/officeDocument/2006/relationships/image" Target="../media/image54.png"/><Relationship Id="rId27" Type="http://schemas.openxmlformats.org/officeDocument/2006/relationships/image" Target="../media/image53.png"/><Relationship Id="rId26" Type="http://schemas.openxmlformats.org/officeDocument/2006/relationships/image" Target="../media/image52.jpeg"/><Relationship Id="rId25" Type="http://schemas.openxmlformats.org/officeDocument/2006/relationships/image" Target="../media/image51.jpeg"/><Relationship Id="rId24" Type="http://schemas.openxmlformats.org/officeDocument/2006/relationships/image" Target="../media/image50.png"/><Relationship Id="rId23" Type="http://schemas.openxmlformats.org/officeDocument/2006/relationships/hyperlink" Target="http://www.envicloud.cn/" TargetMode="External"/><Relationship Id="rId22" Type="http://schemas.openxmlformats.org/officeDocument/2006/relationships/image" Target="../media/image49.png"/><Relationship Id="rId21" Type="http://schemas.openxmlformats.org/officeDocument/2006/relationships/image" Target="../media/image48.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47.png"/><Relationship Id="rId18" Type="http://schemas.openxmlformats.org/officeDocument/2006/relationships/hyperlink" Target="http://www.netofthings.cn/" TargetMode="External"/><Relationship Id="rId17" Type="http://schemas.openxmlformats.org/officeDocument/2006/relationships/image" Target="../media/image46.png"/><Relationship Id="rId16" Type="http://schemas.openxmlformats.org/officeDocument/2006/relationships/hyperlink" Target="http://www.thebigdata.cn/" TargetMode="External"/><Relationship Id="rId15" Type="http://schemas.openxmlformats.org/officeDocument/2006/relationships/image" Target="../media/image45.png"/><Relationship Id="rId14" Type="http://schemas.openxmlformats.org/officeDocument/2006/relationships/hyperlink" Target="http://www.worldstor.cn/" TargetMode="External"/><Relationship Id="rId13" Type="http://schemas.openxmlformats.org/officeDocument/2006/relationships/image" Target="../media/image44.png"/><Relationship Id="rId12" Type="http://schemas.openxmlformats.org/officeDocument/2006/relationships/hyperlink" Target="http://www.pm25.org.cn/" TargetMode="External"/><Relationship Id="rId11" Type="http://schemas.openxmlformats.org/officeDocument/2006/relationships/image" Target="../media/image43.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62.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image" Target="../media/image58.png"/><Relationship Id="rId7" Type="http://schemas.openxmlformats.org/officeDocument/2006/relationships/tags" Target="../tags/tag10.xml"/><Relationship Id="rId6" Type="http://schemas.openxmlformats.org/officeDocument/2006/relationships/image" Target="../media/image57.png"/><Relationship Id="rId55" Type="http://schemas.openxmlformats.org/officeDocument/2006/relationships/slideLayout" Target="../slideLayouts/slideLayout11.xml"/><Relationship Id="rId54" Type="http://schemas.openxmlformats.org/officeDocument/2006/relationships/image" Target="../media/image85.png"/><Relationship Id="rId53" Type="http://schemas.openxmlformats.org/officeDocument/2006/relationships/tags" Target="../tags/tag29.xml"/><Relationship Id="rId52" Type="http://schemas.openxmlformats.org/officeDocument/2006/relationships/image" Target="../media/image84.png"/><Relationship Id="rId51" Type="http://schemas.openxmlformats.org/officeDocument/2006/relationships/image" Target="../media/image83.png"/><Relationship Id="rId50" Type="http://schemas.openxmlformats.org/officeDocument/2006/relationships/tags" Target="../tags/tag28.xml"/><Relationship Id="rId5" Type="http://schemas.openxmlformats.org/officeDocument/2006/relationships/tags" Target="../tags/tag9.xml"/><Relationship Id="rId49" Type="http://schemas.openxmlformats.org/officeDocument/2006/relationships/image" Target="../media/image82.png"/><Relationship Id="rId48" Type="http://schemas.openxmlformats.org/officeDocument/2006/relationships/image" Target="../media/image81.png"/><Relationship Id="rId47" Type="http://schemas.openxmlformats.org/officeDocument/2006/relationships/image" Target="../media/image80.png"/><Relationship Id="rId46" Type="http://schemas.openxmlformats.org/officeDocument/2006/relationships/image" Target="../media/image79.png"/><Relationship Id="rId45" Type="http://schemas.openxmlformats.org/officeDocument/2006/relationships/image" Target="../media/image78.png"/><Relationship Id="rId44" Type="http://schemas.openxmlformats.org/officeDocument/2006/relationships/image" Target="../media/image77.png"/><Relationship Id="rId43" Type="http://schemas.openxmlformats.org/officeDocument/2006/relationships/image" Target="../media/image76.png"/><Relationship Id="rId42" Type="http://schemas.openxmlformats.org/officeDocument/2006/relationships/image" Target="../media/image75.png"/><Relationship Id="rId41" Type="http://schemas.openxmlformats.org/officeDocument/2006/relationships/tags" Target="../tags/tag27.xml"/><Relationship Id="rId40" Type="http://schemas.openxmlformats.org/officeDocument/2006/relationships/image" Target="../media/image74.png"/><Relationship Id="rId4" Type="http://schemas.openxmlformats.org/officeDocument/2006/relationships/image" Target="../media/image56.png"/><Relationship Id="rId39" Type="http://schemas.openxmlformats.org/officeDocument/2006/relationships/tags" Target="../tags/tag26.xml"/><Relationship Id="rId38" Type="http://schemas.openxmlformats.org/officeDocument/2006/relationships/image" Target="../media/image73.png"/><Relationship Id="rId37" Type="http://schemas.openxmlformats.org/officeDocument/2006/relationships/tags" Target="../tags/tag25.xml"/><Relationship Id="rId36" Type="http://schemas.openxmlformats.org/officeDocument/2006/relationships/image" Target="../media/image72.png"/><Relationship Id="rId35" Type="http://schemas.openxmlformats.org/officeDocument/2006/relationships/tags" Target="../tags/tag24.xml"/><Relationship Id="rId34" Type="http://schemas.openxmlformats.org/officeDocument/2006/relationships/image" Target="../media/image71.png"/><Relationship Id="rId33" Type="http://schemas.openxmlformats.org/officeDocument/2006/relationships/tags" Target="../tags/tag23.xml"/><Relationship Id="rId32" Type="http://schemas.openxmlformats.org/officeDocument/2006/relationships/image" Target="../media/image70.png"/><Relationship Id="rId31" Type="http://schemas.openxmlformats.org/officeDocument/2006/relationships/tags" Target="../tags/tag22.xml"/><Relationship Id="rId30" Type="http://schemas.openxmlformats.org/officeDocument/2006/relationships/image" Target="../media/image69.png"/><Relationship Id="rId3" Type="http://schemas.openxmlformats.org/officeDocument/2006/relationships/tags" Target="../tags/tag8.xml"/><Relationship Id="rId29" Type="http://schemas.openxmlformats.org/officeDocument/2006/relationships/tags" Target="../tags/tag21.xml"/><Relationship Id="rId28" Type="http://schemas.openxmlformats.org/officeDocument/2006/relationships/image" Target="../media/image68.png"/><Relationship Id="rId27" Type="http://schemas.openxmlformats.org/officeDocument/2006/relationships/tags" Target="../tags/tag20.xml"/><Relationship Id="rId26" Type="http://schemas.openxmlformats.org/officeDocument/2006/relationships/image" Target="../media/image67.png"/><Relationship Id="rId25" Type="http://schemas.openxmlformats.org/officeDocument/2006/relationships/tags" Target="../tags/tag19.xml"/><Relationship Id="rId24" Type="http://schemas.openxmlformats.org/officeDocument/2006/relationships/image" Target="../media/image66.png"/><Relationship Id="rId23" Type="http://schemas.openxmlformats.org/officeDocument/2006/relationships/tags" Target="../tags/tag18.xml"/><Relationship Id="rId22" Type="http://schemas.openxmlformats.org/officeDocument/2006/relationships/image" Target="../media/image65.png"/><Relationship Id="rId21" Type="http://schemas.openxmlformats.org/officeDocument/2006/relationships/tags" Target="../tags/tag17.xml"/><Relationship Id="rId20" Type="http://schemas.openxmlformats.org/officeDocument/2006/relationships/image" Target="../media/image64.png"/><Relationship Id="rId2" Type="http://schemas.openxmlformats.org/officeDocument/2006/relationships/image" Target="../media/image55.png"/><Relationship Id="rId19" Type="http://schemas.openxmlformats.org/officeDocument/2006/relationships/tags" Target="../tags/tag16.xml"/><Relationship Id="rId18" Type="http://schemas.openxmlformats.org/officeDocument/2006/relationships/image" Target="../media/image63.png"/><Relationship Id="rId17" Type="http://schemas.openxmlformats.org/officeDocument/2006/relationships/tags" Target="../tags/tag15.xml"/><Relationship Id="rId16" Type="http://schemas.openxmlformats.org/officeDocument/2006/relationships/image" Target="../media/image62.png"/><Relationship Id="rId15" Type="http://schemas.openxmlformats.org/officeDocument/2006/relationships/tags" Target="../tags/tag14.xml"/><Relationship Id="rId14" Type="http://schemas.openxmlformats.org/officeDocument/2006/relationships/image" Target="../media/image61.png"/><Relationship Id="rId13" Type="http://schemas.openxmlformats.org/officeDocument/2006/relationships/tags" Target="../tags/tag13.xml"/><Relationship Id="rId12" Type="http://schemas.openxmlformats.org/officeDocument/2006/relationships/image" Target="../media/image60.png"/><Relationship Id="rId11" Type="http://schemas.openxmlformats.org/officeDocument/2006/relationships/tags" Target="../tags/tag12.xml"/><Relationship Id="rId10" Type="http://schemas.openxmlformats.org/officeDocument/2006/relationships/image" Target="../media/image59.png"/><Relationship Id="rId1" Type="http://schemas.openxmlformats.org/officeDocument/2006/relationships/tags" Target="../tags/tag7.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Python</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a:t>
            </a:r>
            <a:r>
              <a:rPr lang="en-US" altLang="zh-CN" sz="1600" dirty="0" smtClean="0">
                <a:solidFill>
                  <a:schemeClr val="tx1">
                    <a:lumMod val="75000"/>
                    <a:lumOff val="25000"/>
                  </a:schemeClr>
                </a:solidFill>
              </a:rPr>
              <a:t> </a:t>
            </a:r>
            <a:r>
              <a:rPr lang="zh-CN" altLang="en-US" sz="1600" dirty="0" smtClean="0">
                <a:solidFill>
                  <a:schemeClr val="tx1">
                    <a:lumMod val="75000"/>
                    <a:lumOff val="25000"/>
                  </a:schemeClr>
                </a:solidFill>
              </a:rPr>
              <a:t>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李肖俊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     钟  涛 </a:t>
            </a:r>
            <a:r>
              <a:rPr lang="zh-CN" altLang="en-US" sz="1600" dirty="0" smtClean="0">
                <a:solidFill>
                  <a:schemeClr val="tx1">
                    <a:lumMod val="75000"/>
                    <a:lumOff val="25000"/>
                  </a:schemeClr>
                </a:solidFill>
                <a:sym typeface="+mn-ea"/>
              </a:rPr>
              <a:t> 刘  河</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236741"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dirty="0"/>
              <a:t>第一章  </a:t>
            </a:r>
            <a:r>
              <a:rPr lang="en-US" altLang="zh-CN" dirty="0"/>
              <a:t>Python3</a:t>
            </a:r>
            <a:r>
              <a:rPr lang="zh-CN" altLang="en-US" dirty="0"/>
              <a:t>概述</a:t>
            </a:r>
            <a:endParaRPr lang="zh-CN" altLang="en-US" dirty="0"/>
          </a:p>
        </p:txBody>
      </p:sp>
      <p:sp>
        <p:nvSpPr>
          <p:cNvPr id="3" name="文本占位符 2"/>
          <p:cNvSpPr>
            <a:spLocks noGrp="1"/>
          </p:cNvSpPr>
          <p:nvPr>
            <p:ph type="body" sz="quarter" idx="14"/>
          </p:nvPr>
        </p:nvSpPr>
        <p:spPr/>
        <p:txBody>
          <a:bodyPr/>
          <a:lstStyle/>
          <a:p>
            <a:pPr marL="0" indent="0">
              <a:buNone/>
            </a:pPr>
            <a:r>
              <a:rPr lang="en-US" altLang="zh-CN" dirty="0">
                <a:solidFill>
                  <a:schemeClr val="tx1">
                    <a:lumMod val="75000"/>
                    <a:lumOff val="25000"/>
                  </a:schemeClr>
                </a:solidFill>
              </a:rPr>
              <a:t>1.1 Python </a:t>
            </a:r>
            <a:r>
              <a:rPr lang="zh-CN" altLang="en-US" dirty="0">
                <a:solidFill>
                  <a:schemeClr val="tx1">
                    <a:lumMod val="75000"/>
                    <a:lumOff val="25000"/>
                  </a:schemeClr>
                </a:solidFill>
              </a:rPr>
              <a:t>简介</a:t>
            </a:r>
            <a:endParaRPr lang="zh-CN" altLang="en-US" dirty="0">
              <a:solidFill>
                <a:schemeClr val="tx1">
                  <a:lumMod val="75000"/>
                  <a:lumOff val="25000"/>
                </a:schemeClr>
              </a:solidFill>
            </a:endParaRPr>
          </a:p>
        </p:txBody>
      </p:sp>
      <p:sp>
        <p:nvSpPr>
          <p:cNvPr id="4" name="文本占位符 3"/>
          <p:cNvSpPr>
            <a:spLocks noGrp="1"/>
          </p:cNvSpPr>
          <p:nvPr>
            <p:ph type="body" sz="quarter" idx="15"/>
          </p:nvPr>
        </p:nvSpPr>
        <p:spPr/>
        <p:txBody>
          <a:bodyPr/>
          <a:lstStyle/>
          <a:p>
            <a:pPr marL="0" indent="0">
              <a:buNone/>
            </a:pPr>
            <a:r>
              <a:rPr lang="en-US" altLang="zh-CN" dirty="0">
                <a:solidFill>
                  <a:schemeClr val="bg1"/>
                </a:solidFill>
              </a:rPr>
              <a:t>1.2 Python</a:t>
            </a:r>
            <a:r>
              <a:rPr lang="zh-CN" altLang="en-US" dirty="0">
                <a:solidFill>
                  <a:schemeClr val="bg1"/>
                </a:solidFill>
              </a:rPr>
              <a:t>开发环境</a:t>
            </a:r>
            <a:endParaRPr lang="zh-CN" altLang="en-US" dirty="0">
              <a:solidFill>
                <a:schemeClr val="bg1"/>
              </a:solidFill>
            </a:endParaRPr>
          </a:p>
        </p:txBody>
      </p:sp>
      <p:sp>
        <p:nvSpPr>
          <p:cNvPr id="5" name="文本占位符 4"/>
          <p:cNvSpPr>
            <a:spLocks noGrp="1"/>
          </p:cNvSpPr>
          <p:nvPr>
            <p:ph type="body" sz="quarter" idx="16"/>
          </p:nvPr>
        </p:nvSpPr>
        <p:spPr/>
        <p:txBody>
          <a:bodyPr/>
          <a:lstStyle/>
          <a:p>
            <a:pPr marL="0" indent="0">
              <a:buNone/>
            </a:pPr>
            <a:r>
              <a:rPr lang="en-US" altLang="zh-CN" dirty="0">
                <a:solidFill>
                  <a:schemeClr val="tx1">
                    <a:lumMod val="75000"/>
                    <a:lumOff val="25000"/>
                  </a:schemeClr>
                </a:solidFill>
              </a:rPr>
              <a:t>1.3 </a:t>
            </a:r>
            <a:r>
              <a:rPr lang="zh-CN" altLang="en-US" dirty="0">
                <a:solidFill>
                  <a:schemeClr val="tx1">
                    <a:lumMod val="75000"/>
                    <a:lumOff val="25000"/>
                  </a:schemeClr>
                </a:solidFill>
              </a:rPr>
              <a:t>第一个程序 </a:t>
            </a:r>
            <a:r>
              <a:rPr lang="en-US" altLang="zh-CN" dirty="0">
                <a:solidFill>
                  <a:schemeClr val="tx1">
                    <a:lumMod val="75000"/>
                    <a:lumOff val="25000"/>
                  </a:schemeClr>
                </a:solidFill>
              </a:rPr>
              <a:t>Hello World </a:t>
            </a:r>
            <a:r>
              <a:rPr lang="zh-CN" altLang="en-US" dirty="0">
                <a:solidFill>
                  <a:schemeClr val="tx1">
                    <a:lumMod val="75000"/>
                    <a:lumOff val="25000"/>
                  </a:schemeClr>
                </a:solidFill>
              </a:rPr>
              <a:t>！</a:t>
            </a:r>
            <a:endParaRPr lang="zh-CN" altLang="en-US" dirty="0">
              <a:solidFill>
                <a:schemeClr val="tx1">
                  <a:lumMod val="75000"/>
                  <a:lumOff val="25000"/>
                </a:schemeClr>
              </a:solidFill>
            </a:endParaRPr>
          </a:p>
        </p:txBody>
      </p:sp>
      <p:sp>
        <p:nvSpPr>
          <p:cNvPr id="6" name="文本占位符 5"/>
          <p:cNvSpPr>
            <a:spLocks noGrp="1"/>
          </p:cNvSpPr>
          <p:nvPr>
            <p:ph type="body" sz="quarter" idx="17"/>
          </p:nvPr>
        </p:nvSpPr>
        <p:spPr/>
        <p:txBody>
          <a:bodyPr/>
          <a:lstStyle/>
          <a:p>
            <a:pPr marL="0" indent="0">
              <a:buNone/>
            </a:pPr>
            <a:r>
              <a:rPr lang="en-US" altLang="zh-CN" dirty="0">
                <a:solidFill>
                  <a:schemeClr val="tx1">
                    <a:lumMod val="75000"/>
                    <a:lumOff val="25000"/>
                  </a:schemeClr>
                </a:solidFill>
              </a:rPr>
              <a:t>1.6 </a:t>
            </a:r>
            <a:r>
              <a:rPr lang="zh-CN" altLang="en-US" dirty="0">
                <a:solidFill>
                  <a:schemeClr val="tx1">
                    <a:lumMod val="75000"/>
                    <a:lumOff val="25000"/>
                  </a:schemeClr>
                </a:solidFill>
              </a:rPr>
              <a:t>习题</a:t>
            </a:r>
            <a:endParaRPr lang="zh-CN" altLang="en-US" dirty="0">
              <a:solidFill>
                <a:schemeClr val="tx1">
                  <a:lumMod val="75000"/>
                  <a:lumOff val="25000"/>
                </a:schemeClr>
              </a:solidFill>
            </a:endParaRPr>
          </a:p>
        </p:txBody>
      </p:sp>
      <p:sp>
        <p:nvSpPr>
          <p:cNvPr id="7" name="文本占位符 6"/>
          <p:cNvSpPr>
            <a:spLocks noGrp="1"/>
          </p:cNvSpPr>
          <p:nvPr>
            <p:ph type="body" sz="quarter" idx="18"/>
          </p:nvPr>
        </p:nvSpPr>
        <p:spPr/>
        <p:txBody>
          <a:bodyPr/>
          <a:lstStyle/>
          <a:p>
            <a:pPr marL="0" indent="0">
              <a:buNone/>
            </a:pPr>
            <a:r>
              <a:rPr lang="en-US" altLang="zh-CN" dirty="0">
                <a:solidFill>
                  <a:schemeClr val="tx1">
                    <a:lumMod val="75000"/>
                    <a:lumOff val="25000"/>
                  </a:schemeClr>
                </a:solidFill>
              </a:rPr>
              <a:t>1.4 </a:t>
            </a:r>
            <a:r>
              <a:rPr lang="zh-CN" altLang="en-US" dirty="0">
                <a:solidFill>
                  <a:schemeClr val="tx1">
                    <a:lumMod val="75000"/>
                    <a:lumOff val="25000"/>
                  </a:schemeClr>
                </a:solidFill>
              </a:rPr>
              <a:t>实验</a:t>
            </a:r>
            <a:endParaRPr lang="zh-CN" altLang="en-US" dirty="0">
              <a:solidFill>
                <a:schemeClr val="tx1">
                  <a:lumMod val="75000"/>
                  <a:lumOff val="25000"/>
                </a:schemeClr>
              </a:solidFill>
            </a:endParaRPr>
          </a:p>
        </p:txBody>
      </p:sp>
      <p:sp>
        <p:nvSpPr>
          <p:cNvPr id="8" name="文本占位符 7"/>
          <p:cNvSpPr>
            <a:spLocks noGrp="1"/>
          </p:cNvSpPr>
          <p:nvPr>
            <p:ph type="body" sz="quarter" idx="19"/>
          </p:nvPr>
        </p:nvSpPr>
        <p:spPr/>
        <p:txBody>
          <a:bodyPr/>
          <a:lstStyle/>
          <a:p>
            <a:pPr marL="0" indent="0">
              <a:buNone/>
            </a:pPr>
            <a:r>
              <a:rPr lang="en-US" altLang="zh-CN" dirty="0">
                <a:solidFill>
                  <a:schemeClr val="tx1">
                    <a:lumMod val="75000"/>
                    <a:lumOff val="25000"/>
                  </a:schemeClr>
                </a:solidFill>
              </a:rPr>
              <a:t>1.5 </a:t>
            </a:r>
            <a:r>
              <a:rPr lang="zh-CN" altLang="en-US" dirty="0">
                <a:solidFill>
                  <a:schemeClr val="tx1">
                    <a:lumMod val="75000"/>
                    <a:lumOff val="25000"/>
                  </a:schemeClr>
                </a:solidFill>
              </a:rPr>
              <a:t>小结</a:t>
            </a:r>
            <a:endParaRPr lang="zh-CN" altLang="en-US" dirty="0">
              <a:solidFill>
                <a:schemeClr val="tx1">
                  <a:lumMod val="75000"/>
                  <a:lumOff val="25000"/>
                </a:schemeClr>
              </a:solidFill>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p:txBody>
          <a:bodyPr/>
          <a:lstStyle/>
          <a:p>
            <a:r>
              <a:rPr lang="en-US" altLang="zh-CN" dirty="0"/>
              <a:t>1.2.1 </a:t>
            </a:r>
            <a:r>
              <a:rPr lang="zh-CN" altLang="en-US" dirty="0"/>
              <a:t>在</a:t>
            </a:r>
            <a:r>
              <a:rPr lang="en-US" altLang="zh-CN" dirty="0"/>
              <a:t>Windows</a:t>
            </a:r>
            <a:r>
              <a:rPr lang="zh-CN" altLang="en-US" dirty="0"/>
              <a:t>系统中安装</a:t>
            </a:r>
            <a:r>
              <a:rPr lang="en-US" altLang="zh-CN" dirty="0"/>
              <a:t>Python 3</a:t>
            </a:r>
            <a:endParaRPr lang="zh-CN" altLang="en-US" dirty="0"/>
          </a:p>
        </p:txBody>
      </p:sp>
      <p:sp>
        <p:nvSpPr>
          <p:cNvPr id="11" name="内容占位符 10"/>
          <p:cNvSpPr>
            <a:spLocks noGrp="1"/>
          </p:cNvSpPr>
          <p:nvPr>
            <p:ph sz="quarter" idx="15"/>
          </p:nvPr>
        </p:nvSpPr>
        <p:spPr>
          <a:xfrm>
            <a:off x="244802" y="104401"/>
            <a:ext cx="3732213" cy="571500"/>
          </a:xfrm>
        </p:spPr>
        <p:txBody>
          <a:bodyPr/>
          <a:lstStyle/>
          <a:p>
            <a:r>
              <a:rPr lang="en-US" altLang="zh-CN" dirty="0"/>
              <a:t>1.2 Python</a:t>
            </a:r>
            <a:r>
              <a:rPr lang="zh-CN" altLang="en-US" dirty="0">
                <a:solidFill>
                  <a:schemeClr val="bg1"/>
                </a:solidFill>
              </a:rPr>
              <a:t>开发环境</a:t>
            </a:r>
            <a:endParaRPr lang="zh-CN" altLang="en-US" dirty="0"/>
          </a:p>
          <a:p>
            <a:endParaRPr lang="zh-CN" altLang="en-US" dirty="0"/>
          </a:p>
        </p:txBody>
      </p:sp>
      <p:sp>
        <p:nvSpPr>
          <p:cNvPr id="3" name="内容占位符 2"/>
          <p:cNvSpPr>
            <a:spLocks noGrp="1"/>
          </p:cNvSpPr>
          <p:nvPr>
            <p:ph sz="quarter" idx="14"/>
          </p:nvPr>
        </p:nvSpPr>
        <p:spPr>
          <a:xfrm>
            <a:off x="628650" y="1666211"/>
            <a:ext cx="7886700" cy="891050"/>
          </a:xfrm>
        </p:spPr>
        <p:txBody>
          <a:bodyPr/>
          <a:lstStyle/>
          <a:p>
            <a:pPr indent="457200">
              <a:lnSpc>
                <a:spcPct val="100000"/>
              </a:lnSpc>
            </a:pPr>
            <a:r>
              <a:rPr lang="zh-CN" altLang="zh-CN" dirty="0">
                <a:solidFill>
                  <a:schemeClr val="tx1">
                    <a:lumMod val="75000"/>
                    <a:lumOff val="25000"/>
                  </a:schemeClr>
                </a:solidFill>
              </a:rPr>
              <a:t>进入</a:t>
            </a:r>
            <a:r>
              <a:rPr lang="en-US" altLang="zh-CN" dirty="0">
                <a:solidFill>
                  <a:schemeClr val="tx1">
                    <a:lumMod val="75000"/>
                    <a:lumOff val="25000"/>
                  </a:schemeClr>
                </a:solidFill>
              </a:rPr>
              <a:t>Python</a:t>
            </a:r>
            <a:r>
              <a:rPr lang="zh-CN" altLang="zh-CN" dirty="0">
                <a:solidFill>
                  <a:schemeClr val="tx1">
                    <a:lumMod val="75000"/>
                    <a:lumOff val="25000"/>
                  </a:schemeClr>
                </a:solidFill>
              </a:rPr>
              <a:t>官方网站（</a:t>
            </a:r>
            <a:r>
              <a:rPr lang="en-US" altLang="zh-CN" dirty="0">
                <a:solidFill>
                  <a:schemeClr val="tx1">
                    <a:lumMod val="75000"/>
                    <a:lumOff val="25000"/>
                  </a:schemeClr>
                </a:solidFill>
              </a:rPr>
              <a:t>https://www.Python.org</a:t>
            </a:r>
            <a:r>
              <a:rPr lang="zh-CN" altLang="zh-CN" dirty="0">
                <a:solidFill>
                  <a:schemeClr val="tx1">
                    <a:lumMod val="75000"/>
                    <a:lumOff val="25000"/>
                  </a:schemeClr>
                </a:solidFill>
              </a:rPr>
              <a:t>）下载安装包</a:t>
            </a:r>
            <a:endParaRPr lang="en-US" altLang="zh-CN" dirty="0">
              <a:solidFill>
                <a:schemeClr val="tx1">
                  <a:lumMod val="75000"/>
                  <a:lumOff val="25000"/>
                </a:schemeClr>
              </a:solidFill>
            </a:endParaRPr>
          </a:p>
          <a:p>
            <a:pPr indent="457200">
              <a:lnSpc>
                <a:spcPct val="100000"/>
              </a:lnSpc>
            </a:pPr>
            <a:r>
              <a:rPr lang="zh-CN" altLang="zh-CN" dirty="0">
                <a:solidFill>
                  <a:schemeClr val="tx1">
                    <a:lumMod val="75000"/>
                    <a:lumOff val="25000"/>
                  </a:schemeClr>
                </a:solidFill>
              </a:rPr>
              <a:t>进入</a:t>
            </a:r>
            <a:r>
              <a:rPr lang="en-US" altLang="zh-CN" dirty="0">
                <a:solidFill>
                  <a:schemeClr val="tx1">
                    <a:lumMod val="75000"/>
                    <a:lumOff val="25000"/>
                  </a:schemeClr>
                </a:solidFill>
              </a:rPr>
              <a:t>Windows</a:t>
            </a:r>
            <a:r>
              <a:rPr lang="zh-CN" altLang="zh-CN" dirty="0">
                <a:solidFill>
                  <a:schemeClr val="tx1">
                    <a:lumMod val="75000"/>
                    <a:lumOff val="25000"/>
                  </a:schemeClr>
                </a:solidFill>
              </a:rPr>
              <a:t>版的下载页面（</a:t>
            </a:r>
            <a:r>
              <a:rPr lang="en-US" altLang="zh-CN" dirty="0">
                <a:solidFill>
                  <a:schemeClr val="tx1">
                    <a:lumMod val="75000"/>
                    <a:lumOff val="25000"/>
                  </a:schemeClr>
                </a:solidFill>
              </a:rPr>
              <a:t>https://www.Python.org/downloads/windows/</a:t>
            </a:r>
            <a:r>
              <a:rPr lang="zh-CN" altLang="zh-CN" dirty="0">
                <a:solidFill>
                  <a:schemeClr val="tx1">
                    <a:lumMod val="75000"/>
                    <a:lumOff val="25000"/>
                  </a:schemeClr>
                </a:solidFill>
              </a:rPr>
              <a:t>）</a:t>
            </a:r>
            <a:endParaRPr lang="zh-CN" altLang="zh-CN" dirty="0">
              <a:solidFill>
                <a:schemeClr val="tx1">
                  <a:lumMod val="75000"/>
                  <a:lumOff val="25000"/>
                </a:schemeClr>
              </a:solidFill>
            </a:endParaRPr>
          </a:p>
        </p:txBody>
      </p:sp>
      <p:pic>
        <p:nvPicPr>
          <p:cNvPr id="8" name="图片 7" descr="图1"/>
          <p:cNvPicPr/>
          <p:nvPr/>
        </p:nvPicPr>
        <p:blipFill>
          <a:blip r:embed="rId1">
            <a:extLst>
              <a:ext uri="{28A0092B-C50C-407E-A947-70E740481C1C}">
                <a14:useLocalDpi xmlns:a14="http://schemas.microsoft.com/office/drawing/2010/main" val="0"/>
              </a:ext>
            </a:extLst>
          </a:blip>
          <a:srcRect/>
          <a:stretch>
            <a:fillRect/>
          </a:stretch>
        </p:blipFill>
        <p:spPr bwMode="auto">
          <a:xfrm>
            <a:off x="392113" y="2557261"/>
            <a:ext cx="4901790" cy="3271150"/>
          </a:xfrm>
          <a:prstGeom prst="rect">
            <a:avLst/>
          </a:prstGeom>
          <a:noFill/>
          <a:ln>
            <a:noFill/>
          </a:ln>
        </p:spPr>
      </p:pic>
      <p:sp>
        <p:nvSpPr>
          <p:cNvPr id="4" name="文本框 3"/>
          <p:cNvSpPr txBox="1"/>
          <p:nvPr/>
        </p:nvSpPr>
        <p:spPr>
          <a:xfrm>
            <a:off x="4485190" y="3038674"/>
            <a:ext cx="4400550" cy="2308324"/>
          </a:xfrm>
          <a:prstGeom prst="rect">
            <a:avLst/>
          </a:prstGeom>
          <a:noFill/>
        </p:spPr>
        <p:txBody>
          <a:bodyPr wrap="square" rtlCol="0">
            <a:spAutoFit/>
          </a:bodyPr>
          <a:lstStyle/>
          <a:p>
            <a:pPr indent="457200"/>
            <a:r>
              <a:rPr lang="en-US" altLang="zh-CN" sz="1600" dirty="0">
                <a:solidFill>
                  <a:schemeClr val="accent1"/>
                </a:solidFill>
              </a:rPr>
              <a:t>web-based installer</a:t>
            </a:r>
            <a:r>
              <a:rPr lang="zh-CN" altLang="en-US" sz="1600" dirty="0">
                <a:solidFill>
                  <a:schemeClr val="accent1"/>
                </a:solidFill>
              </a:rPr>
              <a:t>：</a:t>
            </a:r>
            <a:r>
              <a:rPr lang="zh-CN" altLang="zh-CN" sz="1600" dirty="0">
                <a:solidFill>
                  <a:schemeClr val="tx1">
                    <a:lumMod val="75000"/>
                    <a:lumOff val="25000"/>
                  </a:schemeClr>
                </a:solidFill>
              </a:rPr>
              <a:t>基于</a:t>
            </a:r>
            <a:r>
              <a:rPr lang="en-US" altLang="zh-CN" sz="1600" dirty="0">
                <a:solidFill>
                  <a:schemeClr val="tx1">
                    <a:lumMod val="75000"/>
                    <a:lumOff val="25000"/>
                  </a:schemeClr>
                </a:solidFill>
              </a:rPr>
              <a:t>web</a:t>
            </a:r>
            <a:r>
              <a:rPr lang="zh-CN" altLang="zh-CN" sz="1600" dirty="0">
                <a:solidFill>
                  <a:schemeClr val="tx1">
                    <a:lumMod val="75000"/>
                    <a:lumOff val="25000"/>
                  </a:schemeClr>
                </a:solidFill>
              </a:rPr>
              <a:t>的安装文件，安装过程中需要一直连接网络；</a:t>
            </a:r>
            <a:endParaRPr lang="zh-CN" altLang="zh-CN" sz="1600" dirty="0">
              <a:solidFill>
                <a:schemeClr val="tx1">
                  <a:lumMod val="75000"/>
                  <a:lumOff val="25000"/>
                </a:schemeClr>
              </a:solidFill>
            </a:endParaRPr>
          </a:p>
          <a:p>
            <a:pPr indent="457200"/>
            <a:r>
              <a:rPr lang="en-US" altLang="zh-CN" sz="1600" dirty="0">
                <a:solidFill>
                  <a:schemeClr val="accent1"/>
                </a:solidFill>
              </a:rPr>
              <a:t>executable installer</a:t>
            </a:r>
            <a:r>
              <a:rPr lang="zh-CN" altLang="en-US" sz="1600" dirty="0">
                <a:solidFill>
                  <a:schemeClr val="accent1"/>
                </a:solidFill>
              </a:rPr>
              <a:t>：</a:t>
            </a:r>
            <a:r>
              <a:rPr lang="zh-CN" altLang="zh-CN" sz="1600" dirty="0">
                <a:solidFill>
                  <a:schemeClr val="tx1">
                    <a:lumMod val="75000"/>
                    <a:lumOff val="25000"/>
                  </a:schemeClr>
                </a:solidFill>
              </a:rPr>
              <a:t>是可执行的安装文件，下载后直接双击开始安装；</a:t>
            </a:r>
            <a:endParaRPr lang="zh-CN" altLang="zh-CN" sz="1600" dirty="0">
              <a:solidFill>
                <a:schemeClr val="tx1">
                  <a:lumMod val="75000"/>
                  <a:lumOff val="25000"/>
                </a:schemeClr>
              </a:solidFill>
            </a:endParaRPr>
          </a:p>
          <a:p>
            <a:pPr indent="457200"/>
            <a:r>
              <a:rPr lang="en-US" altLang="zh-CN" sz="1600" dirty="0">
                <a:solidFill>
                  <a:schemeClr val="accent1"/>
                </a:solidFill>
              </a:rPr>
              <a:t>embeddable zip file</a:t>
            </a:r>
            <a:r>
              <a:rPr lang="zh-CN" altLang="en-US" sz="1600" dirty="0">
                <a:solidFill>
                  <a:schemeClr val="accent1"/>
                </a:solidFill>
              </a:rPr>
              <a:t>：</a:t>
            </a:r>
            <a:r>
              <a:rPr lang="zh-CN" altLang="zh-CN" sz="1600" dirty="0">
                <a:solidFill>
                  <a:schemeClr val="tx1">
                    <a:lumMod val="75000"/>
                    <a:lumOff val="25000"/>
                  </a:schemeClr>
                </a:solidFill>
              </a:rPr>
              <a:t>是安装文件的</a:t>
            </a:r>
            <a:r>
              <a:rPr lang="en-US" altLang="zh-CN" sz="1600" dirty="0">
                <a:solidFill>
                  <a:schemeClr val="tx1">
                    <a:lumMod val="75000"/>
                    <a:lumOff val="25000"/>
                  </a:schemeClr>
                </a:solidFill>
              </a:rPr>
              <a:t>zip</a:t>
            </a:r>
            <a:r>
              <a:rPr lang="zh-CN" altLang="zh-CN" sz="1600" dirty="0">
                <a:solidFill>
                  <a:schemeClr val="tx1">
                    <a:lumMod val="75000"/>
                    <a:lumOff val="25000"/>
                  </a:schemeClr>
                </a:solidFill>
              </a:rPr>
              <a:t>格式压缩包，下载后需要解压缩之后再进行安装。</a:t>
            </a:r>
            <a:endParaRPr lang="zh-CN" altLang="zh-CN" sz="1600" dirty="0">
              <a:solidFill>
                <a:schemeClr val="tx1">
                  <a:lumMod val="75000"/>
                  <a:lumOff val="25000"/>
                </a:schemeClr>
              </a:solidFill>
            </a:endParaRPr>
          </a:p>
          <a:p>
            <a:pPr indent="457200"/>
            <a:r>
              <a:rPr lang="en-US" altLang="zh-CN" sz="1600" dirty="0">
                <a:solidFill>
                  <a:schemeClr val="accent1"/>
                </a:solidFill>
              </a:rPr>
              <a:t>Windows x86-64 executable installer</a:t>
            </a:r>
            <a:r>
              <a:rPr lang="zh-CN" altLang="en-US" sz="1600" dirty="0">
                <a:solidFill>
                  <a:schemeClr val="accent1"/>
                </a:solidFill>
              </a:rPr>
              <a:t>：</a:t>
            </a:r>
            <a:r>
              <a:rPr lang="en-US" altLang="zh-CN" sz="1600" dirty="0">
                <a:solidFill>
                  <a:schemeClr val="tx1">
                    <a:lumMod val="75000"/>
                    <a:lumOff val="25000"/>
                  </a:schemeClr>
                </a:solidFill>
              </a:rPr>
              <a:t>x86</a:t>
            </a:r>
            <a:r>
              <a:rPr lang="zh-CN" altLang="zh-CN" sz="1600" dirty="0">
                <a:solidFill>
                  <a:schemeClr val="tx1">
                    <a:lumMod val="75000"/>
                    <a:lumOff val="25000"/>
                  </a:schemeClr>
                </a:solidFill>
              </a:rPr>
              <a:t>架构的计算机的</a:t>
            </a:r>
            <a:r>
              <a:rPr lang="en-US" altLang="zh-CN" sz="1600" dirty="0">
                <a:solidFill>
                  <a:schemeClr val="tx1">
                    <a:lumMod val="75000"/>
                    <a:lumOff val="25000"/>
                  </a:schemeClr>
                </a:solidFill>
              </a:rPr>
              <a:t>windows 64</a:t>
            </a:r>
            <a:r>
              <a:rPr lang="zh-CN" altLang="zh-CN" sz="1600" dirty="0">
                <a:solidFill>
                  <a:schemeClr val="tx1">
                    <a:lumMod val="75000"/>
                    <a:lumOff val="25000"/>
                  </a:schemeClr>
                </a:solidFill>
              </a:rPr>
              <a:t>位操作系统的可执行安装文件。</a:t>
            </a:r>
            <a:endParaRPr lang="zh-CN" altLang="zh-CN" sz="1600" dirty="0">
              <a:solidFill>
                <a:schemeClr val="tx1">
                  <a:lumMod val="75000"/>
                  <a:lumOff val="25000"/>
                </a:schemeClr>
              </a:solidFill>
            </a:endParaRPr>
          </a:p>
        </p:txBody>
      </p:sp>
      <p:sp>
        <p:nvSpPr>
          <p:cNvPr id="6" name="文本框 5"/>
          <p:cNvSpPr txBox="1"/>
          <p:nvPr/>
        </p:nvSpPr>
        <p:spPr>
          <a:xfrm>
            <a:off x="4485190" y="5346998"/>
            <a:ext cx="4400550" cy="646331"/>
          </a:xfrm>
          <a:prstGeom prst="rect">
            <a:avLst/>
          </a:prstGeom>
          <a:noFill/>
        </p:spPr>
        <p:txBody>
          <a:bodyPr wrap="square" rtlCol="0">
            <a:spAutoFit/>
          </a:bodyPr>
          <a:lstStyle/>
          <a:p>
            <a:r>
              <a:rPr lang="zh-CN" altLang="zh-CN" dirty="0">
                <a:solidFill>
                  <a:schemeClr val="accent1"/>
                </a:solidFill>
              </a:rPr>
              <a:t>这里我们下载的是“</a:t>
            </a:r>
            <a:r>
              <a:rPr lang="en-US" altLang="zh-CN" dirty="0">
                <a:solidFill>
                  <a:schemeClr val="accent1"/>
                </a:solidFill>
              </a:rPr>
              <a:t>Windows x86 executable installer</a:t>
            </a:r>
            <a:r>
              <a:rPr lang="zh-CN" altLang="zh-CN" dirty="0">
                <a:solidFill>
                  <a:schemeClr val="accent1"/>
                </a:solidFill>
              </a:rPr>
              <a:t>”</a:t>
            </a:r>
            <a:endParaRPr lang="zh-CN" altLang="en-US" dirty="0">
              <a:solidFill>
                <a:schemeClr val="accent1"/>
              </a:solidFill>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p:txBody>
          <a:bodyPr/>
          <a:lstStyle/>
          <a:p>
            <a:r>
              <a:rPr lang="en-US" altLang="zh-CN" dirty="0"/>
              <a:t>1.2.1 </a:t>
            </a:r>
            <a:r>
              <a:rPr lang="zh-CN" altLang="en-US" dirty="0"/>
              <a:t>在</a:t>
            </a:r>
            <a:r>
              <a:rPr lang="en-US" altLang="zh-CN" dirty="0"/>
              <a:t>Windows</a:t>
            </a:r>
            <a:r>
              <a:rPr lang="zh-CN" altLang="en-US" dirty="0"/>
              <a:t>系统中安装</a:t>
            </a:r>
            <a:r>
              <a:rPr lang="en-US" altLang="zh-CN" dirty="0"/>
              <a:t>Python 3</a:t>
            </a:r>
            <a:endParaRPr lang="zh-CN" altLang="en-US" dirty="0"/>
          </a:p>
        </p:txBody>
      </p:sp>
      <p:sp>
        <p:nvSpPr>
          <p:cNvPr id="10" name="内容占位符 9"/>
          <p:cNvSpPr>
            <a:spLocks noGrp="1"/>
          </p:cNvSpPr>
          <p:nvPr>
            <p:ph sz="quarter" idx="14"/>
          </p:nvPr>
        </p:nvSpPr>
        <p:spPr>
          <a:xfrm>
            <a:off x="628650" y="1863725"/>
            <a:ext cx="2924778" cy="2071667"/>
          </a:xfrm>
        </p:spPr>
        <p:txBody>
          <a:bodyPr/>
          <a:lstStyle/>
          <a:p>
            <a:pPr indent="457200">
              <a:lnSpc>
                <a:spcPct val="100000"/>
              </a:lnSpc>
            </a:pPr>
            <a:r>
              <a:rPr lang="zh-CN" altLang="zh-CN" dirty="0">
                <a:solidFill>
                  <a:schemeClr val="tx1">
                    <a:lumMod val="75000"/>
                    <a:lumOff val="25000"/>
                  </a:schemeClr>
                </a:solidFill>
              </a:rPr>
              <a:t>安装时需要选中最下方的</a:t>
            </a:r>
            <a:r>
              <a:rPr lang="en-US" altLang="zh-CN" dirty="0">
                <a:solidFill>
                  <a:schemeClr val="accent1"/>
                </a:solidFill>
              </a:rPr>
              <a:t>Add Python 3.6 to PATH</a:t>
            </a:r>
            <a:r>
              <a:rPr lang="zh-CN" altLang="zh-CN" dirty="0">
                <a:solidFill>
                  <a:schemeClr val="tx1">
                    <a:lumMod val="75000"/>
                    <a:lumOff val="25000"/>
                  </a:schemeClr>
                </a:solidFill>
              </a:rPr>
              <a:t>，即把</a:t>
            </a:r>
            <a:r>
              <a:rPr lang="en-US" altLang="zh-CN" dirty="0">
                <a:solidFill>
                  <a:schemeClr val="tx1">
                    <a:lumMod val="75000"/>
                    <a:lumOff val="25000"/>
                  </a:schemeClr>
                </a:solidFill>
              </a:rPr>
              <a:t>Python3.6</a:t>
            </a:r>
            <a:r>
              <a:rPr lang="zh-CN" altLang="zh-CN" dirty="0">
                <a:solidFill>
                  <a:schemeClr val="tx1">
                    <a:lumMod val="75000"/>
                    <a:lumOff val="25000"/>
                  </a:schemeClr>
                </a:solidFill>
              </a:rPr>
              <a:t>的可执行文件、库文件等路径，添加到环境变量，这样可以在</a:t>
            </a:r>
            <a:r>
              <a:rPr lang="en-US" altLang="zh-CN" dirty="0">
                <a:solidFill>
                  <a:schemeClr val="tx1">
                    <a:lumMod val="75000"/>
                    <a:lumOff val="25000"/>
                  </a:schemeClr>
                </a:solidFill>
              </a:rPr>
              <a:t>windows shell</a:t>
            </a:r>
            <a:r>
              <a:rPr lang="zh-CN" altLang="zh-CN" dirty="0">
                <a:solidFill>
                  <a:schemeClr val="tx1">
                    <a:lumMod val="75000"/>
                    <a:lumOff val="25000"/>
                  </a:schemeClr>
                </a:solidFill>
              </a:rPr>
              <a:t>环境下面运行</a:t>
            </a:r>
            <a:r>
              <a:rPr lang="en-US" altLang="zh-CN" dirty="0">
                <a:solidFill>
                  <a:schemeClr val="tx1">
                    <a:lumMod val="75000"/>
                    <a:lumOff val="25000"/>
                  </a:schemeClr>
                </a:solidFill>
              </a:rPr>
              <a:t>Python</a:t>
            </a:r>
            <a:r>
              <a:rPr lang="zh-CN" altLang="zh-CN" dirty="0">
                <a:solidFill>
                  <a:schemeClr val="tx1">
                    <a:lumMod val="75000"/>
                    <a:lumOff val="25000"/>
                  </a:schemeClr>
                </a:solidFill>
              </a:rPr>
              <a:t>。</a:t>
            </a:r>
            <a:endParaRPr lang="zh-CN" altLang="zh-CN" dirty="0">
              <a:solidFill>
                <a:schemeClr val="tx1">
                  <a:lumMod val="75000"/>
                  <a:lumOff val="25000"/>
                </a:schemeClr>
              </a:solidFill>
            </a:endParaRPr>
          </a:p>
        </p:txBody>
      </p:sp>
      <p:sp>
        <p:nvSpPr>
          <p:cNvPr id="11" name="内容占位符 10"/>
          <p:cNvSpPr>
            <a:spLocks noGrp="1"/>
          </p:cNvSpPr>
          <p:nvPr>
            <p:ph sz="quarter" idx="15"/>
          </p:nvPr>
        </p:nvSpPr>
        <p:spPr>
          <a:xfrm>
            <a:off x="244802" y="104401"/>
            <a:ext cx="3732213" cy="571500"/>
          </a:xfrm>
        </p:spPr>
        <p:txBody>
          <a:bodyPr/>
          <a:lstStyle/>
          <a:p>
            <a:r>
              <a:rPr lang="en-US" altLang="zh-CN" dirty="0"/>
              <a:t>1.2 Python</a:t>
            </a:r>
            <a:r>
              <a:rPr lang="zh-CN" altLang="en-US" dirty="0">
                <a:solidFill>
                  <a:schemeClr val="bg1"/>
                </a:solidFill>
              </a:rPr>
              <a:t>开发环境</a:t>
            </a:r>
            <a:endParaRPr lang="zh-CN" altLang="en-US" dirty="0"/>
          </a:p>
          <a:p>
            <a:endParaRPr lang="zh-CN" altLang="en-US" dirty="0"/>
          </a:p>
        </p:txBody>
      </p:sp>
      <p:pic>
        <p:nvPicPr>
          <p:cNvPr id="12" name="图片 11"/>
          <p:cNvPicPr/>
          <p:nvPr/>
        </p:nvPicPr>
        <p:blipFill>
          <a:blip r:embed="rId1" cstate="print">
            <a:extLst>
              <a:ext uri="{28A0092B-C50C-407E-A947-70E740481C1C}">
                <a14:useLocalDpi xmlns:a14="http://schemas.microsoft.com/office/drawing/2010/main" val="0"/>
              </a:ext>
            </a:extLst>
          </a:blip>
          <a:stretch>
            <a:fillRect/>
          </a:stretch>
        </p:blipFill>
        <p:spPr>
          <a:xfrm>
            <a:off x="4005045" y="1666211"/>
            <a:ext cx="4510305" cy="3645042"/>
          </a:xfrm>
          <a:prstGeom prst="rect">
            <a:avLst/>
          </a:prstGeom>
        </p:spPr>
      </p:pic>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p:txBody>
          <a:bodyPr/>
          <a:lstStyle/>
          <a:p>
            <a:r>
              <a:rPr lang="en-US" altLang="zh-CN" dirty="0"/>
              <a:t>1.2.1 </a:t>
            </a:r>
            <a:r>
              <a:rPr lang="zh-CN" altLang="en-US" dirty="0"/>
              <a:t>在</a:t>
            </a:r>
            <a:r>
              <a:rPr lang="en-US" altLang="zh-CN" dirty="0"/>
              <a:t>Windows</a:t>
            </a:r>
            <a:r>
              <a:rPr lang="zh-CN" altLang="en-US" dirty="0"/>
              <a:t>系统中安装</a:t>
            </a:r>
            <a:r>
              <a:rPr lang="en-US" altLang="zh-CN" dirty="0"/>
              <a:t>Python 3</a:t>
            </a:r>
            <a:endParaRPr lang="zh-CN" altLang="en-US" dirty="0"/>
          </a:p>
        </p:txBody>
      </p:sp>
      <p:sp>
        <p:nvSpPr>
          <p:cNvPr id="10" name="内容占位符 9"/>
          <p:cNvSpPr>
            <a:spLocks noGrp="1"/>
          </p:cNvSpPr>
          <p:nvPr>
            <p:ph sz="quarter" idx="14"/>
          </p:nvPr>
        </p:nvSpPr>
        <p:spPr>
          <a:xfrm>
            <a:off x="4808925" y="2233914"/>
            <a:ext cx="4161456" cy="2673752"/>
          </a:xfrm>
        </p:spPr>
        <p:txBody>
          <a:bodyPr>
            <a:normAutofit/>
          </a:bodyPr>
          <a:lstStyle/>
          <a:p>
            <a:pPr>
              <a:lnSpc>
                <a:spcPct val="100000"/>
              </a:lnSpc>
            </a:pPr>
            <a:r>
              <a:rPr lang="en-US" altLang="zh-CN" dirty="0">
                <a:solidFill>
                  <a:schemeClr val="accent1"/>
                </a:solidFill>
              </a:rPr>
              <a:t>Documentation</a:t>
            </a:r>
            <a:r>
              <a:rPr lang="zh-CN" altLang="zh-CN" dirty="0">
                <a:solidFill>
                  <a:schemeClr val="accent1"/>
                </a:solidFill>
              </a:rPr>
              <a:t>：</a:t>
            </a:r>
            <a:r>
              <a:rPr lang="zh-CN" altLang="zh-CN" dirty="0">
                <a:solidFill>
                  <a:schemeClr val="tx1">
                    <a:lumMod val="75000"/>
                    <a:lumOff val="25000"/>
                  </a:schemeClr>
                </a:solidFill>
              </a:rPr>
              <a:t>安装</a:t>
            </a:r>
            <a:r>
              <a:rPr lang="en-US" altLang="zh-CN" dirty="0">
                <a:solidFill>
                  <a:schemeClr val="tx1">
                    <a:lumMod val="75000"/>
                    <a:lumOff val="25000"/>
                  </a:schemeClr>
                </a:solidFill>
              </a:rPr>
              <a:t>Python</a:t>
            </a:r>
            <a:r>
              <a:rPr lang="zh-CN" altLang="zh-CN" dirty="0">
                <a:solidFill>
                  <a:schemeClr val="tx1">
                    <a:lumMod val="75000"/>
                    <a:lumOff val="25000"/>
                  </a:schemeClr>
                </a:solidFill>
              </a:rPr>
              <a:t>文档文件</a:t>
            </a:r>
            <a:endParaRPr lang="zh-CN" altLang="zh-CN" dirty="0"/>
          </a:p>
          <a:p>
            <a:pPr>
              <a:lnSpc>
                <a:spcPct val="100000"/>
              </a:lnSpc>
            </a:pPr>
            <a:r>
              <a:rPr lang="en-US" altLang="zh-CN" dirty="0">
                <a:solidFill>
                  <a:schemeClr val="accent1"/>
                </a:solidFill>
              </a:rPr>
              <a:t>pip</a:t>
            </a:r>
            <a:r>
              <a:rPr lang="zh-CN" altLang="zh-CN" dirty="0">
                <a:solidFill>
                  <a:schemeClr val="accent1"/>
                </a:solidFill>
              </a:rPr>
              <a:t>：</a:t>
            </a:r>
            <a:r>
              <a:rPr lang="zh-CN" altLang="zh-CN" dirty="0">
                <a:solidFill>
                  <a:schemeClr val="tx1">
                    <a:lumMod val="75000"/>
                    <a:lumOff val="25000"/>
                  </a:schemeClr>
                </a:solidFill>
              </a:rPr>
              <a:t>下载和安装</a:t>
            </a:r>
            <a:r>
              <a:rPr lang="en-US" altLang="zh-CN" dirty="0">
                <a:solidFill>
                  <a:schemeClr val="tx1">
                    <a:lumMod val="75000"/>
                    <a:lumOff val="25000"/>
                  </a:schemeClr>
                </a:solidFill>
              </a:rPr>
              <a:t>Python</a:t>
            </a:r>
            <a:r>
              <a:rPr lang="zh-CN" altLang="zh-CN" dirty="0">
                <a:solidFill>
                  <a:schemeClr val="tx1">
                    <a:lumMod val="75000"/>
                    <a:lumOff val="25000"/>
                  </a:schemeClr>
                </a:solidFill>
              </a:rPr>
              <a:t>包的工具</a:t>
            </a:r>
            <a:endParaRPr lang="zh-CN" altLang="zh-CN" dirty="0">
              <a:solidFill>
                <a:schemeClr val="tx1">
                  <a:lumMod val="75000"/>
                  <a:lumOff val="25000"/>
                </a:schemeClr>
              </a:solidFill>
            </a:endParaRPr>
          </a:p>
          <a:p>
            <a:pPr>
              <a:lnSpc>
                <a:spcPct val="100000"/>
              </a:lnSpc>
            </a:pPr>
            <a:r>
              <a:rPr lang="en-US" altLang="zh-CN" dirty="0">
                <a:solidFill>
                  <a:schemeClr val="accent1"/>
                </a:solidFill>
              </a:rPr>
              <a:t>td/</a:t>
            </a:r>
            <a:r>
              <a:rPr lang="en-US" altLang="zh-CN" dirty="0" err="1">
                <a:solidFill>
                  <a:schemeClr val="accent1"/>
                </a:solidFill>
              </a:rPr>
              <a:t>tk</a:t>
            </a:r>
            <a:r>
              <a:rPr lang="en-US" altLang="zh-CN" dirty="0">
                <a:solidFill>
                  <a:schemeClr val="accent1"/>
                </a:solidFill>
              </a:rPr>
              <a:t> and IDLE</a:t>
            </a:r>
            <a:r>
              <a:rPr lang="zh-CN" altLang="zh-CN" dirty="0">
                <a:solidFill>
                  <a:schemeClr val="accent1"/>
                </a:solidFill>
              </a:rPr>
              <a:t>：</a:t>
            </a:r>
            <a:r>
              <a:rPr lang="zh-CN" altLang="zh-CN" dirty="0">
                <a:solidFill>
                  <a:schemeClr val="tx1">
                    <a:lumMod val="75000"/>
                    <a:lumOff val="25000"/>
                  </a:schemeClr>
                </a:solidFill>
              </a:rPr>
              <a:t>安装</a:t>
            </a:r>
            <a:r>
              <a:rPr lang="en-US" altLang="zh-CN" dirty="0" err="1">
                <a:solidFill>
                  <a:schemeClr val="tx1">
                    <a:lumMod val="75000"/>
                    <a:lumOff val="25000"/>
                  </a:schemeClr>
                </a:solidFill>
              </a:rPr>
              <a:t>tkinter</a:t>
            </a:r>
            <a:r>
              <a:rPr lang="zh-CN" altLang="zh-CN" dirty="0">
                <a:solidFill>
                  <a:schemeClr val="tx1">
                    <a:lumMod val="75000"/>
                    <a:lumOff val="25000"/>
                  </a:schemeClr>
                </a:solidFill>
              </a:rPr>
              <a:t>和</a:t>
            </a:r>
            <a:r>
              <a:rPr lang="en-US" altLang="zh-CN" dirty="0">
                <a:solidFill>
                  <a:schemeClr val="tx1">
                    <a:lumMod val="75000"/>
                    <a:lumOff val="25000"/>
                  </a:schemeClr>
                </a:solidFill>
              </a:rPr>
              <a:t>IDLE</a:t>
            </a:r>
            <a:r>
              <a:rPr lang="zh-CN" altLang="zh-CN" dirty="0">
                <a:solidFill>
                  <a:schemeClr val="tx1">
                    <a:lumMod val="75000"/>
                    <a:lumOff val="25000"/>
                  </a:schemeClr>
                </a:solidFill>
              </a:rPr>
              <a:t>开发环境</a:t>
            </a:r>
            <a:endParaRPr lang="zh-CN" altLang="zh-CN" dirty="0">
              <a:solidFill>
                <a:schemeClr val="tx1">
                  <a:lumMod val="75000"/>
                  <a:lumOff val="25000"/>
                </a:schemeClr>
              </a:solidFill>
            </a:endParaRPr>
          </a:p>
          <a:p>
            <a:pPr>
              <a:lnSpc>
                <a:spcPct val="100000"/>
              </a:lnSpc>
            </a:pPr>
            <a:r>
              <a:rPr lang="en-US" altLang="zh-CN" dirty="0">
                <a:solidFill>
                  <a:schemeClr val="accent1"/>
                </a:solidFill>
              </a:rPr>
              <a:t>Python test suite</a:t>
            </a:r>
            <a:r>
              <a:rPr lang="zh-CN" altLang="zh-CN" dirty="0">
                <a:solidFill>
                  <a:schemeClr val="accent1"/>
                </a:solidFill>
              </a:rPr>
              <a:t>：</a:t>
            </a:r>
            <a:r>
              <a:rPr lang="en-US" altLang="zh-CN" dirty="0">
                <a:solidFill>
                  <a:schemeClr val="tx1">
                    <a:lumMod val="75000"/>
                    <a:lumOff val="25000"/>
                  </a:schemeClr>
                </a:solidFill>
              </a:rPr>
              <a:t>Python</a:t>
            </a:r>
            <a:r>
              <a:rPr lang="zh-CN" altLang="zh-CN" dirty="0">
                <a:solidFill>
                  <a:schemeClr val="tx1">
                    <a:lumMod val="75000"/>
                    <a:lumOff val="25000"/>
                  </a:schemeClr>
                </a:solidFill>
              </a:rPr>
              <a:t>标准库测试套件</a:t>
            </a:r>
            <a:endParaRPr lang="zh-CN" altLang="zh-CN" dirty="0">
              <a:solidFill>
                <a:schemeClr val="tx1">
                  <a:lumMod val="75000"/>
                  <a:lumOff val="25000"/>
                </a:schemeClr>
              </a:solidFill>
            </a:endParaRPr>
          </a:p>
          <a:p>
            <a:pPr>
              <a:lnSpc>
                <a:spcPct val="100000"/>
              </a:lnSpc>
            </a:pPr>
            <a:r>
              <a:rPr lang="en-US" altLang="zh-CN" dirty="0" err="1">
                <a:solidFill>
                  <a:schemeClr val="accent1"/>
                </a:solidFill>
              </a:rPr>
              <a:t>py</a:t>
            </a:r>
            <a:r>
              <a:rPr lang="en-US" altLang="zh-CN" dirty="0">
                <a:solidFill>
                  <a:schemeClr val="accent1"/>
                </a:solidFill>
              </a:rPr>
              <a:t> launcher</a:t>
            </a:r>
            <a:r>
              <a:rPr lang="zh-CN" altLang="zh-CN" dirty="0">
                <a:solidFill>
                  <a:schemeClr val="accent1"/>
                </a:solidFill>
              </a:rPr>
              <a:t>：</a:t>
            </a:r>
            <a:r>
              <a:rPr lang="en-US" altLang="zh-CN" dirty="0">
                <a:solidFill>
                  <a:schemeClr val="tx1">
                    <a:lumMod val="75000"/>
                    <a:lumOff val="25000"/>
                  </a:schemeClr>
                </a:solidFill>
              </a:rPr>
              <a:t>Python</a:t>
            </a:r>
            <a:r>
              <a:rPr lang="zh-CN" altLang="zh-CN" dirty="0">
                <a:solidFill>
                  <a:schemeClr val="tx1">
                    <a:lumMod val="75000"/>
                    <a:lumOff val="25000"/>
                  </a:schemeClr>
                </a:solidFill>
              </a:rPr>
              <a:t>启动器</a:t>
            </a:r>
            <a:endParaRPr lang="zh-CN" altLang="zh-CN" dirty="0">
              <a:solidFill>
                <a:schemeClr val="tx1">
                  <a:lumMod val="75000"/>
                  <a:lumOff val="25000"/>
                </a:schemeClr>
              </a:solidFill>
            </a:endParaRPr>
          </a:p>
          <a:p>
            <a:pPr>
              <a:lnSpc>
                <a:spcPct val="100000"/>
              </a:lnSpc>
            </a:pPr>
            <a:r>
              <a:rPr lang="en-US" altLang="zh-CN" dirty="0">
                <a:solidFill>
                  <a:schemeClr val="accent1"/>
                </a:solidFill>
              </a:rPr>
              <a:t>for all users (requires elevation)</a:t>
            </a:r>
            <a:r>
              <a:rPr lang="zh-CN" altLang="zh-CN" dirty="0">
                <a:solidFill>
                  <a:schemeClr val="accent1"/>
                </a:solidFill>
              </a:rPr>
              <a:t>：</a:t>
            </a:r>
            <a:r>
              <a:rPr lang="zh-CN" altLang="zh-CN" dirty="0">
                <a:solidFill>
                  <a:schemeClr val="tx1">
                    <a:lumMod val="75000"/>
                    <a:lumOff val="25000"/>
                  </a:schemeClr>
                </a:solidFill>
              </a:rPr>
              <a:t>所有用户使用</a:t>
            </a:r>
            <a:endParaRPr lang="zh-CN" altLang="zh-CN" dirty="0">
              <a:solidFill>
                <a:schemeClr val="tx1">
                  <a:lumMod val="75000"/>
                  <a:lumOff val="25000"/>
                </a:schemeClr>
              </a:solidFill>
            </a:endParaRPr>
          </a:p>
          <a:p>
            <a:endParaRPr lang="zh-CN" altLang="zh-CN" dirty="0">
              <a:solidFill>
                <a:schemeClr val="tx1">
                  <a:lumMod val="75000"/>
                  <a:lumOff val="25000"/>
                </a:schemeClr>
              </a:solidFill>
            </a:endParaRPr>
          </a:p>
        </p:txBody>
      </p:sp>
      <p:sp>
        <p:nvSpPr>
          <p:cNvPr id="11" name="内容占位符 10"/>
          <p:cNvSpPr>
            <a:spLocks noGrp="1"/>
          </p:cNvSpPr>
          <p:nvPr>
            <p:ph sz="quarter" idx="15"/>
          </p:nvPr>
        </p:nvSpPr>
        <p:spPr>
          <a:xfrm>
            <a:off x="244802" y="104401"/>
            <a:ext cx="3732213" cy="571500"/>
          </a:xfrm>
        </p:spPr>
        <p:txBody>
          <a:bodyPr/>
          <a:lstStyle/>
          <a:p>
            <a:r>
              <a:rPr lang="en-US" altLang="zh-CN" dirty="0"/>
              <a:t>1.2 Python</a:t>
            </a:r>
            <a:r>
              <a:rPr lang="zh-CN" altLang="en-US" dirty="0">
                <a:solidFill>
                  <a:schemeClr val="bg1"/>
                </a:solidFill>
              </a:rPr>
              <a:t>开发环境</a:t>
            </a:r>
            <a:endParaRPr lang="zh-CN" altLang="en-US" dirty="0"/>
          </a:p>
          <a:p>
            <a:endParaRPr lang="zh-CN" altLang="en-US" dirty="0"/>
          </a:p>
        </p:txBody>
      </p:sp>
      <p:pic>
        <p:nvPicPr>
          <p:cNvPr id="5" name="图片 4"/>
          <p:cNvPicPr/>
          <p:nvPr/>
        </p:nvPicPr>
        <p:blipFill>
          <a:blip r:embed="rId1" cstate="print">
            <a:extLst>
              <a:ext uri="{28A0092B-C50C-407E-A947-70E740481C1C}">
                <a14:useLocalDpi xmlns:a14="http://schemas.microsoft.com/office/drawing/2010/main" val="0"/>
              </a:ext>
            </a:extLst>
          </a:blip>
          <a:stretch>
            <a:fillRect/>
          </a:stretch>
        </p:blipFill>
        <p:spPr>
          <a:xfrm>
            <a:off x="173619" y="1493134"/>
            <a:ext cx="4590431" cy="3671956"/>
          </a:xfrm>
          <a:prstGeom prst="rect">
            <a:avLst/>
          </a:prstGeom>
        </p:spPr>
      </p:pic>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p:txBody>
          <a:bodyPr/>
          <a:lstStyle/>
          <a:p>
            <a:r>
              <a:rPr lang="en-US" altLang="zh-CN" dirty="0"/>
              <a:t>1.2.1 </a:t>
            </a:r>
            <a:r>
              <a:rPr lang="zh-CN" altLang="en-US" dirty="0"/>
              <a:t>在</a:t>
            </a:r>
            <a:r>
              <a:rPr lang="en-US" altLang="zh-CN" dirty="0"/>
              <a:t>Windows</a:t>
            </a:r>
            <a:r>
              <a:rPr lang="zh-CN" altLang="en-US" dirty="0"/>
              <a:t>系统中安装</a:t>
            </a:r>
            <a:r>
              <a:rPr lang="en-US" altLang="zh-CN" dirty="0"/>
              <a:t>Python 3</a:t>
            </a:r>
            <a:endParaRPr lang="zh-CN" altLang="en-US" dirty="0"/>
          </a:p>
        </p:txBody>
      </p:sp>
      <p:sp>
        <p:nvSpPr>
          <p:cNvPr id="11" name="内容占位符 10"/>
          <p:cNvSpPr>
            <a:spLocks noGrp="1"/>
          </p:cNvSpPr>
          <p:nvPr>
            <p:ph sz="quarter" idx="15"/>
          </p:nvPr>
        </p:nvSpPr>
        <p:spPr>
          <a:xfrm>
            <a:off x="244802" y="104401"/>
            <a:ext cx="3732213" cy="571500"/>
          </a:xfrm>
        </p:spPr>
        <p:txBody>
          <a:bodyPr/>
          <a:lstStyle/>
          <a:p>
            <a:r>
              <a:rPr lang="en-US" altLang="zh-CN" dirty="0"/>
              <a:t>1.2 Python</a:t>
            </a:r>
            <a:r>
              <a:rPr lang="zh-CN" altLang="en-US" dirty="0">
                <a:solidFill>
                  <a:schemeClr val="bg1"/>
                </a:solidFill>
              </a:rPr>
              <a:t>开发环境</a:t>
            </a:r>
            <a:endParaRPr lang="zh-CN" altLang="en-US" dirty="0"/>
          </a:p>
          <a:p>
            <a:endParaRPr lang="zh-CN" altLang="en-US" dirty="0"/>
          </a:p>
        </p:txBody>
      </p:sp>
      <p:pic>
        <p:nvPicPr>
          <p:cNvPr id="5" name="图片 4"/>
          <p:cNvPicPr/>
          <p:nvPr/>
        </p:nvPicPr>
        <p:blipFill>
          <a:blip r:embed="rId1">
            <a:extLst>
              <a:ext uri="{28A0092B-C50C-407E-A947-70E740481C1C}">
                <a14:useLocalDpi xmlns:a14="http://schemas.microsoft.com/office/drawing/2010/main" val="0"/>
              </a:ext>
            </a:extLst>
          </a:blip>
          <a:stretch>
            <a:fillRect/>
          </a:stretch>
        </p:blipFill>
        <p:spPr>
          <a:xfrm>
            <a:off x="392113" y="1760378"/>
            <a:ext cx="4422955" cy="3610275"/>
          </a:xfrm>
          <a:prstGeom prst="rect">
            <a:avLst/>
          </a:prstGeom>
        </p:spPr>
      </p:pic>
      <p:sp>
        <p:nvSpPr>
          <p:cNvPr id="2" name="矩形 1"/>
          <p:cNvSpPr/>
          <p:nvPr/>
        </p:nvSpPr>
        <p:spPr>
          <a:xfrm>
            <a:off x="5051604" y="948742"/>
            <a:ext cx="3463745" cy="923330"/>
          </a:xfrm>
          <a:prstGeom prst="rect">
            <a:avLst/>
          </a:prstGeom>
        </p:spPr>
        <p:txBody>
          <a:bodyPr wrap="square">
            <a:spAutoFit/>
          </a:bodyPr>
          <a:lstStyle/>
          <a:p>
            <a:r>
              <a:rPr lang="zh-CN" altLang="zh-CN" kern="100" dirty="0">
                <a:solidFill>
                  <a:schemeClr val="tx1">
                    <a:lumMod val="75000"/>
                    <a:lumOff val="25000"/>
                  </a:schemeClr>
                </a:solidFill>
                <a:latin typeface="+mn-ea"/>
                <a:cs typeface="Times New Roman" panose="02020603050405020304" pitchFamily="18" charset="0"/>
              </a:rPr>
              <a:t>勾选</a:t>
            </a:r>
            <a:r>
              <a:rPr lang="en-US" altLang="zh-CN" kern="100" dirty="0">
                <a:solidFill>
                  <a:schemeClr val="tx1">
                    <a:lumMod val="75000"/>
                    <a:lumOff val="25000"/>
                  </a:schemeClr>
                </a:solidFill>
                <a:latin typeface="+mn-ea"/>
              </a:rPr>
              <a:t>Install for all users</a:t>
            </a:r>
            <a:r>
              <a:rPr lang="zh-CN" altLang="zh-CN" kern="100" dirty="0">
                <a:solidFill>
                  <a:schemeClr val="tx1">
                    <a:lumMod val="75000"/>
                    <a:lumOff val="25000"/>
                  </a:schemeClr>
                </a:solidFill>
                <a:latin typeface="+mn-ea"/>
                <a:cs typeface="Times New Roman" panose="02020603050405020304" pitchFamily="18" charset="0"/>
              </a:rPr>
              <a:t>针对所有用户安装，就可以按自己的需求修改安装路径</a:t>
            </a:r>
            <a:endParaRPr lang="zh-CN" altLang="zh-CN" kern="100" dirty="0">
              <a:solidFill>
                <a:schemeClr val="tx1">
                  <a:lumMod val="75000"/>
                  <a:lumOff val="25000"/>
                </a:schemeClr>
              </a:solidFill>
              <a:latin typeface="+mn-ea"/>
              <a:cs typeface="Times New Roman" panose="02020603050405020304" pitchFamily="18" charset="0"/>
            </a:endParaRPr>
          </a:p>
        </p:txBody>
      </p:sp>
      <p:pic>
        <p:nvPicPr>
          <p:cNvPr id="7" name="图片 6"/>
          <p:cNvPicPr/>
          <p:nvPr/>
        </p:nvPicPr>
        <p:blipFill>
          <a:blip r:embed="rId2">
            <a:extLst>
              <a:ext uri="{28A0092B-C50C-407E-A947-70E740481C1C}">
                <a14:useLocalDpi xmlns:a14="http://schemas.microsoft.com/office/drawing/2010/main" val="0"/>
              </a:ext>
            </a:extLst>
          </a:blip>
          <a:stretch>
            <a:fillRect/>
          </a:stretch>
        </p:blipFill>
        <p:spPr>
          <a:xfrm>
            <a:off x="4815068" y="2242663"/>
            <a:ext cx="3700282" cy="2420728"/>
          </a:xfrm>
          <a:prstGeom prst="rect">
            <a:avLst/>
          </a:prstGeom>
        </p:spPr>
      </p:pic>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p:txBody>
          <a:bodyPr/>
          <a:lstStyle/>
          <a:p>
            <a:r>
              <a:rPr lang="en-US" altLang="zh-CN" dirty="0"/>
              <a:t>1.2.1 </a:t>
            </a:r>
            <a:r>
              <a:rPr lang="zh-CN" altLang="en-US" dirty="0"/>
              <a:t>在</a:t>
            </a:r>
            <a:r>
              <a:rPr lang="en-US" altLang="zh-CN" dirty="0"/>
              <a:t>Windows</a:t>
            </a:r>
            <a:r>
              <a:rPr lang="zh-CN" altLang="en-US" dirty="0"/>
              <a:t>系统中安装</a:t>
            </a:r>
            <a:r>
              <a:rPr lang="en-US" altLang="zh-CN" dirty="0"/>
              <a:t>Python 3</a:t>
            </a:r>
            <a:endParaRPr lang="zh-CN" altLang="en-US" dirty="0"/>
          </a:p>
        </p:txBody>
      </p:sp>
      <p:sp>
        <p:nvSpPr>
          <p:cNvPr id="11" name="内容占位符 10"/>
          <p:cNvSpPr>
            <a:spLocks noGrp="1"/>
          </p:cNvSpPr>
          <p:nvPr>
            <p:ph sz="quarter" idx="15"/>
          </p:nvPr>
        </p:nvSpPr>
        <p:spPr>
          <a:xfrm>
            <a:off x="248402" y="104401"/>
            <a:ext cx="3732213" cy="571500"/>
          </a:xfrm>
        </p:spPr>
        <p:txBody>
          <a:bodyPr/>
          <a:lstStyle/>
          <a:p>
            <a:r>
              <a:rPr lang="en-US" altLang="zh-CN" dirty="0"/>
              <a:t>1.2 Python</a:t>
            </a:r>
            <a:r>
              <a:rPr lang="zh-CN" altLang="en-US" dirty="0">
                <a:solidFill>
                  <a:schemeClr val="bg1"/>
                </a:solidFill>
              </a:rPr>
              <a:t>开发环境</a:t>
            </a:r>
            <a:endParaRPr lang="zh-CN" altLang="en-US" dirty="0"/>
          </a:p>
          <a:p>
            <a:endParaRPr lang="zh-CN" altLang="en-US" dirty="0"/>
          </a:p>
        </p:txBody>
      </p:sp>
      <p:pic>
        <p:nvPicPr>
          <p:cNvPr id="5" name="内容占位符 4"/>
          <p:cNvPicPr>
            <a:picLocks noGrp="1"/>
          </p:cNvPicPr>
          <p:nvPr>
            <p:ph sz="quarter" idx="14"/>
          </p:nvPr>
        </p:nvPicPr>
        <p:blipFill>
          <a:blip r:embed="rId1" cstate="print">
            <a:extLst>
              <a:ext uri="{28A0092B-C50C-407E-A947-70E740481C1C}">
                <a14:useLocalDpi xmlns:a14="http://schemas.microsoft.com/office/drawing/2010/main" val="0"/>
              </a:ext>
            </a:extLst>
          </a:blip>
          <a:stretch>
            <a:fillRect/>
          </a:stretch>
        </p:blipFill>
        <p:spPr>
          <a:xfrm>
            <a:off x="628650" y="1263492"/>
            <a:ext cx="5098222" cy="3109229"/>
          </a:xfrm>
          <a:prstGeom prst="rect">
            <a:avLst/>
          </a:prstGeom>
        </p:spPr>
      </p:pic>
      <p:pic>
        <p:nvPicPr>
          <p:cNvPr id="6" name="图片 5"/>
          <p:cNvPicPr/>
          <p:nvPr/>
        </p:nvPicPr>
        <p:blipFill>
          <a:blip r:embed="rId2" cstate="print">
            <a:extLst>
              <a:ext uri="{28A0092B-C50C-407E-A947-70E740481C1C}">
                <a14:useLocalDpi xmlns:a14="http://schemas.microsoft.com/office/drawing/2010/main" val="0"/>
              </a:ext>
            </a:extLst>
          </a:blip>
          <a:stretch>
            <a:fillRect/>
          </a:stretch>
        </p:blipFill>
        <p:spPr>
          <a:xfrm>
            <a:off x="628650" y="4372721"/>
            <a:ext cx="7368287" cy="1638136"/>
          </a:xfrm>
          <a:prstGeom prst="rect">
            <a:avLst/>
          </a:prstGeom>
        </p:spPr>
      </p:pic>
      <p:sp>
        <p:nvSpPr>
          <p:cNvPr id="2" name="矩形 1"/>
          <p:cNvSpPr/>
          <p:nvPr/>
        </p:nvSpPr>
        <p:spPr>
          <a:xfrm>
            <a:off x="5726872" y="1493134"/>
            <a:ext cx="3025015" cy="2585323"/>
          </a:xfrm>
          <a:prstGeom prst="rect">
            <a:avLst/>
          </a:prstGeom>
        </p:spPr>
        <p:txBody>
          <a:bodyPr wrap="square">
            <a:spAutoFit/>
          </a:bodyPr>
          <a:lstStyle/>
          <a:p>
            <a:pPr marL="114300" indent="266700" algn="just">
              <a:spcAft>
                <a:spcPts val="0"/>
              </a:spcAft>
            </a:pPr>
            <a:r>
              <a:rPr lang="zh-CN" altLang="zh-CN" kern="100" dirty="0">
                <a:solidFill>
                  <a:schemeClr val="tx1">
                    <a:lumMod val="75000"/>
                    <a:lumOff val="25000"/>
                  </a:schemeClr>
                </a:solidFill>
                <a:latin typeface="+mn-ea"/>
              </a:rPr>
              <a:t>安装完成</a:t>
            </a:r>
            <a:endParaRPr lang="zh-CN" altLang="zh-CN" kern="100" dirty="0">
              <a:solidFill>
                <a:schemeClr val="tx1">
                  <a:lumMod val="75000"/>
                  <a:lumOff val="25000"/>
                </a:schemeClr>
              </a:solidFill>
              <a:latin typeface="+mn-ea"/>
            </a:endParaRPr>
          </a:p>
          <a:p>
            <a:pPr marL="114300" indent="266700" algn="just">
              <a:spcAft>
                <a:spcPts val="0"/>
              </a:spcAft>
            </a:pPr>
            <a:r>
              <a:rPr lang="zh-CN" altLang="zh-CN" kern="100" dirty="0">
                <a:solidFill>
                  <a:schemeClr val="tx1">
                    <a:lumMod val="75000"/>
                    <a:lumOff val="25000"/>
                  </a:schemeClr>
                </a:solidFill>
                <a:latin typeface="+mn-ea"/>
              </a:rPr>
              <a:t>使用命令提示符进行验证，打开</a:t>
            </a:r>
            <a:r>
              <a:rPr lang="en-US" altLang="zh-CN" kern="100" dirty="0">
                <a:solidFill>
                  <a:schemeClr val="tx1">
                    <a:lumMod val="75000"/>
                    <a:lumOff val="25000"/>
                  </a:schemeClr>
                </a:solidFill>
                <a:latin typeface="+mn-ea"/>
              </a:rPr>
              <a:t>Windows</a:t>
            </a:r>
            <a:r>
              <a:rPr lang="zh-CN" altLang="zh-CN" kern="100" dirty="0">
                <a:solidFill>
                  <a:schemeClr val="tx1">
                    <a:lumMod val="75000"/>
                    <a:lumOff val="25000"/>
                  </a:schemeClr>
                </a:solidFill>
                <a:latin typeface="+mn-ea"/>
              </a:rPr>
              <a:t>的命令行模式，输入“</a:t>
            </a:r>
            <a:r>
              <a:rPr lang="en-US" altLang="zh-CN" kern="100" dirty="0">
                <a:solidFill>
                  <a:schemeClr val="tx1">
                    <a:lumMod val="75000"/>
                    <a:lumOff val="25000"/>
                  </a:schemeClr>
                </a:solidFill>
                <a:latin typeface="+mn-ea"/>
              </a:rPr>
              <a:t>Python</a:t>
            </a:r>
            <a:r>
              <a:rPr lang="zh-CN" altLang="zh-CN" kern="100" dirty="0">
                <a:solidFill>
                  <a:schemeClr val="tx1">
                    <a:lumMod val="75000"/>
                    <a:lumOff val="25000"/>
                  </a:schemeClr>
                </a:solidFill>
                <a:latin typeface="+mn-ea"/>
              </a:rPr>
              <a:t>”或“</a:t>
            </a:r>
            <a:r>
              <a:rPr lang="en-US" altLang="zh-CN" kern="100" dirty="0">
                <a:solidFill>
                  <a:schemeClr val="tx1">
                    <a:lumMod val="75000"/>
                    <a:lumOff val="25000"/>
                  </a:schemeClr>
                </a:solidFill>
                <a:latin typeface="+mn-ea"/>
              </a:rPr>
              <a:t>python</a:t>
            </a:r>
            <a:r>
              <a:rPr lang="zh-CN" altLang="zh-CN" kern="100" dirty="0">
                <a:solidFill>
                  <a:schemeClr val="tx1">
                    <a:lumMod val="75000"/>
                    <a:lumOff val="25000"/>
                  </a:schemeClr>
                </a:solidFill>
                <a:latin typeface="+mn-ea"/>
              </a:rPr>
              <a:t>”，屏幕输出如</a:t>
            </a:r>
            <a:r>
              <a:rPr lang="zh-CN" altLang="en-US" kern="100" dirty="0">
                <a:solidFill>
                  <a:schemeClr val="tx1">
                    <a:lumMod val="75000"/>
                    <a:lumOff val="25000"/>
                  </a:schemeClr>
                </a:solidFill>
                <a:latin typeface="+mn-ea"/>
              </a:rPr>
              <a:t>下</a:t>
            </a:r>
            <a:r>
              <a:rPr lang="zh-CN" altLang="zh-CN" kern="100" dirty="0">
                <a:solidFill>
                  <a:schemeClr val="tx1">
                    <a:lumMod val="75000"/>
                    <a:lumOff val="25000"/>
                  </a:schemeClr>
                </a:solidFill>
                <a:latin typeface="+mn-ea"/>
              </a:rPr>
              <a:t>图所示，则说明</a:t>
            </a:r>
            <a:r>
              <a:rPr lang="en-US" altLang="zh-CN" kern="100" dirty="0">
                <a:solidFill>
                  <a:schemeClr val="tx1">
                    <a:lumMod val="75000"/>
                    <a:lumOff val="25000"/>
                  </a:schemeClr>
                </a:solidFill>
                <a:latin typeface="+mn-ea"/>
              </a:rPr>
              <a:t>Python</a:t>
            </a:r>
            <a:r>
              <a:rPr lang="zh-CN" altLang="zh-CN" kern="100" dirty="0">
                <a:solidFill>
                  <a:schemeClr val="tx1">
                    <a:lumMod val="75000"/>
                    <a:lumOff val="25000"/>
                  </a:schemeClr>
                </a:solidFill>
                <a:latin typeface="+mn-ea"/>
              </a:rPr>
              <a:t>解释器成功运行，</a:t>
            </a:r>
            <a:r>
              <a:rPr lang="en-US" altLang="zh-CN" kern="100" dirty="0">
                <a:solidFill>
                  <a:schemeClr val="tx1">
                    <a:lumMod val="75000"/>
                    <a:lumOff val="25000"/>
                  </a:schemeClr>
                </a:solidFill>
                <a:latin typeface="+mn-ea"/>
              </a:rPr>
              <a:t>Python</a:t>
            </a:r>
            <a:r>
              <a:rPr lang="zh-CN" altLang="zh-CN" kern="100" dirty="0">
                <a:solidFill>
                  <a:schemeClr val="tx1">
                    <a:lumMod val="75000"/>
                    <a:lumOff val="25000"/>
                  </a:schemeClr>
                </a:solidFill>
                <a:latin typeface="+mn-ea"/>
              </a:rPr>
              <a:t>安装完成，并且相关环境变量配置成功。</a:t>
            </a:r>
            <a:endParaRPr lang="zh-CN" altLang="zh-CN" kern="100" dirty="0">
              <a:solidFill>
                <a:schemeClr val="tx1">
                  <a:lumMod val="75000"/>
                  <a:lumOff val="25000"/>
                </a:schemeClr>
              </a:solidFill>
              <a:latin typeface="+mn-ea"/>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p:txBody>
          <a:bodyPr/>
          <a:lstStyle/>
          <a:p>
            <a:r>
              <a:rPr lang="en-US" altLang="zh-CN" dirty="0"/>
              <a:t>1.2.2 </a:t>
            </a:r>
            <a:r>
              <a:rPr lang="zh-CN" altLang="zh-CN" dirty="0"/>
              <a:t>在</a:t>
            </a:r>
            <a:r>
              <a:rPr lang="en-US" altLang="zh-CN" dirty="0"/>
              <a:t>Linux</a:t>
            </a:r>
            <a:r>
              <a:rPr lang="zh-CN" altLang="zh-CN" dirty="0"/>
              <a:t>系统中安装</a:t>
            </a:r>
            <a:r>
              <a:rPr lang="en-US" altLang="zh-CN" dirty="0"/>
              <a:t>Python 3</a:t>
            </a:r>
            <a:endParaRPr lang="zh-CN" altLang="zh-CN" dirty="0"/>
          </a:p>
        </p:txBody>
      </p:sp>
      <p:sp>
        <p:nvSpPr>
          <p:cNvPr id="10" name="内容占位符 9"/>
          <p:cNvSpPr>
            <a:spLocks noGrp="1"/>
          </p:cNvSpPr>
          <p:nvPr>
            <p:ph sz="quarter" idx="14"/>
          </p:nvPr>
        </p:nvSpPr>
        <p:spPr>
          <a:xfrm>
            <a:off x="628650" y="1863725"/>
            <a:ext cx="7886700" cy="2164265"/>
          </a:xfrm>
        </p:spPr>
        <p:txBody>
          <a:bodyPr>
            <a:normAutofit/>
          </a:bodyPr>
          <a:lstStyle/>
          <a:p>
            <a:pPr indent="457200">
              <a:lnSpc>
                <a:spcPct val="100000"/>
              </a:lnSpc>
            </a:pPr>
            <a:r>
              <a:rPr lang="en-US" altLang="zh-CN" sz="2000" dirty="0">
                <a:solidFill>
                  <a:schemeClr val="tx1">
                    <a:lumMod val="75000"/>
                    <a:lumOff val="25000"/>
                  </a:schemeClr>
                </a:solidFill>
              </a:rPr>
              <a:t>Linux</a:t>
            </a:r>
            <a:r>
              <a:rPr lang="zh-CN" altLang="zh-CN" sz="2000" dirty="0">
                <a:solidFill>
                  <a:schemeClr val="tx1">
                    <a:lumMod val="75000"/>
                    <a:lumOff val="25000"/>
                  </a:schemeClr>
                </a:solidFill>
              </a:rPr>
              <a:t>系统中自带安装有</a:t>
            </a:r>
            <a:r>
              <a:rPr lang="en-US" altLang="zh-CN" sz="2000" dirty="0">
                <a:solidFill>
                  <a:srgbClr val="FFC000"/>
                </a:solidFill>
              </a:rPr>
              <a:t>Python 2.7</a:t>
            </a:r>
            <a:r>
              <a:rPr lang="zh-CN" altLang="zh-CN" sz="2000" dirty="0">
                <a:solidFill>
                  <a:schemeClr val="tx1">
                    <a:lumMod val="75000"/>
                    <a:lumOff val="25000"/>
                  </a:schemeClr>
                </a:solidFill>
              </a:rPr>
              <a:t>，我们建议不要去改动它，因为系统中有依赖目前的</a:t>
            </a:r>
            <a:r>
              <a:rPr lang="en-US" altLang="zh-CN" sz="2000" dirty="0">
                <a:solidFill>
                  <a:schemeClr val="tx1">
                    <a:lumMod val="75000"/>
                    <a:lumOff val="25000"/>
                  </a:schemeClr>
                </a:solidFill>
              </a:rPr>
              <a:t>Python 2</a:t>
            </a:r>
            <a:r>
              <a:rPr lang="zh-CN" altLang="zh-CN" sz="2000" dirty="0">
                <a:solidFill>
                  <a:schemeClr val="tx1">
                    <a:lumMod val="75000"/>
                    <a:lumOff val="25000"/>
                  </a:schemeClr>
                </a:solidFill>
              </a:rPr>
              <a:t>的程序。</a:t>
            </a:r>
            <a:endParaRPr lang="en-US" altLang="zh-CN" sz="2000" dirty="0">
              <a:solidFill>
                <a:schemeClr val="tx1">
                  <a:lumMod val="75000"/>
                  <a:lumOff val="25000"/>
                </a:schemeClr>
              </a:solidFill>
            </a:endParaRPr>
          </a:p>
          <a:p>
            <a:pPr indent="457200">
              <a:lnSpc>
                <a:spcPct val="100000"/>
              </a:lnSpc>
            </a:pPr>
            <a:r>
              <a:rPr lang="zh-CN" altLang="zh-CN" sz="2000" dirty="0">
                <a:solidFill>
                  <a:schemeClr val="tx1">
                    <a:lumMod val="75000"/>
                    <a:lumOff val="25000"/>
                  </a:schemeClr>
                </a:solidFill>
              </a:rPr>
              <a:t>本部分使用</a:t>
            </a:r>
            <a:r>
              <a:rPr lang="en-US" altLang="zh-CN" sz="2000" dirty="0">
                <a:solidFill>
                  <a:srgbClr val="FFC000"/>
                </a:solidFill>
              </a:rPr>
              <a:t>CentOS7.2</a:t>
            </a:r>
            <a:r>
              <a:rPr lang="zh-CN" altLang="zh-CN" sz="2000" dirty="0">
                <a:solidFill>
                  <a:schemeClr val="tx1">
                    <a:lumMod val="75000"/>
                    <a:lumOff val="25000"/>
                  </a:schemeClr>
                </a:solidFill>
              </a:rPr>
              <a:t>进行安装示例，其他发行版的安装方法，见</a:t>
            </a:r>
            <a:r>
              <a:rPr lang="en-US" altLang="zh-CN" sz="2000" dirty="0">
                <a:solidFill>
                  <a:schemeClr val="tx1">
                    <a:lumMod val="75000"/>
                    <a:lumOff val="25000"/>
                  </a:schemeClr>
                </a:solidFill>
              </a:rPr>
              <a:t>Python</a:t>
            </a:r>
            <a:r>
              <a:rPr lang="zh-CN" altLang="zh-CN" sz="2000" dirty="0">
                <a:solidFill>
                  <a:schemeClr val="tx1">
                    <a:lumMod val="75000"/>
                    <a:lumOff val="25000"/>
                  </a:schemeClr>
                </a:solidFill>
              </a:rPr>
              <a:t>官网的说明。</a:t>
            </a:r>
            <a:endParaRPr lang="zh-CN" altLang="zh-CN" sz="2000" dirty="0">
              <a:solidFill>
                <a:schemeClr val="tx1">
                  <a:lumMod val="75000"/>
                  <a:lumOff val="25000"/>
                </a:schemeClr>
              </a:solidFill>
            </a:endParaRPr>
          </a:p>
          <a:p>
            <a:pPr indent="457200">
              <a:lnSpc>
                <a:spcPct val="100000"/>
              </a:lnSpc>
            </a:pPr>
            <a:endParaRPr lang="zh-CN" altLang="zh-CN" sz="2000" dirty="0">
              <a:solidFill>
                <a:schemeClr val="tx1">
                  <a:lumMod val="75000"/>
                  <a:lumOff val="25000"/>
                </a:schemeClr>
              </a:solidFill>
            </a:endParaRPr>
          </a:p>
        </p:txBody>
      </p:sp>
      <p:sp>
        <p:nvSpPr>
          <p:cNvPr id="11" name="内容占位符 10"/>
          <p:cNvSpPr>
            <a:spLocks noGrp="1"/>
          </p:cNvSpPr>
          <p:nvPr>
            <p:ph sz="quarter" idx="15"/>
          </p:nvPr>
        </p:nvSpPr>
        <p:spPr>
          <a:xfrm>
            <a:off x="244802" y="104401"/>
            <a:ext cx="3732213" cy="571500"/>
          </a:xfrm>
        </p:spPr>
        <p:txBody>
          <a:bodyPr/>
          <a:lstStyle/>
          <a:p>
            <a:r>
              <a:rPr lang="en-US" altLang="zh-CN" dirty="0"/>
              <a:t>1.2 Python</a:t>
            </a:r>
            <a:r>
              <a:rPr lang="zh-CN" altLang="en-US" dirty="0">
                <a:solidFill>
                  <a:schemeClr val="bg1"/>
                </a:solidFill>
              </a:rPr>
              <a:t>开发环境</a:t>
            </a:r>
            <a:endParaRPr lang="zh-CN" altLang="en-US" dirty="0"/>
          </a:p>
          <a:p>
            <a:endParaRPr lang="zh-CN" altLang="en-US" dirty="0"/>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p:txBody>
          <a:bodyPr/>
          <a:lstStyle/>
          <a:p>
            <a:r>
              <a:rPr lang="en-US" altLang="zh-CN" dirty="0"/>
              <a:t>1.2.2 </a:t>
            </a:r>
            <a:r>
              <a:rPr lang="zh-CN" altLang="zh-CN" dirty="0"/>
              <a:t>在</a:t>
            </a:r>
            <a:r>
              <a:rPr lang="en-US" altLang="zh-CN" dirty="0"/>
              <a:t>Linux</a:t>
            </a:r>
            <a:r>
              <a:rPr lang="zh-CN" altLang="zh-CN" dirty="0"/>
              <a:t>系统中安装</a:t>
            </a:r>
            <a:r>
              <a:rPr lang="en-US" altLang="zh-CN" dirty="0"/>
              <a:t>Python 3</a:t>
            </a:r>
            <a:endParaRPr lang="zh-CN" altLang="zh-CN" dirty="0"/>
          </a:p>
        </p:txBody>
      </p:sp>
      <p:sp>
        <p:nvSpPr>
          <p:cNvPr id="11" name="内容占位符 10"/>
          <p:cNvSpPr>
            <a:spLocks noGrp="1"/>
          </p:cNvSpPr>
          <p:nvPr>
            <p:ph sz="quarter" idx="15"/>
          </p:nvPr>
        </p:nvSpPr>
        <p:spPr>
          <a:xfrm>
            <a:off x="244802" y="104401"/>
            <a:ext cx="3732213" cy="571500"/>
          </a:xfrm>
        </p:spPr>
        <p:txBody>
          <a:bodyPr/>
          <a:lstStyle/>
          <a:p>
            <a:r>
              <a:rPr lang="en-US" altLang="zh-CN" dirty="0"/>
              <a:t>1.2 Python</a:t>
            </a:r>
            <a:r>
              <a:rPr lang="zh-CN" altLang="en-US" dirty="0">
                <a:solidFill>
                  <a:schemeClr val="bg1"/>
                </a:solidFill>
              </a:rPr>
              <a:t>开发环境</a:t>
            </a:r>
            <a:endParaRPr lang="zh-CN" altLang="en-US" dirty="0"/>
          </a:p>
          <a:p>
            <a:endParaRPr lang="zh-CN" altLang="en-US" dirty="0"/>
          </a:p>
        </p:txBody>
      </p:sp>
      <p:sp>
        <p:nvSpPr>
          <p:cNvPr id="2" name="矩形 1"/>
          <p:cNvSpPr/>
          <p:nvPr/>
        </p:nvSpPr>
        <p:spPr>
          <a:xfrm>
            <a:off x="104272" y="1666211"/>
            <a:ext cx="8611465" cy="3139321"/>
          </a:xfrm>
          <a:prstGeom prst="rect">
            <a:avLst/>
          </a:prstGeom>
        </p:spPr>
        <p:txBody>
          <a:bodyPr wrap="square">
            <a:spAutoFit/>
          </a:bodyPr>
          <a:lstStyle/>
          <a:p>
            <a:pPr marL="114300" indent="266700" algn="just">
              <a:spcAft>
                <a:spcPts val="0"/>
              </a:spcAft>
            </a:pPr>
            <a:r>
              <a:rPr lang="zh-CN" altLang="zh-CN" sz="2400" kern="100" dirty="0">
                <a:solidFill>
                  <a:schemeClr val="tx1">
                    <a:lumMod val="75000"/>
                    <a:lumOff val="25000"/>
                  </a:schemeClr>
                </a:solidFill>
                <a:latin typeface="+mn-ea"/>
              </a:rPr>
              <a:t>由于安装时会使用</a:t>
            </a:r>
            <a:r>
              <a:rPr lang="en-US" altLang="zh-CN" sz="2400" kern="100" dirty="0" err="1">
                <a:solidFill>
                  <a:schemeClr val="tx1">
                    <a:lumMod val="75000"/>
                    <a:lumOff val="25000"/>
                  </a:schemeClr>
                </a:solidFill>
                <a:latin typeface="+mn-ea"/>
              </a:rPr>
              <a:t>gcc</a:t>
            </a:r>
            <a:r>
              <a:rPr lang="zh-CN" altLang="zh-CN" sz="2400" kern="100" dirty="0">
                <a:solidFill>
                  <a:schemeClr val="tx1">
                    <a:lumMod val="75000"/>
                    <a:lumOff val="25000"/>
                  </a:schemeClr>
                </a:solidFill>
                <a:latin typeface="+mn-ea"/>
              </a:rPr>
              <a:t>对</a:t>
            </a:r>
            <a:r>
              <a:rPr lang="en-US" altLang="zh-CN" sz="2400" kern="100" dirty="0">
                <a:solidFill>
                  <a:schemeClr val="tx1">
                    <a:lumMod val="75000"/>
                    <a:lumOff val="25000"/>
                  </a:schemeClr>
                </a:solidFill>
                <a:latin typeface="+mn-ea"/>
              </a:rPr>
              <a:t>Python 3</a:t>
            </a:r>
            <a:r>
              <a:rPr lang="zh-CN" altLang="zh-CN" sz="2400" kern="100" dirty="0">
                <a:solidFill>
                  <a:schemeClr val="tx1">
                    <a:lumMod val="75000"/>
                    <a:lumOff val="25000"/>
                  </a:schemeClr>
                </a:solidFill>
                <a:latin typeface="+mn-ea"/>
              </a:rPr>
              <a:t>进行编译，这里需要先安装</a:t>
            </a:r>
            <a:r>
              <a:rPr lang="en-US" altLang="zh-CN" sz="2400" kern="100" dirty="0" err="1">
                <a:solidFill>
                  <a:schemeClr val="tx1">
                    <a:lumMod val="75000"/>
                    <a:lumOff val="25000"/>
                  </a:schemeClr>
                </a:solidFill>
                <a:latin typeface="+mn-ea"/>
              </a:rPr>
              <a:t>gcc</a:t>
            </a:r>
            <a:r>
              <a:rPr lang="zh-CN" altLang="zh-CN" sz="2400" kern="100" dirty="0">
                <a:solidFill>
                  <a:schemeClr val="tx1">
                    <a:lumMod val="75000"/>
                    <a:lumOff val="25000"/>
                  </a:schemeClr>
                </a:solidFill>
                <a:latin typeface="+mn-ea"/>
              </a:rPr>
              <a:t>，在命令行中输入如下命令进行安装：</a:t>
            </a:r>
            <a:endParaRPr lang="zh-CN" altLang="zh-CN" sz="2400" kern="100" dirty="0">
              <a:solidFill>
                <a:schemeClr val="tx1">
                  <a:lumMod val="75000"/>
                  <a:lumOff val="25000"/>
                </a:schemeClr>
              </a:solidFill>
              <a:latin typeface="+mn-ea"/>
            </a:endParaRPr>
          </a:p>
          <a:p>
            <a:pPr marL="114935" indent="228600" algn="just" latinLnBrk="1">
              <a:spcAft>
                <a:spcPts val="0"/>
              </a:spcAft>
            </a:pPr>
            <a:r>
              <a:rPr lang="en-US" altLang="zh-CN" kern="100" dirty="0">
                <a:solidFill>
                  <a:srgbClr val="00B0F0"/>
                </a:solidFill>
                <a:latin typeface="+mn-ea"/>
              </a:rPr>
              <a:t>[</a:t>
            </a:r>
            <a:r>
              <a:rPr lang="en-US" altLang="zh-CN" kern="100" dirty="0" err="1">
                <a:solidFill>
                  <a:srgbClr val="00B0F0"/>
                </a:solidFill>
                <a:latin typeface="+mn-ea"/>
              </a:rPr>
              <a:t>root@python</a:t>
            </a:r>
            <a:r>
              <a:rPr lang="en-US" altLang="zh-CN" kern="100" dirty="0">
                <a:solidFill>
                  <a:srgbClr val="00B0F0"/>
                </a:solidFill>
                <a:latin typeface="+mn-ea"/>
              </a:rPr>
              <a:t> Desktop]# yum install </a:t>
            </a:r>
            <a:r>
              <a:rPr lang="en-US" altLang="zh-CN" kern="100" dirty="0" err="1">
                <a:solidFill>
                  <a:srgbClr val="00B0F0"/>
                </a:solidFill>
                <a:latin typeface="+mn-ea"/>
              </a:rPr>
              <a:t>gcc</a:t>
            </a:r>
            <a:r>
              <a:rPr lang="en-US" altLang="zh-CN" kern="100" dirty="0">
                <a:solidFill>
                  <a:srgbClr val="00B0F0"/>
                </a:solidFill>
                <a:latin typeface="+mn-ea"/>
              </a:rPr>
              <a:t> -y</a:t>
            </a:r>
            <a:endParaRPr lang="zh-CN" altLang="zh-CN" kern="100" dirty="0">
              <a:solidFill>
                <a:srgbClr val="00B0F0"/>
              </a:solidFill>
              <a:latin typeface="+mn-ea"/>
            </a:endParaRPr>
          </a:p>
          <a:p>
            <a:pPr marL="114300" indent="266700" algn="just">
              <a:spcAft>
                <a:spcPts val="0"/>
              </a:spcAft>
            </a:pPr>
            <a:r>
              <a:rPr lang="zh-CN" altLang="zh-CN" sz="2400" kern="100" dirty="0">
                <a:solidFill>
                  <a:schemeClr val="tx1">
                    <a:lumMod val="75000"/>
                    <a:lumOff val="25000"/>
                  </a:schemeClr>
                </a:solidFill>
                <a:latin typeface="+mn-ea"/>
              </a:rPr>
              <a:t>再使用</a:t>
            </a:r>
            <a:r>
              <a:rPr lang="en-US" altLang="zh-CN" sz="2400" kern="100" dirty="0" err="1">
                <a:solidFill>
                  <a:schemeClr val="tx1">
                    <a:lumMod val="75000"/>
                    <a:lumOff val="25000"/>
                  </a:schemeClr>
                </a:solidFill>
                <a:latin typeface="+mn-ea"/>
              </a:rPr>
              <a:t>wget</a:t>
            </a:r>
            <a:r>
              <a:rPr lang="zh-CN" altLang="zh-CN" sz="2400" kern="100" dirty="0">
                <a:solidFill>
                  <a:schemeClr val="tx1">
                    <a:lumMod val="75000"/>
                    <a:lumOff val="25000"/>
                  </a:schemeClr>
                </a:solidFill>
                <a:latin typeface="+mn-ea"/>
              </a:rPr>
              <a:t>命令到</a:t>
            </a:r>
            <a:r>
              <a:rPr lang="en-US" altLang="zh-CN" sz="2400" kern="100" dirty="0">
                <a:solidFill>
                  <a:schemeClr val="tx1">
                    <a:lumMod val="75000"/>
                    <a:lumOff val="25000"/>
                  </a:schemeClr>
                </a:solidFill>
                <a:latin typeface="+mn-ea"/>
              </a:rPr>
              <a:t>Python</a:t>
            </a:r>
            <a:r>
              <a:rPr lang="zh-CN" altLang="zh-CN" sz="2400" kern="100" dirty="0">
                <a:solidFill>
                  <a:schemeClr val="tx1">
                    <a:lumMod val="75000"/>
                    <a:lumOff val="25000"/>
                  </a:schemeClr>
                </a:solidFill>
                <a:latin typeface="+mn-ea"/>
              </a:rPr>
              <a:t>官网下载</a:t>
            </a:r>
            <a:r>
              <a:rPr lang="en-US" altLang="zh-CN" sz="2400" kern="100" dirty="0">
                <a:solidFill>
                  <a:schemeClr val="tx1">
                    <a:lumMod val="75000"/>
                    <a:lumOff val="25000"/>
                  </a:schemeClr>
                </a:solidFill>
                <a:latin typeface="+mn-ea"/>
              </a:rPr>
              <a:t>3.6.5</a:t>
            </a:r>
            <a:r>
              <a:rPr lang="zh-CN" altLang="zh-CN" sz="2400" kern="100" dirty="0">
                <a:solidFill>
                  <a:schemeClr val="tx1">
                    <a:lumMod val="75000"/>
                    <a:lumOff val="25000"/>
                  </a:schemeClr>
                </a:solidFill>
                <a:latin typeface="+mn-ea"/>
              </a:rPr>
              <a:t>的源码安装包，命令如下：</a:t>
            </a:r>
            <a:endParaRPr lang="zh-CN" altLang="zh-CN" sz="2400" kern="100" dirty="0">
              <a:solidFill>
                <a:schemeClr val="tx1">
                  <a:lumMod val="75000"/>
                  <a:lumOff val="25000"/>
                </a:schemeClr>
              </a:solidFill>
              <a:latin typeface="+mn-ea"/>
            </a:endParaRPr>
          </a:p>
          <a:p>
            <a:pPr marL="114935" indent="228600" algn="just" latinLnBrk="1">
              <a:spcAft>
                <a:spcPts val="0"/>
              </a:spcAft>
            </a:pPr>
            <a:r>
              <a:rPr lang="en-US" altLang="zh-CN" kern="100" dirty="0">
                <a:solidFill>
                  <a:srgbClr val="00B0F0"/>
                </a:solidFill>
                <a:latin typeface="+mn-ea"/>
              </a:rPr>
              <a:t>[</a:t>
            </a:r>
            <a:r>
              <a:rPr lang="en-US" altLang="zh-CN" kern="100" dirty="0" err="1">
                <a:solidFill>
                  <a:srgbClr val="00B0F0"/>
                </a:solidFill>
                <a:latin typeface="+mn-ea"/>
              </a:rPr>
              <a:t>root@python</a:t>
            </a:r>
            <a:r>
              <a:rPr lang="en-US" altLang="zh-CN" kern="100" dirty="0">
                <a:solidFill>
                  <a:srgbClr val="00B0F0"/>
                </a:solidFill>
                <a:latin typeface="+mn-ea"/>
              </a:rPr>
              <a:t> Desktop]# </a:t>
            </a:r>
            <a:r>
              <a:rPr lang="en-US" altLang="zh-CN" kern="100" dirty="0" err="1">
                <a:solidFill>
                  <a:srgbClr val="00B0F0"/>
                </a:solidFill>
                <a:latin typeface="+mn-ea"/>
              </a:rPr>
              <a:t>wget</a:t>
            </a:r>
            <a:r>
              <a:rPr lang="en-US" altLang="zh-CN" kern="100" dirty="0">
                <a:solidFill>
                  <a:srgbClr val="00B0F0"/>
                </a:solidFill>
                <a:latin typeface="+mn-ea"/>
              </a:rPr>
              <a:t> https://www.python.org/ftp/python/3.6.5/Python-3.6.5.tar.xz</a:t>
            </a:r>
            <a:endParaRPr lang="zh-CN" altLang="zh-CN" kern="100" dirty="0">
              <a:solidFill>
                <a:srgbClr val="00B0F0"/>
              </a:solidFill>
              <a:latin typeface="+mn-ea"/>
            </a:endParaRPr>
          </a:p>
          <a:p>
            <a:pPr marL="114300" indent="266700" algn="just">
              <a:spcAft>
                <a:spcPts val="0"/>
              </a:spcAft>
            </a:pPr>
            <a:r>
              <a:rPr lang="zh-CN" altLang="zh-CN" sz="2400" kern="100" dirty="0">
                <a:solidFill>
                  <a:schemeClr val="tx1">
                    <a:lumMod val="75000"/>
                    <a:lumOff val="25000"/>
                  </a:schemeClr>
                </a:solidFill>
                <a:latin typeface="+mn-ea"/>
              </a:rPr>
              <a:t>下载完成后使用</a:t>
            </a:r>
            <a:r>
              <a:rPr lang="en-US" altLang="zh-CN" sz="2400" kern="100" dirty="0">
                <a:solidFill>
                  <a:schemeClr val="tx1">
                    <a:lumMod val="75000"/>
                    <a:lumOff val="25000"/>
                  </a:schemeClr>
                </a:solidFill>
                <a:latin typeface="+mn-ea"/>
              </a:rPr>
              <a:t>tar</a:t>
            </a:r>
            <a:r>
              <a:rPr lang="zh-CN" altLang="zh-CN" sz="2400" kern="100" dirty="0">
                <a:solidFill>
                  <a:schemeClr val="tx1">
                    <a:lumMod val="75000"/>
                    <a:lumOff val="25000"/>
                  </a:schemeClr>
                </a:solidFill>
                <a:latin typeface="+mn-ea"/>
              </a:rPr>
              <a:t>命令对压缩包解压，命令如下：</a:t>
            </a:r>
            <a:endParaRPr lang="zh-CN" altLang="zh-CN" sz="2400" kern="100" dirty="0">
              <a:latin typeface="+mn-ea"/>
            </a:endParaRPr>
          </a:p>
          <a:p>
            <a:pPr marL="114935" indent="228600" algn="just" latinLnBrk="1">
              <a:spcAft>
                <a:spcPts val="0"/>
              </a:spcAft>
            </a:pPr>
            <a:r>
              <a:rPr lang="en-US" altLang="zh-CN" kern="100" dirty="0">
                <a:solidFill>
                  <a:srgbClr val="00B0F0"/>
                </a:solidFill>
                <a:latin typeface="+mn-ea"/>
              </a:rPr>
              <a:t>[</a:t>
            </a:r>
            <a:r>
              <a:rPr lang="en-US" altLang="zh-CN" kern="100" dirty="0" err="1">
                <a:solidFill>
                  <a:srgbClr val="00B0F0"/>
                </a:solidFill>
                <a:latin typeface="+mn-ea"/>
              </a:rPr>
              <a:t>root@python</a:t>
            </a:r>
            <a:r>
              <a:rPr lang="en-US" altLang="zh-CN" kern="100" dirty="0">
                <a:solidFill>
                  <a:srgbClr val="00B0F0"/>
                </a:solidFill>
                <a:latin typeface="+mn-ea"/>
              </a:rPr>
              <a:t> Desktop]# tar -</a:t>
            </a:r>
            <a:r>
              <a:rPr lang="en-US" altLang="zh-CN" kern="100" dirty="0" err="1">
                <a:solidFill>
                  <a:srgbClr val="00B0F0"/>
                </a:solidFill>
                <a:latin typeface="+mn-ea"/>
              </a:rPr>
              <a:t>xzvf</a:t>
            </a:r>
            <a:r>
              <a:rPr lang="en-US" altLang="zh-CN" kern="100" dirty="0">
                <a:solidFill>
                  <a:srgbClr val="00B0F0"/>
                </a:solidFill>
                <a:latin typeface="+mn-ea"/>
              </a:rPr>
              <a:t> Python-3.6.5.tar.xz</a:t>
            </a:r>
            <a:endParaRPr lang="zh-CN" altLang="zh-CN" kern="100" dirty="0">
              <a:solidFill>
                <a:srgbClr val="00B0F0"/>
              </a:solidFill>
              <a:latin typeface="+mn-ea"/>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p:txBody>
          <a:bodyPr/>
          <a:lstStyle/>
          <a:p>
            <a:r>
              <a:rPr lang="en-US" altLang="zh-CN" dirty="0"/>
              <a:t>1.2.2 </a:t>
            </a:r>
            <a:r>
              <a:rPr lang="zh-CN" altLang="zh-CN" dirty="0"/>
              <a:t>在</a:t>
            </a:r>
            <a:r>
              <a:rPr lang="en-US" altLang="zh-CN" dirty="0"/>
              <a:t>Linux</a:t>
            </a:r>
            <a:r>
              <a:rPr lang="zh-CN" altLang="zh-CN" dirty="0"/>
              <a:t>系统中安装</a:t>
            </a:r>
            <a:r>
              <a:rPr lang="en-US" altLang="zh-CN" dirty="0"/>
              <a:t>Python 3</a:t>
            </a:r>
            <a:endParaRPr lang="zh-CN" altLang="zh-CN" dirty="0"/>
          </a:p>
        </p:txBody>
      </p:sp>
      <p:sp>
        <p:nvSpPr>
          <p:cNvPr id="11" name="内容占位符 10"/>
          <p:cNvSpPr>
            <a:spLocks noGrp="1"/>
          </p:cNvSpPr>
          <p:nvPr>
            <p:ph sz="quarter" idx="15"/>
          </p:nvPr>
        </p:nvSpPr>
        <p:spPr>
          <a:xfrm>
            <a:off x="244802" y="104401"/>
            <a:ext cx="3732213" cy="571500"/>
          </a:xfrm>
        </p:spPr>
        <p:txBody>
          <a:bodyPr/>
          <a:lstStyle/>
          <a:p>
            <a:r>
              <a:rPr lang="en-US" altLang="zh-CN" dirty="0"/>
              <a:t>1.2 Python</a:t>
            </a:r>
            <a:r>
              <a:rPr lang="zh-CN" altLang="en-US" dirty="0">
                <a:solidFill>
                  <a:schemeClr val="bg1"/>
                </a:solidFill>
              </a:rPr>
              <a:t>开发环境</a:t>
            </a:r>
            <a:endParaRPr lang="zh-CN" altLang="en-US" dirty="0"/>
          </a:p>
          <a:p>
            <a:endParaRPr lang="zh-CN" altLang="en-US" dirty="0"/>
          </a:p>
        </p:txBody>
      </p:sp>
      <p:sp>
        <p:nvSpPr>
          <p:cNvPr id="2" name="矩形 1"/>
          <p:cNvSpPr/>
          <p:nvPr/>
        </p:nvSpPr>
        <p:spPr>
          <a:xfrm>
            <a:off x="711842" y="1857405"/>
            <a:ext cx="7691378" cy="1477328"/>
          </a:xfrm>
          <a:prstGeom prst="rect">
            <a:avLst/>
          </a:prstGeom>
        </p:spPr>
        <p:txBody>
          <a:bodyPr wrap="square">
            <a:spAutoFit/>
          </a:bodyPr>
          <a:lstStyle/>
          <a:p>
            <a:pPr marL="114300" indent="266700" algn="just">
              <a:spcAft>
                <a:spcPts val="0"/>
              </a:spcAft>
            </a:pPr>
            <a:r>
              <a:rPr lang="zh-CN" altLang="en-US" kern="100" dirty="0">
                <a:solidFill>
                  <a:schemeClr val="tx1">
                    <a:lumMod val="75000"/>
                    <a:lumOff val="25000"/>
                  </a:schemeClr>
                </a:solidFill>
                <a:latin typeface="+mn-ea"/>
              </a:rPr>
              <a:t>解压完成后</a:t>
            </a:r>
            <a:r>
              <a:rPr lang="zh-CN" altLang="zh-CN" kern="100" dirty="0">
                <a:solidFill>
                  <a:schemeClr val="tx1">
                    <a:lumMod val="75000"/>
                    <a:lumOff val="25000"/>
                  </a:schemeClr>
                </a:solidFill>
                <a:latin typeface="+mn-ea"/>
              </a:rPr>
              <a:t>会在当前目录下生产目录</a:t>
            </a:r>
            <a:r>
              <a:rPr lang="en-US" altLang="zh-CN" kern="100" dirty="0">
                <a:solidFill>
                  <a:schemeClr val="tx1">
                    <a:lumMod val="75000"/>
                    <a:lumOff val="25000"/>
                  </a:schemeClr>
                </a:solidFill>
                <a:latin typeface="+mn-ea"/>
              </a:rPr>
              <a:t>python-3.6.5</a:t>
            </a:r>
            <a:r>
              <a:rPr lang="zh-CN" altLang="zh-CN" kern="100" dirty="0">
                <a:solidFill>
                  <a:schemeClr val="tx1">
                    <a:lumMod val="75000"/>
                    <a:lumOff val="25000"/>
                  </a:schemeClr>
                </a:solidFill>
                <a:latin typeface="+mn-ea"/>
              </a:rPr>
              <a:t>，使用</a:t>
            </a:r>
            <a:r>
              <a:rPr lang="en-US" altLang="zh-CN" kern="100" dirty="0">
                <a:solidFill>
                  <a:schemeClr val="tx1">
                    <a:lumMod val="75000"/>
                    <a:lumOff val="25000"/>
                  </a:schemeClr>
                </a:solidFill>
                <a:latin typeface="+mn-ea"/>
              </a:rPr>
              <a:t>cd</a:t>
            </a:r>
            <a:r>
              <a:rPr lang="zh-CN" altLang="zh-CN" kern="100" dirty="0">
                <a:solidFill>
                  <a:schemeClr val="tx1">
                    <a:lumMod val="75000"/>
                    <a:lumOff val="25000"/>
                  </a:schemeClr>
                </a:solidFill>
                <a:latin typeface="+mn-ea"/>
              </a:rPr>
              <a:t>命令切换到该目录下，编译安装，命令如下：</a:t>
            </a:r>
            <a:endParaRPr lang="zh-CN" altLang="zh-CN" kern="100" dirty="0">
              <a:solidFill>
                <a:schemeClr val="tx1">
                  <a:lumMod val="75000"/>
                  <a:lumOff val="25000"/>
                </a:schemeClr>
              </a:solidFill>
              <a:latin typeface="+mn-ea"/>
            </a:endParaRPr>
          </a:p>
          <a:p>
            <a:pPr marL="114935" indent="228600" algn="just" latinLnBrk="1">
              <a:spcAft>
                <a:spcPts val="0"/>
              </a:spcAft>
            </a:pPr>
            <a:r>
              <a:rPr lang="en-US" altLang="zh-CN" kern="100" dirty="0">
                <a:solidFill>
                  <a:srgbClr val="00B0F0"/>
                </a:solidFill>
                <a:latin typeface="Arial" panose="020B0604020202020204" pitchFamily="34" charset="0"/>
                <a:ea typeface="宋体" panose="02010600030101010101" pitchFamily="2" charset="-122"/>
              </a:rPr>
              <a:t>[</a:t>
            </a:r>
            <a:r>
              <a:rPr lang="en-US" altLang="zh-CN" kern="100" dirty="0" err="1">
                <a:solidFill>
                  <a:srgbClr val="00B0F0"/>
                </a:solidFill>
                <a:latin typeface="Arial" panose="020B0604020202020204" pitchFamily="34" charset="0"/>
                <a:ea typeface="宋体" panose="02010600030101010101" pitchFamily="2" charset="-122"/>
              </a:rPr>
              <a:t>root@python</a:t>
            </a:r>
            <a:r>
              <a:rPr lang="en-US" altLang="zh-CN" kern="100" dirty="0">
                <a:solidFill>
                  <a:srgbClr val="00B0F0"/>
                </a:solidFill>
                <a:latin typeface="Arial" panose="020B0604020202020204" pitchFamily="34" charset="0"/>
                <a:ea typeface="宋体" panose="02010600030101010101" pitchFamily="2" charset="-122"/>
              </a:rPr>
              <a:t> Desktop]# cd python-3.6.5</a:t>
            </a:r>
            <a:endParaRPr lang="zh-CN" altLang="zh-CN" kern="100" dirty="0">
              <a:solidFill>
                <a:srgbClr val="00B0F0"/>
              </a:solidFill>
              <a:latin typeface="Arial" panose="020B0604020202020204" pitchFamily="34" charset="0"/>
              <a:ea typeface="宋体" panose="02010600030101010101" pitchFamily="2" charset="-122"/>
            </a:endParaRPr>
          </a:p>
          <a:p>
            <a:pPr marL="114935" indent="228600" algn="just" latinLnBrk="1">
              <a:spcAft>
                <a:spcPts val="0"/>
              </a:spcAft>
            </a:pPr>
            <a:r>
              <a:rPr lang="en-US" altLang="zh-CN" kern="100" dirty="0">
                <a:solidFill>
                  <a:srgbClr val="00B0F0"/>
                </a:solidFill>
                <a:latin typeface="Arial" panose="020B0604020202020204" pitchFamily="34" charset="0"/>
                <a:ea typeface="宋体" panose="02010600030101010101" pitchFamily="2" charset="-122"/>
              </a:rPr>
              <a:t>[</a:t>
            </a:r>
            <a:r>
              <a:rPr lang="en-US" altLang="zh-CN" kern="100" dirty="0" err="1">
                <a:solidFill>
                  <a:srgbClr val="00B0F0"/>
                </a:solidFill>
                <a:latin typeface="Arial" panose="020B0604020202020204" pitchFamily="34" charset="0"/>
                <a:ea typeface="宋体" panose="02010600030101010101" pitchFamily="2" charset="-122"/>
              </a:rPr>
              <a:t>root@python</a:t>
            </a:r>
            <a:r>
              <a:rPr lang="en-US" altLang="zh-CN" kern="100" dirty="0">
                <a:solidFill>
                  <a:srgbClr val="00B0F0"/>
                </a:solidFill>
                <a:latin typeface="Arial" panose="020B0604020202020204" pitchFamily="34" charset="0"/>
                <a:ea typeface="宋体" panose="02010600030101010101" pitchFamily="2" charset="-122"/>
              </a:rPr>
              <a:t> python-3.6.5]# ./configure</a:t>
            </a:r>
            <a:endParaRPr lang="zh-CN" altLang="zh-CN" kern="100" dirty="0">
              <a:solidFill>
                <a:srgbClr val="00B0F0"/>
              </a:solidFill>
              <a:latin typeface="Arial" panose="020B0604020202020204" pitchFamily="34" charset="0"/>
              <a:ea typeface="宋体" panose="02010600030101010101" pitchFamily="2" charset="-122"/>
            </a:endParaRPr>
          </a:p>
          <a:p>
            <a:pPr marL="114935" indent="228600" algn="just" latinLnBrk="1">
              <a:spcAft>
                <a:spcPts val="0"/>
              </a:spcAft>
            </a:pPr>
            <a:r>
              <a:rPr lang="en-US" altLang="zh-CN" kern="100" dirty="0">
                <a:solidFill>
                  <a:srgbClr val="00B0F0"/>
                </a:solidFill>
                <a:latin typeface="Arial" panose="020B0604020202020204" pitchFamily="34" charset="0"/>
                <a:ea typeface="宋体" panose="02010600030101010101" pitchFamily="2" charset="-122"/>
              </a:rPr>
              <a:t>[</a:t>
            </a:r>
            <a:r>
              <a:rPr lang="en-US" altLang="zh-CN" kern="100" dirty="0" err="1">
                <a:solidFill>
                  <a:srgbClr val="00B0F0"/>
                </a:solidFill>
                <a:latin typeface="Arial" panose="020B0604020202020204" pitchFamily="34" charset="0"/>
                <a:ea typeface="宋体" panose="02010600030101010101" pitchFamily="2" charset="-122"/>
              </a:rPr>
              <a:t>root@python</a:t>
            </a:r>
            <a:r>
              <a:rPr lang="en-US" altLang="zh-CN" kern="100" dirty="0">
                <a:solidFill>
                  <a:srgbClr val="00B0F0"/>
                </a:solidFill>
                <a:latin typeface="Arial" panose="020B0604020202020204" pitchFamily="34" charset="0"/>
                <a:ea typeface="宋体" panose="02010600030101010101" pitchFamily="2" charset="-122"/>
              </a:rPr>
              <a:t> python-3.6.5]# make &amp;&amp; make install</a:t>
            </a:r>
            <a:endParaRPr lang="zh-CN" altLang="zh-CN" kern="100" dirty="0">
              <a:solidFill>
                <a:srgbClr val="00B0F0"/>
              </a:solidFill>
              <a:latin typeface="Arial" panose="020B0604020202020204" pitchFamily="34" charset="0"/>
              <a:ea typeface="宋体" panose="02010600030101010101" pitchFamily="2" charset="-122"/>
            </a:endParaRPr>
          </a:p>
        </p:txBody>
      </p:sp>
      <p:sp>
        <p:nvSpPr>
          <p:cNvPr id="7" name="文本框 6"/>
          <p:cNvSpPr txBox="1"/>
          <p:nvPr/>
        </p:nvSpPr>
        <p:spPr>
          <a:xfrm>
            <a:off x="711842" y="3699004"/>
            <a:ext cx="7774570" cy="646331"/>
          </a:xfrm>
          <a:prstGeom prst="rect">
            <a:avLst/>
          </a:prstGeom>
          <a:noFill/>
        </p:spPr>
        <p:txBody>
          <a:bodyPr wrap="square" rtlCol="0">
            <a:spAutoFit/>
          </a:bodyPr>
          <a:lstStyle/>
          <a:p>
            <a:pPr indent="457200"/>
            <a:r>
              <a:rPr lang="zh-CN" altLang="zh-CN" dirty="0">
                <a:solidFill>
                  <a:schemeClr val="tx1">
                    <a:lumMod val="75000"/>
                    <a:lumOff val="25000"/>
                  </a:schemeClr>
                </a:solidFill>
              </a:rPr>
              <a:t>编译安装完成后，在命令行使用</a:t>
            </a:r>
            <a:r>
              <a:rPr lang="en-US" altLang="zh-CN" dirty="0">
                <a:solidFill>
                  <a:schemeClr val="tx1">
                    <a:lumMod val="75000"/>
                    <a:lumOff val="25000"/>
                  </a:schemeClr>
                </a:solidFill>
              </a:rPr>
              <a:t> </a:t>
            </a:r>
            <a:r>
              <a:rPr lang="en-US" altLang="zh-CN" dirty="0">
                <a:solidFill>
                  <a:srgbClr val="00B0F0"/>
                </a:solidFill>
              </a:rPr>
              <a:t>Python3 </a:t>
            </a:r>
            <a:r>
              <a:rPr lang="zh-CN" altLang="zh-CN" dirty="0">
                <a:solidFill>
                  <a:schemeClr val="tx1">
                    <a:lumMod val="75000"/>
                    <a:lumOff val="25000"/>
                  </a:schemeClr>
                </a:solidFill>
              </a:rPr>
              <a:t>命令运行</a:t>
            </a:r>
            <a:r>
              <a:rPr lang="en-US" altLang="zh-CN" dirty="0">
                <a:solidFill>
                  <a:schemeClr val="tx1">
                    <a:lumMod val="75000"/>
                    <a:lumOff val="25000"/>
                  </a:schemeClr>
                </a:solidFill>
              </a:rPr>
              <a:t>Python3</a:t>
            </a:r>
            <a:r>
              <a:rPr lang="zh-CN" altLang="zh-CN" dirty="0">
                <a:solidFill>
                  <a:schemeClr val="tx1">
                    <a:lumMod val="75000"/>
                    <a:lumOff val="25000"/>
                  </a:schemeClr>
                </a:solidFill>
              </a:rPr>
              <a:t>的解释器，验证安装，如</a:t>
            </a:r>
            <a:r>
              <a:rPr lang="zh-CN" altLang="en-US" dirty="0">
                <a:solidFill>
                  <a:schemeClr val="tx1">
                    <a:lumMod val="75000"/>
                    <a:lumOff val="25000"/>
                  </a:schemeClr>
                </a:solidFill>
              </a:rPr>
              <a:t>下</a:t>
            </a:r>
            <a:r>
              <a:rPr lang="zh-CN" altLang="zh-CN" dirty="0">
                <a:solidFill>
                  <a:schemeClr val="tx1">
                    <a:lumMod val="75000"/>
                    <a:lumOff val="25000"/>
                  </a:schemeClr>
                </a:solidFill>
              </a:rPr>
              <a:t>图所示</a:t>
            </a:r>
            <a:endParaRPr lang="zh-CN" altLang="zh-CN" dirty="0">
              <a:solidFill>
                <a:schemeClr val="tx1">
                  <a:lumMod val="75000"/>
                  <a:lumOff val="25000"/>
                </a:schemeClr>
              </a:solidFill>
            </a:endParaRPr>
          </a:p>
        </p:txBody>
      </p:sp>
      <p:pic>
        <p:nvPicPr>
          <p:cNvPr id="19" name="图片 18" descr="图1"/>
          <p:cNvPicPr/>
          <p:nvPr/>
        </p:nvPicPr>
        <p:blipFill>
          <a:blip r:embed="rId1" cstate="print">
            <a:extLst>
              <a:ext uri="{28A0092B-C50C-407E-A947-70E740481C1C}">
                <a14:useLocalDpi xmlns:a14="http://schemas.microsoft.com/office/drawing/2010/main" val="0"/>
              </a:ext>
            </a:extLst>
          </a:blip>
          <a:srcRect r="9344"/>
          <a:stretch>
            <a:fillRect/>
          </a:stretch>
        </p:blipFill>
        <p:spPr bwMode="auto">
          <a:xfrm>
            <a:off x="1038539" y="4493219"/>
            <a:ext cx="7066922" cy="1293636"/>
          </a:xfrm>
          <a:prstGeom prst="rect">
            <a:avLst/>
          </a:prstGeom>
          <a:noFill/>
          <a:ln>
            <a:noFill/>
          </a:ln>
        </p:spPr>
      </p:pic>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p:txBody>
          <a:bodyPr/>
          <a:lstStyle/>
          <a:p>
            <a:r>
              <a:rPr lang="en-US" altLang="zh-CN" dirty="0"/>
              <a:t>1.2.3 </a:t>
            </a:r>
            <a:r>
              <a:rPr lang="zh-CN" altLang="zh-CN" dirty="0"/>
              <a:t>在</a:t>
            </a:r>
            <a:r>
              <a:rPr lang="en-US" altLang="zh-CN" dirty="0"/>
              <a:t>Mac OS</a:t>
            </a:r>
            <a:r>
              <a:rPr lang="zh-CN" altLang="zh-CN" dirty="0"/>
              <a:t>系统中安装</a:t>
            </a:r>
            <a:r>
              <a:rPr lang="en-US" altLang="zh-CN" dirty="0"/>
              <a:t>Python 3</a:t>
            </a:r>
            <a:endParaRPr lang="zh-CN" altLang="zh-CN" dirty="0"/>
          </a:p>
        </p:txBody>
      </p:sp>
      <p:sp>
        <p:nvSpPr>
          <p:cNvPr id="11" name="内容占位符 10"/>
          <p:cNvSpPr>
            <a:spLocks noGrp="1"/>
          </p:cNvSpPr>
          <p:nvPr>
            <p:ph sz="quarter" idx="15"/>
          </p:nvPr>
        </p:nvSpPr>
        <p:spPr>
          <a:xfrm>
            <a:off x="244802" y="104401"/>
            <a:ext cx="3732213" cy="571500"/>
          </a:xfrm>
        </p:spPr>
        <p:txBody>
          <a:bodyPr/>
          <a:lstStyle/>
          <a:p>
            <a:r>
              <a:rPr lang="en-US" altLang="zh-CN" dirty="0"/>
              <a:t>1.2 Python</a:t>
            </a:r>
            <a:r>
              <a:rPr lang="zh-CN" altLang="en-US" dirty="0">
                <a:solidFill>
                  <a:schemeClr val="bg1"/>
                </a:solidFill>
              </a:rPr>
              <a:t>开发环境</a:t>
            </a:r>
            <a:endParaRPr lang="zh-CN" altLang="en-US" dirty="0"/>
          </a:p>
          <a:p>
            <a:endParaRPr lang="zh-CN" altLang="en-US" dirty="0"/>
          </a:p>
        </p:txBody>
      </p:sp>
      <p:sp>
        <p:nvSpPr>
          <p:cNvPr id="2" name="矩形 1"/>
          <p:cNvSpPr/>
          <p:nvPr/>
        </p:nvSpPr>
        <p:spPr>
          <a:xfrm>
            <a:off x="1406324" y="1666211"/>
            <a:ext cx="7193666" cy="923330"/>
          </a:xfrm>
          <a:prstGeom prst="rect">
            <a:avLst/>
          </a:prstGeom>
        </p:spPr>
        <p:txBody>
          <a:bodyPr wrap="square">
            <a:spAutoFit/>
          </a:bodyPr>
          <a:lstStyle/>
          <a:p>
            <a:pPr indent="457200"/>
            <a:r>
              <a:rPr lang="en-US" altLang="zh-CN" kern="100" dirty="0">
                <a:solidFill>
                  <a:schemeClr val="tx1">
                    <a:lumMod val="75000"/>
                    <a:lumOff val="25000"/>
                  </a:schemeClr>
                </a:solidFill>
                <a:latin typeface="+mn-ea"/>
              </a:rPr>
              <a:t>Mac</a:t>
            </a:r>
            <a:r>
              <a:rPr lang="zh-CN" altLang="zh-CN" kern="100" dirty="0">
                <a:solidFill>
                  <a:schemeClr val="tx1">
                    <a:lumMod val="75000"/>
                    <a:lumOff val="25000"/>
                  </a:schemeClr>
                </a:solidFill>
                <a:latin typeface="+mn-ea"/>
                <a:cs typeface="Times New Roman" panose="02020603050405020304" pitchFamily="18" charset="0"/>
              </a:rPr>
              <a:t>上自带的是是</a:t>
            </a:r>
            <a:r>
              <a:rPr lang="en-US" altLang="zh-CN" kern="100" dirty="0">
                <a:solidFill>
                  <a:schemeClr val="tx1">
                    <a:lumMod val="75000"/>
                    <a:lumOff val="25000"/>
                  </a:schemeClr>
                </a:solidFill>
                <a:latin typeface="+mn-ea"/>
              </a:rPr>
              <a:t>Python</a:t>
            </a:r>
            <a:r>
              <a:rPr lang="zh-CN" altLang="zh-CN" kern="100" dirty="0">
                <a:solidFill>
                  <a:schemeClr val="tx1">
                    <a:lumMod val="75000"/>
                    <a:lumOff val="25000"/>
                  </a:schemeClr>
                </a:solidFill>
                <a:latin typeface="+mn-ea"/>
                <a:cs typeface="Times New Roman" panose="02020603050405020304" pitchFamily="18" charset="0"/>
              </a:rPr>
              <a:t>版本</a:t>
            </a:r>
            <a:r>
              <a:rPr lang="en-US" altLang="zh-CN" kern="100" dirty="0">
                <a:solidFill>
                  <a:schemeClr val="tx1">
                    <a:lumMod val="75000"/>
                    <a:lumOff val="25000"/>
                  </a:schemeClr>
                </a:solidFill>
                <a:latin typeface="+mn-ea"/>
              </a:rPr>
              <a:t>2.X</a:t>
            </a:r>
            <a:r>
              <a:rPr lang="zh-CN" altLang="zh-CN" kern="100" dirty="0">
                <a:solidFill>
                  <a:schemeClr val="tx1">
                    <a:lumMod val="75000"/>
                    <a:lumOff val="25000"/>
                  </a:schemeClr>
                </a:solidFill>
                <a:latin typeface="+mn-ea"/>
                <a:cs typeface="Times New Roman" panose="02020603050405020304" pitchFamily="18" charset="0"/>
              </a:rPr>
              <a:t>，如果需要</a:t>
            </a:r>
            <a:r>
              <a:rPr lang="en-US" altLang="zh-CN" kern="100" dirty="0">
                <a:solidFill>
                  <a:schemeClr val="tx1">
                    <a:lumMod val="75000"/>
                    <a:lumOff val="25000"/>
                  </a:schemeClr>
                </a:solidFill>
                <a:latin typeface="+mn-ea"/>
              </a:rPr>
              <a:t>Python 3.X</a:t>
            </a:r>
            <a:r>
              <a:rPr lang="zh-CN" altLang="zh-CN" kern="100" dirty="0">
                <a:solidFill>
                  <a:schemeClr val="tx1">
                    <a:lumMod val="75000"/>
                    <a:lumOff val="25000"/>
                  </a:schemeClr>
                </a:solidFill>
                <a:latin typeface="+mn-ea"/>
                <a:cs typeface="Times New Roman" panose="02020603050405020304" pitchFamily="18" charset="0"/>
              </a:rPr>
              <a:t>，则需要自己手动进行安装可以使用</a:t>
            </a:r>
            <a:r>
              <a:rPr lang="en-US" altLang="zh-CN" kern="100" dirty="0">
                <a:solidFill>
                  <a:schemeClr val="tx1">
                    <a:lumMod val="75000"/>
                    <a:lumOff val="25000"/>
                  </a:schemeClr>
                </a:solidFill>
                <a:latin typeface="+mn-ea"/>
                <a:cs typeface="Times New Roman" panose="02020603050405020304" pitchFamily="18" charset="0"/>
              </a:rPr>
              <a:t>  </a:t>
            </a:r>
            <a:r>
              <a:rPr lang="en-US" altLang="zh-CN" kern="100" dirty="0">
                <a:solidFill>
                  <a:srgbClr val="00B0F0"/>
                </a:solidFill>
                <a:latin typeface="+mn-ea"/>
              </a:rPr>
              <a:t>Python –V</a:t>
            </a:r>
            <a:r>
              <a:rPr lang="en-US" altLang="zh-CN" kern="100" dirty="0">
                <a:solidFill>
                  <a:schemeClr val="tx1">
                    <a:lumMod val="75000"/>
                    <a:lumOff val="25000"/>
                  </a:schemeClr>
                </a:solidFill>
                <a:latin typeface="+mn-ea"/>
              </a:rPr>
              <a:t>  </a:t>
            </a:r>
            <a:r>
              <a:rPr lang="zh-CN" altLang="zh-CN" kern="100" dirty="0">
                <a:solidFill>
                  <a:schemeClr val="tx1">
                    <a:lumMod val="75000"/>
                    <a:lumOff val="25000"/>
                  </a:schemeClr>
                </a:solidFill>
                <a:latin typeface="+mn-ea"/>
                <a:cs typeface="Times New Roman" panose="02020603050405020304" pitchFamily="18" charset="0"/>
              </a:rPr>
              <a:t>在终端查看自己的</a:t>
            </a:r>
            <a:r>
              <a:rPr lang="en-US" altLang="zh-CN" kern="100" dirty="0">
                <a:solidFill>
                  <a:schemeClr val="tx1">
                    <a:lumMod val="75000"/>
                    <a:lumOff val="25000"/>
                  </a:schemeClr>
                </a:solidFill>
                <a:latin typeface="+mn-ea"/>
              </a:rPr>
              <a:t>Python</a:t>
            </a:r>
            <a:r>
              <a:rPr lang="zh-CN" altLang="zh-CN" kern="100" dirty="0">
                <a:solidFill>
                  <a:schemeClr val="tx1">
                    <a:lumMod val="75000"/>
                    <a:lumOff val="25000"/>
                  </a:schemeClr>
                </a:solidFill>
                <a:latin typeface="+mn-ea"/>
                <a:cs typeface="Times New Roman" panose="02020603050405020304" pitchFamily="18" charset="0"/>
              </a:rPr>
              <a:t>版本</a:t>
            </a:r>
            <a:r>
              <a:rPr lang="zh-CN" altLang="en-US" kern="100" dirty="0">
                <a:solidFill>
                  <a:schemeClr val="tx1">
                    <a:lumMod val="75000"/>
                    <a:lumOff val="25000"/>
                  </a:schemeClr>
                </a:solidFill>
                <a:latin typeface="+mn-ea"/>
                <a:cs typeface="Times New Roman" panose="02020603050405020304" pitchFamily="18" charset="0"/>
              </a:rPr>
              <a:t>。</a:t>
            </a:r>
            <a:endParaRPr lang="zh-CN" altLang="en-US" kern="100" dirty="0">
              <a:solidFill>
                <a:schemeClr val="tx1">
                  <a:lumMod val="75000"/>
                  <a:lumOff val="25000"/>
                </a:schemeClr>
              </a:solidFill>
              <a:latin typeface="+mn-ea"/>
              <a:cs typeface="Times New Roman" panose="02020603050405020304" pitchFamily="18" charset="0"/>
            </a:endParaRPr>
          </a:p>
        </p:txBody>
      </p:sp>
      <p:pic>
        <p:nvPicPr>
          <p:cNvPr id="6" name="内容占位符 5" descr="屏幕快照 2018-05-17 上午9"/>
          <p:cNvPicPr>
            <a:picLocks noGrp="1"/>
          </p:cNvPicPr>
          <p:nvPr>
            <p:ph sz="quarter" idx="14"/>
          </p:nvPr>
        </p:nvPicPr>
        <p:blipFill rotWithShape="1">
          <a:blip r:embed="rId1">
            <a:extLst>
              <a:ext uri="{28A0092B-C50C-407E-A947-70E740481C1C}">
                <a14:useLocalDpi xmlns:a14="http://schemas.microsoft.com/office/drawing/2010/main" val="0"/>
              </a:ext>
            </a:extLst>
          </a:blip>
          <a:srcRect b="34713"/>
          <a:stretch>
            <a:fillRect/>
          </a:stretch>
        </p:blipFill>
        <p:spPr bwMode="auto">
          <a:xfrm>
            <a:off x="1957146" y="2589541"/>
            <a:ext cx="4964515" cy="1369001"/>
          </a:xfrm>
          <a:prstGeom prst="rect">
            <a:avLst/>
          </a:prstGeom>
          <a:noFill/>
          <a:ln>
            <a:noFill/>
          </a:ln>
        </p:spPr>
      </p:pic>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dirty="0"/>
              <a:t>第一章  </a:t>
            </a:r>
            <a:r>
              <a:rPr lang="en-US" altLang="zh-CN" dirty="0"/>
              <a:t>Python 3 </a:t>
            </a:r>
            <a:r>
              <a:rPr lang="zh-CN" altLang="en-US" dirty="0"/>
              <a:t>概述</a:t>
            </a:r>
            <a:endParaRPr lang="zh-CN" altLang="en-US" dirty="0"/>
          </a:p>
        </p:txBody>
      </p:sp>
      <p:sp>
        <p:nvSpPr>
          <p:cNvPr id="3" name="文本占位符 2"/>
          <p:cNvSpPr>
            <a:spLocks noGrp="1"/>
          </p:cNvSpPr>
          <p:nvPr>
            <p:ph type="body" sz="quarter" idx="14"/>
          </p:nvPr>
        </p:nvSpPr>
        <p:spPr/>
        <p:txBody>
          <a:bodyPr/>
          <a:lstStyle/>
          <a:p>
            <a:pPr marL="0" indent="0">
              <a:buNone/>
            </a:pPr>
            <a:r>
              <a:rPr lang="en-US" altLang="zh-CN" dirty="0">
                <a:solidFill>
                  <a:schemeClr val="bg1"/>
                </a:solidFill>
              </a:rPr>
              <a:t>1.1 Python </a:t>
            </a:r>
            <a:r>
              <a:rPr lang="zh-CN" altLang="en-US" dirty="0">
                <a:solidFill>
                  <a:schemeClr val="bg1"/>
                </a:solidFill>
              </a:rPr>
              <a:t>简介</a:t>
            </a:r>
            <a:endParaRPr lang="zh-CN" altLang="en-US" dirty="0">
              <a:solidFill>
                <a:schemeClr val="bg1"/>
              </a:solidFill>
            </a:endParaRPr>
          </a:p>
        </p:txBody>
      </p:sp>
      <p:sp>
        <p:nvSpPr>
          <p:cNvPr id="4" name="文本占位符 3"/>
          <p:cNvSpPr>
            <a:spLocks noGrp="1"/>
          </p:cNvSpPr>
          <p:nvPr>
            <p:ph type="body" sz="quarter" idx="15"/>
          </p:nvPr>
        </p:nvSpPr>
        <p:spPr/>
        <p:txBody>
          <a:bodyPr/>
          <a:lstStyle/>
          <a:p>
            <a:pPr marL="0" indent="0">
              <a:buNone/>
            </a:pPr>
            <a:r>
              <a:rPr lang="en-US" altLang="zh-CN" dirty="0">
                <a:solidFill>
                  <a:schemeClr val="tx1">
                    <a:lumMod val="75000"/>
                    <a:lumOff val="25000"/>
                  </a:schemeClr>
                </a:solidFill>
              </a:rPr>
              <a:t>1.2 Python</a:t>
            </a:r>
            <a:r>
              <a:rPr lang="zh-CN" altLang="en-US" dirty="0">
                <a:solidFill>
                  <a:schemeClr val="tx1">
                    <a:lumMod val="75000"/>
                    <a:lumOff val="25000"/>
                  </a:schemeClr>
                </a:solidFill>
              </a:rPr>
              <a:t>开发环境</a:t>
            </a:r>
            <a:endParaRPr lang="zh-CN" altLang="en-US" dirty="0">
              <a:solidFill>
                <a:schemeClr val="tx1">
                  <a:lumMod val="75000"/>
                  <a:lumOff val="25000"/>
                </a:schemeClr>
              </a:solidFill>
            </a:endParaRPr>
          </a:p>
        </p:txBody>
      </p:sp>
      <p:sp>
        <p:nvSpPr>
          <p:cNvPr id="5" name="文本占位符 4"/>
          <p:cNvSpPr>
            <a:spLocks noGrp="1"/>
          </p:cNvSpPr>
          <p:nvPr>
            <p:ph type="body" sz="quarter" idx="16"/>
          </p:nvPr>
        </p:nvSpPr>
        <p:spPr/>
        <p:txBody>
          <a:bodyPr/>
          <a:lstStyle/>
          <a:p>
            <a:pPr marL="0" indent="0">
              <a:buNone/>
            </a:pPr>
            <a:r>
              <a:rPr lang="en-US" altLang="zh-CN" dirty="0">
                <a:solidFill>
                  <a:schemeClr val="tx1">
                    <a:lumMod val="75000"/>
                    <a:lumOff val="25000"/>
                  </a:schemeClr>
                </a:solidFill>
              </a:rPr>
              <a:t>1.3 </a:t>
            </a:r>
            <a:r>
              <a:rPr lang="zh-CN" altLang="en-US" dirty="0">
                <a:solidFill>
                  <a:schemeClr val="tx1">
                    <a:lumMod val="75000"/>
                    <a:lumOff val="25000"/>
                  </a:schemeClr>
                </a:solidFill>
              </a:rPr>
              <a:t>第一个程序 </a:t>
            </a:r>
            <a:r>
              <a:rPr lang="en-US" altLang="zh-CN" dirty="0">
                <a:solidFill>
                  <a:schemeClr val="tx1">
                    <a:lumMod val="75000"/>
                    <a:lumOff val="25000"/>
                  </a:schemeClr>
                </a:solidFill>
              </a:rPr>
              <a:t>Hello World </a:t>
            </a:r>
            <a:r>
              <a:rPr lang="zh-CN" altLang="en-US" dirty="0">
                <a:solidFill>
                  <a:schemeClr val="tx1">
                    <a:lumMod val="75000"/>
                    <a:lumOff val="25000"/>
                  </a:schemeClr>
                </a:solidFill>
              </a:rPr>
              <a:t>！</a:t>
            </a:r>
            <a:endParaRPr lang="zh-CN" altLang="en-US" dirty="0">
              <a:solidFill>
                <a:schemeClr val="tx1">
                  <a:lumMod val="75000"/>
                  <a:lumOff val="25000"/>
                </a:schemeClr>
              </a:solidFill>
            </a:endParaRPr>
          </a:p>
        </p:txBody>
      </p:sp>
      <p:sp>
        <p:nvSpPr>
          <p:cNvPr id="6" name="文本占位符 5"/>
          <p:cNvSpPr>
            <a:spLocks noGrp="1"/>
          </p:cNvSpPr>
          <p:nvPr>
            <p:ph type="body" sz="quarter" idx="17"/>
          </p:nvPr>
        </p:nvSpPr>
        <p:spPr/>
        <p:txBody>
          <a:bodyPr/>
          <a:lstStyle/>
          <a:p>
            <a:pPr marL="0" indent="0">
              <a:buNone/>
            </a:pPr>
            <a:r>
              <a:rPr lang="en-US" altLang="zh-CN" dirty="0">
                <a:solidFill>
                  <a:schemeClr val="tx1">
                    <a:lumMod val="75000"/>
                    <a:lumOff val="25000"/>
                  </a:schemeClr>
                </a:solidFill>
              </a:rPr>
              <a:t>1.6 </a:t>
            </a:r>
            <a:r>
              <a:rPr lang="zh-CN" altLang="en-US" dirty="0">
                <a:solidFill>
                  <a:schemeClr val="tx1">
                    <a:lumMod val="75000"/>
                    <a:lumOff val="25000"/>
                  </a:schemeClr>
                </a:solidFill>
              </a:rPr>
              <a:t>习题</a:t>
            </a:r>
            <a:endParaRPr lang="zh-CN" altLang="en-US" dirty="0">
              <a:solidFill>
                <a:schemeClr val="tx1">
                  <a:lumMod val="75000"/>
                  <a:lumOff val="25000"/>
                </a:schemeClr>
              </a:solidFill>
            </a:endParaRPr>
          </a:p>
        </p:txBody>
      </p:sp>
      <p:sp>
        <p:nvSpPr>
          <p:cNvPr id="7" name="文本占位符 6"/>
          <p:cNvSpPr>
            <a:spLocks noGrp="1"/>
          </p:cNvSpPr>
          <p:nvPr>
            <p:ph type="body" sz="quarter" idx="18"/>
          </p:nvPr>
        </p:nvSpPr>
        <p:spPr/>
        <p:txBody>
          <a:bodyPr/>
          <a:lstStyle/>
          <a:p>
            <a:pPr marL="0" indent="0">
              <a:buNone/>
            </a:pPr>
            <a:r>
              <a:rPr lang="en-US" altLang="zh-CN" dirty="0">
                <a:solidFill>
                  <a:schemeClr val="tx1">
                    <a:lumMod val="75000"/>
                    <a:lumOff val="25000"/>
                  </a:schemeClr>
                </a:solidFill>
              </a:rPr>
              <a:t>1.4 </a:t>
            </a:r>
            <a:r>
              <a:rPr lang="zh-CN" altLang="en-US" dirty="0">
                <a:solidFill>
                  <a:schemeClr val="tx1">
                    <a:lumMod val="75000"/>
                    <a:lumOff val="25000"/>
                  </a:schemeClr>
                </a:solidFill>
              </a:rPr>
              <a:t>实验</a:t>
            </a:r>
            <a:endParaRPr lang="zh-CN" altLang="en-US" dirty="0">
              <a:solidFill>
                <a:schemeClr val="tx1">
                  <a:lumMod val="75000"/>
                  <a:lumOff val="25000"/>
                </a:schemeClr>
              </a:solidFill>
            </a:endParaRPr>
          </a:p>
        </p:txBody>
      </p:sp>
      <p:sp>
        <p:nvSpPr>
          <p:cNvPr id="8" name="文本占位符 7"/>
          <p:cNvSpPr>
            <a:spLocks noGrp="1"/>
          </p:cNvSpPr>
          <p:nvPr>
            <p:ph type="body" sz="quarter" idx="19"/>
          </p:nvPr>
        </p:nvSpPr>
        <p:spPr/>
        <p:txBody>
          <a:bodyPr/>
          <a:lstStyle/>
          <a:p>
            <a:pPr marL="0" indent="0">
              <a:buNone/>
            </a:pPr>
            <a:r>
              <a:rPr lang="en-US" altLang="zh-CN" dirty="0">
                <a:solidFill>
                  <a:schemeClr val="tx1">
                    <a:lumMod val="75000"/>
                    <a:lumOff val="25000"/>
                  </a:schemeClr>
                </a:solidFill>
              </a:rPr>
              <a:t>1.5 </a:t>
            </a:r>
            <a:r>
              <a:rPr lang="zh-CN" altLang="en-US" dirty="0">
                <a:solidFill>
                  <a:schemeClr val="tx1">
                    <a:lumMod val="75000"/>
                    <a:lumOff val="25000"/>
                  </a:schemeClr>
                </a:solidFill>
              </a:rPr>
              <a:t>小结</a:t>
            </a:r>
            <a:endParaRPr lang="zh-CN" altLang="en-US" dirty="0">
              <a:solidFill>
                <a:schemeClr val="tx1">
                  <a:lumMod val="75000"/>
                  <a:lumOff val="2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p:txBody>
          <a:bodyPr/>
          <a:lstStyle/>
          <a:p>
            <a:r>
              <a:rPr lang="en-US" altLang="zh-CN" dirty="0"/>
              <a:t>1.2.3 </a:t>
            </a:r>
            <a:r>
              <a:rPr lang="zh-CN" altLang="zh-CN" dirty="0"/>
              <a:t>在</a:t>
            </a:r>
            <a:r>
              <a:rPr lang="en-US" altLang="zh-CN" dirty="0"/>
              <a:t>Mac OS</a:t>
            </a:r>
            <a:r>
              <a:rPr lang="zh-CN" altLang="zh-CN" dirty="0"/>
              <a:t>系统中安装</a:t>
            </a:r>
            <a:r>
              <a:rPr lang="en-US" altLang="zh-CN" dirty="0"/>
              <a:t>Python 3</a:t>
            </a:r>
            <a:endParaRPr lang="zh-CN" altLang="zh-CN" dirty="0"/>
          </a:p>
        </p:txBody>
      </p:sp>
      <p:sp>
        <p:nvSpPr>
          <p:cNvPr id="11" name="内容占位符 10"/>
          <p:cNvSpPr>
            <a:spLocks noGrp="1"/>
          </p:cNvSpPr>
          <p:nvPr>
            <p:ph sz="quarter" idx="15"/>
          </p:nvPr>
        </p:nvSpPr>
        <p:spPr>
          <a:xfrm>
            <a:off x="244802" y="104401"/>
            <a:ext cx="3732213" cy="571500"/>
          </a:xfrm>
        </p:spPr>
        <p:txBody>
          <a:bodyPr/>
          <a:lstStyle/>
          <a:p>
            <a:r>
              <a:rPr lang="en-US" altLang="zh-CN" dirty="0"/>
              <a:t>1.2 Python</a:t>
            </a:r>
            <a:r>
              <a:rPr lang="zh-CN" altLang="en-US" dirty="0">
                <a:solidFill>
                  <a:schemeClr val="bg1"/>
                </a:solidFill>
              </a:rPr>
              <a:t>开发环境</a:t>
            </a:r>
            <a:endParaRPr lang="zh-CN" altLang="en-US" dirty="0"/>
          </a:p>
          <a:p>
            <a:endParaRPr lang="zh-CN" altLang="en-US" dirty="0"/>
          </a:p>
        </p:txBody>
      </p:sp>
      <p:sp>
        <p:nvSpPr>
          <p:cNvPr id="2" name="矩形 1"/>
          <p:cNvSpPr/>
          <p:nvPr/>
        </p:nvSpPr>
        <p:spPr>
          <a:xfrm>
            <a:off x="1406324" y="1666211"/>
            <a:ext cx="7193666" cy="923330"/>
          </a:xfrm>
          <a:prstGeom prst="rect">
            <a:avLst/>
          </a:prstGeom>
        </p:spPr>
        <p:txBody>
          <a:bodyPr wrap="square">
            <a:spAutoFit/>
          </a:bodyPr>
          <a:lstStyle/>
          <a:p>
            <a:pPr indent="457200"/>
            <a:r>
              <a:rPr lang="zh-CN" altLang="en-US" kern="100" dirty="0">
                <a:solidFill>
                  <a:schemeClr val="tx1">
                    <a:lumMod val="75000"/>
                    <a:lumOff val="25000"/>
                  </a:schemeClr>
                </a:solidFill>
                <a:latin typeface="+mn-ea"/>
              </a:rPr>
              <a:t>访问 </a:t>
            </a:r>
            <a:r>
              <a:rPr lang="en-US" altLang="zh-CN" kern="100" dirty="0">
                <a:solidFill>
                  <a:schemeClr val="tx1">
                    <a:lumMod val="75000"/>
                    <a:lumOff val="25000"/>
                  </a:schemeClr>
                </a:solidFill>
                <a:latin typeface="+mn-ea"/>
              </a:rPr>
              <a:t>Python</a:t>
            </a:r>
            <a:r>
              <a:rPr lang="zh-CN" altLang="en-US" kern="100" dirty="0">
                <a:solidFill>
                  <a:schemeClr val="tx1">
                    <a:lumMod val="75000"/>
                    <a:lumOff val="25000"/>
                  </a:schemeClr>
                </a:solidFill>
                <a:latin typeface="+mn-ea"/>
              </a:rPr>
              <a:t>官方的下载页面</a:t>
            </a:r>
            <a:endParaRPr lang="en-US" altLang="zh-CN" kern="100" dirty="0">
              <a:solidFill>
                <a:schemeClr val="tx1">
                  <a:lumMod val="75000"/>
                  <a:lumOff val="25000"/>
                </a:schemeClr>
              </a:solidFill>
              <a:latin typeface="+mn-ea"/>
            </a:endParaRPr>
          </a:p>
          <a:p>
            <a:pPr indent="457200"/>
            <a:r>
              <a:rPr lang="en-US" altLang="zh-CN" kern="100" dirty="0">
                <a:latin typeface="+mn-ea"/>
                <a:hlinkClick r:id="rId1"/>
              </a:rPr>
              <a:t>https://www.python.org/downloads/mac-osx/</a:t>
            </a:r>
            <a:endParaRPr lang="en-US" altLang="zh-CN" kern="100" dirty="0">
              <a:latin typeface="+mn-ea"/>
            </a:endParaRPr>
          </a:p>
          <a:p>
            <a:pPr indent="457200"/>
            <a:r>
              <a:rPr lang="zh-CN" altLang="en-US" kern="100" dirty="0">
                <a:solidFill>
                  <a:schemeClr val="tx1">
                    <a:lumMod val="75000"/>
                    <a:lumOff val="25000"/>
                  </a:schemeClr>
                </a:solidFill>
                <a:latin typeface="+mn-ea"/>
              </a:rPr>
              <a:t>下载</a:t>
            </a:r>
            <a:r>
              <a:rPr lang="en-US" altLang="zh-CN" kern="100" dirty="0">
                <a:solidFill>
                  <a:schemeClr val="tx1">
                    <a:lumMod val="75000"/>
                    <a:lumOff val="25000"/>
                  </a:schemeClr>
                </a:solidFill>
                <a:latin typeface="+mn-ea"/>
              </a:rPr>
              <a:t>Mac</a:t>
            </a:r>
            <a:r>
              <a:rPr lang="zh-CN" altLang="en-US" kern="100" dirty="0">
                <a:solidFill>
                  <a:schemeClr val="tx1">
                    <a:lumMod val="75000"/>
                    <a:lumOff val="25000"/>
                  </a:schemeClr>
                </a:solidFill>
                <a:latin typeface="+mn-ea"/>
              </a:rPr>
              <a:t>版本的</a:t>
            </a:r>
            <a:r>
              <a:rPr lang="en-US" altLang="zh-CN" kern="100" dirty="0">
                <a:solidFill>
                  <a:schemeClr val="tx1">
                    <a:lumMod val="75000"/>
                    <a:lumOff val="25000"/>
                  </a:schemeClr>
                </a:solidFill>
                <a:latin typeface="+mn-ea"/>
              </a:rPr>
              <a:t>Python 3.6.5</a:t>
            </a:r>
            <a:endParaRPr lang="en-US" altLang="zh-CN" kern="100" dirty="0">
              <a:solidFill>
                <a:schemeClr val="tx1">
                  <a:lumMod val="75000"/>
                  <a:lumOff val="25000"/>
                </a:schemeClr>
              </a:solidFill>
              <a:latin typeface="+mn-ea"/>
            </a:endParaRPr>
          </a:p>
        </p:txBody>
      </p:sp>
      <p:pic>
        <p:nvPicPr>
          <p:cNvPr id="7" name="图片 6" descr="图1"/>
          <p:cNvPicPr/>
          <p:nvPr/>
        </p:nvPicPr>
        <p:blipFill>
          <a:blip r:embed="rId2">
            <a:extLst>
              <a:ext uri="{28A0092B-C50C-407E-A947-70E740481C1C}">
                <a14:useLocalDpi xmlns:a14="http://schemas.microsoft.com/office/drawing/2010/main" val="0"/>
              </a:ext>
            </a:extLst>
          </a:blip>
          <a:srcRect b="54826"/>
          <a:stretch>
            <a:fillRect/>
          </a:stretch>
        </p:blipFill>
        <p:spPr bwMode="auto">
          <a:xfrm>
            <a:off x="1552622" y="2679024"/>
            <a:ext cx="5934028" cy="2170768"/>
          </a:xfrm>
          <a:prstGeom prst="rect">
            <a:avLst/>
          </a:prstGeom>
          <a:noFill/>
          <a:ln>
            <a:noFill/>
          </a:ln>
        </p:spPr>
      </p:pic>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p:txBody>
          <a:bodyPr/>
          <a:lstStyle/>
          <a:p>
            <a:r>
              <a:rPr lang="en-US" altLang="zh-CN" dirty="0"/>
              <a:t>1.2.3 </a:t>
            </a:r>
            <a:r>
              <a:rPr lang="zh-CN" altLang="zh-CN" dirty="0"/>
              <a:t>在</a:t>
            </a:r>
            <a:r>
              <a:rPr lang="en-US" altLang="zh-CN" dirty="0"/>
              <a:t>Mac OS</a:t>
            </a:r>
            <a:r>
              <a:rPr lang="zh-CN" altLang="zh-CN" dirty="0"/>
              <a:t>系统中安装</a:t>
            </a:r>
            <a:r>
              <a:rPr lang="en-US" altLang="zh-CN" dirty="0"/>
              <a:t>Python 3</a:t>
            </a:r>
            <a:endParaRPr lang="zh-CN" altLang="zh-CN" dirty="0"/>
          </a:p>
        </p:txBody>
      </p:sp>
      <p:sp>
        <p:nvSpPr>
          <p:cNvPr id="11" name="内容占位符 10"/>
          <p:cNvSpPr>
            <a:spLocks noGrp="1"/>
          </p:cNvSpPr>
          <p:nvPr>
            <p:ph sz="quarter" idx="15"/>
          </p:nvPr>
        </p:nvSpPr>
        <p:spPr>
          <a:xfrm>
            <a:off x="248402" y="104401"/>
            <a:ext cx="3732213" cy="571500"/>
          </a:xfrm>
        </p:spPr>
        <p:txBody>
          <a:bodyPr/>
          <a:lstStyle/>
          <a:p>
            <a:r>
              <a:rPr lang="en-US" altLang="zh-CN" dirty="0"/>
              <a:t>1.2 Python</a:t>
            </a:r>
            <a:r>
              <a:rPr lang="zh-CN" altLang="en-US" dirty="0">
                <a:solidFill>
                  <a:schemeClr val="bg1"/>
                </a:solidFill>
              </a:rPr>
              <a:t>开发环境</a:t>
            </a:r>
            <a:endParaRPr lang="zh-CN" altLang="en-US" dirty="0"/>
          </a:p>
          <a:p>
            <a:endParaRPr lang="zh-CN" altLang="en-US" dirty="0"/>
          </a:p>
        </p:txBody>
      </p:sp>
      <p:sp>
        <p:nvSpPr>
          <p:cNvPr id="2" name="矩形 1"/>
          <p:cNvSpPr/>
          <p:nvPr/>
        </p:nvSpPr>
        <p:spPr>
          <a:xfrm>
            <a:off x="1070659" y="1673831"/>
            <a:ext cx="7193666" cy="646331"/>
          </a:xfrm>
          <a:prstGeom prst="rect">
            <a:avLst/>
          </a:prstGeom>
        </p:spPr>
        <p:txBody>
          <a:bodyPr wrap="square">
            <a:spAutoFit/>
          </a:bodyPr>
          <a:lstStyle/>
          <a:p>
            <a:pPr indent="457200"/>
            <a:r>
              <a:rPr lang="zh-CN" altLang="en-US" kern="100" dirty="0">
                <a:solidFill>
                  <a:schemeClr val="tx1">
                    <a:lumMod val="75000"/>
                    <a:lumOff val="25000"/>
                  </a:schemeClr>
                </a:solidFill>
                <a:latin typeface="+mn-ea"/>
              </a:rPr>
              <a:t>下载完成后，双击安装文件，一直点击继续进行安装，安装过程较简单，安装完成后，在</a:t>
            </a:r>
            <a:r>
              <a:rPr lang="en-US" altLang="zh-CN" kern="100" dirty="0">
                <a:solidFill>
                  <a:schemeClr val="tx1">
                    <a:lumMod val="75000"/>
                    <a:lumOff val="25000"/>
                  </a:schemeClr>
                </a:solidFill>
                <a:latin typeface="+mn-ea"/>
              </a:rPr>
              <a:t>Launchpad</a:t>
            </a:r>
            <a:r>
              <a:rPr lang="zh-CN" altLang="en-US" kern="100" dirty="0">
                <a:solidFill>
                  <a:schemeClr val="tx1">
                    <a:lumMod val="75000"/>
                    <a:lumOff val="25000"/>
                  </a:schemeClr>
                </a:solidFill>
                <a:latin typeface="+mn-ea"/>
              </a:rPr>
              <a:t>中会多了两个</a:t>
            </a:r>
            <a:r>
              <a:rPr lang="en-US" altLang="zh-CN" kern="100" dirty="0">
                <a:solidFill>
                  <a:schemeClr val="tx1">
                    <a:lumMod val="75000"/>
                    <a:lumOff val="25000"/>
                  </a:schemeClr>
                </a:solidFill>
                <a:latin typeface="+mn-ea"/>
              </a:rPr>
              <a:t>APP</a:t>
            </a:r>
            <a:r>
              <a:rPr lang="zh-CN" altLang="en-US" kern="100" dirty="0">
                <a:solidFill>
                  <a:schemeClr val="tx1">
                    <a:lumMod val="75000"/>
                    <a:lumOff val="25000"/>
                  </a:schemeClr>
                </a:solidFill>
                <a:latin typeface="+mn-ea"/>
              </a:rPr>
              <a:t>，如下图所示。</a:t>
            </a:r>
            <a:endParaRPr lang="zh-CN" altLang="en-US" kern="100" dirty="0">
              <a:solidFill>
                <a:schemeClr val="tx1">
                  <a:lumMod val="75000"/>
                  <a:lumOff val="25000"/>
                </a:schemeClr>
              </a:solidFill>
              <a:latin typeface="+mn-ea"/>
            </a:endParaRPr>
          </a:p>
        </p:txBody>
      </p:sp>
      <p:pic>
        <p:nvPicPr>
          <p:cNvPr id="8" name="图片 7" descr="屏幕快照 2018-05-17 上午10"/>
          <p:cNvPicPr/>
          <p:nvPr/>
        </p:nvPicPr>
        <p:blipFill rotWithShape="1">
          <a:blip r:embed="rId1">
            <a:extLst>
              <a:ext uri="{28A0092B-C50C-407E-A947-70E740481C1C}">
                <a14:useLocalDpi xmlns:a14="http://schemas.microsoft.com/office/drawing/2010/main" val="0"/>
              </a:ext>
            </a:extLst>
          </a:blip>
          <a:srcRect t="16381" b="11840"/>
          <a:stretch>
            <a:fillRect/>
          </a:stretch>
        </p:blipFill>
        <p:spPr bwMode="auto">
          <a:xfrm>
            <a:off x="2344463" y="2500859"/>
            <a:ext cx="4646058" cy="2031236"/>
          </a:xfrm>
          <a:prstGeom prst="rect">
            <a:avLst/>
          </a:prstGeom>
          <a:noFill/>
          <a:ln>
            <a:noFill/>
          </a:ln>
        </p:spPr>
      </p:pic>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p:txBody>
          <a:bodyPr/>
          <a:lstStyle/>
          <a:p>
            <a:r>
              <a:rPr lang="en-US" altLang="zh-CN" dirty="0"/>
              <a:t>1.2.3 </a:t>
            </a:r>
            <a:r>
              <a:rPr lang="zh-CN" altLang="zh-CN" dirty="0"/>
              <a:t>在</a:t>
            </a:r>
            <a:r>
              <a:rPr lang="en-US" altLang="zh-CN" dirty="0"/>
              <a:t>Mac OS</a:t>
            </a:r>
            <a:r>
              <a:rPr lang="zh-CN" altLang="zh-CN" dirty="0"/>
              <a:t>系统中安装</a:t>
            </a:r>
            <a:r>
              <a:rPr lang="en-US" altLang="zh-CN" dirty="0"/>
              <a:t>Python 3</a:t>
            </a:r>
            <a:endParaRPr lang="zh-CN" altLang="zh-CN" dirty="0"/>
          </a:p>
        </p:txBody>
      </p:sp>
      <p:sp>
        <p:nvSpPr>
          <p:cNvPr id="11" name="内容占位符 10"/>
          <p:cNvSpPr>
            <a:spLocks noGrp="1"/>
          </p:cNvSpPr>
          <p:nvPr>
            <p:ph sz="quarter" idx="15"/>
          </p:nvPr>
        </p:nvSpPr>
        <p:spPr>
          <a:xfrm>
            <a:off x="248402" y="104401"/>
            <a:ext cx="3732213" cy="571500"/>
          </a:xfrm>
        </p:spPr>
        <p:txBody>
          <a:bodyPr/>
          <a:lstStyle/>
          <a:p>
            <a:r>
              <a:rPr lang="en-US" altLang="zh-CN" dirty="0"/>
              <a:t>1.2 Python</a:t>
            </a:r>
            <a:r>
              <a:rPr lang="zh-CN" altLang="en-US" dirty="0">
                <a:solidFill>
                  <a:schemeClr val="bg1"/>
                </a:solidFill>
              </a:rPr>
              <a:t>开发环境</a:t>
            </a:r>
            <a:endParaRPr lang="zh-CN" altLang="en-US" dirty="0"/>
          </a:p>
          <a:p>
            <a:endParaRPr lang="zh-CN" altLang="en-US" dirty="0"/>
          </a:p>
        </p:txBody>
      </p:sp>
      <p:sp>
        <p:nvSpPr>
          <p:cNvPr id="2" name="矩形 1"/>
          <p:cNvSpPr/>
          <p:nvPr/>
        </p:nvSpPr>
        <p:spPr>
          <a:xfrm>
            <a:off x="764030" y="1930616"/>
            <a:ext cx="7193666" cy="369332"/>
          </a:xfrm>
          <a:prstGeom prst="rect">
            <a:avLst/>
          </a:prstGeom>
        </p:spPr>
        <p:txBody>
          <a:bodyPr wrap="square">
            <a:spAutoFit/>
          </a:bodyPr>
          <a:lstStyle/>
          <a:p>
            <a:pPr indent="457200"/>
            <a:r>
              <a:rPr lang="zh-CN" altLang="zh-CN" dirty="0">
                <a:solidFill>
                  <a:schemeClr val="tx1">
                    <a:lumMod val="75000"/>
                    <a:lumOff val="25000"/>
                  </a:schemeClr>
                </a:solidFill>
              </a:rPr>
              <a:t>点击</a:t>
            </a:r>
            <a:r>
              <a:rPr lang="en-US" altLang="zh-CN" dirty="0">
                <a:solidFill>
                  <a:schemeClr val="tx1">
                    <a:lumMod val="75000"/>
                    <a:lumOff val="25000"/>
                  </a:schemeClr>
                </a:solidFill>
              </a:rPr>
              <a:t>IDLE</a:t>
            </a:r>
            <a:r>
              <a:rPr lang="zh-CN" altLang="zh-CN" dirty="0">
                <a:solidFill>
                  <a:schemeClr val="tx1">
                    <a:lumMod val="75000"/>
                    <a:lumOff val="25000"/>
                  </a:schemeClr>
                </a:solidFill>
              </a:rPr>
              <a:t>进入</a:t>
            </a:r>
            <a:r>
              <a:rPr lang="en-US" altLang="zh-CN" dirty="0">
                <a:solidFill>
                  <a:schemeClr val="tx1">
                    <a:lumMod val="75000"/>
                    <a:lumOff val="25000"/>
                  </a:schemeClr>
                </a:solidFill>
              </a:rPr>
              <a:t>Python</a:t>
            </a:r>
            <a:r>
              <a:rPr lang="zh-CN" altLang="zh-CN" dirty="0">
                <a:solidFill>
                  <a:schemeClr val="tx1">
                    <a:lumMod val="75000"/>
                    <a:lumOff val="25000"/>
                  </a:schemeClr>
                </a:solidFill>
              </a:rPr>
              <a:t>解释器的</a:t>
            </a:r>
            <a:r>
              <a:rPr lang="en-US" altLang="zh-CN" dirty="0">
                <a:solidFill>
                  <a:schemeClr val="tx1">
                    <a:lumMod val="75000"/>
                    <a:lumOff val="25000"/>
                  </a:schemeClr>
                </a:solidFill>
              </a:rPr>
              <a:t>shell</a:t>
            </a:r>
            <a:r>
              <a:rPr lang="zh-CN" altLang="zh-CN" dirty="0">
                <a:solidFill>
                  <a:schemeClr val="tx1">
                    <a:lumMod val="75000"/>
                    <a:lumOff val="25000"/>
                  </a:schemeClr>
                </a:solidFill>
              </a:rPr>
              <a:t>，验证安装，如</a:t>
            </a:r>
            <a:r>
              <a:rPr lang="zh-CN" altLang="en-US" dirty="0">
                <a:solidFill>
                  <a:schemeClr val="tx1">
                    <a:lumMod val="75000"/>
                    <a:lumOff val="25000"/>
                  </a:schemeClr>
                </a:solidFill>
              </a:rPr>
              <a:t>下</a:t>
            </a:r>
            <a:r>
              <a:rPr lang="zh-CN" altLang="zh-CN" dirty="0">
                <a:solidFill>
                  <a:schemeClr val="tx1">
                    <a:lumMod val="75000"/>
                    <a:lumOff val="25000"/>
                  </a:schemeClr>
                </a:solidFill>
              </a:rPr>
              <a:t>图所示</a:t>
            </a:r>
            <a:endParaRPr lang="zh-CN" altLang="zh-CN" dirty="0">
              <a:solidFill>
                <a:schemeClr val="tx1">
                  <a:lumMod val="75000"/>
                  <a:lumOff val="25000"/>
                </a:schemeClr>
              </a:solidFill>
              <a:latin typeface="+mn-ea"/>
            </a:endParaRPr>
          </a:p>
        </p:txBody>
      </p:sp>
      <p:pic>
        <p:nvPicPr>
          <p:cNvPr id="10" name="内容占位符 9" descr="图1"/>
          <p:cNvPicPr>
            <a:picLocks noGrp="1"/>
          </p:cNvPicPr>
          <p:nvPr>
            <p:ph sz="quarter" idx="14"/>
          </p:nvPr>
        </p:nvPicPr>
        <p:blipFill>
          <a:blip r:embed="rId1">
            <a:extLst>
              <a:ext uri="{28A0092B-C50C-407E-A947-70E740481C1C}">
                <a14:useLocalDpi xmlns:a14="http://schemas.microsoft.com/office/drawing/2010/main" val="0"/>
              </a:ext>
            </a:extLst>
          </a:blip>
          <a:srcRect/>
          <a:stretch>
            <a:fillRect/>
          </a:stretch>
        </p:blipFill>
        <p:spPr bwMode="auto">
          <a:xfrm>
            <a:off x="1325301" y="2874539"/>
            <a:ext cx="6809290" cy="1683514"/>
          </a:xfrm>
          <a:prstGeom prst="rect">
            <a:avLst/>
          </a:prstGeom>
          <a:noFill/>
          <a:ln>
            <a:noFill/>
          </a:ln>
        </p:spPr>
      </p:pic>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dirty="0"/>
              <a:t>第一章  </a:t>
            </a:r>
            <a:r>
              <a:rPr lang="en-US" altLang="zh-CN" dirty="0"/>
              <a:t>Python3</a:t>
            </a:r>
            <a:r>
              <a:rPr lang="zh-CN" altLang="en-US" dirty="0"/>
              <a:t>概述</a:t>
            </a:r>
            <a:endParaRPr lang="zh-CN" altLang="en-US" dirty="0"/>
          </a:p>
        </p:txBody>
      </p:sp>
      <p:sp>
        <p:nvSpPr>
          <p:cNvPr id="3" name="文本占位符 2"/>
          <p:cNvSpPr>
            <a:spLocks noGrp="1"/>
          </p:cNvSpPr>
          <p:nvPr>
            <p:ph type="body" sz="quarter" idx="14"/>
          </p:nvPr>
        </p:nvSpPr>
        <p:spPr/>
        <p:txBody>
          <a:bodyPr/>
          <a:lstStyle/>
          <a:p>
            <a:pPr marL="0" indent="0">
              <a:buNone/>
            </a:pPr>
            <a:r>
              <a:rPr lang="en-US" altLang="zh-CN" dirty="0">
                <a:solidFill>
                  <a:schemeClr val="tx1">
                    <a:lumMod val="75000"/>
                    <a:lumOff val="25000"/>
                  </a:schemeClr>
                </a:solidFill>
              </a:rPr>
              <a:t>1.1 Python </a:t>
            </a:r>
            <a:r>
              <a:rPr lang="zh-CN" altLang="en-US" dirty="0">
                <a:solidFill>
                  <a:schemeClr val="tx1">
                    <a:lumMod val="75000"/>
                    <a:lumOff val="25000"/>
                  </a:schemeClr>
                </a:solidFill>
              </a:rPr>
              <a:t>简介</a:t>
            </a:r>
            <a:endParaRPr lang="zh-CN" altLang="en-US" dirty="0">
              <a:solidFill>
                <a:schemeClr val="tx1">
                  <a:lumMod val="75000"/>
                  <a:lumOff val="25000"/>
                </a:schemeClr>
              </a:solidFill>
            </a:endParaRPr>
          </a:p>
        </p:txBody>
      </p:sp>
      <p:sp>
        <p:nvSpPr>
          <p:cNvPr id="4" name="文本占位符 3"/>
          <p:cNvSpPr>
            <a:spLocks noGrp="1"/>
          </p:cNvSpPr>
          <p:nvPr>
            <p:ph type="body" sz="quarter" idx="15"/>
          </p:nvPr>
        </p:nvSpPr>
        <p:spPr/>
        <p:txBody>
          <a:bodyPr/>
          <a:lstStyle/>
          <a:p>
            <a:pPr marL="0" indent="0">
              <a:buNone/>
            </a:pPr>
            <a:r>
              <a:rPr lang="en-US" altLang="zh-CN" dirty="0">
                <a:solidFill>
                  <a:schemeClr val="tx1">
                    <a:lumMod val="75000"/>
                    <a:lumOff val="25000"/>
                  </a:schemeClr>
                </a:solidFill>
              </a:rPr>
              <a:t>1.2 Python</a:t>
            </a:r>
            <a:r>
              <a:rPr lang="zh-CN" altLang="en-US" dirty="0">
                <a:solidFill>
                  <a:schemeClr val="tx1">
                    <a:lumMod val="75000"/>
                    <a:lumOff val="25000"/>
                  </a:schemeClr>
                </a:solidFill>
              </a:rPr>
              <a:t>开发环境</a:t>
            </a:r>
            <a:endParaRPr lang="zh-CN" altLang="en-US" dirty="0">
              <a:solidFill>
                <a:schemeClr val="tx1">
                  <a:lumMod val="75000"/>
                  <a:lumOff val="25000"/>
                </a:schemeClr>
              </a:solidFill>
            </a:endParaRPr>
          </a:p>
        </p:txBody>
      </p:sp>
      <p:sp>
        <p:nvSpPr>
          <p:cNvPr id="5" name="文本占位符 4"/>
          <p:cNvSpPr>
            <a:spLocks noGrp="1"/>
          </p:cNvSpPr>
          <p:nvPr>
            <p:ph type="body" sz="quarter" idx="16"/>
          </p:nvPr>
        </p:nvSpPr>
        <p:spPr/>
        <p:txBody>
          <a:bodyPr/>
          <a:lstStyle/>
          <a:p>
            <a:pPr marL="0" indent="0">
              <a:buNone/>
            </a:pPr>
            <a:r>
              <a:rPr lang="en-US" altLang="zh-CN" dirty="0">
                <a:solidFill>
                  <a:schemeClr val="bg1"/>
                </a:solidFill>
              </a:rPr>
              <a:t>1.3 </a:t>
            </a:r>
            <a:r>
              <a:rPr lang="zh-CN" altLang="en-US" dirty="0">
                <a:solidFill>
                  <a:schemeClr val="bg1"/>
                </a:solidFill>
              </a:rPr>
              <a:t>第一个程序 </a:t>
            </a:r>
            <a:r>
              <a:rPr lang="en-US" altLang="zh-CN" dirty="0">
                <a:solidFill>
                  <a:schemeClr val="bg1"/>
                </a:solidFill>
              </a:rPr>
              <a:t>Hello World </a:t>
            </a:r>
            <a:r>
              <a:rPr lang="zh-CN" altLang="en-US" dirty="0">
                <a:solidFill>
                  <a:schemeClr val="bg1"/>
                </a:solidFill>
              </a:rPr>
              <a:t>！</a:t>
            </a:r>
            <a:endParaRPr lang="zh-CN" altLang="en-US" dirty="0">
              <a:solidFill>
                <a:schemeClr val="bg1"/>
              </a:solidFill>
            </a:endParaRPr>
          </a:p>
        </p:txBody>
      </p:sp>
      <p:sp>
        <p:nvSpPr>
          <p:cNvPr id="6" name="文本占位符 5"/>
          <p:cNvSpPr>
            <a:spLocks noGrp="1"/>
          </p:cNvSpPr>
          <p:nvPr>
            <p:ph type="body" sz="quarter" idx="17"/>
          </p:nvPr>
        </p:nvSpPr>
        <p:spPr/>
        <p:txBody>
          <a:bodyPr/>
          <a:lstStyle/>
          <a:p>
            <a:pPr marL="0" indent="0">
              <a:buNone/>
            </a:pPr>
            <a:r>
              <a:rPr lang="zh-CN" altLang="en-US" dirty="0">
                <a:solidFill>
                  <a:schemeClr val="tx1">
                    <a:lumMod val="75000"/>
                    <a:lumOff val="25000"/>
                  </a:schemeClr>
                </a:solidFill>
              </a:rPr>
              <a:t>习题</a:t>
            </a:r>
            <a:endParaRPr lang="zh-CN" altLang="en-US" dirty="0">
              <a:solidFill>
                <a:schemeClr val="tx1">
                  <a:lumMod val="75000"/>
                  <a:lumOff val="25000"/>
                </a:schemeClr>
              </a:solidFill>
            </a:endParaRPr>
          </a:p>
        </p:txBody>
      </p:sp>
      <p:sp>
        <p:nvSpPr>
          <p:cNvPr id="7" name="文本占位符 6"/>
          <p:cNvSpPr>
            <a:spLocks noGrp="1"/>
          </p:cNvSpPr>
          <p:nvPr>
            <p:ph type="body" sz="quarter" idx="18"/>
          </p:nvPr>
        </p:nvSpPr>
        <p:spPr/>
        <p:txBody>
          <a:bodyPr/>
          <a:lstStyle/>
          <a:p>
            <a:pPr marL="0" indent="0">
              <a:buNone/>
            </a:pPr>
            <a:r>
              <a:rPr lang="en-US" altLang="zh-CN" dirty="0"/>
              <a:t>1.4 </a:t>
            </a:r>
            <a:r>
              <a:rPr lang="zh-CN" altLang="en-US" dirty="0"/>
              <a:t>实验</a:t>
            </a:r>
            <a:endParaRPr lang="zh-CN" altLang="en-US" dirty="0"/>
          </a:p>
        </p:txBody>
      </p:sp>
      <p:sp>
        <p:nvSpPr>
          <p:cNvPr id="8" name="文本占位符 7"/>
          <p:cNvSpPr>
            <a:spLocks noGrp="1"/>
          </p:cNvSpPr>
          <p:nvPr>
            <p:ph type="body" sz="quarter" idx="19"/>
          </p:nvPr>
        </p:nvSpPr>
        <p:spPr/>
        <p:txBody>
          <a:bodyPr/>
          <a:lstStyle/>
          <a:p>
            <a:pPr marL="0" indent="0">
              <a:buNone/>
            </a:pPr>
            <a:r>
              <a:rPr lang="en-US" altLang="zh-CN" dirty="0">
                <a:solidFill>
                  <a:schemeClr val="tx1">
                    <a:lumMod val="75000"/>
                    <a:lumOff val="25000"/>
                  </a:schemeClr>
                </a:solidFill>
              </a:rPr>
              <a:t>1.5 </a:t>
            </a:r>
            <a:r>
              <a:rPr lang="zh-CN" altLang="en-US" dirty="0">
                <a:solidFill>
                  <a:schemeClr val="tx1">
                    <a:lumMod val="75000"/>
                    <a:lumOff val="25000"/>
                  </a:schemeClr>
                </a:solidFill>
              </a:rPr>
              <a:t>小结</a:t>
            </a:r>
            <a:endParaRPr lang="zh-CN" altLang="en-US" dirty="0">
              <a:solidFill>
                <a:schemeClr val="tx1">
                  <a:lumMod val="75000"/>
                  <a:lumOff val="25000"/>
                </a:schemeClr>
              </a:solidFil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p:txBody>
          <a:bodyPr/>
          <a:lstStyle/>
          <a:p>
            <a:endParaRPr lang="zh-CN" altLang="en-US" dirty="0"/>
          </a:p>
        </p:txBody>
      </p:sp>
      <p:sp>
        <p:nvSpPr>
          <p:cNvPr id="10" name="内容占位符 9"/>
          <p:cNvSpPr>
            <a:spLocks noGrp="1"/>
          </p:cNvSpPr>
          <p:nvPr>
            <p:ph sz="quarter" idx="14"/>
          </p:nvPr>
        </p:nvSpPr>
        <p:spPr>
          <a:xfrm>
            <a:off x="860144" y="1864307"/>
            <a:ext cx="6987491" cy="1341880"/>
          </a:xfrm>
        </p:spPr>
        <p:txBody>
          <a:bodyPr>
            <a:normAutofit/>
          </a:bodyPr>
          <a:lstStyle/>
          <a:p>
            <a:pPr indent="457200">
              <a:lnSpc>
                <a:spcPct val="100000"/>
              </a:lnSpc>
            </a:pPr>
            <a:r>
              <a:rPr lang="en-US" altLang="zh-CN" sz="1800" dirty="0">
                <a:solidFill>
                  <a:schemeClr val="tx1">
                    <a:lumMod val="75000"/>
                    <a:lumOff val="25000"/>
                  </a:schemeClr>
                </a:solidFill>
              </a:rPr>
              <a:t>Python 3.6.5</a:t>
            </a:r>
            <a:r>
              <a:rPr lang="zh-CN" altLang="zh-CN" sz="1800" dirty="0">
                <a:solidFill>
                  <a:schemeClr val="tx1">
                    <a:lumMod val="75000"/>
                    <a:lumOff val="25000"/>
                  </a:schemeClr>
                </a:solidFill>
              </a:rPr>
              <a:t>安装完成后，其自有的集成开发和学习环境</a:t>
            </a:r>
            <a:r>
              <a:rPr lang="en-US" altLang="zh-CN" sz="1800" dirty="0">
                <a:solidFill>
                  <a:schemeClr val="tx1">
                    <a:lumMod val="75000"/>
                    <a:lumOff val="25000"/>
                  </a:schemeClr>
                </a:solidFill>
              </a:rPr>
              <a:t>IDLE</a:t>
            </a:r>
            <a:r>
              <a:rPr lang="zh-CN" altLang="zh-CN" sz="1800" dirty="0">
                <a:solidFill>
                  <a:schemeClr val="tx1">
                    <a:lumMod val="75000"/>
                    <a:lumOff val="25000"/>
                  </a:schemeClr>
                </a:solidFill>
              </a:rPr>
              <a:t>（</a:t>
            </a:r>
            <a:r>
              <a:rPr lang="en-US" altLang="zh-CN" sz="1800" dirty="0">
                <a:solidFill>
                  <a:schemeClr val="tx1">
                    <a:lumMod val="75000"/>
                    <a:lumOff val="25000"/>
                  </a:schemeClr>
                </a:solidFill>
              </a:rPr>
              <a:t>Python’s Integrated Development and Learning Environment</a:t>
            </a:r>
            <a:r>
              <a:rPr lang="zh-CN" altLang="zh-CN" sz="1800" dirty="0">
                <a:solidFill>
                  <a:schemeClr val="tx1">
                    <a:lumMod val="75000"/>
                    <a:lumOff val="25000"/>
                  </a:schemeClr>
                </a:solidFill>
              </a:rPr>
              <a:t>）</a:t>
            </a:r>
            <a:r>
              <a:rPr lang="zh-CN" altLang="en-US" sz="1800" dirty="0">
                <a:solidFill>
                  <a:schemeClr val="tx1">
                    <a:lumMod val="75000"/>
                    <a:lumOff val="25000"/>
                  </a:schemeClr>
                </a:solidFill>
              </a:rPr>
              <a:t>就可以开始进行编程了。</a:t>
            </a:r>
            <a:endParaRPr lang="en-US" altLang="zh-CN" sz="1800" dirty="0">
              <a:solidFill>
                <a:schemeClr val="tx1">
                  <a:lumMod val="75000"/>
                  <a:lumOff val="25000"/>
                </a:schemeClr>
              </a:solidFill>
            </a:endParaRPr>
          </a:p>
          <a:p>
            <a:pPr indent="457200">
              <a:lnSpc>
                <a:spcPct val="100000"/>
              </a:lnSpc>
            </a:pPr>
            <a:r>
              <a:rPr lang="zh-CN" altLang="zh-CN" dirty="0">
                <a:solidFill>
                  <a:schemeClr val="tx1">
                    <a:lumMod val="75000"/>
                    <a:lumOff val="25000"/>
                  </a:schemeClr>
                </a:solidFill>
              </a:rPr>
              <a:t>编写并执行我们的第一个</a:t>
            </a:r>
            <a:r>
              <a:rPr lang="en-US" altLang="zh-CN" dirty="0">
                <a:solidFill>
                  <a:schemeClr val="tx1">
                    <a:lumMod val="75000"/>
                    <a:lumOff val="25000"/>
                  </a:schemeClr>
                </a:solidFill>
              </a:rPr>
              <a:t>Python</a:t>
            </a:r>
            <a:r>
              <a:rPr lang="zh-CN" altLang="zh-CN" dirty="0">
                <a:solidFill>
                  <a:schemeClr val="tx1">
                    <a:lumMod val="75000"/>
                    <a:lumOff val="25000"/>
                  </a:schemeClr>
                </a:solidFill>
              </a:rPr>
              <a:t>程序“</a:t>
            </a:r>
            <a:r>
              <a:rPr lang="en-US" altLang="zh-CN" dirty="0">
                <a:solidFill>
                  <a:schemeClr val="tx1">
                    <a:lumMod val="75000"/>
                    <a:lumOff val="25000"/>
                  </a:schemeClr>
                </a:solidFill>
              </a:rPr>
              <a:t>Hello World!</a:t>
            </a:r>
            <a:r>
              <a:rPr lang="zh-CN" altLang="zh-CN" dirty="0">
                <a:solidFill>
                  <a:schemeClr val="tx1">
                    <a:lumMod val="75000"/>
                    <a:lumOff val="25000"/>
                  </a:schemeClr>
                </a:solidFill>
              </a:rPr>
              <a:t>”</a:t>
            </a:r>
            <a:endParaRPr lang="zh-CN" altLang="zh-CN" sz="1800" dirty="0">
              <a:solidFill>
                <a:schemeClr val="tx1">
                  <a:lumMod val="75000"/>
                  <a:lumOff val="25000"/>
                </a:schemeClr>
              </a:solidFill>
            </a:endParaRPr>
          </a:p>
        </p:txBody>
      </p:sp>
      <p:sp>
        <p:nvSpPr>
          <p:cNvPr id="11" name="内容占位符 10"/>
          <p:cNvSpPr>
            <a:spLocks noGrp="1"/>
          </p:cNvSpPr>
          <p:nvPr>
            <p:ph sz="quarter" idx="15"/>
          </p:nvPr>
        </p:nvSpPr>
        <p:spPr>
          <a:xfrm>
            <a:off x="244802" y="104401"/>
            <a:ext cx="3732213" cy="571500"/>
          </a:xfrm>
        </p:spPr>
        <p:txBody>
          <a:bodyPr>
            <a:normAutofit fontScale="92500"/>
          </a:bodyPr>
          <a:lstStyle/>
          <a:p>
            <a:r>
              <a:rPr lang="en-US" altLang="zh-CN" dirty="0"/>
              <a:t>1.3 </a:t>
            </a:r>
            <a:r>
              <a:rPr lang="zh-CN" altLang="en-US" dirty="0"/>
              <a:t>第一个程序 </a:t>
            </a:r>
            <a:r>
              <a:rPr lang="en-US" altLang="zh-CN" dirty="0"/>
              <a:t>Hello World!</a:t>
            </a:r>
            <a:endParaRPr lang="zh-CN" altLang="en-US" dirty="0"/>
          </a:p>
        </p:txBody>
      </p:sp>
      <p:sp>
        <p:nvSpPr>
          <p:cNvPr id="4" name="矩形 3"/>
          <p:cNvSpPr/>
          <p:nvPr/>
        </p:nvSpPr>
        <p:spPr>
          <a:xfrm>
            <a:off x="2176041" y="3651814"/>
            <a:ext cx="3750198" cy="584775"/>
          </a:xfrm>
          <a:prstGeom prst="rect">
            <a:avLst/>
          </a:prstGeom>
        </p:spPr>
        <p:txBody>
          <a:bodyPr wrap="square">
            <a:spAutoFit/>
          </a:bodyPr>
          <a:lstStyle/>
          <a:p>
            <a:r>
              <a:rPr lang="en-US" altLang="zh-CN" sz="3200" kern="100" dirty="0">
                <a:solidFill>
                  <a:srgbClr val="00B0F0"/>
                </a:solidFill>
                <a:latin typeface="Times New Roman" panose="02020603050405020304" pitchFamily="18" charset="0"/>
                <a:ea typeface="宋体" panose="02010600030101010101" pitchFamily="2" charset="-122"/>
              </a:rPr>
              <a:t>print("Hello World!")</a:t>
            </a:r>
            <a:endParaRPr lang="zh-CN" altLang="en-US" sz="3200" dirty="0">
              <a:solidFill>
                <a:srgbClr val="00B0F0"/>
              </a:solidFill>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
        <p:nvSpPr>
          <p:cNvPr id="7" name="文本占位符 1"/>
          <p:cNvSpPr txBox="1"/>
          <p:nvPr/>
        </p:nvSpPr>
        <p:spPr>
          <a:xfrm>
            <a:off x="544513" y="11011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1.3.1 </a:t>
            </a:r>
            <a:r>
              <a:rPr lang="zh-CN" altLang="en-US" dirty="0"/>
              <a:t>代码示例</a:t>
            </a:r>
            <a:endParaRPr lang="zh-CN" altLang="en-US" dirty="0"/>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15"/>
          </p:nvPr>
        </p:nvSpPr>
        <p:spPr>
          <a:xfrm>
            <a:off x="244802" y="104401"/>
            <a:ext cx="3732213" cy="571500"/>
          </a:xfrm>
        </p:spPr>
        <p:txBody>
          <a:bodyPr>
            <a:normAutofit fontScale="92500"/>
          </a:bodyPr>
          <a:lstStyle/>
          <a:p>
            <a:r>
              <a:rPr lang="en-US" altLang="zh-CN" dirty="0"/>
              <a:t>1.3 </a:t>
            </a:r>
            <a:r>
              <a:rPr lang="zh-CN" altLang="en-US" dirty="0"/>
              <a:t>第一个程序 </a:t>
            </a:r>
            <a:r>
              <a:rPr lang="en-US" altLang="zh-CN" dirty="0"/>
              <a:t>Hello World!</a:t>
            </a:r>
            <a:endParaRPr lang="zh-CN" altLang="en-US" dirty="0"/>
          </a:p>
        </p:txBody>
      </p:sp>
      <p:sp>
        <p:nvSpPr>
          <p:cNvPr id="5" name="Rectangle 2"/>
          <p:cNvSpPr>
            <a:spLocks noChangeArrowheads="1"/>
          </p:cNvSpPr>
          <p:nvPr/>
        </p:nvSpPr>
        <p:spPr bwMode="auto">
          <a:xfrm>
            <a:off x="628650" y="1475842"/>
            <a:ext cx="7381031"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pPr>
            <a:r>
              <a:rPr kumimoji="0" lang="zh-CN"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第一种方法，在命令行模式下，进入</a:t>
            </a:r>
            <a:r>
              <a:rPr kumimoji="0" lang="en-US"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Python</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解释器进行代码编写，该方法可以简单快速的开始我们的编程。</a:t>
            </a:r>
            <a:endParaRPr kumimoji="0" lang="zh-CN" altLang="en-US" b="0" i="0" u="none" strike="noStrike" cap="none" normalizeH="0" baseline="0" dirty="0">
              <a:ln>
                <a:noFill/>
              </a:ln>
              <a:solidFill>
                <a:schemeClr val="tx1">
                  <a:lumMod val="75000"/>
                  <a:lumOff val="25000"/>
                </a:schemeClr>
              </a:solidFill>
              <a:effectLst/>
              <a:latin typeface="+mn-ea"/>
            </a:endParaRPr>
          </a:p>
          <a:p>
            <a:pPr marL="0" marR="0" lvl="0" indent="457200" algn="l" defTabSz="914400" rtl="0" eaLnBrk="0" fontAlgn="base" latinLnBrk="0" hangingPunct="0">
              <a:lnSpc>
                <a:spcPct val="100000"/>
              </a:lnSpc>
              <a:spcBef>
                <a:spcPct val="0"/>
              </a:spcBef>
              <a:spcAft>
                <a:spcPct val="0"/>
              </a:spcAft>
              <a:buClrTx/>
              <a:buSzTx/>
              <a:buFontTx/>
              <a:buNone/>
            </a:pP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在</a:t>
            </a:r>
            <a:r>
              <a:rPr kumimoji="0" lang="en-US"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Windows</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a:t>
            </a:r>
            <a:r>
              <a:rPr kumimoji="0" lang="en-US"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Windows 7</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或</a:t>
            </a:r>
            <a:r>
              <a:rPr kumimoji="0" lang="en-US"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10</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）操作系统中，使用快捷键“</a:t>
            </a:r>
            <a:r>
              <a:rPr kumimoji="0" lang="en-US" altLang="zh-CN" b="0" i="0" u="none" strike="noStrike" cap="none" normalizeH="0" baseline="0" dirty="0" err="1">
                <a:ln>
                  <a:noFill/>
                </a:ln>
                <a:solidFill>
                  <a:schemeClr val="tx1">
                    <a:lumMod val="75000"/>
                    <a:lumOff val="25000"/>
                  </a:schemeClr>
                </a:solidFill>
                <a:effectLst/>
                <a:latin typeface="+mn-ea"/>
                <a:cs typeface="Times New Roman" panose="02020603050405020304" pitchFamily="18" charset="0"/>
              </a:rPr>
              <a:t>win”+“R</a:t>
            </a:r>
            <a:r>
              <a:rPr kumimoji="0" lang="en-US"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，弹出“运行”窗口，输入</a:t>
            </a:r>
            <a:r>
              <a:rPr kumimoji="0" lang="en-US" altLang="zh-CN" b="0" i="0" u="none" strike="noStrike" cap="none" normalizeH="0" baseline="0" dirty="0" err="1">
                <a:ln>
                  <a:noFill/>
                </a:ln>
                <a:solidFill>
                  <a:schemeClr val="tx1">
                    <a:lumMod val="75000"/>
                    <a:lumOff val="25000"/>
                  </a:schemeClr>
                </a:solidFill>
                <a:effectLst/>
                <a:latin typeface="+mn-ea"/>
                <a:cs typeface="Times New Roman" panose="02020603050405020304" pitchFamily="18" charset="0"/>
              </a:rPr>
              <a:t>cmd</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并确定，输入</a:t>
            </a:r>
            <a:r>
              <a:rPr kumimoji="0" lang="en-US"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Python</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进入</a:t>
            </a:r>
            <a:r>
              <a:rPr kumimoji="0" lang="en-US"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Python</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命令行，在提示符“</a:t>
            </a:r>
            <a:r>
              <a:rPr kumimoji="0" lang="en-US"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&gt;&gt;&gt;”</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之后，可以输入程序代码。这里输入第一个</a:t>
            </a:r>
            <a:r>
              <a:rPr kumimoji="0" lang="en-US"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Python</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程序的代码：</a:t>
            </a:r>
            <a:endParaRPr kumimoji="0" lang="zh-CN" altLang="en-US" b="0" i="0" u="none" strike="noStrike" cap="none" normalizeH="0" baseline="0" dirty="0">
              <a:ln>
                <a:noFill/>
              </a:ln>
              <a:solidFill>
                <a:schemeClr val="tx1">
                  <a:lumMod val="75000"/>
                  <a:lumOff val="25000"/>
                </a:schemeClr>
              </a:solidFill>
              <a:effectLst/>
              <a:latin typeface="+mn-ea"/>
            </a:endParaRPr>
          </a:p>
          <a:p>
            <a:pPr marL="0" marR="0" lvl="0" indent="45720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rgbClr val="00B0F0"/>
                </a:solidFill>
                <a:effectLst/>
                <a:latin typeface="+mn-ea"/>
                <a:cs typeface="Arial" panose="020B0604020202020204" pitchFamily="34" charset="0"/>
              </a:rPr>
              <a:t>&gt;&gt;&gt; print("Hello World!")</a:t>
            </a:r>
            <a:endParaRPr kumimoji="0" lang="en-US" altLang="zh-CN" b="0" i="0" u="none" strike="noStrike" cap="none" normalizeH="0" baseline="0" dirty="0">
              <a:ln>
                <a:noFill/>
              </a:ln>
              <a:solidFill>
                <a:srgbClr val="00B0F0"/>
              </a:solidFill>
              <a:effectLst/>
              <a:latin typeface="+mn-ea"/>
            </a:endParaRPr>
          </a:p>
          <a:p>
            <a:pPr marL="0" marR="0" lvl="0" indent="457200" algn="l" defTabSz="914400" rtl="0" eaLnBrk="0" fontAlgn="base" latinLnBrk="0" hangingPunct="0">
              <a:lnSpc>
                <a:spcPct val="100000"/>
              </a:lnSpc>
              <a:spcBef>
                <a:spcPct val="0"/>
              </a:spcBef>
              <a:spcAft>
                <a:spcPct val="0"/>
              </a:spcAft>
              <a:buClrTx/>
              <a:buSzTx/>
              <a:buFontTx/>
              <a:buNone/>
            </a:pP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完成输入后回车执行，执行结果显示在该代码下一行，如下所示：</a:t>
            </a:r>
            <a:endParaRPr kumimoji="0" lang="zh-CN" altLang="en-US" b="0" i="0" u="none" strike="noStrike" cap="none" normalizeH="0" baseline="0" dirty="0">
              <a:ln>
                <a:noFill/>
              </a:ln>
              <a:solidFill>
                <a:schemeClr val="tx1">
                  <a:lumMod val="75000"/>
                  <a:lumOff val="25000"/>
                </a:schemeClr>
              </a:solidFill>
              <a:effectLst/>
              <a:latin typeface="+mn-ea"/>
            </a:endParaRPr>
          </a:p>
          <a:p>
            <a:pPr marL="0" marR="0" lvl="0" indent="457200" algn="l" defTabSz="914400" rtl="0" eaLnBrk="0" fontAlgn="base" latinLnBrk="0" hangingPunct="0">
              <a:lnSpc>
                <a:spcPct val="100000"/>
              </a:lnSpc>
              <a:spcBef>
                <a:spcPct val="0"/>
              </a:spcBef>
              <a:spcAft>
                <a:spcPct val="0"/>
              </a:spcAft>
              <a:buClrTx/>
              <a:buSzTx/>
              <a:buFontTx/>
              <a:buNone/>
            </a:pPr>
            <a:endParaRPr kumimoji="0" lang="zh-CN" altLang="en-US" b="0" i="0" u="none" strike="noStrike" cap="none" normalizeH="0" baseline="0" dirty="0">
              <a:ln>
                <a:noFill/>
              </a:ln>
              <a:solidFill>
                <a:schemeClr val="tx1">
                  <a:lumMod val="75000"/>
                  <a:lumOff val="25000"/>
                </a:schemeClr>
              </a:solidFill>
              <a:effectLst/>
              <a:latin typeface="+mn-ea"/>
            </a:endParaRPr>
          </a:p>
        </p:txBody>
      </p:sp>
      <p:pic>
        <p:nvPicPr>
          <p:cNvPr id="1025" name="图片 94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9944" y="4061165"/>
            <a:ext cx="8524111" cy="1695692"/>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
        <p:nvSpPr>
          <p:cNvPr id="6" name="文本占位符 1"/>
          <p:cNvSpPr txBox="1"/>
          <p:nvPr/>
        </p:nvSpPr>
        <p:spPr>
          <a:xfrm>
            <a:off x="544513" y="11011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1.3.1 </a:t>
            </a:r>
            <a:r>
              <a:rPr lang="zh-CN" altLang="en-US" dirty="0"/>
              <a:t>代码示例</a:t>
            </a:r>
            <a:endParaRPr lang="zh-CN" altLang="en-US" dirty="0"/>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15"/>
          </p:nvPr>
        </p:nvSpPr>
        <p:spPr>
          <a:xfrm>
            <a:off x="244802" y="104401"/>
            <a:ext cx="3732213" cy="571500"/>
          </a:xfrm>
        </p:spPr>
        <p:txBody>
          <a:bodyPr>
            <a:normAutofit fontScale="92500"/>
          </a:bodyPr>
          <a:lstStyle/>
          <a:p>
            <a:r>
              <a:rPr lang="en-US" altLang="zh-CN" dirty="0"/>
              <a:t>1.3 </a:t>
            </a:r>
            <a:r>
              <a:rPr lang="zh-CN" altLang="en-US" dirty="0"/>
              <a:t>第一个程序 </a:t>
            </a:r>
            <a:r>
              <a:rPr lang="en-US" altLang="zh-CN" dirty="0"/>
              <a:t>Hello World!</a:t>
            </a:r>
            <a:endParaRPr lang="zh-CN" altLang="en-US" dirty="0"/>
          </a:p>
        </p:txBody>
      </p:sp>
      <p:pic>
        <p:nvPicPr>
          <p:cNvPr id="2050" name="图片 94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70399" y="1373338"/>
            <a:ext cx="3405644" cy="1284764"/>
          </a:xfrm>
          <a:prstGeom prst="rect">
            <a:avLst/>
          </a:prstGeom>
          <a:noFill/>
          <a:extLst>
            <a:ext uri="{909E8E84-426E-40DD-AFC4-6F175D3DCCD1}">
              <a14:hiddenFill xmlns:a14="http://schemas.microsoft.com/office/drawing/2010/main">
                <a:solidFill>
                  <a:srgbClr val="FFFFFF"/>
                </a:solidFill>
              </a14:hiddenFill>
            </a:ext>
          </a:extLst>
        </p:spPr>
      </p:pic>
      <p:pic>
        <p:nvPicPr>
          <p:cNvPr id="2049" name="图片 9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494" y="4493459"/>
            <a:ext cx="5681727" cy="11584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26837" y="1474156"/>
            <a:ext cx="436508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6700" algn="l" defTabSz="914400" rtl="0" eaLnBrk="0" fontAlgn="base" latinLnBrk="0" hangingPunct="0">
              <a:lnSpc>
                <a:spcPct val="100000"/>
              </a:lnSpc>
              <a:spcBef>
                <a:spcPct val="0"/>
              </a:spcBef>
              <a:spcAft>
                <a:spcPct val="0"/>
              </a:spcAft>
              <a:buClrTx/>
              <a:buSzTx/>
              <a:buFontTx/>
              <a:buNone/>
            </a:pPr>
            <a:r>
              <a:rPr kumimoji="0" lang="zh-CN"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第二种方法，点击</a:t>
            </a:r>
            <a:r>
              <a:rPr kumimoji="0" lang="en-US"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Windows</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的“开始”菜单，从程序组中找到“</a:t>
            </a:r>
            <a:r>
              <a:rPr kumimoji="0" lang="en-US"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Python 3.6”</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下的“</a:t>
            </a:r>
            <a:r>
              <a:rPr kumimoji="0" lang="en-US"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IDLE (Python 3.6 32-bit)”</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快捷方式，如右图所示</a:t>
            </a:r>
            <a:r>
              <a:rPr kumimoji="0" lang="zh-CN" altLang="en-US" sz="1000" b="0" i="0" u="none" strike="noStrike" cap="none" normalizeH="0" baseline="0" dirty="0">
                <a:ln>
                  <a:noFill/>
                </a:ln>
                <a:solidFill>
                  <a:schemeClr val="tx1">
                    <a:lumMod val="75000"/>
                    <a:lumOff val="2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600" b="0" i="0" u="none" strike="noStrike" cap="none" normalizeH="0" baseline="0" dirty="0">
              <a:ln>
                <a:noFill/>
              </a:ln>
              <a:solidFill>
                <a:schemeClr val="tx1">
                  <a:lumMod val="75000"/>
                  <a:lumOff val="25000"/>
                </a:schemeClr>
              </a:solidFill>
              <a:effectLst/>
            </a:endParaRPr>
          </a:p>
          <a:p>
            <a:pPr marL="0" marR="0" lvl="0" indent="266700" algn="l" defTabSz="914400" rtl="0" eaLnBrk="0" fontAlgn="base" latinLnBrk="0" hangingPunct="0">
              <a:lnSpc>
                <a:spcPct val="100000"/>
              </a:lnSpc>
              <a:spcBef>
                <a:spcPct val="0"/>
              </a:spcBef>
              <a:spcAft>
                <a:spcPct val="0"/>
              </a:spcAft>
              <a:buClrTx/>
              <a:buSzTx/>
              <a:buFontTx/>
              <a:buNone/>
            </a:pPr>
            <a:endParaRPr kumimoji="0" lang="zh-CN" altLang="en-US" sz="600" b="0" i="0" u="none" strike="noStrike" cap="none" normalizeH="0" baseline="0" dirty="0">
              <a:ln>
                <a:noFill/>
              </a:ln>
              <a:solidFill>
                <a:schemeClr val="tx1">
                  <a:lumMod val="75000"/>
                  <a:lumOff val="25000"/>
                </a:schemeClr>
              </a:solidFill>
              <a:effectLst/>
              <a:latin typeface="Arial" panose="020B0604020202020204" pitchFamily="34" charset="0"/>
            </a:endParaRPr>
          </a:p>
        </p:txBody>
      </p:sp>
      <p:sp>
        <p:nvSpPr>
          <p:cNvPr id="6" name="Rectangle 4"/>
          <p:cNvSpPr>
            <a:spLocks noChangeArrowheads="1"/>
          </p:cNvSpPr>
          <p:nvPr/>
        </p:nvSpPr>
        <p:spPr bwMode="auto">
          <a:xfrm>
            <a:off x="586460" y="2963301"/>
            <a:ext cx="701064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6700" algn="l" defTabSz="914400" rtl="0" eaLnBrk="0" fontAlgn="base" latinLnBrk="0" hangingPunct="0">
              <a:lnSpc>
                <a:spcPct val="100000"/>
              </a:lnSpc>
              <a:spcBef>
                <a:spcPct val="0"/>
              </a:spcBef>
              <a:spcAft>
                <a:spcPct val="0"/>
              </a:spcAft>
              <a:buClrTx/>
              <a:buSzTx/>
              <a:buFontTx/>
              <a:buNone/>
            </a:pP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点击并进入到</a:t>
            </a:r>
            <a:r>
              <a:rPr kumimoji="0" lang="en-US"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Python IDLE Shell</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窗口，在提示符“</a:t>
            </a:r>
            <a:r>
              <a:rPr kumimoji="0" lang="en-US"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&gt;&gt;&gt;”</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之后，输入第一个</a:t>
            </a:r>
            <a:r>
              <a:rPr kumimoji="0" lang="en-US"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Python</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程序的代码：</a:t>
            </a:r>
            <a:endParaRPr kumimoji="0" lang="zh-CN" altLang="en-US" b="0" i="0" u="none" strike="noStrike" cap="none" normalizeH="0" baseline="0" dirty="0">
              <a:ln>
                <a:noFill/>
              </a:ln>
              <a:solidFill>
                <a:schemeClr val="tx1">
                  <a:lumMod val="75000"/>
                  <a:lumOff val="25000"/>
                </a:schemeClr>
              </a:solidFill>
              <a:effectLst/>
              <a:latin typeface="+mn-ea"/>
            </a:endParaRPr>
          </a:p>
          <a:p>
            <a:pPr marL="0" marR="0" lvl="0" indent="22860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rgbClr val="00B0F0"/>
                </a:solidFill>
                <a:effectLst/>
                <a:latin typeface="+mn-ea"/>
                <a:cs typeface="Arial" panose="020B0604020202020204" pitchFamily="34" charset="0"/>
              </a:rPr>
              <a:t>&gt;&gt;&gt; print("Hello World!")</a:t>
            </a:r>
            <a:endParaRPr kumimoji="0" lang="en-US" altLang="zh-CN" b="0" i="0" u="none" strike="noStrike" cap="none" normalizeH="0" baseline="0" dirty="0">
              <a:ln>
                <a:noFill/>
              </a:ln>
              <a:solidFill>
                <a:srgbClr val="00B0F0"/>
              </a:solidFill>
              <a:effectLst/>
              <a:latin typeface="+mn-ea"/>
            </a:endParaRPr>
          </a:p>
          <a:p>
            <a:pPr marL="0" marR="0" lvl="0" indent="266700" algn="l" defTabSz="914400" rtl="0" eaLnBrk="0" fontAlgn="base" latinLnBrk="0" hangingPunct="0">
              <a:lnSpc>
                <a:spcPct val="100000"/>
              </a:lnSpc>
              <a:spcBef>
                <a:spcPct val="0"/>
              </a:spcBef>
              <a:spcAft>
                <a:spcPct val="0"/>
              </a:spcAft>
              <a:buClrTx/>
              <a:buSzTx/>
              <a:buFontTx/>
              <a:buNone/>
            </a:pP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完成输入后回车执行，如下图所示：</a:t>
            </a:r>
            <a:endParaRPr kumimoji="0" lang="zh-CN" altLang="en-US" b="0" i="0" u="none" strike="noStrike" cap="none" normalizeH="0" baseline="0" dirty="0">
              <a:ln>
                <a:noFill/>
              </a:ln>
              <a:solidFill>
                <a:schemeClr val="tx1"/>
              </a:solidFill>
              <a:effectLst/>
              <a:latin typeface="+mn-ea"/>
            </a:endParaRPr>
          </a:p>
          <a:p>
            <a:pPr marL="0" marR="0" lvl="0" indent="266700" algn="l" defTabSz="914400" rtl="0" eaLnBrk="0" fontAlgn="base" latinLnBrk="0" hangingPunct="0">
              <a:lnSpc>
                <a:spcPct val="100000"/>
              </a:lnSpc>
              <a:spcBef>
                <a:spcPct val="0"/>
              </a:spcBef>
              <a:spcAft>
                <a:spcPct val="0"/>
              </a:spcAft>
              <a:buClrTx/>
              <a:buSzTx/>
              <a:buFontTx/>
              <a:buNone/>
            </a:pPr>
            <a:endParaRPr kumimoji="0" lang="zh-CN" altLang="en-US" b="0" i="0" u="none" strike="noStrike" cap="none" normalizeH="0" baseline="0" dirty="0">
              <a:ln>
                <a:noFill/>
              </a:ln>
              <a:solidFill>
                <a:schemeClr val="tx1"/>
              </a:solidFill>
              <a:effectLst/>
              <a:latin typeface="+mn-ea"/>
            </a:endParaRPr>
          </a:p>
        </p:txBody>
      </p:sp>
      <p:sp>
        <p:nvSpPr>
          <p:cNvPr id="7" name="Rectangle 5"/>
          <p:cNvSpPr>
            <a:spLocks noChangeArrowheads="1"/>
          </p:cNvSpPr>
          <p:nvPr/>
        </p:nvSpPr>
        <p:spPr bwMode="auto">
          <a:xfrm>
            <a:off x="0" y="1657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
        <p:nvSpPr>
          <p:cNvPr id="9" name="文本占位符 1"/>
          <p:cNvSpPr txBox="1"/>
          <p:nvPr/>
        </p:nvSpPr>
        <p:spPr>
          <a:xfrm>
            <a:off x="544513" y="11011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1.3.1 </a:t>
            </a:r>
            <a:r>
              <a:rPr lang="zh-CN" altLang="en-US" dirty="0"/>
              <a:t>代码示例</a:t>
            </a:r>
            <a:endParaRPr lang="zh-CN" altLang="en-US" dirty="0"/>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15"/>
          </p:nvPr>
        </p:nvSpPr>
        <p:spPr>
          <a:xfrm>
            <a:off x="244802" y="104401"/>
            <a:ext cx="3732213" cy="571500"/>
          </a:xfrm>
        </p:spPr>
        <p:txBody>
          <a:bodyPr>
            <a:normAutofit fontScale="92500"/>
          </a:bodyPr>
          <a:lstStyle/>
          <a:p>
            <a:r>
              <a:rPr lang="en-US" altLang="zh-CN" dirty="0"/>
              <a:t>1.3 </a:t>
            </a:r>
            <a:r>
              <a:rPr lang="zh-CN" altLang="en-US" dirty="0"/>
              <a:t>第一个程序 </a:t>
            </a:r>
            <a:r>
              <a:rPr lang="en-US" altLang="zh-CN" dirty="0"/>
              <a:t>Hello World!</a:t>
            </a:r>
            <a:endParaRPr lang="zh-CN" altLang="en-US" dirty="0"/>
          </a:p>
        </p:txBody>
      </p:sp>
      <p:sp>
        <p:nvSpPr>
          <p:cNvPr id="5" name="Rectangle 3"/>
          <p:cNvSpPr>
            <a:spLocks noChangeArrowheads="1"/>
          </p:cNvSpPr>
          <p:nvPr/>
        </p:nvSpPr>
        <p:spPr bwMode="auto">
          <a:xfrm>
            <a:off x="1156042" y="1859360"/>
            <a:ext cx="62033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6700" algn="l" defTabSz="914400" rtl="0" eaLnBrk="0" fontAlgn="base" latinLnBrk="0" hangingPunct="0">
              <a:lnSpc>
                <a:spcPct val="100000"/>
              </a:lnSpc>
              <a:spcBef>
                <a:spcPct val="0"/>
              </a:spcBef>
              <a:spcAft>
                <a:spcPct val="0"/>
              </a:spcAft>
              <a:buClrTx/>
              <a:buSzTx/>
              <a:buFontTx/>
              <a:buNone/>
            </a:pP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除去书中所述三种方法外，不乏有其他方法，在后续的学习中就会有更多的方法来完成更多的代码。</a:t>
            </a:r>
            <a:endParaRPr kumimoji="0" lang="zh-CN" altLang="en-US" sz="600" b="0" i="0" u="none" strike="noStrike" cap="none" normalizeH="0" baseline="0" dirty="0">
              <a:ln>
                <a:noFill/>
              </a:ln>
              <a:solidFill>
                <a:schemeClr val="tx1">
                  <a:lumMod val="75000"/>
                  <a:lumOff val="25000"/>
                </a:schemeClr>
              </a:solidFill>
              <a:effectLst/>
              <a:latin typeface="Arial" panose="020B0604020202020204" pitchFamily="34" charset="0"/>
            </a:endParaRPr>
          </a:p>
        </p:txBody>
      </p:sp>
      <p:sp>
        <p:nvSpPr>
          <p:cNvPr id="7" name="Rectangle 5"/>
          <p:cNvSpPr>
            <a:spLocks noChangeArrowheads="1"/>
          </p:cNvSpPr>
          <p:nvPr/>
        </p:nvSpPr>
        <p:spPr bwMode="auto">
          <a:xfrm>
            <a:off x="0" y="1657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
        <p:nvSpPr>
          <p:cNvPr id="9" name="文本占位符 1"/>
          <p:cNvSpPr txBox="1"/>
          <p:nvPr/>
        </p:nvSpPr>
        <p:spPr>
          <a:xfrm>
            <a:off x="544513" y="11011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1.3.1 </a:t>
            </a:r>
            <a:r>
              <a:rPr lang="zh-CN" altLang="en-US" dirty="0"/>
              <a:t>代码示例</a:t>
            </a:r>
            <a:endParaRPr lang="zh-CN" altLang="en-US" dirty="0"/>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1.3.2 </a:t>
            </a:r>
            <a:r>
              <a:rPr lang="zh-CN" altLang="en-US" dirty="0"/>
              <a:t>代码解析</a:t>
            </a:r>
            <a:endParaRPr lang="zh-CN" altLang="en-US" dirty="0"/>
          </a:p>
        </p:txBody>
      </p:sp>
      <p:sp>
        <p:nvSpPr>
          <p:cNvPr id="3" name="内容占位符 2"/>
          <p:cNvSpPr>
            <a:spLocks noGrp="1"/>
          </p:cNvSpPr>
          <p:nvPr>
            <p:ph sz="quarter" idx="14"/>
          </p:nvPr>
        </p:nvSpPr>
        <p:spPr>
          <a:xfrm>
            <a:off x="1413558" y="3611503"/>
            <a:ext cx="6538250" cy="995222"/>
          </a:xfrm>
        </p:spPr>
        <p:txBody>
          <a:bodyPr>
            <a:normAutofit/>
          </a:bodyPr>
          <a:lstStyle/>
          <a:p>
            <a:r>
              <a:rPr lang="en-US" altLang="zh-CN" sz="1800" dirty="0">
                <a:solidFill>
                  <a:schemeClr val="tx1">
                    <a:lumMod val="75000"/>
                    <a:lumOff val="25000"/>
                  </a:schemeClr>
                </a:solidFill>
              </a:rPr>
              <a:t>print()</a:t>
            </a:r>
            <a:r>
              <a:rPr lang="zh-CN" altLang="en-US" sz="1800" dirty="0">
                <a:solidFill>
                  <a:schemeClr val="tx1">
                    <a:lumMod val="75000"/>
                    <a:lumOff val="25000"/>
                  </a:schemeClr>
                </a:solidFill>
              </a:rPr>
              <a:t>：</a:t>
            </a:r>
            <a:r>
              <a:rPr lang="en-US" altLang="zh-CN" sz="1800" dirty="0">
                <a:solidFill>
                  <a:schemeClr val="tx1">
                    <a:lumMod val="75000"/>
                    <a:lumOff val="25000"/>
                  </a:schemeClr>
                </a:solidFill>
              </a:rPr>
              <a:t>Python</a:t>
            </a:r>
            <a:r>
              <a:rPr lang="zh-CN" altLang="en-US" sz="1800" dirty="0">
                <a:solidFill>
                  <a:schemeClr val="tx1">
                    <a:lumMod val="75000"/>
                    <a:lumOff val="25000"/>
                  </a:schemeClr>
                </a:solidFill>
              </a:rPr>
              <a:t>内置函数名称，作用是输出括号中的内容；</a:t>
            </a:r>
            <a:endParaRPr lang="zh-CN" altLang="en-US" sz="1800" dirty="0">
              <a:solidFill>
                <a:schemeClr val="tx1">
                  <a:lumMod val="75000"/>
                  <a:lumOff val="25000"/>
                </a:schemeClr>
              </a:solidFill>
            </a:endParaRPr>
          </a:p>
          <a:p>
            <a:r>
              <a:rPr lang="en-US" altLang="zh-CN" sz="1800" dirty="0">
                <a:solidFill>
                  <a:schemeClr val="tx1">
                    <a:lumMod val="75000"/>
                    <a:lumOff val="25000"/>
                  </a:schemeClr>
                </a:solidFill>
              </a:rPr>
              <a:t>"Hello World"</a:t>
            </a:r>
            <a:r>
              <a:rPr lang="zh-CN" altLang="en-US" sz="1800" dirty="0">
                <a:solidFill>
                  <a:schemeClr val="tx1">
                    <a:lumMod val="75000"/>
                    <a:lumOff val="25000"/>
                  </a:schemeClr>
                </a:solidFill>
              </a:rPr>
              <a:t>：字符串类型的数据，作为参数传递给</a:t>
            </a:r>
            <a:r>
              <a:rPr lang="en-US" altLang="zh-CN" sz="1800" dirty="0">
                <a:solidFill>
                  <a:schemeClr val="tx1">
                    <a:lumMod val="75000"/>
                    <a:lumOff val="25000"/>
                  </a:schemeClr>
                </a:solidFill>
              </a:rPr>
              <a:t>print()</a:t>
            </a:r>
            <a:r>
              <a:rPr lang="zh-CN" altLang="en-US" sz="1800" dirty="0">
                <a:solidFill>
                  <a:schemeClr val="tx1">
                    <a:lumMod val="75000"/>
                    <a:lumOff val="25000"/>
                  </a:schemeClr>
                </a:solidFill>
              </a:rPr>
              <a:t>函数</a:t>
            </a:r>
            <a:endParaRPr lang="zh-CN" altLang="en-US" sz="1800" dirty="0">
              <a:solidFill>
                <a:schemeClr val="tx1">
                  <a:lumMod val="75000"/>
                  <a:lumOff val="25000"/>
                </a:schemeClr>
              </a:solidFill>
            </a:endParaRPr>
          </a:p>
          <a:p>
            <a:endParaRPr lang="zh-CN" altLang="en-US" sz="1800" dirty="0">
              <a:solidFill>
                <a:schemeClr val="tx1">
                  <a:lumMod val="75000"/>
                  <a:lumOff val="25000"/>
                </a:schemeClr>
              </a:solidFill>
            </a:endParaRPr>
          </a:p>
        </p:txBody>
      </p:sp>
      <p:sp>
        <p:nvSpPr>
          <p:cNvPr id="4" name="内容占位符 3"/>
          <p:cNvSpPr>
            <a:spLocks noGrp="1"/>
          </p:cNvSpPr>
          <p:nvPr>
            <p:ph sz="quarter" idx="15"/>
          </p:nvPr>
        </p:nvSpPr>
        <p:spPr>
          <a:xfrm>
            <a:off x="244802" y="104401"/>
            <a:ext cx="3732213" cy="571500"/>
          </a:xfrm>
        </p:spPr>
        <p:txBody>
          <a:bodyPr>
            <a:normAutofit fontScale="92500"/>
          </a:bodyPr>
          <a:lstStyle/>
          <a:p>
            <a:r>
              <a:rPr lang="en-US" altLang="zh-CN" dirty="0"/>
              <a:t>1.3 </a:t>
            </a:r>
            <a:r>
              <a:rPr lang="zh-CN" altLang="en-US" dirty="0"/>
              <a:t>第一个程序 </a:t>
            </a:r>
            <a:r>
              <a:rPr lang="en-US" altLang="zh-CN" dirty="0"/>
              <a:t>Hello World!</a:t>
            </a:r>
            <a:endParaRPr lang="zh-CN" altLang="en-US" dirty="0"/>
          </a:p>
        </p:txBody>
      </p:sp>
      <p:sp>
        <p:nvSpPr>
          <p:cNvPr id="5" name="矩形 4"/>
          <p:cNvSpPr/>
          <p:nvPr/>
        </p:nvSpPr>
        <p:spPr>
          <a:xfrm>
            <a:off x="2708477" y="2309260"/>
            <a:ext cx="3727046" cy="584775"/>
          </a:xfrm>
          <a:prstGeom prst="rect">
            <a:avLst/>
          </a:prstGeom>
        </p:spPr>
        <p:txBody>
          <a:bodyPr wrap="none">
            <a:spAutoFit/>
          </a:bodyPr>
          <a:lstStyle/>
          <a:p>
            <a:r>
              <a:rPr lang="en-US" altLang="zh-CN" sz="3200" kern="100" dirty="0">
                <a:solidFill>
                  <a:srgbClr val="00B0F0"/>
                </a:solidFill>
                <a:latin typeface="Times New Roman" panose="02020603050405020304" pitchFamily="18" charset="0"/>
                <a:ea typeface="宋体" panose="02010600030101010101" pitchFamily="2" charset="-122"/>
              </a:rPr>
              <a:t>print("Hello World!")</a:t>
            </a:r>
            <a:endParaRPr lang="zh-CN" altLang="en-US" sz="3200" dirty="0">
              <a:solidFill>
                <a:srgbClr val="00B0F0"/>
              </a:solidFill>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1.3.3 </a:t>
            </a:r>
            <a:r>
              <a:rPr lang="zh-CN" altLang="zh-CN" dirty="0"/>
              <a:t>注释</a:t>
            </a:r>
            <a:endParaRPr lang="zh-CN" altLang="zh-CN" dirty="0"/>
          </a:p>
        </p:txBody>
      </p:sp>
      <p:sp>
        <p:nvSpPr>
          <p:cNvPr id="3" name="内容占位符 2"/>
          <p:cNvSpPr>
            <a:spLocks noGrp="1"/>
          </p:cNvSpPr>
          <p:nvPr>
            <p:ph sz="quarter" idx="14"/>
          </p:nvPr>
        </p:nvSpPr>
        <p:spPr>
          <a:xfrm>
            <a:off x="628650" y="1325521"/>
            <a:ext cx="7886700" cy="2326310"/>
          </a:xfrm>
        </p:spPr>
        <p:txBody>
          <a:bodyPr>
            <a:normAutofit/>
          </a:bodyPr>
          <a:lstStyle/>
          <a:p>
            <a:pPr indent="457200">
              <a:lnSpc>
                <a:spcPct val="100000"/>
              </a:lnSpc>
            </a:pPr>
            <a:r>
              <a:rPr lang="zh-CN" altLang="zh-CN" sz="1800" dirty="0">
                <a:solidFill>
                  <a:schemeClr val="tx1">
                    <a:lumMod val="75000"/>
                    <a:lumOff val="25000"/>
                  </a:schemeClr>
                </a:solidFill>
                <a:latin typeface="+mn-ea"/>
              </a:rPr>
              <a:t>在</a:t>
            </a:r>
            <a:r>
              <a:rPr lang="en-US" altLang="zh-CN" sz="1800" dirty="0">
                <a:solidFill>
                  <a:schemeClr val="tx1">
                    <a:lumMod val="75000"/>
                    <a:lumOff val="25000"/>
                  </a:schemeClr>
                </a:solidFill>
                <a:latin typeface="+mn-ea"/>
              </a:rPr>
              <a:t>Python</a:t>
            </a:r>
            <a:r>
              <a:rPr lang="zh-CN" altLang="zh-CN" sz="1800" dirty="0">
                <a:solidFill>
                  <a:schemeClr val="tx1">
                    <a:lumMod val="75000"/>
                    <a:lumOff val="25000"/>
                  </a:schemeClr>
                </a:solidFill>
                <a:latin typeface="+mn-ea"/>
              </a:rPr>
              <a:t>代码中加入必要的注释，使其具有较好的可读性。</a:t>
            </a:r>
            <a:endParaRPr lang="zh-CN" altLang="zh-CN" sz="1800" dirty="0">
              <a:solidFill>
                <a:schemeClr val="tx1">
                  <a:lumMod val="75000"/>
                  <a:lumOff val="25000"/>
                </a:schemeClr>
              </a:solidFill>
              <a:latin typeface="+mn-ea"/>
            </a:endParaRPr>
          </a:p>
          <a:p>
            <a:pPr indent="457200">
              <a:lnSpc>
                <a:spcPct val="100000"/>
              </a:lnSpc>
            </a:pPr>
            <a:r>
              <a:rPr lang="zh-CN" altLang="zh-CN" sz="1800" dirty="0">
                <a:solidFill>
                  <a:schemeClr val="tx1">
                    <a:lumMod val="75000"/>
                    <a:lumOff val="25000"/>
                  </a:schemeClr>
                </a:solidFill>
                <a:latin typeface="+mn-ea"/>
              </a:rPr>
              <a:t>注释分为两种，单行注释和多行注释。</a:t>
            </a:r>
            <a:endParaRPr lang="zh-CN" altLang="zh-CN" sz="1800" dirty="0">
              <a:solidFill>
                <a:schemeClr val="tx1">
                  <a:lumMod val="75000"/>
                  <a:lumOff val="25000"/>
                </a:schemeClr>
              </a:solidFill>
              <a:latin typeface="+mn-ea"/>
            </a:endParaRPr>
          </a:p>
          <a:p>
            <a:pPr indent="457200">
              <a:lnSpc>
                <a:spcPct val="100000"/>
              </a:lnSpc>
            </a:pPr>
            <a:r>
              <a:rPr lang="zh-CN" altLang="zh-CN" sz="1800" dirty="0">
                <a:solidFill>
                  <a:schemeClr val="tx1">
                    <a:lumMod val="75000"/>
                    <a:lumOff val="25000"/>
                  </a:schemeClr>
                </a:solidFill>
                <a:latin typeface="+mn-ea"/>
              </a:rPr>
              <a:t>单行注释：使用“</a:t>
            </a:r>
            <a:r>
              <a:rPr lang="en-US" altLang="zh-CN" sz="1800" dirty="0">
                <a:solidFill>
                  <a:schemeClr val="tx1">
                    <a:lumMod val="75000"/>
                    <a:lumOff val="25000"/>
                  </a:schemeClr>
                </a:solidFill>
                <a:latin typeface="+mn-ea"/>
              </a:rPr>
              <a:t>#</a:t>
            </a:r>
            <a:r>
              <a:rPr lang="zh-CN" altLang="zh-CN" sz="1800" dirty="0">
                <a:solidFill>
                  <a:schemeClr val="tx1">
                    <a:lumMod val="75000"/>
                    <a:lumOff val="25000"/>
                  </a:schemeClr>
                </a:solidFill>
                <a:latin typeface="+mn-ea"/>
              </a:rPr>
              <a:t>”，其后（右边）的内容将不会被执行，例如：</a:t>
            </a:r>
            <a:endParaRPr lang="zh-CN" altLang="zh-CN" sz="1800" dirty="0">
              <a:solidFill>
                <a:schemeClr val="tx1">
                  <a:lumMod val="75000"/>
                  <a:lumOff val="25000"/>
                </a:schemeClr>
              </a:solidFill>
              <a:latin typeface="+mn-ea"/>
            </a:endParaRPr>
          </a:p>
          <a:p>
            <a:pPr indent="457200" latinLnBrk="1">
              <a:lnSpc>
                <a:spcPct val="100000"/>
              </a:lnSpc>
            </a:pPr>
            <a:r>
              <a:rPr lang="en-US" altLang="zh-CN" sz="1800" b="1" dirty="0">
                <a:solidFill>
                  <a:srgbClr val="00B0F0"/>
                </a:solidFill>
                <a:latin typeface="+mn-ea"/>
              </a:rPr>
              <a:t># </a:t>
            </a:r>
            <a:r>
              <a:rPr lang="zh-CN" altLang="zh-CN" sz="1800" b="1" dirty="0">
                <a:solidFill>
                  <a:srgbClr val="00B0F0"/>
                </a:solidFill>
                <a:latin typeface="+mn-ea"/>
              </a:rPr>
              <a:t>单行注释的内容</a:t>
            </a:r>
            <a:endParaRPr lang="zh-CN" altLang="zh-CN" sz="1800" b="1" dirty="0">
              <a:solidFill>
                <a:srgbClr val="00B0F0"/>
              </a:solidFill>
              <a:latin typeface="+mn-ea"/>
            </a:endParaRPr>
          </a:p>
          <a:p>
            <a:pPr indent="457200">
              <a:lnSpc>
                <a:spcPct val="100000"/>
              </a:lnSpc>
            </a:pPr>
            <a:r>
              <a:rPr lang="zh-CN" altLang="zh-CN" sz="1800" dirty="0">
                <a:solidFill>
                  <a:schemeClr val="tx1">
                    <a:lumMod val="75000"/>
                    <a:lumOff val="25000"/>
                  </a:schemeClr>
                </a:solidFill>
                <a:latin typeface="+mn-ea"/>
              </a:rPr>
              <a:t>单行注释一般可放在一行程序代码之后，或者独自成行。</a:t>
            </a:r>
            <a:endParaRPr lang="zh-CN" altLang="zh-CN" sz="1800" dirty="0">
              <a:solidFill>
                <a:schemeClr val="tx1">
                  <a:lumMod val="75000"/>
                  <a:lumOff val="25000"/>
                </a:schemeClr>
              </a:solidFill>
              <a:latin typeface="+mn-ea"/>
            </a:endParaRPr>
          </a:p>
          <a:p>
            <a:pPr indent="457200">
              <a:lnSpc>
                <a:spcPct val="100000"/>
              </a:lnSpc>
            </a:pPr>
            <a:endParaRPr lang="zh-CN" altLang="zh-CN" sz="1800" dirty="0">
              <a:solidFill>
                <a:schemeClr val="tx1">
                  <a:lumMod val="75000"/>
                  <a:lumOff val="25000"/>
                </a:schemeClr>
              </a:solidFill>
              <a:latin typeface="+mn-ea"/>
            </a:endParaRPr>
          </a:p>
        </p:txBody>
      </p:sp>
      <p:sp>
        <p:nvSpPr>
          <p:cNvPr id="4" name="内容占位符 3"/>
          <p:cNvSpPr>
            <a:spLocks noGrp="1"/>
          </p:cNvSpPr>
          <p:nvPr>
            <p:ph sz="quarter" idx="15"/>
          </p:nvPr>
        </p:nvSpPr>
        <p:spPr>
          <a:xfrm>
            <a:off x="244802" y="104401"/>
            <a:ext cx="3732213" cy="571500"/>
          </a:xfrm>
        </p:spPr>
        <p:txBody>
          <a:bodyPr>
            <a:normAutofit fontScale="92500"/>
          </a:bodyPr>
          <a:lstStyle/>
          <a:p>
            <a:r>
              <a:rPr lang="en-US" altLang="zh-CN" dirty="0"/>
              <a:t>1.3 </a:t>
            </a:r>
            <a:r>
              <a:rPr lang="zh-CN" altLang="en-US" dirty="0"/>
              <a:t>第一个程序 </a:t>
            </a:r>
            <a:r>
              <a:rPr lang="en-US" altLang="zh-CN" dirty="0"/>
              <a:t>Hello World!</a:t>
            </a:r>
            <a:endParaRPr lang="zh-CN" altLang="en-US" dirty="0"/>
          </a:p>
        </p:txBody>
      </p:sp>
      <p:sp>
        <p:nvSpPr>
          <p:cNvPr id="5" name="矩形 4"/>
          <p:cNvSpPr/>
          <p:nvPr/>
        </p:nvSpPr>
        <p:spPr>
          <a:xfrm>
            <a:off x="515072" y="3429000"/>
            <a:ext cx="7147369" cy="1477328"/>
          </a:xfrm>
          <a:prstGeom prst="rect">
            <a:avLst/>
          </a:prstGeom>
        </p:spPr>
        <p:txBody>
          <a:bodyPr wrap="square">
            <a:spAutoFit/>
          </a:bodyPr>
          <a:lstStyle/>
          <a:p>
            <a:pPr marL="114300" indent="457200" algn="just">
              <a:spcAft>
                <a:spcPts val="0"/>
              </a:spcAft>
            </a:pPr>
            <a:r>
              <a:rPr lang="zh-CN" altLang="zh-CN" kern="100" dirty="0">
                <a:solidFill>
                  <a:schemeClr val="tx1">
                    <a:lumMod val="75000"/>
                    <a:lumOff val="25000"/>
                  </a:schemeClr>
                </a:solidFill>
                <a:latin typeface="+mn-ea"/>
              </a:rPr>
              <a:t>多行注释：使用两组，每组三个连续的双引号（或者单引号），两组引号之间为多行注释的内容，例如：</a:t>
            </a:r>
            <a:endParaRPr lang="zh-CN" altLang="zh-CN" kern="100" dirty="0">
              <a:latin typeface="+mn-ea"/>
            </a:endParaRPr>
          </a:p>
          <a:p>
            <a:pPr marL="114935" indent="457200" algn="just" latinLnBrk="1">
              <a:spcAft>
                <a:spcPts val="0"/>
              </a:spcAft>
            </a:pPr>
            <a:r>
              <a:rPr lang="en-US" altLang="zh-CN" b="1" kern="100" dirty="0">
                <a:solidFill>
                  <a:srgbClr val="00B0F0"/>
                </a:solidFill>
                <a:latin typeface="+mn-ea"/>
              </a:rPr>
              <a:t>"""</a:t>
            </a:r>
            <a:endParaRPr lang="zh-CN" altLang="zh-CN" b="1" kern="100" dirty="0">
              <a:solidFill>
                <a:srgbClr val="00B0F0"/>
              </a:solidFill>
              <a:latin typeface="+mn-ea"/>
            </a:endParaRPr>
          </a:p>
          <a:p>
            <a:pPr marL="114935" indent="457200" algn="just" latinLnBrk="1">
              <a:spcAft>
                <a:spcPts val="0"/>
              </a:spcAft>
            </a:pPr>
            <a:r>
              <a:rPr lang="zh-CN" altLang="zh-CN" b="1" kern="100" dirty="0">
                <a:solidFill>
                  <a:srgbClr val="00B0F0"/>
                </a:solidFill>
                <a:latin typeface="+mn-ea"/>
              </a:rPr>
              <a:t>多行注释的内容</a:t>
            </a:r>
            <a:endParaRPr lang="zh-CN" altLang="zh-CN" b="1" kern="100" dirty="0">
              <a:solidFill>
                <a:srgbClr val="00B0F0"/>
              </a:solidFill>
              <a:latin typeface="+mn-ea"/>
            </a:endParaRPr>
          </a:p>
          <a:p>
            <a:pPr marL="114935" indent="457200" algn="just" latinLnBrk="1">
              <a:spcAft>
                <a:spcPts val="0"/>
              </a:spcAft>
            </a:pPr>
            <a:r>
              <a:rPr lang="en-US" altLang="zh-CN" b="1" kern="100" dirty="0">
                <a:solidFill>
                  <a:srgbClr val="00B0F0"/>
                </a:solidFill>
                <a:latin typeface="+mn-ea"/>
              </a:rPr>
              <a:t>"""</a:t>
            </a:r>
            <a:endParaRPr lang="zh-CN" altLang="zh-CN" b="1" kern="100" dirty="0">
              <a:solidFill>
                <a:srgbClr val="00B0F0"/>
              </a:solidFill>
              <a:effectLst/>
              <a:latin typeface="+mn-ea"/>
            </a:endParaRPr>
          </a:p>
        </p:txBody>
      </p:sp>
      <p:sp>
        <p:nvSpPr>
          <p:cNvPr id="6" name="矩形 5"/>
          <p:cNvSpPr/>
          <p:nvPr/>
        </p:nvSpPr>
        <p:spPr>
          <a:xfrm>
            <a:off x="746568" y="5004129"/>
            <a:ext cx="7980744" cy="528350"/>
          </a:xfrm>
          <a:prstGeom prst="rect">
            <a:avLst/>
          </a:prstGeom>
        </p:spPr>
        <p:txBody>
          <a:bodyPr wrap="square">
            <a:spAutoFit/>
          </a:bodyPr>
          <a:lstStyle/>
          <a:p>
            <a:pPr marL="114300" indent="266700" algn="just">
              <a:lnSpc>
                <a:spcPts val="1670"/>
              </a:lnSpc>
              <a:spcAft>
                <a:spcPts val="0"/>
              </a:spcAft>
            </a:pPr>
            <a:r>
              <a:rPr lang="zh-CN" altLang="zh-CN" kern="100" dirty="0">
                <a:solidFill>
                  <a:schemeClr val="tx1">
                    <a:lumMod val="75000"/>
                    <a:lumOff val="25000"/>
                  </a:schemeClr>
                </a:solidFill>
                <a:latin typeface="Times New Roman" panose="02020603050405020304" pitchFamily="18" charset="0"/>
                <a:ea typeface="宋体" panose="02010600030101010101" pitchFamily="2" charset="-122"/>
              </a:rPr>
              <a:t>一个标准的完整的</a:t>
            </a:r>
            <a:r>
              <a:rPr lang="en-US" altLang="zh-CN" kern="100" dirty="0">
                <a:solidFill>
                  <a:schemeClr val="tx1">
                    <a:lumMod val="75000"/>
                    <a:lumOff val="25000"/>
                  </a:schemeClr>
                </a:solidFill>
                <a:latin typeface="Times New Roman" panose="02020603050405020304" pitchFamily="18" charset="0"/>
                <a:ea typeface="宋体" panose="02010600030101010101" pitchFamily="2" charset="-122"/>
              </a:rPr>
              <a:t>Python</a:t>
            </a:r>
            <a:r>
              <a:rPr lang="zh-CN" altLang="zh-CN" kern="100" dirty="0">
                <a:solidFill>
                  <a:schemeClr val="tx1">
                    <a:lumMod val="75000"/>
                    <a:lumOff val="25000"/>
                  </a:schemeClr>
                </a:solidFill>
                <a:latin typeface="Times New Roman" panose="02020603050405020304" pitchFamily="18" charset="0"/>
                <a:ea typeface="宋体" panose="02010600030101010101" pitchFamily="2" charset="-122"/>
              </a:rPr>
              <a:t>程序文件的头部，应有相关注释来记录编写者姓名，实现的功能和编写日期（修改日期）等重要信息。</a:t>
            </a:r>
            <a:endParaRPr lang="zh-CN" altLang="zh-CN" kern="100" dirty="0">
              <a:solidFill>
                <a:schemeClr val="tx1">
                  <a:lumMod val="75000"/>
                  <a:lumOff val="25000"/>
                </a:schemeClr>
              </a:solidFill>
              <a:latin typeface="Times New Roman" panose="02020603050405020304" pitchFamily="18" charset="0"/>
              <a:ea typeface="宋体" panose="02010600030101010101" pitchFamily="2" charset="-122"/>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微软雅黑" panose="020B0503020204020204" pitchFamily="34" charset="-122"/>
                <a:ea typeface="微软雅黑" panose="020B0503020204020204" pitchFamily="34" charset="-122"/>
                <a:cs typeface="微软雅黑" panose="020B0503020204020204" pitchFamily="34" charset="-122"/>
              </a:rPr>
              <a:t>1.1 Python </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简介</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TextBox 2"/>
          <p:cNvSpPr txBox="1"/>
          <p:nvPr/>
        </p:nvSpPr>
        <p:spPr>
          <a:xfrm>
            <a:off x="3140412" y="3401589"/>
            <a:ext cx="5099655" cy="1596078"/>
          </a:xfrm>
          <a:prstGeom prst="rect">
            <a:avLst/>
          </a:prstGeom>
          <a:noFill/>
        </p:spPr>
        <p:txBody>
          <a:bodyPr wrap="square">
            <a:spAutoFit/>
          </a:bodyPr>
          <a:lstStyle/>
          <a:p>
            <a:pPr indent="457200">
              <a:lnSpc>
                <a:spcPts val="3000"/>
              </a:lnSpc>
              <a:defRPr/>
            </a:pPr>
            <a:r>
              <a:rPr lang="en-US" altLang="zh-CN" sz="20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Python</a:t>
            </a:r>
            <a:r>
              <a:rPr lang="zh-CN" altLang="en-US" sz="20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语言</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目前已经超过</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岁了，它早于</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HTTP 1.0</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协议</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年，早于</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Java</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语言 </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年。</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Python</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的第一个公开发行版于</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1991</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年发行。</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9227" y="1577393"/>
            <a:ext cx="2499484" cy="3648392"/>
          </a:xfrm>
          <a:prstGeom prst="rect">
            <a:avLst/>
          </a:prstGeom>
          <a:effectLst>
            <a:reflection blurRad="6350" stA="52000" endA="300" endPos="35000" dir="5400000" sy="-100000" algn="bl" rotWithShape="0"/>
          </a:effectLst>
        </p:spPr>
      </p:pic>
      <p:sp>
        <p:nvSpPr>
          <p:cNvPr id="3" name="文本占位符 2"/>
          <p:cNvSpPr>
            <a:spLocks noGrp="1"/>
          </p:cNvSpPr>
          <p:nvPr>
            <p:ph type="body" sz="quarter" idx="13"/>
          </p:nvPr>
        </p:nvSpPr>
        <p:spPr/>
        <p:txBody>
          <a:bodyPr/>
          <a:lstStyle/>
          <a:p>
            <a:r>
              <a:rPr lang="en-US" altLang="zh-CN" dirty="0">
                <a:latin typeface="微软雅黑" panose="020B0503020204020204" pitchFamily="34" charset="-122"/>
                <a:ea typeface="微软雅黑" panose="020B0503020204020204" pitchFamily="34" charset="-122"/>
                <a:cs typeface="微软雅黑" panose="020B0503020204020204" pitchFamily="34" charset="-122"/>
              </a:rPr>
              <a:t>Python</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并不是新的编程语言</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2668711" y="1886034"/>
            <a:ext cx="5104765" cy="475615"/>
          </a:xfrm>
          <a:prstGeom prst="rect">
            <a:avLst/>
          </a:prstGeom>
        </p:spPr>
        <p:txBody>
          <a:bodyPr wrap="none">
            <a:spAutoFit/>
          </a:bodyPr>
          <a:lstStyle/>
          <a:p>
            <a:pPr indent="457200">
              <a:lnSpc>
                <a:spcPts val="3000"/>
              </a:lnSpc>
              <a:defRPr/>
            </a:pPr>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rPr>
              <a:t>Hi Python, How old  are you?</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1.3.4 IDLE</a:t>
            </a:r>
            <a:r>
              <a:rPr lang="zh-CN" altLang="zh-CN" dirty="0"/>
              <a:t>使用简介</a:t>
            </a:r>
            <a:endParaRPr lang="zh-CN" altLang="zh-CN" dirty="0"/>
          </a:p>
        </p:txBody>
      </p:sp>
      <p:sp>
        <p:nvSpPr>
          <p:cNvPr id="3" name="内容占位符 2"/>
          <p:cNvSpPr>
            <a:spLocks noGrp="1"/>
          </p:cNvSpPr>
          <p:nvPr>
            <p:ph sz="quarter" idx="14"/>
          </p:nvPr>
        </p:nvSpPr>
        <p:spPr>
          <a:xfrm>
            <a:off x="121534" y="1406525"/>
            <a:ext cx="8900931" cy="4044950"/>
          </a:xfrm>
        </p:spPr>
        <p:txBody>
          <a:bodyPr>
            <a:normAutofit fontScale="92500" lnSpcReduction="10000"/>
          </a:bodyPr>
          <a:lstStyle/>
          <a:p>
            <a:pPr indent="457200">
              <a:lnSpc>
                <a:spcPct val="100000"/>
              </a:lnSpc>
            </a:pPr>
            <a:r>
              <a:rPr lang="zh-CN" altLang="zh-CN" sz="1800" dirty="0">
                <a:solidFill>
                  <a:schemeClr val="tx1">
                    <a:lumMod val="75000"/>
                    <a:lumOff val="25000"/>
                  </a:schemeClr>
                </a:solidFill>
                <a:latin typeface="+mn-ea"/>
              </a:rPr>
              <a:t>为了更好地使用</a:t>
            </a:r>
            <a:r>
              <a:rPr lang="en-US" altLang="zh-CN" sz="1800" dirty="0">
                <a:solidFill>
                  <a:schemeClr val="tx1">
                    <a:lumMod val="75000"/>
                    <a:lumOff val="25000"/>
                  </a:schemeClr>
                </a:solidFill>
                <a:latin typeface="+mn-ea"/>
              </a:rPr>
              <a:t>IDLE</a:t>
            </a:r>
            <a:r>
              <a:rPr lang="zh-CN" altLang="zh-CN" sz="1800" dirty="0">
                <a:solidFill>
                  <a:schemeClr val="tx1">
                    <a:lumMod val="75000"/>
                    <a:lumOff val="25000"/>
                  </a:schemeClr>
                </a:solidFill>
                <a:latin typeface="+mn-ea"/>
              </a:rPr>
              <a:t>进行</a:t>
            </a:r>
            <a:r>
              <a:rPr lang="en-US" altLang="zh-CN" sz="1800" dirty="0">
                <a:solidFill>
                  <a:schemeClr val="tx1">
                    <a:lumMod val="75000"/>
                    <a:lumOff val="25000"/>
                  </a:schemeClr>
                </a:solidFill>
                <a:latin typeface="+mn-ea"/>
              </a:rPr>
              <a:t>Python</a:t>
            </a:r>
            <a:r>
              <a:rPr lang="zh-CN" altLang="zh-CN" sz="1800" dirty="0">
                <a:solidFill>
                  <a:schemeClr val="tx1">
                    <a:lumMod val="75000"/>
                    <a:lumOff val="25000"/>
                  </a:schemeClr>
                </a:solidFill>
                <a:latin typeface="+mn-ea"/>
              </a:rPr>
              <a:t>程序编写，这里介绍一下</a:t>
            </a:r>
            <a:r>
              <a:rPr lang="en-US" altLang="zh-CN" sz="1800" dirty="0">
                <a:solidFill>
                  <a:schemeClr val="tx1">
                    <a:lumMod val="75000"/>
                    <a:lumOff val="25000"/>
                  </a:schemeClr>
                </a:solidFill>
                <a:latin typeface="+mn-ea"/>
              </a:rPr>
              <a:t>IDLE</a:t>
            </a:r>
            <a:r>
              <a:rPr lang="zh-CN" altLang="zh-CN" sz="1800" dirty="0">
                <a:solidFill>
                  <a:schemeClr val="tx1">
                    <a:lumMod val="75000"/>
                    <a:lumOff val="25000"/>
                  </a:schemeClr>
                </a:solidFill>
                <a:latin typeface="+mn-ea"/>
              </a:rPr>
              <a:t>的使用方法。</a:t>
            </a:r>
            <a:endParaRPr lang="zh-CN" altLang="zh-CN" sz="1800" dirty="0">
              <a:solidFill>
                <a:schemeClr val="tx1">
                  <a:lumMod val="75000"/>
                  <a:lumOff val="25000"/>
                </a:schemeClr>
              </a:solidFill>
              <a:latin typeface="+mn-ea"/>
            </a:endParaRPr>
          </a:p>
          <a:p>
            <a:pPr indent="457200">
              <a:lnSpc>
                <a:spcPct val="100000"/>
              </a:lnSpc>
            </a:pPr>
            <a:r>
              <a:rPr lang="en-US" altLang="zh-CN" sz="1800" dirty="0">
                <a:solidFill>
                  <a:schemeClr val="tx1">
                    <a:lumMod val="75000"/>
                    <a:lumOff val="25000"/>
                  </a:schemeClr>
                </a:solidFill>
                <a:latin typeface="+mn-ea"/>
              </a:rPr>
              <a:t>IDLE</a:t>
            </a:r>
            <a:r>
              <a:rPr lang="zh-CN" altLang="zh-CN" sz="1800" dirty="0">
                <a:solidFill>
                  <a:schemeClr val="tx1">
                    <a:lumMod val="75000"/>
                    <a:lumOff val="25000"/>
                  </a:schemeClr>
                </a:solidFill>
                <a:latin typeface="+mn-ea"/>
              </a:rPr>
              <a:t>作为</a:t>
            </a:r>
            <a:r>
              <a:rPr lang="en-US" altLang="zh-CN" sz="1800" dirty="0">
                <a:solidFill>
                  <a:schemeClr val="tx1">
                    <a:lumMod val="75000"/>
                    <a:lumOff val="25000"/>
                  </a:schemeClr>
                </a:solidFill>
                <a:latin typeface="+mn-ea"/>
              </a:rPr>
              <a:t>Python</a:t>
            </a:r>
            <a:r>
              <a:rPr lang="zh-CN" altLang="zh-CN" sz="1800" dirty="0">
                <a:solidFill>
                  <a:schemeClr val="tx1">
                    <a:lumMod val="75000"/>
                    <a:lumOff val="25000"/>
                  </a:schemeClr>
                </a:solidFill>
                <a:latin typeface="+mn-ea"/>
              </a:rPr>
              <a:t>的默认开发和学习工具，具有以下特点：</a:t>
            </a:r>
            <a:endParaRPr lang="zh-CN" altLang="zh-CN" sz="1800" dirty="0">
              <a:solidFill>
                <a:schemeClr val="tx1">
                  <a:lumMod val="75000"/>
                  <a:lumOff val="25000"/>
                </a:schemeClr>
              </a:solidFill>
              <a:latin typeface="+mn-ea"/>
            </a:endParaRPr>
          </a:p>
          <a:p>
            <a:pPr indent="457200">
              <a:lnSpc>
                <a:spcPct val="100000"/>
              </a:lnSpc>
            </a:pPr>
            <a:r>
              <a:rPr lang="en-US" altLang="zh-CN" sz="1800" dirty="0">
                <a:solidFill>
                  <a:schemeClr val="tx1">
                    <a:lumMod val="75000"/>
                    <a:lumOff val="25000"/>
                  </a:schemeClr>
                </a:solidFill>
                <a:latin typeface="+mn-ea"/>
              </a:rPr>
              <a:t>1. IDLE</a:t>
            </a:r>
            <a:r>
              <a:rPr lang="zh-CN" altLang="zh-CN" sz="1800" dirty="0">
                <a:solidFill>
                  <a:schemeClr val="tx1">
                    <a:lumMod val="75000"/>
                    <a:lumOff val="25000"/>
                  </a:schemeClr>
                </a:solidFill>
                <a:latin typeface="+mn-ea"/>
              </a:rPr>
              <a:t>是一个百分百的纯</a:t>
            </a:r>
            <a:r>
              <a:rPr lang="en-US" altLang="zh-CN" sz="1800" dirty="0">
                <a:solidFill>
                  <a:schemeClr val="tx1">
                    <a:lumMod val="75000"/>
                    <a:lumOff val="25000"/>
                  </a:schemeClr>
                </a:solidFill>
                <a:latin typeface="+mn-ea"/>
              </a:rPr>
              <a:t>Python</a:t>
            </a:r>
            <a:r>
              <a:rPr lang="zh-CN" altLang="zh-CN" sz="1800" dirty="0">
                <a:solidFill>
                  <a:schemeClr val="tx1">
                    <a:lumMod val="75000"/>
                    <a:lumOff val="25000"/>
                  </a:schemeClr>
                </a:solidFill>
                <a:latin typeface="+mn-ea"/>
              </a:rPr>
              <a:t>编写的应用程序，使用了</a:t>
            </a:r>
            <a:r>
              <a:rPr lang="en-US" altLang="zh-CN" sz="1800" dirty="0" err="1">
                <a:solidFill>
                  <a:schemeClr val="tx1">
                    <a:lumMod val="75000"/>
                    <a:lumOff val="25000"/>
                  </a:schemeClr>
                </a:solidFill>
                <a:latin typeface="+mn-ea"/>
              </a:rPr>
              <a:t>tkinter</a:t>
            </a:r>
            <a:r>
              <a:rPr lang="zh-CN" altLang="zh-CN" sz="1800" dirty="0">
                <a:solidFill>
                  <a:schemeClr val="tx1">
                    <a:lumMod val="75000"/>
                    <a:lumOff val="25000"/>
                  </a:schemeClr>
                </a:solidFill>
                <a:latin typeface="+mn-ea"/>
              </a:rPr>
              <a:t>的用户界面工具集（</a:t>
            </a:r>
            <a:r>
              <a:rPr lang="en-US" altLang="zh-CN" sz="1800" dirty="0" err="1">
                <a:solidFill>
                  <a:schemeClr val="tx1">
                    <a:lumMod val="75000"/>
                    <a:lumOff val="25000"/>
                  </a:schemeClr>
                </a:solidFill>
                <a:latin typeface="+mn-ea"/>
              </a:rPr>
              <a:t>tkinker</a:t>
            </a:r>
            <a:r>
              <a:rPr lang="en-US" altLang="zh-CN" sz="1800" dirty="0">
                <a:solidFill>
                  <a:schemeClr val="tx1">
                    <a:lumMod val="75000"/>
                    <a:lumOff val="25000"/>
                  </a:schemeClr>
                </a:solidFill>
                <a:latin typeface="+mn-ea"/>
              </a:rPr>
              <a:t> GUI toolkit</a:t>
            </a:r>
            <a:r>
              <a:rPr lang="zh-CN" altLang="zh-CN" sz="1800" dirty="0">
                <a:solidFill>
                  <a:schemeClr val="tx1">
                    <a:lumMod val="75000"/>
                    <a:lumOff val="25000"/>
                  </a:schemeClr>
                </a:solidFill>
                <a:latin typeface="+mn-ea"/>
              </a:rPr>
              <a:t>）。</a:t>
            </a:r>
            <a:endParaRPr lang="zh-CN" altLang="zh-CN" sz="1800" dirty="0">
              <a:solidFill>
                <a:schemeClr val="tx1">
                  <a:lumMod val="75000"/>
                  <a:lumOff val="25000"/>
                </a:schemeClr>
              </a:solidFill>
              <a:latin typeface="+mn-ea"/>
            </a:endParaRPr>
          </a:p>
          <a:p>
            <a:pPr indent="457200">
              <a:lnSpc>
                <a:spcPct val="100000"/>
              </a:lnSpc>
            </a:pPr>
            <a:r>
              <a:rPr lang="en-US" altLang="zh-CN" sz="1800" dirty="0">
                <a:solidFill>
                  <a:schemeClr val="tx1">
                    <a:lumMod val="75000"/>
                    <a:lumOff val="25000"/>
                  </a:schemeClr>
                </a:solidFill>
                <a:latin typeface="+mn-ea"/>
              </a:rPr>
              <a:t>2. </a:t>
            </a:r>
            <a:r>
              <a:rPr lang="zh-CN" altLang="zh-CN" sz="1800" dirty="0">
                <a:solidFill>
                  <a:schemeClr val="tx1">
                    <a:lumMod val="75000"/>
                    <a:lumOff val="25000"/>
                  </a:schemeClr>
                </a:solidFill>
                <a:latin typeface="+mn-ea"/>
              </a:rPr>
              <a:t>跨平台，在</a:t>
            </a:r>
            <a:r>
              <a:rPr lang="en-US" altLang="zh-CN" sz="1800" dirty="0">
                <a:solidFill>
                  <a:schemeClr val="tx1">
                    <a:lumMod val="75000"/>
                    <a:lumOff val="25000"/>
                  </a:schemeClr>
                </a:solidFill>
                <a:latin typeface="+mn-ea"/>
              </a:rPr>
              <a:t>Windows</a:t>
            </a:r>
            <a:r>
              <a:rPr lang="zh-CN" altLang="zh-CN" sz="1800" dirty="0">
                <a:solidFill>
                  <a:schemeClr val="tx1">
                    <a:lumMod val="75000"/>
                    <a:lumOff val="25000"/>
                  </a:schemeClr>
                </a:solidFill>
                <a:latin typeface="+mn-ea"/>
              </a:rPr>
              <a:t>、</a:t>
            </a:r>
            <a:r>
              <a:rPr lang="en-US" altLang="zh-CN" sz="1800" dirty="0">
                <a:solidFill>
                  <a:schemeClr val="tx1">
                    <a:lumMod val="75000"/>
                    <a:lumOff val="25000"/>
                  </a:schemeClr>
                </a:solidFill>
                <a:latin typeface="+mn-ea"/>
              </a:rPr>
              <a:t>Unix</a:t>
            </a:r>
            <a:r>
              <a:rPr lang="zh-CN" altLang="zh-CN" sz="1800" dirty="0">
                <a:solidFill>
                  <a:schemeClr val="tx1">
                    <a:lumMod val="75000"/>
                    <a:lumOff val="25000"/>
                  </a:schemeClr>
                </a:solidFill>
                <a:latin typeface="+mn-ea"/>
              </a:rPr>
              <a:t>和</a:t>
            </a:r>
            <a:r>
              <a:rPr lang="en-US" altLang="zh-CN" sz="1800" dirty="0">
                <a:solidFill>
                  <a:schemeClr val="tx1">
                    <a:lumMod val="75000"/>
                    <a:lumOff val="25000"/>
                  </a:schemeClr>
                </a:solidFill>
                <a:latin typeface="+mn-ea"/>
              </a:rPr>
              <a:t>Mac OS X</a:t>
            </a:r>
            <a:r>
              <a:rPr lang="zh-CN" altLang="zh-CN" sz="1800" dirty="0">
                <a:solidFill>
                  <a:schemeClr val="tx1">
                    <a:lumMod val="75000"/>
                    <a:lumOff val="25000"/>
                  </a:schemeClr>
                </a:solidFill>
                <a:latin typeface="+mn-ea"/>
              </a:rPr>
              <a:t>上具有相同的效果。</a:t>
            </a:r>
            <a:endParaRPr lang="zh-CN" altLang="zh-CN" sz="1800" dirty="0">
              <a:solidFill>
                <a:schemeClr val="tx1">
                  <a:lumMod val="75000"/>
                  <a:lumOff val="25000"/>
                </a:schemeClr>
              </a:solidFill>
              <a:latin typeface="+mn-ea"/>
            </a:endParaRPr>
          </a:p>
          <a:p>
            <a:pPr indent="457200">
              <a:lnSpc>
                <a:spcPct val="100000"/>
              </a:lnSpc>
            </a:pPr>
            <a:r>
              <a:rPr lang="en-US" altLang="zh-CN" sz="1800" dirty="0">
                <a:solidFill>
                  <a:schemeClr val="tx1">
                    <a:lumMod val="75000"/>
                    <a:lumOff val="25000"/>
                  </a:schemeClr>
                </a:solidFill>
                <a:latin typeface="+mn-ea"/>
              </a:rPr>
              <a:t>3. </a:t>
            </a:r>
            <a:r>
              <a:rPr lang="zh-CN" altLang="zh-CN" sz="1800" dirty="0">
                <a:solidFill>
                  <a:schemeClr val="tx1">
                    <a:lumMod val="75000"/>
                    <a:lumOff val="25000"/>
                  </a:schemeClr>
                </a:solidFill>
                <a:latin typeface="+mn-ea"/>
              </a:rPr>
              <a:t>交互式的解释器，对代码的输入、运行结果的输出和错误信息均有友好的颜色提示，并且用户可自定义显示的颜色方案。</a:t>
            </a:r>
            <a:endParaRPr lang="zh-CN" altLang="zh-CN" sz="1800" dirty="0">
              <a:solidFill>
                <a:schemeClr val="tx1">
                  <a:lumMod val="75000"/>
                  <a:lumOff val="25000"/>
                </a:schemeClr>
              </a:solidFill>
              <a:latin typeface="+mn-ea"/>
            </a:endParaRPr>
          </a:p>
          <a:p>
            <a:pPr indent="457200">
              <a:lnSpc>
                <a:spcPct val="100000"/>
              </a:lnSpc>
            </a:pPr>
            <a:r>
              <a:rPr lang="en-US" altLang="zh-CN" sz="1800" dirty="0">
                <a:solidFill>
                  <a:schemeClr val="tx1">
                    <a:lumMod val="75000"/>
                    <a:lumOff val="25000"/>
                  </a:schemeClr>
                </a:solidFill>
                <a:latin typeface="+mn-ea"/>
              </a:rPr>
              <a:t>4. </a:t>
            </a:r>
            <a:r>
              <a:rPr lang="zh-CN" altLang="zh-CN" sz="1800" dirty="0">
                <a:solidFill>
                  <a:schemeClr val="tx1">
                    <a:lumMod val="75000"/>
                    <a:lumOff val="25000"/>
                  </a:schemeClr>
                </a:solidFill>
                <a:latin typeface="+mn-ea"/>
              </a:rPr>
              <a:t>支持多窗口的代码编辑器，也支持多重撤销，</a:t>
            </a:r>
            <a:r>
              <a:rPr lang="en-US" altLang="zh-CN" sz="1800" dirty="0">
                <a:solidFill>
                  <a:schemeClr val="tx1">
                    <a:lumMod val="75000"/>
                    <a:lumOff val="25000"/>
                  </a:schemeClr>
                </a:solidFill>
                <a:latin typeface="+mn-ea"/>
              </a:rPr>
              <a:t>Python</a:t>
            </a:r>
            <a:r>
              <a:rPr lang="zh-CN" altLang="zh-CN" sz="1800" dirty="0">
                <a:solidFill>
                  <a:schemeClr val="tx1">
                    <a:lumMod val="75000"/>
                    <a:lumOff val="25000"/>
                  </a:schemeClr>
                </a:solidFill>
                <a:latin typeface="+mn-ea"/>
              </a:rPr>
              <a:t>语法颜色区分，智能缩进，调用提示和自动补全等。</a:t>
            </a:r>
            <a:endParaRPr lang="zh-CN" altLang="zh-CN" sz="1800" dirty="0">
              <a:solidFill>
                <a:schemeClr val="tx1">
                  <a:lumMod val="75000"/>
                  <a:lumOff val="25000"/>
                </a:schemeClr>
              </a:solidFill>
              <a:latin typeface="+mn-ea"/>
            </a:endParaRPr>
          </a:p>
          <a:p>
            <a:pPr indent="457200">
              <a:lnSpc>
                <a:spcPct val="100000"/>
              </a:lnSpc>
            </a:pPr>
            <a:r>
              <a:rPr lang="en-US" altLang="zh-CN" sz="1800" dirty="0">
                <a:solidFill>
                  <a:schemeClr val="tx1">
                    <a:lumMod val="75000"/>
                    <a:lumOff val="25000"/>
                  </a:schemeClr>
                </a:solidFill>
                <a:latin typeface="+mn-ea"/>
              </a:rPr>
              <a:t>5. </a:t>
            </a:r>
            <a:r>
              <a:rPr lang="zh-CN" altLang="zh-CN" sz="1800" dirty="0">
                <a:solidFill>
                  <a:schemeClr val="tx1">
                    <a:lumMod val="75000"/>
                    <a:lumOff val="25000"/>
                  </a:schemeClr>
                </a:solidFill>
                <a:latin typeface="+mn-ea"/>
              </a:rPr>
              <a:t>任意窗口内的搜索，编辑器窗口中的替换，以及多文件中的查找。</a:t>
            </a:r>
            <a:endParaRPr lang="zh-CN" altLang="zh-CN" sz="1800" dirty="0">
              <a:solidFill>
                <a:schemeClr val="tx1">
                  <a:lumMod val="75000"/>
                  <a:lumOff val="25000"/>
                </a:schemeClr>
              </a:solidFill>
              <a:latin typeface="+mn-ea"/>
            </a:endParaRPr>
          </a:p>
          <a:p>
            <a:pPr indent="457200">
              <a:lnSpc>
                <a:spcPct val="100000"/>
              </a:lnSpc>
            </a:pPr>
            <a:r>
              <a:rPr lang="en-US" altLang="zh-CN" sz="1800" dirty="0">
                <a:solidFill>
                  <a:schemeClr val="tx1">
                    <a:lumMod val="75000"/>
                    <a:lumOff val="25000"/>
                  </a:schemeClr>
                </a:solidFill>
                <a:latin typeface="+mn-ea"/>
              </a:rPr>
              <a:t>6. </a:t>
            </a:r>
            <a:r>
              <a:rPr lang="zh-CN" altLang="zh-CN" sz="1800" dirty="0">
                <a:solidFill>
                  <a:schemeClr val="tx1">
                    <a:lumMod val="75000"/>
                    <a:lumOff val="25000"/>
                  </a:schemeClr>
                </a:solidFill>
                <a:latin typeface="+mn-ea"/>
              </a:rPr>
              <a:t>具有断点，步进，及全局和本地命名空间的调试器。</a:t>
            </a:r>
            <a:endParaRPr lang="zh-CN" altLang="zh-CN" sz="1800" dirty="0">
              <a:solidFill>
                <a:schemeClr val="tx1">
                  <a:lumMod val="75000"/>
                  <a:lumOff val="25000"/>
                </a:schemeClr>
              </a:solidFill>
              <a:latin typeface="+mn-ea"/>
            </a:endParaRPr>
          </a:p>
          <a:p>
            <a:pPr indent="457200">
              <a:lnSpc>
                <a:spcPct val="100000"/>
              </a:lnSpc>
            </a:pPr>
            <a:r>
              <a:rPr lang="zh-CN" altLang="en-US" sz="1800" dirty="0">
                <a:solidFill>
                  <a:schemeClr val="tx1">
                    <a:lumMod val="75000"/>
                    <a:lumOff val="25000"/>
                  </a:schemeClr>
                </a:solidFill>
                <a:latin typeface="+mn-ea"/>
              </a:rPr>
              <a:t>更多详内容请查看本书内容。</a:t>
            </a:r>
            <a:endParaRPr lang="zh-CN" altLang="en-US" sz="1800" dirty="0">
              <a:solidFill>
                <a:schemeClr val="tx1">
                  <a:lumMod val="75000"/>
                  <a:lumOff val="25000"/>
                </a:schemeClr>
              </a:solidFill>
              <a:latin typeface="+mn-ea"/>
            </a:endParaRPr>
          </a:p>
        </p:txBody>
      </p:sp>
      <p:sp>
        <p:nvSpPr>
          <p:cNvPr id="4" name="内容占位符 3"/>
          <p:cNvSpPr>
            <a:spLocks noGrp="1"/>
          </p:cNvSpPr>
          <p:nvPr>
            <p:ph sz="quarter" idx="15"/>
          </p:nvPr>
        </p:nvSpPr>
        <p:spPr>
          <a:xfrm>
            <a:off x="244802" y="104401"/>
            <a:ext cx="3732213" cy="571500"/>
          </a:xfrm>
        </p:spPr>
        <p:txBody>
          <a:bodyPr>
            <a:normAutofit fontScale="92500"/>
          </a:bodyPr>
          <a:lstStyle/>
          <a:p>
            <a:r>
              <a:rPr lang="en-US" altLang="zh-CN" dirty="0"/>
              <a:t>1.3 </a:t>
            </a:r>
            <a:r>
              <a:rPr lang="zh-CN" altLang="en-US" dirty="0"/>
              <a:t>第一个程序 </a:t>
            </a:r>
            <a:r>
              <a:rPr lang="en-US" altLang="zh-CN" dirty="0"/>
              <a:t>Hello World!</a:t>
            </a:r>
            <a:endParaRPr lang="zh-CN" altLang="en-US" dirty="0"/>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1.3.5 </a:t>
            </a:r>
            <a:r>
              <a:rPr lang="zh-CN" altLang="en-US" dirty="0"/>
              <a:t>输入</a:t>
            </a:r>
            <a:r>
              <a:rPr lang="en-US" altLang="zh-CN" dirty="0"/>
              <a:t>/</a:t>
            </a:r>
            <a:r>
              <a:rPr lang="zh-CN" altLang="en-US" dirty="0"/>
              <a:t>输出函数</a:t>
            </a:r>
            <a:endParaRPr lang="zh-CN" altLang="zh-CN" dirty="0"/>
          </a:p>
        </p:txBody>
      </p:sp>
      <p:sp>
        <p:nvSpPr>
          <p:cNvPr id="3" name="内容占位符 2"/>
          <p:cNvSpPr>
            <a:spLocks noGrp="1"/>
          </p:cNvSpPr>
          <p:nvPr>
            <p:ph sz="quarter" idx="14"/>
          </p:nvPr>
        </p:nvSpPr>
        <p:spPr>
          <a:xfrm>
            <a:off x="628650" y="1863725"/>
            <a:ext cx="7886700" cy="2349460"/>
          </a:xfrm>
        </p:spPr>
        <p:txBody>
          <a:bodyPr>
            <a:normAutofit/>
          </a:bodyPr>
          <a:lstStyle/>
          <a:p>
            <a:pPr indent="457200">
              <a:lnSpc>
                <a:spcPct val="100000"/>
              </a:lnSpc>
            </a:pPr>
            <a:r>
              <a:rPr lang="en-US" altLang="zh-CN" sz="1800" dirty="0">
                <a:solidFill>
                  <a:schemeClr val="tx1">
                    <a:lumMod val="75000"/>
                    <a:lumOff val="25000"/>
                  </a:schemeClr>
                </a:solidFill>
                <a:latin typeface="+mn-ea"/>
              </a:rPr>
              <a:t>input()</a:t>
            </a:r>
            <a:r>
              <a:rPr lang="zh-CN" altLang="zh-CN" sz="1800" dirty="0">
                <a:solidFill>
                  <a:schemeClr val="tx1">
                    <a:lumMod val="75000"/>
                    <a:lumOff val="25000"/>
                  </a:schemeClr>
                </a:solidFill>
                <a:latin typeface="+mn-ea"/>
              </a:rPr>
              <a:t>函数是</a:t>
            </a:r>
            <a:r>
              <a:rPr lang="en-US" altLang="zh-CN" sz="1800" dirty="0">
                <a:solidFill>
                  <a:schemeClr val="tx1">
                    <a:lumMod val="75000"/>
                    <a:lumOff val="25000"/>
                  </a:schemeClr>
                </a:solidFill>
                <a:latin typeface="+mn-ea"/>
              </a:rPr>
              <a:t>Python</a:t>
            </a:r>
            <a:r>
              <a:rPr lang="zh-CN" altLang="zh-CN" sz="1800" dirty="0">
                <a:solidFill>
                  <a:schemeClr val="tx1">
                    <a:lumMod val="75000"/>
                    <a:lumOff val="25000"/>
                  </a:schemeClr>
                </a:solidFill>
                <a:latin typeface="+mn-ea"/>
              </a:rPr>
              <a:t>语言中值的最基本输入方法，通过用户输入，接受一个标准输入数据，默认为</a:t>
            </a:r>
            <a:r>
              <a:rPr lang="en-US" altLang="zh-CN" sz="1800" dirty="0">
                <a:solidFill>
                  <a:schemeClr val="tx1">
                    <a:lumMod val="75000"/>
                    <a:lumOff val="25000"/>
                  </a:schemeClr>
                </a:solidFill>
                <a:latin typeface="+mn-ea"/>
              </a:rPr>
              <a:t> string </a:t>
            </a:r>
            <a:r>
              <a:rPr lang="zh-CN" altLang="zh-CN" sz="1800" dirty="0">
                <a:solidFill>
                  <a:schemeClr val="tx1">
                    <a:lumMod val="75000"/>
                    <a:lumOff val="25000"/>
                  </a:schemeClr>
                </a:solidFill>
                <a:latin typeface="+mn-ea"/>
              </a:rPr>
              <a:t>类型，基本</a:t>
            </a:r>
            <a:r>
              <a:rPr lang="zh-CN" altLang="en-US" sz="1800" dirty="0">
                <a:solidFill>
                  <a:schemeClr val="tx1">
                    <a:lumMod val="75000"/>
                    <a:lumOff val="25000"/>
                  </a:schemeClr>
                </a:solidFill>
                <a:latin typeface="+mn-ea"/>
              </a:rPr>
              <a:t>语</a:t>
            </a:r>
            <a:r>
              <a:rPr lang="zh-CN" altLang="zh-CN" sz="1800" dirty="0">
                <a:solidFill>
                  <a:schemeClr val="tx1">
                    <a:lumMod val="75000"/>
                    <a:lumOff val="25000"/>
                  </a:schemeClr>
                </a:solidFill>
                <a:latin typeface="+mn-ea"/>
              </a:rPr>
              <a:t>法：</a:t>
            </a:r>
            <a:endParaRPr lang="zh-CN" altLang="zh-CN" sz="1800" dirty="0">
              <a:solidFill>
                <a:schemeClr val="tx1">
                  <a:lumMod val="75000"/>
                  <a:lumOff val="25000"/>
                </a:schemeClr>
              </a:solidFill>
              <a:latin typeface="+mn-ea"/>
            </a:endParaRPr>
          </a:p>
          <a:p>
            <a:pPr indent="457200" latinLnBrk="1">
              <a:lnSpc>
                <a:spcPct val="100000"/>
              </a:lnSpc>
            </a:pPr>
            <a:r>
              <a:rPr lang="en-US" altLang="zh-CN" sz="2000" b="1" dirty="0">
                <a:solidFill>
                  <a:srgbClr val="00B0F0"/>
                </a:solidFill>
                <a:latin typeface="+mn-ea"/>
              </a:rPr>
              <a:t>object = input('</a:t>
            </a:r>
            <a:r>
              <a:rPr lang="zh-CN" altLang="zh-CN" sz="2000" b="1" dirty="0">
                <a:solidFill>
                  <a:srgbClr val="00B0F0"/>
                </a:solidFill>
                <a:latin typeface="+mn-ea"/>
              </a:rPr>
              <a:t>提示信息</a:t>
            </a:r>
            <a:r>
              <a:rPr lang="en-US" altLang="zh-CN" sz="2000" b="1" dirty="0">
                <a:solidFill>
                  <a:srgbClr val="00B0F0"/>
                </a:solidFill>
                <a:latin typeface="+mn-ea"/>
              </a:rPr>
              <a:t>')</a:t>
            </a:r>
            <a:endParaRPr lang="zh-CN" altLang="zh-CN" sz="2000" b="1" dirty="0">
              <a:solidFill>
                <a:srgbClr val="00B0F0"/>
              </a:solidFill>
              <a:latin typeface="+mn-ea"/>
            </a:endParaRPr>
          </a:p>
          <a:p>
            <a:pPr indent="457200">
              <a:lnSpc>
                <a:spcPct val="100000"/>
              </a:lnSpc>
            </a:pPr>
            <a:r>
              <a:rPr lang="en-US" altLang="zh-CN" sz="1800" dirty="0">
                <a:solidFill>
                  <a:schemeClr val="tx1">
                    <a:lumMod val="75000"/>
                    <a:lumOff val="25000"/>
                  </a:schemeClr>
                </a:solidFill>
                <a:latin typeface="+mn-ea"/>
              </a:rPr>
              <a:t>object</a:t>
            </a:r>
            <a:r>
              <a:rPr lang="zh-CN" altLang="zh-CN" sz="1800" dirty="0">
                <a:solidFill>
                  <a:schemeClr val="tx1">
                    <a:lumMod val="75000"/>
                    <a:lumOff val="25000"/>
                  </a:schemeClr>
                </a:solidFill>
                <a:latin typeface="+mn-ea"/>
              </a:rPr>
              <a:t>是需要接收用户输入的对象，提示信息的内容在函数执行时会显示在屏幕上，用于提示用户输入。提示信息可以为空，即括号内无内容，函数执行时不会提示信息。</a:t>
            </a:r>
            <a:endParaRPr lang="zh-CN" altLang="zh-CN" sz="1800" dirty="0">
              <a:solidFill>
                <a:schemeClr val="tx1">
                  <a:lumMod val="75000"/>
                  <a:lumOff val="25000"/>
                </a:schemeClr>
              </a:solidFill>
              <a:latin typeface="+mn-ea"/>
            </a:endParaRPr>
          </a:p>
          <a:p>
            <a:pPr indent="457200">
              <a:lnSpc>
                <a:spcPct val="100000"/>
              </a:lnSpc>
            </a:pPr>
            <a:endParaRPr lang="zh-CN" altLang="zh-CN" sz="1800" dirty="0">
              <a:solidFill>
                <a:schemeClr val="tx1">
                  <a:lumMod val="75000"/>
                  <a:lumOff val="25000"/>
                </a:schemeClr>
              </a:solidFill>
              <a:latin typeface="+mn-ea"/>
            </a:endParaRPr>
          </a:p>
        </p:txBody>
      </p:sp>
      <p:sp>
        <p:nvSpPr>
          <p:cNvPr id="4" name="内容占位符 3"/>
          <p:cNvSpPr>
            <a:spLocks noGrp="1"/>
          </p:cNvSpPr>
          <p:nvPr>
            <p:ph sz="quarter" idx="15"/>
          </p:nvPr>
        </p:nvSpPr>
        <p:spPr>
          <a:xfrm>
            <a:off x="244802" y="104401"/>
            <a:ext cx="3732213" cy="571500"/>
          </a:xfrm>
        </p:spPr>
        <p:txBody>
          <a:bodyPr>
            <a:normAutofit fontScale="92500"/>
          </a:bodyPr>
          <a:lstStyle/>
          <a:p>
            <a:r>
              <a:rPr lang="en-US" altLang="zh-CN" dirty="0"/>
              <a:t>1.3 </a:t>
            </a:r>
            <a:r>
              <a:rPr lang="zh-CN" altLang="en-US" dirty="0"/>
              <a:t>第一个程序 </a:t>
            </a:r>
            <a:r>
              <a:rPr lang="en-US" altLang="zh-CN" dirty="0"/>
              <a:t>Hello World!</a:t>
            </a:r>
            <a:endParaRPr lang="zh-CN" altLang="en-US" dirty="0"/>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1.3.5 </a:t>
            </a:r>
            <a:r>
              <a:rPr lang="zh-CN" altLang="en-US" dirty="0"/>
              <a:t>输入</a:t>
            </a:r>
            <a:r>
              <a:rPr lang="en-US" altLang="zh-CN" dirty="0"/>
              <a:t>/</a:t>
            </a:r>
            <a:r>
              <a:rPr lang="zh-CN" altLang="en-US" dirty="0"/>
              <a:t>输出函数</a:t>
            </a:r>
            <a:endParaRPr lang="zh-CN" altLang="zh-CN" dirty="0"/>
          </a:p>
        </p:txBody>
      </p:sp>
      <p:sp>
        <p:nvSpPr>
          <p:cNvPr id="3" name="内容占位符 2"/>
          <p:cNvSpPr>
            <a:spLocks noGrp="1"/>
          </p:cNvSpPr>
          <p:nvPr>
            <p:ph sz="quarter" idx="14"/>
          </p:nvPr>
        </p:nvSpPr>
        <p:spPr>
          <a:xfrm>
            <a:off x="628650" y="1666211"/>
            <a:ext cx="7886700" cy="4044950"/>
          </a:xfrm>
        </p:spPr>
        <p:txBody>
          <a:bodyPr>
            <a:normAutofit/>
          </a:bodyPr>
          <a:lstStyle/>
          <a:p>
            <a:pPr indent="457200">
              <a:lnSpc>
                <a:spcPct val="100000"/>
              </a:lnSpc>
            </a:pPr>
            <a:r>
              <a:rPr lang="en-US" altLang="zh-CN" sz="1800" dirty="0">
                <a:solidFill>
                  <a:schemeClr val="tx1">
                    <a:lumMod val="75000"/>
                    <a:lumOff val="25000"/>
                  </a:schemeClr>
                </a:solidFill>
                <a:latin typeface="+mn-ea"/>
              </a:rPr>
              <a:t>Input()</a:t>
            </a:r>
            <a:r>
              <a:rPr lang="zh-CN" altLang="en-US" sz="1800" dirty="0">
                <a:solidFill>
                  <a:schemeClr val="tx1">
                    <a:lumMod val="75000"/>
                    <a:lumOff val="25000"/>
                  </a:schemeClr>
                </a:solidFill>
                <a:latin typeface="+mn-ea"/>
              </a:rPr>
              <a:t>函数的数据输入时默认为字符串类型，可以使用数据类型转换函数进行转换，如：</a:t>
            </a:r>
            <a:endParaRPr lang="zh-CN" altLang="en-US" sz="1800" dirty="0">
              <a:solidFill>
                <a:schemeClr val="tx1">
                  <a:lumMod val="75000"/>
                  <a:lumOff val="25000"/>
                </a:schemeClr>
              </a:solidFill>
              <a:latin typeface="+mn-ea"/>
            </a:endParaRPr>
          </a:p>
          <a:p>
            <a:pPr indent="457200">
              <a:lnSpc>
                <a:spcPct val="100000"/>
              </a:lnSpc>
            </a:pPr>
            <a:r>
              <a:rPr lang="en-US" altLang="zh-CN" sz="1800" dirty="0">
                <a:solidFill>
                  <a:srgbClr val="00B0F0"/>
                </a:solidFill>
                <a:latin typeface="+mn-ea"/>
              </a:rPr>
              <a:t>&gt;&gt;&gt; age = input("</a:t>
            </a:r>
            <a:r>
              <a:rPr lang="zh-CN" altLang="en-US" sz="1800" dirty="0">
                <a:solidFill>
                  <a:srgbClr val="00B0F0"/>
                </a:solidFill>
                <a:latin typeface="+mn-ea"/>
              </a:rPr>
              <a:t>请输入年龄</a:t>
            </a:r>
            <a:r>
              <a:rPr lang="en-US" altLang="zh-CN" sz="1800" dirty="0">
                <a:solidFill>
                  <a:srgbClr val="00B0F0"/>
                </a:solidFill>
                <a:latin typeface="+mn-ea"/>
              </a:rPr>
              <a:t>:")       #</a:t>
            </a:r>
            <a:r>
              <a:rPr lang="zh-CN" altLang="en-US" sz="1800" dirty="0">
                <a:solidFill>
                  <a:srgbClr val="00B0F0"/>
                </a:solidFill>
                <a:latin typeface="+mn-ea"/>
              </a:rPr>
              <a:t>定义变量</a:t>
            </a:r>
            <a:endParaRPr lang="zh-CN" altLang="en-US" sz="1800" dirty="0">
              <a:solidFill>
                <a:srgbClr val="00B0F0"/>
              </a:solidFill>
              <a:latin typeface="+mn-ea"/>
            </a:endParaRPr>
          </a:p>
          <a:p>
            <a:pPr indent="457200">
              <a:lnSpc>
                <a:spcPct val="100000"/>
              </a:lnSpc>
            </a:pPr>
            <a:r>
              <a:rPr lang="zh-CN" altLang="en-US" sz="1800" dirty="0">
                <a:solidFill>
                  <a:srgbClr val="00B0F0"/>
                </a:solidFill>
                <a:latin typeface="+mn-ea"/>
              </a:rPr>
              <a:t>请输入年龄</a:t>
            </a:r>
            <a:r>
              <a:rPr lang="en-US" altLang="zh-CN" sz="1800" dirty="0">
                <a:solidFill>
                  <a:srgbClr val="00B0F0"/>
                </a:solidFill>
                <a:latin typeface="+mn-ea"/>
              </a:rPr>
              <a:t>:18                                   #</a:t>
            </a:r>
            <a:r>
              <a:rPr lang="zh-CN" altLang="en-US" sz="1800" dirty="0">
                <a:solidFill>
                  <a:srgbClr val="00B0F0"/>
                </a:solidFill>
                <a:latin typeface="+mn-ea"/>
              </a:rPr>
              <a:t>执行，输入数值</a:t>
            </a:r>
            <a:endParaRPr lang="zh-CN" altLang="en-US" sz="1800" dirty="0">
              <a:solidFill>
                <a:srgbClr val="00B0F0"/>
              </a:solidFill>
              <a:latin typeface="+mn-ea"/>
            </a:endParaRPr>
          </a:p>
          <a:p>
            <a:pPr indent="457200">
              <a:lnSpc>
                <a:spcPct val="100000"/>
              </a:lnSpc>
            </a:pPr>
            <a:r>
              <a:rPr lang="en-US" altLang="zh-CN" sz="1800" dirty="0">
                <a:solidFill>
                  <a:srgbClr val="00B0F0"/>
                </a:solidFill>
                <a:latin typeface="+mn-ea"/>
              </a:rPr>
              <a:t>&gt;&gt;&gt; print(type(age))                      #</a:t>
            </a:r>
            <a:r>
              <a:rPr lang="zh-CN" altLang="en-US" sz="1800" dirty="0">
                <a:solidFill>
                  <a:srgbClr val="00B0F0"/>
                </a:solidFill>
                <a:latin typeface="+mn-ea"/>
              </a:rPr>
              <a:t>查看变量类型</a:t>
            </a:r>
            <a:endParaRPr lang="zh-CN" altLang="en-US" sz="1800" dirty="0">
              <a:solidFill>
                <a:srgbClr val="00B0F0"/>
              </a:solidFill>
              <a:latin typeface="+mn-ea"/>
            </a:endParaRPr>
          </a:p>
          <a:p>
            <a:pPr indent="457200">
              <a:lnSpc>
                <a:spcPct val="100000"/>
              </a:lnSpc>
            </a:pPr>
            <a:r>
              <a:rPr lang="en-US" altLang="zh-CN" sz="1800" dirty="0">
                <a:solidFill>
                  <a:srgbClr val="00B0F0"/>
                </a:solidFill>
                <a:latin typeface="+mn-ea"/>
              </a:rPr>
              <a:t>&lt;class 'str'&gt;                                    #</a:t>
            </a:r>
            <a:r>
              <a:rPr lang="zh-CN" altLang="en-US" sz="1800" dirty="0">
                <a:solidFill>
                  <a:srgbClr val="00B0F0"/>
                </a:solidFill>
                <a:latin typeface="+mn-ea"/>
              </a:rPr>
              <a:t>返回结果</a:t>
            </a:r>
            <a:endParaRPr lang="zh-CN" altLang="en-US" sz="1800" dirty="0">
              <a:solidFill>
                <a:srgbClr val="00B0F0"/>
              </a:solidFill>
              <a:latin typeface="+mn-ea"/>
            </a:endParaRPr>
          </a:p>
          <a:p>
            <a:pPr indent="457200">
              <a:lnSpc>
                <a:spcPct val="100000"/>
              </a:lnSpc>
            </a:pPr>
            <a:r>
              <a:rPr lang="en-US" altLang="zh-CN" sz="1800" dirty="0">
                <a:solidFill>
                  <a:srgbClr val="00B0F0"/>
                </a:solidFill>
                <a:latin typeface="+mn-ea"/>
              </a:rPr>
              <a:t>&gt;&gt;&gt; age = int(input("</a:t>
            </a:r>
            <a:r>
              <a:rPr lang="zh-CN" altLang="en-US" sz="1800" dirty="0">
                <a:solidFill>
                  <a:srgbClr val="00B0F0"/>
                </a:solidFill>
                <a:latin typeface="+mn-ea"/>
              </a:rPr>
              <a:t>请输入年龄</a:t>
            </a:r>
            <a:r>
              <a:rPr lang="en-US" altLang="zh-CN" sz="1800" dirty="0">
                <a:solidFill>
                  <a:srgbClr val="00B0F0"/>
                </a:solidFill>
                <a:latin typeface="+mn-ea"/>
              </a:rPr>
              <a:t>:"))    #</a:t>
            </a:r>
            <a:r>
              <a:rPr lang="zh-CN" altLang="en-US" sz="1800" dirty="0">
                <a:solidFill>
                  <a:srgbClr val="00B0F0"/>
                </a:solidFill>
                <a:latin typeface="+mn-ea"/>
              </a:rPr>
              <a:t>重置变量，嵌套整型转换</a:t>
            </a:r>
            <a:endParaRPr lang="zh-CN" altLang="en-US" sz="1800" dirty="0">
              <a:solidFill>
                <a:srgbClr val="00B0F0"/>
              </a:solidFill>
              <a:latin typeface="+mn-ea"/>
            </a:endParaRPr>
          </a:p>
          <a:p>
            <a:pPr indent="457200">
              <a:lnSpc>
                <a:spcPct val="100000"/>
              </a:lnSpc>
            </a:pPr>
            <a:r>
              <a:rPr lang="zh-CN" altLang="en-US" sz="1800" dirty="0">
                <a:solidFill>
                  <a:srgbClr val="00B0F0"/>
                </a:solidFill>
                <a:latin typeface="+mn-ea"/>
              </a:rPr>
              <a:t>请输入年龄</a:t>
            </a:r>
            <a:r>
              <a:rPr lang="en-US" altLang="zh-CN" sz="1800" dirty="0">
                <a:solidFill>
                  <a:srgbClr val="00B0F0"/>
                </a:solidFill>
                <a:latin typeface="+mn-ea"/>
              </a:rPr>
              <a:t>:18                                      #</a:t>
            </a:r>
            <a:r>
              <a:rPr lang="zh-CN" altLang="en-US" sz="1800" dirty="0">
                <a:solidFill>
                  <a:srgbClr val="00B0F0"/>
                </a:solidFill>
                <a:latin typeface="+mn-ea"/>
              </a:rPr>
              <a:t>执行，输入数值</a:t>
            </a:r>
            <a:endParaRPr lang="zh-CN" altLang="en-US" sz="1800" dirty="0">
              <a:solidFill>
                <a:srgbClr val="00B0F0"/>
              </a:solidFill>
              <a:latin typeface="+mn-ea"/>
            </a:endParaRPr>
          </a:p>
          <a:p>
            <a:pPr indent="457200">
              <a:lnSpc>
                <a:spcPct val="100000"/>
              </a:lnSpc>
            </a:pPr>
            <a:r>
              <a:rPr lang="en-US" altLang="zh-CN" sz="1800" dirty="0">
                <a:solidFill>
                  <a:srgbClr val="00B0F0"/>
                </a:solidFill>
                <a:latin typeface="+mn-ea"/>
              </a:rPr>
              <a:t>&gt;&gt;&gt; print(type(age))                          #</a:t>
            </a:r>
            <a:r>
              <a:rPr lang="zh-CN" altLang="en-US" sz="1800" dirty="0">
                <a:solidFill>
                  <a:srgbClr val="00B0F0"/>
                </a:solidFill>
                <a:latin typeface="+mn-ea"/>
              </a:rPr>
              <a:t>查看变量类型</a:t>
            </a:r>
            <a:endParaRPr lang="zh-CN" altLang="en-US" sz="1800" dirty="0">
              <a:solidFill>
                <a:srgbClr val="00B0F0"/>
              </a:solidFill>
              <a:latin typeface="+mn-ea"/>
            </a:endParaRPr>
          </a:p>
          <a:p>
            <a:pPr indent="457200">
              <a:lnSpc>
                <a:spcPct val="100000"/>
              </a:lnSpc>
            </a:pPr>
            <a:r>
              <a:rPr lang="en-US" altLang="zh-CN" sz="1800" dirty="0">
                <a:solidFill>
                  <a:srgbClr val="00B0F0"/>
                </a:solidFill>
                <a:latin typeface="+mn-ea"/>
              </a:rPr>
              <a:t>&lt;class 'int'&gt;                                        #</a:t>
            </a:r>
            <a:r>
              <a:rPr lang="zh-CN" altLang="en-US" sz="1800" dirty="0">
                <a:solidFill>
                  <a:srgbClr val="00B0F0"/>
                </a:solidFill>
                <a:latin typeface="+mn-ea"/>
              </a:rPr>
              <a:t>返回结果</a:t>
            </a:r>
            <a:endParaRPr lang="zh-CN" altLang="en-US" sz="1800" dirty="0">
              <a:solidFill>
                <a:srgbClr val="00B0F0"/>
              </a:solidFill>
              <a:latin typeface="+mn-ea"/>
            </a:endParaRPr>
          </a:p>
          <a:p>
            <a:pPr indent="457200">
              <a:lnSpc>
                <a:spcPct val="100000"/>
              </a:lnSpc>
            </a:pPr>
            <a:endParaRPr lang="zh-CN" altLang="en-US" sz="1800" dirty="0">
              <a:latin typeface="+mn-ea"/>
            </a:endParaRPr>
          </a:p>
        </p:txBody>
      </p:sp>
      <p:sp>
        <p:nvSpPr>
          <p:cNvPr id="4" name="内容占位符 3"/>
          <p:cNvSpPr>
            <a:spLocks noGrp="1"/>
          </p:cNvSpPr>
          <p:nvPr>
            <p:ph sz="quarter" idx="15"/>
          </p:nvPr>
        </p:nvSpPr>
        <p:spPr>
          <a:xfrm>
            <a:off x="244802" y="104401"/>
            <a:ext cx="3732213" cy="571500"/>
          </a:xfrm>
        </p:spPr>
        <p:txBody>
          <a:bodyPr>
            <a:normAutofit fontScale="92500"/>
          </a:bodyPr>
          <a:lstStyle/>
          <a:p>
            <a:r>
              <a:rPr lang="en-US" altLang="zh-CN" dirty="0"/>
              <a:t>1.3 </a:t>
            </a:r>
            <a:r>
              <a:rPr lang="zh-CN" altLang="en-US" dirty="0"/>
              <a:t>第一个程序 </a:t>
            </a:r>
            <a:r>
              <a:rPr lang="en-US" altLang="zh-CN" dirty="0"/>
              <a:t>Hello World!</a:t>
            </a:r>
            <a:endParaRPr lang="zh-CN" altLang="en-US" dirty="0"/>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1.3.5 </a:t>
            </a:r>
            <a:r>
              <a:rPr lang="zh-CN" altLang="en-US" dirty="0"/>
              <a:t>输入</a:t>
            </a:r>
            <a:r>
              <a:rPr lang="en-US" altLang="zh-CN" dirty="0"/>
              <a:t>/</a:t>
            </a:r>
            <a:r>
              <a:rPr lang="zh-CN" altLang="en-US" dirty="0"/>
              <a:t>输出函数</a:t>
            </a:r>
            <a:endParaRPr lang="zh-CN" altLang="zh-CN" dirty="0"/>
          </a:p>
        </p:txBody>
      </p:sp>
      <p:sp>
        <p:nvSpPr>
          <p:cNvPr id="3" name="内容占位符 2"/>
          <p:cNvSpPr>
            <a:spLocks noGrp="1"/>
          </p:cNvSpPr>
          <p:nvPr>
            <p:ph sz="quarter" idx="14"/>
          </p:nvPr>
        </p:nvSpPr>
        <p:spPr>
          <a:xfrm>
            <a:off x="628650" y="1585731"/>
            <a:ext cx="7886700" cy="4125429"/>
          </a:xfrm>
        </p:spPr>
        <p:txBody>
          <a:bodyPr>
            <a:normAutofit/>
          </a:bodyPr>
          <a:lstStyle/>
          <a:p>
            <a:pPr indent="457200">
              <a:lnSpc>
                <a:spcPct val="120000"/>
              </a:lnSpc>
            </a:pPr>
            <a:r>
              <a:rPr lang="en-US" altLang="zh-CN" sz="1900" dirty="0">
                <a:solidFill>
                  <a:schemeClr val="tx1">
                    <a:lumMod val="75000"/>
                    <a:lumOff val="25000"/>
                  </a:schemeClr>
                </a:solidFill>
                <a:latin typeface="+mn-ea"/>
              </a:rPr>
              <a:t>eval()</a:t>
            </a:r>
            <a:r>
              <a:rPr lang="zh-CN" altLang="en-US" sz="1900" dirty="0">
                <a:solidFill>
                  <a:schemeClr val="tx1">
                    <a:lumMod val="75000"/>
                    <a:lumOff val="25000"/>
                  </a:schemeClr>
                </a:solidFill>
                <a:latin typeface="+mn-ea"/>
              </a:rPr>
              <a:t>函数可返回字符串的内容，即相当于删除字符串的引号。</a:t>
            </a:r>
            <a:endParaRPr lang="en-US" altLang="zh-CN" sz="1900" dirty="0">
              <a:solidFill>
                <a:schemeClr val="tx1">
                  <a:lumMod val="75000"/>
                  <a:lumOff val="25000"/>
                </a:schemeClr>
              </a:solidFill>
              <a:latin typeface="+mn-ea"/>
            </a:endParaRPr>
          </a:p>
          <a:p>
            <a:pPr indent="457200">
              <a:lnSpc>
                <a:spcPct val="120000"/>
              </a:lnSpc>
            </a:pPr>
            <a:r>
              <a:rPr lang="en-US" altLang="zh-CN" sz="1900" dirty="0">
                <a:solidFill>
                  <a:schemeClr val="tx1">
                    <a:lumMod val="75000"/>
                    <a:lumOff val="25000"/>
                  </a:schemeClr>
                </a:solidFill>
                <a:latin typeface="+mn-ea"/>
              </a:rPr>
              <a:t>eval()</a:t>
            </a:r>
            <a:r>
              <a:rPr lang="zh-CN" altLang="en-US" sz="1900" dirty="0">
                <a:solidFill>
                  <a:schemeClr val="tx1">
                    <a:lumMod val="75000"/>
                    <a:lumOff val="25000"/>
                  </a:schemeClr>
                </a:solidFill>
                <a:latin typeface="+mn-ea"/>
              </a:rPr>
              <a:t>函数很强大，将字符串 </a:t>
            </a:r>
            <a:r>
              <a:rPr lang="en-US" altLang="zh-CN" sz="1900" dirty="0">
                <a:solidFill>
                  <a:schemeClr val="tx1">
                    <a:lumMod val="75000"/>
                    <a:lumOff val="25000"/>
                  </a:schemeClr>
                </a:solidFill>
                <a:latin typeface="+mn-ea"/>
              </a:rPr>
              <a:t>str </a:t>
            </a:r>
            <a:r>
              <a:rPr lang="zh-CN" altLang="en-US" sz="1900" dirty="0">
                <a:solidFill>
                  <a:schemeClr val="tx1">
                    <a:lumMod val="75000"/>
                    <a:lumOff val="25000"/>
                  </a:schemeClr>
                </a:solidFill>
                <a:latin typeface="+mn-ea"/>
              </a:rPr>
              <a:t>当成有效的表达式来求值并返回计算结果。</a:t>
            </a:r>
            <a:endParaRPr lang="en-US" altLang="zh-CN" sz="1900" dirty="0">
              <a:solidFill>
                <a:schemeClr val="tx1">
                  <a:lumMod val="75000"/>
                  <a:lumOff val="25000"/>
                </a:schemeClr>
              </a:solidFill>
              <a:latin typeface="+mn-ea"/>
            </a:endParaRPr>
          </a:p>
          <a:p>
            <a:pPr indent="457200">
              <a:lnSpc>
                <a:spcPct val="120000"/>
              </a:lnSpc>
            </a:pPr>
            <a:r>
              <a:rPr lang="zh-CN" altLang="en-US" sz="1900" dirty="0">
                <a:solidFill>
                  <a:schemeClr val="tx1">
                    <a:lumMod val="75000"/>
                    <a:lumOff val="25000"/>
                  </a:schemeClr>
                </a:solidFill>
                <a:latin typeface="+mn-ea"/>
              </a:rPr>
              <a:t>基本语法如下：</a:t>
            </a:r>
            <a:endParaRPr lang="zh-CN" altLang="en-US" sz="1900" dirty="0">
              <a:solidFill>
                <a:schemeClr val="tx1">
                  <a:lumMod val="75000"/>
                  <a:lumOff val="25000"/>
                </a:schemeClr>
              </a:solidFill>
              <a:latin typeface="+mn-ea"/>
            </a:endParaRPr>
          </a:p>
          <a:p>
            <a:pPr indent="457200">
              <a:lnSpc>
                <a:spcPct val="100000"/>
              </a:lnSpc>
            </a:pPr>
            <a:r>
              <a:rPr lang="en-US" altLang="zh-CN" sz="1800" dirty="0">
                <a:solidFill>
                  <a:srgbClr val="00B0F0"/>
                </a:solidFill>
                <a:latin typeface="+mn-ea"/>
              </a:rPr>
              <a:t>eval(</a:t>
            </a:r>
            <a:r>
              <a:rPr lang="zh-CN" altLang="en-US" sz="1800" dirty="0">
                <a:solidFill>
                  <a:srgbClr val="00B0F0"/>
                </a:solidFill>
                <a:latin typeface="+mn-ea"/>
              </a:rPr>
              <a:t>表达式</a:t>
            </a:r>
            <a:r>
              <a:rPr lang="en-US" altLang="zh-CN" sz="1800" dirty="0">
                <a:solidFill>
                  <a:srgbClr val="00B0F0"/>
                </a:solidFill>
                <a:latin typeface="+mn-ea"/>
              </a:rPr>
              <a:t>)</a:t>
            </a:r>
            <a:endParaRPr lang="zh-CN" altLang="en-US" sz="1800" dirty="0">
              <a:solidFill>
                <a:srgbClr val="00B0F0"/>
              </a:solidFill>
              <a:latin typeface="+mn-ea"/>
            </a:endParaRPr>
          </a:p>
          <a:p>
            <a:pPr indent="457200">
              <a:lnSpc>
                <a:spcPct val="100000"/>
              </a:lnSpc>
            </a:pPr>
            <a:endParaRPr lang="zh-CN" altLang="en-US" sz="1800" dirty="0">
              <a:solidFill>
                <a:srgbClr val="00B0F0"/>
              </a:solidFill>
              <a:latin typeface="+mn-ea"/>
            </a:endParaRPr>
          </a:p>
        </p:txBody>
      </p:sp>
      <p:sp>
        <p:nvSpPr>
          <p:cNvPr id="4" name="内容占位符 3"/>
          <p:cNvSpPr>
            <a:spLocks noGrp="1"/>
          </p:cNvSpPr>
          <p:nvPr>
            <p:ph sz="quarter" idx="15"/>
          </p:nvPr>
        </p:nvSpPr>
        <p:spPr>
          <a:xfrm>
            <a:off x="244802" y="104401"/>
            <a:ext cx="3732213" cy="571500"/>
          </a:xfrm>
        </p:spPr>
        <p:txBody>
          <a:bodyPr>
            <a:normAutofit fontScale="92500"/>
          </a:bodyPr>
          <a:lstStyle/>
          <a:p>
            <a:r>
              <a:rPr lang="en-US" altLang="zh-CN" dirty="0"/>
              <a:t>1.3 </a:t>
            </a:r>
            <a:r>
              <a:rPr lang="zh-CN" altLang="en-US" dirty="0"/>
              <a:t>第一个程序 </a:t>
            </a:r>
            <a:r>
              <a:rPr lang="en-US" altLang="zh-CN" dirty="0"/>
              <a:t>Hello World!</a:t>
            </a:r>
            <a:endParaRPr lang="zh-CN" altLang="en-US" dirty="0"/>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1.3.5 </a:t>
            </a:r>
            <a:r>
              <a:rPr lang="zh-CN" altLang="en-US" dirty="0"/>
              <a:t>输入</a:t>
            </a:r>
            <a:r>
              <a:rPr lang="en-US" altLang="zh-CN" dirty="0"/>
              <a:t>/</a:t>
            </a:r>
            <a:r>
              <a:rPr lang="zh-CN" altLang="en-US" dirty="0"/>
              <a:t>输出函数</a:t>
            </a:r>
            <a:endParaRPr lang="zh-CN" altLang="zh-CN" dirty="0"/>
          </a:p>
        </p:txBody>
      </p:sp>
      <p:sp>
        <p:nvSpPr>
          <p:cNvPr id="3" name="内容占位符 2"/>
          <p:cNvSpPr>
            <a:spLocks noGrp="1"/>
          </p:cNvSpPr>
          <p:nvPr>
            <p:ph sz="quarter" idx="14"/>
          </p:nvPr>
        </p:nvSpPr>
        <p:spPr>
          <a:xfrm>
            <a:off x="628650" y="1585731"/>
            <a:ext cx="7886700" cy="4125429"/>
          </a:xfrm>
        </p:spPr>
        <p:txBody>
          <a:bodyPr>
            <a:normAutofit fontScale="92500" lnSpcReduction="20000"/>
          </a:bodyPr>
          <a:lstStyle/>
          <a:p>
            <a:pPr indent="457200">
              <a:lnSpc>
                <a:spcPct val="120000"/>
              </a:lnSpc>
            </a:pPr>
            <a:r>
              <a:rPr lang="en-US" altLang="zh-CN" sz="1900" dirty="0">
                <a:solidFill>
                  <a:schemeClr val="tx1">
                    <a:lumMod val="75000"/>
                    <a:lumOff val="25000"/>
                  </a:schemeClr>
                </a:solidFill>
                <a:latin typeface="+mn-ea"/>
              </a:rPr>
              <a:t>eval()</a:t>
            </a:r>
            <a:r>
              <a:rPr lang="zh-CN" altLang="en-US" sz="1900" dirty="0">
                <a:solidFill>
                  <a:schemeClr val="tx1">
                    <a:lumMod val="75000"/>
                    <a:lumOff val="25000"/>
                  </a:schemeClr>
                </a:solidFill>
                <a:latin typeface="+mn-ea"/>
              </a:rPr>
              <a:t>函数的表达式一定是字符串，通常可以将一个为字符串的表达式转换为表达式，并进行运算；如：</a:t>
            </a:r>
            <a:endParaRPr lang="zh-CN" altLang="en-US" sz="1900" dirty="0">
              <a:solidFill>
                <a:schemeClr val="tx1">
                  <a:lumMod val="75000"/>
                  <a:lumOff val="25000"/>
                </a:schemeClr>
              </a:solidFill>
              <a:latin typeface="+mn-ea"/>
            </a:endParaRPr>
          </a:p>
          <a:p>
            <a:pPr indent="457200">
              <a:lnSpc>
                <a:spcPct val="100000"/>
              </a:lnSpc>
            </a:pPr>
            <a:r>
              <a:rPr lang="en-US" altLang="zh-CN" sz="1800" dirty="0">
                <a:solidFill>
                  <a:srgbClr val="00B0F0"/>
                </a:solidFill>
                <a:latin typeface="+mn-ea"/>
              </a:rPr>
              <a:t>&gt;&gt;&gt; print(eval(“1+1”)) </a:t>
            </a:r>
            <a:endParaRPr lang="en-US" altLang="zh-CN" sz="1800" dirty="0">
              <a:solidFill>
                <a:srgbClr val="00B0F0"/>
              </a:solidFill>
              <a:latin typeface="+mn-ea"/>
            </a:endParaRPr>
          </a:p>
          <a:p>
            <a:pPr indent="457200">
              <a:lnSpc>
                <a:spcPct val="100000"/>
              </a:lnSpc>
            </a:pPr>
            <a:r>
              <a:rPr lang="en-US" altLang="zh-CN" sz="1800" dirty="0">
                <a:solidFill>
                  <a:srgbClr val="00B0F0"/>
                </a:solidFill>
                <a:latin typeface="+mn-ea"/>
              </a:rPr>
              <a:t>2 </a:t>
            </a:r>
            <a:endParaRPr lang="en-US" altLang="zh-CN" sz="1800" dirty="0">
              <a:solidFill>
                <a:srgbClr val="00B0F0"/>
              </a:solidFill>
              <a:latin typeface="+mn-ea"/>
            </a:endParaRPr>
          </a:p>
          <a:p>
            <a:pPr indent="457200">
              <a:lnSpc>
                <a:spcPct val="100000"/>
              </a:lnSpc>
            </a:pPr>
            <a:r>
              <a:rPr lang="en-US" altLang="zh-CN" sz="1800" dirty="0">
                <a:solidFill>
                  <a:srgbClr val="00B0F0"/>
                </a:solidFill>
                <a:latin typeface="+mn-ea"/>
              </a:rPr>
              <a:t>&gt;&gt;&gt; a = input("</a:t>
            </a:r>
            <a:r>
              <a:rPr lang="zh-CN" altLang="en-US" sz="1800" dirty="0">
                <a:solidFill>
                  <a:srgbClr val="00B0F0"/>
                </a:solidFill>
                <a:latin typeface="+mn-ea"/>
              </a:rPr>
              <a:t>请输入数字</a:t>
            </a:r>
            <a:r>
              <a:rPr lang="en-US" altLang="zh-CN" sz="1800" dirty="0">
                <a:solidFill>
                  <a:srgbClr val="00B0F0"/>
                </a:solidFill>
                <a:latin typeface="+mn-ea"/>
              </a:rPr>
              <a:t>") </a:t>
            </a:r>
            <a:endParaRPr lang="en-US" altLang="zh-CN" sz="1800" dirty="0">
              <a:solidFill>
                <a:srgbClr val="00B0F0"/>
              </a:solidFill>
              <a:latin typeface="+mn-ea"/>
            </a:endParaRPr>
          </a:p>
          <a:p>
            <a:pPr indent="457200">
              <a:lnSpc>
                <a:spcPct val="100000"/>
              </a:lnSpc>
            </a:pPr>
            <a:r>
              <a:rPr lang="zh-CN" altLang="en-US" sz="1800" dirty="0">
                <a:solidFill>
                  <a:srgbClr val="00B0F0"/>
                </a:solidFill>
                <a:latin typeface="+mn-ea"/>
              </a:rPr>
              <a:t>请输入数字 </a:t>
            </a:r>
            <a:r>
              <a:rPr lang="en-US" altLang="zh-CN" sz="1800" dirty="0">
                <a:solidFill>
                  <a:srgbClr val="00B0F0"/>
                </a:solidFill>
                <a:latin typeface="+mn-ea"/>
              </a:rPr>
              <a:t>2 </a:t>
            </a:r>
            <a:endParaRPr lang="en-US" altLang="zh-CN" sz="1800" dirty="0">
              <a:solidFill>
                <a:srgbClr val="00B0F0"/>
              </a:solidFill>
              <a:latin typeface="+mn-ea"/>
            </a:endParaRPr>
          </a:p>
          <a:p>
            <a:pPr indent="457200">
              <a:lnSpc>
                <a:spcPct val="100000"/>
              </a:lnSpc>
            </a:pPr>
            <a:r>
              <a:rPr lang="en-US" altLang="zh-CN" sz="1800" dirty="0">
                <a:solidFill>
                  <a:srgbClr val="00B0F0"/>
                </a:solidFill>
                <a:latin typeface="+mn-ea"/>
              </a:rPr>
              <a:t>&gt;&gt;&gt; type(a) </a:t>
            </a:r>
            <a:endParaRPr lang="en-US" altLang="zh-CN" sz="1800" dirty="0">
              <a:solidFill>
                <a:srgbClr val="00B0F0"/>
              </a:solidFill>
              <a:latin typeface="+mn-ea"/>
            </a:endParaRPr>
          </a:p>
          <a:p>
            <a:pPr indent="457200">
              <a:lnSpc>
                <a:spcPct val="100000"/>
              </a:lnSpc>
            </a:pPr>
            <a:r>
              <a:rPr lang="en-US" altLang="zh-CN" sz="1800" dirty="0">
                <a:solidFill>
                  <a:srgbClr val="00B0F0"/>
                </a:solidFill>
                <a:latin typeface="+mn-ea"/>
              </a:rPr>
              <a:t>&lt;class 'str'&gt; </a:t>
            </a:r>
            <a:endParaRPr lang="en-US" altLang="zh-CN" sz="1800" dirty="0">
              <a:solidFill>
                <a:srgbClr val="00B0F0"/>
              </a:solidFill>
              <a:latin typeface="+mn-ea"/>
            </a:endParaRPr>
          </a:p>
          <a:p>
            <a:pPr indent="457200">
              <a:lnSpc>
                <a:spcPct val="100000"/>
              </a:lnSpc>
            </a:pPr>
            <a:r>
              <a:rPr lang="en-US" altLang="zh-CN" sz="1800" dirty="0">
                <a:solidFill>
                  <a:srgbClr val="00B0F0"/>
                </a:solidFill>
                <a:latin typeface="+mn-ea"/>
              </a:rPr>
              <a:t>&gt;&gt;&gt; type(eval(a)) </a:t>
            </a:r>
            <a:endParaRPr lang="en-US" altLang="zh-CN" sz="1800" dirty="0">
              <a:solidFill>
                <a:srgbClr val="00B0F0"/>
              </a:solidFill>
              <a:latin typeface="+mn-ea"/>
            </a:endParaRPr>
          </a:p>
          <a:p>
            <a:pPr indent="457200">
              <a:lnSpc>
                <a:spcPct val="100000"/>
              </a:lnSpc>
            </a:pPr>
            <a:r>
              <a:rPr lang="en-US" altLang="zh-CN" sz="1800" dirty="0">
                <a:solidFill>
                  <a:srgbClr val="00B0F0"/>
                </a:solidFill>
                <a:latin typeface="+mn-ea"/>
              </a:rPr>
              <a:t>&lt;class 'int'&gt; </a:t>
            </a:r>
            <a:endParaRPr lang="en-US" altLang="zh-CN" sz="1800" dirty="0">
              <a:solidFill>
                <a:srgbClr val="00B0F0"/>
              </a:solidFill>
              <a:latin typeface="+mn-ea"/>
            </a:endParaRPr>
          </a:p>
          <a:p>
            <a:pPr indent="457200">
              <a:lnSpc>
                <a:spcPct val="100000"/>
              </a:lnSpc>
            </a:pPr>
            <a:r>
              <a:rPr lang="en-US" altLang="zh-CN" sz="1800" dirty="0">
                <a:solidFill>
                  <a:srgbClr val="00B0F0"/>
                </a:solidFill>
                <a:latin typeface="+mn-ea"/>
              </a:rPr>
              <a:t>&gt;&gt;&gt; 1+eval(a) </a:t>
            </a:r>
            <a:endParaRPr lang="en-US" altLang="zh-CN" sz="1800" dirty="0">
              <a:solidFill>
                <a:srgbClr val="00B0F0"/>
              </a:solidFill>
              <a:latin typeface="+mn-ea"/>
            </a:endParaRPr>
          </a:p>
          <a:p>
            <a:pPr indent="457200">
              <a:lnSpc>
                <a:spcPct val="100000"/>
              </a:lnSpc>
            </a:pPr>
            <a:r>
              <a:rPr lang="en-US" altLang="zh-CN" sz="1800" dirty="0">
                <a:solidFill>
                  <a:srgbClr val="00B0F0"/>
                </a:solidFill>
                <a:latin typeface="+mn-ea"/>
              </a:rPr>
              <a:t>3 </a:t>
            </a:r>
            <a:endParaRPr lang="zh-CN" altLang="en-US" sz="1800" dirty="0">
              <a:solidFill>
                <a:srgbClr val="00B0F0"/>
              </a:solidFill>
              <a:latin typeface="+mn-ea"/>
            </a:endParaRPr>
          </a:p>
        </p:txBody>
      </p:sp>
      <p:sp>
        <p:nvSpPr>
          <p:cNvPr id="4" name="内容占位符 3"/>
          <p:cNvSpPr>
            <a:spLocks noGrp="1"/>
          </p:cNvSpPr>
          <p:nvPr>
            <p:ph sz="quarter" idx="15"/>
          </p:nvPr>
        </p:nvSpPr>
        <p:spPr>
          <a:xfrm>
            <a:off x="244802" y="104401"/>
            <a:ext cx="3732213" cy="571500"/>
          </a:xfrm>
        </p:spPr>
        <p:txBody>
          <a:bodyPr>
            <a:normAutofit fontScale="92500"/>
          </a:bodyPr>
          <a:lstStyle/>
          <a:p>
            <a:r>
              <a:rPr lang="en-US" altLang="zh-CN" dirty="0"/>
              <a:t>1.3 </a:t>
            </a:r>
            <a:r>
              <a:rPr lang="zh-CN" altLang="en-US" dirty="0"/>
              <a:t>第一个程序 </a:t>
            </a:r>
            <a:r>
              <a:rPr lang="en-US" altLang="zh-CN" dirty="0"/>
              <a:t>Hello World!</a:t>
            </a:r>
            <a:endParaRPr lang="zh-CN" altLang="en-US" dirty="0"/>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1.3.5 </a:t>
            </a:r>
            <a:r>
              <a:rPr lang="zh-CN" altLang="en-US" dirty="0"/>
              <a:t>输入</a:t>
            </a:r>
            <a:r>
              <a:rPr lang="en-US" altLang="zh-CN" dirty="0"/>
              <a:t>/</a:t>
            </a:r>
            <a:r>
              <a:rPr lang="zh-CN" altLang="en-US" dirty="0"/>
              <a:t>输出函数</a:t>
            </a:r>
            <a:endParaRPr lang="zh-CN" altLang="zh-CN" dirty="0"/>
          </a:p>
        </p:txBody>
      </p:sp>
      <p:sp>
        <p:nvSpPr>
          <p:cNvPr id="4" name="内容占位符 3"/>
          <p:cNvSpPr>
            <a:spLocks noGrp="1"/>
          </p:cNvSpPr>
          <p:nvPr>
            <p:ph sz="quarter" idx="15"/>
          </p:nvPr>
        </p:nvSpPr>
        <p:spPr>
          <a:xfrm>
            <a:off x="244802" y="104401"/>
            <a:ext cx="3732213" cy="571500"/>
          </a:xfrm>
        </p:spPr>
        <p:txBody>
          <a:bodyPr>
            <a:normAutofit fontScale="92500"/>
          </a:bodyPr>
          <a:lstStyle/>
          <a:p>
            <a:r>
              <a:rPr lang="en-US" altLang="zh-CN" dirty="0"/>
              <a:t>1.3 </a:t>
            </a:r>
            <a:r>
              <a:rPr lang="zh-CN" altLang="en-US" dirty="0"/>
              <a:t>第一个程序 </a:t>
            </a:r>
            <a:r>
              <a:rPr lang="en-US" altLang="zh-CN" dirty="0"/>
              <a:t>Hello World!</a:t>
            </a:r>
            <a:endParaRPr lang="zh-CN" altLang="en-US" dirty="0"/>
          </a:p>
        </p:txBody>
      </p:sp>
      <p:sp>
        <p:nvSpPr>
          <p:cNvPr id="5" name="矩形 4"/>
          <p:cNvSpPr/>
          <p:nvPr/>
        </p:nvSpPr>
        <p:spPr>
          <a:xfrm>
            <a:off x="636657" y="1614638"/>
            <a:ext cx="7870685" cy="4278094"/>
          </a:xfrm>
          <a:prstGeom prst="rect">
            <a:avLst/>
          </a:prstGeom>
        </p:spPr>
        <p:txBody>
          <a:bodyPr wrap="square">
            <a:spAutoFit/>
          </a:bodyPr>
          <a:lstStyle/>
          <a:p>
            <a:pPr marL="114300" indent="457200" algn="just">
              <a:spcAft>
                <a:spcPts val="0"/>
              </a:spcAft>
            </a:pPr>
            <a:r>
              <a:rPr lang="en-US" altLang="zh-CN" kern="100" dirty="0">
                <a:solidFill>
                  <a:schemeClr val="tx1">
                    <a:lumMod val="75000"/>
                    <a:lumOff val="25000"/>
                  </a:schemeClr>
                </a:solidFill>
                <a:latin typeface="+mn-ea"/>
              </a:rPr>
              <a:t>print()</a:t>
            </a:r>
            <a:r>
              <a:rPr lang="zh-CN" altLang="en-US" kern="100" dirty="0">
                <a:solidFill>
                  <a:schemeClr val="tx1">
                    <a:lumMod val="75000"/>
                    <a:lumOff val="25000"/>
                  </a:schemeClr>
                </a:solidFill>
                <a:latin typeface="+mn-ea"/>
              </a:rPr>
              <a:t>函数用于将数据输出到控制台，可以输出任何类型的数据</a:t>
            </a:r>
            <a:endParaRPr lang="en-US" altLang="zh-CN" kern="100" dirty="0">
              <a:solidFill>
                <a:schemeClr val="tx1">
                  <a:lumMod val="75000"/>
                  <a:lumOff val="25000"/>
                </a:schemeClr>
              </a:solidFill>
              <a:latin typeface="+mn-ea"/>
            </a:endParaRPr>
          </a:p>
          <a:p>
            <a:pPr marL="114300" indent="457200" algn="just">
              <a:spcAft>
                <a:spcPts val="0"/>
              </a:spcAft>
            </a:pPr>
            <a:r>
              <a:rPr lang="zh-CN" altLang="zh-CN" kern="100" dirty="0">
                <a:solidFill>
                  <a:schemeClr val="tx1">
                    <a:lumMod val="75000"/>
                    <a:lumOff val="25000"/>
                  </a:schemeClr>
                </a:solidFill>
                <a:latin typeface="+mn-ea"/>
              </a:rPr>
              <a:t>基本</a:t>
            </a:r>
            <a:r>
              <a:rPr lang="zh-CN" altLang="en-US" kern="100" dirty="0">
                <a:solidFill>
                  <a:schemeClr val="tx1">
                    <a:lumMod val="75000"/>
                    <a:lumOff val="25000"/>
                  </a:schemeClr>
                </a:solidFill>
                <a:latin typeface="+mn-ea"/>
              </a:rPr>
              <a:t>语</a:t>
            </a:r>
            <a:r>
              <a:rPr lang="zh-CN" altLang="zh-CN" kern="100" dirty="0">
                <a:solidFill>
                  <a:schemeClr val="tx1">
                    <a:lumMod val="75000"/>
                    <a:lumOff val="25000"/>
                  </a:schemeClr>
                </a:solidFill>
                <a:latin typeface="+mn-ea"/>
              </a:rPr>
              <a:t>法是：</a:t>
            </a:r>
            <a:endParaRPr lang="zh-CN" altLang="zh-CN" kern="100" dirty="0">
              <a:solidFill>
                <a:schemeClr val="tx1">
                  <a:lumMod val="75000"/>
                  <a:lumOff val="25000"/>
                </a:schemeClr>
              </a:solidFill>
              <a:latin typeface="+mn-ea"/>
            </a:endParaRPr>
          </a:p>
          <a:p>
            <a:pPr marL="114935" indent="457200" algn="just" latinLnBrk="1">
              <a:spcAft>
                <a:spcPts val="0"/>
              </a:spcAft>
            </a:pPr>
            <a:r>
              <a:rPr lang="en-US" altLang="zh-CN" sz="2000" b="1" kern="100" dirty="0">
                <a:solidFill>
                  <a:srgbClr val="00B0F0"/>
                </a:solidFill>
                <a:latin typeface="+mn-ea"/>
              </a:rPr>
              <a:t>print(*objects, </a:t>
            </a:r>
            <a:r>
              <a:rPr lang="en-US" altLang="zh-CN" sz="2000" b="1" kern="100" dirty="0" err="1">
                <a:solidFill>
                  <a:srgbClr val="00B0F0"/>
                </a:solidFill>
                <a:latin typeface="+mn-ea"/>
              </a:rPr>
              <a:t>sep</a:t>
            </a:r>
            <a:r>
              <a:rPr lang="en-US" altLang="zh-CN" sz="2000" b="1" kern="100" dirty="0">
                <a:solidFill>
                  <a:srgbClr val="00B0F0"/>
                </a:solidFill>
                <a:latin typeface="+mn-ea"/>
              </a:rPr>
              <a:t>=’ ’, end=’\n’, file=</a:t>
            </a:r>
            <a:r>
              <a:rPr lang="en-US" altLang="zh-CN" sz="2000" b="1" kern="100" dirty="0" err="1">
                <a:solidFill>
                  <a:srgbClr val="00B0F0"/>
                </a:solidFill>
                <a:latin typeface="+mn-ea"/>
              </a:rPr>
              <a:t>sys.stdout</a:t>
            </a:r>
            <a:r>
              <a:rPr lang="en-US" altLang="zh-CN" sz="2000" b="1" kern="100" dirty="0">
                <a:solidFill>
                  <a:srgbClr val="00B0F0"/>
                </a:solidFill>
                <a:latin typeface="+mn-ea"/>
              </a:rPr>
              <a:t>)</a:t>
            </a:r>
            <a:endParaRPr lang="zh-CN" altLang="zh-CN" sz="2000" b="1" kern="100" dirty="0">
              <a:solidFill>
                <a:srgbClr val="00B0F0"/>
              </a:solidFill>
              <a:latin typeface="+mn-ea"/>
            </a:endParaRPr>
          </a:p>
          <a:p>
            <a:pPr indent="457200" algn="just"/>
            <a:endParaRPr lang="en-US" altLang="zh-CN" kern="100" dirty="0">
              <a:solidFill>
                <a:schemeClr val="tx1">
                  <a:lumMod val="75000"/>
                  <a:lumOff val="25000"/>
                </a:schemeClr>
              </a:solidFill>
              <a:latin typeface="+mn-ea"/>
            </a:endParaRPr>
          </a:p>
          <a:p>
            <a:pPr indent="457200" algn="just"/>
            <a:r>
              <a:rPr lang="zh-CN" altLang="en-US" kern="100" dirty="0">
                <a:solidFill>
                  <a:schemeClr val="tx1">
                    <a:lumMod val="75000"/>
                    <a:lumOff val="25000"/>
                  </a:schemeClr>
                </a:solidFill>
                <a:latin typeface="+mn-ea"/>
              </a:rPr>
              <a:t>括号中参数的含义如下。</a:t>
            </a:r>
            <a:endParaRPr lang="zh-CN" altLang="en-US" kern="100" dirty="0">
              <a:solidFill>
                <a:schemeClr val="tx1">
                  <a:lumMod val="75000"/>
                  <a:lumOff val="25000"/>
                </a:schemeClr>
              </a:solidFill>
              <a:latin typeface="+mn-ea"/>
            </a:endParaRPr>
          </a:p>
          <a:p>
            <a:pPr indent="457200" algn="just"/>
            <a:r>
              <a:rPr lang="zh-CN" altLang="en-US" kern="100" dirty="0">
                <a:solidFill>
                  <a:schemeClr val="tx1">
                    <a:lumMod val="75000"/>
                    <a:lumOff val="25000"/>
                  </a:schemeClr>
                </a:solidFill>
                <a:latin typeface="+mn-ea"/>
              </a:rPr>
              <a:t> </a:t>
            </a:r>
            <a:r>
              <a:rPr lang="en-US" altLang="zh-CN" kern="100" dirty="0">
                <a:solidFill>
                  <a:schemeClr val="tx1">
                    <a:lumMod val="75000"/>
                    <a:lumOff val="25000"/>
                  </a:schemeClr>
                </a:solidFill>
                <a:latin typeface="+mn-ea"/>
              </a:rPr>
              <a:t>objects</a:t>
            </a:r>
            <a:r>
              <a:rPr lang="zh-CN" altLang="en-US" kern="100" dirty="0">
                <a:solidFill>
                  <a:schemeClr val="tx1">
                    <a:lumMod val="75000"/>
                    <a:lumOff val="25000"/>
                  </a:schemeClr>
                </a:solidFill>
                <a:latin typeface="+mn-ea"/>
              </a:rPr>
              <a:t>：要输出的对象。输出多个对象时，对象之间需要用分隔符“</a:t>
            </a:r>
            <a:r>
              <a:rPr lang="en-US" altLang="zh-CN" kern="100" dirty="0">
                <a:solidFill>
                  <a:schemeClr val="tx1">
                    <a:lumMod val="75000"/>
                    <a:lumOff val="25000"/>
                  </a:schemeClr>
                </a:solidFill>
                <a:latin typeface="+mn-ea"/>
              </a:rPr>
              <a:t>,”</a:t>
            </a:r>
            <a:r>
              <a:rPr lang="zh-CN" altLang="en-US" kern="100" dirty="0">
                <a:solidFill>
                  <a:schemeClr val="tx1">
                    <a:lumMod val="75000"/>
                    <a:lumOff val="25000"/>
                  </a:schemeClr>
                </a:solidFill>
                <a:latin typeface="+mn-ea"/>
              </a:rPr>
              <a:t>分隔。</a:t>
            </a:r>
            <a:endParaRPr lang="zh-CN" altLang="en-US" kern="100" dirty="0">
              <a:solidFill>
                <a:schemeClr val="tx1">
                  <a:lumMod val="75000"/>
                  <a:lumOff val="25000"/>
                </a:schemeClr>
              </a:solidFill>
              <a:latin typeface="+mn-ea"/>
            </a:endParaRPr>
          </a:p>
          <a:p>
            <a:pPr indent="457200" algn="just"/>
            <a:r>
              <a:rPr lang="zh-CN" altLang="en-US" kern="100" dirty="0">
                <a:solidFill>
                  <a:schemeClr val="tx1">
                    <a:lumMod val="75000"/>
                    <a:lumOff val="25000"/>
                  </a:schemeClr>
                </a:solidFill>
                <a:latin typeface="+mn-ea"/>
              </a:rPr>
              <a:t> </a:t>
            </a:r>
            <a:r>
              <a:rPr lang="en-US" altLang="zh-CN" kern="100" dirty="0" err="1">
                <a:solidFill>
                  <a:schemeClr val="tx1">
                    <a:lumMod val="75000"/>
                    <a:lumOff val="25000"/>
                  </a:schemeClr>
                </a:solidFill>
                <a:latin typeface="+mn-ea"/>
              </a:rPr>
              <a:t>sep</a:t>
            </a:r>
            <a:r>
              <a:rPr lang="zh-CN" altLang="en-US" kern="100" dirty="0">
                <a:solidFill>
                  <a:schemeClr val="tx1">
                    <a:lumMod val="75000"/>
                    <a:lumOff val="25000"/>
                  </a:schemeClr>
                </a:solidFill>
                <a:latin typeface="+mn-ea"/>
              </a:rPr>
              <a:t>：用于设定分隔符，默认使用空格作为分隔符。</a:t>
            </a:r>
            <a:endParaRPr lang="zh-CN" altLang="en-US" kern="100" dirty="0">
              <a:solidFill>
                <a:schemeClr val="tx1">
                  <a:lumMod val="75000"/>
                  <a:lumOff val="25000"/>
                </a:schemeClr>
              </a:solidFill>
              <a:latin typeface="+mn-ea"/>
            </a:endParaRPr>
          </a:p>
          <a:p>
            <a:pPr indent="457200" algn="just"/>
            <a:r>
              <a:rPr lang="zh-CN" altLang="en-US" kern="100" dirty="0">
                <a:solidFill>
                  <a:schemeClr val="tx1">
                    <a:lumMod val="75000"/>
                    <a:lumOff val="25000"/>
                  </a:schemeClr>
                </a:solidFill>
                <a:latin typeface="+mn-ea"/>
              </a:rPr>
              <a:t> </a:t>
            </a:r>
            <a:r>
              <a:rPr lang="en-US" altLang="zh-CN" kern="100" dirty="0">
                <a:solidFill>
                  <a:schemeClr val="tx1">
                    <a:lumMod val="75000"/>
                    <a:lumOff val="25000"/>
                  </a:schemeClr>
                </a:solidFill>
                <a:latin typeface="+mn-ea"/>
              </a:rPr>
              <a:t>end</a:t>
            </a:r>
            <a:r>
              <a:rPr lang="zh-CN" altLang="en-US" kern="100" dirty="0">
                <a:solidFill>
                  <a:schemeClr val="tx1">
                    <a:lumMod val="75000"/>
                    <a:lumOff val="25000"/>
                  </a:schemeClr>
                </a:solidFill>
                <a:latin typeface="+mn-ea"/>
              </a:rPr>
              <a:t>：用于设置输出的结尾，默认值为换行符“</a:t>
            </a:r>
            <a:r>
              <a:rPr lang="en-US" altLang="zh-CN" kern="100" dirty="0">
                <a:solidFill>
                  <a:schemeClr val="tx1">
                    <a:lumMod val="75000"/>
                    <a:lumOff val="25000"/>
                  </a:schemeClr>
                </a:solidFill>
                <a:latin typeface="+mn-ea"/>
              </a:rPr>
              <a:t>\n”</a:t>
            </a:r>
            <a:r>
              <a:rPr lang="zh-CN" altLang="en-US" kern="100" dirty="0">
                <a:solidFill>
                  <a:schemeClr val="tx1">
                    <a:lumMod val="75000"/>
                    <a:lumOff val="25000"/>
                  </a:schemeClr>
                </a:solidFill>
                <a:latin typeface="+mn-ea"/>
              </a:rPr>
              <a:t>。</a:t>
            </a:r>
            <a:endParaRPr lang="zh-CN" altLang="en-US" kern="100" dirty="0">
              <a:solidFill>
                <a:schemeClr val="tx1">
                  <a:lumMod val="75000"/>
                  <a:lumOff val="25000"/>
                </a:schemeClr>
              </a:solidFill>
              <a:latin typeface="+mn-ea"/>
            </a:endParaRPr>
          </a:p>
          <a:p>
            <a:pPr indent="457200" algn="just"/>
            <a:r>
              <a:rPr lang="zh-CN" altLang="en-US" kern="100" dirty="0">
                <a:solidFill>
                  <a:schemeClr val="tx1">
                    <a:lumMod val="75000"/>
                    <a:lumOff val="25000"/>
                  </a:schemeClr>
                </a:solidFill>
                <a:latin typeface="+mn-ea"/>
              </a:rPr>
              <a:t> </a:t>
            </a:r>
            <a:r>
              <a:rPr lang="en-US" altLang="zh-CN" kern="100" dirty="0">
                <a:solidFill>
                  <a:schemeClr val="tx1">
                    <a:lumMod val="75000"/>
                    <a:lumOff val="25000"/>
                  </a:schemeClr>
                </a:solidFill>
                <a:latin typeface="+mn-ea"/>
              </a:rPr>
              <a:t>file</a:t>
            </a:r>
            <a:r>
              <a:rPr lang="zh-CN" altLang="en-US" kern="100" dirty="0">
                <a:solidFill>
                  <a:schemeClr val="tx1">
                    <a:lumMod val="75000"/>
                    <a:lumOff val="25000"/>
                  </a:schemeClr>
                </a:solidFill>
                <a:latin typeface="+mn-ea"/>
              </a:rPr>
              <a:t>：表示数据输出的文件对象。</a:t>
            </a:r>
            <a:endParaRPr lang="en-US" altLang="zh-CN" kern="100" dirty="0">
              <a:solidFill>
                <a:schemeClr val="tx1">
                  <a:lumMod val="75000"/>
                  <a:lumOff val="25000"/>
                </a:schemeClr>
              </a:solidFill>
              <a:latin typeface="+mn-ea"/>
            </a:endParaRPr>
          </a:p>
          <a:p>
            <a:pPr indent="457200" algn="just"/>
            <a:endParaRPr lang="en-US" altLang="zh-CN" kern="100" dirty="0">
              <a:solidFill>
                <a:schemeClr val="tx1">
                  <a:lumMod val="75000"/>
                  <a:lumOff val="25000"/>
                </a:schemeClr>
              </a:solidFill>
              <a:latin typeface="+mn-ea"/>
              <a:cs typeface="Times New Roman" panose="02020603050405020304" pitchFamily="18" charset="0"/>
            </a:endParaRPr>
          </a:p>
          <a:p>
            <a:pPr indent="457200" algn="just"/>
            <a:r>
              <a:rPr lang="zh-CN" altLang="en-US" kern="100" dirty="0">
                <a:solidFill>
                  <a:schemeClr val="tx1">
                    <a:lumMod val="75000"/>
                    <a:lumOff val="25000"/>
                  </a:schemeClr>
                </a:solidFill>
                <a:latin typeface="+mn-ea"/>
                <a:cs typeface="Times New Roman" panose="02020603050405020304" pitchFamily="18" charset="0"/>
              </a:rPr>
              <a:t>当省略所有参数后，即括号中为空时，</a:t>
            </a:r>
            <a:r>
              <a:rPr lang="en-US" altLang="zh-CN" kern="100" dirty="0">
                <a:solidFill>
                  <a:schemeClr val="tx1">
                    <a:lumMod val="75000"/>
                    <a:lumOff val="25000"/>
                  </a:schemeClr>
                </a:solidFill>
                <a:latin typeface="+mn-ea"/>
                <a:cs typeface="Times New Roman" panose="02020603050405020304" pitchFamily="18" charset="0"/>
              </a:rPr>
              <a:t>print()</a:t>
            </a:r>
            <a:r>
              <a:rPr lang="zh-CN" altLang="en-US" kern="100" dirty="0">
                <a:solidFill>
                  <a:schemeClr val="tx1">
                    <a:lumMod val="75000"/>
                    <a:lumOff val="25000"/>
                  </a:schemeClr>
                </a:solidFill>
                <a:latin typeface="+mn-ea"/>
                <a:cs typeface="Times New Roman" panose="02020603050405020304" pitchFamily="18" charset="0"/>
              </a:rPr>
              <a:t>函数处于无参数的状态，将输出一个空行；</a:t>
            </a:r>
            <a:endParaRPr lang="zh-CN" altLang="en-US" kern="100" dirty="0">
              <a:solidFill>
                <a:schemeClr val="tx1">
                  <a:lumMod val="75000"/>
                  <a:lumOff val="25000"/>
                </a:schemeClr>
              </a:solidFill>
              <a:latin typeface="+mn-ea"/>
              <a:cs typeface="Times New Roman" panose="02020603050405020304" pitchFamily="18" charset="0"/>
            </a:endParaRPr>
          </a:p>
          <a:p>
            <a:pPr indent="457200" algn="just"/>
            <a:r>
              <a:rPr lang="zh-CN" altLang="en-US" kern="100" dirty="0">
                <a:solidFill>
                  <a:schemeClr val="tx1">
                    <a:lumMod val="75000"/>
                    <a:lumOff val="25000"/>
                  </a:schemeClr>
                </a:solidFill>
                <a:latin typeface="+mn-ea"/>
                <a:cs typeface="Times New Roman" panose="02020603050405020304" pitchFamily="18" charset="0"/>
              </a:rPr>
              <a:t>例如，代码如下。</a:t>
            </a:r>
            <a:endParaRPr lang="zh-CN" altLang="en-US" kern="100" dirty="0">
              <a:solidFill>
                <a:schemeClr val="tx1">
                  <a:lumMod val="75000"/>
                  <a:lumOff val="25000"/>
                </a:schemeClr>
              </a:solidFill>
              <a:latin typeface="+mn-ea"/>
              <a:cs typeface="Times New Roman" panose="02020603050405020304" pitchFamily="18" charset="0"/>
            </a:endParaRPr>
          </a:p>
          <a:p>
            <a:pPr indent="457200" algn="just"/>
            <a:r>
              <a:rPr lang="en-US" altLang="zh-CN" sz="2000" b="1" kern="100" dirty="0">
                <a:solidFill>
                  <a:srgbClr val="00B0F0"/>
                </a:solidFill>
                <a:latin typeface="+mn-ea"/>
              </a:rPr>
              <a:t>&gt;&gt;&gt; print()</a:t>
            </a:r>
            <a:endParaRPr lang="zh-CN" altLang="en-US" sz="2000" b="1" kern="100" dirty="0">
              <a:solidFill>
                <a:srgbClr val="00B0F0"/>
              </a:solidFill>
              <a:latin typeface="+mn-ea"/>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1.3.5 </a:t>
            </a:r>
            <a:r>
              <a:rPr lang="zh-CN" altLang="en-US" dirty="0"/>
              <a:t>输入</a:t>
            </a:r>
            <a:r>
              <a:rPr lang="en-US" altLang="zh-CN" dirty="0"/>
              <a:t>/</a:t>
            </a:r>
            <a:r>
              <a:rPr lang="zh-CN" altLang="en-US" dirty="0"/>
              <a:t>输出函数</a:t>
            </a:r>
            <a:endParaRPr lang="zh-CN" altLang="zh-CN" dirty="0"/>
          </a:p>
        </p:txBody>
      </p:sp>
      <p:sp>
        <p:nvSpPr>
          <p:cNvPr id="4" name="内容占位符 3"/>
          <p:cNvSpPr>
            <a:spLocks noGrp="1"/>
          </p:cNvSpPr>
          <p:nvPr>
            <p:ph sz="quarter" idx="15"/>
          </p:nvPr>
        </p:nvSpPr>
        <p:spPr>
          <a:xfrm>
            <a:off x="244802" y="104401"/>
            <a:ext cx="3732213" cy="571500"/>
          </a:xfrm>
        </p:spPr>
        <p:txBody>
          <a:bodyPr>
            <a:normAutofit fontScale="92500"/>
          </a:bodyPr>
          <a:lstStyle/>
          <a:p>
            <a:r>
              <a:rPr lang="en-US" altLang="zh-CN" dirty="0"/>
              <a:t>1.3 </a:t>
            </a:r>
            <a:r>
              <a:rPr lang="zh-CN" altLang="en-US" dirty="0"/>
              <a:t>第一个程序 </a:t>
            </a:r>
            <a:r>
              <a:rPr lang="en-US" altLang="zh-CN" dirty="0"/>
              <a:t>Hello World!</a:t>
            </a:r>
            <a:endParaRPr lang="zh-CN" altLang="en-US" dirty="0"/>
          </a:p>
        </p:txBody>
      </p:sp>
      <p:sp>
        <p:nvSpPr>
          <p:cNvPr id="5" name="矩形 4"/>
          <p:cNvSpPr/>
          <p:nvPr/>
        </p:nvSpPr>
        <p:spPr>
          <a:xfrm>
            <a:off x="636657" y="1614638"/>
            <a:ext cx="7870685" cy="3970318"/>
          </a:xfrm>
          <a:prstGeom prst="rect">
            <a:avLst/>
          </a:prstGeom>
        </p:spPr>
        <p:txBody>
          <a:bodyPr wrap="square">
            <a:spAutoFit/>
          </a:bodyPr>
          <a:lstStyle/>
          <a:p>
            <a:pPr marL="114300" indent="457200" algn="just">
              <a:spcAft>
                <a:spcPts val="0"/>
              </a:spcAft>
            </a:pPr>
            <a:r>
              <a:rPr lang="en-US" altLang="zh-CN" kern="100" dirty="0">
                <a:solidFill>
                  <a:schemeClr val="tx1">
                    <a:lumMod val="75000"/>
                    <a:lumOff val="25000"/>
                  </a:schemeClr>
                </a:solidFill>
                <a:latin typeface="+mn-ea"/>
              </a:rPr>
              <a:t>print()</a:t>
            </a:r>
            <a:r>
              <a:rPr lang="zh-CN" altLang="en-US" kern="100" dirty="0">
                <a:solidFill>
                  <a:schemeClr val="tx1">
                    <a:lumMod val="75000"/>
                    <a:lumOff val="25000"/>
                  </a:schemeClr>
                </a:solidFill>
                <a:latin typeface="+mn-ea"/>
              </a:rPr>
              <a:t>函数可同时输出一个或多个数据；</a:t>
            </a:r>
            <a:endParaRPr lang="en-US" altLang="zh-CN" kern="100" dirty="0">
              <a:solidFill>
                <a:schemeClr val="tx1">
                  <a:lumMod val="75000"/>
                  <a:lumOff val="25000"/>
                </a:schemeClr>
              </a:solidFill>
              <a:latin typeface="+mn-ea"/>
            </a:endParaRPr>
          </a:p>
          <a:p>
            <a:pPr marL="114300" indent="457200" algn="just">
              <a:spcAft>
                <a:spcPts val="0"/>
              </a:spcAft>
            </a:pPr>
            <a:r>
              <a:rPr lang="zh-CN" altLang="en-US" kern="100" dirty="0">
                <a:solidFill>
                  <a:schemeClr val="tx1">
                    <a:lumMod val="75000"/>
                    <a:lumOff val="25000"/>
                  </a:schemeClr>
                </a:solidFill>
                <a:latin typeface="+mn-ea"/>
              </a:rPr>
              <a:t>如</a:t>
            </a:r>
            <a:endParaRPr lang="en-US" altLang="zh-CN" kern="100" dirty="0">
              <a:solidFill>
                <a:schemeClr val="tx1">
                  <a:lumMod val="75000"/>
                  <a:lumOff val="25000"/>
                </a:schemeClr>
              </a:solidFill>
              <a:latin typeface="+mn-ea"/>
            </a:endParaRPr>
          </a:p>
          <a:p>
            <a:pPr marL="114300" indent="457200" algn="just">
              <a:spcAft>
                <a:spcPts val="0"/>
              </a:spcAft>
            </a:pPr>
            <a:r>
              <a:rPr lang="es-ES" altLang="zh-CN" sz="2000" kern="100" dirty="0">
                <a:solidFill>
                  <a:srgbClr val="00B0F0"/>
                </a:solidFill>
                <a:latin typeface="+mn-ea"/>
              </a:rPr>
              <a:t>&gt;&gt;&gt; a = “abc” </a:t>
            </a:r>
            <a:endParaRPr lang="es-ES" altLang="zh-CN" sz="2000" kern="100" dirty="0">
              <a:solidFill>
                <a:srgbClr val="00B0F0"/>
              </a:solidFill>
              <a:latin typeface="+mn-ea"/>
            </a:endParaRPr>
          </a:p>
          <a:p>
            <a:pPr marL="114300" indent="457200" algn="just">
              <a:spcAft>
                <a:spcPts val="0"/>
              </a:spcAft>
            </a:pPr>
            <a:r>
              <a:rPr lang="es-ES" altLang="zh-CN" sz="2000" kern="100" dirty="0">
                <a:solidFill>
                  <a:srgbClr val="00B0F0"/>
                </a:solidFill>
                <a:latin typeface="+mn-ea"/>
              </a:rPr>
              <a:t>&gt;&gt;&gt; print(a) </a:t>
            </a:r>
            <a:endParaRPr lang="es-ES" altLang="zh-CN" sz="2000" kern="100" dirty="0">
              <a:solidFill>
                <a:srgbClr val="00B0F0"/>
              </a:solidFill>
              <a:latin typeface="+mn-ea"/>
            </a:endParaRPr>
          </a:p>
          <a:p>
            <a:pPr marL="114300" indent="457200" algn="just">
              <a:spcAft>
                <a:spcPts val="0"/>
              </a:spcAft>
            </a:pPr>
            <a:r>
              <a:rPr lang="es-ES" altLang="zh-CN" sz="2000" kern="100" dirty="0">
                <a:solidFill>
                  <a:srgbClr val="00B0F0"/>
                </a:solidFill>
                <a:latin typeface="+mn-ea"/>
              </a:rPr>
              <a:t>abc </a:t>
            </a:r>
            <a:endParaRPr lang="es-ES" altLang="zh-CN" sz="2000" kern="100" dirty="0">
              <a:solidFill>
                <a:srgbClr val="00B0F0"/>
              </a:solidFill>
              <a:latin typeface="+mn-ea"/>
            </a:endParaRPr>
          </a:p>
          <a:p>
            <a:pPr marL="114300" indent="457200" algn="just">
              <a:spcAft>
                <a:spcPts val="0"/>
              </a:spcAft>
            </a:pPr>
            <a:r>
              <a:rPr lang="es-ES" altLang="zh-CN" sz="2000" kern="100" dirty="0">
                <a:solidFill>
                  <a:srgbClr val="00B0F0"/>
                </a:solidFill>
                <a:latin typeface="+mn-ea"/>
              </a:rPr>
              <a:t>&gt;&gt;&gt; b = 123 </a:t>
            </a:r>
            <a:endParaRPr lang="es-ES" altLang="zh-CN" sz="2000" kern="100" dirty="0">
              <a:solidFill>
                <a:srgbClr val="00B0F0"/>
              </a:solidFill>
              <a:latin typeface="+mn-ea"/>
            </a:endParaRPr>
          </a:p>
          <a:p>
            <a:pPr marL="114300" indent="457200" algn="just">
              <a:spcAft>
                <a:spcPts val="0"/>
              </a:spcAft>
            </a:pPr>
            <a:r>
              <a:rPr lang="es-ES" altLang="zh-CN" sz="2000" kern="100" dirty="0">
                <a:solidFill>
                  <a:srgbClr val="00B0F0"/>
                </a:solidFill>
                <a:latin typeface="+mn-ea"/>
              </a:rPr>
              <a:t>&gt;&gt;&gt; c = “red” </a:t>
            </a:r>
            <a:endParaRPr lang="es-ES" altLang="zh-CN" sz="2000" kern="100" dirty="0">
              <a:solidFill>
                <a:srgbClr val="00B0F0"/>
              </a:solidFill>
              <a:latin typeface="+mn-ea"/>
            </a:endParaRPr>
          </a:p>
          <a:p>
            <a:pPr marL="114300" indent="457200" algn="just">
              <a:spcAft>
                <a:spcPts val="0"/>
              </a:spcAft>
            </a:pPr>
            <a:r>
              <a:rPr lang="es-ES" altLang="zh-CN" sz="2000" kern="100" dirty="0">
                <a:solidFill>
                  <a:srgbClr val="00B0F0"/>
                </a:solidFill>
                <a:latin typeface="+mn-ea"/>
              </a:rPr>
              <a:t>&gt;&gt;&gt; print(a, b, c) </a:t>
            </a:r>
            <a:endParaRPr lang="es-ES" altLang="zh-CN" sz="2000" kern="100" dirty="0">
              <a:solidFill>
                <a:srgbClr val="00B0F0"/>
              </a:solidFill>
              <a:latin typeface="+mn-ea"/>
            </a:endParaRPr>
          </a:p>
          <a:p>
            <a:pPr marL="114300" indent="457200" algn="just">
              <a:spcAft>
                <a:spcPts val="0"/>
              </a:spcAft>
            </a:pPr>
            <a:r>
              <a:rPr lang="es-ES" altLang="zh-CN" sz="2000" kern="100" dirty="0">
                <a:solidFill>
                  <a:srgbClr val="00B0F0"/>
                </a:solidFill>
                <a:latin typeface="+mn-ea"/>
              </a:rPr>
              <a:t>abc 123 red</a:t>
            </a:r>
            <a:endParaRPr lang="zh-CN" altLang="zh-CN" sz="2000" kern="100" dirty="0">
              <a:solidFill>
                <a:srgbClr val="00B0F0"/>
              </a:solidFill>
              <a:latin typeface="+mn-ea"/>
            </a:endParaRPr>
          </a:p>
          <a:p>
            <a:pPr indent="457200" algn="just"/>
            <a:r>
              <a:rPr lang="zh-CN" altLang="en-US" kern="100" dirty="0">
                <a:solidFill>
                  <a:schemeClr val="tx1">
                    <a:lumMod val="75000"/>
                    <a:lumOff val="25000"/>
                  </a:schemeClr>
                </a:solidFill>
                <a:latin typeface="+mn-ea"/>
              </a:rPr>
              <a:t>指定输出分隔符，可以使用 </a:t>
            </a:r>
            <a:r>
              <a:rPr lang="en-US" altLang="zh-CN" kern="100" dirty="0" err="1">
                <a:solidFill>
                  <a:schemeClr val="tx1">
                    <a:lumMod val="75000"/>
                    <a:lumOff val="25000"/>
                  </a:schemeClr>
                </a:solidFill>
                <a:latin typeface="+mn-ea"/>
              </a:rPr>
              <a:t>sep</a:t>
            </a:r>
            <a:r>
              <a:rPr lang="en-US" altLang="zh-CN" kern="100" dirty="0">
                <a:solidFill>
                  <a:schemeClr val="tx1">
                    <a:lumMod val="75000"/>
                    <a:lumOff val="25000"/>
                  </a:schemeClr>
                </a:solidFill>
                <a:latin typeface="+mn-ea"/>
              </a:rPr>
              <a:t> </a:t>
            </a:r>
            <a:r>
              <a:rPr lang="zh-CN" altLang="en-US" kern="100" dirty="0">
                <a:solidFill>
                  <a:schemeClr val="tx1">
                    <a:lumMod val="75000"/>
                    <a:lumOff val="25000"/>
                  </a:schemeClr>
                </a:solidFill>
                <a:latin typeface="+mn-ea"/>
              </a:rPr>
              <a:t>参数</a:t>
            </a:r>
            <a:endParaRPr lang="en-US" altLang="zh-CN" kern="100" dirty="0">
              <a:solidFill>
                <a:schemeClr val="tx1">
                  <a:lumMod val="75000"/>
                  <a:lumOff val="25000"/>
                </a:schemeClr>
              </a:solidFill>
              <a:latin typeface="+mn-ea"/>
            </a:endParaRPr>
          </a:p>
          <a:p>
            <a:pPr indent="457200" algn="just"/>
            <a:r>
              <a:rPr lang="zh-CN" altLang="en-US" kern="100" dirty="0">
                <a:solidFill>
                  <a:schemeClr val="tx1">
                    <a:lumMod val="75000"/>
                    <a:lumOff val="25000"/>
                  </a:schemeClr>
                </a:solidFill>
                <a:latin typeface="+mn-ea"/>
                <a:cs typeface="Times New Roman" panose="02020603050405020304" pitchFamily="18" charset="0"/>
              </a:rPr>
              <a:t>例如，代码如下。</a:t>
            </a:r>
            <a:endParaRPr lang="zh-CN" altLang="en-US" kern="100" dirty="0">
              <a:solidFill>
                <a:schemeClr val="tx1">
                  <a:lumMod val="75000"/>
                  <a:lumOff val="25000"/>
                </a:schemeClr>
              </a:solidFill>
              <a:latin typeface="+mn-ea"/>
              <a:cs typeface="Times New Roman" panose="02020603050405020304" pitchFamily="18" charset="0"/>
            </a:endParaRPr>
          </a:p>
          <a:p>
            <a:pPr indent="457200" algn="just"/>
            <a:r>
              <a:rPr lang="en-US" altLang="zh-CN" sz="2000" kern="100" dirty="0">
                <a:solidFill>
                  <a:srgbClr val="00B0F0"/>
                </a:solidFill>
                <a:latin typeface="+mn-ea"/>
              </a:rPr>
              <a:t>&gt;&gt;&gt; print(a, b, c, </a:t>
            </a:r>
            <a:r>
              <a:rPr lang="en-US" altLang="zh-CN" sz="2000" kern="100" dirty="0" err="1">
                <a:solidFill>
                  <a:srgbClr val="00B0F0"/>
                </a:solidFill>
                <a:latin typeface="+mn-ea"/>
              </a:rPr>
              <a:t>sep</a:t>
            </a:r>
            <a:r>
              <a:rPr lang="en-US" altLang="zh-CN" sz="2000" kern="100" dirty="0">
                <a:solidFill>
                  <a:srgbClr val="00B0F0"/>
                </a:solidFill>
                <a:latin typeface="+mn-ea"/>
              </a:rPr>
              <a:t>='*') </a:t>
            </a:r>
            <a:endParaRPr lang="en-US" altLang="zh-CN" sz="2000" kern="100" dirty="0">
              <a:solidFill>
                <a:srgbClr val="00B0F0"/>
              </a:solidFill>
              <a:latin typeface="+mn-ea"/>
            </a:endParaRPr>
          </a:p>
          <a:p>
            <a:pPr indent="457200" algn="just"/>
            <a:r>
              <a:rPr lang="en-US" altLang="zh-CN" sz="2000" kern="100" dirty="0" err="1">
                <a:solidFill>
                  <a:srgbClr val="00B0F0"/>
                </a:solidFill>
                <a:latin typeface="+mn-ea"/>
              </a:rPr>
              <a:t>abc</a:t>
            </a:r>
            <a:r>
              <a:rPr lang="en-US" altLang="zh-CN" sz="2000" kern="100" dirty="0">
                <a:solidFill>
                  <a:srgbClr val="00B0F0"/>
                </a:solidFill>
                <a:latin typeface="+mn-ea"/>
              </a:rPr>
              <a:t>*123*red print()</a:t>
            </a:r>
            <a:endParaRPr lang="zh-CN" altLang="en-US" sz="2000" kern="100" dirty="0">
              <a:solidFill>
                <a:srgbClr val="00B0F0"/>
              </a:solidFill>
              <a:latin typeface="+mn-ea"/>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1.3.5 </a:t>
            </a:r>
            <a:r>
              <a:rPr lang="zh-CN" altLang="en-US" dirty="0"/>
              <a:t>输入</a:t>
            </a:r>
            <a:r>
              <a:rPr lang="en-US" altLang="zh-CN" dirty="0"/>
              <a:t>/</a:t>
            </a:r>
            <a:r>
              <a:rPr lang="zh-CN" altLang="en-US" dirty="0"/>
              <a:t>输出函数</a:t>
            </a:r>
            <a:endParaRPr lang="zh-CN" altLang="zh-CN" dirty="0"/>
          </a:p>
        </p:txBody>
      </p:sp>
      <p:sp>
        <p:nvSpPr>
          <p:cNvPr id="4" name="内容占位符 3"/>
          <p:cNvSpPr>
            <a:spLocks noGrp="1"/>
          </p:cNvSpPr>
          <p:nvPr>
            <p:ph sz="quarter" idx="15"/>
          </p:nvPr>
        </p:nvSpPr>
        <p:spPr>
          <a:xfrm>
            <a:off x="244802" y="104401"/>
            <a:ext cx="3732213" cy="571500"/>
          </a:xfrm>
        </p:spPr>
        <p:txBody>
          <a:bodyPr>
            <a:normAutofit fontScale="92500"/>
          </a:bodyPr>
          <a:lstStyle/>
          <a:p>
            <a:r>
              <a:rPr lang="en-US" altLang="zh-CN" dirty="0"/>
              <a:t>1.3 </a:t>
            </a:r>
            <a:r>
              <a:rPr lang="zh-CN" altLang="en-US" dirty="0"/>
              <a:t>第一个程序 </a:t>
            </a:r>
            <a:r>
              <a:rPr lang="en-US" altLang="zh-CN" dirty="0"/>
              <a:t>Hello World!</a:t>
            </a:r>
            <a:endParaRPr lang="zh-CN" altLang="en-US" dirty="0"/>
          </a:p>
        </p:txBody>
      </p:sp>
      <p:sp>
        <p:nvSpPr>
          <p:cNvPr id="5" name="矩形 4"/>
          <p:cNvSpPr/>
          <p:nvPr/>
        </p:nvSpPr>
        <p:spPr>
          <a:xfrm>
            <a:off x="636657" y="1614638"/>
            <a:ext cx="7870685" cy="1261884"/>
          </a:xfrm>
          <a:prstGeom prst="rect">
            <a:avLst/>
          </a:prstGeom>
        </p:spPr>
        <p:txBody>
          <a:bodyPr wrap="square">
            <a:spAutoFit/>
          </a:bodyPr>
          <a:lstStyle/>
          <a:p>
            <a:pPr indent="457200" algn="just"/>
            <a:r>
              <a:rPr lang="zh-CN" altLang="en-US" kern="100" dirty="0">
                <a:solidFill>
                  <a:schemeClr val="tx1">
                    <a:lumMod val="75000"/>
                    <a:lumOff val="25000"/>
                  </a:schemeClr>
                </a:solidFill>
                <a:latin typeface="+mn-ea"/>
              </a:rPr>
              <a:t>指定输出分隔符，可以使用 </a:t>
            </a:r>
            <a:r>
              <a:rPr lang="en-US" altLang="zh-CN" kern="100" dirty="0" err="1">
                <a:solidFill>
                  <a:schemeClr val="tx1">
                    <a:lumMod val="75000"/>
                    <a:lumOff val="25000"/>
                  </a:schemeClr>
                </a:solidFill>
                <a:latin typeface="+mn-ea"/>
              </a:rPr>
              <a:t>sep</a:t>
            </a:r>
            <a:r>
              <a:rPr lang="en-US" altLang="zh-CN" kern="100" dirty="0">
                <a:solidFill>
                  <a:schemeClr val="tx1">
                    <a:lumMod val="75000"/>
                    <a:lumOff val="25000"/>
                  </a:schemeClr>
                </a:solidFill>
                <a:latin typeface="+mn-ea"/>
              </a:rPr>
              <a:t> </a:t>
            </a:r>
            <a:r>
              <a:rPr lang="zh-CN" altLang="en-US" kern="100" dirty="0">
                <a:solidFill>
                  <a:schemeClr val="tx1">
                    <a:lumMod val="75000"/>
                    <a:lumOff val="25000"/>
                  </a:schemeClr>
                </a:solidFill>
                <a:latin typeface="+mn-ea"/>
              </a:rPr>
              <a:t>参数</a:t>
            </a:r>
            <a:endParaRPr lang="en-US" altLang="zh-CN" kern="100" dirty="0">
              <a:solidFill>
                <a:schemeClr val="tx1">
                  <a:lumMod val="75000"/>
                  <a:lumOff val="25000"/>
                </a:schemeClr>
              </a:solidFill>
              <a:latin typeface="+mn-ea"/>
            </a:endParaRPr>
          </a:p>
          <a:p>
            <a:pPr indent="457200" algn="just"/>
            <a:r>
              <a:rPr lang="zh-CN" altLang="en-US" kern="100" dirty="0">
                <a:solidFill>
                  <a:schemeClr val="tx1">
                    <a:lumMod val="75000"/>
                    <a:lumOff val="25000"/>
                  </a:schemeClr>
                </a:solidFill>
                <a:latin typeface="+mn-ea"/>
                <a:cs typeface="Times New Roman" panose="02020603050405020304" pitchFamily="18" charset="0"/>
              </a:rPr>
              <a:t>例如</a:t>
            </a:r>
            <a:endParaRPr lang="zh-CN" altLang="en-US" kern="100" dirty="0">
              <a:solidFill>
                <a:schemeClr val="tx1">
                  <a:lumMod val="75000"/>
                  <a:lumOff val="25000"/>
                </a:schemeClr>
              </a:solidFill>
              <a:latin typeface="+mn-ea"/>
              <a:cs typeface="Times New Roman" panose="02020603050405020304" pitchFamily="18" charset="0"/>
            </a:endParaRPr>
          </a:p>
          <a:p>
            <a:pPr indent="457200" algn="just"/>
            <a:r>
              <a:rPr lang="en-US" altLang="zh-CN" sz="2000" kern="100" dirty="0">
                <a:solidFill>
                  <a:srgbClr val="00B0F0"/>
                </a:solidFill>
                <a:latin typeface="+mn-ea"/>
              </a:rPr>
              <a:t>&gt;&gt;&gt; print(a, b, c, </a:t>
            </a:r>
            <a:r>
              <a:rPr lang="en-US" altLang="zh-CN" sz="2000" kern="100" dirty="0" err="1">
                <a:solidFill>
                  <a:srgbClr val="00B0F0"/>
                </a:solidFill>
                <a:latin typeface="+mn-ea"/>
              </a:rPr>
              <a:t>sep</a:t>
            </a:r>
            <a:r>
              <a:rPr lang="en-US" altLang="zh-CN" sz="2000" kern="100" dirty="0">
                <a:solidFill>
                  <a:srgbClr val="00B0F0"/>
                </a:solidFill>
                <a:latin typeface="+mn-ea"/>
              </a:rPr>
              <a:t>='*') </a:t>
            </a:r>
            <a:endParaRPr lang="en-US" altLang="zh-CN" sz="2000" kern="100" dirty="0">
              <a:solidFill>
                <a:srgbClr val="00B0F0"/>
              </a:solidFill>
              <a:latin typeface="+mn-ea"/>
            </a:endParaRPr>
          </a:p>
          <a:p>
            <a:pPr indent="457200" algn="just"/>
            <a:r>
              <a:rPr lang="en-US" altLang="zh-CN" sz="2000" kern="100" dirty="0" err="1">
                <a:solidFill>
                  <a:srgbClr val="00B0F0"/>
                </a:solidFill>
                <a:latin typeface="+mn-ea"/>
              </a:rPr>
              <a:t>abc</a:t>
            </a:r>
            <a:r>
              <a:rPr lang="en-US" altLang="zh-CN" sz="2000" kern="100" dirty="0">
                <a:solidFill>
                  <a:srgbClr val="00B0F0"/>
                </a:solidFill>
                <a:latin typeface="+mn-ea"/>
              </a:rPr>
              <a:t>*123*red print()</a:t>
            </a:r>
            <a:endParaRPr lang="zh-CN" altLang="en-US" sz="2000" kern="100" dirty="0">
              <a:solidFill>
                <a:srgbClr val="00B0F0"/>
              </a:solidFill>
              <a:latin typeface="+mn-ea"/>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1.3.5 </a:t>
            </a:r>
            <a:r>
              <a:rPr lang="zh-CN" altLang="en-US" dirty="0"/>
              <a:t>输入</a:t>
            </a:r>
            <a:r>
              <a:rPr lang="en-US" altLang="zh-CN" dirty="0"/>
              <a:t>/</a:t>
            </a:r>
            <a:r>
              <a:rPr lang="zh-CN" altLang="en-US" dirty="0"/>
              <a:t>输出函数</a:t>
            </a:r>
            <a:endParaRPr lang="zh-CN" altLang="zh-CN" dirty="0"/>
          </a:p>
        </p:txBody>
      </p:sp>
      <p:sp>
        <p:nvSpPr>
          <p:cNvPr id="4" name="内容占位符 3"/>
          <p:cNvSpPr>
            <a:spLocks noGrp="1"/>
          </p:cNvSpPr>
          <p:nvPr>
            <p:ph sz="quarter" idx="15"/>
          </p:nvPr>
        </p:nvSpPr>
        <p:spPr>
          <a:xfrm>
            <a:off x="244802" y="104401"/>
            <a:ext cx="3732213" cy="571500"/>
          </a:xfrm>
        </p:spPr>
        <p:txBody>
          <a:bodyPr>
            <a:normAutofit fontScale="92500"/>
          </a:bodyPr>
          <a:lstStyle/>
          <a:p>
            <a:r>
              <a:rPr lang="en-US" altLang="zh-CN" dirty="0"/>
              <a:t>1.3 </a:t>
            </a:r>
            <a:r>
              <a:rPr lang="zh-CN" altLang="en-US" dirty="0"/>
              <a:t>第一个程序 </a:t>
            </a:r>
            <a:r>
              <a:rPr lang="en-US" altLang="zh-CN" dirty="0"/>
              <a:t>Hello World!</a:t>
            </a:r>
            <a:endParaRPr lang="zh-CN" altLang="en-US" dirty="0"/>
          </a:p>
        </p:txBody>
      </p:sp>
      <p:sp>
        <p:nvSpPr>
          <p:cNvPr id="5" name="矩形 4"/>
          <p:cNvSpPr/>
          <p:nvPr/>
        </p:nvSpPr>
        <p:spPr>
          <a:xfrm>
            <a:off x="636657" y="1614638"/>
            <a:ext cx="7870685" cy="2739211"/>
          </a:xfrm>
          <a:prstGeom prst="rect">
            <a:avLst/>
          </a:prstGeom>
        </p:spPr>
        <p:txBody>
          <a:bodyPr wrap="square">
            <a:spAutoFit/>
          </a:bodyPr>
          <a:lstStyle/>
          <a:p>
            <a:pPr indent="457200" algn="just"/>
            <a:r>
              <a:rPr lang="zh-CN" altLang="en-US" kern="100" dirty="0">
                <a:solidFill>
                  <a:schemeClr val="tx1">
                    <a:lumMod val="75000"/>
                    <a:lumOff val="25000"/>
                  </a:schemeClr>
                </a:solidFill>
                <a:latin typeface="+mn-ea"/>
              </a:rPr>
              <a:t>指定输出结尾符号，可以使用 </a:t>
            </a:r>
            <a:r>
              <a:rPr lang="en-US" altLang="zh-CN" kern="100" dirty="0">
                <a:solidFill>
                  <a:schemeClr val="tx1">
                    <a:lumMod val="75000"/>
                    <a:lumOff val="25000"/>
                  </a:schemeClr>
                </a:solidFill>
                <a:latin typeface="+mn-ea"/>
              </a:rPr>
              <a:t>end </a:t>
            </a:r>
            <a:r>
              <a:rPr lang="zh-CN" altLang="en-US" kern="100" dirty="0">
                <a:solidFill>
                  <a:schemeClr val="tx1">
                    <a:lumMod val="75000"/>
                    <a:lumOff val="25000"/>
                  </a:schemeClr>
                </a:solidFill>
                <a:latin typeface="+mn-ea"/>
              </a:rPr>
              <a:t>参数；</a:t>
            </a:r>
            <a:endParaRPr lang="en-US" altLang="zh-CN" kern="100" dirty="0">
              <a:solidFill>
                <a:schemeClr val="tx1">
                  <a:lumMod val="75000"/>
                  <a:lumOff val="25000"/>
                </a:schemeClr>
              </a:solidFill>
              <a:latin typeface="+mn-ea"/>
            </a:endParaRPr>
          </a:p>
          <a:p>
            <a:pPr indent="457200" algn="just"/>
            <a:r>
              <a:rPr lang="zh-CN" altLang="en-US" kern="100" dirty="0">
                <a:solidFill>
                  <a:schemeClr val="tx1">
                    <a:lumMod val="75000"/>
                    <a:lumOff val="25000"/>
                  </a:schemeClr>
                </a:solidFill>
                <a:latin typeface="+mn-ea"/>
              </a:rPr>
              <a:t>例如</a:t>
            </a:r>
            <a:endParaRPr lang="en-US" altLang="zh-CN" kern="100" dirty="0">
              <a:solidFill>
                <a:schemeClr val="tx1">
                  <a:lumMod val="75000"/>
                  <a:lumOff val="25000"/>
                </a:schemeClr>
              </a:solidFill>
              <a:latin typeface="+mn-ea"/>
            </a:endParaRPr>
          </a:p>
          <a:p>
            <a:pPr indent="457200" algn="just"/>
            <a:r>
              <a:rPr lang="en-US" altLang="zh-CN" sz="2000" kern="100" dirty="0">
                <a:solidFill>
                  <a:srgbClr val="00B0F0"/>
                </a:solidFill>
                <a:latin typeface="+mn-ea"/>
              </a:rPr>
              <a:t>&gt;&gt;&gt;&gt; print(a, b, c);print(a, b, c) </a:t>
            </a:r>
            <a:endParaRPr lang="en-US" altLang="zh-CN" sz="2000" kern="100" dirty="0">
              <a:solidFill>
                <a:srgbClr val="00B0F0"/>
              </a:solidFill>
              <a:latin typeface="+mn-ea"/>
            </a:endParaRPr>
          </a:p>
          <a:p>
            <a:pPr indent="457200" algn="just"/>
            <a:r>
              <a:rPr lang="en-US" altLang="zh-CN" sz="2000" kern="100" dirty="0" err="1">
                <a:solidFill>
                  <a:srgbClr val="00B0F0"/>
                </a:solidFill>
                <a:latin typeface="+mn-ea"/>
              </a:rPr>
              <a:t>abc</a:t>
            </a:r>
            <a:r>
              <a:rPr lang="en-US" altLang="zh-CN" sz="2000" kern="100" dirty="0">
                <a:solidFill>
                  <a:srgbClr val="00B0F0"/>
                </a:solidFill>
                <a:latin typeface="+mn-ea"/>
              </a:rPr>
              <a:t> 123 red </a:t>
            </a:r>
            <a:endParaRPr lang="en-US" altLang="zh-CN" sz="2000" kern="100" dirty="0">
              <a:solidFill>
                <a:srgbClr val="00B0F0"/>
              </a:solidFill>
              <a:latin typeface="+mn-ea"/>
            </a:endParaRPr>
          </a:p>
          <a:p>
            <a:pPr indent="457200" algn="just"/>
            <a:r>
              <a:rPr lang="en-US" altLang="zh-CN" sz="2000" kern="100" dirty="0" err="1">
                <a:solidFill>
                  <a:srgbClr val="00B0F0"/>
                </a:solidFill>
                <a:latin typeface="+mn-ea"/>
              </a:rPr>
              <a:t>abc</a:t>
            </a:r>
            <a:r>
              <a:rPr lang="en-US" altLang="zh-CN" sz="2000" kern="100" dirty="0">
                <a:solidFill>
                  <a:srgbClr val="00B0F0"/>
                </a:solidFill>
                <a:latin typeface="+mn-ea"/>
              </a:rPr>
              <a:t> 123 red </a:t>
            </a:r>
            <a:endParaRPr lang="en-US" altLang="zh-CN" sz="2000" kern="100" dirty="0">
              <a:solidFill>
                <a:srgbClr val="00B0F0"/>
              </a:solidFill>
              <a:latin typeface="+mn-ea"/>
            </a:endParaRPr>
          </a:p>
          <a:p>
            <a:pPr indent="457200" algn="just"/>
            <a:r>
              <a:rPr lang="en-US" altLang="zh-CN" sz="2000" kern="100" dirty="0">
                <a:solidFill>
                  <a:srgbClr val="00B0F0"/>
                </a:solidFill>
                <a:latin typeface="+mn-ea"/>
              </a:rPr>
              <a:t>&gt;&gt;&gt; print(a, b, c, end="++");print(a, b, c) </a:t>
            </a:r>
            <a:endParaRPr lang="en-US" altLang="zh-CN" sz="2000" kern="100" dirty="0">
              <a:solidFill>
                <a:srgbClr val="00B0F0"/>
              </a:solidFill>
              <a:latin typeface="+mn-ea"/>
            </a:endParaRPr>
          </a:p>
          <a:p>
            <a:pPr indent="457200" algn="just"/>
            <a:r>
              <a:rPr lang="en-US" altLang="zh-CN" sz="2000" kern="100" dirty="0" err="1">
                <a:solidFill>
                  <a:srgbClr val="00B0F0"/>
                </a:solidFill>
                <a:latin typeface="+mn-ea"/>
              </a:rPr>
              <a:t>abc</a:t>
            </a:r>
            <a:r>
              <a:rPr lang="en-US" altLang="zh-CN" sz="2000" kern="100" dirty="0">
                <a:solidFill>
                  <a:srgbClr val="00B0F0"/>
                </a:solidFill>
                <a:latin typeface="+mn-ea"/>
              </a:rPr>
              <a:t> 123 red++</a:t>
            </a:r>
            <a:r>
              <a:rPr lang="en-US" altLang="zh-CN" sz="2000" kern="100" dirty="0" err="1">
                <a:solidFill>
                  <a:srgbClr val="00B0F0"/>
                </a:solidFill>
                <a:latin typeface="+mn-ea"/>
              </a:rPr>
              <a:t>abc</a:t>
            </a:r>
            <a:r>
              <a:rPr lang="en-US" altLang="zh-CN" sz="2000" kern="100" dirty="0">
                <a:solidFill>
                  <a:srgbClr val="00B0F0"/>
                </a:solidFill>
                <a:latin typeface="+mn-ea"/>
              </a:rPr>
              <a:t> 123 red</a:t>
            </a:r>
            <a:endParaRPr lang="en-US" altLang="zh-CN" sz="2000" kern="100" dirty="0">
              <a:solidFill>
                <a:srgbClr val="00B0F0"/>
              </a:solidFill>
              <a:latin typeface="+mn-ea"/>
            </a:endParaRPr>
          </a:p>
          <a:p>
            <a:pPr indent="457200" algn="just"/>
            <a:r>
              <a:rPr lang="en-US" altLang="zh-CN" kern="100" dirty="0">
                <a:solidFill>
                  <a:schemeClr val="tx1">
                    <a:lumMod val="75000"/>
                    <a:lumOff val="25000"/>
                  </a:schemeClr>
                </a:solidFill>
                <a:latin typeface="+mn-ea"/>
              </a:rPr>
              <a:t>print()</a:t>
            </a:r>
            <a:r>
              <a:rPr lang="zh-CN" altLang="en-US" kern="100" dirty="0">
                <a:solidFill>
                  <a:schemeClr val="tx1">
                    <a:lumMod val="75000"/>
                    <a:lumOff val="25000"/>
                  </a:schemeClr>
                </a:solidFill>
                <a:latin typeface="+mn-ea"/>
              </a:rPr>
              <a:t>函数默认的结尾符号为换行符，在输出所有数据后会换行，后续的 </a:t>
            </a:r>
            <a:r>
              <a:rPr lang="en-US" altLang="zh-CN" kern="100" dirty="0">
                <a:solidFill>
                  <a:schemeClr val="tx1">
                    <a:lumMod val="75000"/>
                    <a:lumOff val="25000"/>
                  </a:schemeClr>
                </a:solidFill>
                <a:latin typeface="+mn-ea"/>
              </a:rPr>
              <a:t>print()</a:t>
            </a:r>
            <a:r>
              <a:rPr lang="zh-CN" altLang="en-US" kern="100" dirty="0">
                <a:solidFill>
                  <a:schemeClr val="tx1">
                    <a:lumMod val="75000"/>
                    <a:lumOff val="25000"/>
                  </a:schemeClr>
                </a:solidFill>
                <a:latin typeface="+mn-ea"/>
              </a:rPr>
              <a:t>函数在新行中继续输出。</a:t>
            </a:r>
            <a:endParaRPr lang="zh-CN" altLang="en-US" kern="100" dirty="0">
              <a:solidFill>
                <a:schemeClr val="tx1">
                  <a:lumMod val="75000"/>
                  <a:lumOff val="25000"/>
                </a:schemeClr>
              </a:solidFill>
              <a:latin typeface="+mn-ea"/>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1.3.5 </a:t>
            </a:r>
            <a:r>
              <a:rPr lang="zh-CN" altLang="en-US" dirty="0"/>
              <a:t>输入</a:t>
            </a:r>
            <a:r>
              <a:rPr lang="en-US" altLang="zh-CN" dirty="0"/>
              <a:t>/</a:t>
            </a:r>
            <a:r>
              <a:rPr lang="zh-CN" altLang="en-US" dirty="0"/>
              <a:t>输出函数</a:t>
            </a:r>
            <a:endParaRPr lang="zh-CN" altLang="zh-CN" dirty="0"/>
          </a:p>
        </p:txBody>
      </p:sp>
      <p:sp>
        <p:nvSpPr>
          <p:cNvPr id="4" name="内容占位符 3"/>
          <p:cNvSpPr>
            <a:spLocks noGrp="1"/>
          </p:cNvSpPr>
          <p:nvPr>
            <p:ph sz="quarter" idx="15"/>
          </p:nvPr>
        </p:nvSpPr>
        <p:spPr>
          <a:xfrm>
            <a:off x="244802" y="104401"/>
            <a:ext cx="3732213" cy="571500"/>
          </a:xfrm>
        </p:spPr>
        <p:txBody>
          <a:bodyPr>
            <a:normAutofit fontScale="92500"/>
          </a:bodyPr>
          <a:lstStyle/>
          <a:p>
            <a:r>
              <a:rPr lang="en-US" altLang="zh-CN" dirty="0"/>
              <a:t>1.3 </a:t>
            </a:r>
            <a:r>
              <a:rPr lang="zh-CN" altLang="en-US" dirty="0"/>
              <a:t>第一个程序 </a:t>
            </a:r>
            <a:r>
              <a:rPr lang="en-US" altLang="zh-CN" dirty="0"/>
              <a:t>Hello World!</a:t>
            </a:r>
            <a:endParaRPr lang="zh-CN" altLang="en-US" dirty="0"/>
          </a:p>
        </p:txBody>
      </p:sp>
      <p:sp>
        <p:nvSpPr>
          <p:cNvPr id="5" name="矩形 4"/>
          <p:cNvSpPr/>
          <p:nvPr/>
        </p:nvSpPr>
        <p:spPr>
          <a:xfrm>
            <a:off x="636657" y="1614638"/>
            <a:ext cx="7870685" cy="2123658"/>
          </a:xfrm>
          <a:prstGeom prst="rect">
            <a:avLst/>
          </a:prstGeom>
        </p:spPr>
        <p:txBody>
          <a:bodyPr wrap="square">
            <a:spAutoFit/>
          </a:bodyPr>
          <a:lstStyle/>
          <a:p>
            <a:pPr indent="457200" algn="just"/>
            <a:r>
              <a:rPr lang="zh-CN" altLang="en-US" kern="100" dirty="0">
                <a:solidFill>
                  <a:schemeClr val="tx1">
                    <a:lumMod val="75000"/>
                    <a:lumOff val="25000"/>
                  </a:schemeClr>
                </a:solidFill>
                <a:latin typeface="+mn-ea"/>
              </a:rPr>
              <a:t>若需要将内容输出到文件，可以使用 </a:t>
            </a:r>
            <a:r>
              <a:rPr lang="en-US" altLang="zh-CN" kern="100" dirty="0">
                <a:solidFill>
                  <a:schemeClr val="tx1">
                    <a:lumMod val="75000"/>
                    <a:lumOff val="25000"/>
                  </a:schemeClr>
                </a:solidFill>
                <a:latin typeface="+mn-ea"/>
              </a:rPr>
              <a:t>file </a:t>
            </a:r>
            <a:r>
              <a:rPr lang="zh-CN" altLang="en-US" kern="100" dirty="0">
                <a:solidFill>
                  <a:schemeClr val="tx1">
                    <a:lumMod val="75000"/>
                    <a:lumOff val="25000"/>
                  </a:schemeClr>
                </a:solidFill>
                <a:latin typeface="+mn-ea"/>
              </a:rPr>
              <a:t>参数指定；例如，代码如下。</a:t>
            </a:r>
            <a:endParaRPr lang="zh-CN" altLang="en-US" kern="100" dirty="0">
              <a:solidFill>
                <a:schemeClr val="tx1">
                  <a:lumMod val="75000"/>
                  <a:lumOff val="25000"/>
                </a:schemeClr>
              </a:solidFill>
              <a:latin typeface="+mn-ea"/>
            </a:endParaRPr>
          </a:p>
          <a:p>
            <a:pPr indent="457200" algn="just"/>
            <a:r>
              <a:rPr lang="en-US" altLang="zh-CN" sz="2000" kern="100" dirty="0">
                <a:solidFill>
                  <a:srgbClr val="00B0F0"/>
                </a:solidFill>
                <a:latin typeface="+mn-ea"/>
              </a:rPr>
              <a:t>&gt;&gt;&gt; file1=open(</a:t>
            </a:r>
            <a:r>
              <a:rPr lang="en-US" altLang="zh-CN" sz="2000" kern="100" dirty="0" err="1">
                <a:solidFill>
                  <a:srgbClr val="00B0F0"/>
                </a:solidFill>
                <a:latin typeface="+mn-ea"/>
              </a:rPr>
              <a:t>r'd</a:t>
            </a:r>
            <a:r>
              <a:rPr lang="en-US" altLang="zh-CN" sz="2000" kern="100" dirty="0">
                <a:solidFill>
                  <a:srgbClr val="00B0F0"/>
                </a:solidFill>
                <a:latin typeface="+mn-ea"/>
              </a:rPr>
              <a:t>:\file1.txt','w') # </a:t>
            </a:r>
            <a:r>
              <a:rPr lang="zh-CN" altLang="en-US" sz="2000" kern="100" dirty="0">
                <a:solidFill>
                  <a:srgbClr val="00B0F0"/>
                </a:solidFill>
                <a:latin typeface="+mn-ea"/>
              </a:rPr>
              <a:t>打开文件</a:t>
            </a:r>
            <a:endParaRPr lang="zh-CN" altLang="en-US" sz="2000" kern="100" dirty="0">
              <a:solidFill>
                <a:srgbClr val="00B0F0"/>
              </a:solidFill>
              <a:latin typeface="+mn-ea"/>
            </a:endParaRPr>
          </a:p>
          <a:p>
            <a:pPr indent="457200" algn="just"/>
            <a:r>
              <a:rPr lang="en-US" altLang="zh-CN" sz="2000" kern="100" dirty="0">
                <a:solidFill>
                  <a:srgbClr val="00B0F0"/>
                </a:solidFill>
                <a:latin typeface="+mn-ea"/>
              </a:rPr>
              <a:t>&gt;&gt;&gt; print(a, b, c, file=file1) # </a:t>
            </a:r>
            <a:r>
              <a:rPr lang="zh-CN" altLang="en-US" sz="2000" kern="100" dirty="0">
                <a:solidFill>
                  <a:srgbClr val="00B0F0"/>
                </a:solidFill>
                <a:latin typeface="+mn-ea"/>
              </a:rPr>
              <a:t>用 </a:t>
            </a:r>
            <a:r>
              <a:rPr lang="en-US" altLang="zh-CN" sz="2000" kern="100" dirty="0">
                <a:solidFill>
                  <a:srgbClr val="00B0F0"/>
                </a:solidFill>
                <a:latin typeface="+mn-ea"/>
              </a:rPr>
              <a:t>file </a:t>
            </a:r>
            <a:r>
              <a:rPr lang="zh-CN" altLang="en-US" sz="2000" kern="100" dirty="0">
                <a:solidFill>
                  <a:srgbClr val="00B0F0"/>
                </a:solidFill>
                <a:latin typeface="+mn-ea"/>
              </a:rPr>
              <a:t>参数指定输出到文件</a:t>
            </a:r>
            <a:endParaRPr lang="zh-CN" altLang="en-US" sz="2000" kern="100" dirty="0">
              <a:solidFill>
                <a:srgbClr val="00B0F0"/>
              </a:solidFill>
              <a:latin typeface="+mn-ea"/>
            </a:endParaRPr>
          </a:p>
          <a:p>
            <a:pPr indent="457200" algn="just"/>
            <a:r>
              <a:rPr lang="en-US" altLang="zh-CN" sz="2000" kern="100" dirty="0">
                <a:solidFill>
                  <a:srgbClr val="00B0F0"/>
                </a:solidFill>
                <a:latin typeface="+mn-ea"/>
              </a:rPr>
              <a:t>&gt;&gt;&gt; file1.close() # </a:t>
            </a:r>
            <a:r>
              <a:rPr lang="zh-CN" altLang="en-US" sz="2000" kern="100" dirty="0">
                <a:solidFill>
                  <a:srgbClr val="00B0F0"/>
                </a:solidFill>
                <a:latin typeface="+mn-ea"/>
              </a:rPr>
              <a:t>关闭文件</a:t>
            </a:r>
            <a:endParaRPr lang="zh-CN" altLang="en-US" sz="2000" kern="100" dirty="0">
              <a:solidFill>
                <a:srgbClr val="00B0F0"/>
              </a:solidFill>
              <a:latin typeface="+mn-ea"/>
            </a:endParaRPr>
          </a:p>
          <a:p>
            <a:pPr indent="457200" algn="just"/>
            <a:r>
              <a:rPr lang="zh-CN" altLang="en-US" kern="100" dirty="0">
                <a:solidFill>
                  <a:schemeClr val="tx1">
                    <a:lumMod val="75000"/>
                    <a:lumOff val="25000"/>
                  </a:schemeClr>
                </a:solidFill>
                <a:latin typeface="+mn-ea"/>
              </a:rPr>
              <a:t>上述代码在 </a:t>
            </a:r>
            <a:r>
              <a:rPr lang="en-US" altLang="zh-CN" kern="100" dirty="0">
                <a:solidFill>
                  <a:schemeClr val="tx1">
                    <a:lumMod val="75000"/>
                    <a:lumOff val="25000"/>
                  </a:schemeClr>
                </a:solidFill>
                <a:latin typeface="+mn-ea"/>
              </a:rPr>
              <a:t>D </a:t>
            </a:r>
            <a:r>
              <a:rPr lang="zh-CN" altLang="en-US" kern="100" dirty="0">
                <a:solidFill>
                  <a:schemeClr val="tx1">
                    <a:lumMod val="75000"/>
                    <a:lumOff val="25000"/>
                  </a:schemeClr>
                </a:solidFill>
                <a:latin typeface="+mn-ea"/>
              </a:rPr>
              <a:t>盘创建了一个 </a:t>
            </a:r>
            <a:r>
              <a:rPr lang="en-US" altLang="zh-CN" kern="100" dirty="0">
                <a:solidFill>
                  <a:schemeClr val="tx1">
                    <a:lumMod val="75000"/>
                    <a:lumOff val="25000"/>
                  </a:schemeClr>
                </a:solidFill>
                <a:latin typeface="+mn-ea"/>
              </a:rPr>
              <a:t>file1.txt </a:t>
            </a:r>
            <a:r>
              <a:rPr lang="zh-CN" altLang="en-US" kern="100" dirty="0">
                <a:solidFill>
                  <a:schemeClr val="tx1">
                    <a:lumMod val="75000"/>
                    <a:lumOff val="25000"/>
                  </a:schemeClr>
                </a:solidFill>
                <a:latin typeface="+mn-ea"/>
              </a:rPr>
              <a:t>文件，</a:t>
            </a:r>
            <a:r>
              <a:rPr lang="en-US" altLang="zh-CN" kern="100" dirty="0">
                <a:solidFill>
                  <a:schemeClr val="tx1">
                    <a:lumMod val="75000"/>
                    <a:lumOff val="25000"/>
                  </a:schemeClr>
                </a:solidFill>
                <a:latin typeface="+mn-ea"/>
              </a:rPr>
              <a:t>print()</a:t>
            </a:r>
            <a:r>
              <a:rPr lang="zh-CN" altLang="en-US" kern="100" dirty="0">
                <a:solidFill>
                  <a:schemeClr val="tx1">
                    <a:lumMod val="75000"/>
                    <a:lumOff val="25000"/>
                  </a:schemeClr>
                </a:solidFill>
                <a:latin typeface="+mn-ea"/>
              </a:rPr>
              <a:t>函数根据</a:t>
            </a:r>
            <a:endParaRPr lang="zh-CN" altLang="en-US" kern="100" dirty="0">
              <a:solidFill>
                <a:schemeClr val="tx1">
                  <a:lumMod val="75000"/>
                  <a:lumOff val="25000"/>
                </a:schemeClr>
              </a:solidFill>
              <a:latin typeface="+mn-ea"/>
            </a:endParaRPr>
          </a:p>
          <a:p>
            <a:pPr indent="457200" algn="just"/>
            <a:r>
              <a:rPr lang="zh-CN" altLang="en-US" kern="100" dirty="0">
                <a:solidFill>
                  <a:schemeClr val="tx1">
                    <a:lumMod val="75000"/>
                    <a:lumOff val="25000"/>
                  </a:schemeClr>
                </a:solidFill>
                <a:latin typeface="+mn-ea"/>
              </a:rPr>
              <a:t>参数将内容输出到指定的 </a:t>
            </a:r>
            <a:r>
              <a:rPr lang="en-US" altLang="zh-CN" kern="100" dirty="0">
                <a:solidFill>
                  <a:schemeClr val="tx1">
                    <a:lumMod val="75000"/>
                    <a:lumOff val="25000"/>
                  </a:schemeClr>
                </a:solidFill>
                <a:latin typeface="+mn-ea"/>
              </a:rPr>
              <a:t>file1.txt</a:t>
            </a:r>
            <a:r>
              <a:rPr lang="zh-CN" altLang="en-US" kern="100" dirty="0">
                <a:solidFill>
                  <a:schemeClr val="tx1">
                    <a:lumMod val="75000"/>
                    <a:lumOff val="25000"/>
                  </a:schemeClr>
                </a:solidFill>
                <a:latin typeface="+mn-ea"/>
              </a:rPr>
              <a:t>，找到该文件，使用记事本打开：</a:t>
            </a:r>
            <a:endParaRPr lang="en-US" altLang="zh-CN" kern="100" dirty="0">
              <a:solidFill>
                <a:schemeClr val="tx1">
                  <a:lumMod val="75000"/>
                  <a:lumOff val="25000"/>
                </a:schemeClr>
              </a:solidFill>
              <a:latin typeface="+mn-ea"/>
            </a:endParaRPr>
          </a:p>
          <a:p>
            <a:pPr indent="457200" algn="just"/>
            <a:r>
              <a:rPr lang="zh-CN" altLang="en-US" kern="100" dirty="0">
                <a:solidFill>
                  <a:schemeClr val="tx1">
                    <a:lumMod val="75000"/>
                    <a:lumOff val="25000"/>
                  </a:schemeClr>
                </a:solidFill>
                <a:latin typeface="+mn-ea"/>
              </a:rPr>
              <a:t>如图</a:t>
            </a:r>
            <a:endParaRPr lang="zh-CN" altLang="en-US" kern="100" dirty="0">
              <a:solidFill>
                <a:schemeClr val="tx1">
                  <a:lumMod val="75000"/>
                  <a:lumOff val="25000"/>
                </a:schemeClr>
              </a:solidFill>
              <a:latin typeface="+mn-ea"/>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pic>
        <p:nvPicPr>
          <p:cNvPr id="6" name="图片 5"/>
          <p:cNvPicPr>
            <a:picLocks noChangeAspect="1"/>
          </p:cNvPicPr>
          <p:nvPr/>
        </p:nvPicPr>
        <p:blipFill>
          <a:blip r:embed="rId1"/>
          <a:stretch>
            <a:fillRect/>
          </a:stretch>
        </p:blipFill>
        <p:spPr>
          <a:xfrm>
            <a:off x="2912346" y="3859800"/>
            <a:ext cx="3521087" cy="1206945"/>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819952" y="873243"/>
            <a:ext cx="2502089" cy="343162"/>
          </a:xfrm>
        </p:spPr>
        <p:txBody>
          <a:bodyPr>
            <a:normAutofit/>
          </a:bodyPr>
          <a:lstStyle/>
          <a:p>
            <a:r>
              <a:rPr lang="en-US" altLang="zh-CN" dirty="0">
                <a:latin typeface="微软雅黑" panose="020B0503020204020204" pitchFamily="34" charset="-122"/>
                <a:ea typeface="微软雅黑" panose="020B0503020204020204" pitchFamily="34" charset="-122"/>
                <a:cs typeface="微软雅黑" panose="020B0503020204020204" pitchFamily="34" charset="-122"/>
              </a:rPr>
              <a:t>1.1.1 Python</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的前世今生</a:t>
            </a:r>
            <a:endParaRPr lang="zh-CN" altLang="zh-CN"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内容占位符 3"/>
          <p:cNvSpPr>
            <a:spLocks noGrp="1"/>
          </p:cNvSpPr>
          <p:nvPr>
            <p:ph sz="quarter" idx="15"/>
          </p:nvPr>
        </p:nvSpPr>
        <p:spPr>
          <a:xfrm>
            <a:off x="244802" y="104401"/>
            <a:ext cx="3732213" cy="571500"/>
          </a:xfrm>
        </p:spPr>
        <p:txBody>
          <a:bodyPr/>
          <a:lstStyle/>
          <a:p>
            <a:r>
              <a:rPr lang="en-US" altLang="zh-CN" dirty="0"/>
              <a:t>1.1 Python </a:t>
            </a:r>
            <a:r>
              <a:rPr lang="zh-CN" altLang="en-US" dirty="0"/>
              <a:t>简介</a:t>
            </a:r>
            <a:endParaRPr lang="zh-CN" altLang="en-US" dirty="0"/>
          </a:p>
        </p:txBody>
      </p:sp>
      <p:sp>
        <p:nvSpPr>
          <p:cNvPr id="5" name="TextBox 2"/>
          <p:cNvSpPr txBox="1"/>
          <p:nvPr/>
        </p:nvSpPr>
        <p:spPr>
          <a:xfrm>
            <a:off x="2670982" y="1976740"/>
            <a:ext cx="6120680" cy="1583895"/>
          </a:xfrm>
          <a:prstGeom prst="rect">
            <a:avLst/>
          </a:prstGeom>
          <a:noFill/>
        </p:spPr>
        <p:txBody>
          <a:bodyPr wrap="square">
            <a:spAutoFit/>
          </a:bodyPr>
          <a:lstStyle/>
          <a:p>
            <a:pPr marL="285750" indent="457200">
              <a:lnSpc>
                <a:spcPts val="3000"/>
              </a:lnSpc>
              <a:defRPr/>
            </a:pPr>
            <a:r>
              <a:rPr lang="en-US" altLang="zh-CN" sz="1600" b="1" dirty="0">
                <a:solidFill>
                  <a:srgbClr val="FFC000"/>
                </a:solidFill>
                <a:latin typeface="微软雅黑" panose="020B0503020204020204" pitchFamily="34" charset="-122"/>
                <a:ea typeface="微软雅黑" panose="020B0503020204020204" pitchFamily="34" charset="-122"/>
              </a:rPr>
              <a:t>Python</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是由荷兰人</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Guido van Rossum</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（吉多</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范</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罗苏姆）于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1989</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年圣诞节期间在阿姆斯特丹休假时为了打发无聊的假期而编写的一个脚本解释程序。</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1991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Python</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第一个发行第一个公开版本。</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 name="Picture 4"/>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rot="10800000" flipH="1" flipV="1">
            <a:off x="0" y="1976740"/>
            <a:ext cx="2785121" cy="3017784"/>
          </a:xfrm>
          <a:prstGeom prst="rect">
            <a:avLst/>
          </a:prstGeom>
          <a:noFill/>
          <a:effectLst>
            <a:reflection blurRad="6350" stA="52000" endA="300" endPos="35000" dir="5400000" sy="-100000" algn="bl" rotWithShape="0"/>
          </a:effectLst>
        </p:spPr>
      </p:pic>
      <p:sp>
        <p:nvSpPr>
          <p:cNvPr id="8" name="TextBox 2"/>
          <p:cNvSpPr txBox="1"/>
          <p:nvPr/>
        </p:nvSpPr>
        <p:spPr>
          <a:xfrm>
            <a:off x="2670982" y="3574323"/>
            <a:ext cx="6120680" cy="2399665"/>
          </a:xfrm>
          <a:prstGeom prst="rect">
            <a:avLst/>
          </a:prstGeom>
          <a:noFill/>
        </p:spPr>
        <p:txBody>
          <a:bodyPr wrap="square">
            <a:spAutoFit/>
          </a:bodyPr>
          <a:lstStyle/>
          <a:p>
            <a:pPr marL="285750" indent="457200">
              <a:lnSpc>
                <a:spcPts val="3000"/>
              </a:lnSpc>
              <a:defRPr/>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Python</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语言被吉多作为是</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ABC</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语言的一种继承，</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但坚决摒弃</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ABC</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语言的封闭性，</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走开源路线</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Python</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语言问世的时候，他在互联网上公开了源代码，让世界上更多喜欢</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Python</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的程序员，对</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Python</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进行不断的功能完善。</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这也就为后来</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Python</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的蓬勃发展奠定了坚实的基础。</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47727"/>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
        <p:nvSpPr>
          <p:cNvPr id="3" name="文本框 27"/>
          <p:cNvSpPr txBox="1"/>
          <p:nvPr/>
        </p:nvSpPr>
        <p:spPr>
          <a:xfrm>
            <a:off x="6630203" y="247727"/>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52" presetClass="entr" presetSubtype="0" fill="hold" grpId="0" nodeType="withEffect">
                                  <p:stCondLst>
                                    <p:cond delay="200"/>
                                  </p:stCondLst>
                                  <p:childTnLst>
                                    <p:set>
                                      <p:cBhvr>
                                        <p:cTn id="11" dur="1" fill="hold">
                                          <p:stCondLst>
                                            <p:cond delay="0"/>
                                          </p:stCondLst>
                                        </p:cTn>
                                        <p:tgtEl>
                                          <p:spTgt spid="8"/>
                                        </p:tgtEl>
                                        <p:attrNameLst>
                                          <p:attrName>style.visibility</p:attrName>
                                        </p:attrNameLst>
                                      </p:cBhvr>
                                      <p:to>
                                        <p:strVal val="visible"/>
                                      </p:to>
                                    </p:set>
                                    <p:animScale>
                                      <p:cBhvr>
                                        <p:cTn id="1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gtEl>
                                        <p:attrNameLst>
                                          <p:attrName>ppt_x</p:attrName>
                                          <p:attrName>ppt_y</p:attrName>
                                        </p:attrNameLst>
                                      </p:cBhvr>
                                    </p:animMotion>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dirty="0"/>
              <a:t>第一章  </a:t>
            </a:r>
            <a:r>
              <a:rPr lang="en-US" altLang="zh-CN" dirty="0"/>
              <a:t>Python3</a:t>
            </a:r>
            <a:r>
              <a:rPr lang="zh-CN" altLang="en-US" dirty="0"/>
              <a:t>概述</a:t>
            </a:r>
            <a:endParaRPr lang="zh-CN" altLang="en-US" dirty="0"/>
          </a:p>
        </p:txBody>
      </p:sp>
      <p:sp>
        <p:nvSpPr>
          <p:cNvPr id="3" name="文本占位符 2"/>
          <p:cNvSpPr>
            <a:spLocks noGrp="1"/>
          </p:cNvSpPr>
          <p:nvPr>
            <p:ph type="body" sz="quarter" idx="14"/>
          </p:nvPr>
        </p:nvSpPr>
        <p:spPr/>
        <p:txBody>
          <a:bodyPr/>
          <a:lstStyle/>
          <a:p>
            <a:pPr marL="0" indent="0">
              <a:buNone/>
            </a:pPr>
            <a:r>
              <a:rPr lang="en-US" altLang="zh-CN" dirty="0">
                <a:solidFill>
                  <a:schemeClr val="tx1">
                    <a:lumMod val="75000"/>
                    <a:lumOff val="25000"/>
                  </a:schemeClr>
                </a:solidFill>
              </a:rPr>
              <a:t>1.1 Python </a:t>
            </a:r>
            <a:r>
              <a:rPr lang="zh-CN" altLang="en-US" dirty="0">
                <a:solidFill>
                  <a:schemeClr val="tx1">
                    <a:lumMod val="75000"/>
                    <a:lumOff val="25000"/>
                  </a:schemeClr>
                </a:solidFill>
              </a:rPr>
              <a:t>简介</a:t>
            </a:r>
            <a:endParaRPr lang="zh-CN" altLang="en-US" dirty="0">
              <a:solidFill>
                <a:schemeClr val="tx1">
                  <a:lumMod val="75000"/>
                  <a:lumOff val="25000"/>
                </a:schemeClr>
              </a:solidFill>
            </a:endParaRPr>
          </a:p>
        </p:txBody>
      </p:sp>
      <p:sp>
        <p:nvSpPr>
          <p:cNvPr id="4" name="文本占位符 3"/>
          <p:cNvSpPr>
            <a:spLocks noGrp="1"/>
          </p:cNvSpPr>
          <p:nvPr>
            <p:ph type="body" sz="quarter" idx="15"/>
          </p:nvPr>
        </p:nvSpPr>
        <p:spPr/>
        <p:txBody>
          <a:bodyPr/>
          <a:lstStyle/>
          <a:p>
            <a:pPr marL="0" indent="0">
              <a:buNone/>
            </a:pPr>
            <a:r>
              <a:rPr lang="en-US" altLang="zh-CN" dirty="0">
                <a:solidFill>
                  <a:schemeClr val="tx1">
                    <a:lumMod val="75000"/>
                    <a:lumOff val="25000"/>
                  </a:schemeClr>
                </a:solidFill>
              </a:rPr>
              <a:t>1.2 Python</a:t>
            </a:r>
            <a:r>
              <a:rPr lang="zh-CN" altLang="en-US" dirty="0">
                <a:solidFill>
                  <a:schemeClr val="tx1">
                    <a:lumMod val="75000"/>
                    <a:lumOff val="25000"/>
                  </a:schemeClr>
                </a:solidFill>
              </a:rPr>
              <a:t>开发环境</a:t>
            </a:r>
            <a:endParaRPr lang="zh-CN" altLang="en-US" dirty="0">
              <a:solidFill>
                <a:schemeClr val="tx1">
                  <a:lumMod val="75000"/>
                  <a:lumOff val="25000"/>
                </a:schemeClr>
              </a:solidFill>
            </a:endParaRPr>
          </a:p>
        </p:txBody>
      </p:sp>
      <p:sp>
        <p:nvSpPr>
          <p:cNvPr id="5" name="文本占位符 4"/>
          <p:cNvSpPr>
            <a:spLocks noGrp="1"/>
          </p:cNvSpPr>
          <p:nvPr>
            <p:ph type="body" sz="quarter" idx="16"/>
          </p:nvPr>
        </p:nvSpPr>
        <p:spPr/>
        <p:txBody>
          <a:bodyPr/>
          <a:lstStyle/>
          <a:p>
            <a:pPr marL="0" indent="0">
              <a:buNone/>
            </a:pPr>
            <a:r>
              <a:rPr lang="en-US" altLang="zh-CN" dirty="0">
                <a:solidFill>
                  <a:schemeClr val="tx1">
                    <a:lumMod val="75000"/>
                    <a:lumOff val="25000"/>
                  </a:schemeClr>
                </a:solidFill>
              </a:rPr>
              <a:t>1.3 </a:t>
            </a:r>
            <a:r>
              <a:rPr lang="zh-CN" altLang="en-US" dirty="0">
                <a:solidFill>
                  <a:schemeClr val="tx1">
                    <a:lumMod val="75000"/>
                    <a:lumOff val="25000"/>
                  </a:schemeClr>
                </a:solidFill>
              </a:rPr>
              <a:t>第一个程序 </a:t>
            </a:r>
            <a:r>
              <a:rPr lang="en-US" altLang="zh-CN" dirty="0">
                <a:solidFill>
                  <a:schemeClr val="tx1">
                    <a:lumMod val="75000"/>
                    <a:lumOff val="25000"/>
                  </a:schemeClr>
                </a:solidFill>
              </a:rPr>
              <a:t>Hello World </a:t>
            </a:r>
            <a:r>
              <a:rPr lang="zh-CN" altLang="en-US" dirty="0">
                <a:solidFill>
                  <a:schemeClr val="tx1">
                    <a:lumMod val="75000"/>
                    <a:lumOff val="25000"/>
                  </a:schemeClr>
                </a:solidFill>
              </a:rPr>
              <a:t>！</a:t>
            </a:r>
            <a:endParaRPr lang="zh-CN" altLang="en-US" dirty="0">
              <a:solidFill>
                <a:schemeClr val="tx1">
                  <a:lumMod val="75000"/>
                  <a:lumOff val="25000"/>
                </a:schemeClr>
              </a:solidFill>
            </a:endParaRPr>
          </a:p>
        </p:txBody>
      </p:sp>
      <p:sp>
        <p:nvSpPr>
          <p:cNvPr id="6" name="文本占位符 5"/>
          <p:cNvSpPr>
            <a:spLocks noGrp="1"/>
          </p:cNvSpPr>
          <p:nvPr>
            <p:ph type="body" sz="quarter" idx="17"/>
          </p:nvPr>
        </p:nvSpPr>
        <p:spPr/>
        <p:txBody>
          <a:bodyPr/>
          <a:lstStyle/>
          <a:p>
            <a:pPr marL="0" indent="0">
              <a:buNone/>
            </a:pPr>
            <a:r>
              <a:rPr lang="en-US" altLang="zh-CN" dirty="0">
                <a:solidFill>
                  <a:schemeClr val="tx1">
                    <a:lumMod val="75000"/>
                    <a:lumOff val="25000"/>
                  </a:schemeClr>
                </a:solidFill>
              </a:rPr>
              <a:t>1.6 </a:t>
            </a:r>
            <a:r>
              <a:rPr lang="zh-CN" altLang="en-US" dirty="0">
                <a:solidFill>
                  <a:schemeClr val="tx1">
                    <a:lumMod val="75000"/>
                    <a:lumOff val="25000"/>
                  </a:schemeClr>
                </a:solidFill>
              </a:rPr>
              <a:t>习题</a:t>
            </a:r>
            <a:endParaRPr lang="zh-CN" altLang="en-US" dirty="0">
              <a:solidFill>
                <a:schemeClr val="tx1">
                  <a:lumMod val="75000"/>
                  <a:lumOff val="25000"/>
                </a:schemeClr>
              </a:solidFill>
            </a:endParaRPr>
          </a:p>
        </p:txBody>
      </p:sp>
      <p:sp>
        <p:nvSpPr>
          <p:cNvPr id="7" name="文本占位符 6"/>
          <p:cNvSpPr>
            <a:spLocks noGrp="1"/>
          </p:cNvSpPr>
          <p:nvPr>
            <p:ph type="body" sz="quarter" idx="18"/>
          </p:nvPr>
        </p:nvSpPr>
        <p:spPr/>
        <p:txBody>
          <a:bodyPr/>
          <a:lstStyle/>
          <a:p>
            <a:pPr marL="0" indent="0">
              <a:buNone/>
            </a:pPr>
            <a:r>
              <a:rPr lang="en-US" altLang="zh-CN" dirty="0">
                <a:solidFill>
                  <a:schemeClr val="bg1"/>
                </a:solidFill>
              </a:rPr>
              <a:t>1.4 </a:t>
            </a:r>
            <a:r>
              <a:rPr lang="zh-CN" altLang="en-US" dirty="0">
                <a:solidFill>
                  <a:schemeClr val="bg1"/>
                </a:solidFill>
              </a:rPr>
              <a:t>实验</a:t>
            </a:r>
            <a:endParaRPr lang="zh-CN" altLang="en-US" dirty="0">
              <a:solidFill>
                <a:schemeClr val="bg1"/>
              </a:solidFill>
            </a:endParaRPr>
          </a:p>
        </p:txBody>
      </p:sp>
      <p:sp>
        <p:nvSpPr>
          <p:cNvPr id="8" name="文本占位符 7"/>
          <p:cNvSpPr>
            <a:spLocks noGrp="1"/>
          </p:cNvSpPr>
          <p:nvPr>
            <p:ph type="body" sz="quarter" idx="19"/>
          </p:nvPr>
        </p:nvSpPr>
        <p:spPr/>
        <p:txBody>
          <a:bodyPr/>
          <a:lstStyle/>
          <a:p>
            <a:pPr marL="0" indent="0">
              <a:buNone/>
            </a:pPr>
            <a:r>
              <a:rPr lang="en-US" altLang="zh-CN" dirty="0"/>
              <a:t>1.5 </a:t>
            </a:r>
            <a:r>
              <a:rPr lang="zh-CN" altLang="en-US" dirty="0"/>
              <a:t>小结</a:t>
            </a:r>
            <a:endParaRPr lang="zh-CN" altLang="en-US" dirty="0"/>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a:xfrm>
            <a:off x="392113" y="948743"/>
            <a:ext cx="7094537" cy="544391"/>
          </a:xfrm>
        </p:spPr>
        <p:txBody>
          <a:bodyPr/>
          <a:lstStyle/>
          <a:p>
            <a:r>
              <a:rPr lang="en-US" altLang="zh-CN" dirty="0"/>
              <a:t>1.4.1 </a:t>
            </a:r>
            <a:r>
              <a:rPr lang="zh-CN" altLang="en-US" dirty="0"/>
              <a:t>好用的集成开发工具</a:t>
            </a:r>
            <a:endParaRPr lang="zh-CN" altLang="zh-CN" dirty="0"/>
          </a:p>
        </p:txBody>
      </p:sp>
      <p:sp>
        <p:nvSpPr>
          <p:cNvPr id="10" name="内容占位符 9"/>
          <p:cNvSpPr>
            <a:spLocks noGrp="1"/>
          </p:cNvSpPr>
          <p:nvPr>
            <p:ph sz="quarter" idx="14"/>
          </p:nvPr>
        </p:nvSpPr>
        <p:spPr>
          <a:xfrm>
            <a:off x="628650" y="1863725"/>
            <a:ext cx="7886700" cy="1249865"/>
          </a:xfrm>
        </p:spPr>
        <p:txBody>
          <a:bodyPr>
            <a:noAutofit/>
          </a:bodyPr>
          <a:lstStyle/>
          <a:p>
            <a:pPr indent="457200">
              <a:lnSpc>
                <a:spcPct val="100000"/>
              </a:lnSpc>
            </a:pPr>
            <a:r>
              <a:rPr lang="zh-CN" altLang="en-US" sz="1800" dirty="0">
                <a:solidFill>
                  <a:schemeClr val="tx1">
                    <a:lumMod val="75000"/>
                    <a:lumOff val="25000"/>
                  </a:schemeClr>
                </a:solidFill>
              </a:rPr>
              <a:t>“工欲善其事，必先利其器。”初学者在学习 </a:t>
            </a:r>
            <a:r>
              <a:rPr lang="en-US" altLang="zh-CN" sz="1800" dirty="0">
                <a:solidFill>
                  <a:schemeClr val="tx1">
                    <a:lumMod val="75000"/>
                    <a:lumOff val="25000"/>
                  </a:schemeClr>
                </a:solidFill>
              </a:rPr>
              <a:t>Python </a:t>
            </a:r>
            <a:r>
              <a:rPr lang="zh-CN" altLang="en-US" sz="1800" dirty="0">
                <a:solidFill>
                  <a:schemeClr val="tx1">
                    <a:lumMod val="75000"/>
                    <a:lumOff val="25000"/>
                  </a:schemeClr>
                </a:solidFill>
              </a:rPr>
              <a:t>时，往往会因为没有好用的软件工具而走了很多弯路。一些好用的软件工具可以极大地提高开发效率，那么学习 </a:t>
            </a:r>
            <a:r>
              <a:rPr lang="en-US" altLang="zh-CN" sz="1800" dirty="0">
                <a:solidFill>
                  <a:schemeClr val="tx1">
                    <a:lumMod val="75000"/>
                    <a:lumOff val="25000"/>
                  </a:schemeClr>
                </a:solidFill>
              </a:rPr>
              <a:t>Python </a:t>
            </a:r>
            <a:r>
              <a:rPr lang="zh-CN" altLang="en-US" sz="1800" dirty="0">
                <a:solidFill>
                  <a:schemeClr val="tx1">
                    <a:lumMod val="75000"/>
                    <a:lumOff val="25000"/>
                  </a:schemeClr>
                </a:solidFill>
              </a:rPr>
              <a:t>需要安装什么软件呢？本节将介绍几款好用的 </a:t>
            </a:r>
            <a:r>
              <a:rPr lang="en-US" altLang="zh-CN" sz="1800" dirty="0">
                <a:solidFill>
                  <a:schemeClr val="tx1">
                    <a:lumMod val="75000"/>
                    <a:lumOff val="25000"/>
                  </a:schemeClr>
                </a:solidFill>
              </a:rPr>
              <a:t>Python </a:t>
            </a:r>
            <a:r>
              <a:rPr lang="zh-CN" altLang="en-US" sz="1800" dirty="0">
                <a:solidFill>
                  <a:schemeClr val="tx1">
                    <a:lumMod val="75000"/>
                    <a:lumOff val="25000"/>
                  </a:schemeClr>
                </a:solidFill>
              </a:rPr>
              <a:t>集成开发工具。</a:t>
            </a:r>
            <a:endParaRPr lang="zh-CN" altLang="zh-CN" sz="1800" dirty="0">
              <a:solidFill>
                <a:schemeClr val="tx1">
                  <a:lumMod val="75000"/>
                  <a:lumOff val="25000"/>
                </a:schemeClr>
              </a:solidFill>
              <a:latin typeface="+mn-ea"/>
            </a:endParaRPr>
          </a:p>
        </p:txBody>
      </p:sp>
      <p:sp>
        <p:nvSpPr>
          <p:cNvPr id="11" name="内容占位符 10"/>
          <p:cNvSpPr>
            <a:spLocks noGrp="1"/>
          </p:cNvSpPr>
          <p:nvPr>
            <p:ph sz="quarter" idx="15"/>
          </p:nvPr>
        </p:nvSpPr>
        <p:spPr>
          <a:xfrm>
            <a:off x="244802" y="104401"/>
            <a:ext cx="3732213" cy="571500"/>
          </a:xfrm>
        </p:spPr>
        <p:txBody>
          <a:bodyPr/>
          <a:lstStyle/>
          <a:p>
            <a:r>
              <a:rPr lang="en-US" altLang="zh-CN" dirty="0"/>
              <a:t>1.4 </a:t>
            </a:r>
            <a:r>
              <a:rPr lang="zh-CN" altLang="zh-CN" dirty="0"/>
              <a:t>实验</a:t>
            </a:r>
            <a:endParaRPr lang="zh-CN" altLang="en-US" dirty="0"/>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a:xfrm>
            <a:off x="392113" y="948743"/>
            <a:ext cx="7094537" cy="544391"/>
          </a:xfrm>
        </p:spPr>
        <p:txBody>
          <a:bodyPr/>
          <a:lstStyle/>
          <a:p>
            <a:r>
              <a:rPr lang="en-US" altLang="zh-CN" dirty="0"/>
              <a:t>1.4.1 </a:t>
            </a:r>
            <a:r>
              <a:rPr lang="zh-CN" altLang="en-US" dirty="0"/>
              <a:t>好用的集成开发工具</a:t>
            </a:r>
            <a:endParaRPr lang="zh-CN" altLang="zh-CN" dirty="0"/>
          </a:p>
        </p:txBody>
      </p:sp>
      <p:sp>
        <p:nvSpPr>
          <p:cNvPr id="10" name="内容占位符 9"/>
          <p:cNvSpPr>
            <a:spLocks noGrp="1"/>
          </p:cNvSpPr>
          <p:nvPr>
            <p:ph sz="quarter" idx="14"/>
          </p:nvPr>
        </p:nvSpPr>
        <p:spPr>
          <a:xfrm>
            <a:off x="628650" y="1863725"/>
            <a:ext cx="7886700" cy="1249865"/>
          </a:xfrm>
        </p:spPr>
        <p:txBody>
          <a:bodyPr>
            <a:noAutofit/>
          </a:bodyPr>
          <a:lstStyle/>
          <a:p>
            <a:pPr indent="457200">
              <a:lnSpc>
                <a:spcPct val="100000"/>
              </a:lnSpc>
            </a:pPr>
            <a:r>
              <a:rPr lang="en-US" altLang="zh-CN" sz="1800" dirty="0">
                <a:solidFill>
                  <a:schemeClr val="tx1">
                    <a:lumMod val="75000"/>
                    <a:lumOff val="25000"/>
                  </a:schemeClr>
                </a:solidFill>
              </a:rPr>
              <a:t>1</a:t>
            </a:r>
            <a:r>
              <a:rPr lang="zh-CN" altLang="en-US" sz="1800" dirty="0">
                <a:solidFill>
                  <a:schemeClr val="tx1">
                    <a:lumMod val="75000"/>
                    <a:lumOff val="25000"/>
                  </a:schemeClr>
                </a:solidFill>
              </a:rPr>
              <a:t>．</a:t>
            </a:r>
            <a:r>
              <a:rPr lang="en-US" altLang="zh-CN" sz="1800" dirty="0">
                <a:solidFill>
                  <a:schemeClr val="tx1">
                    <a:lumMod val="75000"/>
                    <a:lumOff val="25000"/>
                  </a:schemeClr>
                </a:solidFill>
              </a:rPr>
              <a:t>PyCharm </a:t>
            </a:r>
            <a:endParaRPr lang="en-US" altLang="zh-CN" sz="1800" dirty="0">
              <a:solidFill>
                <a:schemeClr val="tx1">
                  <a:lumMod val="75000"/>
                  <a:lumOff val="25000"/>
                </a:schemeClr>
              </a:solidFill>
            </a:endParaRPr>
          </a:p>
          <a:p>
            <a:pPr indent="457200">
              <a:lnSpc>
                <a:spcPct val="100000"/>
              </a:lnSpc>
            </a:pPr>
            <a:r>
              <a:rPr lang="en-US" altLang="zh-CN" sz="1800" dirty="0">
                <a:solidFill>
                  <a:schemeClr val="tx1">
                    <a:lumMod val="75000"/>
                    <a:lumOff val="25000"/>
                  </a:schemeClr>
                </a:solidFill>
              </a:rPr>
              <a:t>PyCharm </a:t>
            </a:r>
            <a:r>
              <a:rPr lang="zh-CN" altLang="en-US" sz="1800" dirty="0">
                <a:solidFill>
                  <a:schemeClr val="tx1">
                    <a:lumMod val="75000"/>
                    <a:lumOff val="25000"/>
                  </a:schemeClr>
                </a:solidFill>
              </a:rPr>
              <a:t>是程序员常常使用的开发工具，其简单、易用，并且能够设置不同的主题模式，用户可根据自己的喜好来设置代码风格；内置编码规范提示，可以很好地让初学者学习规范编程；当然也有相关的编程方面的提示，通过相关联想，让初学者不必为记不清名字而痛苦。</a:t>
            </a:r>
            <a:endParaRPr lang="zh-CN" altLang="zh-CN" sz="1800" dirty="0">
              <a:solidFill>
                <a:schemeClr val="tx1">
                  <a:lumMod val="75000"/>
                  <a:lumOff val="25000"/>
                </a:schemeClr>
              </a:solidFill>
              <a:latin typeface="+mn-ea"/>
            </a:endParaRPr>
          </a:p>
        </p:txBody>
      </p:sp>
      <p:sp>
        <p:nvSpPr>
          <p:cNvPr id="11" name="内容占位符 10"/>
          <p:cNvSpPr>
            <a:spLocks noGrp="1"/>
          </p:cNvSpPr>
          <p:nvPr>
            <p:ph sz="quarter" idx="15"/>
          </p:nvPr>
        </p:nvSpPr>
        <p:spPr>
          <a:xfrm>
            <a:off x="244802" y="104401"/>
            <a:ext cx="3732213" cy="571500"/>
          </a:xfrm>
        </p:spPr>
        <p:txBody>
          <a:bodyPr/>
          <a:lstStyle/>
          <a:p>
            <a:r>
              <a:rPr lang="en-US" altLang="zh-CN" dirty="0"/>
              <a:t>1.4 </a:t>
            </a:r>
            <a:r>
              <a:rPr lang="zh-CN" altLang="zh-CN" dirty="0"/>
              <a:t>实验</a:t>
            </a:r>
            <a:endParaRPr lang="zh-CN" altLang="en-US" dirty="0"/>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pic>
        <p:nvPicPr>
          <p:cNvPr id="3" name="图片 2"/>
          <p:cNvPicPr>
            <a:picLocks noChangeAspect="1"/>
          </p:cNvPicPr>
          <p:nvPr/>
        </p:nvPicPr>
        <p:blipFill>
          <a:blip r:embed="rId1"/>
          <a:stretch>
            <a:fillRect/>
          </a:stretch>
        </p:blipFill>
        <p:spPr>
          <a:xfrm>
            <a:off x="3342487" y="3484181"/>
            <a:ext cx="2042337" cy="2049958"/>
          </a:xfrm>
          <a:prstGeom prst="rect">
            <a:avLst/>
          </a:prstGeom>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a:xfrm>
            <a:off x="392113" y="948743"/>
            <a:ext cx="7094537" cy="544391"/>
          </a:xfrm>
        </p:spPr>
        <p:txBody>
          <a:bodyPr/>
          <a:lstStyle/>
          <a:p>
            <a:r>
              <a:rPr lang="en-US" altLang="zh-CN" dirty="0"/>
              <a:t>1.4.1 </a:t>
            </a:r>
            <a:r>
              <a:rPr lang="zh-CN" altLang="en-US" dirty="0"/>
              <a:t>好用的集成开发工具</a:t>
            </a:r>
            <a:endParaRPr lang="zh-CN" altLang="zh-CN" dirty="0"/>
          </a:p>
        </p:txBody>
      </p:sp>
      <p:sp>
        <p:nvSpPr>
          <p:cNvPr id="10" name="内容占位符 9"/>
          <p:cNvSpPr>
            <a:spLocks noGrp="1"/>
          </p:cNvSpPr>
          <p:nvPr>
            <p:ph sz="quarter" idx="14"/>
          </p:nvPr>
        </p:nvSpPr>
        <p:spPr>
          <a:xfrm>
            <a:off x="628650" y="1863725"/>
            <a:ext cx="7886700" cy="1249865"/>
          </a:xfrm>
        </p:spPr>
        <p:txBody>
          <a:bodyPr>
            <a:noAutofit/>
          </a:bodyPr>
          <a:lstStyle/>
          <a:p>
            <a:pPr indent="457200">
              <a:lnSpc>
                <a:spcPct val="100000"/>
              </a:lnSpc>
            </a:pPr>
            <a:r>
              <a:rPr lang="en-US" altLang="zh-CN" sz="1800" dirty="0">
                <a:solidFill>
                  <a:schemeClr val="tx1">
                    <a:lumMod val="75000"/>
                    <a:lumOff val="25000"/>
                  </a:schemeClr>
                </a:solidFill>
              </a:rPr>
              <a:t>2</a:t>
            </a:r>
            <a:r>
              <a:rPr lang="zh-CN" altLang="en-US" sz="1800" dirty="0">
                <a:solidFill>
                  <a:schemeClr val="tx1">
                    <a:lumMod val="75000"/>
                    <a:lumOff val="25000"/>
                  </a:schemeClr>
                </a:solidFill>
              </a:rPr>
              <a:t>．</a:t>
            </a:r>
            <a:r>
              <a:rPr lang="en-US" altLang="zh-CN" sz="1800" dirty="0">
                <a:solidFill>
                  <a:schemeClr val="tx1">
                    <a:lumMod val="75000"/>
                    <a:lumOff val="25000"/>
                  </a:schemeClr>
                </a:solidFill>
              </a:rPr>
              <a:t>Anaconda </a:t>
            </a:r>
            <a:endParaRPr lang="en-US" altLang="zh-CN" sz="1800" dirty="0">
              <a:solidFill>
                <a:schemeClr val="tx1">
                  <a:lumMod val="75000"/>
                  <a:lumOff val="25000"/>
                </a:schemeClr>
              </a:solidFill>
            </a:endParaRPr>
          </a:p>
          <a:p>
            <a:pPr indent="457200">
              <a:lnSpc>
                <a:spcPct val="100000"/>
              </a:lnSpc>
            </a:pPr>
            <a:r>
              <a:rPr lang="en-US" altLang="zh-CN" sz="1800" dirty="0">
                <a:solidFill>
                  <a:schemeClr val="tx1">
                    <a:lumMod val="75000"/>
                    <a:lumOff val="25000"/>
                  </a:schemeClr>
                </a:solidFill>
              </a:rPr>
              <a:t>Anaconda </a:t>
            </a:r>
            <a:r>
              <a:rPr lang="zh-CN" altLang="en-US" sz="1800" dirty="0">
                <a:solidFill>
                  <a:schemeClr val="tx1">
                    <a:lumMod val="75000"/>
                    <a:lumOff val="25000"/>
                  </a:schemeClr>
                </a:solidFill>
              </a:rPr>
              <a:t>可以帮助用户安装好 </a:t>
            </a:r>
            <a:r>
              <a:rPr lang="en-US" altLang="zh-CN" sz="1800" dirty="0">
                <a:solidFill>
                  <a:schemeClr val="tx1">
                    <a:lumMod val="75000"/>
                    <a:lumOff val="25000"/>
                  </a:schemeClr>
                </a:solidFill>
              </a:rPr>
              <a:t>Python </a:t>
            </a:r>
            <a:r>
              <a:rPr lang="zh-CN" altLang="en-US" sz="1800" dirty="0">
                <a:solidFill>
                  <a:schemeClr val="tx1">
                    <a:lumMod val="75000"/>
                    <a:lumOff val="25000"/>
                  </a:schemeClr>
                </a:solidFill>
              </a:rPr>
              <a:t>环境、</a:t>
            </a:r>
            <a:r>
              <a:rPr lang="en-US" altLang="zh-CN" sz="1800" dirty="0">
                <a:solidFill>
                  <a:schemeClr val="tx1">
                    <a:lumMod val="75000"/>
                    <a:lumOff val="25000"/>
                  </a:schemeClr>
                </a:solidFill>
              </a:rPr>
              <a:t>pip </a:t>
            </a:r>
            <a:r>
              <a:rPr lang="zh-CN" altLang="en-US" sz="1800" dirty="0">
                <a:solidFill>
                  <a:schemeClr val="tx1">
                    <a:lumMod val="75000"/>
                    <a:lumOff val="25000"/>
                  </a:schemeClr>
                </a:solidFill>
              </a:rPr>
              <a:t>包管理工具、常用的库，配置好环境路径等，编程界面也比较好理解和使用，可以让初学者更快捷地拥有编程环境。</a:t>
            </a:r>
            <a:endParaRPr lang="en-US" altLang="zh-CN" sz="1800" dirty="0">
              <a:solidFill>
                <a:schemeClr val="tx1">
                  <a:lumMod val="75000"/>
                  <a:lumOff val="25000"/>
                </a:schemeClr>
              </a:solidFill>
            </a:endParaRPr>
          </a:p>
          <a:p>
            <a:pPr indent="457200">
              <a:lnSpc>
                <a:spcPct val="100000"/>
              </a:lnSpc>
            </a:pPr>
            <a:r>
              <a:rPr lang="zh-CN" altLang="en-US" sz="1800" dirty="0">
                <a:solidFill>
                  <a:schemeClr val="tx1">
                    <a:lumMod val="75000"/>
                    <a:lumOff val="25000"/>
                  </a:schemeClr>
                </a:solidFill>
              </a:rPr>
              <a:t>如果想用</a:t>
            </a:r>
            <a:r>
              <a:rPr lang="en-US" altLang="zh-CN" sz="1800" dirty="0">
                <a:solidFill>
                  <a:schemeClr val="tx1">
                    <a:lumMod val="75000"/>
                    <a:lumOff val="25000"/>
                  </a:schemeClr>
                </a:solidFill>
              </a:rPr>
              <a:t>Python </a:t>
            </a:r>
            <a:r>
              <a:rPr lang="zh-CN" altLang="en-US" sz="1800" dirty="0">
                <a:solidFill>
                  <a:schemeClr val="tx1">
                    <a:lumMod val="75000"/>
                    <a:lumOff val="25000"/>
                  </a:schemeClr>
                </a:solidFill>
              </a:rPr>
              <a:t>研究大数据和科学计算，</a:t>
            </a:r>
            <a:r>
              <a:rPr lang="en-US" altLang="zh-CN" sz="1800" dirty="0">
                <a:solidFill>
                  <a:schemeClr val="tx1">
                    <a:lumMod val="75000"/>
                    <a:lumOff val="25000"/>
                  </a:schemeClr>
                </a:solidFill>
              </a:rPr>
              <a:t>Anaconda </a:t>
            </a:r>
            <a:r>
              <a:rPr lang="zh-CN" altLang="en-US" sz="1800" dirty="0">
                <a:solidFill>
                  <a:schemeClr val="tx1">
                    <a:lumMod val="75000"/>
                    <a:lumOff val="25000"/>
                  </a:schemeClr>
                </a:solidFill>
              </a:rPr>
              <a:t>是不二之选。</a:t>
            </a:r>
            <a:endParaRPr lang="zh-CN" altLang="zh-CN" sz="1800" dirty="0">
              <a:solidFill>
                <a:schemeClr val="tx1">
                  <a:lumMod val="75000"/>
                  <a:lumOff val="25000"/>
                </a:schemeClr>
              </a:solidFill>
              <a:latin typeface="+mn-ea"/>
            </a:endParaRPr>
          </a:p>
        </p:txBody>
      </p:sp>
      <p:sp>
        <p:nvSpPr>
          <p:cNvPr id="11" name="内容占位符 10"/>
          <p:cNvSpPr>
            <a:spLocks noGrp="1"/>
          </p:cNvSpPr>
          <p:nvPr>
            <p:ph sz="quarter" idx="15"/>
          </p:nvPr>
        </p:nvSpPr>
        <p:spPr>
          <a:xfrm>
            <a:off x="244802" y="104401"/>
            <a:ext cx="3732213" cy="571500"/>
          </a:xfrm>
        </p:spPr>
        <p:txBody>
          <a:bodyPr/>
          <a:lstStyle/>
          <a:p>
            <a:r>
              <a:rPr lang="en-US" altLang="zh-CN" dirty="0"/>
              <a:t>1.4 </a:t>
            </a:r>
            <a:r>
              <a:rPr lang="zh-CN" altLang="zh-CN" dirty="0"/>
              <a:t>实验</a:t>
            </a:r>
            <a:endParaRPr lang="zh-CN" altLang="en-US" dirty="0"/>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pic>
        <p:nvPicPr>
          <p:cNvPr id="3" name="图片 2"/>
          <p:cNvPicPr>
            <a:picLocks noChangeAspect="1"/>
          </p:cNvPicPr>
          <p:nvPr/>
        </p:nvPicPr>
        <p:blipFill>
          <a:blip r:embed="rId1"/>
          <a:stretch>
            <a:fillRect/>
          </a:stretch>
        </p:blipFill>
        <p:spPr>
          <a:xfrm>
            <a:off x="2390262" y="3889033"/>
            <a:ext cx="4618120" cy="1371719"/>
          </a:xfrm>
          <a:prstGeom prst="rect">
            <a:avLst/>
          </a:prstGeom>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a:xfrm>
            <a:off x="392113" y="948743"/>
            <a:ext cx="7094537" cy="544391"/>
          </a:xfrm>
        </p:spPr>
        <p:txBody>
          <a:bodyPr/>
          <a:lstStyle/>
          <a:p>
            <a:r>
              <a:rPr lang="en-US" altLang="zh-CN" dirty="0"/>
              <a:t>1.4.1 </a:t>
            </a:r>
            <a:r>
              <a:rPr lang="zh-CN" altLang="en-US" dirty="0"/>
              <a:t>好用的集成开发工具</a:t>
            </a:r>
            <a:endParaRPr lang="zh-CN" altLang="zh-CN" dirty="0"/>
          </a:p>
        </p:txBody>
      </p:sp>
      <p:sp>
        <p:nvSpPr>
          <p:cNvPr id="10" name="内容占位符 9"/>
          <p:cNvSpPr>
            <a:spLocks noGrp="1"/>
          </p:cNvSpPr>
          <p:nvPr>
            <p:ph sz="quarter" idx="14"/>
          </p:nvPr>
        </p:nvSpPr>
        <p:spPr>
          <a:xfrm>
            <a:off x="628650" y="1863725"/>
            <a:ext cx="7886700" cy="1249865"/>
          </a:xfrm>
        </p:spPr>
        <p:txBody>
          <a:bodyPr>
            <a:noAutofit/>
          </a:bodyPr>
          <a:lstStyle/>
          <a:p>
            <a:pPr indent="457200">
              <a:lnSpc>
                <a:spcPct val="100000"/>
              </a:lnSpc>
            </a:pPr>
            <a:r>
              <a:rPr lang="en-US" altLang="zh-CN" sz="1800" dirty="0">
                <a:solidFill>
                  <a:schemeClr val="tx1">
                    <a:lumMod val="75000"/>
                    <a:lumOff val="25000"/>
                  </a:schemeClr>
                </a:solidFill>
              </a:rPr>
              <a:t>3</a:t>
            </a:r>
            <a:r>
              <a:rPr lang="zh-CN" altLang="en-US" sz="1800" dirty="0">
                <a:solidFill>
                  <a:schemeClr val="tx1">
                    <a:lumMod val="75000"/>
                    <a:lumOff val="25000"/>
                  </a:schemeClr>
                </a:solidFill>
              </a:rPr>
              <a:t>．</a:t>
            </a:r>
            <a:r>
              <a:rPr lang="en-US" altLang="zh-CN" sz="1800" dirty="0" err="1">
                <a:solidFill>
                  <a:schemeClr val="tx1">
                    <a:lumMod val="75000"/>
                    <a:lumOff val="25000"/>
                  </a:schemeClr>
                </a:solidFill>
              </a:rPr>
              <a:t>IPython</a:t>
            </a:r>
            <a:r>
              <a:rPr lang="en-US" altLang="zh-CN" sz="1800" dirty="0">
                <a:solidFill>
                  <a:schemeClr val="tx1">
                    <a:lumMod val="75000"/>
                    <a:lumOff val="25000"/>
                  </a:schemeClr>
                </a:solidFill>
              </a:rPr>
              <a:t> </a:t>
            </a:r>
            <a:endParaRPr lang="en-US" altLang="zh-CN" sz="1800" dirty="0">
              <a:solidFill>
                <a:schemeClr val="tx1">
                  <a:lumMod val="75000"/>
                  <a:lumOff val="25000"/>
                </a:schemeClr>
              </a:solidFill>
            </a:endParaRPr>
          </a:p>
          <a:p>
            <a:pPr indent="457200">
              <a:lnSpc>
                <a:spcPct val="100000"/>
              </a:lnSpc>
            </a:pPr>
            <a:r>
              <a:rPr lang="en-US" altLang="zh-CN" sz="1800" dirty="0" err="1">
                <a:solidFill>
                  <a:schemeClr val="tx1">
                    <a:lumMod val="75000"/>
                    <a:lumOff val="25000"/>
                  </a:schemeClr>
                </a:solidFill>
              </a:rPr>
              <a:t>IPython</a:t>
            </a:r>
            <a:r>
              <a:rPr lang="en-US" altLang="zh-CN" sz="1800" dirty="0">
                <a:solidFill>
                  <a:schemeClr val="tx1">
                    <a:lumMod val="75000"/>
                    <a:lumOff val="25000"/>
                  </a:schemeClr>
                </a:solidFill>
              </a:rPr>
              <a:t> </a:t>
            </a:r>
            <a:r>
              <a:rPr lang="zh-CN" altLang="en-US" sz="1800" dirty="0">
                <a:solidFill>
                  <a:schemeClr val="tx1">
                    <a:lumMod val="75000"/>
                    <a:lumOff val="25000"/>
                  </a:schemeClr>
                </a:solidFill>
              </a:rPr>
              <a:t>是交互式编程集成开发工具，</a:t>
            </a:r>
            <a:r>
              <a:rPr lang="en-US" altLang="zh-CN" sz="1800" dirty="0" err="1">
                <a:solidFill>
                  <a:schemeClr val="tx1">
                    <a:lumMod val="75000"/>
                    <a:lumOff val="25000"/>
                  </a:schemeClr>
                </a:solidFill>
              </a:rPr>
              <a:t>IPython</a:t>
            </a:r>
            <a:r>
              <a:rPr lang="en-US" altLang="zh-CN" sz="1800" dirty="0">
                <a:solidFill>
                  <a:schemeClr val="tx1">
                    <a:lumMod val="75000"/>
                    <a:lumOff val="25000"/>
                  </a:schemeClr>
                </a:solidFill>
              </a:rPr>
              <a:t> </a:t>
            </a:r>
            <a:r>
              <a:rPr lang="zh-CN" altLang="en-US" sz="1800" dirty="0">
                <a:solidFill>
                  <a:schemeClr val="tx1">
                    <a:lumMod val="75000"/>
                    <a:lumOff val="25000"/>
                  </a:schemeClr>
                </a:solidFill>
              </a:rPr>
              <a:t>相对于 </a:t>
            </a:r>
            <a:r>
              <a:rPr lang="en-US" altLang="zh-CN" sz="1800" dirty="0">
                <a:solidFill>
                  <a:schemeClr val="tx1">
                    <a:lumMod val="75000"/>
                    <a:lumOff val="25000"/>
                  </a:schemeClr>
                </a:solidFill>
              </a:rPr>
              <a:t>Python </a:t>
            </a:r>
            <a:r>
              <a:rPr lang="zh-CN" altLang="en-US" sz="1800" dirty="0">
                <a:solidFill>
                  <a:schemeClr val="tx1">
                    <a:lumMod val="75000"/>
                    <a:lumOff val="25000"/>
                  </a:schemeClr>
                </a:solidFill>
              </a:rPr>
              <a:t>自带的 </a:t>
            </a:r>
            <a:r>
              <a:rPr lang="en-US" altLang="zh-CN" sz="1800" dirty="0">
                <a:solidFill>
                  <a:schemeClr val="tx1">
                    <a:lumMod val="75000"/>
                    <a:lumOff val="25000"/>
                  </a:schemeClr>
                </a:solidFill>
              </a:rPr>
              <a:t>Shell</a:t>
            </a:r>
            <a:r>
              <a:rPr lang="zh-CN" altLang="en-US" sz="1800" dirty="0">
                <a:solidFill>
                  <a:schemeClr val="tx1">
                    <a:lumMod val="75000"/>
                    <a:lumOff val="25000"/>
                  </a:schemeClr>
                </a:solidFill>
              </a:rPr>
              <a:t>，要好用得多，并且支持代码缩进、</a:t>
            </a:r>
            <a:r>
              <a:rPr lang="en-US" altLang="zh-CN" sz="1800" dirty="0">
                <a:solidFill>
                  <a:schemeClr val="tx1">
                    <a:lumMod val="75000"/>
                    <a:lumOff val="25000"/>
                  </a:schemeClr>
                </a:solidFill>
              </a:rPr>
              <a:t>Tab </a:t>
            </a:r>
            <a:r>
              <a:rPr lang="zh-CN" altLang="en-US" sz="1800" dirty="0">
                <a:solidFill>
                  <a:schemeClr val="tx1">
                    <a:lumMod val="75000"/>
                    <a:lumOff val="25000"/>
                  </a:schemeClr>
                </a:solidFill>
              </a:rPr>
              <a:t>键补全代码等功能。如果进行交互式编程，</a:t>
            </a:r>
            <a:r>
              <a:rPr lang="en-US" altLang="zh-CN" sz="1800" dirty="0" err="1">
                <a:solidFill>
                  <a:schemeClr val="tx1">
                    <a:lumMod val="75000"/>
                    <a:lumOff val="25000"/>
                  </a:schemeClr>
                </a:solidFill>
              </a:rPr>
              <a:t>IPython</a:t>
            </a:r>
            <a:r>
              <a:rPr lang="en-US" altLang="zh-CN" sz="1800" dirty="0">
                <a:solidFill>
                  <a:schemeClr val="tx1">
                    <a:lumMod val="75000"/>
                    <a:lumOff val="25000"/>
                  </a:schemeClr>
                </a:solidFill>
              </a:rPr>
              <a:t> </a:t>
            </a:r>
            <a:r>
              <a:rPr lang="zh-CN" altLang="en-US" sz="1800" dirty="0">
                <a:solidFill>
                  <a:schemeClr val="tx1">
                    <a:lumMod val="75000"/>
                    <a:lumOff val="25000"/>
                  </a:schemeClr>
                </a:solidFill>
              </a:rPr>
              <a:t>是不可缺少的工具。</a:t>
            </a:r>
            <a:endParaRPr lang="zh-CN" altLang="zh-CN" sz="1800" dirty="0">
              <a:solidFill>
                <a:schemeClr val="tx1">
                  <a:lumMod val="75000"/>
                  <a:lumOff val="25000"/>
                </a:schemeClr>
              </a:solidFill>
              <a:latin typeface="+mn-ea"/>
            </a:endParaRPr>
          </a:p>
        </p:txBody>
      </p:sp>
      <p:sp>
        <p:nvSpPr>
          <p:cNvPr id="11" name="内容占位符 10"/>
          <p:cNvSpPr>
            <a:spLocks noGrp="1"/>
          </p:cNvSpPr>
          <p:nvPr>
            <p:ph sz="quarter" idx="15"/>
          </p:nvPr>
        </p:nvSpPr>
        <p:spPr>
          <a:xfrm>
            <a:off x="244802" y="104401"/>
            <a:ext cx="3732213" cy="571500"/>
          </a:xfrm>
        </p:spPr>
        <p:txBody>
          <a:bodyPr/>
          <a:lstStyle/>
          <a:p>
            <a:r>
              <a:rPr lang="en-US" altLang="zh-CN" dirty="0"/>
              <a:t>1.4 </a:t>
            </a:r>
            <a:r>
              <a:rPr lang="zh-CN" altLang="zh-CN" dirty="0"/>
              <a:t>实验</a:t>
            </a:r>
            <a:endParaRPr lang="zh-CN" altLang="en-US" dirty="0"/>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a:xfrm>
            <a:off x="392113" y="948743"/>
            <a:ext cx="7094537" cy="544391"/>
          </a:xfrm>
        </p:spPr>
        <p:txBody>
          <a:bodyPr/>
          <a:lstStyle/>
          <a:p>
            <a:r>
              <a:rPr lang="en-US" altLang="zh-CN" dirty="0"/>
              <a:t>1.4.2 PyCharm</a:t>
            </a:r>
            <a:r>
              <a:rPr lang="zh-CN" altLang="zh-CN" dirty="0"/>
              <a:t>的安装</a:t>
            </a:r>
            <a:endParaRPr lang="zh-CN" altLang="zh-CN" dirty="0"/>
          </a:p>
        </p:txBody>
      </p:sp>
      <p:sp>
        <p:nvSpPr>
          <p:cNvPr id="10" name="内容占位符 9"/>
          <p:cNvSpPr>
            <a:spLocks noGrp="1"/>
          </p:cNvSpPr>
          <p:nvPr>
            <p:ph sz="quarter" idx="14"/>
          </p:nvPr>
        </p:nvSpPr>
        <p:spPr>
          <a:xfrm>
            <a:off x="628650" y="1863725"/>
            <a:ext cx="7886700" cy="1249865"/>
          </a:xfrm>
        </p:spPr>
        <p:txBody>
          <a:bodyPr>
            <a:noAutofit/>
          </a:bodyPr>
          <a:lstStyle/>
          <a:p>
            <a:pPr indent="457200">
              <a:lnSpc>
                <a:spcPct val="100000"/>
              </a:lnSpc>
            </a:pPr>
            <a:r>
              <a:rPr lang="en-US" altLang="zh-CN" sz="1800" dirty="0">
                <a:solidFill>
                  <a:schemeClr val="tx1">
                    <a:lumMod val="75000"/>
                    <a:lumOff val="25000"/>
                  </a:schemeClr>
                </a:solidFill>
              </a:rPr>
              <a:t>PyCharm </a:t>
            </a:r>
            <a:r>
              <a:rPr lang="zh-CN" altLang="zh-CN" sz="1800" dirty="0">
                <a:solidFill>
                  <a:schemeClr val="tx1">
                    <a:lumMod val="75000"/>
                    <a:lumOff val="25000"/>
                  </a:schemeClr>
                </a:solidFill>
              </a:rPr>
              <a:t>是</a:t>
            </a:r>
            <a:r>
              <a:rPr lang="en-US" altLang="zh-CN" sz="1800" dirty="0">
                <a:solidFill>
                  <a:schemeClr val="tx1">
                    <a:lumMod val="75000"/>
                    <a:lumOff val="25000"/>
                  </a:schemeClr>
                </a:solidFill>
              </a:rPr>
              <a:t>JetBrains</a:t>
            </a:r>
            <a:r>
              <a:rPr lang="zh-CN" altLang="zh-CN" sz="1800" dirty="0">
                <a:solidFill>
                  <a:schemeClr val="tx1">
                    <a:lumMod val="75000"/>
                    <a:lumOff val="25000"/>
                  </a:schemeClr>
                </a:solidFill>
              </a:rPr>
              <a:t>推出的一款</a:t>
            </a:r>
            <a:r>
              <a:rPr lang="en-US" altLang="zh-CN" sz="1800" dirty="0">
                <a:solidFill>
                  <a:schemeClr val="tx1">
                    <a:lumMod val="75000"/>
                    <a:lumOff val="25000"/>
                  </a:schemeClr>
                </a:solidFill>
              </a:rPr>
              <a:t>Python</a:t>
            </a:r>
            <a:r>
              <a:rPr lang="zh-CN" altLang="zh-CN" sz="1800" dirty="0">
                <a:solidFill>
                  <a:schemeClr val="tx1">
                    <a:lumMod val="75000"/>
                    <a:lumOff val="25000"/>
                  </a:schemeClr>
                </a:solidFill>
              </a:rPr>
              <a:t>的集成开发环境（</a:t>
            </a:r>
            <a:r>
              <a:rPr lang="en-US" altLang="zh-CN" sz="1800" dirty="0">
                <a:solidFill>
                  <a:schemeClr val="tx1">
                    <a:lumMod val="75000"/>
                    <a:lumOff val="25000"/>
                  </a:schemeClr>
                </a:solidFill>
              </a:rPr>
              <a:t>IDE</a:t>
            </a:r>
            <a:r>
              <a:rPr lang="zh-CN" altLang="zh-CN" sz="1800" dirty="0">
                <a:solidFill>
                  <a:schemeClr val="tx1">
                    <a:lumMod val="75000"/>
                    <a:lumOff val="25000"/>
                  </a:schemeClr>
                </a:solidFill>
              </a:rPr>
              <a:t>），具备一般 </a:t>
            </a:r>
            <a:r>
              <a:rPr lang="en-US" altLang="zh-CN" sz="1800" dirty="0">
                <a:solidFill>
                  <a:schemeClr val="tx1">
                    <a:lumMod val="75000"/>
                    <a:lumOff val="25000"/>
                  </a:schemeClr>
                </a:solidFill>
              </a:rPr>
              <a:t>IDE </a:t>
            </a:r>
            <a:r>
              <a:rPr lang="zh-CN" altLang="zh-CN" sz="1800" dirty="0">
                <a:solidFill>
                  <a:schemeClr val="tx1">
                    <a:lumMod val="75000"/>
                    <a:lumOff val="25000"/>
                  </a:schemeClr>
                </a:solidFill>
              </a:rPr>
              <a:t>的常用功能，比如：调试、语法高亮显示、项目管理、代码跳转、智能提示、自动完成和版本控制等。另外，</a:t>
            </a:r>
            <a:r>
              <a:rPr lang="en-US" altLang="zh-CN" sz="1800" dirty="0">
                <a:solidFill>
                  <a:schemeClr val="tx1">
                    <a:lumMod val="75000"/>
                    <a:lumOff val="25000"/>
                  </a:schemeClr>
                </a:solidFill>
              </a:rPr>
              <a:t>PyCharm </a:t>
            </a:r>
            <a:r>
              <a:rPr lang="zh-CN" altLang="zh-CN" sz="1800" dirty="0">
                <a:solidFill>
                  <a:schemeClr val="tx1">
                    <a:lumMod val="75000"/>
                    <a:lumOff val="25000"/>
                  </a:schemeClr>
                </a:solidFill>
              </a:rPr>
              <a:t>还提供了一些用于</a:t>
            </a:r>
            <a:r>
              <a:rPr lang="en-US" altLang="zh-CN" sz="1800" dirty="0">
                <a:solidFill>
                  <a:schemeClr val="tx1">
                    <a:lumMod val="75000"/>
                    <a:lumOff val="25000"/>
                  </a:schemeClr>
                </a:solidFill>
              </a:rPr>
              <a:t> Django</a:t>
            </a:r>
            <a:r>
              <a:rPr lang="zh-CN" altLang="zh-CN" sz="1800" dirty="0">
                <a:solidFill>
                  <a:schemeClr val="tx1">
                    <a:lumMod val="75000"/>
                    <a:lumOff val="25000"/>
                  </a:schemeClr>
                </a:solidFill>
              </a:rPr>
              <a:t>（一种基于</a:t>
            </a:r>
            <a:r>
              <a:rPr lang="en-US" altLang="zh-CN" sz="1800" dirty="0">
                <a:solidFill>
                  <a:schemeClr val="tx1">
                    <a:lumMod val="75000"/>
                    <a:lumOff val="25000"/>
                  </a:schemeClr>
                </a:solidFill>
              </a:rPr>
              <a:t>Python</a:t>
            </a:r>
            <a:r>
              <a:rPr lang="zh-CN" altLang="zh-CN" sz="1800" dirty="0">
                <a:solidFill>
                  <a:schemeClr val="tx1">
                    <a:lumMod val="75000"/>
                    <a:lumOff val="25000"/>
                  </a:schemeClr>
                </a:solidFill>
              </a:rPr>
              <a:t>的</a:t>
            </a:r>
            <a:r>
              <a:rPr lang="en-US" altLang="zh-CN" sz="1800" dirty="0">
                <a:solidFill>
                  <a:schemeClr val="tx1">
                    <a:lumMod val="75000"/>
                    <a:lumOff val="25000"/>
                  </a:schemeClr>
                </a:solidFill>
              </a:rPr>
              <a:t>web</a:t>
            </a:r>
            <a:r>
              <a:rPr lang="zh-CN" altLang="zh-CN" sz="1800" dirty="0">
                <a:solidFill>
                  <a:schemeClr val="tx1">
                    <a:lumMod val="75000"/>
                    <a:lumOff val="25000"/>
                  </a:schemeClr>
                </a:solidFill>
              </a:rPr>
              <a:t>应用框架）开发的功能，同时支持</a:t>
            </a:r>
            <a:r>
              <a:rPr lang="en-US" altLang="zh-CN" sz="1800" dirty="0">
                <a:solidFill>
                  <a:schemeClr val="tx1">
                    <a:lumMod val="75000"/>
                    <a:lumOff val="25000"/>
                  </a:schemeClr>
                </a:solidFill>
              </a:rPr>
              <a:t> Google App Engine</a:t>
            </a:r>
            <a:r>
              <a:rPr lang="zh-CN" altLang="zh-CN" sz="1800" dirty="0">
                <a:solidFill>
                  <a:schemeClr val="tx1">
                    <a:lumMod val="75000"/>
                    <a:lumOff val="25000"/>
                  </a:schemeClr>
                </a:solidFill>
              </a:rPr>
              <a:t>和</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IronPython</a:t>
            </a:r>
            <a:r>
              <a:rPr lang="zh-CN" altLang="zh-CN" sz="1800" dirty="0">
                <a:solidFill>
                  <a:schemeClr val="tx1">
                    <a:lumMod val="75000"/>
                    <a:lumOff val="25000"/>
                  </a:schemeClr>
                </a:solidFill>
              </a:rPr>
              <a:t>。 </a:t>
            </a:r>
            <a:endParaRPr lang="zh-CN" altLang="zh-CN" sz="1800" dirty="0">
              <a:solidFill>
                <a:schemeClr val="tx1">
                  <a:lumMod val="75000"/>
                  <a:lumOff val="25000"/>
                </a:schemeClr>
              </a:solidFill>
            </a:endParaRPr>
          </a:p>
          <a:p>
            <a:pPr indent="457200">
              <a:lnSpc>
                <a:spcPct val="100000"/>
              </a:lnSpc>
            </a:pPr>
            <a:endParaRPr lang="zh-CN" altLang="zh-CN" sz="1800" dirty="0">
              <a:solidFill>
                <a:schemeClr val="tx1">
                  <a:lumMod val="75000"/>
                  <a:lumOff val="25000"/>
                </a:schemeClr>
              </a:solidFill>
              <a:latin typeface="+mn-ea"/>
            </a:endParaRPr>
          </a:p>
        </p:txBody>
      </p:sp>
      <p:sp>
        <p:nvSpPr>
          <p:cNvPr id="11" name="内容占位符 10"/>
          <p:cNvSpPr>
            <a:spLocks noGrp="1"/>
          </p:cNvSpPr>
          <p:nvPr>
            <p:ph sz="quarter" idx="15"/>
          </p:nvPr>
        </p:nvSpPr>
        <p:spPr>
          <a:xfrm>
            <a:off x="244802" y="104401"/>
            <a:ext cx="3732213" cy="571500"/>
          </a:xfrm>
        </p:spPr>
        <p:txBody>
          <a:bodyPr/>
          <a:lstStyle/>
          <a:p>
            <a:r>
              <a:rPr lang="en-US" altLang="zh-CN" dirty="0"/>
              <a:t>1.4 </a:t>
            </a:r>
            <a:r>
              <a:rPr lang="zh-CN" altLang="zh-CN" dirty="0"/>
              <a:t>实验</a:t>
            </a:r>
            <a:endParaRPr lang="zh-CN" altLang="en-US" dirty="0"/>
          </a:p>
        </p:txBody>
      </p:sp>
      <p:sp>
        <p:nvSpPr>
          <p:cNvPr id="12" name="矩形 11"/>
          <p:cNvSpPr/>
          <p:nvPr/>
        </p:nvSpPr>
        <p:spPr>
          <a:xfrm>
            <a:off x="628650" y="3321934"/>
            <a:ext cx="7728272" cy="923330"/>
          </a:xfrm>
          <a:prstGeom prst="rect">
            <a:avLst/>
          </a:prstGeom>
        </p:spPr>
        <p:txBody>
          <a:bodyPr wrap="square">
            <a:spAutoFit/>
          </a:bodyPr>
          <a:lstStyle/>
          <a:p>
            <a:pPr indent="457200"/>
            <a:r>
              <a:rPr lang="en-US" altLang="zh-CN" kern="100" dirty="0">
                <a:solidFill>
                  <a:schemeClr val="tx1">
                    <a:lumMod val="75000"/>
                    <a:lumOff val="25000"/>
                  </a:schemeClr>
                </a:solidFill>
                <a:latin typeface="+mn-ea"/>
              </a:rPr>
              <a:t>PyCharm</a:t>
            </a:r>
            <a:r>
              <a:rPr lang="zh-CN" altLang="zh-CN" kern="100" dirty="0">
                <a:solidFill>
                  <a:schemeClr val="tx1">
                    <a:lumMod val="75000"/>
                    <a:lumOff val="25000"/>
                  </a:schemeClr>
                </a:solidFill>
                <a:latin typeface="+mn-ea"/>
                <a:cs typeface="Times New Roman" panose="02020603050405020304" pitchFamily="18" charset="0"/>
              </a:rPr>
              <a:t>有两个重要版本：社区版和专业版；其中社区版是免费提供给使用者学习</a:t>
            </a:r>
            <a:r>
              <a:rPr lang="en-US" altLang="zh-CN" kern="100" dirty="0">
                <a:solidFill>
                  <a:schemeClr val="tx1">
                    <a:lumMod val="75000"/>
                    <a:lumOff val="25000"/>
                  </a:schemeClr>
                </a:solidFill>
                <a:latin typeface="+mn-ea"/>
              </a:rPr>
              <a:t>Python</a:t>
            </a:r>
            <a:r>
              <a:rPr lang="zh-CN" altLang="zh-CN" kern="100" dirty="0">
                <a:solidFill>
                  <a:schemeClr val="tx1">
                    <a:lumMod val="75000"/>
                    <a:lumOff val="25000"/>
                  </a:schemeClr>
                </a:solidFill>
                <a:latin typeface="+mn-ea"/>
                <a:cs typeface="Times New Roman" panose="02020603050405020304" pitchFamily="18" charset="0"/>
              </a:rPr>
              <a:t>的版本，其功能可以满足我们目前的学习需求</a:t>
            </a:r>
            <a:endParaRPr lang="en-US" altLang="zh-CN" kern="100" dirty="0">
              <a:solidFill>
                <a:schemeClr val="tx1">
                  <a:lumMod val="75000"/>
                  <a:lumOff val="25000"/>
                </a:schemeClr>
              </a:solidFill>
              <a:latin typeface="+mn-ea"/>
              <a:cs typeface="Times New Roman" panose="02020603050405020304" pitchFamily="18" charset="0"/>
            </a:endParaRPr>
          </a:p>
          <a:p>
            <a:pPr indent="457200"/>
            <a:r>
              <a:rPr lang="zh-CN" altLang="zh-CN" kern="100" dirty="0">
                <a:solidFill>
                  <a:schemeClr val="tx1">
                    <a:lumMod val="75000"/>
                    <a:lumOff val="25000"/>
                  </a:schemeClr>
                </a:solidFill>
                <a:latin typeface="+mn-ea"/>
                <a:cs typeface="Times New Roman" panose="02020603050405020304" pitchFamily="18" charset="0"/>
              </a:rPr>
              <a:t>官方下载地址：</a:t>
            </a:r>
            <a:r>
              <a:rPr lang="en-US" altLang="zh-CN" kern="100" dirty="0">
                <a:solidFill>
                  <a:schemeClr val="tx1">
                    <a:lumMod val="75000"/>
                    <a:lumOff val="25000"/>
                  </a:schemeClr>
                </a:solidFill>
                <a:latin typeface="+mn-ea"/>
              </a:rPr>
              <a:t>http://www.jetbrains.com/pycharm/download/</a:t>
            </a:r>
            <a:endParaRPr lang="en-US" altLang="zh-CN" kern="100" dirty="0">
              <a:solidFill>
                <a:schemeClr val="tx1">
                  <a:lumMod val="75000"/>
                  <a:lumOff val="25000"/>
                </a:schemeClr>
              </a:solidFill>
              <a:latin typeface="+mn-ea"/>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a:xfrm>
            <a:off x="392113" y="948743"/>
            <a:ext cx="7094537" cy="544391"/>
          </a:xfrm>
        </p:spPr>
        <p:txBody>
          <a:bodyPr/>
          <a:lstStyle/>
          <a:p>
            <a:r>
              <a:rPr lang="en-US" altLang="zh-CN" dirty="0"/>
              <a:t>1.4.2 PyCharm</a:t>
            </a:r>
            <a:r>
              <a:rPr lang="zh-CN" altLang="zh-CN" dirty="0"/>
              <a:t>的安装</a:t>
            </a:r>
            <a:endParaRPr lang="zh-CN" altLang="zh-CN" dirty="0"/>
          </a:p>
        </p:txBody>
      </p:sp>
      <p:sp>
        <p:nvSpPr>
          <p:cNvPr id="11" name="内容占位符 10"/>
          <p:cNvSpPr>
            <a:spLocks noGrp="1"/>
          </p:cNvSpPr>
          <p:nvPr>
            <p:ph sz="quarter" idx="15"/>
          </p:nvPr>
        </p:nvSpPr>
        <p:spPr>
          <a:xfrm>
            <a:off x="244802" y="104401"/>
            <a:ext cx="3732213" cy="571500"/>
          </a:xfrm>
        </p:spPr>
        <p:txBody>
          <a:bodyPr/>
          <a:lstStyle/>
          <a:p>
            <a:r>
              <a:rPr lang="en-US" altLang="zh-CN" dirty="0"/>
              <a:t>1.4 </a:t>
            </a:r>
            <a:r>
              <a:rPr lang="zh-CN" altLang="zh-CN" dirty="0"/>
              <a:t>实验</a:t>
            </a:r>
            <a:endParaRPr lang="zh-CN" altLang="en-US" dirty="0"/>
          </a:p>
        </p:txBody>
      </p:sp>
      <p:sp>
        <p:nvSpPr>
          <p:cNvPr id="2" name="Rectangle 2"/>
          <p:cNvSpPr>
            <a:spLocks noChangeArrowheads="1"/>
          </p:cNvSpPr>
          <p:nvPr/>
        </p:nvSpPr>
        <p:spPr bwMode="auto">
          <a:xfrm>
            <a:off x="241641" y="1587100"/>
            <a:ext cx="63906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266700" algn="l" defTabSz="914400" rtl="0" eaLnBrk="0" fontAlgn="base" latinLnBrk="0" hangingPunct="0">
              <a:lnSpc>
                <a:spcPct val="100000"/>
              </a:lnSpc>
              <a:spcBef>
                <a:spcPct val="0"/>
              </a:spcBef>
              <a:spcAft>
                <a:spcPct val="0"/>
              </a:spcAft>
              <a:buClrTx/>
              <a:buSzTx/>
              <a:buFontTx/>
              <a:buNone/>
            </a:pPr>
            <a:r>
              <a:rPr kumimoji="0" lang="zh-CN"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在官方网站下载最新版本的</a:t>
            </a:r>
            <a:r>
              <a:rPr kumimoji="0" lang="en-US"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PyCharm</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社区版，如下图：</a:t>
            </a:r>
            <a:endPar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endParaRPr>
          </a:p>
        </p:txBody>
      </p:sp>
      <p:pic>
        <p:nvPicPr>
          <p:cNvPr id="3073" name="图片 14" descr="QQ截图2018051908544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1641" y="2055876"/>
            <a:ext cx="5575380" cy="36553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28650" y="424139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 name="矩形 3"/>
          <p:cNvSpPr/>
          <p:nvPr/>
        </p:nvSpPr>
        <p:spPr>
          <a:xfrm>
            <a:off x="5936446" y="2050398"/>
            <a:ext cx="2780717" cy="3416320"/>
          </a:xfrm>
          <a:prstGeom prst="rect">
            <a:avLst/>
          </a:prstGeom>
        </p:spPr>
        <p:txBody>
          <a:bodyPr wrap="square">
            <a:spAutoFit/>
          </a:bodyPr>
          <a:lstStyle/>
          <a:p>
            <a:pPr marL="114300" indent="266700" algn="just">
              <a:spcAft>
                <a:spcPts val="0"/>
              </a:spcAft>
            </a:pPr>
            <a:r>
              <a:rPr lang="zh-CN" altLang="zh-CN" kern="100" dirty="0">
                <a:solidFill>
                  <a:schemeClr val="tx1">
                    <a:lumMod val="75000"/>
                    <a:lumOff val="25000"/>
                  </a:schemeClr>
                </a:solidFill>
                <a:latin typeface="+mn-ea"/>
              </a:rPr>
              <a:t>下载页面提供了适用于</a:t>
            </a:r>
            <a:r>
              <a:rPr lang="en-US" altLang="zh-CN" kern="100" dirty="0">
                <a:solidFill>
                  <a:schemeClr val="tx1">
                    <a:lumMod val="75000"/>
                    <a:lumOff val="25000"/>
                  </a:schemeClr>
                </a:solidFill>
                <a:latin typeface="+mn-ea"/>
              </a:rPr>
              <a:t>Windows</a:t>
            </a:r>
            <a:r>
              <a:rPr lang="zh-CN" altLang="zh-CN" kern="100" dirty="0">
                <a:solidFill>
                  <a:schemeClr val="tx1">
                    <a:lumMod val="75000"/>
                    <a:lumOff val="25000"/>
                  </a:schemeClr>
                </a:solidFill>
                <a:latin typeface="+mn-ea"/>
              </a:rPr>
              <a:t>、</a:t>
            </a:r>
            <a:r>
              <a:rPr lang="en-US" altLang="zh-CN" kern="100" dirty="0">
                <a:solidFill>
                  <a:schemeClr val="tx1">
                    <a:lumMod val="75000"/>
                    <a:lumOff val="25000"/>
                  </a:schemeClr>
                </a:solidFill>
                <a:latin typeface="+mn-ea"/>
              </a:rPr>
              <a:t>macOS</a:t>
            </a:r>
            <a:r>
              <a:rPr lang="zh-CN" altLang="zh-CN" kern="100" dirty="0">
                <a:solidFill>
                  <a:schemeClr val="tx1">
                    <a:lumMod val="75000"/>
                    <a:lumOff val="25000"/>
                  </a:schemeClr>
                </a:solidFill>
                <a:latin typeface="+mn-ea"/>
              </a:rPr>
              <a:t>和</a:t>
            </a:r>
            <a:r>
              <a:rPr lang="en-US" altLang="zh-CN" kern="100" dirty="0">
                <a:solidFill>
                  <a:schemeClr val="tx1">
                    <a:lumMod val="75000"/>
                    <a:lumOff val="25000"/>
                  </a:schemeClr>
                </a:solidFill>
                <a:latin typeface="+mn-ea"/>
              </a:rPr>
              <a:t>Linux</a:t>
            </a:r>
            <a:r>
              <a:rPr lang="zh-CN" altLang="zh-CN" kern="100" dirty="0">
                <a:solidFill>
                  <a:schemeClr val="tx1">
                    <a:lumMod val="75000"/>
                    <a:lumOff val="25000"/>
                  </a:schemeClr>
                </a:solidFill>
                <a:latin typeface="+mn-ea"/>
              </a:rPr>
              <a:t>等操作系统的各版本</a:t>
            </a:r>
            <a:r>
              <a:rPr lang="en-US" altLang="zh-CN" kern="100" dirty="0">
                <a:solidFill>
                  <a:schemeClr val="tx1">
                    <a:lumMod val="75000"/>
                    <a:lumOff val="25000"/>
                  </a:schemeClr>
                </a:solidFill>
                <a:latin typeface="+mn-ea"/>
              </a:rPr>
              <a:t>PyCharm</a:t>
            </a:r>
            <a:r>
              <a:rPr lang="zh-CN" altLang="zh-CN" kern="100" dirty="0">
                <a:solidFill>
                  <a:schemeClr val="tx1">
                    <a:lumMod val="75000"/>
                    <a:lumOff val="25000"/>
                  </a:schemeClr>
                </a:solidFill>
                <a:latin typeface="+mn-ea"/>
              </a:rPr>
              <a:t>下载，其中</a:t>
            </a:r>
            <a:r>
              <a:rPr lang="en-US" altLang="zh-CN" kern="100" dirty="0">
                <a:solidFill>
                  <a:srgbClr val="00B0F0"/>
                </a:solidFill>
                <a:latin typeface="+mn-ea"/>
              </a:rPr>
              <a:t>Professional</a:t>
            </a:r>
            <a:r>
              <a:rPr lang="zh-CN" altLang="zh-CN" kern="100" dirty="0">
                <a:solidFill>
                  <a:srgbClr val="00B0F0"/>
                </a:solidFill>
                <a:latin typeface="+mn-ea"/>
              </a:rPr>
              <a:t>（专业版）可供试用</a:t>
            </a:r>
            <a:r>
              <a:rPr lang="zh-CN" altLang="zh-CN" kern="100" dirty="0">
                <a:latin typeface="+mn-ea"/>
              </a:rPr>
              <a:t>，</a:t>
            </a:r>
            <a:r>
              <a:rPr lang="en-US" altLang="zh-CN" kern="100" dirty="0">
                <a:solidFill>
                  <a:srgbClr val="00B0F0"/>
                </a:solidFill>
                <a:latin typeface="+mn-ea"/>
              </a:rPr>
              <a:t>Community</a:t>
            </a:r>
            <a:r>
              <a:rPr lang="zh-CN" altLang="zh-CN" kern="100" dirty="0">
                <a:solidFill>
                  <a:srgbClr val="00B0F0"/>
                </a:solidFill>
                <a:latin typeface="+mn-ea"/>
              </a:rPr>
              <a:t>（社区版）是轻量级（</a:t>
            </a:r>
            <a:r>
              <a:rPr lang="en-US" altLang="zh-CN" kern="100" dirty="0">
                <a:solidFill>
                  <a:srgbClr val="00B0F0"/>
                </a:solidFill>
                <a:latin typeface="+mn-ea"/>
              </a:rPr>
              <a:t>Lightweight</a:t>
            </a:r>
            <a:r>
              <a:rPr lang="zh-CN" altLang="zh-CN" kern="100" dirty="0">
                <a:solidFill>
                  <a:srgbClr val="00B0F0"/>
                </a:solidFill>
                <a:latin typeface="+mn-ea"/>
              </a:rPr>
              <a:t>）的免费版</a:t>
            </a:r>
            <a:r>
              <a:rPr lang="zh-CN" altLang="zh-CN" kern="100" dirty="0">
                <a:solidFill>
                  <a:schemeClr val="tx1">
                    <a:lumMod val="75000"/>
                    <a:lumOff val="25000"/>
                  </a:schemeClr>
                </a:solidFill>
                <a:latin typeface="+mn-ea"/>
              </a:rPr>
              <a:t>，这里点击</a:t>
            </a:r>
            <a:r>
              <a:rPr lang="en-US" altLang="zh-CN" kern="100" dirty="0">
                <a:solidFill>
                  <a:srgbClr val="00B0F0"/>
                </a:solidFill>
                <a:latin typeface="+mn-ea"/>
              </a:rPr>
              <a:t>Community</a:t>
            </a:r>
            <a:r>
              <a:rPr lang="zh-CN" altLang="zh-CN" kern="100" dirty="0">
                <a:solidFill>
                  <a:srgbClr val="00B0F0"/>
                </a:solidFill>
                <a:latin typeface="+mn-ea"/>
              </a:rPr>
              <a:t>（社区版）</a:t>
            </a:r>
            <a:r>
              <a:rPr lang="zh-CN" altLang="zh-CN" kern="100" dirty="0">
                <a:solidFill>
                  <a:schemeClr val="tx1">
                    <a:lumMod val="75000"/>
                    <a:lumOff val="25000"/>
                  </a:schemeClr>
                </a:solidFill>
                <a:latin typeface="+mn-ea"/>
              </a:rPr>
              <a:t>下的</a:t>
            </a:r>
            <a:r>
              <a:rPr lang="en-US" altLang="zh-CN" kern="100" dirty="0">
                <a:solidFill>
                  <a:schemeClr val="tx1">
                    <a:lumMod val="75000"/>
                    <a:lumOff val="25000"/>
                  </a:schemeClr>
                </a:solidFill>
                <a:latin typeface="+mn-ea"/>
              </a:rPr>
              <a:t>DOWNLOAD</a:t>
            </a:r>
            <a:r>
              <a:rPr lang="zh-CN" altLang="zh-CN" kern="100" dirty="0">
                <a:solidFill>
                  <a:schemeClr val="tx1">
                    <a:lumMod val="75000"/>
                    <a:lumOff val="25000"/>
                  </a:schemeClr>
                </a:solidFill>
                <a:latin typeface="+mn-ea"/>
              </a:rPr>
              <a:t>下载该版本。</a:t>
            </a:r>
            <a:endParaRPr lang="zh-CN" altLang="zh-CN" kern="100" dirty="0">
              <a:solidFill>
                <a:schemeClr val="tx1">
                  <a:lumMod val="75000"/>
                  <a:lumOff val="25000"/>
                </a:schemeClr>
              </a:solidFill>
              <a:latin typeface="+mn-ea"/>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a:xfrm>
            <a:off x="392113" y="948743"/>
            <a:ext cx="7094537" cy="544391"/>
          </a:xfrm>
        </p:spPr>
        <p:txBody>
          <a:bodyPr/>
          <a:lstStyle/>
          <a:p>
            <a:r>
              <a:rPr lang="en-US" altLang="zh-CN" dirty="0"/>
              <a:t>1.4.2 PyCharm</a:t>
            </a:r>
            <a:r>
              <a:rPr lang="zh-CN" altLang="zh-CN" dirty="0"/>
              <a:t>的安装</a:t>
            </a:r>
            <a:endParaRPr lang="zh-CN" altLang="zh-CN" dirty="0"/>
          </a:p>
        </p:txBody>
      </p:sp>
      <p:sp>
        <p:nvSpPr>
          <p:cNvPr id="11" name="内容占位符 10"/>
          <p:cNvSpPr>
            <a:spLocks noGrp="1"/>
          </p:cNvSpPr>
          <p:nvPr>
            <p:ph sz="quarter" idx="15"/>
          </p:nvPr>
        </p:nvSpPr>
        <p:spPr>
          <a:xfrm>
            <a:off x="244802" y="104401"/>
            <a:ext cx="3732213" cy="571500"/>
          </a:xfrm>
        </p:spPr>
        <p:txBody>
          <a:bodyPr/>
          <a:lstStyle/>
          <a:p>
            <a:r>
              <a:rPr lang="en-US" altLang="zh-CN" dirty="0"/>
              <a:t>1.4 </a:t>
            </a:r>
            <a:r>
              <a:rPr lang="zh-CN" altLang="zh-CN" dirty="0"/>
              <a:t>实验</a:t>
            </a:r>
            <a:endParaRPr lang="zh-CN" altLang="en-US" dirty="0"/>
          </a:p>
        </p:txBody>
      </p:sp>
      <p:sp>
        <p:nvSpPr>
          <p:cNvPr id="2" name="Rectangle 2"/>
          <p:cNvSpPr>
            <a:spLocks noChangeArrowheads="1"/>
          </p:cNvSpPr>
          <p:nvPr/>
        </p:nvSpPr>
        <p:spPr bwMode="auto">
          <a:xfrm>
            <a:off x="544010" y="1538091"/>
            <a:ext cx="52281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266700" algn="l" defTabSz="914400" rtl="0" eaLnBrk="0" fontAlgn="base" latinLnBrk="0" hangingPunct="0">
              <a:lnSpc>
                <a:spcPct val="100000"/>
              </a:lnSpc>
              <a:spcBef>
                <a:spcPct val="0"/>
              </a:spcBef>
              <a:spcAft>
                <a:spcPct val="0"/>
              </a:spcAft>
              <a:buClrTx/>
              <a:buSzTx/>
              <a:buFontTx/>
              <a:buNone/>
            </a:pPr>
            <a:r>
              <a:rPr kumimoji="0" lang="zh-CN"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下载完成后双击进入安装向导，如</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下</a:t>
            </a:r>
            <a:r>
              <a:rPr kumimoji="0" lang="zh-CN" altLang="zh-CN"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图</a:t>
            </a:r>
            <a:r>
              <a:rPr kumimoji="0" lang="zh-CN" altLang="en-US" b="0" i="0" u="none" strike="noStrike" cap="none" normalizeH="0" baseline="0" dirty="0">
                <a:ln>
                  <a:noFill/>
                </a:ln>
                <a:solidFill>
                  <a:schemeClr val="tx1">
                    <a:lumMod val="75000"/>
                    <a:lumOff val="25000"/>
                  </a:schemeClr>
                </a:solidFill>
                <a:effectLst/>
                <a:latin typeface="+mn-ea"/>
                <a:cs typeface="Times New Roman" panose="02020603050405020304" pitchFamily="18" charset="0"/>
              </a:rPr>
              <a:t>所示：</a:t>
            </a:r>
            <a:endParaRPr kumimoji="0" lang="zh-CN" altLang="en-US" b="0" i="0" u="none" strike="noStrike" cap="none" normalizeH="0" baseline="0" dirty="0">
              <a:ln>
                <a:noFill/>
              </a:ln>
              <a:solidFill>
                <a:schemeClr val="tx1"/>
              </a:solidFill>
              <a:effectLst/>
              <a:latin typeface="+mn-ea"/>
            </a:endParaRPr>
          </a:p>
          <a:p>
            <a:pPr marL="0" marR="0" lvl="0" indent="266700" algn="l" defTabSz="914400" rtl="0" eaLnBrk="0" fontAlgn="base" latinLnBrk="0" hangingPunct="0">
              <a:lnSpc>
                <a:spcPct val="100000"/>
              </a:lnSpc>
              <a:spcBef>
                <a:spcPct val="0"/>
              </a:spcBef>
              <a:spcAft>
                <a:spcPct val="0"/>
              </a:spcAft>
              <a:buClrTx/>
              <a:buSzTx/>
              <a:buFontTx/>
              <a:buNone/>
            </a:pPr>
            <a:endParaRPr kumimoji="0" lang="zh-CN" altLang="en-US" b="0" i="0" u="none" strike="noStrike" cap="none" normalizeH="0" baseline="0" dirty="0">
              <a:ln>
                <a:noFill/>
              </a:ln>
              <a:solidFill>
                <a:schemeClr val="tx1"/>
              </a:solidFill>
              <a:effectLst/>
              <a:latin typeface="+mn-ea"/>
            </a:endParaRPr>
          </a:p>
        </p:txBody>
      </p:sp>
      <p:pic>
        <p:nvPicPr>
          <p:cNvPr id="4097" name="图片 15" descr="捕获"/>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87433" y="2101994"/>
            <a:ext cx="4999117" cy="38708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28650" y="42474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a:xfrm>
            <a:off x="392113" y="948743"/>
            <a:ext cx="7094537" cy="544391"/>
          </a:xfrm>
        </p:spPr>
        <p:txBody>
          <a:bodyPr/>
          <a:lstStyle/>
          <a:p>
            <a:r>
              <a:rPr lang="en-US" altLang="zh-CN" dirty="0"/>
              <a:t>1.4.2 PyCharm</a:t>
            </a:r>
            <a:r>
              <a:rPr lang="zh-CN" altLang="zh-CN" dirty="0"/>
              <a:t>的安装</a:t>
            </a:r>
            <a:endParaRPr lang="zh-CN" altLang="zh-CN" dirty="0"/>
          </a:p>
        </p:txBody>
      </p:sp>
      <p:sp>
        <p:nvSpPr>
          <p:cNvPr id="11" name="内容占位符 10"/>
          <p:cNvSpPr>
            <a:spLocks noGrp="1"/>
          </p:cNvSpPr>
          <p:nvPr>
            <p:ph sz="quarter" idx="15"/>
          </p:nvPr>
        </p:nvSpPr>
        <p:spPr>
          <a:xfrm>
            <a:off x="244802" y="104401"/>
            <a:ext cx="3732213" cy="571500"/>
          </a:xfrm>
        </p:spPr>
        <p:txBody>
          <a:bodyPr/>
          <a:lstStyle/>
          <a:p>
            <a:r>
              <a:rPr lang="en-US" altLang="zh-CN" dirty="0"/>
              <a:t>1.4 </a:t>
            </a:r>
            <a:r>
              <a:rPr lang="zh-CN" altLang="zh-CN" dirty="0"/>
              <a:t>实验</a:t>
            </a:r>
            <a:endParaRPr lang="zh-CN" altLang="en-US" dirty="0"/>
          </a:p>
        </p:txBody>
      </p:sp>
      <p:pic>
        <p:nvPicPr>
          <p:cNvPr id="5" name="图片 4" descr="捕获1"/>
          <p:cNvPicPr/>
          <p:nvPr/>
        </p:nvPicPr>
        <p:blipFill>
          <a:blip r:embed="rId1">
            <a:extLst>
              <a:ext uri="{28A0092B-C50C-407E-A947-70E740481C1C}">
                <a14:useLocalDpi xmlns:a14="http://schemas.microsoft.com/office/drawing/2010/main" val="0"/>
              </a:ext>
            </a:extLst>
          </a:blip>
          <a:srcRect/>
          <a:stretch>
            <a:fillRect/>
          </a:stretch>
        </p:blipFill>
        <p:spPr bwMode="auto">
          <a:xfrm>
            <a:off x="392113" y="1377660"/>
            <a:ext cx="4064140" cy="3668901"/>
          </a:xfrm>
          <a:prstGeom prst="rect">
            <a:avLst/>
          </a:prstGeom>
          <a:noFill/>
          <a:ln>
            <a:noFill/>
          </a:ln>
        </p:spPr>
      </p:pic>
      <p:pic>
        <p:nvPicPr>
          <p:cNvPr id="6" name="内容占位符 5" descr="捕获2"/>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456253" y="1377660"/>
            <a:ext cx="4456251" cy="3668901"/>
          </a:xfrm>
          <a:prstGeom prst="rect">
            <a:avLst/>
          </a:prstGeom>
          <a:noFill/>
          <a:ln>
            <a:noFill/>
          </a:ln>
        </p:spPr>
      </p:pic>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a:xfrm>
            <a:off x="392113" y="948743"/>
            <a:ext cx="7094537" cy="544391"/>
          </a:xfrm>
        </p:spPr>
        <p:txBody>
          <a:bodyPr/>
          <a:lstStyle/>
          <a:p>
            <a:r>
              <a:rPr lang="en-US" altLang="zh-CN" dirty="0"/>
              <a:t>1.4.2 PyCharm</a:t>
            </a:r>
            <a:r>
              <a:rPr lang="zh-CN" altLang="zh-CN" dirty="0"/>
              <a:t>的安装</a:t>
            </a:r>
            <a:endParaRPr lang="zh-CN" altLang="zh-CN" dirty="0"/>
          </a:p>
        </p:txBody>
      </p:sp>
      <p:sp>
        <p:nvSpPr>
          <p:cNvPr id="10" name="内容占位符 9"/>
          <p:cNvSpPr>
            <a:spLocks noGrp="1"/>
          </p:cNvSpPr>
          <p:nvPr>
            <p:ph sz="quarter" idx="14"/>
          </p:nvPr>
        </p:nvSpPr>
        <p:spPr/>
        <p:txBody>
          <a:bodyPr>
            <a:normAutofit/>
          </a:bodyPr>
          <a:lstStyle/>
          <a:p>
            <a:pPr indent="457200">
              <a:lnSpc>
                <a:spcPct val="100000"/>
              </a:lnSpc>
            </a:pPr>
            <a:endParaRPr lang="zh-CN" altLang="en-US" sz="1800" dirty="0">
              <a:latin typeface="+mn-ea"/>
            </a:endParaRPr>
          </a:p>
        </p:txBody>
      </p:sp>
      <p:sp>
        <p:nvSpPr>
          <p:cNvPr id="11" name="内容占位符 10"/>
          <p:cNvSpPr>
            <a:spLocks noGrp="1"/>
          </p:cNvSpPr>
          <p:nvPr>
            <p:ph sz="quarter" idx="15"/>
          </p:nvPr>
        </p:nvSpPr>
        <p:spPr>
          <a:xfrm>
            <a:off x="244802" y="104401"/>
            <a:ext cx="3732213" cy="571500"/>
          </a:xfrm>
        </p:spPr>
        <p:txBody>
          <a:bodyPr/>
          <a:lstStyle/>
          <a:p>
            <a:r>
              <a:rPr lang="en-US" altLang="zh-CN" dirty="0"/>
              <a:t>1.4 </a:t>
            </a:r>
            <a:r>
              <a:rPr lang="zh-CN" altLang="zh-CN" dirty="0"/>
              <a:t>实验</a:t>
            </a:r>
            <a:endParaRPr lang="zh-CN" altLang="en-US" dirty="0"/>
          </a:p>
        </p:txBody>
      </p:sp>
      <p:sp>
        <p:nvSpPr>
          <p:cNvPr id="2" name="矩形 1"/>
          <p:cNvSpPr/>
          <p:nvPr/>
        </p:nvSpPr>
        <p:spPr>
          <a:xfrm>
            <a:off x="5199203" y="2157133"/>
            <a:ext cx="3065121" cy="1477328"/>
          </a:xfrm>
          <a:prstGeom prst="rect">
            <a:avLst/>
          </a:prstGeom>
        </p:spPr>
        <p:txBody>
          <a:bodyPr wrap="square">
            <a:spAutoFit/>
          </a:bodyPr>
          <a:lstStyle/>
          <a:p>
            <a:pPr marL="114300" indent="266700" algn="just">
              <a:spcAft>
                <a:spcPts val="0"/>
              </a:spcAft>
            </a:pPr>
            <a:r>
              <a:rPr lang="zh-CN" altLang="zh-CN" kern="100" dirty="0">
                <a:solidFill>
                  <a:schemeClr val="tx1">
                    <a:lumMod val="75000"/>
                    <a:lumOff val="25000"/>
                  </a:schemeClr>
                </a:solidFill>
                <a:latin typeface="+mn-ea"/>
              </a:rPr>
              <a:t>安装完成，勾选</a:t>
            </a:r>
            <a:r>
              <a:rPr lang="en-US" altLang="zh-CN" kern="100" dirty="0">
                <a:solidFill>
                  <a:schemeClr val="tx1">
                    <a:lumMod val="75000"/>
                    <a:lumOff val="25000"/>
                  </a:schemeClr>
                </a:solidFill>
                <a:latin typeface="+mn-ea"/>
              </a:rPr>
              <a:t>Run PyCharm Community Edition</a:t>
            </a:r>
            <a:r>
              <a:rPr lang="zh-CN" altLang="zh-CN" kern="100" dirty="0">
                <a:solidFill>
                  <a:schemeClr val="tx1">
                    <a:lumMod val="75000"/>
                    <a:lumOff val="25000"/>
                  </a:schemeClr>
                </a:solidFill>
                <a:latin typeface="+mn-ea"/>
              </a:rPr>
              <a:t>（运行</a:t>
            </a:r>
            <a:r>
              <a:rPr lang="en-US" altLang="zh-CN" kern="100" dirty="0">
                <a:solidFill>
                  <a:schemeClr val="tx1">
                    <a:lumMod val="75000"/>
                    <a:lumOff val="25000"/>
                  </a:schemeClr>
                </a:solidFill>
                <a:latin typeface="+mn-ea"/>
              </a:rPr>
              <a:t>PyCharm</a:t>
            </a:r>
            <a:r>
              <a:rPr lang="zh-CN" altLang="zh-CN" kern="100" dirty="0">
                <a:solidFill>
                  <a:schemeClr val="tx1">
                    <a:lumMod val="75000"/>
                    <a:lumOff val="25000"/>
                  </a:schemeClr>
                </a:solidFill>
                <a:latin typeface="+mn-ea"/>
              </a:rPr>
              <a:t>），然后点击</a:t>
            </a:r>
            <a:r>
              <a:rPr lang="en-US" altLang="zh-CN" kern="100" dirty="0">
                <a:solidFill>
                  <a:schemeClr val="tx1">
                    <a:lumMod val="75000"/>
                    <a:lumOff val="25000"/>
                  </a:schemeClr>
                </a:solidFill>
                <a:latin typeface="+mn-ea"/>
              </a:rPr>
              <a:t>Finish</a:t>
            </a:r>
            <a:r>
              <a:rPr lang="zh-CN" altLang="zh-CN" kern="100" dirty="0">
                <a:solidFill>
                  <a:schemeClr val="tx1">
                    <a:lumMod val="75000"/>
                    <a:lumOff val="25000"/>
                  </a:schemeClr>
                </a:solidFill>
                <a:latin typeface="+mn-ea"/>
              </a:rPr>
              <a:t>完成安装，如</a:t>
            </a:r>
            <a:r>
              <a:rPr lang="zh-CN" altLang="en-US" kern="100" dirty="0">
                <a:solidFill>
                  <a:schemeClr val="tx1">
                    <a:lumMod val="75000"/>
                    <a:lumOff val="25000"/>
                  </a:schemeClr>
                </a:solidFill>
                <a:latin typeface="+mn-ea"/>
              </a:rPr>
              <a:t>左</a:t>
            </a:r>
            <a:r>
              <a:rPr lang="zh-CN" altLang="zh-CN" kern="100" dirty="0">
                <a:solidFill>
                  <a:schemeClr val="tx1">
                    <a:lumMod val="75000"/>
                    <a:lumOff val="25000"/>
                  </a:schemeClr>
                </a:solidFill>
                <a:latin typeface="+mn-ea"/>
              </a:rPr>
              <a:t>图所示：</a:t>
            </a:r>
            <a:endParaRPr lang="zh-CN" altLang="zh-CN" kern="100" dirty="0">
              <a:solidFill>
                <a:schemeClr val="tx1">
                  <a:lumMod val="75000"/>
                  <a:lumOff val="25000"/>
                </a:schemeClr>
              </a:solidFill>
              <a:latin typeface="+mn-ea"/>
            </a:endParaRPr>
          </a:p>
        </p:txBody>
      </p:sp>
      <p:pic>
        <p:nvPicPr>
          <p:cNvPr id="6" name="图片 5" descr="捕获4"/>
          <p:cNvPicPr/>
          <p:nvPr/>
        </p:nvPicPr>
        <p:blipFill>
          <a:blip r:embed="rId1">
            <a:extLst>
              <a:ext uri="{28A0092B-C50C-407E-A947-70E740481C1C}">
                <a14:useLocalDpi xmlns:a14="http://schemas.microsoft.com/office/drawing/2010/main" val="0"/>
              </a:ext>
            </a:extLst>
          </a:blip>
          <a:srcRect/>
          <a:stretch>
            <a:fillRect/>
          </a:stretch>
        </p:blipFill>
        <p:spPr bwMode="auto">
          <a:xfrm>
            <a:off x="196739" y="1720918"/>
            <a:ext cx="4993291" cy="3416163"/>
          </a:xfrm>
          <a:prstGeom prst="rect">
            <a:avLst/>
          </a:prstGeom>
          <a:noFill/>
          <a:ln>
            <a:noFill/>
          </a:ln>
        </p:spPr>
      </p:pic>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15"/>
          </p:nvPr>
        </p:nvSpPr>
        <p:spPr>
          <a:xfrm>
            <a:off x="244802" y="104401"/>
            <a:ext cx="3732213" cy="571500"/>
          </a:xfrm>
        </p:spPr>
        <p:txBody>
          <a:bodyPr/>
          <a:lstStyle/>
          <a:p>
            <a:r>
              <a:rPr lang="en-US" altLang="zh-CN" dirty="0"/>
              <a:t>1.1 Python </a:t>
            </a:r>
            <a:r>
              <a:rPr lang="zh-CN" altLang="en-US" dirty="0"/>
              <a:t>简介</a:t>
            </a:r>
            <a:endParaRPr lang="zh-CN" altLang="en-US" dirty="0"/>
          </a:p>
        </p:txBody>
      </p:sp>
      <p:sp>
        <p:nvSpPr>
          <p:cNvPr id="5" name="矩形 3"/>
          <p:cNvSpPr>
            <a:spLocks noChangeArrowheads="1"/>
          </p:cNvSpPr>
          <p:nvPr/>
        </p:nvSpPr>
        <p:spPr bwMode="auto">
          <a:xfrm>
            <a:off x="628650" y="3430202"/>
            <a:ext cx="5511552" cy="1844672"/>
          </a:xfrm>
          <a:prstGeom prst="rect">
            <a:avLst/>
          </a:prstGeom>
          <a:noFill/>
          <a:ln w="9525">
            <a:noFill/>
            <a:prstDash val="dash"/>
            <a:miter lim="800000"/>
          </a:ln>
        </p:spPr>
        <p:txBody>
          <a:bodyPr wrap="square">
            <a:spAutoFit/>
          </a:bodyPr>
          <a:lstStyle/>
          <a:p>
            <a:pPr indent="457200">
              <a:lnSpc>
                <a:spcPct val="129000"/>
              </a:lnSpc>
              <a:spcAft>
                <a:spcPts val="60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自从</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2004</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年以后，</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Python</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的使用率呈线性增长，</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2018</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月调查显示</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Python</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语言在开发语言中排名第</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，仅次于</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Java</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C</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和</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C++</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a:solidFill>
                  <a:schemeClr val="accent6">
                    <a:lumMod val="75000"/>
                  </a:schemeClr>
                </a:solidFill>
                <a:latin typeface="微软雅黑" panose="020B0503020204020204" pitchFamily="34" charset="-122"/>
                <a:ea typeface="微软雅黑" panose="020B0503020204020204" pitchFamily="34" charset="-122"/>
              </a:rPr>
              <a:t>本书使用</a:t>
            </a:r>
            <a:r>
              <a:rPr lang="en-US" altLang="zh-CN" b="1" dirty="0">
                <a:solidFill>
                  <a:schemeClr val="accent6">
                    <a:lumMod val="75000"/>
                  </a:schemeClr>
                </a:solidFill>
                <a:latin typeface="微软雅黑" panose="020B0503020204020204" pitchFamily="34" charset="-122"/>
                <a:ea typeface="微软雅黑" panose="020B0503020204020204" pitchFamily="34" charset="-122"/>
              </a:rPr>
              <a:t>Python3.6.5</a:t>
            </a:r>
            <a:r>
              <a:rPr lang="zh-CN" altLang="en-US" b="1" dirty="0">
                <a:solidFill>
                  <a:schemeClr val="accent6">
                    <a:lumMod val="75000"/>
                  </a:schemeClr>
                </a:solidFill>
                <a:latin typeface="微软雅黑" panose="020B0503020204020204" pitchFamily="34" charset="-122"/>
                <a:ea typeface="微软雅黑" panose="020B0503020204020204" pitchFamily="34" charset="-122"/>
              </a:rPr>
              <a:t>版本，当下官网已经更新至</a:t>
            </a:r>
            <a:r>
              <a:rPr lang="en-US" altLang="zh-CN" b="1" dirty="0">
                <a:solidFill>
                  <a:schemeClr val="accent6">
                    <a:lumMod val="75000"/>
                  </a:schemeClr>
                </a:solidFill>
                <a:latin typeface="微软雅黑" panose="020B0503020204020204" pitchFamily="34" charset="-122"/>
                <a:ea typeface="微软雅黑" panose="020B0503020204020204" pitchFamily="34" charset="-122"/>
              </a:rPr>
              <a:t>3.10.x</a:t>
            </a:r>
            <a:r>
              <a:rPr lang="zh-CN" altLang="en-US" b="1" dirty="0">
                <a:solidFill>
                  <a:schemeClr val="accent6">
                    <a:lumMod val="75000"/>
                  </a:schemeClr>
                </a:solidFill>
                <a:latin typeface="微软雅黑" panose="020B0503020204020204" pitchFamily="34" charset="-122"/>
                <a:ea typeface="微软雅黑" panose="020B0503020204020204" pitchFamily="34" charset="-122"/>
              </a:rPr>
              <a:t>版本并增加了新特性。</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3"/>
          <p:cNvSpPr>
            <a:spLocks noChangeArrowheads="1"/>
          </p:cNvSpPr>
          <p:nvPr/>
        </p:nvSpPr>
        <p:spPr bwMode="auto">
          <a:xfrm>
            <a:off x="628650" y="1313982"/>
            <a:ext cx="5511552" cy="2152650"/>
          </a:xfrm>
          <a:prstGeom prst="rect">
            <a:avLst/>
          </a:prstGeom>
          <a:noFill/>
          <a:ln w="9525">
            <a:noFill/>
            <a:prstDash val="dash"/>
            <a:miter lim="800000"/>
          </a:ln>
        </p:spPr>
        <p:txBody>
          <a:bodyPr wrap="square">
            <a:spAutoFit/>
          </a:bodyPr>
          <a:lstStyle/>
          <a:p>
            <a:pPr indent="457200">
              <a:lnSpc>
                <a:spcPct val="129000"/>
              </a:lnSpc>
              <a:spcAft>
                <a:spcPts val="600"/>
              </a:spcAft>
              <a:defRPr/>
            </a:pP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现在</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Python </a:t>
            </a: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是由一个核心开发团队在维护，吉多仍然占据着至关重要的作用，指导其进展。</a:t>
            </a:r>
            <a:endPar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29000"/>
              </a:lnSpc>
              <a:spcAft>
                <a:spcPts val="600"/>
              </a:spcAf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在全世界程序员不断的改进和完善下，</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Python</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现今已经成为最受欢迎的程序设计语言之一。</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719582" y="775666"/>
            <a:ext cx="2166441" cy="2720646"/>
          </a:xfrm>
          <a:prstGeom prst="rect">
            <a:avLst/>
          </a:prstGeom>
          <a:noFill/>
          <a:ln w="28575">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文本占位符 1"/>
          <p:cNvSpPr>
            <a:spLocks noGrp="1"/>
          </p:cNvSpPr>
          <p:nvPr>
            <p:ph type="body" sz="quarter" idx="13"/>
          </p:nvPr>
        </p:nvSpPr>
        <p:spPr>
          <a:xfrm>
            <a:off x="819952" y="873243"/>
            <a:ext cx="2502089" cy="343162"/>
          </a:xfrm>
        </p:spPr>
        <p:txBody>
          <a:bodyPr>
            <a:normAutofit/>
          </a:bodyPr>
          <a:lstStyle/>
          <a:p>
            <a:r>
              <a:rPr lang="en-US" altLang="zh-CN" dirty="0">
                <a:latin typeface="微软雅黑" panose="020B0503020204020204" pitchFamily="34" charset="-122"/>
                <a:ea typeface="微软雅黑" panose="020B0503020204020204" pitchFamily="34" charset="-122"/>
                <a:cs typeface="微软雅黑" panose="020B0503020204020204" pitchFamily="34" charset="-122"/>
              </a:rPr>
              <a:t>1.1.1 Python</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的前世今生</a:t>
            </a:r>
            <a:endParaRPr lang="zh-CN" altLang="zh-CN"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20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a:xfrm>
            <a:off x="392113" y="948743"/>
            <a:ext cx="7094537" cy="544391"/>
          </a:xfrm>
        </p:spPr>
        <p:txBody>
          <a:bodyPr/>
          <a:lstStyle/>
          <a:p>
            <a:r>
              <a:rPr lang="en-US" altLang="zh-CN" dirty="0"/>
              <a:t>1.4.2 PyCharm</a:t>
            </a:r>
            <a:r>
              <a:rPr lang="zh-CN" altLang="zh-CN" dirty="0"/>
              <a:t>的安装</a:t>
            </a:r>
            <a:endParaRPr lang="zh-CN" altLang="zh-CN" dirty="0"/>
          </a:p>
        </p:txBody>
      </p:sp>
      <p:sp>
        <p:nvSpPr>
          <p:cNvPr id="10" name="内容占位符 9"/>
          <p:cNvSpPr>
            <a:spLocks noGrp="1"/>
          </p:cNvSpPr>
          <p:nvPr>
            <p:ph sz="quarter" idx="14"/>
          </p:nvPr>
        </p:nvSpPr>
        <p:spPr>
          <a:xfrm>
            <a:off x="392113" y="1446835"/>
            <a:ext cx="7999533" cy="2702488"/>
          </a:xfrm>
        </p:spPr>
        <p:txBody>
          <a:bodyPr>
            <a:noAutofit/>
          </a:bodyPr>
          <a:lstStyle/>
          <a:p>
            <a:pPr indent="457200">
              <a:lnSpc>
                <a:spcPct val="100000"/>
              </a:lnSpc>
            </a:pPr>
            <a:r>
              <a:rPr lang="zh-CN" altLang="zh-CN" sz="1800" dirty="0">
                <a:solidFill>
                  <a:schemeClr val="tx1">
                    <a:lumMod val="75000"/>
                    <a:lumOff val="25000"/>
                  </a:schemeClr>
                </a:solidFill>
                <a:latin typeface="+mn-ea"/>
              </a:rPr>
              <a:t>点击</a:t>
            </a:r>
            <a:r>
              <a:rPr lang="en-US" altLang="zh-CN" sz="1800" dirty="0">
                <a:solidFill>
                  <a:schemeClr val="tx1">
                    <a:lumMod val="75000"/>
                    <a:lumOff val="25000"/>
                  </a:schemeClr>
                </a:solidFill>
                <a:latin typeface="+mn-ea"/>
              </a:rPr>
              <a:t>Finish</a:t>
            </a:r>
            <a:r>
              <a:rPr lang="zh-CN" altLang="zh-CN" sz="1800" dirty="0">
                <a:solidFill>
                  <a:schemeClr val="tx1">
                    <a:lumMod val="75000"/>
                    <a:lumOff val="25000"/>
                  </a:schemeClr>
                </a:solidFill>
                <a:latin typeface="+mn-ea"/>
              </a:rPr>
              <a:t>后，</a:t>
            </a:r>
            <a:r>
              <a:rPr lang="en-US" altLang="zh-CN" sz="1800" dirty="0">
                <a:solidFill>
                  <a:schemeClr val="tx1">
                    <a:lumMod val="75000"/>
                    <a:lumOff val="25000"/>
                  </a:schemeClr>
                </a:solidFill>
                <a:latin typeface="+mn-ea"/>
              </a:rPr>
              <a:t>PyCharm</a:t>
            </a:r>
            <a:r>
              <a:rPr lang="zh-CN" altLang="zh-CN" sz="1800" dirty="0">
                <a:solidFill>
                  <a:schemeClr val="tx1">
                    <a:lumMod val="75000"/>
                    <a:lumOff val="25000"/>
                  </a:schemeClr>
                </a:solidFill>
                <a:latin typeface="+mn-ea"/>
              </a:rPr>
              <a:t>开始运行，首次运行需要进行简单配置，界面上的选项如下：</a:t>
            </a:r>
            <a:endParaRPr lang="zh-CN" altLang="zh-CN" sz="1800" dirty="0">
              <a:solidFill>
                <a:schemeClr val="tx1">
                  <a:lumMod val="75000"/>
                  <a:lumOff val="25000"/>
                </a:schemeClr>
              </a:solidFill>
              <a:latin typeface="+mn-ea"/>
            </a:endParaRPr>
          </a:p>
          <a:p>
            <a:pPr indent="457200">
              <a:lnSpc>
                <a:spcPct val="100000"/>
              </a:lnSpc>
            </a:pPr>
            <a:r>
              <a:rPr lang="en-US" altLang="zh-CN" sz="1800" dirty="0">
                <a:solidFill>
                  <a:schemeClr val="tx1">
                    <a:lumMod val="75000"/>
                    <a:lumOff val="25000"/>
                  </a:schemeClr>
                </a:solidFill>
                <a:latin typeface="+mn-ea"/>
              </a:rPr>
              <a:t>Import PyCharm settings from</a:t>
            </a:r>
            <a:r>
              <a:rPr lang="zh-CN" altLang="zh-CN" sz="1800" dirty="0">
                <a:solidFill>
                  <a:schemeClr val="tx1">
                    <a:lumMod val="75000"/>
                    <a:lumOff val="25000"/>
                  </a:schemeClr>
                </a:solidFill>
                <a:latin typeface="+mn-ea"/>
              </a:rPr>
              <a:t>：导入已存在的</a:t>
            </a:r>
            <a:r>
              <a:rPr lang="en-US" altLang="zh-CN" sz="1800" dirty="0">
                <a:solidFill>
                  <a:schemeClr val="tx1">
                    <a:lumMod val="75000"/>
                    <a:lumOff val="25000"/>
                  </a:schemeClr>
                </a:solidFill>
                <a:latin typeface="+mn-ea"/>
              </a:rPr>
              <a:t>PyCharm</a:t>
            </a:r>
            <a:r>
              <a:rPr lang="zh-CN" altLang="zh-CN" sz="1800" dirty="0">
                <a:solidFill>
                  <a:schemeClr val="tx1">
                    <a:lumMod val="75000"/>
                    <a:lumOff val="25000"/>
                  </a:schemeClr>
                </a:solidFill>
                <a:latin typeface="+mn-ea"/>
              </a:rPr>
              <a:t>设置</a:t>
            </a:r>
            <a:endParaRPr lang="zh-CN" altLang="zh-CN" sz="1800" dirty="0">
              <a:solidFill>
                <a:schemeClr val="tx1">
                  <a:lumMod val="75000"/>
                  <a:lumOff val="25000"/>
                </a:schemeClr>
              </a:solidFill>
              <a:latin typeface="+mn-ea"/>
            </a:endParaRPr>
          </a:p>
          <a:p>
            <a:pPr indent="457200">
              <a:lnSpc>
                <a:spcPct val="100000"/>
              </a:lnSpc>
            </a:pPr>
            <a:r>
              <a:rPr lang="en-US" altLang="zh-CN" sz="1800" dirty="0">
                <a:solidFill>
                  <a:schemeClr val="tx1">
                    <a:lumMod val="75000"/>
                    <a:lumOff val="25000"/>
                  </a:schemeClr>
                </a:solidFill>
                <a:latin typeface="+mn-ea"/>
              </a:rPr>
              <a:t>Custom location, Config folder or installation home of the previous version</a:t>
            </a:r>
            <a:r>
              <a:rPr lang="zh-CN" altLang="zh-CN" sz="1800" dirty="0">
                <a:solidFill>
                  <a:schemeClr val="tx1">
                    <a:lumMod val="75000"/>
                    <a:lumOff val="25000"/>
                  </a:schemeClr>
                </a:solidFill>
                <a:latin typeface="+mn-ea"/>
              </a:rPr>
              <a:t>：自定义位置，配置文件的目录或上一版本的安装目录</a:t>
            </a:r>
            <a:endParaRPr lang="zh-CN" altLang="zh-CN" sz="1800" dirty="0">
              <a:solidFill>
                <a:schemeClr val="tx1">
                  <a:lumMod val="75000"/>
                  <a:lumOff val="25000"/>
                </a:schemeClr>
              </a:solidFill>
              <a:latin typeface="+mn-ea"/>
            </a:endParaRPr>
          </a:p>
          <a:p>
            <a:pPr indent="457200">
              <a:lnSpc>
                <a:spcPct val="100000"/>
              </a:lnSpc>
            </a:pPr>
            <a:r>
              <a:rPr lang="en-US" altLang="zh-CN" sz="1800" dirty="0">
                <a:solidFill>
                  <a:schemeClr val="tx1">
                    <a:lumMod val="75000"/>
                    <a:lumOff val="25000"/>
                  </a:schemeClr>
                </a:solidFill>
                <a:latin typeface="+mn-ea"/>
              </a:rPr>
              <a:t>Do not import settings</a:t>
            </a:r>
            <a:r>
              <a:rPr lang="zh-CN" altLang="zh-CN" sz="1800" dirty="0">
                <a:solidFill>
                  <a:schemeClr val="tx1">
                    <a:lumMod val="75000"/>
                    <a:lumOff val="25000"/>
                  </a:schemeClr>
                </a:solidFill>
                <a:latin typeface="+mn-ea"/>
              </a:rPr>
              <a:t>：不导入任何设置</a:t>
            </a:r>
            <a:endParaRPr lang="zh-CN" altLang="zh-CN" sz="1800" dirty="0">
              <a:solidFill>
                <a:schemeClr val="tx1">
                  <a:lumMod val="75000"/>
                  <a:lumOff val="25000"/>
                </a:schemeClr>
              </a:solidFill>
              <a:latin typeface="+mn-ea"/>
            </a:endParaRPr>
          </a:p>
          <a:p>
            <a:pPr indent="457200">
              <a:lnSpc>
                <a:spcPct val="100000"/>
              </a:lnSpc>
            </a:pPr>
            <a:r>
              <a:rPr lang="zh-CN" altLang="zh-CN" sz="1800" dirty="0">
                <a:solidFill>
                  <a:schemeClr val="tx1">
                    <a:lumMod val="75000"/>
                    <a:lumOff val="25000"/>
                  </a:schemeClr>
                </a:solidFill>
                <a:latin typeface="+mn-ea"/>
              </a:rPr>
              <a:t>由于是全新安装，本地暂无其他任何可导入的配置，这里选择</a:t>
            </a:r>
            <a:r>
              <a:rPr lang="en-US" altLang="zh-CN" sz="1800" dirty="0">
                <a:solidFill>
                  <a:schemeClr val="tx1">
                    <a:lumMod val="75000"/>
                    <a:lumOff val="25000"/>
                  </a:schemeClr>
                </a:solidFill>
                <a:latin typeface="+mn-ea"/>
              </a:rPr>
              <a:t>Do not import settings</a:t>
            </a:r>
            <a:r>
              <a:rPr lang="zh-CN" altLang="zh-CN" sz="1800" dirty="0">
                <a:solidFill>
                  <a:schemeClr val="tx1">
                    <a:lumMod val="75000"/>
                    <a:lumOff val="25000"/>
                  </a:schemeClr>
                </a:solidFill>
                <a:latin typeface="+mn-ea"/>
              </a:rPr>
              <a:t>即可，然后点击</a:t>
            </a:r>
            <a:r>
              <a:rPr lang="en-US" altLang="zh-CN" sz="1800" dirty="0">
                <a:solidFill>
                  <a:schemeClr val="tx1">
                    <a:lumMod val="75000"/>
                    <a:lumOff val="25000"/>
                  </a:schemeClr>
                </a:solidFill>
                <a:latin typeface="+mn-ea"/>
              </a:rPr>
              <a:t>OK</a:t>
            </a:r>
            <a:r>
              <a:rPr lang="zh-CN" altLang="zh-CN" sz="1800" dirty="0">
                <a:solidFill>
                  <a:schemeClr val="tx1">
                    <a:lumMod val="75000"/>
                    <a:lumOff val="25000"/>
                  </a:schemeClr>
                </a:solidFill>
                <a:latin typeface="+mn-ea"/>
              </a:rPr>
              <a:t>。如图所示：</a:t>
            </a:r>
            <a:endParaRPr lang="zh-CN" altLang="zh-CN" sz="1800" dirty="0">
              <a:solidFill>
                <a:schemeClr val="tx1">
                  <a:lumMod val="75000"/>
                  <a:lumOff val="25000"/>
                </a:schemeClr>
              </a:solidFill>
              <a:latin typeface="+mn-ea"/>
            </a:endParaRPr>
          </a:p>
          <a:p>
            <a:pPr indent="457200">
              <a:lnSpc>
                <a:spcPct val="100000"/>
              </a:lnSpc>
            </a:pPr>
            <a:endParaRPr lang="zh-CN" altLang="zh-CN" sz="1800" dirty="0">
              <a:solidFill>
                <a:schemeClr val="tx1">
                  <a:lumMod val="75000"/>
                  <a:lumOff val="25000"/>
                </a:schemeClr>
              </a:solidFill>
              <a:latin typeface="+mn-ea"/>
            </a:endParaRPr>
          </a:p>
        </p:txBody>
      </p:sp>
      <p:sp>
        <p:nvSpPr>
          <p:cNvPr id="11" name="内容占位符 10"/>
          <p:cNvSpPr>
            <a:spLocks noGrp="1"/>
          </p:cNvSpPr>
          <p:nvPr>
            <p:ph sz="quarter" idx="15"/>
          </p:nvPr>
        </p:nvSpPr>
        <p:spPr>
          <a:xfrm>
            <a:off x="244802" y="104401"/>
            <a:ext cx="3732213" cy="571500"/>
          </a:xfrm>
        </p:spPr>
        <p:txBody>
          <a:bodyPr/>
          <a:lstStyle/>
          <a:p>
            <a:r>
              <a:rPr lang="en-US" altLang="zh-CN" dirty="0"/>
              <a:t>1.4 </a:t>
            </a:r>
            <a:r>
              <a:rPr lang="zh-CN" altLang="zh-CN" dirty="0"/>
              <a:t>实验</a:t>
            </a:r>
            <a:endParaRPr lang="zh-CN" altLang="en-US" dirty="0"/>
          </a:p>
        </p:txBody>
      </p:sp>
      <p:pic>
        <p:nvPicPr>
          <p:cNvPr id="5" name="图片 4" descr="捕获5"/>
          <p:cNvPicPr/>
          <p:nvPr/>
        </p:nvPicPr>
        <p:blipFill>
          <a:blip r:embed="rId1">
            <a:extLst>
              <a:ext uri="{28A0092B-C50C-407E-A947-70E740481C1C}">
                <a14:useLocalDpi xmlns:a14="http://schemas.microsoft.com/office/drawing/2010/main" val="0"/>
              </a:ext>
            </a:extLst>
          </a:blip>
          <a:srcRect/>
          <a:stretch>
            <a:fillRect/>
          </a:stretch>
        </p:blipFill>
        <p:spPr bwMode="auto">
          <a:xfrm>
            <a:off x="1823214" y="4281024"/>
            <a:ext cx="4913252" cy="2372810"/>
          </a:xfrm>
          <a:prstGeom prst="rect">
            <a:avLst/>
          </a:prstGeom>
          <a:noFill/>
          <a:ln>
            <a:noFill/>
          </a:ln>
        </p:spPr>
      </p:pic>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a:xfrm>
            <a:off x="392113" y="948743"/>
            <a:ext cx="7094537" cy="544391"/>
          </a:xfrm>
        </p:spPr>
        <p:txBody>
          <a:bodyPr/>
          <a:lstStyle/>
          <a:p>
            <a:r>
              <a:rPr lang="en-US" altLang="zh-CN" dirty="0"/>
              <a:t>1.4.2 PyCharm</a:t>
            </a:r>
            <a:r>
              <a:rPr lang="zh-CN" altLang="zh-CN" dirty="0"/>
              <a:t>的安装</a:t>
            </a:r>
            <a:endParaRPr lang="zh-CN" altLang="zh-CN" dirty="0"/>
          </a:p>
        </p:txBody>
      </p:sp>
      <p:sp>
        <p:nvSpPr>
          <p:cNvPr id="11" name="内容占位符 10"/>
          <p:cNvSpPr>
            <a:spLocks noGrp="1"/>
          </p:cNvSpPr>
          <p:nvPr>
            <p:ph sz="quarter" idx="15"/>
          </p:nvPr>
        </p:nvSpPr>
        <p:spPr>
          <a:xfrm>
            <a:off x="244802" y="104401"/>
            <a:ext cx="3732213" cy="571500"/>
          </a:xfrm>
        </p:spPr>
        <p:txBody>
          <a:bodyPr/>
          <a:lstStyle/>
          <a:p>
            <a:r>
              <a:rPr lang="en-US" altLang="zh-CN" dirty="0"/>
              <a:t>1.4 </a:t>
            </a:r>
            <a:r>
              <a:rPr lang="zh-CN" altLang="zh-CN" dirty="0"/>
              <a:t>实验</a:t>
            </a:r>
            <a:endParaRPr lang="zh-CN" altLang="en-US" dirty="0"/>
          </a:p>
        </p:txBody>
      </p:sp>
      <p:pic>
        <p:nvPicPr>
          <p:cNvPr id="5" name="内容占位符 4" descr="捕获10"/>
          <p:cNvPicPr>
            <a:picLocks noGrp="1"/>
          </p:cNvPicPr>
          <p:nvPr>
            <p:ph sz="quarter" idx="14"/>
          </p:nvPr>
        </p:nvPicPr>
        <p:blipFill>
          <a:blip r:embed="rId1" cstate="print">
            <a:extLst>
              <a:ext uri="{28A0092B-C50C-407E-A947-70E740481C1C}">
                <a14:useLocalDpi xmlns:a14="http://schemas.microsoft.com/office/drawing/2010/main" val="0"/>
              </a:ext>
            </a:extLst>
          </a:blip>
          <a:srcRect/>
          <a:stretch>
            <a:fillRect/>
          </a:stretch>
        </p:blipFill>
        <p:spPr bwMode="auto">
          <a:xfrm>
            <a:off x="320298" y="1493134"/>
            <a:ext cx="4040565" cy="2854489"/>
          </a:xfrm>
          <a:prstGeom prst="rect">
            <a:avLst/>
          </a:prstGeom>
          <a:noFill/>
          <a:ln>
            <a:noFill/>
          </a:ln>
        </p:spPr>
      </p:pic>
      <p:pic>
        <p:nvPicPr>
          <p:cNvPr id="6" name="图片 5" descr="捕获1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037687"/>
            <a:ext cx="4206212" cy="2975361"/>
          </a:xfrm>
          <a:prstGeom prst="rect">
            <a:avLst/>
          </a:prstGeom>
          <a:noFill/>
          <a:ln>
            <a:noFill/>
          </a:ln>
        </p:spPr>
      </p:pic>
      <p:sp>
        <p:nvSpPr>
          <p:cNvPr id="2" name="矩形 1"/>
          <p:cNvSpPr/>
          <p:nvPr/>
        </p:nvSpPr>
        <p:spPr>
          <a:xfrm>
            <a:off x="4360863" y="1711412"/>
            <a:ext cx="4462839" cy="1205408"/>
          </a:xfrm>
          <a:prstGeom prst="rect">
            <a:avLst/>
          </a:prstGeom>
        </p:spPr>
        <p:txBody>
          <a:bodyPr wrap="square">
            <a:spAutoFit/>
          </a:bodyPr>
          <a:lstStyle/>
          <a:p>
            <a:r>
              <a:rPr lang="zh-CN" altLang="en-US" dirty="0">
                <a:solidFill>
                  <a:schemeClr val="tx1">
                    <a:lumMod val="75000"/>
                    <a:lumOff val="25000"/>
                  </a:schemeClr>
                </a:solidFill>
              </a:rPr>
              <a:t>同意用户协议之后，</a:t>
            </a:r>
            <a:r>
              <a:rPr lang="zh-CN" altLang="zh-CN" dirty="0">
                <a:solidFill>
                  <a:schemeClr val="tx1">
                    <a:lumMod val="75000"/>
                    <a:lumOff val="25000"/>
                  </a:schemeClr>
                </a:solidFill>
              </a:rPr>
              <a:t>进入到</a:t>
            </a:r>
            <a:r>
              <a:rPr lang="en-US" altLang="zh-CN" dirty="0">
                <a:solidFill>
                  <a:schemeClr val="tx1">
                    <a:lumMod val="75000"/>
                    <a:lumOff val="25000"/>
                  </a:schemeClr>
                </a:solidFill>
              </a:rPr>
              <a:t>PyCharm</a:t>
            </a:r>
            <a:r>
              <a:rPr lang="zh-CN" altLang="zh-CN" dirty="0">
                <a:solidFill>
                  <a:schemeClr val="tx1">
                    <a:lumMod val="75000"/>
                    <a:lumOff val="25000"/>
                  </a:schemeClr>
                </a:solidFill>
              </a:rPr>
              <a:t>启动界面</a:t>
            </a:r>
            <a:r>
              <a:rPr lang="zh-CN" altLang="en-US" dirty="0">
                <a:solidFill>
                  <a:schemeClr val="tx1">
                    <a:lumMod val="75000"/>
                    <a:lumOff val="25000"/>
                  </a:schemeClr>
                </a:solidFill>
              </a:rPr>
              <a:t>，如左图，</a:t>
            </a:r>
            <a:r>
              <a:rPr lang="zh-CN" altLang="zh-CN" dirty="0">
                <a:solidFill>
                  <a:schemeClr val="tx1">
                    <a:lumMod val="75000"/>
                    <a:lumOff val="25000"/>
                  </a:schemeClr>
                </a:solidFill>
              </a:rPr>
              <a:t>完成启动加载过后进入</a:t>
            </a:r>
            <a:r>
              <a:rPr lang="en-US" altLang="zh-CN" dirty="0">
                <a:solidFill>
                  <a:schemeClr val="tx1">
                    <a:lumMod val="75000"/>
                    <a:lumOff val="25000"/>
                  </a:schemeClr>
                </a:solidFill>
              </a:rPr>
              <a:t>PyCharm</a:t>
            </a:r>
            <a:r>
              <a:rPr lang="zh-CN" altLang="zh-CN" dirty="0">
                <a:solidFill>
                  <a:schemeClr val="tx1">
                    <a:lumMod val="75000"/>
                    <a:lumOff val="25000"/>
                  </a:schemeClr>
                </a:solidFill>
              </a:rPr>
              <a:t>欢迎界面，就完成了</a:t>
            </a:r>
            <a:r>
              <a:rPr lang="en-US" altLang="zh-CN" dirty="0">
                <a:solidFill>
                  <a:schemeClr val="tx1">
                    <a:lumMod val="75000"/>
                    <a:lumOff val="25000"/>
                  </a:schemeClr>
                </a:solidFill>
              </a:rPr>
              <a:t>PyCharm</a:t>
            </a:r>
            <a:r>
              <a:rPr lang="zh-CN" altLang="zh-CN" dirty="0">
                <a:solidFill>
                  <a:schemeClr val="tx1">
                    <a:lumMod val="75000"/>
                    <a:lumOff val="25000"/>
                  </a:schemeClr>
                </a:solidFill>
              </a:rPr>
              <a:t>的首次安装和相关配置</a:t>
            </a:r>
            <a:r>
              <a:rPr lang="zh-CN" altLang="en-US" dirty="0">
                <a:solidFill>
                  <a:schemeClr val="tx1">
                    <a:lumMod val="75000"/>
                    <a:lumOff val="25000"/>
                  </a:schemeClr>
                </a:solidFill>
              </a:rPr>
              <a:t>，如下图。</a:t>
            </a:r>
            <a:endParaRPr lang="zh-CN" altLang="en-US" dirty="0">
              <a:solidFill>
                <a:schemeClr val="tx1">
                  <a:lumMod val="75000"/>
                  <a:lumOff val="25000"/>
                </a:schemeClr>
              </a:solidFill>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1.4.3 </a:t>
            </a:r>
            <a:r>
              <a:rPr lang="zh-CN" altLang="en-US" dirty="0"/>
              <a:t>示例：绘制桃心</a:t>
            </a:r>
            <a:endParaRPr lang="zh-CN" altLang="zh-CN" dirty="0"/>
          </a:p>
        </p:txBody>
      </p:sp>
      <p:sp>
        <p:nvSpPr>
          <p:cNvPr id="4" name="内容占位符 3"/>
          <p:cNvSpPr>
            <a:spLocks noGrp="1"/>
          </p:cNvSpPr>
          <p:nvPr>
            <p:ph sz="quarter" idx="15"/>
          </p:nvPr>
        </p:nvSpPr>
        <p:spPr>
          <a:xfrm>
            <a:off x="244802" y="104401"/>
            <a:ext cx="3732213" cy="571500"/>
          </a:xfrm>
        </p:spPr>
        <p:txBody>
          <a:bodyPr/>
          <a:lstStyle/>
          <a:p>
            <a:r>
              <a:rPr lang="en-US" altLang="zh-CN" dirty="0"/>
              <a:t>1.4 </a:t>
            </a:r>
            <a:r>
              <a:rPr lang="zh-CN" altLang="zh-CN" dirty="0"/>
              <a:t>实验</a:t>
            </a:r>
            <a:endParaRPr lang="zh-CN" altLang="en-US" dirty="0"/>
          </a:p>
        </p:txBody>
      </p:sp>
      <p:pic>
        <p:nvPicPr>
          <p:cNvPr id="5" name="图片 4" descr="2"/>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424875" y="1758824"/>
            <a:ext cx="5545504" cy="3739149"/>
          </a:xfrm>
          <a:prstGeom prst="rect">
            <a:avLst/>
          </a:prstGeom>
          <a:noFill/>
          <a:ln>
            <a:noFill/>
          </a:ln>
        </p:spPr>
      </p:pic>
      <p:sp>
        <p:nvSpPr>
          <p:cNvPr id="6" name="文本框 5"/>
          <p:cNvSpPr txBox="1"/>
          <p:nvPr/>
        </p:nvSpPr>
        <p:spPr>
          <a:xfrm>
            <a:off x="217126" y="2141316"/>
            <a:ext cx="2734417" cy="646331"/>
          </a:xfrm>
          <a:prstGeom prst="rect">
            <a:avLst/>
          </a:prstGeom>
          <a:noFill/>
        </p:spPr>
        <p:txBody>
          <a:bodyPr wrap="square" rtlCol="0">
            <a:spAutoFit/>
          </a:bodyPr>
          <a:lstStyle/>
          <a:p>
            <a:r>
              <a:rPr lang="zh-CN" altLang="en-US" dirty="0">
                <a:solidFill>
                  <a:schemeClr val="tx1">
                    <a:lumMod val="75000"/>
                    <a:lumOff val="25000"/>
                  </a:schemeClr>
                </a:solidFill>
              </a:rPr>
              <a:t>新建项目，开始</a:t>
            </a:r>
            <a:r>
              <a:rPr lang="zh-CN" altLang="en-US" dirty="0"/>
              <a:t>绘制桃心</a:t>
            </a:r>
            <a:r>
              <a:rPr lang="zh-CN" altLang="en-US" dirty="0">
                <a:solidFill>
                  <a:schemeClr val="tx1">
                    <a:lumMod val="75000"/>
                    <a:lumOff val="25000"/>
                  </a:schemeClr>
                </a:solidFill>
              </a:rPr>
              <a:t>的项目编程。</a:t>
            </a:r>
            <a:endParaRPr lang="zh-CN" altLang="en-US" dirty="0">
              <a:solidFill>
                <a:schemeClr val="tx1">
                  <a:lumMod val="75000"/>
                  <a:lumOff val="25000"/>
                </a:schemeClr>
              </a:solidFill>
            </a:endParaRPr>
          </a:p>
        </p:txBody>
      </p:sp>
      <p:pic>
        <p:nvPicPr>
          <p:cNvPr id="7" name="图片 6" descr="0004"/>
          <p:cNvPicPr/>
          <p:nvPr/>
        </p:nvPicPr>
        <p:blipFill>
          <a:blip r:embed="rId2">
            <a:extLst>
              <a:ext uri="{28A0092B-C50C-407E-A947-70E740481C1C}">
                <a14:useLocalDpi xmlns:a14="http://schemas.microsoft.com/office/drawing/2010/main" val="0"/>
              </a:ext>
            </a:extLst>
          </a:blip>
          <a:srcRect b="14374"/>
          <a:stretch>
            <a:fillRect/>
          </a:stretch>
        </p:blipFill>
        <p:spPr bwMode="auto">
          <a:xfrm>
            <a:off x="217126" y="3343579"/>
            <a:ext cx="3984484" cy="2154394"/>
          </a:xfrm>
          <a:prstGeom prst="rect">
            <a:avLst/>
          </a:prstGeom>
          <a:noFill/>
          <a:ln>
            <a:noFill/>
          </a:ln>
        </p:spPr>
      </p:pic>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1.4.3 </a:t>
            </a:r>
            <a:r>
              <a:rPr lang="zh-CN" altLang="en-US" dirty="0"/>
              <a:t>示例：绘制桃心</a:t>
            </a:r>
            <a:endParaRPr lang="zh-CN" altLang="zh-CN" dirty="0"/>
          </a:p>
        </p:txBody>
      </p:sp>
      <p:sp>
        <p:nvSpPr>
          <p:cNvPr id="4" name="内容占位符 3"/>
          <p:cNvSpPr>
            <a:spLocks noGrp="1"/>
          </p:cNvSpPr>
          <p:nvPr>
            <p:ph sz="quarter" idx="15"/>
          </p:nvPr>
        </p:nvSpPr>
        <p:spPr>
          <a:xfrm>
            <a:off x="244802" y="104401"/>
            <a:ext cx="3732213" cy="571500"/>
          </a:xfrm>
        </p:spPr>
        <p:txBody>
          <a:bodyPr/>
          <a:lstStyle/>
          <a:p>
            <a:r>
              <a:rPr lang="en-US" altLang="zh-CN" dirty="0"/>
              <a:t>1.4 </a:t>
            </a:r>
            <a:r>
              <a:rPr lang="zh-CN" altLang="zh-CN" dirty="0"/>
              <a:t>实验</a:t>
            </a:r>
            <a:endParaRPr lang="zh-CN" altLang="en-US" dirty="0"/>
          </a:p>
        </p:txBody>
      </p:sp>
      <p:sp>
        <p:nvSpPr>
          <p:cNvPr id="6" name="矩形 5"/>
          <p:cNvSpPr/>
          <p:nvPr/>
        </p:nvSpPr>
        <p:spPr>
          <a:xfrm>
            <a:off x="392113" y="1493134"/>
            <a:ext cx="8359774" cy="646331"/>
          </a:xfrm>
          <a:prstGeom prst="rect">
            <a:avLst/>
          </a:prstGeom>
        </p:spPr>
        <p:txBody>
          <a:bodyPr wrap="square">
            <a:spAutoFit/>
          </a:bodyPr>
          <a:lstStyle/>
          <a:p>
            <a:r>
              <a:rPr lang="zh-CN" altLang="en-US" dirty="0"/>
              <a:t>在 </a:t>
            </a:r>
            <a:r>
              <a:rPr lang="en-US" altLang="zh-CN" dirty="0"/>
              <a:t>PyCharm </a:t>
            </a:r>
            <a:r>
              <a:rPr lang="zh-CN" altLang="en-US" dirty="0"/>
              <a:t>中编写 </a:t>
            </a:r>
            <a:r>
              <a:rPr lang="en-US" altLang="zh-CN" dirty="0"/>
              <a:t>Python </a:t>
            </a:r>
            <a:r>
              <a:rPr lang="zh-CN" altLang="en-US" dirty="0"/>
              <a:t>程序。在编写时，要注意添加注释，并注意程序内的 空格等，如图</a:t>
            </a:r>
            <a:endParaRPr lang="zh-CN" altLang="en-US" kern="100" dirty="0">
              <a:solidFill>
                <a:schemeClr val="tx1">
                  <a:lumMod val="75000"/>
                  <a:lumOff val="25000"/>
                </a:schemeClr>
              </a:solidFill>
              <a:latin typeface="+mn-ea"/>
              <a:cs typeface="Times New Roman" panose="02020603050405020304" pitchFamily="18" charset="0"/>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
        <p:nvSpPr>
          <p:cNvPr id="7" name="内容占位符 6"/>
          <p:cNvSpPr>
            <a:spLocks noGrp="1"/>
          </p:cNvSpPr>
          <p:nvPr>
            <p:ph sz="quarter" idx="14"/>
          </p:nvPr>
        </p:nvSpPr>
        <p:spPr/>
        <p:txBody>
          <a:bodyPr/>
          <a:lstStyle/>
          <a:p>
            <a:endParaRPr lang="zh-CN" altLang="en-US" dirty="0"/>
          </a:p>
        </p:txBody>
      </p:sp>
      <p:pic>
        <p:nvPicPr>
          <p:cNvPr id="9" name="图片 8"/>
          <p:cNvPicPr>
            <a:picLocks noChangeAspect="1"/>
          </p:cNvPicPr>
          <p:nvPr/>
        </p:nvPicPr>
        <p:blipFill>
          <a:blip r:embed="rId1"/>
          <a:stretch>
            <a:fillRect/>
          </a:stretch>
        </p:blipFill>
        <p:spPr>
          <a:xfrm>
            <a:off x="2441359" y="1998210"/>
            <a:ext cx="4937648" cy="4281056"/>
          </a:xfrm>
          <a:prstGeom prst="rect">
            <a:avLst/>
          </a:prstGeom>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1.4.3 </a:t>
            </a:r>
            <a:r>
              <a:rPr lang="zh-CN" altLang="en-US" dirty="0"/>
              <a:t>示例：绘制桃心</a:t>
            </a:r>
            <a:endParaRPr lang="zh-CN" altLang="zh-CN" dirty="0"/>
          </a:p>
        </p:txBody>
      </p:sp>
      <p:sp>
        <p:nvSpPr>
          <p:cNvPr id="4" name="内容占位符 3"/>
          <p:cNvSpPr>
            <a:spLocks noGrp="1"/>
          </p:cNvSpPr>
          <p:nvPr>
            <p:ph sz="quarter" idx="15"/>
          </p:nvPr>
        </p:nvSpPr>
        <p:spPr>
          <a:xfrm>
            <a:off x="244802" y="104401"/>
            <a:ext cx="3732213" cy="571500"/>
          </a:xfrm>
        </p:spPr>
        <p:txBody>
          <a:bodyPr/>
          <a:lstStyle/>
          <a:p>
            <a:r>
              <a:rPr lang="en-US" altLang="zh-CN" dirty="0"/>
              <a:t>1.4 </a:t>
            </a:r>
            <a:r>
              <a:rPr lang="zh-CN" altLang="zh-CN" dirty="0"/>
              <a:t>实验</a:t>
            </a:r>
            <a:endParaRPr lang="zh-CN" altLang="en-US" dirty="0"/>
          </a:p>
        </p:txBody>
      </p:sp>
      <p:sp>
        <p:nvSpPr>
          <p:cNvPr id="6" name="矩形 5"/>
          <p:cNvSpPr/>
          <p:nvPr/>
        </p:nvSpPr>
        <p:spPr>
          <a:xfrm>
            <a:off x="1523166" y="1638803"/>
            <a:ext cx="5456368" cy="646331"/>
          </a:xfrm>
          <a:prstGeom prst="rect">
            <a:avLst/>
          </a:prstGeom>
        </p:spPr>
        <p:txBody>
          <a:bodyPr wrap="square">
            <a:spAutoFit/>
          </a:bodyPr>
          <a:lstStyle/>
          <a:p>
            <a:pPr indent="457200"/>
            <a:r>
              <a:rPr lang="zh-CN" altLang="zh-CN" kern="100" dirty="0">
                <a:solidFill>
                  <a:schemeClr val="tx1">
                    <a:lumMod val="75000"/>
                    <a:lumOff val="25000"/>
                  </a:schemeClr>
                </a:solidFill>
                <a:latin typeface="+mn-ea"/>
                <a:cs typeface="Times New Roman" panose="02020603050405020304" pitchFamily="18" charset="0"/>
              </a:rPr>
              <a:t>点击该窗口右上角的绿色三角形按钮，或按下键盘上</a:t>
            </a:r>
            <a:r>
              <a:rPr lang="en-US" altLang="zh-CN" kern="100" dirty="0">
                <a:solidFill>
                  <a:schemeClr val="tx1">
                    <a:lumMod val="75000"/>
                    <a:lumOff val="25000"/>
                  </a:schemeClr>
                </a:solidFill>
                <a:latin typeface="+mn-ea"/>
              </a:rPr>
              <a:t>SHIFT+F10</a:t>
            </a:r>
            <a:r>
              <a:rPr lang="zh-CN" altLang="zh-CN" kern="100" dirty="0">
                <a:solidFill>
                  <a:schemeClr val="tx1">
                    <a:lumMod val="75000"/>
                    <a:lumOff val="25000"/>
                  </a:schemeClr>
                </a:solidFill>
                <a:latin typeface="+mn-ea"/>
                <a:cs typeface="Times New Roman" panose="02020603050405020304" pitchFamily="18" charset="0"/>
              </a:rPr>
              <a:t>运行程序，运行结果</a:t>
            </a:r>
            <a:r>
              <a:rPr lang="zh-CN" altLang="en-US" kern="100" dirty="0">
                <a:solidFill>
                  <a:schemeClr val="tx1">
                    <a:lumMod val="75000"/>
                    <a:lumOff val="25000"/>
                  </a:schemeClr>
                </a:solidFill>
                <a:latin typeface="+mn-ea"/>
                <a:cs typeface="Times New Roman" panose="02020603050405020304" pitchFamily="18" charset="0"/>
              </a:rPr>
              <a:t>如下。</a:t>
            </a:r>
            <a:endParaRPr lang="zh-CN" altLang="en-US" kern="100" dirty="0">
              <a:solidFill>
                <a:schemeClr val="tx1">
                  <a:lumMod val="75000"/>
                  <a:lumOff val="25000"/>
                </a:schemeClr>
              </a:solidFill>
              <a:latin typeface="+mn-ea"/>
              <a:cs typeface="Times New Roman" panose="02020603050405020304" pitchFamily="18" charset="0"/>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
        <p:nvSpPr>
          <p:cNvPr id="7" name="内容占位符 6"/>
          <p:cNvSpPr>
            <a:spLocks noGrp="1"/>
          </p:cNvSpPr>
          <p:nvPr>
            <p:ph sz="quarter" idx="14"/>
          </p:nvPr>
        </p:nvSpPr>
        <p:spPr/>
        <p:txBody>
          <a:bodyPr/>
          <a:lstStyle/>
          <a:p>
            <a:endParaRPr lang="zh-CN" altLang="en-US" dirty="0"/>
          </a:p>
        </p:txBody>
      </p:sp>
      <p:pic>
        <p:nvPicPr>
          <p:cNvPr id="9" name="图片 8"/>
          <p:cNvPicPr>
            <a:picLocks noChangeAspect="1"/>
          </p:cNvPicPr>
          <p:nvPr/>
        </p:nvPicPr>
        <p:blipFill>
          <a:blip r:embed="rId1"/>
          <a:stretch>
            <a:fillRect/>
          </a:stretch>
        </p:blipFill>
        <p:spPr>
          <a:xfrm>
            <a:off x="2909795" y="2430803"/>
            <a:ext cx="3508761" cy="3285357"/>
          </a:xfrm>
          <a:prstGeom prst="rect">
            <a:avLst/>
          </a:prstGeom>
        </p:spPr>
      </p:pic>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1.4.4 </a:t>
            </a:r>
            <a:r>
              <a:rPr lang="zh-CN" altLang="en-US" dirty="0"/>
              <a:t>示例简析</a:t>
            </a:r>
            <a:endParaRPr lang="zh-CN" altLang="zh-CN" dirty="0"/>
          </a:p>
        </p:txBody>
      </p:sp>
      <p:sp>
        <p:nvSpPr>
          <p:cNvPr id="3" name="内容占位符 2"/>
          <p:cNvSpPr>
            <a:spLocks noGrp="1"/>
          </p:cNvSpPr>
          <p:nvPr>
            <p:ph sz="quarter" idx="14"/>
          </p:nvPr>
        </p:nvSpPr>
        <p:spPr/>
        <p:txBody>
          <a:bodyPr>
            <a:normAutofit/>
          </a:bodyPr>
          <a:lstStyle/>
          <a:p>
            <a:pPr indent="457200">
              <a:lnSpc>
                <a:spcPct val="100000"/>
              </a:lnSpc>
            </a:pPr>
            <a:r>
              <a:rPr lang="zh-CN" altLang="en-US" sz="1800" dirty="0">
                <a:solidFill>
                  <a:schemeClr val="tx1">
                    <a:lumMod val="75000"/>
                    <a:lumOff val="25000"/>
                  </a:schemeClr>
                </a:solidFill>
                <a:latin typeface="+mn-ea"/>
              </a:rPr>
              <a:t>在代码的第 </a:t>
            </a:r>
            <a:r>
              <a:rPr lang="en-US" altLang="zh-CN" sz="1800" dirty="0">
                <a:solidFill>
                  <a:schemeClr val="tx1">
                    <a:lumMod val="75000"/>
                    <a:lumOff val="25000"/>
                  </a:schemeClr>
                </a:solidFill>
                <a:latin typeface="+mn-ea"/>
              </a:rPr>
              <a:t>1 </a:t>
            </a:r>
            <a:r>
              <a:rPr lang="zh-CN" altLang="en-US" sz="1800" dirty="0">
                <a:solidFill>
                  <a:schemeClr val="tx1">
                    <a:lumMod val="75000"/>
                    <a:lumOff val="25000"/>
                  </a:schemeClr>
                </a:solidFill>
                <a:latin typeface="+mn-ea"/>
              </a:rPr>
              <a:t>行，指定了本程序的编码格式为 </a:t>
            </a:r>
            <a:r>
              <a:rPr lang="en-US" altLang="zh-CN" sz="1800" dirty="0">
                <a:solidFill>
                  <a:schemeClr val="tx1">
                    <a:lumMod val="75000"/>
                    <a:lumOff val="25000"/>
                  </a:schemeClr>
                </a:solidFill>
                <a:latin typeface="+mn-ea"/>
              </a:rPr>
              <a:t>UTF-8</a:t>
            </a:r>
            <a:r>
              <a:rPr lang="zh-CN" altLang="en-US" sz="1800" dirty="0">
                <a:solidFill>
                  <a:schemeClr val="tx1">
                    <a:lumMod val="75000"/>
                    <a:lumOff val="25000"/>
                  </a:schemeClr>
                </a:solidFill>
                <a:latin typeface="+mn-ea"/>
              </a:rPr>
              <a:t>，第 </a:t>
            </a:r>
            <a:r>
              <a:rPr lang="en-US" altLang="zh-CN" sz="1800" dirty="0">
                <a:solidFill>
                  <a:schemeClr val="tx1">
                    <a:lumMod val="75000"/>
                    <a:lumOff val="25000"/>
                  </a:schemeClr>
                </a:solidFill>
                <a:latin typeface="+mn-ea"/>
              </a:rPr>
              <a:t>2</a:t>
            </a:r>
            <a:r>
              <a:rPr lang="zh-CN" altLang="en-US" sz="1800" dirty="0">
                <a:solidFill>
                  <a:schemeClr val="tx1">
                    <a:lumMod val="75000"/>
                    <a:lumOff val="25000"/>
                  </a:schemeClr>
                </a:solidFill>
                <a:latin typeface="+mn-ea"/>
              </a:rPr>
              <a:t>～</a:t>
            </a:r>
            <a:r>
              <a:rPr lang="en-US" altLang="zh-CN" sz="1800" dirty="0">
                <a:solidFill>
                  <a:schemeClr val="tx1">
                    <a:lumMod val="75000"/>
                    <a:lumOff val="25000"/>
                  </a:schemeClr>
                </a:solidFill>
                <a:latin typeface="+mn-ea"/>
              </a:rPr>
              <a:t>8 </a:t>
            </a:r>
            <a:r>
              <a:rPr lang="zh-CN" altLang="en-US" sz="1800" dirty="0">
                <a:solidFill>
                  <a:schemeClr val="tx1">
                    <a:lumMod val="75000"/>
                    <a:lumOff val="25000"/>
                  </a:schemeClr>
                </a:solidFill>
                <a:latin typeface="+mn-ea"/>
              </a:rPr>
              <a:t>行为程序的注释，简单说明了编写程序的时间、编写者和使用的工具等，便于程序的后续修改和维护。</a:t>
            </a:r>
            <a:endParaRPr lang="en-US" altLang="zh-CN" sz="1800" dirty="0">
              <a:solidFill>
                <a:schemeClr val="tx1">
                  <a:lumMod val="75000"/>
                  <a:lumOff val="25000"/>
                </a:schemeClr>
              </a:solidFill>
              <a:latin typeface="+mn-ea"/>
            </a:endParaRPr>
          </a:p>
          <a:p>
            <a:pPr indent="457200">
              <a:lnSpc>
                <a:spcPct val="100000"/>
              </a:lnSpc>
            </a:pPr>
            <a:r>
              <a:rPr lang="zh-CN" altLang="en-US" sz="1800" dirty="0">
                <a:solidFill>
                  <a:schemeClr val="tx1">
                    <a:lumMod val="75000"/>
                    <a:lumOff val="25000"/>
                  </a:schemeClr>
                </a:solidFill>
                <a:latin typeface="+mn-ea"/>
              </a:rPr>
              <a:t>在注释之下，导入</a:t>
            </a:r>
            <a:r>
              <a:rPr lang="zh-CN" altLang="en-US" sz="2000" dirty="0"/>
              <a:t> </a:t>
            </a:r>
            <a:r>
              <a:rPr lang="en-US" altLang="zh-CN" sz="1800" dirty="0">
                <a:solidFill>
                  <a:srgbClr val="00B0F0"/>
                </a:solidFill>
                <a:latin typeface="+mn-ea"/>
              </a:rPr>
              <a:t>turtle</a:t>
            </a:r>
            <a:r>
              <a:rPr lang="zh-CN" altLang="en-US" sz="1800" dirty="0">
                <a:solidFill>
                  <a:srgbClr val="00B0F0"/>
                </a:solidFill>
                <a:latin typeface="+mn-ea"/>
              </a:rPr>
              <a:t>（海龟绘图）</a:t>
            </a:r>
            <a:r>
              <a:rPr lang="zh-CN" altLang="en-US" sz="1800" dirty="0">
                <a:solidFill>
                  <a:schemeClr val="tx1">
                    <a:lumMod val="75000"/>
                    <a:lumOff val="25000"/>
                  </a:schemeClr>
                </a:solidFill>
                <a:latin typeface="+mn-ea"/>
              </a:rPr>
              <a:t>库，创建画笔对象，调用该对象的方法；例如， </a:t>
            </a:r>
            <a:r>
              <a:rPr lang="zh-CN" altLang="en-US" sz="1800" dirty="0">
                <a:solidFill>
                  <a:srgbClr val="00B0F0"/>
                </a:solidFill>
                <a:latin typeface="+mn-ea"/>
              </a:rPr>
              <a:t>前进（</a:t>
            </a:r>
            <a:r>
              <a:rPr lang="en-US" altLang="zh-CN" sz="1800" dirty="0">
                <a:solidFill>
                  <a:srgbClr val="00B0F0"/>
                </a:solidFill>
                <a:latin typeface="+mn-ea"/>
              </a:rPr>
              <a:t>forward</a:t>
            </a:r>
            <a:r>
              <a:rPr lang="zh-CN" altLang="en-US" sz="1800" dirty="0">
                <a:solidFill>
                  <a:srgbClr val="00B0F0"/>
                </a:solidFill>
                <a:latin typeface="+mn-ea"/>
              </a:rPr>
              <a:t>）</a:t>
            </a:r>
            <a:r>
              <a:rPr lang="zh-CN" altLang="en-US" sz="2000" dirty="0"/>
              <a:t>、</a:t>
            </a:r>
            <a:r>
              <a:rPr lang="zh-CN" altLang="en-US" sz="1800" dirty="0">
                <a:solidFill>
                  <a:srgbClr val="00B0F0"/>
                </a:solidFill>
                <a:latin typeface="+mn-ea"/>
              </a:rPr>
              <a:t>右转（</a:t>
            </a:r>
            <a:r>
              <a:rPr lang="en-US" altLang="zh-CN" sz="1800" dirty="0">
                <a:solidFill>
                  <a:srgbClr val="00B0F0"/>
                </a:solidFill>
                <a:latin typeface="+mn-ea"/>
              </a:rPr>
              <a:t>right</a:t>
            </a:r>
            <a:r>
              <a:rPr lang="zh-CN" altLang="en-US" sz="1800" dirty="0">
                <a:solidFill>
                  <a:srgbClr val="00B0F0"/>
                </a:solidFill>
                <a:latin typeface="+mn-ea"/>
              </a:rPr>
              <a:t>）</a:t>
            </a:r>
            <a:r>
              <a:rPr lang="zh-CN" altLang="en-US" sz="2000" dirty="0"/>
              <a:t>、</a:t>
            </a:r>
            <a:r>
              <a:rPr lang="zh-CN" altLang="en-US" sz="1800" dirty="0">
                <a:solidFill>
                  <a:srgbClr val="00B0F0"/>
                </a:solidFill>
                <a:latin typeface="+mn-ea"/>
              </a:rPr>
              <a:t>抬笔（</a:t>
            </a:r>
            <a:r>
              <a:rPr lang="en-US" altLang="zh-CN" sz="1800" dirty="0" err="1">
                <a:solidFill>
                  <a:srgbClr val="00B0F0"/>
                </a:solidFill>
                <a:latin typeface="+mn-ea"/>
              </a:rPr>
              <a:t>penup</a:t>
            </a:r>
            <a:r>
              <a:rPr lang="zh-CN" altLang="en-US" sz="1800" dirty="0">
                <a:solidFill>
                  <a:srgbClr val="00B0F0"/>
                </a:solidFill>
                <a:latin typeface="+mn-ea"/>
              </a:rPr>
              <a:t>）</a:t>
            </a:r>
            <a:r>
              <a:rPr lang="zh-CN" altLang="en-US" sz="1800" dirty="0">
                <a:solidFill>
                  <a:schemeClr val="tx1">
                    <a:lumMod val="75000"/>
                    <a:lumOff val="25000"/>
                  </a:schemeClr>
                </a:solidFill>
                <a:latin typeface="+mn-ea"/>
              </a:rPr>
              <a:t>和落笔</a:t>
            </a:r>
            <a:r>
              <a:rPr lang="zh-CN" altLang="en-US" sz="1800" dirty="0">
                <a:solidFill>
                  <a:srgbClr val="00B0F0"/>
                </a:solidFill>
                <a:latin typeface="+mn-ea"/>
              </a:rPr>
              <a:t>（</a:t>
            </a:r>
            <a:r>
              <a:rPr lang="en-US" altLang="zh-CN" sz="1800" dirty="0" err="1">
                <a:solidFill>
                  <a:srgbClr val="00B0F0"/>
                </a:solidFill>
                <a:latin typeface="+mn-ea"/>
              </a:rPr>
              <a:t>pendown</a:t>
            </a:r>
            <a:r>
              <a:rPr lang="zh-CN" altLang="en-US" sz="1800" dirty="0">
                <a:solidFill>
                  <a:srgbClr val="00B0F0"/>
                </a:solidFill>
                <a:latin typeface="+mn-ea"/>
              </a:rPr>
              <a:t>）</a:t>
            </a:r>
            <a:r>
              <a:rPr lang="zh-CN" altLang="en-US" sz="1800" dirty="0">
                <a:solidFill>
                  <a:schemeClr val="tx1">
                    <a:lumMod val="75000"/>
                    <a:lumOff val="25000"/>
                  </a:schemeClr>
                </a:solidFill>
                <a:latin typeface="+mn-ea"/>
              </a:rPr>
              <a:t>等。</a:t>
            </a:r>
            <a:r>
              <a:rPr lang="en-US" altLang="zh-CN" sz="1800" dirty="0" err="1">
                <a:solidFill>
                  <a:srgbClr val="00B0F0"/>
                </a:solidFill>
                <a:latin typeface="+mn-ea"/>
              </a:rPr>
              <a:t>begin_fill</a:t>
            </a:r>
            <a:r>
              <a:rPr lang="en-US" altLang="zh-CN" sz="1800" dirty="0">
                <a:solidFill>
                  <a:srgbClr val="00B0F0"/>
                </a:solidFill>
                <a:latin typeface="+mn-ea"/>
              </a:rPr>
              <a:t> </a:t>
            </a:r>
            <a:r>
              <a:rPr lang="zh-CN" altLang="en-US" sz="1800" dirty="0">
                <a:solidFill>
                  <a:schemeClr val="tx1">
                    <a:lumMod val="75000"/>
                    <a:lumOff val="25000"/>
                  </a:schemeClr>
                </a:solidFill>
                <a:latin typeface="+mn-ea"/>
              </a:rPr>
              <a:t>为开始 颜色填充，</a:t>
            </a:r>
            <a:r>
              <a:rPr lang="en-US" altLang="zh-CN" sz="1800" dirty="0" err="1">
                <a:solidFill>
                  <a:srgbClr val="00B0F0"/>
                </a:solidFill>
                <a:latin typeface="+mn-ea"/>
              </a:rPr>
              <a:t>end_fill</a:t>
            </a:r>
            <a:r>
              <a:rPr lang="en-US" altLang="zh-CN" sz="1800" dirty="0">
                <a:solidFill>
                  <a:srgbClr val="00B0F0"/>
                </a:solidFill>
                <a:latin typeface="+mn-ea"/>
              </a:rPr>
              <a:t> </a:t>
            </a:r>
            <a:r>
              <a:rPr lang="zh-CN" altLang="en-US" sz="1800" dirty="0">
                <a:solidFill>
                  <a:schemeClr val="tx1">
                    <a:lumMod val="75000"/>
                    <a:lumOff val="25000"/>
                  </a:schemeClr>
                </a:solidFill>
                <a:latin typeface="+mn-ea"/>
              </a:rPr>
              <a:t>为结束颜色填充，完成绘制桃心，具体的实现原理见后续章节。</a:t>
            </a:r>
            <a:endParaRPr lang="en-US" altLang="zh-CN" sz="1800" dirty="0">
              <a:solidFill>
                <a:schemeClr val="tx1">
                  <a:lumMod val="75000"/>
                  <a:lumOff val="25000"/>
                </a:schemeClr>
              </a:solidFill>
              <a:latin typeface="+mn-ea"/>
            </a:endParaRPr>
          </a:p>
          <a:p>
            <a:pPr indent="457200">
              <a:lnSpc>
                <a:spcPct val="100000"/>
              </a:lnSpc>
            </a:pPr>
            <a:r>
              <a:rPr lang="zh-CN" altLang="en-US" dirty="0">
                <a:solidFill>
                  <a:schemeClr val="tx1">
                    <a:lumMod val="75000"/>
                    <a:lumOff val="25000"/>
                  </a:schemeClr>
                </a:solidFill>
                <a:latin typeface="+mn-ea"/>
              </a:rPr>
              <a:t>在部分代码行后面，使用了</a:t>
            </a:r>
            <a:r>
              <a:rPr lang="zh-CN" altLang="en-US" sz="2000" dirty="0"/>
              <a:t>“</a:t>
            </a:r>
            <a:r>
              <a:rPr lang="en-US" altLang="zh-CN" sz="1800" dirty="0">
                <a:solidFill>
                  <a:srgbClr val="00B0F0"/>
                </a:solidFill>
                <a:latin typeface="+mn-ea"/>
              </a:rPr>
              <a:t>#”</a:t>
            </a:r>
            <a:r>
              <a:rPr lang="zh-CN" altLang="en-US" sz="1800" dirty="0">
                <a:solidFill>
                  <a:srgbClr val="00B0F0"/>
                </a:solidFill>
                <a:latin typeface="+mn-ea"/>
              </a:rPr>
              <a:t>添加注释</a:t>
            </a:r>
            <a:r>
              <a:rPr lang="zh-CN" altLang="en-US" sz="2000" dirty="0"/>
              <a:t>，</a:t>
            </a:r>
            <a:r>
              <a:rPr lang="zh-CN" altLang="en-US" dirty="0">
                <a:solidFill>
                  <a:schemeClr val="tx1">
                    <a:lumMod val="75000"/>
                    <a:lumOff val="25000"/>
                  </a:schemeClr>
                </a:solidFill>
                <a:latin typeface="+mn-ea"/>
              </a:rPr>
              <a:t>是为了便于读者阅读和理解。在实际项目中，需要按照代码编写规范为代码添加注释。</a:t>
            </a:r>
            <a:endParaRPr lang="zh-CN" altLang="en-US" sz="1800" dirty="0">
              <a:latin typeface="+mn-ea"/>
            </a:endParaRPr>
          </a:p>
        </p:txBody>
      </p:sp>
      <p:sp>
        <p:nvSpPr>
          <p:cNvPr id="4" name="内容占位符 3"/>
          <p:cNvSpPr>
            <a:spLocks noGrp="1"/>
          </p:cNvSpPr>
          <p:nvPr>
            <p:ph sz="quarter" idx="15"/>
          </p:nvPr>
        </p:nvSpPr>
        <p:spPr>
          <a:xfrm>
            <a:off x="244802" y="104401"/>
            <a:ext cx="3732213" cy="571500"/>
          </a:xfrm>
        </p:spPr>
        <p:txBody>
          <a:bodyPr/>
          <a:lstStyle/>
          <a:p>
            <a:r>
              <a:rPr lang="en-US" altLang="zh-CN" dirty="0"/>
              <a:t>1.4 </a:t>
            </a:r>
            <a:r>
              <a:rPr lang="zh-CN" altLang="zh-CN" dirty="0"/>
              <a:t>实验</a:t>
            </a:r>
            <a:endParaRPr lang="zh-CN" altLang="en-US" dirty="0"/>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dirty="0"/>
              <a:t>第一章  </a:t>
            </a:r>
            <a:r>
              <a:rPr lang="en-US" altLang="zh-CN" dirty="0"/>
              <a:t>Python3</a:t>
            </a:r>
            <a:r>
              <a:rPr lang="zh-CN" altLang="en-US" dirty="0"/>
              <a:t>概述</a:t>
            </a:r>
            <a:endParaRPr lang="zh-CN" altLang="en-US" dirty="0"/>
          </a:p>
        </p:txBody>
      </p:sp>
      <p:sp>
        <p:nvSpPr>
          <p:cNvPr id="3" name="文本占位符 2"/>
          <p:cNvSpPr>
            <a:spLocks noGrp="1"/>
          </p:cNvSpPr>
          <p:nvPr>
            <p:ph type="body" sz="quarter" idx="14"/>
          </p:nvPr>
        </p:nvSpPr>
        <p:spPr/>
        <p:txBody>
          <a:bodyPr>
            <a:normAutofit fontScale="97500"/>
          </a:bodyPr>
          <a:lstStyle/>
          <a:p>
            <a:pPr marL="0" indent="0">
              <a:buNone/>
            </a:pPr>
            <a:r>
              <a:rPr lang="en-US" altLang="zh-CN" dirty="0">
                <a:solidFill>
                  <a:schemeClr val="tx1">
                    <a:lumMod val="75000"/>
                    <a:lumOff val="25000"/>
                  </a:schemeClr>
                </a:solidFill>
              </a:rPr>
              <a:t>1.1 Python </a:t>
            </a:r>
            <a:r>
              <a:rPr lang="zh-CN" altLang="en-US" dirty="0">
                <a:solidFill>
                  <a:schemeClr val="tx1">
                    <a:lumMod val="75000"/>
                    <a:lumOff val="25000"/>
                  </a:schemeClr>
                </a:solidFill>
              </a:rPr>
              <a:t>简介</a:t>
            </a:r>
            <a:endParaRPr lang="en-US" altLang="zh-CN" dirty="0">
              <a:solidFill>
                <a:schemeClr val="tx1">
                  <a:lumMod val="75000"/>
                  <a:lumOff val="25000"/>
                </a:schemeClr>
              </a:solidFill>
            </a:endParaRPr>
          </a:p>
        </p:txBody>
      </p:sp>
      <p:sp>
        <p:nvSpPr>
          <p:cNvPr id="4" name="文本占位符 3"/>
          <p:cNvSpPr>
            <a:spLocks noGrp="1"/>
          </p:cNvSpPr>
          <p:nvPr>
            <p:ph type="body" sz="quarter" idx="15"/>
          </p:nvPr>
        </p:nvSpPr>
        <p:spPr/>
        <p:txBody>
          <a:bodyPr/>
          <a:lstStyle/>
          <a:p>
            <a:pPr marL="0" indent="0">
              <a:buNone/>
            </a:pPr>
            <a:r>
              <a:rPr lang="en-US" altLang="zh-CN" dirty="0">
                <a:solidFill>
                  <a:schemeClr val="tx1">
                    <a:lumMod val="75000"/>
                    <a:lumOff val="25000"/>
                  </a:schemeClr>
                </a:solidFill>
              </a:rPr>
              <a:t>1.2 Python</a:t>
            </a:r>
            <a:r>
              <a:rPr lang="zh-CN" altLang="en-US" dirty="0">
                <a:solidFill>
                  <a:schemeClr val="tx1">
                    <a:lumMod val="75000"/>
                    <a:lumOff val="25000"/>
                  </a:schemeClr>
                </a:solidFill>
              </a:rPr>
              <a:t>开发环境</a:t>
            </a:r>
            <a:endParaRPr lang="zh-CN" altLang="en-US" dirty="0">
              <a:solidFill>
                <a:schemeClr val="tx1">
                  <a:lumMod val="75000"/>
                  <a:lumOff val="25000"/>
                </a:schemeClr>
              </a:solidFill>
            </a:endParaRPr>
          </a:p>
        </p:txBody>
      </p:sp>
      <p:sp>
        <p:nvSpPr>
          <p:cNvPr id="5" name="文本占位符 4"/>
          <p:cNvSpPr>
            <a:spLocks noGrp="1"/>
          </p:cNvSpPr>
          <p:nvPr>
            <p:ph type="body" sz="quarter" idx="16"/>
          </p:nvPr>
        </p:nvSpPr>
        <p:spPr/>
        <p:txBody>
          <a:bodyPr/>
          <a:lstStyle/>
          <a:p>
            <a:pPr marL="0" indent="0">
              <a:buNone/>
            </a:pPr>
            <a:r>
              <a:rPr lang="en-US" altLang="zh-CN" dirty="0">
                <a:solidFill>
                  <a:schemeClr val="tx1">
                    <a:lumMod val="75000"/>
                    <a:lumOff val="25000"/>
                  </a:schemeClr>
                </a:solidFill>
              </a:rPr>
              <a:t>1.3 </a:t>
            </a:r>
            <a:r>
              <a:rPr lang="zh-CN" altLang="en-US" dirty="0">
                <a:solidFill>
                  <a:schemeClr val="tx1">
                    <a:lumMod val="75000"/>
                    <a:lumOff val="25000"/>
                  </a:schemeClr>
                </a:solidFill>
              </a:rPr>
              <a:t>第一个程序 </a:t>
            </a:r>
            <a:r>
              <a:rPr lang="en-US" altLang="zh-CN" dirty="0">
                <a:solidFill>
                  <a:schemeClr val="tx1">
                    <a:lumMod val="75000"/>
                    <a:lumOff val="25000"/>
                  </a:schemeClr>
                </a:solidFill>
              </a:rPr>
              <a:t>Hello World </a:t>
            </a:r>
            <a:r>
              <a:rPr lang="zh-CN" altLang="en-US" dirty="0">
                <a:solidFill>
                  <a:schemeClr val="tx1">
                    <a:lumMod val="75000"/>
                    <a:lumOff val="25000"/>
                  </a:schemeClr>
                </a:solidFill>
              </a:rPr>
              <a:t>！</a:t>
            </a:r>
            <a:endParaRPr lang="zh-CN" altLang="en-US" dirty="0">
              <a:solidFill>
                <a:schemeClr val="tx1">
                  <a:lumMod val="75000"/>
                  <a:lumOff val="25000"/>
                </a:schemeClr>
              </a:solidFill>
            </a:endParaRPr>
          </a:p>
        </p:txBody>
      </p:sp>
      <p:sp>
        <p:nvSpPr>
          <p:cNvPr id="6" name="文本占位符 5"/>
          <p:cNvSpPr>
            <a:spLocks noGrp="1"/>
          </p:cNvSpPr>
          <p:nvPr>
            <p:ph type="body" sz="quarter" idx="17"/>
          </p:nvPr>
        </p:nvSpPr>
        <p:spPr/>
        <p:txBody>
          <a:bodyPr/>
          <a:lstStyle/>
          <a:p>
            <a:pPr marL="0" indent="0">
              <a:buNone/>
            </a:pPr>
            <a:r>
              <a:rPr lang="en-US" altLang="zh-CN" dirty="0">
                <a:solidFill>
                  <a:schemeClr val="tx1">
                    <a:lumMod val="75000"/>
                    <a:lumOff val="25000"/>
                  </a:schemeClr>
                </a:solidFill>
              </a:rPr>
              <a:t>1.6 </a:t>
            </a:r>
            <a:r>
              <a:rPr lang="zh-CN" altLang="en-US" dirty="0">
                <a:solidFill>
                  <a:schemeClr val="tx1">
                    <a:lumMod val="75000"/>
                    <a:lumOff val="25000"/>
                  </a:schemeClr>
                </a:solidFill>
              </a:rPr>
              <a:t>习题</a:t>
            </a:r>
            <a:endParaRPr lang="zh-CN" altLang="en-US" dirty="0">
              <a:solidFill>
                <a:schemeClr val="tx1">
                  <a:lumMod val="75000"/>
                  <a:lumOff val="25000"/>
                </a:schemeClr>
              </a:solidFill>
            </a:endParaRPr>
          </a:p>
        </p:txBody>
      </p:sp>
      <p:sp>
        <p:nvSpPr>
          <p:cNvPr id="7" name="文本占位符 6"/>
          <p:cNvSpPr>
            <a:spLocks noGrp="1"/>
          </p:cNvSpPr>
          <p:nvPr>
            <p:ph type="body" sz="quarter" idx="18"/>
          </p:nvPr>
        </p:nvSpPr>
        <p:spPr/>
        <p:txBody>
          <a:bodyPr/>
          <a:lstStyle/>
          <a:p>
            <a:pPr marL="0" indent="0">
              <a:buNone/>
            </a:pPr>
            <a:r>
              <a:rPr lang="en-US" altLang="zh-CN" dirty="0">
                <a:solidFill>
                  <a:schemeClr val="tx1">
                    <a:lumMod val="75000"/>
                    <a:lumOff val="25000"/>
                  </a:schemeClr>
                </a:solidFill>
              </a:rPr>
              <a:t>1.4 </a:t>
            </a:r>
            <a:r>
              <a:rPr lang="zh-CN" altLang="en-US" dirty="0">
                <a:solidFill>
                  <a:schemeClr val="tx1">
                    <a:lumMod val="75000"/>
                    <a:lumOff val="25000"/>
                  </a:schemeClr>
                </a:solidFill>
              </a:rPr>
              <a:t>实验</a:t>
            </a:r>
            <a:endParaRPr lang="zh-CN" altLang="en-US" dirty="0">
              <a:solidFill>
                <a:schemeClr val="tx1">
                  <a:lumMod val="75000"/>
                  <a:lumOff val="25000"/>
                </a:schemeClr>
              </a:solidFill>
            </a:endParaRPr>
          </a:p>
        </p:txBody>
      </p:sp>
      <p:sp>
        <p:nvSpPr>
          <p:cNvPr id="8" name="文本占位符 7"/>
          <p:cNvSpPr>
            <a:spLocks noGrp="1"/>
          </p:cNvSpPr>
          <p:nvPr>
            <p:ph type="body" sz="quarter" idx="19"/>
          </p:nvPr>
        </p:nvSpPr>
        <p:spPr/>
        <p:txBody>
          <a:bodyPr/>
          <a:lstStyle/>
          <a:p>
            <a:pPr marL="0" indent="0">
              <a:buNone/>
            </a:pPr>
            <a:r>
              <a:rPr lang="en-US" altLang="zh-CN" dirty="0">
                <a:solidFill>
                  <a:schemeClr val="bg1"/>
                </a:solidFill>
              </a:rPr>
              <a:t>1.5 </a:t>
            </a:r>
            <a:r>
              <a:rPr lang="zh-CN" altLang="en-US" dirty="0">
                <a:solidFill>
                  <a:schemeClr val="bg1"/>
                </a:solidFill>
              </a:rPr>
              <a:t>小结</a:t>
            </a:r>
            <a:endParaRPr lang="zh-CN" altLang="en-US" dirty="0">
              <a:solidFill>
                <a:schemeClr val="bg1"/>
              </a:solidFill>
            </a:endParaRP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ph sz="quarter" idx="14"/>
          </p:nvPr>
        </p:nvSpPr>
        <p:spPr/>
        <p:txBody>
          <a:bodyPr>
            <a:normAutofit/>
          </a:bodyPr>
          <a:lstStyle/>
          <a:p>
            <a:pPr indent="457200">
              <a:lnSpc>
                <a:spcPct val="100000"/>
              </a:lnSpc>
            </a:pPr>
            <a:r>
              <a:rPr lang="zh-CN" altLang="en-US" sz="1800" dirty="0">
                <a:solidFill>
                  <a:schemeClr val="tx1">
                    <a:lumMod val="75000"/>
                    <a:lumOff val="25000"/>
                  </a:schemeClr>
                </a:solidFill>
                <a:latin typeface="+mn-ea"/>
              </a:rPr>
              <a:t>本章简单介绍了 </a:t>
            </a:r>
            <a:r>
              <a:rPr lang="en-US" altLang="zh-CN" sz="1800" dirty="0">
                <a:solidFill>
                  <a:schemeClr val="tx1">
                    <a:lumMod val="75000"/>
                    <a:lumOff val="25000"/>
                  </a:schemeClr>
                </a:solidFill>
                <a:latin typeface="+mn-ea"/>
              </a:rPr>
              <a:t>Python </a:t>
            </a:r>
            <a:r>
              <a:rPr lang="zh-CN" altLang="en-US" sz="1800" dirty="0">
                <a:solidFill>
                  <a:schemeClr val="tx1">
                    <a:lumMod val="75000"/>
                    <a:lumOff val="25000"/>
                  </a:schemeClr>
                </a:solidFill>
                <a:latin typeface="+mn-ea"/>
              </a:rPr>
              <a:t>的发展历程、特性和版本，</a:t>
            </a:r>
            <a:r>
              <a:rPr lang="en-US" altLang="zh-CN" sz="1800" dirty="0">
                <a:solidFill>
                  <a:schemeClr val="tx1">
                    <a:lumMod val="75000"/>
                    <a:lumOff val="25000"/>
                  </a:schemeClr>
                </a:solidFill>
                <a:latin typeface="+mn-ea"/>
              </a:rPr>
              <a:t>Python 3.6.5 </a:t>
            </a:r>
            <a:r>
              <a:rPr lang="zh-CN" altLang="en-US" sz="1800" dirty="0">
                <a:solidFill>
                  <a:schemeClr val="tx1">
                    <a:lumMod val="75000"/>
                    <a:lumOff val="25000"/>
                  </a:schemeClr>
                </a:solidFill>
                <a:latin typeface="+mn-ea"/>
              </a:rPr>
              <a:t>在主流操作系统中的安装方法，</a:t>
            </a:r>
            <a:r>
              <a:rPr lang="en-US" altLang="zh-CN" sz="1800" dirty="0">
                <a:solidFill>
                  <a:schemeClr val="tx1">
                    <a:lumMod val="75000"/>
                    <a:lumOff val="25000"/>
                  </a:schemeClr>
                </a:solidFill>
                <a:latin typeface="+mn-ea"/>
              </a:rPr>
              <a:t>Python </a:t>
            </a:r>
            <a:r>
              <a:rPr lang="zh-CN" altLang="en-US" sz="1800" dirty="0">
                <a:solidFill>
                  <a:schemeClr val="tx1">
                    <a:lumMod val="75000"/>
                    <a:lumOff val="25000"/>
                  </a:schemeClr>
                </a:solidFill>
                <a:latin typeface="+mn-ea"/>
              </a:rPr>
              <a:t>自带的集成开发和学习环境 </a:t>
            </a:r>
            <a:r>
              <a:rPr lang="en-US" altLang="zh-CN" sz="1800" dirty="0">
                <a:solidFill>
                  <a:schemeClr val="tx1">
                    <a:lumMod val="75000"/>
                    <a:lumOff val="25000"/>
                  </a:schemeClr>
                </a:solidFill>
                <a:latin typeface="+mn-ea"/>
              </a:rPr>
              <a:t>IDLE </a:t>
            </a:r>
            <a:r>
              <a:rPr lang="zh-CN" altLang="en-US" sz="1800" dirty="0">
                <a:solidFill>
                  <a:schemeClr val="tx1">
                    <a:lumMod val="75000"/>
                    <a:lumOff val="25000"/>
                  </a:schemeClr>
                </a:solidFill>
                <a:latin typeface="+mn-ea"/>
              </a:rPr>
              <a:t>的使用方法，以及另一种 </a:t>
            </a:r>
            <a:r>
              <a:rPr lang="en-US" altLang="zh-CN" sz="1800" dirty="0">
                <a:solidFill>
                  <a:schemeClr val="tx1">
                    <a:lumMod val="75000"/>
                    <a:lumOff val="25000"/>
                  </a:schemeClr>
                </a:solidFill>
                <a:latin typeface="+mn-ea"/>
              </a:rPr>
              <a:t>Python </a:t>
            </a:r>
            <a:r>
              <a:rPr lang="zh-CN" altLang="en-US" sz="1800" dirty="0">
                <a:solidFill>
                  <a:schemeClr val="tx1">
                    <a:lumMod val="75000"/>
                    <a:lumOff val="25000"/>
                  </a:schemeClr>
                </a:solidFill>
                <a:latin typeface="+mn-ea"/>
              </a:rPr>
              <a:t>集成开发环境</a:t>
            </a:r>
            <a:r>
              <a:rPr lang="en-US" altLang="zh-CN" sz="1800" dirty="0">
                <a:solidFill>
                  <a:schemeClr val="tx1">
                    <a:lumMod val="75000"/>
                    <a:lumOff val="25000"/>
                  </a:schemeClr>
                </a:solidFill>
                <a:latin typeface="+mn-ea"/>
              </a:rPr>
              <a:t>——PyCharm </a:t>
            </a:r>
            <a:r>
              <a:rPr lang="zh-CN" altLang="en-US" sz="1800" dirty="0">
                <a:solidFill>
                  <a:schemeClr val="tx1">
                    <a:lumMod val="75000"/>
                    <a:lumOff val="25000"/>
                  </a:schemeClr>
                </a:solidFill>
                <a:latin typeface="+mn-ea"/>
              </a:rPr>
              <a:t>的安装和使用方法。</a:t>
            </a:r>
            <a:endParaRPr lang="en-US" altLang="zh-CN" sz="1800" dirty="0">
              <a:solidFill>
                <a:schemeClr val="tx1">
                  <a:lumMod val="75000"/>
                  <a:lumOff val="25000"/>
                </a:schemeClr>
              </a:solidFill>
              <a:latin typeface="+mn-ea"/>
            </a:endParaRPr>
          </a:p>
          <a:p>
            <a:pPr indent="457200">
              <a:lnSpc>
                <a:spcPct val="100000"/>
              </a:lnSpc>
            </a:pPr>
            <a:r>
              <a:rPr lang="zh-CN" altLang="en-US" sz="1800" dirty="0">
                <a:solidFill>
                  <a:schemeClr val="tx1">
                    <a:lumMod val="75000"/>
                    <a:lumOff val="25000"/>
                  </a:schemeClr>
                </a:solidFill>
                <a:latin typeface="+mn-ea"/>
              </a:rPr>
              <a:t>当前，</a:t>
            </a:r>
            <a:r>
              <a:rPr lang="en-US" altLang="zh-CN" sz="1800" dirty="0">
                <a:solidFill>
                  <a:schemeClr val="tx1">
                    <a:lumMod val="75000"/>
                    <a:lumOff val="25000"/>
                  </a:schemeClr>
                </a:solidFill>
                <a:latin typeface="+mn-ea"/>
              </a:rPr>
              <a:t>Python </a:t>
            </a:r>
            <a:r>
              <a:rPr lang="zh-CN" altLang="en-US" sz="1800" dirty="0">
                <a:solidFill>
                  <a:schemeClr val="tx1">
                    <a:lumMod val="75000"/>
                    <a:lumOff val="25000"/>
                  </a:schemeClr>
                </a:solidFill>
                <a:latin typeface="+mn-ea"/>
              </a:rPr>
              <a:t>语言已经与最热门的大数据、人工智能等技术紧密地联系在一起，成为世界上广受欢迎的编程语言。</a:t>
            </a:r>
            <a:endParaRPr lang="en-US" altLang="zh-CN" sz="1800" dirty="0">
              <a:solidFill>
                <a:schemeClr val="tx1">
                  <a:lumMod val="75000"/>
                  <a:lumOff val="25000"/>
                </a:schemeClr>
              </a:solidFill>
              <a:latin typeface="+mn-ea"/>
            </a:endParaRPr>
          </a:p>
          <a:p>
            <a:pPr indent="457200">
              <a:lnSpc>
                <a:spcPct val="100000"/>
              </a:lnSpc>
            </a:pPr>
            <a:r>
              <a:rPr lang="zh-CN" altLang="en-US" sz="1800" dirty="0">
                <a:solidFill>
                  <a:schemeClr val="tx1">
                    <a:lumMod val="75000"/>
                    <a:lumOff val="25000"/>
                  </a:schemeClr>
                </a:solidFill>
                <a:latin typeface="+mn-ea"/>
              </a:rPr>
              <a:t>重要的是，</a:t>
            </a:r>
            <a:r>
              <a:rPr lang="en-US" altLang="zh-CN" sz="1800" dirty="0">
                <a:solidFill>
                  <a:schemeClr val="tx1">
                    <a:lumMod val="75000"/>
                    <a:lumOff val="25000"/>
                  </a:schemeClr>
                </a:solidFill>
                <a:latin typeface="+mn-ea"/>
              </a:rPr>
              <a:t>Python </a:t>
            </a:r>
            <a:r>
              <a:rPr lang="zh-CN" altLang="en-US" sz="1800" dirty="0">
                <a:solidFill>
                  <a:schemeClr val="tx1">
                    <a:lumMod val="75000"/>
                    <a:lumOff val="25000"/>
                  </a:schemeClr>
                </a:solidFill>
                <a:latin typeface="+mn-ea"/>
              </a:rPr>
              <a:t>语言给人们带来简单、愉快的感受，在全球掀起了学习和使用的热潮，</a:t>
            </a:r>
            <a:r>
              <a:rPr lang="en-US" altLang="zh-CN" sz="1800" dirty="0">
                <a:solidFill>
                  <a:schemeClr val="tx1">
                    <a:lumMod val="75000"/>
                    <a:lumOff val="25000"/>
                  </a:schemeClr>
                </a:solidFill>
                <a:latin typeface="+mn-ea"/>
              </a:rPr>
              <a:t>Python </a:t>
            </a:r>
            <a:r>
              <a:rPr lang="zh-CN" altLang="en-US" sz="1800" dirty="0">
                <a:solidFill>
                  <a:schemeClr val="tx1">
                    <a:lumMod val="75000"/>
                    <a:lumOff val="25000"/>
                  </a:schemeClr>
                </a:solidFill>
                <a:latin typeface="+mn-ea"/>
              </a:rPr>
              <a:t>学习者的年龄已经低至七八岁；帮助人们学习 </a:t>
            </a:r>
            <a:r>
              <a:rPr lang="en-US" altLang="zh-CN" sz="1800" dirty="0">
                <a:solidFill>
                  <a:schemeClr val="tx1">
                    <a:lumMod val="75000"/>
                    <a:lumOff val="25000"/>
                  </a:schemeClr>
                </a:solidFill>
                <a:latin typeface="+mn-ea"/>
              </a:rPr>
              <a:t>Python</a:t>
            </a:r>
            <a:r>
              <a:rPr lang="zh-CN" altLang="en-US" sz="1800" dirty="0">
                <a:solidFill>
                  <a:schemeClr val="tx1">
                    <a:lumMod val="75000"/>
                    <a:lumOff val="25000"/>
                  </a:schemeClr>
                </a:solidFill>
                <a:latin typeface="+mn-ea"/>
              </a:rPr>
              <a:t>的积木式、游戏式的编程工具大量涌现；</a:t>
            </a:r>
            <a:endParaRPr lang="en-US" altLang="zh-CN" sz="1800" dirty="0">
              <a:solidFill>
                <a:schemeClr val="tx1">
                  <a:lumMod val="75000"/>
                  <a:lumOff val="25000"/>
                </a:schemeClr>
              </a:solidFill>
              <a:latin typeface="+mn-ea"/>
            </a:endParaRPr>
          </a:p>
          <a:p>
            <a:pPr indent="457200">
              <a:lnSpc>
                <a:spcPct val="100000"/>
              </a:lnSpc>
            </a:pPr>
            <a:r>
              <a:rPr lang="zh-CN" altLang="en-US" sz="1800" dirty="0">
                <a:solidFill>
                  <a:schemeClr val="tx1">
                    <a:lumMod val="75000"/>
                    <a:lumOff val="25000"/>
                  </a:schemeClr>
                </a:solidFill>
                <a:latin typeface="+mn-ea"/>
              </a:rPr>
              <a:t>例如，</a:t>
            </a:r>
            <a:r>
              <a:rPr lang="en-US" altLang="zh-CN" sz="1800" dirty="0" err="1">
                <a:solidFill>
                  <a:schemeClr val="tx1">
                    <a:lumMod val="75000"/>
                    <a:lumOff val="25000"/>
                  </a:schemeClr>
                </a:solidFill>
                <a:latin typeface="+mn-ea"/>
              </a:rPr>
              <a:t>mPython</a:t>
            </a:r>
            <a:r>
              <a:rPr lang="zh-CN" altLang="en-US" sz="1800" dirty="0">
                <a:solidFill>
                  <a:schemeClr val="tx1">
                    <a:lumMod val="75000"/>
                    <a:lumOff val="25000"/>
                  </a:schemeClr>
                </a:solidFill>
                <a:latin typeface="+mn-ea"/>
              </a:rPr>
              <a:t>、</a:t>
            </a:r>
            <a:r>
              <a:rPr lang="en-US" altLang="zh-CN" sz="1800" dirty="0">
                <a:solidFill>
                  <a:schemeClr val="tx1">
                    <a:lumMod val="75000"/>
                    <a:lumOff val="25000"/>
                  </a:schemeClr>
                </a:solidFill>
                <a:latin typeface="+mn-ea"/>
              </a:rPr>
              <a:t>Mind+</a:t>
            </a:r>
            <a:r>
              <a:rPr lang="zh-CN" altLang="en-US" sz="1800" dirty="0">
                <a:solidFill>
                  <a:schemeClr val="tx1">
                    <a:lumMod val="75000"/>
                    <a:lumOff val="25000"/>
                  </a:schemeClr>
                </a:solidFill>
                <a:latin typeface="+mn-ea"/>
              </a:rPr>
              <a:t>等。</a:t>
            </a:r>
            <a:endParaRPr lang="en-US" altLang="zh-CN" sz="1800" dirty="0">
              <a:solidFill>
                <a:schemeClr val="tx1">
                  <a:lumMod val="75000"/>
                  <a:lumOff val="25000"/>
                </a:schemeClr>
              </a:solidFill>
              <a:latin typeface="+mn-ea"/>
            </a:endParaRPr>
          </a:p>
          <a:p>
            <a:pPr indent="457200">
              <a:lnSpc>
                <a:spcPct val="100000"/>
              </a:lnSpc>
            </a:pPr>
            <a:r>
              <a:rPr lang="zh-CN" altLang="en-US" sz="1800" dirty="0">
                <a:solidFill>
                  <a:schemeClr val="tx1">
                    <a:lumMod val="75000"/>
                    <a:lumOff val="25000"/>
                  </a:schemeClr>
                </a:solidFill>
                <a:latin typeface="+mn-ea"/>
              </a:rPr>
              <a:t>可以非常乐观地认为，</a:t>
            </a:r>
            <a:r>
              <a:rPr lang="en-US" altLang="zh-CN" sz="1800" dirty="0">
                <a:solidFill>
                  <a:schemeClr val="tx1">
                    <a:lumMod val="75000"/>
                    <a:lumOff val="25000"/>
                  </a:schemeClr>
                </a:solidFill>
                <a:latin typeface="+mn-ea"/>
              </a:rPr>
              <a:t>Python </a:t>
            </a:r>
            <a:r>
              <a:rPr lang="zh-CN" altLang="en-US" sz="1800" dirty="0">
                <a:solidFill>
                  <a:schemeClr val="tx1">
                    <a:lumMod val="75000"/>
                    <a:lumOff val="25000"/>
                  </a:schemeClr>
                </a:solidFill>
                <a:latin typeface="+mn-ea"/>
              </a:rPr>
              <a:t>语言一定能更加强大，更加完美。</a:t>
            </a:r>
            <a:endParaRPr lang="zh-CN" altLang="zh-CN" sz="1800" dirty="0">
              <a:solidFill>
                <a:schemeClr val="tx1">
                  <a:lumMod val="75000"/>
                  <a:lumOff val="25000"/>
                </a:schemeClr>
              </a:solidFill>
              <a:latin typeface="+mn-ea"/>
            </a:endParaRPr>
          </a:p>
        </p:txBody>
      </p:sp>
      <p:sp>
        <p:nvSpPr>
          <p:cNvPr id="11" name="内容占位符 10"/>
          <p:cNvSpPr>
            <a:spLocks noGrp="1"/>
          </p:cNvSpPr>
          <p:nvPr>
            <p:ph sz="quarter" idx="15"/>
          </p:nvPr>
        </p:nvSpPr>
        <p:spPr>
          <a:xfrm>
            <a:off x="244802" y="104401"/>
            <a:ext cx="3732213" cy="571500"/>
          </a:xfrm>
        </p:spPr>
        <p:txBody>
          <a:bodyPr/>
          <a:lstStyle/>
          <a:p>
            <a:r>
              <a:rPr lang="en-US" altLang="zh-CN" dirty="0"/>
              <a:t>1.5</a:t>
            </a:r>
            <a:r>
              <a:rPr lang="zh-CN" altLang="zh-CN" dirty="0"/>
              <a:t>小结</a:t>
            </a:r>
            <a:endParaRPr lang="zh-CN" altLang="en-US" dirty="0"/>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dirty="0"/>
              <a:t>第一章  </a:t>
            </a:r>
            <a:r>
              <a:rPr lang="en-US" altLang="zh-CN" dirty="0"/>
              <a:t>Python3</a:t>
            </a:r>
            <a:r>
              <a:rPr lang="zh-CN" altLang="en-US" dirty="0"/>
              <a:t>概述</a:t>
            </a:r>
            <a:endParaRPr lang="zh-CN" altLang="en-US" dirty="0"/>
          </a:p>
        </p:txBody>
      </p:sp>
      <p:sp>
        <p:nvSpPr>
          <p:cNvPr id="3" name="文本占位符 2"/>
          <p:cNvSpPr>
            <a:spLocks noGrp="1"/>
          </p:cNvSpPr>
          <p:nvPr>
            <p:ph type="body" sz="quarter" idx="14"/>
          </p:nvPr>
        </p:nvSpPr>
        <p:spPr/>
        <p:txBody>
          <a:bodyPr/>
          <a:lstStyle/>
          <a:p>
            <a:pPr marL="0" indent="0">
              <a:buNone/>
            </a:pPr>
            <a:r>
              <a:rPr lang="en-US" altLang="zh-CN" dirty="0">
                <a:solidFill>
                  <a:schemeClr val="tx1">
                    <a:lumMod val="75000"/>
                    <a:lumOff val="25000"/>
                  </a:schemeClr>
                </a:solidFill>
              </a:rPr>
              <a:t>1.1 Python </a:t>
            </a:r>
            <a:r>
              <a:rPr lang="zh-CN" altLang="en-US" dirty="0">
                <a:solidFill>
                  <a:schemeClr val="tx1">
                    <a:lumMod val="75000"/>
                    <a:lumOff val="25000"/>
                  </a:schemeClr>
                </a:solidFill>
              </a:rPr>
              <a:t>简介</a:t>
            </a:r>
            <a:endParaRPr lang="zh-CN" altLang="en-US" dirty="0">
              <a:solidFill>
                <a:schemeClr val="tx1">
                  <a:lumMod val="75000"/>
                  <a:lumOff val="25000"/>
                </a:schemeClr>
              </a:solidFill>
            </a:endParaRPr>
          </a:p>
        </p:txBody>
      </p:sp>
      <p:sp>
        <p:nvSpPr>
          <p:cNvPr id="4" name="文本占位符 3"/>
          <p:cNvSpPr>
            <a:spLocks noGrp="1"/>
          </p:cNvSpPr>
          <p:nvPr>
            <p:ph type="body" sz="quarter" idx="15"/>
          </p:nvPr>
        </p:nvSpPr>
        <p:spPr/>
        <p:txBody>
          <a:bodyPr/>
          <a:lstStyle/>
          <a:p>
            <a:pPr marL="0" indent="0">
              <a:buNone/>
            </a:pPr>
            <a:r>
              <a:rPr lang="en-US" altLang="zh-CN" dirty="0">
                <a:solidFill>
                  <a:schemeClr val="tx1">
                    <a:lumMod val="75000"/>
                    <a:lumOff val="25000"/>
                  </a:schemeClr>
                </a:solidFill>
              </a:rPr>
              <a:t>1.2 Python</a:t>
            </a:r>
            <a:r>
              <a:rPr lang="zh-CN" altLang="en-US" dirty="0">
                <a:solidFill>
                  <a:schemeClr val="tx1">
                    <a:lumMod val="75000"/>
                    <a:lumOff val="25000"/>
                  </a:schemeClr>
                </a:solidFill>
              </a:rPr>
              <a:t>开发环境</a:t>
            </a:r>
            <a:endParaRPr lang="zh-CN" altLang="en-US" dirty="0">
              <a:solidFill>
                <a:schemeClr val="tx1">
                  <a:lumMod val="75000"/>
                  <a:lumOff val="25000"/>
                </a:schemeClr>
              </a:solidFill>
            </a:endParaRPr>
          </a:p>
        </p:txBody>
      </p:sp>
      <p:sp>
        <p:nvSpPr>
          <p:cNvPr id="5" name="文本占位符 4"/>
          <p:cNvSpPr>
            <a:spLocks noGrp="1"/>
          </p:cNvSpPr>
          <p:nvPr>
            <p:ph type="body" sz="quarter" idx="16"/>
          </p:nvPr>
        </p:nvSpPr>
        <p:spPr/>
        <p:txBody>
          <a:bodyPr/>
          <a:lstStyle/>
          <a:p>
            <a:pPr marL="0" indent="0">
              <a:buNone/>
            </a:pPr>
            <a:r>
              <a:rPr lang="en-US" altLang="zh-CN" dirty="0">
                <a:solidFill>
                  <a:schemeClr val="tx1">
                    <a:lumMod val="75000"/>
                    <a:lumOff val="25000"/>
                  </a:schemeClr>
                </a:solidFill>
              </a:rPr>
              <a:t>1.3 </a:t>
            </a:r>
            <a:r>
              <a:rPr lang="zh-CN" altLang="en-US" dirty="0">
                <a:solidFill>
                  <a:schemeClr val="tx1">
                    <a:lumMod val="75000"/>
                    <a:lumOff val="25000"/>
                  </a:schemeClr>
                </a:solidFill>
              </a:rPr>
              <a:t>第一个程序 </a:t>
            </a:r>
            <a:r>
              <a:rPr lang="en-US" altLang="zh-CN" dirty="0">
                <a:solidFill>
                  <a:schemeClr val="tx1">
                    <a:lumMod val="75000"/>
                    <a:lumOff val="25000"/>
                  </a:schemeClr>
                </a:solidFill>
              </a:rPr>
              <a:t>Hello World </a:t>
            </a:r>
            <a:r>
              <a:rPr lang="zh-CN" altLang="en-US" dirty="0">
                <a:solidFill>
                  <a:schemeClr val="tx1">
                    <a:lumMod val="75000"/>
                    <a:lumOff val="25000"/>
                  </a:schemeClr>
                </a:solidFill>
              </a:rPr>
              <a:t>！</a:t>
            </a:r>
            <a:endParaRPr lang="zh-CN" altLang="en-US" dirty="0">
              <a:solidFill>
                <a:schemeClr val="tx1">
                  <a:lumMod val="75000"/>
                  <a:lumOff val="25000"/>
                </a:schemeClr>
              </a:solidFill>
            </a:endParaRPr>
          </a:p>
        </p:txBody>
      </p:sp>
      <p:sp>
        <p:nvSpPr>
          <p:cNvPr id="6" name="文本占位符 5"/>
          <p:cNvSpPr>
            <a:spLocks noGrp="1"/>
          </p:cNvSpPr>
          <p:nvPr>
            <p:ph type="body" sz="quarter" idx="17"/>
          </p:nvPr>
        </p:nvSpPr>
        <p:spPr/>
        <p:txBody>
          <a:bodyPr/>
          <a:lstStyle/>
          <a:p>
            <a:pPr marL="0" indent="0">
              <a:buNone/>
            </a:pPr>
            <a:r>
              <a:rPr lang="en-US" altLang="zh-CN" dirty="0">
                <a:solidFill>
                  <a:schemeClr val="bg1"/>
                </a:solidFill>
              </a:rPr>
              <a:t>1.6 </a:t>
            </a:r>
            <a:r>
              <a:rPr lang="zh-CN" altLang="en-US" dirty="0">
                <a:solidFill>
                  <a:schemeClr val="bg1"/>
                </a:solidFill>
              </a:rPr>
              <a:t>习题</a:t>
            </a:r>
            <a:endParaRPr lang="zh-CN" altLang="en-US" dirty="0">
              <a:solidFill>
                <a:schemeClr val="bg1"/>
              </a:solidFill>
            </a:endParaRPr>
          </a:p>
        </p:txBody>
      </p:sp>
      <p:sp>
        <p:nvSpPr>
          <p:cNvPr id="7" name="文本占位符 6"/>
          <p:cNvSpPr>
            <a:spLocks noGrp="1"/>
          </p:cNvSpPr>
          <p:nvPr>
            <p:ph type="body" sz="quarter" idx="18"/>
          </p:nvPr>
        </p:nvSpPr>
        <p:spPr/>
        <p:txBody>
          <a:bodyPr/>
          <a:lstStyle/>
          <a:p>
            <a:pPr marL="0" indent="0">
              <a:buNone/>
            </a:pPr>
            <a:r>
              <a:rPr lang="en-US" altLang="zh-CN" dirty="0">
                <a:solidFill>
                  <a:schemeClr val="tx1">
                    <a:lumMod val="75000"/>
                    <a:lumOff val="25000"/>
                  </a:schemeClr>
                </a:solidFill>
              </a:rPr>
              <a:t>1.4 </a:t>
            </a:r>
            <a:r>
              <a:rPr lang="zh-CN" altLang="en-US" dirty="0">
                <a:solidFill>
                  <a:schemeClr val="tx1">
                    <a:lumMod val="75000"/>
                    <a:lumOff val="25000"/>
                  </a:schemeClr>
                </a:solidFill>
              </a:rPr>
              <a:t>实验</a:t>
            </a:r>
            <a:endParaRPr lang="zh-CN" altLang="en-US" dirty="0">
              <a:solidFill>
                <a:schemeClr val="tx1">
                  <a:lumMod val="75000"/>
                  <a:lumOff val="25000"/>
                </a:schemeClr>
              </a:solidFill>
            </a:endParaRPr>
          </a:p>
        </p:txBody>
      </p:sp>
      <p:sp>
        <p:nvSpPr>
          <p:cNvPr id="8" name="文本占位符 7"/>
          <p:cNvSpPr>
            <a:spLocks noGrp="1"/>
          </p:cNvSpPr>
          <p:nvPr>
            <p:ph type="body" sz="quarter" idx="19"/>
          </p:nvPr>
        </p:nvSpPr>
        <p:spPr/>
        <p:txBody>
          <a:bodyPr/>
          <a:lstStyle/>
          <a:p>
            <a:pPr marL="0" indent="0">
              <a:buNone/>
            </a:pPr>
            <a:r>
              <a:rPr lang="en-US" altLang="zh-CN" dirty="0">
                <a:solidFill>
                  <a:schemeClr val="tx1">
                    <a:lumMod val="75000"/>
                    <a:lumOff val="25000"/>
                  </a:schemeClr>
                </a:solidFill>
              </a:rPr>
              <a:t>1.5 </a:t>
            </a:r>
            <a:r>
              <a:rPr lang="zh-CN" altLang="en-US" dirty="0">
                <a:solidFill>
                  <a:schemeClr val="tx1">
                    <a:lumMod val="75000"/>
                    <a:lumOff val="25000"/>
                  </a:schemeClr>
                </a:solidFill>
              </a:rPr>
              <a:t>小结</a:t>
            </a:r>
            <a:endParaRPr lang="zh-CN" altLang="en-US" dirty="0">
              <a:solidFill>
                <a:schemeClr val="tx1">
                  <a:lumMod val="75000"/>
                  <a:lumOff val="25000"/>
                </a:schemeClr>
              </a:solidFill>
            </a:endParaRP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4605" y="-22225"/>
            <a:ext cx="9169400" cy="6879590"/>
          </a:xfrm>
          <a:prstGeom prst="rect">
            <a:avLst/>
          </a:prstGeom>
        </p:spPr>
      </p:pic>
      <p:sp>
        <p:nvSpPr>
          <p:cNvPr id="5" name="矩形 4"/>
          <p:cNvSpPr/>
          <p:nvPr/>
        </p:nvSpPr>
        <p:spPr>
          <a:xfrm>
            <a:off x="2447365" y="729594"/>
            <a:ext cx="6199094" cy="5957721"/>
          </a:xfrm>
          <a:prstGeom prst="rect">
            <a:avLst/>
          </a:prstGeom>
        </p:spPr>
        <p:txBody>
          <a:bodyPr wrap="square">
            <a:spAutoFit/>
          </a:bodyPr>
          <a:lstStyle/>
          <a:p>
            <a:pPr>
              <a:lnSpc>
                <a:spcPct val="150000"/>
              </a:lnSpc>
            </a:pPr>
            <a:r>
              <a:rPr lang="zh-CN" altLang="en-US" sz="1600" spc="225" dirty="0">
                <a:solidFill>
                  <a:prstClr val="white"/>
                </a:solidFill>
              </a:rPr>
              <a:t>一、单项选择题</a:t>
            </a:r>
            <a:endParaRPr lang="zh-CN" altLang="en-US" sz="1600" spc="225" dirty="0">
              <a:solidFill>
                <a:prstClr val="white"/>
              </a:solidFill>
            </a:endParaRPr>
          </a:p>
          <a:p>
            <a:pPr>
              <a:lnSpc>
                <a:spcPct val="150000"/>
              </a:lnSpc>
            </a:pPr>
            <a:r>
              <a:rPr lang="en-US" altLang="zh-CN" sz="1600" spc="225" dirty="0">
                <a:solidFill>
                  <a:prstClr val="white"/>
                </a:solidFill>
              </a:rPr>
              <a:t>1</a:t>
            </a:r>
            <a:r>
              <a:rPr lang="zh-CN" altLang="en-US" sz="1600" spc="225" dirty="0">
                <a:solidFill>
                  <a:prstClr val="white"/>
                </a:solidFill>
              </a:rPr>
              <a:t>．</a:t>
            </a:r>
            <a:r>
              <a:rPr lang="en-US" altLang="zh-CN" sz="1600" spc="225" dirty="0">
                <a:solidFill>
                  <a:prstClr val="white"/>
                </a:solidFill>
              </a:rPr>
              <a:t>Python</a:t>
            </a:r>
            <a:r>
              <a:rPr lang="zh-CN" altLang="en-US" sz="1600" spc="225" dirty="0">
                <a:solidFill>
                  <a:prstClr val="white"/>
                </a:solidFill>
              </a:rPr>
              <a:t>语言特点众多，以下哪一项不是（ ）。</a:t>
            </a:r>
            <a:endParaRPr lang="zh-CN" altLang="en-US" sz="1600" spc="225" dirty="0">
              <a:solidFill>
                <a:prstClr val="white"/>
              </a:solidFill>
            </a:endParaRPr>
          </a:p>
          <a:p>
            <a:pPr>
              <a:lnSpc>
                <a:spcPct val="150000"/>
              </a:lnSpc>
            </a:pPr>
            <a:r>
              <a:rPr lang="en-US" altLang="zh-CN" sz="1600" spc="225" dirty="0">
                <a:solidFill>
                  <a:prstClr val="white"/>
                </a:solidFill>
              </a:rPr>
              <a:t>A</a:t>
            </a:r>
            <a:r>
              <a:rPr lang="zh-CN" altLang="en-US" sz="1600" spc="225" dirty="0">
                <a:solidFill>
                  <a:prstClr val="white"/>
                </a:solidFill>
              </a:rPr>
              <a:t>．免费     </a:t>
            </a:r>
            <a:r>
              <a:rPr lang="en-US" altLang="zh-CN" sz="1600" spc="225" dirty="0">
                <a:solidFill>
                  <a:prstClr val="white"/>
                </a:solidFill>
              </a:rPr>
              <a:t>B</a:t>
            </a:r>
            <a:r>
              <a:rPr lang="zh-CN" altLang="en-US" sz="1600" spc="225" dirty="0">
                <a:solidFill>
                  <a:prstClr val="white"/>
                </a:solidFill>
              </a:rPr>
              <a:t>．开源     </a:t>
            </a:r>
            <a:r>
              <a:rPr lang="en-US" altLang="zh-CN" sz="1600" spc="225" dirty="0">
                <a:solidFill>
                  <a:prstClr val="white"/>
                </a:solidFill>
              </a:rPr>
              <a:t>C</a:t>
            </a:r>
            <a:r>
              <a:rPr lang="zh-CN" altLang="en-US" sz="1600" spc="225" dirty="0">
                <a:solidFill>
                  <a:prstClr val="white"/>
                </a:solidFill>
              </a:rPr>
              <a:t>．执行效率高    </a:t>
            </a:r>
            <a:r>
              <a:rPr lang="en-US" altLang="zh-CN" sz="1600" spc="225" dirty="0">
                <a:solidFill>
                  <a:prstClr val="white"/>
                </a:solidFill>
              </a:rPr>
              <a:t>D</a:t>
            </a:r>
            <a:r>
              <a:rPr lang="zh-CN" altLang="en-US" sz="1600" spc="225" dirty="0">
                <a:solidFill>
                  <a:prstClr val="white"/>
                </a:solidFill>
              </a:rPr>
              <a:t>．面向对象</a:t>
            </a:r>
            <a:endParaRPr lang="zh-CN" altLang="en-US" sz="1600" spc="225" dirty="0">
              <a:solidFill>
                <a:prstClr val="white"/>
              </a:solidFill>
            </a:endParaRPr>
          </a:p>
          <a:p>
            <a:pPr>
              <a:lnSpc>
                <a:spcPct val="150000"/>
              </a:lnSpc>
            </a:pPr>
            <a:r>
              <a:rPr lang="en-US" altLang="zh-CN" sz="1600" spc="225" dirty="0">
                <a:solidFill>
                  <a:prstClr val="white"/>
                </a:solidFill>
              </a:rPr>
              <a:t>2</a:t>
            </a:r>
            <a:r>
              <a:rPr lang="zh-CN" altLang="en-US" sz="1600" spc="225" dirty="0">
                <a:solidFill>
                  <a:prstClr val="white"/>
                </a:solidFill>
              </a:rPr>
              <a:t>．</a:t>
            </a:r>
            <a:r>
              <a:rPr lang="en-US" altLang="zh-CN" sz="1600" spc="225" dirty="0">
                <a:solidFill>
                  <a:prstClr val="white"/>
                </a:solidFill>
              </a:rPr>
              <a:t>Python</a:t>
            </a:r>
            <a:r>
              <a:rPr lang="zh-CN" altLang="en-US" sz="1600" spc="225" dirty="0">
                <a:solidFill>
                  <a:prstClr val="white"/>
                </a:solidFill>
              </a:rPr>
              <a:t>的注释不包括（ ）。</a:t>
            </a:r>
            <a:endParaRPr lang="zh-CN" altLang="en-US" sz="1600" spc="225" dirty="0">
              <a:solidFill>
                <a:prstClr val="white"/>
              </a:solidFill>
            </a:endParaRPr>
          </a:p>
          <a:p>
            <a:pPr>
              <a:lnSpc>
                <a:spcPct val="150000"/>
              </a:lnSpc>
            </a:pPr>
            <a:r>
              <a:rPr lang="en-US" altLang="zh-CN" sz="1600" spc="225" dirty="0">
                <a:solidFill>
                  <a:prstClr val="white"/>
                </a:solidFill>
              </a:rPr>
              <a:t>A</a:t>
            </a:r>
            <a:r>
              <a:rPr lang="zh-CN" altLang="en-US" sz="1600" spc="225" dirty="0">
                <a:solidFill>
                  <a:prstClr val="white"/>
                </a:solidFill>
              </a:rPr>
              <a:t>．</a:t>
            </a:r>
            <a:r>
              <a:rPr lang="en-US" altLang="zh-CN" sz="1600" spc="225" dirty="0">
                <a:solidFill>
                  <a:prstClr val="white"/>
                </a:solidFill>
              </a:rPr>
              <a:t>#     B</a:t>
            </a:r>
            <a:r>
              <a:rPr lang="zh-CN" altLang="en-US" sz="1600" spc="225" dirty="0">
                <a:solidFill>
                  <a:prstClr val="white"/>
                </a:solidFill>
              </a:rPr>
              <a:t>．</a:t>
            </a:r>
            <a:r>
              <a:rPr lang="en-US" altLang="zh-CN" sz="1600" spc="225" dirty="0">
                <a:solidFill>
                  <a:prstClr val="white"/>
                </a:solidFill>
              </a:rPr>
              <a:t>//     C</a:t>
            </a:r>
            <a:r>
              <a:rPr lang="zh-CN" altLang="en-US" sz="1600" spc="225" dirty="0">
                <a:solidFill>
                  <a:prstClr val="white"/>
                </a:solidFill>
              </a:rPr>
              <a:t>．”””    </a:t>
            </a:r>
            <a:r>
              <a:rPr lang="en-US" altLang="zh-CN" sz="1600" spc="225" dirty="0">
                <a:solidFill>
                  <a:prstClr val="white"/>
                </a:solidFill>
              </a:rPr>
              <a:t>D</a:t>
            </a:r>
            <a:r>
              <a:rPr lang="zh-CN" altLang="en-US" sz="1600" spc="225" dirty="0">
                <a:solidFill>
                  <a:prstClr val="white"/>
                </a:solidFill>
              </a:rPr>
              <a:t>．’’’</a:t>
            </a:r>
            <a:endParaRPr lang="zh-CN" altLang="en-US" sz="1600" spc="225" dirty="0">
              <a:solidFill>
                <a:prstClr val="white"/>
              </a:solidFill>
            </a:endParaRPr>
          </a:p>
          <a:p>
            <a:pPr>
              <a:lnSpc>
                <a:spcPct val="150000"/>
              </a:lnSpc>
            </a:pPr>
            <a:r>
              <a:rPr lang="en-US" altLang="zh-CN" sz="1600" spc="225" dirty="0">
                <a:solidFill>
                  <a:prstClr val="white"/>
                </a:solidFill>
              </a:rPr>
              <a:t>3</a:t>
            </a:r>
            <a:r>
              <a:rPr lang="zh-CN" altLang="en-US" sz="1600" spc="225" dirty="0">
                <a:solidFill>
                  <a:prstClr val="white"/>
                </a:solidFill>
              </a:rPr>
              <a:t>．</a:t>
            </a:r>
            <a:r>
              <a:rPr lang="en-US" altLang="zh-CN" sz="1600" spc="225" dirty="0">
                <a:solidFill>
                  <a:prstClr val="white"/>
                </a:solidFill>
              </a:rPr>
              <a:t>print(1+2)</a:t>
            </a:r>
            <a:r>
              <a:rPr lang="zh-CN" altLang="en-US" sz="1600" spc="225" dirty="0">
                <a:solidFill>
                  <a:prstClr val="white"/>
                </a:solidFill>
              </a:rPr>
              <a:t>的输出是（ ）。</a:t>
            </a:r>
            <a:endParaRPr lang="zh-CN" altLang="en-US" sz="1600" spc="225" dirty="0">
              <a:solidFill>
                <a:prstClr val="white"/>
              </a:solidFill>
            </a:endParaRPr>
          </a:p>
          <a:p>
            <a:pPr>
              <a:lnSpc>
                <a:spcPct val="150000"/>
              </a:lnSpc>
            </a:pPr>
            <a:r>
              <a:rPr lang="en-US" altLang="zh-CN" sz="1600" spc="225" dirty="0">
                <a:solidFill>
                  <a:prstClr val="white"/>
                </a:solidFill>
              </a:rPr>
              <a:t>A</a:t>
            </a:r>
            <a:r>
              <a:rPr lang="zh-CN" altLang="en-US" sz="1600" spc="225" dirty="0">
                <a:solidFill>
                  <a:prstClr val="white"/>
                </a:solidFill>
              </a:rPr>
              <a:t>．</a:t>
            </a:r>
            <a:r>
              <a:rPr lang="en-US" altLang="zh-CN" sz="1600" spc="225" dirty="0">
                <a:solidFill>
                  <a:prstClr val="white"/>
                </a:solidFill>
              </a:rPr>
              <a:t>1+2     B</a:t>
            </a:r>
            <a:r>
              <a:rPr lang="zh-CN" altLang="en-US" sz="1600" spc="225" dirty="0">
                <a:solidFill>
                  <a:prstClr val="white"/>
                </a:solidFill>
              </a:rPr>
              <a:t>．</a:t>
            </a:r>
            <a:r>
              <a:rPr lang="en-US" altLang="zh-CN" sz="1600" spc="225" dirty="0">
                <a:solidFill>
                  <a:prstClr val="white"/>
                </a:solidFill>
              </a:rPr>
              <a:t>1    C</a:t>
            </a:r>
            <a:r>
              <a:rPr lang="zh-CN" altLang="en-US" sz="1600" spc="225" dirty="0">
                <a:solidFill>
                  <a:prstClr val="white"/>
                </a:solidFill>
              </a:rPr>
              <a:t>．</a:t>
            </a:r>
            <a:r>
              <a:rPr lang="en-US" altLang="zh-CN" sz="1600" spc="225" dirty="0">
                <a:solidFill>
                  <a:prstClr val="white"/>
                </a:solidFill>
              </a:rPr>
              <a:t>2    D</a:t>
            </a:r>
            <a:r>
              <a:rPr lang="zh-CN" altLang="en-US" sz="1600" spc="225" dirty="0">
                <a:solidFill>
                  <a:prstClr val="white"/>
                </a:solidFill>
              </a:rPr>
              <a:t>．</a:t>
            </a:r>
            <a:r>
              <a:rPr lang="en-US" altLang="zh-CN" sz="1600" spc="225" dirty="0">
                <a:solidFill>
                  <a:prstClr val="white"/>
                </a:solidFill>
              </a:rPr>
              <a:t>3</a:t>
            </a:r>
            <a:endParaRPr lang="en-US" altLang="zh-CN" sz="1600" spc="225" dirty="0">
              <a:solidFill>
                <a:prstClr val="white"/>
              </a:solidFill>
            </a:endParaRPr>
          </a:p>
          <a:p>
            <a:pPr>
              <a:lnSpc>
                <a:spcPct val="150000"/>
              </a:lnSpc>
            </a:pPr>
            <a:r>
              <a:rPr lang="en-US" altLang="zh-CN" sz="1600" spc="225" dirty="0">
                <a:solidFill>
                  <a:prstClr val="white"/>
                </a:solidFill>
              </a:rPr>
              <a:t>4</a:t>
            </a:r>
            <a:r>
              <a:rPr lang="zh-CN" altLang="en-US" sz="1600" spc="225" dirty="0">
                <a:solidFill>
                  <a:prstClr val="white"/>
                </a:solidFill>
              </a:rPr>
              <a:t>．下列描述错误的是（ ）。</a:t>
            </a:r>
            <a:endParaRPr lang="zh-CN" altLang="en-US" sz="1600" spc="225" dirty="0">
              <a:solidFill>
                <a:prstClr val="white"/>
              </a:solidFill>
            </a:endParaRPr>
          </a:p>
          <a:p>
            <a:pPr>
              <a:lnSpc>
                <a:spcPct val="150000"/>
              </a:lnSpc>
            </a:pPr>
            <a:r>
              <a:rPr lang="en-US" altLang="zh-CN" sz="1600" spc="225" dirty="0">
                <a:solidFill>
                  <a:prstClr val="white"/>
                </a:solidFill>
              </a:rPr>
              <a:t>A</a:t>
            </a:r>
            <a:r>
              <a:rPr lang="zh-CN" altLang="en-US" sz="1600" spc="225" dirty="0">
                <a:solidFill>
                  <a:prstClr val="white"/>
                </a:solidFill>
              </a:rPr>
              <a:t>．</a:t>
            </a:r>
            <a:r>
              <a:rPr lang="en-US" altLang="zh-CN" sz="1600" spc="225" dirty="0">
                <a:solidFill>
                  <a:prstClr val="white"/>
                </a:solidFill>
              </a:rPr>
              <a:t>Python</a:t>
            </a:r>
            <a:r>
              <a:rPr lang="zh-CN" altLang="en-US" sz="1600" spc="225" dirty="0">
                <a:solidFill>
                  <a:prstClr val="white"/>
                </a:solidFill>
              </a:rPr>
              <a:t>是从</a:t>
            </a:r>
            <a:r>
              <a:rPr lang="en-US" altLang="zh-CN" sz="1600" spc="225" dirty="0">
                <a:solidFill>
                  <a:prstClr val="white"/>
                </a:solidFill>
              </a:rPr>
              <a:t>ABC</a:t>
            </a:r>
            <a:r>
              <a:rPr lang="zh-CN" altLang="en-US" sz="1600" spc="225" dirty="0">
                <a:solidFill>
                  <a:prstClr val="white"/>
                </a:solidFill>
              </a:rPr>
              <a:t>语言发展而来</a:t>
            </a:r>
            <a:endParaRPr lang="zh-CN" altLang="en-US" sz="1600" spc="225" dirty="0">
              <a:solidFill>
                <a:prstClr val="white"/>
              </a:solidFill>
            </a:endParaRPr>
          </a:p>
          <a:p>
            <a:pPr>
              <a:lnSpc>
                <a:spcPct val="150000"/>
              </a:lnSpc>
            </a:pPr>
            <a:r>
              <a:rPr lang="en-US" altLang="zh-CN" sz="1600" spc="225" dirty="0">
                <a:solidFill>
                  <a:prstClr val="white"/>
                </a:solidFill>
              </a:rPr>
              <a:t>B</a:t>
            </a:r>
            <a:r>
              <a:rPr lang="zh-CN" altLang="en-US" sz="1600" spc="225" dirty="0">
                <a:solidFill>
                  <a:prstClr val="white"/>
                </a:solidFill>
              </a:rPr>
              <a:t>．</a:t>
            </a:r>
            <a:r>
              <a:rPr lang="en-US" altLang="zh-CN" sz="1600" spc="225" dirty="0">
                <a:solidFill>
                  <a:prstClr val="white"/>
                </a:solidFill>
              </a:rPr>
              <a:t>Python</a:t>
            </a:r>
            <a:r>
              <a:rPr lang="zh-CN" altLang="en-US" sz="1600" spc="225" dirty="0">
                <a:solidFill>
                  <a:prstClr val="white"/>
                </a:solidFill>
              </a:rPr>
              <a:t>是一门高级计算机语言</a:t>
            </a:r>
            <a:endParaRPr lang="zh-CN" altLang="en-US" sz="1600" spc="225" dirty="0">
              <a:solidFill>
                <a:prstClr val="white"/>
              </a:solidFill>
            </a:endParaRPr>
          </a:p>
          <a:p>
            <a:pPr>
              <a:lnSpc>
                <a:spcPct val="150000"/>
              </a:lnSpc>
            </a:pPr>
            <a:r>
              <a:rPr lang="en-US" altLang="zh-CN" sz="1600" spc="225" dirty="0">
                <a:solidFill>
                  <a:prstClr val="white"/>
                </a:solidFill>
              </a:rPr>
              <a:t>C</a:t>
            </a:r>
            <a:r>
              <a:rPr lang="zh-CN" altLang="en-US" sz="1600" spc="225" dirty="0">
                <a:solidFill>
                  <a:prstClr val="white"/>
                </a:solidFill>
              </a:rPr>
              <a:t>．</a:t>
            </a:r>
            <a:r>
              <a:rPr lang="en-US" altLang="zh-CN" sz="1600" spc="225" dirty="0">
                <a:solidFill>
                  <a:prstClr val="white"/>
                </a:solidFill>
              </a:rPr>
              <a:t>Python</a:t>
            </a:r>
            <a:r>
              <a:rPr lang="zh-CN" altLang="en-US" sz="1600" spc="225" dirty="0">
                <a:solidFill>
                  <a:prstClr val="white"/>
                </a:solidFill>
              </a:rPr>
              <a:t>简单易学可读性高</a:t>
            </a:r>
            <a:endParaRPr lang="zh-CN" altLang="en-US" sz="1600" spc="225" dirty="0">
              <a:solidFill>
                <a:prstClr val="white"/>
              </a:solidFill>
            </a:endParaRPr>
          </a:p>
          <a:p>
            <a:pPr>
              <a:lnSpc>
                <a:spcPct val="150000"/>
              </a:lnSpc>
            </a:pPr>
            <a:r>
              <a:rPr lang="en-US" altLang="zh-CN" sz="1600" spc="225" dirty="0">
                <a:solidFill>
                  <a:prstClr val="white"/>
                </a:solidFill>
              </a:rPr>
              <a:t>D</a:t>
            </a:r>
            <a:r>
              <a:rPr lang="zh-CN" altLang="en-US" sz="1600" spc="225" dirty="0">
                <a:solidFill>
                  <a:prstClr val="white"/>
                </a:solidFill>
              </a:rPr>
              <a:t>．</a:t>
            </a:r>
            <a:r>
              <a:rPr lang="en-US" altLang="zh-CN" sz="1600" spc="225" dirty="0">
                <a:solidFill>
                  <a:prstClr val="white"/>
                </a:solidFill>
              </a:rPr>
              <a:t>Python</a:t>
            </a:r>
            <a:r>
              <a:rPr lang="zh-CN" altLang="en-US" sz="1600" spc="225" dirty="0">
                <a:solidFill>
                  <a:prstClr val="white"/>
                </a:solidFill>
              </a:rPr>
              <a:t>拥有丰富的第三方库</a:t>
            </a:r>
            <a:endParaRPr lang="zh-CN" altLang="en-US" sz="1600" spc="225" dirty="0">
              <a:solidFill>
                <a:prstClr val="white"/>
              </a:solidFill>
            </a:endParaRPr>
          </a:p>
          <a:p>
            <a:pPr>
              <a:lnSpc>
                <a:spcPct val="150000"/>
              </a:lnSpc>
            </a:pPr>
            <a:r>
              <a:rPr lang="en-US" altLang="zh-CN" sz="1600" spc="225" dirty="0">
                <a:solidFill>
                  <a:prstClr val="white"/>
                </a:solidFill>
              </a:rPr>
              <a:t>5</a:t>
            </a:r>
            <a:r>
              <a:rPr lang="zh-CN" altLang="en-US" sz="1600" spc="225" dirty="0">
                <a:solidFill>
                  <a:prstClr val="white"/>
                </a:solidFill>
              </a:rPr>
              <a:t>．</a:t>
            </a:r>
            <a:r>
              <a:rPr lang="en-US" altLang="zh-CN" sz="1600" spc="225" dirty="0">
                <a:solidFill>
                  <a:prstClr val="white"/>
                </a:solidFill>
              </a:rPr>
              <a:t>Python</a:t>
            </a:r>
            <a:r>
              <a:rPr lang="zh-CN" altLang="en-US" sz="1600" spc="225" dirty="0">
                <a:solidFill>
                  <a:prstClr val="white"/>
                </a:solidFill>
              </a:rPr>
              <a:t>程序源文件的扩展名是（ ）。</a:t>
            </a:r>
            <a:endParaRPr lang="zh-CN" altLang="en-US" sz="1600" spc="225" dirty="0">
              <a:solidFill>
                <a:prstClr val="white"/>
              </a:solidFill>
            </a:endParaRPr>
          </a:p>
          <a:p>
            <a:pPr>
              <a:lnSpc>
                <a:spcPct val="150000"/>
              </a:lnSpc>
            </a:pPr>
            <a:r>
              <a:rPr lang="en-US" altLang="zh-CN" sz="1600" spc="225" dirty="0">
                <a:solidFill>
                  <a:prstClr val="white"/>
                </a:solidFill>
              </a:rPr>
              <a:t>A</a:t>
            </a:r>
            <a:r>
              <a:rPr lang="zh-CN" altLang="en-US" sz="1600" spc="225" dirty="0">
                <a:solidFill>
                  <a:prstClr val="white"/>
                </a:solidFill>
              </a:rPr>
              <a:t>．</a:t>
            </a:r>
            <a:r>
              <a:rPr lang="en-US" altLang="zh-CN" sz="1600" spc="225" dirty="0">
                <a:solidFill>
                  <a:prstClr val="white"/>
                </a:solidFill>
              </a:rPr>
              <a:t>Python    B</a:t>
            </a:r>
            <a:r>
              <a:rPr lang="zh-CN" altLang="en-US" sz="1600" spc="225" dirty="0">
                <a:solidFill>
                  <a:prstClr val="white"/>
                </a:solidFill>
              </a:rPr>
              <a:t>．</a:t>
            </a:r>
            <a:r>
              <a:rPr lang="en-US" altLang="zh-CN" sz="1600" spc="225" dirty="0" err="1">
                <a:solidFill>
                  <a:prstClr val="white"/>
                </a:solidFill>
              </a:rPr>
              <a:t>pyc</a:t>
            </a:r>
            <a:r>
              <a:rPr lang="en-US" altLang="zh-CN" sz="1600" spc="225" dirty="0">
                <a:solidFill>
                  <a:prstClr val="white"/>
                </a:solidFill>
              </a:rPr>
              <a:t>    C</a:t>
            </a:r>
            <a:r>
              <a:rPr lang="zh-CN" altLang="en-US" sz="1600" spc="225" dirty="0">
                <a:solidFill>
                  <a:prstClr val="white"/>
                </a:solidFill>
              </a:rPr>
              <a:t>．</a:t>
            </a:r>
            <a:r>
              <a:rPr lang="en-US" altLang="zh-CN" sz="1600" spc="225" dirty="0">
                <a:solidFill>
                  <a:prstClr val="white"/>
                </a:solidFill>
              </a:rPr>
              <a:t>pp    D</a:t>
            </a:r>
            <a:r>
              <a:rPr lang="zh-CN" altLang="en-US" sz="1600" spc="225" dirty="0">
                <a:solidFill>
                  <a:prstClr val="white"/>
                </a:solidFill>
              </a:rPr>
              <a:t>．</a:t>
            </a:r>
            <a:r>
              <a:rPr lang="en-US" altLang="zh-CN" sz="1600" spc="225" dirty="0" err="1">
                <a:solidFill>
                  <a:prstClr val="white"/>
                </a:solidFill>
              </a:rPr>
              <a:t>py</a:t>
            </a:r>
            <a:endParaRPr lang="en-US" altLang="zh-CN" sz="1600" spc="225" dirty="0">
              <a:solidFill>
                <a:prstClr val="white"/>
              </a:solidFill>
            </a:endParaRPr>
          </a:p>
          <a:p>
            <a:pPr>
              <a:lnSpc>
                <a:spcPct val="150000"/>
              </a:lnSpc>
            </a:pPr>
            <a:r>
              <a:rPr lang="en-US" altLang="zh-CN" sz="1600" spc="225" dirty="0">
                <a:solidFill>
                  <a:prstClr val="white"/>
                </a:solidFill>
              </a:rPr>
              <a:t>6</a:t>
            </a:r>
            <a:r>
              <a:rPr lang="zh-CN" altLang="en-US" sz="1600" spc="225" dirty="0">
                <a:solidFill>
                  <a:prstClr val="white"/>
                </a:solidFill>
              </a:rPr>
              <a:t>．</a:t>
            </a:r>
            <a:r>
              <a:rPr lang="en-US" altLang="zh-CN" sz="1600" spc="225" dirty="0">
                <a:solidFill>
                  <a:prstClr val="white"/>
                </a:solidFill>
              </a:rPr>
              <a:t>Python</a:t>
            </a:r>
            <a:r>
              <a:rPr lang="zh-CN" altLang="en-US" sz="1600" spc="225" dirty="0">
                <a:solidFill>
                  <a:prstClr val="white"/>
                </a:solidFill>
              </a:rPr>
              <a:t>模块的三种组织方式不包括（）</a:t>
            </a:r>
            <a:endParaRPr lang="zh-CN" altLang="en-US" sz="1600" spc="225" dirty="0">
              <a:solidFill>
                <a:prstClr val="white"/>
              </a:solidFill>
            </a:endParaRPr>
          </a:p>
          <a:p>
            <a:pPr>
              <a:lnSpc>
                <a:spcPct val="150000"/>
              </a:lnSpc>
            </a:pPr>
            <a:r>
              <a:rPr lang="en-US" altLang="zh-CN" sz="1600" spc="225" dirty="0">
                <a:solidFill>
                  <a:prstClr val="white"/>
                </a:solidFill>
              </a:rPr>
              <a:t>A</a:t>
            </a:r>
            <a:r>
              <a:rPr lang="zh-CN" altLang="en-US" sz="1600" spc="225" dirty="0">
                <a:solidFill>
                  <a:prstClr val="white"/>
                </a:solidFill>
              </a:rPr>
              <a:t>．库    </a:t>
            </a:r>
            <a:r>
              <a:rPr lang="en-US" altLang="zh-CN" sz="1600" spc="225" dirty="0">
                <a:solidFill>
                  <a:prstClr val="white"/>
                </a:solidFill>
              </a:rPr>
              <a:t>B</a:t>
            </a:r>
            <a:r>
              <a:rPr lang="zh-CN" altLang="en-US" sz="1600" spc="225" dirty="0">
                <a:solidFill>
                  <a:prstClr val="white"/>
                </a:solidFill>
              </a:rPr>
              <a:t>．模块    </a:t>
            </a:r>
            <a:r>
              <a:rPr lang="en-US" altLang="zh-CN" sz="1600" spc="225" dirty="0">
                <a:solidFill>
                  <a:prstClr val="white"/>
                </a:solidFill>
              </a:rPr>
              <a:t>C</a:t>
            </a:r>
            <a:r>
              <a:rPr lang="zh-CN" altLang="en-US" sz="1600" spc="225" dirty="0">
                <a:solidFill>
                  <a:prstClr val="white"/>
                </a:solidFill>
              </a:rPr>
              <a:t>．包    </a:t>
            </a:r>
            <a:r>
              <a:rPr lang="en-US" altLang="zh-CN" sz="1600" spc="225" dirty="0">
                <a:solidFill>
                  <a:prstClr val="white"/>
                </a:solidFill>
              </a:rPr>
              <a:t>D</a:t>
            </a:r>
            <a:r>
              <a:rPr lang="zh-CN" altLang="en-US" sz="1600" spc="225" dirty="0">
                <a:solidFill>
                  <a:prstClr val="white"/>
                </a:solidFill>
              </a:rPr>
              <a:t>．子包</a:t>
            </a:r>
            <a:endParaRPr lang="zh-CN" altLang="en-US" sz="1600" spc="225" dirty="0">
              <a:solidFill>
                <a:prstClr val="white"/>
              </a:solidFill>
            </a:endParaRPr>
          </a:p>
        </p:txBody>
      </p:sp>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1.1.2 Python</a:t>
            </a:r>
            <a:r>
              <a:rPr lang="zh-CN" altLang="zh-CN" dirty="0"/>
              <a:t>的应用场合</a:t>
            </a:r>
            <a:endParaRPr lang="zh-CN" altLang="en-US" dirty="0"/>
          </a:p>
        </p:txBody>
      </p:sp>
      <p:sp>
        <p:nvSpPr>
          <p:cNvPr id="4" name="内容占位符 3"/>
          <p:cNvSpPr>
            <a:spLocks noGrp="1"/>
          </p:cNvSpPr>
          <p:nvPr>
            <p:ph sz="quarter" idx="15"/>
          </p:nvPr>
        </p:nvSpPr>
        <p:spPr>
          <a:xfrm>
            <a:off x="244802" y="104401"/>
            <a:ext cx="3732213" cy="571500"/>
          </a:xfrm>
        </p:spPr>
        <p:txBody>
          <a:bodyPr/>
          <a:lstStyle/>
          <a:p>
            <a:r>
              <a:rPr lang="en-US" altLang="zh-CN" dirty="0"/>
              <a:t>1.1 Python </a:t>
            </a:r>
            <a:r>
              <a:rPr lang="zh-CN" altLang="en-US" dirty="0"/>
              <a:t>简介</a:t>
            </a:r>
            <a:endParaRPr lang="zh-CN" altLang="en-US" dirty="0"/>
          </a:p>
          <a:p>
            <a:endParaRPr lang="zh-CN" altLang="en-US" dirty="0"/>
          </a:p>
        </p:txBody>
      </p:sp>
      <p:sp>
        <p:nvSpPr>
          <p:cNvPr id="5" name="Freeform 3"/>
          <p:cNvSpPr/>
          <p:nvPr/>
        </p:nvSpPr>
        <p:spPr bwMode="auto">
          <a:xfrm>
            <a:off x="3145358" y="2592214"/>
            <a:ext cx="387350" cy="2787650"/>
          </a:xfrm>
          <a:custGeom>
            <a:avLst/>
            <a:gdLst>
              <a:gd name="T0" fmla="*/ 0 w 227"/>
              <a:gd name="T1" fmla="*/ 0 h 2178"/>
              <a:gd name="T2" fmla="*/ 2147483647 w 227"/>
              <a:gd name="T3" fmla="*/ 0 h 2178"/>
              <a:gd name="T4" fmla="*/ 2147483647 w 227"/>
              <a:gd name="T5" fmla="*/ 2147483647 h 2178"/>
              <a:gd name="T6" fmla="*/ 0 w 227"/>
              <a:gd name="T7" fmla="*/ 2147483647 h 21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7" h="2178">
                <a:moveTo>
                  <a:pt x="0" y="0"/>
                </a:moveTo>
                <a:lnTo>
                  <a:pt x="227" y="0"/>
                </a:lnTo>
                <a:lnTo>
                  <a:pt x="227" y="2178"/>
                </a:lnTo>
                <a:lnTo>
                  <a:pt x="0" y="2178"/>
                </a:lnTo>
              </a:path>
            </a:pathLst>
          </a:custGeom>
          <a:noFill/>
          <a:ln w="19050" cap="flat" cmpd="sng">
            <a:solidFill>
              <a:srgbClr val="5F5F5F"/>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6" name="Line 4"/>
          <p:cNvSpPr>
            <a:spLocks noChangeShapeType="1"/>
          </p:cNvSpPr>
          <p:nvPr/>
        </p:nvSpPr>
        <p:spPr bwMode="auto">
          <a:xfrm>
            <a:off x="3161233" y="4384502"/>
            <a:ext cx="773113" cy="0"/>
          </a:xfrm>
          <a:prstGeom prst="line">
            <a:avLst/>
          </a:prstGeom>
          <a:noFill/>
          <a:ln w="19050">
            <a:solidFill>
              <a:srgbClr val="5F5F5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7" name="Line 5"/>
          <p:cNvSpPr>
            <a:spLocks noChangeShapeType="1"/>
          </p:cNvSpPr>
          <p:nvPr/>
        </p:nvSpPr>
        <p:spPr bwMode="auto">
          <a:xfrm>
            <a:off x="3145358" y="3520902"/>
            <a:ext cx="387350" cy="0"/>
          </a:xfrm>
          <a:prstGeom prst="line">
            <a:avLst/>
          </a:prstGeom>
          <a:noFill/>
          <a:ln w="19050">
            <a:solidFill>
              <a:srgbClr val="5F5F5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8" name="Freeform 7"/>
          <p:cNvSpPr/>
          <p:nvPr/>
        </p:nvSpPr>
        <p:spPr bwMode="auto">
          <a:xfrm rot="10800000">
            <a:off x="5898083" y="2539827"/>
            <a:ext cx="385763" cy="2787650"/>
          </a:xfrm>
          <a:custGeom>
            <a:avLst/>
            <a:gdLst>
              <a:gd name="T0" fmla="*/ 0 w 227"/>
              <a:gd name="T1" fmla="*/ 0 h 2178"/>
              <a:gd name="T2" fmla="*/ 2147483647 w 227"/>
              <a:gd name="T3" fmla="*/ 0 h 2178"/>
              <a:gd name="T4" fmla="*/ 2147483647 w 227"/>
              <a:gd name="T5" fmla="*/ 2147483647 h 2178"/>
              <a:gd name="T6" fmla="*/ 0 w 227"/>
              <a:gd name="T7" fmla="*/ 2147483647 h 21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7" h="2178">
                <a:moveTo>
                  <a:pt x="0" y="0"/>
                </a:moveTo>
                <a:lnTo>
                  <a:pt x="227" y="0"/>
                </a:lnTo>
                <a:lnTo>
                  <a:pt x="227" y="2178"/>
                </a:lnTo>
                <a:lnTo>
                  <a:pt x="0" y="2178"/>
                </a:lnTo>
              </a:path>
            </a:pathLst>
          </a:custGeom>
          <a:noFill/>
          <a:ln w="19050" cap="flat" cmpd="sng">
            <a:solidFill>
              <a:srgbClr val="5F5F5F"/>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9" name="Line 8"/>
          <p:cNvSpPr>
            <a:spLocks noChangeShapeType="1"/>
          </p:cNvSpPr>
          <p:nvPr/>
        </p:nvSpPr>
        <p:spPr bwMode="auto">
          <a:xfrm rot="10800000">
            <a:off x="5537721" y="4392439"/>
            <a:ext cx="773112" cy="0"/>
          </a:xfrm>
          <a:prstGeom prst="line">
            <a:avLst/>
          </a:prstGeom>
          <a:noFill/>
          <a:ln w="19050">
            <a:solidFill>
              <a:srgbClr val="5F5F5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10" name="Line 10"/>
          <p:cNvSpPr>
            <a:spLocks noChangeShapeType="1"/>
          </p:cNvSpPr>
          <p:nvPr/>
        </p:nvSpPr>
        <p:spPr bwMode="auto">
          <a:xfrm rot="10800000">
            <a:off x="5898083" y="3468514"/>
            <a:ext cx="385763" cy="0"/>
          </a:xfrm>
          <a:prstGeom prst="line">
            <a:avLst/>
          </a:prstGeom>
          <a:noFill/>
          <a:ln w="19050">
            <a:solidFill>
              <a:srgbClr val="5F5F5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11" name="Rectangle 11"/>
          <p:cNvSpPr>
            <a:spLocks noChangeArrowheads="1"/>
          </p:cNvSpPr>
          <p:nvPr/>
        </p:nvSpPr>
        <p:spPr bwMode="auto">
          <a:xfrm>
            <a:off x="6337821" y="2200102"/>
            <a:ext cx="2335212" cy="679450"/>
          </a:xfrm>
          <a:prstGeom prst="rect">
            <a:avLst/>
          </a:prstGeom>
          <a:gradFill rotWithShape="1">
            <a:gsLst>
              <a:gs pos="0">
                <a:srgbClr val="FFFFFF"/>
              </a:gs>
              <a:gs pos="100000">
                <a:srgbClr val="DDDDDD"/>
              </a:gs>
            </a:gsLst>
            <a:lin ang="2700000" scaled="1"/>
          </a:gradFill>
          <a:ln w="9525" algn="ctr">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⑤</a:t>
            </a:r>
            <a:r>
              <a:rPr lang="zh-CN" altLang="en-US" sz="1400" noProof="0" dirty="0">
                <a:solidFill>
                  <a:schemeClr val="tx1">
                    <a:lumMod val="75000"/>
                    <a:lumOff val="25000"/>
                  </a:schemeClr>
                </a:solidFill>
                <a:latin typeface="微软雅黑" panose="020B0503020204020204" pitchFamily="34" charset="-122"/>
                <a:ea typeface="微软雅黑" panose="020B0503020204020204" pitchFamily="34" charset="-122"/>
              </a:rPr>
              <a:t>自动化</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运维</a:t>
            </a:r>
            <a:endParaRPr kumimoji="0" lang="en-US"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20204" pitchFamily="34" charset="0"/>
              <a:buChar char="•"/>
              <a:defRPr/>
            </a:pPr>
            <a:r>
              <a:rPr lang="en-US" altLang="zh-CN" sz="1050" b="0" dirty="0">
                <a:solidFill>
                  <a:schemeClr val="tx1">
                    <a:lumMod val="75000"/>
                    <a:lumOff val="25000"/>
                  </a:schemeClr>
                </a:solidFill>
                <a:latin typeface="微软雅黑" panose="020B0503020204020204" pitchFamily="34" charset="-122"/>
                <a:ea typeface="微软雅黑" panose="020B0503020204020204" pitchFamily="34" charset="-122"/>
              </a:rPr>
              <a:t>selenium</a:t>
            </a:r>
            <a:endParaRPr kumimoji="0" lang="en-US" altLang="zh-CN"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 name="Rectangle 12"/>
          <p:cNvSpPr>
            <a:spLocks noChangeArrowheads="1"/>
          </p:cNvSpPr>
          <p:nvPr/>
        </p:nvSpPr>
        <p:spPr bwMode="auto">
          <a:xfrm>
            <a:off x="6337821" y="3119264"/>
            <a:ext cx="2335212" cy="677863"/>
          </a:xfrm>
          <a:prstGeom prst="rect">
            <a:avLst/>
          </a:prstGeom>
          <a:gradFill rotWithShape="1">
            <a:gsLst>
              <a:gs pos="0">
                <a:srgbClr val="FFFFFF"/>
              </a:gs>
              <a:gs pos="100000">
                <a:srgbClr val="DDDDDD"/>
              </a:gs>
            </a:gsLst>
            <a:lin ang="2700000" scaled="1"/>
          </a:gradFill>
          <a:ln w="9525" algn="ctr">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⑥</a:t>
            </a:r>
            <a:r>
              <a:rPr lang="en-US" altLang="zh-CN" sz="1400" noProof="0" dirty="0">
                <a:solidFill>
                  <a:schemeClr val="tx1">
                    <a:lumMod val="75000"/>
                    <a:lumOff val="25000"/>
                  </a:schemeClr>
                </a:solidFill>
                <a:latin typeface="微软雅黑" panose="020B0503020204020204" pitchFamily="34" charset="-122"/>
                <a:ea typeface="微软雅黑" panose="020B0503020204020204" pitchFamily="34" charset="-122"/>
              </a:rPr>
              <a:t>WEB</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开发</a:t>
            </a:r>
            <a:endParaRPr kumimoji="0" lang="en-US"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171450" lvl="0" indent="-171450">
              <a:lnSpc>
                <a:spcPct val="120000"/>
              </a:lnSpc>
              <a:buFont typeface="Arial" panose="020B0604020202020204" pitchFamily="34" charset="0"/>
              <a:buChar char="•"/>
              <a:defRPr/>
            </a:pPr>
            <a:r>
              <a:rPr lang="en-US" altLang="zh-CN" sz="1050" b="0" dirty="0">
                <a:solidFill>
                  <a:schemeClr val="tx1">
                    <a:lumMod val="75000"/>
                    <a:lumOff val="25000"/>
                  </a:schemeClr>
                </a:solidFill>
              </a:rPr>
              <a:t>Web</a:t>
            </a:r>
            <a:r>
              <a:rPr lang="zh-CN" altLang="en-US" sz="1050" b="0" dirty="0">
                <a:solidFill>
                  <a:schemeClr val="tx1">
                    <a:lumMod val="75000"/>
                    <a:lumOff val="25000"/>
                  </a:schemeClr>
                </a:solidFill>
              </a:rPr>
              <a:t>框架如</a:t>
            </a:r>
            <a:r>
              <a:rPr lang="en-US" altLang="zh-CN" sz="1050" b="0" dirty="0">
                <a:solidFill>
                  <a:schemeClr val="tx1">
                    <a:lumMod val="75000"/>
                    <a:lumOff val="25000"/>
                  </a:schemeClr>
                </a:solidFill>
              </a:rPr>
              <a:t>Django</a:t>
            </a:r>
            <a:r>
              <a:rPr lang="zh-CN" altLang="en-US" sz="1050" b="0" dirty="0">
                <a:solidFill>
                  <a:schemeClr val="tx1">
                    <a:lumMod val="75000"/>
                    <a:lumOff val="25000"/>
                  </a:schemeClr>
                </a:solidFill>
              </a:rPr>
              <a:t>，</a:t>
            </a:r>
            <a:r>
              <a:rPr lang="en-US" altLang="zh-CN" sz="1050" b="0" dirty="0">
                <a:solidFill>
                  <a:schemeClr val="tx1">
                    <a:lumMod val="75000"/>
                    <a:lumOff val="25000"/>
                  </a:schemeClr>
                </a:solidFill>
              </a:rPr>
              <a:t>web2py</a:t>
            </a:r>
            <a:r>
              <a:rPr lang="zh-CN" altLang="en-US" sz="1050" b="0" dirty="0">
                <a:solidFill>
                  <a:schemeClr val="tx1">
                    <a:lumMod val="75000"/>
                    <a:lumOff val="25000"/>
                  </a:schemeClr>
                </a:solidFill>
              </a:rPr>
              <a:t>等</a:t>
            </a:r>
            <a:endPar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3" name="Rectangle 13"/>
          <p:cNvSpPr>
            <a:spLocks noChangeArrowheads="1"/>
          </p:cNvSpPr>
          <p:nvPr/>
        </p:nvSpPr>
        <p:spPr bwMode="auto">
          <a:xfrm>
            <a:off x="6337821" y="4043189"/>
            <a:ext cx="2335212" cy="679450"/>
          </a:xfrm>
          <a:prstGeom prst="rect">
            <a:avLst/>
          </a:prstGeom>
          <a:gradFill rotWithShape="1">
            <a:gsLst>
              <a:gs pos="0">
                <a:srgbClr val="FFFFFF"/>
              </a:gs>
              <a:gs pos="100000">
                <a:srgbClr val="DDDDDD"/>
              </a:gs>
            </a:gsLst>
            <a:lin ang="2700000" scaled="1"/>
          </a:gradFill>
          <a:ln w="9525" algn="ctr">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⑦</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科学计算</a:t>
            </a:r>
            <a:endParaRPr kumimoji="0" lang="en-US"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171450" lvl="0" indent="-171450">
              <a:lnSpc>
                <a:spcPct val="120000"/>
              </a:lnSpc>
              <a:buFont typeface="Arial" panose="020B0604020202020204" pitchFamily="34" charset="0"/>
              <a:buChar char="•"/>
              <a:defRPr/>
            </a:pPr>
            <a:r>
              <a:rPr lang="en-US" altLang="zh-CN" sz="1050" b="0" dirty="0" err="1">
                <a:solidFill>
                  <a:schemeClr val="tx1">
                    <a:lumMod val="75000"/>
                    <a:lumOff val="25000"/>
                  </a:schemeClr>
                </a:solidFill>
              </a:rPr>
              <a:t>NumPy</a:t>
            </a:r>
            <a:r>
              <a:rPr lang="zh-CN" altLang="en-US" sz="1050" b="0" dirty="0">
                <a:solidFill>
                  <a:schemeClr val="tx1">
                    <a:lumMod val="75000"/>
                    <a:lumOff val="25000"/>
                  </a:schemeClr>
                </a:solidFill>
              </a:rPr>
              <a:t>，</a:t>
            </a:r>
            <a:r>
              <a:rPr lang="en-US" altLang="zh-CN" sz="1050" b="0" dirty="0" err="1">
                <a:solidFill>
                  <a:schemeClr val="tx1">
                    <a:lumMod val="75000"/>
                    <a:lumOff val="25000"/>
                  </a:schemeClr>
                </a:solidFill>
              </a:rPr>
              <a:t>SciPy</a:t>
            </a:r>
            <a:r>
              <a:rPr lang="zh-CN" altLang="en-US" sz="1050" b="0" dirty="0">
                <a:solidFill>
                  <a:schemeClr val="tx1">
                    <a:lumMod val="75000"/>
                    <a:lumOff val="25000"/>
                  </a:schemeClr>
                </a:solidFill>
              </a:rPr>
              <a:t>，</a:t>
            </a:r>
            <a:r>
              <a:rPr lang="en-US" altLang="zh-CN" sz="1050" b="0" dirty="0" err="1">
                <a:solidFill>
                  <a:schemeClr val="tx1">
                    <a:lumMod val="75000"/>
                    <a:lumOff val="25000"/>
                  </a:schemeClr>
                </a:solidFill>
              </a:rPr>
              <a:t>Matplotlib</a:t>
            </a:r>
            <a:endParaRPr kumimoji="0" lang="en-US" altLang="zh-CN" sz="1050" b="0" i="0" u="none" strike="noStrike" kern="1200" cap="none" spc="0" normalizeH="0" baseline="0" noProof="0" dirty="0" err="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4" name="Rectangle 14"/>
          <p:cNvSpPr>
            <a:spLocks noChangeArrowheads="1"/>
          </p:cNvSpPr>
          <p:nvPr/>
        </p:nvSpPr>
        <p:spPr bwMode="auto">
          <a:xfrm>
            <a:off x="6337821" y="4987752"/>
            <a:ext cx="2335212" cy="679450"/>
          </a:xfrm>
          <a:prstGeom prst="rect">
            <a:avLst/>
          </a:prstGeom>
          <a:gradFill rotWithShape="1">
            <a:gsLst>
              <a:gs pos="0">
                <a:srgbClr val="FFFFFF"/>
              </a:gs>
              <a:gs pos="100000">
                <a:srgbClr val="DDDDDD"/>
              </a:gs>
            </a:gsLst>
            <a:lin ang="2700000" scaled="1"/>
          </a:gradFill>
          <a:ln w="9525" algn="ctr">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⑧</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常规软件开发</a:t>
            </a:r>
            <a:endParaRPr kumimoji="0" lang="en-US"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20204" pitchFamily="34" charset="0"/>
              <a:buChar char="•"/>
              <a:defRPr/>
            </a:pPr>
            <a:r>
              <a:rPr lang="zh-CN" altLang="en-US" sz="1050" b="0" dirty="0">
                <a:solidFill>
                  <a:schemeClr val="tx1">
                    <a:lumMod val="75000"/>
                    <a:lumOff val="25000"/>
                  </a:schemeClr>
                </a:solidFill>
                <a:latin typeface="微软雅黑" panose="020B0503020204020204" pitchFamily="34" charset="-122"/>
                <a:ea typeface="微软雅黑" panose="020B0503020204020204" pitchFamily="34" charset="-122"/>
              </a:rPr>
              <a:t>软件开发、脚本编写、网络编程</a:t>
            </a:r>
            <a:endPar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5" name="Rectangle 16"/>
          <p:cNvSpPr>
            <a:spLocks noChangeArrowheads="1"/>
          </p:cNvSpPr>
          <p:nvPr/>
        </p:nvSpPr>
        <p:spPr bwMode="auto">
          <a:xfrm>
            <a:off x="779983" y="2252489"/>
            <a:ext cx="2335213" cy="679450"/>
          </a:xfrm>
          <a:prstGeom prst="rect">
            <a:avLst/>
          </a:prstGeom>
          <a:gradFill rotWithShape="1">
            <a:gsLst>
              <a:gs pos="0">
                <a:srgbClr val="FFFFFF"/>
              </a:gs>
              <a:gs pos="100000">
                <a:srgbClr val="DDDDDD"/>
              </a:gs>
            </a:gsLst>
            <a:lin ang="2700000" scaled="1"/>
          </a:gradFill>
          <a:ln w="9525" algn="ctr">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①</a:t>
            </a:r>
            <a:r>
              <a:rPr kumimoji="0" lang="zh-CN" altLang="en-US"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人工智能</a:t>
            </a:r>
            <a:endParaRPr kumimoji="0" lang="en-US"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171450" lvl="0" indent="-171450">
              <a:lnSpc>
                <a:spcPct val="120000"/>
              </a:lnSpc>
              <a:buFont typeface="Arial" panose="020B0604020202020204" pitchFamily="34" charset="0"/>
              <a:buChar char="•"/>
              <a:defRPr/>
            </a:pPr>
            <a:r>
              <a:rPr lang="zh-CN" altLang="en-US" sz="1050" b="0" dirty="0">
                <a:solidFill>
                  <a:schemeClr val="tx1">
                    <a:lumMod val="75000"/>
                    <a:lumOff val="25000"/>
                  </a:schemeClr>
                </a:solidFill>
              </a:rPr>
              <a:t>机器学习、神经网络、深度学习</a:t>
            </a:r>
            <a:endPar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6" name="Rectangle 17"/>
          <p:cNvSpPr>
            <a:spLocks noChangeArrowheads="1"/>
          </p:cNvSpPr>
          <p:nvPr/>
        </p:nvSpPr>
        <p:spPr bwMode="auto">
          <a:xfrm>
            <a:off x="779983" y="3171652"/>
            <a:ext cx="2335213" cy="677862"/>
          </a:xfrm>
          <a:prstGeom prst="rect">
            <a:avLst/>
          </a:prstGeom>
          <a:gradFill rotWithShape="1">
            <a:gsLst>
              <a:gs pos="0">
                <a:srgbClr val="FFFFFF"/>
              </a:gs>
              <a:gs pos="100000">
                <a:srgbClr val="DDDDDD"/>
              </a:gs>
            </a:gsLst>
            <a:lin ang="2700000" scaled="1"/>
          </a:gradFill>
          <a:ln w="9525" algn="ctr">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②</a:t>
            </a:r>
            <a:r>
              <a:rPr kumimoji="0" lang="zh-CN" altLang="en-US"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云计算</a:t>
            </a:r>
            <a:endParaRPr kumimoji="0" lang="en-US"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171450" lvl="0" indent="-171450">
              <a:lnSpc>
                <a:spcPct val="120000"/>
              </a:lnSpc>
              <a:buFont typeface="Arial" panose="020B0604020202020204" pitchFamily="34" charset="0"/>
              <a:buChar char="•"/>
              <a:defRPr/>
            </a:pPr>
            <a:r>
              <a:rPr lang="zh-CN" altLang="en-US" sz="1050" b="0" dirty="0">
                <a:solidFill>
                  <a:schemeClr val="tx1">
                    <a:lumMod val="75000"/>
                    <a:lumOff val="25000"/>
                  </a:schemeClr>
                </a:solidFill>
              </a:rPr>
              <a:t>开源云计算解决方案</a:t>
            </a:r>
            <a:r>
              <a:rPr lang="en-US" altLang="zh-CN" sz="1050" b="0" dirty="0">
                <a:solidFill>
                  <a:schemeClr val="tx1">
                    <a:lumMod val="75000"/>
                    <a:lumOff val="25000"/>
                  </a:schemeClr>
                </a:solidFill>
              </a:rPr>
              <a:t>OpenStack</a:t>
            </a:r>
            <a:endParaRPr kumimoji="0" lang="en-US" altLang="zh-CN"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7" name="Rectangle 18"/>
          <p:cNvSpPr>
            <a:spLocks noChangeArrowheads="1"/>
          </p:cNvSpPr>
          <p:nvPr/>
        </p:nvSpPr>
        <p:spPr bwMode="auto">
          <a:xfrm>
            <a:off x="779983" y="4095577"/>
            <a:ext cx="2335213" cy="679450"/>
          </a:xfrm>
          <a:prstGeom prst="rect">
            <a:avLst/>
          </a:prstGeom>
          <a:gradFill rotWithShape="1">
            <a:gsLst>
              <a:gs pos="0">
                <a:srgbClr val="FFFFFF"/>
              </a:gs>
              <a:gs pos="100000">
                <a:srgbClr val="DDDDDD"/>
              </a:gs>
            </a:gsLst>
            <a:lin ang="2700000" scaled="1"/>
          </a:gradFill>
          <a:ln w="9525" algn="ctr">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③</a:t>
            </a:r>
            <a:r>
              <a:rPr kumimoji="0" lang="zh-CN" altLang="en-US"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大数据</a:t>
            </a:r>
            <a:endParaRPr kumimoji="0" lang="en-US"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20204" pitchFamily="34" charset="0"/>
              <a:buChar char="•"/>
              <a:defRPr/>
            </a:pPr>
            <a:r>
              <a:rPr lang="zh-CN" altLang="en-US" sz="1050" b="0" dirty="0">
                <a:solidFill>
                  <a:schemeClr val="tx1">
                    <a:lumMod val="75000"/>
                    <a:lumOff val="25000"/>
                  </a:schemeClr>
                </a:solidFill>
                <a:latin typeface="微软雅黑" panose="020B0503020204020204" pitchFamily="34" charset="-122"/>
                <a:ea typeface="微软雅黑" panose="020B0503020204020204" pitchFamily="34" charset="-122"/>
              </a:rPr>
              <a:t>数据分析、数据可视化、数据挖掘</a:t>
            </a:r>
            <a:endPar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8" name="Rectangle 19"/>
          <p:cNvSpPr>
            <a:spLocks noChangeArrowheads="1"/>
          </p:cNvSpPr>
          <p:nvPr/>
        </p:nvSpPr>
        <p:spPr bwMode="auto">
          <a:xfrm>
            <a:off x="779983" y="5040139"/>
            <a:ext cx="2335213" cy="679450"/>
          </a:xfrm>
          <a:prstGeom prst="rect">
            <a:avLst/>
          </a:prstGeom>
          <a:gradFill rotWithShape="1">
            <a:gsLst>
              <a:gs pos="0">
                <a:srgbClr val="FFFFFF"/>
              </a:gs>
              <a:gs pos="100000">
                <a:srgbClr val="DDDDDD"/>
              </a:gs>
            </a:gsLst>
            <a:lin ang="2700000" scaled="1"/>
          </a:gradFill>
          <a:ln w="9525" algn="ctr">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④</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网络爬虫</a:t>
            </a:r>
            <a:endParaRPr kumimoji="0" lang="en-US"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171450" lvl="0" indent="-171450">
              <a:lnSpc>
                <a:spcPct val="120000"/>
              </a:lnSpc>
              <a:buFont typeface="Arial" panose="020B0604020202020204" pitchFamily="34" charset="0"/>
              <a:buChar char="•"/>
              <a:defRPr/>
            </a:pPr>
            <a:r>
              <a:rPr lang="zh-CN" altLang="en-US" sz="1050" b="0" dirty="0">
                <a:solidFill>
                  <a:schemeClr val="tx1">
                    <a:lumMod val="75000"/>
                    <a:lumOff val="25000"/>
                  </a:schemeClr>
                </a:solidFill>
                <a:latin typeface="微软雅黑" panose="020B0503020204020204" pitchFamily="34" charset="-122"/>
                <a:ea typeface="微软雅黑" panose="020B0503020204020204" pitchFamily="34" charset="-122"/>
              </a:rPr>
              <a:t>主流爬虫设计语言，</a:t>
            </a:r>
            <a:r>
              <a:rPr lang="en-US" altLang="zh-CN" sz="1050" b="0" dirty="0" err="1">
                <a:solidFill>
                  <a:schemeClr val="tx1">
                    <a:lumMod val="75000"/>
                    <a:lumOff val="25000"/>
                  </a:schemeClr>
                </a:solidFill>
                <a:latin typeface="微软雅黑" panose="020B0503020204020204" pitchFamily="34" charset="-122"/>
                <a:ea typeface="微软雅黑" panose="020B0503020204020204" pitchFamily="34" charset="-122"/>
              </a:rPr>
              <a:t>Scrapy</a:t>
            </a:r>
            <a:r>
              <a:rPr lang="zh-CN" altLang="en-US" sz="1050" b="0" dirty="0">
                <a:solidFill>
                  <a:schemeClr val="tx1">
                    <a:lumMod val="75000"/>
                    <a:lumOff val="25000"/>
                  </a:schemeClr>
                </a:solidFill>
                <a:latin typeface="微软雅黑" panose="020B0503020204020204" pitchFamily="34" charset="-122"/>
                <a:ea typeface="微软雅黑" panose="020B0503020204020204" pitchFamily="34" charset="-122"/>
              </a:rPr>
              <a:t>框架</a:t>
            </a:r>
            <a:endPar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9" name="Oval 22"/>
          <p:cNvSpPr>
            <a:spLocks noChangeArrowheads="1"/>
          </p:cNvSpPr>
          <p:nvPr/>
        </p:nvSpPr>
        <p:spPr bwMode="gray">
          <a:xfrm>
            <a:off x="3889896" y="3549477"/>
            <a:ext cx="1671637" cy="1646237"/>
          </a:xfrm>
          <a:prstGeom prst="ellipse">
            <a:avLst/>
          </a:prstGeom>
          <a:solidFill>
            <a:srgbClr val="0066CC"/>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lgn="ctr" fontAlgn="base">
              <a:spcBef>
                <a:spcPct val="0"/>
              </a:spcBef>
              <a:spcAft>
                <a:spcPct val="0"/>
              </a:spcAft>
            </a:pPr>
            <a:endParaRPr lang="zh-CN" altLang="zh-CN" b="1">
              <a:solidFill>
                <a:srgbClr val="FFFFFF"/>
              </a:solidFill>
              <a:latin typeface="微软雅黑" panose="020B0503020204020204" pitchFamily="34" charset="-122"/>
              <a:ea typeface="微软雅黑" panose="020B0503020204020204" pitchFamily="34" charset="-122"/>
            </a:endParaRPr>
          </a:p>
        </p:txBody>
      </p:sp>
      <p:grpSp>
        <p:nvGrpSpPr>
          <p:cNvPr id="20" name="Group 25"/>
          <p:cNvGrpSpPr/>
          <p:nvPr/>
        </p:nvGrpSpPr>
        <p:grpSpPr bwMode="auto">
          <a:xfrm>
            <a:off x="3999433" y="4846464"/>
            <a:ext cx="1454150" cy="287338"/>
            <a:chOff x="2395" y="2655"/>
            <a:chExt cx="952" cy="188"/>
          </a:xfrm>
        </p:grpSpPr>
        <p:sp>
          <p:nvSpPr>
            <p:cNvPr id="21" name="AutoShape 26"/>
            <p:cNvSpPr>
              <a:spLocks noChangeArrowheads="1"/>
            </p:cNvSpPr>
            <p:nvPr/>
          </p:nvSpPr>
          <p:spPr bwMode="ltGray">
            <a:xfrm rot="3965706" flipH="1" flipV="1">
              <a:off x="2991" y="2437"/>
              <a:ext cx="138" cy="574"/>
            </a:xfrm>
            <a:prstGeom prst="moon">
              <a:avLst>
                <a:gd name="adj" fmla="val 49773"/>
              </a:avLst>
            </a:prstGeom>
            <a:solidFill>
              <a:srgbClr val="F8F8F8">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sp>
          <p:nvSpPr>
            <p:cNvPr id="22" name="AutoShape 27"/>
            <p:cNvSpPr>
              <a:spLocks noChangeArrowheads="1"/>
            </p:cNvSpPr>
            <p:nvPr/>
          </p:nvSpPr>
          <p:spPr bwMode="ltGray">
            <a:xfrm rot="4780856" flipH="1" flipV="1">
              <a:off x="2902" y="2472"/>
              <a:ext cx="138" cy="573"/>
            </a:xfrm>
            <a:prstGeom prst="moon">
              <a:avLst>
                <a:gd name="adj" fmla="val 49773"/>
              </a:avLst>
            </a:prstGeom>
            <a:solidFill>
              <a:srgbClr val="F8F8F8">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sp>
          <p:nvSpPr>
            <p:cNvPr id="23" name="AutoShape 28"/>
            <p:cNvSpPr>
              <a:spLocks noChangeArrowheads="1"/>
            </p:cNvSpPr>
            <p:nvPr/>
          </p:nvSpPr>
          <p:spPr bwMode="ltGray">
            <a:xfrm rot="5076502" flipH="1" flipV="1">
              <a:off x="2847" y="2480"/>
              <a:ext cx="138" cy="574"/>
            </a:xfrm>
            <a:prstGeom prst="moon">
              <a:avLst>
                <a:gd name="adj" fmla="val 49773"/>
              </a:avLst>
            </a:prstGeom>
            <a:solidFill>
              <a:srgbClr val="F8F8F8">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sp>
          <p:nvSpPr>
            <p:cNvPr id="24" name="AutoShape 29"/>
            <p:cNvSpPr>
              <a:spLocks noChangeArrowheads="1"/>
            </p:cNvSpPr>
            <p:nvPr/>
          </p:nvSpPr>
          <p:spPr bwMode="ltGray">
            <a:xfrm rot="5608887" flipH="1" flipV="1">
              <a:off x="2782" y="2487"/>
              <a:ext cx="138" cy="574"/>
            </a:xfrm>
            <a:prstGeom prst="moon">
              <a:avLst>
                <a:gd name="adj" fmla="val 49773"/>
              </a:avLst>
            </a:prstGeom>
            <a:solidFill>
              <a:srgbClr val="F8F8F8">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sp>
          <p:nvSpPr>
            <p:cNvPr id="25" name="AutoShape 30"/>
            <p:cNvSpPr>
              <a:spLocks noChangeArrowheads="1"/>
            </p:cNvSpPr>
            <p:nvPr/>
          </p:nvSpPr>
          <p:spPr bwMode="ltGray">
            <a:xfrm rot="5319246" flipH="1" flipV="1">
              <a:off x="2824" y="2487"/>
              <a:ext cx="138" cy="574"/>
            </a:xfrm>
            <a:prstGeom prst="moon">
              <a:avLst>
                <a:gd name="adj" fmla="val 49773"/>
              </a:avLst>
            </a:prstGeom>
            <a:solidFill>
              <a:srgbClr val="F8F8F8">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sp>
          <p:nvSpPr>
            <p:cNvPr id="26" name="AutoShape 31"/>
            <p:cNvSpPr>
              <a:spLocks noChangeArrowheads="1"/>
            </p:cNvSpPr>
            <p:nvPr/>
          </p:nvSpPr>
          <p:spPr bwMode="ltGray">
            <a:xfrm rot="6134397" flipH="1" flipV="1">
              <a:off x="2729" y="2486"/>
              <a:ext cx="138" cy="573"/>
            </a:xfrm>
            <a:prstGeom prst="moon">
              <a:avLst>
                <a:gd name="adj" fmla="val 49773"/>
              </a:avLst>
            </a:prstGeom>
            <a:solidFill>
              <a:srgbClr val="F8F8F8">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sp>
          <p:nvSpPr>
            <p:cNvPr id="27" name="AutoShape 32"/>
            <p:cNvSpPr>
              <a:spLocks noChangeArrowheads="1"/>
            </p:cNvSpPr>
            <p:nvPr/>
          </p:nvSpPr>
          <p:spPr bwMode="ltGray">
            <a:xfrm rot="6430042" flipH="1" flipV="1">
              <a:off x="2674" y="2472"/>
              <a:ext cx="139" cy="574"/>
            </a:xfrm>
            <a:prstGeom prst="moon">
              <a:avLst>
                <a:gd name="adj" fmla="val 49773"/>
              </a:avLst>
            </a:prstGeom>
            <a:solidFill>
              <a:srgbClr val="F8F8F8">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sp>
          <p:nvSpPr>
            <p:cNvPr id="28" name="AutoShape 33"/>
            <p:cNvSpPr>
              <a:spLocks noChangeArrowheads="1"/>
            </p:cNvSpPr>
            <p:nvPr/>
          </p:nvSpPr>
          <p:spPr bwMode="ltGray">
            <a:xfrm rot="6962427" flipH="1" flipV="1">
              <a:off x="2613" y="2452"/>
              <a:ext cx="138" cy="574"/>
            </a:xfrm>
            <a:prstGeom prst="moon">
              <a:avLst>
                <a:gd name="adj" fmla="val 49773"/>
              </a:avLst>
            </a:prstGeom>
            <a:solidFill>
              <a:srgbClr val="F8F8F8">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grpSp>
      <p:sp>
        <p:nvSpPr>
          <p:cNvPr id="29" name="Oval 35"/>
          <p:cNvSpPr>
            <a:spLocks noChangeArrowheads="1"/>
          </p:cNvSpPr>
          <p:nvPr/>
        </p:nvSpPr>
        <p:spPr bwMode="auto">
          <a:xfrm>
            <a:off x="4053408" y="5533852"/>
            <a:ext cx="1346200" cy="346075"/>
          </a:xfrm>
          <a:prstGeom prst="ellipse">
            <a:avLst/>
          </a:prstGeom>
          <a:gradFill rotWithShape="1">
            <a:gsLst>
              <a:gs pos="0">
                <a:srgbClr val="000000">
                  <a:alpha val="50000"/>
                </a:srgbClr>
              </a:gs>
              <a:gs pos="100000">
                <a:srgbClr val="445E7A">
                  <a:alpha val="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sp>
        <p:nvSpPr>
          <p:cNvPr id="30" name="TextBox 5"/>
          <p:cNvSpPr txBox="1">
            <a:spLocks noChangeArrowheads="1"/>
          </p:cNvSpPr>
          <p:nvPr/>
        </p:nvSpPr>
        <p:spPr bwMode="auto">
          <a:xfrm>
            <a:off x="392113" y="1459744"/>
            <a:ext cx="739023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655" indent="287655"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eaLnBrk="1" fontAlgn="base" hangingPunct="1">
              <a:lnSpc>
                <a:spcPts val="2500"/>
              </a:lnSpc>
              <a:spcBef>
                <a:spcPct val="0"/>
              </a:spcBef>
              <a:spcAft>
                <a:spcPct val="0"/>
              </a:spcAft>
            </a:pPr>
            <a:r>
              <a:rPr lang="zh-CN" altLang="en-US" b="1" dirty="0">
                <a:solidFill>
                  <a:srgbClr val="00B0F0"/>
                </a:solidFill>
                <a:latin typeface="微软雅黑" panose="020B0503020204020204" pitchFamily="34" charset="-122"/>
                <a:ea typeface="微软雅黑" panose="020B0503020204020204" pitchFamily="34" charset="-122"/>
              </a:rPr>
              <a:t>目前，</a:t>
            </a:r>
            <a:r>
              <a:rPr lang="en-US" altLang="zh-CN" b="1" dirty="0">
                <a:solidFill>
                  <a:srgbClr val="00B0F0"/>
                </a:solidFill>
                <a:latin typeface="微软雅黑" panose="020B0503020204020204" pitchFamily="34" charset="-122"/>
                <a:ea typeface="微软雅黑" panose="020B0503020204020204" pitchFamily="34" charset="-122"/>
              </a:rPr>
              <a:t>Python</a:t>
            </a:r>
            <a:r>
              <a:rPr lang="zh-CN" altLang="en-US" b="1" dirty="0">
                <a:solidFill>
                  <a:srgbClr val="00B0F0"/>
                </a:solidFill>
                <a:latin typeface="微软雅黑" panose="020B0503020204020204" pitchFamily="34" charset="-122"/>
                <a:ea typeface="微软雅黑" panose="020B0503020204020204" pitchFamily="34" charset="-122"/>
              </a:rPr>
              <a:t>的主要应用领域如下</a:t>
            </a:r>
            <a:r>
              <a:rPr lang="zh-CN" altLang="zh-CN" b="1" dirty="0">
                <a:solidFill>
                  <a:srgbClr val="00B0F0"/>
                </a:solidFill>
                <a:latin typeface="微软雅黑" panose="020B0503020204020204" pitchFamily="34" charset="-122"/>
                <a:ea typeface="微软雅黑" panose="020B0503020204020204" pitchFamily="34" charset="-122"/>
              </a:rPr>
              <a:t>：</a:t>
            </a:r>
            <a:endParaRPr lang="zh-CN" altLang="en-US" b="1" dirty="0">
              <a:solidFill>
                <a:srgbClr val="00B0F0"/>
              </a:solidFill>
              <a:latin typeface="微软雅黑" panose="020B0503020204020204" pitchFamily="34" charset="-122"/>
              <a:ea typeface="微软雅黑" panose="020B0503020204020204" pitchFamily="34" charset="-122"/>
            </a:endParaRPr>
          </a:p>
        </p:txBody>
      </p:sp>
      <p:sp>
        <p:nvSpPr>
          <p:cNvPr id="31" name="TextBox 59"/>
          <p:cNvSpPr txBox="1"/>
          <p:nvPr/>
        </p:nvSpPr>
        <p:spPr>
          <a:xfrm>
            <a:off x="3870846" y="3946352"/>
            <a:ext cx="1700212" cy="830997"/>
          </a:xfrm>
          <a:prstGeom prst="rect">
            <a:avLst/>
          </a:prstGeom>
          <a:noFill/>
        </p:spPr>
        <p:txBody>
          <a:bodyPr>
            <a:spAutoFit/>
          </a:bodyPr>
          <a:lstStyle/>
          <a:p>
            <a:pPr algn="ctr" fontAlgn="base">
              <a:spcBef>
                <a:spcPct val="0"/>
              </a:spcBef>
              <a:spcAft>
                <a:spcPct val="0"/>
              </a:spcAft>
              <a:defRPr/>
            </a:pPr>
            <a:r>
              <a:rPr lang="en-US" altLang="zh-CN"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Python</a:t>
            </a:r>
            <a:endParaRPr lang="en-US" altLang="zh-CN"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应用场合</a:t>
            </a:r>
            <a:endParaRPr lang="en-US" altLang="zh-CN"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750" fill="hold"/>
                                        <p:tgtEl>
                                          <p:spTgt spid="6"/>
                                        </p:tgtEl>
                                        <p:attrNameLst>
                                          <p:attrName>ppt_w</p:attrName>
                                        </p:attrNameLst>
                                      </p:cBhvr>
                                      <p:tavLst>
                                        <p:tav tm="0">
                                          <p:val>
                                            <p:fltVal val="0"/>
                                          </p:val>
                                        </p:tav>
                                        <p:tav tm="100000">
                                          <p:val>
                                            <p:strVal val="#ppt_w"/>
                                          </p:val>
                                        </p:tav>
                                      </p:tavLst>
                                    </p:anim>
                                    <p:anim calcmode="lin" valueType="num">
                                      <p:cBhvr>
                                        <p:cTn id="20" dur="750" fill="hold"/>
                                        <p:tgtEl>
                                          <p:spTgt spid="6"/>
                                        </p:tgtEl>
                                        <p:attrNameLst>
                                          <p:attrName>ppt_h</p:attrName>
                                        </p:attrNameLst>
                                      </p:cBhvr>
                                      <p:tavLst>
                                        <p:tav tm="0">
                                          <p:val>
                                            <p:fltVal val="0"/>
                                          </p:val>
                                        </p:tav>
                                        <p:tav tm="100000">
                                          <p:val>
                                            <p:strVal val="#ppt_h"/>
                                          </p:val>
                                        </p:tav>
                                      </p:tavLst>
                                    </p:anim>
                                    <p:anim calcmode="lin" valueType="num">
                                      <p:cBhvr>
                                        <p:cTn id="21" dur="750" fill="hold"/>
                                        <p:tgtEl>
                                          <p:spTgt spid="6"/>
                                        </p:tgtEl>
                                        <p:attrNameLst>
                                          <p:attrName>style.rotation</p:attrName>
                                        </p:attrNameLst>
                                      </p:cBhvr>
                                      <p:tavLst>
                                        <p:tav tm="0">
                                          <p:val>
                                            <p:fltVal val="90"/>
                                          </p:val>
                                        </p:tav>
                                        <p:tav tm="100000">
                                          <p:val>
                                            <p:fltVal val="0"/>
                                          </p:val>
                                        </p:tav>
                                      </p:tavLst>
                                    </p:anim>
                                    <p:animEffect transition="in" filter="fade">
                                      <p:cBhvr>
                                        <p:cTn id="22" dur="750"/>
                                        <p:tgtEl>
                                          <p:spTgt spid="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ppt_w</p:attrName>
                                        </p:attrNameLst>
                                      </p:cBhvr>
                                      <p:tavLst>
                                        <p:tav tm="0">
                                          <p:val>
                                            <p:fltVal val="0"/>
                                          </p:val>
                                        </p:tav>
                                        <p:tav tm="100000">
                                          <p:val>
                                            <p:strVal val="#ppt_w"/>
                                          </p:val>
                                        </p:tav>
                                      </p:tavLst>
                                    </p:anim>
                                    <p:anim calcmode="lin" valueType="num">
                                      <p:cBhvr>
                                        <p:cTn id="26" dur="750" fill="hold"/>
                                        <p:tgtEl>
                                          <p:spTgt spid="7"/>
                                        </p:tgtEl>
                                        <p:attrNameLst>
                                          <p:attrName>ppt_h</p:attrName>
                                        </p:attrNameLst>
                                      </p:cBhvr>
                                      <p:tavLst>
                                        <p:tav tm="0">
                                          <p:val>
                                            <p:fltVal val="0"/>
                                          </p:val>
                                        </p:tav>
                                        <p:tav tm="100000">
                                          <p:val>
                                            <p:strVal val="#ppt_h"/>
                                          </p:val>
                                        </p:tav>
                                      </p:tavLst>
                                    </p:anim>
                                    <p:anim calcmode="lin" valueType="num">
                                      <p:cBhvr>
                                        <p:cTn id="27" dur="750" fill="hold"/>
                                        <p:tgtEl>
                                          <p:spTgt spid="7"/>
                                        </p:tgtEl>
                                        <p:attrNameLst>
                                          <p:attrName>style.rotation</p:attrName>
                                        </p:attrNameLst>
                                      </p:cBhvr>
                                      <p:tavLst>
                                        <p:tav tm="0">
                                          <p:val>
                                            <p:fltVal val="90"/>
                                          </p:val>
                                        </p:tav>
                                        <p:tav tm="100000">
                                          <p:val>
                                            <p:fltVal val="0"/>
                                          </p:val>
                                        </p:tav>
                                      </p:tavLst>
                                    </p:anim>
                                    <p:animEffect transition="in" filter="fade">
                                      <p:cBhvr>
                                        <p:cTn id="28" dur="750"/>
                                        <p:tgtEl>
                                          <p:spTgt spid="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750" fill="hold"/>
                                        <p:tgtEl>
                                          <p:spTgt spid="8"/>
                                        </p:tgtEl>
                                        <p:attrNameLst>
                                          <p:attrName>ppt_w</p:attrName>
                                        </p:attrNameLst>
                                      </p:cBhvr>
                                      <p:tavLst>
                                        <p:tav tm="0">
                                          <p:val>
                                            <p:fltVal val="0"/>
                                          </p:val>
                                        </p:tav>
                                        <p:tav tm="100000">
                                          <p:val>
                                            <p:strVal val="#ppt_w"/>
                                          </p:val>
                                        </p:tav>
                                      </p:tavLst>
                                    </p:anim>
                                    <p:anim calcmode="lin" valueType="num">
                                      <p:cBhvr>
                                        <p:cTn id="32" dur="750" fill="hold"/>
                                        <p:tgtEl>
                                          <p:spTgt spid="8"/>
                                        </p:tgtEl>
                                        <p:attrNameLst>
                                          <p:attrName>ppt_h</p:attrName>
                                        </p:attrNameLst>
                                      </p:cBhvr>
                                      <p:tavLst>
                                        <p:tav tm="0">
                                          <p:val>
                                            <p:fltVal val="0"/>
                                          </p:val>
                                        </p:tav>
                                        <p:tav tm="100000">
                                          <p:val>
                                            <p:strVal val="#ppt_h"/>
                                          </p:val>
                                        </p:tav>
                                      </p:tavLst>
                                    </p:anim>
                                    <p:anim calcmode="lin" valueType="num">
                                      <p:cBhvr>
                                        <p:cTn id="33" dur="750" fill="hold"/>
                                        <p:tgtEl>
                                          <p:spTgt spid="8"/>
                                        </p:tgtEl>
                                        <p:attrNameLst>
                                          <p:attrName>style.rotation</p:attrName>
                                        </p:attrNameLst>
                                      </p:cBhvr>
                                      <p:tavLst>
                                        <p:tav tm="0">
                                          <p:val>
                                            <p:fltVal val="90"/>
                                          </p:val>
                                        </p:tav>
                                        <p:tav tm="100000">
                                          <p:val>
                                            <p:fltVal val="0"/>
                                          </p:val>
                                        </p:tav>
                                      </p:tavLst>
                                    </p:anim>
                                    <p:animEffect transition="in" filter="fade">
                                      <p:cBhvr>
                                        <p:cTn id="34" dur="750"/>
                                        <p:tgtEl>
                                          <p:spTgt spid="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750" fill="hold"/>
                                        <p:tgtEl>
                                          <p:spTgt spid="9"/>
                                        </p:tgtEl>
                                        <p:attrNameLst>
                                          <p:attrName>ppt_w</p:attrName>
                                        </p:attrNameLst>
                                      </p:cBhvr>
                                      <p:tavLst>
                                        <p:tav tm="0">
                                          <p:val>
                                            <p:fltVal val="0"/>
                                          </p:val>
                                        </p:tav>
                                        <p:tav tm="100000">
                                          <p:val>
                                            <p:strVal val="#ppt_w"/>
                                          </p:val>
                                        </p:tav>
                                      </p:tavLst>
                                    </p:anim>
                                    <p:anim calcmode="lin" valueType="num">
                                      <p:cBhvr>
                                        <p:cTn id="38" dur="750" fill="hold"/>
                                        <p:tgtEl>
                                          <p:spTgt spid="9"/>
                                        </p:tgtEl>
                                        <p:attrNameLst>
                                          <p:attrName>ppt_h</p:attrName>
                                        </p:attrNameLst>
                                      </p:cBhvr>
                                      <p:tavLst>
                                        <p:tav tm="0">
                                          <p:val>
                                            <p:fltVal val="0"/>
                                          </p:val>
                                        </p:tav>
                                        <p:tav tm="100000">
                                          <p:val>
                                            <p:strVal val="#ppt_h"/>
                                          </p:val>
                                        </p:tav>
                                      </p:tavLst>
                                    </p:anim>
                                    <p:anim calcmode="lin" valueType="num">
                                      <p:cBhvr>
                                        <p:cTn id="39" dur="750" fill="hold"/>
                                        <p:tgtEl>
                                          <p:spTgt spid="9"/>
                                        </p:tgtEl>
                                        <p:attrNameLst>
                                          <p:attrName>style.rotation</p:attrName>
                                        </p:attrNameLst>
                                      </p:cBhvr>
                                      <p:tavLst>
                                        <p:tav tm="0">
                                          <p:val>
                                            <p:fltVal val="90"/>
                                          </p:val>
                                        </p:tav>
                                        <p:tav tm="100000">
                                          <p:val>
                                            <p:fltVal val="0"/>
                                          </p:val>
                                        </p:tav>
                                      </p:tavLst>
                                    </p:anim>
                                    <p:animEffect transition="in" filter="fade">
                                      <p:cBhvr>
                                        <p:cTn id="40" dur="750"/>
                                        <p:tgtEl>
                                          <p:spTgt spid="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750" fill="hold"/>
                                        <p:tgtEl>
                                          <p:spTgt spid="10"/>
                                        </p:tgtEl>
                                        <p:attrNameLst>
                                          <p:attrName>ppt_w</p:attrName>
                                        </p:attrNameLst>
                                      </p:cBhvr>
                                      <p:tavLst>
                                        <p:tav tm="0">
                                          <p:val>
                                            <p:fltVal val="0"/>
                                          </p:val>
                                        </p:tav>
                                        <p:tav tm="100000">
                                          <p:val>
                                            <p:strVal val="#ppt_w"/>
                                          </p:val>
                                        </p:tav>
                                      </p:tavLst>
                                    </p:anim>
                                    <p:anim calcmode="lin" valueType="num">
                                      <p:cBhvr>
                                        <p:cTn id="44" dur="750" fill="hold"/>
                                        <p:tgtEl>
                                          <p:spTgt spid="10"/>
                                        </p:tgtEl>
                                        <p:attrNameLst>
                                          <p:attrName>ppt_h</p:attrName>
                                        </p:attrNameLst>
                                      </p:cBhvr>
                                      <p:tavLst>
                                        <p:tav tm="0">
                                          <p:val>
                                            <p:fltVal val="0"/>
                                          </p:val>
                                        </p:tav>
                                        <p:tav tm="100000">
                                          <p:val>
                                            <p:strVal val="#ppt_h"/>
                                          </p:val>
                                        </p:tav>
                                      </p:tavLst>
                                    </p:anim>
                                    <p:anim calcmode="lin" valueType="num">
                                      <p:cBhvr>
                                        <p:cTn id="45" dur="750" fill="hold"/>
                                        <p:tgtEl>
                                          <p:spTgt spid="10"/>
                                        </p:tgtEl>
                                        <p:attrNameLst>
                                          <p:attrName>style.rotation</p:attrName>
                                        </p:attrNameLst>
                                      </p:cBhvr>
                                      <p:tavLst>
                                        <p:tav tm="0">
                                          <p:val>
                                            <p:fltVal val="90"/>
                                          </p:val>
                                        </p:tav>
                                        <p:tav tm="100000">
                                          <p:val>
                                            <p:fltVal val="0"/>
                                          </p:val>
                                        </p:tav>
                                      </p:tavLst>
                                    </p:anim>
                                    <p:animEffect transition="in" filter="fade">
                                      <p:cBhvr>
                                        <p:cTn id="46" dur="750"/>
                                        <p:tgtEl>
                                          <p:spTgt spid="10"/>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750" fill="hold"/>
                                        <p:tgtEl>
                                          <p:spTgt spid="11"/>
                                        </p:tgtEl>
                                        <p:attrNameLst>
                                          <p:attrName>ppt_w</p:attrName>
                                        </p:attrNameLst>
                                      </p:cBhvr>
                                      <p:tavLst>
                                        <p:tav tm="0">
                                          <p:val>
                                            <p:fltVal val="0"/>
                                          </p:val>
                                        </p:tav>
                                        <p:tav tm="100000">
                                          <p:val>
                                            <p:strVal val="#ppt_w"/>
                                          </p:val>
                                        </p:tav>
                                      </p:tavLst>
                                    </p:anim>
                                    <p:anim calcmode="lin" valueType="num">
                                      <p:cBhvr>
                                        <p:cTn id="50" dur="750" fill="hold"/>
                                        <p:tgtEl>
                                          <p:spTgt spid="11"/>
                                        </p:tgtEl>
                                        <p:attrNameLst>
                                          <p:attrName>ppt_h</p:attrName>
                                        </p:attrNameLst>
                                      </p:cBhvr>
                                      <p:tavLst>
                                        <p:tav tm="0">
                                          <p:val>
                                            <p:fltVal val="0"/>
                                          </p:val>
                                        </p:tav>
                                        <p:tav tm="100000">
                                          <p:val>
                                            <p:strVal val="#ppt_h"/>
                                          </p:val>
                                        </p:tav>
                                      </p:tavLst>
                                    </p:anim>
                                    <p:anim calcmode="lin" valueType="num">
                                      <p:cBhvr>
                                        <p:cTn id="51" dur="750" fill="hold"/>
                                        <p:tgtEl>
                                          <p:spTgt spid="11"/>
                                        </p:tgtEl>
                                        <p:attrNameLst>
                                          <p:attrName>style.rotation</p:attrName>
                                        </p:attrNameLst>
                                      </p:cBhvr>
                                      <p:tavLst>
                                        <p:tav tm="0">
                                          <p:val>
                                            <p:fltVal val="90"/>
                                          </p:val>
                                        </p:tav>
                                        <p:tav tm="100000">
                                          <p:val>
                                            <p:fltVal val="0"/>
                                          </p:val>
                                        </p:tav>
                                      </p:tavLst>
                                    </p:anim>
                                    <p:animEffect transition="in" filter="fade">
                                      <p:cBhvr>
                                        <p:cTn id="52" dur="750"/>
                                        <p:tgtEl>
                                          <p:spTgt spid="11"/>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750" fill="hold"/>
                                        <p:tgtEl>
                                          <p:spTgt spid="12"/>
                                        </p:tgtEl>
                                        <p:attrNameLst>
                                          <p:attrName>ppt_w</p:attrName>
                                        </p:attrNameLst>
                                      </p:cBhvr>
                                      <p:tavLst>
                                        <p:tav tm="0">
                                          <p:val>
                                            <p:fltVal val="0"/>
                                          </p:val>
                                        </p:tav>
                                        <p:tav tm="100000">
                                          <p:val>
                                            <p:strVal val="#ppt_w"/>
                                          </p:val>
                                        </p:tav>
                                      </p:tavLst>
                                    </p:anim>
                                    <p:anim calcmode="lin" valueType="num">
                                      <p:cBhvr>
                                        <p:cTn id="56" dur="750" fill="hold"/>
                                        <p:tgtEl>
                                          <p:spTgt spid="12"/>
                                        </p:tgtEl>
                                        <p:attrNameLst>
                                          <p:attrName>ppt_h</p:attrName>
                                        </p:attrNameLst>
                                      </p:cBhvr>
                                      <p:tavLst>
                                        <p:tav tm="0">
                                          <p:val>
                                            <p:fltVal val="0"/>
                                          </p:val>
                                        </p:tav>
                                        <p:tav tm="100000">
                                          <p:val>
                                            <p:strVal val="#ppt_h"/>
                                          </p:val>
                                        </p:tav>
                                      </p:tavLst>
                                    </p:anim>
                                    <p:anim calcmode="lin" valueType="num">
                                      <p:cBhvr>
                                        <p:cTn id="57" dur="750" fill="hold"/>
                                        <p:tgtEl>
                                          <p:spTgt spid="12"/>
                                        </p:tgtEl>
                                        <p:attrNameLst>
                                          <p:attrName>style.rotation</p:attrName>
                                        </p:attrNameLst>
                                      </p:cBhvr>
                                      <p:tavLst>
                                        <p:tav tm="0">
                                          <p:val>
                                            <p:fltVal val="90"/>
                                          </p:val>
                                        </p:tav>
                                        <p:tav tm="100000">
                                          <p:val>
                                            <p:fltVal val="0"/>
                                          </p:val>
                                        </p:tav>
                                      </p:tavLst>
                                    </p:anim>
                                    <p:animEffect transition="in" filter="fade">
                                      <p:cBhvr>
                                        <p:cTn id="58" dur="750"/>
                                        <p:tgtEl>
                                          <p:spTgt spid="12"/>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750" fill="hold"/>
                                        <p:tgtEl>
                                          <p:spTgt spid="13"/>
                                        </p:tgtEl>
                                        <p:attrNameLst>
                                          <p:attrName>ppt_w</p:attrName>
                                        </p:attrNameLst>
                                      </p:cBhvr>
                                      <p:tavLst>
                                        <p:tav tm="0">
                                          <p:val>
                                            <p:fltVal val="0"/>
                                          </p:val>
                                        </p:tav>
                                        <p:tav tm="100000">
                                          <p:val>
                                            <p:strVal val="#ppt_w"/>
                                          </p:val>
                                        </p:tav>
                                      </p:tavLst>
                                    </p:anim>
                                    <p:anim calcmode="lin" valueType="num">
                                      <p:cBhvr>
                                        <p:cTn id="62" dur="750" fill="hold"/>
                                        <p:tgtEl>
                                          <p:spTgt spid="13"/>
                                        </p:tgtEl>
                                        <p:attrNameLst>
                                          <p:attrName>ppt_h</p:attrName>
                                        </p:attrNameLst>
                                      </p:cBhvr>
                                      <p:tavLst>
                                        <p:tav tm="0">
                                          <p:val>
                                            <p:fltVal val="0"/>
                                          </p:val>
                                        </p:tav>
                                        <p:tav tm="100000">
                                          <p:val>
                                            <p:strVal val="#ppt_h"/>
                                          </p:val>
                                        </p:tav>
                                      </p:tavLst>
                                    </p:anim>
                                    <p:anim calcmode="lin" valueType="num">
                                      <p:cBhvr>
                                        <p:cTn id="63" dur="750" fill="hold"/>
                                        <p:tgtEl>
                                          <p:spTgt spid="13"/>
                                        </p:tgtEl>
                                        <p:attrNameLst>
                                          <p:attrName>style.rotation</p:attrName>
                                        </p:attrNameLst>
                                      </p:cBhvr>
                                      <p:tavLst>
                                        <p:tav tm="0">
                                          <p:val>
                                            <p:fltVal val="90"/>
                                          </p:val>
                                        </p:tav>
                                        <p:tav tm="100000">
                                          <p:val>
                                            <p:fltVal val="0"/>
                                          </p:val>
                                        </p:tav>
                                      </p:tavLst>
                                    </p:anim>
                                    <p:animEffect transition="in" filter="fade">
                                      <p:cBhvr>
                                        <p:cTn id="64" dur="750"/>
                                        <p:tgtEl>
                                          <p:spTgt spid="13"/>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750" fill="hold"/>
                                        <p:tgtEl>
                                          <p:spTgt spid="14"/>
                                        </p:tgtEl>
                                        <p:attrNameLst>
                                          <p:attrName>ppt_w</p:attrName>
                                        </p:attrNameLst>
                                      </p:cBhvr>
                                      <p:tavLst>
                                        <p:tav tm="0">
                                          <p:val>
                                            <p:fltVal val="0"/>
                                          </p:val>
                                        </p:tav>
                                        <p:tav tm="100000">
                                          <p:val>
                                            <p:strVal val="#ppt_w"/>
                                          </p:val>
                                        </p:tav>
                                      </p:tavLst>
                                    </p:anim>
                                    <p:anim calcmode="lin" valueType="num">
                                      <p:cBhvr>
                                        <p:cTn id="68" dur="750" fill="hold"/>
                                        <p:tgtEl>
                                          <p:spTgt spid="14"/>
                                        </p:tgtEl>
                                        <p:attrNameLst>
                                          <p:attrName>ppt_h</p:attrName>
                                        </p:attrNameLst>
                                      </p:cBhvr>
                                      <p:tavLst>
                                        <p:tav tm="0">
                                          <p:val>
                                            <p:fltVal val="0"/>
                                          </p:val>
                                        </p:tav>
                                        <p:tav tm="100000">
                                          <p:val>
                                            <p:strVal val="#ppt_h"/>
                                          </p:val>
                                        </p:tav>
                                      </p:tavLst>
                                    </p:anim>
                                    <p:anim calcmode="lin" valueType="num">
                                      <p:cBhvr>
                                        <p:cTn id="69" dur="750" fill="hold"/>
                                        <p:tgtEl>
                                          <p:spTgt spid="14"/>
                                        </p:tgtEl>
                                        <p:attrNameLst>
                                          <p:attrName>style.rotation</p:attrName>
                                        </p:attrNameLst>
                                      </p:cBhvr>
                                      <p:tavLst>
                                        <p:tav tm="0">
                                          <p:val>
                                            <p:fltVal val="90"/>
                                          </p:val>
                                        </p:tav>
                                        <p:tav tm="100000">
                                          <p:val>
                                            <p:fltVal val="0"/>
                                          </p:val>
                                        </p:tav>
                                      </p:tavLst>
                                    </p:anim>
                                    <p:animEffect transition="in" filter="fade">
                                      <p:cBhvr>
                                        <p:cTn id="70" dur="750"/>
                                        <p:tgtEl>
                                          <p:spTgt spid="14"/>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750" fill="hold"/>
                                        <p:tgtEl>
                                          <p:spTgt spid="15"/>
                                        </p:tgtEl>
                                        <p:attrNameLst>
                                          <p:attrName>ppt_w</p:attrName>
                                        </p:attrNameLst>
                                      </p:cBhvr>
                                      <p:tavLst>
                                        <p:tav tm="0">
                                          <p:val>
                                            <p:fltVal val="0"/>
                                          </p:val>
                                        </p:tav>
                                        <p:tav tm="100000">
                                          <p:val>
                                            <p:strVal val="#ppt_w"/>
                                          </p:val>
                                        </p:tav>
                                      </p:tavLst>
                                    </p:anim>
                                    <p:anim calcmode="lin" valueType="num">
                                      <p:cBhvr>
                                        <p:cTn id="74" dur="750" fill="hold"/>
                                        <p:tgtEl>
                                          <p:spTgt spid="15"/>
                                        </p:tgtEl>
                                        <p:attrNameLst>
                                          <p:attrName>ppt_h</p:attrName>
                                        </p:attrNameLst>
                                      </p:cBhvr>
                                      <p:tavLst>
                                        <p:tav tm="0">
                                          <p:val>
                                            <p:fltVal val="0"/>
                                          </p:val>
                                        </p:tav>
                                        <p:tav tm="100000">
                                          <p:val>
                                            <p:strVal val="#ppt_h"/>
                                          </p:val>
                                        </p:tav>
                                      </p:tavLst>
                                    </p:anim>
                                    <p:anim calcmode="lin" valueType="num">
                                      <p:cBhvr>
                                        <p:cTn id="75" dur="750" fill="hold"/>
                                        <p:tgtEl>
                                          <p:spTgt spid="15"/>
                                        </p:tgtEl>
                                        <p:attrNameLst>
                                          <p:attrName>style.rotation</p:attrName>
                                        </p:attrNameLst>
                                      </p:cBhvr>
                                      <p:tavLst>
                                        <p:tav tm="0">
                                          <p:val>
                                            <p:fltVal val="90"/>
                                          </p:val>
                                        </p:tav>
                                        <p:tav tm="100000">
                                          <p:val>
                                            <p:fltVal val="0"/>
                                          </p:val>
                                        </p:tav>
                                      </p:tavLst>
                                    </p:anim>
                                    <p:animEffect transition="in" filter="fade">
                                      <p:cBhvr>
                                        <p:cTn id="76" dur="750"/>
                                        <p:tgtEl>
                                          <p:spTgt spid="15"/>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750" fill="hold"/>
                                        <p:tgtEl>
                                          <p:spTgt spid="16"/>
                                        </p:tgtEl>
                                        <p:attrNameLst>
                                          <p:attrName>ppt_w</p:attrName>
                                        </p:attrNameLst>
                                      </p:cBhvr>
                                      <p:tavLst>
                                        <p:tav tm="0">
                                          <p:val>
                                            <p:fltVal val="0"/>
                                          </p:val>
                                        </p:tav>
                                        <p:tav tm="100000">
                                          <p:val>
                                            <p:strVal val="#ppt_w"/>
                                          </p:val>
                                        </p:tav>
                                      </p:tavLst>
                                    </p:anim>
                                    <p:anim calcmode="lin" valueType="num">
                                      <p:cBhvr>
                                        <p:cTn id="80" dur="750" fill="hold"/>
                                        <p:tgtEl>
                                          <p:spTgt spid="16"/>
                                        </p:tgtEl>
                                        <p:attrNameLst>
                                          <p:attrName>ppt_h</p:attrName>
                                        </p:attrNameLst>
                                      </p:cBhvr>
                                      <p:tavLst>
                                        <p:tav tm="0">
                                          <p:val>
                                            <p:fltVal val="0"/>
                                          </p:val>
                                        </p:tav>
                                        <p:tav tm="100000">
                                          <p:val>
                                            <p:strVal val="#ppt_h"/>
                                          </p:val>
                                        </p:tav>
                                      </p:tavLst>
                                    </p:anim>
                                    <p:anim calcmode="lin" valueType="num">
                                      <p:cBhvr>
                                        <p:cTn id="81" dur="750" fill="hold"/>
                                        <p:tgtEl>
                                          <p:spTgt spid="16"/>
                                        </p:tgtEl>
                                        <p:attrNameLst>
                                          <p:attrName>style.rotation</p:attrName>
                                        </p:attrNameLst>
                                      </p:cBhvr>
                                      <p:tavLst>
                                        <p:tav tm="0">
                                          <p:val>
                                            <p:fltVal val="90"/>
                                          </p:val>
                                        </p:tav>
                                        <p:tav tm="100000">
                                          <p:val>
                                            <p:fltVal val="0"/>
                                          </p:val>
                                        </p:tav>
                                      </p:tavLst>
                                    </p:anim>
                                    <p:animEffect transition="in" filter="fade">
                                      <p:cBhvr>
                                        <p:cTn id="82" dur="750"/>
                                        <p:tgtEl>
                                          <p:spTgt spid="16"/>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750" fill="hold"/>
                                        <p:tgtEl>
                                          <p:spTgt spid="17"/>
                                        </p:tgtEl>
                                        <p:attrNameLst>
                                          <p:attrName>ppt_w</p:attrName>
                                        </p:attrNameLst>
                                      </p:cBhvr>
                                      <p:tavLst>
                                        <p:tav tm="0">
                                          <p:val>
                                            <p:fltVal val="0"/>
                                          </p:val>
                                        </p:tav>
                                        <p:tav tm="100000">
                                          <p:val>
                                            <p:strVal val="#ppt_w"/>
                                          </p:val>
                                        </p:tav>
                                      </p:tavLst>
                                    </p:anim>
                                    <p:anim calcmode="lin" valueType="num">
                                      <p:cBhvr>
                                        <p:cTn id="86" dur="750" fill="hold"/>
                                        <p:tgtEl>
                                          <p:spTgt spid="17"/>
                                        </p:tgtEl>
                                        <p:attrNameLst>
                                          <p:attrName>ppt_h</p:attrName>
                                        </p:attrNameLst>
                                      </p:cBhvr>
                                      <p:tavLst>
                                        <p:tav tm="0">
                                          <p:val>
                                            <p:fltVal val="0"/>
                                          </p:val>
                                        </p:tav>
                                        <p:tav tm="100000">
                                          <p:val>
                                            <p:strVal val="#ppt_h"/>
                                          </p:val>
                                        </p:tav>
                                      </p:tavLst>
                                    </p:anim>
                                    <p:anim calcmode="lin" valueType="num">
                                      <p:cBhvr>
                                        <p:cTn id="87" dur="750" fill="hold"/>
                                        <p:tgtEl>
                                          <p:spTgt spid="17"/>
                                        </p:tgtEl>
                                        <p:attrNameLst>
                                          <p:attrName>style.rotation</p:attrName>
                                        </p:attrNameLst>
                                      </p:cBhvr>
                                      <p:tavLst>
                                        <p:tav tm="0">
                                          <p:val>
                                            <p:fltVal val="90"/>
                                          </p:val>
                                        </p:tav>
                                        <p:tav tm="100000">
                                          <p:val>
                                            <p:fltVal val="0"/>
                                          </p:val>
                                        </p:tav>
                                      </p:tavLst>
                                    </p:anim>
                                    <p:animEffect transition="in" filter="fade">
                                      <p:cBhvr>
                                        <p:cTn id="88" dur="750"/>
                                        <p:tgtEl>
                                          <p:spTgt spid="17"/>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750" fill="hold"/>
                                        <p:tgtEl>
                                          <p:spTgt spid="18"/>
                                        </p:tgtEl>
                                        <p:attrNameLst>
                                          <p:attrName>ppt_w</p:attrName>
                                        </p:attrNameLst>
                                      </p:cBhvr>
                                      <p:tavLst>
                                        <p:tav tm="0">
                                          <p:val>
                                            <p:fltVal val="0"/>
                                          </p:val>
                                        </p:tav>
                                        <p:tav tm="100000">
                                          <p:val>
                                            <p:strVal val="#ppt_w"/>
                                          </p:val>
                                        </p:tav>
                                      </p:tavLst>
                                    </p:anim>
                                    <p:anim calcmode="lin" valueType="num">
                                      <p:cBhvr>
                                        <p:cTn id="92" dur="750" fill="hold"/>
                                        <p:tgtEl>
                                          <p:spTgt spid="18"/>
                                        </p:tgtEl>
                                        <p:attrNameLst>
                                          <p:attrName>ppt_h</p:attrName>
                                        </p:attrNameLst>
                                      </p:cBhvr>
                                      <p:tavLst>
                                        <p:tav tm="0">
                                          <p:val>
                                            <p:fltVal val="0"/>
                                          </p:val>
                                        </p:tav>
                                        <p:tav tm="100000">
                                          <p:val>
                                            <p:strVal val="#ppt_h"/>
                                          </p:val>
                                        </p:tav>
                                      </p:tavLst>
                                    </p:anim>
                                    <p:anim calcmode="lin" valueType="num">
                                      <p:cBhvr>
                                        <p:cTn id="93" dur="750" fill="hold"/>
                                        <p:tgtEl>
                                          <p:spTgt spid="18"/>
                                        </p:tgtEl>
                                        <p:attrNameLst>
                                          <p:attrName>style.rotation</p:attrName>
                                        </p:attrNameLst>
                                      </p:cBhvr>
                                      <p:tavLst>
                                        <p:tav tm="0">
                                          <p:val>
                                            <p:fltVal val="90"/>
                                          </p:val>
                                        </p:tav>
                                        <p:tav tm="100000">
                                          <p:val>
                                            <p:fltVal val="0"/>
                                          </p:val>
                                        </p:tav>
                                      </p:tavLst>
                                    </p:anim>
                                    <p:animEffect transition="in" filter="fade">
                                      <p:cBhvr>
                                        <p:cTn id="94" dur="750"/>
                                        <p:tgtEl>
                                          <p:spTgt spid="18"/>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750" fill="hold"/>
                                        <p:tgtEl>
                                          <p:spTgt spid="19"/>
                                        </p:tgtEl>
                                        <p:attrNameLst>
                                          <p:attrName>ppt_w</p:attrName>
                                        </p:attrNameLst>
                                      </p:cBhvr>
                                      <p:tavLst>
                                        <p:tav tm="0">
                                          <p:val>
                                            <p:fltVal val="0"/>
                                          </p:val>
                                        </p:tav>
                                        <p:tav tm="100000">
                                          <p:val>
                                            <p:strVal val="#ppt_w"/>
                                          </p:val>
                                        </p:tav>
                                      </p:tavLst>
                                    </p:anim>
                                    <p:anim calcmode="lin" valueType="num">
                                      <p:cBhvr>
                                        <p:cTn id="98" dur="750" fill="hold"/>
                                        <p:tgtEl>
                                          <p:spTgt spid="19"/>
                                        </p:tgtEl>
                                        <p:attrNameLst>
                                          <p:attrName>ppt_h</p:attrName>
                                        </p:attrNameLst>
                                      </p:cBhvr>
                                      <p:tavLst>
                                        <p:tav tm="0">
                                          <p:val>
                                            <p:fltVal val="0"/>
                                          </p:val>
                                        </p:tav>
                                        <p:tav tm="100000">
                                          <p:val>
                                            <p:strVal val="#ppt_h"/>
                                          </p:val>
                                        </p:tav>
                                      </p:tavLst>
                                    </p:anim>
                                    <p:anim calcmode="lin" valueType="num">
                                      <p:cBhvr>
                                        <p:cTn id="99" dur="750" fill="hold"/>
                                        <p:tgtEl>
                                          <p:spTgt spid="19"/>
                                        </p:tgtEl>
                                        <p:attrNameLst>
                                          <p:attrName>style.rotation</p:attrName>
                                        </p:attrNameLst>
                                      </p:cBhvr>
                                      <p:tavLst>
                                        <p:tav tm="0">
                                          <p:val>
                                            <p:fltVal val="90"/>
                                          </p:val>
                                        </p:tav>
                                        <p:tav tm="100000">
                                          <p:val>
                                            <p:fltVal val="0"/>
                                          </p:val>
                                        </p:tav>
                                      </p:tavLst>
                                    </p:anim>
                                    <p:animEffect transition="in" filter="fade">
                                      <p:cBhvr>
                                        <p:cTn id="100" dur="750"/>
                                        <p:tgtEl>
                                          <p:spTgt spid="19"/>
                                        </p:tgtEl>
                                      </p:cBhvr>
                                    </p:animEffect>
                                  </p:childTnLst>
                                </p:cTn>
                              </p:par>
                              <p:par>
                                <p:cTn id="101" presetID="31" presetClass="entr" presetSubtype="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 calcmode="lin" valueType="num">
                                      <p:cBhvr>
                                        <p:cTn id="103" dur="750" fill="hold"/>
                                        <p:tgtEl>
                                          <p:spTgt spid="20"/>
                                        </p:tgtEl>
                                        <p:attrNameLst>
                                          <p:attrName>ppt_w</p:attrName>
                                        </p:attrNameLst>
                                      </p:cBhvr>
                                      <p:tavLst>
                                        <p:tav tm="0">
                                          <p:val>
                                            <p:fltVal val="0"/>
                                          </p:val>
                                        </p:tav>
                                        <p:tav tm="100000">
                                          <p:val>
                                            <p:strVal val="#ppt_w"/>
                                          </p:val>
                                        </p:tav>
                                      </p:tavLst>
                                    </p:anim>
                                    <p:anim calcmode="lin" valueType="num">
                                      <p:cBhvr>
                                        <p:cTn id="104" dur="750" fill="hold"/>
                                        <p:tgtEl>
                                          <p:spTgt spid="20"/>
                                        </p:tgtEl>
                                        <p:attrNameLst>
                                          <p:attrName>ppt_h</p:attrName>
                                        </p:attrNameLst>
                                      </p:cBhvr>
                                      <p:tavLst>
                                        <p:tav tm="0">
                                          <p:val>
                                            <p:fltVal val="0"/>
                                          </p:val>
                                        </p:tav>
                                        <p:tav tm="100000">
                                          <p:val>
                                            <p:strVal val="#ppt_h"/>
                                          </p:val>
                                        </p:tav>
                                      </p:tavLst>
                                    </p:anim>
                                    <p:anim calcmode="lin" valueType="num">
                                      <p:cBhvr>
                                        <p:cTn id="105" dur="750" fill="hold"/>
                                        <p:tgtEl>
                                          <p:spTgt spid="20"/>
                                        </p:tgtEl>
                                        <p:attrNameLst>
                                          <p:attrName>style.rotation</p:attrName>
                                        </p:attrNameLst>
                                      </p:cBhvr>
                                      <p:tavLst>
                                        <p:tav tm="0">
                                          <p:val>
                                            <p:fltVal val="90"/>
                                          </p:val>
                                        </p:tav>
                                        <p:tav tm="100000">
                                          <p:val>
                                            <p:fltVal val="0"/>
                                          </p:val>
                                        </p:tav>
                                      </p:tavLst>
                                    </p:anim>
                                    <p:animEffect transition="in" filter="fade">
                                      <p:cBhvr>
                                        <p:cTn id="106" dur="750"/>
                                        <p:tgtEl>
                                          <p:spTgt spid="20"/>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29"/>
                                        </p:tgtEl>
                                        <p:attrNameLst>
                                          <p:attrName>style.visibility</p:attrName>
                                        </p:attrNameLst>
                                      </p:cBhvr>
                                      <p:to>
                                        <p:strVal val="visible"/>
                                      </p:to>
                                    </p:set>
                                    <p:anim calcmode="lin" valueType="num">
                                      <p:cBhvr>
                                        <p:cTn id="109" dur="750" fill="hold"/>
                                        <p:tgtEl>
                                          <p:spTgt spid="29"/>
                                        </p:tgtEl>
                                        <p:attrNameLst>
                                          <p:attrName>ppt_w</p:attrName>
                                        </p:attrNameLst>
                                      </p:cBhvr>
                                      <p:tavLst>
                                        <p:tav tm="0">
                                          <p:val>
                                            <p:fltVal val="0"/>
                                          </p:val>
                                        </p:tav>
                                        <p:tav tm="100000">
                                          <p:val>
                                            <p:strVal val="#ppt_w"/>
                                          </p:val>
                                        </p:tav>
                                      </p:tavLst>
                                    </p:anim>
                                    <p:anim calcmode="lin" valueType="num">
                                      <p:cBhvr>
                                        <p:cTn id="110" dur="750" fill="hold"/>
                                        <p:tgtEl>
                                          <p:spTgt spid="29"/>
                                        </p:tgtEl>
                                        <p:attrNameLst>
                                          <p:attrName>ppt_h</p:attrName>
                                        </p:attrNameLst>
                                      </p:cBhvr>
                                      <p:tavLst>
                                        <p:tav tm="0">
                                          <p:val>
                                            <p:fltVal val="0"/>
                                          </p:val>
                                        </p:tav>
                                        <p:tav tm="100000">
                                          <p:val>
                                            <p:strVal val="#ppt_h"/>
                                          </p:val>
                                        </p:tav>
                                      </p:tavLst>
                                    </p:anim>
                                    <p:anim calcmode="lin" valueType="num">
                                      <p:cBhvr>
                                        <p:cTn id="111" dur="750" fill="hold"/>
                                        <p:tgtEl>
                                          <p:spTgt spid="29"/>
                                        </p:tgtEl>
                                        <p:attrNameLst>
                                          <p:attrName>style.rotation</p:attrName>
                                        </p:attrNameLst>
                                      </p:cBhvr>
                                      <p:tavLst>
                                        <p:tav tm="0">
                                          <p:val>
                                            <p:fltVal val="90"/>
                                          </p:val>
                                        </p:tav>
                                        <p:tav tm="100000">
                                          <p:val>
                                            <p:fltVal val="0"/>
                                          </p:val>
                                        </p:tav>
                                      </p:tavLst>
                                    </p:anim>
                                    <p:animEffect transition="in" filter="fade">
                                      <p:cBhvr>
                                        <p:cTn id="112" dur="750"/>
                                        <p:tgtEl>
                                          <p:spTgt spid="29"/>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31"/>
                                        </p:tgtEl>
                                        <p:attrNameLst>
                                          <p:attrName>style.visibility</p:attrName>
                                        </p:attrNameLst>
                                      </p:cBhvr>
                                      <p:to>
                                        <p:strVal val="visible"/>
                                      </p:to>
                                    </p:set>
                                    <p:anim calcmode="lin" valueType="num">
                                      <p:cBhvr>
                                        <p:cTn id="115" dur="750" fill="hold"/>
                                        <p:tgtEl>
                                          <p:spTgt spid="31"/>
                                        </p:tgtEl>
                                        <p:attrNameLst>
                                          <p:attrName>ppt_w</p:attrName>
                                        </p:attrNameLst>
                                      </p:cBhvr>
                                      <p:tavLst>
                                        <p:tav tm="0">
                                          <p:val>
                                            <p:fltVal val="0"/>
                                          </p:val>
                                        </p:tav>
                                        <p:tav tm="100000">
                                          <p:val>
                                            <p:strVal val="#ppt_w"/>
                                          </p:val>
                                        </p:tav>
                                      </p:tavLst>
                                    </p:anim>
                                    <p:anim calcmode="lin" valueType="num">
                                      <p:cBhvr>
                                        <p:cTn id="116" dur="750" fill="hold"/>
                                        <p:tgtEl>
                                          <p:spTgt spid="31"/>
                                        </p:tgtEl>
                                        <p:attrNameLst>
                                          <p:attrName>ppt_h</p:attrName>
                                        </p:attrNameLst>
                                      </p:cBhvr>
                                      <p:tavLst>
                                        <p:tav tm="0">
                                          <p:val>
                                            <p:fltVal val="0"/>
                                          </p:val>
                                        </p:tav>
                                        <p:tav tm="100000">
                                          <p:val>
                                            <p:strVal val="#ppt_h"/>
                                          </p:val>
                                        </p:tav>
                                      </p:tavLst>
                                    </p:anim>
                                    <p:anim calcmode="lin" valueType="num">
                                      <p:cBhvr>
                                        <p:cTn id="117" dur="750" fill="hold"/>
                                        <p:tgtEl>
                                          <p:spTgt spid="31"/>
                                        </p:tgtEl>
                                        <p:attrNameLst>
                                          <p:attrName>style.rotation</p:attrName>
                                        </p:attrNameLst>
                                      </p:cBhvr>
                                      <p:tavLst>
                                        <p:tav tm="0">
                                          <p:val>
                                            <p:fltVal val="90"/>
                                          </p:val>
                                        </p:tav>
                                        <p:tav tm="100000">
                                          <p:val>
                                            <p:fltVal val="0"/>
                                          </p:val>
                                        </p:tav>
                                      </p:tavLst>
                                    </p:anim>
                                    <p:animEffect transition="in" filter="fade">
                                      <p:cBhvr>
                                        <p:cTn id="118"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animBg="1"/>
      <p:bldP spid="29" grpId="0" animBg="1"/>
      <p:bldP spid="30" grpId="0"/>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4605" y="-22225"/>
            <a:ext cx="9169400" cy="6879590"/>
          </a:xfrm>
          <a:prstGeom prst="rect">
            <a:avLst/>
          </a:prstGeom>
        </p:spPr>
      </p:pic>
      <p:sp>
        <p:nvSpPr>
          <p:cNvPr id="5" name="矩形 4"/>
          <p:cNvSpPr/>
          <p:nvPr/>
        </p:nvSpPr>
        <p:spPr>
          <a:xfrm>
            <a:off x="2514261" y="1319147"/>
            <a:ext cx="5957386" cy="2943178"/>
          </a:xfrm>
          <a:prstGeom prst="rect">
            <a:avLst/>
          </a:prstGeom>
        </p:spPr>
        <p:txBody>
          <a:bodyPr wrap="square">
            <a:spAutoFit/>
          </a:bodyPr>
          <a:lstStyle/>
          <a:p>
            <a:pPr>
              <a:lnSpc>
                <a:spcPct val="150000"/>
              </a:lnSpc>
            </a:pPr>
            <a:r>
              <a:rPr lang="zh-CN" altLang="en-US" sz="2100" spc="225" dirty="0">
                <a:solidFill>
                  <a:prstClr val="white"/>
                </a:solidFill>
              </a:rPr>
              <a:t>二、简答题</a:t>
            </a:r>
            <a:endParaRPr lang="zh-CN" altLang="en-US" sz="2100" spc="225" dirty="0">
              <a:solidFill>
                <a:prstClr val="white"/>
              </a:solidFill>
            </a:endParaRPr>
          </a:p>
          <a:p>
            <a:pPr>
              <a:lnSpc>
                <a:spcPct val="150000"/>
              </a:lnSpc>
            </a:pPr>
            <a:r>
              <a:rPr lang="en-US" altLang="zh-CN" sz="2100" spc="225" dirty="0">
                <a:solidFill>
                  <a:prstClr val="white"/>
                </a:solidFill>
              </a:rPr>
              <a:t>1</a:t>
            </a:r>
            <a:r>
              <a:rPr lang="zh-CN" altLang="en-US" sz="2100" spc="225" dirty="0">
                <a:solidFill>
                  <a:prstClr val="white"/>
                </a:solidFill>
              </a:rPr>
              <a:t>．简述</a:t>
            </a:r>
            <a:r>
              <a:rPr lang="en-US" altLang="zh-CN" sz="2100" spc="225" dirty="0">
                <a:solidFill>
                  <a:prstClr val="white"/>
                </a:solidFill>
              </a:rPr>
              <a:t>Python</a:t>
            </a:r>
            <a:r>
              <a:rPr lang="zh-CN" altLang="en-US" sz="2100" spc="225" dirty="0">
                <a:solidFill>
                  <a:prstClr val="white"/>
                </a:solidFill>
              </a:rPr>
              <a:t>语言的设计特点。</a:t>
            </a:r>
            <a:endParaRPr lang="zh-CN" altLang="en-US" sz="2100" spc="225" dirty="0">
              <a:solidFill>
                <a:prstClr val="white"/>
              </a:solidFill>
            </a:endParaRPr>
          </a:p>
          <a:p>
            <a:pPr>
              <a:lnSpc>
                <a:spcPct val="150000"/>
              </a:lnSpc>
            </a:pPr>
            <a:r>
              <a:rPr lang="en-US" altLang="zh-CN" sz="2100" spc="225" dirty="0">
                <a:solidFill>
                  <a:prstClr val="white"/>
                </a:solidFill>
              </a:rPr>
              <a:t>2</a:t>
            </a:r>
            <a:r>
              <a:rPr lang="zh-CN" altLang="en-US" sz="2100" spc="225" dirty="0">
                <a:solidFill>
                  <a:prstClr val="white"/>
                </a:solidFill>
              </a:rPr>
              <a:t>．简述</a:t>
            </a:r>
            <a:r>
              <a:rPr lang="en-US" altLang="zh-CN" sz="2100" spc="225" dirty="0">
                <a:solidFill>
                  <a:prstClr val="white"/>
                </a:solidFill>
              </a:rPr>
              <a:t>Python2.X</a:t>
            </a:r>
            <a:r>
              <a:rPr lang="zh-CN" altLang="en-US" sz="2100" spc="225" dirty="0">
                <a:solidFill>
                  <a:prstClr val="white"/>
                </a:solidFill>
              </a:rPr>
              <a:t>和</a:t>
            </a:r>
            <a:r>
              <a:rPr lang="en-US" altLang="zh-CN" sz="2100" spc="225" dirty="0">
                <a:solidFill>
                  <a:prstClr val="white"/>
                </a:solidFill>
              </a:rPr>
              <a:t>Python3.X</a:t>
            </a:r>
            <a:r>
              <a:rPr lang="zh-CN" altLang="en-US" sz="2100" spc="225" dirty="0">
                <a:solidFill>
                  <a:prstClr val="white"/>
                </a:solidFill>
              </a:rPr>
              <a:t>的区别。</a:t>
            </a:r>
            <a:endParaRPr lang="zh-CN" altLang="en-US" sz="2100" spc="225" dirty="0">
              <a:solidFill>
                <a:prstClr val="white"/>
              </a:solidFill>
            </a:endParaRPr>
          </a:p>
          <a:p>
            <a:pPr>
              <a:lnSpc>
                <a:spcPct val="150000"/>
              </a:lnSpc>
            </a:pPr>
            <a:r>
              <a:rPr lang="zh-CN" altLang="en-US" sz="2100" spc="225" dirty="0">
                <a:solidFill>
                  <a:prstClr val="white"/>
                </a:solidFill>
              </a:rPr>
              <a:t>三、编程题</a:t>
            </a:r>
            <a:endParaRPr lang="zh-CN" altLang="en-US" sz="2100" spc="225" dirty="0">
              <a:solidFill>
                <a:prstClr val="white"/>
              </a:solidFill>
            </a:endParaRPr>
          </a:p>
          <a:p>
            <a:pPr>
              <a:lnSpc>
                <a:spcPct val="150000"/>
              </a:lnSpc>
            </a:pPr>
            <a:r>
              <a:rPr lang="zh-CN" altLang="en-US" sz="2100" spc="225" dirty="0">
                <a:solidFill>
                  <a:prstClr val="white"/>
                </a:solidFill>
              </a:rPr>
              <a:t>使用</a:t>
            </a:r>
            <a:r>
              <a:rPr lang="en-US" altLang="zh-CN" sz="2100" spc="225" dirty="0">
                <a:solidFill>
                  <a:prstClr val="white"/>
                </a:solidFill>
              </a:rPr>
              <a:t>turtle</a:t>
            </a:r>
            <a:r>
              <a:rPr lang="zh-CN" altLang="en-US" sz="2100" spc="225" dirty="0">
                <a:solidFill>
                  <a:prstClr val="white"/>
                </a:solidFill>
              </a:rPr>
              <a:t>（海龟）库绘制如下图形：</a:t>
            </a:r>
            <a:endParaRPr lang="zh-CN" altLang="en-US" sz="2100" spc="225" dirty="0">
              <a:solidFill>
                <a:prstClr val="white"/>
              </a:solidFill>
            </a:endParaRPr>
          </a:p>
          <a:p>
            <a:pPr>
              <a:lnSpc>
                <a:spcPct val="150000"/>
              </a:lnSpc>
            </a:pPr>
            <a:endParaRPr lang="zh-CN" altLang="en-US" sz="2100" spc="225" dirty="0">
              <a:solidFill>
                <a:prstClr val="white"/>
              </a:solidFill>
            </a:endParaRPr>
          </a:p>
        </p:txBody>
      </p:sp>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rotWithShape="1">
          <a:blip r:embed="rId2"/>
          <a:srcRect t="1517"/>
          <a:stretch>
            <a:fillRect/>
          </a:stretch>
        </p:blipFill>
        <p:spPr bwMode="auto">
          <a:xfrm>
            <a:off x="3636906" y="4262960"/>
            <a:ext cx="2313940" cy="1962785"/>
          </a:xfrm>
          <a:prstGeom prst="rect">
            <a:avLst/>
          </a:prstGeom>
          <a:ln>
            <a:noFill/>
          </a:ln>
        </p:spPr>
      </p:pic>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lstStyle/>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1.1.3 Python</a:t>
            </a:r>
            <a:r>
              <a:rPr lang="zh-CN" altLang="zh-CN" dirty="0"/>
              <a:t>的特性</a:t>
            </a:r>
            <a:endParaRPr lang="zh-CN" altLang="en-US" dirty="0"/>
          </a:p>
        </p:txBody>
      </p:sp>
      <p:sp>
        <p:nvSpPr>
          <p:cNvPr id="4" name="内容占位符 3"/>
          <p:cNvSpPr>
            <a:spLocks noGrp="1"/>
          </p:cNvSpPr>
          <p:nvPr>
            <p:ph sz="quarter" idx="15"/>
          </p:nvPr>
        </p:nvSpPr>
        <p:spPr>
          <a:xfrm>
            <a:off x="244802" y="104401"/>
            <a:ext cx="3732213" cy="571500"/>
          </a:xfrm>
        </p:spPr>
        <p:txBody>
          <a:bodyPr/>
          <a:lstStyle/>
          <a:p>
            <a:r>
              <a:rPr lang="en-US" altLang="zh-CN" dirty="0"/>
              <a:t>1.1 Python </a:t>
            </a:r>
            <a:r>
              <a:rPr lang="zh-CN" altLang="en-US" dirty="0"/>
              <a:t>简介</a:t>
            </a:r>
            <a:endParaRPr lang="zh-CN" altLang="en-US" dirty="0"/>
          </a:p>
          <a:p>
            <a:endParaRPr lang="zh-CN" altLang="en-US" dirty="0"/>
          </a:p>
        </p:txBody>
      </p:sp>
      <p:sp>
        <p:nvSpPr>
          <p:cNvPr id="5" name="文本框 4"/>
          <p:cNvSpPr txBox="1"/>
          <p:nvPr/>
        </p:nvSpPr>
        <p:spPr>
          <a:xfrm>
            <a:off x="392113" y="1498436"/>
            <a:ext cx="5362301" cy="369332"/>
          </a:xfrm>
          <a:prstGeom prst="rect">
            <a:avLst/>
          </a:prstGeom>
          <a:noFill/>
        </p:spPr>
        <p:txBody>
          <a:bodyPr wrap="square" rtlCol="0">
            <a:spAutoFit/>
          </a:bodyPr>
          <a:lstStyle/>
          <a:p>
            <a:r>
              <a:rPr lang="en-US" altLang="zh-CN" dirty="0">
                <a:solidFill>
                  <a:schemeClr val="tx1">
                    <a:lumMod val="75000"/>
                    <a:lumOff val="25000"/>
                  </a:schemeClr>
                </a:solidFill>
                <a:latin typeface="+mn-ea"/>
              </a:rPr>
              <a:t>Python</a:t>
            </a:r>
            <a:r>
              <a:rPr lang="zh-CN" altLang="zh-CN" dirty="0">
                <a:solidFill>
                  <a:schemeClr val="tx1">
                    <a:lumMod val="75000"/>
                    <a:lumOff val="25000"/>
                  </a:schemeClr>
                </a:solidFill>
                <a:latin typeface="+mn-ea"/>
              </a:rPr>
              <a:t>简单易学</a:t>
            </a:r>
            <a:endParaRPr lang="zh-CN" altLang="zh-CN" dirty="0">
              <a:solidFill>
                <a:schemeClr val="tx1">
                  <a:lumMod val="75000"/>
                  <a:lumOff val="25000"/>
                </a:schemeClr>
              </a:solidFill>
              <a:latin typeface="+mn-ea"/>
            </a:endParaRPr>
          </a:p>
        </p:txBody>
      </p:sp>
      <p:sp>
        <p:nvSpPr>
          <p:cNvPr id="6" name="文本框 5"/>
          <p:cNvSpPr txBox="1"/>
          <p:nvPr/>
        </p:nvSpPr>
        <p:spPr>
          <a:xfrm>
            <a:off x="392112" y="2251278"/>
            <a:ext cx="5362301" cy="369332"/>
          </a:xfrm>
          <a:prstGeom prst="rect">
            <a:avLst/>
          </a:prstGeom>
          <a:noFill/>
        </p:spPr>
        <p:txBody>
          <a:bodyPr wrap="square" rtlCol="0">
            <a:spAutoFit/>
          </a:bodyPr>
          <a:lstStyle/>
          <a:p>
            <a:r>
              <a:rPr lang="en-US" altLang="zh-CN" dirty="0">
                <a:solidFill>
                  <a:schemeClr val="tx1">
                    <a:lumMod val="75000"/>
                    <a:lumOff val="25000"/>
                  </a:schemeClr>
                </a:solidFill>
                <a:latin typeface="+mn-ea"/>
              </a:rPr>
              <a:t>Python</a:t>
            </a:r>
            <a:r>
              <a:rPr lang="zh-CN" altLang="zh-CN" dirty="0">
                <a:solidFill>
                  <a:schemeClr val="tx1">
                    <a:lumMod val="75000"/>
                    <a:lumOff val="25000"/>
                  </a:schemeClr>
                </a:solidFill>
                <a:latin typeface="+mn-ea"/>
              </a:rPr>
              <a:t>语言是免费且开源的</a:t>
            </a:r>
            <a:endParaRPr lang="zh-CN" altLang="zh-CN" dirty="0">
              <a:solidFill>
                <a:schemeClr val="tx1">
                  <a:lumMod val="75000"/>
                  <a:lumOff val="25000"/>
                </a:schemeClr>
              </a:solidFill>
              <a:latin typeface="+mn-ea"/>
            </a:endParaRPr>
          </a:p>
        </p:txBody>
      </p:sp>
      <p:sp>
        <p:nvSpPr>
          <p:cNvPr id="9" name="文本框 8"/>
          <p:cNvSpPr txBox="1"/>
          <p:nvPr/>
        </p:nvSpPr>
        <p:spPr>
          <a:xfrm>
            <a:off x="392112" y="1872848"/>
            <a:ext cx="5362301" cy="369332"/>
          </a:xfrm>
          <a:prstGeom prst="rect">
            <a:avLst/>
          </a:prstGeom>
          <a:noFill/>
        </p:spPr>
        <p:txBody>
          <a:bodyPr wrap="square" rtlCol="0">
            <a:spAutoFit/>
          </a:bodyPr>
          <a:lstStyle/>
          <a:p>
            <a:r>
              <a:rPr lang="en-US" altLang="zh-CN" dirty="0">
                <a:solidFill>
                  <a:schemeClr val="tx1">
                    <a:lumMod val="75000"/>
                    <a:lumOff val="25000"/>
                  </a:schemeClr>
                </a:solidFill>
                <a:latin typeface="+mn-ea"/>
              </a:rPr>
              <a:t>Python</a:t>
            </a:r>
            <a:r>
              <a:rPr lang="zh-CN" altLang="zh-CN" dirty="0">
                <a:solidFill>
                  <a:schemeClr val="tx1">
                    <a:lumMod val="75000"/>
                    <a:lumOff val="25000"/>
                  </a:schemeClr>
                </a:solidFill>
                <a:latin typeface="+mn-ea"/>
              </a:rPr>
              <a:t>是面向对象的高层语言</a:t>
            </a:r>
            <a:endParaRPr lang="zh-CN" altLang="zh-CN" dirty="0">
              <a:solidFill>
                <a:schemeClr val="tx1">
                  <a:lumMod val="75000"/>
                  <a:lumOff val="25000"/>
                </a:schemeClr>
              </a:solidFill>
              <a:latin typeface="+mn-ea"/>
            </a:endParaRPr>
          </a:p>
        </p:txBody>
      </p:sp>
      <p:sp>
        <p:nvSpPr>
          <p:cNvPr id="12" name="文本框 11"/>
          <p:cNvSpPr txBox="1"/>
          <p:nvPr/>
        </p:nvSpPr>
        <p:spPr>
          <a:xfrm>
            <a:off x="392111" y="2604702"/>
            <a:ext cx="5362301" cy="369332"/>
          </a:xfrm>
          <a:prstGeom prst="rect">
            <a:avLst/>
          </a:prstGeom>
          <a:noFill/>
        </p:spPr>
        <p:txBody>
          <a:bodyPr wrap="square" rtlCol="0">
            <a:spAutoFit/>
          </a:bodyPr>
          <a:lstStyle/>
          <a:p>
            <a:r>
              <a:rPr lang="en-US" altLang="zh-CN" dirty="0">
                <a:solidFill>
                  <a:schemeClr val="tx1">
                    <a:lumMod val="75000"/>
                    <a:lumOff val="25000"/>
                  </a:schemeClr>
                </a:solidFill>
                <a:latin typeface="+mn-ea"/>
              </a:rPr>
              <a:t>Python</a:t>
            </a:r>
            <a:r>
              <a:rPr lang="zh-CN" altLang="zh-CN" dirty="0">
                <a:solidFill>
                  <a:schemeClr val="tx1">
                    <a:lumMod val="75000"/>
                    <a:lumOff val="25000"/>
                  </a:schemeClr>
                </a:solidFill>
                <a:latin typeface="+mn-ea"/>
              </a:rPr>
              <a:t>是解释性语言</a:t>
            </a:r>
            <a:endParaRPr lang="zh-CN" altLang="zh-CN" dirty="0">
              <a:solidFill>
                <a:schemeClr val="tx1">
                  <a:lumMod val="75000"/>
                  <a:lumOff val="25000"/>
                </a:schemeClr>
              </a:solidFill>
              <a:latin typeface="+mn-ea"/>
            </a:endParaRPr>
          </a:p>
        </p:txBody>
      </p:sp>
      <p:sp>
        <p:nvSpPr>
          <p:cNvPr id="13" name="文本框 12"/>
          <p:cNvSpPr txBox="1"/>
          <p:nvPr/>
        </p:nvSpPr>
        <p:spPr>
          <a:xfrm>
            <a:off x="392113" y="4234687"/>
            <a:ext cx="5362301" cy="369332"/>
          </a:xfrm>
          <a:prstGeom prst="rect">
            <a:avLst/>
          </a:prstGeom>
          <a:noFill/>
        </p:spPr>
        <p:txBody>
          <a:bodyPr wrap="square" rtlCol="0">
            <a:spAutoFit/>
          </a:bodyPr>
          <a:lstStyle/>
          <a:p>
            <a:r>
              <a:rPr lang="en-US" altLang="zh-CN" dirty="0">
                <a:solidFill>
                  <a:schemeClr val="tx1">
                    <a:lumMod val="75000"/>
                    <a:lumOff val="25000"/>
                  </a:schemeClr>
                </a:solidFill>
                <a:latin typeface="+mn-ea"/>
              </a:rPr>
              <a:t>Python</a:t>
            </a:r>
            <a:r>
              <a:rPr lang="zh-CN" altLang="zh-CN" dirty="0">
                <a:solidFill>
                  <a:schemeClr val="tx1">
                    <a:lumMod val="75000"/>
                    <a:lumOff val="25000"/>
                  </a:schemeClr>
                </a:solidFill>
                <a:latin typeface="+mn-ea"/>
              </a:rPr>
              <a:t>提供了丰富的库</a:t>
            </a:r>
            <a:endParaRPr lang="zh-CN" altLang="zh-CN" dirty="0">
              <a:solidFill>
                <a:schemeClr val="tx1">
                  <a:lumMod val="75000"/>
                  <a:lumOff val="25000"/>
                </a:schemeClr>
              </a:solidFill>
              <a:latin typeface="+mn-ea"/>
            </a:endParaRPr>
          </a:p>
        </p:txBody>
      </p:sp>
      <p:sp>
        <p:nvSpPr>
          <p:cNvPr id="14" name="文本框 13"/>
          <p:cNvSpPr txBox="1"/>
          <p:nvPr/>
        </p:nvSpPr>
        <p:spPr>
          <a:xfrm>
            <a:off x="392113" y="3213368"/>
            <a:ext cx="5362301" cy="369332"/>
          </a:xfrm>
          <a:prstGeom prst="rect">
            <a:avLst/>
          </a:prstGeom>
          <a:noFill/>
        </p:spPr>
        <p:txBody>
          <a:bodyPr wrap="square" rtlCol="0">
            <a:spAutoFit/>
          </a:bodyPr>
          <a:lstStyle/>
          <a:p>
            <a:r>
              <a:rPr lang="en-US" altLang="zh-CN" dirty="0">
                <a:solidFill>
                  <a:schemeClr val="tx1">
                    <a:lumMod val="75000"/>
                    <a:lumOff val="25000"/>
                  </a:schemeClr>
                </a:solidFill>
                <a:latin typeface="+mn-ea"/>
              </a:rPr>
              <a:t>Python</a:t>
            </a:r>
            <a:r>
              <a:rPr lang="zh-CN" altLang="zh-CN" dirty="0">
                <a:solidFill>
                  <a:schemeClr val="tx1">
                    <a:lumMod val="75000"/>
                    <a:lumOff val="25000"/>
                  </a:schemeClr>
                </a:solidFill>
                <a:latin typeface="+mn-ea"/>
              </a:rPr>
              <a:t>是可扩展和可嵌入的</a:t>
            </a:r>
            <a:endParaRPr lang="zh-CN" altLang="zh-CN" dirty="0">
              <a:solidFill>
                <a:schemeClr val="tx1">
                  <a:lumMod val="75000"/>
                  <a:lumOff val="25000"/>
                </a:schemeClr>
              </a:solidFill>
              <a:latin typeface="+mn-ea"/>
            </a:endParaRPr>
          </a:p>
        </p:txBody>
      </p:sp>
      <p:sp>
        <p:nvSpPr>
          <p:cNvPr id="16" name="文本框 15"/>
          <p:cNvSpPr txBox="1"/>
          <p:nvPr/>
        </p:nvSpPr>
        <p:spPr>
          <a:xfrm>
            <a:off x="392113" y="3869692"/>
            <a:ext cx="5362301" cy="369332"/>
          </a:xfrm>
          <a:prstGeom prst="rect">
            <a:avLst/>
          </a:prstGeom>
          <a:noFill/>
        </p:spPr>
        <p:txBody>
          <a:bodyPr wrap="square" rtlCol="0">
            <a:spAutoFit/>
          </a:bodyPr>
          <a:lstStyle/>
          <a:p>
            <a:r>
              <a:rPr lang="en-US" altLang="zh-CN" dirty="0">
                <a:solidFill>
                  <a:schemeClr val="tx1">
                    <a:lumMod val="75000"/>
                    <a:lumOff val="25000"/>
                  </a:schemeClr>
                </a:solidFill>
                <a:latin typeface="+mn-ea"/>
              </a:rPr>
              <a:t>Python</a:t>
            </a:r>
            <a:r>
              <a:rPr lang="zh-CN" altLang="zh-CN" dirty="0">
                <a:solidFill>
                  <a:schemeClr val="tx1">
                    <a:lumMod val="75000"/>
                    <a:lumOff val="25000"/>
                  </a:schemeClr>
                </a:solidFill>
                <a:latin typeface="+mn-ea"/>
              </a:rPr>
              <a:t>运行速度快</a:t>
            </a:r>
            <a:endParaRPr lang="zh-CN" altLang="zh-CN" dirty="0">
              <a:solidFill>
                <a:schemeClr val="tx1">
                  <a:lumMod val="75000"/>
                  <a:lumOff val="25000"/>
                </a:schemeClr>
              </a:solidFill>
              <a:latin typeface="+mn-ea"/>
            </a:endParaRPr>
          </a:p>
        </p:txBody>
      </p:sp>
      <p:sp>
        <p:nvSpPr>
          <p:cNvPr id="17" name="文本框 16"/>
          <p:cNvSpPr txBox="1"/>
          <p:nvPr/>
        </p:nvSpPr>
        <p:spPr>
          <a:xfrm>
            <a:off x="392111" y="2924357"/>
            <a:ext cx="5362301" cy="369332"/>
          </a:xfrm>
          <a:prstGeom prst="rect">
            <a:avLst/>
          </a:prstGeom>
          <a:noFill/>
        </p:spPr>
        <p:txBody>
          <a:bodyPr wrap="square" rtlCol="0">
            <a:spAutoFit/>
          </a:bodyPr>
          <a:lstStyle/>
          <a:p>
            <a:r>
              <a:rPr lang="en-US" altLang="zh-CN" dirty="0">
                <a:solidFill>
                  <a:schemeClr val="tx1">
                    <a:lumMod val="75000"/>
                    <a:lumOff val="25000"/>
                  </a:schemeClr>
                </a:solidFill>
                <a:latin typeface="+mn-ea"/>
              </a:rPr>
              <a:t>Python</a:t>
            </a:r>
            <a:r>
              <a:rPr lang="zh-CN" altLang="zh-CN" dirty="0">
                <a:solidFill>
                  <a:schemeClr val="tx1">
                    <a:lumMod val="75000"/>
                    <a:lumOff val="25000"/>
                  </a:schemeClr>
                </a:solidFill>
                <a:latin typeface="+mn-ea"/>
              </a:rPr>
              <a:t>程序编写需使用规范的代码风格</a:t>
            </a:r>
            <a:endParaRPr lang="zh-CN" altLang="zh-CN" dirty="0">
              <a:solidFill>
                <a:schemeClr val="tx1">
                  <a:lumMod val="75000"/>
                  <a:lumOff val="25000"/>
                </a:schemeClr>
              </a:solidFill>
              <a:latin typeface="+mn-ea"/>
            </a:endParaRPr>
          </a:p>
        </p:txBody>
      </p:sp>
      <p:sp>
        <p:nvSpPr>
          <p:cNvPr id="18" name="文本框 17"/>
          <p:cNvSpPr txBox="1"/>
          <p:nvPr/>
        </p:nvSpPr>
        <p:spPr>
          <a:xfrm>
            <a:off x="392113" y="3525644"/>
            <a:ext cx="5362301" cy="369332"/>
          </a:xfrm>
          <a:prstGeom prst="rect">
            <a:avLst/>
          </a:prstGeom>
          <a:noFill/>
        </p:spPr>
        <p:txBody>
          <a:bodyPr wrap="square" rtlCol="0">
            <a:spAutoFit/>
          </a:bodyPr>
          <a:lstStyle/>
          <a:p>
            <a:r>
              <a:rPr lang="en-US" altLang="zh-CN" dirty="0">
                <a:solidFill>
                  <a:schemeClr val="tx1">
                    <a:lumMod val="75000"/>
                    <a:lumOff val="25000"/>
                  </a:schemeClr>
                </a:solidFill>
                <a:latin typeface="+mn-ea"/>
              </a:rPr>
              <a:t>Python</a:t>
            </a:r>
            <a:r>
              <a:rPr lang="zh-CN" altLang="zh-CN" dirty="0">
                <a:solidFill>
                  <a:schemeClr val="tx1">
                    <a:lumMod val="75000"/>
                    <a:lumOff val="25000"/>
                  </a:schemeClr>
                </a:solidFill>
                <a:latin typeface="+mn-ea"/>
              </a:rPr>
              <a:t>是可移植的</a:t>
            </a:r>
            <a:endParaRPr lang="zh-CN" altLang="zh-CN" dirty="0">
              <a:solidFill>
                <a:schemeClr val="tx1">
                  <a:lumMod val="75000"/>
                  <a:lumOff val="25000"/>
                </a:schemeClr>
              </a:solidFill>
              <a:latin typeface="+mn-ea"/>
            </a:endParaRPr>
          </a:p>
        </p:txBody>
      </p:sp>
      <p:sp>
        <p:nvSpPr>
          <p:cNvPr id="23" name="文本框 22"/>
          <p:cNvSpPr txBox="1"/>
          <p:nvPr/>
        </p:nvSpPr>
        <p:spPr>
          <a:xfrm>
            <a:off x="392110" y="4642094"/>
            <a:ext cx="5362301" cy="369332"/>
          </a:xfrm>
          <a:prstGeom prst="rect">
            <a:avLst/>
          </a:prstGeom>
          <a:noFill/>
        </p:spPr>
        <p:txBody>
          <a:bodyPr wrap="square" rtlCol="0">
            <a:spAutoFit/>
          </a:bodyPr>
          <a:lstStyle/>
          <a:p>
            <a:r>
              <a:rPr lang="en-US" altLang="zh-CN" dirty="0">
                <a:solidFill>
                  <a:schemeClr val="tx1">
                    <a:lumMod val="75000"/>
                    <a:lumOff val="25000"/>
                  </a:schemeClr>
                </a:solidFill>
                <a:latin typeface="+mn-ea"/>
              </a:rPr>
              <a:t>……..</a:t>
            </a:r>
            <a:endParaRPr lang="en-US" altLang="zh-CN" dirty="0">
              <a:solidFill>
                <a:schemeClr val="tx1">
                  <a:lumMod val="75000"/>
                  <a:lumOff val="25000"/>
                </a:schemeClr>
              </a:solidFill>
              <a:latin typeface="+mn-ea"/>
            </a:endParaRPr>
          </a:p>
        </p:txBody>
      </p:sp>
      <p:sp>
        <p:nvSpPr>
          <p:cNvPr id="3"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1.1.4 </a:t>
            </a:r>
            <a:r>
              <a:rPr lang="zh-CN" altLang="zh-CN" dirty="0"/>
              <a:t>选择</a:t>
            </a:r>
            <a:r>
              <a:rPr lang="en-US" altLang="zh-CN" dirty="0"/>
              <a:t>Python</a:t>
            </a:r>
            <a:r>
              <a:rPr lang="zh-CN" altLang="zh-CN" dirty="0"/>
              <a:t>的版本</a:t>
            </a:r>
            <a:endParaRPr lang="zh-CN" altLang="zh-CN" dirty="0"/>
          </a:p>
        </p:txBody>
      </p:sp>
      <p:sp>
        <p:nvSpPr>
          <p:cNvPr id="3" name="内容占位符 2"/>
          <p:cNvSpPr>
            <a:spLocks noGrp="1"/>
          </p:cNvSpPr>
          <p:nvPr>
            <p:ph sz="quarter" idx="14"/>
          </p:nvPr>
        </p:nvSpPr>
        <p:spPr>
          <a:xfrm>
            <a:off x="392113" y="1768133"/>
            <a:ext cx="5853173" cy="3321733"/>
          </a:xfrm>
        </p:spPr>
        <p:txBody>
          <a:bodyPr>
            <a:normAutofit lnSpcReduction="10000"/>
          </a:bodyPr>
          <a:lstStyle/>
          <a:p>
            <a:pPr indent="457200"/>
            <a:r>
              <a:rPr lang="en-US" altLang="zh-CN" sz="1800" dirty="0">
                <a:solidFill>
                  <a:schemeClr val="tx1">
                    <a:lumMod val="75000"/>
                    <a:lumOff val="25000"/>
                  </a:schemeClr>
                </a:solidFill>
                <a:latin typeface="+mn-ea"/>
              </a:rPr>
              <a:t>2008</a:t>
            </a:r>
            <a:r>
              <a:rPr lang="zh-CN" altLang="zh-CN" sz="1800" dirty="0">
                <a:solidFill>
                  <a:schemeClr val="tx1">
                    <a:lumMod val="75000"/>
                    <a:lumOff val="25000"/>
                  </a:schemeClr>
                </a:solidFill>
                <a:latin typeface="+mn-ea"/>
              </a:rPr>
              <a:t>年</a:t>
            </a:r>
            <a:r>
              <a:rPr lang="en-US" altLang="zh-CN" sz="1800" dirty="0">
                <a:solidFill>
                  <a:schemeClr val="tx1">
                    <a:lumMod val="75000"/>
                    <a:lumOff val="25000"/>
                  </a:schemeClr>
                </a:solidFill>
                <a:latin typeface="+mn-ea"/>
              </a:rPr>
              <a:t>10</a:t>
            </a:r>
            <a:r>
              <a:rPr lang="zh-CN" altLang="zh-CN" sz="1800" dirty="0">
                <a:solidFill>
                  <a:schemeClr val="tx1">
                    <a:lumMod val="75000"/>
                    <a:lumOff val="25000"/>
                  </a:schemeClr>
                </a:solidFill>
                <a:latin typeface="+mn-ea"/>
              </a:rPr>
              <a:t>月</a:t>
            </a:r>
            <a:r>
              <a:rPr lang="en-US" altLang="zh-CN" sz="1800" dirty="0">
                <a:solidFill>
                  <a:schemeClr val="accent4"/>
                </a:solidFill>
                <a:latin typeface="+mn-ea"/>
              </a:rPr>
              <a:t>Python 3.0</a:t>
            </a:r>
            <a:r>
              <a:rPr lang="zh-CN" altLang="zh-CN" sz="1800" dirty="0">
                <a:solidFill>
                  <a:schemeClr val="tx1">
                    <a:lumMod val="75000"/>
                    <a:lumOff val="25000"/>
                  </a:schemeClr>
                </a:solidFill>
                <a:latin typeface="+mn-ea"/>
              </a:rPr>
              <a:t>版本发布，该版本在</a:t>
            </a:r>
            <a:r>
              <a:rPr lang="en-US" altLang="zh-CN" sz="1800" dirty="0">
                <a:solidFill>
                  <a:schemeClr val="accent4"/>
                </a:solidFill>
                <a:latin typeface="+mn-ea"/>
              </a:rPr>
              <a:t>Python 2</a:t>
            </a:r>
            <a:r>
              <a:rPr lang="zh-CN" altLang="zh-CN" sz="1800" dirty="0">
                <a:solidFill>
                  <a:schemeClr val="tx1">
                    <a:lumMod val="75000"/>
                    <a:lumOff val="25000"/>
                  </a:schemeClr>
                </a:solidFill>
                <a:latin typeface="+mn-ea"/>
              </a:rPr>
              <a:t>的上进行了很大的改变，使得两者互不兼容。</a:t>
            </a:r>
            <a:endParaRPr lang="en-US" altLang="zh-CN" sz="1800" dirty="0">
              <a:latin typeface="+mn-ea"/>
            </a:endParaRPr>
          </a:p>
          <a:p>
            <a:pPr indent="457200"/>
            <a:endParaRPr lang="en-US" altLang="zh-CN" sz="1800" dirty="0">
              <a:latin typeface="+mn-ea"/>
            </a:endParaRPr>
          </a:p>
          <a:p>
            <a:pPr indent="457200"/>
            <a:r>
              <a:rPr lang="zh-CN" altLang="zh-CN" sz="1800" dirty="0">
                <a:solidFill>
                  <a:schemeClr val="tx1">
                    <a:lumMod val="75000"/>
                    <a:lumOff val="25000"/>
                  </a:schemeClr>
                </a:solidFill>
                <a:latin typeface="+mn-ea"/>
              </a:rPr>
              <a:t>我们该如何选择</a:t>
            </a:r>
            <a:r>
              <a:rPr lang="en-US" altLang="zh-CN" sz="1800" dirty="0">
                <a:solidFill>
                  <a:schemeClr val="tx1">
                    <a:lumMod val="75000"/>
                    <a:lumOff val="25000"/>
                  </a:schemeClr>
                </a:solidFill>
                <a:latin typeface="+mn-ea"/>
              </a:rPr>
              <a:t>Python</a:t>
            </a:r>
            <a:r>
              <a:rPr lang="zh-CN" altLang="zh-CN" sz="1800" dirty="0">
                <a:solidFill>
                  <a:schemeClr val="tx1">
                    <a:lumMod val="75000"/>
                    <a:lumOff val="25000"/>
                  </a:schemeClr>
                </a:solidFill>
                <a:latin typeface="+mn-ea"/>
              </a:rPr>
              <a:t>的版本呢？</a:t>
            </a:r>
            <a:endParaRPr lang="en-US" altLang="zh-CN" sz="1800" dirty="0">
              <a:latin typeface="+mn-ea"/>
            </a:endParaRPr>
          </a:p>
          <a:p>
            <a:pPr indent="457200"/>
            <a:endParaRPr lang="en-US" altLang="zh-CN" sz="1800" dirty="0">
              <a:latin typeface="+mn-ea"/>
            </a:endParaRPr>
          </a:p>
          <a:p>
            <a:pPr indent="457200"/>
            <a:r>
              <a:rPr lang="zh-CN" altLang="zh-CN" sz="1800" dirty="0">
                <a:solidFill>
                  <a:schemeClr val="tx1">
                    <a:lumMod val="75000"/>
                    <a:lumOff val="25000"/>
                  </a:schemeClr>
                </a:solidFill>
                <a:latin typeface="+mn-ea"/>
              </a:rPr>
              <a:t>由于</a:t>
            </a:r>
            <a:r>
              <a:rPr lang="en-US" altLang="zh-CN" sz="1800" dirty="0">
                <a:solidFill>
                  <a:schemeClr val="accent4"/>
                </a:solidFill>
                <a:latin typeface="+mn-ea"/>
              </a:rPr>
              <a:t>Python 3</a:t>
            </a:r>
            <a:r>
              <a:rPr lang="zh-CN" altLang="zh-CN" sz="1800" dirty="0">
                <a:solidFill>
                  <a:schemeClr val="tx1">
                    <a:lumMod val="75000"/>
                    <a:lumOff val="25000"/>
                  </a:schemeClr>
                </a:solidFill>
                <a:latin typeface="+mn-ea"/>
              </a:rPr>
              <a:t>相较于</a:t>
            </a:r>
            <a:r>
              <a:rPr lang="en-US" altLang="zh-CN" sz="1800" dirty="0">
                <a:solidFill>
                  <a:schemeClr val="accent4"/>
                </a:solidFill>
                <a:latin typeface="+mn-ea"/>
              </a:rPr>
              <a:t>Python 2</a:t>
            </a:r>
            <a:r>
              <a:rPr lang="zh-CN" altLang="zh-CN" sz="1800" dirty="0">
                <a:solidFill>
                  <a:schemeClr val="tx1">
                    <a:lumMod val="75000"/>
                    <a:lumOff val="25000"/>
                  </a:schemeClr>
                </a:solidFill>
                <a:latin typeface="+mn-ea"/>
              </a:rPr>
              <a:t>还有大量的改进和提升的地方，这就使得</a:t>
            </a:r>
            <a:r>
              <a:rPr lang="en-US" altLang="zh-CN" sz="1800" dirty="0">
                <a:solidFill>
                  <a:schemeClr val="tx1">
                    <a:lumMod val="75000"/>
                    <a:lumOff val="25000"/>
                  </a:schemeClr>
                </a:solidFill>
                <a:latin typeface="+mn-ea"/>
              </a:rPr>
              <a:t>Python 2</a:t>
            </a:r>
            <a:r>
              <a:rPr lang="zh-CN" altLang="zh-CN" sz="1800" dirty="0">
                <a:solidFill>
                  <a:schemeClr val="tx1">
                    <a:lumMod val="75000"/>
                    <a:lumOff val="25000"/>
                  </a:schemeClr>
                </a:solidFill>
                <a:latin typeface="+mn-ea"/>
              </a:rPr>
              <a:t>有了些许“鸡肋”之感。</a:t>
            </a:r>
            <a:endParaRPr lang="en-US" altLang="zh-CN" sz="1800" dirty="0">
              <a:solidFill>
                <a:schemeClr val="tx1">
                  <a:lumMod val="75000"/>
                  <a:lumOff val="25000"/>
                </a:schemeClr>
              </a:solidFill>
              <a:latin typeface="+mn-ea"/>
            </a:endParaRPr>
          </a:p>
          <a:p>
            <a:pPr indent="457200"/>
            <a:r>
              <a:rPr lang="zh-CN" altLang="zh-CN" sz="1800" dirty="0">
                <a:solidFill>
                  <a:schemeClr val="tx1">
                    <a:lumMod val="75000"/>
                    <a:lumOff val="25000"/>
                  </a:schemeClr>
                </a:solidFill>
                <a:latin typeface="+mn-ea"/>
              </a:rPr>
              <a:t>因此，我们跟随技术的发展和前进的潮流，选择</a:t>
            </a:r>
            <a:r>
              <a:rPr lang="en-US" altLang="zh-CN" sz="1800" dirty="0">
                <a:solidFill>
                  <a:schemeClr val="tx1">
                    <a:lumMod val="75000"/>
                    <a:lumOff val="25000"/>
                  </a:schemeClr>
                </a:solidFill>
                <a:latin typeface="+mn-ea"/>
              </a:rPr>
              <a:t>Python 3</a:t>
            </a:r>
            <a:r>
              <a:rPr lang="zh-CN" altLang="zh-CN" sz="1800" dirty="0">
                <a:solidFill>
                  <a:schemeClr val="tx1">
                    <a:lumMod val="75000"/>
                    <a:lumOff val="25000"/>
                  </a:schemeClr>
                </a:solidFill>
                <a:latin typeface="+mn-ea"/>
              </a:rPr>
              <a:t>作为我们学习的对象。</a:t>
            </a:r>
            <a:endParaRPr lang="en-US" altLang="zh-CN" sz="1800" dirty="0">
              <a:solidFill>
                <a:schemeClr val="tx1">
                  <a:lumMod val="75000"/>
                  <a:lumOff val="25000"/>
                </a:schemeClr>
              </a:solidFill>
              <a:latin typeface="+mn-ea"/>
            </a:endParaRPr>
          </a:p>
          <a:p>
            <a:pPr indent="457200"/>
            <a:r>
              <a:rPr lang="zh-CN" altLang="en-US" sz="1800" dirty="0">
                <a:solidFill>
                  <a:schemeClr val="tx1">
                    <a:lumMod val="75000"/>
                    <a:lumOff val="25000"/>
                  </a:schemeClr>
                </a:solidFill>
                <a:latin typeface="+mn-ea"/>
              </a:rPr>
              <a:t>但</a:t>
            </a:r>
            <a:r>
              <a:rPr lang="en-US" altLang="zh-CN" sz="1800" dirty="0">
                <a:solidFill>
                  <a:schemeClr val="tx1">
                    <a:lumMod val="75000"/>
                    <a:lumOff val="25000"/>
                  </a:schemeClr>
                </a:solidFill>
                <a:latin typeface="+mn-ea"/>
              </a:rPr>
              <a:t>python 2</a:t>
            </a:r>
            <a:r>
              <a:rPr lang="zh-CN" altLang="en-US" sz="1800" dirty="0">
                <a:solidFill>
                  <a:schemeClr val="tx1">
                    <a:lumMod val="75000"/>
                    <a:lumOff val="25000"/>
                  </a:schemeClr>
                </a:solidFill>
                <a:latin typeface="+mn-ea"/>
              </a:rPr>
              <a:t>仍应用广泛，例如开源云计算平台</a:t>
            </a:r>
            <a:r>
              <a:rPr lang="en-US" altLang="zh-CN" sz="1800" dirty="0" err="1">
                <a:solidFill>
                  <a:schemeClr val="tx1">
                    <a:lumMod val="75000"/>
                    <a:lumOff val="25000"/>
                  </a:schemeClr>
                </a:solidFill>
                <a:latin typeface="+mn-ea"/>
              </a:rPr>
              <a:t>openstack</a:t>
            </a:r>
            <a:r>
              <a:rPr lang="zh-CN" altLang="en-US" sz="1800" dirty="0">
                <a:solidFill>
                  <a:schemeClr val="tx1">
                    <a:lumMod val="75000"/>
                    <a:lumOff val="25000"/>
                  </a:schemeClr>
                </a:solidFill>
                <a:latin typeface="+mn-ea"/>
              </a:rPr>
              <a:t>就是使用</a:t>
            </a:r>
            <a:r>
              <a:rPr lang="en-US" altLang="zh-CN" sz="1800" dirty="0">
                <a:solidFill>
                  <a:schemeClr val="tx1">
                    <a:lumMod val="75000"/>
                    <a:lumOff val="25000"/>
                  </a:schemeClr>
                </a:solidFill>
                <a:latin typeface="+mn-ea"/>
              </a:rPr>
              <a:t>python 2</a:t>
            </a:r>
            <a:r>
              <a:rPr lang="zh-CN" altLang="en-US" sz="1800" dirty="0">
                <a:solidFill>
                  <a:schemeClr val="tx1">
                    <a:lumMod val="75000"/>
                    <a:lumOff val="25000"/>
                  </a:schemeClr>
                </a:solidFill>
                <a:latin typeface="+mn-ea"/>
              </a:rPr>
              <a:t>进行的代码开发构建。</a:t>
            </a:r>
            <a:endParaRPr lang="zh-CN" altLang="zh-CN" sz="1800" dirty="0">
              <a:solidFill>
                <a:schemeClr val="tx1">
                  <a:lumMod val="75000"/>
                  <a:lumOff val="25000"/>
                </a:schemeClr>
              </a:solidFill>
              <a:latin typeface="+mn-ea"/>
            </a:endParaRPr>
          </a:p>
        </p:txBody>
      </p:sp>
      <p:sp>
        <p:nvSpPr>
          <p:cNvPr id="4" name="内容占位符 3"/>
          <p:cNvSpPr>
            <a:spLocks noGrp="1"/>
          </p:cNvSpPr>
          <p:nvPr>
            <p:ph sz="quarter" idx="15"/>
          </p:nvPr>
        </p:nvSpPr>
        <p:spPr>
          <a:xfrm>
            <a:off x="244802" y="104401"/>
            <a:ext cx="3732213" cy="571500"/>
          </a:xfrm>
        </p:spPr>
        <p:txBody>
          <a:bodyPr/>
          <a:lstStyle/>
          <a:p>
            <a:r>
              <a:rPr lang="en-US" altLang="zh-CN" dirty="0"/>
              <a:t>1.1 Python </a:t>
            </a:r>
            <a:r>
              <a:rPr lang="zh-CN" altLang="en-US" dirty="0"/>
              <a:t>简介</a:t>
            </a:r>
            <a:endParaRPr lang="zh-CN" altLang="en-US" dirty="0"/>
          </a:p>
          <a:p>
            <a:endParaRPr lang="zh-CN" altLang="en-US" dirty="0"/>
          </a:p>
        </p:txBody>
      </p:sp>
      <p:sp>
        <p:nvSpPr>
          <p:cNvPr id="5" name="矩形 4"/>
          <p:cNvSpPr/>
          <p:nvPr/>
        </p:nvSpPr>
        <p:spPr>
          <a:xfrm rot="20164890">
            <a:off x="6638926" y="617674"/>
            <a:ext cx="1375698" cy="5693866"/>
          </a:xfrm>
          <a:prstGeom prst="rect">
            <a:avLst/>
          </a:prstGeom>
          <a:noFill/>
        </p:spPr>
        <p:txBody>
          <a:bodyPr wrap="none" lIns="91440" tIns="45720" rIns="91440" bIns="45720">
            <a:spAutoFit/>
          </a:bodyPr>
          <a:lstStyle/>
          <a:p>
            <a:pPr algn="ctr"/>
            <a:r>
              <a:rPr lang="en-US" altLang="zh-CN" sz="16600" b="1" cap="none" spc="50" dirty="0">
                <a:ln w="9525" cmpd="sng">
                  <a:solidFill>
                    <a:schemeClr val="accent1"/>
                  </a:solidFill>
                  <a:prstDash val="solid"/>
                </a:ln>
                <a:solidFill>
                  <a:srgbClr val="70AD47">
                    <a:tint val="1000"/>
                  </a:srgbClr>
                </a:solidFill>
                <a:effectLst>
                  <a:glow rad="38100">
                    <a:schemeClr val="accent1">
                      <a:alpha val="40000"/>
                    </a:schemeClr>
                  </a:glow>
                </a:effectLst>
              </a:rPr>
              <a:t>2</a:t>
            </a:r>
            <a:endParaRPr lang="en-US" altLang="zh-CN" sz="16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r>
              <a:rPr lang="en-US" altLang="zh-CN" sz="6000" b="1" spc="50" dirty="0">
                <a:ln w="9525" cmpd="sng">
                  <a:solidFill>
                    <a:schemeClr val="accent1"/>
                  </a:solidFill>
                  <a:prstDash val="solid"/>
                </a:ln>
                <a:solidFill>
                  <a:srgbClr val="70AD47">
                    <a:tint val="1000"/>
                  </a:srgbClr>
                </a:solidFill>
                <a:effectLst>
                  <a:glow rad="38100">
                    <a:schemeClr val="accent1">
                      <a:alpha val="40000"/>
                    </a:schemeClr>
                  </a:glow>
                </a:effectLst>
              </a:rPr>
              <a:t>Or</a:t>
            </a:r>
            <a:endParaRPr lang="en-US" altLang="zh-CN" sz="60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r>
              <a:rPr lang="en-US" altLang="zh-CN" sz="13800" b="1" cap="none" spc="50" dirty="0">
                <a:ln w="9525" cmpd="sng">
                  <a:solidFill>
                    <a:schemeClr val="accent1"/>
                  </a:solidFill>
                  <a:prstDash val="solid"/>
                </a:ln>
                <a:solidFill>
                  <a:srgbClr val="70AD47">
                    <a:tint val="1000"/>
                  </a:srgbClr>
                </a:solidFill>
                <a:effectLst>
                  <a:glow rad="38100">
                    <a:schemeClr val="accent1">
                      <a:alpha val="40000"/>
                    </a:schemeClr>
                  </a:glow>
                </a:effectLst>
              </a:rPr>
              <a:t>3</a:t>
            </a:r>
            <a:endParaRPr lang="zh-CN" altLang="en-US" sz="13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4"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a:t>Python3</a:t>
            </a:r>
            <a:r>
              <a:rPr lang="zh-CN" altLang="zh-CN" dirty="0"/>
              <a:t>的</a:t>
            </a:r>
            <a:r>
              <a:rPr lang="zh-CN" altLang="en-US" dirty="0"/>
              <a:t>新</a:t>
            </a:r>
            <a:r>
              <a:rPr lang="zh-CN" altLang="zh-CN" dirty="0"/>
              <a:t>特性</a:t>
            </a:r>
            <a:endParaRPr lang="zh-CN" altLang="en-US" dirty="0"/>
          </a:p>
        </p:txBody>
      </p:sp>
      <p:sp>
        <p:nvSpPr>
          <p:cNvPr id="4" name="内容占位符 3"/>
          <p:cNvSpPr>
            <a:spLocks noGrp="1"/>
          </p:cNvSpPr>
          <p:nvPr>
            <p:ph sz="quarter" idx="15"/>
          </p:nvPr>
        </p:nvSpPr>
        <p:spPr>
          <a:xfrm>
            <a:off x="244802" y="104401"/>
            <a:ext cx="3732213" cy="571500"/>
          </a:xfrm>
        </p:spPr>
        <p:txBody>
          <a:bodyPr/>
          <a:lstStyle/>
          <a:p>
            <a:r>
              <a:rPr lang="en-US" altLang="zh-CN" dirty="0"/>
              <a:t>1.1 Python </a:t>
            </a:r>
            <a:r>
              <a:rPr lang="zh-CN" altLang="en-US" dirty="0"/>
              <a:t>简介</a:t>
            </a:r>
            <a:endParaRPr lang="zh-CN" altLang="en-US" dirty="0"/>
          </a:p>
          <a:p>
            <a:endParaRPr lang="zh-CN" altLang="en-US" dirty="0"/>
          </a:p>
        </p:txBody>
      </p:sp>
      <p:sp>
        <p:nvSpPr>
          <p:cNvPr id="6" name="Line 39"/>
          <p:cNvSpPr>
            <a:spLocks noChangeShapeType="1"/>
          </p:cNvSpPr>
          <p:nvPr/>
        </p:nvSpPr>
        <p:spPr bwMode="auto">
          <a:xfrm rot="5400000" flipH="1" flipV="1">
            <a:off x="3354381" y="5136968"/>
            <a:ext cx="1584325" cy="0"/>
          </a:xfrm>
          <a:prstGeom prst="line">
            <a:avLst/>
          </a:prstGeom>
          <a:noFill/>
          <a:ln w="19050">
            <a:solidFill>
              <a:srgbClr val="808080"/>
            </a:solidFill>
            <a:round/>
          </a:ln>
          <a:extLst>
            <a:ext uri="{909E8E84-426E-40DD-AFC4-6F175D3DCCD1}">
              <a14:hiddenFill xmlns:a14="http://schemas.microsoft.com/office/drawing/2010/main">
                <a:noFill/>
              </a14:hiddenFill>
            </a:ext>
          </a:extLst>
        </p:spPr>
        <p:txBody>
          <a:bodyPr/>
          <a:lstStyle/>
          <a:p>
            <a:endParaRPr lang="zh-CN" altLang="en-US"/>
          </a:p>
        </p:txBody>
      </p:sp>
      <p:sp>
        <p:nvSpPr>
          <p:cNvPr id="7" name="Line 39"/>
          <p:cNvSpPr>
            <a:spLocks noChangeShapeType="1"/>
          </p:cNvSpPr>
          <p:nvPr/>
        </p:nvSpPr>
        <p:spPr bwMode="auto">
          <a:xfrm rot="5400000" flipH="1" flipV="1">
            <a:off x="5154172" y="2765793"/>
            <a:ext cx="1584325" cy="7938"/>
          </a:xfrm>
          <a:prstGeom prst="line">
            <a:avLst/>
          </a:prstGeom>
          <a:noFill/>
          <a:ln w="19050">
            <a:solidFill>
              <a:srgbClr val="808080"/>
            </a:solidFill>
            <a:round/>
          </a:ln>
          <a:extLst>
            <a:ext uri="{909E8E84-426E-40DD-AFC4-6F175D3DCCD1}">
              <a14:hiddenFill xmlns:a14="http://schemas.microsoft.com/office/drawing/2010/main">
                <a:noFill/>
              </a14:hiddenFill>
            </a:ext>
          </a:extLst>
        </p:spPr>
        <p:txBody>
          <a:bodyPr/>
          <a:lstStyle/>
          <a:p>
            <a:endParaRPr lang="zh-CN" altLang="en-US"/>
          </a:p>
        </p:txBody>
      </p:sp>
      <p:sp>
        <p:nvSpPr>
          <p:cNvPr id="8" name="Line 39"/>
          <p:cNvSpPr>
            <a:spLocks noChangeShapeType="1"/>
          </p:cNvSpPr>
          <p:nvPr/>
        </p:nvSpPr>
        <p:spPr bwMode="auto">
          <a:xfrm rot="5400000" flipH="1" flipV="1">
            <a:off x="-328365" y="2779369"/>
            <a:ext cx="1512888" cy="7937"/>
          </a:xfrm>
          <a:prstGeom prst="line">
            <a:avLst/>
          </a:prstGeom>
          <a:noFill/>
          <a:ln w="19050">
            <a:solidFill>
              <a:srgbClr val="80808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0" name="Line 32"/>
          <p:cNvSpPr>
            <a:spLocks noChangeShapeType="1"/>
          </p:cNvSpPr>
          <p:nvPr/>
        </p:nvSpPr>
        <p:spPr bwMode="auto">
          <a:xfrm flipH="1">
            <a:off x="5268168" y="3957294"/>
            <a:ext cx="504000" cy="0"/>
          </a:xfrm>
          <a:prstGeom prst="line">
            <a:avLst/>
          </a:prstGeom>
          <a:noFill/>
          <a:ln w="9525">
            <a:solidFill>
              <a:srgbClr val="808080"/>
            </a:solidFill>
            <a:round/>
            <a:head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1" name="Line 31"/>
          <p:cNvSpPr>
            <a:spLocks noChangeShapeType="1"/>
          </p:cNvSpPr>
          <p:nvPr/>
        </p:nvSpPr>
        <p:spPr bwMode="auto">
          <a:xfrm flipH="1">
            <a:off x="3672408" y="3957294"/>
            <a:ext cx="652463" cy="0"/>
          </a:xfrm>
          <a:prstGeom prst="line">
            <a:avLst/>
          </a:prstGeom>
          <a:noFill/>
          <a:ln w="9525">
            <a:solidFill>
              <a:srgbClr val="808080"/>
            </a:solidFill>
            <a:round/>
            <a:head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2" name="Line 30"/>
          <p:cNvSpPr>
            <a:spLocks noChangeShapeType="1"/>
          </p:cNvSpPr>
          <p:nvPr/>
        </p:nvSpPr>
        <p:spPr bwMode="auto">
          <a:xfrm flipH="1">
            <a:off x="2232248" y="3957294"/>
            <a:ext cx="614362" cy="0"/>
          </a:xfrm>
          <a:prstGeom prst="line">
            <a:avLst/>
          </a:prstGeom>
          <a:noFill/>
          <a:ln w="9525">
            <a:solidFill>
              <a:srgbClr val="808080"/>
            </a:solidFill>
            <a:round/>
            <a:head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3" name="Line 30"/>
          <p:cNvSpPr>
            <a:spLocks noChangeShapeType="1"/>
          </p:cNvSpPr>
          <p:nvPr/>
        </p:nvSpPr>
        <p:spPr bwMode="auto">
          <a:xfrm flipH="1">
            <a:off x="792088" y="3949357"/>
            <a:ext cx="614362" cy="0"/>
          </a:xfrm>
          <a:prstGeom prst="line">
            <a:avLst/>
          </a:prstGeom>
          <a:noFill/>
          <a:ln w="9525">
            <a:solidFill>
              <a:srgbClr val="808080"/>
            </a:solidFill>
            <a:round/>
            <a:head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4" name="Oval 21"/>
          <p:cNvSpPr>
            <a:spLocks noChangeArrowheads="1"/>
          </p:cNvSpPr>
          <p:nvPr/>
        </p:nvSpPr>
        <p:spPr bwMode="gray">
          <a:xfrm>
            <a:off x="1440160" y="3576294"/>
            <a:ext cx="777875" cy="758825"/>
          </a:xfrm>
          <a:prstGeom prst="ellipse">
            <a:avLst/>
          </a:prstGeom>
          <a:solidFill>
            <a:schemeClr val="accent6">
              <a:lumMod val="50000"/>
            </a:schemeClr>
          </a:solidFill>
          <a:ln w="28575" algn="ctr">
            <a:solidFill>
              <a:srgbClr val="C0C0C0"/>
            </a:solidFill>
            <a:round/>
          </a:ln>
          <a:effectLst/>
        </p:spPr>
        <p:txBody>
          <a:bodyPr vert="eaVert"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endParaRPr>
          </a:p>
        </p:txBody>
      </p:sp>
      <p:sp>
        <p:nvSpPr>
          <p:cNvPr id="15" name="Oval 6"/>
          <p:cNvSpPr>
            <a:spLocks noChangeArrowheads="1"/>
          </p:cNvSpPr>
          <p:nvPr/>
        </p:nvSpPr>
        <p:spPr bwMode="gray">
          <a:xfrm>
            <a:off x="5846861" y="3569944"/>
            <a:ext cx="777875" cy="758825"/>
          </a:xfrm>
          <a:prstGeom prst="ellipse">
            <a:avLst/>
          </a:prstGeom>
          <a:solidFill>
            <a:srgbClr val="006699"/>
          </a:solidFill>
          <a:ln w="28575" algn="ctr">
            <a:solidFill>
              <a:srgbClr val="C0C0C0"/>
            </a:solidFill>
            <a:round/>
          </a:ln>
        </p:spPr>
        <p:txBody>
          <a:bodyPr vert="eaVert" wrap="none" anchor="ctr"/>
          <a:lstStyle/>
          <a:p>
            <a:endParaRPr lang="zh-CN" altLang="en-US">
              <a:solidFill>
                <a:srgbClr val="000000"/>
              </a:solidFill>
              <a:ea typeface="黑体" panose="02010609060101010101" pitchFamily="49" charset="-122"/>
            </a:endParaRPr>
          </a:p>
        </p:txBody>
      </p:sp>
      <p:sp>
        <p:nvSpPr>
          <p:cNvPr id="16" name="Oval 11"/>
          <p:cNvSpPr>
            <a:spLocks noChangeArrowheads="1"/>
          </p:cNvSpPr>
          <p:nvPr/>
        </p:nvSpPr>
        <p:spPr bwMode="gray">
          <a:xfrm>
            <a:off x="4392488" y="3569944"/>
            <a:ext cx="777875" cy="758825"/>
          </a:xfrm>
          <a:prstGeom prst="ellipse">
            <a:avLst/>
          </a:prstGeom>
          <a:solidFill>
            <a:srgbClr val="00B0F0"/>
          </a:solidFill>
          <a:ln w="28575" algn="ctr">
            <a:solidFill>
              <a:srgbClr val="C0C0C0"/>
            </a:solidFill>
            <a:round/>
          </a:ln>
        </p:spPr>
        <p:txBody>
          <a:bodyPr vert="eaVert" wrap="none" anchor="ctr"/>
          <a:lstStyle/>
          <a:p>
            <a:endParaRPr lang="zh-CN" altLang="en-US">
              <a:solidFill>
                <a:srgbClr val="000000"/>
              </a:solidFill>
              <a:ea typeface="黑体" panose="02010609060101010101" pitchFamily="49" charset="-122"/>
            </a:endParaRPr>
          </a:p>
        </p:txBody>
      </p:sp>
      <p:sp>
        <p:nvSpPr>
          <p:cNvPr id="17" name="Oval 16"/>
          <p:cNvSpPr>
            <a:spLocks noChangeArrowheads="1"/>
          </p:cNvSpPr>
          <p:nvPr/>
        </p:nvSpPr>
        <p:spPr bwMode="gray">
          <a:xfrm>
            <a:off x="2880320" y="3569944"/>
            <a:ext cx="777875" cy="758825"/>
          </a:xfrm>
          <a:prstGeom prst="ellipse">
            <a:avLst/>
          </a:prstGeom>
          <a:solidFill>
            <a:srgbClr val="0070C0"/>
          </a:solidFill>
          <a:ln w="28575" algn="ctr">
            <a:solidFill>
              <a:srgbClr val="C0C0C0"/>
            </a:solidFill>
            <a:round/>
          </a:ln>
        </p:spPr>
        <p:txBody>
          <a:bodyPr vert="eaVert" wrap="none" anchor="ctr"/>
          <a:lstStyle/>
          <a:p>
            <a:endParaRPr lang="zh-CN" altLang="en-US">
              <a:solidFill>
                <a:srgbClr val="000000"/>
              </a:solidFill>
              <a:ea typeface="黑体" panose="02010609060101010101" pitchFamily="49" charset="-122"/>
            </a:endParaRPr>
          </a:p>
        </p:txBody>
      </p:sp>
      <p:sp>
        <p:nvSpPr>
          <p:cNvPr id="18" name="Oval 21"/>
          <p:cNvSpPr>
            <a:spLocks noChangeArrowheads="1"/>
          </p:cNvSpPr>
          <p:nvPr/>
        </p:nvSpPr>
        <p:spPr bwMode="gray">
          <a:xfrm>
            <a:off x="0" y="3552482"/>
            <a:ext cx="777875" cy="758825"/>
          </a:xfrm>
          <a:prstGeom prst="ellipse">
            <a:avLst/>
          </a:prstGeom>
          <a:solidFill>
            <a:srgbClr val="002060"/>
          </a:solidFill>
          <a:ln w="28575" algn="ctr">
            <a:solidFill>
              <a:srgbClr val="C0C0C0"/>
            </a:solidFill>
            <a:round/>
          </a:ln>
        </p:spPr>
        <p:txBody>
          <a:bodyPr vert="eaVert" wrap="none" anchor="ctr"/>
          <a:lstStyle/>
          <a:p>
            <a:endParaRPr lang="zh-CN" altLang="en-US">
              <a:solidFill>
                <a:srgbClr val="000000"/>
              </a:solidFill>
              <a:ea typeface="黑体" panose="02010609060101010101" pitchFamily="49" charset="-122"/>
            </a:endParaRPr>
          </a:p>
        </p:txBody>
      </p:sp>
      <p:sp>
        <p:nvSpPr>
          <p:cNvPr id="19" name="WordArt 33"/>
          <p:cNvSpPr>
            <a:spLocks noChangeArrowheads="1" noChangeShapeType="1" noTextEdit="1"/>
          </p:cNvSpPr>
          <p:nvPr/>
        </p:nvSpPr>
        <p:spPr bwMode="auto">
          <a:xfrm>
            <a:off x="3077170" y="3741394"/>
            <a:ext cx="381000" cy="425450"/>
          </a:xfrm>
          <a:prstGeom prst="rect">
            <a:avLst/>
          </a:prstGeom>
        </p:spPr>
        <p:txBody>
          <a:bodyPr wrap="none" fromWordArt="1">
            <a:prstTxWarp prst="textPlain">
              <a:avLst>
                <a:gd name="adj" fmla="val 50000"/>
              </a:avLst>
            </a:prstTxWarp>
          </a:bodyPr>
          <a:lstStyle/>
          <a:p>
            <a:pPr algn="ctr"/>
            <a:r>
              <a:rPr lang="en-US" altLang="zh-CN" sz="2400" kern="10" dirty="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rPr>
              <a:t>3</a:t>
            </a:r>
            <a:endParaRPr lang="zh-CN" altLang="en-US" sz="2400" kern="10" dirty="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endParaRPr>
          </a:p>
        </p:txBody>
      </p:sp>
      <p:sp>
        <p:nvSpPr>
          <p:cNvPr id="20" name="WordArt 34"/>
          <p:cNvSpPr>
            <a:spLocks noChangeArrowheads="1" noChangeShapeType="1" noTextEdit="1"/>
          </p:cNvSpPr>
          <p:nvPr/>
        </p:nvSpPr>
        <p:spPr bwMode="auto">
          <a:xfrm>
            <a:off x="4582988" y="3741394"/>
            <a:ext cx="381000" cy="425450"/>
          </a:xfrm>
          <a:prstGeom prst="rect">
            <a:avLst/>
          </a:prstGeom>
        </p:spPr>
        <p:txBody>
          <a:bodyPr wrap="none" fromWordArt="1">
            <a:prstTxWarp prst="textPlain">
              <a:avLst>
                <a:gd name="adj" fmla="val 50000"/>
              </a:avLst>
            </a:prstTxWarp>
          </a:bodyPr>
          <a:lstStyle/>
          <a:p>
            <a:pPr algn="ctr"/>
            <a:r>
              <a:rPr lang="en-US" altLang="zh-CN" sz="2400" kern="10" dirty="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rPr>
              <a:t>4</a:t>
            </a:r>
            <a:endParaRPr lang="zh-CN" altLang="en-US" sz="2400" kern="10" dirty="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endParaRPr>
          </a:p>
        </p:txBody>
      </p:sp>
      <p:sp>
        <p:nvSpPr>
          <p:cNvPr id="21" name="WordArt 35"/>
          <p:cNvSpPr>
            <a:spLocks noChangeArrowheads="1" noChangeShapeType="1" noTextEdit="1"/>
          </p:cNvSpPr>
          <p:nvPr/>
        </p:nvSpPr>
        <p:spPr bwMode="auto">
          <a:xfrm>
            <a:off x="6061174" y="3741394"/>
            <a:ext cx="381000" cy="425450"/>
          </a:xfrm>
          <a:prstGeom prst="rect">
            <a:avLst/>
          </a:prstGeom>
        </p:spPr>
        <p:txBody>
          <a:bodyPr wrap="none" fromWordArt="1">
            <a:prstTxWarp prst="textPlain">
              <a:avLst>
                <a:gd name="adj" fmla="val 50000"/>
              </a:avLst>
            </a:prstTxWarp>
          </a:bodyPr>
          <a:lstStyle/>
          <a:p>
            <a:pPr algn="ctr"/>
            <a:r>
              <a:rPr lang="en-US" altLang="zh-CN" sz="2400" kern="10" dirty="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rPr>
              <a:t>5</a:t>
            </a:r>
            <a:endParaRPr lang="zh-CN" altLang="en-US" sz="2400" kern="10" dirty="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endParaRPr>
          </a:p>
        </p:txBody>
      </p:sp>
      <p:sp>
        <p:nvSpPr>
          <p:cNvPr id="22" name="WordArt 36"/>
          <p:cNvSpPr>
            <a:spLocks noChangeArrowheads="1" noChangeShapeType="1" noTextEdit="1"/>
          </p:cNvSpPr>
          <p:nvPr/>
        </p:nvSpPr>
        <p:spPr bwMode="auto">
          <a:xfrm>
            <a:off x="1706860" y="3741394"/>
            <a:ext cx="244475" cy="425450"/>
          </a:xfrm>
          <a:prstGeom prst="rect">
            <a:avLst/>
          </a:prstGeom>
        </p:spPr>
        <p:txBody>
          <a:bodyPr wrap="none" fromWordArt="1">
            <a:prstTxWarp prst="textPlain">
              <a:avLst>
                <a:gd name="adj" fmla="val 50000"/>
              </a:avLst>
            </a:prstTxWarp>
          </a:bodyPr>
          <a:lstStyle/>
          <a:p>
            <a:pPr algn="ctr"/>
            <a:r>
              <a:rPr lang="en-US" altLang="zh-CN" sz="2400" kern="10" dirty="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rPr>
              <a:t>2</a:t>
            </a:r>
            <a:endParaRPr lang="zh-CN" altLang="en-US" sz="2400" kern="10" dirty="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endParaRPr>
          </a:p>
        </p:txBody>
      </p:sp>
      <p:sp>
        <p:nvSpPr>
          <p:cNvPr id="25" name="WordArt 36"/>
          <p:cNvSpPr>
            <a:spLocks noChangeArrowheads="1" noChangeShapeType="1" noTextEdit="1"/>
          </p:cNvSpPr>
          <p:nvPr/>
        </p:nvSpPr>
        <p:spPr bwMode="auto">
          <a:xfrm>
            <a:off x="216024" y="3719169"/>
            <a:ext cx="244475" cy="425450"/>
          </a:xfrm>
          <a:prstGeom prst="rect">
            <a:avLst/>
          </a:prstGeom>
        </p:spPr>
        <p:txBody>
          <a:bodyPr wrap="none" fromWordArt="1">
            <a:prstTxWarp prst="textPlain">
              <a:avLst>
                <a:gd name="adj" fmla="val 50000"/>
              </a:avLst>
            </a:prstTxWarp>
          </a:bodyPr>
          <a:lstStyle/>
          <a:p>
            <a:pPr algn="ctr"/>
            <a:r>
              <a:rPr lang="en-US" altLang="zh-CN" sz="2400" kern="10" dirty="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rPr>
              <a:t>1</a:t>
            </a:r>
            <a:endParaRPr lang="zh-CN" altLang="en-US" sz="2400" kern="10" dirty="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endParaRPr>
          </a:p>
        </p:txBody>
      </p:sp>
      <p:sp>
        <p:nvSpPr>
          <p:cNvPr id="26" name="Line 39"/>
          <p:cNvSpPr>
            <a:spLocks noChangeShapeType="1"/>
          </p:cNvSpPr>
          <p:nvPr/>
        </p:nvSpPr>
        <p:spPr bwMode="auto">
          <a:xfrm rot="5400000" flipH="1" flipV="1">
            <a:off x="463448" y="5097913"/>
            <a:ext cx="1573213" cy="0"/>
          </a:xfrm>
          <a:prstGeom prst="line">
            <a:avLst/>
          </a:prstGeom>
          <a:noFill/>
          <a:ln w="19050">
            <a:solidFill>
              <a:srgbClr val="80808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7" name="Line 39"/>
          <p:cNvSpPr>
            <a:spLocks noChangeShapeType="1"/>
          </p:cNvSpPr>
          <p:nvPr/>
        </p:nvSpPr>
        <p:spPr bwMode="auto">
          <a:xfrm rot="5400000" flipH="1" flipV="1">
            <a:off x="2480741" y="2799213"/>
            <a:ext cx="1544638" cy="0"/>
          </a:xfrm>
          <a:prstGeom prst="line">
            <a:avLst/>
          </a:prstGeom>
          <a:noFill/>
          <a:ln w="19050">
            <a:solidFill>
              <a:srgbClr val="80808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8" name="TextBox 1"/>
          <p:cNvSpPr txBox="1">
            <a:spLocks noChangeArrowheads="1"/>
          </p:cNvSpPr>
          <p:nvPr/>
        </p:nvSpPr>
        <p:spPr bwMode="auto">
          <a:xfrm>
            <a:off x="432048" y="1666211"/>
            <a:ext cx="2520280" cy="186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2000"/>
              </a:lnSpc>
              <a:buFont typeface="Wingdings" panose="05000000000000000000" pitchFamily="2" charset="2"/>
              <a:buChar char="l"/>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Python 3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中的文本使用 </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Unicode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字符集，支持 </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UTF-8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编码规则，可以很好地支 持中文和其他非英文字符。</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lnSpc>
                <a:spcPts val="2000"/>
              </a:lnSpc>
              <a:buFont typeface="Wingdings" panose="05000000000000000000" pitchFamily="2" charset="2"/>
              <a:buChar char="l"/>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Python 2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默认使用</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ASCII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编码格式</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TextBox 61"/>
          <p:cNvSpPr txBox="1">
            <a:spLocks noChangeArrowheads="1"/>
          </p:cNvSpPr>
          <p:nvPr/>
        </p:nvSpPr>
        <p:spPr bwMode="auto">
          <a:xfrm>
            <a:off x="1190183" y="4257297"/>
            <a:ext cx="2681288" cy="186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2000"/>
              </a:lnSpc>
              <a:buFont typeface="Wingdings" panose="05000000000000000000" pitchFamily="2" charset="2"/>
              <a:buChar char="l"/>
            </a:pPr>
            <a:r>
              <a:rPr lang="en-US" altLang="zh-CN"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print()</a:t>
            </a:r>
            <a:r>
              <a:rPr lang="zh-CN" altLang="en-US"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函数代替 </a:t>
            </a:r>
            <a:r>
              <a:rPr lang="en-US" altLang="zh-CN"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print </a:t>
            </a:r>
            <a:r>
              <a:rPr lang="zh-CN" altLang="en-US"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语句。</a:t>
            </a:r>
            <a:r>
              <a:rPr lang="en-US" altLang="zh-CN"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Python 3 </a:t>
            </a:r>
            <a:r>
              <a:rPr lang="zh-CN" altLang="en-US"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中使用 </a:t>
            </a:r>
            <a:r>
              <a:rPr lang="en-US" altLang="zh-CN"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print()</a:t>
            </a:r>
            <a:r>
              <a:rPr lang="zh-CN" altLang="en-US"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函数作为输出函数，用于输出。</a:t>
            </a:r>
            <a:r>
              <a:rPr lang="en-US" altLang="zh-CN"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print (“</a:t>
            </a:r>
            <a:r>
              <a:rPr lang="en-US" altLang="zh-CN" sz="1400" dirty="0" err="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Hello,World</a:t>
            </a:r>
            <a:r>
              <a:rPr lang="en-US" altLang="zh-CN"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altLang="zh-CN"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eaLnBrk="1" hangingPunct="1">
              <a:lnSpc>
                <a:spcPts val="2000"/>
              </a:lnSpc>
              <a:buFont typeface="Wingdings" panose="05000000000000000000" pitchFamily="2" charset="2"/>
              <a:buChar char="l"/>
            </a:pPr>
            <a:r>
              <a:rPr lang="en-US" altLang="zh-CN"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Python 2 </a:t>
            </a:r>
            <a:r>
              <a:rPr lang="zh-CN" altLang="en-US"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使用</a:t>
            </a:r>
            <a:r>
              <a:rPr lang="en-US" altLang="zh-CN"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print</a:t>
            </a:r>
            <a:r>
              <a:rPr lang="zh-CN" altLang="en-US"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和</a:t>
            </a:r>
            <a:r>
              <a:rPr lang="en-US" altLang="zh-CN"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exec</a:t>
            </a:r>
            <a:r>
              <a:rPr lang="zh-CN" altLang="en-US"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是作为一语句使用，</a:t>
            </a:r>
            <a:r>
              <a:rPr lang="en-US" altLang="zh-CN"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print “</a:t>
            </a:r>
            <a:r>
              <a:rPr lang="en-US" altLang="zh-CN" sz="1400" dirty="0" err="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Hello,World</a:t>
            </a:r>
            <a:r>
              <a:rPr lang="en-US" altLang="zh-CN"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zh-CN" altLang="en-US" sz="1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0" name="TextBox 62"/>
          <p:cNvSpPr txBox="1">
            <a:spLocks noChangeArrowheads="1"/>
          </p:cNvSpPr>
          <p:nvPr/>
        </p:nvSpPr>
        <p:spPr bwMode="auto">
          <a:xfrm>
            <a:off x="3240360" y="1666211"/>
            <a:ext cx="2627312" cy="1096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2000"/>
              </a:lnSpc>
              <a:buFont typeface="Wingdings" panose="05000000000000000000" pitchFamily="2" charset="2"/>
              <a:buChar char="l"/>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面向对象更加完全。</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Python 3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中将 </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Python 2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中的各种数据类型升级为类（</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class</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TextBox 29695"/>
          <p:cNvSpPr txBox="1">
            <a:spLocks noChangeArrowheads="1"/>
          </p:cNvSpPr>
          <p:nvPr/>
        </p:nvSpPr>
        <p:spPr bwMode="auto">
          <a:xfrm>
            <a:off x="4283778" y="4328769"/>
            <a:ext cx="3610168" cy="186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2000"/>
              </a:lnSpc>
              <a:buFont typeface="Wingdings" panose="05000000000000000000" pitchFamily="2" charset="2"/>
              <a:buChar char="l"/>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整数类型变化。</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lnSpc>
                <a:spcPts val="2000"/>
              </a:lnSpc>
              <a:buFont typeface="Wingdings" panose="05000000000000000000" pitchFamily="2" charset="2"/>
              <a:buChar char="l"/>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① 删除长整型（</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long</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），只保留 </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int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一种整数类型。</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lnSpc>
                <a:spcPts val="2000"/>
              </a:lnSpc>
              <a:buFont typeface="Wingdings" panose="05000000000000000000" pitchFamily="2" charset="2"/>
              <a:buChar char="l"/>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② 整数不再限制大小，删除 </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sys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模块的 </a:t>
            </a:r>
            <a:r>
              <a:rPr lang="en-US" altLang="zh-CN" sz="1400" dirty="0" err="1">
                <a:solidFill>
                  <a:schemeClr val="tx1">
                    <a:lumMod val="75000"/>
                    <a:lumOff val="25000"/>
                  </a:schemeClr>
                </a:solidFill>
                <a:latin typeface="微软雅黑" panose="020B0503020204020204" pitchFamily="34" charset="-122"/>
                <a:ea typeface="微软雅黑" panose="020B0503020204020204" pitchFamily="34" charset="-122"/>
              </a:rPr>
              <a:t>maxint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常量。</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lnSpc>
                <a:spcPts val="2000"/>
              </a:lnSpc>
              <a:buFont typeface="Wingdings" panose="05000000000000000000" pitchFamily="2" charset="2"/>
              <a:buChar char="l"/>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③ 修改八进制常量的表示前缀为“</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0o”</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，例如，</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0o11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TextBox 65"/>
          <p:cNvSpPr txBox="1">
            <a:spLocks noChangeArrowheads="1"/>
          </p:cNvSpPr>
          <p:nvPr/>
        </p:nvSpPr>
        <p:spPr bwMode="auto">
          <a:xfrm>
            <a:off x="5890941" y="1691965"/>
            <a:ext cx="3125737" cy="16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2000"/>
              </a:lnSpc>
              <a:buFont typeface="Wingdings" panose="05000000000000000000" pitchFamily="2" charset="2"/>
              <a:buChar char="l"/>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比较运算符的改变。用“</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代替“</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&lt;&gt;”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表示不等于，比较运算符无法比较两个数据的大小时，返回 </a:t>
            </a:r>
            <a:r>
              <a:rPr lang="en-US" altLang="zh-CN" sz="1400" dirty="0" err="1">
                <a:solidFill>
                  <a:schemeClr val="tx1">
                    <a:lumMod val="75000"/>
                    <a:lumOff val="25000"/>
                  </a:schemeClr>
                </a:solidFill>
                <a:latin typeface="微软雅黑" panose="020B0503020204020204" pitchFamily="34" charset="-122"/>
                <a:ea typeface="微软雅黑" panose="020B0503020204020204" pitchFamily="34" charset="-122"/>
              </a:rPr>
              <a:t>TypeError</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异常</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lnSpc>
                <a:spcPts val="2000"/>
              </a:lnSpc>
              <a:buFont typeface="Wingdings" panose="05000000000000000000" pitchFamily="2" charset="2"/>
              <a:buChar char="l"/>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判断数据类型不兼容的数据时，“</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的判断为不相等。</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7"/>
          <p:cNvSpPr txBox="1"/>
          <p:nvPr/>
        </p:nvSpPr>
        <p:spPr>
          <a:xfrm>
            <a:off x="6630203" y="234392"/>
            <a:ext cx="1824355" cy="300355"/>
          </a:xfrm>
          <a:prstGeom prst="rect">
            <a:avLst/>
          </a:prstGeom>
          <a:noFill/>
        </p:spPr>
        <p:txBody>
          <a:bodyPr wrap="none" rtlCol="0">
            <a:spAutoFit/>
          </a:bodyPr>
          <a:lstStyle/>
          <a:p>
            <a:pPr algn="l"/>
            <a:r>
              <a:rPr lang="zh-CN" altLang="en-US" sz="1355" dirty="0">
                <a:solidFill>
                  <a:prstClr val="white"/>
                </a:solidFill>
              </a:rPr>
              <a:t>第一章   Python3概述</a:t>
            </a:r>
            <a:endParaRPr lang="zh-CN" altLang="en-US" sz="1355" dirty="0">
              <a:solidFill>
                <a:prstClr val="white"/>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ppt_x"/>
                                          </p:val>
                                        </p:tav>
                                        <p:tav tm="100000">
                                          <p:val>
                                            <p:strVal val="#ppt_x"/>
                                          </p:val>
                                        </p:tav>
                                      </p:tavLst>
                                    </p:anim>
                                    <p:anim calcmode="lin" valueType="num">
                                      <p:cBhvr additive="base">
                                        <p:cTn id="8" dur="25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50" fill="hold"/>
                                        <p:tgtEl>
                                          <p:spTgt spid="30"/>
                                        </p:tgtEl>
                                        <p:attrNameLst>
                                          <p:attrName>ppt_x</p:attrName>
                                        </p:attrNameLst>
                                      </p:cBhvr>
                                      <p:tavLst>
                                        <p:tav tm="0">
                                          <p:val>
                                            <p:strVal val="#ppt_x"/>
                                          </p:val>
                                        </p:tav>
                                        <p:tav tm="100000">
                                          <p:val>
                                            <p:strVal val="#ppt_x"/>
                                          </p:val>
                                        </p:tav>
                                      </p:tavLst>
                                    </p:anim>
                                    <p:anim calcmode="lin" valueType="num">
                                      <p:cBhvr additive="base">
                                        <p:cTn id="12" dur="25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250" fill="hold"/>
                                        <p:tgtEl>
                                          <p:spTgt spid="32"/>
                                        </p:tgtEl>
                                        <p:attrNameLst>
                                          <p:attrName>ppt_x</p:attrName>
                                        </p:attrNameLst>
                                      </p:cBhvr>
                                      <p:tavLst>
                                        <p:tav tm="0">
                                          <p:val>
                                            <p:strVal val="#ppt_x"/>
                                          </p:val>
                                        </p:tav>
                                        <p:tav tm="100000">
                                          <p:val>
                                            <p:strVal val="#ppt_x"/>
                                          </p:val>
                                        </p:tav>
                                      </p:tavLst>
                                    </p:anim>
                                    <p:anim calcmode="lin" valueType="num">
                                      <p:cBhvr additive="base">
                                        <p:cTn id="16" dur="25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250" fill="hold"/>
                                        <p:tgtEl>
                                          <p:spTgt spid="31"/>
                                        </p:tgtEl>
                                        <p:attrNameLst>
                                          <p:attrName>ppt_x</p:attrName>
                                        </p:attrNameLst>
                                      </p:cBhvr>
                                      <p:tavLst>
                                        <p:tav tm="0">
                                          <p:val>
                                            <p:strVal val="#ppt_x"/>
                                          </p:val>
                                        </p:tav>
                                        <p:tav tm="100000">
                                          <p:val>
                                            <p:strVal val="#ppt_x"/>
                                          </p:val>
                                        </p:tav>
                                      </p:tavLst>
                                    </p:anim>
                                    <p:anim calcmode="lin" valueType="num">
                                      <p:cBhvr additive="base">
                                        <p:cTn id="20" dur="250" fill="hold"/>
                                        <p:tgtEl>
                                          <p:spTgt spid="3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250" fill="hold"/>
                                        <p:tgtEl>
                                          <p:spTgt spid="29"/>
                                        </p:tgtEl>
                                        <p:attrNameLst>
                                          <p:attrName>ppt_x</p:attrName>
                                        </p:attrNameLst>
                                      </p:cBhvr>
                                      <p:tavLst>
                                        <p:tav tm="0">
                                          <p:val>
                                            <p:strVal val="#ppt_x"/>
                                          </p:val>
                                        </p:tav>
                                        <p:tav tm="100000">
                                          <p:val>
                                            <p:strVal val="#ppt_x"/>
                                          </p:val>
                                        </p:tav>
                                      </p:tavLst>
                                    </p:anim>
                                    <p:anim calcmode="lin" valueType="num">
                                      <p:cBhvr additive="base">
                                        <p:cTn id="24" dur="25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UNIT_PLACING_PICTURE_USER_VIEWPORT" val="{&quot;height&quot;:2214.5547769212799,&quot;width&quot;:1738.8685137992736}"/>
</p:tagLst>
</file>

<file path=ppt/tags/tag11.xml><?xml version="1.0" encoding="utf-8"?>
<p:tagLst xmlns:p="http://schemas.openxmlformats.org/presentationml/2006/main">
  <p:tag name="KSO_WM_UNIT_PLACING_PICTURE_USER_VIEWPORT" val="{&quot;height&quot;:2365.2261153935997,&quot;width&quot;:2009.5858591335468}"/>
</p:tagLst>
</file>

<file path=ppt/tags/tag12.xml><?xml version="1.0" encoding="utf-8"?>
<p:tagLst xmlns:p="http://schemas.openxmlformats.org/presentationml/2006/main">
  <p:tag name="KSO_WM_UNIT_PLACING_PICTURE_USER_VIEWPORT" val="{&quot;height&quot;:2196.5056061667833,&quot;width&quot;:1618.0265683457139}"/>
</p:tagLst>
</file>

<file path=ppt/tags/tag13.xml><?xml version="1.0" encoding="utf-8"?>
<p:tagLst xmlns:p="http://schemas.openxmlformats.org/presentationml/2006/main">
  <p:tag name="KSO_WM_UNIT_PLACING_PICTURE_USER_VIEWPORT" val="{&quot;height&quot;:2197.2903527213266,&quot;width&quot;:1570.1606029387845}"/>
</p:tagLst>
</file>

<file path=ppt/tags/tag14.xml><?xml version="1.0" encoding="utf-8"?>
<p:tagLst xmlns:p="http://schemas.openxmlformats.org/presentationml/2006/main">
  <p:tag name="KSO_WM_UNIT_PLACING_PICTURE_USER_VIEWPORT" val="{&quot;height&quot;:2831.3655687923383,&quot;width&quot;:1946.0261345768042}"/>
</p:tagLst>
</file>

<file path=ppt/tags/tag15.xml><?xml version="1.0" encoding="utf-8"?>
<p:tagLst xmlns:p="http://schemas.openxmlformats.org/presentationml/2006/main">
  <p:tag name="KSO_WM_UNIT_PLACING_PICTURE_USER_VIEWPORT" val="{&quot;height&quot;:2216.9090165849102,&quot;width&quot;:1738.083825841783}"/>
</p:tagLst>
</file>

<file path=ppt/tags/tag16.xml><?xml version="1.0" encoding="utf-8"?>
<p:tagLst xmlns:p="http://schemas.openxmlformats.org/presentationml/2006/main">
  <p:tag name="KSO_WM_UNIT_PLACING_PICTURE_USER_VIEWPORT" val="{&quot;height&quot;:2242.0209063302964,&quot;width&quot;:2169.6622024616386}"/>
</p:tagLst>
</file>

<file path=ppt/tags/tag17.xml><?xml version="1.0" encoding="utf-8"?>
<p:tagLst xmlns:p="http://schemas.openxmlformats.org/presentationml/2006/main">
  <p:tag name="KSO_WM_UNIT_PLACING_PICTURE_USER_VIEWPORT" val="{&quot;height&quot;:2242.8056528848401,&quot;width&quot;:1643.1365829854146}"/>
</p:tagLst>
</file>

<file path=ppt/tags/tag18.xml><?xml version="1.0" encoding="utf-8"?>
<p:tagLst xmlns:p="http://schemas.openxmlformats.org/presentationml/2006/main">
  <p:tag name="KSO_WM_UNIT_PLACING_PICTURE_USER_VIEWPORT" val="{&quot;height&quot;:2243.5903994393834,&quot;width&quot;:1643.1365829854146}"/>
</p:tagLst>
</file>

<file path=ppt/tags/tag19.xml><?xml version="1.0" encoding="utf-8"?>
<p:tagLst xmlns:p="http://schemas.openxmlformats.org/presentationml/2006/main">
  <p:tag name="KSO_WM_UNIT_PLACING_PICTURE_USER_VIEWPORT" val="{&quot;height&quot;:2242.8056528848401,&quot;width&quot;:1643.1365829854146}"/>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216.9090165849102,&quot;width&quot;:1643.1365829854146}"/>
</p:tagLst>
</file>

<file path=ppt/tags/tag21.xml><?xml version="1.0" encoding="utf-8"?>
<p:tagLst xmlns:p="http://schemas.openxmlformats.org/presentationml/2006/main">
  <p:tag name="KSO_WM_UNIT_PLACING_PICTURE_USER_VIEWPORT" val="{&quot;height&quot;:2242.8056528848401,&quot;width&quot;:1643.1365829854146}"/>
</p:tagLst>
</file>

<file path=ppt/tags/tag22.xml><?xml version="1.0" encoding="utf-8"?>
<p:tagLst xmlns:p="http://schemas.openxmlformats.org/presentationml/2006/main">
  <p:tag name="KSO_WM_UNIT_PLACING_PICTURE_USER_VIEWPORT" val="{&quot;height&quot;:2244.3751459939267,&quot;width&quot;:1643.1365829854146}"/>
</p:tagLst>
</file>

<file path=ppt/tags/tag23.xml><?xml version="1.0" encoding="utf-8"?>
<p:tagLst xmlns:p="http://schemas.openxmlformats.org/presentationml/2006/main">
  <p:tag name="KSO_WM_UNIT_PLACING_PICTURE_USER_VIEWPORT" val="{&quot;height&quot;:2176.1021957486569,&quot;width&quot;:1844.0167001030202}"/>
</p:tagLst>
</file>

<file path=ppt/tags/tag24.xml><?xml version="1.0" encoding="utf-8"?>
<p:tagLst xmlns:p="http://schemas.openxmlformats.org/presentationml/2006/main">
  <p:tag name="KSO_WM_UNIT_PLACING_PICTURE_USER_VIEWPORT" val="{&quot;height&quot;:2253.0073580939033,&quot;width&quot;:1643.1365829854146}"/>
</p:tagLst>
</file>

<file path=ppt/tags/tag25.xml><?xml version="1.0" encoding="utf-8"?>
<p:tagLst xmlns:p="http://schemas.openxmlformats.org/presentationml/2006/main">
  <p:tag name="KSO_WM_UNIT_PLACING_PICTURE_USER_VIEWPORT" val="{&quot;height&quot;:2252.2226115393601,&quot;width&quot;:1570.9452908962751}"/>
</p:tagLst>
</file>

<file path=ppt/tags/tag26.xml><?xml version="1.0" encoding="utf-8"?>
<p:tagLst xmlns:p="http://schemas.openxmlformats.org/presentationml/2006/main">
  <p:tag name="KSO_WM_UNIT_PLACING_PICTURE_USER_VIEWPORT" val="{&quot;height&quot;:2262.4243167484233,&quot;width&quot;:1629.012199750583}"/>
</p:tagLst>
</file>

<file path=ppt/tags/tag27.xml><?xml version="1.0" encoding="utf-8"?>
<p:tagLst xmlns:p="http://schemas.openxmlformats.org/presentationml/2006/main">
  <p:tag name="KSO_WM_UNIT_PLACING_PICTURE_USER_VIEWPORT" val="{&quot;height&quot;:2245.9446391030133,&quot;width&quot;:1555.2515317464622}"/>
</p:tagLst>
</file>

<file path=ppt/tags/tag28.xml><?xml version="1.0" encoding="utf-8"?>
<p:tagLst xmlns:p="http://schemas.openxmlformats.org/presentationml/2006/main">
  <p:tag name="KSO_WM_UNIT_PLACING_PICTURE_USER_VIEWPORT" val="{&quot;height&quot;:2352.6701705209061,&quot;width&quot;:1724.744130564442}"/>
</p:tagLst>
</file>

<file path=ppt/tags/tag29.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COMMONDATA" val="eyJoZGlkIjoiYjIwNjE2ZjY1NGRkOTRjMzUzNTI5YzFjNDA4NzgzYzcifQ=="/>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UNIT_PLACING_PICTURE_USER_VIEWPORT" val="{&quot;height&quot;:2213.7700303667366,&quot;width&quot;:1643.1365829854146}"/>
</p:tagLst>
</file>

<file path=ppt/tags/tag8.xml><?xml version="1.0" encoding="utf-8"?>
<p:tagLst xmlns:p="http://schemas.openxmlformats.org/presentationml/2006/main">
  <p:tag name="KSO_WM_UNIT_PLACING_PICTURE_USER_VIEWPORT" val="{&quot;height&quot;:2214.5547769212799,&quot;width&quot;:1643.1365829854146}"/>
</p:tagLst>
</file>

<file path=ppt/tags/tag9.xml><?xml version="1.0" encoding="utf-8"?>
<p:tagLst xmlns:p="http://schemas.openxmlformats.org/presentationml/2006/main">
  <p:tag name="KSO_WM_UNIT_PLACING_PICTURE_USER_VIEWPORT" val="{&quot;height&quot;:2126.6631628124269,&quot;width&quot;:1576.4381065987097}"/>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11906</Words>
  <Application>WPS 演示</Application>
  <PresentationFormat>全屏显示(4:3)</PresentationFormat>
  <Paragraphs>806</Paragraphs>
  <Slides>63</Slides>
  <Notes>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63</vt:i4>
      </vt:variant>
    </vt:vector>
  </HeadingPairs>
  <TitlesOfParts>
    <vt:vector size="74" baseType="lpstr">
      <vt:lpstr>Arial</vt:lpstr>
      <vt:lpstr>宋体</vt:lpstr>
      <vt:lpstr>Wingdings</vt:lpstr>
      <vt:lpstr>黑体</vt:lpstr>
      <vt:lpstr>微软雅黑</vt:lpstr>
      <vt:lpstr>华文细黑</vt:lpstr>
      <vt:lpstr>Arial Unicode MS</vt:lpstr>
      <vt:lpstr>Calibri</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WPS_1656639296</cp:lastModifiedBy>
  <cp:revision>74</cp:revision>
  <dcterms:created xsi:type="dcterms:W3CDTF">2018-03-01T02:03:00Z</dcterms:created>
  <dcterms:modified xsi:type="dcterms:W3CDTF">2022-09-08T03:30:49Z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CF32DD9B465447CEB9B1C0EA75A108E4</vt:lpwstr>
  </property>
</Properties>
</file>