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3" removePersonalInfoOnSave="1">
  <p:sldMasterIdLst>
    <p:sldMasterId id="2147483648" r:id="rId1"/>
    <p:sldMasterId id="2147483662" r:id="rId3"/>
  </p:sldMasterIdLst>
  <p:notesMasterIdLst>
    <p:notesMasterId r:id="rId84"/>
  </p:notesMasterIdLst>
  <p:sldIdLst>
    <p:sldId id="609" r:id="rId4"/>
    <p:sldId id="529" r:id="rId5"/>
    <p:sldId id="527" r:id="rId6"/>
    <p:sldId id="530" r:id="rId7"/>
    <p:sldId id="523" r:id="rId8"/>
    <p:sldId id="531" r:id="rId9"/>
    <p:sldId id="526" r:id="rId10"/>
    <p:sldId id="525" r:id="rId11"/>
    <p:sldId id="524" r:id="rId12"/>
    <p:sldId id="532" r:id="rId13"/>
    <p:sldId id="411" r:id="rId14"/>
    <p:sldId id="418" r:id="rId15"/>
    <p:sldId id="429" r:id="rId16"/>
    <p:sldId id="430" r:id="rId17"/>
    <p:sldId id="431" r:id="rId18"/>
    <p:sldId id="432" r:id="rId19"/>
    <p:sldId id="433" r:id="rId20"/>
    <p:sldId id="435" r:id="rId21"/>
    <p:sldId id="436" r:id="rId22"/>
    <p:sldId id="434" r:id="rId23"/>
    <p:sldId id="438" r:id="rId24"/>
    <p:sldId id="439" r:id="rId25"/>
    <p:sldId id="412" r:id="rId26"/>
    <p:sldId id="321" r:id="rId27"/>
    <p:sldId id="417" r:id="rId28"/>
    <p:sldId id="419" r:id="rId29"/>
    <p:sldId id="420" r:id="rId30"/>
    <p:sldId id="421" r:id="rId31"/>
    <p:sldId id="423" r:id="rId32"/>
    <p:sldId id="424" r:id="rId33"/>
    <p:sldId id="425" r:id="rId34"/>
    <p:sldId id="422" r:id="rId35"/>
    <p:sldId id="426" r:id="rId36"/>
    <p:sldId id="427" r:id="rId37"/>
    <p:sldId id="428" r:id="rId38"/>
    <p:sldId id="413" r:id="rId39"/>
    <p:sldId id="440" r:id="rId40"/>
    <p:sldId id="437" r:id="rId41"/>
    <p:sldId id="481" r:id="rId42"/>
    <p:sldId id="442" r:id="rId43"/>
    <p:sldId id="444" r:id="rId44"/>
    <p:sldId id="443" r:id="rId45"/>
    <p:sldId id="445" r:id="rId46"/>
    <p:sldId id="446" r:id="rId47"/>
    <p:sldId id="447" r:id="rId48"/>
    <p:sldId id="448" r:id="rId49"/>
    <p:sldId id="449" r:id="rId50"/>
    <p:sldId id="414" r:id="rId51"/>
    <p:sldId id="450" r:id="rId52"/>
    <p:sldId id="451" r:id="rId53"/>
    <p:sldId id="452" r:id="rId54"/>
    <p:sldId id="453" r:id="rId55"/>
    <p:sldId id="455" r:id="rId56"/>
    <p:sldId id="456" r:id="rId57"/>
    <p:sldId id="457" r:id="rId58"/>
    <p:sldId id="454" r:id="rId59"/>
    <p:sldId id="458" r:id="rId60"/>
    <p:sldId id="459" r:id="rId61"/>
    <p:sldId id="415" r:id="rId62"/>
    <p:sldId id="533" r:id="rId63"/>
    <p:sldId id="535" r:id="rId64"/>
    <p:sldId id="534" r:id="rId65"/>
    <p:sldId id="416" r:id="rId66"/>
    <p:sldId id="460" r:id="rId67"/>
    <p:sldId id="537" r:id="rId68"/>
    <p:sldId id="538" r:id="rId69"/>
    <p:sldId id="536" r:id="rId70"/>
    <p:sldId id="540" r:id="rId71"/>
    <p:sldId id="461" r:id="rId72"/>
    <p:sldId id="542" r:id="rId73"/>
    <p:sldId id="541" r:id="rId74"/>
    <p:sldId id="543" r:id="rId75"/>
    <p:sldId id="521" r:id="rId76"/>
    <p:sldId id="463" r:id="rId77"/>
    <p:sldId id="522" r:id="rId78"/>
    <p:sldId id="475" r:id="rId79"/>
    <p:sldId id="544" r:id="rId80"/>
    <p:sldId id="606" r:id="rId81"/>
    <p:sldId id="607" r:id="rId82"/>
    <p:sldId id="480" r:id="rId83"/>
  </p:sldIdLst>
  <p:sldSz cx="9144000" cy="6858000" type="screen4x3"/>
  <p:notesSz cx="6858000" cy="9144000"/>
  <p:custDataLst>
    <p:tags r:id="rId8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A" lastIdx="0" clrIdx="1"/>
  <p:cmAuthor id="0" name="can how" initials="ch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75B6"/>
    <a:srgbClr val="E6E6E6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00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115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9" Type="http://schemas.openxmlformats.org/officeDocument/2006/relationships/tags" Target="tags/tag31.xml"/><Relationship Id="rId88" Type="http://schemas.openxmlformats.org/officeDocument/2006/relationships/commentAuthors" Target="commentAuthors.xml"/><Relationship Id="rId87" Type="http://schemas.openxmlformats.org/officeDocument/2006/relationships/tableStyles" Target="tableStyles.xml"/><Relationship Id="rId86" Type="http://schemas.openxmlformats.org/officeDocument/2006/relationships/viewProps" Target="viewProps.xml"/><Relationship Id="rId85" Type="http://schemas.openxmlformats.org/officeDocument/2006/relationships/presProps" Target="presProps.xml"/><Relationship Id="rId84" Type="http://schemas.openxmlformats.org/officeDocument/2006/relationships/notesMaster" Target="notesMasters/notesMaster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圆角矩形 46"/>
          <p:cNvSpPr/>
          <p:nvPr userDrawn="1"/>
        </p:nvSpPr>
        <p:spPr>
          <a:xfrm>
            <a:off x="1774727" y="5534222"/>
            <a:ext cx="5693399" cy="394154"/>
          </a:xfrm>
          <a:prstGeom prst="roundRect">
            <a:avLst>
              <a:gd name="adj" fmla="val 20658"/>
            </a:avLst>
          </a:prstGeom>
          <a:solidFill>
            <a:srgbClr val="2E75B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 dirty="0"/>
          </a:p>
        </p:txBody>
      </p:sp>
      <p:grpSp>
        <p:nvGrpSpPr>
          <p:cNvPr id="46" name="组合 45"/>
          <p:cNvGrpSpPr/>
          <p:nvPr userDrawn="1"/>
        </p:nvGrpSpPr>
        <p:grpSpPr>
          <a:xfrm>
            <a:off x="1774727" y="1697722"/>
            <a:ext cx="5693399" cy="426278"/>
            <a:chOff x="1807265" y="2935089"/>
            <a:chExt cx="5693399" cy="426278"/>
          </a:xfrm>
        </p:grpSpPr>
        <p:sp>
          <p:nvSpPr>
            <p:cNvPr id="47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48" name="矩形 47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组合 48"/>
          <p:cNvGrpSpPr/>
          <p:nvPr userDrawn="1"/>
        </p:nvGrpSpPr>
        <p:grpSpPr>
          <a:xfrm>
            <a:off x="1774727" y="2211491"/>
            <a:ext cx="5693399" cy="426278"/>
            <a:chOff x="1807265" y="3400693"/>
            <a:chExt cx="5693399" cy="426278"/>
          </a:xfrm>
        </p:grpSpPr>
        <p:sp>
          <p:nvSpPr>
            <p:cNvPr id="50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1" name="矩形 50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 userDrawn="1"/>
        </p:nvGrpSpPr>
        <p:grpSpPr>
          <a:xfrm>
            <a:off x="1774727" y="2760433"/>
            <a:ext cx="5693399" cy="426279"/>
            <a:chOff x="1807265" y="3866296"/>
            <a:chExt cx="5693399" cy="426279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5" name="圆角矩形 42"/>
          <p:cNvSpPr/>
          <p:nvPr userDrawn="1"/>
        </p:nvSpPr>
        <p:spPr>
          <a:xfrm>
            <a:off x="1774727" y="3315421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6" name="圆角矩形 1"/>
          <p:cNvSpPr/>
          <p:nvPr userDrawn="1"/>
        </p:nvSpPr>
        <p:spPr>
          <a:xfrm>
            <a:off x="1774727" y="3861566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7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2115558" y="554601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58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2115557" y="1735753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59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2115557" y="224816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0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2115557" y="2794351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1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2115557" y="33445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2" name="文本占位符 35"/>
          <p:cNvSpPr>
            <a:spLocks noGrp="1"/>
          </p:cNvSpPr>
          <p:nvPr>
            <p:ph type="body" sz="quarter" idx="20" hasCustomPrompt="1"/>
          </p:nvPr>
        </p:nvSpPr>
        <p:spPr>
          <a:xfrm>
            <a:off x="2115557" y="3895081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3" name="圆角矩形 1"/>
          <p:cNvSpPr/>
          <p:nvPr userDrawn="1"/>
        </p:nvSpPr>
        <p:spPr>
          <a:xfrm>
            <a:off x="1774727" y="442180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4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2115557" y="444099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5" name="圆角矩形 1"/>
          <p:cNvSpPr/>
          <p:nvPr userDrawn="1"/>
        </p:nvSpPr>
        <p:spPr>
          <a:xfrm>
            <a:off x="1774727" y="4982703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6" name="文本占位符 35"/>
          <p:cNvSpPr>
            <a:spLocks noGrp="1"/>
          </p:cNvSpPr>
          <p:nvPr>
            <p:ph type="body" sz="quarter" idx="21" hasCustomPrompt="1"/>
          </p:nvPr>
        </p:nvSpPr>
        <p:spPr>
          <a:xfrm>
            <a:off x="2115557" y="5001886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7" name="圆角矩形 1"/>
          <p:cNvSpPr/>
          <p:nvPr userDrawn="1"/>
        </p:nvSpPr>
        <p:spPr>
          <a:xfrm>
            <a:off x="1774727" y="6067916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8" name="文本占位符 35"/>
          <p:cNvSpPr>
            <a:spLocks noGrp="1"/>
          </p:cNvSpPr>
          <p:nvPr>
            <p:ph type="body" sz="quarter" idx="22" hasCustomPrompt="1"/>
          </p:nvPr>
        </p:nvSpPr>
        <p:spPr>
          <a:xfrm>
            <a:off x="2115557" y="608709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9" name="圆角矩形 46"/>
          <p:cNvSpPr/>
          <p:nvPr userDrawn="1"/>
        </p:nvSpPr>
        <p:spPr>
          <a:xfrm>
            <a:off x="1774727" y="6111943"/>
            <a:ext cx="5693399" cy="394154"/>
          </a:xfrm>
          <a:prstGeom prst="roundRect">
            <a:avLst>
              <a:gd name="adj" fmla="val 20658"/>
            </a:avLst>
          </a:prstGeom>
          <a:solidFill>
            <a:srgbClr val="2E75B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 dirty="0"/>
          </a:p>
        </p:txBody>
      </p:sp>
      <p:grpSp>
        <p:nvGrpSpPr>
          <p:cNvPr id="70" name="组合 69"/>
          <p:cNvGrpSpPr/>
          <p:nvPr userDrawn="1"/>
        </p:nvGrpSpPr>
        <p:grpSpPr>
          <a:xfrm>
            <a:off x="1774727" y="1697722"/>
            <a:ext cx="5693399" cy="426278"/>
            <a:chOff x="1807265" y="2935089"/>
            <a:chExt cx="5693399" cy="426278"/>
          </a:xfrm>
        </p:grpSpPr>
        <p:sp>
          <p:nvSpPr>
            <p:cNvPr id="7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72" name="矩形 7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3" name="组合 72"/>
          <p:cNvGrpSpPr/>
          <p:nvPr userDrawn="1"/>
        </p:nvGrpSpPr>
        <p:grpSpPr>
          <a:xfrm>
            <a:off x="1774727" y="2211491"/>
            <a:ext cx="5693399" cy="426278"/>
            <a:chOff x="1807265" y="3400693"/>
            <a:chExt cx="5693399" cy="426278"/>
          </a:xfrm>
        </p:grpSpPr>
        <p:sp>
          <p:nvSpPr>
            <p:cNvPr id="7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75" name="矩形 7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6" name="组合 75"/>
          <p:cNvGrpSpPr/>
          <p:nvPr userDrawn="1"/>
        </p:nvGrpSpPr>
        <p:grpSpPr>
          <a:xfrm>
            <a:off x="1774727" y="2760433"/>
            <a:ext cx="5693399" cy="426279"/>
            <a:chOff x="1807265" y="3866296"/>
            <a:chExt cx="5693399" cy="426279"/>
          </a:xfrm>
        </p:grpSpPr>
        <p:sp>
          <p:nvSpPr>
            <p:cNvPr id="7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78" name="矩形 7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9" name="圆角矩形 42"/>
          <p:cNvSpPr/>
          <p:nvPr userDrawn="1"/>
        </p:nvSpPr>
        <p:spPr>
          <a:xfrm>
            <a:off x="1774727" y="3315421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0" name="圆角矩形 1"/>
          <p:cNvSpPr/>
          <p:nvPr userDrawn="1"/>
        </p:nvSpPr>
        <p:spPr>
          <a:xfrm>
            <a:off x="1774727" y="3861566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1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2115558" y="6123731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82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2115557" y="1735753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83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2115557" y="224816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84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2115557" y="2794351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85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2115557" y="33445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86" name="文本占位符 35"/>
          <p:cNvSpPr>
            <a:spLocks noGrp="1"/>
          </p:cNvSpPr>
          <p:nvPr>
            <p:ph type="body" sz="quarter" idx="20" hasCustomPrompt="1"/>
          </p:nvPr>
        </p:nvSpPr>
        <p:spPr>
          <a:xfrm>
            <a:off x="2115557" y="3895081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87" name="圆角矩形 1"/>
          <p:cNvSpPr/>
          <p:nvPr userDrawn="1"/>
        </p:nvSpPr>
        <p:spPr>
          <a:xfrm>
            <a:off x="1774727" y="442180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8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2115557" y="444099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89" name="圆角矩形 1"/>
          <p:cNvSpPr/>
          <p:nvPr userDrawn="1"/>
        </p:nvSpPr>
        <p:spPr>
          <a:xfrm>
            <a:off x="1774727" y="4982703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0" name="文本占位符 35"/>
          <p:cNvSpPr>
            <a:spLocks noGrp="1"/>
          </p:cNvSpPr>
          <p:nvPr>
            <p:ph type="body" sz="quarter" idx="21" hasCustomPrompt="1"/>
          </p:nvPr>
        </p:nvSpPr>
        <p:spPr>
          <a:xfrm>
            <a:off x="2115557" y="5001886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91" name="圆角矩形 1"/>
          <p:cNvSpPr/>
          <p:nvPr userDrawn="1"/>
        </p:nvSpPr>
        <p:spPr>
          <a:xfrm>
            <a:off x="1774727" y="5547323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2" name="文本占位符 35"/>
          <p:cNvSpPr>
            <a:spLocks noGrp="1"/>
          </p:cNvSpPr>
          <p:nvPr>
            <p:ph type="body" sz="quarter" idx="22" hasCustomPrompt="1"/>
          </p:nvPr>
        </p:nvSpPr>
        <p:spPr>
          <a:xfrm>
            <a:off x="2115557" y="5566506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7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392113" y="948743"/>
            <a:ext cx="7094537" cy="54439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14" hasCustomPrompt="1"/>
          </p:nvPr>
        </p:nvSpPr>
        <p:spPr>
          <a:xfrm>
            <a:off x="628650" y="1863725"/>
            <a:ext cx="7886700" cy="40449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内容占位符 9"/>
          <p:cNvSpPr>
            <a:spLocks noGrp="1"/>
          </p:cNvSpPr>
          <p:nvPr>
            <p:ph sz="quarter" idx="15" hasCustomPrompt="1"/>
          </p:nvPr>
        </p:nvSpPr>
        <p:spPr>
          <a:xfrm>
            <a:off x="628650" y="204166"/>
            <a:ext cx="3732213" cy="571500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chemeClr val="bg1"/>
                </a:solidFill>
              </a:rPr>
              <a:t>感谢聆听</a:t>
            </a:r>
            <a:endParaRPr lang="zh-CN" altLang="en-US" sz="7200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2187443"/>
            <a:ext cx="78867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744961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2615609"/>
            <a:ext cx="3868340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744961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615609"/>
            <a:ext cx="3887391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2159000"/>
            <a:ext cx="428625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3733201"/>
            <a:ext cx="428625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50" y="713673"/>
            <a:ext cx="3511241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713673"/>
            <a:ext cx="428391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50" y="2313873"/>
            <a:ext cx="3511241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4" y="365125"/>
            <a:ext cx="68167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49" y="365125"/>
            <a:ext cx="7084832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551543"/>
            <a:ext cx="78867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78377" y="6288458"/>
            <a:ext cx="30861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圆角矩形 46"/>
          <p:cNvSpPr/>
          <p:nvPr userDrawn="1"/>
        </p:nvSpPr>
        <p:spPr>
          <a:xfrm>
            <a:off x="1774727" y="1690558"/>
            <a:ext cx="5693399" cy="394154"/>
          </a:xfrm>
          <a:prstGeom prst="roundRect">
            <a:avLst>
              <a:gd name="adj" fmla="val 20658"/>
            </a:avLst>
          </a:prstGeom>
          <a:solidFill>
            <a:srgbClr val="2E75B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 dirty="0"/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1774727" y="2189919"/>
            <a:ext cx="5693399" cy="426278"/>
            <a:chOff x="1807265" y="2935089"/>
            <a:chExt cx="5693399" cy="426278"/>
          </a:xfrm>
        </p:grpSpPr>
        <p:sp>
          <p:nvSpPr>
            <p:cNvPr id="2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22" name="矩形 2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1774727" y="2738984"/>
            <a:ext cx="5693399" cy="426278"/>
            <a:chOff x="1807265" y="3400693"/>
            <a:chExt cx="5693399" cy="426278"/>
          </a:xfrm>
        </p:grpSpPr>
        <p:sp>
          <p:nvSpPr>
            <p:cNvPr id="2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25" name="矩形 2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1774727" y="3266460"/>
            <a:ext cx="5693399" cy="426279"/>
            <a:chOff x="1807265" y="3866296"/>
            <a:chExt cx="5693399" cy="426279"/>
          </a:xfrm>
        </p:grpSpPr>
        <p:sp>
          <p:nvSpPr>
            <p:cNvPr id="2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28" name="矩形 2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9" name="圆角矩形 42"/>
          <p:cNvSpPr/>
          <p:nvPr userDrawn="1"/>
        </p:nvSpPr>
        <p:spPr>
          <a:xfrm>
            <a:off x="1774727" y="382173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圆角矩形 1"/>
          <p:cNvSpPr/>
          <p:nvPr userDrawn="1"/>
        </p:nvSpPr>
        <p:spPr>
          <a:xfrm>
            <a:off x="1774727" y="4367884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2115558" y="1702346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7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2115557" y="22279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8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2115557" y="2775653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0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2115557" y="3300378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1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2115557" y="3850868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6" name="文本占位符 35"/>
          <p:cNvSpPr>
            <a:spLocks noGrp="1"/>
          </p:cNvSpPr>
          <p:nvPr>
            <p:ph type="body" sz="quarter" idx="20" hasCustomPrompt="1"/>
          </p:nvPr>
        </p:nvSpPr>
        <p:spPr>
          <a:xfrm>
            <a:off x="2115557" y="440139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5" name="圆角矩形 1"/>
          <p:cNvSpPr/>
          <p:nvPr userDrawn="1"/>
        </p:nvSpPr>
        <p:spPr>
          <a:xfrm>
            <a:off x="1774727" y="4944116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2115557" y="496329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7" name="圆角矩形 1"/>
          <p:cNvSpPr/>
          <p:nvPr userDrawn="1"/>
        </p:nvSpPr>
        <p:spPr>
          <a:xfrm>
            <a:off x="1774727" y="5510837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" name="文本占位符 35"/>
          <p:cNvSpPr>
            <a:spLocks noGrp="1"/>
          </p:cNvSpPr>
          <p:nvPr>
            <p:ph type="body" sz="quarter" idx="21" hasCustomPrompt="1"/>
          </p:nvPr>
        </p:nvSpPr>
        <p:spPr>
          <a:xfrm>
            <a:off x="2115557" y="553002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9" name="圆角矩形 1"/>
          <p:cNvSpPr/>
          <p:nvPr userDrawn="1"/>
        </p:nvSpPr>
        <p:spPr>
          <a:xfrm>
            <a:off x="1774727" y="6067916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0" name="文本占位符 35"/>
          <p:cNvSpPr>
            <a:spLocks noGrp="1"/>
          </p:cNvSpPr>
          <p:nvPr>
            <p:ph type="body" sz="quarter" idx="22" hasCustomPrompt="1"/>
          </p:nvPr>
        </p:nvSpPr>
        <p:spPr>
          <a:xfrm>
            <a:off x="2115557" y="608709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78377" y="6356350"/>
            <a:ext cx="30861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7" name="圆角矩形 46"/>
          <p:cNvSpPr/>
          <p:nvPr userDrawn="1"/>
        </p:nvSpPr>
        <p:spPr>
          <a:xfrm>
            <a:off x="1774727" y="2218655"/>
            <a:ext cx="5693399" cy="394154"/>
          </a:xfrm>
          <a:prstGeom prst="roundRect">
            <a:avLst>
              <a:gd name="adj" fmla="val 20658"/>
            </a:avLst>
          </a:prstGeom>
          <a:solidFill>
            <a:srgbClr val="2E75B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 dirty="0"/>
          </a:p>
        </p:txBody>
      </p:sp>
      <p:grpSp>
        <p:nvGrpSpPr>
          <p:cNvPr id="48" name="组合 47"/>
          <p:cNvGrpSpPr/>
          <p:nvPr userDrawn="1"/>
        </p:nvGrpSpPr>
        <p:grpSpPr>
          <a:xfrm>
            <a:off x="1774727" y="1697722"/>
            <a:ext cx="5693399" cy="426278"/>
            <a:chOff x="1807265" y="2935089"/>
            <a:chExt cx="5693399" cy="426278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1" name="组合 50"/>
          <p:cNvGrpSpPr/>
          <p:nvPr userDrawn="1"/>
        </p:nvGrpSpPr>
        <p:grpSpPr>
          <a:xfrm>
            <a:off x="1774727" y="2738984"/>
            <a:ext cx="5693399" cy="426278"/>
            <a:chOff x="1807265" y="3400693"/>
            <a:chExt cx="5693399" cy="426278"/>
          </a:xfrm>
        </p:grpSpPr>
        <p:sp>
          <p:nvSpPr>
            <p:cNvPr id="52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3" name="矩形 52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4" name="组合 53"/>
          <p:cNvGrpSpPr/>
          <p:nvPr userDrawn="1"/>
        </p:nvGrpSpPr>
        <p:grpSpPr>
          <a:xfrm>
            <a:off x="1774727" y="3266460"/>
            <a:ext cx="5693399" cy="426279"/>
            <a:chOff x="1807265" y="3866296"/>
            <a:chExt cx="5693399" cy="426279"/>
          </a:xfrm>
        </p:grpSpPr>
        <p:sp>
          <p:nvSpPr>
            <p:cNvPr id="55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6" name="矩形 55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7" name="圆角矩形 42"/>
          <p:cNvSpPr/>
          <p:nvPr userDrawn="1"/>
        </p:nvSpPr>
        <p:spPr>
          <a:xfrm>
            <a:off x="1774727" y="382173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8" name="圆角矩形 1"/>
          <p:cNvSpPr/>
          <p:nvPr userDrawn="1"/>
        </p:nvSpPr>
        <p:spPr>
          <a:xfrm>
            <a:off x="1774727" y="4367884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9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2115558" y="2230443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0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2115557" y="1735753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1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2115557" y="2775653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2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2115557" y="3300378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3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2115557" y="3850868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4" name="文本占位符 35"/>
          <p:cNvSpPr>
            <a:spLocks noGrp="1"/>
          </p:cNvSpPr>
          <p:nvPr>
            <p:ph type="body" sz="quarter" idx="20" hasCustomPrompt="1"/>
          </p:nvPr>
        </p:nvSpPr>
        <p:spPr>
          <a:xfrm>
            <a:off x="2115557" y="440139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5" name="圆角矩形 1"/>
          <p:cNvSpPr/>
          <p:nvPr userDrawn="1"/>
        </p:nvSpPr>
        <p:spPr>
          <a:xfrm>
            <a:off x="1774727" y="4944116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6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2115557" y="496329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7" name="圆角矩形 1"/>
          <p:cNvSpPr/>
          <p:nvPr userDrawn="1"/>
        </p:nvSpPr>
        <p:spPr>
          <a:xfrm>
            <a:off x="1774727" y="5510837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8" name="文本占位符 35"/>
          <p:cNvSpPr>
            <a:spLocks noGrp="1"/>
          </p:cNvSpPr>
          <p:nvPr>
            <p:ph type="body" sz="quarter" idx="21" hasCustomPrompt="1"/>
          </p:nvPr>
        </p:nvSpPr>
        <p:spPr>
          <a:xfrm>
            <a:off x="2115557" y="553002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9" name="圆角矩形 1"/>
          <p:cNvSpPr/>
          <p:nvPr userDrawn="1"/>
        </p:nvSpPr>
        <p:spPr>
          <a:xfrm>
            <a:off x="1774727" y="6067916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0" name="文本占位符 35"/>
          <p:cNvSpPr>
            <a:spLocks noGrp="1"/>
          </p:cNvSpPr>
          <p:nvPr>
            <p:ph type="body" sz="quarter" idx="22" hasCustomPrompt="1"/>
          </p:nvPr>
        </p:nvSpPr>
        <p:spPr>
          <a:xfrm>
            <a:off x="2115557" y="608709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78377" y="6356350"/>
            <a:ext cx="30861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7" name="圆角矩形 46"/>
          <p:cNvSpPr/>
          <p:nvPr userDrawn="1"/>
        </p:nvSpPr>
        <p:spPr>
          <a:xfrm>
            <a:off x="1774727" y="2762142"/>
            <a:ext cx="5693399" cy="394154"/>
          </a:xfrm>
          <a:prstGeom prst="roundRect">
            <a:avLst>
              <a:gd name="adj" fmla="val 20658"/>
            </a:avLst>
          </a:prstGeom>
          <a:solidFill>
            <a:srgbClr val="2E75B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 dirty="0"/>
          </a:p>
        </p:txBody>
      </p:sp>
      <p:grpSp>
        <p:nvGrpSpPr>
          <p:cNvPr id="48" name="组合 47"/>
          <p:cNvGrpSpPr/>
          <p:nvPr userDrawn="1"/>
        </p:nvGrpSpPr>
        <p:grpSpPr>
          <a:xfrm>
            <a:off x="1774727" y="1697722"/>
            <a:ext cx="5693399" cy="426278"/>
            <a:chOff x="1807265" y="2935089"/>
            <a:chExt cx="5693399" cy="426278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1" name="组合 50"/>
          <p:cNvGrpSpPr/>
          <p:nvPr userDrawn="1"/>
        </p:nvGrpSpPr>
        <p:grpSpPr>
          <a:xfrm>
            <a:off x="1774727" y="2211491"/>
            <a:ext cx="5693399" cy="426278"/>
            <a:chOff x="1807265" y="3400693"/>
            <a:chExt cx="5693399" cy="426278"/>
          </a:xfrm>
        </p:grpSpPr>
        <p:sp>
          <p:nvSpPr>
            <p:cNvPr id="52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3" name="矩形 52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4" name="组合 53"/>
          <p:cNvGrpSpPr/>
          <p:nvPr userDrawn="1"/>
        </p:nvGrpSpPr>
        <p:grpSpPr>
          <a:xfrm>
            <a:off x="1774727" y="3266460"/>
            <a:ext cx="5693399" cy="426279"/>
            <a:chOff x="1807265" y="3866296"/>
            <a:chExt cx="5693399" cy="426279"/>
          </a:xfrm>
        </p:grpSpPr>
        <p:sp>
          <p:nvSpPr>
            <p:cNvPr id="55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6" name="矩形 55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7" name="圆角矩形 42"/>
          <p:cNvSpPr/>
          <p:nvPr userDrawn="1"/>
        </p:nvSpPr>
        <p:spPr>
          <a:xfrm>
            <a:off x="1774727" y="382173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8" name="圆角矩形 1"/>
          <p:cNvSpPr/>
          <p:nvPr userDrawn="1"/>
        </p:nvSpPr>
        <p:spPr>
          <a:xfrm>
            <a:off x="1774727" y="4367884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9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2115558" y="277393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0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2115557" y="1735753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1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2115557" y="224816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2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2115557" y="3300378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3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2115557" y="3850868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4" name="文本占位符 35"/>
          <p:cNvSpPr>
            <a:spLocks noGrp="1"/>
          </p:cNvSpPr>
          <p:nvPr>
            <p:ph type="body" sz="quarter" idx="20" hasCustomPrompt="1"/>
          </p:nvPr>
        </p:nvSpPr>
        <p:spPr>
          <a:xfrm>
            <a:off x="2115557" y="440139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5" name="圆角矩形 1"/>
          <p:cNvSpPr/>
          <p:nvPr userDrawn="1"/>
        </p:nvSpPr>
        <p:spPr>
          <a:xfrm>
            <a:off x="1774727" y="4944116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6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2115557" y="496329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7" name="圆角矩形 1"/>
          <p:cNvSpPr/>
          <p:nvPr userDrawn="1"/>
        </p:nvSpPr>
        <p:spPr>
          <a:xfrm>
            <a:off x="1774727" y="5510837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8" name="文本占位符 35"/>
          <p:cNvSpPr>
            <a:spLocks noGrp="1"/>
          </p:cNvSpPr>
          <p:nvPr>
            <p:ph type="body" sz="quarter" idx="21" hasCustomPrompt="1"/>
          </p:nvPr>
        </p:nvSpPr>
        <p:spPr>
          <a:xfrm>
            <a:off x="2115557" y="553002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9" name="圆角矩形 1"/>
          <p:cNvSpPr/>
          <p:nvPr userDrawn="1"/>
        </p:nvSpPr>
        <p:spPr>
          <a:xfrm>
            <a:off x="1774727" y="6067916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0" name="文本占位符 35"/>
          <p:cNvSpPr>
            <a:spLocks noGrp="1"/>
          </p:cNvSpPr>
          <p:nvPr>
            <p:ph type="body" sz="quarter" idx="22" hasCustomPrompt="1"/>
          </p:nvPr>
        </p:nvSpPr>
        <p:spPr>
          <a:xfrm>
            <a:off x="2115557" y="608709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78377" y="6356350"/>
            <a:ext cx="30861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7" name="圆角矩形 46"/>
          <p:cNvSpPr/>
          <p:nvPr userDrawn="1"/>
        </p:nvSpPr>
        <p:spPr>
          <a:xfrm>
            <a:off x="1774727" y="3313765"/>
            <a:ext cx="5693399" cy="394154"/>
          </a:xfrm>
          <a:prstGeom prst="roundRect">
            <a:avLst>
              <a:gd name="adj" fmla="val 20658"/>
            </a:avLst>
          </a:prstGeom>
          <a:solidFill>
            <a:srgbClr val="2E75B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 dirty="0"/>
          </a:p>
        </p:txBody>
      </p:sp>
      <p:grpSp>
        <p:nvGrpSpPr>
          <p:cNvPr id="48" name="组合 47"/>
          <p:cNvGrpSpPr/>
          <p:nvPr userDrawn="1"/>
        </p:nvGrpSpPr>
        <p:grpSpPr>
          <a:xfrm>
            <a:off x="1774727" y="1697722"/>
            <a:ext cx="5693399" cy="426278"/>
            <a:chOff x="1807265" y="2935089"/>
            <a:chExt cx="5693399" cy="426278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1" name="组合 50"/>
          <p:cNvGrpSpPr/>
          <p:nvPr userDrawn="1"/>
        </p:nvGrpSpPr>
        <p:grpSpPr>
          <a:xfrm>
            <a:off x="1774727" y="2211491"/>
            <a:ext cx="5693399" cy="426278"/>
            <a:chOff x="1807265" y="3400693"/>
            <a:chExt cx="5693399" cy="426278"/>
          </a:xfrm>
        </p:grpSpPr>
        <p:sp>
          <p:nvSpPr>
            <p:cNvPr id="52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3" name="矩形 52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4" name="组合 53"/>
          <p:cNvGrpSpPr/>
          <p:nvPr userDrawn="1"/>
        </p:nvGrpSpPr>
        <p:grpSpPr>
          <a:xfrm>
            <a:off x="1774727" y="2760433"/>
            <a:ext cx="5693399" cy="426279"/>
            <a:chOff x="1807265" y="3866296"/>
            <a:chExt cx="5693399" cy="426279"/>
          </a:xfrm>
        </p:grpSpPr>
        <p:sp>
          <p:nvSpPr>
            <p:cNvPr id="55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6" name="矩形 55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7" name="圆角矩形 42"/>
          <p:cNvSpPr/>
          <p:nvPr userDrawn="1"/>
        </p:nvSpPr>
        <p:spPr>
          <a:xfrm>
            <a:off x="1774727" y="382173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8" name="圆角矩形 1"/>
          <p:cNvSpPr/>
          <p:nvPr userDrawn="1"/>
        </p:nvSpPr>
        <p:spPr>
          <a:xfrm>
            <a:off x="1774727" y="4367884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9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2115558" y="3325553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0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2115557" y="1735753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1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2115557" y="224816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2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2115557" y="2794351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3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2115557" y="3850868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4" name="文本占位符 35"/>
          <p:cNvSpPr>
            <a:spLocks noGrp="1"/>
          </p:cNvSpPr>
          <p:nvPr>
            <p:ph type="body" sz="quarter" idx="20" hasCustomPrompt="1"/>
          </p:nvPr>
        </p:nvSpPr>
        <p:spPr>
          <a:xfrm>
            <a:off x="2115557" y="440139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5" name="圆角矩形 1"/>
          <p:cNvSpPr/>
          <p:nvPr userDrawn="1"/>
        </p:nvSpPr>
        <p:spPr>
          <a:xfrm>
            <a:off x="1774727" y="4944116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6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2115557" y="496329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7" name="圆角矩形 1"/>
          <p:cNvSpPr/>
          <p:nvPr userDrawn="1"/>
        </p:nvSpPr>
        <p:spPr>
          <a:xfrm>
            <a:off x="1774727" y="5510837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8" name="文本占位符 35"/>
          <p:cNvSpPr>
            <a:spLocks noGrp="1"/>
          </p:cNvSpPr>
          <p:nvPr>
            <p:ph type="body" sz="quarter" idx="21" hasCustomPrompt="1"/>
          </p:nvPr>
        </p:nvSpPr>
        <p:spPr>
          <a:xfrm>
            <a:off x="2115557" y="553002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9" name="圆角矩形 1"/>
          <p:cNvSpPr/>
          <p:nvPr userDrawn="1"/>
        </p:nvSpPr>
        <p:spPr>
          <a:xfrm>
            <a:off x="1774727" y="6067916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0" name="文本占位符 35"/>
          <p:cNvSpPr>
            <a:spLocks noGrp="1"/>
          </p:cNvSpPr>
          <p:nvPr>
            <p:ph type="body" sz="quarter" idx="22" hasCustomPrompt="1"/>
          </p:nvPr>
        </p:nvSpPr>
        <p:spPr>
          <a:xfrm>
            <a:off x="2115557" y="608709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78377" y="6356350"/>
            <a:ext cx="30861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7" name="日期占位符 3"/>
          <p:cNvSpPr txBox="1"/>
          <p:nvPr userDrawn="1"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8" name="灯片编号占位符 5"/>
          <p:cNvSpPr txBox="1"/>
          <p:nvPr userDrawn="1"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49" name="圆角矩形 46"/>
          <p:cNvSpPr/>
          <p:nvPr userDrawn="1"/>
        </p:nvSpPr>
        <p:spPr>
          <a:xfrm>
            <a:off x="1774727" y="3849234"/>
            <a:ext cx="5693399" cy="394154"/>
          </a:xfrm>
          <a:prstGeom prst="roundRect">
            <a:avLst>
              <a:gd name="adj" fmla="val 20658"/>
            </a:avLst>
          </a:prstGeom>
          <a:solidFill>
            <a:srgbClr val="2E75B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 dirty="0"/>
          </a:p>
        </p:txBody>
      </p:sp>
      <p:grpSp>
        <p:nvGrpSpPr>
          <p:cNvPr id="50" name="组合 49"/>
          <p:cNvGrpSpPr/>
          <p:nvPr userDrawn="1"/>
        </p:nvGrpSpPr>
        <p:grpSpPr>
          <a:xfrm>
            <a:off x="1774727" y="1697722"/>
            <a:ext cx="5693399" cy="426278"/>
            <a:chOff x="1807265" y="2935089"/>
            <a:chExt cx="5693399" cy="426278"/>
          </a:xfrm>
        </p:grpSpPr>
        <p:sp>
          <p:nvSpPr>
            <p:cNvPr id="5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3" name="组合 52"/>
          <p:cNvGrpSpPr/>
          <p:nvPr userDrawn="1"/>
        </p:nvGrpSpPr>
        <p:grpSpPr>
          <a:xfrm>
            <a:off x="1774727" y="2211491"/>
            <a:ext cx="5693399" cy="426278"/>
            <a:chOff x="1807265" y="3400693"/>
            <a:chExt cx="5693399" cy="426278"/>
          </a:xfrm>
        </p:grpSpPr>
        <p:sp>
          <p:nvSpPr>
            <p:cNvPr id="5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5" name="矩形 5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6" name="组合 55"/>
          <p:cNvGrpSpPr/>
          <p:nvPr userDrawn="1"/>
        </p:nvGrpSpPr>
        <p:grpSpPr>
          <a:xfrm>
            <a:off x="1774727" y="2760433"/>
            <a:ext cx="5693399" cy="426279"/>
            <a:chOff x="1807265" y="3866296"/>
            <a:chExt cx="5693399" cy="426279"/>
          </a:xfrm>
        </p:grpSpPr>
        <p:sp>
          <p:nvSpPr>
            <p:cNvPr id="5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8" name="矩形 5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9" name="圆角矩形 42"/>
          <p:cNvSpPr/>
          <p:nvPr userDrawn="1"/>
        </p:nvSpPr>
        <p:spPr>
          <a:xfrm>
            <a:off x="1774727" y="3315421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0" name="圆角矩形 1"/>
          <p:cNvSpPr/>
          <p:nvPr userDrawn="1"/>
        </p:nvSpPr>
        <p:spPr>
          <a:xfrm>
            <a:off x="1774727" y="4367884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1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2115558" y="386102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2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2115557" y="1735753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3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2115557" y="224816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4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2115557" y="2794351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5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2115557" y="33445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6" name="文本占位符 35"/>
          <p:cNvSpPr>
            <a:spLocks noGrp="1"/>
          </p:cNvSpPr>
          <p:nvPr>
            <p:ph type="body" sz="quarter" idx="20" hasCustomPrompt="1"/>
          </p:nvPr>
        </p:nvSpPr>
        <p:spPr>
          <a:xfrm>
            <a:off x="2115557" y="440139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7" name="圆角矩形 1"/>
          <p:cNvSpPr/>
          <p:nvPr userDrawn="1"/>
        </p:nvSpPr>
        <p:spPr>
          <a:xfrm>
            <a:off x="1774727" y="4944116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8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2115557" y="496329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9" name="圆角矩形 1"/>
          <p:cNvSpPr/>
          <p:nvPr userDrawn="1"/>
        </p:nvSpPr>
        <p:spPr>
          <a:xfrm>
            <a:off x="1774727" y="5510837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0" name="文本占位符 35"/>
          <p:cNvSpPr>
            <a:spLocks noGrp="1"/>
          </p:cNvSpPr>
          <p:nvPr>
            <p:ph type="body" sz="quarter" idx="21" hasCustomPrompt="1"/>
          </p:nvPr>
        </p:nvSpPr>
        <p:spPr>
          <a:xfrm>
            <a:off x="2115557" y="553002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71" name="圆角矩形 1"/>
          <p:cNvSpPr/>
          <p:nvPr userDrawn="1"/>
        </p:nvSpPr>
        <p:spPr>
          <a:xfrm>
            <a:off x="1774727" y="6067916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2" name="文本占位符 35"/>
          <p:cNvSpPr>
            <a:spLocks noGrp="1"/>
          </p:cNvSpPr>
          <p:nvPr>
            <p:ph type="body" sz="quarter" idx="22" hasCustomPrompt="1"/>
          </p:nvPr>
        </p:nvSpPr>
        <p:spPr>
          <a:xfrm>
            <a:off x="2115557" y="608709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78377" y="6356350"/>
            <a:ext cx="30861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7" name="圆角矩形 46"/>
          <p:cNvSpPr/>
          <p:nvPr userDrawn="1"/>
        </p:nvSpPr>
        <p:spPr>
          <a:xfrm>
            <a:off x="1774727" y="4402263"/>
            <a:ext cx="5693399" cy="394154"/>
          </a:xfrm>
          <a:prstGeom prst="roundRect">
            <a:avLst>
              <a:gd name="adj" fmla="val 20658"/>
            </a:avLst>
          </a:prstGeom>
          <a:solidFill>
            <a:srgbClr val="2E75B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 dirty="0"/>
          </a:p>
        </p:txBody>
      </p:sp>
      <p:grpSp>
        <p:nvGrpSpPr>
          <p:cNvPr id="48" name="组合 47"/>
          <p:cNvGrpSpPr/>
          <p:nvPr userDrawn="1"/>
        </p:nvGrpSpPr>
        <p:grpSpPr>
          <a:xfrm>
            <a:off x="1774727" y="1697722"/>
            <a:ext cx="5693399" cy="426278"/>
            <a:chOff x="1807265" y="2935089"/>
            <a:chExt cx="5693399" cy="426278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1" name="组合 50"/>
          <p:cNvGrpSpPr/>
          <p:nvPr userDrawn="1"/>
        </p:nvGrpSpPr>
        <p:grpSpPr>
          <a:xfrm>
            <a:off x="1774727" y="2211491"/>
            <a:ext cx="5693399" cy="426278"/>
            <a:chOff x="1807265" y="3400693"/>
            <a:chExt cx="5693399" cy="426278"/>
          </a:xfrm>
        </p:grpSpPr>
        <p:sp>
          <p:nvSpPr>
            <p:cNvPr id="52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3" name="矩形 52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4" name="组合 53"/>
          <p:cNvGrpSpPr/>
          <p:nvPr userDrawn="1"/>
        </p:nvGrpSpPr>
        <p:grpSpPr>
          <a:xfrm>
            <a:off x="1774727" y="2760433"/>
            <a:ext cx="5693399" cy="426279"/>
            <a:chOff x="1807265" y="3866296"/>
            <a:chExt cx="5693399" cy="426279"/>
          </a:xfrm>
        </p:grpSpPr>
        <p:sp>
          <p:nvSpPr>
            <p:cNvPr id="55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6" name="矩形 55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7" name="圆角矩形 42"/>
          <p:cNvSpPr/>
          <p:nvPr userDrawn="1"/>
        </p:nvSpPr>
        <p:spPr>
          <a:xfrm>
            <a:off x="1774727" y="3315421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8" name="圆角矩形 1"/>
          <p:cNvSpPr/>
          <p:nvPr userDrawn="1"/>
        </p:nvSpPr>
        <p:spPr>
          <a:xfrm>
            <a:off x="1774727" y="3861566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9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2115558" y="4414051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0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2115557" y="1735753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1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2115557" y="224816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2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2115557" y="2794351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3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2115557" y="33445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4" name="文本占位符 35"/>
          <p:cNvSpPr>
            <a:spLocks noGrp="1"/>
          </p:cNvSpPr>
          <p:nvPr>
            <p:ph type="body" sz="quarter" idx="20" hasCustomPrompt="1"/>
          </p:nvPr>
        </p:nvSpPr>
        <p:spPr>
          <a:xfrm>
            <a:off x="2115557" y="3895081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5" name="圆角矩形 1"/>
          <p:cNvSpPr/>
          <p:nvPr userDrawn="1"/>
        </p:nvSpPr>
        <p:spPr>
          <a:xfrm>
            <a:off x="1774727" y="4944116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6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2115557" y="496329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7" name="圆角矩形 1"/>
          <p:cNvSpPr/>
          <p:nvPr userDrawn="1"/>
        </p:nvSpPr>
        <p:spPr>
          <a:xfrm>
            <a:off x="1774727" y="5510837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8" name="文本占位符 35"/>
          <p:cNvSpPr>
            <a:spLocks noGrp="1"/>
          </p:cNvSpPr>
          <p:nvPr>
            <p:ph type="body" sz="quarter" idx="21" hasCustomPrompt="1"/>
          </p:nvPr>
        </p:nvSpPr>
        <p:spPr>
          <a:xfrm>
            <a:off x="2115557" y="553002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9" name="圆角矩形 1"/>
          <p:cNvSpPr/>
          <p:nvPr userDrawn="1"/>
        </p:nvSpPr>
        <p:spPr>
          <a:xfrm>
            <a:off x="1774727" y="6067916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0" name="文本占位符 35"/>
          <p:cNvSpPr>
            <a:spLocks noGrp="1"/>
          </p:cNvSpPr>
          <p:nvPr>
            <p:ph type="body" sz="quarter" idx="22" hasCustomPrompt="1"/>
          </p:nvPr>
        </p:nvSpPr>
        <p:spPr>
          <a:xfrm>
            <a:off x="2115557" y="608709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78377" y="6356350"/>
            <a:ext cx="30861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7" name="圆角矩形 46"/>
          <p:cNvSpPr/>
          <p:nvPr userDrawn="1"/>
        </p:nvSpPr>
        <p:spPr>
          <a:xfrm>
            <a:off x="1774727" y="4975259"/>
            <a:ext cx="5693399" cy="394154"/>
          </a:xfrm>
          <a:prstGeom prst="roundRect">
            <a:avLst>
              <a:gd name="adj" fmla="val 20658"/>
            </a:avLst>
          </a:prstGeom>
          <a:solidFill>
            <a:srgbClr val="2E75B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 dirty="0"/>
          </a:p>
        </p:txBody>
      </p:sp>
      <p:grpSp>
        <p:nvGrpSpPr>
          <p:cNvPr id="48" name="组合 47"/>
          <p:cNvGrpSpPr/>
          <p:nvPr userDrawn="1"/>
        </p:nvGrpSpPr>
        <p:grpSpPr>
          <a:xfrm>
            <a:off x="1774727" y="1697722"/>
            <a:ext cx="5693399" cy="426278"/>
            <a:chOff x="1807265" y="2935089"/>
            <a:chExt cx="5693399" cy="426278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1" name="组合 50"/>
          <p:cNvGrpSpPr/>
          <p:nvPr userDrawn="1"/>
        </p:nvGrpSpPr>
        <p:grpSpPr>
          <a:xfrm>
            <a:off x="1774727" y="2211491"/>
            <a:ext cx="5693399" cy="426278"/>
            <a:chOff x="1807265" y="3400693"/>
            <a:chExt cx="5693399" cy="426278"/>
          </a:xfrm>
        </p:grpSpPr>
        <p:sp>
          <p:nvSpPr>
            <p:cNvPr id="52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3" name="矩形 52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4" name="组合 53"/>
          <p:cNvGrpSpPr/>
          <p:nvPr userDrawn="1"/>
        </p:nvGrpSpPr>
        <p:grpSpPr>
          <a:xfrm>
            <a:off x="1774727" y="2760433"/>
            <a:ext cx="5693399" cy="426279"/>
            <a:chOff x="1807265" y="3866296"/>
            <a:chExt cx="5693399" cy="426279"/>
          </a:xfrm>
        </p:grpSpPr>
        <p:sp>
          <p:nvSpPr>
            <p:cNvPr id="55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6" name="矩形 55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7" name="圆角矩形 42"/>
          <p:cNvSpPr/>
          <p:nvPr userDrawn="1"/>
        </p:nvSpPr>
        <p:spPr>
          <a:xfrm>
            <a:off x="1774727" y="3315421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8" name="圆角矩形 1"/>
          <p:cNvSpPr/>
          <p:nvPr userDrawn="1"/>
        </p:nvSpPr>
        <p:spPr>
          <a:xfrm>
            <a:off x="1774727" y="3861566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9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2115558" y="498704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0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2115557" y="1735753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1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2115557" y="224816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2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2115557" y="2794351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3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2115557" y="33445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4" name="文本占位符 35"/>
          <p:cNvSpPr>
            <a:spLocks noGrp="1"/>
          </p:cNvSpPr>
          <p:nvPr>
            <p:ph type="body" sz="quarter" idx="20" hasCustomPrompt="1"/>
          </p:nvPr>
        </p:nvSpPr>
        <p:spPr>
          <a:xfrm>
            <a:off x="2115557" y="3895081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5" name="圆角矩形 1"/>
          <p:cNvSpPr/>
          <p:nvPr userDrawn="1"/>
        </p:nvSpPr>
        <p:spPr>
          <a:xfrm>
            <a:off x="1774727" y="442180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6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2115557" y="444099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7" name="圆角矩形 1"/>
          <p:cNvSpPr/>
          <p:nvPr userDrawn="1"/>
        </p:nvSpPr>
        <p:spPr>
          <a:xfrm>
            <a:off x="1774727" y="5510837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8" name="文本占位符 35"/>
          <p:cNvSpPr>
            <a:spLocks noGrp="1"/>
          </p:cNvSpPr>
          <p:nvPr>
            <p:ph type="body" sz="quarter" idx="21" hasCustomPrompt="1"/>
          </p:nvPr>
        </p:nvSpPr>
        <p:spPr>
          <a:xfrm>
            <a:off x="2115557" y="553002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9" name="圆角矩形 1"/>
          <p:cNvSpPr/>
          <p:nvPr userDrawn="1"/>
        </p:nvSpPr>
        <p:spPr>
          <a:xfrm>
            <a:off x="1774727" y="6067916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0" name="文本占位符 35"/>
          <p:cNvSpPr>
            <a:spLocks noGrp="1"/>
          </p:cNvSpPr>
          <p:nvPr>
            <p:ph type="body" sz="quarter" idx="22" hasCustomPrompt="1"/>
          </p:nvPr>
        </p:nvSpPr>
        <p:spPr>
          <a:xfrm>
            <a:off x="2115557" y="608709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3.xml"/><Relationship Id="rId15" Type="http://schemas.openxmlformats.org/officeDocument/2006/relationships/tags" Target="../tags/tag2.xml"/><Relationship Id="rId14" Type="http://schemas.openxmlformats.org/officeDocument/2006/relationships/tags" Target="../tags/tag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4" Type="http://schemas.openxmlformats.org/officeDocument/2006/relationships/theme" Target="../theme/theme2.xml"/><Relationship Id="rId13" Type="http://schemas.openxmlformats.org/officeDocument/2006/relationships/tags" Target="../tags/tag6.xml"/><Relationship Id="rId12" Type="http://schemas.openxmlformats.org/officeDocument/2006/relationships/tags" Target="../tags/tag5.xml"/><Relationship Id="rId11" Type="http://schemas.openxmlformats.org/officeDocument/2006/relationships/tags" Target="../tags/tag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5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5.png"/></Relationships>
</file>

<file path=ppt/slides/_rels/slide78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hyperlink" Target="http://www.chinarobots.cn/" TargetMode="External"/><Relationship Id="rId7" Type="http://schemas.openxmlformats.org/officeDocument/2006/relationships/image" Target="../media/image8.png"/><Relationship Id="rId6" Type="http://schemas.openxmlformats.org/officeDocument/2006/relationships/hyperlink" Target="http://www.chinaaiworld.cn/" TargetMode="External"/><Relationship Id="rId5" Type="http://schemas.openxmlformats.org/officeDocument/2006/relationships/image" Target="../media/image7.png"/><Relationship Id="rId4" Type="http://schemas.openxmlformats.org/officeDocument/2006/relationships/hyperlink" Target="http://www.chinacloud.cn/" TargetMode="External"/><Relationship Id="rId3" Type="http://schemas.openxmlformats.org/officeDocument/2006/relationships/image" Target="../media/image6.png"/><Relationship Id="rId29" Type="http://schemas.openxmlformats.org/officeDocument/2006/relationships/slideLayout" Target="../slideLayouts/slideLayout15.xml"/><Relationship Id="rId28" Type="http://schemas.openxmlformats.org/officeDocument/2006/relationships/image" Target="../media/image21.png"/><Relationship Id="rId27" Type="http://schemas.openxmlformats.org/officeDocument/2006/relationships/image" Target="../media/image20.png"/><Relationship Id="rId26" Type="http://schemas.openxmlformats.org/officeDocument/2006/relationships/image" Target="../media/image19.jpeg"/><Relationship Id="rId25" Type="http://schemas.openxmlformats.org/officeDocument/2006/relationships/image" Target="../media/image18.jpeg"/><Relationship Id="rId24" Type="http://schemas.openxmlformats.org/officeDocument/2006/relationships/image" Target="../media/image17.png"/><Relationship Id="rId23" Type="http://schemas.openxmlformats.org/officeDocument/2006/relationships/hyperlink" Target="http://www.envicloud.cn/" TargetMode="External"/><Relationship Id="rId22" Type="http://schemas.openxmlformats.org/officeDocument/2006/relationships/image" Target="../media/image16.png"/><Relationship Id="rId21" Type="http://schemas.openxmlformats.org/officeDocument/2006/relationships/image" Target="../media/image15.png"/><Relationship Id="rId20" Type="http://schemas.openxmlformats.org/officeDocument/2006/relationships/hyperlink" Target="http://www.smartcitychina.cn/" TargetMode="External"/><Relationship Id="rId2" Type="http://schemas.openxmlformats.org/officeDocument/2006/relationships/hyperlink" Target="http://www.chinaznyj.com/" TargetMode="External"/><Relationship Id="rId19" Type="http://schemas.openxmlformats.org/officeDocument/2006/relationships/image" Target="../media/image14.png"/><Relationship Id="rId18" Type="http://schemas.openxmlformats.org/officeDocument/2006/relationships/hyperlink" Target="http://www.netofthings.cn/" TargetMode="External"/><Relationship Id="rId17" Type="http://schemas.openxmlformats.org/officeDocument/2006/relationships/image" Target="../media/image13.png"/><Relationship Id="rId16" Type="http://schemas.openxmlformats.org/officeDocument/2006/relationships/hyperlink" Target="http://www.thebigdata.cn/" TargetMode="External"/><Relationship Id="rId15" Type="http://schemas.openxmlformats.org/officeDocument/2006/relationships/image" Target="../media/image12.png"/><Relationship Id="rId14" Type="http://schemas.openxmlformats.org/officeDocument/2006/relationships/hyperlink" Target="http://www.worldstor.cn/" TargetMode="External"/><Relationship Id="rId13" Type="http://schemas.openxmlformats.org/officeDocument/2006/relationships/image" Target="../media/image11.png"/><Relationship Id="rId12" Type="http://schemas.openxmlformats.org/officeDocument/2006/relationships/hyperlink" Target="http://www.pm25.org.cn/" TargetMode="External"/><Relationship Id="rId11" Type="http://schemas.openxmlformats.org/officeDocument/2006/relationships/image" Target="../media/image10.png"/><Relationship Id="rId10" Type="http://schemas.openxmlformats.org/officeDocument/2006/relationships/hyperlink" Target="http://www.dlworld.cn/" TargetMode="External"/><Relationship Id="rId1" Type="http://schemas.openxmlformats.org/officeDocument/2006/relationships/hyperlink" Target="http://www.wanwuyun.com/" TargetMode="External"/></Relationships>
</file>

<file path=ppt/slides/_rels/slide79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image" Target="../media/image25.png"/><Relationship Id="rId7" Type="http://schemas.openxmlformats.org/officeDocument/2006/relationships/tags" Target="../tags/tag11.xml"/><Relationship Id="rId6" Type="http://schemas.openxmlformats.org/officeDocument/2006/relationships/image" Target="../media/image24.png"/><Relationship Id="rId55" Type="http://schemas.openxmlformats.org/officeDocument/2006/relationships/slideLayout" Target="../slideLayouts/slideLayout15.xml"/><Relationship Id="rId54" Type="http://schemas.openxmlformats.org/officeDocument/2006/relationships/image" Target="../media/image52.png"/><Relationship Id="rId53" Type="http://schemas.openxmlformats.org/officeDocument/2006/relationships/tags" Target="../tags/tag30.xml"/><Relationship Id="rId52" Type="http://schemas.openxmlformats.org/officeDocument/2006/relationships/image" Target="../media/image51.png"/><Relationship Id="rId51" Type="http://schemas.openxmlformats.org/officeDocument/2006/relationships/image" Target="../media/image50.png"/><Relationship Id="rId50" Type="http://schemas.openxmlformats.org/officeDocument/2006/relationships/tags" Target="../tags/tag29.xml"/><Relationship Id="rId5" Type="http://schemas.openxmlformats.org/officeDocument/2006/relationships/tags" Target="../tags/tag10.xml"/><Relationship Id="rId49" Type="http://schemas.openxmlformats.org/officeDocument/2006/relationships/image" Target="../media/image49.png"/><Relationship Id="rId48" Type="http://schemas.openxmlformats.org/officeDocument/2006/relationships/image" Target="../media/image48.png"/><Relationship Id="rId47" Type="http://schemas.openxmlformats.org/officeDocument/2006/relationships/image" Target="../media/image47.png"/><Relationship Id="rId46" Type="http://schemas.openxmlformats.org/officeDocument/2006/relationships/image" Target="../media/image46.png"/><Relationship Id="rId45" Type="http://schemas.openxmlformats.org/officeDocument/2006/relationships/image" Target="../media/image45.png"/><Relationship Id="rId44" Type="http://schemas.openxmlformats.org/officeDocument/2006/relationships/image" Target="../media/image44.png"/><Relationship Id="rId43" Type="http://schemas.openxmlformats.org/officeDocument/2006/relationships/image" Target="../media/image43.png"/><Relationship Id="rId42" Type="http://schemas.openxmlformats.org/officeDocument/2006/relationships/image" Target="../media/image42.png"/><Relationship Id="rId41" Type="http://schemas.openxmlformats.org/officeDocument/2006/relationships/tags" Target="../tags/tag28.xml"/><Relationship Id="rId40" Type="http://schemas.openxmlformats.org/officeDocument/2006/relationships/image" Target="../media/image41.png"/><Relationship Id="rId4" Type="http://schemas.openxmlformats.org/officeDocument/2006/relationships/image" Target="../media/image23.png"/><Relationship Id="rId39" Type="http://schemas.openxmlformats.org/officeDocument/2006/relationships/tags" Target="../tags/tag27.xml"/><Relationship Id="rId38" Type="http://schemas.openxmlformats.org/officeDocument/2006/relationships/image" Target="../media/image40.png"/><Relationship Id="rId37" Type="http://schemas.openxmlformats.org/officeDocument/2006/relationships/tags" Target="../tags/tag26.xml"/><Relationship Id="rId36" Type="http://schemas.openxmlformats.org/officeDocument/2006/relationships/image" Target="../media/image39.png"/><Relationship Id="rId35" Type="http://schemas.openxmlformats.org/officeDocument/2006/relationships/tags" Target="../tags/tag25.xml"/><Relationship Id="rId34" Type="http://schemas.openxmlformats.org/officeDocument/2006/relationships/image" Target="../media/image38.png"/><Relationship Id="rId33" Type="http://schemas.openxmlformats.org/officeDocument/2006/relationships/tags" Target="../tags/tag24.xml"/><Relationship Id="rId32" Type="http://schemas.openxmlformats.org/officeDocument/2006/relationships/image" Target="../media/image37.png"/><Relationship Id="rId31" Type="http://schemas.openxmlformats.org/officeDocument/2006/relationships/tags" Target="../tags/tag23.xml"/><Relationship Id="rId30" Type="http://schemas.openxmlformats.org/officeDocument/2006/relationships/image" Target="../media/image36.png"/><Relationship Id="rId3" Type="http://schemas.openxmlformats.org/officeDocument/2006/relationships/tags" Target="../tags/tag9.xml"/><Relationship Id="rId29" Type="http://schemas.openxmlformats.org/officeDocument/2006/relationships/tags" Target="../tags/tag22.xml"/><Relationship Id="rId28" Type="http://schemas.openxmlformats.org/officeDocument/2006/relationships/image" Target="../media/image35.png"/><Relationship Id="rId27" Type="http://schemas.openxmlformats.org/officeDocument/2006/relationships/tags" Target="../tags/tag21.xml"/><Relationship Id="rId26" Type="http://schemas.openxmlformats.org/officeDocument/2006/relationships/image" Target="../media/image34.png"/><Relationship Id="rId25" Type="http://schemas.openxmlformats.org/officeDocument/2006/relationships/tags" Target="../tags/tag20.xml"/><Relationship Id="rId24" Type="http://schemas.openxmlformats.org/officeDocument/2006/relationships/image" Target="../media/image33.png"/><Relationship Id="rId23" Type="http://schemas.openxmlformats.org/officeDocument/2006/relationships/tags" Target="../tags/tag19.xml"/><Relationship Id="rId22" Type="http://schemas.openxmlformats.org/officeDocument/2006/relationships/image" Target="../media/image32.png"/><Relationship Id="rId21" Type="http://schemas.openxmlformats.org/officeDocument/2006/relationships/tags" Target="../tags/tag18.xml"/><Relationship Id="rId20" Type="http://schemas.openxmlformats.org/officeDocument/2006/relationships/image" Target="../media/image31.png"/><Relationship Id="rId2" Type="http://schemas.openxmlformats.org/officeDocument/2006/relationships/image" Target="../media/image22.png"/><Relationship Id="rId19" Type="http://schemas.openxmlformats.org/officeDocument/2006/relationships/tags" Target="../tags/tag17.xml"/><Relationship Id="rId18" Type="http://schemas.openxmlformats.org/officeDocument/2006/relationships/image" Target="../media/image30.png"/><Relationship Id="rId17" Type="http://schemas.openxmlformats.org/officeDocument/2006/relationships/tags" Target="../tags/tag16.xml"/><Relationship Id="rId16" Type="http://schemas.openxmlformats.org/officeDocument/2006/relationships/image" Target="../media/image29.png"/><Relationship Id="rId15" Type="http://schemas.openxmlformats.org/officeDocument/2006/relationships/tags" Target="../tags/tag15.xml"/><Relationship Id="rId14" Type="http://schemas.openxmlformats.org/officeDocument/2006/relationships/image" Target="../media/image28.png"/><Relationship Id="rId13" Type="http://schemas.openxmlformats.org/officeDocument/2006/relationships/tags" Target="../tags/tag14.xml"/><Relationship Id="rId12" Type="http://schemas.openxmlformats.org/officeDocument/2006/relationships/image" Target="../media/image27.png"/><Relationship Id="rId11" Type="http://schemas.openxmlformats.org/officeDocument/2006/relationships/tags" Target="../tags/tag13.xml"/><Relationship Id="rId10" Type="http://schemas.openxmlformats.org/officeDocument/2006/relationships/image" Target="../media/image26.png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-7143" y="-9147"/>
            <a:ext cx="9158091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62228" y="728895"/>
            <a:ext cx="7426960" cy="132207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8000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Python</a:t>
            </a:r>
            <a:r>
              <a:rPr lang="zh-CN" altLang="en-US" sz="8000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语言</a:t>
            </a:r>
            <a:r>
              <a:rPr lang="zh-CN" altLang="en-US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（第</a:t>
            </a:r>
            <a:r>
              <a:rPr lang="en-US" altLang="zh-CN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版）</a:t>
            </a:r>
            <a:endParaRPr lang="zh-CN" altLang="en-US" b="1" spc="300" dirty="0">
              <a:ln w="11430"/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768" y="6337300"/>
            <a:ext cx="2217463" cy="52070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-7620" y="2209165"/>
            <a:ext cx="9159240" cy="8642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1670340" y="2277654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刘  鹏       总主编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1670340" y="2634610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李肖俊    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主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编                          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钟  涛 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 刘  河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副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Freeform 25"/>
          <p:cNvSpPr>
            <a:spLocks noEditPoints="1"/>
          </p:cNvSpPr>
          <p:nvPr/>
        </p:nvSpPr>
        <p:spPr bwMode="auto">
          <a:xfrm>
            <a:off x="2451244" y="2407507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8" name="Freeform 25"/>
          <p:cNvSpPr>
            <a:spLocks noEditPoints="1"/>
          </p:cNvSpPr>
          <p:nvPr/>
        </p:nvSpPr>
        <p:spPr bwMode="auto">
          <a:xfrm>
            <a:off x="6255156" y="2743274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9" name="Freeform 25"/>
          <p:cNvSpPr>
            <a:spLocks noEditPoints="1"/>
          </p:cNvSpPr>
          <p:nvPr/>
        </p:nvSpPr>
        <p:spPr bwMode="auto">
          <a:xfrm>
            <a:off x="2451335" y="2757907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" name="图片 2" descr="QQ截图202209081113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" y="3232150"/>
            <a:ext cx="9144000" cy="308229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3.1 </a:t>
            </a:r>
            <a:r>
              <a:rPr lang="zh-CN" altLang="en-US" dirty="0"/>
              <a:t>数字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707995" y="1147127"/>
            <a:ext cx="6630124" cy="435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ts val="3000"/>
              </a:lnSpc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在使用以上函数前，需要在代码中先导入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math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模块，例如：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3" name="文本占位符 5"/>
          <p:cNvSpPr>
            <a:spLocks noGrp="1"/>
          </p:cNvSpPr>
          <p:nvPr/>
        </p:nvSpPr>
        <p:spPr>
          <a:xfrm>
            <a:off x="947698" y="874932"/>
            <a:ext cx="3207613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3.1.4 </a:t>
            </a:r>
            <a:r>
              <a:rPr lang="zh-CN" altLang="en-US" dirty="0"/>
              <a:t>数字相关函数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815208" y="1754371"/>
            <a:ext cx="418858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&gt;&gt;&gt; import math  # </a:t>
            </a:r>
            <a:r>
              <a:rPr lang="zh-CN" altLang="en-US" sz="1800" kern="100" dirty="0">
                <a:solidFill>
                  <a:srgbClr val="00B0F0"/>
                </a:solidFill>
                <a:latin typeface="+mn-ea"/>
              </a:rPr>
              <a:t>导入</a:t>
            </a:r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math</a:t>
            </a:r>
            <a:r>
              <a:rPr lang="zh-CN" altLang="en-US" sz="1800" kern="100" dirty="0">
                <a:solidFill>
                  <a:srgbClr val="00B0F0"/>
                </a:solidFill>
                <a:latin typeface="+mn-ea"/>
              </a:rPr>
              <a:t>库</a:t>
            </a:r>
            <a:endParaRPr lang="zh-CN" altLang="en-US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&gt;&gt;&gt; abs(-4)</a:t>
            </a:r>
            <a:endParaRPr lang="en-US" altLang="zh-CN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4</a:t>
            </a:r>
            <a:endParaRPr lang="en-US" altLang="zh-CN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&gt;&gt;&gt; </a:t>
            </a:r>
            <a:r>
              <a:rPr lang="en-US" altLang="zh-CN" sz="1800" kern="100" dirty="0" err="1">
                <a:solidFill>
                  <a:srgbClr val="00B0F0"/>
                </a:solidFill>
                <a:latin typeface="+mn-ea"/>
              </a:rPr>
              <a:t>math.fabs</a:t>
            </a:r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(-4.78)</a:t>
            </a:r>
            <a:endParaRPr lang="en-US" altLang="zh-CN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4.78</a:t>
            </a:r>
            <a:endParaRPr lang="en-US" altLang="zh-CN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&gt;&gt;&gt; </a:t>
            </a:r>
            <a:r>
              <a:rPr lang="en-US" altLang="zh-CN" sz="1800" kern="100" dirty="0" err="1">
                <a:solidFill>
                  <a:srgbClr val="00B0F0"/>
                </a:solidFill>
                <a:latin typeface="+mn-ea"/>
              </a:rPr>
              <a:t>math.ceil</a:t>
            </a:r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(4.2)</a:t>
            </a:r>
            <a:endParaRPr lang="en-US" altLang="zh-CN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5</a:t>
            </a:r>
            <a:endParaRPr lang="en-US" altLang="zh-CN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&gt;&gt;&gt; </a:t>
            </a:r>
            <a:r>
              <a:rPr lang="en-US" altLang="zh-CN" sz="1800" kern="100" dirty="0" err="1">
                <a:solidFill>
                  <a:srgbClr val="00B0F0"/>
                </a:solidFill>
                <a:latin typeface="+mn-ea"/>
              </a:rPr>
              <a:t>math.floor</a:t>
            </a:r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(4.2)</a:t>
            </a:r>
            <a:endParaRPr lang="en-US" altLang="zh-CN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4</a:t>
            </a:r>
            <a:endParaRPr lang="en-US" altLang="zh-CN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&gt;&gt;&gt; </a:t>
            </a:r>
            <a:r>
              <a:rPr lang="en-US" altLang="zh-CN" sz="1800" kern="100" dirty="0" err="1">
                <a:solidFill>
                  <a:srgbClr val="00B0F0"/>
                </a:solidFill>
                <a:latin typeface="+mn-ea"/>
              </a:rPr>
              <a:t>math.exp</a:t>
            </a:r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(2)</a:t>
            </a:r>
            <a:endParaRPr lang="en-US" altLang="zh-CN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7.38905609893065</a:t>
            </a:r>
            <a:endParaRPr lang="en-US" altLang="zh-CN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&gt;&gt;&gt; math.log(2)</a:t>
            </a:r>
            <a:endParaRPr lang="en-US" altLang="zh-CN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0.6931471805599453</a:t>
            </a:r>
            <a:endParaRPr lang="en-US" altLang="zh-CN" sz="1800" kern="100" dirty="0">
              <a:solidFill>
                <a:srgbClr val="00B0F0"/>
              </a:solidFill>
              <a:latin typeface="+mn-ea"/>
            </a:endParaRPr>
          </a:p>
          <a:p>
            <a:endParaRPr lang="en-US" altLang="zh-CN" sz="1800" kern="100" dirty="0">
              <a:solidFill>
                <a:srgbClr val="00B0F0"/>
              </a:solidFill>
              <a:latin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003793" y="1754371"/>
            <a:ext cx="356732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&gt;&gt;&gt; math.log10(2)</a:t>
            </a:r>
            <a:endParaRPr lang="en-US" altLang="zh-CN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0.3010299956639812</a:t>
            </a:r>
            <a:endParaRPr lang="en-US" altLang="zh-CN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&gt;&gt;&gt; max(0, 1, 2.34, -5.6, 7.8)</a:t>
            </a:r>
            <a:endParaRPr lang="en-US" altLang="zh-CN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7.8</a:t>
            </a:r>
            <a:endParaRPr lang="en-US" altLang="zh-CN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&gt;&gt;&gt; min(0, 1, 2.34, -5.6, 7.8)</a:t>
            </a:r>
            <a:endParaRPr lang="en-US" altLang="zh-CN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-5.6</a:t>
            </a:r>
            <a:endParaRPr lang="en-US" altLang="zh-CN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&gt;&gt;&gt; </a:t>
            </a:r>
            <a:r>
              <a:rPr lang="en-US" altLang="zh-CN" sz="1800" kern="100" dirty="0" err="1">
                <a:solidFill>
                  <a:srgbClr val="00B0F0"/>
                </a:solidFill>
                <a:latin typeface="+mn-ea"/>
              </a:rPr>
              <a:t>math.modf</a:t>
            </a:r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(3.1415926)</a:t>
            </a:r>
            <a:endParaRPr lang="en-US" altLang="zh-CN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(0.14159260000000007, 3.0)</a:t>
            </a:r>
            <a:endParaRPr lang="en-US" altLang="zh-CN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&gt;&gt;&gt; pow(2,-4)</a:t>
            </a:r>
            <a:endParaRPr lang="en-US" altLang="zh-CN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0.0625</a:t>
            </a:r>
            <a:endParaRPr lang="en-US" altLang="zh-CN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&gt;&gt;&gt; round(3.1415926)</a:t>
            </a:r>
            <a:endParaRPr lang="en-US" altLang="zh-CN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3</a:t>
            </a:r>
            <a:endParaRPr lang="en-US" altLang="zh-CN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&gt;&gt;&gt; </a:t>
            </a:r>
            <a:r>
              <a:rPr lang="en-US" altLang="zh-CN" sz="1800" kern="100" dirty="0" err="1">
                <a:solidFill>
                  <a:srgbClr val="00B0F0"/>
                </a:solidFill>
                <a:latin typeface="+mn-ea"/>
              </a:rPr>
              <a:t>math.sqrt</a:t>
            </a:r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(4)</a:t>
            </a:r>
            <a:endParaRPr lang="en-US" altLang="zh-CN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2.0</a:t>
            </a:r>
            <a:endParaRPr lang="en-US" altLang="zh-CN" sz="1800" kern="100" dirty="0">
              <a:solidFill>
                <a:srgbClr val="00B0F0"/>
              </a:solidFill>
              <a:latin typeface="+mn-ea"/>
            </a:endParaRP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2"/>
          <p:cNvSpPr txBox="1"/>
          <p:nvPr/>
        </p:nvSpPr>
        <p:spPr>
          <a:xfrm>
            <a:off x="2115558" y="1702346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100" dirty="0"/>
              <a:t>3.1 </a:t>
            </a:r>
            <a:r>
              <a:rPr lang="zh-CN" altLang="en-US" sz="2100" dirty="0"/>
              <a:t>数字</a:t>
            </a:r>
            <a:endParaRPr lang="zh-CN" altLang="en-US" sz="2100" dirty="0"/>
          </a:p>
        </p:txBody>
      </p:sp>
      <p:sp>
        <p:nvSpPr>
          <p:cNvPr id="14" name="文本占位符 3"/>
          <p:cNvSpPr txBox="1"/>
          <p:nvPr/>
        </p:nvSpPr>
        <p:spPr>
          <a:xfrm>
            <a:off x="2115557" y="2227950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>
                <a:solidFill>
                  <a:schemeClr val="bg1">
                    <a:lumMod val="95000"/>
                  </a:schemeClr>
                </a:solidFill>
              </a:rPr>
              <a:t>3.2 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</a:rPr>
              <a:t>元组</a:t>
            </a:r>
            <a:endParaRPr lang="zh-CN" alt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文本占位符 4"/>
          <p:cNvSpPr txBox="1"/>
          <p:nvPr/>
        </p:nvSpPr>
        <p:spPr>
          <a:xfrm>
            <a:off x="2115557" y="2775653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3.3 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列表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文本占位符 6"/>
          <p:cNvSpPr txBox="1"/>
          <p:nvPr/>
        </p:nvSpPr>
        <p:spPr>
          <a:xfrm>
            <a:off x="2115557" y="3300378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3.4 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字典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文本占位符 7"/>
          <p:cNvSpPr txBox="1"/>
          <p:nvPr/>
        </p:nvSpPr>
        <p:spPr>
          <a:xfrm>
            <a:off x="2115557" y="3850868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3.5 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集合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文本占位符 8"/>
          <p:cNvSpPr txBox="1"/>
          <p:nvPr/>
        </p:nvSpPr>
        <p:spPr>
          <a:xfrm>
            <a:off x="2115557" y="4401399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3.6 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数据类型转换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文本占位符 5"/>
          <p:cNvSpPr txBox="1"/>
          <p:nvPr/>
        </p:nvSpPr>
        <p:spPr>
          <a:xfrm>
            <a:off x="2115557" y="4963299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/>
              <a:t>3.7</a:t>
            </a:r>
            <a:r>
              <a:rPr lang="zh-CN" altLang="en-US"/>
              <a:t> 实验</a:t>
            </a:r>
            <a:endParaRPr lang="zh-CN" altLang="en-US" dirty="0"/>
          </a:p>
        </p:txBody>
      </p:sp>
      <p:sp>
        <p:nvSpPr>
          <p:cNvPr id="20" name="文本占位符 5"/>
          <p:cNvSpPr txBox="1"/>
          <p:nvPr/>
        </p:nvSpPr>
        <p:spPr>
          <a:xfrm>
            <a:off x="2115557" y="5531972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3.8</a:t>
            </a:r>
            <a:r>
              <a:rPr lang="zh-CN" altLang="en-US" dirty="0"/>
              <a:t> 小结</a:t>
            </a:r>
            <a:endParaRPr lang="zh-CN" altLang="en-US" dirty="0"/>
          </a:p>
        </p:txBody>
      </p:sp>
      <p:sp>
        <p:nvSpPr>
          <p:cNvPr id="21" name="文本占位符 5"/>
          <p:cNvSpPr txBox="1"/>
          <p:nvPr/>
        </p:nvSpPr>
        <p:spPr>
          <a:xfrm>
            <a:off x="2115557" y="6100645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3.9</a:t>
            </a:r>
            <a:r>
              <a:rPr lang="zh-CN" altLang="en-US" dirty="0"/>
              <a:t> 习题</a:t>
            </a:r>
            <a:endParaRPr lang="zh-CN" altLang="en-US" dirty="0"/>
          </a:p>
        </p:txBody>
      </p:sp>
      <p:sp>
        <p:nvSpPr>
          <p:cNvPr id="22" name="文本占位符 1"/>
          <p:cNvSpPr txBox="1"/>
          <p:nvPr/>
        </p:nvSpPr>
        <p:spPr>
          <a:xfrm>
            <a:off x="2106613" y="884303"/>
            <a:ext cx="4954587" cy="523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第三章  基本数据类型</a:t>
            </a:r>
            <a:endParaRPr lang="zh-CN" altLang="en-US" dirty="0"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3.2 </a:t>
            </a:r>
            <a:r>
              <a:rPr lang="zh-CN" altLang="en-US" dirty="0"/>
              <a:t>元组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1045799" y="2105561"/>
            <a:ext cx="6630124" cy="1589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ts val="3000"/>
              </a:lnSpc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元组（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Tuples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）与列表一样，属于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Python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中的序列类型，它是任意对象的有序集合，通过“位置”或者“索引”访问其中的元素，它具有可变长度、异构和任意嵌套的特点，与列表不同的是：元组中的元素是不可修改的。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4283" y="1764922"/>
            <a:ext cx="82954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元组的创建很简单，把元素放入小括号，并在每两个元素中间使用逗号隔开即可，格式为：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tuplename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= (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元素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1, 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元素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2, 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元素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3, ……, 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元素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举例如下：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sample_tuple1 = (1, 2, 3, 4, 5, 6)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sample_tuple2 = "p", "y", "t", "h", "o", "n"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sample_tuple3 = ('python', 'sample', 'tuple', 'for', 'your', 'reference')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sample_tuple4 = ('python', 'sample', 'tuple', 1989, 1991, 2018)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3.2 </a:t>
            </a:r>
            <a:r>
              <a:rPr lang="zh-CN" altLang="en-US" dirty="0"/>
              <a:t>元组</a:t>
            </a:r>
            <a:endParaRPr lang="zh-CN" altLang="en-US" dirty="0"/>
          </a:p>
        </p:txBody>
      </p:sp>
      <p:sp>
        <p:nvSpPr>
          <p:cNvPr id="11" name="文本占位符 5"/>
          <p:cNvSpPr>
            <a:spLocks noGrp="1"/>
          </p:cNvSpPr>
          <p:nvPr/>
        </p:nvSpPr>
        <p:spPr>
          <a:xfrm>
            <a:off x="947698" y="874932"/>
            <a:ext cx="3207613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3.2.1 </a:t>
            </a:r>
            <a:r>
              <a:rPr lang="zh-CN" altLang="en-US" dirty="0"/>
              <a:t>创建元组</a:t>
            </a:r>
            <a:endParaRPr lang="zh-CN" altLang="en-US" dirty="0"/>
          </a:p>
        </p:txBody>
      </p:sp>
      <p:sp>
        <p:nvSpPr>
          <p:cNvPr id="12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4283" y="1764922"/>
            <a:ext cx="82954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元组也可以为空：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sample_tuple5 = ()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需要注意的是，为避免歧义，当元组中只有一个元素时，必须在该元素后加上逗号，否则括号会被当作运算符，例如：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sample_tuple6 = (123,)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28648" y="6209816"/>
            <a:ext cx="705040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en-US" dirty="0"/>
              <a:t>元组中的元素可以是各种可迭代的数据类型。</a:t>
            </a:r>
            <a:endParaRPr lang="zh-CN" altLang="en-US" dirty="0"/>
          </a:p>
        </p:txBody>
      </p:sp>
      <p:sp>
        <p:nvSpPr>
          <p:cNvPr id="9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3.2 </a:t>
            </a:r>
            <a:r>
              <a:rPr lang="zh-CN" altLang="en-US" dirty="0"/>
              <a:t>元组</a:t>
            </a:r>
            <a:endParaRPr lang="zh-CN" altLang="en-US" dirty="0"/>
          </a:p>
        </p:txBody>
      </p:sp>
      <p:sp>
        <p:nvSpPr>
          <p:cNvPr id="10" name="文本占位符 5"/>
          <p:cNvSpPr>
            <a:spLocks noGrp="1"/>
          </p:cNvSpPr>
          <p:nvPr/>
        </p:nvSpPr>
        <p:spPr>
          <a:xfrm>
            <a:off x="947698" y="874932"/>
            <a:ext cx="3207613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3.2.1 </a:t>
            </a:r>
            <a:r>
              <a:rPr lang="zh-CN" altLang="en-US" dirty="0"/>
              <a:t>创建元组</a:t>
            </a:r>
            <a:endParaRPr lang="zh-CN" altLang="en-US" dirty="0"/>
          </a:p>
        </p:txBody>
      </p:sp>
      <p:sp>
        <p:nvSpPr>
          <p:cNvPr id="11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4283" y="1764922"/>
            <a:ext cx="82954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元组也可以嵌套使用，例如：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sample_tuple1 = (1, 2, 3, 4, 5, 6)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sample_tuple2 = "P", "y", "t", "h", "o", "n"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sample_tuple7 = (sample_tuple1, sample_tuple2)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 (sample_tuple7)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((1, 2, 3, 4, 5, 6), ('P', 'y', 't', 'h', 'o', 'n'))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947698" y="874932"/>
            <a:ext cx="3207613" cy="544391"/>
          </a:xfrm>
        </p:spPr>
        <p:txBody>
          <a:bodyPr/>
          <a:lstStyle/>
          <a:p>
            <a:r>
              <a:rPr lang="en-US" altLang="zh-CN" dirty="0"/>
              <a:t>3.2.1 </a:t>
            </a:r>
            <a:r>
              <a:rPr lang="zh-CN" altLang="en-US" dirty="0"/>
              <a:t>创建元组</a:t>
            </a:r>
            <a:endParaRPr lang="zh-CN" altLang="en-US" dirty="0"/>
          </a:p>
        </p:txBody>
      </p:sp>
      <p:sp>
        <p:nvSpPr>
          <p:cNvPr id="7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3.2 </a:t>
            </a:r>
            <a:r>
              <a:rPr lang="zh-CN" altLang="en-US" dirty="0"/>
              <a:t>元组</a:t>
            </a:r>
            <a:endParaRPr lang="zh-CN" altLang="en-US" dirty="0"/>
          </a:p>
        </p:txBody>
      </p:sp>
      <p:sp>
        <p:nvSpPr>
          <p:cNvPr id="8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4283" y="1764922"/>
            <a:ext cx="829543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与列表相同，我们可以通过使用“位置”或者“索引”来访问元组中的值，“位置”或者“索引”也是是从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开始，例如：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sample_tuple1 = (1, 2, 3, 4, 5, 6)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sample_tuple1[1]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表示元组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tuple1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中的第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个元素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:2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sample_tuple1[3:5]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表示元组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sample_tuple1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中的第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个和第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个元素，不包含第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个元素：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4,5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sample_tuple1[-2]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表示元组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sample_tuple1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中从右侧向左数的第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个元素：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947698" y="874932"/>
            <a:ext cx="3207613" cy="544391"/>
          </a:xfrm>
        </p:spPr>
        <p:txBody>
          <a:bodyPr/>
          <a:lstStyle/>
          <a:p>
            <a:r>
              <a:rPr lang="en-US" altLang="zh-CN" dirty="0"/>
              <a:t>3.2.2 </a:t>
            </a:r>
            <a:r>
              <a:rPr lang="zh-CN" altLang="en-US" dirty="0"/>
              <a:t>使用元组</a:t>
            </a:r>
            <a:endParaRPr lang="zh-CN" altLang="en-US" dirty="0"/>
          </a:p>
        </p:txBody>
      </p:sp>
      <p:sp>
        <p:nvSpPr>
          <p:cNvPr id="7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3.2 </a:t>
            </a:r>
            <a:r>
              <a:rPr lang="zh-CN" altLang="en-US" dirty="0"/>
              <a:t>元组</a:t>
            </a:r>
            <a:endParaRPr lang="zh-CN" altLang="en-US" dirty="0"/>
          </a:p>
        </p:txBody>
      </p:sp>
      <p:sp>
        <p:nvSpPr>
          <p:cNvPr id="8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4283" y="1764922"/>
            <a:ext cx="82954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代码示例为：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sample_tuple1 = (1, 2, 3, 4, 5, 6)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 (sample_tuple1[1])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截取第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个元素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 (sample_tuple1[3:5])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个和第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个元素，不包含第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个元素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(4, 5)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 (sample_tuple1[-2])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从右侧向左数的第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个元素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947698" y="874932"/>
            <a:ext cx="3207613" cy="544391"/>
          </a:xfrm>
        </p:spPr>
        <p:txBody>
          <a:bodyPr/>
          <a:lstStyle/>
          <a:p>
            <a:r>
              <a:rPr lang="en-US" altLang="zh-CN" dirty="0"/>
              <a:t>3.2.2 </a:t>
            </a:r>
            <a:r>
              <a:rPr lang="zh-CN" altLang="en-US" dirty="0"/>
              <a:t>使用元组</a:t>
            </a:r>
            <a:endParaRPr lang="zh-CN" altLang="en-US" dirty="0"/>
          </a:p>
        </p:txBody>
      </p:sp>
      <p:sp>
        <p:nvSpPr>
          <p:cNvPr id="7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3.2 </a:t>
            </a:r>
            <a:r>
              <a:rPr lang="zh-CN" altLang="en-US" dirty="0"/>
              <a:t>元组</a:t>
            </a:r>
            <a:endParaRPr lang="zh-CN" altLang="en-US" dirty="0"/>
          </a:p>
        </p:txBody>
      </p:sp>
      <p:sp>
        <p:nvSpPr>
          <p:cNvPr id="8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4283" y="1764922"/>
            <a:ext cx="82954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元组也支持“切片”操作，例如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sample_tuple2 = "P", "y", "t", "h", "o", "n"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sample_tuple2[:]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表示取元组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sample_tuple2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的所有元素；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sample_tuple2[3:]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表示取元组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sample_tuple2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的索引为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的元素之后的所有元素；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sample_tuple2[0:4:2]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表示元组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sample_tuple2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的索引为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到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的元素，每隔一个元素取一个。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947698" y="874932"/>
            <a:ext cx="3207613" cy="544391"/>
          </a:xfrm>
        </p:spPr>
        <p:txBody>
          <a:bodyPr/>
          <a:lstStyle/>
          <a:p>
            <a:r>
              <a:rPr lang="en-US" altLang="zh-CN" dirty="0"/>
              <a:t>3.2.2 </a:t>
            </a:r>
            <a:r>
              <a:rPr lang="zh-CN" altLang="en-US" dirty="0"/>
              <a:t>使用元组</a:t>
            </a:r>
            <a:endParaRPr lang="zh-CN" altLang="en-US" dirty="0"/>
          </a:p>
        </p:txBody>
      </p:sp>
      <p:sp>
        <p:nvSpPr>
          <p:cNvPr id="7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3.2 </a:t>
            </a:r>
            <a:r>
              <a:rPr lang="zh-CN" altLang="en-US" dirty="0"/>
              <a:t>元组</a:t>
            </a:r>
            <a:endParaRPr lang="zh-CN" altLang="en-US" dirty="0"/>
          </a:p>
        </p:txBody>
      </p:sp>
      <p:sp>
        <p:nvSpPr>
          <p:cNvPr id="8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4283" y="1764922"/>
            <a:ext cx="829543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代码示例为：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sample_tuple2 = "P", "y", "t", "h", "o", "n"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 (sample_tuple2[:]) 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取元组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sample_tuple2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的所有元素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('P', 'y', 't', 'h', 'o', 'n')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 (sample_tuple2[3:])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取元组的第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个元素之后的所有元素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('h', 'o', 'n')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 (sample_tuple2[0:4:2])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元组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sample_tuple2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的第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个到第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元素，每隔一个元素取一个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('P', 't')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947698" y="874932"/>
            <a:ext cx="3207613" cy="544391"/>
          </a:xfrm>
        </p:spPr>
        <p:txBody>
          <a:bodyPr/>
          <a:lstStyle/>
          <a:p>
            <a:r>
              <a:rPr lang="en-US" altLang="zh-CN" dirty="0"/>
              <a:t>3.2.2 </a:t>
            </a:r>
            <a:r>
              <a:rPr lang="zh-CN" altLang="en-US" dirty="0"/>
              <a:t>使用元组</a:t>
            </a:r>
            <a:endParaRPr lang="zh-CN" altLang="en-US" dirty="0"/>
          </a:p>
        </p:txBody>
      </p:sp>
      <p:sp>
        <p:nvSpPr>
          <p:cNvPr id="7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3.2 </a:t>
            </a:r>
            <a:r>
              <a:rPr lang="zh-CN" altLang="en-US" dirty="0"/>
              <a:t>元组</a:t>
            </a:r>
            <a:endParaRPr lang="zh-CN" altLang="en-US" dirty="0"/>
          </a:p>
        </p:txBody>
      </p:sp>
      <p:sp>
        <p:nvSpPr>
          <p:cNvPr id="8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1"/>
          <p:cNvSpPr txBox="1"/>
          <p:nvPr/>
        </p:nvSpPr>
        <p:spPr>
          <a:xfrm>
            <a:off x="2106613" y="884303"/>
            <a:ext cx="4954587" cy="523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第三章  基本数据类型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1547488" y="2274838"/>
            <a:ext cx="657145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ct val="100000"/>
              </a:lnSpc>
            </a:pP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Python 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基本数据类型包括： 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● 数字（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number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● 字符串（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string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——《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第五章，字符串与正则表达式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》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● 元组（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tuple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● 列表（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list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● 字典（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dictionary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indent="457200"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● 集合（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set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4283" y="1764922"/>
            <a:ext cx="829543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由于元组中的元素是不可变的，也就是不允许被删除的，但可以使用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del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语句删除整个元组：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del tuple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代码示例如下：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sample_tuple3 = ('Python', 'sample', 'tuple', 'for', 'your', 'reference')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 (sample_tuple3)     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输出删除前的元组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sample_tuple3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('Python', 'sample', 'tuple', 'for', 'your', 'reference')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del sample_tuple3        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删除元组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sample_tuple3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 (sample_tuple3)     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输出删除后的元组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sample_tuple3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Traceback (most recent call last):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File "&lt;pyshell#49&gt;", line 1, in &lt;module&gt;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print (sample_tuple3)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NameError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name ' sample_tuple3' is not defined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系统正常报告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sample_tuple3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没有定义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947698" y="874932"/>
            <a:ext cx="3207613" cy="544391"/>
          </a:xfrm>
        </p:spPr>
        <p:txBody>
          <a:bodyPr/>
          <a:lstStyle/>
          <a:p>
            <a:r>
              <a:rPr lang="en-US" altLang="zh-CN" dirty="0"/>
              <a:t>3.2.3 </a:t>
            </a:r>
            <a:r>
              <a:rPr lang="zh-CN" altLang="en-US" dirty="0"/>
              <a:t>删除元组</a:t>
            </a:r>
            <a:endParaRPr lang="zh-CN" altLang="en-US" dirty="0"/>
          </a:p>
        </p:txBody>
      </p:sp>
      <p:sp>
        <p:nvSpPr>
          <p:cNvPr id="7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3.2 </a:t>
            </a:r>
            <a:r>
              <a:rPr lang="zh-CN" altLang="en-US" dirty="0"/>
              <a:t>元组</a:t>
            </a:r>
            <a:endParaRPr lang="zh-CN" altLang="en-US" dirty="0"/>
          </a:p>
        </p:txBody>
      </p:sp>
      <p:sp>
        <p:nvSpPr>
          <p:cNvPr id="8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947698" y="874932"/>
            <a:ext cx="3207613" cy="544391"/>
          </a:xfrm>
        </p:spPr>
        <p:txBody>
          <a:bodyPr/>
          <a:lstStyle/>
          <a:p>
            <a:r>
              <a:rPr lang="en-US" altLang="zh-CN" dirty="0"/>
              <a:t>3.2.4 </a:t>
            </a:r>
            <a:r>
              <a:rPr lang="zh-CN" altLang="en-US" dirty="0"/>
              <a:t>元组的内置函数</a:t>
            </a:r>
            <a:endParaRPr lang="zh-CN" altLang="en-US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1899144" y="2199190"/>
          <a:ext cx="5751722" cy="28926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13628"/>
                <a:gridCol w="3038094"/>
              </a:tblGrid>
              <a:tr h="493281">
                <a:tc>
                  <a:txBody>
                    <a:bodyPr/>
                    <a:lstStyle/>
                    <a:p>
                      <a:pPr marL="11430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>
                          <a:effectLst/>
                        </a:rPr>
                        <a:t>函数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1430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>
                          <a:effectLst/>
                        </a:rPr>
                        <a:t>说明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494075">
                <a:tc>
                  <a:txBody>
                    <a:bodyPr/>
                    <a:lstStyle/>
                    <a:p>
                      <a:pPr marL="11430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len(tuplename)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1430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返回元组的元素数量</a:t>
                      </a:r>
                      <a:endParaRPr lang="zh-CN" sz="18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722403">
                <a:tc>
                  <a:txBody>
                    <a:bodyPr/>
                    <a:lstStyle/>
                    <a:p>
                      <a:pPr marL="11430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max(tuplename)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1430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返回元组中元素的最大值</a:t>
                      </a:r>
                      <a:endParaRPr lang="zh-CN" sz="18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722403">
                <a:tc>
                  <a:txBody>
                    <a:bodyPr/>
                    <a:lstStyle/>
                    <a:p>
                      <a:pPr marL="11430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min(tuplename)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1430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返回元组中元素的最小值</a:t>
                      </a:r>
                      <a:endParaRPr lang="zh-CN" sz="18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460464">
                <a:tc>
                  <a:txBody>
                    <a:bodyPr/>
                    <a:lstStyle/>
                    <a:p>
                      <a:pPr marL="11430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tuple(listname)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1430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将列表转换为元组</a:t>
                      </a:r>
                      <a:endParaRPr lang="zh-CN" sz="18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7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3.2 </a:t>
            </a:r>
            <a:r>
              <a:rPr lang="zh-CN" altLang="en-US" dirty="0"/>
              <a:t>元组</a:t>
            </a:r>
            <a:endParaRPr lang="zh-CN" altLang="en-US" dirty="0"/>
          </a:p>
        </p:txBody>
      </p:sp>
      <p:sp>
        <p:nvSpPr>
          <p:cNvPr id="8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4283" y="1764922"/>
            <a:ext cx="829543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代码示例如下：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sample_tuple1 = (1, 2, 3, 4, 5, 6)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创建元组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tuple1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 (</a:t>
            </a: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len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(sample_tuple1))      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输出元组长度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 (max(sample_tuple1))     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输出元组最大值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 (min(sample_tuple1))      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输出元组最小值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a = [1,2,3]                                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创建列表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 (a)                                   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输出列表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[1, 2, 3]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 (tuple(a))                        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转换列表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为元组后输出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(1, 2, 3)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947698" y="874932"/>
            <a:ext cx="3207613" cy="544391"/>
          </a:xfrm>
        </p:spPr>
        <p:txBody>
          <a:bodyPr/>
          <a:lstStyle/>
          <a:p>
            <a:r>
              <a:rPr lang="en-US" altLang="zh-CN" dirty="0"/>
              <a:t>3.2.4 </a:t>
            </a:r>
            <a:r>
              <a:rPr lang="zh-CN" altLang="en-US" dirty="0"/>
              <a:t>元组的内置函数</a:t>
            </a:r>
            <a:endParaRPr lang="zh-CN" altLang="en-US" dirty="0"/>
          </a:p>
        </p:txBody>
      </p:sp>
      <p:sp>
        <p:nvSpPr>
          <p:cNvPr id="7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3.2 </a:t>
            </a:r>
            <a:r>
              <a:rPr lang="zh-CN" altLang="en-US" dirty="0"/>
              <a:t>元组</a:t>
            </a:r>
            <a:endParaRPr lang="zh-CN" altLang="en-US" dirty="0"/>
          </a:p>
        </p:txBody>
      </p:sp>
      <p:sp>
        <p:nvSpPr>
          <p:cNvPr id="8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2"/>
          <p:cNvSpPr txBox="1"/>
          <p:nvPr/>
        </p:nvSpPr>
        <p:spPr>
          <a:xfrm>
            <a:off x="2115558" y="1702346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100" dirty="0"/>
              <a:t>3.1 </a:t>
            </a:r>
            <a:r>
              <a:rPr lang="zh-CN" altLang="en-US" sz="2100" dirty="0"/>
              <a:t>数字</a:t>
            </a:r>
            <a:endParaRPr lang="zh-CN" altLang="en-US" sz="2100" dirty="0"/>
          </a:p>
        </p:txBody>
      </p:sp>
      <p:sp>
        <p:nvSpPr>
          <p:cNvPr id="14" name="文本占位符 3"/>
          <p:cNvSpPr txBox="1"/>
          <p:nvPr/>
        </p:nvSpPr>
        <p:spPr>
          <a:xfrm>
            <a:off x="2115557" y="2227950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3.2 </a:t>
            </a:r>
            <a:r>
              <a:rPr lang="zh-CN" altLang="en-US" dirty="0"/>
              <a:t>元组</a:t>
            </a:r>
            <a:endParaRPr lang="zh-CN" altLang="en-US" dirty="0"/>
          </a:p>
        </p:txBody>
      </p:sp>
      <p:sp>
        <p:nvSpPr>
          <p:cNvPr id="15" name="文本占位符 4"/>
          <p:cNvSpPr txBox="1"/>
          <p:nvPr/>
        </p:nvSpPr>
        <p:spPr>
          <a:xfrm>
            <a:off x="2115557" y="2775653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>
                <a:solidFill>
                  <a:schemeClr val="bg1">
                    <a:lumMod val="95000"/>
                  </a:schemeClr>
                </a:solidFill>
              </a:rPr>
              <a:t>3.3 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</a:rPr>
              <a:t>列表</a:t>
            </a:r>
            <a:endParaRPr lang="zh-CN" alt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文本占位符 6"/>
          <p:cNvSpPr txBox="1"/>
          <p:nvPr/>
        </p:nvSpPr>
        <p:spPr>
          <a:xfrm>
            <a:off x="2115557" y="3300378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3.4 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字典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文本占位符 7"/>
          <p:cNvSpPr txBox="1"/>
          <p:nvPr/>
        </p:nvSpPr>
        <p:spPr>
          <a:xfrm>
            <a:off x="2115557" y="3850868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3.5 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集合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文本占位符 8"/>
          <p:cNvSpPr txBox="1"/>
          <p:nvPr/>
        </p:nvSpPr>
        <p:spPr>
          <a:xfrm>
            <a:off x="2115557" y="4401399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3.6 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数据类型转换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文本占位符 5"/>
          <p:cNvSpPr txBox="1"/>
          <p:nvPr/>
        </p:nvSpPr>
        <p:spPr>
          <a:xfrm>
            <a:off x="2115557" y="4963299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/>
              <a:t>3.7</a:t>
            </a:r>
            <a:r>
              <a:rPr lang="zh-CN" altLang="en-US"/>
              <a:t> 实验</a:t>
            </a:r>
            <a:endParaRPr lang="zh-CN" altLang="en-US" dirty="0"/>
          </a:p>
        </p:txBody>
      </p:sp>
      <p:sp>
        <p:nvSpPr>
          <p:cNvPr id="20" name="文本占位符 5"/>
          <p:cNvSpPr txBox="1"/>
          <p:nvPr/>
        </p:nvSpPr>
        <p:spPr>
          <a:xfrm>
            <a:off x="2115557" y="5531972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3.8</a:t>
            </a:r>
            <a:r>
              <a:rPr lang="zh-CN" altLang="en-US" dirty="0"/>
              <a:t> 小结</a:t>
            </a:r>
            <a:endParaRPr lang="zh-CN" altLang="en-US" dirty="0"/>
          </a:p>
        </p:txBody>
      </p:sp>
      <p:sp>
        <p:nvSpPr>
          <p:cNvPr id="21" name="文本占位符 5"/>
          <p:cNvSpPr txBox="1"/>
          <p:nvPr/>
        </p:nvSpPr>
        <p:spPr>
          <a:xfrm>
            <a:off x="2115557" y="6100645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3.9</a:t>
            </a:r>
            <a:r>
              <a:rPr lang="zh-CN" altLang="en-US" dirty="0"/>
              <a:t> 习题</a:t>
            </a:r>
            <a:endParaRPr lang="zh-CN" altLang="en-US" dirty="0"/>
          </a:p>
        </p:txBody>
      </p:sp>
      <p:sp>
        <p:nvSpPr>
          <p:cNvPr id="22" name="文本占位符 1"/>
          <p:cNvSpPr txBox="1"/>
          <p:nvPr/>
        </p:nvSpPr>
        <p:spPr>
          <a:xfrm>
            <a:off x="2106613" y="884303"/>
            <a:ext cx="4954587" cy="523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第三章  基本数据类型</a:t>
            </a:r>
            <a:endParaRPr lang="zh-CN" altLang="en-US" dirty="0"/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3.3 </a:t>
            </a:r>
            <a:r>
              <a:rPr lang="zh-CN" altLang="en-US" dirty="0"/>
              <a:t>列表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1045799" y="2105561"/>
            <a:ext cx="6630124" cy="1204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ts val="3000"/>
              </a:lnSpc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列表（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Lists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）属于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Python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中的序列类型，它是任意对象的有序集合，通过“位置”或者“索引”访问其中的元素，它具有可变对象、可变长度、异构和任意嵌套的特点。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947698" y="874932"/>
            <a:ext cx="2895097" cy="544391"/>
          </a:xfrm>
        </p:spPr>
        <p:txBody>
          <a:bodyPr/>
          <a:lstStyle/>
          <a:p>
            <a:r>
              <a:rPr lang="en-US" altLang="zh-CN" dirty="0"/>
              <a:t>3.3.1 </a:t>
            </a:r>
            <a:r>
              <a:rPr lang="zh-CN" altLang="en-US" dirty="0"/>
              <a:t>创建列表</a:t>
            </a:r>
            <a:endParaRPr lang="zh-CN" altLang="en-US" dirty="0"/>
          </a:p>
        </p:txBody>
      </p:sp>
      <p:sp>
        <p:nvSpPr>
          <p:cNvPr id="6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47697" y="1712022"/>
            <a:ext cx="7768039" cy="3513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ts val="3000"/>
              </a:lnSpc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列表里第一个元素的“位置”或者“索引”是从“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0”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开始，第二个元素的则是“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1”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，以此类推。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3000"/>
              </a:lnSpc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在创建列表时，列表元素放置在方括号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[]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中，以逗号来分隔各元素，格式如下：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3000"/>
              </a:lnSpc>
              <a:defRPr/>
            </a:pP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listname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= [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元素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1, 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元素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2, 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元素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3, ……, 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元素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n]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3000"/>
              </a:lnSpc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举例如下：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3000"/>
              </a:lnSpc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sample_list1 = [0, 1, 2, 3, 4]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3000"/>
              </a:lnSpc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sample_list2 = ["P", "y", "t", "h", "o", "n"]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3000"/>
              </a:lnSpc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sample_list3 = ['Python', 'sample', 'list', 'for', 'your', 'reference']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947698" y="874932"/>
            <a:ext cx="2895097" cy="544391"/>
          </a:xfrm>
        </p:spPr>
        <p:txBody>
          <a:bodyPr/>
          <a:lstStyle/>
          <a:p>
            <a:r>
              <a:rPr lang="en-US" altLang="zh-CN" dirty="0"/>
              <a:t>3.3.1 </a:t>
            </a:r>
            <a:r>
              <a:rPr lang="zh-CN" altLang="en-US" dirty="0"/>
              <a:t>创建列表</a:t>
            </a:r>
            <a:endParaRPr lang="zh-CN" altLang="en-US" dirty="0"/>
          </a:p>
        </p:txBody>
      </p:sp>
      <p:sp>
        <p:nvSpPr>
          <p:cNvPr id="7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3.3 </a:t>
            </a:r>
            <a:r>
              <a:rPr lang="zh-CN" altLang="en-US" dirty="0"/>
              <a:t>列表</a:t>
            </a:r>
            <a:endParaRPr lang="zh-CN" altLang="en-US" dirty="0"/>
          </a:p>
        </p:txBody>
      </p:sp>
      <p:sp>
        <p:nvSpPr>
          <p:cNvPr id="8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4283" y="1287484"/>
            <a:ext cx="8295434" cy="4283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ts val="3000"/>
              </a:lnSpc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代码运行如下：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3000"/>
              </a:lnSpc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sample_list1 = [0, 1, 2, 3, 4]     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列表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sample_list1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3000"/>
              </a:lnSpc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sample_list2 = ["P", "y", "t", "h", "o", "n"]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列表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sample_list2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3000"/>
              </a:lnSpc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sample_list3 = ['Python', 'sample', 'list', 'for', 'your', 'reference'] 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列表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sample_list3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3000"/>
              </a:lnSpc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 (sample_list1)               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打印输出列表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3000"/>
              </a:lnSpc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[0, 1, 2, 3, 4]                         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输出结果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3000"/>
              </a:lnSpc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 (sample_list2)               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打印输出列表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3000"/>
              </a:lnSpc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['p', 'y', 't', 'h', 'o', 'n']                  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输出结果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3000"/>
              </a:lnSpc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 (sample_list3)                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打印输出列表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3000"/>
              </a:lnSpc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['Python', 'sample', 'list', 'for', 'your', 'reference']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输出结果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947698" y="874932"/>
            <a:ext cx="2895097" cy="544391"/>
          </a:xfrm>
        </p:spPr>
        <p:txBody>
          <a:bodyPr/>
          <a:lstStyle/>
          <a:p>
            <a:r>
              <a:rPr lang="en-US" altLang="zh-CN" dirty="0"/>
              <a:t>3.3.1 </a:t>
            </a:r>
            <a:r>
              <a:rPr lang="zh-CN" altLang="en-US" dirty="0"/>
              <a:t>创建列表</a:t>
            </a:r>
            <a:endParaRPr lang="zh-CN" altLang="en-US" dirty="0"/>
          </a:p>
        </p:txBody>
      </p:sp>
      <p:sp>
        <p:nvSpPr>
          <p:cNvPr id="7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3.3 </a:t>
            </a:r>
            <a:r>
              <a:rPr lang="zh-CN" altLang="en-US" dirty="0"/>
              <a:t>列表</a:t>
            </a:r>
            <a:endParaRPr lang="zh-CN" altLang="en-US" dirty="0"/>
          </a:p>
        </p:txBody>
      </p:sp>
      <p:sp>
        <p:nvSpPr>
          <p:cNvPr id="8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147127"/>
            <a:ext cx="8768861" cy="5046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ts val="3000"/>
              </a:lnSpc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列表中允许有不同数据类型的元素，例如：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3000"/>
              </a:lnSpc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sample_list4 = [0, "y", 2, "h", 4, "n", 'Python']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3000"/>
              </a:lnSpc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但通常建议列表中元素最好使用相同的数据类型。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3000"/>
              </a:lnSpc>
              <a:defRPr/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3000"/>
              </a:lnSpc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列表可以嵌套使用，例如：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3000"/>
              </a:lnSpc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sample_list5 = [sample_list1, sample_list2, sample_list3]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3000"/>
              </a:lnSpc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运行结果如下：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3000"/>
              </a:lnSpc>
              <a:defRPr/>
            </a:pPr>
            <a:r>
              <a:rPr lang="en-US" altLang="zh-CN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sample_list1 = [0, 1, 2, 3, 4]</a:t>
            </a:r>
            <a:endParaRPr lang="en-US" altLang="zh-CN" sz="16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3000"/>
              </a:lnSpc>
              <a:defRPr/>
            </a:pPr>
            <a:r>
              <a:rPr lang="en-US" altLang="zh-CN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sample_list2 = ["P", "y", "t", "h", "o", "n"]</a:t>
            </a:r>
            <a:endParaRPr lang="en-US" altLang="zh-CN" sz="16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3000"/>
              </a:lnSpc>
              <a:defRPr/>
            </a:pPr>
            <a:r>
              <a:rPr lang="en-US" altLang="zh-CN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sample_list3 = ['Python', 'sample', 'list', 'for', 'your', 'reference']</a:t>
            </a:r>
            <a:endParaRPr lang="en-US" altLang="zh-CN" sz="16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3000"/>
              </a:lnSpc>
              <a:defRPr/>
            </a:pPr>
            <a:r>
              <a:rPr lang="en-US" altLang="zh-CN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sample_list5 = [sample_list1, sample_list2, sample_list3] #</a:t>
            </a:r>
            <a:r>
              <a:rPr lang="zh-CN" altLang="en-US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创建一个嵌套列表</a:t>
            </a:r>
            <a:endParaRPr lang="zh-CN" altLang="en-US" sz="16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3000"/>
              </a:lnSpc>
              <a:defRPr/>
            </a:pPr>
            <a:r>
              <a:rPr lang="en-US" altLang="zh-CN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 (sample_list5)</a:t>
            </a:r>
            <a:endParaRPr lang="en-US" altLang="zh-CN" sz="16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3000"/>
              </a:lnSpc>
              <a:defRPr/>
            </a:pPr>
            <a:r>
              <a:rPr lang="en-US" altLang="zh-CN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[[0, 1, 2, 3, 4], ['P', 'y', 't', 'h', 'o', 'n'], ['Python', 'sample', 'list', 'for', 'your', 'reference']]</a:t>
            </a:r>
            <a:endParaRPr lang="en-US" altLang="zh-CN" sz="16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947698" y="874932"/>
            <a:ext cx="2895097" cy="544391"/>
          </a:xfrm>
        </p:spPr>
        <p:txBody>
          <a:bodyPr/>
          <a:lstStyle/>
          <a:p>
            <a:r>
              <a:rPr lang="en-US" altLang="zh-CN" dirty="0"/>
              <a:t>3.3.1 </a:t>
            </a:r>
            <a:r>
              <a:rPr lang="zh-CN" altLang="en-US" dirty="0"/>
              <a:t>创建列表</a:t>
            </a:r>
            <a:endParaRPr lang="zh-CN" altLang="en-US" dirty="0"/>
          </a:p>
        </p:txBody>
      </p:sp>
      <p:sp>
        <p:nvSpPr>
          <p:cNvPr id="7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3.3 </a:t>
            </a:r>
            <a:r>
              <a:rPr lang="zh-CN" altLang="en-US" dirty="0"/>
              <a:t>列表</a:t>
            </a:r>
            <a:endParaRPr lang="zh-CN" altLang="en-US" dirty="0"/>
          </a:p>
        </p:txBody>
      </p:sp>
      <p:sp>
        <p:nvSpPr>
          <p:cNvPr id="8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4283" y="1287484"/>
            <a:ext cx="8295434" cy="3513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ts val="3000"/>
              </a:lnSpc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通过使用“位置”或者“索引”来访问列表中的值，将放在方括号中。特别注意，“位置”或者“索引”是从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开始，例如引用上一节列表示例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sample_list1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中的第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个，可以写成：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sample_list1[0]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；引用第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个值，可以写成：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sample_list1[2]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。代码示例为：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3000"/>
              </a:lnSpc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sample_list1 = [0, 1, 2, 3, 4]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3000"/>
              </a:lnSpc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 ("sample_list1[0]: ", sample_list1[0])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输出索引为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的元素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3000"/>
              </a:lnSpc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sample_list1[0]:  0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3000"/>
              </a:lnSpc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 ("sample_list1[2]: ", sample_list1[2])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输出索引为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的元素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3000"/>
              </a:lnSpc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sample_list1[2]:  2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947698" y="874932"/>
            <a:ext cx="2895097" cy="544391"/>
          </a:xfrm>
        </p:spPr>
        <p:txBody>
          <a:bodyPr/>
          <a:lstStyle/>
          <a:p>
            <a:r>
              <a:rPr lang="en-US" altLang="zh-CN" dirty="0"/>
              <a:t>3.3.2 </a:t>
            </a:r>
            <a:r>
              <a:rPr lang="zh-CN" altLang="en-US" dirty="0"/>
              <a:t>使用列表 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7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3.3 </a:t>
            </a:r>
            <a:r>
              <a:rPr lang="zh-CN" altLang="en-US" dirty="0"/>
              <a:t>列表</a:t>
            </a:r>
            <a:endParaRPr lang="zh-CN" altLang="en-US" dirty="0"/>
          </a:p>
        </p:txBody>
      </p:sp>
      <p:sp>
        <p:nvSpPr>
          <p:cNvPr id="8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4282" y="1287484"/>
            <a:ext cx="8488224" cy="2359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ts val="3000"/>
              </a:lnSpc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可以在方括号中使用“负整数”，如：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sample_list1[-2]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，意为从列表的右侧开始倒数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个的元素，即索引倒数第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的元素。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3000"/>
              </a:lnSpc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sample_list1 = [0, 1, 2, 3, 4]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3000"/>
              </a:lnSpc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 ("sample_list1[-2]: ", sample_list1[-2])#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输出索引倒数第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的元素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3000"/>
              </a:lnSpc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sample_list1[-2]:  3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3000"/>
              </a:lnSpc>
              <a:defRPr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947698" y="874932"/>
            <a:ext cx="2895097" cy="544391"/>
          </a:xfrm>
        </p:spPr>
        <p:txBody>
          <a:bodyPr/>
          <a:lstStyle/>
          <a:p>
            <a:r>
              <a:rPr lang="en-US" altLang="zh-CN" dirty="0"/>
              <a:t>3.3.2 </a:t>
            </a:r>
            <a:r>
              <a:rPr lang="zh-CN" altLang="en-US" dirty="0"/>
              <a:t>使用列表 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9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3.3 </a:t>
            </a:r>
            <a:r>
              <a:rPr lang="zh-CN" altLang="en-US" dirty="0"/>
              <a:t>列表</a:t>
            </a:r>
            <a:endParaRPr lang="zh-CN" altLang="en-US" dirty="0"/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4294967295"/>
          </p:nvPr>
        </p:nvSpPr>
        <p:spPr>
          <a:xfrm>
            <a:off x="2115558" y="1702346"/>
            <a:ext cx="5011738" cy="411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100" dirty="0">
                <a:solidFill>
                  <a:schemeClr val="bg1"/>
                </a:solidFill>
              </a:rPr>
              <a:t>3.1 </a:t>
            </a:r>
            <a:r>
              <a:rPr lang="zh-CN" altLang="en-US" sz="2100" dirty="0">
                <a:solidFill>
                  <a:schemeClr val="bg1"/>
                </a:solidFill>
              </a:rPr>
              <a:t>数字</a:t>
            </a:r>
            <a:endParaRPr lang="zh-CN" altLang="en-US" sz="2100" dirty="0">
              <a:solidFill>
                <a:schemeClr val="bg1"/>
              </a:solidFill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3.2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元组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3.3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列表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3.4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字典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3.5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集合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3.6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数据类型转换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/>
              <a:t>3.7</a:t>
            </a:r>
            <a:r>
              <a:rPr lang="zh-CN" altLang="en-US" dirty="0"/>
              <a:t> 实验</a:t>
            </a:r>
            <a:endParaRPr lang="zh-CN" altLang="en-US" dirty="0"/>
          </a:p>
        </p:txBody>
      </p:sp>
      <p:sp>
        <p:nvSpPr>
          <p:cNvPr id="10" name="文本占位符 5"/>
          <p:cNvSpPr txBox="1"/>
          <p:nvPr/>
        </p:nvSpPr>
        <p:spPr>
          <a:xfrm>
            <a:off x="2115557" y="5531972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3.8</a:t>
            </a:r>
            <a:r>
              <a:rPr lang="zh-CN" altLang="en-US" dirty="0"/>
              <a:t> 小结</a:t>
            </a:r>
            <a:endParaRPr lang="zh-CN" altLang="en-US" dirty="0"/>
          </a:p>
        </p:txBody>
      </p:sp>
      <p:sp>
        <p:nvSpPr>
          <p:cNvPr id="11" name="文本占位符 5"/>
          <p:cNvSpPr txBox="1"/>
          <p:nvPr/>
        </p:nvSpPr>
        <p:spPr>
          <a:xfrm>
            <a:off x="2115557" y="6100645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3.9</a:t>
            </a:r>
            <a:r>
              <a:rPr lang="zh-CN" altLang="en-US" dirty="0"/>
              <a:t> 习题</a:t>
            </a:r>
            <a:endParaRPr lang="zh-CN" altLang="en-US" dirty="0"/>
          </a:p>
        </p:txBody>
      </p:sp>
      <p:sp>
        <p:nvSpPr>
          <p:cNvPr id="12" name="文本占位符 1"/>
          <p:cNvSpPr txBox="1"/>
          <p:nvPr/>
        </p:nvSpPr>
        <p:spPr>
          <a:xfrm>
            <a:off x="2106613" y="884303"/>
            <a:ext cx="4954587" cy="523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第三章  基本数据类型</a:t>
            </a:r>
            <a:endParaRPr lang="zh-CN" altLang="en-US" dirty="0"/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4282" y="1287484"/>
            <a:ext cx="8488224" cy="274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ts val="3000"/>
              </a:lnSpc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以在方括号中用冒号分开的两个整数来截取列表中的元素，例如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sample_list2[2:4]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，可取得列表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sample_list2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中的第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个和第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个元素，不包含第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个元素。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3000"/>
              </a:lnSpc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sample_list2 = ["p", "y", "t", "h", "o", "n"]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3000"/>
              </a:lnSpc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 ("sample_list2[2:4]:", sample_list2[2:4])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3000"/>
              </a:lnSpc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sample_list2[2:4]: ['t', 'h']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3000"/>
              </a:lnSpc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该类操作被称为“切片”操作（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slice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947698" y="874932"/>
            <a:ext cx="2895097" cy="544391"/>
          </a:xfrm>
        </p:spPr>
        <p:txBody>
          <a:bodyPr/>
          <a:lstStyle/>
          <a:p>
            <a:r>
              <a:rPr lang="en-US" altLang="zh-CN" dirty="0"/>
              <a:t>3.3.2 </a:t>
            </a:r>
            <a:r>
              <a:rPr lang="zh-CN" altLang="en-US" dirty="0"/>
              <a:t>使用列表 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7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3.3 </a:t>
            </a:r>
            <a:r>
              <a:rPr lang="zh-CN" altLang="en-US" dirty="0"/>
              <a:t>列表</a:t>
            </a:r>
            <a:endParaRPr lang="zh-CN" altLang="en-US" dirty="0"/>
          </a:p>
        </p:txBody>
      </p:sp>
      <p:sp>
        <p:nvSpPr>
          <p:cNvPr id="8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4282" y="1287484"/>
            <a:ext cx="8488224" cy="274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ts val="3000"/>
              </a:lnSpc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对列表的元素进行修改时，可以使用赋值语句：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3000"/>
              </a:lnSpc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sample_list3 = ['python', 'sample', 'list', 'for', 'your', 'reference']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3000"/>
              </a:lnSpc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sample_list3[4] = 'my'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3000"/>
              </a:lnSpc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 ("sample_list3[4]:", sample_list3[4])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3000"/>
              </a:lnSpc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sample_list3[4]: my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3000"/>
              </a:lnSpc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 ("sample_list3:", sample_list3)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3000"/>
              </a:lnSpc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sample_list3: ['python', 'sample', 'list', 'for', 'my', 'reference']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947698" y="874932"/>
            <a:ext cx="2895097" cy="544391"/>
          </a:xfrm>
        </p:spPr>
        <p:txBody>
          <a:bodyPr/>
          <a:lstStyle/>
          <a:p>
            <a:r>
              <a:rPr lang="en-US" altLang="zh-CN" dirty="0"/>
              <a:t>3.3.2 </a:t>
            </a:r>
            <a:r>
              <a:rPr lang="zh-CN" altLang="en-US" dirty="0"/>
              <a:t>使用列表 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7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3.3 </a:t>
            </a:r>
            <a:r>
              <a:rPr lang="zh-CN" altLang="en-US" dirty="0"/>
              <a:t>列表</a:t>
            </a:r>
            <a:endParaRPr lang="zh-CN" altLang="en-US" dirty="0"/>
          </a:p>
        </p:txBody>
      </p:sp>
      <p:sp>
        <p:nvSpPr>
          <p:cNvPr id="8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4283" y="1377217"/>
            <a:ext cx="8295434" cy="1205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ts val="3000"/>
              </a:lnSpc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删除列表的元素，可以使用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del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语句，格式为：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3000"/>
              </a:lnSpc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del </a:t>
            </a: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listname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[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]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3000"/>
              </a:lnSpc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该索引的元素被删除后，后面的元素将会自动移动并填补该位置。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947698" y="874932"/>
            <a:ext cx="2895097" cy="544391"/>
          </a:xfrm>
        </p:spPr>
        <p:txBody>
          <a:bodyPr/>
          <a:lstStyle/>
          <a:p>
            <a:r>
              <a:rPr lang="en-US" altLang="zh-CN" dirty="0"/>
              <a:t>3.3.3 </a:t>
            </a:r>
            <a:r>
              <a:rPr lang="zh-CN" altLang="en-US" dirty="0"/>
              <a:t>删除列表元素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767544" y="2736377"/>
            <a:ext cx="71611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algn="just">
              <a:spcAft>
                <a:spcPts val="0"/>
              </a:spcAft>
            </a:pPr>
            <a:r>
              <a:rPr lang="zh-CN" altLang="zh-CN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在不知道或不关心元素的索引时，可以使用列表内置方法</a:t>
            </a:r>
            <a:r>
              <a:rPr lang="en-US" altLang="zh-CN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remove()</a:t>
            </a:r>
            <a:r>
              <a:rPr lang="zh-CN" altLang="zh-CN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来删除指定的值，例如：</a:t>
            </a:r>
            <a:endParaRPr lang="zh-CN" altLang="zh-CN" kern="1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114935" algn="just" latinLnBrk="1">
              <a:spcAft>
                <a:spcPts val="0"/>
              </a:spcAft>
            </a:pPr>
            <a:r>
              <a:rPr lang="en-US" altLang="zh-CN" kern="100" dirty="0" err="1">
                <a:solidFill>
                  <a:srgbClr val="00B0F0"/>
                </a:solidFill>
                <a:latin typeface="+mn-ea"/>
              </a:rPr>
              <a:t>listname.remove</a:t>
            </a: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('</a:t>
            </a:r>
            <a:r>
              <a:rPr lang="zh-CN" altLang="zh-CN" kern="100" dirty="0">
                <a:solidFill>
                  <a:srgbClr val="00B0F0"/>
                </a:solidFill>
                <a:latin typeface="+mn-ea"/>
              </a:rPr>
              <a:t>值</a:t>
            </a: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')</a:t>
            </a:r>
            <a:endParaRPr lang="zh-CN" altLang="zh-CN" kern="100" dirty="0">
              <a:solidFill>
                <a:srgbClr val="00B0F0"/>
              </a:solidFill>
              <a:effectLst/>
              <a:latin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67544" y="3813601"/>
            <a:ext cx="71611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algn="just">
              <a:spcAft>
                <a:spcPts val="0"/>
              </a:spcAft>
            </a:pPr>
            <a:r>
              <a:rPr lang="zh-CN" altLang="zh-CN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清空列表，可以采用重新创建一个与原列表名相同的空列表的方法，例如：</a:t>
            </a:r>
            <a:endParaRPr lang="zh-CN" altLang="zh-CN" kern="100" dirty="0">
              <a:latin typeface="+mn-ea"/>
            </a:endParaRPr>
          </a:p>
          <a:p>
            <a:pPr marL="114935" algn="just" latinLnBrk="1">
              <a:spcAft>
                <a:spcPts val="0"/>
              </a:spcAft>
            </a:pPr>
            <a:r>
              <a:rPr lang="en-US" altLang="zh-CN" kern="100" dirty="0" err="1">
                <a:solidFill>
                  <a:srgbClr val="00B0F0"/>
                </a:solidFill>
                <a:latin typeface="+mn-ea"/>
              </a:rPr>
              <a:t>listname</a:t>
            </a: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 = []</a:t>
            </a:r>
            <a:endParaRPr lang="zh-CN" altLang="zh-CN" kern="100" dirty="0">
              <a:solidFill>
                <a:srgbClr val="00B0F0"/>
              </a:solidFill>
              <a:effectLst/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67544" y="4890825"/>
            <a:ext cx="42333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algn="just">
              <a:spcAft>
                <a:spcPts val="0"/>
              </a:spcAft>
            </a:pPr>
            <a:r>
              <a:rPr lang="zh-CN" altLang="zh-CN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删除整个列表，也可以使用</a:t>
            </a:r>
            <a:r>
              <a:rPr lang="en-US" altLang="zh-CN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del</a:t>
            </a:r>
            <a:r>
              <a:rPr lang="zh-CN" altLang="zh-CN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语句，格式为：</a:t>
            </a:r>
            <a:endParaRPr lang="zh-CN" altLang="zh-CN" kern="100" dirty="0">
              <a:latin typeface="+mn-ea"/>
            </a:endParaRPr>
          </a:p>
          <a:p>
            <a:pPr marL="114935" algn="just" latinLnBrk="1">
              <a:spcAft>
                <a:spcPts val="0"/>
              </a:spcAft>
            </a:pPr>
            <a:r>
              <a:rPr lang="en-US" altLang="zh-CN" kern="100" dirty="0">
                <a:solidFill>
                  <a:srgbClr val="00B0F0"/>
                </a:solidFill>
                <a:latin typeface="+mn-ea"/>
              </a:rPr>
              <a:t>del </a:t>
            </a:r>
            <a:r>
              <a:rPr lang="en-US" altLang="zh-CN" kern="100" dirty="0" err="1">
                <a:solidFill>
                  <a:srgbClr val="00B0F0"/>
                </a:solidFill>
                <a:latin typeface="+mn-ea"/>
              </a:rPr>
              <a:t>listname</a:t>
            </a:r>
            <a:endParaRPr lang="zh-CN" altLang="zh-CN" kern="100" dirty="0">
              <a:solidFill>
                <a:srgbClr val="00B0F0"/>
              </a:solidFill>
              <a:effectLst/>
              <a:latin typeface="+mn-ea"/>
            </a:endParaRPr>
          </a:p>
        </p:txBody>
      </p:sp>
      <p:sp>
        <p:nvSpPr>
          <p:cNvPr id="9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3.3 </a:t>
            </a:r>
            <a:r>
              <a:rPr lang="zh-CN" altLang="en-US" dirty="0"/>
              <a:t>列表</a:t>
            </a:r>
            <a:endParaRPr lang="zh-CN" altLang="en-US" dirty="0"/>
          </a:p>
        </p:txBody>
      </p:sp>
      <p:sp>
        <p:nvSpPr>
          <p:cNvPr id="10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3144" y="1252761"/>
            <a:ext cx="8295434" cy="490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ts val="3000"/>
              </a:lnSpc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代码示例如下：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sample_list4 = [0, "y", 2, "h", 4, "n", 'Python']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del sample_list4[5]         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删除列表中索引为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的元素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 ("after deletion, sample_list4: ", sample_list4) 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after deletion, sample_list4:  [0, 'y', 2, 'h', 4, 'Python']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sample_list4.remove('Python')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删除列表中值为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Python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的元素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 ("after removing, sample_list4: ", sample_list4)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after removing, sample_list4:  [0, 'y', 2, 'h', 4]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sample_list4 = []          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重新创建列表并置为空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 (sample_list4)        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输出该列表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[]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del sample_list4           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删除整个列表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 (sample_list4)         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打印输出整个列表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Traceback (most recent call last):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File "&lt;pyshell#108&gt;", line 1, in &lt;module&gt;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print (sample_list4)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NameError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name 'sample_list4' is not defined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系统报告该列表未定义</a:t>
            </a:r>
            <a:endParaRPr lang="zh-CN" altLang="en-US" sz="16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947698" y="874932"/>
            <a:ext cx="2895097" cy="544391"/>
          </a:xfrm>
        </p:spPr>
        <p:txBody>
          <a:bodyPr/>
          <a:lstStyle/>
          <a:p>
            <a:r>
              <a:rPr lang="en-US" altLang="zh-CN" dirty="0"/>
              <a:t>3.3.3 </a:t>
            </a:r>
            <a:r>
              <a:rPr lang="zh-CN" altLang="en-US" dirty="0"/>
              <a:t>删除列表元素</a:t>
            </a:r>
            <a:endParaRPr lang="zh-CN" altLang="en-US" dirty="0"/>
          </a:p>
        </p:txBody>
      </p:sp>
      <p:sp>
        <p:nvSpPr>
          <p:cNvPr id="7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3.3 </a:t>
            </a:r>
            <a:r>
              <a:rPr lang="zh-CN" altLang="en-US" dirty="0"/>
              <a:t>列表</a:t>
            </a:r>
            <a:endParaRPr lang="zh-CN" altLang="en-US" dirty="0"/>
          </a:p>
        </p:txBody>
      </p:sp>
      <p:sp>
        <p:nvSpPr>
          <p:cNvPr id="8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7316" y="3674744"/>
            <a:ext cx="82954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代码示例如下：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sample_list1 = [0, 1, 2, 3, 4]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</a:t>
            </a: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len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(sample_list1) 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列表的元素数量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max(sample_list1)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列表中元素的最大值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min(sample_list1) 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列表中元素的最小值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947698" y="874932"/>
            <a:ext cx="3207613" cy="544391"/>
          </a:xfrm>
        </p:spPr>
        <p:txBody>
          <a:bodyPr/>
          <a:lstStyle/>
          <a:p>
            <a:r>
              <a:rPr lang="en-US" altLang="zh-CN" dirty="0"/>
              <a:t>3.3.4 </a:t>
            </a:r>
            <a:r>
              <a:rPr lang="zh-CN" altLang="en-US" dirty="0"/>
              <a:t>列表的内置函数与其他方法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43428" y="1208077"/>
            <a:ext cx="6457143" cy="246666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28648" y="6209816"/>
            <a:ext cx="705040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en-US" dirty="0"/>
              <a:t>注意：</a:t>
            </a:r>
            <a:r>
              <a:rPr lang="en-US" altLang="zh-CN" dirty="0"/>
              <a:t>Python 3 </a:t>
            </a:r>
            <a:r>
              <a:rPr lang="zh-CN" altLang="en-US" dirty="0"/>
              <a:t>中已经没有了</a:t>
            </a:r>
            <a:r>
              <a:rPr lang="en-US" altLang="zh-CN" dirty="0"/>
              <a:t>Python 2</a:t>
            </a:r>
            <a:r>
              <a:rPr lang="zh-CN" altLang="en-US" dirty="0"/>
              <a:t>中用于列表比较的</a:t>
            </a:r>
            <a:r>
              <a:rPr lang="en-US" altLang="zh-CN" dirty="0" err="1"/>
              <a:t>cmp</a:t>
            </a:r>
            <a:r>
              <a:rPr lang="zh-CN" altLang="en-US" dirty="0"/>
              <a:t>函数。</a:t>
            </a:r>
            <a:endParaRPr lang="zh-CN" altLang="en-US" dirty="0"/>
          </a:p>
        </p:txBody>
      </p:sp>
      <p:sp>
        <p:nvSpPr>
          <p:cNvPr id="8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3.3 </a:t>
            </a:r>
            <a:r>
              <a:rPr lang="zh-CN" altLang="en-US" dirty="0"/>
              <a:t>列表</a:t>
            </a:r>
            <a:endParaRPr lang="zh-CN" altLang="en-US" dirty="0"/>
          </a:p>
        </p:txBody>
      </p:sp>
      <p:sp>
        <p:nvSpPr>
          <p:cNvPr id="9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947698" y="874932"/>
            <a:ext cx="3207613" cy="544391"/>
          </a:xfrm>
        </p:spPr>
        <p:txBody>
          <a:bodyPr/>
          <a:lstStyle/>
          <a:p>
            <a:r>
              <a:rPr lang="en-US" altLang="zh-CN" dirty="0"/>
              <a:t>3.3.4 </a:t>
            </a:r>
            <a:r>
              <a:rPr lang="zh-CN" altLang="en-US" dirty="0"/>
              <a:t>列表的内置函数与其他方法</a:t>
            </a:r>
            <a:endParaRPr lang="zh-CN" altLang="en-US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244802" y="1369864"/>
          <a:ext cx="8695780" cy="45668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96475"/>
                <a:gridCol w="3999305"/>
              </a:tblGrid>
              <a:tr h="320140">
                <a:tc>
                  <a:txBody>
                    <a:bodyPr/>
                    <a:lstStyle/>
                    <a:p>
                      <a:pPr marL="11430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方法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114" marR="58114" marT="0" marB="0"/>
                </a:tc>
                <a:tc>
                  <a:txBody>
                    <a:bodyPr/>
                    <a:lstStyle/>
                    <a:p>
                      <a:pPr marL="11430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说明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114" marR="58114" marT="0" marB="0" anchor="ctr"/>
                </a:tc>
              </a:tr>
              <a:tr h="308158">
                <a:tc>
                  <a:txBody>
                    <a:bodyPr/>
                    <a:lstStyle/>
                    <a:p>
                      <a:pPr marL="11430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err="1">
                          <a:effectLst/>
                        </a:rPr>
                        <a:t>listname.append</a:t>
                      </a:r>
                      <a:r>
                        <a:rPr lang="en-US" sz="1400" kern="100" dirty="0">
                          <a:effectLst/>
                        </a:rPr>
                        <a:t>(</a:t>
                      </a:r>
                      <a:r>
                        <a:rPr lang="zh-CN" sz="1400" kern="100" dirty="0">
                          <a:effectLst/>
                        </a:rPr>
                        <a:t>元素</a:t>
                      </a:r>
                      <a:r>
                        <a:rPr lang="en-US" sz="1400" kern="100" dirty="0">
                          <a:effectLst/>
                        </a:rPr>
                        <a:t>)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114" marR="58114" marT="0" marB="0" anchor="ctr"/>
                </a:tc>
                <a:tc>
                  <a:txBody>
                    <a:bodyPr/>
                    <a:lstStyle/>
                    <a:p>
                      <a:pPr marL="11430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添加新的元素在列表末尾</a:t>
                      </a:r>
                      <a:endParaRPr lang="zh-CN" sz="14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114" marR="58114" marT="0" marB="0" anchor="ctr"/>
                </a:tc>
              </a:tr>
              <a:tr h="308304">
                <a:tc>
                  <a:txBody>
                    <a:bodyPr/>
                    <a:lstStyle/>
                    <a:p>
                      <a:pPr marL="11430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listname.count(</a:t>
                      </a:r>
                      <a:r>
                        <a:rPr lang="zh-CN" sz="1400" kern="100">
                          <a:effectLst/>
                        </a:rPr>
                        <a:t>元素</a:t>
                      </a:r>
                      <a:r>
                        <a:rPr lang="en-US" sz="1400" kern="100">
                          <a:effectLst/>
                        </a:rPr>
                        <a:t>)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114" marR="58114" marT="0" marB="0" anchor="ctr"/>
                </a:tc>
                <a:tc>
                  <a:txBody>
                    <a:bodyPr/>
                    <a:lstStyle/>
                    <a:p>
                      <a:pPr marL="11430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统计该元素在列表中出现的次数</a:t>
                      </a:r>
                      <a:endParaRPr lang="zh-CN" sz="14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114" marR="58114" marT="0" marB="0" anchor="ctr"/>
                </a:tc>
              </a:tr>
              <a:tr h="534890">
                <a:tc>
                  <a:txBody>
                    <a:bodyPr/>
                    <a:lstStyle/>
                    <a:p>
                      <a:pPr marL="11430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err="1">
                          <a:effectLst/>
                        </a:rPr>
                        <a:t>listname.extend</a:t>
                      </a:r>
                      <a:r>
                        <a:rPr lang="en-US" sz="1400" kern="100" dirty="0">
                          <a:effectLst/>
                        </a:rPr>
                        <a:t>(</a:t>
                      </a:r>
                      <a:r>
                        <a:rPr lang="zh-CN" sz="1400" kern="100" dirty="0">
                          <a:effectLst/>
                        </a:rPr>
                        <a:t>序列</a:t>
                      </a:r>
                      <a:r>
                        <a:rPr lang="en-US" sz="1400" kern="100" dirty="0">
                          <a:effectLst/>
                        </a:rPr>
                        <a:t>)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114" marR="58114" marT="0" marB="0" anchor="ctr"/>
                </a:tc>
                <a:tc>
                  <a:txBody>
                    <a:bodyPr/>
                    <a:lstStyle/>
                    <a:p>
                      <a:pPr marL="11430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追加另一个序列类型中的多个值，到该列表末尾（用新列表扩展原来的列表）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114" marR="58114" marT="0" marB="0" anchor="ctr"/>
                </a:tc>
              </a:tr>
              <a:tr h="328439">
                <a:tc>
                  <a:txBody>
                    <a:bodyPr/>
                    <a:lstStyle/>
                    <a:p>
                      <a:pPr marL="11430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err="1">
                          <a:effectLst/>
                        </a:rPr>
                        <a:t>listname.index</a:t>
                      </a:r>
                      <a:r>
                        <a:rPr lang="en-US" sz="1400" kern="100" dirty="0">
                          <a:effectLst/>
                        </a:rPr>
                        <a:t>(</a:t>
                      </a:r>
                      <a:r>
                        <a:rPr lang="zh-CN" sz="1400" kern="100" dirty="0">
                          <a:effectLst/>
                        </a:rPr>
                        <a:t>元素</a:t>
                      </a:r>
                      <a:r>
                        <a:rPr lang="en-US" sz="1400" kern="100" dirty="0">
                          <a:effectLst/>
                        </a:rPr>
                        <a:t>)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114" marR="58114" marT="0" marB="0" anchor="ctr"/>
                </a:tc>
                <a:tc>
                  <a:txBody>
                    <a:bodyPr/>
                    <a:lstStyle/>
                    <a:p>
                      <a:pPr marL="11430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从列表中找出某个值第一个匹配元素的索引位置</a:t>
                      </a:r>
                      <a:endParaRPr lang="zh-CN" sz="14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114" marR="58114" marT="0" marB="0" anchor="ctr"/>
                </a:tc>
              </a:tr>
              <a:tr h="303651">
                <a:tc>
                  <a:txBody>
                    <a:bodyPr/>
                    <a:lstStyle/>
                    <a:p>
                      <a:pPr marL="11430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listname.insert(</a:t>
                      </a:r>
                      <a:r>
                        <a:rPr lang="zh-CN" sz="1400" kern="100">
                          <a:effectLst/>
                        </a:rPr>
                        <a:t>位置</a:t>
                      </a:r>
                      <a:r>
                        <a:rPr lang="en-US" sz="1400" kern="100">
                          <a:effectLst/>
                        </a:rPr>
                        <a:t>, </a:t>
                      </a:r>
                      <a:r>
                        <a:rPr lang="zh-CN" sz="1400" kern="100">
                          <a:effectLst/>
                        </a:rPr>
                        <a:t>元素</a:t>
                      </a:r>
                      <a:r>
                        <a:rPr lang="en-US" sz="1400" kern="100">
                          <a:effectLst/>
                        </a:rPr>
                        <a:t>)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114" marR="58114" marT="0" marB="0" anchor="ctr"/>
                </a:tc>
                <a:tc>
                  <a:txBody>
                    <a:bodyPr/>
                    <a:lstStyle/>
                    <a:p>
                      <a:pPr marL="11430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将元素插入列表</a:t>
                      </a:r>
                      <a:endParaRPr lang="zh-CN" sz="14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114" marR="58114" marT="0" marB="0" anchor="ctr"/>
                </a:tc>
              </a:tr>
              <a:tr h="635492">
                <a:tc>
                  <a:txBody>
                    <a:bodyPr/>
                    <a:lstStyle/>
                    <a:p>
                      <a:pPr marL="11430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listname.pop([index=-1])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114" marR="58114" marT="0" marB="0" anchor="ctr"/>
                </a:tc>
                <a:tc>
                  <a:txBody>
                    <a:bodyPr/>
                    <a:lstStyle/>
                    <a:p>
                      <a:pPr marL="11430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移除列表中的一个元素（“</a:t>
                      </a: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-1</a:t>
                      </a: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”表示从右侧数第一个元素，也就是最后一个索引的元素），并且返回该元素的值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114" marR="58114" marT="0" marB="0" anchor="ctr"/>
                </a:tc>
              </a:tr>
              <a:tr h="384211">
                <a:tc>
                  <a:txBody>
                    <a:bodyPr/>
                    <a:lstStyle/>
                    <a:p>
                      <a:pPr marL="11430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listname.remove(</a:t>
                      </a:r>
                      <a:r>
                        <a:rPr lang="zh-CN" sz="1400" kern="100">
                          <a:effectLst/>
                        </a:rPr>
                        <a:t>元素</a:t>
                      </a:r>
                      <a:r>
                        <a:rPr lang="en-US" sz="1400" kern="100">
                          <a:effectLst/>
                        </a:rPr>
                        <a:t>)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114" marR="58114" marT="0" marB="0" anchor="ctr"/>
                </a:tc>
                <a:tc>
                  <a:txBody>
                    <a:bodyPr/>
                    <a:lstStyle/>
                    <a:p>
                      <a:pPr marL="11430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移除列表中的第一个匹配某个值的元素</a:t>
                      </a:r>
                      <a:endParaRPr lang="zh-CN" sz="14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114" marR="58114" marT="0" marB="0" anchor="ctr"/>
                </a:tc>
              </a:tr>
              <a:tr h="307916">
                <a:tc>
                  <a:txBody>
                    <a:bodyPr/>
                    <a:lstStyle/>
                    <a:p>
                      <a:pPr marL="11430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listname.reverse()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114" marR="58114" marT="0" marB="0" anchor="ctr"/>
                </a:tc>
                <a:tc>
                  <a:txBody>
                    <a:bodyPr/>
                    <a:lstStyle/>
                    <a:p>
                      <a:pPr marL="11430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将列表中元素反向</a:t>
                      </a:r>
                      <a:endParaRPr lang="zh-CN" sz="14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114" marR="58114" marT="0" marB="0" anchor="ctr"/>
                </a:tc>
              </a:tr>
              <a:tr h="615431">
                <a:tc>
                  <a:txBody>
                    <a:bodyPr/>
                    <a:lstStyle/>
                    <a:p>
                      <a:pPr marL="11430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err="1">
                          <a:effectLst/>
                        </a:rPr>
                        <a:t>listname.sort</a:t>
                      </a:r>
                      <a:r>
                        <a:rPr lang="en-US" sz="1400" kern="100" dirty="0">
                          <a:effectLst/>
                        </a:rPr>
                        <a:t>(</a:t>
                      </a:r>
                      <a:r>
                        <a:rPr lang="en-US" sz="1400" kern="100" dirty="0" err="1">
                          <a:effectLst/>
                        </a:rPr>
                        <a:t>cmp</a:t>
                      </a:r>
                      <a:r>
                        <a:rPr lang="en-US" sz="1400" kern="100" dirty="0">
                          <a:effectLst/>
                        </a:rPr>
                        <a:t>=</a:t>
                      </a:r>
                      <a:r>
                        <a:rPr lang="en-US" sz="1400" kern="100" dirty="0" err="1">
                          <a:effectLst/>
                        </a:rPr>
                        <a:t>None,key</a:t>
                      </a:r>
                      <a:r>
                        <a:rPr lang="en-US" sz="1400" kern="100" dirty="0">
                          <a:effectLst/>
                        </a:rPr>
                        <a:t>=None, reverse=False)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114" marR="58114" marT="0" marB="0" anchor="ctr"/>
                </a:tc>
                <a:tc>
                  <a:txBody>
                    <a:bodyPr/>
                    <a:lstStyle/>
                    <a:p>
                      <a:pPr marL="11430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对列表进行排序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114" marR="58114" marT="0" marB="0" anchor="ctr"/>
                </a:tc>
              </a:tr>
              <a:tr h="257794">
                <a:tc>
                  <a:txBody>
                    <a:bodyPr/>
                    <a:lstStyle/>
                    <a:p>
                      <a:pPr marL="11430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listname.clear()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114" marR="58114" marT="0" marB="0" anchor="ctr"/>
                </a:tc>
                <a:tc>
                  <a:txBody>
                    <a:bodyPr/>
                    <a:lstStyle/>
                    <a:p>
                      <a:pPr marL="11430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清空列表</a:t>
                      </a:r>
                      <a:endParaRPr lang="zh-CN" sz="14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114" marR="58114" marT="0" marB="0" anchor="ctr"/>
                </a:tc>
              </a:tr>
              <a:tr h="257794">
                <a:tc>
                  <a:txBody>
                    <a:bodyPr/>
                    <a:lstStyle/>
                    <a:p>
                      <a:pPr marL="11430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listname.copy()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114" marR="58114" marT="0" marB="0" anchor="ctr"/>
                </a:tc>
                <a:tc>
                  <a:txBody>
                    <a:bodyPr/>
                    <a:lstStyle/>
                    <a:p>
                      <a:pPr marL="11430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复制列表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114" marR="58114" marT="0" marB="0" anchor="ctr"/>
                </a:tc>
              </a:tr>
            </a:tbl>
          </a:graphicData>
        </a:graphic>
      </p:graphicFrame>
      <p:sp>
        <p:nvSpPr>
          <p:cNvPr id="8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3.3 </a:t>
            </a:r>
            <a:r>
              <a:rPr lang="zh-CN" altLang="en-US" dirty="0"/>
              <a:t>列表</a:t>
            </a:r>
            <a:endParaRPr lang="zh-CN" altLang="en-US" dirty="0"/>
          </a:p>
        </p:txBody>
      </p:sp>
      <p:sp>
        <p:nvSpPr>
          <p:cNvPr id="9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2"/>
          <p:cNvSpPr txBox="1"/>
          <p:nvPr/>
        </p:nvSpPr>
        <p:spPr>
          <a:xfrm>
            <a:off x="2115558" y="1702346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100" dirty="0"/>
              <a:t>3.1 </a:t>
            </a:r>
            <a:r>
              <a:rPr lang="zh-CN" altLang="en-US" sz="2100" dirty="0"/>
              <a:t>数字</a:t>
            </a:r>
            <a:endParaRPr lang="zh-CN" altLang="en-US" sz="2100" dirty="0"/>
          </a:p>
        </p:txBody>
      </p:sp>
      <p:sp>
        <p:nvSpPr>
          <p:cNvPr id="14" name="文本占位符 3"/>
          <p:cNvSpPr txBox="1"/>
          <p:nvPr/>
        </p:nvSpPr>
        <p:spPr>
          <a:xfrm>
            <a:off x="2115557" y="2227950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3.2 </a:t>
            </a:r>
            <a:r>
              <a:rPr lang="zh-CN" altLang="en-US" dirty="0"/>
              <a:t>元组</a:t>
            </a:r>
            <a:endParaRPr lang="zh-CN" altLang="en-US" dirty="0"/>
          </a:p>
        </p:txBody>
      </p:sp>
      <p:sp>
        <p:nvSpPr>
          <p:cNvPr id="15" name="文本占位符 4"/>
          <p:cNvSpPr txBox="1"/>
          <p:nvPr/>
        </p:nvSpPr>
        <p:spPr>
          <a:xfrm>
            <a:off x="2115557" y="2775653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3.3 </a:t>
            </a:r>
            <a:r>
              <a:rPr lang="zh-CN" altLang="en-US" dirty="0"/>
              <a:t>列表</a:t>
            </a:r>
            <a:endParaRPr lang="zh-CN" altLang="en-US" dirty="0"/>
          </a:p>
        </p:txBody>
      </p:sp>
      <p:sp>
        <p:nvSpPr>
          <p:cNvPr id="16" name="文本占位符 6"/>
          <p:cNvSpPr txBox="1"/>
          <p:nvPr/>
        </p:nvSpPr>
        <p:spPr>
          <a:xfrm>
            <a:off x="2115557" y="3300378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>
                <a:solidFill>
                  <a:schemeClr val="bg1"/>
                </a:solidFill>
              </a:rPr>
              <a:t>3.4 </a:t>
            </a:r>
            <a:r>
              <a:rPr lang="zh-CN" altLang="en-US" dirty="0">
                <a:solidFill>
                  <a:schemeClr val="bg1"/>
                </a:solidFill>
              </a:rPr>
              <a:t>字典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7" name="文本占位符 7"/>
          <p:cNvSpPr txBox="1"/>
          <p:nvPr/>
        </p:nvSpPr>
        <p:spPr>
          <a:xfrm>
            <a:off x="2115557" y="3850868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3.5 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集合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文本占位符 8"/>
          <p:cNvSpPr txBox="1"/>
          <p:nvPr/>
        </p:nvSpPr>
        <p:spPr>
          <a:xfrm>
            <a:off x="2115557" y="4401399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3.6 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数据类型转换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文本占位符 5"/>
          <p:cNvSpPr txBox="1"/>
          <p:nvPr/>
        </p:nvSpPr>
        <p:spPr>
          <a:xfrm>
            <a:off x="2115557" y="4963299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/>
              <a:t>3.7</a:t>
            </a:r>
            <a:r>
              <a:rPr lang="zh-CN" altLang="en-US"/>
              <a:t> 实验</a:t>
            </a:r>
            <a:endParaRPr lang="zh-CN" altLang="en-US" dirty="0"/>
          </a:p>
        </p:txBody>
      </p:sp>
      <p:sp>
        <p:nvSpPr>
          <p:cNvPr id="20" name="文本占位符 5"/>
          <p:cNvSpPr txBox="1"/>
          <p:nvPr/>
        </p:nvSpPr>
        <p:spPr>
          <a:xfrm>
            <a:off x="2115557" y="5531972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3.8</a:t>
            </a:r>
            <a:r>
              <a:rPr lang="zh-CN" altLang="en-US" dirty="0"/>
              <a:t> 小结</a:t>
            </a:r>
            <a:endParaRPr lang="zh-CN" altLang="en-US" dirty="0"/>
          </a:p>
        </p:txBody>
      </p:sp>
      <p:sp>
        <p:nvSpPr>
          <p:cNvPr id="21" name="文本占位符 5"/>
          <p:cNvSpPr txBox="1"/>
          <p:nvPr/>
        </p:nvSpPr>
        <p:spPr>
          <a:xfrm>
            <a:off x="2115557" y="6100645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3.9</a:t>
            </a:r>
            <a:r>
              <a:rPr lang="zh-CN" altLang="en-US" dirty="0"/>
              <a:t> 习题</a:t>
            </a:r>
            <a:endParaRPr lang="zh-CN" altLang="en-US" dirty="0"/>
          </a:p>
        </p:txBody>
      </p:sp>
      <p:sp>
        <p:nvSpPr>
          <p:cNvPr id="22" name="文本占位符 1"/>
          <p:cNvSpPr txBox="1"/>
          <p:nvPr/>
        </p:nvSpPr>
        <p:spPr>
          <a:xfrm>
            <a:off x="2106613" y="854075"/>
            <a:ext cx="4954587" cy="523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第三章  基本数据类型</a:t>
            </a:r>
            <a:endParaRPr lang="zh-CN" altLang="en-US" dirty="0"/>
          </a:p>
        </p:txBody>
      </p:sp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3.4 </a:t>
            </a:r>
            <a:r>
              <a:rPr lang="zh-CN" altLang="en-US" dirty="0"/>
              <a:t>字典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392113" y="2447828"/>
            <a:ext cx="82954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字典（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Dictionaries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），属于映射类型，它是通过键实现元素存取，具有无序、可变长度、异构、嵌套和可变类型容器等特点。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947698" y="874932"/>
            <a:ext cx="3207613" cy="544391"/>
          </a:xfrm>
        </p:spPr>
        <p:txBody>
          <a:bodyPr/>
          <a:lstStyle/>
          <a:p>
            <a:r>
              <a:rPr lang="en-US" altLang="zh-CN" dirty="0"/>
              <a:t>3.4.1 </a:t>
            </a:r>
            <a:r>
              <a:rPr lang="zh-CN" altLang="en-US" dirty="0"/>
              <a:t>创建字典</a:t>
            </a:r>
            <a:endParaRPr lang="zh-CN" altLang="en-US" dirty="0"/>
          </a:p>
        </p:txBody>
      </p:sp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4283" y="1764922"/>
            <a:ext cx="82954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字典中的键和值有单引号，他们成对出现，中间用冒号分割，每对直接用逗号分割，并放置在花括号中，格式如下：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dictname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= {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键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1: 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值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1, 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键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2: 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值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2, 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键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3: 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值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3, ……, 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键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n: 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值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n}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在同一个字典中，键应该是唯一的，但值则无此限制。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举例如下：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sample_dict1 = {'Hello': 'World', 'Capital': 'BJ', 'City': 'CQ'}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sample_dict2 = {12: 34, 34: 56, 56: 78}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sample_dict3 = {'Hello': 'World', 34: 56, 'City': 'CQ'}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947698" y="874932"/>
            <a:ext cx="3207613" cy="544391"/>
          </a:xfrm>
        </p:spPr>
        <p:txBody>
          <a:bodyPr/>
          <a:lstStyle/>
          <a:p>
            <a:r>
              <a:rPr lang="en-US" altLang="zh-CN" dirty="0"/>
              <a:t>3.4.1 </a:t>
            </a:r>
            <a:r>
              <a:rPr lang="zh-CN" altLang="en-US" dirty="0"/>
              <a:t>创建字典</a:t>
            </a:r>
            <a:endParaRPr lang="zh-CN" altLang="en-US" dirty="0"/>
          </a:p>
        </p:txBody>
      </p:sp>
      <p:sp>
        <p:nvSpPr>
          <p:cNvPr id="7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3.4 </a:t>
            </a:r>
            <a:r>
              <a:rPr lang="zh-CN" altLang="en-US" dirty="0"/>
              <a:t>字典</a:t>
            </a:r>
            <a:endParaRPr lang="zh-CN" altLang="en-US" dirty="0"/>
          </a:p>
        </p:txBody>
      </p:sp>
      <p:sp>
        <p:nvSpPr>
          <p:cNvPr id="8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4283" y="1764922"/>
            <a:ext cx="82954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创建字典时，如果同一个键被两次赋值，那么第一个值无效，第二个值被认为是该键的值。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sample_dict4 = {'Model': 'PC', 'Brand': 'Lenovo', 'Brand': '</a:t>
            </a: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Thinkpad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'}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这里的键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Brand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生效的值是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Thinkpad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947698" y="874932"/>
            <a:ext cx="3207613" cy="544391"/>
          </a:xfrm>
        </p:spPr>
        <p:txBody>
          <a:bodyPr/>
          <a:lstStyle/>
          <a:p>
            <a:r>
              <a:rPr lang="en-US" altLang="zh-CN" dirty="0"/>
              <a:t>3.4.1 </a:t>
            </a:r>
            <a:r>
              <a:rPr lang="zh-CN" altLang="en-US" dirty="0"/>
              <a:t>创建字典</a:t>
            </a:r>
            <a:endParaRPr lang="zh-CN" altLang="en-US" dirty="0"/>
          </a:p>
        </p:txBody>
      </p:sp>
      <p:sp>
        <p:nvSpPr>
          <p:cNvPr id="7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3.4 </a:t>
            </a:r>
            <a:r>
              <a:rPr lang="zh-CN" altLang="en-US" dirty="0"/>
              <a:t>字典</a:t>
            </a:r>
            <a:endParaRPr lang="zh-CN" altLang="en-US" dirty="0"/>
          </a:p>
        </p:txBody>
      </p:sp>
      <p:sp>
        <p:nvSpPr>
          <p:cNvPr id="8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3.1 </a:t>
            </a:r>
            <a:r>
              <a:rPr lang="zh-CN" altLang="en-US" dirty="0"/>
              <a:t>数字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1045799" y="2105561"/>
            <a:ext cx="6630124" cy="1205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ts val="3000"/>
              </a:lnSpc>
              <a:defRPr/>
            </a:pPr>
            <a:r>
              <a:rPr lang="en-US" altLang="zh-CN" dirty="0"/>
              <a:t>Python </a:t>
            </a:r>
            <a:r>
              <a:rPr lang="zh-CN" altLang="en-US" dirty="0"/>
              <a:t>的数字数据类型用于存储数值，且此种数据类型是不可变的，这就意味着如果 改变数字数据类型的值，将重新分配内存空间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4283" y="1764922"/>
            <a:ext cx="82954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字典也支持嵌套，格式如下：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dictname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= {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键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1: {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键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11: 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值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11, 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键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12: 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值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 }, 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键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2:{ 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键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21: 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值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21, 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键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2: 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值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22}, 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……, 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键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n: {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键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n1: 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值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n1, 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键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n2: 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值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n2}}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例如：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sample_dict5 = {'office':{ 'room1':'Finance ', 'room2':'logistics'}, 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'lab':{'lab1':'Physics', 'lab2':'Chemistry'}}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947698" y="874932"/>
            <a:ext cx="3207613" cy="544391"/>
          </a:xfrm>
        </p:spPr>
        <p:txBody>
          <a:bodyPr/>
          <a:lstStyle/>
          <a:p>
            <a:r>
              <a:rPr lang="en-US" altLang="zh-CN" dirty="0"/>
              <a:t>3.4.1 </a:t>
            </a:r>
            <a:r>
              <a:rPr lang="zh-CN" altLang="en-US" dirty="0"/>
              <a:t>创建字典</a:t>
            </a:r>
            <a:endParaRPr lang="zh-CN" altLang="en-US" dirty="0"/>
          </a:p>
        </p:txBody>
      </p:sp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4283" y="1764922"/>
            <a:ext cx="829543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使用字典中的值时，只需要把对应的键放入方括号，格式为：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dictname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[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键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]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举例如下：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sample_dict1 = {'Hello': 'World', 'Capital': 'BJ', 'City': 'CQ'}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 ("sample_dict1['Hello']: ", sample_dict1['Hello']) 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sample_dict1['Hello']:  World             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输出键为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Hello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的值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sample_dict2 = {12: 34, 34: 56, 56: 78}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 ("sample_dict2[12]: ", sample_dict2[12])          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sample_dict2[12]:  34                   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输出键为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的值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947698" y="874932"/>
            <a:ext cx="3207613" cy="544391"/>
          </a:xfrm>
        </p:spPr>
        <p:txBody>
          <a:bodyPr/>
          <a:lstStyle/>
          <a:p>
            <a:r>
              <a:rPr lang="en-US" altLang="zh-CN" dirty="0"/>
              <a:t>3.4.2 </a:t>
            </a:r>
            <a:r>
              <a:rPr lang="zh-CN" altLang="en-US" dirty="0"/>
              <a:t>使用字典</a:t>
            </a:r>
            <a:endParaRPr lang="zh-CN" altLang="en-US" dirty="0"/>
          </a:p>
        </p:txBody>
      </p:sp>
      <p:sp>
        <p:nvSpPr>
          <p:cNvPr id="7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3.4 </a:t>
            </a:r>
            <a:r>
              <a:rPr lang="zh-CN" altLang="en-US" dirty="0"/>
              <a:t>字典</a:t>
            </a:r>
            <a:endParaRPr lang="zh-CN" altLang="en-US" dirty="0"/>
          </a:p>
        </p:txBody>
      </p:sp>
      <p:sp>
        <p:nvSpPr>
          <p:cNvPr id="8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4283" y="1764922"/>
            <a:ext cx="82954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使用包含嵌套的字典，例如：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sample_dict5 = {'office':{ 'room1':'Finance', 'room2':'logistics'}, 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'lab':{'lab1':' Physics', 'lab2':'Chemistry'}}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 ("sample_dict5['office']: ", sample_dict5['office']) 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sample_dict5['office']:  {'room1': 'Finance', 'room2': 'logistics'}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输出键为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office 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的值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947698" y="874932"/>
            <a:ext cx="3207613" cy="544391"/>
          </a:xfrm>
        </p:spPr>
        <p:txBody>
          <a:bodyPr/>
          <a:lstStyle/>
          <a:p>
            <a:r>
              <a:rPr lang="en-US" altLang="zh-CN" dirty="0"/>
              <a:t>3.4.2 </a:t>
            </a:r>
            <a:r>
              <a:rPr lang="zh-CN" altLang="en-US" dirty="0"/>
              <a:t>使用字典</a:t>
            </a:r>
            <a:endParaRPr lang="zh-CN" altLang="en-US" dirty="0"/>
          </a:p>
        </p:txBody>
      </p:sp>
      <p:sp>
        <p:nvSpPr>
          <p:cNvPr id="7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3.4 </a:t>
            </a:r>
            <a:r>
              <a:rPr lang="zh-CN" altLang="en-US" dirty="0"/>
              <a:t>字典</a:t>
            </a:r>
            <a:endParaRPr lang="zh-CN" altLang="en-US" dirty="0"/>
          </a:p>
        </p:txBody>
      </p:sp>
      <p:sp>
        <p:nvSpPr>
          <p:cNvPr id="8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4283" y="1764922"/>
            <a:ext cx="829543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可以对字典中的已有的值进行修改，例如：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sample_dict1 = {'Hello': 'World', 'Capital': 'BJ', 'City': 'CQ'}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 (sample_dict1['City'])       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输出键为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City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的值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CQ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sample_dict1['City'] = 'NJ'       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把键为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City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的值修改为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NJ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 (sample_dict1['City'])       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输出键为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City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的值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NJ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 (sample_dict1)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{'Hello': 'World', 'Capital': 'BJ', 'City': 'NJ'}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输出修改后的字典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947698" y="874932"/>
            <a:ext cx="3207613" cy="544391"/>
          </a:xfrm>
        </p:spPr>
        <p:txBody>
          <a:bodyPr/>
          <a:lstStyle/>
          <a:p>
            <a:r>
              <a:rPr lang="en-US" altLang="zh-CN" dirty="0"/>
              <a:t>3.4.2 </a:t>
            </a:r>
            <a:r>
              <a:rPr lang="zh-CN" altLang="en-US" dirty="0"/>
              <a:t>使用字典</a:t>
            </a:r>
            <a:endParaRPr lang="zh-CN" altLang="en-US" dirty="0"/>
          </a:p>
        </p:txBody>
      </p:sp>
      <p:sp>
        <p:nvSpPr>
          <p:cNvPr id="7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3.4 </a:t>
            </a:r>
            <a:r>
              <a:rPr lang="zh-CN" altLang="en-US" dirty="0"/>
              <a:t>字典</a:t>
            </a:r>
            <a:endParaRPr lang="zh-CN" altLang="en-US" dirty="0"/>
          </a:p>
        </p:txBody>
      </p:sp>
      <p:sp>
        <p:nvSpPr>
          <p:cNvPr id="8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4283" y="1764922"/>
            <a:ext cx="82954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可以向字典末尾追加新的键值，例如：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sample_dict1 = {'Hello': 'World', 'Capital': 'BJ', 'City': 'CQ'}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sample_dict1['</a:t>
            </a: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viewspot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']= '</a:t>
            </a: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HongYaDong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'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把新的键和值添加到字典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 (sample_dict1)            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输出修改后的字典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{'Hello': 'World', 'Capital': 'BJ', 'City': 'CQ', '</a:t>
            </a: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viewspot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': '</a:t>
            </a: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HongYaDong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'}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947698" y="874932"/>
            <a:ext cx="3207613" cy="544391"/>
          </a:xfrm>
        </p:spPr>
        <p:txBody>
          <a:bodyPr/>
          <a:lstStyle/>
          <a:p>
            <a:r>
              <a:rPr lang="en-US" altLang="zh-CN" dirty="0"/>
              <a:t>3.4.2 </a:t>
            </a:r>
            <a:r>
              <a:rPr lang="zh-CN" altLang="en-US" dirty="0"/>
              <a:t>使用字典</a:t>
            </a:r>
            <a:endParaRPr lang="zh-CN" altLang="en-US" dirty="0"/>
          </a:p>
        </p:txBody>
      </p:sp>
      <p:sp>
        <p:nvSpPr>
          <p:cNvPr id="7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3.4 </a:t>
            </a:r>
            <a:r>
              <a:rPr lang="zh-CN" altLang="en-US" dirty="0"/>
              <a:t>字典</a:t>
            </a:r>
            <a:endParaRPr lang="zh-CN" altLang="en-US" dirty="0"/>
          </a:p>
        </p:txBody>
      </p:sp>
      <p:sp>
        <p:nvSpPr>
          <p:cNvPr id="8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4283" y="1561169"/>
            <a:ext cx="829543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可以使用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del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语句删除字典中的键和对应的值，格式为：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del </a:t>
            </a: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dictname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[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键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]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del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语句删除字典，格式为：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del </a:t>
            </a: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dictname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举例如下：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sample_dict1 = {'Hello': 'World', 'Capital': 'BJ', 'City': 'CQ'}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del sample_dict1['City']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删除字典中的键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City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和对应的值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 (sample_dict1) 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打印结果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{'Hello': 'World', 'Capital': 'BJ'}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del sample_dict1      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删除该字典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 (sample_dict1)    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打印该字典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Traceback (most recent call last):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系统正常报错，该字典未定义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File "&lt;pyshell#71&gt;", line 1, in &lt;module&gt;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print (sample_dict1)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NameError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name 'sample_dict1' is not defined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947698" y="874932"/>
            <a:ext cx="3207613" cy="544391"/>
          </a:xfrm>
        </p:spPr>
        <p:txBody>
          <a:bodyPr/>
          <a:lstStyle/>
          <a:p>
            <a:r>
              <a:rPr lang="en-US" altLang="zh-CN" dirty="0"/>
              <a:t>3.4.3 </a:t>
            </a:r>
            <a:r>
              <a:rPr lang="zh-CN" altLang="en-US" dirty="0"/>
              <a:t>删除元素和字典</a:t>
            </a:r>
            <a:endParaRPr lang="zh-CN" altLang="en-US" dirty="0"/>
          </a:p>
        </p:txBody>
      </p:sp>
      <p:sp>
        <p:nvSpPr>
          <p:cNvPr id="7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3.4 </a:t>
            </a:r>
            <a:r>
              <a:rPr lang="zh-CN" altLang="en-US" dirty="0"/>
              <a:t>字典</a:t>
            </a:r>
            <a:endParaRPr lang="zh-CN" altLang="en-US" dirty="0"/>
          </a:p>
        </p:txBody>
      </p:sp>
      <p:sp>
        <p:nvSpPr>
          <p:cNvPr id="8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4283" y="3629639"/>
            <a:ext cx="82954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举例如下：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sample_dict1 = {'Hello': 'World', 'Capital': 'BJ', 'City': 'CQ'}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</a:t>
            </a: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len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(sample_dict1)      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计算该字典中键的总数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str(sample_dict1)      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输出字典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"{'Hello': 'World', 'Capital': 'BJ', 'City': 'CQ'}"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type(sample_dict1)    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返回数据类型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&lt;class '</a:t>
            </a: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dict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'&gt;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947698" y="874932"/>
            <a:ext cx="3207613" cy="544391"/>
          </a:xfrm>
        </p:spPr>
        <p:txBody>
          <a:bodyPr/>
          <a:lstStyle/>
          <a:p>
            <a:r>
              <a:rPr lang="en-US" altLang="zh-CN" dirty="0"/>
              <a:t>3.4.4 </a:t>
            </a:r>
            <a:r>
              <a:rPr lang="zh-CN" altLang="en-US" dirty="0"/>
              <a:t>字典的内置函数和方法</a:t>
            </a:r>
            <a:endParaRPr lang="zh-CN" altLang="en-US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1938501" y="1561169"/>
          <a:ext cx="4844719" cy="19266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35908"/>
                <a:gridCol w="2308811"/>
              </a:tblGrid>
              <a:tr h="481656">
                <a:tc>
                  <a:txBody>
                    <a:bodyPr/>
                    <a:lstStyle/>
                    <a:p>
                      <a:pPr marL="11430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>
                          <a:effectLst/>
                        </a:rPr>
                        <a:t>函数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1430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>
                          <a:effectLst/>
                        </a:rPr>
                        <a:t>说明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481656">
                <a:tc>
                  <a:txBody>
                    <a:bodyPr/>
                    <a:lstStyle/>
                    <a:p>
                      <a:pPr marL="11430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len(distname)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1430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计算键的总数</a:t>
                      </a:r>
                      <a:endParaRPr lang="zh-CN" sz="18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481656">
                <a:tc>
                  <a:txBody>
                    <a:bodyPr/>
                    <a:lstStyle/>
                    <a:p>
                      <a:pPr marL="11430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str(distname)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1430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输出字典</a:t>
                      </a:r>
                      <a:endParaRPr lang="zh-CN" sz="18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481656">
                <a:tc>
                  <a:txBody>
                    <a:bodyPr/>
                    <a:lstStyle/>
                    <a:p>
                      <a:pPr marL="11430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type(distname)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1430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返回字典类型</a:t>
                      </a:r>
                      <a:endParaRPr lang="zh-CN" sz="18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7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3.4 </a:t>
            </a:r>
            <a:r>
              <a:rPr lang="zh-CN" altLang="en-US" dirty="0"/>
              <a:t>字典</a:t>
            </a:r>
            <a:endParaRPr lang="zh-CN" altLang="en-US" dirty="0"/>
          </a:p>
        </p:txBody>
      </p:sp>
      <p:sp>
        <p:nvSpPr>
          <p:cNvPr id="8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947698" y="874932"/>
            <a:ext cx="3207613" cy="544391"/>
          </a:xfrm>
        </p:spPr>
        <p:txBody>
          <a:bodyPr/>
          <a:lstStyle/>
          <a:p>
            <a:r>
              <a:rPr lang="en-US" altLang="zh-CN" dirty="0"/>
              <a:t>3.4.4 </a:t>
            </a:r>
            <a:r>
              <a:rPr lang="zh-CN" altLang="en-US" dirty="0"/>
              <a:t>字典的内置函数和方法</a:t>
            </a:r>
            <a:endParaRPr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982422" y="1147127"/>
          <a:ext cx="7817641" cy="55142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80233"/>
                <a:gridCol w="4837408"/>
              </a:tblGrid>
              <a:tr h="330107"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方法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623" marR="58623" marT="0" marB="0" anchor="ctr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说明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623" marR="58623" marT="0" marB="0" anchor="ctr"/>
                </a:tc>
              </a:tr>
              <a:tr h="377847"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dictname.clear()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623" marR="58623" marT="0" marB="0" anchor="ctr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删除字典所有元素，清空字典</a:t>
                      </a:r>
                      <a:endParaRPr lang="zh-CN" sz="14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623" marR="58623" marT="0" marB="0" anchor="ctr"/>
                </a:tc>
              </a:tr>
              <a:tr h="378321"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dictname.copy()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623" marR="58623" marT="0" marB="0" anchor="ctr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以字典类型返回某个字典的浅复制</a:t>
                      </a:r>
                      <a:endParaRPr lang="zh-CN" sz="14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623" marR="58623" marT="0" marB="0" anchor="ctr"/>
                </a:tc>
              </a:tr>
              <a:tr h="580029"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dictname.fromkeys(seq[, value])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623" marR="58623" marT="0" marB="0" anchor="ctr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创建一个新字典，以序列中的元素做字典的键，值为字典所有键对应的初始值</a:t>
                      </a:r>
                      <a:endParaRPr lang="zh-CN" sz="14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623" marR="58623" marT="0" marB="0" anchor="ctr"/>
                </a:tc>
              </a:tr>
              <a:tr h="378143"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dictname.get(value, default=None)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623" marR="58623" marT="0" marB="0" anchor="ctr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返回指定键的值，如果值不在字典中返回</a:t>
                      </a:r>
                      <a:r>
                        <a:rPr lang="en-US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default</a:t>
                      </a:r>
                      <a:r>
                        <a:rPr lang="zh-CN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值</a:t>
                      </a:r>
                      <a:endParaRPr lang="zh-CN" sz="14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623" marR="58623" marT="0" marB="0" anchor="ctr"/>
                </a:tc>
              </a:tr>
              <a:tr h="378143"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key in dictname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623" marR="58623" marT="0" marB="0" anchor="ctr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如果键在字典</a:t>
                      </a:r>
                      <a:r>
                        <a:rPr lang="en-US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dict</a:t>
                      </a:r>
                      <a:r>
                        <a:rPr lang="zh-CN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里返回</a:t>
                      </a:r>
                      <a:r>
                        <a:rPr lang="en-US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true</a:t>
                      </a:r>
                      <a:r>
                        <a:rPr lang="zh-CN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，否则返回</a:t>
                      </a:r>
                      <a:r>
                        <a:rPr lang="en-US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false</a:t>
                      </a:r>
                      <a:endParaRPr lang="en-US" sz="14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623" marR="58623" marT="0" marB="0" anchor="ctr"/>
                </a:tc>
              </a:tr>
              <a:tr h="378321"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dictname.items()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623" marR="58623" marT="0" marB="0" anchor="ctr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以列表返回可遍历的</a:t>
                      </a:r>
                      <a:r>
                        <a:rPr lang="en-US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lang="zh-CN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键</a:t>
                      </a:r>
                      <a:r>
                        <a:rPr lang="en-US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, </a:t>
                      </a:r>
                      <a:r>
                        <a:rPr lang="zh-CN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值</a:t>
                      </a:r>
                      <a:r>
                        <a:rPr lang="en-US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) </a:t>
                      </a:r>
                      <a:r>
                        <a:rPr lang="zh-CN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元组数组</a:t>
                      </a:r>
                      <a:endParaRPr lang="zh-CN" sz="14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623" marR="58623" marT="0" marB="0" anchor="ctr"/>
                </a:tc>
              </a:tr>
              <a:tr h="378321"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dictname.keys()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623" marR="58623" marT="0" marB="0" anchor="ctr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将一个字典所有的键生成列表并返回</a:t>
                      </a:r>
                      <a:endParaRPr lang="zh-CN" sz="14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623" marR="58623" marT="0" marB="0" anchor="ctr"/>
                </a:tc>
              </a:tr>
              <a:tr h="579851"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dictname.setdefault(value, default=None)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623" marR="58623" marT="0" marB="0" anchor="ctr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和</a:t>
                      </a:r>
                      <a:r>
                        <a:rPr lang="en-US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dictname.get()</a:t>
                      </a:r>
                      <a:r>
                        <a:rPr lang="zh-CN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类似</a:t>
                      </a:r>
                      <a:r>
                        <a:rPr lang="en-US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, </a:t>
                      </a:r>
                      <a:r>
                        <a:rPr lang="zh-CN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不同点是，如果键不存在于字典中，将会添加键并将值设为</a:t>
                      </a:r>
                      <a:r>
                        <a:rPr lang="en-US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default</a:t>
                      </a:r>
                      <a:r>
                        <a:rPr lang="zh-CN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对应的值</a:t>
                      </a:r>
                      <a:endParaRPr lang="zh-CN" sz="14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623" marR="58623" marT="0" marB="0" anchor="ctr"/>
                </a:tc>
              </a:tr>
              <a:tr h="378143"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dictname.update(dictname2)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623" marR="58623" marT="0" marB="0" anchor="ctr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把字典</a:t>
                      </a: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dictname2</a:t>
                      </a: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的键</a:t>
                      </a: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/</a:t>
                      </a: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值对更新到</a:t>
                      </a:r>
                      <a:r>
                        <a:rPr lang="en-US" sz="1400" kern="1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dictname</a:t>
                      </a: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里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623" marR="58623" marT="0" marB="0" anchor="ctr"/>
                </a:tc>
              </a:tr>
              <a:tr h="377847"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dictname.values()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623" marR="58623" marT="0" marB="0" anchor="ctr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以列表返回字典中的所有值</a:t>
                      </a:r>
                      <a:endParaRPr lang="zh-CN" sz="14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623" marR="58623" marT="0" marB="0" anchor="ctr"/>
                </a:tc>
              </a:tr>
              <a:tr h="579851"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dictname.pop(key[,default])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623" marR="58623" marT="0" marB="0" anchor="ctr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弹出字典给定键所对应的值，返回值为被删除的值。键值必须给出。 否则，返回</a:t>
                      </a:r>
                      <a:r>
                        <a:rPr lang="en-US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default</a:t>
                      </a:r>
                      <a:r>
                        <a:rPr lang="zh-CN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值。</a:t>
                      </a:r>
                      <a:endParaRPr lang="zh-CN" sz="14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623" marR="58623" marT="0" marB="0" anchor="ctr"/>
                </a:tc>
              </a:tr>
              <a:tr h="378143"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dictname.popitem()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623" marR="58623" marT="0" marB="0" anchor="ctr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弹出字典中的一对键和值</a:t>
                      </a: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一般删除末尾对</a:t>
                      </a: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)</a:t>
                      </a: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，并删除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623" marR="58623" marT="0" marB="0" anchor="ctr"/>
                </a:tc>
              </a:tr>
            </a:tbl>
          </a:graphicData>
        </a:graphic>
      </p:graphicFrame>
      <p:sp>
        <p:nvSpPr>
          <p:cNvPr id="7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3.4 </a:t>
            </a:r>
            <a:r>
              <a:rPr lang="zh-CN" altLang="en-US" dirty="0"/>
              <a:t>字典</a:t>
            </a:r>
            <a:endParaRPr lang="zh-CN" altLang="en-US" dirty="0"/>
          </a:p>
        </p:txBody>
      </p:sp>
      <p:sp>
        <p:nvSpPr>
          <p:cNvPr id="8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2"/>
          <p:cNvSpPr txBox="1"/>
          <p:nvPr/>
        </p:nvSpPr>
        <p:spPr>
          <a:xfrm>
            <a:off x="2115558" y="1702346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100" dirty="0"/>
              <a:t>3.1 </a:t>
            </a:r>
            <a:r>
              <a:rPr lang="zh-CN" altLang="en-US" sz="2100" dirty="0"/>
              <a:t>数字</a:t>
            </a:r>
            <a:endParaRPr lang="zh-CN" altLang="en-US" sz="2100" dirty="0"/>
          </a:p>
        </p:txBody>
      </p:sp>
      <p:sp>
        <p:nvSpPr>
          <p:cNvPr id="14" name="文本占位符 3"/>
          <p:cNvSpPr txBox="1"/>
          <p:nvPr/>
        </p:nvSpPr>
        <p:spPr>
          <a:xfrm>
            <a:off x="2115557" y="2227950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3.2 </a:t>
            </a:r>
            <a:r>
              <a:rPr lang="zh-CN" altLang="en-US" dirty="0"/>
              <a:t>元组</a:t>
            </a:r>
            <a:endParaRPr lang="zh-CN" altLang="en-US" dirty="0"/>
          </a:p>
        </p:txBody>
      </p:sp>
      <p:sp>
        <p:nvSpPr>
          <p:cNvPr id="15" name="文本占位符 4"/>
          <p:cNvSpPr txBox="1"/>
          <p:nvPr/>
        </p:nvSpPr>
        <p:spPr>
          <a:xfrm>
            <a:off x="2115557" y="2775653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3.3 </a:t>
            </a:r>
            <a:r>
              <a:rPr lang="zh-CN" altLang="en-US" dirty="0"/>
              <a:t>列表</a:t>
            </a:r>
            <a:endParaRPr lang="zh-CN" altLang="en-US" dirty="0"/>
          </a:p>
        </p:txBody>
      </p:sp>
      <p:sp>
        <p:nvSpPr>
          <p:cNvPr id="16" name="文本占位符 6"/>
          <p:cNvSpPr txBox="1"/>
          <p:nvPr/>
        </p:nvSpPr>
        <p:spPr>
          <a:xfrm>
            <a:off x="2115557" y="3300378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3.4 </a:t>
            </a:r>
            <a:r>
              <a:rPr lang="zh-CN" altLang="en-US" dirty="0"/>
              <a:t>字典</a:t>
            </a:r>
            <a:endParaRPr lang="zh-CN" altLang="en-US" dirty="0"/>
          </a:p>
        </p:txBody>
      </p:sp>
      <p:sp>
        <p:nvSpPr>
          <p:cNvPr id="17" name="文本占位符 7"/>
          <p:cNvSpPr txBox="1"/>
          <p:nvPr/>
        </p:nvSpPr>
        <p:spPr>
          <a:xfrm>
            <a:off x="2115557" y="3850868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>
                <a:solidFill>
                  <a:schemeClr val="bg1"/>
                </a:solidFill>
              </a:rPr>
              <a:t>3.5 </a:t>
            </a:r>
            <a:r>
              <a:rPr lang="zh-CN" altLang="en-US" dirty="0">
                <a:solidFill>
                  <a:schemeClr val="bg1"/>
                </a:solidFill>
              </a:rPr>
              <a:t>集合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8" name="文本占位符 8"/>
          <p:cNvSpPr txBox="1"/>
          <p:nvPr/>
        </p:nvSpPr>
        <p:spPr>
          <a:xfrm>
            <a:off x="2115557" y="4401399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3.6 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数据类型转换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文本占位符 5"/>
          <p:cNvSpPr txBox="1"/>
          <p:nvPr/>
        </p:nvSpPr>
        <p:spPr>
          <a:xfrm>
            <a:off x="2115557" y="4963299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/>
              <a:t>3.7</a:t>
            </a:r>
            <a:r>
              <a:rPr lang="zh-CN" altLang="en-US"/>
              <a:t> 实验</a:t>
            </a:r>
            <a:endParaRPr lang="zh-CN" altLang="en-US" dirty="0"/>
          </a:p>
        </p:txBody>
      </p:sp>
      <p:sp>
        <p:nvSpPr>
          <p:cNvPr id="20" name="文本占位符 5"/>
          <p:cNvSpPr txBox="1"/>
          <p:nvPr/>
        </p:nvSpPr>
        <p:spPr>
          <a:xfrm>
            <a:off x="2115557" y="5531972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3.8</a:t>
            </a:r>
            <a:r>
              <a:rPr lang="zh-CN" altLang="en-US" dirty="0"/>
              <a:t> 小结</a:t>
            </a:r>
            <a:endParaRPr lang="zh-CN" altLang="en-US" dirty="0"/>
          </a:p>
        </p:txBody>
      </p:sp>
      <p:sp>
        <p:nvSpPr>
          <p:cNvPr id="21" name="文本占位符 5"/>
          <p:cNvSpPr txBox="1"/>
          <p:nvPr/>
        </p:nvSpPr>
        <p:spPr>
          <a:xfrm>
            <a:off x="2115557" y="6100645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3.9</a:t>
            </a:r>
            <a:r>
              <a:rPr lang="zh-CN" altLang="en-US" dirty="0"/>
              <a:t> 习题</a:t>
            </a:r>
            <a:endParaRPr lang="zh-CN" altLang="en-US" dirty="0"/>
          </a:p>
        </p:txBody>
      </p:sp>
      <p:sp>
        <p:nvSpPr>
          <p:cNvPr id="22" name="文本占位符 1"/>
          <p:cNvSpPr txBox="1"/>
          <p:nvPr/>
        </p:nvSpPr>
        <p:spPr>
          <a:xfrm>
            <a:off x="2106613" y="854075"/>
            <a:ext cx="4954587" cy="523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第三章  基本数据类型</a:t>
            </a:r>
            <a:endParaRPr lang="zh-CN" altLang="en-US" dirty="0"/>
          </a:p>
        </p:txBody>
      </p:sp>
    </p:spTree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3.5 </a:t>
            </a:r>
            <a:r>
              <a:rPr lang="zh-CN" altLang="en-US" dirty="0"/>
              <a:t>集合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392113" y="2366805"/>
            <a:ext cx="85692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集合（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），是一种集合类型，可以理解为就是数学课里学习的集合。它是一个可以表示任意元素的集合，它的索引可以通过另一个任意键值的集合进行，它可以无序排列、哈希。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集合分为两类：可变集合（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），不可变集合（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frozenset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可变集合，在被创建后，可以通过很多种方法被改变，例如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add()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update()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不可变集合，由于其不可变特性，它是可哈希的（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hashable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，意为一个对象在其生命周期中，其哈希值不会改变，并可以和其他对象做比较），也可以作为一个元素被其他集合使用，或者作为字典的键。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947698" y="874932"/>
            <a:ext cx="3207613" cy="544391"/>
          </a:xfrm>
        </p:spPr>
        <p:txBody>
          <a:bodyPr/>
          <a:lstStyle/>
          <a:p>
            <a:r>
              <a:rPr lang="en-US" altLang="zh-CN" dirty="0"/>
              <a:t>3.5.1 </a:t>
            </a:r>
            <a:r>
              <a:rPr lang="zh-CN" altLang="en-US" dirty="0"/>
              <a:t>创建集合</a:t>
            </a:r>
            <a:endParaRPr lang="zh-CN" altLang="en-US" dirty="0"/>
          </a:p>
        </p:txBody>
      </p:sp>
      <p:sp>
        <p:nvSpPr>
          <p:cNvPr id="7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3.1 </a:t>
            </a:r>
            <a:r>
              <a:rPr lang="zh-CN" altLang="en-US" dirty="0"/>
              <a:t>数字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506707" y="1203828"/>
            <a:ext cx="8264544" cy="3128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ts val="3000"/>
              </a:lnSpc>
              <a:defRPr/>
            </a:pPr>
            <a:r>
              <a:rPr lang="en-US" altLang="zh-CN" dirty="0"/>
              <a:t>Python </a:t>
            </a:r>
            <a:r>
              <a:rPr lang="zh-CN" altLang="en-US" dirty="0"/>
              <a:t>支持 </a:t>
            </a:r>
            <a:r>
              <a:rPr lang="en-US" altLang="zh-CN" dirty="0"/>
              <a:t>3 </a:t>
            </a:r>
            <a:r>
              <a:rPr lang="zh-CN" altLang="en-US" dirty="0"/>
              <a:t>种不同的数字类型。 </a:t>
            </a:r>
            <a:endParaRPr lang="en-US" altLang="zh-CN" dirty="0"/>
          </a:p>
          <a:p>
            <a:pPr indent="457200">
              <a:lnSpc>
                <a:spcPts val="3000"/>
              </a:lnSpc>
              <a:defRPr/>
            </a:pPr>
            <a:r>
              <a:rPr lang="zh-CN" altLang="en-US" dirty="0"/>
              <a:t>（</a:t>
            </a:r>
            <a:r>
              <a:rPr lang="en-US" altLang="zh-CN" dirty="0"/>
              <a:t>1</a:t>
            </a:r>
            <a:r>
              <a:rPr lang="zh-CN" altLang="en-US" dirty="0"/>
              <a:t>）整数类型（</a:t>
            </a:r>
            <a:r>
              <a:rPr lang="en-US" altLang="zh-CN" dirty="0"/>
              <a:t>int</a:t>
            </a:r>
            <a:r>
              <a:rPr lang="zh-CN" altLang="en-US" dirty="0"/>
              <a:t>）：通常被称为整型或整数，是正或负整数，不带小数点。</a:t>
            </a:r>
            <a:r>
              <a:rPr lang="en-US" altLang="zh-CN" dirty="0"/>
              <a:t>Python 3 </a:t>
            </a:r>
            <a:r>
              <a:rPr lang="zh-CN" altLang="en-US" dirty="0"/>
              <a:t>中的整型没有大小限制，可以当作 </a:t>
            </a:r>
            <a:r>
              <a:rPr lang="en-US" altLang="zh-CN" dirty="0"/>
              <a:t>long </a:t>
            </a:r>
            <a:r>
              <a:rPr lang="zh-CN" altLang="en-US" dirty="0"/>
              <a:t>类型使用；所以 </a:t>
            </a:r>
            <a:r>
              <a:rPr lang="en-US" altLang="zh-CN" dirty="0"/>
              <a:t>Python 3 </a:t>
            </a:r>
            <a:r>
              <a:rPr lang="zh-CN" altLang="en-US" dirty="0"/>
              <a:t>没有 </a:t>
            </a:r>
            <a:r>
              <a:rPr lang="en-US" altLang="zh-CN" dirty="0"/>
              <a:t>Python 2 </a:t>
            </a:r>
            <a:r>
              <a:rPr lang="zh-CN" altLang="en-US" dirty="0"/>
              <a:t>中的 </a:t>
            </a:r>
            <a:r>
              <a:rPr lang="en-US" altLang="zh-CN" dirty="0"/>
              <a:t>long </a:t>
            </a:r>
            <a:r>
              <a:rPr lang="zh-CN" altLang="en-US" dirty="0"/>
              <a:t>类型。 </a:t>
            </a:r>
            <a:endParaRPr lang="en-US" altLang="zh-CN" dirty="0"/>
          </a:p>
          <a:p>
            <a:pPr indent="457200">
              <a:lnSpc>
                <a:spcPts val="3000"/>
              </a:lnSpc>
              <a:defRPr/>
            </a:pPr>
            <a:r>
              <a:rPr lang="zh-CN" altLang="en-US" dirty="0"/>
              <a:t>（</a:t>
            </a:r>
            <a:r>
              <a:rPr lang="en-US" altLang="zh-CN" dirty="0"/>
              <a:t>2</a:t>
            </a:r>
            <a:r>
              <a:rPr lang="zh-CN" altLang="en-US" dirty="0"/>
              <a:t>）浮点型（</a:t>
            </a:r>
            <a:r>
              <a:rPr lang="en-US" altLang="zh-CN" dirty="0"/>
              <a:t>float</a:t>
            </a:r>
            <a:r>
              <a:rPr lang="zh-CN" altLang="en-US" dirty="0"/>
              <a:t>）：浮点型由整数部分与小数部分组成，也可以使用科学计数法表 示（例如，</a:t>
            </a:r>
            <a:r>
              <a:rPr lang="en-US" altLang="zh-CN" dirty="0"/>
              <a:t>2.5e2 = 2.5×102 = 250</a:t>
            </a:r>
            <a:r>
              <a:rPr lang="zh-CN" altLang="en-US" dirty="0"/>
              <a:t>）。 </a:t>
            </a:r>
            <a:endParaRPr lang="en-US" altLang="zh-CN" dirty="0"/>
          </a:p>
          <a:p>
            <a:pPr indent="457200">
              <a:lnSpc>
                <a:spcPts val="3000"/>
              </a:lnSpc>
              <a:defRPr/>
            </a:pPr>
            <a:r>
              <a:rPr lang="zh-CN" altLang="en-US" dirty="0"/>
              <a:t>（</a:t>
            </a:r>
            <a:r>
              <a:rPr lang="en-US" altLang="zh-CN" dirty="0"/>
              <a:t>3</a:t>
            </a:r>
            <a:r>
              <a:rPr lang="zh-CN" altLang="en-US" dirty="0"/>
              <a:t>）复数（</a:t>
            </a:r>
            <a:r>
              <a:rPr lang="en-US" altLang="zh-CN" dirty="0"/>
              <a:t>complex</a:t>
            </a:r>
            <a:r>
              <a:rPr lang="zh-CN" altLang="en-US" dirty="0"/>
              <a:t>）：复数由实数部分和虚数部分构成，可以用 </a:t>
            </a:r>
            <a:r>
              <a:rPr lang="en-US" altLang="zh-CN" dirty="0" err="1"/>
              <a:t>a+bj</a:t>
            </a:r>
            <a:r>
              <a:rPr lang="zh-CN" altLang="en-US" dirty="0"/>
              <a:t>，或者 </a:t>
            </a:r>
            <a:r>
              <a:rPr lang="en-US" altLang="zh-CN" dirty="0"/>
              <a:t>complex(</a:t>
            </a:r>
            <a:r>
              <a:rPr lang="en-US" altLang="zh-CN" dirty="0" err="1"/>
              <a:t>a,b</a:t>
            </a:r>
            <a:r>
              <a:rPr lang="en-US" altLang="zh-CN" dirty="0"/>
              <a:t>) </a:t>
            </a:r>
            <a:r>
              <a:rPr lang="zh-CN" altLang="en-US" dirty="0"/>
              <a:t>表示，复数的实部 </a:t>
            </a:r>
            <a:r>
              <a:rPr lang="en-US" altLang="zh-CN" dirty="0"/>
              <a:t>a </a:t>
            </a:r>
            <a:r>
              <a:rPr lang="zh-CN" altLang="en-US" dirty="0"/>
              <a:t>和虚部 </a:t>
            </a:r>
            <a:r>
              <a:rPr lang="en-US" altLang="zh-CN" dirty="0"/>
              <a:t>b </a:t>
            </a:r>
            <a:r>
              <a:rPr lang="zh-CN" altLang="en-US" dirty="0"/>
              <a:t>都是浮点型，代码如下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3" name="文本占位符 5"/>
          <p:cNvSpPr>
            <a:spLocks noGrp="1"/>
          </p:cNvSpPr>
          <p:nvPr/>
        </p:nvSpPr>
        <p:spPr>
          <a:xfrm>
            <a:off x="947698" y="874932"/>
            <a:ext cx="3207613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3.1.1 </a:t>
            </a:r>
            <a:r>
              <a:rPr lang="zh-CN" altLang="en-US" dirty="0"/>
              <a:t>数字的表示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1866656" y="4504223"/>
            <a:ext cx="51165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&gt;&gt;&gt; a = 1 		# </a:t>
            </a:r>
            <a:r>
              <a:rPr lang="zh-CN" altLang="en-US" sz="1800" kern="100" dirty="0">
                <a:solidFill>
                  <a:srgbClr val="00B0F0"/>
                </a:solidFill>
                <a:latin typeface="+mn-ea"/>
              </a:rPr>
              <a:t>整型 </a:t>
            </a:r>
            <a:endParaRPr lang="zh-CN" altLang="en-US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&gt;&gt;&gt; b = 1.0 		# </a:t>
            </a:r>
            <a:r>
              <a:rPr lang="zh-CN" altLang="en-US" sz="1800" kern="100" dirty="0">
                <a:solidFill>
                  <a:srgbClr val="00B0F0"/>
                </a:solidFill>
                <a:latin typeface="+mn-ea"/>
              </a:rPr>
              <a:t>浮点型 </a:t>
            </a:r>
            <a:endParaRPr lang="zh-CN" altLang="en-US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&gt;&gt;&gt; c = 2+4j 		# </a:t>
            </a:r>
            <a:r>
              <a:rPr lang="zh-CN" altLang="en-US" sz="1800" kern="100" dirty="0">
                <a:solidFill>
                  <a:srgbClr val="00B0F0"/>
                </a:solidFill>
                <a:latin typeface="+mn-ea"/>
              </a:rPr>
              <a:t>复数 </a:t>
            </a:r>
            <a:endParaRPr lang="zh-CN" altLang="en-US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&gt;&gt;&gt; d = complex(2,4) 	# </a:t>
            </a:r>
            <a:r>
              <a:rPr lang="zh-CN" altLang="en-US" sz="1800" kern="100" dirty="0">
                <a:solidFill>
                  <a:srgbClr val="00B0F0"/>
                </a:solidFill>
                <a:latin typeface="+mn-ea"/>
              </a:rPr>
              <a:t>复数 </a:t>
            </a:r>
            <a:endParaRPr lang="zh-CN" altLang="en-US" dirty="0"/>
          </a:p>
        </p:txBody>
      </p:sp>
    </p:spTree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4283" y="1419323"/>
            <a:ext cx="829543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使用大括号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{ }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或者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set()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创建非空集合，格式为：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sample_set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= {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值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1, 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值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2, 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值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3, ……, 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值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n}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sample_set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= set([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值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1, 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值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2, 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值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3, ……, 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值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n])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创建一个不可变集合，格式为：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sample_set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= </a:t>
            </a: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frozenset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([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值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1, 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值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2, 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值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3, ……, 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值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n])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举例如下：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sample_set1 = {1, 2, 3, 4, 5}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sample_set2 = {'a', 'b', 'c', 'd', 'e'}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sample_set3 = {'Beijing', 'Tianjin', 'Shanghai', 'Nanjing', 'Chongqing'}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sample_set4 = set([11, 22, 33, 44, 55])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sample_set5 = </a:t>
            </a: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frozenset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(['CHS', 'ENG', '', '', '',])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创建不可变集合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但创建空集合时必须使用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set()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，格式：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emptyset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= set()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947698" y="874932"/>
            <a:ext cx="3207613" cy="544391"/>
          </a:xfrm>
        </p:spPr>
        <p:txBody>
          <a:bodyPr/>
          <a:lstStyle/>
          <a:p>
            <a:r>
              <a:rPr lang="en-US" altLang="zh-CN" dirty="0"/>
              <a:t>3.5.1 </a:t>
            </a:r>
            <a:r>
              <a:rPr lang="zh-CN" altLang="en-US" dirty="0"/>
              <a:t>创建集合</a:t>
            </a:r>
            <a:endParaRPr lang="zh-CN" altLang="en-US" dirty="0"/>
          </a:p>
        </p:txBody>
      </p:sp>
      <p:sp>
        <p:nvSpPr>
          <p:cNvPr id="7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3.5 </a:t>
            </a:r>
            <a:r>
              <a:rPr lang="zh-CN" altLang="en-US" dirty="0"/>
              <a:t>集合</a:t>
            </a:r>
            <a:endParaRPr lang="zh-CN" altLang="en-US" dirty="0"/>
          </a:p>
        </p:txBody>
      </p:sp>
      <p:sp>
        <p:nvSpPr>
          <p:cNvPr id="8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4283" y="1419323"/>
            <a:ext cx="82954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集合的一个显著的特点就是可以去掉重复的元素，例如：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sample_set6 = {1, 2, 3, 4, 5, 1, 2, 3, 4,}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 (sample_set6)         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输出去掉重复的元素的集合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{1, 2, 3, 4, 5}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947698" y="874932"/>
            <a:ext cx="3207613" cy="544391"/>
          </a:xfrm>
        </p:spPr>
        <p:txBody>
          <a:bodyPr/>
          <a:lstStyle/>
          <a:p>
            <a:r>
              <a:rPr lang="en-US" altLang="zh-CN" dirty="0"/>
              <a:t>3.5.2 </a:t>
            </a:r>
            <a:r>
              <a:rPr lang="zh-CN" altLang="en-US" dirty="0"/>
              <a:t>使用集合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947698" y="2705724"/>
            <a:ext cx="59204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可以使用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len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()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函数来获得集合中元素的数量，例如：</a:t>
            </a:r>
            <a:endParaRPr lang="zh-CN" altLang="en-US" dirty="0"/>
          </a:p>
          <a:p>
            <a:r>
              <a:rPr lang="en-US" altLang="zh-CN" dirty="0">
                <a:solidFill>
                  <a:srgbClr val="00B0F0"/>
                </a:solidFill>
              </a:rPr>
              <a:t>&gt;&gt;&gt; sample_set6 = {1, 2, 3, 4, 5, 1, 2, 3, 4,}</a:t>
            </a:r>
            <a:endParaRPr lang="en-US" altLang="zh-CN" dirty="0">
              <a:solidFill>
                <a:srgbClr val="00B0F0"/>
              </a:solidFill>
            </a:endParaRPr>
          </a:p>
          <a:p>
            <a:r>
              <a:rPr lang="en-US" altLang="zh-CN" dirty="0">
                <a:solidFill>
                  <a:srgbClr val="00B0F0"/>
                </a:solidFill>
              </a:rPr>
              <a:t>&gt;&gt;&gt; </a:t>
            </a:r>
            <a:r>
              <a:rPr lang="en-US" altLang="zh-CN" dirty="0" err="1">
                <a:solidFill>
                  <a:srgbClr val="00B0F0"/>
                </a:solidFill>
              </a:rPr>
              <a:t>len</a:t>
            </a:r>
            <a:r>
              <a:rPr lang="en-US" altLang="zh-CN" dirty="0">
                <a:solidFill>
                  <a:srgbClr val="00B0F0"/>
                </a:solidFill>
              </a:rPr>
              <a:t>(sample_set6)                  #</a:t>
            </a:r>
            <a:r>
              <a:rPr lang="zh-CN" altLang="en-US" dirty="0">
                <a:solidFill>
                  <a:srgbClr val="00B0F0"/>
                </a:solidFill>
              </a:rPr>
              <a:t>输出集合的元素数量</a:t>
            </a:r>
            <a:endParaRPr lang="zh-CN" altLang="en-US" dirty="0">
              <a:solidFill>
                <a:srgbClr val="00B0F0"/>
              </a:solidFill>
            </a:endParaRPr>
          </a:p>
          <a:p>
            <a:r>
              <a:rPr lang="en-US" altLang="zh-CN" dirty="0">
                <a:solidFill>
                  <a:srgbClr val="00B0F0"/>
                </a:solidFill>
              </a:rPr>
              <a:t>5</a:t>
            </a:r>
            <a:endParaRPr lang="en-US" altLang="zh-CN" dirty="0">
              <a:solidFill>
                <a:srgbClr val="00B0F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63256" y="5375615"/>
            <a:ext cx="6013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注意：这里集合的元素数量，是去掉重复元素之后的数量。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3.5 </a:t>
            </a:r>
            <a:r>
              <a:rPr lang="zh-CN" altLang="en-US" dirty="0"/>
              <a:t>集合</a:t>
            </a:r>
            <a:endParaRPr lang="zh-CN" altLang="en-US" dirty="0"/>
          </a:p>
        </p:txBody>
      </p:sp>
      <p:sp>
        <p:nvSpPr>
          <p:cNvPr id="9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4283" y="1419323"/>
            <a:ext cx="829543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集合是无序的，因此没有“索引”或者“键”来指定调用某个元素，但可以使用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for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循环输出集合的元素，例如：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sample_set6 = {1, 2, 3, 4, 5, 1, 2, 3, 4,}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for x in sample_set6: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print (x)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947698" y="874932"/>
            <a:ext cx="3207613" cy="544391"/>
          </a:xfrm>
        </p:spPr>
        <p:txBody>
          <a:bodyPr/>
          <a:lstStyle/>
          <a:p>
            <a:r>
              <a:rPr lang="en-US" altLang="zh-CN" dirty="0"/>
              <a:t>3.5.2 </a:t>
            </a:r>
            <a:r>
              <a:rPr lang="zh-CN" altLang="en-US" dirty="0"/>
              <a:t>使用集合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1290676" y="4967882"/>
            <a:ext cx="6140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注意：这里输出的集合的元素，也是去掉重复元素之后的。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3.5 </a:t>
            </a:r>
            <a:r>
              <a:rPr lang="zh-CN" altLang="en-US" dirty="0"/>
              <a:t>集合</a:t>
            </a:r>
            <a:endParaRPr lang="zh-CN" altLang="en-US" dirty="0"/>
          </a:p>
        </p:txBody>
      </p:sp>
      <p:sp>
        <p:nvSpPr>
          <p:cNvPr id="8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4283" y="1419323"/>
            <a:ext cx="82954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向集合中添加一个元素，可以使用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add()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方法，即把需要添加的内容作为一个元素（整体），加入到集合中，格式为：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setname.add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元素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向集合中添加多个元素，可以使用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update()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方法，将另一个类型中的元素拆分后，添加到原集合中，格式为：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setname.update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(others)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947698" y="874932"/>
            <a:ext cx="3207613" cy="544391"/>
          </a:xfrm>
        </p:spPr>
        <p:txBody>
          <a:bodyPr/>
          <a:lstStyle/>
          <a:p>
            <a:r>
              <a:rPr lang="en-US" altLang="zh-CN" dirty="0"/>
              <a:t>3.5.2 </a:t>
            </a:r>
            <a:r>
              <a:rPr lang="zh-CN" altLang="en-US" dirty="0"/>
              <a:t>使用集合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947698" y="3173649"/>
            <a:ext cx="76449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两种增加集合元素的方法，对可变集合有效，例如：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zh-CN" dirty="0">
                <a:solidFill>
                  <a:srgbClr val="00B0F0"/>
                </a:solidFill>
              </a:rPr>
              <a:t>&gt;&gt;&gt; sample_set1 = {1, 2, 3, 4, 5}</a:t>
            </a:r>
            <a:endParaRPr lang="en-US" altLang="zh-CN" dirty="0">
              <a:solidFill>
                <a:srgbClr val="00B0F0"/>
              </a:solidFill>
            </a:endParaRPr>
          </a:p>
          <a:p>
            <a:r>
              <a:rPr lang="en-US" altLang="zh-CN" dirty="0">
                <a:solidFill>
                  <a:srgbClr val="00B0F0"/>
                </a:solidFill>
              </a:rPr>
              <a:t>&gt;&gt;&gt; sample_set1.add(6)              #</a:t>
            </a:r>
            <a:r>
              <a:rPr lang="zh-CN" altLang="en-US" dirty="0">
                <a:solidFill>
                  <a:srgbClr val="00B0F0"/>
                </a:solidFill>
              </a:rPr>
              <a:t>使用</a:t>
            </a:r>
            <a:r>
              <a:rPr lang="en-US" altLang="zh-CN" dirty="0">
                <a:solidFill>
                  <a:srgbClr val="00B0F0"/>
                </a:solidFill>
              </a:rPr>
              <a:t>add</a:t>
            </a:r>
            <a:r>
              <a:rPr lang="zh-CN" altLang="en-US" dirty="0">
                <a:solidFill>
                  <a:srgbClr val="00B0F0"/>
                </a:solidFill>
              </a:rPr>
              <a:t>方法添加元素到集合</a:t>
            </a:r>
            <a:endParaRPr lang="zh-CN" altLang="en-US" dirty="0">
              <a:solidFill>
                <a:srgbClr val="00B0F0"/>
              </a:solidFill>
            </a:endParaRPr>
          </a:p>
          <a:p>
            <a:r>
              <a:rPr lang="en-US" altLang="zh-CN" dirty="0">
                <a:solidFill>
                  <a:srgbClr val="00B0F0"/>
                </a:solidFill>
              </a:rPr>
              <a:t>&gt;&gt;&gt; print ("after being added, the set is: ", sample_set1)</a:t>
            </a:r>
            <a:endParaRPr lang="en-US" altLang="zh-CN" dirty="0">
              <a:solidFill>
                <a:srgbClr val="00B0F0"/>
              </a:solidFill>
            </a:endParaRPr>
          </a:p>
          <a:p>
            <a:r>
              <a:rPr lang="en-US" altLang="zh-CN" dirty="0">
                <a:solidFill>
                  <a:srgbClr val="00B0F0"/>
                </a:solidFill>
              </a:rPr>
              <a:t>after being added, the set is:  {1, 2, 3, 4, 5, 6}</a:t>
            </a:r>
            <a:endParaRPr lang="en-US" altLang="zh-CN" dirty="0">
              <a:solidFill>
                <a:srgbClr val="00B0F0"/>
              </a:solidFill>
            </a:endParaRPr>
          </a:p>
          <a:p>
            <a:r>
              <a:rPr lang="en-US" altLang="zh-CN" dirty="0">
                <a:solidFill>
                  <a:srgbClr val="00B0F0"/>
                </a:solidFill>
              </a:rPr>
              <a:t>&gt;&gt;&gt; sample_set1.update('python')     #</a:t>
            </a:r>
            <a:r>
              <a:rPr lang="zh-CN" altLang="en-US" dirty="0">
                <a:solidFill>
                  <a:srgbClr val="00B0F0"/>
                </a:solidFill>
              </a:rPr>
              <a:t>使用</a:t>
            </a:r>
            <a:r>
              <a:rPr lang="en-US" altLang="zh-CN" dirty="0">
                <a:solidFill>
                  <a:srgbClr val="00B0F0"/>
                </a:solidFill>
              </a:rPr>
              <a:t>update</a:t>
            </a:r>
            <a:r>
              <a:rPr lang="zh-CN" altLang="en-US" dirty="0">
                <a:solidFill>
                  <a:srgbClr val="00B0F0"/>
                </a:solidFill>
              </a:rPr>
              <a:t>方法添加另一个集合</a:t>
            </a:r>
            <a:endParaRPr lang="zh-CN" altLang="en-US" dirty="0">
              <a:solidFill>
                <a:srgbClr val="00B0F0"/>
              </a:solidFill>
            </a:endParaRPr>
          </a:p>
          <a:p>
            <a:r>
              <a:rPr lang="en-US" altLang="zh-CN" dirty="0">
                <a:solidFill>
                  <a:srgbClr val="00B0F0"/>
                </a:solidFill>
              </a:rPr>
              <a:t>&gt;&gt;&gt; print ("after being updated, the set is:", sample_set1)</a:t>
            </a:r>
            <a:endParaRPr lang="en-US" altLang="zh-CN" dirty="0">
              <a:solidFill>
                <a:srgbClr val="00B0F0"/>
              </a:solidFill>
            </a:endParaRPr>
          </a:p>
          <a:p>
            <a:r>
              <a:rPr lang="en-US" altLang="zh-CN" dirty="0">
                <a:solidFill>
                  <a:srgbClr val="00B0F0"/>
                </a:solidFill>
              </a:rPr>
              <a:t>after being updated, the set is: {'y', 1, 2, 3, 4, 5, 6, 'p', 't', 'n', 'o', 'h', }</a:t>
            </a:r>
            <a:endParaRPr lang="en-US" altLang="zh-CN" dirty="0">
              <a:solidFill>
                <a:srgbClr val="00B0F0"/>
              </a:solidFill>
            </a:endParaRPr>
          </a:p>
        </p:txBody>
      </p:sp>
      <p:sp>
        <p:nvSpPr>
          <p:cNvPr id="7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3.5 </a:t>
            </a:r>
            <a:r>
              <a:rPr lang="zh-CN" altLang="en-US" dirty="0"/>
              <a:t>集合</a:t>
            </a:r>
            <a:endParaRPr lang="zh-CN" altLang="en-US" dirty="0"/>
          </a:p>
        </p:txBody>
      </p:sp>
      <p:sp>
        <p:nvSpPr>
          <p:cNvPr id="8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4283" y="1419323"/>
            <a:ext cx="829543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集合可以被用来做成员测试，使用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not in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检查某个元素是否属于某个集合，例如：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sample_set1 = {1, 2, 3, 4, 5}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sample_set2 = {'a', 'b', 'c', 'd', 'e'}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3 in sample_set1      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判断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是否在集合中，是则返回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True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True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'c' not in sample_set2  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判断“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没有在集合中” 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False                      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如果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在该集合中，返回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False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否则返回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True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947698" y="874932"/>
            <a:ext cx="3207613" cy="544391"/>
          </a:xfrm>
        </p:spPr>
        <p:txBody>
          <a:bodyPr/>
          <a:lstStyle/>
          <a:p>
            <a:r>
              <a:rPr lang="en-US" altLang="zh-CN" dirty="0"/>
              <a:t>3.5.2 </a:t>
            </a:r>
            <a:r>
              <a:rPr lang="zh-CN" altLang="en-US" dirty="0"/>
              <a:t>使用集合</a:t>
            </a:r>
            <a:endParaRPr lang="zh-CN" altLang="en-US" dirty="0"/>
          </a:p>
        </p:txBody>
      </p:sp>
      <p:sp>
        <p:nvSpPr>
          <p:cNvPr id="7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3.5 </a:t>
            </a:r>
            <a:r>
              <a:rPr lang="zh-CN" altLang="en-US" dirty="0"/>
              <a:t>集合</a:t>
            </a:r>
            <a:endParaRPr lang="zh-CN" altLang="en-US" dirty="0"/>
          </a:p>
        </p:txBody>
      </p:sp>
      <p:sp>
        <p:nvSpPr>
          <p:cNvPr id="8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4283" y="1419323"/>
            <a:ext cx="829543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集合之间可以做集合运算，求差集（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difference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）、并集（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union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）、交集（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intersection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）、对称差集（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symmetric difference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sample_set7 = {'C', 'D', 'E', 'F', 'G'}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sample_set8 = {'E', 'F', 'G', 'A', 'B'}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sample_set7 - sample_set8                 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差集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{'D', 'C'}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sample_set7 | sample_set8                 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并集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{'A', 'G', 'B', 'F', 'E', 'D', 'C'}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sample_set7 &amp; sample_set8                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交集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{'E', 'G', 'F'}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sample_set7 ^ sample_set8                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对称差集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{'A', 'B', 'D', 'C'}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947698" y="874932"/>
            <a:ext cx="3207613" cy="544391"/>
          </a:xfrm>
        </p:spPr>
        <p:txBody>
          <a:bodyPr/>
          <a:lstStyle/>
          <a:p>
            <a:r>
              <a:rPr lang="en-US" altLang="zh-CN" dirty="0"/>
              <a:t>3.5.2 </a:t>
            </a:r>
            <a:r>
              <a:rPr lang="zh-CN" altLang="en-US" dirty="0"/>
              <a:t>使用集合</a:t>
            </a:r>
            <a:endParaRPr lang="zh-CN" altLang="en-US" dirty="0"/>
          </a:p>
        </p:txBody>
      </p:sp>
      <p:sp>
        <p:nvSpPr>
          <p:cNvPr id="7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3.5 </a:t>
            </a:r>
            <a:r>
              <a:rPr lang="zh-CN" altLang="en-US" dirty="0"/>
              <a:t>集合</a:t>
            </a:r>
            <a:endParaRPr lang="zh-CN" altLang="en-US" dirty="0"/>
          </a:p>
        </p:txBody>
      </p:sp>
      <p:sp>
        <p:nvSpPr>
          <p:cNvPr id="8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4283" y="1154339"/>
            <a:ext cx="829543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可以使用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remove()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方法删除集合中的元素，格式为：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setname.remove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元素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可使用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del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方法删除集合，格式为：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del </a:t>
            </a: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setname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举例如下：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sample_set1 = {1, 2, 3, 4, 5}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sample_set1.remove(1)    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remove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方法删除元素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 (sample_set1)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{2, 3, 4, 5}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sample_set1.clear()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 (sample_set1)        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清空集合中的元素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set()	                      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返回结果为空集合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del sample_set1           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删除集合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 (sample_set1)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Traceback (most recent call last):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系统报告，该集合未定义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File "&lt;pyshell#64&gt;", line 1, in &lt;module&gt;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print (sample_set1)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NameError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name 'sample_set1' is not defined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947698" y="874932"/>
            <a:ext cx="3207613" cy="544391"/>
          </a:xfrm>
        </p:spPr>
        <p:txBody>
          <a:bodyPr/>
          <a:lstStyle/>
          <a:p>
            <a:r>
              <a:rPr lang="en-US" altLang="zh-CN" dirty="0"/>
              <a:t>3.5.3 </a:t>
            </a:r>
            <a:r>
              <a:rPr lang="zh-CN" altLang="en-US" dirty="0"/>
              <a:t>删除元素和集合</a:t>
            </a:r>
            <a:endParaRPr lang="zh-CN" altLang="en-US" dirty="0"/>
          </a:p>
        </p:txBody>
      </p:sp>
      <p:sp>
        <p:nvSpPr>
          <p:cNvPr id="7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3.5 </a:t>
            </a:r>
            <a:r>
              <a:rPr lang="zh-CN" altLang="en-US" dirty="0"/>
              <a:t>集合</a:t>
            </a:r>
            <a:endParaRPr lang="zh-CN" altLang="en-US" dirty="0"/>
          </a:p>
        </p:txBody>
      </p:sp>
      <p:sp>
        <p:nvSpPr>
          <p:cNvPr id="8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890947" y="750560"/>
            <a:ext cx="3207613" cy="544391"/>
          </a:xfrm>
        </p:spPr>
        <p:txBody>
          <a:bodyPr/>
          <a:lstStyle/>
          <a:p>
            <a:r>
              <a:rPr lang="en-US" altLang="zh-CN" dirty="0"/>
              <a:t>3.5.4 </a:t>
            </a:r>
            <a:r>
              <a:rPr lang="zh-CN" altLang="en-US" dirty="0"/>
              <a:t>集合的方法</a:t>
            </a:r>
            <a:endParaRPr lang="zh-CN" altLang="en-US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221415" y="1022755"/>
          <a:ext cx="8701170" cy="57751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97898"/>
                <a:gridCol w="4803272"/>
              </a:tblGrid>
              <a:tr h="189148">
                <a:tc>
                  <a:txBody>
                    <a:bodyPr/>
                    <a:lstStyle/>
                    <a:p>
                      <a:pPr marL="11430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kern="0">
                          <a:effectLst/>
                        </a:rPr>
                        <a:t>方法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7358" marR="47358" marT="0" marB="0" anchor="ctr"/>
                </a:tc>
                <a:tc>
                  <a:txBody>
                    <a:bodyPr/>
                    <a:lstStyle/>
                    <a:p>
                      <a:pPr marL="11430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kern="0">
                          <a:effectLst/>
                        </a:rPr>
                        <a:t>说明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7358" marR="47358" marT="0" marB="0" anchor="ctr"/>
                </a:tc>
              </a:tr>
              <a:tr h="189148">
                <a:tc>
                  <a:txBody>
                    <a:bodyPr/>
                    <a:lstStyle/>
                    <a:p>
                      <a:pPr marL="1143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len(ss)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7358" marR="47358" marT="0" marB="0" anchor="ctr"/>
                </a:tc>
                <a:tc>
                  <a:txBody>
                    <a:bodyPr/>
                    <a:lstStyle/>
                    <a:p>
                      <a:pPr marL="1143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返回集合的元素个数</a:t>
                      </a:r>
                      <a:endParaRPr lang="zh-CN" sz="16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7358" marR="47358" marT="0" marB="0" anchor="ctr"/>
                </a:tc>
              </a:tr>
              <a:tr h="317436">
                <a:tc>
                  <a:txBody>
                    <a:bodyPr/>
                    <a:lstStyle/>
                    <a:p>
                      <a:pPr marL="1143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x in ss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7358" marR="47358" marT="0" marB="0" anchor="ctr"/>
                </a:tc>
                <a:tc>
                  <a:txBody>
                    <a:bodyPr/>
                    <a:lstStyle/>
                    <a:p>
                      <a:pPr marL="1143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测试</a:t>
                      </a:r>
                      <a:r>
                        <a:rPr lang="en-US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x</a:t>
                      </a: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是否是集合</a:t>
                      </a:r>
                      <a:r>
                        <a:rPr lang="en-US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ss</a:t>
                      </a: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中的元素，返回</a:t>
                      </a:r>
                      <a:r>
                        <a:rPr lang="en-US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True</a:t>
                      </a: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或</a:t>
                      </a:r>
                      <a:r>
                        <a:rPr lang="en-US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False</a:t>
                      </a:r>
                      <a:endParaRPr lang="en-US" sz="16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7358" marR="47358" marT="0" marB="0" anchor="ctr"/>
                </a:tc>
              </a:tr>
              <a:tr h="317436">
                <a:tc>
                  <a:txBody>
                    <a:bodyPr/>
                    <a:lstStyle/>
                    <a:p>
                      <a:pPr marL="1143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x not in ss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7358" marR="47358" marT="0" marB="0" anchor="ctr"/>
                </a:tc>
                <a:tc>
                  <a:txBody>
                    <a:bodyPr/>
                    <a:lstStyle/>
                    <a:p>
                      <a:pPr marL="1143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如果</a:t>
                      </a:r>
                      <a:r>
                        <a:rPr lang="en-US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x</a:t>
                      </a: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不在集合</a:t>
                      </a:r>
                      <a:r>
                        <a:rPr lang="en-US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ss</a:t>
                      </a: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中，返回</a:t>
                      </a:r>
                      <a:r>
                        <a:rPr lang="en-US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True</a:t>
                      </a: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，否则返回</a:t>
                      </a:r>
                      <a:r>
                        <a:rPr lang="en-US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False</a:t>
                      </a:r>
                      <a:endParaRPr lang="en-US" sz="16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7358" marR="47358" marT="0" marB="0" anchor="ctr"/>
                </a:tc>
              </a:tr>
              <a:tr h="317436">
                <a:tc>
                  <a:txBody>
                    <a:bodyPr/>
                    <a:lstStyle/>
                    <a:p>
                      <a:pPr marL="1143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ss.isdisjoint(otherset)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7358" marR="47358" marT="0" marB="0" anchor="ctr"/>
                </a:tc>
                <a:tc>
                  <a:txBody>
                    <a:bodyPr/>
                    <a:lstStyle/>
                    <a:p>
                      <a:pPr marL="1143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当集合</a:t>
                      </a:r>
                      <a:r>
                        <a:rPr lang="en-US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ss</a:t>
                      </a: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与另一集合</a:t>
                      </a:r>
                      <a:r>
                        <a:rPr lang="en-US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otherset</a:t>
                      </a: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不相交时，返回</a:t>
                      </a:r>
                      <a:r>
                        <a:rPr lang="en-US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True</a:t>
                      </a: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，否则返回</a:t>
                      </a:r>
                      <a:r>
                        <a:rPr lang="en-US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False</a:t>
                      </a:r>
                      <a:endParaRPr lang="en-US" sz="16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7358" marR="47358" marT="0" marB="0" anchor="ctr"/>
                </a:tc>
              </a:tr>
              <a:tr h="490440">
                <a:tc>
                  <a:txBody>
                    <a:bodyPr/>
                    <a:lstStyle/>
                    <a:p>
                      <a:pPr marL="1143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ss.issubset(otherset) </a:t>
                      </a:r>
                      <a:r>
                        <a:rPr lang="zh-CN" sz="1600" kern="0">
                          <a:effectLst/>
                        </a:rPr>
                        <a:t>或</a:t>
                      </a:r>
                      <a:r>
                        <a:rPr lang="en-US" sz="1600" kern="0">
                          <a:effectLst/>
                        </a:rPr>
                        <a:t> </a:t>
                      </a:r>
                      <a:br>
                        <a:rPr lang="en-US" sz="1600" kern="0">
                          <a:effectLst/>
                        </a:rPr>
                      </a:br>
                      <a:r>
                        <a:rPr lang="en-US" sz="1600" kern="0">
                          <a:effectLst/>
                        </a:rPr>
                        <a:t>ss &lt;= otherset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7358" marR="47358" marT="0" marB="0" anchor="ctr"/>
                </a:tc>
                <a:tc>
                  <a:txBody>
                    <a:bodyPr/>
                    <a:lstStyle/>
                    <a:p>
                      <a:pPr marL="1143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如果集合</a:t>
                      </a:r>
                      <a:r>
                        <a:rPr lang="en-US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ss</a:t>
                      </a: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是另一集合</a:t>
                      </a:r>
                      <a:r>
                        <a:rPr lang="en-US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otherset</a:t>
                      </a: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的子集，返回</a:t>
                      </a:r>
                      <a:r>
                        <a:rPr lang="en-US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True</a:t>
                      </a: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，否则返回</a:t>
                      </a:r>
                      <a:r>
                        <a:rPr lang="en-US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False</a:t>
                      </a:r>
                      <a:endParaRPr lang="en-US" sz="16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7358" marR="47358" marT="0" marB="0" anchor="ctr"/>
                </a:tc>
              </a:tr>
              <a:tr h="317436">
                <a:tc>
                  <a:txBody>
                    <a:bodyPr/>
                    <a:lstStyle/>
                    <a:p>
                      <a:pPr marL="1143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ss &lt; otherset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7358" marR="47358" marT="0" marB="0" anchor="ctr"/>
                </a:tc>
                <a:tc>
                  <a:txBody>
                    <a:bodyPr/>
                    <a:lstStyle/>
                    <a:p>
                      <a:pPr marL="1143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如果集合</a:t>
                      </a:r>
                      <a:r>
                        <a:rPr lang="en-US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ss</a:t>
                      </a: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是另一集合</a:t>
                      </a:r>
                      <a:r>
                        <a:rPr lang="en-US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otherset</a:t>
                      </a: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的真子集，返回</a:t>
                      </a:r>
                      <a:r>
                        <a:rPr lang="en-US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True</a:t>
                      </a: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，否则返回</a:t>
                      </a:r>
                      <a:r>
                        <a:rPr lang="en-US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False</a:t>
                      </a:r>
                      <a:endParaRPr lang="en-US" sz="16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7358" marR="47358" marT="0" marB="0" anchor="ctr"/>
                </a:tc>
              </a:tr>
              <a:tr h="490440">
                <a:tc>
                  <a:txBody>
                    <a:bodyPr/>
                    <a:lstStyle/>
                    <a:p>
                      <a:pPr marL="1143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ss.issuperset(otherset) </a:t>
                      </a:r>
                      <a:r>
                        <a:rPr lang="zh-CN" sz="1600" kern="0">
                          <a:effectLst/>
                        </a:rPr>
                        <a:t>或</a:t>
                      </a:r>
                      <a:br>
                        <a:rPr lang="en-US" sz="1600" kern="0">
                          <a:effectLst/>
                        </a:rPr>
                      </a:br>
                      <a:r>
                        <a:rPr lang="en-US" sz="1600" kern="0">
                          <a:effectLst/>
                        </a:rPr>
                        <a:t>ss &gt;= otherset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7358" marR="47358" marT="0" marB="0" anchor="ctr"/>
                </a:tc>
                <a:tc>
                  <a:txBody>
                    <a:bodyPr/>
                    <a:lstStyle/>
                    <a:p>
                      <a:pPr marL="1143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如果集合</a:t>
                      </a:r>
                      <a:r>
                        <a:rPr lang="en-US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ss</a:t>
                      </a: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是另一集合</a:t>
                      </a:r>
                      <a:r>
                        <a:rPr lang="en-US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otherset</a:t>
                      </a: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的父集，返回</a:t>
                      </a:r>
                      <a:r>
                        <a:rPr lang="en-US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True</a:t>
                      </a: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，否则返回</a:t>
                      </a:r>
                      <a:r>
                        <a:rPr lang="en-US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False</a:t>
                      </a:r>
                      <a:endParaRPr lang="en-US" sz="16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7358" marR="47358" marT="0" marB="0" anchor="ctr"/>
                </a:tc>
              </a:tr>
              <a:tr h="490592">
                <a:tc>
                  <a:txBody>
                    <a:bodyPr/>
                    <a:lstStyle/>
                    <a:p>
                      <a:pPr marL="1143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ss &gt; otherset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7358" marR="47358" marT="0" marB="0" anchor="ctr"/>
                </a:tc>
                <a:tc>
                  <a:txBody>
                    <a:bodyPr/>
                    <a:lstStyle/>
                    <a:p>
                      <a:pPr marL="1143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如果集合</a:t>
                      </a:r>
                      <a:r>
                        <a:rPr lang="en-US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ss</a:t>
                      </a: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是另一集合</a:t>
                      </a:r>
                      <a:r>
                        <a:rPr lang="en-US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otherset</a:t>
                      </a: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的父集，且</a:t>
                      </a:r>
                      <a:r>
                        <a:rPr lang="en-US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otherset</a:t>
                      </a: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是</a:t>
                      </a:r>
                      <a:r>
                        <a:rPr lang="en-US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ss</a:t>
                      </a: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的子集，则返回</a:t>
                      </a:r>
                      <a:r>
                        <a:rPr lang="en-US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True</a:t>
                      </a: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，否则返回</a:t>
                      </a:r>
                      <a:r>
                        <a:rPr lang="en-US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False</a:t>
                      </a:r>
                      <a:endParaRPr lang="en-US" sz="16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7358" marR="47358" marT="0" marB="0" anchor="ctr"/>
                </a:tc>
              </a:tr>
              <a:tr h="490440">
                <a:tc>
                  <a:txBody>
                    <a:bodyPr/>
                    <a:lstStyle/>
                    <a:p>
                      <a:pPr marL="1143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ss.union(*othersets) </a:t>
                      </a:r>
                      <a:r>
                        <a:rPr lang="zh-CN" sz="1600" kern="0">
                          <a:effectLst/>
                        </a:rPr>
                        <a:t>或</a:t>
                      </a:r>
                      <a:br>
                        <a:rPr lang="en-US" sz="1600" kern="0">
                          <a:effectLst/>
                        </a:rPr>
                      </a:br>
                      <a:r>
                        <a:rPr lang="en-US" sz="1600" kern="0">
                          <a:effectLst/>
                        </a:rPr>
                        <a:t>ss | otherset1 | otherset2 </a:t>
                      </a:r>
                      <a:r>
                        <a:rPr lang="zh-CN" sz="1600" kern="0">
                          <a:effectLst/>
                        </a:rPr>
                        <a:t>…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7358" marR="47358" marT="0" marB="0" anchor="ctr"/>
                </a:tc>
                <a:tc>
                  <a:txBody>
                    <a:bodyPr/>
                    <a:lstStyle/>
                    <a:p>
                      <a:pPr marL="1143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返回</a:t>
                      </a:r>
                      <a:r>
                        <a:rPr lang="en-US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ss</a:t>
                      </a: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和</a:t>
                      </a:r>
                      <a:r>
                        <a:rPr lang="en-US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othersets</a:t>
                      </a: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的并集，包含有</a:t>
                      </a:r>
                      <a:r>
                        <a:rPr lang="en-US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set</a:t>
                      </a: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和</a:t>
                      </a:r>
                      <a:r>
                        <a:rPr lang="en-US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othersets</a:t>
                      </a: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的所有元素</a:t>
                      </a:r>
                      <a:endParaRPr lang="zh-CN" sz="16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7358" marR="47358" marT="0" marB="0" anchor="ctr"/>
                </a:tc>
              </a:tr>
              <a:tr h="490440">
                <a:tc>
                  <a:txBody>
                    <a:bodyPr/>
                    <a:lstStyle/>
                    <a:p>
                      <a:pPr marL="1143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ss.intersection(*othersets)</a:t>
                      </a:r>
                      <a:r>
                        <a:rPr lang="zh-CN" sz="1600" kern="0">
                          <a:effectLst/>
                        </a:rPr>
                        <a:t>或</a:t>
                      </a:r>
                      <a:r>
                        <a:rPr lang="en-US" sz="1600" kern="0">
                          <a:effectLst/>
                        </a:rPr>
                        <a:t> </a:t>
                      </a:r>
                      <a:br>
                        <a:rPr lang="en-US" sz="1600" kern="0">
                          <a:effectLst/>
                        </a:rPr>
                      </a:br>
                      <a:r>
                        <a:rPr lang="en-US" sz="1600" kern="0">
                          <a:effectLst/>
                        </a:rPr>
                        <a:t>ss &amp; otherset1 &amp; otherset2 </a:t>
                      </a:r>
                      <a:r>
                        <a:rPr lang="zh-CN" sz="1600" kern="0">
                          <a:effectLst/>
                        </a:rPr>
                        <a:t>…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7358" marR="47358" marT="0" marB="0" anchor="ctr"/>
                </a:tc>
                <a:tc>
                  <a:txBody>
                    <a:bodyPr/>
                    <a:lstStyle/>
                    <a:p>
                      <a:pPr marL="1143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返回</a:t>
                      </a:r>
                      <a:r>
                        <a:rPr lang="en-US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ss</a:t>
                      </a: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和</a:t>
                      </a:r>
                      <a:r>
                        <a:rPr lang="en-US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othersets</a:t>
                      </a: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的交集，包含在</a:t>
                      </a:r>
                      <a:r>
                        <a:rPr lang="en-US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ss</a:t>
                      </a: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并且也在</a:t>
                      </a:r>
                      <a:r>
                        <a:rPr lang="en-US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othersets</a:t>
                      </a: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中的元素</a:t>
                      </a:r>
                      <a:endParaRPr lang="zh-CN" sz="16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7358" marR="47358" marT="0" marB="0" anchor="ctr"/>
                </a:tc>
              </a:tr>
              <a:tr h="490440">
                <a:tc>
                  <a:txBody>
                    <a:bodyPr/>
                    <a:lstStyle/>
                    <a:p>
                      <a:pPr marL="1143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ss.difference(*othersets) </a:t>
                      </a:r>
                      <a:r>
                        <a:rPr lang="zh-CN" sz="1600" kern="0">
                          <a:effectLst/>
                        </a:rPr>
                        <a:t>或</a:t>
                      </a:r>
                      <a:r>
                        <a:rPr lang="en-US" sz="1600" kern="0">
                          <a:effectLst/>
                        </a:rPr>
                        <a:t> </a:t>
                      </a:r>
                      <a:br>
                        <a:rPr lang="en-US" sz="1600" kern="0">
                          <a:effectLst/>
                        </a:rPr>
                      </a:br>
                      <a:r>
                        <a:rPr lang="en-US" sz="1600" kern="0">
                          <a:effectLst/>
                        </a:rPr>
                        <a:t>ss - otherset1 - otherset2 </a:t>
                      </a:r>
                      <a:r>
                        <a:rPr lang="zh-CN" sz="1600" kern="0">
                          <a:effectLst/>
                        </a:rPr>
                        <a:t>…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7358" marR="47358" marT="0" marB="0" anchor="ctr"/>
                </a:tc>
                <a:tc>
                  <a:txBody>
                    <a:bodyPr/>
                    <a:lstStyle/>
                    <a:p>
                      <a:pPr marL="1143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返回</a:t>
                      </a:r>
                      <a:r>
                        <a:rPr lang="en-US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ss</a:t>
                      </a: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与</a:t>
                      </a:r>
                      <a:r>
                        <a:rPr lang="en-US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othersets</a:t>
                      </a: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的差集，只包含在</a:t>
                      </a:r>
                      <a:r>
                        <a:rPr lang="en-US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ss</a:t>
                      </a: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中但不在</a:t>
                      </a:r>
                      <a:r>
                        <a:rPr lang="en-US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othersets</a:t>
                      </a: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中的元素</a:t>
                      </a:r>
                      <a:endParaRPr lang="zh-CN" sz="16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7358" marR="47358" marT="0" marB="0" anchor="ctr"/>
                </a:tc>
              </a:tr>
              <a:tr h="490592">
                <a:tc>
                  <a:txBody>
                    <a:bodyPr/>
                    <a:lstStyle/>
                    <a:p>
                      <a:pPr marL="1143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ss.symmetric_difference(otherset) </a:t>
                      </a:r>
                      <a:r>
                        <a:rPr lang="zh-CN" sz="1600" kern="0">
                          <a:effectLst/>
                        </a:rPr>
                        <a:t>或</a:t>
                      </a:r>
                      <a:r>
                        <a:rPr lang="en-US" sz="1600" kern="0">
                          <a:effectLst/>
                        </a:rPr>
                        <a:t> </a:t>
                      </a:r>
                      <a:br>
                        <a:rPr lang="en-US" sz="1600" kern="0">
                          <a:effectLst/>
                        </a:rPr>
                      </a:br>
                      <a:r>
                        <a:rPr lang="en-US" sz="1600" kern="0">
                          <a:effectLst/>
                        </a:rPr>
                        <a:t>set ^ otherset</a:t>
                      </a:r>
                      <a:endParaRPr lang="zh-CN" sz="16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7358" marR="47358" marT="0" marB="0" anchor="ctr"/>
                </a:tc>
                <a:tc>
                  <a:txBody>
                    <a:bodyPr/>
                    <a:lstStyle/>
                    <a:p>
                      <a:pPr marL="1143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返回</a:t>
                      </a:r>
                      <a:r>
                        <a:rPr lang="en-US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ss</a:t>
                      </a: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与</a:t>
                      </a:r>
                      <a:r>
                        <a:rPr lang="en-US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otherset</a:t>
                      </a: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的对称差集，只包含在</a:t>
                      </a:r>
                      <a:r>
                        <a:rPr lang="en-US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ss</a:t>
                      </a: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中但不在</a:t>
                      </a:r>
                      <a:r>
                        <a:rPr lang="en-US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othersets</a:t>
                      </a: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中，和不在</a:t>
                      </a:r>
                      <a:r>
                        <a:rPr lang="en-US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ss</a:t>
                      </a: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中但在</a:t>
                      </a:r>
                      <a:r>
                        <a:rPr lang="en-US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othersets</a:t>
                      </a:r>
                      <a:r>
                        <a:rPr lang="zh-CN" sz="16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中的元素</a:t>
                      </a:r>
                      <a:endParaRPr lang="zh-CN" sz="16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7358" marR="47358" marT="0" marB="0" anchor="ctr"/>
                </a:tc>
              </a:tr>
              <a:tr h="189082">
                <a:tc>
                  <a:txBody>
                    <a:bodyPr/>
                    <a:lstStyle/>
                    <a:p>
                      <a:pPr marL="1143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0" dirty="0" err="1">
                          <a:effectLst/>
                        </a:rPr>
                        <a:t>ss.copy</a:t>
                      </a:r>
                      <a:r>
                        <a:rPr lang="en-US" sz="1600" kern="0" dirty="0">
                          <a:effectLst/>
                        </a:rPr>
                        <a:t>()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7358" marR="47358" marT="0" marB="0" anchor="ctr"/>
                </a:tc>
                <a:tc>
                  <a:txBody>
                    <a:bodyPr/>
                    <a:lstStyle/>
                    <a:p>
                      <a:pPr marL="1143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返回集合</a:t>
                      </a:r>
                      <a:r>
                        <a:rPr lang="en-US" sz="1600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ss</a:t>
                      </a:r>
                      <a:r>
                        <a:rPr lang="zh-CN" sz="1600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的浅拷贝</a:t>
                      </a:r>
                      <a:endParaRPr lang="zh-CN" sz="1600" kern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7358" marR="47358" marT="0" marB="0" anchor="ctr"/>
                </a:tc>
              </a:tr>
            </a:tbl>
          </a:graphicData>
        </a:graphic>
      </p:graphicFrame>
      <p:sp>
        <p:nvSpPr>
          <p:cNvPr id="7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3.5 </a:t>
            </a:r>
            <a:r>
              <a:rPr lang="zh-CN" altLang="en-US" dirty="0"/>
              <a:t>集合</a:t>
            </a:r>
            <a:endParaRPr lang="zh-CN" altLang="en-US" dirty="0"/>
          </a:p>
        </p:txBody>
      </p:sp>
      <p:sp>
        <p:nvSpPr>
          <p:cNvPr id="8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947698" y="874932"/>
            <a:ext cx="3207613" cy="544391"/>
          </a:xfrm>
        </p:spPr>
        <p:txBody>
          <a:bodyPr/>
          <a:lstStyle/>
          <a:p>
            <a:r>
              <a:rPr lang="en-US" altLang="zh-CN" dirty="0"/>
              <a:t>3.5.4 </a:t>
            </a:r>
            <a:r>
              <a:rPr lang="zh-CN" altLang="en-US" dirty="0"/>
              <a:t>集合的方法</a:t>
            </a:r>
            <a:endParaRPr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4283" y="1216671"/>
          <a:ext cx="8295434" cy="51268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3502"/>
                <a:gridCol w="3621932"/>
              </a:tblGrid>
              <a:tr h="274320">
                <a:tc>
                  <a:txBody>
                    <a:bodyPr/>
                    <a:lstStyle/>
                    <a:p>
                      <a:pPr marL="11430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800" kern="0">
                          <a:effectLst/>
                        </a:rPr>
                        <a:t>方法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0883" marR="60883" marT="0" marB="0" anchor="ctr"/>
                </a:tc>
                <a:tc>
                  <a:txBody>
                    <a:bodyPr/>
                    <a:lstStyle/>
                    <a:p>
                      <a:pPr marL="11430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800" kern="0">
                          <a:effectLst/>
                        </a:rPr>
                        <a:t>说明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0883" marR="60883" marT="0" marB="0" anchor="ctr"/>
                </a:tc>
              </a:tr>
              <a:tr h="391643">
                <a:tc>
                  <a:txBody>
                    <a:bodyPr/>
                    <a:lstStyle/>
                    <a:p>
                      <a:pPr marL="1143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ss.update(*othersets) </a:t>
                      </a:r>
                      <a:r>
                        <a:rPr lang="zh-CN" sz="1800" kern="0">
                          <a:effectLst/>
                        </a:rPr>
                        <a:t>或 </a:t>
                      </a:r>
                      <a:endParaRPr lang="zh-CN" sz="1800" kern="100">
                        <a:effectLst/>
                      </a:endParaRPr>
                    </a:p>
                    <a:p>
                      <a:pPr marL="1143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ss |= otherset1 | otherset2 </a:t>
                      </a:r>
                      <a:r>
                        <a:rPr lang="zh-CN" sz="1800" kern="0">
                          <a:effectLst/>
                        </a:rPr>
                        <a:t>…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0883" marR="60883" marT="0" marB="0" anchor="ctr"/>
                </a:tc>
                <a:tc>
                  <a:txBody>
                    <a:bodyPr/>
                    <a:lstStyle/>
                    <a:p>
                      <a:pPr marL="1143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8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将另外的一个集合或多个集合元素，添加到集合</a:t>
                      </a:r>
                      <a:r>
                        <a:rPr lang="en-US" sz="18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ss</a:t>
                      </a:r>
                      <a:r>
                        <a:rPr lang="zh-CN" sz="18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中</a:t>
                      </a:r>
                      <a:endParaRPr lang="zh-CN" sz="18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0883" marR="60883" marT="0" marB="0" anchor="ctr"/>
                </a:tc>
              </a:tr>
              <a:tr h="791097">
                <a:tc>
                  <a:txBody>
                    <a:bodyPr/>
                    <a:lstStyle/>
                    <a:p>
                      <a:pPr marL="1143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ss.intersection_update(*othersets) </a:t>
                      </a:r>
                      <a:r>
                        <a:rPr lang="zh-CN" sz="1800" kern="0">
                          <a:effectLst/>
                        </a:rPr>
                        <a:t>或 </a:t>
                      </a:r>
                      <a:endParaRPr lang="zh-CN" sz="1800" kern="100">
                        <a:effectLst/>
                      </a:endParaRPr>
                    </a:p>
                    <a:p>
                      <a:pPr marL="1143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set &amp;= otherset1 &amp; otherset2 </a:t>
                      </a:r>
                      <a:endParaRPr lang="zh-CN" sz="1800" kern="100">
                        <a:effectLst/>
                      </a:endParaRPr>
                    </a:p>
                    <a:p>
                      <a:pPr marL="1143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800" kern="0">
                          <a:effectLst/>
                        </a:rPr>
                        <a:t>… 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0883" marR="60883" marT="0" marB="0" anchor="ctr"/>
                </a:tc>
                <a:tc>
                  <a:txBody>
                    <a:bodyPr/>
                    <a:lstStyle/>
                    <a:p>
                      <a:pPr marL="1143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8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在</a:t>
                      </a:r>
                      <a:r>
                        <a:rPr lang="en-US" sz="18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ss</a:t>
                      </a:r>
                      <a:r>
                        <a:rPr lang="zh-CN" sz="18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中保留它与其他集合的交集</a:t>
                      </a:r>
                      <a:endParaRPr lang="zh-CN" sz="18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0883" marR="60883" marT="0" marB="0" anchor="ctr"/>
                </a:tc>
              </a:tr>
              <a:tr h="586740">
                <a:tc>
                  <a:txBody>
                    <a:bodyPr/>
                    <a:lstStyle/>
                    <a:p>
                      <a:pPr marL="1143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ss.difference_update(*othersets) </a:t>
                      </a:r>
                      <a:r>
                        <a:rPr lang="zh-CN" sz="1800" kern="0">
                          <a:effectLst/>
                        </a:rPr>
                        <a:t>或</a:t>
                      </a:r>
                      <a:r>
                        <a:rPr lang="en-US" sz="1800" kern="0">
                          <a:effectLst/>
                        </a:rPr>
                        <a:t> </a:t>
                      </a:r>
                      <a:br>
                        <a:rPr lang="en-US" sz="1800" kern="0">
                          <a:effectLst/>
                        </a:rPr>
                      </a:br>
                      <a:r>
                        <a:rPr lang="en-US" sz="1800" kern="0">
                          <a:effectLst/>
                        </a:rPr>
                        <a:t>ss -= otherset1 | otherset2 </a:t>
                      </a:r>
                      <a:r>
                        <a:rPr lang="zh-CN" sz="1800" kern="0">
                          <a:effectLst/>
                        </a:rPr>
                        <a:t>… 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0883" marR="60883" marT="0" marB="0" anchor="ctr"/>
                </a:tc>
                <a:tc>
                  <a:txBody>
                    <a:bodyPr/>
                    <a:lstStyle/>
                    <a:p>
                      <a:pPr marL="1143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8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从</a:t>
                      </a:r>
                      <a:r>
                        <a:rPr lang="en-US" sz="18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ss</a:t>
                      </a:r>
                      <a:r>
                        <a:rPr lang="zh-CN" sz="18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中移除它与其他集合的交集，保留不在其他集合中的元素</a:t>
                      </a:r>
                      <a:endParaRPr lang="zh-CN" sz="18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0883" marR="60883" marT="0" marB="0" anchor="ctr"/>
                </a:tc>
              </a:tr>
              <a:tr h="586435">
                <a:tc>
                  <a:txBody>
                    <a:bodyPr/>
                    <a:lstStyle/>
                    <a:p>
                      <a:pPr marL="1143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err="1">
                          <a:effectLst/>
                        </a:rPr>
                        <a:t>ss.symmetric_difference_update</a:t>
                      </a:r>
                      <a:r>
                        <a:rPr lang="en-US" sz="1800" kern="0" dirty="0">
                          <a:effectLst/>
                        </a:rPr>
                        <a:t>(</a:t>
                      </a:r>
                      <a:r>
                        <a:rPr lang="en-US" sz="1800" kern="0" dirty="0" err="1">
                          <a:effectLst/>
                        </a:rPr>
                        <a:t>otherset</a:t>
                      </a:r>
                      <a:r>
                        <a:rPr lang="en-US" sz="1800" kern="0" dirty="0">
                          <a:effectLst/>
                        </a:rPr>
                        <a:t>) </a:t>
                      </a:r>
                      <a:r>
                        <a:rPr lang="zh-CN" sz="1800" kern="0" dirty="0">
                          <a:effectLst/>
                        </a:rPr>
                        <a:t>或 </a:t>
                      </a:r>
                      <a:r>
                        <a:rPr lang="en-US" sz="1800" kern="0" dirty="0">
                          <a:effectLst/>
                        </a:rPr>
                        <a:t>ss ^= </a:t>
                      </a:r>
                      <a:r>
                        <a:rPr lang="en-US" sz="1800" kern="0" dirty="0" err="1">
                          <a:effectLst/>
                        </a:rPr>
                        <a:t>otherset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0883" marR="60883" marT="0" marB="0" anchor="ctr"/>
                </a:tc>
                <a:tc>
                  <a:txBody>
                    <a:bodyPr/>
                    <a:lstStyle/>
                    <a:p>
                      <a:pPr marL="1143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800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集合</a:t>
                      </a:r>
                      <a:r>
                        <a:rPr lang="en-US" sz="1800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ss</a:t>
                      </a:r>
                      <a:r>
                        <a:rPr lang="zh-CN" sz="1800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与另一集合</a:t>
                      </a:r>
                      <a:r>
                        <a:rPr lang="en-US" sz="1800" kern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otherset</a:t>
                      </a:r>
                      <a:r>
                        <a:rPr lang="zh-CN" sz="1800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交集的补集，将结果返回到</a:t>
                      </a:r>
                      <a:r>
                        <a:rPr lang="en-US" sz="1800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ss</a:t>
                      </a:r>
                      <a:endParaRPr lang="en-US" sz="1800" kern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0883" marR="60883" marT="0" marB="0" anchor="ctr"/>
                </a:tc>
              </a:tr>
              <a:tr h="181215">
                <a:tc>
                  <a:txBody>
                    <a:bodyPr/>
                    <a:lstStyle/>
                    <a:p>
                      <a:pPr marL="1143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ss.add(</a:t>
                      </a:r>
                      <a:r>
                        <a:rPr lang="zh-CN" sz="1800" kern="0">
                          <a:effectLst/>
                        </a:rPr>
                        <a:t>元素</a:t>
                      </a:r>
                      <a:r>
                        <a:rPr lang="en-US" sz="1800" kern="0">
                          <a:effectLst/>
                        </a:rPr>
                        <a:t>)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0883" marR="60883" marT="0" marB="0" anchor="ctr"/>
                </a:tc>
                <a:tc>
                  <a:txBody>
                    <a:bodyPr/>
                    <a:lstStyle/>
                    <a:p>
                      <a:pPr marL="1143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8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向集合</a:t>
                      </a:r>
                      <a:r>
                        <a:rPr lang="en-US" sz="18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ss</a:t>
                      </a:r>
                      <a:r>
                        <a:rPr lang="zh-CN" sz="18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中添加元素</a:t>
                      </a:r>
                      <a:endParaRPr lang="zh-CN" sz="18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0883" marR="60883" marT="0" marB="0" anchor="ctr"/>
                </a:tc>
              </a:tr>
              <a:tr h="586134">
                <a:tc>
                  <a:txBody>
                    <a:bodyPr/>
                    <a:lstStyle/>
                    <a:p>
                      <a:pPr marL="1143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ss.remove(</a:t>
                      </a:r>
                      <a:r>
                        <a:rPr lang="zh-CN" sz="1800" kern="0">
                          <a:effectLst/>
                        </a:rPr>
                        <a:t>元素</a:t>
                      </a:r>
                      <a:r>
                        <a:rPr lang="en-US" sz="1800" kern="0">
                          <a:effectLst/>
                        </a:rPr>
                        <a:t>)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0883" marR="60883" marT="0" marB="0" anchor="ctr"/>
                </a:tc>
                <a:tc>
                  <a:txBody>
                    <a:bodyPr/>
                    <a:lstStyle/>
                    <a:p>
                      <a:pPr marL="1143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8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从集合</a:t>
                      </a:r>
                      <a:r>
                        <a:rPr lang="en-US" sz="18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ss</a:t>
                      </a:r>
                      <a:r>
                        <a:rPr lang="zh-CN" sz="18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中移除元素，如果该元素不在</a:t>
                      </a:r>
                      <a:r>
                        <a:rPr lang="en-US" sz="18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ss</a:t>
                      </a:r>
                      <a:r>
                        <a:rPr lang="zh-CN" sz="18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中，则报告</a:t>
                      </a:r>
                      <a:r>
                        <a:rPr lang="en-US" sz="18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KeyError</a:t>
                      </a:r>
                      <a:endParaRPr lang="en-US" sz="18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0883" marR="60883" marT="0" marB="0" anchor="ctr"/>
                </a:tc>
              </a:tr>
              <a:tr h="586555">
                <a:tc>
                  <a:txBody>
                    <a:bodyPr/>
                    <a:lstStyle/>
                    <a:p>
                      <a:pPr marL="1143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ss.discard(</a:t>
                      </a:r>
                      <a:r>
                        <a:rPr lang="zh-CN" sz="1800" kern="0">
                          <a:effectLst/>
                        </a:rPr>
                        <a:t>元素</a:t>
                      </a:r>
                      <a:r>
                        <a:rPr lang="en-US" sz="1800" kern="0">
                          <a:effectLst/>
                        </a:rPr>
                        <a:t>)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0883" marR="60883" marT="0" marB="0" anchor="ctr"/>
                </a:tc>
                <a:tc>
                  <a:txBody>
                    <a:bodyPr/>
                    <a:lstStyle/>
                    <a:p>
                      <a:pPr marL="1143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8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从集合</a:t>
                      </a:r>
                      <a:r>
                        <a:rPr lang="en-US" sz="18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ss</a:t>
                      </a:r>
                      <a:r>
                        <a:rPr lang="zh-CN" sz="18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中移除元素，如果该元素不在</a:t>
                      </a:r>
                      <a:r>
                        <a:rPr lang="en-US" sz="18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ss</a:t>
                      </a:r>
                      <a:r>
                        <a:rPr lang="zh-CN" sz="18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中，则什么都不做</a:t>
                      </a:r>
                      <a:endParaRPr lang="zh-CN" sz="18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0883" marR="60883" marT="0" marB="0" anchor="ctr"/>
                </a:tc>
              </a:tr>
              <a:tr h="586435">
                <a:tc>
                  <a:txBody>
                    <a:bodyPr/>
                    <a:lstStyle/>
                    <a:p>
                      <a:pPr marL="1143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ss.pop()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0883" marR="60883" marT="0" marB="0" anchor="ctr"/>
                </a:tc>
                <a:tc>
                  <a:txBody>
                    <a:bodyPr/>
                    <a:lstStyle/>
                    <a:p>
                      <a:pPr marL="1143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8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移除并返回集合</a:t>
                      </a:r>
                      <a:r>
                        <a:rPr lang="en-US" sz="18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ss</a:t>
                      </a:r>
                      <a:r>
                        <a:rPr lang="zh-CN" sz="18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中的任一元素，如果</a:t>
                      </a:r>
                      <a:r>
                        <a:rPr lang="en-US" sz="18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ss</a:t>
                      </a:r>
                      <a:r>
                        <a:rPr lang="zh-CN" sz="18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为空，则报告</a:t>
                      </a:r>
                      <a:r>
                        <a:rPr lang="en-US" sz="1800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KeyError</a:t>
                      </a:r>
                      <a:endParaRPr lang="en-US" sz="1800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0883" marR="60883" marT="0" marB="0" anchor="ctr"/>
                </a:tc>
              </a:tr>
              <a:tr h="181215">
                <a:tc>
                  <a:txBody>
                    <a:bodyPr/>
                    <a:lstStyle/>
                    <a:p>
                      <a:pPr marL="1143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ss.clear()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0883" marR="60883" marT="0" marB="0" anchor="ctr"/>
                </a:tc>
                <a:tc>
                  <a:txBody>
                    <a:bodyPr/>
                    <a:lstStyle/>
                    <a:p>
                      <a:pPr marL="1143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800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清空集合</a:t>
                      </a:r>
                      <a:r>
                        <a:rPr lang="en-US" sz="1800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ss</a:t>
                      </a:r>
                      <a:r>
                        <a:rPr lang="zh-CN" sz="1800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中所有元素</a:t>
                      </a:r>
                      <a:endParaRPr lang="zh-CN" sz="1800" kern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0883" marR="60883" marT="0" marB="0" anchor="ctr"/>
                </a:tc>
              </a:tr>
            </a:tbl>
          </a:graphicData>
        </a:graphic>
      </p:graphicFrame>
      <p:sp>
        <p:nvSpPr>
          <p:cNvPr id="7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3.5 </a:t>
            </a:r>
            <a:r>
              <a:rPr lang="zh-CN" altLang="en-US" dirty="0"/>
              <a:t>集合</a:t>
            </a:r>
            <a:endParaRPr lang="zh-CN" altLang="en-US" dirty="0"/>
          </a:p>
        </p:txBody>
      </p:sp>
      <p:sp>
        <p:nvSpPr>
          <p:cNvPr id="8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占位符 1"/>
          <p:cNvSpPr txBox="1"/>
          <p:nvPr/>
        </p:nvSpPr>
        <p:spPr>
          <a:xfrm>
            <a:off x="2106613" y="854075"/>
            <a:ext cx="4954587" cy="523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第三章  基本数据类型</a:t>
            </a:r>
            <a:endParaRPr lang="zh-CN" altLang="en-US" dirty="0"/>
          </a:p>
        </p:txBody>
      </p:sp>
      <p:sp>
        <p:nvSpPr>
          <p:cNvPr id="13" name="文本占位符 2"/>
          <p:cNvSpPr txBox="1"/>
          <p:nvPr/>
        </p:nvSpPr>
        <p:spPr>
          <a:xfrm>
            <a:off x="2115558" y="1702346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100" dirty="0"/>
              <a:t>3.1 </a:t>
            </a:r>
            <a:r>
              <a:rPr lang="zh-CN" altLang="en-US" sz="2100" dirty="0"/>
              <a:t>数字</a:t>
            </a:r>
            <a:endParaRPr lang="zh-CN" altLang="en-US" sz="2100" dirty="0"/>
          </a:p>
        </p:txBody>
      </p:sp>
      <p:sp>
        <p:nvSpPr>
          <p:cNvPr id="14" name="文本占位符 3"/>
          <p:cNvSpPr txBox="1"/>
          <p:nvPr/>
        </p:nvSpPr>
        <p:spPr>
          <a:xfrm>
            <a:off x="2115557" y="2227950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3.2 </a:t>
            </a:r>
            <a:r>
              <a:rPr lang="zh-CN" altLang="en-US" dirty="0"/>
              <a:t>元组</a:t>
            </a:r>
            <a:endParaRPr lang="zh-CN" altLang="en-US" dirty="0"/>
          </a:p>
        </p:txBody>
      </p:sp>
      <p:sp>
        <p:nvSpPr>
          <p:cNvPr id="15" name="文本占位符 4"/>
          <p:cNvSpPr txBox="1"/>
          <p:nvPr/>
        </p:nvSpPr>
        <p:spPr>
          <a:xfrm>
            <a:off x="2115557" y="2775653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3.3 </a:t>
            </a:r>
            <a:r>
              <a:rPr lang="zh-CN" altLang="en-US" dirty="0"/>
              <a:t>列表</a:t>
            </a:r>
            <a:endParaRPr lang="zh-CN" altLang="en-US" dirty="0"/>
          </a:p>
        </p:txBody>
      </p:sp>
      <p:sp>
        <p:nvSpPr>
          <p:cNvPr id="16" name="文本占位符 6"/>
          <p:cNvSpPr txBox="1"/>
          <p:nvPr/>
        </p:nvSpPr>
        <p:spPr>
          <a:xfrm>
            <a:off x="2115557" y="3300378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3.4 </a:t>
            </a:r>
            <a:r>
              <a:rPr lang="zh-CN" altLang="en-US" dirty="0"/>
              <a:t>字典</a:t>
            </a:r>
            <a:endParaRPr lang="zh-CN" altLang="en-US" dirty="0"/>
          </a:p>
        </p:txBody>
      </p:sp>
      <p:sp>
        <p:nvSpPr>
          <p:cNvPr id="17" name="文本占位符 7"/>
          <p:cNvSpPr txBox="1"/>
          <p:nvPr/>
        </p:nvSpPr>
        <p:spPr>
          <a:xfrm>
            <a:off x="2115557" y="3850868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3.5 </a:t>
            </a:r>
            <a:r>
              <a:rPr lang="zh-CN" altLang="en-US" dirty="0"/>
              <a:t>集合</a:t>
            </a:r>
            <a:endParaRPr lang="zh-CN" altLang="en-US" dirty="0"/>
          </a:p>
        </p:txBody>
      </p:sp>
      <p:sp>
        <p:nvSpPr>
          <p:cNvPr id="18" name="文本占位符 8"/>
          <p:cNvSpPr txBox="1"/>
          <p:nvPr/>
        </p:nvSpPr>
        <p:spPr>
          <a:xfrm>
            <a:off x="2115557" y="4401399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>
                <a:solidFill>
                  <a:schemeClr val="bg1"/>
                </a:solidFill>
              </a:rPr>
              <a:t>3.6 </a:t>
            </a:r>
            <a:r>
              <a:rPr lang="zh-CN" altLang="en-US" dirty="0">
                <a:solidFill>
                  <a:schemeClr val="bg1"/>
                </a:solidFill>
              </a:rPr>
              <a:t>数据类型转换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9" name="文本占位符 5"/>
          <p:cNvSpPr txBox="1"/>
          <p:nvPr/>
        </p:nvSpPr>
        <p:spPr>
          <a:xfrm>
            <a:off x="2115557" y="4963299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/>
              <a:t>3.7</a:t>
            </a:r>
            <a:r>
              <a:rPr lang="zh-CN" altLang="en-US"/>
              <a:t> 实验</a:t>
            </a:r>
            <a:endParaRPr lang="zh-CN" altLang="en-US" dirty="0"/>
          </a:p>
        </p:txBody>
      </p:sp>
      <p:sp>
        <p:nvSpPr>
          <p:cNvPr id="20" name="文本占位符 5"/>
          <p:cNvSpPr txBox="1"/>
          <p:nvPr/>
        </p:nvSpPr>
        <p:spPr>
          <a:xfrm>
            <a:off x="2115557" y="5531972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3.8</a:t>
            </a:r>
            <a:r>
              <a:rPr lang="zh-CN" altLang="en-US" dirty="0"/>
              <a:t> 小结</a:t>
            </a:r>
            <a:endParaRPr lang="zh-CN" altLang="en-US" dirty="0"/>
          </a:p>
        </p:txBody>
      </p:sp>
      <p:sp>
        <p:nvSpPr>
          <p:cNvPr id="21" name="文本占位符 5"/>
          <p:cNvSpPr txBox="1"/>
          <p:nvPr/>
        </p:nvSpPr>
        <p:spPr>
          <a:xfrm>
            <a:off x="2115557" y="6100645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3.9</a:t>
            </a:r>
            <a:r>
              <a:rPr lang="zh-CN" altLang="en-US" dirty="0"/>
              <a:t> 习题</a:t>
            </a:r>
            <a:endParaRPr lang="zh-CN" altLang="en-US" dirty="0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3.1 </a:t>
            </a:r>
            <a:r>
              <a:rPr lang="zh-CN" altLang="en-US" dirty="0"/>
              <a:t>数字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1304624" y="2712296"/>
            <a:ext cx="4781669" cy="435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ts val="3000"/>
              </a:lnSpc>
              <a:defRPr/>
            </a:pPr>
            <a:r>
              <a:rPr lang="zh-CN" altLang="en-US" dirty="0"/>
              <a:t>运行结果如下： </a:t>
            </a:r>
            <a:endParaRPr lang="en-US" altLang="zh-CN" dirty="0"/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3" name="文本占位符 5"/>
          <p:cNvSpPr>
            <a:spLocks noGrp="1"/>
          </p:cNvSpPr>
          <p:nvPr/>
        </p:nvSpPr>
        <p:spPr>
          <a:xfrm>
            <a:off x="947698" y="874932"/>
            <a:ext cx="3207613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3.1.1 </a:t>
            </a:r>
            <a:r>
              <a:rPr lang="zh-CN" altLang="en-US" dirty="0"/>
              <a:t>数字的表示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1785116" y="1385582"/>
            <a:ext cx="51165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&gt;&gt;&gt; a = 1 		# </a:t>
            </a:r>
            <a:r>
              <a:rPr lang="zh-CN" altLang="en-US" sz="1800" kern="100" dirty="0">
                <a:solidFill>
                  <a:srgbClr val="00B0F0"/>
                </a:solidFill>
                <a:latin typeface="+mn-ea"/>
              </a:rPr>
              <a:t>整型 </a:t>
            </a:r>
            <a:endParaRPr lang="zh-CN" altLang="en-US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&gt;&gt;&gt; b = 1.0 		# </a:t>
            </a:r>
            <a:r>
              <a:rPr lang="zh-CN" altLang="en-US" sz="1800" kern="100" dirty="0">
                <a:solidFill>
                  <a:srgbClr val="00B0F0"/>
                </a:solidFill>
                <a:latin typeface="+mn-ea"/>
              </a:rPr>
              <a:t>浮点型 </a:t>
            </a:r>
            <a:endParaRPr lang="zh-CN" altLang="en-US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&gt;&gt;&gt; c = 2+4j 		# </a:t>
            </a:r>
            <a:r>
              <a:rPr lang="zh-CN" altLang="en-US" sz="1800" kern="100" dirty="0">
                <a:solidFill>
                  <a:srgbClr val="00B0F0"/>
                </a:solidFill>
                <a:latin typeface="+mn-ea"/>
              </a:rPr>
              <a:t>复数 </a:t>
            </a:r>
            <a:endParaRPr lang="zh-CN" altLang="en-US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&gt;&gt;&gt; d = complex(2,4) 	# </a:t>
            </a:r>
            <a:r>
              <a:rPr lang="zh-CN" altLang="en-US" sz="1800" kern="100" dirty="0">
                <a:solidFill>
                  <a:srgbClr val="00B0F0"/>
                </a:solidFill>
                <a:latin typeface="+mn-ea"/>
              </a:rPr>
              <a:t>复数</a:t>
            </a:r>
            <a:endParaRPr lang="en-US" altLang="zh-CN" sz="1800" kern="100" dirty="0">
              <a:solidFill>
                <a:srgbClr val="00B0F0"/>
              </a:solidFill>
              <a:latin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7397" y="3500657"/>
            <a:ext cx="4572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&gt;&gt;&gt; print(type(a))</a:t>
            </a:r>
            <a:endParaRPr lang="en-US" altLang="zh-CN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&lt;class 'int'&gt;</a:t>
            </a:r>
            <a:endParaRPr lang="en-US" altLang="zh-CN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&gt;&gt;&gt; print(type(b))</a:t>
            </a:r>
            <a:endParaRPr lang="en-US" altLang="zh-CN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&lt;class 'float'&gt;</a:t>
            </a:r>
            <a:endParaRPr lang="en-US" altLang="zh-CN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&gt;&gt;&gt; print(type(c))</a:t>
            </a:r>
            <a:endParaRPr lang="en-US" altLang="zh-CN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&lt;class 'complex'&gt;</a:t>
            </a:r>
            <a:endParaRPr lang="en-US" altLang="zh-CN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&gt;&gt;&gt; print(type(d))</a:t>
            </a:r>
            <a:endParaRPr lang="en-US" altLang="zh-CN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&lt;class 'complex'&gt;</a:t>
            </a:r>
            <a:r>
              <a:rPr lang="zh-CN" altLang="en-US" sz="1800" kern="100" dirty="0">
                <a:solidFill>
                  <a:srgbClr val="00B0F0"/>
                </a:solidFill>
                <a:latin typeface="+mn-ea"/>
              </a:rPr>
              <a:t> </a:t>
            </a:r>
            <a:endParaRPr lang="zh-CN" altLang="en-US" dirty="0"/>
          </a:p>
        </p:txBody>
      </p:sp>
    </p:spTree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4283" y="1239329"/>
            <a:ext cx="82954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defRPr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我们已经知道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Python3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中的六个标准的数据类型，分别为数字（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Number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）、字符串（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String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）、列表（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List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）、元组（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Tuple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）、集合（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Set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）、字典（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Dictionary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）。有时我们需要用到类型转换，例如想要将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input()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函数接受到的数字进行计算的时候，就需要将字符串类型（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String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）转换为数字类型（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Number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）中的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或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float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3.6 </a:t>
            </a:r>
            <a:r>
              <a:rPr lang="zh-CN" altLang="en-US" dirty="0"/>
              <a:t>数据类型转换</a:t>
            </a:r>
            <a:endParaRPr lang="zh-CN" altLang="en-US" dirty="0"/>
          </a:p>
        </p:txBody>
      </p:sp>
      <p:sp>
        <p:nvSpPr>
          <p:cNvPr id="8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26475" y="2680944"/>
            <a:ext cx="72604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sample_set7 &amp; sample_set8                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交集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{'E', 'G', 'F'}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sample_set7 ^ sample_set8                   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对称差集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{'A', 'B', 'D', 'C'}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34462" y="1698157"/>
            <a:ext cx="21958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python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中，提供了如表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3.17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所示的函数进行数据类型的转换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947698" y="874932"/>
            <a:ext cx="3207613" cy="544391"/>
          </a:xfrm>
        </p:spPr>
        <p:txBody>
          <a:bodyPr/>
          <a:lstStyle/>
          <a:p>
            <a:r>
              <a:rPr lang="en-US" altLang="zh-CN" dirty="0"/>
              <a:t>3.6.1 </a:t>
            </a:r>
            <a:r>
              <a:rPr lang="zh-CN" altLang="en-US" dirty="0"/>
              <a:t>六大数据类型之间的转换</a:t>
            </a:r>
            <a:endParaRPr lang="zh-CN" altLang="en-US" dirty="0"/>
          </a:p>
        </p:txBody>
      </p:sp>
      <p:sp>
        <p:nvSpPr>
          <p:cNvPr id="7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3.6 </a:t>
            </a:r>
            <a:r>
              <a:rPr lang="zh-CN" altLang="en-US" dirty="0"/>
              <a:t>数据类型转换</a:t>
            </a:r>
            <a:endParaRPr lang="zh-CN" altLang="en-US" dirty="0"/>
          </a:p>
        </p:txBody>
      </p:sp>
      <p:sp>
        <p:nvSpPr>
          <p:cNvPr id="8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2215662" y="1275329"/>
          <a:ext cx="6693876" cy="45347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7646"/>
                <a:gridCol w="4456230"/>
              </a:tblGrid>
              <a:tr h="177495">
                <a:tc>
                  <a:txBody>
                    <a:bodyPr/>
                    <a:lstStyle/>
                    <a:p>
                      <a:pPr marL="114300" indent="266700" algn="ctr">
                        <a:lnSpc>
                          <a:spcPts val="1670"/>
                        </a:lnSpc>
                      </a:pPr>
                      <a:r>
                        <a:rPr lang="zh-CN" sz="1400" kern="100">
                          <a:effectLst/>
                        </a:rPr>
                        <a:t>方法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9878" marR="29878" marT="0" marB="0" anchor="ctr"/>
                </a:tc>
                <a:tc>
                  <a:txBody>
                    <a:bodyPr/>
                    <a:lstStyle/>
                    <a:p>
                      <a:pPr marL="114300" indent="266700" algn="ctr">
                        <a:lnSpc>
                          <a:spcPts val="1670"/>
                        </a:lnSpc>
                      </a:pPr>
                      <a:r>
                        <a:rPr lang="zh-CN" sz="1400" kern="100">
                          <a:effectLst/>
                        </a:rPr>
                        <a:t>说明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9878" marR="29878" marT="0" marB="0" anchor="ctr"/>
                </a:tc>
              </a:tr>
              <a:tr h="366332"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</a:pPr>
                      <a:r>
                        <a:rPr lang="en-US" sz="1400" kern="100">
                          <a:effectLst/>
                        </a:rPr>
                        <a:t>int(x [,base])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9878" marR="29878" marT="0" marB="0" anchor="ctr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</a:pPr>
                      <a:r>
                        <a:rPr lang="zh-CN" sz="1400" kern="100">
                          <a:effectLst/>
                        </a:rPr>
                        <a:t>将</a:t>
                      </a:r>
                      <a:r>
                        <a:rPr lang="en-US" sz="1400" kern="100">
                          <a:effectLst/>
                        </a:rPr>
                        <a:t>x</a:t>
                      </a:r>
                      <a:r>
                        <a:rPr lang="zh-CN" sz="1400" kern="100">
                          <a:effectLst/>
                        </a:rPr>
                        <a:t>转换为一个整数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9878" marR="29878" marT="0" marB="0" anchor="ctr"/>
                </a:tc>
              </a:tr>
              <a:tr h="272273"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</a:pPr>
                      <a:r>
                        <a:rPr lang="en-US" sz="1400" kern="100">
                          <a:effectLst/>
                        </a:rPr>
                        <a:t>float(x)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9878" marR="29878" marT="0" marB="0" anchor="ctr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</a:pPr>
                      <a:r>
                        <a:rPr lang="zh-CN" sz="1400" kern="100">
                          <a:effectLst/>
                        </a:rPr>
                        <a:t>将</a:t>
                      </a:r>
                      <a:r>
                        <a:rPr lang="en-US" sz="1400" kern="100">
                          <a:effectLst/>
                        </a:rPr>
                        <a:t>x</a:t>
                      </a:r>
                      <a:r>
                        <a:rPr lang="zh-CN" sz="1400" kern="100">
                          <a:effectLst/>
                        </a:rPr>
                        <a:t>转换到一个浮点数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9878" marR="29878" marT="0" marB="0" anchor="ctr"/>
                </a:tc>
              </a:tr>
              <a:tr h="178214"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</a:pPr>
                      <a:r>
                        <a:rPr lang="en-US" sz="1400" kern="100">
                          <a:effectLst/>
                        </a:rPr>
                        <a:t>str(x)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9878" marR="29878" marT="0" marB="0" anchor="ctr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</a:pPr>
                      <a:r>
                        <a:rPr lang="zh-CN" sz="1400" kern="100">
                          <a:effectLst/>
                        </a:rPr>
                        <a:t>将对象</a:t>
                      </a:r>
                      <a:r>
                        <a:rPr lang="en-US" sz="1400" kern="100">
                          <a:effectLst/>
                        </a:rPr>
                        <a:t> x </a:t>
                      </a:r>
                      <a:r>
                        <a:rPr lang="zh-CN" sz="1400" kern="100">
                          <a:effectLst/>
                        </a:rPr>
                        <a:t>转换为字符串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9878" marR="29878" marT="0" marB="0" anchor="ctr"/>
                </a:tc>
              </a:tr>
              <a:tr h="272273"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</a:pPr>
                      <a:r>
                        <a:rPr lang="en-US" sz="1400" kern="100">
                          <a:effectLst/>
                        </a:rPr>
                        <a:t>tuple(s)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9878" marR="29878" marT="0" marB="0" anchor="ctr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</a:pPr>
                      <a:r>
                        <a:rPr lang="zh-CN" sz="1400" kern="100">
                          <a:effectLst/>
                        </a:rPr>
                        <a:t>将序列</a:t>
                      </a:r>
                      <a:r>
                        <a:rPr lang="en-US" sz="1400" kern="100">
                          <a:effectLst/>
                        </a:rPr>
                        <a:t> s </a:t>
                      </a:r>
                      <a:r>
                        <a:rPr lang="zh-CN" sz="1400" kern="100">
                          <a:effectLst/>
                        </a:rPr>
                        <a:t>转换为一个元组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9878" marR="29878" marT="0" marB="0" anchor="ctr"/>
                </a:tc>
              </a:tr>
              <a:tr h="178214"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</a:pPr>
                      <a:r>
                        <a:rPr lang="en-US" sz="1400" kern="100">
                          <a:effectLst/>
                        </a:rPr>
                        <a:t>list(s)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9878" marR="29878" marT="0" marB="0" anchor="ctr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</a:pPr>
                      <a:r>
                        <a:rPr lang="zh-CN" sz="1400" kern="100">
                          <a:effectLst/>
                        </a:rPr>
                        <a:t>将序列</a:t>
                      </a:r>
                      <a:r>
                        <a:rPr lang="en-US" sz="1400" kern="100">
                          <a:effectLst/>
                        </a:rPr>
                        <a:t> s </a:t>
                      </a:r>
                      <a:r>
                        <a:rPr lang="zh-CN" sz="1400" kern="100">
                          <a:effectLst/>
                        </a:rPr>
                        <a:t>转换为一个列表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9878" marR="29878" marT="0" marB="0" anchor="ctr"/>
                </a:tc>
              </a:tr>
              <a:tr h="178214"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</a:pPr>
                      <a:r>
                        <a:rPr lang="en-US" sz="1400" kern="100">
                          <a:effectLst/>
                        </a:rPr>
                        <a:t>set(s)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9878" marR="29878" marT="0" marB="0" anchor="ctr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</a:pPr>
                      <a:r>
                        <a:rPr lang="zh-CN" sz="1400" kern="100">
                          <a:effectLst/>
                        </a:rPr>
                        <a:t>将序列</a:t>
                      </a:r>
                      <a:r>
                        <a:rPr lang="en-US" sz="1400" kern="100">
                          <a:effectLst/>
                        </a:rPr>
                        <a:t> s</a:t>
                      </a:r>
                      <a:r>
                        <a:rPr lang="zh-CN" sz="1400" kern="100">
                          <a:effectLst/>
                        </a:rPr>
                        <a:t>转换为可变集合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9878" marR="29878" marT="0" marB="0" anchor="ctr"/>
                </a:tc>
              </a:tr>
              <a:tr h="365613"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</a:pPr>
                      <a:r>
                        <a:rPr lang="en-US" sz="1400" kern="100" dirty="0" err="1">
                          <a:effectLst/>
                        </a:rPr>
                        <a:t>dict</a:t>
                      </a:r>
                      <a:r>
                        <a:rPr lang="en-US" sz="1400" kern="100" dirty="0">
                          <a:effectLst/>
                        </a:rPr>
                        <a:t>(d)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9878" marR="29878" marT="0" marB="0" anchor="ctr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</a:pPr>
                      <a:r>
                        <a:rPr lang="zh-CN" sz="1400" kern="100">
                          <a:effectLst/>
                        </a:rPr>
                        <a:t>创建一个字典。</a:t>
                      </a:r>
                      <a:r>
                        <a:rPr lang="en-US" sz="1400" kern="100">
                          <a:effectLst/>
                        </a:rPr>
                        <a:t>d </a:t>
                      </a:r>
                      <a:r>
                        <a:rPr lang="zh-CN" sz="1400" kern="100">
                          <a:effectLst/>
                        </a:rPr>
                        <a:t>必须是一个</a:t>
                      </a:r>
                      <a:r>
                        <a:rPr lang="en-US" sz="1400" kern="100">
                          <a:effectLst/>
                        </a:rPr>
                        <a:t> (key, value)</a:t>
                      </a:r>
                      <a:r>
                        <a:rPr lang="zh-CN" sz="1400" kern="100">
                          <a:effectLst/>
                        </a:rPr>
                        <a:t>元组序列。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9878" marR="29878" marT="0" marB="0" anchor="ctr"/>
                </a:tc>
              </a:tr>
              <a:tr h="272273"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</a:pPr>
                      <a:r>
                        <a:rPr lang="en-US" sz="1400" kern="100">
                          <a:effectLst/>
                        </a:rPr>
                        <a:t>frozenset(s)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9878" marR="29878" marT="0" marB="0" anchor="ctr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</a:pPr>
                      <a:r>
                        <a:rPr lang="zh-CN" sz="1400" kern="100" dirty="0">
                          <a:effectLst/>
                        </a:rPr>
                        <a:t>将序列</a:t>
                      </a:r>
                      <a:r>
                        <a:rPr lang="en-US" sz="1400" kern="100" dirty="0">
                          <a:effectLst/>
                        </a:rPr>
                        <a:t> s</a:t>
                      </a:r>
                      <a:r>
                        <a:rPr lang="zh-CN" sz="1400" kern="100" dirty="0">
                          <a:effectLst/>
                        </a:rPr>
                        <a:t>转换为不可变集合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9878" marR="29878" marT="0" marB="0" anchor="ctr"/>
                </a:tc>
              </a:tr>
              <a:tr h="271554"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</a:pPr>
                      <a:r>
                        <a:rPr lang="en-US" sz="1400" kern="100">
                          <a:effectLst/>
                        </a:rPr>
                        <a:t>chr(x)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9878" marR="29878" marT="0" marB="0" anchor="ctr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</a:pPr>
                      <a:r>
                        <a:rPr lang="zh-CN" sz="1400" kern="100">
                          <a:effectLst/>
                        </a:rPr>
                        <a:t>将一个整数</a:t>
                      </a:r>
                      <a:r>
                        <a:rPr lang="en-US" sz="1400" kern="100">
                          <a:effectLst/>
                        </a:rPr>
                        <a:t>x</a:t>
                      </a:r>
                      <a:r>
                        <a:rPr lang="zh-CN" sz="1400" kern="100">
                          <a:effectLst/>
                        </a:rPr>
                        <a:t>转换为一个字符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9878" marR="29878" marT="0" marB="0" anchor="ctr"/>
                </a:tc>
              </a:tr>
              <a:tr h="460391"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</a:pPr>
                      <a:r>
                        <a:rPr lang="en-US" sz="1400" kern="100">
                          <a:effectLst/>
                        </a:rPr>
                        <a:t>complex(real [,imag])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9878" marR="29878" marT="0" marB="0" anchor="ctr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</a:pPr>
                      <a:r>
                        <a:rPr lang="zh-CN" sz="1400" kern="100">
                          <a:effectLst/>
                        </a:rPr>
                        <a:t>创建一个复数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9878" marR="29878" marT="0" marB="0" anchor="ctr"/>
                </a:tc>
              </a:tr>
              <a:tr h="178214"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</a:pPr>
                      <a:r>
                        <a:rPr lang="en-US" sz="1400" kern="100">
                          <a:effectLst/>
                        </a:rPr>
                        <a:t>repr(x)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9878" marR="29878" marT="0" marB="0" anchor="ctr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</a:pPr>
                      <a:r>
                        <a:rPr lang="zh-CN" sz="1400" kern="100">
                          <a:effectLst/>
                        </a:rPr>
                        <a:t>将</a:t>
                      </a:r>
                      <a:r>
                        <a:rPr lang="en-US" sz="1400" kern="100">
                          <a:effectLst/>
                        </a:rPr>
                        <a:t>x</a:t>
                      </a:r>
                      <a:r>
                        <a:rPr lang="zh-CN" sz="1400" kern="100">
                          <a:effectLst/>
                        </a:rPr>
                        <a:t>转换为表达式字符串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9878" marR="29878" marT="0" marB="0" anchor="ctr"/>
                </a:tc>
              </a:tr>
              <a:tr h="365613"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</a:pPr>
                      <a:r>
                        <a:rPr lang="en-US" sz="1400" kern="100">
                          <a:effectLst/>
                        </a:rPr>
                        <a:t>eval(str)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9878" marR="29878" marT="0" marB="0" anchor="ctr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</a:pPr>
                      <a:r>
                        <a:rPr lang="zh-CN" sz="1400" kern="100">
                          <a:effectLst/>
                        </a:rPr>
                        <a:t>计算在字符串中的有效</a:t>
                      </a:r>
                      <a:r>
                        <a:rPr lang="en-US" sz="1400" kern="100">
                          <a:effectLst/>
                        </a:rPr>
                        <a:t>Python</a:t>
                      </a:r>
                      <a:r>
                        <a:rPr lang="zh-CN" sz="1400" kern="100">
                          <a:effectLst/>
                        </a:rPr>
                        <a:t>表达式</a:t>
                      </a:r>
                      <a:r>
                        <a:rPr lang="en-US" sz="1400" kern="100">
                          <a:effectLst/>
                        </a:rPr>
                        <a:t>,</a:t>
                      </a:r>
                      <a:r>
                        <a:rPr lang="zh-CN" sz="1400" kern="100">
                          <a:effectLst/>
                        </a:rPr>
                        <a:t>并返回一个对象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9878" marR="29878" marT="0" marB="0" anchor="ctr"/>
                </a:tc>
              </a:tr>
              <a:tr h="271554"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</a:pPr>
                      <a:r>
                        <a:rPr lang="en-US" sz="1400" kern="100">
                          <a:effectLst/>
                        </a:rPr>
                        <a:t>ord(x)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9878" marR="29878" marT="0" marB="0" anchor="ctr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</a:pPr>
                      <a:r>
                        <a:rPr lang="zh-CN" sz="1400" kern="100">
                          <a:effectLst/>
                        </a:rPr>
                        <a:t>将一个字符</a:t>
                      </a:r>
                      <a:r>
                        <a:rPr lang="en-US" sz="1400" kern="100">
                          <a:effectLst/>
                        </a:rPr>
                        <a:t>x</a:t>
                      </a:r>
                      <a:r>
                        <a:rPr lang="zh-CN" sz="1400" kern="100">
                          <a:effectLst/>
                        </a:rPr>
                        <a:t>转换为它的整数值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9878" marR="29878" marT="0" marB="0" anchor="ctr"/>
                </a:tc>
              </a:tr>
              <a:tr h="271554"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</a:pPr>
                      <a:r>
                        <a:rPr lang="en-US" sz="1400" kern="100">
                          <a:effectLst/>
                        </a:rPr>
                        <a:t>oct(x)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9878" marR="29878" marT="0" marB="0" anchor="ctr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</a:pPr>
                      <a:r>
                        <a:rPr lang="zh-CN" sz="1400" kern="100">
                          <a:effectLst/>
                        </a:rPr>
                        <a:t>将一个整数</a:t>
                      </a:r>
                      <a:r>
                        <a:rPr lang="en-US" sz="1400" kern="100">
                          <a:effectLst/>
                        </a:rPr>
                        <a:t>x</a:t>
                      </a:r>
                      <a:r>
                        <a:rPr lang="zh-CN" sz="1400" kern="100">
                          <a:effectLst/>
                        </a:rPr>
                        <a:t>转换为一个八进制字符串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9878" marR="29878" marT="0" marB="0" anchor="ctr"/>
                </a:tc>
              </a:tr>
              <a:tr h="271554"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</a:pPr>
                      <a:r>
                        <a:rPr lang="en-US" sz="1400" kern="100">
                          <a:effectLst/>
                        </a:rPr>
                        <a:t>hex(x)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9878" marR="29878" marT="0" marB="0" anchor="ctr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</a:pPr>
                      <a:r>
                        <a:rPr lang="zh-CN" sz="1400" kern="100" dirty="0">
                          <a:effectLst/>
                        </a:rPr>
                        <a:t>将一个整数</a:t>
                      </a:r>
                      <a:r>
                        <a:rPr lang="en-US" sz="1400" kern="100" dirty="0">
                          <a:effectLst/>
                        </a:rPr>
                        <a:t>x</a:t>
                      </a:r>
                      <a:r>
                        <a:rPr lang="zh-CN" sz="1400" kern="100" dirty="0">
                          <a:effectLst/>
                        </a:rPr>
                        <a:t>转换为一个十六进制字符串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9878" marR="29878" marT="0" marB="0" anchor="ctr"/>
                </a:tc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4283" y="1239329"/>
            <a:ext cx="82954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假设某超市因为找零麻烦，特设抹零行为。现编写一段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Python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代码，模拟超市的这种带抹零的结账行为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947698" y="874932"/>
            <a:ext cx="3207613" cy="544391"/>
          </a:xfrm>
        </p:spPr>
        <p:txBody>
          <a:bodyPr/>
          <a:lstStyle/>
          <a:p>
            <a:r>
              <a:rPr lang="en-US" altLang="zh-CN" dirty="0"/>
              <a:t>3.6.1 </a:t>
            </a:r>
            <a:r>
              <a:rPr lang="zh-CN" altLang="en-US" dirty="0"/>
              <a:t>类型转换的使用场景</a:t>
            </a:r>
            <a:endParaRPr lang="zh-CN" altLang="en-US" dirty="0"/>
          </a:p>
        </p:txBody>
      </p:sp>
      <p:sp>
        <p:nvSpPr>
          <p:cNvPr id="7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3.6 </a:t>
            </a:r>
            <a:r>
              <a:rPr lang="zh-CN" altLang="en-US" dirty="0"/>
              <a:t>数据类型转换</a:t>
            </a:r>
            <a:endParaRPr lang="zh-CN" altLang="en-US" dirty="0"/>
          </a:p>
        </p:txBody>
      </p:sp>
      <p:sp>
        <p:nvSpPr>
          <p:cNvPr id="8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44768" y="2311965"/>
            <a:ext cx="726049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</a:t>
            </a: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money_all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= 56.75 + 72.91 + 88.50 + 26.37 + 68.51  # 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累加总计金额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</a:t>
            </a: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money_all_str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= str(</a:t>
            </a: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money_all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    # 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转换为字符串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print("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商品总金额为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:" + </a:t>
            </a: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money_all_str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商品总金额为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:313.04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</a:t>
            </a: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money_real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= int(</a:t>
            </a: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money_all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    # 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进行抹零处理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</a:t>
            </a: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money_real_str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= str(</a:t>
            </a: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money_real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    #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转换为字符串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print("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实收金额为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" + </a:t>
            </a: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money_real_str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实收金额为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313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1"/>
          <p:cNvSpPr txBox="1"/>
          <p:nvPr/>
        </p:nvSpPr>
        <p:spPr>
          <a:xfrm>
            <a:off x="2106613" y="854075"/>
            <a:ext cx="4954587" cy="523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第三章  基本数据类型</a:t>
            </a:r>
            <a:endParaRPr lang="zh-CN" altLang="en-US" dirty="0"/>
          </a:p>
        </p:txBody>
      </p:sp>
      <p:sp>
        <p:nvSpPr>
          <p:cNvPr id="11" name="文本占位符 2"/>
          <p:cNvSpPr txBox="1"/>
          <p:nvPr/>
        </p:nvSpPr>
        <p:spPr>
          <a:xfrm>
            <a:off x="2115558" y="1702346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100" dirty="0"/>
              <a:t>3.1 </a:t>
            </a:r>
            <a:r>
              <a:rPr lang="zh-CN" altLang="en-US" sz="2100" dirty="0"/>
              <a:t>数字</a:t>
            </a:r>
            <a:endParaRPr lang="zh-CN" altLang="en-US" sz="2100" dirty="0"/>
          </a:p>
        </p:txBody>
      </p:sp>
      <p:sp>
        <p:nvSpPr>
          <p:cNvPr id="12" name="文本占位符 3"/>
          <p:cNvSpPr txBox="1"/>
          <p:nvPr/>
        </p:nvSpPr>
        <p:spPr>
          <a:xfrm>
            <a:off x="2115557" y="2227950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3.2 </a:t>
            </a:r>
            <a:r>
              <a:rPr lang="zh-CN" altLang="en-US" dirty="0"/>
              <a:t>元组</a:t>
            </a:r>
            <a:endParaRPr lang="zh-CN" altLang="en-US" dirty="0"/>
          </a:p>
        </p:txBody>
      </p:sp>
      <p:sp>
        <p:nvSpPr>
          <p:cNvPr id="13" name="文本占位符 4"/>
          <p:cNvSpPr txBox="1"/>
          <p:nvPr/>
        </p:nvSpPr>
        <p:spPr>
          <a:xfrm>
            <a:off x="2115557" y="2775653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3.3 </a:t>
            </a:r>
            <a:r>
              <a:rPr lang="zh-CN" altLang="en-US" dirty="0"/>
              <a:t>列表</a:t>
            </a:r>
            <a:endParaRPr lang="zh-CN" altLang="en-US" dirty="0"/>
          </a:p>
        </p:txBody>
      </p:sp>
      <p:sp>
        <p:nvSpPr>
          <p:cNvPr id="14" name="文本占位符 6"/>
          <p:cNvSpPr txBox="1"/>
          <p:nvPr/>
        </p:nvSpPr>
        <p:spPr>
          <a:xfrm>
            <a:off x="2115557" y="3300378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3.4 </a:t>
            </a:r>
            <a:r>
              <a:rPr lang="zh-CN" altLang="en-US" dirty="0"/>
              <a:t>字典</a:t>
            </a:r>
            <a:endParaRPr lang="zh-CN" altLang="en-US" dirty="0"/>
          </a:p>
        </p:txBody>
      </p:sp>
      <p:sp>
        <p:nvSpPr>
          <p:cNvPr id="15" name="文本占位符 7"/>
          <p:cNvSpPr txBox="1"/>
          <p:nvPr/>
        </p:nvSpPr>
        <p:spPr>
          <a:xfrm>
            <a:off x="2115557" y="3850868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3.5 </a:t>
            </a:r>
            <a:r>
              <a:rPr lang="zh-CN" altLang="en-US" dirty="0"/>
              <a:t>集合</a:t>
            </a:r>
            <a:endParaRPr lang="zh-CN" altLang="en-US" dirty="0"/>
          </a:p>
        </p:txBody>
      </p:sp>
      <p:sp>
        <p:nvSpPr>
          <p:cNvPr id="16" name="文本占位符 8"/>
          <p:cNvSpPr txBox="1"/>
          <p:nvPr/>
        </p:nvSpPr>
        <p:spPr>
          <a:xfrm>
            <a:off x="2115557" y="4401399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3.6 </a:t>
            </a:r>
            <a:r>
              <a:rPr lang="zh-CN" altLang="en-US" dirty="0"/>
              <a:t>数据类型转换</a:t>
            </a:r>
            <a:endParaRPr lang="zh-CN" altLang="en-US" dirty="0"/>
          </a:p>
        </p:txBody>
      </p:sp>
      <p:sp>
        <p:nvSpPr>
          <p:cNvPr id="17" name="文本占位符 5"/>
          <p:cNvSpPr txBox="1"/>
          <p:nvPr/>
        </p:nvSpPr>
        <p:spPr>
          <a:xfrm>
            <a:off x="2115557" y="4963299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>
                <a:solidFill>
                  <a:schemeClr val="bg1"/>
                </a:solidFill>
              </a:rPr>
              <a:t>3.7</a:t>
            </a:r>
            <a:r>
              <a:rPr lang="zh-CN" altLang="en-US" dirty="0">
                <a:solidFill>
                  <a:schemeClr val="bg1"/>
                </a:solidFill>
              </a:rPr>
              <a:t> 实验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8" name="文本占位符 5"/>
          <p:cNvSpPr txBox="1"/>
          <p:nvPr/>
        </p:nvSpPr>
        <p:spPr>
          <a:xfrm>
            <a:off x="2115557" y="5531972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3.8</a:t>
            </a:r>
            <a:r>
              <a:rPr lang="zh-CN" altLang="en-US" dirty="0"/>
              <a:t> 小结</a:t>
            </a:r>
            <a:endParaRPr lang="zh-CN" altLang="en-US" dirty="0"/>
          </a:p>
        </p:txBody>
      </p:sp>
      <p:sp>
        <p:nvSpPr>
          <p:cNvPr id="19" name="文本占位符 5"/>
          <p:cNvSpPr txBox="1"/>
          <p:nvPr/>
        </p:nvSpPr>
        <p:spPr>
          <a:xfrm>
            <a:off x="2115557" y="6100645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3.9</a:t>
            </a:r>
            <a:r>
              <a:rPr lang="zh-CN" altLang="en-US" dirty="0"/>
              <a:t> 习题</a:t>
            </a:r>
            <a:endParaRPr lang="zh-CN" altLang="en-US" dirty="0"/>
          </a:p>
        </p:txBody>
      </p:sp>
    </p:spTree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3.7 </a:t>
            </a:r>
            <a:r>
              <a:rPr lang="zh-CN" altLang="en-US" dirty="0"/>
              <a:t>实验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424283" y="1419323"/>
            <a:ext cx="829543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defRPr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Python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的数据类型对象分为可变和不可变，主要的核心类型中，数字、字符串、元组、不可变集合（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Frozenset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）是不可变的，列表、字典和可变集合（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）是可变的。对不可变类型的变量重新赋值，实际上是重新创建一个不可变类型的对象，并将原来的变量重新指向新创建的对象（如果没有其他变量引用原有对象的话，其引用计数为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，原有对象就会被回收）：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类型为例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实际上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+= 1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并不是真的在原有的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对象上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+1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，而是重新创建一个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value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对象，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引用自这个新的对象。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代码示例如下：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nn-NO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i = 5</a:t>
            </a:r>
            <a:endParaRPr lang="nn-NO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nn-NO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i += 1</a:t>
            </a:r>
            <a:endParaRPr lang="nn-NO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nn-NO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i</a:t>
            </a:r>
            <a:endParaRPr lang="nn-NO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nn-NO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947698" y="874932"/>
            <a:ext cx="3207613" cy="544391"/>
          </a:xfrm>
        </p:spPr>
        <p:txBody>
          <a:bodyPr/>
          <a:lstStyle/>
          <a:p>
            <a:r>
              <a:rPr lang="en-US" altLang="zh-CN" dirty="0"/>
              <a:t>3.7.1 </a:t>
            </a:r>
            <a:r>
              <a:rPr lang="zh-CN" altLang="en-US" dirty="0"/>
              <a:t>不可变类型的使用</a:t>
            </a:r>
            <a:endParaRPr lang="zh-CN" altLang="en-US" dirty="0"/>
          </a:p>
        </p:txBody>
      </p:sp>
      <p:sp>
        <p:nvSpPr>
          <p:cNvPr id="7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3.7 </a:t>
            </a:r>
            <a:r>
              <a:rPr lang="zh-CN" altLang="en-US" dirty="0"/>
              <a:t>实验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424283" y="1419323"/>
            <a:ext cx="823320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id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函数课查看变量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的内存地址（可使用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hex(id(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))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查看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进制表示的内存地址）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nn-NO" altLang="zh-CN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id(i)</a:t>
            </a:r>
            <a:endParaRPr lang="nn-NO" altLang="zh-CN" sz="16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nn-NO" altLang="zh-CN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1721986240</a:t>
            </a:r>
            <a:endParaRPr lang="nn-NO" altLang="zh-CN" sz="16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nn-NO" altLang="zh-CN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i += 1</a:t>
            </a:r>
            <a:endParaRPr lang="nn-NO" altLang="zh-CN" sz="16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nn-NO" altLang="zh-CN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id(i)</a:t>
            </a:r>
            <a:endParaRPr lang="nn-NO" altLang="zh-CN" sz="16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nn-NO" altLang="zh-CN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1721986272</a:t>
            </a:r>
            <a:endParaRPr lang="nn-NO" altLang="zh-CN" sz="16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endParaRPr lang="en-US" altLang="zh-CN" sz="16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947698" y="874932"/>
            <a:ext cx="3207613" cy="544391"/>
          </a:xfrm>
        </p:spPr>
        <p:txBody>
          <a:bodyPr/>
          <a:lstStyle/>
          <a:p>
            <a:r>
              <a:rPr lang="en-US" altLang="zh-CN" dirty="0"/>
              <a:t>3.7.1 </a:t>
            </a:r>
            <a:r>
              <a:rPr lang="zh-CN" altLang="en-US" dirty="0"/>
              <a:t>不可变类型的使用</a:t>
            </a:r>
            <a:endParaRPr lang="zh-CN" altLang="en-US" dirty="0"/>
          </a:p>
        </p:txBody>
      </p:sp>
      <p:sp>
        <p:nvSpPr>
          <p:cNvPr id="7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3.7 </a:t>
            </a:r>
            <a:r>
              <a:rPr lang="zh-CN" altLang="en-US" dirty="0"/>
              <a:t>实验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711499" y="1741708"/>
            <a:ext cx="170931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可以看到执行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+= 1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时，内存地址都会变化，因为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类型是不可变的。再修改一下代码，但多个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类型的变量值相同时，看看它们内存地址是否相同：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947698" y="874932"/>
            <a:ext cx="3207613" cy="544391"/>
          </a:xfrm>
        </p:spPr>
        <p:txBody>
          <a:bodyPr/>
          <a:lstStyle/>
          <a:p>
            <a:r>
              <a:rPr lang="en-US" altLang="zh-CN" dirty="0"/>
              <a:t>3.7.1 </a:t>
            </a:r>
            <a:r>
              <a:rPr lang="zh-CN" altLang="en-US" dirty="0"/>
              <a:t>不可变类型的使用</a:t>
            </a:r>
            <a:endParaRPr lang="zh-CN" altLang="en-US" dirty="0"/>
          </a:p>
        </p:txBody>
      </p:sp>
      <p:sp>
        <p:nvSpPr>
          <p:cNvPr id="7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862682" y="736819"/>
            <a:ext cx="628131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defRPr/>
            </a:pPr>
            <a:r>
              <a:rPr lang="nn-NO" altLang="zh-CN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id(i)</a:t>
            </a:r>
            <a:endParaRPr lang="nn-NO" altLang="zh-CN" sz="16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nn-NO" altLang="zh-CN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1721986272&gt;&gt;&gt; i = 5</a:t>
            </a:r>
            <a:endParaRPr lang="nn-NO" altLang="zh-CN" sz="16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nn-NO" altLang="zh-CN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j = 5</a:t>
            </a:r>
            <a:endParaRPr lang="nn-NO" altLang="zh-CN" sz="16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nn-NO" altLang="zh-CN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id(i)</a:t>
            </a:r>
            <a:endParaRPr lang="nn-NO" altLang="zh-CN" sz="16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nn-NO" altLang="zh-CN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1721986208            # i</a:t>
            </a:r>
            <a:r>
              <a:rPr lang="zh-CN" altLang="en-US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在内存中的地址</a:t>
            </a:r>
            <a:endParaRPr lang="zh-CN" altLang="en-US" sz="16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</a:t>
            </a:r>
            <a:r>
              <a:rPr lang="nn-NO" altLang="zh-CN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id(j)</a:t>
            </a:r>
            <a:endParaRPr lang="nn-NO" altLang="zh-CN" sz="16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nn-NO" altLang="zh-CN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1721986208            # j</a:t>
            </a:r>
            <a:r>
              <a:rPr lang="zh-CN" altLang="en-US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在内存中的地址，与</a:t>
            </a:r>
            <a:r>
              <a:rPr lang="nn-NO" altLang="zh-CN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zh-CN" altLang="en-US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的地址相同</a:t>
            </a:r>
            <a:endParaRPr lang="zh-CN" altLang="en-US" sz="16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</a:t>
            </a:r>
            <a:r>
              <a:rPr lang="nn-NO" altLang="zh-CN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 = 5</a:t>
            </a:r>
            <a:endParaRPr lang="nn-NO" altLang="zh-CN" sz="16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nn-NO" altLang="zh-CN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id(k)</a:t>
            </a:r>
            <a:endParaRPr lang="nn-NO" altLang="zh-CN" sz="16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nn-NO" altLang="zh-CN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1721986208            # k</a:t>
            </a:r>
            <a:r>
              <a:rPr lang="zh-CN" altLang="en-US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在内存中的地址，与</a:t>
            </a:r>
            <a:r>
              <a:rPr lang="nn-NO" altLang="zh-CN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zh-CN" altLang="nn-NO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nn-NO" altLang="zh-CN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</a:t>
            </a:r>
            <a:r>
              <a:rPr lang="zh-CN" altLang="en-US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的地址相同</a:t>
            </a:r>
            <a:endParaRPr lang="zh-CN" altLang="en-US" sz="16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</a:t>
            </a:r>
            <a:r>
              <a:rPr lang="nn-NO" altLang="zh-CN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 = 6</a:t>
            </a:r>
            <a:endParaRPr lang="nn-NO" altLang="zh-CN" sz="16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nn-NO" altLang="zh-CN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id(x)</a:t>
            </a:r>
            <a:endParaRPr lang="nn-NO" altLang="zh-CN" sz="16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nn-NO" altLang="zh-CN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1721986240            # x</a:t>
            </a:r>
            <a:r>
              <a:rPr lang="zh-CN" altLang="en-US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在内存中的地址</a:t>
            </a:r>
            <a:endParaRPr lang="zh-CN" altLang="en-US" sz="16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</a:t>
            </a:r>
            <a:r>
              <a:rPr lang="nn-NO" altLang="zh-CN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 = 6</a:t>
            </a:r>
            <a:endParaRPr lang="nn-NO" altLang="zh-CN" sz="16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nn-NO" altLang="zh-CN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id(y)</a:t>
            </a:r>
            <a:endParaRPr lang="nn-NO" altLang="zh-CN" sz="16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nn-NO" altLang="zh-CN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1721986240            # y</a:t>
            </a:r>
            <a:r>
              <a:rPr lang="zh-CN" altLang="en-US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在内存中的地址，与</a:t>
            </a:r>
            <a:r>
              <a:rPr lang="nn-NO" altLang="zh-CN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lang="zh-CN" altLang="en-US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的地址相同</a:t>
            </a:r>
            <a:endParaRPr lang="zh-CN" altLang="en-US" sz="16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</a:t>
            </a:r>
            <a:r>
              <a:rPr lang="nn-NO" altLang="zh-CN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 = 6</a:t>
            </a:r>
            <a:endParaRPr lang="nn-NO" altLang="zh-CN" sz="16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nn-NO" altLang="zh-CN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id(z)               # z</a:t>
            </a:r>
            <a:r>
              <a:rPr lang="zh-CN" altLang="en-US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在内存中的地址，与</a:t>
            </a:r>
            <a:r>
              <a:rPr lang="nn-NO" altLang="zh-CN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lang="zh-CN" altLang="nn-NO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nn-NO" altLang="zh-CN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</a:t>
            </a:r>
            <a:r>
              <a:rPr lang="zh-CN" altLang="en-US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的地址相同</a:t>
            </a:r>
            <a:endParaRPr lang="zh-CN" altLang="en-US" sz="16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1721986240</a:t>
            </a:r>
            <a:endParaRPr lang="en-US" altLang="zh-CN" sz="16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endParaRPr lang="nn-NO" altLang="zh-CN" sz="16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27892" y="5536406"/>
            <a:ext cx="85402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由此可看出，对于不可变类型 </a:t>
            </a:r>
            <a:r>
              <a:rPr lang="en-US" altLang="zh-CN" sz="1600" dirty="0"/>
              <a:t>int</a:t>
            </a:r>
            <a:r>
              <a:rPr lang="zh-CN" altLang="en-US" sz="1600" dirty="0"/>
              <a:t>，无论创建多少个变量，只要值相同，都指向同一个内存地址。同样情况的还有较短的字符串。</a:t>
            </a:r>
            <a:endParaRPr lang="zh-CN" altLang="en-US" sz="1600" dirty="0"/>
          </a:p>
        </p:txBody>
      </p:sp>
    </p:spTree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3.7 </a:t>
            </a:r>
            <a:r>
              <a:rPr lang="zh-CN" altLang="en-US" dirty="0"/>
              <a:t>实验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424283" y="1419323"/>
            <a:ext cx="829543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其他类型则不同。以浮点类型为例，从代码运行结果可以看出它是个不可变类型，对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的值进行修改后，指向新的内存地址。代码示例如下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</a:t>
            </a: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= 1.5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id(</a:t>
            </a: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2653240564424 # </a:t>
            </a: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在内存中的地址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</a:t>
            </a: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= </a:t>
            </a: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+ 1.8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</a:t>
            </a: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3.3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id(</a:t>
            </a: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2653240564376 # </a:t>
            </a: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的值改变后在内存中的地址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j = 3.3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id(j)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2653240564520 # </a:t>
            </a: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的值改变后在内存中的地址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947698" y="874932"/>
            <a:ext cx="3207613" cy="544391"/>
          </a:xfrm>
        </p:spPr>
        <p:txBody>
          <a:bodyPr/>
          <a:lstStyle/>
          <a:p>
            <a:r>
              <a:rPr lang="en-US" altLang="zh-CN" dirty="0"/>
              <a:t>3.7.1 </a:t>
            </a:r>
            <a:r>
              <a:rPr lang="zh-CN" altLang="en-US" dirty="0"/>
              <a:t>不可变类型的使用</a:t>
            </a:r>
            <a:endParaRPr lang="zh-CN" altLang="en-US" dirty="0"/>
          </a:p>
        </p:txBody>
      </p:sp>
      <p:sp>
        <p:nvSpPr>
          <p:cNvPr id="7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3.7 </a:t>
            </a:r>
            <a:r>
              <a:rPr lang="zh-CN" altLang="en-US" dirty="0"/>
              <a:t>实验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424283" y="1419323"/>
            <a:ext cx="829543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修改代码，声明两个相同值的浮点型变量，查看它们的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id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，发现它们并不是指向同一个内存地址，这和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类型不同（这涉及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Python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内存管理机制，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Python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类型和较短的字符串进行了缓存，无论声明多少个值相同的变量，实际上都指向同一个内存地址）。代码示例如下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</a:t>
            </a: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= 2.5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id(</a:t>
            </a: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2653240564524           # </a:t>
            </a: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在内存中的地址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j = 2.5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id(j)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2653240564544           # j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赋值与</a:t>
            </a: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相同，但在内存中的地址不同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947698" y="874932"/>
            <a:ext cx="3207613" cy="544391"/>
          </a:xfrm>
        </p:spPr>
        <p:txBody>
          <a:bodyPr/>
          <a:lstStyle/>
          <a:p>
            <a:r>
              <a:rPr lang="en-US" altLang="zh-CN" dirty="0"/>
              <a:t>3.7.1 </a:t>
            </a:r>
            <a:r>
              <a:rPr lang="zh-CN" altLang="en-US" dirty="0"/>
              <a:t>不可变类型的使用</a:t>
            </a:r>
            <a:endParaRPr lang="zh-CN" altLang="en-US" dirty="0"/>
          </a:p>
        </p:txBody>
      </p:sp>
      <p:sp>
        <p:nvSpPr>
          <p:cNvPr id="7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95754" y="2175462"/>
            <a:ext cx="67524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list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为例，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list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append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之后，还是指向同个内存地址，因为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list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是可变类型，可以在原地址处修改。代码示例如下：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a = [1, 2, 3]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print(id(a))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59841928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</a:t>
            </a: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a.append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(4)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print(id(a))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59841928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947698" y="874932"/>
            <a:ext cx="3207613" cy="544391"/>
          </a:xfrm>
        </p:spPr>
        <p:txBody>
          <a:bodyPr/>
          <a:lstStyle/>
          <a:p>
            <a:r>
              <a:rPr lang="en-US" altLang="zh-CN" dirty="0"/>
              <a:t>3.7.2 </a:t>
            </a:r>
            <a:r>
              <a:rPr lang="zh-CN" altLang="en-US" dirty="0"/>
              <a:t>可变类型的使用</a:t>
            </a:r>
            <a:endParaRPr lang="zh-CN" altLang="en-US" dirty="0"/>
          </a:p>
        </p:txBody>
      </p:sp>
      <p:sp>
        <p:nvSpPr>
          <p:cNvPr id="7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3.7 </a:t>
            </a:r>
            <a:r>
              <a:rPr lang="zh-CN" altLang="en-US" dirty="0"/>
              <a:t>实验</a:t>
            </a:r>
            <a:endParaRPr lang="zh-CN" altLang="en-US" dirty="0"/>
          </a:p>
        </p:txBody>
      </p:sp>
      <p:sp>
        <p:nvSpPr>
          <p:cNvPr id="8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3.1 </a:t>
            </a:r>
            <a:r>
              <a:rPr lang="zh-CN" altLang="en-US" dirty="0"/>
              <a:t>数字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993381" y="1330943"/>
            <a:ext cx="6630124" cy="820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ts val="3000"/>
              </a:lnSpc>
              <a:defRPr/>
            </a:pPr>
            <a:r>
              <a:rPr lang="zh-CN" altLang="en-US" dirty="0"/>
              <a:t>数字类型之间可以进行相互转换，除此之外，它们还能与字符、字符串进行转换，代码示例如下。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3" name="文本占位符 5"/>
          <p:cNvSpPr>
            <a:spLocks noGrp="1"/>
          </p:cNvSpPr>
          <p:nvPr/>
        </p:nvSpPr>
        <p:spPr>
          <a:xfrm>
            <a:off x="947698" y="874932"/>
            <a:ext cx="3207613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3.1.2 </a:t>
            </a:r>
            <a:r>
              <a:rPr lang="zh-CN" altLang="en-US" dirty="0"/>
              <a:t>数字类型的转换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1557972" y="2538775"/>
            <a:ext cx="624063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&gt;&gt;&gt; a = 1 		# </a:t>
            </a:r>
            <a:r>
              <a:rPr lang="zh-CN" altLang="en-US" sz="1800" kern="100" dirty="0">
                <a:solidFill>
                  <a:srgbClr val="00B0F0"/>
                </a:solidFill>
                <a:latin typeface="+mn-ea"/>
              </a:rPr>
              <a:t>整型</a:t>
            </a:r>
            <a:endParaRPr lang="zh-CN" altLang="en-US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&gt;&gt;&gt; b = float(a) 	# </a:t>
            </a:r>
            <a:r>
              <a:rPr lang="zh-CN" altLang="en-US" sz="1800" kern="100" dirty="0">
                <a:solidFill>
                  <a:srgbClr val="00B0F0"/>
                </a:solidFill>
                <a:latin typeface="+mn-ea"/>
              </a:rPr>
              <a:t>整型转换为浮点型</a:t>
            </a:r>
            <a:endParaRPr lang="zh-CN" altLang="en-US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&gt;&gt;&gt; c = int(b) 		# </a:t>
            </a:r>
            <a:r>
              <a:rPr lang="zh-CN" altLang="en-US" sz="1800" kern="100" dirty="0">
                <a:solidFill>
                  <a:srgbClr val="00B0F0"/>
                </a:solidFill>
                <a:latin typeface="+mn-ea"/>
              </a:rPr>
              <a:t>浮点型转换为整型</a:t>
            </a:r>
            <a:endParaRPr lang="zh-CN" altLang="en-US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&gt;&gt;&gt; d = str(a) 		# </a:t>
            </a:r>
            <a:r>
              <a:rPr lang="zh-CN" altLang="en-US" sz="1800" kern="100" dirty="0">
                <a:solidFill>
                  <a:srgbClr val="00B0F0"/>
                </a:solidFill>
                <a:latin typeface="+mn-ea"/>
              </a:rPr>
              <a:t>整型转换为字符串</a:t>
            </a:r>
            <a:endParaRPr lang="zh-CN" altLang="en-US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&gt;&gt;&gt; e = chr(a) 		# </a:t>
            </a:r>
            <a:r>
              <a:rPr lang="zh-CN" altLang="en-US" sz="1800" kern="100" dirty="0">
                <a:solidFill>
                  <a:srgbClr val="00B0F0"/>
                </a:solidFill>
                <a:latin typeface="+mn-ea"/>
              </a:rPr>
              <a:t>整型转换为字符</a:t>
            </a:r>
            <a:endParaRPr lang="en-US" altLang="zh-CN" sz="1800" kern="100" dirty="0">
              <a:solidFill>
                <a:srgbClr val="00B0F0"/>
              </a:solidFill>
              <a:latin typeface="+mn-ea"/>
            </a:endParaRPr>
          </a:p>
        </p:txBody>
      </p:sp>
    </p:spTree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73368" y="1530692"/>
            <a:ext cx="768447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当存在多个值相同的可变类型变量时，看看它们是不是跟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类型一样指向同个内存地址。代码示例如下：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a = [1, 2, 3]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print(id(a))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56962440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b = [1, 2, 3]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print(id(b))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56962056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从运行结果可以看出，虽然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的值相同，但是指向的内存地址不同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947698" y="874932"/>
            <a:ext cx="3207613" cy="544391"/>
          </a:xfrm>
        </p:spPr>
        <p:txBody>
          <a:bodyPr/>
          <a:lstStyle/>
          <a:p>
            <a:r>
              <a:rPr lang="en-US" altLang="zh-CN" dirty="0"/>
              <a:t>3.7.2 </a:t>
            </a:r>
            <a:r>
              <a:rPr lang="zh-CN" altLang="en-US" dirty="0"/>
              <a:t>可变类型的使用</a:t>
            </a:r>
            <a:endParaRPr lang="zh-CN" altLang="en-US" dirty="0"/>
          </a:p>
        </p:txBody>
      </p:sp>
      <p:sp>
        <p:nvSpPr>
          <p:cNvPr id="7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3.7 </a:t>
            </a:r>
            <a:r>
              <a:rPr lang="zh-CN" altLang="en-US" dirty="0"/>
              <a:t>实验</a:t>
            </a:r>
            <a:endParaRPr lang="zh-CN" altLang="en-US" dirty="0"/>
          </a:p>
        </p:txBody>
      </p:sp>
      <p:sp>
        <p:nvSpPr>
          <p:cNvPr id="8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2141" y="1419323"/>
            <a:ext cx="871971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我们也可以通过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 = a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的赋值语句，让他们指向同一个内存地址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代码示例如下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a = [1, 2, 3]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print(id(a))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57089416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b = [1, 2, 3]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print(id(b))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57089032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b = a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print(id(b))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57089416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947698" y="874932"/>
            <a:ext cx="3207613" cy="544391"/>
          </a:xfrm>
        </p:spPr>
        <p:txBody>
          <a:bodyPr/>
          <a:lstStyle/>
          <a:p>
            <a:r>
              <a:rPr lang="en-US" altLang="zh-CN" dirty="0"/>
              <a:t>3.7.2 </a:t>
            </a:r>
            <a:r>
              <a:rPr lang="zh-CN" altLang="en-US" dirty="0"/>
              <a:t>可变类型的使用</a:t>
            </a:r>
            <a:endParaRPr lang="zh-CN" altLang="en-US" dirty="0"/>
          </a:p>
        </p:txBody>
      </p:sp>
      <p:sp>
        <p:nvSpPr>
          <p:cNvPr id="7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3.7 </a:t>
            </a:r>
            <a:r>
              <a:rPr lang="zh-CN" altLang="en-US" dirty="0"/>
              <a:t>实验</a:t>
            </a:r>
            <a:endParaRPr lang="zh-CN" altLang="en-US" dirty="0"/>
          </a:p>
        </p:txBody>
      </p:sp>
      <p:sp>
        <p:nvSpPr>
          <p:cNvPr id="8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92014" y="1419323"/>
            <a:ext cx="795997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这个时候需要注意，因为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指向同个内存地址，而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的类型都是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List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，可变类型，对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任意一个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List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进行修改，都会影响另外一个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List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的值。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</a:t>
            </a:r>
            <a:r>
              <a:rPr lang="en-US" altLang="zh-CN" dirty="0" err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b.append</a:t>
            </a: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(4)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print(a)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[1, 2, 3, 4]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print(b)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[1, 2, 3, 4]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print(id(a))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51060072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&gt;&gt;&gt; print(id(b))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en-US" altLang="zh-CN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51060072</a:t>
            </a: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endParaRPr lang="en-US" altLang="zh-CN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代码中，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变量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append(4)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，对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变量也是影响的。输出他们的内存地址，还是指向同个内存地址。</a:t>
            </a:r>
            <a:endParaRPr lang="zh-CN" altLang="en-US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947698" y="874932"/>
            <a:ext cx="3207613" cy="544391"/>
          </a:xfrm>
        </p:spPr>
        <p:txBody>
          <a:bodyPr/>
          <a:lstStyle/>
          <a:p>
            <a:r>
              <a:rPr lang="en-US" altLang="zh-CN" dirty="0"/>
              <a:t>3.7.2 </a:t>
            </a:r>
            <a:r>
              <a:rPr lang="zh-CN" altLang="en-US" dirty="0"/>
              <a:t>可变类型的使用</a:t>
            </a:r>
            <a:endParaRPr lang="zh-CN" altLang="en-US" dirty="0"/>
          </a:p>
        </p:txBody>
      </p:sp>
      <p:sp>
        <p:nvSpPr>
          <p:cNvPr id="7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3.7 </a:t>
            </a:r>
            <a:r>
              <a:rPr lang="zh-CN" altLang="en-US" dirty="0"/>
              <a:t>实验</a:t>
            </a:r>
            <a:endParaRPr lang="zh-CN" altLang="en-US" dirty="0"/>
          </a:p>
        </p:txBody>
      </p:sp>
      <p:sp>
        <p:nvSpPr>
          <p:cNvPr id="8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占位符 1"/>
          <p:cNvSpPr txBox="1"/>
          <p:nvPr/>
        </p:nvSpPr>
        <p:spPr>
          <a:xfrm>
            <a:off x="2106613" y="854075"/>
            <a:ext cx="4954587" cy="523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第三章  基本数据类型</a:t>
            </a:r>
            <a:endParaRPr lang="zh-CN" altLang="en-US" dirty="0"/>
          </a:p>
        </p:txBody>
      </p:sp>
      <p:sp>
        <p:nvSpPr>
          <p:cNvPr id="13" name="文本占位符 2"/>
          <p:cNvSpPr txBox="1"/>
          <p:nvPr/>
        </p:nvSpPr>
        <p:spPr>
          <a:xfrm>
            <a:off x="2115558" y="1702346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100" dirty="0"/>
              <a:t>3.1 </a:t>
            </a:r>
            <a:r>
              <a:rPr lang="zh-CN" altLang="en-US" sz="2100" dirty="0"/>
              <a:t>数字</a:t>
            </a:r>
            <a:endParaRPr lang="zh-CN" altLang="en-US" sz="2100" dirty="0"/>
          </a:p>
        </p:txBody>
      </p:sp>
      <p:sp>
        <p:nvSpPr>
          <p:cNvPr id="14" name="文本占位符 3"/>
          <p:cNvSpPr txBox="1"/>
          <p:nvPr/>
        </p:nvSpPr>
        <p:spPr>
          <a:xfrm>
            <a:off x="2115557" y="2227950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3.2 </a:t>
            </a:r>
            <a:r>
              <a:rPr lang="zh-CN" altLang="en-US" dirty="0"/>
              <a:t>元组</a:t>
            </a:r>
            <a:endParaRPr lang="zh-CN" altLang="en-US" dirty="0"/>
          </a:p>
        </p:txBody>
      </p:sp>
      <p:sp>
        <p:nvSpPr>
          <p:cNvPr id="15" name="文本占位符 4"/>
          <p:cNvSpPr txBox="1"/>
          <p:nvPr/>
        </p:nvSpPr>
        <p:spPr>
          <a:xfrm>
            <a:off x="2115557" y="2775653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3.3 </a:t>
            </a:r>
            <a:r>
              <a:rPr lang="zh-CN" altLang="en-US" dirty="0"/>
              <a:t>列表</a:t>
            </a:r>
            <a:endParaRPr lang="zh-CN" altLang="en-US" dirty="0"/>
          </a:p>
        </p:txBody>
      </p:sp>
      <p:sp>
        <p:nvSpPr>
          <p:cNvPr id="16" name="文本占位符 6"/>
          <p:cNvSpPr txBox="1"/>
          <p:nvPr/>
        </p:nvSpPr>
        <p:spPr>
          <a:xfrm>
            <a:off x="2115557" y="3300378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3.4 </a:t>
            </a:r>
            <a:r>
              <a:rPr lang="zh-CN" altLang="en-US" dirty="0"/>
              <a:t>字典</a:t>
            </a:r>
            <a:endParaRPr lang="zh-CN" altLang="en-US" dirty="0"/>
          </a:p>
        </p:txBody>
      </p:sp>
      <p:sp>
        <p:nvSpPr>
          <p:cNvPr id="17" name="文本占位符 7"/>
          <p:cNvSpPr txBox="1"/>
          <p:nvPr/>
        </p:nvSpPr>
        <p:spPr>
          <a:xfrm>
            <a:off x="2115557" y="3850868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3.5 </a:t>
            </a:r>
            <a:r>
              <a:rPr lang="zh-CN" altLang="en-US" dirty="0"/>
              <a:t>集合</a:t>
            </a:r>
            <a:endParaRPr lang="zh-CN" altLang="en-US" dirty="0"/>
          </a:p>
        </p:txBody>
      </p:sp>
      <p:sp>
        <p:nvSpPr>
          <p:cNvPr id="18" name="文本占位符 8"/>
          <p:cNvSpPr txBox="1"/>
          <p:nvPr/>
        </p:nvSpPr>
        <p:spPr>
          <a:xfrm>
            <a:off x="2115557" y="4401399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3.6 </a:t>
            </a:r>
            <a:r>
              <a:rPr lang="zh-CN" altLang="en-US" dirty="0"/>
              <a:t>数据类型转换</a:t>
            </a:r>
            <a:endParaRPr lang="zh-CN" altLang="en-US" dirty="0"/>
          </a:p>
        </p:txBody>
      </p:sp>
      <p:sp>
        <p:nvSpPr>
          <p:cNvPr id="19" name="文本占位符 5"/>
          <p:cNvSpPr txBox="1"/>
          <p:nvPr/>
        </p:nvSpPr>
        <p:spPr>
          <a:xfrm>
            <a:off x="2115557" y="4963299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3.7</a:t>
            </a:r>
            <a:r>
              <a:rPr lang="zh-CN" altLang="en-US" dirty="0"/>
              <a:t> 实验</a:t>
            </a:r>
            <a:endParaRPr lang="zh-CN" altLang="en-US" dirty="0"/>
          </a:p>
        </p:txBody>
      </p:sp>
      <p:sp>
        <p:nvSpPr>
          <p:cNvPr id="20" name="文本占位符 5"/>
          <p:cNvSpPr txBox="1"/>
          <p:nvPr/>
        </p:nvSpPr>
        <p:spPr>
          <a:xfrm>
            <a:off x="2115557" y="5531972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>
                <a:solidFill>
                  <a:schemeClr val="bg1"/>
                </a:solidFill>
              </a:rPr>
              <a:t>3.8</a:t>
            </a:r>
            <a:r>
              <a:rPr lang="zh-CN" altLang="en-US" dirty="0">
                <a:solidFill>
                  <a:schemeClr val="bg1"/>
                </a:solidFill>
              </a:rPr>
              <a:t> 小结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1" name="文本占位符 5"/>
          <p:cNvSpPr txBox="1"/>
          <p:nvPr/>
        </p:nvSpPr>
        <p:spPr>
          <a:xfrm>
            <a:off x="2115557" y="6100645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3.9</a:t>
            </a:r>
            <a:r>
              <a:rPr lang="zh-CN" altLang="en-US" dirty="0"/>
              <a:t> 习题</a:t>
            </a:r>
            <a:endParaRPr lang="zh-CN" altLang="en-US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3.8 </a:t>
            </a:r>
            <a:r>
              <a:rPr lang="zh-CN" altLang="en-US" dirty="0"/>
              <a:t>小结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949254" y="1407524"/>
            <a:ext cx="724549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本章介绍了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Python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的六大数据类型：数字、字符串、列表、元组、字典和集合，以及它们的特点、使用方法和相互转换的方法等。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我们也知道了，不可变数据类型有四个：数字（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Number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）、字符串（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String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）、元组（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Tuple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）、不可变集合（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Frozen Set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）；可变的数据类型有三个：列表（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List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）、字典（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Dictionary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）、可变集合（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Set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）。其中，列表是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Python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中使用最为频繁的数据类型之一。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学习了以上知识，我们可以看到某些数据类型之间的异同，总结这些内容，会帮助我们使用这些数据类型时更加灵活。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人们常说：一切语言的基础就是数据类型。理解、掌握和运用本章节的知识，为我们学习后续内容做好准备。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占位符 1"/>
          <p:cNvSpPr txBox="1"/>
          <p:nvPr/>
        </p:nvSpPr>
        <p:spPr>
          <a:xfrm>
            <a:off x="2106613" y="854075"/>
            <a:ext cx="4954587" cy="523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第三章  基本数据类型</a:t>
            </a:r>
            <a:endParaRPr lang="zh-CN" altLang="en-US" dirty="0"/>
          </a:p>
        </p:txBody>
      </p:sp>
      <p:sp>
        <p:nvSpPr>
          <p:cNvPr id="13" name="文本占位符 2"/>
          <p:cNvSpPr txBox="1"/>
          <p:nvPr/>
        </p:nvSpPr>
        <p:spPr>
          <a:xfrm>
            <a:off x="2115558" y="1702346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100" dirty="0"/>
              <a:t>3.1 </a:t>
            </a:r>
            <a:r>
              <a:rPr lang="zh-CN" altLang="en-US" sz="2100" dirty="0"/>
              <a:t>数字</a:t>
            </a:r>
            <a:endParaRPr lang="zh-CN" altLang="en-US" sz="2100" dirty="0"/>
          </a:p>
        </p:txBody>
      </p:sp>
      <p:sp>
        <p:nvSpPr>
          <p:cNvPr id="14" name="文本占位符 3"/>
          <p:cNvSpPr txBox="1"/>
          <p:nvPr/>
        </p:nvSpPr>
        <p:spPr>
          <a:xfrm>
            <a:off x="2115557" y="2227950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3.2 </a:t>
            </a:r>
            <a:r>
              <a:rPr lang="zh-CN" altLang="en-US" dirty="0"/>
              <a:t>元组</a:t>
            </a:r>
            <a:endParaRPr lang="zh-CN" altLang="en-US" dirty="0"/>
          </a:p>
        </p:txBody>
      </p:sp>
      <p:sp>
        <p:nvSpPr>
          <p:cNvPr id="15" name="文本占位符 4"/>
          <p:cNvSpPr txBox="1"/>
          <p:nvPr/>
        </p:nvSpPr>
        <p:spPr>
          <a:xfrm>
            <a:off x="2115557" y="2775653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3.3 </a:t>
            </a:r>
            <a:r>
              <a:rPr lang="zh-CN" altLang="en-US" dirty="0"/>
              <a:t>列表</a:t>
            </a:r>
            <a:endParaRPr lang="zh-CN" altLang="en-US" dirty="0"/>
          </a:p>
        </p:txBody>
      </p:sp>
      <p:sp>
        <p:nvSpPr>
          <p:cNvPr id="16" name="文本占位符 6"/>
          <p:cNvSpPr txBox="1"/>
          <p:nvPr/>
        </p:nvSpPr>
        <p:spPr>
          <a:xfrm>
            <a:off x="2115557" y="3300378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3.4 </a:t>
            </a:r>
            <a:r>
              <a:rPr lang="zh-CN" altLang="en-US" dirty="0"/>
              <a:t>字典</a:t>
            </a:r>
            <a:endParaRPr lang="zh-CN" altLang="en-US" dirty="0"/>
          </a:p>
        </p:txBody>
      </p:sp>
      <p:sp>
        <p:nvSpPr>
          <p:cNvPr id="17" name="文本占位符 7"/>
          <p:cNvSpPr txBox="1"/>
          <p:nvPr/>
        </p:nvSpPr>
        <p:spPr>
          <a:xfrm>
            <a:off x="2115557" y="3850868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3.5 </a:t>
            </a:r>
            <a:r>
              <a:rPr lang="zh-CN" altLang="en-US" dirty="0"/>
              <a:t>集合</a:t>
            </a:r>
            <a:endParaRPr lang="zh-CN" altLang="en-US" dirty="0"/>
          </a:p>
        </p:txBody>
      </p:sp>
      <p:sp>
        <p:nvSpPr>
          <p:cNvPr id="18" name="文本占位符 8"/>
          <p:cNvSpPr txBox="1"/>
          <p:nvPr/>
        </p:nvSpPr>
        <p:spPr>
          <a:xfrm>
            <a:off x="2115557" y="4401399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3.6 </a:t>
            </a:r>
            <a:r>
              <a:rPr lang="zh-CN" altLang="en-US" dirty="0"/>
              <a:t>数据类型转换</a:t>
            </a:r>
            <a:endParaRPr lang="zh-CN" altLang="en-US" dirty="0"/>
          </a:p>
        </p:txBody>
      </p:sp>
      <p:sp>
        <p:nvSpPr>
          <p:cNvPr id="19" name="文本占位符 5"/>
          <p:cNvSpPr txBox="1"/>
          <p:nvPr/>
        </p:nvSpPr>
        <p:spPr>
          <a:xfrm>
            <a:off x="2115557" y="4963299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3.7</a:t>
            </a:r>
            <a:r>
              <a:rPr lang="zh-CN" altLang="en-US" dirty="0"/>
              <a:t> 实验</a:t>
            </a:r>
            <a:endParaRPr lang="zh-CN" altLang="en-US" dirty="0"/>
          </a:p>
        </p:txBody>
      </p:sp>
      <p:sp>
        <p:nvSpPr>
          <p:cNvPr id="20" name="文本占位符 5"/>
          <p:cNvSpPr txBox="1"/>
          <p:nvPr/>
        </p:nvSpPr>
        <p:spPr>
          <a:xfrm>
            <a:off x="2115557" y="5531972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3.8</a:t>
            </a:r>
            <a:r>
              <a:rPr lang="zh-CN" altLang="en-US" dirty="0"/>
              <a:t> 小结</a:t>
            </a:r>
            <a:endParaRPr lang="zh-CN" altLang="en-US" dirty="0"/>
          </a:p>
        </p:txBody>
      </p:sp>
      <p:sp>
        <p:nvSpPr>
          <p:cNvPr id="21" name="文本占位符 5"/>
          <p:cNvSpPr txBox="1"/>
          <p:nvPr/>
        </p:nvSpPr>
        <p:spPr>
          <a:xfrm>
            <a:off x="2115557" y="6100645"/>
            <a:ext cx="5011738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>
                <a:solidFill>
                  <a:schemeClr val="bg1"/>
                </a:solidFill>
              </a:rPr>
              <a:t>3.9</a:t>
            </a:r>
            <a:r>
              <a:rPr lang="zh-CN" altLang="en-US" dirty="0">
                <a:solidFill>
                  <a:schemeClr val="bg1"/>
                </a:solidFill>
              </a:rPr>
              <a:t> 习题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-22224"/>
            <a:ext cx="9169004" cy="68802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prstClr val="white"/>
              </a:solidFill>
            </a:endParaRPr>
          </a:p>
        </p:txBody>
      </p:sp>
      <p:pic>
        <p:nvPicPr>
          <p:cNvPr id="678" name="图片 677"/>
          <p:cNvPicPr>
            <a:picLocks noChangeAspect="1"/>
          </p:cNvPicPr>
          <p:nvPr/>
        </p:nvPicPr>
        <p:blipFill rotWithShape="1">
          <a:blip r:embed="rId1"/>
          <a:srcRect l="19090" t="21720" r="16280" b="22029"/>
          <a:stretch>
            <a:fillRect/>
          </a:stretch>
        </p:blipFill>
        <p:spPr>
          <a:xfrm>
            <a:off x="-14605" y="-22225"/>
            <a:ext cx="9169400" cy="687959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64072" y="1696372"/>
            <a:ext cx="8222452" cy="5028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pc="225" dirty="0">
                <a:solidFill>
                  <a:prstClr val="white"/>
                </a:solidFill>
              </a:rPr>
              <a:t>一、编程题</a:t>
            </a:r>
            <a:endParaRPr lang="zh-CN" altLang="en-US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pc="225" dirty="0">
                <a:solidFill>
                  <a:prstClr val="white"/>
                </a:solidFill>
              </a:rPr>
              <a:t>1</a:t>
            </a:r>
            <a:r>
              <a:rPr lang="zh-CN" altLang="en-US" spc="225" dirty="0">
                <a:solidFill>
                  <a:prstClr val="white"/>
                </a:solidFill>
              </a:rPr>
              <a:t>、创建列表</a:t>
            </a:r>
            <a:r>
              <a:rPr lang="en-US" altLang="zh-CN" spc="225" dirty="0">
                <a:solidFill>
                  <a:prstClr val="white"/>
                </a:solidFill>
              </a:rPr>
              <a:t>: list1 = ['</a:t>
            </a:r>
            <a:r>
              <a:rPr lang="en-US" altLang="zh-CN" spc="225" dirty="0" err="1">
                <a:solidFill>
                  <a:prstClr val="white"/>
                </a:solidFill>
              </a:rPr>
              <a:t>Lift','is','short</a:t>
            </a:r>
            <a:r>
              <a:rPr lang="en-US" altLang="zh-CN" spc="225" dirty="0">
                <a:solidFill>
                  <a:prstClr val="white"/>
                </a:solidFill>
              </a:rPr>
              <a:t>']</a:t>
            </a:r>
            <a:endParaRPr lang="en-US" altLang="zh-CN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pc="225" dirty="0">
                <a:solidFill>
                  <a:prstClr val="white"/>
                </a:solidFill>
              </a:rPr>
              <a:t>      list2 = ['</a:t>
            </a:r>
            <a:r>
              <a:rPr lang="en-US" altLang="zh-CN" spc="225" dirty="0" err="1">
                <a:solidFill>
                  <a:prstClr val="white"/>
                </a:solidFill>
              </a:rPr>
              <a:t>You','need','python</a:t>
            </a:r>
            <a:r>
              <a:rPr lang="en-US" altLang="zh-CN" spc="225" dirty="0">
                <a:solidFill>
                  <a:prstClr val="white"/>
                </a:solidFill>
              </a:rPr>
              <a:t>']</a:t>
            </a:r>
            <a:endParaRPr lang="en-US" altLang="zh-CN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pc="225" dirty="0">
                <a:solidFill>
                  <a:prstClr val="white"/>
                </a:solidFill>
              </a:rPr>
              <a:t>完成以下任务：</a:t>
            </a:r>
            <a:endParaRPr lang="zh-CN" altLang="en-US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pc="225" dirty="0">
                <a:solidFill>
                  <a:prstClr val="white"/>
                </a:solidFill>
              </a:rPr>
              <a:t>  （</a:t>
            </a:r>
            <a:r>
              <a:rPr lang="en-US" altLang="zh-CN" spc="225" dirty="0">
                <a:solidFill>
                  <a:prstClr val="white"/>
                </a:solidFill>
              </a:rPr>
              <a:t>1</a:t>
            </a:r>
            <a:r>
              <a:rPr lang="zh-CN" altLang="en-US" spc="225" dirty="0">
                <a:solidFill>
                  <a:prstClr val="white"/>
                </a:solidFill>
              </a:rPr>
              <a:t>）输出</a:t>
            </a:r>
            <a:r>
              <a:rPr lang="en-US" altLang="zh-CN" spc="225" dirty="0">
                <a:solidFill>
                  <a:prstClr val="white"/>
                </a:solidFill>
              </a:rPr>
              <a:t>list1</a:t>
            </a:r>
            <a:r>
              <a:rPr lang="zh-CN" altLang="en-US" spc="225" dirty="0">
                <a:solidFill>
                  <a:prstClr val="white"/>
                </a:solidFill>
              </a:rPr>
              <a:t>中的第一个元素</a:t>
            </a:r>
            <a:r>
              <a:rPr lang="en-US" altLang="zh-CN" spc="225" dirty="0">
                <a:solidFill>
                  <a:prstClr val="white"/>
                </a:solidFill>
              </a:rPr>
              <a:t>Lift</a:t>
            </a:r>
            <a:r>
              <a:rPr lang="zh-CN" altLang="en-US" spc="225" dirty="0">
                <a:solidFill>
                  <a:prstClr val="white"/>
                </a:solidFill>
              </a:rPr>
              <a:t>及其索引（下标）</a:t>
            </a:r>
            <a:endParaRPr lang="zh-CN" altLang="en-US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pc="225" dirty="0">
                <a:solidFill>
                  <a:prstClr val="white"/>
                </a:solidFill>
              </a:rPr>
              <a:t>  （</a:t>
            </a:r>
            <a:r>
              <a:rPr lang="en-US" altLang="zh-CN" spc="225" dirty="0">
                <a:solidFill>
                  <a:prstClr val="white"/>
                </a:solidFill>
              </a:rPr>
              <a:t>2</a:t>
            </a:r>
            <a:r>
              <a:rPr lang="zh-CN" altLang="en-US" spc="225" dirty="0">
                <a:solidFill>
                  <a:prstClr val="white"/>
                </a:solidFill>
              </a:rPr>
              <a:t>）在</a:t>
            </a:r>
            <a:r>
              <a:rPr lang="en-US" altLang="zh-CN" spc="225" dirty="0">
                <a:solidFill>
                  <a:prstClr val="white"/>
                </a:solidFill>
              </a:rPr>
              <a:t>short</a:t>
            </a:r>
            <a:r>
              <a:rPr lang="zh-CN" altLang="en-US" spc="225" dirty="0">
                <a:solidFill>
                  <a:prstClr val="white"/>
                </a:solidFill>
              </a:rPr>
              <a:t>后面增加一个’</a:t>
            </a:r>
            <a:r>
              <a:rPr lang="en-US" altLang="zh-CN" spc="225" dirty="0">
                <a:solidFill>
                  <a:prstClr val="white"/>
                </a:solidFill>
              </a:rPr>
              <a:t>!’</a:t>
            </a:r>
            <a:endParaRPr lang="en-US" altLang="zh-CN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pc="225" dirty="0">
                <a:solidFill>
                  <a:prstClr val="white"/>
                </a:solidFill>
              </a:rPr>
              <a:t>2</a:t>
            </a:r>
            <a:r>
              <a:rPr lang="zh-CN" altLang="en-US" spc="225" dirty="0">
                <a:solidFill>
                  <a:prstClr val="white"/>
                </a:solidFill>
              </a:rPr>
              <a:t>、创建列表，内容为</a:t>
            </a:r>
            <a:r>
              <a:rPr lang="en-US" altLang="zh-CN" spc="225" dirty="0" err="1">
                <a:solidFill>
                  <a:prstClr val="white"/>
                </a:solidFill>
              </a:rPr>
              <a:t>a~z</a:t>
            </a:r>
            <a:r>
              <a:rPr lang="zh-CN" altLang="en-US" spc="225" dirty="0">
                <a:solidFill>
                  <a:prstClr val="white"/>
                </a:solidFill>
              </a:rPr>
              <a:t>、</a:t>
            </a:r>
            <a:r>
              <a:rPr lang="en-US" altLang="zh-CN" spc="225" dirty="0">
                <a:solidFill>
                  <a:prstClr val="white"/>
                </a:solidFill>
              </a:rPr>
              <a:t>A~Z</a:t>
            </a:r>
            <a:r>
              <a:rPr lang="zh-CN" altLang="en-US" spc="225" dirty="0">
                <a:solidFill>
                  <a:prstClr val="white"/>
                </a:solidFill>
              </a:rPr>
              <a:t>和</a:t>
            </a:r>
            <a:r>
              <a:rPr lang="en-US" altLang="zh-CN" spc="225" dirty="0">
                <a:solidFill>
                  <a:prstClr val="white"/>
                </a:solidFill>
              </a:rPr>
              <a:t>0~9</a:t>
            </a:r>
            <a:r>
              <a:rPr lang="zh-CN" altLang="en-US" spc="225" dirty="0">
                <a:solidFill>
                  <a:prstClr val="white"/>
                </a:solidFill>
              </a:rPr>
              <a:t>，从中随机抽出</a:t>
            </a:r>
            <a:r>
              <a:rPr lang="en-US" altLang="zh-CN" spc="225" dirty="0">
                <a:solidFill>
                  <a:prstClr val="white"/>
                </a:solidFill>
              </a:rPr>
              <a:t>6</a:t>
            </a:r>
            <a:r>
              <a:rPr lang="zh-CN" altLang="en-US" spc="225" dirty="0">
                <a:solidFill>
                  <a:prstClr val="white"/>
                </a:solidFill>
              </a:rPr>
              <a:t>个字符做为验证码。</a:t>
            </a:r>
            <a:endParaRPr lang="zh-CN" altLang="en-US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pc="225" dirty="0">
                <a:solidFill>
                  <a:prstClr val="white"/>
                </a:solidFill>
              </a:rPr>
              <a:t>3</a:t>
            </a:r>
            <a:r>
              <a:rPr lang="zh-CN" altLang="en-US" spc="225" dirty="0">
                <a:solidFill>
                  <a:prstClr val="white"/>
                </a:solidFill>
              </a:rPr>
              <a:t>、创建一个空字典</a:t>
            </a:r>
            <a:r>
              <a:rPr lang="en-US" altLang="zh-CN" spc="225" dirty="0">
                <a:solidFill>
                  <a:prstClr val="white"/>
                </a:solidFill>
              </a:rPr>
              <a:t>student</a:t>
            </a:r>
            <a:r>
              <a:rPr lang="zh-CN" altLang="en-US" spc="225" dirty="0">
                <a:solidFill>
                  <a:prstClr val="white"/>
                </a:solidFill>
              </a:rPr>
              <a:t>，录入学生姓名和成绩，并一一对应，当所有学生的信息录入完之后，输入‘</a:t>
            </a:r>
            <a:r>
              <a:rPr lang="en-US" altLang="zh-CN" spc="225" dirty="0">
                <a:solidFill>
                  <a:prstClr val="white"/>
                </a:solidFill>
              </a:rPr>
              <a:t>-1’</a:t>
            </a:r>
            <a:r>
              <a:rPr lang="zh-CN" altLang="en-US" spc="225" dirty="0">
                <a:solidFill>
                  <a:prstClr val="white"/>
                </a:solidFill>
              </a:rPr>
              <a:t>退出。</a:t>
            </a:r>
            <a:endParaRPr lang="zh-CN" altLang="en-US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pc="225" dirty="0">
                <a:solidFill>
                  <a:prstClr val="white"/>
                </a:solidFill>
              </a:rPr>
              <a:t>注意：学生成绩取值范围为</a:t>
            </a:r>
            <a:r>
              <a:rPr lang="en-US" altLang="zh-CN" spc="225" dirty="0">
                <a:solidFill>
                  <a:prstClr val="white"/>
                </a:solidFill>
              </a:rPr>
              <a:t>0~150</a:t>
            </a:r>
            <a:r>
              <a:rPr lang="zh-CN" altLang="en-US" spc="225" dirty="0">
                <a:solidFill>
                  <a:prstClr val="white"/>
                </a:solidFill>
              </a:rPr>
              <a:t>，如果输入数值超出范围，则需重新输入。</a:t>
            </a:r>
            <a:endParaRPr lang="zh-CN" altLang="en-US" spc="225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564072" y="1012685"/>
            <a:ext cx="15544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96C527"/>
                </a:solidFill>
              </a:rPr>
              <a:t>习题：</a:t>
            </a:r>
            <a:endParaRPr lang="zh-CN" altLang="en-US" sz="3600" b="1" dirty="0">
              <a:solidFill>
                <a:srgbClr val="96C527"/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64073" y="1615012"/>
            <a:ext cx="1523495" cy="0"/>
          </a:xfrm>
          <a:prstGeom prst="line">
            <a:avLst/>
          </a:prstGeom>
          <a:ln>
            <a:solidFill>
              <a:srgbClr val="96C5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564073" y="1697007"/>
            <a:ext cx="9514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-22224"/>
            <a:ext cx="9169004" cy="68802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prstClr val="white"/>
              </a:solidFill>
            </a:endParaRPr>
          </a:p>
        </p:txBody>
      </p:sp>
      <p:pic>
        <p:nvPicPr>
          <p:cNvPr id="678" name="图片 677"/>
          <p:cNvPicPr>
            <a:picLocks noChangeAspect="1"/>
          </p:cNvPicPr>
          <p:nvPr/>
        </p:nvPicPr>
        <p:blipFill rotWithShape="1">
          <a:blip r:embed="rId1"/>
          <a:srcRect l="19090" t="21720" r="16280" b="22029"/>
          <a:stretch>
            <a:fillRect/>
          </a:stretch>
        </p:blipFill>
        <p:spPr>
          <a:xfrm>
            <a:off x="-14605" y="-22225"/>
            <a:ext cx="9169400" cy="687959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64073" y="2464268"/>
            <a:ext cx="7961879" cy="2458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 spc="225" dirty="0">
                <a:solidFill>
                  <a:prstClr val="white"/>
                </a:solidFill>
              </a:rPr>
              <a:t>二、简答题</a:t>
            </a:r>
            <a:endParaRPr lang="zh-CN" altLang="en-US" sz="2100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100" spc="225" dirty="0">
                <a:solidFill>
                  <a:prstClr val="white"/>
                </a:solidFill>
              </a:rPr>
              <a:t>1</a:t>
            </a:r>
            <a:r>
              <a:rPr lang="zh-CN" altLang="en-US" sz="2100" spc="225" dirty="0">
                <a:solidFill>
                  <a:prstClr val="white"/>
                </a:solidFill>
              </a:rPr>
              <a:t>、简述元组和列表的相同点和不同点。</a:t>
            </a:r>
            <a:endParaRPr lang="zh-CN" altLang="en-US" sz="2100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100" spc="225" dirty="0">
                <a:solidFill>
                  <a:prstClr val="white"/>
                </a:solidFill>
              </a:rPr>
              <a:t>2</a:t>
            </a:r>
            <a:r>
              <a:rPr lang="zh-CN" altLang="en-US" sz="2100" spc="225" dirty="0">
                <a:solidFill>
                  <a:prstClr val="white"/>
                </a:solidFill>
              </a:rPr>
              <a:t>、简述字典和集合的相同点和不同点。</a:t>
            </a:r>
            <a:endParaRPr lang="zh-CN" altLang="en-US" sz="2100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100" spc="225" dirty="0">
                <a:solidFill>
                  <a:prstClr val="white"/>
                </a:solidFill>
              </a:rPr>
              <a:t>3</a:t>
            </a:r>
            <a:r>
              <a:rPr lang="zh-CN" altLang="en-US" sz="2100" spc="225" dirty="0">
                <a:solidFill>
                  <a:prstClr val="white"/>
                </a:solidFill>
              </a:rPr>
              <a:t>、</a:t>
            </a:r>
            <a:r>
              <a:rPr lang="en-US" altLang="zh-CN" sz="2100" spc="225" dirty="0">
                <a:solidFill>
                  <a:prstClr val="white"/>
                </a:solidFill>
              </a:rPr>
              <a:t>Python</a:t>
            </a:r>
            <a:r>
              <a:rPr lang="zh-CN" altLang="en-US" sz="2100" spc="225" dirty="0">
                <a:solidFill>
                  <a:prstClr val="white"/>
                </a:solidFill>
              </a:rPr>
              <a:t>的六大数据类型分别是哪些？哪些是不可变数据？哪些是可变数据？</a:t>
            </a:r>
            <a:endParaRPr lang="zh-CN" altLang="en-US" sz="2100" spc="225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564072" y="1012685"/>
            <a:ext cx="15544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96C527"/>
                </a:solidFill>
              </a:rPr>
              <a:t>习题：</a:t>
            </a:r>
            <a:endParaRPr lang="zh-CN" altLang="en-US" sz="3600" b="1" dirty="0">
              <a:solidFill>
                <a:srgbClr val="96C527"/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64073" y="1615012"/>
            <a:ext cx="1523495" cy="0"/>
          </a:xfrm>
          <a:prstGeom prst="line">
            <a:avLst/>
          </a:prstGeom>
          <a:ln>
            <a:solidFill>
              <a:srgbClr val="96C5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564073" y="1697007"/>
            <a:ext cx="9514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 65">
            <a:hlinkClick r:id="rId1"/>
          </p:cNvPr>
          <p:cNvSpPr/>
          <p:nvPr/>
        </p:nvSpPr>
        <p:spPr>
          <a:xfrm>
            <a:off x="4824939" y="933287"/>
            <a:ext cx="3917905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>
            <a:hlinkClick r:id="rId1"/>
          </p:cNvPr>
          <p:cNvSpPr/>
          <p:nvPr/>
        </p:nvSpPr>
        <p:spPr>
          <a:xfrm>
            <a:off x="403403" y="933288"/>
            <a:ext cx="3806288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462133" y="4669579"/>
            <a:ext cx="1563506" cy="641625"/>
            <a:chOff x="5462133" y="4933111"/>
            <a:chExt cx="1563506" cy="641625"/>
          </a:xfrm>
        </p:grpSpPr>
        <p:sp>
          <p:nvSpPr>
            <p:cNvPr id="29" name="矩形 28"/>
            <p:cNvSpPr/>
            <p:nvPr/>
          </p:nvSpPr>
          <p:spPr>
            <a:xfrm>
              <a:off x="5462338" y="4933111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8" name="Picture 14" descr="F:\logo\中国智能硬件logo-01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133" y="5038052"/>
              <a:ext cx="1562412" cy="475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420161" y="4669493"/>
            <a:ext cx="1565587" cy="641625"/>
            <a:chOff x="422066" y="4933025"/>
            <a:chExt cx="1565587" cy="641625"/>
          </a:xfrm>
        </p:grpSpPr>
        <p:sp>
          <p:nvSpPr>
            <p:cNvPr id="3" name="矩形 2"/>
            <p:cNvSpPr/>
            <p:nvPr/>
          </p:nvSpPr>
          <p:spPr>
            <a:xfrm>
              <a:off x="422066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9" name="Picture 15" descr="F:\logo\chinacloud_logo-01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1" y="5037800"/>
              <a:ext cx="1562412" cy="478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7138738" y="5599202"/>
            <a:ext cx="1563301" cy="641625"/>
            <a:chOff x="7138738" y="5702714"/>
            <a:chExt cx="1563301" cy="641625"/>
          </a:xfrm>
        </p:grpSpPr>
        <p:sp>
          <p:nvSpPr>
            <p:cNvPr id="35" name="矩形 34"/>
            <p:cNvSpPr/>
            <p:nvPr/>
          </p:nvSpPr>
          <p:spPr>
            <a:xfrm>
              <a:off x="713873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0" name="Picture 16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38823" y="5785510"/>
              <a:ext cx="1562412" cy="475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5462338" y="5599288"/>
            <a:ext cx="1563436" cy="641625"/>
            <a:chOff x="5462338" y="5702800"/>
            <a:chExt cx="1563436" cy="641625"/>
          </a:xfrm>
        </p:grpSpPr>
        <p:sp>
          <p:nvSpPr>
            <p:cNvPr id="34" name="矩形 33"/>
            <p:cNvSpPr/>
            <p:nvPr/>
          </p:nvSpPr>
          <p:spPr>
            <a:xfrm>
              <a:off x="5462338" y="5702800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1" name="Picture 17" descr="F:\logo\机器人-01.pn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362" y="5753759"/>
              <a:ext cx="1562412" cy="54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2101918" y="5599202"/>
            <a:ext cx="1563681" cy="641625"/>
            <a:chOff x="2101918" y="5702714"/>
            <a:chExt cx="1563681" cy="641625"/>
          </a:xfrm>
        </p:grpSpPr>
        <p:sp>
          <p:nvSpPr>
            <p:cNvPr id="32" name="矩形 31"/>
            <p:cNvSpPr/>
            <p:nvPr/>
          </p:nvSpPr>
          <p:spPr>
            <a:xfrm>
              <a:off x="21019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2" name="Picture 18" descr="F:\logo\深度学习世界-01.pn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187" y="5792884"/>
              <a:ext cx="1562412" cy="46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7138738" y="4669493"/>
            <a:ext cx="1563301" cy="641625"/>
            <a:chOff x="7138738" y="4933025"/>
            <a:chExt cx="1563301" cy="641625"/>
          </a:xfrm>
        </p:grpSpPr>
        <p:sp>
          <p:nvSpPr>
            <p:cNvPr id="30" name="矩形 29"/>
            <p:cNvSpPr/>
            <p:nvPr/>
          </p:nvSpPr>
          <p:spPr>
            <a:xfrm>
              <a:off x="713873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3" name="Picture 19" descr="F:\logo\中国PM25logo-01.png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738" y="4994913"/>
              <a:ext cx="1563301" cy="55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3798482" y="5599202"/>
            <a:ext cx="1563301" cy="641625"/>
            <a:chOff x="3778318" y="5702714"/>
            <a:chExt cx="1563301" cy="641625"/>
          </a:xfrm>
        </p:grpSpPr>
        <p:sp>
          <p:nvSpPr>
            <p:cNvPr id="33" name="矩形 32"/>
            <p:cNvSpPr/>
            <p:nvPr/>
          </p:nvSpPr>
          <p:spPr>
            <a:xfrm>
              <a:off x="37783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4" name="Picture 20" descr="F:\logo\中国存储-01.png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341" y="5785417"/>
              <a:ext cx="1562412" cy="537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2101918" y="4669493"/>
            <a:ext cx="1563360" cy="641625"/>
            <a:chOff x="2101918" y="4933025"/>
            <a:chExt cx="1563360" cy="641625"/>
          </a:xfrm>
        </p:grpSpPr>
        <p:sp>
          <p:nvSpPr>
            <p:cNvPr id="27" name="矩形 26"/>
            <p:cNvSpPr/>
            <p:nvPr/>
          </p:nvSpPr>
          <p:spPr>
            <a:xfrm>
              <a:off x="21019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5" name="Picture 21" descr="F:\logo\中国大数据LOGO-01.png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2866" y="4954959"/>
              <a:ext cx="1562412" cy="558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3768793" y="4669493"/>
            <a:ext cx="1572826" cy="641625"/>
            <a:chOff x="3768793" y="4933025"/>
            <a:chExt cx="1572826" cy="641625"/>
          </a:xfrm>
        </p:grpSpPr>
        <p:sp>
          <p:nvSpPr>
            <p:cNvPr id="28" name="矩形 27"/>
            <p:cNvSpPr/>
            <p:nvPr/>
          </p:nvSpPr>
          <p:spPr>
            <a:xfrm>
              <a:off x="37783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6" name="Picture 22" descr="F:\logo\中国物联网-01.png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793" y="4953980"/>
              <a:ext cx="1562412" cy="55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422066" y="5599202"/>
            <a:ext cx="1563757" cy="641625"/>
            <a:chOff x="422066" y="5702714"/>
            <a:chExt cx="1563757" cy="641625"/>
          </a:xfrm>
        </p:grpSpPr>
        <p:sp>
          <p:nvSpPr>
            <p:cNvPr id="31" name="矩形 30"/>
            <p:cNvSpPr/>
            <p:nvPr/>
          </p:nvSpPr>
          <p:spPr>
            <a:xfrm>
              <a:off x="422066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7" name="Picture 23" descr="F:\logo\中国智慧城市logo-01.png">
              <a:hlinkClick r:id="rId20"/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11" y="5753672"/>
              <a:ext cx="1562412" cy="475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>
            <a:hlinkClick r:id="rId1"/>
          </p:cNvPr>
          <p:cNvSpPr/>
          <p:nvPr/>
        </p:nvSpPr>
        <p:spPr>
          <a:xfrm>
            <a:off x="427114" y="3639664"/>
            <a:ext cx="4078140" cy="7096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hlinkClick r:id="rId1"/>
          </p:cNvPr>
          <p:cNvSpPr txBox="1"/>
          <p:nvPr/>
        </p:nvSpPr>
        <p:spPr>
          <a:xfrm>
            <a:off x="1995274" y="3836384"/>
            <a:ext cx="2509980" cy="3466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智能硬件大数据免费托管平台</a:t>
            </a:r>
            <a:endPara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048" name="Picture 24" descr="F:\大数据挖掘平台\物联网大数据平台\logo_bate_homeaaa.png">
            <a:hlinkClick r:id="rId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4" y="3747764"/>
            <a:ext cx="180352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4580132" y="3600928"/>
            <a:ext cx="4121103" cy="799827"/>
            <a:chOff x="4986061" y="3557798"/>
            <a:chExt cx="3486036" cy="799827"/>
          </a:xfrm>
        </p:grpSpPr>
        <p:sp>
          <p:nvSpPr>
            <p:cNvPr id="37" name="矩形 36">
              <a:hlinkClick r:id="rId23"/>
            </p:cNvPr>
            <p:cNvSpPr/>
            <p:nvPr/>
          </p:nvSpPr>
          <p:spPr>
            <a:xfrm>
              <a:off x="4986061" y="3594588"/>
              <a:ext cx="3486036" cy="709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102000" sy="102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>
              <a:hlinkClick r:id="rId23"/>
            </p:cNvPr>
            <p:cNvSpPr txBox="1"/>
            <p:nvPr/>
          </p:nvSpPr>
          <p:spPr>
            <a:xfrm>
              <a:off x="6635120" y="3780323"/>
              <a:ext cx="1800493" cy="346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环境大数据开放平台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pic>
          <p:nvPicPr>
            <p:cNvPr id="1050" name="Picture 26" descr="F:\大数据挖掘平台\环境云\环境云logo.png">
              <a:hlinkClick r:id="rId23"/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3289" y="3557798"/>
              <a:ext cx="1693352" cy="79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文本框 10"/>
          <p:cNvSpPr txBox="1"/>
          <p:nvPr/>
        </p:nvSpPr>
        <p:spPr>
          <a:xfrm>
            <a:off x="5590610" y="941914"/>
            <a:ext cx="2509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免费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大数据</a:t>
            </a:r>
            <a:r>
              <a:rPr lang="en-US" altLang="zh-CN" sz="2000" b="1" smtClean="0">
                <a:solidFill>
                  <a:srgbClr val="70AD47">
                    <a:lumMod val="75000"/>
                  </a:srgbClr>
                </a:solidFill>
              </a:rPr>
              <a:t>APP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494835" y="333112"/>
            <a:ext cx="4134464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000" spc="300" dirty="0" smtClean="0">
                <a:solidFill>
                  <a:prstClr val="white"/>
                </a:solidFill>
              </a:rPr>
              <a:t>运用大数据，精彩你生活</a:t>
            </a:r>
            <a:endParaRPr lang="zh-CN" altLang="en-US" sz="2000" spc="300" dirty="0">
              <a:solidFill>
                <a:prstClr val="white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27114" y="1447522"/>
            <a:ext cx="8292159" cy="1847698"/>
            <a:chOff x="427114" y="2254936"/>
            <a:chExt cx="7530395" cy="1677958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14" y="2254936"/>
              <a:ext cx="1347283" cy="1409482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425" y="2260087"/>
              <a:ext cx="1337435" cy="1399180"/>
            </a:xfrm>
            <a:prstGeom prst="rect">
              <a:avLst/>
            </a:prstGeom>
          </p:spPr>
        </p:pic>
        <p:sp>
          <p:nvSpPr>
            <p:cNvPr id="65" name="文本框 11"/>
            <p:cNvSpPr txBox="1"/>
            <p:nvPr/>
          </p:nvSpPr>
          <p:spPr>
            <a:xfrm>
              <a:off x="644374" y="3653897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刘鹏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未来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文本框 13"/>
            <p:cNvSpPr txBox="1"/>
            <p:nvPr/>
          </p:nvSpPr>
          <p:spPr>
            <a:xfrm>
              <a:off x="2626805" y="3654365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云创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大数据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764" y="2260087"/>
              <a:ext cx="1424862" cy="1404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353" y="2254936"/>
              <a:ext cx="1441156" cy="1409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文本框 13"/>
            <p:cNvSpPr txBox="1"/>
            <p:nvPr/>
          </p:nvSpPr>
          <p:spPr>
            <a:xfrm>
              <a:off x="4654836" y="3654028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我的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PM2.5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0" name="文本框 13"/>
            <p:cNvSpPr txBox="1"/>
            <p:nvPr/>
          </p:nvSpPr>
          <p:spPr>
            <a:xfrm>
              <a:off x="6911682" y="3654027"/>
              <a:ext cx="650479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同声译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2" name="文本框 10"/>
          <p:cNvSpPr txBox="1"/>
          <p:nvPr/>
        </p:nvSpPr>
        <p:spPr>
          <a:xfrm>
            <a:off x="1279938" y="941914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微</a:t>
            </a:r>
            <a:r>
              <a:rPr lang="zh-CN" altLang="en-US" sz="2000" b="1" dirty="0">
                <a:solidFill>
                  <a:srgbClr val="70AD47">
                    <a:lumMod val="75000"/>
                  </a:srgbClr>
                </a:solidFill>
              </a:rPr>
              <a:t>信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公众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号推荐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0" y="540000"/>
            <a:ext cx="914400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完善的课程体系：大数据方向、人工智能方向。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面向理论与实践，分为本科院校、专科院校、高职院校。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1" name="图片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9642" t="6147" r="5942" b="11282"/>
          <a:stretch>
            <a:fillRect/>
          </a:stretch>
        </p:blipFill>
        <p:spPr>
          <a:xfrm>
            <a:off x="72000" y="1800000"/>
            <a:ext cx="900000" cy="118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0621" t="5258" r="5763" b="9510"/>
          <a:stretch>
            <a:fillRect/>
          </a:stretch>
        </p:blipFill>
        <p:spPr>
          <a:xfrm>
            <a:off x="971550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6503" t="5235" r="4877" b="6415"/>
          <a:stretch>
            <a:fillRect/>
          </a:stretch>
        </p:blipFill>
        <p:spPr>
          <a:xfrm>
            <a:off x="187134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4017" t="4427" r="6003" b="8168"/>
          <a:stretch>
            <a:fillRect/>
          </a:stretch>
        </p:blipFill>
        <p:spPr>
          <a:xfrm>
            <a:off x="2771140" y="1800225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2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6529" t="8093" r="15319" b="11376"/>
          <a:stretch>
            <a:fillRect/>
          </a:stretch>
        </p:blipFill>
        <p:spPr>
          <a:xfrm>
            <a:off x="367093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3172" t="4668" r="4380" b="8970"/>
          <a:stretch>
            <a:fillRect/>
          </a:stretch>
        </p:blipFill>
        <p:spPr>
          <a:xfrm>
            <a:off x="5470525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图片 44" descr="大数据数学基础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14167" t="4922" r="7279" b="10386"/>
          <a:stretch>
            <a:fillRect/>
          </a:stretch>
        </p:blipFill>
        <p:spPr>
          <a:xfrm>
            <a:off x="7270115" y="1800225"/>
            <a:ext cx="899795" cy="1188085"/>
          </a:xfrm>
          <a:prstGeom prst="rect">
            <a:avLst/>
          </a:prstGeom>
        </p:spPr>
      </p:pic>
      <p:pic>
        <p:nvPicPr>
          <p:cNvPr id="20" name="图片 19" descr="虚拟化与容器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2282" t="12640" r="9452" b="19135"/>
          <a:stretch>
            <a:fillRect/>
          </a:stretch>
        </p:blipFill>
        <p:spPr>
          <a:xfrm>
            <a:off x="6370320" y="1800225"/>
            <a:ext cx="899795" cy="1186180"/>
          </a:xfrm>
          <a:prstGeom prst="rect">
            <a:avLst/>
          </a:prstGeom>
        </p:spPr>
      </p:pic>
      <p:pic>
        <p:nvPicPr>
          <p:cNvPr id="46" name="图片 45" descr="Python程序设计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14939" t="4388" r="5980" b="9356"/>
          <a:stretch>
            <a:fillRect/>
          </a:stretch>
        </p:blipFill>
        <p:spPr>
          <a:xfrm>
            <a:off x="8169910" y="1799590"/>
            <a:ext cx="899795" cy="1186815"/>
          </a:xfrm>
          <a:prstGeom prst="rect">
            <a:avLst/>
          </a:prstGeom>
        </p:spPr>
      </p:pic>
      <p:pic>
        <p:nvPicPr>
          <p:cNvPr id="47" name="图片 46" descr="效果图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21773" t="6671" r="18315" b="6294"/>
          <a:stretch>
            <a:fillRect/>
          </a:stretch>
        </p:blipFill>
        <p:spPr>
          <a:xfrm>
            <a:off x="4570730" y="1800225"/>
            <a:ext cx="899795" cy="1186815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l="7454" t="4003" r="3474" b="7635"/>
          <a:stretch>
            <a:fillRect/>
          </a:stretch>
        </p:blipFill>
        <p:spPr>
          <a:xfrm>
            <a:off x="158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14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 l="7215" t="3384" r="3083" b="8279"/>
          <a:stretch>
            <a:fillRect/>
          </a:stretch>
        </p:blipFill>
        <p:spPr>
          <a:xfrm>
            <a:off x="144000" y="3240000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16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rcRect l="9548" t="3707" r="3374" b="8649"/>
          <a:stretch>
            <a:fillRect/>
          </a:stretch>
        </p:blipFill>
        <p:spPr>
          <a:xfrm>
            <a:off x="374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rcRect l="6674" t="4129" r="3337" b="9074"/>
          <a:stretch>
            <a:fillRect/>
          </a:stretch>
        </p:blipFill>
        <p:spPr>
          <a:xfrm>
            <a:off x="5904000" y="3239770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18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 l="6429" t="2819" r="3849" b="8458"/>
          <a:stretch>
            <a:fillRect/>
          </a:stretch>
        </p:blipFill>
        <p:spPr>
          <a:xfrm>
            <a:off x="302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19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rcRect l="9735" t="4125" r="5146" b="9017"/>
          <a:stretch>
            <a:fillRect/>
          </a:stretch>
        </p:blipFill>
        <p:spPr>
          <a:xfrm>
            <a:off x="230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20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rcRect l="12844" t="4263" r="7343" b="6221"/>
          <a:stretch>
            <a:fillRect/>
          </a:stretch>
        </p:blipFill>
        <p:spPr>
          <a:xfrm>
            <a:off x="446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21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rcRect l="10652" t="4972" r="5109" b="9628"/>
          <a:stretch>
            <a:fillRect/>
          </a:stretch>
        </p:blipFill>
        <p:spPr>
          <a:xfrm>
            <a:off x="8064000" y="324167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图片 47" descr="人工智能概论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rcRect l="10007" t="4498" r="4123" b="9022"/>
          <a:stretch>
            <a:fillRect/>
          </a:stretch>
        </p:blipFill>
        <p:spPr>
          <a:xfrm>
            <a:off x="6624000" y="3241040"/>
            <a:ext cx="899795" cy="1187450"/>
          </a:xfrm>
          <a:prstGeom prst="rect">
            <a:avLst/>
          </a:prstGeom>
        </p:spPr>
      </p:pic>
      <p:pic>
        <p:nvPicPr>
          <p:cNvPr id="49" name="图片 48" descr="云计算实战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rcRect l="10330" t="4824" r="3102" b="8935"/>
          <a:stretch>
            <a:fillRect/>
          </a:stretch>
        </p:blipFill>
        <p:spPr>
          <a:xfrm>
            <a:off x="864000" y="3240405"/>
            <a:ext cx="899795" cy="1187450"/>
          </a:xfrm>
          <a:prstGeom prst="rect">
            <a:avLst/>
          </a:prstGeom>
        </p:spPr>
      </p:pic>
      <p:pic>
        <p:nvPicPr>
          <p:cNvPr id="50" name="图片 49" descr="R语言】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rcRect l="10586" t="4801" r="5840" b="10601"/>
          <a:stretch>
            <a:fillRect/>
          </a:stretch>
        </p:blipFill>
        <p:spPr>
          <a:xfrm>
            <a:off x="5184000" y="3241040"/>
            <a:ext cx="899795" cy="1186815"/>
          </a:xfrm>
          <a:prstGeom prst="rect">
            <a:avLst/>
          </a:prstGeom>
        </p:spPr>
      </p:pic>
      <p:pic>
        <p:nvPicPr>
          <p:cNvPr id="55" name="图片 54" descr="人工智能应用开发"/>
          <p:cNvPicPr>
            <a:picLocks noChangeAspect="1"/>
          </p:cNvPicPr>
          <p:nvPr/>
        </p:nvPicPr>
        <p:blipFill>
          <a:blip r:embed="rId43"/>
          <a:srcRect l="9613" t="5200" r="5065" b="10376"/>
          <a:stretch>
            <a:fillRect/>
          </a:stretch>
        </p:blipFill>
        <p:spPr>
          <a:xfrm>
            <a:off x="7344000" y="3239770"/>
            <a:ext cx="899795" cy="1188085"/>
          </a:xfrm>
          <a:prstGeom prst="rect">
            <a:avLst/>
          </a:prstGeom>
        </p:spPr>
      </p:pic>
      <p:pic>
        <p:nvPicPr>
          <p:cNvPr id="56" name="图片 55" descr="人工智能导论"/>
          <p:cNvPicPr>
            <a:picLocks noChangeAspect="1"/>
          </p:cNvPicPr>
          <p:nvPr/>
        </p:nvPicPr>
        <p:blipFill>
          <a:blip r:embed="rId44"/>
          <a:srcRect l="12569" t="4947" r="4344" b="10617"/>
          <a:stretch>
            <a:fillRect/>
          </a:stretch>
        </p:blipFill>
        <p:spPr>
          <a:xfrm>
            <a:off x="144000" y="4680000"/>
            <a:ext cx="899795" cy="1186815"/>
          </a:xfrm>
          <a:prstGeom prst="rect">
            <a:avLst/>
          </a:prstGeom>
        </p:spPr>
      </p:pic>
      <p:pic>
        <p:nvPicPr>
          <p:cNvPr id="68" name="图片 67" descr="智能系统"/>
          <p:cNvPicPr>
            <a:picLocks noChangeAspect="1"/>
          </p:cNvPicPr>
          <p:nvPr/>
        </p:nvPicPr>
        <p:blipFill>
          <a:blip r:embed="rId45"/>
          <a:srcRect l="14175" t="4474" r="4036" b="9635"/>
          <a:stretch>
            <a:fillRect/>
          </a:stretch>
        </p:blipFill>
        <p:spPr>
          <a:xfrm>
            <a:off x="6948000" y="4678045"/>
            <a:ext cx="899795" cy="1187450"/>
          </a:xfrm>
          <a:prstGeom prst="rect">
            <a:avLst/>
          </a:prstGeom>
        </p:spPr>
      </p:pic>
      <p:pic>
        <p:nvPicPr>
          <p:cNvPr id="57" name="图片 56" descr="机器学习和深度学习"/>
          <p:cNvPicPr>
            <a:picLocks noChangeAspect="1"/>
          </p:cNvPicPr>
          <p:nvPr/>
        </p:nvPicPr>
        <p:blipFill>
          <a:blip r:embed="rId46"/>
          <a:srcRect l="14839" t="5829" r="7596" b="10367"/>
          <a:stretch>
            <a:fillRect/>
          </a:stretch>
        </p:blipFill>
        <p:spPr>
          <a:xfrm>
            <a:off x="3060000" y="4680585"/>
            <a:ext cx="899795" cy="1186815"/>
          </a:xfrm>
          <a:prstGeom prst="rect">
            <a:avLst/>
          </a:prstGeom>
        </p:spPr>
      </p:pic>
      <p:pic>
        <p:nvPicPr>
          <p:cNvPr id="58" name="图片 57" descr="自然语言处理"/>
          <p:cNvPicPr>
            <a:picLocks noChangeAspect="1"/>
          </p:cNvPicPr>
          <p:nvPr/>
        </p:nvPicPr>
        <p:blipFill>
          <a:blip r:embed="rId47"/>
          <a:srcRect l="14875" t="5318" r="6908" b="10393"/>
          <a:stretch>
            <a:fillRect/>
          </a:stretch>
        </p:blipFill>
        <p:spPr>
          <a:xfrm>
            <a:off x="4032000" y="4679950"/>
            <a:ext cx="899795" cy="1186180"/>
          </a:xfrm>
          <a:prstGeom prst="rect">
            <a:avLst/>
          </a:prstGeom>
        </p:spPr>
      </p:pic>
      <p:pic>
        <p:nvPicPr>
          <p:cNvPr id="61" name="图片 60" descr="知识表示与处理"/>
          <p:cNvPicPr>
            <a:picLocks noChangeAspect="1"/>
          </p:cNvPicPr>
          <p:nvPr/>
        </p:nvPicPr>
        <p:blipFill>
          <a:blip r:embed="rId48"/>
          <a:srcRect l="15951" t="5695" r="8134" b="10646"/>
          <a:stretch>
            <a:fillRect/>
          </a:stretch>
        </p:blipFill>
        <p:spPr>
          <a:xfrm>
            <a:off x="5004000" y="4680585"/>
            <a:ext cx="899795" cy="1186815"/>
          </a:xfrm>
          <a:prstGeom prst="rect">
            <a:avLst/>
          </a:prstGeom>
        </p:spPr>
      </p:pic>
      <p:pic>
        <p:nvPicPr>
          <p:cNvPr id="62" name="图片 61" descr="人工智能未来工程"/>
          <p:cNvPicPr>
            <a:picLocks noChangeAspect="1"/>
          </p:cNvPicPr>
          <p:nvPr/>
        </p:nvPicPr>
        <p:blipFill>
          <a:blip r:embed="rId49"/>
          <a:srcRect l="15130" t="5535" r="6443" b="10822"/>
          <a:stretch>
            <a:fillRect/>
          </a:stretch>
        </p:blipFill>
        <p:spPr>
          <a:xfrm>
            <a:off x="7920000" y="4679315"/>
            <a:ext cx="899795" cy="1186815"/>
          </a:xfrm>
          <a:prstGeom prst="rect">
            <a:avLst/>
          </a:prstGeom>
        </p:spPr>
      </p:pic>
      <p:pic>
        <p:nvPicPr>
          <p:cNvPr id="44" name="图片 43" descr="TensorFlow程序设计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1"/>
          <a:srcRect l="12894" t="5672" r="6635" b="10000"/>
          <a:stretch>
            <a:fillRect/>
          </a:stretch>
        </p:blipFill>
        <p:spPr>
          <a:xfrm>
            <a:off x="2088000" y="4679315"/>
            <a:ext cx="899795" cy="1186815"/>
          </a:xfrm>
          <a:prstGeom prst="rect">
            <a:avLst/>
          </a:prstGeom>
        </p:spPr>
      </p:pic>
      <p:pic>
        <p:nvPicPr>
          <p:cNvPr id="63" name="图片 62" descr="模式识别"/>
          <p:cNvPicPr>
            <a:picLocks noChangeAspect="1"/>
          </p:cNvPicPr>
          <p:nvPr/>
        </p:nvPicPr>
        <p:blipFill>
          <a:blip r:embed="rId52"/>
          <a:srcRect l="15065" t="5653" r="5714" b="9840"/>
          <a:stretch>
            <a:fillRect/>
          </a:stretch>
        </p:blipFill>
        <p:spPr>
          <a:xfrm>
            <a:off x="5976000" y="4678045"/>
            <a:ext cx="899795" cy="1187450"/>
          </a:xfrm>
          <a:prstGeom prst="rect">
            <a:avLst/>
          </a:prstGeom>
        </p:spPr>
      </p:pic>
      <p:pic>
        <p:nvPicPr>
          <p:cNvPr id="54" name="图片 53" descr="人工智能数据基础2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54"/>
          <a:srcRect l="14516" t="5334" r="6123" b="9573"/>
          <a:stretch>
            <a:fillRect/>
          </a:stretch>
        </p:blipFill>
        <p:spPr>
          <a:xfrm>
            <a:off x="1116000" y="4679315"/>
            <a:ext cx="899795" cy="11861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3.1 </a:t>
            </a:r>
            <a:r>
              <a:rPr lang="zh-CN" altLang="en-US" dirty="0"/>
              <a:t>数字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723108" y="1886423"/>
            <a:ext cx="2775599" cy="1968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ts val="3000"/>
              </a:lnSpc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数字的运算主要包括加（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）、减（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）、乘（*）、除（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）、指数（**）、取余（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）、整除（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//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）、赋值（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）等，代码如下：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3" name="文本占位符 5"/>
          <p:cNvSpPr>
            <a:spLocks noGrp="1"/>
          </p:cNvSpPr>
          <p:nvPr/>
        </p:nvSpPr>
        <p:spPr>
          <a:xfrm>
            <a:off x="947698" y="874932"/>
            <a:ext cx="3207613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3.1.3 </a:t>
            </a:r>
            <a:r>
              <a:rPr lang="zh-CN" altLang="en-US" dirty="0"/>
              <a:t>数字的运算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4524424" y="1419323"/>
            <a:ext cx="418858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&gt;&gt;&gt; a = 1 + 2 	# </a:t>
            </a:r>
            <a:r>
              <a:rPr lang="zh-CN" altLang="en-US" sz="1800" kern="100" dirty="0">
                <a:solidFill>
                  <a:srgbClr val="00B0F0"/>
                </a:solidFill>
                <a:latin typeface="+mn-ea"/>
              </a:rPr>
              <a:t>加法</a:t>
            </a:r>
            <a:endParaRPr lang="zh-CN" altLang="en-US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3</a:t>
            </a:r>
            <a:endParaRPr lang="en-US" altLang="zh-CN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&gt;&gt;&gt; b = 3 - 1 	# </a:t>
            </a:r>
            <a:r>
              <a:rPr lang="zh-CN" altLang="en-US" sz="1800" kern="100" dirty="0">
                <a:solidFill>
                  <a:srgbClr val="00B0F0"/>
                </a:solidFill>
                <a:latin typeface="+mn-ea"/>
              </a:rPr>
              <a:t>减法</a:t>
            </a:r>
            <a:endParaRPr lang="zh-CN" altLang="en-US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2</a:t>
            </a:r>
            <a:endParaRPr lang="en-US" altLang="zh-CN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&gt;&gt;&gt; c = 2 * 3 	# </a:t>
            </a:r>
            <a:r>
              <a:rPr lang="zh-CN" altLang="en-US" sz="1800" kern="100" dirty="0">
                <a:solidFill>
                  <a:srgbClr val="00B0F0"/>
                </a:solidFill>
                <a:latin typeface="+mn-ea"/>
              </a:rPr>
              <a:t>乘法</a:t>
            </a:r>
            <a:endParaRPr lang="zh-CN" altLang="en-US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6</a:t>
            </a:r>
            <a:endParaRPr lang="en-US" altLang="zh-CN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&gt;&gt;&gt; d = 5 / 2 	# </a:t>
            </a:r>
            <a:r>
              <a:rPr lang="zh-CN" altLang="en-US" sz="1800" kern="100" dirty="0">
                <a:solidFill>
                  <a:srgbClr val="00B0F0"/>
                </a:solidFill>
                <a:latin typeface="+mn-ea"/>
              </a:rPr>
              <a:t>除法</a:t>
            </a:r>
            <a:endParaRPr lang="zh-CN" altLang="en-US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2.5</a:t>
            </a:r>
            <a:endParaRPr lang="en-US" altLang="zh-CN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&gt;&gt;&gt; e = 3 ** 2 	# </a:t>
            </a:r>
            <a:r>
              <a:rPr lang="zh-CN" altLang="en-US" sz="1800" kern="100" dirty="0">
                <a:solidFill>
                  <a:srgbClr val="00B0F0"/>
                </a:solidFill>
                <a:latin typeface="+mn-ea"/>
              </a:rPr>
              <a:t>指数</a:t>
            </a:r>
            <a:endParaRPr lang="zh-CN" altLang="en-US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9</a:t>
            </a:r>
            <a:endParaRPr lang="en-US" altLang="zh-CN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&gt;&gt;&gt; f = 5 % 2 	# </a:t>
            </a:r>
            <a:r>
              <a:rPr lang="zh-CN" altLang="en-US" sz="1800" kern="100" dirty="0">
                <a:solidFill>
                  <a:srgbClr val="00B0F0"/>
                </a:solidFill>
                <a:latin typeface="+mn-ea"/>
              </a:rPr>
              <a:t>取余</a:t>
            </a:r>
            <a:endParaRPr lang="zh-CN" altLang="en-US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1</a:t>
            </a:r>
            <a:endParaRPr lang="en-US" altLang="zh-CN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&gt;&gt;&gt; g = 5 // 2 	# </a:t>
            </a:r>
            <a:r>
              <a:rPr lang="zh-CN" altLang="en-US" sz="1800" kern="100" dirty="0">
                <a:solidFill>
                  <a:srgbClr val="00B0F0"/>
                </a:solidFill>
                <a:latin typeface="+mn-ea"/>
              </a:rPr>
              <a:t>整除</a:t>
            </a:r>
            <a:endParaRPr lang="zh-CN" altLang="en-US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2</a:t>
            </a:r>
            <a:endParaRPr lang="en-US" altLang="zh-CN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&gt;&gt;&gt; h = g 	# </a:t>
            </a:r>
            <a:r>
              <a:rPr lang="zh-CN" altLang="en-US" sz="1800" kern="100" dirty="0">
                <a:solidFill>
                  <a:srgbClr val="00B0F0"/>
                </a:solidFill>
                <a:latin typeface="+mn-ea"/>
              </a:rPr>
              <a:t>赋值</a:t>
            </a:r>
            <a:endParaRPr lang="zh-CN" altLang="en-US" sz="1800" kern="100" dirty="0">
              <a:solidFill>
                <a:srgbClr val="00B0F0"/>
              </a:solidFill>
              <a:latin typeface="+mn-ea"/>
            </a:endParaRPr>
          </a:p>
          <a:p>
            <a:r>
              <a:rPr lang="en-US" altLang="zh-CN" sz="1800" kern="100" dirty="0">
                <a:solidFill>
                  <a:srgbClr val="00B0F0"/>
                </a:solidFill>
                <a:latin typeface="+mn-ea"/>
              </a:rPr>
              <a:t>2 </a:t>
            </a:r>
            <a:endParaRPr lang="en-US" altLang="zh-CN" sz="1800" kern="100" dirty="0">
              <a:solidFill>
                <a:srgbClr val="00B0F0"/>
              </a:solidFill>
              <a:latin typeface="+mn-ea"/>
            </a:endParaRPr>
          </a:p>
        </p:txBody>
      </p:sp>
    </p:spTree>
  </p:cSld>
  <p:clrMapOvr>
    <a:masterClrMapping/>
  </p:clrMapOvr>
  <p:transition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3" name="矩形 2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7" name="文本框 5"/>
          <p:cNvSpPr txBox="1"/>
          <p:nvPr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chemeClr val="bg1"/>
                </a:solidFill>
              </a:rPr>
              <a:t>感谢聆听</a:t>
            </a:r>
            <a:endParaRPr lang="zh-CN" altLang="en-US" sz="7200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13"/>
          <p:cNvSpPr txBox="1"/>
          <p:nvPr/>
        </p:nvSpPr>
        <p:spPr>
          <a:xfrm>
            <a:off x="244802" y="104401"/>
            <a:ext cx="3732213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3.1 </a:t>
            </a:r>
            <a:r>
              <a:rPr lang="zh-CN" altLang="en-US" dirty="0"/>
              <a:t>数字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210175" y="1419323"/>
            <a:ext cx="2253464" cy="4276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ts val="3000"/>
              </a:lnSpc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字相关函数包括求数字绝对值、返回数字的向上（下）取整、求对数、给定参数的最大值、给定参数的最小值、返回指定函数的整数部分与小数部分、指数次方、指定浮点数的四舍五入值、指定数字的平方根等，如表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3.1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所示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790875" cy="300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355" dirty="0">
                <a:solidFill>
                  <a:prstClr val="white"/>
                </a:solidFill>
              </a:rPr>
              <a:t>第三章 基本数据类型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3" name="文本占位符 5"/>
          <p:cNvSpPr>
            <a:spLocks noGrp="1"/>
          </p:cNvSpPr>
          <p:nvPr/>
        </p:nvSpPr>
        <p:spPr>
          <a:xfrm>
            <a:off x="947698" y="874932"/>
            <a:ext cx="3207613" cy="544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3.1.4 </a:t>
            </a:r>
            <a:r>
              <a:rPr lang="zh-CN" altLang="en-US" dirty="0"/>
              <a:t>数字相关函数</a:t>
            </a:r>
            <a:endParaRPr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2417044" y="1173386"/>
          <a:ext cx="6516781" cy="49319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0741"/>
                <a:gridCol w="4886040"/>
              </a:tblGrid>
              <a:tr h="330667">
                <a:tc>
                  <a:txBody>
                    <a:bodyPr/>
                    <a:lstStyle/>
                    <a:p>
                      <a:pPr marL="114300" indent="266700" algn="l">
                        <a:lnSpc>
                          <a:spcPts val="1670"/>
                        </a:lnSpc>
                      </a:pPr>
                      <a:r>
                        <a:rPr lang="zh-CN" sz="1200" kern="100" dirty="0">
                          <a:effectLst/>
                        </a:rPr>
                        <a:t>函数格式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3663" marR="53663" marT="0" marB="0"/>
                </a:tc>
                <a:tc>
                  <a:txBody>
                    <a:bodyPr/>
                    <a:lstStyle/>
                    <a:p>
                      <a:pPr marL="114300" indent="266700" algn="ctr">
                        <a:lnSpc>
                          <a:spcPts val="1670"/>
                        </a:lnSpc>
                      </a:pPr>
                      <a:r>
                        <a:rPr lang="zh-CN" sz="1200" kern="100" dirty="0">
                          <a:effectLst/>
                        </a:rPr>
                        <a:t>说明（其中</a:t>
                      </a:r>
                      <a:r>
                        <a:rPr lang="en-US" sz="1200" kern="100" dirty="0">
                          <a:effectLst/>
                        </a:rPr>
                        <a:t>a</a:t>
                      </a:r>
                      <a:r>
                        <a:rPr lang="zh-CN" sz="1200" kern="100" dirty="0">
                          <a:effectLst/>
                        </a:rPr>
                        <a:t>为数字或数字型变量）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3663" marR="53663" marT="0" marB="0"/>
                </a:tc>
              </a:tr>
              <a:tr h="199967">
                <a:tc>
                  <a:txBody>
                    <a:bodyPr/>
                    <a:lstStyle/>
                    <a:p>
                      <a:pPr marL="114300" indent="266700" algn="l">
                        <a:lnSpc>
                          <a:spcPts val="1670"/>
                        </a:lnSpc>
                      </a:pPr>
                      <a:r>
                        <a:rPr lang="en-US" sz="1200" kern="100">
                          <a:effectLst/>
                        </a:rPr>
                        <a:t>abs(a)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3663" marR="53663" marT="0" marB="0" anchor="ctr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</a:pPr>
                      <a:r>
                        <a:rPr lang="zh-CN" sz="1200" kern="100">
                          <a:effectLst/>
                        </a:rPr>
                        <a:t>返回</a:t>
                      </a:r>
                      <a:r>
                        <a:rPr lang="en-US" sz="1200" kern="100">
                          <a:effectLst/>
                        </a:rPr>
                        <a:t>a</a:t>
                      </a:r>
                      <a:r>
                        <a:rPr lang="zh-CN" sz="1200" kern="100">
                          <a:effectLst/>
                        </a:rPr>
                        <a:t>的绝对值，</a:t>
                      </a:r>
                      <a:r>
                        <a:rPr lang="en-US" sz="1200" kern="100">
                          <a:effectLst/>
                        </a:rPr>
                        <a:t>Python</a:t>
                      </a:r>
                      <a:r>
                        <a:rPr lang="zh-CN" sz="1200" kern="100">
                          <a:effectLst/>
                        </a:rPr>
                        <a:t>内置函数，可对复数使用。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3663" marR="53663" marT="0" marB="0" anchor="ctr"/>
                </a:tc>
              </a:tr>
              <a:tr h="332007">
                <a:tc>
                  <a:txBody>
                    <a:bodyPr/>
                    <a:lstStyle/>
                    <a:p>
                      <a:pPr marL="114300" indent="266700" algn="l">
                        <a:lnSpc>
                          <a:spcPts val="1670"/>
                        </a:lnSpc>
                      </a:pPr>
                      <a:r>
                        <a:rPr lang="en-US" sz="1200" kern="100" dirty="0">
                          <a:effectLst/>
                        </a:rPr>
                        <a:t>fabs(a)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3663" marR="53663" marT="0" marB="0" anchor="ctr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</a:pPr>
                      <a:r>
                        <a:rPr lang="zh-CN" sz="1200" kern="100">
                          <a:effectLst/>
                        </a:rPr>
                        <a:t>返回</a:t>
                      </a:r>
                      <a:r>
                        <a:rPr lang="en-US" sz="1200" kern="100">
                          <a:effectLst/>
                        </a:rPr>
                        <a:t>a</a:t>
                      </a:r>
                      <a:r>
                        <a:rPr lang="zh-CN" sz="1200" kern="100">
                          <a:effectLst/>
                        </a:rPr>
                        <a:t>的绝对值，</a:t>
                      </a:r>
                      <a:r>
                        <a:rPr lang="en-US" sz="1200" kern="100">
                          <a:effectLst/>
                        </a:rPr>
                        <a:t>a</a:t>
                      </a:r>
                      <a:r>
                        <a:rPr lang="zh-CN" sz="1200" kern="100">
                          <a:effectLst/>
                        </a:rPr>
                        <a:t>为浮点型或整型，需</a:t>
                      </a:r>
                      <a:r>
                        <a:rPr lang="en-US" sz="1200" kern="100">
                          <a:effectLst/>
                        </a:rPr>
                        <a:t>math</a:t>
                      </a:r>
                      <a:r>
                        <a:rPr lang="zh-CN" sz="1200" kern="100">
                          <a:effectLst/>
                        </a:rPr>
                        <a:t>支持。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3663" marR="53663" marT="0" marB="0" anchor="ctr"/>
                </a:tc>
              </a:tr>
              <a:tr h="332007">
                <a:tc>
                  <a:txBody>
                    <a:bodyPr/>
                    <a:lstStyle/>
                    <a:p>
                      <a:pPr marL="114300" indent="266700" algn="l">
                        <a:lnSpc>
                          <a:spcPts val="1670"/>
                        </a:lnSpc>
                      </a:pPr>
                      <a:r>
                        <a:rPr lang="en-US" sz="1200" kern="100">
                          <a:effectLst/>
                        </a:rPr>
                        <a:t>ceil(a)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3663" marR="53663" marT="0" marB="0" anchor="ctr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</a:pPr>
                      <a:r>
                        <a:rPr lang="zh-CN" sz="1200" kern="100" dirty="0">
                          <a:effectLst/>
                        </a:rPr>
                        <a:t>将</a:t>
                      </a:r>
                      <a:r>
                        <a:rPr lang="en-US" sz="1200" kern="100" dirty="0">
                          <a:effectLst/>
                        </a:rPr>
                        <a:t>a</a:t>
                      </a:r>
                      <a:r>
                        <a:rPr lang="zh-CN" sz="1200" kern="100" dirty="0">
                          <a:effectLst/>
                        </a:rPr>
                        <a:t>向上取整数并返回，需</a:t>
                      </a:r>
                      <a:r>
                        <a:rPr lang="en-US" sz="1200" kern="100" dirty="0">
                          <a:effectLst/>
                        </a:rPr>
                        <a:t>math</a:t>
                      </a:r>
                      <a:r>
                        <a:rPr lang="zh-CN" sz="1200" kern="100" dirty="0">
                          <a:effectLst/>
                        </a:rPr>
                        <a:t>支持。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3663" marR="53663" marT="0" marB="0" anchor="ctr"/>
                </a:tc>
              </a:tr>
              <a:tr h="332007">
                <a:tc>
                  <a:txBody>
                    <a:bodyPr/>
                    <a:lstStyle/>
                    <a:p>
                      <a:pPr marL="114300" indent="266700" algn="l">
                        <a:lnSpc>
                          <a:spcPts val="1670"/>
                        </a:lnSpc>
                      </a:pPr>
                      <a:r>
                        <a:rPr lang="en-US" sz="1200" kern="100" dirty="0">
                          <a:effectLst/>
                        </a:rPr>
                        <a:t>floor(a)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3663" marR="53663" marT="0" marB="0" anchor="ctr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</a:pPr>
                      <a:r>
                        <a:rPr lang="zh-CN" sz="1200" kern="100">
                          <a:effectLst/>
                        </a:rPr>
                        <a:t>将</a:t>
                      </a:r>
                      <a:r>
                        <a:rPr lang="en-US" sz="1200" kern="100">
                          <a:effectLst/>
                        </a:rPr>
                        <a:t>a</a:t>
                      </a:r>
                      <a:r>
                        <a:rPr lang="zh-CN" sz="1200" kern="100">
                          <a:effectLst/>
                        </a:rPr>
                        <a:t>向下取整数并返回，需</a:t>
                      </a:r>
                      <a:r>
                        <a:rPr lang="en-US" sz="1200" kern="100">
                          <a:effectLst/>
                        </a:rPr>
                        <a:t>math</a:t>
                      </a:r>
                      <a:r>
                        <a:rPr lang="zh-CN" sz="1200" kern="100">
                          <a:effectLst/>
                        </a:rPr>
                        <a:t>支持。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3663" marR="53663" marT="0" marB="0" anchor="ctr"/>
                </a:tc>
              </a:tr>
              <a:tr h="332007">
                <a:tc>
                  <a:txBody>
                    <a:bodyPr/>
                    <a:lstStyle/>
                    <a:p>
                      <a:pPr marL="114300" indent="266700" algn="l">
                        <a:lnSpc>
                          <a:spcPts val="1670"/>
                        </a:lnSpc>
                      </a:pPr>
                      <a:r>
                        <a:rPr lang="en-US" sz="1200" kern="100" dirty="0">
                          <a:effectLst/>
                        </a:rPr>
                        <a:t>exp(a)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3663" marR="53663" marT="0" marB="0" anchor="ctr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</a:pPr>
                      <a:r>
                        <a:rPr lang="zh-CN" sz="1200" kern="100" dirty="0">
                          <a:effectLst/>
                        </a:rPr>
                        <a:t>返回自然常数</a:t>
                      </a:r>
                      <a:r>
                        <a:rPr lang="en-US" sz="1200" kern="100" dirty="0">
                          <a:effectLst/>
                        </a:rPr>
                        <a:t>e</a:t>
                      </a:r>
                      <a:r>
                        <a:rPr lang="zh-CN" sz="1200" kern="100" dirty="0">
                          <a:effectLst/>
                        </a:rPr>
                        <a:t>的</a:t>
                      </a:r>
                      <a:r>
                        <a:rPr lang="en-US" sz="1200" kern="100" dirty="0">
                          <a:effectLst/>
                        </a:rPr>
                        <a:t>a</a:t>
                      </a:r>
                      <a:r>
                        <a:rPr lang="zh-CN" sz="1200" kern="100" dirty="0">
                          <a:effectLst/>
                        </a:rPr>
                        <a:t>次幂，需</a:t>
                      </a:r>
                      <a:r>
                        <a:rPr lang="en-US" sz="1200" kern="100" dirty="0">
                          <a:effectLst/>
                        </a:rPr>
                        <a:t>math</a:t>
                      </a:r>
                      <a:r>
                        <a:rPr lang="zh-CN" sz="1200" kern="100" dirty="0">
                          <a:effectLst/>
                        </a:rPr>
                        <a:t>支持。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3663" marR="53663" marT="0" marB="0" anchor="ctr"/>
                </a:tc>
              </a:tr>
              <a:tr h="416792">
                <a:tc>
                  <a:txBody>
                    <a:bodyPr/>
                    <a:lstStyle/>
                    <a:p>
                      <a:pPr marL="114300" indent="266700" algn="l">
                        <a:lnSpc>
                          <a:spcPts val="1670"/>
                        </a:lnSpc>
                      </a:pPr>
                      <a:r>
                        <a:rPr lang="en-US" sz="1200" kern="100">
                          <a:effectLst/>
                        </a:rPr>
                        <a:t>log(a)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3663" marR="53663" marT="0" marB="0" anchor="ctr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</a:pPr>
                      <a:r>
                        <a:rPr lang="zh-CN" sz="1200" kern="100">
                          <a:effectLst/>
                        </a:rPr>
                        <a:t>默认返回以自然常数</a:t>
                      </a:r>
                      <a:r>
                        <a:rPr lang="en-US" sz="1200" kern="100">
                          <a:effectLst/>
                        </a:rPr>
                        <a:t>e</a:t>
                      </a:r>
                      <a:r>
                        <a:rPr lang="zh-CN" sz="1200" kern="100">
                          <a:effectLst/>
                        </a:rPr>
                        <a:t>为基数，</a:t>
                      </a:r>
                      <a:r>
                        <a:rPr lang="en-US" sz="1200" kern="100">
                          <a:effectLst/>
                        </a:rPr>
                        <a:t>a</a:t>
                      </a:r>
                      <a:r>
                        <a:rPr lang="zh-CN" sz="1200" kern="100">
                          <a:effectLst/>
                        </a:rPr>
                        <a:t>的对数；也可以指定基数，例如</a:t>
                      </a:r>
                      <a:r>
                        <a:rPr lang="en-US" sz="1200" kern="100">
                          <a:effectLst/>
                        </a:rPr>
                        <a:t>math.log(100,10)</a:t>
                      </a:r>
                      <a:r>
                        <a:rPr lang="zh-CN" sz="1200" kern="100">
                          <a:effectLst/>
                        </a:rPr>
                        <a:t>返回</a:t>
                      </a:r>
                      <a:r>
                        <a:rPr lang="en-US" sz="1200" kern="100">
                          <a:effectLst/>
                        </a:rPr>
                        <a:t>2.0</a:t>
                      </a:r>
                      <a:r>
                        <a:rPr lang="zh-CN" sz="1200" kern="100">
                          <a:effectLst/>
                        </a:rPr>
                        <a:t>。需</a:t>
                      </a:r>
                      <a:r>
                        <a:rPr lang="en-US" sz="1200" kern="100">
                          <a:effectLst/>
                        </a:rPr>
                        <a:t>math</a:t>
                      </a:r>
                      <a:r>
                        <a:rPr lang="zh-CN" sz="1200" kern="100">
                          <a:effectLst/>
                        </a:rPr>
                        <a:t>支持。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3663" marR="53663" marT="0" marB="0" anchor="ctr"/>
                </a:tc>
              </a:tr>
              <a:tr h="332007">
                <a:tc>
                  <a:txBody>
                    <a:bodyPr/>
                    <a:lstStyle/>
                    <a:p>
                      <a:pPr marL="114300" indent="266700" algn="l">
                        <a:lnSpc>
                          <a:spcPts val="1670"/>
                        </a:lnSpc>
                      </a:pPr>
                      <a:r>
                        <a:rPr lang="en-US" sz="1200" kern="100" dirty="0">
                          <a:effectLst/>
                        </a:rPr>
                        <a:t>log10(a)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3663" marR="53663" marT="0" marB="0" anchor="ctr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</a:pPr>
                      <a:r>
                        <a:rPr lang="zh-CN" sz="1200" kern="100" dirty="0">
                          <a:effectLst/>
                        </a:rPr>
                        <a:t>返回以</a:t>
                      </a:r>
                      <a:r>
                        <a:rPr lang="en-US" sz="1200" kern="100" dirty="0">
                          <a:effectLst/>
                        </a:rPr>
                        <a:t>10</a:t>
                      </a:r>
                      <a:r>
                        <a:rPr lang="zh-CN" sz="1200" kern="100" dirty="0">
                          <a:effectLst/>
                        </a:rPr>
                        <a:t>为基数的</a:t>
                      </a:r>
                      <a:r>
                        <a:rPr lang="en-US" sz="1200" kern="100" dirty="0">
                          <a:effectLst/>
                        </a:rPr>
                        <a:t>a</a:t>
                      </a:r>
                      <a:r>
                        <a:rPr lang="zh-CN" sz="1200" kern="100" dirty="0">
                          <a:effectLst/>
                        </a:rPr>
                        <a:t>的对数，需</a:t>
                      </a:r>
                      <a:r>
                        <a:rPr lang="en-US" sz="1200" kern="100" dirty="0">
                          <a:effectLst/>
                        </a:rPr>
                        <a:t>math</a:t>
                      </a:r>
                      <a:r>
                        <a:rPr lang="zh-CN" sz="1200" kern="100" dirty="0">
                          <a:effectLst/>
                        </a:rPr>
                        <a:t>支持。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3663" marR="53663" marT="0" marB="0" anchor="ctr"/>
                </a:tc>
              </a:tr>
              <a:tr h="416463">
                <a:tc>
                  <a:txBody>
                    <a:bodyPr/>
                    <a:lstStyle/>
                    <a:p>
                      <a:pPr marL="114300" indent="266700" algn="l">
                        <a:lnSpc>
                          <a:spcPts val="1670"/>
                        </a:lnSpc>
                      </a:pPr>
                      <a:r>
                        <a:rPr lang="en-US" sz="1200" kern="100" dirty="0">
                          <a:effectLst/>
                        </a:rPr>
                        <a:t>max(a1,a2,…)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3663" marR="53663" marT="0" marB="0" anchor="ctr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</a:pPr>
                      <a:r>
                        <a:rPr lang="zh-CN" sz="1200" kern="100">
                          <a:effectLst/>
                        </a:rPr>
                        <a:t>返回若干数字或数字型序列的最大值，</a:t>
                      </a:r>
                      <a:r>
                        <a:rPr lang="en-US" sz="1200" kern="100">
                          <a:effectLst/>
                        </a:rPr>
                        <a:t>Python</a:t>
                      </a:r>
                      <a:r>
                        <a:rPr lang="zh-CN" sz="1200" kern="100">
                          <a:effectLst/>
                        </a:rPr>
                        <a:t>内置函数。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3663" marR="53663" marT="0" marB="0" anchor="ctr"/>
                </a:tc>
              </a:tr>
              <a:tr h="416463">
                <a:tc>
                  <a:txBody>
                    <a:bodyPr/>
                    <a:lstStyle/>
                    <a:p>
                      <a:pPr marL="114300" indent="266700" algn="l">
                        <a:lnSpc>
                          <a:spcPts val="1670"/>
                        </a:lnSpc>
                      </a:pPr>
                      <a:r>
                        <a:rPr lang="en-US" sz="1200" kern="100" dirty="0">
                          <a:effectLst/>
                        </a:rPr>
                        <a:t>min(a1,a2,…)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3663" marR="53663" marT="0" marB="0" anchor="ctr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</a:pPr>
                      <a:r>
                        <a:rPr lang="zh-CN" sz="1200" kern="100">
                          <a:effectLst/>
                        </a:rPr>
                        <a:t>返回若干数字或数字型序列的最小值，</a:t>
                      </a:r>
                      <a:r>
                        <a:rPr lang="en-US" sz="1200" kern="100">
                          <a:effectLst/>
                        </a:rPr>
                        <a:t>Python</a:t>
                      </a:r>
                      <a:r>
                        <a:rPr lang="zh-CN" sz="1200" kern="100">
                          <a:effectLst/>
                        </a:rPr>
                        <a:t>内置函数。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3663" marR="53663" marT="0" marB="0" anchor="ctr"/>
                </a:tc>
              </a:tr>
              <a:tr h="332007">
                <a:tc>
                  <a:txBody>
                    <a:bodyPr/>
                    <a:lstStyle/>
                    <a:p>
                      <a:pPr marL="114300" indent="266700" algn="l">
                        <a:lnSpc>
                          <a:spcPts val="1670"/>
                        </a:lnSpc>
                      </a:pPr>
                      <a:r>
                        <a:rPr lang="en-US" sz="1200" kern="100" dirty="0" err="1">
                          <a:effectLst/>
                        </a:rPr>
                        <a:t>modf</a:t>
                      </a:r>
                      <a:r>
                        <a:rPr lang="en-US" sz="1200" kern="100" dirty="0">
                          <a:effectLst/>
                        </a:rPr>
                        <a:t>(a)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3663" marR="53663" marT="0" marB="0" anchor="ctr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</a:pPr>
                      <a:r>
                        <a:rPr lang="zh-CN" sz="1200" kern="100">
                          <a:effectLst/>
                        </a:rPr>
                        <a:t>返回</a:t>
                      </a:r>
                      <a:r>
                        <a:rPr lang="en-US" sz="1200" kern="100">
                          <a:effectLst/>
                        </a:rPr>
                        <a:t>a</a:t>
                      </a:r>
                      <a:r>
                        <a:rPr lang="zh-CN" sz="1200" kern="100">
                          <a:effectLst/>
                        </a:rPr>
                        <a:t>的小数部分和整数部分（浮点型），两部分的符号与</a:t>
                      </a:r>
                      <a:r>
                        <a:rPr lang="en-US" sz="1200" kern="100">
                          <a:effectLst/>
                        </a:rPr>
                        <a:t>a</a:t>
                      </a:r>
                      <a:r>
                        <a:rPr lang="zh-CN" sz="1200" kern="100">
                          <a:effectLst/>
                        </a:rPr>
                        <a:t>相同，需</a:t>
                      </a:r>
                      <a:r>
                        <a:rPr lang="en-US" sz="1200" kern="100">
                          <a:effectLst/>
                        </a:rPr>
                        <a:t>math</a:t>
                      </a:r>
                      <a:r>
                        <a:rPr lang="zh-CN" sz="1200" kern="100">
                          <a:effectLst/>
                        </a:rPr>
                        <a:t>支持。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3663" marR="53663" marT="0" marB="0" anchor="ctr"/>
                </a:tc>
              </a:tr>
              <a:tr h="332007">
                <a:tc>
                  <a:txBody>
                    <a:bodyPr/>
                    <a:lstStyle/>
                    <a:p>
                      <a:pPr marL="114300" indent="266700" algn="l">
                        <a:lnSpc>
                          <a:spcPts val="1670"/>
                        </a:lnSpc>
                      </a:pPr>
                      <a:r>
                        <a:rPr lang="en-US" sz="1200" kern="100" dirty="0">
                          <a:effectLst/>
                        </a:rPr>
                        <a:t>pow(</a:t>
                      </a:r>
                      <a:r>
                        <a:rPr lang="en-US" sz="1200" kern="100" dirty="0" err="1">
                          <a:effectLst/>
                        </a:rPr>
                        <a:t>a,b</a:t>
                      </a:r>
                      <a:r>
                        <a:rPr lang="en-US" sz="1200" kern="100" dirty="0">
                          <a:effectLst/>
                        </a:rPr>
                        <a:t>)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3663" marR="53663" marT="0" marB="0" anchor="ctr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</a:pPr>
                      <a:r>
                        <a:rPr lang="zh-CN" sz="1200" kern="100">
                          <a:effectLst/>
                        </a:rPr>
                        <a:t>返回</a:t>
                      </a:r>
                      <a:r>
                        <a:rPr lang="en-US" sz="1200" kern="100">
                          <a:effectLst/>
                        </a:rPr>
                        <a:t>a</a:t>
                      </a:r>
                      <a:r>
                        <a:rPr lang="zh-CN" sz="1200" kern="100">
                          <a:effectLst/>
                        </a:rPr>
                        <a:t>的</a:t>
                      </a:r>
                      <a:r>
                        <a:rPr lang="en-US" sz="1200" kern="100">
                          <a:effectLst/>
                        </a:rPr>
                        <a:t>b</a:t>
                      </a:r>
                      <a:r>
                        <a:rPr lang="zh-CN" sz="1200" kern="100">
                          <a:effectLst/>
                        </a:rPr>
                        <a:t>次幂，</a:t>
                      </a:r>
                      <a:r>
                        <a:rPr lang="en-US" sz="1200" kern="100">
                          <a:effectLst/>
                        </a:rPr>
                        <a:t>Python</a:t>
                      </a:r>
                      <a:r>
                        <a:rPr lang="zh-CN" sz="1200" kern="100">
                          <a:effectLst/>
                        </a:rPr>
                        <a:t>内置函数。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3663" marR="53663" marT="0" marB="0" anchor="ctr"/>
                </a:tc>
              </a:tr>
              <a:tr h="332007">
                <a:tc>
                  <a:txBody>
                    <a:bodyPr/>
                    <a:lstStyle/>
                    <a:p>
                      <a:pPr marL="114300" indent="266700" algn="l">
                        <a:lnSpc>
                          <a:spcPts val="1670"/>
                        </a:lnSpc>
                      </a:pPr>
                      <a:r>
                        <a:rPr lang="en-US" sz="1200" kern="100" dirty="0">
                          <a:effectLst/>
                        </a:rPr>
                        <a:t>round(a[,n])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3663" marR="53663" marT="0" marB="0" anchor="ctr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</a:pPr>
                      <a:r>
                        <a:rPr lang="zh-CN" sz="1200" kern="100">
                          <a:effectLst/>
                        </a:rPr>
                        <a:t>返回浮点数</a:t>
                      </a:r>
                      <a:r>
                        <a:rPr lang="en-US" sz="1200" kern="100">
                          <a:effectLst/>
                        </a:rPr>
                        <a:t>a</a:t>
                      </a:r>
                      <a:r>
                        <a:rPr lang="zh-CN" sz="1200" kern="100">
                          <a:effectLst/>
                        </a:rPr>
                        <a:t>保留</a:t>
                      </a:r>
                      <a:r>
                        <a:rPr lang="en-US" sz="1200" kern="100">
                          <a:effectLst/>
                        </a:rPr>
                        <a:t>n</a:t>
                      </a:r>
                      <a:r>
                        <a:rPr lang="zh-CN" sz="1200" kern="100">
                          <a:effectLst/>
                        </a:rPr>
                        <a:t>位的四舍五入值，如不指定</a:t>
                      </a:r>
                      <a:r>
                        <a:rPr lang="en-US" sz="1200" kern="100">
                          <a:effectLst/>
                        </a:rPr>
                        <a:t>n</a:t>
                      </a:r>
                      <a:r>
                        <a:rPr lang="zh-CN" sz="1200" kern="100">
                          <a:effectLst/>
                        </a:rPr>
                        <a:t>，默认不保留小数部分。</a:t>
                      </a:r>
                      <a:r>
                        <a:rPr lang="en-US" sz="1200" kern="100">
                          <a:effectLst/>
                        </a:rPr>
                        <a:t>Python</a:t>
                      </a:r>
                      <a:r>
                        <a:rPr lang="zh-CN" sz="1200" kern="100">
                          <a:effectLst/>
                        </a:rPr>
                        <a:t>内置函数。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3663" marR="53663" marT="0" marB="0" anchor="ctr"/>
                </a:tc>
              </a:tr>
              <a:tr h="332007">
                <a:tc>
                  <a:txBody>
                    <a:bodyPr/>
                    <a:lstStyle/>
                    <a:p>
                      <a:pPr marL="114300" indent="266700" algn="l">
                        <a:lnSpc>
                          <a:spcPts val="1670"/>
                        </a:lnSpc>
                      </a:pPr>
                      <a:r>
                        <a:rPr lang="en-US" sz="1200" kern="100" dirty="0">
                          <a:effectLst/>
                        </a:rPr>
                        <a:t>sqrt(a)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3663" marR="53663" marT="0" marB="0" anchor="ctr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</a:pPr>
                      <a:r>
                        <a:rPr lang="zh-CN" sz="1200" kern="100" dirty="0">
                          <a:effectLst/>
                        </a:rPr>
                        <a:t>返回</a:t>
                      </a:r>
                      <a:r>
                        <a:rPr lang="en-US" sz="1200" kern="100" dirty="0">
                          <a:effectLst/>
                        </a:rPr>
                        <a:t>a</a:t>
                      </a:r>
                      <a:r>
                        <a:rPr lang="zh-CN" sz="1200" kern="100" dirty="0">
                          <a:effectLst/>
                        </a:rPr>
                        <a:t>的平方根，需</a:t>
                      </a:r>
                      <a:r>
                        <a:rPr lang="en-US" sz="1200" kern="100" dirty="0">
                          <a:effectLst/>
                        </a:rPr>
                        <a:t>math</a:t>
                      </a:r>
                      <a:r>
                        <a:rPr lang="zh-CN" sz="1200" kern="100" dirty="0">
                          <a:effectLst/>
                        </a:rPr>
                        <a:t>支持。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3663" marR="53663" marT="0" marB="0" anchor="ctr"/>
                </a:tc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p="http://schemas.openxmlformats.org/presentationml/2006/main">
  <p:tag name="KSO_WM_UNIT_PLACING_PICTURE_USER_VIEWPORT" val="{&quot;height&quot;:2126.6631628124269,&quot;width&quot;:1576.4381065987097}"/>
</p:tagLst>
</file>

<file path=ppt/tags/tag11.xml><?xml version="1.0" encoding="utf-8"?>
<p:tagLst xmlns:p="http://schemas.openxmlformats.org/presentationml/2006/main">
  <p:tag name="KSO_WM_UNIT_PLACING_PICTURE_USER_VIEWPORT" val="{&quot;height&quot;:2214.5547769212799,&quot;width&quot;:1738.8685137992736}"/>
</p:tagLst>
</file>

<file path=ppt/tags/tag12.xml><?xml version="1.0" encoding="utf-8"?>
<p:tagLst xmlns:p="http://schemas.openxmlformats.org/presentationml/2006/main">
  <p:tag name="KSO_WM_UNIT_PLACING_PICTURE_USER_VIEWPORT" val="{&quot;height&quot;:2365.2261153935997,&quot;width&quot;:2009.5858591335468}"/>
</p:tagLst>
</file>

<file path=ppt/tags/tag13.xml><?xml version="1.0" encoding="utf-8"?>
<p:tagLst xmlns:p="http://schemas.openxmlformats.org/presentationml/2006/main">
  <p:tag name="KSO_WM_UNIT_PLACING_PICTURE_USER_VIEWPORT" val="{&quot;height&quot;:2196.5056061667833,&quot;width&quot;:1618.0265683457139}"/>
</p:tagLst>
</file>

<file path=ppt/tags/tag14.xml><?xml version="1.0" encoding="utf-8"?>
<p:tagLst xmlns:p="http://schemas.openxmlformats.org/presentationml/2006/main">
  <p:tag name="KSO_WM_UNIT_PLACING_PICTURE_USER_VIEWPORT" val="{&quot;height&quot;:2197.2903527213266,&quot;width&quot;:1570.1606029387845}"/>
</p:tagLst>
</file>

<file path=ppt/tags/tag15.xml><?xml version="1.0" encoding="utf-8"?>
<p:tagLst xmlns:p="http://schemas.openxmlformats.org/presentationml/2006/main">
  <p:tag name="KSO_WM_UNIT_PLACING_PICTURE_USER_VIEWPORT" val="{&quot;height&quot;:2831.3655687923383,&quot;width&quot;:1946.0261345768042}"/>
</p:tagLst>
</file>

<file path=ppt/tags/tag16.xml><?xml version="1.0" encoding="utf-8"?>
<p:tagLst xmlns:p="http://schemas.openxmlformats.org/presentationml/2006/main">
  <p:tag name="KSO_WM_UNIT_PLACING_PICTURE_USER_VIEWPORT" val="{&quot;height&quot;:2216.9090165849102,&quot;width&quot;:1738.083825841783}"/>
</p:tagLst>
</file>

<file path=ppt/tags/tag17.xml><?xml version="1.0" encoding="utf-8"?>
<p:tagLst xmlns:p="http://schemas.openxmlformats.org/presentationml/2006/main">
  <p:tag name="KSO_WM_UNIT_PLACING_PICTURE_USER_VIEWPORT" val="{&quot;height&quot;:2242.0209063302964,&quot;width&quot;:2169.6622024616386}"/>
</p:tagLst>
</file>

<file path=ppt/tags/tag18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9.xml><?xml version="1.0" encoding="utf-8"?>
<p:tagLst xmlns:p="http://schemas.openxmlformats.org/presentationml/2006/main">
  <p:tag name="KSO_WM_UNIT_PLACING_PICTURE_USER_VIEWPORT" val="{&quot;height&quot;:2243.5903994393834,&quot;width&quot;:1643.1365829854146}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20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21.xml><?xml version="1.0" encoding="utf-8"?>
<p:tagLst xmlns:p="http://schemas.openxmlformats.org/presentationml/2006/main">
  <p:tag name="KSO_WM_UNIT_PLACING_PICTURE_USER_VIEWPORT" val="{&quot;height&quot;:2216.9090165849102,&quot;width&quot;:1643.1365829854146}"/>
</p:tagLst>
</file>

<file path=ppt/tags/tag22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23.xml><?xml version="1.0" encoding="utf-8"?>
<p:tagLst xmlns:p="http://schemas.openxmlformats.org/presentationml/2006/main">
  <p:tag name="KSO_WM_UNIT_PLACING_PICTURE_USER_VIEWPORT" val="{&quot;height&quot;:2244.3751459939267,&quot;width&quot;:1643.1365829854146}"/>
</p:tagLst>
</file>

<file path=ppt/tags/tag24.xml><?xml version="1.0" encoding="utf-8"?>
<p:tagLst xmlns:p="http://schemas.openxmlformats.org/presentationml/2006/main">
  <p:tag name="KSO_WM_UNIT_PLACING_PICTURE_USER_VIEWPORT" val="{&quot;height&quot;:2176.1021957486569,&quot;width&quot;:1844.0167001030202}"/>
</p:tagLst>
</file>

<file path=ppt/tags/tag25.xml><?xml version="1.0" encoding="utf-8"?>
<p:tagLst xmlns:p="http://schemas.openxmlformats.org/presentationml/2006/main">
  <p:tag name="KSO_WM_UNIT_PLACING_PICTURE_USER_VIEWPORT" val="{&quot;height&quot;:2253.0073580939033,&quot;width&quot;:1643.1365829854146}"/>
</p:tagLst>
</file>

<file path=ppt/tags/tag26.xml><?xml version="1.0" encoding="utf-8"?>
<p:tagLst xmlns:p="http://schemas.openxmlformats.org/presentationml/2006/main">
  <p:tag name="KSO_WM_UNIT_PLACING_PICTURE_USER_VIEWPORT" val="{&quot;height&quot;:2252.2226115393601,&quot;width&quot;:1570.9452908962751}"/>
</p:tagLst>
</file>

<file path=ppt/tags/tag27.xml><?xml version="1.0" encoding="utf-8"?>
<p:tagLst xmlns:p="http://schemas.openxmlformats.org/presentationml/2006/main">
  <p:tag name="KSO_WM_UNIT_PLACING_PICTURE_USER_VIEWPORT" val="{&quot;height&quot;:2262.4243167484233,&quot;width&quot;:1629.012199750583}"/>
</p:tagLst>
</file>

<file path=ppt/tags/tag28.xml><?xml version="1.0" encoding="utf-8"?>
<p:tagLst xmlns:p="http://schemas.openxmlformats.org/presentationml/2006/main">
  <p:tag name="KSO_WM_UNIT_PLACING_PICTURE_USER_VIEWPORT" val="{&quot;height&quot;:2245.9446391030133,&quot;width&quot;:1555.2515317464622}"/>
</p:tagLst>
</file>

<file path=ppt/tags/tag29.xml><?xml version="1.0" encoding="utf-8"?>
<p:tagLst xmlns:p="http://schemas.openxmlformats.org/presentationml/2006/main">
  <p:tag name="KSO_WM_UNIT_PLACING_PICTURE_USER_VIEWPORT" val="{&quot;height&quot;:2352.6701705209061,&quot;width&quot;:1724.744130564442}"/>
</p:tagLst>
</file>

<file path=ppt/tags/tag3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0.xml><?xml version="1.0" encoding="utf-8"?>
<p:tagLst xmlns:p="http://schemas.openxmlformats.org/presentationml/2006/main">
  <p:tag name="KSO_WM_UNIT_PLACING_PICTURE_USER_VIEWPORT" val="{&quot;height&quot;:2346.3921980845598,&quot;width&quot;:1727.0981944369139}"/>
</p:tagLst>
</file>

<file path=ppt/tags/tag31.xml><?xml version="1.0" encoding="utf-8"?>
<p:tagLst xmlns:p="http://schemas.openxmlformats.org/presentationml/2006/main">
  <p:tag name="COMMONDATA" val="eyJoZGlkIjoiYjIwNjE2ZjY1NGRkOTRjMzUzNTI5YzFjNDA4NzgzYzcifQ=="/>
</p:tagLst>
</file>

<file path=ppt/tags/tag4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5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6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7.xml><?xml version="1.0" encoding="utf-8"?>
<p:tagLst xmlns:p="http://schemas.openxmlformats.org/presentationml/2006/main">
  <p:tag name="KSO_WM_UNIT_TABLE_BEAUTIFY" val="smartTable{6588cce2-0960-45b4-864b-52aad2c2d76e}"/>
</p:tagLst>
</file>

<file path=ppt/tags/tag8.xml><?xml version="1.0" encoding="utf-8"?>
<p:tagLst xmlns:p="http://schemas.openxmlformats.org/presentationml/2006/main">
  <p:tag name="KSO_WM_UNIT_PLACING_PICTURE_USER_VIEWPORT" val="{&quot;height&quot;:2213.7700303667366,&quot;width&quot;:1643.1365829854146}"/>
</p:tagLst>
</file>

<file path=ppt/tags/tag9.xml><?xml version="1.0" encoding="utf-8"?>
<p:tagLst xmlns:p="http://schemas.openxmlformats.org/presentationml/2006/main">
  <p:tag name="KSO_WM_UNIT_PLACING_PICTURE_USER_VIEWPORT" val="{&quot;height&quot;:2214.5547769212799,&quot;width&quot;:1643.1365829854146}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23022</Words>
  <Application>WPS 演示</Application>
  <PresentationFormat>全屏显示(4:3)</PresentationFormat>
  <Paragraphs>1567</Paragraphs>
  <Slides>80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80</vt:i4>
      </vt:variant>
    </vt:vector>
  </HeadingPairs>
  <TitlesOfParts>
    <vt:vector size="90" baseType="lpstr">
      <vt:lpstr>Arial</vt:lpstr>
      <vt:lpstr>宋体</vt:lpstr>
      <vt:lpstr>Wingdings</vt:lpstr>
      <vt:lpstr>黑体</vt:lpstr>
      <vt:lpstr>微软雅黑</vt:lpstr>
      <vt:lpstr>Times New Roman</vt:lpstr>
      <vt:lpstr>Calibri</vt:lpstr>
      <vt:lpstr>Arial Unicode MS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WPS_1656639296</cp:lastModifiedBy>
  <cp:revision>53</cp:revision>
  <dcterms:created xsi:type="dcterms:W3CDTF">2018-03-01T02:03:00Z</dcterms:created>
  <dcterms:modified xsi:type="dcterms:W3CDTF">2022-09-08T06:09:04Z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2052-11.1.0.12313</vt:lpwstr>
  </property>
  <property fmtid="{D5CDD505-2E9C-101B-9397-08002B2CF9AE}" pid="3" name="ICV">
    <vt:lpwstr>584BB669A68D480C9867B4BC33FFBD35</vt:lpwstr>
  </property>
</Properties>
</file>