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6" r:id="rId3"/>
  </p:sldMasterIdLst>
  <p:notesMasterIdLst>
    <p:notesMasterId r:id="rId64"/>
  </p:notesMasterIdLst>
  <p:sldIdLst>
    <p:sldId id="506" r:id="rId4"/>
    <p:sldId id="315" r:id="rId5"/>
    <p:sldId id="447" r:id="rId6"/>
    <p:sldId id="445" r:id="rId7"/>
    <p:sldId id="446" r:id="rId8"/>
    <p:sldId id="314" r:id="rId9"/>
    <p:sldId id="324" r:id="rId10"/>
    <p:sldId id="449" r:id="rId11"/>
    <p:sldId id="450" r:id="rId12"/>
    <p:sldId id="448" r:id="rId13"/>
    <p:sldId id="326" r:id="rId14"/>
    <p:sldId id="327" r:id="rId15"/>
    <p:sldId id="328" r:id="rId16"/>
    <p:sldId id="329" r:id="rId17"/>
    <p:sldId id="330" r:id="rId18"/>
    <p:sldId id="331" r:id="rId19"/>
    <p:sldId id="451" r:id="rId20"/>
    <p:sldId id="332" r:id="rId21"/>
    <p:sldId id="333" r:id="rId22"/>
    <p:sldId id="334" r:id="rId23"/>
    <p:sldId id="338" r:id="rId24"/>
    <p:sldId id="339" r:id="rId25"/>
    <p:sldId id="342" r:id="rId26"/>
    <p:sldId id="340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55" r:id="rId40"/>
    <p:sldId id="440" r:id="rId41"/>
    <p:sldId id="356" r:id="rId42"/>
    <p:sldId id="357" r:id="rId43"/>
    <p:sldId id="358" r:id="rId44"/>
    <p:sldId id="359" r:id="rId45"/>
    <p:sldId id="360" r:id="rId46"/>
    <p:sldId id="361" r:id="rId47"/>
    <p:sldId id="362" r:id="rId48"/>
    <p:sldId id="363" r:id="rId49"/>
    <p:sldId id="442" r:id="rId50"/>
    <p:sldId id="364" r:id="rId51"/>
    <p:sldId id="452" r:id="rId52"/>
    <p:sldId id="365" r:id="rId53"/>
    <p:sldId id="366" r:id="rId54"/>
    <p:sldId id="443" r:id="rId55"/>
    <p:sldId id="367" r:id="rId56"/>
    <p:sldId id="444" r:id="rId57"/>
    <p:sldId id="392" r:id="rId58"/>
    <p:sldId id="453" r:id="rId59"/>
    <p:sldId id="454" r:id="rId60"/>
    <p:sldId id="503" r:id="rId61"/>
    <p:sldId id="504" r:id="rId62"/>
    <p:sldId id="389" r:id="rId63"/>
  </p:sldIdLst>
  <p:sldSz cx="9144000" cy="6858000" type="screen4x3"/>
  <p:notesSz cx="6858000" cy="9144000"/>
  <p:custDataLst>
    <p:tags r:id="rId6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1"/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06" y="994"/>
      </p:cViewPr>
      <p:guideLst>
        <p:guide orient="horz" pos="2185"/>
        <p:guide pos="29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9" Type="http://schemas.openxmlformats.org/officeDocument/2006/relationships/tags" Target="tags/tag30.xml"/><Relationship Id="rId68" Type="http://schemas.openxmlformats.org/officeDocument/2006/relationships/commentAuthors" Target="commentAuthors.xml"/><Relationship Id="rId67" Type="http://schemas.openxmlformats.org/officeDocument/2006/relationships/tableStyles" Target="tableStyles.xml"/><Relationship Id="rId66" Type="http://schemas.openxmlformats.org/officeDocument/2006/relationships/viewProps" Target="viewProps.xml"/><Relationship Id="rId65" Type="http://schemas.openxmlformats.org/officeDocument/2006/relationships/presProps" Target="presProps.xml"/><Relationship Id="rId64" Type="http://schemas.openxmlformats.org/officeDocument/2006/relationships/notesMaster" Target="notesMasters/notesMaster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2187443"/>
            <a:ext cx="78867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744961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615609"/>
            <a:ext cx="3868340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744961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615609"/>
            <a:ext cx="3887391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2159000"/>
            <a:ext cx="428625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3733201"/>
            <a:ext cx="428625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0" y="713673"/>
            <a:ext cx="3511241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713673"/>
            <a:ext cx="428391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0" y="2313873"/>
            <a:ext cx="3511241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4" y="365125"/>
            <a:ext cx="68167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49" y="365125"/>
            <a:ext cx="7084832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51543"/>
            <a:ext cx="78867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90257" y="854039"/>
            <a:ext cx="7832784" cy="781051"/>
            <a:chOff x="3725790" y="847725"/>
            <a:chExt cx="3730770" cy="781050"/>
          </a:xfrm>
        </p:grpSpPr>
        <p:grpSp>
          <p:nvGrpSpPr>
            <p:cNvPr id="10" name="组合 9"/>
            <p:cNvGrpSpPr/>
            <p:nvPr/>
          </p:nvGrpSpPr>
          <p:grpSpPr>
            <a:xfrm>
              <a:off x="3725790" y="1019175"/>
              <a:ext cx="627135" cy="609600"/>
              <a:chOff x="3725790" y="1019175"/>
              <a:chExt cx="627135" cy="609600"/>
            </a:xfrm>
          </p:grpSpPr>
          <p:sp>
            <p:nvSpPr>
              <p:cNvPr id="15" name="任意多边形 11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直角三角形 15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 flipH="1">
              <a:off x="6829425" y="1019175"/>
              <a:ext cx="627135" cy="609600"/>
              <a:chOff x="3725790" y="1019175"/>
              <a:chExt cx="627135" cy="609600"/>
            </a:xfrm>
          </p:grpSpPr>
          <p:sp>
            <p:nvSpPr>
              <p:cNvPr id="13" name="任意多边形 9"/>
              <p:cNvSpPr/>
              <p:nvPr/>
            </p:nvSpPr>
            <p:spPr>
              <a:xfrm>
                <a:off x="3725790" y="1019175"/>
                <a:ext cx="627135" cy="609600"/>
              </a:xfrm>
              <a:custGeom>
                <a:avLst/>
                <a:gdLst>
                  <a:gd name="connsiteX0" fmla="*/ 0 w 627135"/>
                  <a:gd name="connsiteY0" fmla="*/ 0 h 609600"/>
                  <a:gd name="connsiteX1" fmla="*/ 627135 w 627135"/>
                  <a:gd name="connsiteY1" fmla="*/ 0 h 609600"/>
                  <a:gd name="connsiteX2" fmla="*/ 627135 w 627135"/>
                  <a:gd name="connsiteY2" fmla="*/ 609600 h 609600"/>
                  <a:gd name="connsiteX3" fmla="*/ 1783 w 627135"/>
                  <a:gd name="connsiteY3" fmla="*/ 609600 h 609600"/>
                  <a:gd name="connsiteX4" fmla="*/ 305666 w 627135"/>
                  <a:gd name="connsiteY4" fmla="*/ 30080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7135" h="609600">
                    <a:moveTo>
                      <a:pt x="0" y="0"/>
                    </a:moveTo>
                    <a:lnTo>
                      <a:pt x="627135" y="0"/>
                    </a:lnTo>
                    <a:lnTo>
                      <a:pt x="627135" y="609600"/>
                    </a:lnTo>
                    <a:lnTo>
                      <a:pt x="1783" y="609600"/>
                    </a:lnTo>
                    <a:lnTo>
                      <a:pt x="305666" y="30080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直角三角形 13"/>
              <p:cNvSpPr/>
              <p:nvPr/>
            </p:nvSpPr>
            <p:spPr>
              <a:xfrm rot="5400000" flipV="1">
                <a:off x="4181475" y="1457325"/>
                <a:ext cx="171450" cy="171450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4181475" y="847725"/>
              <a:ext cx="2819400" cy="609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 userDrawn="1"/>
        </p:nvGrpSpPr>
        <p:grpSpPr>
          <a:xfrm>
            <a:off x="1754535" y="2048547"/>
            <a:ext cx="5693399" cy="415498"/>
            <a:chOff x="1807265" y="2462595"/>
            <a:chExt cx="5693399" cy="415498"/>
          </a:xfrm>
          <a:solidFill>
            <a:schemeClr val="bg2"/>
          </a:solidFill>
        </p:grpSpPr>
        <p:sp>
          <p:nvSpPr>
            <p:cNvPr id="18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19" name="矩形 18"/>
            <p:cNvSpPr/>
            <p:nvPr/>
          </p:nvSpPr>
          <p:spPr>
            <a:xfrm>
              <a:off x="1883286" y="2462595"/>
              <a:ext cx="3007662" cy="4154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1754535" y="2753555"/>
            <a:ext cx="5693399" cy="426278"/>
            <a:chOff x="1807265" y="2935089"/>
            <a:chExt cx="5693399" cy="426278"/>
          </a:xfrm>
        </p:grpSpPr>
        <p:sp>
          <p:nvSpPr>
            <p:cNvPr id="21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22" name="矩形 21"/>
            <p:cNvSpPr/>
            <p:nvPr/>
          </p:nvSpPr>
          <p:spPr>
            <a:xfrm>
              <a:off x="1881814" y="2945869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 userDrawn="1"/>
        </p:nvGrpSpPr>
        <p:grpSpPr>
          <a:xfrm>
            <a:off x="1754535" y="3469343"/>
            <a:ext cx="5693399" cy="426278"/>
            <a:chOff x="1807265" y="3400693"/>
            <a:chExt cx="5693399" cy="426278"/>
          </a:xfrm>
        </p:grpSpPr>
        <p:sp>
          <p:nvSpPr>
            <p:cNvPr id="24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25" name="矩形 24"/>
            <p:cNvSpPr/>
            <p:nvPr/>
          </p:nvSpPr>
          <p:spPr>
            <a:xfrm>
              <a:off x="1881814" y="3411473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1754535" y="4185131"/>
            <a:ext cx="5693399" cy="426279"/>
            <a:chOff x="1807265" y="3866296"/>
            <a:chExt cx="5693399" cy="426279"/>
          </a:xfrm>
        </p:grpSpPr>
        <p:sp>
          <p:nvSpPr>
            <p:cNvPr id="27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28" name="矩形 27"/>
            <p:cNvSpPr/>
            <p:nvPr/>
          </p:nvSpPr>
          <p:spPr>
            <a:xfrm>
              <a:off x="1881814" y="3877077"/>
              <a:ext cx="184731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圆角矩形 42"/>
          <p:cNvSpPr/>
          <p:nvPr userDrawn="1"/>
        </p:nvSpPr>
        <p:spPr>
          <a:xfrm>
            <a:off x="1765367" y="4900919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文本占位符 33"/>
          <p:cNvSpPr>
            <a:spLocks noGrp="1"/>
          </p:cNvSpPr>
          <p:nvPr>
            <p:ph type="body" sz="quarter" idx="13" hasCustomPrompt="1"/>
          </p:nvPr>
        </p:nvSpPr>
        <p:spPr>
          <a:xfrm>
            <a:off x="2106613" y="854075"/>
            <a:ext cx="4954587" cy="52387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C000"/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4" hasCustomPrompt="1"/>
          </p:nvPr>
        </p:nvSpPr>
        <p:spPr>
          <a:xfrm>
            <a:off x="1920875" y="2063750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7" name="文本占位符 35"/>
          <p:cNvSpPr>
            <a:spLocks noGrp="1"/>
          </p:cNvSpPr>
          <p:nvPr>
            <p:ph type="body" sz="quarter" idx="15" hasCustomPrompt="1"/>
          </p:nvPr>
        </p:nvSpPr>
        <p:spPr>
          <a:xfrm>
            <a:off x="1920875" y="2747372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38" name="文本占位符 35"/>
          <p:cNvSpPr>
            <a:spLocks noGrp="1"/>
          </p:cNvSpPr>
          <p:nvPr>
            <p:ph type="body" sz="quarter" idx="16" hasCustomPrompt="1"/>
          </p:nvPr>
        </p:nvSpPr>
        <p:spPr>
          <a:xfrm>
            <a:off x="1920875" y="3468767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0" name="文本占位符 35"/>
          <p:cNvSpPr>
            <a:spLocks noGrp="1"/>
          </p:cNvSpPr>
          <p:nvPr>
            <p:ph type="body" sz="quarter" idx="18" hasCustomPrompt="1"/>
          </p:nvPr>
        </p:nvSpPr>
        <p:spPr>
          <a:xfrm>
            <a:off x="1920875" y="4176649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1" name="文本占位符 35"/>
          <p:cNvSpPr>
            <a:spLocks noGrp="1"/>
          </p:cNvSpPr>
          <p:nvPr>
            <p:ph type="body" sz="quarter" idx="19" hasCustomPrompt="1"/>
          </p:nvPr>
        </p:nvSpPr>
        <p:spPr>
          <a:xfrm>
            <a:off x="1920875" y="4906446"/>
            <a:ext cx="5011738" cy="411163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2" name="矩形 41"/>
          <p:cNvSpPr/>
          <p:nvPr userDrawn="1"/>
        </p:nvSpPr>
        <p:spPr>
          <a:xfrm>
            <a:off x="0" y="-8890"/>
            <a:ext cx="9144000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3" name="矩形 42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4" name="矩形 43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7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392113" y="948743"/>
            <a:ext cx="7094537" cy="54439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14" hasCustomPrompt="1"/>
          </p:nvPr>
        </p:nvSpPr>
        <p:spPr>
          <a:xfrm>
            <a:off x="628650" y="1863725"/>
            <a:ext cx="7886700" cy="4044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6" name="矩形 5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10" name="文本框 5"/>
          <p:cNvSpPr txBox="1"/>
          <p:nvPr userDrawn="1"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854199"/>
            <a:ext cx="6858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.xml"/><Relationship Id="rId8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tags" Target="../tags/tag3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13" Type="http://schemas.openxmlformats.org/officeDocument/2006/relationships/tags" Target="../tags/tag6.xml"/><Relationship Id="rId12" Type="http://schemas.openxmlformats.org/officeDocument/2006/relationships/tags" Target="../tags/tag5.xml"/><Relationship Id="rId11" Type="http://schemas.openxmlformats.org/officeDocument/2006/relationships/tags" Target="../tags/tag4.xml"/><Relationship Id="rId10" Type="http://schemas.openxmlformats.org/officeDocument/2006/relationships/slideLayout" Target="../slideLayouts/slideLayout17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7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5.png"/><Relationship Id="rId29" Type="http://schemas.openxmlformats.org/officeDocument/2006/relationships/slideLayout" Target="../slideLayouts/slideLayout9.xml"/><Relationship Id="rId28" Type="http://schemas.openxmlformats.org/officeDocument/2006/relationships/image" Target="../media/image20.png"/><Relationship Id="rId27" Type="http://schemas.openxmlformats.org/officeDocument/2006/relationships/image" Target="../media/image19.png"/><Relationship Id="rId26" Type="http://schemas.openxmlformats.org/officeDocument/2006/relationships/image" Target="../media/image18.jpeg"/><Relationship Id="rId25" Type="http://schemas.openxmlformats.org/officeDocument/2006/relationships/image" Target="../media/image17.jpeg"/><Relationship Id="rId24" Type="http://schemas.openxmlformats.org/officeDocument/2006/relationships/image" Target="../media/image16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15.png"/><Relationship Id="rId21" Type="http://schemas.openxmlformats.org/officeDocument/2006/relationships/image" Target="../media/image14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13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12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11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10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9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../media/image24.png"/><Relationship Id="rId7" Type="http://schemas.openxmlformats.org/officeDocument/2006/relationships/tags" Target="../tags/tag10.xml"/><Relationship Id="rId6" Type="http://schemas.openxmlformats.org/officeDocument/2006/relationships/image" Target="../media/image23.png"/><Relationship Id="rId55" Type="http://schemas.openxmlformats.org/officeDocument/2006/relationships/slideLayout" Target="../slideLayouts/slideLayout9.xml"/><Relationship Id="rId54" Type="http://schemas.openxmlformats.org/officeDocument/2006/relationships/image" Target="../media/image51.png"/><Relationship Id="rId53" Type="http://schemas.openxmlformats.org/officeDocument/2006/relationships/tags" Target="../tags/tag29.xml"/><Relationship Id="rId52" Type="http://schemas.openxmlformats.org/officeDocument/2006/relationships/image" Target="../media/image50.png"/><Relationship Id="rId51" Type="http://schemas.openxmlformats.org/officeDocument/2006/relationships/image" Target="../media/image49.png"/><Relationship Id="rId50" Type="http://schemas.openxmlformats.org/officeDocument/2006/relationships/tags" Target="../tags/tag28.xml"/><Relationship Id="rId5" Type="http://schemas.openxmlformats.org/officeDocument/2006/relationships/tags" Target="../tags/tag9.xml"/><Relationship Id="rId49" Type="http://schemas.openxmlformats.org/officeDocument/2006/relationships/image" Target="../media/image48.png"/><Relationship Id="rId48" Type="http://schemas.openxmlformats.org/officeDocument/2006/relationships/image" Target="../media/image47.png"/><Relationship Id="rId47" Type="http://schemas.openxmlformats.org/officeDocument/2006/relationships/image" Target="../media/image46.png"/><Relationship Id="rId46" Type="http://schemas.openxmlformats.org/officeDocument/2006/relationships/image" Target="../media/image45.png"/><Relationship Id="rId45" Type="http://schemas.openxmlformats.org/officeDocument/2006/relationships/image" Target="../media/image44.png"/><Relationship Id="rId44" Type="http://schemas.openxmlformats.org/officeDocument/2006/relationships/image" Target="../media/image43.png"/><Relationship Id="rId43" Type="http://schemas.openxmlformats.org/officeDocument/2006/relationships/image" Target="../media/image42.png"/><Relationship Id="rId42" Type="http://schemas.openxmlformats.org/officeDocument/2006/relationships/image" Target="../media/image41.png"/><Relationship Id="rId41" Type="http://schemas.openxmlformats.org/officeDocument/2006/relationships/tags" Target="../tags/tag27.xml"/><Relationship Id="rId40" Type="http://schemas.openxmlformats.org/officeDocument/2006/relationships/image" Target="../media/image40.png"/><Relationship Id="rId4" Type="http://schemas.openxmlformats.org/officeDocument/2006/relationships/image" Target="../media/image22.png"/><Relationship Id="rId39" Type="http://schemas.openxmlformats.org/officeDocument/2006/relationships/tags" Target="../tags/tag26.xml"/><Relationship Id="rId38" Type="http://schemas.openxmlformats.org/officeDocument/2006/relationships/image" Target="../media/image39.png"/><Relationship Id="rId37" Type="http://schemas.openxmlformats.org/officeDocument/2006/relationships/tags" Target="../tags/tag25.xml"/><Relationship Id="rId36" Type="http://schemas.openxmlformats.org/officeDocument/2006/relationships/image" Target="../media/image38.png"/><Relationship Id="rId35" Type="http://schemas.openxmlformats.org/officeDocument/2006/relationships/tags" Target="../tags/tag24.xml"/><Relationship Id="rId34" Type="http://schemas.openxmlformats.org/officeDocument/2006/relationships/image" Target="../media/image37.png"/><Relationship Id="rId33" Type="http://schemas.openxmlformats.org/officeDocument/2006/relationships/tags" Target="../tags/tag23.xml"/><Relationship Id="rId32" Type="http://schemas.openxmlformats.org/officeDocument/2006/relationships/image" Target="../media/image36.png"/><Relationship Id="rId31" Type="http://schemas.openxmlformats.org/officeDocument/2006/relationships/tags" Target="../tags/tag22.xml"/><Relationship Id="rId30" Type="http://schemas.openxmlformats.org/officeDocument/2006/relationships/image" Target="../media/image35.png"/><Relationship Id="rId3" Type="http://schemas.openxmlformats.org/officeDocument/2006/relationships/tags" Target="../tags/tag8.xml"/><Relationship Id="rId29" Type="http://schemas.openxmlformats.org/officeDocument/2006/relationships/tags" Target="../tags/tag21.xml"/><Relationship Id="rId28" Type="http://schemas.openxmlformats.org/officeDocument/2006/relationships/image" Target="../media/image34.png"/><Relationship Id="rId27" Type="http://schemas.openxmlformats.org/officeDocument/2006/relationships/tags" Target="../tags/tag20.xml"/><Relationship Id="rId26" Type="http://schemas.openxmlformats.org/officeDocument/2006/relationships/image" Target="../media/image33.png"/><Relationship Id="rId25" Type="http://schemas.openxmlformats.org/officeDocument/2006/relationships/tags" Target="../tags/tag19.xml"/><Relationship Id="rId24" Type="http://schemas.openxmlformats.org/officeDocument/2006/relationships/image" Target="../media/image32.png"/><Relationship Id="rId23" Type="http://schemas.openxmlformats.org/officeDocument/2006/relationships/tags" Target="../tags/tag18.xml"/><Relationship Id="rId22" Type="http://schemas.openxmlformats.org/officeDocument/2006/relationships/image" Target="../media/image31.png"/><Relationship Id="rId21" Type="http://schemas.openxmlformats.org/officeDocument/2006/relationships/tags" Target="../tags/tag17.xml"/><Relationship Id="rId20" Type="http://schemas.openxmlformats.org/officeDocument/2006/relationships/image" Target="../media/image30.png"/><Relationship Id="rId2" Type="http://schemas.openxmlformats.org/officeDocument/2006/relationships/image" Target="../media/image21.png"/><Relationship Id="rId19" Type="http://schemas.openxmlformats.org/officeDocument/2006/relationships/tags" Target="../tags/tag16.xml"/><Relationship Id="rId18" Type="http://schemas.openxmlformats.org/officeDocument/2006/relationships/image" Target="../media/image29.png"/><Relationship Id="rId17" Type="http://schemas.openxmlformats.org/officeDocument/2006/relationships/tags" Target="../tags/tag15.xml"/><Relationship Id="rId16" Type="http://schemas.openxmlformats.org/officeDocument/2006/relationships/image" Target="../media/image28.png"/><Relationship Id="rId15" Type="http://schemas.openxmlformats.org/officeDocument/2006/relationships/tags" Target="../tags/tag14.xml"/><Relationship Id="rId14" Type="http://schemas.openxmlformats.org/officeDocument/2006/relationships/image" Target="../media/image27.png"/><Relationship Id="rId13" Type="http://schemas.openxmlformats.org/officeDocument/2006/relationships/tags" Target="../tags/tag13.xml"/><Relationship Id="rId12" Type="http://schemas.openxmlformats.org/officeDocument/2006/relationships/image" Target="../media/image26.png"/><Relationship Id="rId11" Type="http://schemas.openxmlformats.org/officeDocument/2006/relationships/tags" Target="../tags/tag12.xml"/><Relationship Id="rId10" Type="http://schemas.openxmlformats.org/officeDocument/2006/relationships/image" Target="../media/image25.png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62228" y="728895"/>
            <a:ext cx="7426960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Python</a:t>
            </a:r>
            <a:r>
              <a:rPr lang="zh-CN" altLang="en-US" sz="8000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语言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（第</a:t>
            </a:r>
            <a:r>
              <a:rPr lang="en-US" altLang="zh-CN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spc="300" dirty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版）</a:t>
            </a:r>
            <a:endParaRPr lang="zh-CN" altLang="en-US" b="1" spc="300" dirty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-7620" y="2209165"/>
            <a:ext cx="9159240" cy="8642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277654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1670340" y="2634610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李肖俊    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编                         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钟  涛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 刘  河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副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Freeform 25"/>
          <p:cNvSpPr>
            <a:spLocks noEditPoints="1"/>
          </p:cNvSpPr>
          <p:nvPr/>
        </p:nvSpPr>
        <p:spPr bwMode="auto">
          <a:xfrm>
            <a:off x="2451244" y="24075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25"/>
          <p:cNvSpPr>
            <a:spLocks noEditPoints="1"/>
          </p:cNvSpPr>
          <p:nvPr/>
        </p:nvSpPr>
        <p:spPr bwMode="auto">
          <a:xfrm>
            <a:off x="6218326" y="2743274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2451335" y="2757907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" name="图片 2" descr="QQ截图202209081113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" y="3232150"/>
            <a:ext cx="9144000" cy="30822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sz="quarter" idx="14"/>
          </p:nvPr>
        </p:nvSpPr>
        <p:spPr>
          <a:xfrm>
            <a:off x="628650" y="1740644"/>
            <a:ext cx="7886700" cy="2980778"/>
          </a:xfrm>
        </p:spPr>
        <p:txBody>
          <a:bodyPr>
            <a:normAutofit lnSpcReduction="10000"/>
          </a:bodyPr>
          <a:lstStyle/>
          <a:p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zh-CN" altLang="zh-CN" b="1" dirty="0">
                <a:solidFill>
                  <a:schemeClr val="accent5">
                    <a:lumMod val="75000"/>
                  </a:schemeClr>
                </a:solidFill>
              </a:rPr>
              <a:t>、求字符串的长度</a:t>
            </a:r>
            <a:endParaRPr lang="zh-CN" altLang="zh-CN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字符串的长度是指字符数组的长度，又可以理解为字符串中的字符个数（空格也算字符），可以用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len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函数查看字符串的长度。如：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sample_str1 = 'Jack loves Python'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len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(sample_str1))    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查看字符串长度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17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5.1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4052719" cy="361463"/>
          </a:xfrm>
        </p:spPr>
        <p:txBody>
          <a:bodyPr/>
          <a:lstStyle/>
          <a:p>
            <a:r>
              <a:rPr lang="en-US" altLang="zh-CN" dirty="0"/>
              <a:t>5.1.2 </a:t>
            </a:r>
            <a:r>
              <a:rPr lang="zh-CN" altLang="en-US" dirty="0"/>
              <a:t>使用字符串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92113" y="1216967"/>
            <a:ext cx="7094537" cy="544391"/>
          </a:xfrm>
        </p:spPr>
        <p:txBody>
          <a:bodyPr/>
          <a:lstStyle/>
          <a:p>
            <a:r>
              <a:rPr lang="en-US" altLang="zh-CN" dirty="0"/>
              <a:t>3</a:t>
            </a:r>
            <a:r>
              <a:rPr lang="zh-CN" altLang="zh-CN" dirty="0"/>
              <a:t>、字符串的连接</a:t>
            </a:r>
            <a:endParaRPr lang="zh-CN" altLang="zh-CN" dirty="0"/>
          </a:p>
          <a:p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sz="quarter" idx="14"/>
          </p:nvPr>
        </p:nvSpPr>
        <p:spPr>
          <a:xfrm>
            <a:off x="562415" y="1620246"/>
            <a:ext cx="7886700" cy="4624754"/>
          </a:xfrm>
        </p:spPr>
        <p:txBody>
          <a:bodyPr>
            <a:normAutofit/>
          </a:bodyPr>
          <a:lstStyle/>
          <a:p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字符串的连接是指将多个字符串连接在一起组成一个新的字符串。例如：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sample_str2 = 'Jack', 'is', 'a', 'Python', 'fan' #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字符串用逗号隔开，组成元组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print('sample_str2:' , sample_str2 , type(sample_str2))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sample_str2: ('Jack', 'is', 'a', 'Python', 'fan') &lt;class 'tuple'&gt;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当字符串之间没有任何连接符时，这些字符串会直接连接在一起，组成新的字符串。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sample_str3 = '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Jack''is''a''Python''fan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 #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字符串间无连接符，默认合并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print('sample_str3: ' , sample_str3)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sample_str3: 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JackisaPythonfan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5.1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6" name="文本占位符 1"/>
          <p:cNvSpPr txBox="1"/>
          <p:nvPr/>
        </p:nvSpPr>
        <p:spPr>
          <a:xfrm>
            <a:off x="392113" y="742074"/>
            <a:ext cx="4052719" cy="36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5.1.2 </a:t>
            </a:r>
            <a:r>
              <a:rPr lang="zh-CN" altLang="en-US"/>
              <a:t>使用字符串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sz="quarter" idx="14"/>
          </p:nvPr>
        </p:nvSpPr>
        <p:spPr>
          <a:xfrm>
            <a:off x="306969" y="878059"/>
            <a:ext cx="8530062" cy="4772933"/>
          </a:xfrm>
        </p:spPr>
        <p:txBody>
          <a:bodyPr>
            <a:normAutofit/>
          </a:bodyPr>
          <a:lstStyle/>
          <a:p>
            <a:pPr latinLnBrk="1">
              <a:lnSpc>
                <a:spcPct val="100000"/>
              </a:lnSpc>
            </a:pP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字符串之间用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’+’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号连接时，也会出现同样的效果，这些字符串将连接在一起，组成一个新的字符串。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sample_str4 = 'Jack' + 'is' + 'a' + 'Python' + 'fan'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#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’+’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连接，默认合并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print('sample_str4: ' , sample_str4)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sample_str4: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JackisaPythonfan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用字符串与正整数进行乘法运算时，相当于创建对应次数的字符串，最后组成一个新的字符串。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sample_str5 = 'Jack'*3               #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重复创建相应的字符串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print('sample_str5: ', sample_str5)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sample_str5: 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JackJackJack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注意：字符串直接以空格隔开的时候，该字符串会组成元组类型。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5.1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61633" y="1319810"/>
            <a:ext cx="7094537" cy="544391"/>
          </a:xfrm>
        </p:spPr>
        <p:txBody>
          <a:bodyPr/>
          <a:lstStyle/>
          <a:p>
            <a:r>
              <a:rPr lang="en-US" altLang="zh-CN" dirty="0"/>
              <a:t>4</a:t>
            </a:r>
            <a:r>
              <a:rPr lang="zh-CN" altLang="zh-CN" dirty="0"/>
              <a:t>、字符串的遍历</a:t>
            </a:r>
            <a:endParaRPr lang="zh-CN" altLang="zh-CN" dirty="0"/>
          </a:p>
          <a:p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sz="quarter" idx="14"/>
          </p:nvPr>
        </p:nvSpPr>
        <p:spPr>
          <a:xfrm>
            <a:off x="982453" y="1811215"/>
            <a:ext cx="5960891" cy="4431323"/>
          </a:xfrm>
        </p:spPr>
        <p:txBody>
          <a:bodyPr>
            <a:noAutofit/>
          </a:bodyPr>
          <a:lstStyle/>
          <a:p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通常使用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循环对字符串进行遍历。例如：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sample_str6 = 'Python'            #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遍历字符串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for a in sample_str6:              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print(a)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其中变量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，每次循环按顺序代指字符串里面的一个字符。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5.1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6" name="文本占位符 1"/>
          <p:cNvSpPr txBox="1"/>
          <p:nvPr/>
        </p:nvSpPr>
        <p:spPr>
          <a:xfrm>
            <a:off x="392113" y="948743"/>
            <a:ext cx="4052719" cy="36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5.1.2 </a:t>
            </a:r>
            <a:r>
              <a:rPr lang="zh-CN" altLang="en-US"/>
              <a:t>使用字符串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277385" y="1490397"/>
            <a:ext cx="7094537" cy="544391"/>
          </a:xfrm>
        </p:spPr>
        <p:txBody>
          <a:bodyPr/>
          <a:lstStyle/>
          <a:p>
            <a:r>
              <a:rPr lang="en-US" altLang="zh-CN" dirty="0"/>
              <a:t>5</a:t>
            </a:r>
            <a:r>
              <a:rPr lang="zh-CN" altLang="zh-CN" dirty="0"/>
              <a:t>、字符串的包含判断</a:t>
            </a:r>
            <a:endParaRPr lang="zh-CN" altLang="zh-CN" dirty="0"/>
          </a:p>
          <a:p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sz="quarter" idx="14"/>
          </p:nvPr>
        </p:nvSpPr>
        <p:spPr>
          <a:xfrm>
            <a:off x="448701" y="2071117"/>
            <a:ext cx="7886700" cy="3336036"/>
          </a:xfrm>
        </p:spPr>
        <p:txBody>
          <a:bodyPr>
            <a:normAutofit/>
          </a:bodyPr>
          <a:lstStyle/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字符串是字符的有序集合，因此用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操作来判断指定的字符是否存在包含关系。如：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sample_str7 = 'Python'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print('a' in sample_str7)  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字符串中不存在包含关系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print('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Py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 in sample_str7) 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字符串中存在包含关系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False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True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5.1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7" name="文本占位符 1"/>
          <p:cNvSpPr txBox="1"/>
          <p:nvPr/>
        </p:nvSpPr>
        <p:spPr>
          <a:xfrm>
            <a:off x="392113" y="948743"/>
            <a:ext cx="4052719" cy="36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5.1.2 </a:t>
            </a:r>
            <a:r>
              <a:rPr lang="zh-CN" altLang="en-US" dirty="0"/>
              <a:t>使用字符串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675894" y="1546201"/>
            <a:ext cx="7094537" cy="300852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6</a:t>
            </a:r>
            <a:r>
              <a:rPr lang="zh-CN" altLang="zh-CN" dirty="0"/>
              <a:t>、切片</a:t>
            </a:r>
            <a:endParaRPr lang="zh-CN" altLang="zh-CN" dirty="0"/>
          </a:p>
          <a:p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sz="quarter" idx="14"/>
          </p:nvPr>
        </p:nvSpPr>
        <p:spPr>
          <a:xfrm>
            <a:off x="675894" y="2043801"/>
            <a:ext cx="7407402" cy="277039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字符串具有索引的特性；例如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>
              <a:lnSpc>
                <a:spcPct val="11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sample_str8 = 'Python'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>
              <a:lnSpc>
                <a:spcPct val="11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sample_str8[0] 		#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获取字符串中索引为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的字符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>
              <a:lnSpc>
                <a:spcPct val="11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'P'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>
              <a:lnSpc>
                <a:spcPct val="11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利用该特性，字符串还衍生出切片的操作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5.1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6" name="文本占位符 1"/>
          <p:cNvSpPr txBox="1"/>
          <p:nvPr/>
        </p:nvSpPr>
        <p:spPr>
          <a:xfrm>
            <a:off x="392113" y="948743"/>
            <a:ext cx="4052719" cy="36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5.1.2 </a:t>
            </a:r>
            <a:r>
              <a:rPr lang="zh-CN" altLang="en-US" dirty="0"/>
              <a:t>使用字符串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sz="quarter" idx="14"/>
          </p:nvPr>
        </p:nvSpPr>
        <p:spPr>
          <a:xfrm>
            <a:off x="420624" y="1471365"/>
            <a:ext cx="8150352" cy="36066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切片，也叫分片，是指从某一个索引范围中获取连续的多个字符（又称为子字符串）。常用格式如下：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stringname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start:end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]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这里的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stringname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是指被切片的字符串，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start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和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end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分别指开始和结束时字符的索引，其中切片的最后一个字符的索引是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end-1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，这里有一个诀窍叫：包左不包右。例如：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sample_str9 = '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abcdefghijkl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sample_str9[0:4]   #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获取索从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到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共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个字符，不包括索引为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的字符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abcd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5.1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6" name="文本占位符 1"/>
          <p:cNvSpPr txBox="1"/>
          <p:nvPr/>
        </p:nvSpPr>
        <p:spPr>
          <a:xfrm>
            <a:off x="392113" y="948743"/>
            <a:ext cx="4052719" cy="36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5.1.2 </a:t>
            </a:r>
            <a:r>
              <a:rPr lang="zh-CN" altLang="en-US" dirty="0"/>
              <a:t>使用字符串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sz="quarter" idx="14"/>
          </p:nvPr>
        </p:nvSpPr>
        <p:spPr>
          <a:xfrm>
            <a:off x="643128" y="1739422"/>
            <a:ext cx="7857744" cy="38565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若不指定起始切片的索引位置，默认是从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开始；若不指定结束切片的顺序，默认是字符串的长度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-1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。例如：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sample_str10 = '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abcdefg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print("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起始不指定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", sample_str10[:3])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#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获取索引为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0-3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之间的字符串，不包括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print("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结束不指定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", sample_str10[3:])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# 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从索引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到最后一个字符，不包括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len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起始不指定 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abc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结束不指定 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defg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5.1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6" name="文本占位符 1"/>
          <p:cNvSpPr txBox="1"/>
          <p:nvPr/>
        </p:nvSpPr>
        <p:spPr>
          <a:xfrm>
            <a:off x="392113" y="948743"/>
            <a:ext cx="4052719" cy="36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5.1.2 </a:t>
            </a:r>
            <a:r>
              <a:rPr lang="zh-CN" altLang="en-US" dirty="0"/>
              <a:t>使用字符串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sz="quarter" idx="14"/>
          </p:nvPr>
        </p:nvSpPr>
        <p:spPr>
          <a:xfrm>
            <a:off x="765048" y="1794453"/>
            <a:ext cx="7613904" cy="3435915"/>
          </a:xfrm>
        </p:spPr>
        <p:txBody>
          <a:bodyPr>
            <a:normAutofit/>
          </a:bodyPr>
          <a:lstStyle/>
          <a:p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默认切片的字符串是连续的，但是也可以通过指定步进数（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step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）来跳过中间的字符，其中默认的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step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是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。例如指定步进数为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sample_str11 = '012345678'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print('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跳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个字符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', sample_str11[1:7:2]) #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索引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1~7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，每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个字符截取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跳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个字符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135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由于元组与列表也是有序的数据类型，并支持索引，因此也具备切片的特性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5.1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6" name="文本占位符 1"/>
          <p:cNvSpPr txBox="1"/>
          <p:nvPr/>
        </p:nvSpPr>
        <p:spPr>
          <a:xfrm>
            <a:off x="392113" y="948743"/>
            <a:ext cx="4052719" cy="36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5.1.2 </a:t>
            </a:r>
            <a:r>
              <a:rPr lang="zh-CN" altLang="en-US" dirty="0"/>
              <a:t>使用字符串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sz="quarter" idx="14"/>
          </p:nvPr>
        </p:nvSpPr>
        <p:spPr>
          <a:xfrm>
            <a:off x="392113" y="1790819"/>
            <a:ext cx="8142287" cy="392113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除了对字符串进行运算处理，还能对字符串进行格式化输出的操作。例如，使用 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format()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方法，代码如下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>
              <a:lnSpc>
                <a:spcPct val="11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print('My name is {0}, and I am {1} '.format('Jack', 9)) #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函数格式化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>
              <a:lnSpc>
                <a:spcPct val="11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 name is Jack, and I am 9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>
              <a:lnSpc>
                <a:spcPct val="110000"/>
              </a:lnSpc>
            </a:pP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>
              <a:lnSpc>
                <a:spcPct val="110000"/>
              </a:lnSpc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还有一种方法是将一个参数按指定的格式插入一个字符串中，代码示例，代码如下。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>
              <a:lnSpc>
                <a:spcPct val="11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 ("My name is %s, and I am %d years old!"%('Jack', 12))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>
              <a:lnSpc>
                <a:spcPct val="110000"/>
              </a:lnSpc>
            </a:pP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 name is Jack, and I am 12 years old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！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5.1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6" name="文本占位符 1"/>
          <p:cNvSpPr txBox="1"/>
          <p:nvPr/>
        </p:nvSpPr>
        <p:spPr>
          <a:xfrm>
            <a:off x="392113" y="948743"/>
            <a:ext cx="4052719" cy="36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5.1.3 </a:t>
            </a:r>
            <a:r>
              <a:rPr lang="zh-CN" altLang="en-US" dirty="0"/>
              <a:t>字符串的格式化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第五章  字符串与正则表达式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1920875" y="2782544"/>
            <a:ext cx="5011738" cy="411163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en-US" altLang="zh-CN" dirty="0"/>
              <a:t>5.2 </a:t>
            </a:r>
            <a:r>
              <a:rPr lang="zh-CN" altLang="en-US" dirty="0"/>
              <a:t>正则表达式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6"/>
          </p:nvPr>
        </p:nvSpPr>
        <p:spPr>
          <a:xfrm>
            <a:off x="1920875" y="3498077"/>
            <a:ext cx="5011738" cy="411163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en-US" altLang="zh-CN" dirty="0"/>
              <a:t>5.3 </a:t>
            </a:r>
            <a:r>
              <a:rPr lang="zh-CN" altLang="en-US" dirty="0">
                <a:effectLst/>
              </a:rPr>
              <a:t>实验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4294967295"/>
          </p:nvPr>
        </p:nvSpPr>
        <p:spPr>
          <a:xfrm>
            <a:off x="1920875" y="4939158"/>
            <a:ext cx="5011738" cy="411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/>
              <a:t>5.5 </a:t>
            </a:r>
            <a:r>
              <a:rPr lang="zh-CN" altLang="en-US" sz="2000" dirty="0"/>
              <a:t>习题</a:t>
            </a:r>
            <a:endParaRPr lang="zh-CN" altLang="en-US" sz="2000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1920875" y="4205959"/>
            <a:ext cx="5011738" cy="411163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en-US" altLang="zh-CN" dirty="0">
                <a:effectLst/>
              </a:rPr>
              <a:t>5.4 </a:t>
            </a:r>
            <a:r>
              <a:rPr lang="zh-CN" altLang="en-US" dirty="0"/>
              <a:t>小结</a:t>
            </a:r>
            <a:endParaRPr lang="zh-CN" altLang="en-US" dirty="0">
              <a:effectLst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37593" y="2052674"/>
            <a:ext cx="46348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 5.1 </a:t>
            </a:r>
            <a:r>
              <a:rPr lang="zh-CN" altLang="en-US" sz="2000" dirty="0"/>
              <a:t>字符串</a:t>
            </a:r>
            <a:endParaRPr lang="zh-CN" altLang="en-US" sz="2000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432107" y="1590348"/>
            <a:ext cx="4078934" cy="324683"/>
          </a:xfrm>
        </p:spPr>
        <p:txBody>
          <a:bodyPr/>
          <a:lstStyle/>
          <a:p>
            <a:r>
              <a:rPr lang="zh-CN" altLang="zh-CN" dirty="0"/>
              <a:t>字符串常见的格式化符号如表</a:t>
            </a:r>
            <a:r>
              <a:rPr lang="en-US" altLang="zh-CN" dirty="0"/>
              <a:t>5. 2</a:t>
            </a:r>
            <a:endParaRPr lang="zh-CN" altLang="zh-CN" dirty="0"/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255776" y="2096625"/>
          <a:ext cx="6961632" cy="36823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0779"/>
                <a:gridCol w="5300853"/>
              </a:tblGrid>
              <a:tr h="471830"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  <a:spcAft>
                          <a:spcPts val="0"/>
                        </a:spcAft>
                        <a:tabLst>
                          <a:tab pos="165100" algn="l"/>
                          <a:tab pos="1282700" algn="ctr"/>
                        </a:tabLst>
                      </a:pPr>
                      <a:r>
                        <a:rPr lang="zh-CN" sz="1600" kern="100" dirty="0">
                          <a:effectLst/>
                        </a:rPr>
                        <a:t>格式控制符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说明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14142">
                <a:tc>
                  <a:txBody>
                    <a:bodyPr/>
                    <a:lstStyle/>
                    <a:p>
                      <a:pPr marL="114300" indent="266700" algn="l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%s</a:t>
                      </a:r>
                      <a:endParaRPr lang="zh-CN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字符串（采用</a:t>
                      </a:r>
                      <a:r>
                        <a:rPr lang="en-US" sz="1600" kern="1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</a:t>
                      </a:r>
                      <a:r>
                        <a:rPr lang="en-US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</a:t>
                      </a:r>
                      <a:r>
                        <a:rPr lang="zh-CN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的显示）或其他任何对象</a:t>
                      </a:r>
                      <a:endParaRPr lang="zh-CN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35914">
                <a:tc>
                  <a:txBody>
                    <a:bodyPr/>
                    <a:lstStyle/>
                    <a:p>
                      <a:pPr marL="114300" indent="266700" algn="l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%r</a:t>
                      </a:r>
                      <a:endParaRPr lang="zh-CN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与</a:t>
                      </a:r>
                      <a:r>
                        <a:rPr lang="en-US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%s</a:t>
                      </a:r>
                      <a:r>
                        <a:rPr lang="zh-CN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相似（采用</a:t>
                      </a:r>
                      <a:r>
                        <a:rPr lang="en-US" sz="1600" kern="1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repr</a:t>
                      </a:r>
                      <a:r>
                        <a:rPr lang="en-US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</a:t>
                      </a:r>
                      <a:r>
                        <a:rPr lang="zh-CN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的显示）</a:t>
                      </a:r>
                      <a:endParaRPr lang="zh-CN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35914">
                <a:tc>
                  <a:txBody>
                    <a:bodyPr/>
                    <a:lstStyle/>
                    <a:p>
                      <a:pPr marL="114300" indent="266700" algn="l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%c</a:t>
                      </a:r>
                      <a:endParaRPr lang="zh-CN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单个字符</a:t>
                      </a:r>
                      <a:endParaRPr lang="zh-CN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35914">
                <a:tc>
                  <a:txBody>
                    <a:bodyPr/>
                    <a:lstStyle/>
                    <a:p>
                      <a:pPr marL="114300" indent="266700" algn="l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%b</a:t>
                      </a:r>
                      <a:endParaRPr lang="zh-CN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参数转换成二进制整数</a:t>
                      </a:r>
                      <a:endParaRPr lang="zh-CN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35914">
                <a:tc>
                  <a:txBody>
                    <a:bodyPr/>
                    <a:lstStyle/>
                    <a:p>
                      <a:pPr marL="114300" indent="266700" algn="l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%d</a:t>
                      </a:r>
                      <a:endParaRPr lang="zh-CN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参数转换成十进制整数</a:t>
                      </a:r>
                      <a:endParaRPr lang="zh-CN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35914">
                <a:tc>
                  <a:txBody>
                    <a:bodyPr/>
                    <a:lstStyle/>
                    <a:p>
                      <a:pPr marL="114300" indent="266700" algn="l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%i</a:t>
                      </a:r>
                      <a:endParaRPr lang="zh-CN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参数转换成十进制整数</a:t>
                      </a:r>
                      <a:endParaRPr lang="zh-CN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35914">
                <a:tc>
                  <a:txBody>
                    <a:bodyPr/>
                    <a:lstStyle/>
                    <a:p>
                      <a:pPr marL="114300" indent="266700" algn="l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%o</a:t>
                      </a:r>
                      <a:endParaRPr lang="zh-CN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参数转换成八进制整数</a:t>
                      </a:r>
                      <a:endParaRPr lang="zh-CN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35914">
                <a:tc>
                  <a:txBody>
                    <a:bodyPr/>
                    <a:lstStyle/>
                    <a:p>
                      <a:pPr marL="114300" indent="266700" algn="l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%u</a:t>
                      </a:r>
                      <a:endParaRPr lang="zh-CN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参数转换成十进制整数</a:t>
                      </a:r>
                      <a:endParaRPr lang="zh-CN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35914">
                <a:tc>
                  <a:txBody>
                    <a:bodyPr/>
                    <a:lstStyle/>
                    <a:p>
                      <a:pPr marL="114300" indent="266700" algn="l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%x</a:t>
                      </a:r>
                      <a:endParaRPr lang="zh-CN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参数转换成十六进制整数，字母小写</a:t>
                      </a:r>
                      <a:endParaRPr lang="zh-CN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35914">
                <a:tc>
                  <a:txBody>
                    <a:bodyPr/>
                    <a:lstStyle/>
                    <a:p>
                      <a:pPr marL="114300" indent="266700" algn="l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%X</a:t>
                      </a:r>
                      <a:endParaRPr lang="zh-CN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参数转换成十六进制整数，字母大写</a:t>
                      </a:r>
                      <a:endParaRPr lang="zh-CN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35914">
                <a:tc>
                  <a:txBody>
                    <a:bodyPr/>
                    <a:lstStyle/>
                    <a:p>
                      <a:pPr marL="114300" indent="266700" algn="l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%e</a:t>
                      </a:r>
                      <a:r>
                        <a:rPr lang="zh-CN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．</a:t>
                      </a:r>
                      <a:r>
                        <a:rPr lang="en-US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endParaRPr lang="zh-CN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按科学计数法格式转换成浮点数</a:t>
                      </a:r>
                      <a:endParaRPr lang="zh-CN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35914">
                <a:tc>
                  <a:txBody>
                    <a:bodyPr/>
                    <a:lstStyle/>
                    <a:p>
                      <a:pPr marL="114300" indent="266700" algn="l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%f</a:t>
                      </a:r>
                      <a:r>
                        <a:rPr lang="zh-CN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．</a:t>
                      </a:r>
                      <a:r>
                        <a:rPr lang="en-US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endParaRPr lang="zh-CN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按定点小数格式转换成浮点数</a:t>
                      </a:r>
                      <a:endParaRPr lang="zh-CN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01352">
                <a:tc>
                  <a:txBody>
                    <a:bodyPr/>
                    <a:lstStyle/>
                    <a:p>
                      <a:pPr marL="114300" indent="266700" algn="l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%g</a:t>
                      </a:r>
                      <a:r>
                        <a:rPr lang="zh-CN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．</a:t>
                      </a:r>
                      <a:r>
                        <a:rPr lang="en-US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endParaRPr lang="zh-CN" sz="1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按定点小数格式转换成浮点数，与</a:t>
                      </a:r>
                      <a:r>
                        <a:rPr lang="en-US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%f</a:t>
                      </a:r>
                      <a:r>
                        <a:rPr lang="zh-CN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．</a:t>
                      </a:r>
                      <a:r>
                        <a:rPr lang="en-US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lang="zh-CN" sz="16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不同</a:t>
                      </a:r>
                      <a:endParaRPr lang="zh-CN" sz="16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821466" y="5711380"/>
            <a:ext cx="37024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5100" algn="l"/>
                <a:tab pos="1282700" algn="ctr"/>
              </a:tabLst>
            </a:pPr>
            <a:r>
              <a:rPr kumimoji="0" lang="zh-CN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表</a:t>
            </a: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5.2 Python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格式控制符号</a:t>
            </a:r>
            <a:endParaRPr kumimoji="0" lang="zh-CN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5.1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8" name="文本占位符 1"/>
          <p:cNvSpPr txBox="1"/>
          <p:nvPr/>
        </p:nvSpPr>
        <p:spPr>
          <a:xfrm>
            <a:off x="392113" y="948743"/>
            <a:ext cx="4052719" cy="36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5.1.3 </a:t>
            </a:r>
            <a:r>
              <a:rPr lang="zh-CN" altLang="en-US" dirty="0"/>
              <a:t>字符串的格式化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55537" y="1375463"/>
            <a:ext cx="7094537" cy="544391"/>
          </a:xfrm>
        </p:spPr>
        <p:txBody>
          <a:bodyPr/>
          <a:lstStyle/>
          <a:p>
            <a:r>
              <a:rPr lang="zh-CN" altLang="zh-CN" dirty="0"/>
              <a:t>字符串是</a:t>
            </a:r>
            <a:r>
              <a:rPr lang="en-US" altLang="zh-CN" dirty="0" err="1"/>
              <a:t>str</a:t>
            </a:r>
            <a:r>
              <a:rPr lang="zh-CN" altLang="zh-CN" dirty="0"/>
              <a:t>类型对象，所以</a:t>
            </a:r>
            <a:r>
              <a:rPr lang="en-US" altLang="zh-CN" dirty="0"/>
              <a:t>Python</a:t>
            </a:r>
            <a:r>
              <a:rPr lang="zh-CN" altLang="zh-CN" dirty="0"/>
              <a:t>内置了一系列</a:t>
            </a:r>
            <a:r>
              <a:rPr lang="zh-CN" altLang="en-US" dirty="0"/>
              <a:t>函数</a:t>
            </a:r>
            <a:r>
              <a:rPr lang="zh-CN" altLang="zh-CN" dirty="0"/>
              <a:t>。其中常用的</a:t>
            </a:r>
            <a:r>
              <a:rPr lang="zh-CN" altLang="en-US" dirty="0"/>
              <a:t>函数</a:t>
            </a:r>
            <a:r>
              <a:rPr lang="zh-CN" altLang="zh-CN" dirty="0"/>
              <a:t>如下：</a:t>
            </a:r>
            <a:endParaRPr lang="zh-CN" altLang="zh-CN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628650" y="1839351"/>
            <a:ext cx="7886700" cy="4281034"/>
          </a:xfrm>
        </p:spPr>
        <p:txBody>
          <a:bodyPr>
            <a:normAutofit lnSpcReduction="10000"/>
          </a:bodyPr>
          <a:lstStyle/>
          <a:p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zh-CN" altLang="zh-CN" sz="2000" b="1" dirty="0">
                <a:solidFill>
                  <a:schemeClr val="accent5">
                    <a:lumMod val="75000"/>
                  </a:schemeClr>
                </a:solidFill>
              </a:rPr>
              <a:t>．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str.strip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([chars])</a:t>
            </a:r>
            <a:r>
              <a:rPr lang="en-US" altLang="zh-CN" sz="2000" dirty="0"/>
              <a:t> </a:t>
            </a:r>
            <a:endParaRPr lang="zh-CN" altLang="zh-CN" sz="2000" dirty="0"/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若方法里面的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chars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不指定默认去掉字符串的首、尾空格或者换行符，但是如果指定了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chars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，那么会删除首尾的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chars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例如：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sample_fun1 = '  Hello world^#'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print(sample_fun1.strip())      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默认去掉首尾空格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print(sample_fun1.strip('#'))    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指定首尾需要删除的字符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print(sample_fun1.strip('^#'))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Hello world^#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Hello world^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Hello world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dirty="0"/>
              <a:t> </a:t>
            </a:r>
            <a:endParaRPr lang="zh-CN" altLang="zh-CN" dirty="0"/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5.2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6" name="文本占位符 1"/>
          <p:cNvSpPr txBox="1"/>
          <p:nvPr/>
        </p:nvSpPr>
        <p:spPr>
          <a:xfrm>
            <a:off x="392113" y="948743"/>
            <a:ext cx="4052719" cy="36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5.1.4 </a:t>
            </a:r>
            <a:r>
              <a:rPr lang="zh-CN" altLang="en-US" dirty="0"/>
              <a:t>字符串的内置函数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426719" y="2084832"/>
            <a:ext cx="8308849" cy="3436982"/>
          </a:xfrm>
        </p:spPr>
        <p:txBody>
          <a:bodyPr>
            <a:normAutofit/>
          </a:bodyPr>
          <a:lstStyle/>
          <a:p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zh-CN" altLang="zh-CN" sz="2000" b="1" dirty="0">
                <a:solidFill>
                  <a:schemeClr val="accent5">
                    <a:lumMod val="75000"/>
                  </a:schemeClr>
                </a:solidFill>
              </a:rPr>
              <a:t>．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str.count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('chars',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start,end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zh-CN" altLang="zh-CN" sz="2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统计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chars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字符串或者字符在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中出现的次数，从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start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顺序开始查找一直到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end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顺序范围结束，默认是从顺序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开始。例如：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sample_fun2 = '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abcdabfabbcd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print(sample_fun2.count('ab',2,9))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统计字符串出现的次数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5.2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46185" y="756138"/>
            <a:ext cx="7886700" cy="5416062"/>
          </a:xfrm>
        </p:spPr>
        <p:txBody>
          <a:bodyPr>
            <a:normAutofit fontScale="92500"/>
          </a:bodyPr>
          <a:lstStyle/>
          <a:p>
            <a:r>
              <a:rPr lang="en-US" altLang="zh-CN" sz="2000" b="1" dirty="0">
                <a:solidFill>
                  <a:srgbClr val="0070C0"/>
                </a:solidFill>
              </a:rPr>
              <a:t>3</a:t>
            </a:r>
            <a:r>
              <a:rPr lang="zh-CN" altLang="zh-CN" sz="2000" b="1" dirty="0">
                <a:solidFill>
                  <a:srgbClr val="0070C0"/>
                </a:solidFill>
              </a:rPr>
              <a:t>．</a:t>
            </a:r>
            <a:r>
              <a:rPr lang="en-US" altLang="zh-CN" sz="2000" b="1" dirty="0">
                <a:solidFill>
                  <a:srgbClr val="0070C0"/>
                </a:solidFill>
              </a:rPr>
              <a:t>str. capitalize()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将字符串的首字母大写。例如：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sample_fun3 = '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abc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print(sample_fun3.capitalize())  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首字母大写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Abc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2200" b="1" dirty="0">
                <a:solidFill>
                  <a:schemeClr val="accent5">
                    <a:lumMod val="75000"/>
                  </a:schemeClr>
                </a:solidFill>
              </a:rPr>
              <a:t>4</a:t>
            </a:r>
            <a:r>
              <a:rPr lang="zh-CN" altLang="zh-CN" sz="2200" b="1" dirty="0">
                <a:solidFill>
                  <a:schemeClr val="accent5">
                    <a:lumMod val="75000"/>
                  </a:schemeClr>
                </a:solidFill>
              </a:rPr>
              <a:t>．</a:t>
            </a:r>
            <a:r>
              <a:rPr lang="en-US" altLang="zh-CN" sz="2200" b="1" dirty="0" err="1">
                <a:solidFill>
                  <a:schemeClr val="accent5">
                    <a:lumMod val="75000"/>
                  </a:schemeClr>
                </a:solidFill>
              </a:rPr>
              <a:t>str.replace</a:t>
            </a:r>
            <a:r>
              <a:rPr lang="en-US" altLang="zh-CN" sz="2200" b="1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US" altLang="zh-CN" sz="2200" b="1" dirty="0" err="1">
                <a:solidFill>
                  <a:schemeClr val="accent5">
                    <a:lumMod val="75000"/>
                  </a:schemeClr>
                </a:solidFill>
              </a:rPr>
              <a:t>oldstr</a:t>
            </a:r>
            <a:r>
              <a:rPr lang="en-US" altLang="zh-CN" sz="22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altLang="zh-CN" sz="2200" b="1" dirty="0" err="1">
                <a:solidFill>
                  <a:schemeClr val="accent5">
                    <a:lumMod val="75000"/>
                  </a:schemeClr>
                </a:solidFill>
              </a:rPr>
              <a:t>newstr,count</a:t>
            </a:r>
            <a:r>
              <a:rPr lang="en-US" altLang="zh-CN" sz="2200" b="1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zh-CN" altLang="zh-CN" sz="22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用旧的子字符串替换新的子字符串，若不指定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count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默认全部替换。例如：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sample_fun4 = 'ab12cd3412cd'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print(sample_fun4.replace('12','21'))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不指定替换次数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count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print(sample_fun4.replace('12','21',1))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指定替换次数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count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ab21cd3421cd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ab21cd3412cd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5.2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46185" y="993531"/>
            <a:ext cx="7886700" cy="4853354"/>
          </a:xfrm>
        </p:spPr>
        <p:txBody>
          <a:bodyPr>
            <a:normAutofit/>
          </a:bodyPr>
          <a:lstStyle/>
          <a:p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5</a:t>
            </a:r>
            <a:r>
              <a:rPr lang="zh-CN" altLang="zh-CN" sz="2000" b="1" dirty="0">
                <a:solidFill>
                  <a:schemeClr val="accent5">
                    <a:lumMod val="75000"/>
                  </a:schemeClr>
                </a:solidFill>
              </a:rPr>
              <a:t>．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str.find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('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str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',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start,end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) </a:t>
            </a:r>
            <a:endParaRPr lang="zh-CN" altLang="zh-CN" sz="2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查找并返回子字符在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start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到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end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范围内的顺序，默认范围是从父字符串的头开始到尾结束，例如：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sample_fun5 = '0123156'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print(sample_fun5.find('5'))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查看子字符串的顺序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print(sample_fun5.find('5',1,4))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指定范围内没有该字符串默认返回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-1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print(sample_fun5.find('1')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多个字符串返回第一次出现时候的顺序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-1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5.2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46185" y="993531"/>
            <a:ext cx="7886700" cy="4853354"/>
          </a:xfrm>
        </p:spPr>
        <p:txBody>
          <a:bodyPr>
            <a:normAutofit/>
          </a:bodyPr>
          <a:lstStyle/>
          <a:p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6</a:t>
            </a:r>
            <a:r>
              <a:rPr lang="zh-CN" altLang="zh-CN" sz="2000" b="1" dirty="0">
                <a:solidFill>
                  <a:schemeClr val="accent5">
                    <a:lumMod val="75000"/>
                  </a:schemeClr>
                </a:solidFill>
              </a:rPr>
              <a:t>．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str.index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('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str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',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start,end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) </a:t>
            </a:r>
            <a:endParaRPr lang="zh-CN" altLang="zh-CN" sz="2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该函数与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find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函数一样，但是如果在某一个范围内没有找到该字符串的时候，不再返回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-1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而是直接报错。例如：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sample_fun6 = '0123156'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print(sample_fun6.index(7))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指定范围内没有找到该字符串会报错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Traceback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(most recent call last):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File "D:/python/space/demo05-02-03.py", line 2, in &lt;module&gt;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print(sample_fun6.index(7))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指定范围内没有找到该字符串会报错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TypeError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must be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not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</a:t>
            </a:r>
            <a:endParaRPr lang="en-US" altLang="zh-CN" sz="2000" dirty="0" err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5.2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46185" y="958361"/>
            <a:ext cx="7886700" cy="532813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zh-CN" sz="2200" b="1" dirty="0">
                <a:solidFill>
                  <a:schemeClr val="accent5">
                    <a:lumMod val="75000"/>
                  </a:schemeClr>
                </a:solidFill>
              </a:rPr>
              <a:t>7</a:t>
            </a:r>
            <a:r>
              <a:rPr lang="zh-CN" altLang="zh-CN" sz="2200" b="1" dirty="0">
                <a:solidFill>
                  <a:schemeClr val="accent5">
                    <a:lumMod val="75000"/>
                  </a:schemeClr>
                </a:solidFill>
              </a:rPr>
              <a:t>．</a:t>
            </a:r>
            <a:r>
              <a:rPr lang="en-US" altLang="zh-CN" sz="2200" b="1" dirty="0" err="1">
                <a:solidFill>
                  <a:schemeClr val="accent5">
                    <a:lumMod val="75000"/>
                  </a:schemeClr>
                </a:solidFill>
              </a:rPr>
              <a:t>str.isalnum</a:t>
            </a:r>
            <a:r>
              <a:rPr lang="en-US" altLang="zh-CN" sz="2200" b="1" dirty="0">
                <a:solidFill>
                  <a:schemeClr val="accent5">
                    <a:lumMod val="75000"/>
                  </a:schemeClr>
                </a:solidFill>
              </a:rPr>
              <a:t>() </a:t>
            </a:r>
            <a:endParaRPr lang="zh-CN" altLang="zh-CN" sz="22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字符串是由字母或数字组成则返回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true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否则返回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false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。例如：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sample_fun7 = 'abc123'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字符串由字母和数字组成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sample_fun8 = '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abc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字符串由字母组成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sample_fun9 = '123'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字符串由数字组成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sample_fun10 = 'abc12%'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字符串由除了数字字母以为的字符组成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print(sample_fun7.isalnum())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print(sample_fun8.isalnum())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print(sample_fun9.isalnum())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print(sample_fun10.isalnum())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True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True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True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False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5.2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46185" y="958361"/>
            <a:ext cx="7886700" cy="5328139"/>
          </a:xfrm>
        </p:spPr>
        <p:txBody>
          <a:bodyPr>
            <a:normAutofit/>
          </a:bodyPr>
          <a:lstStyle/>
          <a:p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8</a:t>
            </a:r>
            <a:r>
              <a:rPr lang="zh-CN" altLang="zh-CN" sz="2000" b="1" dirty="0">
                <a:solidFill>
                  <a:schemeClr val="accent5">
                    <a:lumMod val="75000"/>
                  </a:schemeClr>
                </a:solidFill>
              </a:rPr>
              <a:t>．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str.isalpha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()</a:t>
            </a:r>
            <a:endParaRPr lang="zh-CN" altLang="zh-CN" sz="2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字符串是否全是由字母组成的，是返回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true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，否则返回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false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。例如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sample_fun11 = 'abc123'    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字符串中不只是有字母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sample_fun12 = '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abc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       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字符串中只是有字母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print(sample_fun11.isalpha())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print(sample_fun12.isalpha())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False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True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5.2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46185" y="958361"/>
            <a:ext cx="7886700" cy="5328139"/>
          </a:xfrm>
        </p:spPr>
        <p:txBody>
          <a:bodyPr>
            <a:normAutofit/>
          </a:bodyPr>
          <a:lstStyle/>
          <a:p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9</a:t>
            </a:r>
            <a:r>
              <a:rPr lang="zh-CN" altLang="zh-CN" sz="2000" b="1" dirty="0">
                <a:solidFill>
                  <a:schemeClr val="accent5">
                    <a:lumMod val="75000"/>
                  </a:schemeClr>
                </a:solidFill>
              </a:rPr>
              <a:t>．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str.isdigit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() </a:t>
            </a:r>
            <a:endParaRPr lang="zh-CN" altLang="zh-CN" sz="2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字符串是否全是由数字组成，是则返回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true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，否则返回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false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。例如：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sample_fun13 = 'abc12'      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字符串中不只是有数字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sample_fun14 = '12'         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字符串中只是有数字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print(sample_fun13.isdigit())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print(sample_fun14.isdigit())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False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True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5.2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46185" y="958361"/>
            <a:ext cx="7886700" cy="5328139"/>
          </a:xfrm>
        </p:spPr>
        <p:txBody>
          <a:bodyPr>
            <a:normAutofit/>
          </a:bodyPr>
          <a:lstStyle/>
          <a:p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10</a:t>
            </a:r>
            <a:r>
              <a:rPr lang="zh-CN" altLang="zh-CN" sz="2000" b="1" dirty="0">
                <a:solidFill>
                  <a:schemeClr val="accent5">
                    <a:lumMod val="75000"/>
                  </a:schemeClr>
                </a:solidFill>
              </a:rPr>
              <a:t>．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str.isspace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()</a:t>
            </a:r>
            <a:endParaRPr lang="zh-CN" altLang="zh-CN" sz="2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字符串是否全是由空格组成的，是则返回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true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，否则返回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false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。例如：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sample_fun15 = '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abc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         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字符串中不只有空格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sample_fun16 = '  '           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字符串中只有空格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print(sample_fun15.isspace())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print(sample_fun16.isspace())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False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True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5.2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2106613" y="854075"/>
            <a:ext cx="4954587" cy="523875"/>
          </a:xfrm>
        </p:spPr>
        <p:txBody>
          <a:bodyPr/>
          <a:lstStyle/>
          <a:p>
            <a:r>
              <a:rPr lang="zh-CN" altLang="en-US" dirty="0"/>
              <a:t>第五章  字符串与正则表达式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949569" y="2405133"/>
            <a:ext cx="70397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       字符串是</a:t>
            </a:r>
            <a:r>
              <a:rPr lang="en-US" altLang="zh-CN" dirty="0"/>
              <a:t>Python</a:t>
            </a:r>
            <a:r>
              <a:rPr lang="zh-CN" altLang="en-US" dirty="0"/>
              <a:t>的数据类型之一，用于表示文本类型的数据，它也是有序的字符数组集合。从严格意义上来说，字符串的序列是不可变的，所以不能够直接修改字符串中的字符。字符串中的字符是按照从左到右的顺序，并且字符的索引或位置是以</a:t>
            </a:r>
            <a:r>
              <a:rPr lang="en-US" altLang="zh-CN" dirty="0"/>
              <a:t>0</a:t>
            </a:r>
            <a:r>
              <a:rPr lang="zh-CN" altLang="en-US" dirty="0"/>
              <a:t>开始，依次累加</a:t>
            </a:r>
            <a:r>
              <a:rPr lang="en-US" altLang="zh-CN" dirty="0"/>
              <a:t>1</a:t>
            </a:r>
            <a:r>
              <a:rPr lang="zh-CN" altLang="en-US" dirty="0"/>
              <a:t>而进行标识的。</a:t>
            </a:r>
            <a:endParaRPr lang="en-US" altLang="zh-CN" dirty="0"/>
          </a:p>
          <a:p>
            <a:r>
              <a:rPr lang="en-US" altLang="zh-CN" dirty="0"/>
              <a:t> </a:t>
            </a:r>
            <a:endParaRPr lang="zh-CN" altLang="en-US" dirty="0"/>
          </a:p>
          <a:p>
            <a:r>
              <a:rPr lang="zh-CN" altLang="en-US" dirty="0"/>
              <a:t>       正则表达式是操作字符串的特殊字符串，通过正则表达式可以去验证相应的字符串是否符合对应的规则。接下来将对字符串的基本操作、字符串的格式化、字符串格式化符号、字符串格式化元组、字符串方法以及认识正则表达式、</a:t>
            </a:r>
            <a:r>
              <a:rPr lang="en-US" altLang="zh-CN" dirty="0"/>
              <a:t>re</a:t>
            </a:r>
            <a:r>
              <a:rPr lang="zh-CN" altLang="en-US" dirty="0"/>
              <a:t>模块等内容进行更深一步的了解。</a:t>
            </a:r>
            <a:endParaRPr lang="zh-CN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46185" y="958361"/>
            <a:ext cx="7886700" cy="5328139"/>
          </a:xfrm>
        </p:spPr>
        <p:txBody>
          <a:bodyPr>
            <a:normAutofit/>
          </a:bodyPr>
          <a:lstStyle/>
          <a:p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11</a:t>
            </a:r>
            <a:r>
              <a:rPr lang="zh-CN" altLang="zh-CN" sz="2000" b="1" dirty="0">
                <a:solidFill>
                  <a:schemeClr val="accent5">
                    <a:lumMod val="75000"/>
                  </a:schemeClr>
                </a:solidFill>
              </a:rPr>
              <a:t>．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str.islower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()</a:t>
            </a:r>
            <a:endParaRPr lang="zh-CN" altLang="zh-CN" sz="2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字符串是否全是小写，是则返回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true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，否则返回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false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。例如：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sample_fun17 = '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abc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         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字符串中的字母全是小写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sample_fun18 = '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Abcd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       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字符串中的字母不只有小写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print(sample_fun17.islower())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print(sample_fun18.islower())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True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False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5.2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46185" y="958361"/>
            <a:ext cx="7886700" cy="5328139"/>
          </a:xfrm>
        </p:spPr>
        <p:txBody>
          <a:bodyPr>
            <a:normAutofit/>
          </a:bodyPr>
          <a:lstStyle/>
          <a:p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12</a:t>
            </a:r>
            <a:r>
              <a:rPr lang="zh-CN" altLang="zh-CN" sz="2000" b="1" dirty="0">
                <a:solidFill>
                  <a:schemeClr val="accent5">
                    <a:lumMod val="75000"/>
                  </a:schemeClr>
                </a:solidFill>
              </a:rPr>
              <a:t>．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str.isupper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() </a:t>
            </a:r>
            <a:endParaRPr lang="zh-CN" altLang="zh-CN" sz="2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字符串是否全是大写，是则返回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true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，否则返回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false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。例如：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sample_fun19 = '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abCa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 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字符串中的字母不全是大写字母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sample_fun20 = 'ABCA'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字符串中的字母全是大写字母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print(sample_fun19.isupper())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print(sample_fun20.isupper())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False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True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5.2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46185" y="958361"/>
            <a:ext cx="7886700" cy="5328139"/>
          </a:xfrm>
        </p:spPr>
        <p:txBody>
          <a:bodyPr>
            <a:normAutofit/>
          </a:bodyPr>
          <a:lstStyle/>
          <a:p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13</a:t>
            </a:r>
            <a:r>
              <a:rPr lang="zh-CN" altLang="zh-CN" sz="2000" b="1" dirty="0">
                <a:solidFill>
                  <a:schemeClr val="accent5">
                    <a:lumMod val="75000"/>
                  </a:schemeClr>
                </a:solidFill>
              </a:rPr>
              <a:t>．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str.istitle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()</a:t>
            </a:r>
            <a:endParaRPr lang="zh-CN" altLang="zh-CN" sz="2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字符串首字母是否是大写，是则返回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true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，否则返回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false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。例如：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sample_fun21 = '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Abc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           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字符串首字母大写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sample_fun22 = '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aAbc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          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字符串首字母不是大写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print(sample_fun21s.istitle())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print(sample_fun22.istitle())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True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False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5.2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46185" y="958361"/>
            <a:ext cx="7886700" cy="5328139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14</a:t>
            </a:r>
            <a:r>
              <a:rPr lang="zh-CN" altLang="zh-CN" sz="2000" b="1" dirty="0">
                <a:solidFill>
                  <a:schemeClr val="accent5">
                    <a:lumMod val="75000"/>
                  </a:schemeClr>
                </a:solidFill>
              </a:rPr>
              <a:t>．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str.low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()</a:t>
            </a:r>
            <a:endParaRPr lang="zh-CN" altLang="zh-CN" sz="2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将字符串中的字母全部转换成小写字母。例如：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sample_fun23 = '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aAbB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将字符串中的字母全部转为小写字母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print(sample_fun23.lower())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aabb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2000" dirty="0"/>
              <a:t> </a:t>
            </a:r>
            <a:endParaRPr lang="zh-CN" altLang="zh-CN" sz="2000" dirty="0"/>
          </a:p>
          <a:p>
            <a:pPr>
              <a:lnSpc>
                <a:spcPct val="100000"/>
              </a:lnSpc>
            </a:pP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15</a:t>
            </a:r>
            <a:r>
              <a:rPr lang="zh-CN" altLang="zh-CN" sz="2000" b="1" dirty="0">
                <a:solidFill>
                  <a:schemeClr val="accent5">
                    <a:lumMod val="75000"/>
                  </a:schemeClr>
                </a:solidFill>
              </a:rPr>
              <a:t>．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str.upper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()</a:t>
            </a:r>
            <a:endParaRPr lang="zh-CN" altLang="zh-CN" sz="2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将字符串中的字母全部转换成大写字母。例如：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sample_fun24 = '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abcD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将字符串中的字母全部转为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print(sample_fun24.upper())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ABCD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5.2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46185" y="958361"/>
            <a:ext cx="7886700" cy="5328139"/>
          </a:xfrm>
        </p:spPr>
        <p:txBody>
          <a:bodyPr>
            <a:normAutofit/>
          </a:bodyPr>
          <a:lstStyle/>
          <a:p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16</a:t>
            </a:r>
            <a:r>
              <a:rPr lang="zh-CN" altLang="zh-CN" sz="2000" b="1" dirty="0">
                <a:solidFill>
                  <a:schemeClr val="accent5">
                    <a:lumMod val="75000"/>
                  </a:schemeClr>
                </a:solidFill>
              </a:rPr>
              <a:t>．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str.split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sep,maxsplit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zh-CN" altLang="zh-CN" sz="2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将字符串按照指定的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sep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字符进行分割，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maxsplit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是指定需要分割的次数，若不指定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sep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默认是分割空格。例如：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sample_fun25 = '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abacdaef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print(sample_fun25.split('a'))     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指定分割字符串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print(sample_fun25.split())       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不指定分割字符串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print(sample_fun25.split('a',1))   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指定分割次数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['', 'b', 'cd', '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ef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']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['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abacdaef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']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['', '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bacdaef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']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5.2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46185" y="870438"/>
            <a:ext cx="7886700" cy="532813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zh-CN" sz="2200" b="1" dirty="0">
                <a:solidFill>
                  <a:schemeClr val="accent5">
                    <a:lumMod val="75000"/>
                  </a:schemeClr>
                </a:solidFill>
              </a:rPr>
              <a:t>17</a:t>
            </a:r>
            <a:r>
              <a:rPr lang="zh-CN" altLang="zh-CN" sz="2200" b="1" dirty="0">
                <a:solidFill>
                  <a:schemeClr val="accent5">
                    <a:lumMod val="75000"/>
                  </a:schemeClr>
                </a:solidFill>
              </a:rPr>
              <a:t>．</a:t>
            </a:r>
            <a:r>
              <a:rPr lang="en-US" altLang="zh-CN" sz="2200" b="1" dirty="0" err="1">
                <a:solidFill>
                  <a:schemeClr val="accent5">
                    <a:lumMod val="75000"/>
                  </a:schemeClr>
                </a:solidFill>
              </a:rPr>
              <a:t>str.startswith</a:t>
            </a:r>
            <a:r>
              <a:rPr lang="en-US" altLang="zh-CN" sz="2200" b="1" dirty="0">
                <a:solidFill>
                  <a:schemeClr val="accent5">
                    <a:lumMod val="75000"/>
                  </a:schemeClr>
                </a:solidFill>
              </a:rPr>
              <a:t>(sub[,start[,end]]) </a:t>
            </a:r>
            <a:endParaRPr lang="zh-CN" altLang="zh-CN" sz="22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判断字符串在指定范围内是否以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开头，默认范围是整个字符串。例如：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sample_fun26 = '12abcdef'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print(sample_fun26.startswith('12',0,5))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范围内是否是以该字符开头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True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2000" dirty="0"/>
              <a:t> </a:t>
            </a:r>
            <a:endParaRPr lang="zh-CN" altLang="zh-CN" sz="2000" dirty="0"/>
          </a:p>
          <a:p>
            <a:pPr>
              <a:lnSpc>
                <a:spcPct val="110000"/>
              </a:lnSpc>
            </a:pPr>
            <a:r>
              <a:rPr lang="en-US" altLang="zh-CN" sz="2200" b="1" dirty="0">
                <a:solidFill>
                  <a:schemeClr val="accent5">
                    <a:lumMod val="75000"/>
                  </a:schemeClr>
                </a:solidFill>
              </a:rPr>
              <a:t>18</a:t>
            </a:r>
            <a:r>
              <a:rPr lang="zh-CN" altLang="zh-CN" sz="2200" b="1" dirty="0">
                <a:solidFill>
                  <a:schemeClr val="accent5">
                    <a:lumMod val="75000"/>
                  </a:schemeClr>
                </a:solidFill>
              </a:rPr>
              <a:t>．</a:t>
            </a:r>
            <a:r>
              <a:rPr lang="en-US" altLang="zh-CN" sz="2200" b="1" dirty="0" err="1">
                <a:solidFill>
                  <a:schemeClr val="accent5">
                    <a:lumMod val="75000"/>
                  </a:schemeClr>
                </a:solidFill>
              </a:rPr>
              <a:t>str.endswith</a:t>
            </a:r>
            <a:r>
              <a:rPr lang="en-US" altLang="zh-CN" sz="2200" b="1" dirty="0">
                <a:solidFill>
                  <a:schemeClr val="accent5">
                    <a:lumMod val="75000"/>
                  </a:schemeClr>
                </a:solidFill>
              </a:rPr>
              <a:t>(sub[,start[,end]]) </a:t>
            </a:r>
            <a:endParaRPr lang="zh-CN" altLang="zh-CN" sz="22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判断字符串在指定范围内是否是以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结尾，默认范围是整个字符串。例如：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sample_fun27 = 'abcdef12'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print(sample_fun27.endswith('12'))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指定范围内是否是以该字符结尾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True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5.2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46185" y="870438"/>
            <a:ext cx="7886700" cy="5328139"/>
          </a:xfrm>
        </p:spPr>
        <p:txBody>
          <a:bodyPr>
            <a:normAutofit/>
          </a:bodyPr>
          <a:lstStyle/>
          <a:p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19</a:t>
            </a:r>
            <a:r>
              <a:rPr lang="zh-CN" altLang="zh-CN" sz="2000" b="1" dirty="0">
                <a:solidFill>
                  <a:schemeClr val="accent5">
                    <a:lumMod val="75000"/>
                  </a:schemeClr>
                </a:solidFill>
              </a:rPr>
              <a:t>．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str.partition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sep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zh-CN" altLang="zh-CN" sz="2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将字符串从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sep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第一次出现的位置开始分隔成三部分：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sep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顺序前、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sep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sep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顺序后。最后会返回出一个三元数组，如果没有找到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sep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的时候，返回字符本身和两个空格组成的三元数组。例如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sample_fun28 = '123456'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print(sample_fun28.partition('34'))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指定字符分割，能够找到该字符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print(sample_fun28.partition('78'))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指定字符分割，不能够找到该字符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('12', '34', '56')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('123456', '', '')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5.2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46185" y="870438"/>
            <a:ext cx="7886700" cy="5328139"/>
          </a:xfrm>
        </p:spPr>
        <p:txBody>
          <a:bodyPr>
            <a:normAutofit/>
          </a:bodyPr>
          <a:lstStyle/>
          <a:p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20</a:t>
            </a:r>
            <a:r>
              <a:rPr lang="zh-CN" altLang="zh-CN" sz="2000" b="1" dirty="0">
                <a:solidFill>
                  <a:schemeClr val="accent5">
                    <a:lumMod val="75000"/>
                  </a:schemeClr>
                </a:solidFill>
              </a:rPr>
              <a:t>．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str.rpartition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sep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zh-CN" altLang="zh-CN" sz="2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该函数与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partition(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sep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函数一致，但是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sep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不再是第一次出现的顺序，而是最后一次出现的顺序。例如：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sample_fun29 = '12345634'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print(sample_fun29.rpartition('34'))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指定字符最后一次的位置进行分割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('123456', '34', '')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5.2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字符串方法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0"/>
          <p:cNvSpPr/>
          <p:nvPr/>
        </p:nvSpPr>
        <p:spPr>
          <a:xfrm>
            <a:off x="1723475" y="2750138"/>
            <a:ext cx="5720862" cy="4111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第五章  字符串与正则表达式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1920875" y="2782544"/>
            <a:ext cx="5011738" cy="411163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chemeClr val="bg1"/>
                </a:solidFill>
              </a:rPr>
              <a:t>5.2 </a:t>
            </a:r>
            <a:r>
              <a:rPr lang="zh-CN" altLang="en-US" dirty="0">
                <a:solidFill>
                  <a:schemeClr val="bg1"/>
                </a:solidFill>
              </a:rPr>
              <a:t>正则表达式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6"/>
          </p:nvPr>
        </p:nvSpPr>
        <p:spPr>
          <a:xfrm>
            <a:off x="1920875" y="3498077"/>
            <a:ext cx="5011738" cy="411163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5.3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实验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4294967295"/>
          </p:nvPr>
        </p:nvSpPr>
        <p:spPr>
          <a:xfrm>
            <a:off x="1920875" y="4939158"/>
            <a:ext cx="5011738" cy="411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5.5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1920875" y="4205959"/>
            <a:ext cx="5011738" cy="411163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5.4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小结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37593" y="2052674"/>
            <a:ext cx="46348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 5.1 </a:t>
            </a:r>
            <a:r>
              <a:rPr lang="zh-CN" altLang="en-US" sz="2000" dirty="0"/>
              <a:t>字符串</a:t>
            </a:r>
            <a:endParaRPr lang="zh-CN" altLang="en-US" sz="2000" dirty="0"/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46185" y="870438"/>
            <a:ext cx="7886700" cy="5328139"/>
          </a:xfrm>
        </p:spPr>
        <p:txBody>
          <a:bodyPr>
            <a:normAutofit/>
          </a:bodyPr>
          <a:lstStyle/>
          <a:p>
            <a:pPr marL="114300">
              <a:lnSpc>
                <a:spcPts val="1650"/>
              </a:lnSpc>
              <a:spcAft>
                <a:spcPts val="1000"/>
              </a:spcAft>
            </a:pP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5.2.1 </a:t>
            </a:r>
            <a:r>
              <a:rPr lang="zh-CN" altLang="zh-CN" sz="2000" b="1" dirty="0">
                <a:solidFill>
                  <a:schemeClr val="accent5">
                    <a:lumMod val="75000"/>
                  </a:schemeClr>
                </a:solidFill>
              </a:rPr>
              <a:t>认识正则表达式 </a:t>
            </a:r>
            <a:endParaRPr lang="zh-CN" altLang="zh-CN" sz="2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正则表达式（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Regular Expression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），此处的“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Regular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”即是“规则”、“规律”的意思，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Regular Expression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即“描述某种规则的表达式”，因此它又可称为正规表示式、正规表示法、正规表达式、规则表达式、常规表示法等，在代码中常常被简写为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regex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regexp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或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。正则表达式使用某些单个字符串，来描述或匹配某个句法规则的字符串。在很多文本编辑器里，正则表达式通常被用来检索或替换那些符合某个模式的文本，如下面的表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5.3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5.4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5.5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5.6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所示。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5.2 </a:t>
            </a:r>
            <a:r>
              <a:rPr lang="zh-CN" altLang="en-US" sz="2100" b="1" spc="225" dirty="0">
                <a:solidFill>
                  <a:prstClr val="white"/>
                </a:solidFill>
              </a:rPr>
              <a:t>正则表达式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551112" y="3425398"/>
          <a:ext cx="4632203" cy="23658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5174"/>
                <a:gridCol w="3697029"/>
              </a:tblGrid>
              <a:tr h="262876"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字符</a:t>
                      </a:r>
                      <a:endParaRPr lang="zh-CN" sz="105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说明</a:t>
                      </a:r>
                      <a:endParaRPr lang="zh-CN" sz="105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62876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匹配任意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个字符（除了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\n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62876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 ]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匹配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 ]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中列举的字符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\d</a:t>
                      </a:r>
                      <a:endParaRPr lang="en-US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62876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\d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匹配数字，即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0-9</a:t>
                      </a:r>
                      <a:endParaRPr lang="en-US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62876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\D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匹配非数字，即不是数字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62876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\s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匹配空白，即空格，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Tab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键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62876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\S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匹配非空白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62876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\w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匹配单词字符，即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a-z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．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A-Z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．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0-9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．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_</a:t>
                      </a:r>
                      <a:endParaRPr lang="en-US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62876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\W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匹配非单词字符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368798" y="5718132"/>
            <a:ext cx="250446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表</a:t>
            </a: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5.3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单个字符匹配</a:t>
            </a:r>
            <a:endParaRPr kumimoji="0" lang="zh-CN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第五章  字符串与正则表达式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1920875" y="2782544"/>
            <a:ext cx="5011738" cy="411163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5.2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正则表达式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6"/>
          </p:nvPr>
        </p:nvSpPr>
        <p:spPr>
          <a:xfrm>
            <a:off x="1920875" y="3498077"/>
            <a:ext cx="5011738" cy="411163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5.3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实验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4294967295"/>
          </p:nvPr>
        </p:nvSpPr>
        <p:spPr>
          <a:xfrm>
            <a:off x="1920875" y="4939158"/>
            <a:ext cx="5011738" cy="411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5.5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1920875" y="4205959"/>
            <a:ext cx="5011738" cy="411163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5.4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小结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1752600" y="2049345"/>
            <a:ext cx="5720862" cy="4111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1837593" y="2052674"/>
            <a:ext cx="46348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 5.1 </a:t>
            </a:r>
            <a:r>
              <a:rPr lang="zh-CN" altLang="en-US" sz="2000" dirty="0">
                <a:solidFill>
                  <a:schemeClr val="bg1"/>
                </a:solidFill>
              </a:rPr>
              <a:t>字符串</a:t>
            </a:r>
            <a:endParaRPr lang="zh-CN" altLang="en-US" sz="2000" dirty="0"/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46185" y="870439"/>
            <a:ext cx="7886700" cy="519906"/>
          </a:xfrm>
        </p:spPr>
        <p:txBody>
          <a:bodyPr>
            <a:normAutofit/>
          </a:bodyPr>
          <a:lstStyle/>
          <a:p>
            <a:pPr marL="114300">
              <a:lnSpc>
                <a:spcPts val="1650"/>
              </a:lnSpc>
              <a:spcAft>
                <a:spcPts val="1000"/>
              </a:spcAft>
            </a:pP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5.2.1 </a:t>
            </a:r>
            <a:r>
              <a:rPr lang="zh-CN" altLang="zh-CN" sz="2000" b="1" dirty="0">
                <a:solidFill>
                  <a:schemeClr val="accent5">
                    <a:lumMod val="75000"/>
                  </a:schemeClr>
                </a:solidFill>
              </a:rPr>
              <a:t>认识正则表达式 </a:t>
            </a:r>
            <a:endParaRPr lang="zh-CN" altLang="zh-CN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5.2 </a:t>
            </a:r>
            <a:r>
              <a:rPr lang="zh-CN" altLang="en-US" sz="2100" b="1" spc="225" dirty="0">
                <a:solidFill>
                  <a:prstClr val="white"/>
                </a:solidFill>
              </a:rPr>
              <a:t>正则表达式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644162" y="1354015"/>
          <a:ext cx="6620607" cy="26112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5127"/>
                <a:gridCol w="5395480"/>
              </a:tblGrid>
              <a:tr h="244606"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字符</a:t>
                      </a:r>
                      <a:endParaRPr lang="zh-CN" sz="105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说明</a:t>
                      </a:r>
                      <a:endParaRPr lang="zh-CN" sz="105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98617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匹配前⼀个字符出现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0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次或者无限次，即可有可无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56690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匹配前⼀个字符出现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次或者无限次，即至少有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425226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匹配前⼀个字符出现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次或者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次，即要么有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次，要么没有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23281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{m}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匹配前⼀个字符出现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30160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{m,}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匹配前⼀个字符至少出现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632708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1400" b="1" kern="1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m,n</a:t>
                      </a: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}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匹配前⼀个字符出现从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到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次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1613535" y="4352248"/>
          <a:ext cx="6721573" cy="1679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9185"/>
                <a:gridCol w="5342388"/>
              </a:tblGrid>
              <a:tr h="338989"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字符</a:t>
                      </a:r>
                      <a:endParaRPr lang="zh-CN" sz="105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说明</a:t>
                      </a:r>
                      <a:endParaRPr lang="zh-CN" sz="105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38989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^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匹配字符串开头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31153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匹配字符串结尾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31153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\b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匹配⼀个单词的边界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38989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\B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匹配非单词边界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3228983" y="949570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5.4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表示数量的匹配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31917" y="3965303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5.5  </a:t>
            </a:r>
            <a:r>
              <a:rPr lang="zh-CN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表示边界的匹配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46185" y="870439"/>
            <a:ext cx="7886700" cy="684042"/>
          </a:xfrm>
        </p:spPr>
        <p:txBody>
          <a:bodyPr>
            <a:normAutofit/>
          </a:bodyPr>
          <a:lstStyle/>
          <a:p>
            <a:pPr marL="114300">
              <a:lnSpc>
                <a:spcPts val="1650"/>
              </a:lnSpc>
              <a:spcAft>
                <a:spcPts val="1000"/>
              </a:spcAft>
            </a:pP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5.2.1 </a:t>
            </a:r>
            <a:r>
              <a:rPr lang="zh-CN" altLang="zh-CN" sz="2000" b="1" dirty="0">
                <a:solidFill>
                  <a:schemeClr val="accent5">
                    <a:lumMod val="75000"/>
                  </a:schemeClr>
                </a:solidFill>
              </a:rPr>
              <a:t>认识正则表达式 </a:t>
            </a:r>
            <a:endParaRPr lang="zh-CN" altLang="zh-CN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5.2 </a:t>
            </a:r>
            <a:r>
              <a:rPr lang="zh-CN" altLang="en-US" sz="2100" b="1" spc="225" dirty="0">
                <a:solidFill>
                  <a:prstClr val="white"/>
                </a:solidFill>
              </a:rPr>
              <a:t>正则表达式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305365" y="2219477"/>
          <a:ext cx="6875584" cy="24190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7920"/>
                <a:gridCol w="5267664"/>
              </a:tblGrid>
              <a:tr h="408907"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字符</a:t>
                      </a:r>
                      <a:endParaRPr lang="zh-CN" sz="105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说明</a:t>
                      </a:r>
                      <a:endParaRPr lang="zh-CN" sz="105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08907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|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匹配左右任意⼀个表达式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99114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1" kern="1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</a:t>
                      </a: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将括号中字符作为⼀个分组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99114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\</a:t>
                      </a:r>
                      <a:r>
                        <a:rPr lang="en-US" sz="1400" b="1" kern="1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引用分组</a:t>
                      </a:r>
                      <a:r>
                        <a:rPr lang="en-US" sz="1400" kern="1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匹配到的字符串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452500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(?P&lt;name&gt;)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分组起别名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50503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(?P=name)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引用别名为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name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分组匹配到的字符串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279238" y="4875502"/>
            <a:ext cx="382025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表</a:t>
            </a: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5.6  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匹配分组</a:t>
            </a:r>
            <a:endParaRPr kumimoji="0" lang="zh-CN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46185" y="870439"/>
            <a:ext cx="7886700" cy="1622826"/>
          </a:xfrm>
        </p:spPr>
        <p:txBody>
          <a:bodyPr>
            <a:normAutofit/>
          </a:bodyPr>
          <a:lstStyle/>
          <a:p>
            <a:pPr marL="114300">
              <a:lnSpc>
                <a:spcPts val="1650"/>
              </a:lnSpc>
              <a:spcAft>
                <a:spcPts val="1000"/>
              </a:spcAft>
            </a:pP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5.2.2  re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</a:rPr>
              <a:t>模块</a:t>
            </a:r>
            <a:endParaRPr lang="en-US" altLang="zh-CN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spcAft>
                <a:spcPts val="1000"/>
              </a:spcAft>
            </a:pP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在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中需要通过正则表达式对字符串进行匹配的时候，可以导入⼀个库（模块），名字为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，它提供了对正则表达式操作所需的方法，如表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5.7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4300">
              <a:lnSpc>
                <a:spcPts val="1650"/>
              </a:lnSpc>
              <a:spcAft>
                <a:spcPts val="1000"/>
              </a:spcAft>
            </a:pPr>
            <a:endParaRPr lang="zh-CN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5.2 </a:t>
            </a:r>
            <a:r>
              <a:rPr lang="zh-CN" altLang="en-US" sz="2100" b="1" spc="225" dirty="0">
                <a:solidFill>
                  <a:prstClr val="white"/>
                </a:solidFill>
              </a:rPr>
              <a:t>正则表达式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832900" y="2289575"/>
          <a:ext cx="7326362" cy="27968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45184"/>
                <a:gridCol w="3981178"/>
              </a:tblGrid>
              <a:tr h="271176"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 dirty="0">
                          <a:effectLst/>
                        </a:rPr>
                        <a:t>方法</a:t>
                      </a:r>
                      <a:endParaRPr lang="zh-CN" sz="105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050" kern="100">
                          <a:effectLst/>
                        </a:rPr>
                        <a:t>说明</a:t>
                      </a:r>
                      <a:endParaRPr lang="zh-CN" sz="105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535991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re.match</a:t>
                      </a: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1" kern="1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pattern,string</a:t>
                      </a: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flags)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从字符串的开始匹配一个匹配对象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例如匹配第一个单词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516896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re.search</a:t>
                      </a: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1" kern="1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pattern,string</a:t>
                      </a: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flags)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在字符串中查找匹配的对象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找到第一个后就返回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如果没有找到就返回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None</a:t>
                      </a:r>
                      <a:endParaRPr lang="en-US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435378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re.sub</a:t>
                      </a: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1" kern="1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pattern,repl,string</a:t>
                      </a: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count)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替换掉字符中的匹配项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71176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re.split</a:t>
                      </a: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1" kern="1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r',',text</a:t>
                      </a: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分割字符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435378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re.findall</a:t>
                      </a: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1" kern="1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pattern,string</a:t>
                      </a: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flags)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获取字符串中所有匹配的对象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30891">
                <a:tc>
                  <a:txBody>
                    <a:bodyPr/>
                    <a:lstStyle/>
                    <a:p>
                      <a:pPr marL="114300" indent="266700" algn="ctr" defTabSz="914400" rtl="0" eaLnBrk="1" latinLnBrk="0" hangingPunct="1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re.compile</a:t>
                      </a: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400" b="1" kern="1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pattern,flags</a:t>
                      </a:r>
                      <a:r>
                        <a:rPr lang="en-US" sz="14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just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创建模式对象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3229324" y="5231395"/>
            <a:ext cx="26789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66700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5.7  re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模块常见的方法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422969" y="870438"/>
            <a:ext cx="7886700" cy="5328139"/>
          </a:xfrm>
        </p:spPr>
        <p:txBody>
          <a:bodyPr>
            <a:normAutofit/>
          </a:bodyPr>
          <a:lstStyle/>
          <a:p>
            <a:pPr marL="114300">
              <a:lnSpc>
                <a:spcPts val="1650"/>
              </a:lnSpc>
              <a:spcAft>
                <a:spcPts val="1000"/>
              </a:spcAft>
            </a:pP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1. 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re.match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()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</a:rPr>
              <a:t>方法</a:t>
            </a:r>
            <a:endParaRPr lang="en-US" altLang="zh-CN" sz="2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re.match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是用来进行正则匹配检查的方法，若字符串匹配正则表达式，则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match()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方法返回匹配对象（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Match Object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），否则返回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None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（注意不是空字符串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""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）。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匹配对象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Macth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Object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具有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group()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方法，用来返回字符串的匹配部分。常用格式为：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re.match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(pattern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string, flags=0)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这里的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pattern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格式为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('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正则表达式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', '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匹配的字符串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')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例如：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import re                        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导入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包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sample_result1 =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re.match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('Python','Python12')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从头查找匹配字符串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print(sample_result1.group())         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输出匹配的字符串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4300">
              <a:lnSpc>
                <a:spcPts val="1650"/>
              </a:lnSpc>
              <a:spcAft>
                <a:spcPts val="1000"/>
              </a:spcAft>
            </a:pPr>
            <a:endParaRPr lang="zh-CN" altLang="zh-CN" sz="2000" dirty="0"/>
          </a:p>
          <a:p>
            <a:pPr marL="114300">
              <a:lnSpc>
                <a:spcPts val="1650"/>
              </a:lnSpc>
              <a:spcAft>
                <a:spcPts val="1000"/>
              </a:spcAft>
            </a:pPr>
            <a:endParaRPr lang="zh-CN" altLang="zh-CN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5.2 </a:t>
            </a:r>
            <a:r>
              <a:rPr lang="zh-CN" altLang="en-US" sz="2100" b="1" spc="225" dirty="0">
                <a:solidFill>
                  <a:prstClr val="white"/>
                </a:solidFill>
              </a:rPr>
              <a:t>正则表达式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46185" y="870438"/>
            <a:ext cx="7886700" cy="5328139"/>
          </a:xfrm>
        </p:spPr>
        <p:txBody>
          <a:bodyPr>
            <a:normAutofit/>
          </a:bodyPr>
          <a:lstStyle/>
          <a:p>
            <a:pPr marL="114300">
              <a:lnSpc>
                <a:spcPts val="1650"/>
              </a:lnSpc>
              <a:spcAft>
                <a:spcPts val="1000"/>
              </a:spcAft>
            </a:pP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2. 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</a:rPr>
              <a:t>re.search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()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</a:rPr>
              <a:t>方法</a:t>
            </a:r>
            <a:endParaRPr lang="en-US" altLang="zh-CN" sz="2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re.search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方法和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re.match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方法相似，也是用来对正则匹配检查的方法但不同的是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search()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方法是在字符串的头开始一直到尾进行查找，若正则表达式与字符串匹配成功，那么就返回匹配对象，否则返回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None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。例如：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import re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sample_result2 =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re.search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('Python','354Python12')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依次匹配字符串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print(sample_result2.group())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4300">
              <a:lnSpc>
                <a:spcPts val="1650"/>
              </a:lnSpc>
              <a:spcAft>
                <a:spcPts val="1000"/>
              </a:spcAft>
            </a:pP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14300">
              <a:lnSpc>
                <a:spcPts val="1650"/>
              </a:lnSpc>
              <a:spcAft>
                <a:spcPts val="1000"/>
              </a:spcAft>
            </a:pPr>
            <a:endParaRPr lang="zh-CN" altLang="zh-CN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5.3 </a:t>
            </a:r>
            <a:r>
              <a:rPr lang="zh-CN" altLang="en-US" sz="2100" b="1" spc="225" dirty="0">
                <a:solidFill>
                  <a:prstClr val="white"/>
                </a:solidFill>
              </a:rPr>
              <a:t>正则表达式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470329" y="1810396"/>
            <a:ext cx="8203341" cy="3462644"/>
          </a:xfrm>
        </p:spPr>
        <p:txBody>
          <a:bodyPr>
            <a:normAutofit/>
          </a:bodyPr>
          <a:lstStyle/>
          <a:p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虽然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re.match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和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re.search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方法都是指定的正则表达式与字符串进行匹配，但是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re.match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是从字符串的开始位置进行匹配，若匹配成功，则返回匹配对象，否则返回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None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。而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re.search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()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方法却是从字符串的全局进行扫描，若匹配成功就返回匹配对象，否则返回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None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。例如：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import re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sample_result3 = 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re.match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('abc','abcdef1234')  #match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只能够匹配头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sample_result4 = 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re.match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('1234','abcdef1234')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print(sample_result3.group())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print(sample_result4)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endParaRPr lang="zh-CN" altLang="zh-CN" sz="1800" dirty="0"/>
          </a:p>
          <a:p>
            <a:pPr marL="114300">
              <a:lnSpc>
                <a:spcPts val="1650"/>
              </a:lnSpc>
              <a:spcAft>
                <a:spcPts val="1000"/>
              </a:spcAft>
            </a:pPr>
            <a:endParaRPr lang="zh-CN" altLang="zh-CN" sz="1800" dirty="0"/>
          </a:p>
          <a:p>
            <a:pPr marL="114300">
              <a:lnSpc>
                <a:spcPts val="1650"/>
              </a:lnSpc>
              <a:spcAft>
                <a:spcPts val="1000"/>
              </a:spcAft>
            </a:pPr>
            <a:endParaRPr lang="zh-CN" altLang="zh-CN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5.3 </a:t>
            </a:r>
            <a:r>
              <a:rPr lang="zh-CN" altLang="en-US" sz="2100" b="1" spc="225" dirty="0">
                <a:solidFill>
                  <a:prstClr val="white"/>
                </a:solidFill>
              </a:rPr>
              <a:t>正则表达式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6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61546" y="869612"/>
            <a:ext cx="7094537" cy="544391"/>
          </a:xfrm>
        </p:spPr>
        <p:txBody>
          <a:bodyPr>
            <a:normAutofit/>
          </a:bodyPr>
          <a:lstStyle/>
          <a:p>
            <a:pPr marL="114300">
              <a:lnSpc>
                <a:spcPts val="1650"/>
              </a:lnSpc>
              <a:spcAft>
                <a:spcPts val="1000"/>
              </a:spcAft>
            </a:pPr>
            <a:r>
              <a:rPr lang="en-US" altLang="zh-CN" sz="2000" dirty="0"/>
              <a:t>3. </a:t>
            </a:r>
            <a:r>
              <a:rPr lang="en-US" altLang="zh-CN" sz="2000" dirty="0" err="1"/>
              <a:t>re.search</a:t>
            </a:r>
            <a:r>
              <a:rPr lang="en-US" altLang="zh-CN" sz="2000" dirty="0"/>
              <a:t>()</a:t>
            </a:r>
            <a:r>
              <a:rPr lang="zh-CN" altLang="en-US" sz="2000" dirty="0"/>
              <a:t>方法与</a:t>
            </a:r>
            <a:r>
              <a:rPr lang="en-US" altLang="zh-CN" sz="2000" dirty="0" err="1"/>
              <a:t>re.match</a:t>
            </a:r>
            <a:r>
              <a:rPr lang="en-US" altLang="zh-CN" sz="2000" dirty="0"/>
              <a:t>()</a:t>
            </a:r>
            <a:r>
              <a:rPr lang="zh-CN" altLang="en-US" sz="2000" dirty="0"/>
              <a:t>方法的区别</a:t>
            </a:r>
            <a:endParaRPr lang="en-US" altLang="zh-CN" sz="2000" dirty="0"/>
          </a:p>
          <a:p>
            <a:endParaRPr lang="zh-CN" altLang="en-US" sz="2000" dirty="0"/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499872" y="1715691"/>
            <a:ext cx="7833360" cy="3682100"/>
          </a:xfrm>
        </p:spPr>
        <p:txBody>
          <a:bodyPr>
            <a:normAutofit/>
          </a:bodyPr>
          <a:lstStyle/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sample_result5 = 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re.search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('abc','abcdef1234') #search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匹配全体字符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sample_result6 = 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re.search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('1234','abcdef1234')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print(sample_result5.group())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print(sample_result6.group())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abc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None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abc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1234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endParaRPr lang="zh-CN" altLang="zh-CN" sz="1800" dirty="0"/>
          </a:p>
          <a:p>
            <a:pPr marL="114300">
              <a:lnSpc>
                <a:spcPts val="1650"/>
              </a:lnSpc>
              <a:spcAft>
                <a:spcPts val="1000"/>
              </a:spcAft>
            </a:pPr>
            <a:endParaRPr lang="zh-CN" altLang="zh-CN" sz="1800" dirty="0"/>
          </a:p>
          <a:p>
            <a:pPr marL="114300">
              <a:lnSpc>
                <a:spcPts val="1650"/>
              </a:lnSpc>
              <a:spcAft>
                <a:spcPts val="1000"/>
              </a:spcAft>
            </a:pPr>
            <a:endParaRPr lang="zh-CN" altLang="zh-CN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5.3 </a:t>
            </a:r>
            <a:r>
              <a:rPr lang="zh-CN" altLang="en-US" sz="2100" b="1" spc="225" dirty="0">
                <a:solidFill>
                  <a:prstClr val="white"/>
                </a:solidFill>
              </a:rPr>
              <a:t>正则表达式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9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61546" y="869612"/>
            <a:ext cx="7094537" cy="544391"/>
          </a:xfrm>
        </p:spPr>
        <p:txBody>
          <a:bodyPr>
            <a:normAutofit/>
          </a:bodyPr>
          <a:lstStyle/>
          <a:p>
            <a:pPr marL="114300">
              <a:lnSpc>
                <a:spcPts val="1650"/>
              </a:lnSpc>
              <a:spcAft>
                <a:spcPts val="1000"/>
              </a:spcAft>
            </a:pPr>
            <a:r>
              <a:rPr lang="en-US" altLang="zh-CN" sz="2000" dirty="0"/>
              <a:t>3. </a:t>
            </a:r>
            <a:r>
              <a:rPr lang="en-US" altLang="zh-CN" sz="2000" dirty="0" err="1"/>
              <a:t>re.search</a:t>
            </a:r>
            <a:r>
              <a:rPr lang="en-US" altLang="zh-CN" sz="2000" dirty="0"/>
              <a:t>()</a:t>
            </a:r>
            <a:r>
              <a:rPr lang="zh-CN" altLang="en-US" sz="2000" dirty="0"/>
              <a:t>方法与</a:t>
            </a:r>
            <a:r>
              <a:rPr lang="en-US" altLang="zh-CN" sz="2000" dirty="0" err="1"/>
              <a:t>re.match</a:t>
            </a:r>
            <a:r>
              <a:rPr lang="en-US" altLang="zh-CN" sz="2000" dirty="0"/>
              <a:t>()</a:t>
            </a:r>
            <a:r>
              <a:rPr lang="zh-CN" altLang="en-US" sz="2000" dirty="0"/>
              <a:t>方法的区别</a:t>
            </a:r>
            <a:endParaRPr lang="en-US" altLang="zh-CN" sz="2000" dirty="0"/>
          </a:p>
          <a:p>
            <a:endParaRPr lang="zh-CN" altLang="en-US" sz="2000" dirty="0"/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0"/>
          <p:cNvSpPr/>
          <p:nvPr/>
        </p:nvSpPr>
        <p:spPr>
          <a:xfrm>
            <a:off x="1729571" y="3466005"/>
            <a:ext cx="5720862" cy="4111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第五章  字符串与正则表达式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1920875" y="2782544"/>
            <a:ext cx="5011738" cy="411163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5.2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正则表达式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6"/>
          </p:nvPr>
        </p:nvSpPr>
        <p:spPr>
          <a:xfrm>
            <a:off x="1920875" y="3498077"/>
            <a:ext cx="5011738" cy="411163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chemeClr val="bg1"/>
                </a:solidFill>
              </a:rPr>
              <a:t>5.3 </a:t>
            </a:r>
            <a:r>
              <a:rPr lang="zh-CN" altLang="en-US" dirty="0">
                <a:solidFill>
                  <a:schemeClr val="bg1"/>
                </a:solidFill>
                <a:effectLst/>
              </a:rPr>
              <a:t>实验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4294967295"/>
          </p:nvPr>
        </p:nvSpPr>
        <p:spPr>
          <a:xfrm>
            <a:off x="1920875" y="4939158"/>
            <a:ext cx="5011738" cy="411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5.5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1920875" y="4205959"/>
            <a:ext cx="5011738" cy="411163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5.4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小结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37593" y="2052674"/>
            <a:ext cx="46348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 5.1 </a:t>
            </a:r>
            <a:r>
              <a:rPr lang="zh-CN" altLang="en-US" sz="2000" dirty="0"/>
              <a:t>字符串</a:t>
            </a:r>
            <a:endParaRPr lang="zh-CN" altLang="en-US" sz="2000" dirty="0"/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347472" y="1450732"/>
            <a:ext cx="8480004" cy="3523604"/>
          </a:xfrm>
        </p:spPr>
        <p:txBody>
          <a:bodyPr>
            <a:norm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．我们常看到自己电脑上的文件路径如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 C:\Windows\Logs\dosvc'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，请将该路径分割为不同的文件夹。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sample_str1 = 'C:\Windows\Logs\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dosvc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sample_slipstr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sample_str1.split('\\')  #\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转义字符要转一次才是本意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sample_slipstr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['C:', 'Windows', 'Logs', '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dosvc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']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zh-CN" altLang="zh-CN" sz="2300" dirty="0"/>
          </a:p>
          <a:p>
            <a:pPr marL="114300">
              <a:lnSpc>
                <a:spcPts val="1650"/>
              </a:lnSpc>
              <a:spcAft>
                <a:spcPts val="1000"/>
              </a:spcAft>
            </a:pPr>
            <a:endParaRPr lang="zh-CN" altLang="zh-CN" sz="2000" dirty="0"/>
          </a:p>
          <a:p>
            <a:pPr marL="114300">
              <a:lnSpc>
                <a:spcPts val="1650"/>
              </a:lnSpc>
              <a:spcAft>
                <a:spcPts val="1000"/>
              </a:spcAft>
            </a:pPr>
            <a:endParaRPr lang="zh-CN" altLang="zh-CN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5.3 </a:t>
            </a:r>
            <a:r>
              <a:rPr lang="zh-CN" altLang="en-US" sz="2100" b="1" spc="225" dirty="0">
                <a:solidFill>
                  <a:prstClr val="white"/>
                </a:solidFill>
              </a:rPr>
              <a:t>实验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6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61546" y="869612"/>
            <a:ext cx="7094537" cy="544391"/>
          </a:xfrm>
        </p:spPr>
        <p:txBody>
          <a:bodyPr/>
          <a:lstStyle/>
          <a:p>
            <a:r>
              <a:rPr lang="en-US" altLang="zh-CN" dirty="0"/>
              <a:t>5.3.1 </a:t>
            </a:r>
            <a:r>
              <a:rPr lang="zh-CN" altLang="en-US" dirty="0"/>
              <a:t>使用字符串处理函数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368574" y="1908048"/>
            <a:ext cx="8406852" cy="281635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．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的官网是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https://www.python.org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判断该网址是否是以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结尾。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</a:pP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>
              <a:lnSpc>
                <a:spcPct val="11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sample_str2 = 'https://www.python.org'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>
              <a:lnSpc>
                <a:spcPct val="11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print(sample_str2.endswith('org'))        #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从字符串末尾开始查找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>
              <a:lnSpc>
                <a:spcPct val="110000"/>
              </a:lnSpc>
            </a:pP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>
              <a:lnSpc>
                <a:spcPct val="11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True</a:t>
            </a:r>
            <a:endParaRPr lang="zh-CN" altLang="zh-CN" sz="2000" dirty="0"/>
          </a:p>
          <a:p>
            <a:pPr marL="114300">
              <a:lnSpc>
                <a:spcPct val="110000"/>
              </a:lnSpc>
              <a:spcAft>
                <a:spcPts val="1000"/>
              </a:spcAft>
            </a:pPr>
            <a:endParaRPr lang="zh-CN" altLang="zh-CN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5.3 </a:t>
            </a:r>
            <a:r>
              <a:rPr lang="zh-CN" altLang="en-US" sz="2100" b="1" spc="225" dirty="0">
                <a:solidFill>
                  <a:prstClr val="white"/>
                </a:solidFill>
              </a:rPr>
              <a:t>实验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6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61546" y="869612"/>
            <a:ext cx="7094537" cy="544391"/>
          </a:xfrm>
        </p:spPr>
        <p:txBody>
          <a:bodyPr/>
          <a:lstStyle/>
          <a:p>
            <a:r>
              <a:rPr lang="en-US" altLang="zh-CN" dirty="0"/>
              <a:t>5.3.1 </a:t>
            </a:r>
            <a:r>
              <a:rPr lang="zh-CN" altLang="en-US" dirty="0"/>
              <a:t>使用字符串处理函数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1168736" y="1441694"/>
            <a:ext cx="6854973" cy="40449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字符串是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Python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语言中的一种非数值数据类型，主要用于存储文本数据；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它可看作有序的字符数值集合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5.1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46185" y="1072634"/>
            <a:ext cx="8721969" cy="3645670"/>
          </a:xfrm>
        </p:spPr>
        <p:txBody>
          <a:bodyPr>
            <a:normAutofit/>
          </a:bodyPr>
          <a:lstStyle/>
          <a:p>
            <a:r>
              <a:rPr lang="zh-CN" altLang="zh-CN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写出一个正则表达式来匹配是否是手机号。</a:t>
            </a:r>
            <a:endParaRPr lang="zh-CN" altLang="zh-CN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import re                                #</a:t>
            </a:r>
            <a:r>
              <a:rPr lang="zh-CN" altLang="zh-CN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定义一个正则表达式</a:t>
            </a:r>
            <a:endParaRPr lang="zh-CN" altLang="zh-CN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</a:t>
            </a:r>
            <a:r>
              <a:rPr lang="en-US" altLang="zh-CN" sz="1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phone_rule</a:t>
            </a:r>
            <a:r>
              <a:rPr lang="en-US" altLang="zh-CN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</a:t>
            </a:r>
            <a:r>
              <a:rPr lang="en-US" altLang="zh-CN" sz="1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re.compile</a:t>
            </a:r>
            <a:r>
              <a:rPr lang="en-US" altLang="zh-CN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('1\d{10}')</a:t>
            </a:r>
            <a:endParaRPr lang="zh-CN" altLang="zh-CN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</a:t>
            </a:r>
            <a:r>
              <a:rPr lang="en-US" altLang="zh-CN" sz="1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phone_num</a:t>
            </a:r>
            <a:r>
              <a:rPr lang="en-US" altLang="zh-CN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input('</a:t>
            </a:r>
            <a:r>
              <a:rPr lang="zh-CN" altLang="zh-CN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请输入一个手机号</a:t>
            </a:r>
            <a:r>
              <a:rPr lang="en-US" altLang="zh-CN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')    #</a:t>
            </a:r>
            <a:r>
              <a:rPr lang="zh-CN" altLang="zh-CN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通过规则去匹配字符串</a:t>
            </a:r>
            <a:endParaRPr lang="zh-CN" altLang="zh-CN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sample_result3 = </a:t>
            </a:r>
            <a:r>
              <a:rPr lang="en-US" altLang="zh-CN" sz="1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phone_rule.search</a:t>
            </a:r>
            <a:r>
              <a:rPr lang="en-US" altLang="zh-CN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altLang="zh-CN" sz="1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phone_num</a:t>
            </a:r>
            <a:r>
              <a:rPr lang="en-US" altLang="zh-CN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zh-CN" altLang="zh-CN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if sample_result3 != None:</a:t>
            </a:r>
            <a:endParaRPr lang="zh-CN" altLang="zh-CN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print('</a:t>
            </a:r>
            <a:r>
              <a:rPr lang="zh-CN" altLang="zh-CN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这是一个手机号</a:t>
            </a:r>
            <a:r>
              <a:rPr lang="en-US" altLang="zh-CN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')</a:t>
            </a:r>
            <a:endParaRPr lang="zh-CN" altLang="zh-CN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else:</a:t>
            </a:r>
            <a:endParaRPr lang="zh-CN" altLang="zh-CN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print('</a:t>
            </a:r>
            <a:r>
              <a:rPr lang="zh-CN" altLang="zh-CN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这不是一个手机号</a:t>
            </a:r>
            <a:r>
              <a:rPr lang="en-US" altLang="zh-CN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')</a:t>
            </a:r>
            <a:endParaRPr lang="zh-CN" altLang="zh-CN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5.3 </a:t>
            </a:r>
            <a:r>
              <a:rPr lang="zh-CN" altLang="en-US" sz="2100" b="1" spc="225" dirty="0">
                <a:solidFill>
                  <a:prstClr val="white"/>
                </a:solidFill>
              </a:rPr>
              <a:t>实验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6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61546" y="702558"/>
            <a:ext cx="7094537" cy="544391"/>
          </a:xfrm>
        </p:spPr>
        <p:txBody>
          <a:bodyPr/>
          <a:lstStyle/>
          <a:p>
            <a:r>
              <a:rPr lang="en-US" altLang="zh-CN" dirty="0"/>
              <a:t>5.3.2 </a:t>
            </a:r>
            <a:r>
              <a:rPr lang="zh-CN" altLang="en-US" dirty="0"/>
              <a:t>正则表达式的使用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3954780" y="3570119"/>
            <a:ext cx="476402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请输入一个手机号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12312345678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这是一个手机号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 finished with exit code 0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请输入一个手机号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24781131451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这不是一个手机号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 finished with exit code 0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246185" y="1719251"/>
            <a:ext cx="8600049" cy="3419498"/>
          </a:xfrm>
        </p:spPr>
        <p:txBody>
          <a:bodyPr>
            <a:normAutofit/>
          </a:bodyPr>
          <a:lstStyle/>
          <a:p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用两种方式写出一个正则表达式匹配字符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'Python123'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中的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'Python'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并输出字符串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'Python'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import re                          #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导入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包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sample_regu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re.compile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('Python')  #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定义正则表达式规则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sample_result4 = 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sample_regu.match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('Python123')  #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用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match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方式匹配字符串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print(sample_result4.group())         #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用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search</a:t>
            </a:r>
            <a:r>
              <a:rPr lang="zh-CN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方式匹配字符串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sample_result5 = </a:t>
            </a:r>
            <a:r>
              <a:rPr lang="en-US" altLang="zh-CN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sample_regu.search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('Python123')</a:t>
            </a:r>
            <a:endParaRPr lang="zh-CN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atinLnBrk="1"/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print(sample_result5.group())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5.3 </a:t>
            </a:r>
            <a:r>
              <a:rPr lang="zh-CN" altLang="en-US" sz="2100" b="1" spc="225" dirty="0">
                <a:solidFill>
                  <a:prstClr val="white"/>
                </a:solidFill>
              </a:rPr>
              <a:t>实验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6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61546" y="702558"/>
            <a:ext cx="7094537" cy="544391"/>
          </a:xfrm>
        </p:spPr>
        <p:txBody>
          <a:bodyPr/>
          <a:lstStyle/>
          <a:p>
            <a:r>
              <a:rPr lang="en-US" altLang="zh-CN" dirty="0"/>
              <a:t>5.3.3 </a:t>
            </a:r>
            <a:r>
              <a:rPr lang="zh-CN" altLang="en-US" dirty="0"/>
              <a:t>使用</a:t>
            </a:r>
            <a:r>
              <a:rPr lang="en-US" altLang="zh-CN" dirty="0"/>
              <a:t>re</a:t>
            </a:r>
            <a:r>
              <a:rPr lang="zh-CN" altLang="en-US" dirty="0"/>
              <a:t>模块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0"/>
          <p:cNvSpPr/>
          <p:nvPr/>
        </p:nvSpPr>
        <p:spPr>
          <a:xfrm>
            <a:off x="1735667" y="4187138"/>
            <a:ext cx="5720862" cy="4111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第五章  字符串与正则表达式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1920875" y="2782544"/>
            <a:ext cx="5011738" cy="411163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en-US" altLang="zh-CN" dirty="0"/>
              <a:t>5.2 </a:t>
            </a:r>
            <a:r>
              <a:rPr lang="zh-CN" altLang="en-US" dirty="0"/>
              <a:t>正则表达式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6"/>
          </p:nvPr>
        </p:nvSpPr>
        <p:spPr>
          <a:xfrm>
            <a:off x="1920875" y="3498077"/>
            <a:ext cx="5011738" cy="411163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en-US" altLang="zh-CN" dirty="0"/>
              <a:t>5.3 </a:t>
            </a:r>
            <a:r>
              <a:rPr lang="zh-CN" altLang="en-US" dirty="0">
                <a:effectLst/>
              </a:rPr>
              <a:t>实验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4294967295"/>
          </p:nvPr>
        </p:nvSpPr>
        <p:spPr>
          <a:xfrm>
            <a:off x="1920875" y="4939158"/>
            <a:ext cx="5011738" cy="411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/>
              <a:t>5.5 </a:t>
            </a:r>
            <a:r>
              <a:rPr lang="zh-CN" altLang="en-US" sz="2000" dirty="0"/>
              <a:t>习题</a:t>
            </a:r>
            <a:endParaRPr lang="zh-CN" altLang="en-US" sz="2000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1920875" y="4205959"/>
            <a:ext cx="5011738" cy="411163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en-US" altLang="zh-CN" dirty="0">
                <a:solidFill>
                  <a:schemeClr val="bg1"/>
                </a:solidFill>
                <a:effectLst/>
              </a:rPr>
              <a:t>5.4 </a:t>
            </a:r>
            <a:r>
              <a:rPr lang="zh-CN" altLang="en-US" dirty="0">
                <a:solidFill>
                  <a:schemeClr val="bg1"/>
                </a:solidFill>
              </a:rPr>
              <a:t>小结</a:t>
            </a:r>
            <a:endParaRPr lang="zh-CN" alt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37593" y="2052674"/>
            <a:ext cx="31611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 5.1 </a:t>
            </a:r>
            <a:r>
              <a:rPr lang="zh-CN" altLang="en-US" sz="2000" dirty="0"/>
              <a:t>字符串</a:t>
            </a:r>
            <a:endParaRPr lang="zh-CN" altLang="en-US" sz="2000" dirty="0"/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798577" y="1737360"/>
            <a:ext cx="7760208" cy="2846832"/>
          </a:xfrm>
        </p:spPr>
        <p:txBody>
          <a:bodyPr>
            <a:normAutofit/>
          </a:bodyPr>
          <a:lstStyle/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本章首先讲解了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字符串概念，字符串的基本操作；其次是字符串的格式化，主要的格式化符号、格式化元组；还有操作字符串的基本方法，这些符号和方法在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Python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的开发中会被经常使用到。之后，我们学习了正则表达式，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模块和正则表达式的基本表示符号，这些符号可以帮助简化正则表达式。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正则表达式的用途非常广泛，几乎任何编程语言都可以使用到它，所以学好正则表达式，对于提高自己的编程能力有非常重要的作用。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5.5 </a:t>
            </a:r>
            <a:r>
              <a:rPr lang="zh-CN" altLang="en-US" sz="2100" b="1" spc="225" dirty="0">
                <a:solidFill>
                  <a:prstClr val="white"/>
                </a:solidFill>
              </a:rPr>
              <a:t>小结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0"/>
          <p:cNvSpPr/>
          <p:nvPr/>
        </p:nvSpPr>
        <p:spPr>
          <a:xfrm>
            <a:off x="1741763" y="4913841"/>
            <a:ext cx="5720862" cy="4111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第五章  字符串与正则表达式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1920875" y="2782544"/>
            <a:ext cx="5011738" cy="411163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en-US" altLang="zh-CN" sz="2000" dirty="0"/>
              <a:t>5.2 </a:t>
            </a:r>
            <a:r>
              <a:rPr lang="zh-CN" altLang="en-US" sz="2000" dirty="0"/>
              <a:t>正则表达式</a:t>
            </a:r>
            <a:endParaRPr lang="zh-CN" altLang="en-US" sz="2000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6"/>
          </p:nvPr>
        </p:nvSpPr>
        <p:spPr>
          <a:xfrm>
            <a:off x="1920875" y="3498077"/>
            <a:ext cx="5011738" cy="411163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en-US" altLang="zh-CN" sz="2000" dirty="0"/>
              <a:t>5.3 </a:t>
            </a:r>
            <a:r>
              <a:rPr lang="zh-CN" altLang="en-US" sz="2000" dirty="0">
                <a:effectLst/>
              </a:rPr>
              <a:t>实验</a:t>
            </a:r>
            <a:endParaRPr lang="zh-CN" altLang="en-US" sz="2000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4294967295"/>
          </p:nvPr>
        </p:nvSpPr>
        <p:spPr>
          <a:xfrm>
            <a:off x="1920875" y="4939158"/>
            <a:ext cx="5011738" cy="411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>
                <a:solidFill>
                  <a:schemeClr val="bg1"/>
                </a:solidFill>
              </a:rPr>
              <a:t>5.5 </a:t>
            </a:r>
            <a:r>
              <a:rPr lang="zh-CN" altLang="en-US" sz="2000" dirty="0">
                <a:solidFill>
                  <a:schemeClr val="bg1"/>
                </a:solidFill>
              </a:rPr>
              <a:t>习题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1920875" y="4205959"/>
            <a:ext cx="5011738" cy="411163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en-US" altLang="zh-CN" sz="2000" dirty="0">
                <a:effectLst/>
              </a:rPr>
              <a:t>5.4 </a:t>
            </a:r>
            <a:r>
              <a:rPr lang="zh-CN" altLang="en-US" sz="2000" dirty="0"/>
              <a:t>小结</a:t>
            </a:r>
            <a:endParaRPr lang="zh-CN" altLang="en-US" sz="2000" dirty="0">
              <a:effectLst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37593" y="2052674"/>
            <a:ext cx="46348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 5.1 </a:t>
            </a:r>
            <a:r>
              <a:rPr lang="zh-CN" altLang="en-US" sz="2000" dirty="0"/>
              <a:t>字符串</a:t>
            </a:r>
            <a:endParaRPr lang="zh-CN" altLang="en-US" sz="2000" dirty="0"/>
          </a:p>
        </p:txBody>
      </p:sp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14605" y="-22225"/>
            <a:ext cx="9169400" cy="68795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29833" y="1736170"/>
            <a:ext cx="7342439" cy="5028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pc="225" dirty="0">
                <a:solidFill>
                  <a:prstClr val="white"/>
                </a:solidFill>
              </a:rPr>
              <a:t>一、单项选择题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1</a:t>
            </a:r>
            <a:r>
              <a:rPr lang="zh-CN" altLang="en-US" spc="225" dirty="0">
                <a:solidFill>
                  <a:prstClr val="white"/>
                </a:solidFill>
              </a:rPr>
              <a:t>、以下那个方法可以查看字符串的长度（ ）。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A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>
                <a:solidFill>
                  <a:prstClr val="white"/>
                </a:solidFill>
              </a:rPr>
              <a:t>length()    B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 err="1">
                <a:solidFill>
                  <a:prstClr val="white"/>
                </a:solidFill>
              </a:rPr>
              <a:t>len</a:t>
            </a:r>
            <a:r>
              <a:rPr lang="en-US" altLang="zh-CN" spc="225" dirty="0">
                <a:solidFill>
                  <a:prstClr val="white"/>
                </a:solidFill>
              </a:rPr>
              <a:t>()    C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 err="1">
                <a:solidFill>
                  <a:prstClr val="white"/>
                </a:solidFill>
              </a:rPr>
              <a:t>lenth</a:t>
            </a:r>
            <a:r>
              <a:rPr lang="en-US" altLang="zh-CN" spc="225" dirty="0">
                <a:solidFill>
                  <a:prstClr val="white"/>
                </a:solidFill>
              </a:rPr>
              <a:t>()   D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 err="1">
                <a:solidFill>
                  <a:prstClr val="white"/>
                </a:solidFill>
              </a:rPr>
              <a:t>lan</a:t>
            </a:r>
            <a:r>
              <a:rPr lang="en-US" altLang="zh-CN" spc="225" dirty="0">
                <a:solidFill>
                  <a:prstClr val="white"/>
                </a:solidFill>
              </a:rPr>
              <a:t>( )</a:t>
            </a:r>
            <a:endParaRPr lang="en-US" altLang="zh-CN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2</a:t>
            </a:r>
            <a:r>
              <a:rPr lang="zh-CN" altLang="en-US" spc="225" dirty="0">
                <a:solidFill>
                  <a:prstClr val="white"/>
                </a:solidFill>
              </a:rPr>
              <a:t>、下列关于字符串索引说法正确的是（ ）。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A</a:t>
            </a:r>
            <a:r>
              <a:rPr lang="zh-CN" altLang="en-US" spc="225" dirty="0">
                <a:solidFill>
                  <a:prstClr val="white"/>
                </a:solidFill>
              </a:rPr>
              <a:t>．字符串中的第一个字符是索引</a:t>
            </a:r>
            <a:r>
              <a:rPr lang="en-US" altLang="zh-CN" spc="225" dirty="0">
                <a:solidFill>
                  <a:prstClr val="white"/>
                </a:solidFill>
              </a:rPr>
              <a:t>0    B</a:t>
            </a:r>
            <a:r>
              <a:rPr lang="zh-CN" altLang="en-US" spc="225" dirty="0">
                <a:solidFill>
                  <a:prstClr val="white"/>
                </a:solidFill>
              </a:rPr>
              <a:t>．索引不是连续的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C</a:t>
            </a:r>
            <a:r>
              <a:rPr lang="zh-CN" altLang="en-US" spc="225" dirty="0">
                <a:solidFill>
                  <a:prstClr val="white"/>
                </a:solidFill>
              </a:rPr>
              <a:t>．索引的长度就是字符串的长度      </a:t>
            </a:r>
            <a:r>
              <a:rPr lang="en-US" altLang="zh-CN" spc="225" dirty="0">
                <a:solidFill>
                  <a:prstClr val="white"/>
                </a:solidFill>
              </a:rPr>
              <a:t>D</a:t>
            </a:r>
            <a:r>
              <a:rPr lang="zh-CN" altLang="en-US" spc="225" dirty="0">
                <a:solidFill>
                  <a:prstClr val="white"/>
                </a:solidFill>
              </a:rPr>
              <a:t>．索引是从</a:t>
            </a:r>
            <a:r>
              <a:rPr lang="en-US" altLang="zh-CN" spc="225" dirty="0">
                <a:solidFill>
                  <a:prstClr val="white"/>
                </a:solidFill>
              </a:rPr>
              <a:t>1</a:t>
            </a:r>
            <a:r>
              <a:rPr lang="zh-CN" altLang="en-US" spc="225" dirty="0">
                <a:solidFill>
                  <a:prstClr val="white"/>
                </a:solidFill>
              </a:rPr>
              <a:t>开始的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3</a:t>
            </a:r>
            <a:r>
              <a:rPr lang="zh-CN" altLang="en-US" spc="225" dirty="0">
                <a:solidFill>
                  <a:prstClr val="white"/>
                </a:solidFill>
              </a:rPr>
              <a:t>、在</a:t>
            </a:r>
            <a:r>
              <a:rPr lang="en-US" altLang="zh-CN" spc="225" dirty="0">
                <a:solidFill>
                  <a:prstClr val="white"/>
                </a:solidFill>
              </a:rPr>
              <a:t>Python</a:t>
            </a:r>
            <a:r>
              <a:rPr lang="zh-CN" altLang="en-US" spc="225" dirty="0">
                <a:solidFill>
                  <a:prstClr val="white"/>
                </a:solidFill>
              </a:rPr>
              <a:t>的正则表达式</a:t>
            </a:r>
            <a:r>
              <a:rPr lang="en-US" altLang="zh-CN" spc="225" dirty="0">
                <a:solidFill>
                  <a:prstClr val="white"/>
                </a:solidFill>
              </a:rPr>
              <a:t>re</a:t>
            </a:r>
            <a:r>
              <a:rPr lang="zh-CN" altLang="en-US" spc="225" dirty="0">
                <a:solidFill>
                  <a:prstClr val="white"/>
                </a:solidFill>
              </a:rPr>
              <a:t>模块中关于</a:t>
            </a:r>
            <a:r>
              <a:rPr lang="en-US" altLang="zh-CN" spc="225" dirty="0">
                <a:solidFill>
                  <a:prstClr val="white"/>
                </a:solidFill>
              </a:rPr>
              <a:t>search()</a:t>
            </a:r>
            <a:r>
              <a:rPr lang="zh-CN" altLang="en-US" spc="225" dirty="0">
                <a:solidFill>
                  <a:prstClr val="white"/>
                </a:solidFill>
              </a:rPr>
              <a:t>和</a:t>
            </a:r>
            <a:r>
              <a:rPr lang="en-US" altLang="zh-CN" spc="225" dirty="0">
                <a:solidFill>
                  <a:prstClr val="white"/>
                </a:solidFill>
              </a:rPr>
              <a:t>match()</a:t>
            </a:r>
            <a:r>
              <a:rPr lang="zh-CN" altLang="en-US" spc="225" dirty="0">
                <a:solidFill>
                  <a:prstClr val="white"/>
                </a:solidFill>
              </a:rPr>
              <a:t>方法说法正确的是（ ）。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A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>
                <a:solidFill>
                  <a:prstClr val="white"/>
                </a:solidFill>
              </a:rPr>
              <a:t>search()</a:t>
            </a:r>
            <a:r>
              <a:rPr lang="zh-CN" altLang="en-US" spc="225" dirty="0">
                <a:solidFill>
                  <a:prstClr val="white"/>
                </a:solidFill>
              </a:rPr>
              <a:t>只能够匹配字符串起始位置的字符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B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>
                <a:solidFill>
                  <a:prstClr val="white"/>
                </a:solidFill>
              </a:rPr>
              <a:t>match()</a:t>
            </a:r>
            <a:r>
              <a:rPr lang="zh-CN" altLang="en-US" spc="225" dirty="0">
                <a:solidFill>
                  <a:prstClr val="white"/>
                </a:solidFill>
              </a:rPr>
              <a:t>能够匹配任意位置的字符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C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>
                <a:solidFill>
                  <a:prstClr val="white"/>
                </a:solidFill>
              </a:rPr>
              <a:t>search()</a:t>
            </a:r>
            <a:r>
              <a:rPr lang="zh-CN" altLang="en-US" spc="225" dirty="0">
                <a:solidFill>
                  <a:prstClr val="white"/>
                </a:solidFill>
              </a:rPr>
              <a:t>匹配成功后直接返回匹配的字符串</a:t>
            </a:r>
            <a:endParaRPr lang="zh-CN" altLang="en-US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pc="225" dirty="0">
                <a:solidFill>
                  <a:prstClr val="white"/>
                </a:solidFill>
              </a:rPr>
              <a:t>D</a:t>
            </a:r>
            <a:r>
              <a:rPr lang="zh-CN" altLang="en-US" spc="225" dirty="0">
                <a:solidFill>
                  <a:prstClr val="white"/>
                </a:solidFill>
              </a:rPr>
              <a:t>．</a:t>
            </a:r>
            <a:r>
              <a:rPr lang="en-US" altLang="zh-CN" spc="225" dirty="0">
                <a:solidFill>
                  <a:prstClr val="white"/>
                </a:solidFill>
              </a:rPr>
              <a:t>search()</a:t>
            </a:r>
            <a:r>
              <a:rPr lang="zh-CN" altLang="en-US" spc="225" dirty="0">
                <a:solidFill>
                  <a:prstClr val="white"/>
                </a:solidFill>
              </a:rPr>
              <a:t>能够匹配任意位置的字符</a:t>
            </a:r>
            <a:endParaRPr lang="zh-CN" altLang="en-US" spc="225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072" y="1012685"/>
            <a:ext cx="15544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615012"/>
            <a:ext cx="1523495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697007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14605" y="-22225"/>
            <a:ext cx="9169400" cy="68795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92200" y="2116796"/>
            <a:ext cx="7961879" cy="3912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spc="225" dirty="0">
                <a:solidFill>
                  <a:prstClr val="white"/>
                </a:solidFill>
              </a:rPr>
              <a:t>二、填空题</a:t>
            </a:r>
            <a:endParaRPr lang="zh-CN" altLang="en-US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100" spc="225" dirty="0">
                <a:solidFill>
                  <a:prstClr val="white"/>
                </a:solidFill>
              </a:rPr>
              <a:t>表达式</a:t>
            </a:r>
            <a:r>
              <a:rPr lang="en-US" altLang="zh-CN" sz="2100" spc="225" dirty="0">
                <a:solidFill>
                  <a:prstClr val="white"/>
                </a:solidFill>
              </a:rPr>
              <a:t>'Life is short!' [-5]</a:t>
            </a:r>
            <a:r>
              <a:rPr lang="zh-CN" altLang="en-US" sz="2100" spc="225" dirty="0">
                <a:solidFill>
                  <a:prstClr val="white"/>
                </a:solidFill>
              </a:rPr>
              <a:t>的值为</a:t>
            </a:r>
            <a:r>
              <a:rPr lang="en-US" altLang="zh-CN" sz="2100" spc="225" dirty="0">
                <a:solidFill>
                  <a:prstClr val="white"/>
                </a:solidFill>
              </a:rPr>
              <a:t>_________</a:t>
            </a:r>
            <a:r>
              <a:rPr lang="zh-CN" altLang="en-US" sz="2100" spc="225" dirty="0">
                <a:solidFill>
                  <a:prstClr val="white"/>
                </a:solidFill>
              </a:rPr>
              <a:t>。</a:t>
            </a:r>
            <a:endParaRPr lang="zh-CN" altLang="en-US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100" spc="225" dirty="0">
                <a:solidFill>
                  <a:prstClr val="white"/>
                </a:solidFill>
              </a:rPr>
              <a:t>表达式</a:t>
            </a:r>
            <a:r>
              <a:rPr lang="en-US" altLang="zh-CN" sz="2100" spc="225" dirty="0">
                <a:solidFill>
                  <a:prstClr val="white"/>
                </a:solidFill>
              </a:rPr>
              <a:t>'Life is short!' [0:-5]</a:t>
            </a:r>
            <a:r>
              <a:rPr lang="zh-CN" altLang="en-US" sz="2100" spc="225" dirty="0">
                <a:solidFill>
                  <a:prstClr val="white"/>
                </a:solidFill>
              </a:rPr>
              <a:t>的值为</a:t>
            </a:r>
            <a:r>
              <a:rPr lang="en-US" altLang="zh-CN" sz="2100" spc="225" dirty="0">
                <a:solidFill>
                  <a:prstClr val="white"/>
                </a:solidFill>
              </a:rPr>
              <a:t>__________</a:t>
            </a:r>
            <a:r>
              <a:rPr lang="zh-CN" altLang="en-US" sz="2100" spc="225" dirty="0">
                <a:solidFill>
                  <a:prstClr val="white"/>
                </a:solidFill>
              </a:rPr>
              <a:t>。</a:t>
            </a:r>
            <a:endParaRPr lang="zh-CN" altLang="en-US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100" spc="225" dirty="0">
                <a:solidFill>
                  <a:prstClr val="white"/>
                </a:solidFill>
              </a:rPr>
              <a:t>表达式</a:t>
            </a:r>
            <a:r>
              <a:rPr lang="en-US" altLang="zh-CN" sz="2100" spc="225" dirty="0">
                <a:solidFill>
                  <a:prstClr val="white"/>
                </a:solidFill>
              </a:rPr>
              <a:t>'Life is short!' [-5:]</a:t>
            </a:r>
            <a:r>
              <a:rPr lang="zh-CN" altLang="en-US" sz="2100" spc="225" dirty="0">
                <a:solidFill>
                  <a:prstClr val="white"/>
                </a:solidFill>
              </a:rPr>
              <a:t>的值为</a:t>
            </a:r>
            <a:r>
              <a:rPr lang="en-US" altLang="zh-CN" sz="2100" spc="225" dirty="0">
                <a:solidFill>
                  <a:prstClr val="white"/>
                </a:solidFill>
              </a:rPr>
              <a:t>__________</a:t>
            </a:r>
            <a:r>
              <a:rPr lang="zh-CN" altLang="en-US" sz="2100" spc="225" dirty="0">
                <a:solidFill>
                  <a:prstClr val="white"/>
                </a:solidFill>
              </a:rPr>
              <a:t>。</a:t>
            </a:r>
            <a:endParaRPr lang="zh-CN" altLang="en-US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100" spc="225" dirty="0">
                <a:solidFill>
                  <a:prstClr val="white"/>
                </a:solidFill>
              </a:rPr>
              <a:t>表达式</a:t>
            </a:r>
            <a:r>
              <a:rPr lang="en-US" altLang="zh-CN" sz="2100" spc="225" dirty="0">
                <a:solidFill>
                  <a:prstClr val="white"/>
                </a:solidFill>
              </a:rPr>
              <a:t>'Life is short!' [::-1]</a:t>
            </a:r>
            <a:r>
              <a:rPr lang="zh-CN" altLang="en-US" sz="2100" spc="225" dirty="0">
                <a:solidFill>
                  <a:prstClr val="white"/>
                </a:solidFill>
              </a:rPr>
              <a:t>的值为</a:t>
            </a:r>
            <a:r>
              <a:rPr lang="en-US" altLang="zh-CN" sz="2100" spc="225" dirty="0">
                <a:solidFill>
                  <a:prstClr val="white"/>
                </a:solidFill>
              </a:rPr>
              <a:t>__________</a:t>
            </a:r>
            <a:r>
              <a:rPr lang="zh-CN" altLang="en-US" sz="2100" spc="225" dirty="0">
                <a:solidFill>
                  <a:prstClr val="white"/>
                </a:solidFill>
              </a:rPr>
              <a:t>。</a:t>
            </a:r>
            <a:endParaRPr lang="zh-CN" altLang="en-US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100" spc="225" dirty="0">
                <a:solidFill>
                  <a:prstClr val="white"/>
                </a:solidFill>
              </a:rPr>
              <a:t>表达式</a:t>
            </a:r>
            <a:r>
              <a:rPr lang="en-US" altLang="zh-CN" sz="2100" spc="225" dirty="0">
                <a:solidFill>
                  <a:prstClr val="white"/>
                </a:solidFill>
              </a:rPr>
              <a:t>'1,2, '*3</a:t>
            </a:r>
            <a:r>
              <a:rPr lang="zh-CN" altLang="en-US" sz="2100" spc="225" dirty="0">
                <a:solidFill>
                  <a:prstClr val="white"/>
                </a:solidFill>
              </a:rPr>
              <a:t>的值为</a:t>
            </a:r>
            <a:r>
              <a:rPr lang="en-US" altLang="zh-CN" sz="2100" spc="225" dirty="0">
                <a:solidFill>
                  <a:prstClr val="white"/>
                </a:solidFill>
              </a:rPr>
              <a:t>__________</a:t>
            </a:r>
            <a:r>
              <a:rPr lang="zh-CN" altLang="en-US" sz="2100" spc="225" dirty="0">
                <a:solidFill>
                  <a:prstClr val="white"/>
                </a:solidFill>
              </a:rPr>
              <a:t>。</a:t>
            </a:r>
            <a:endParaRPr lang="zh-CN" altLang="en-US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100" spc="225" dirty="0">
                <a:solidFill>
                  <a:prstClr val="white"/>
                </a:solidFill>
              </a:rPr>
              <a:t>代码</a:t>
            </a:r>
            <a:r>
              <a:rPr lang="en-US" altLang="zh-CN" sz="2100" spc="225" dirty="0">
                <a:solidFill>
                  <a:prstClr val="white"/>
                </a:solidFill>
              </a:rPr>
              <a:t>print(</a:t>
            </a:r>
            <a:r>
              <a:rPr lang="en-US" altLang="zh-CN" sz="2100" spc="225" dirty="0" err="1">
                <a:solidFill>
                  <a:prstClr val="white"/>
                </a:solidFill>
              </a:rPr>
              <a:t>re.match</a:t>
            </a:r>
            <a:r>
              <a:rPr lang="en-US" altLang="zh-CN" sz="2100" spc="225" dirty="0">
                <a:solidFill>
                  <a:prstClr val="white"/>
                </a:solidFill>
              </a:rPr>
              <a:t>('[a-</a:t>
            </a:r>
            <a:r>
              <a:rPr lang="en-US" altLang="zh-CN" sz="2100" spc="225" dirty="0" err="1">
                <a:solidFill>
                  <a:prstClr val="white"/>
                </a:solidFill>
              </a:rPr>
              <a:t>zA</a:t>
            </a:r>
            <a:r>
              <a:rPr lang="en-US" altLang="zh-CN" sz="2100" spc="225" dirty="0">
                <a:solidFill>
                  <a:prstClr val="white"/>
                </a:solidFill>
              </a:rPr>
              <a:t>-Z]+$','abcdEGF000'))</a:t>
            </a:r>
            <a:r>
              <a:rPr lang="zh-CN" altLang="en-US" sz="2100" spc="225" dirty="0">
                <a:solidFill>
                  <a:prstClr val="white"/>
                </a:solidFill>
              </a:rPr>
              <a:t>的输出结果为</a:t>
            </a:r>
            <a:r>
              <a:rPr lang="en-US" altLang="zh-CN" sz="2100" spc="225" dirty="0">
                <a:solidFill>
                  <a:prstClr val="white"/>
                </a:solidFill>
              </a:rPr>
              <a:t>______</a:t>
            </a:r>
            <a:r>
              <a:rPr lang="zh-CN" altLang="en-US" sz="2100" spc="225" dirty="0">
                <a:solidFill>
                  <a:prstClr val="white"/>
                </a:solidFill>
              </a:rPr>
              <a:t>。</a:t>
            </a:r>
            <a:endParaRPr lang="zh-CN" altLang="en-US" sz="2100" spc="225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072" y="1012685"/>
            <a:ext cx="15544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615012"/>
            <a:ext cx="1523495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697007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14605" y="-22225"/>
            <a:ext cx="9169400" cy="687959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92200" y="2116796"/>
            <a:ext cx="7961879" cy="3912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spc="225" dirty="0">
                <a:solidFill>
                  <a:prstClr val="white"/>
                </a:solidFill>
              </a:rPr>
              <a:t>三、编程题</a:t>
            </a:r>
            <a:endParaRPr lang="zh-CN" altLang="en-US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1. </a:t>
            </a:r>
            <a:r>
              <a:rPr lang="zh-CN" altLang="en-US" sz="2100" spc="225" dirty="0">
                <a:solidFill>
                  <a:prstClr val="white"/>
                </a:solidFill>
              </a:rPr>
              <a:t>将字符串</a:t>
            </a:r>
            <a:r>
              <a:rPr lang="en-US" altLang="zh-CN" sz="2100" spc="225" dirty="0">
                <a:solidFill>
                  <a:prstClr val="white"/>
                </a:solidFill>
              </a:rPr>
              <a:t>'</a:t>
            </a:r>
            <a:r>
              <a:rPr lang="en-US" altLang="zh-CN" sz="2100" spc="225" dirty="0" err="1">
                <a:solidFill>
                  <a:prstClr val="white"/>
                </a:solidFill>
              </a:rPr>
              <a:t>abcdefg</a:t>
            </a:r>
            <a:r>
              <a:rPr lang="en-US" altLang="zh-CN" sz="2100" spc="225" dirty="0">
                <a:solidFill>
                  <a:prstClr val="white"/>
                </a:solidFill>
              </a:rPr>
              <a:t>' </a:t>
            </a:r>
            <a:r>
              <a:rPr lang="zh-CN" altLang="en-US" sz="2100" spc="225" dirty="0">
                <a:solidFill>
                  <a:prstClr val="white"/>
                </a:solidFill>
              </a:rPr>
              <a:t>使用函数的方式进行倒叙输出。</a:t>
            </a:r>
            <a:endParaRPr lang="zh-CN" altLang="en-US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2. </a:t>
            </a:r>
            <a:r>
              <a:rPr lang="zh-CN" altLang="en-US" sz="2100" spc="225" dirty="0">
                <a:solidFill>
                  <a:prstClr val="white"/>
                </a:solidFill>
              </a:rPr>
              <a:t>在我们生活中节假日的问候是必不可少的，请使用字符串格式化的方式写一个新年问候语模板。</a:t>
            </a:r>
            <a:endParaRPr lang="zh-CN" altLang="en-US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 dirty="0">
                <a:solidFill>
                  <a:prstClr val="white"/>
                </a:solidFill>
              </a:rPr>
              <a:t>3. </a:t>
            </a:r>
            <a:r>
              <a:rPr lang="zh-CN" altLang="en-US" sz="2100" spc="225" dirty="0">
                <a:solidFill>
                  <a:prstClr val="white"/>
                </a:solidFill>
              </a:rPr>
              <a:t>写出能够匹配</a:t>
            </a:r>
            <a:r>
              <a:rPr lang="en-US" altLang="zh-CN" sz="2100" spc="225" dirty="0">
                <a:solidFill>
                  <a:prstClr val="white"/>
                </a:solidFill>
              </a:rPr>
              <a:t>163</a:t>
            </a:r>
            <a:r>
              <a:rPr lang="zh-CN" altLang="en-US" sz="2100" spc="225" dirty="0">
                <a:solidFill>
                  <a:prstClr val="white"/>
                </a:solidFill>
              </a:rPr>
              <a:t>邮箱（</a:t>
            </a:r>
            <a:r>
              <a:rPr lang="en-US" altLang="zh-CN" sz="2100" spc="225" dirty="0">
                <a:solidFill>
                  <a:prstClr val="white"/>
                </a:solidFill>
              </a:rPr>
              <a:t>@163.com</a:t>
            </a:r>
            <a:r>
              <a:rPr lang="zh-CN" altLang="en-US" sz="2100" spc="225" dirty="0">
                <a:solidFill>
                  <a:prstClr val="white"/>
                </a:solidFill>
              </a:rPr>
              <a:t>）的正则表达式。</a:t>
            </a:r>
            <a:endParaRPr lang="en-US" altLang="zh-CN" sz="2100" spc="225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endParaRPr lang="zh-CN" altLang="en-US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100" spc="225" dirty="0">
                <a:solidFill>
                  <a:prstClr val="white"/>
                </a:solidFill>
              </a:rPr>
              <a:t>四、简答题</a:t>
            </a:r>
            <a:endParaRPr lang="zh-CN" altLang="en-US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100" spc="225" dirty="0">
                <a:solidFill>
                  <a:prstClr val="white"/>
                </a:solidFill>
              </a:rPr>
              <a:t>简述</a:t>
            </a:r>
            <a:r>
              <a:rPr lang="en-US" altLang="zh-CN" sz="2100" spc="225" dirty="0">
                <a:solidFill>
                  <a:prstClr val="white"/>
                </a:solidFill>
              </a:rPr>
              <a:t>re</a:t>
            </a:r>
            <a:r>
              <a:rPr lang="zh-CN" altLang="en-US" sz="2100" spc="225" dirty="0">
                <a:solidFill>
                  <a:prstClr val="white"/>
                </a:solidFill>
              </a:rPr>
              <a:t>模块中</a:t>
            </a:r>
            <a:r>
              <a:rPr lang="en-US" altLang="zh-CN" sz="2100" spc="225" dirty="0" err="1">
                <a:solidFill>
                  <a:prstClr val="white"/>
                </a:solidFill>
              </a:rPr>
              <a:t>re.match</a:t>
            </a:r>
            <a:r>
              <a:rPr lang="en-US" altLang="zh-CN" sz="2100" spc="225" dirty="0">
                <a:solidFill>
                  <a:prstClr val="white"/>
                </a:solidFill>
              </a:rPr>
              <a:t>()</a:t>
            </a:r>
            <a:r>
              <a:rPr lang="zh-CN" altLang="en-US" sz="2100" spc="225" dirty="0">
                <a:solidFill>
                  <a:prstClr val="white"/>
                </a:solidFill>
              </a:rPr>
              <a:t>与</a:t>
            </a:r>
            <a:r>
              <a:rPr lang="en-US" altLang="zh-CN" sz="2100" spc="225" dirty="0" err="1">
                <a:solidFill>
                  <a:prstClr val="white"/>
                </a:solidFill>
              </a:rPr>
              <a:t>re.search</a:t>
            </a:r>
            <a:r>
              <a:rPr lang="en-US" altLang="zh-CN" sz="2100" spc="225" dirty="0">
                <a:solidFill>
                  <a:prstClr val="white"/>
                </a:solidFill>
              </a:rPr>
              <a:t>()</a:t>
            </a:r>
            <a:r>
              <a:rPr lang="zh-CN" altLang="en-US" sz="2100" spc="225" dirty="0">
                <a:solidFill>
                  <a:prstClr val="white"/>
                </a:solidFill>
              </a:rPr>
              <a:t>的区别。</a:t>
            </a:r>
            <a:endParaRPr lang="zh-CN" altLang="en-US" sz="2100" spc="225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072" y="1012685"/>
            <a:ext cx="15544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615012"/>
            <a:ext cx="1523495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697007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5.1.1 </a:t>
            </a:r>
            <a:r>
              <a:rPr lang="zh-CN" altLang="en-US" dirty="0"/>
              <a:t>创建字符串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987067" y="1441694"/>
            <a:ext cx="7264513" cy="239757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/>
              <a:t>创建字符串很简单，只要为变量分配一个值即可</a:t>
            </a:r>
            <a:endParaRPr lang="en-US" altLang="zh-CN" sz="1800" dirty="0"/>
          </a:p>
          <a:p>
            <a:pPr>
              <a:lnSpc>
                <a:spcPct val="150000"/>
              </a:lnSpc>
            </a:pPr>
            <a:endParaRPr lang="en-US" altLang="zh-CN" sz="1800" dirty="0"/>
          </a:p>
          <a:p>
            <a:pPr>
              <a:lnSpc>
                <a:spcPct val="150000"/>
              </a:lnSpc>
            </a:pPr>
            <a:r>
              <a:rPr lang="en-US" altLang="zh-CN" sz="1800" dirty="0"/>
              <a:t>&gt;&gt;&gt; var1 = 'Hello World!'</a:t>
            </a:r>
            <a:endParaRPr lang="en-US" altLang="zh-CN" sz="1800" dirty="0"/>
          </a:p>
          <a:p>
            <a:pPr>
              <a:lnSpc>
                <a:spcPct val="150000"/>
              </a:lnSpc>
            </a:pPr>
            <a:r>
              <a:rPr lang="en-US" altLang="zh-CN" sz="1800" dirty="0"/>
              <a:t>&gt;&gt;&gt; var2 = "Python </a:t>
            </a:r>
            <a:r>
              <a:rPr lang="en-US" altLang="zh-CN" sz="1800" dirty="0" err="1"/>
              <a:t>Runoob</a:t>
            </a:r>
            <a:r>
              <a:rPr lang="en-US" altLang="zh-CN" sz="1800" dirty="0"/>
              <a:t>"</a:t>
            </a:r>
            <a:endParaRPr lang="zh-CN" alt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5.1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4"/>
          </p:nvPr>
        </p:nvSpPr>
        <p:spPr>
          <a:xfrm>
            <a:off x="391257" y="1468071"/>
            <a:ext cx="7886700" cy="40449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zh-CN" dirty="0"/>
              <a:t>字符串中还有一种特殊的字符叫做转义字符，转义字符通常用于不能够直接输入的各种特殊字符。</a:t>
            </a:r>
            <a:r>
              <a:rPr lang="en-US" altLang="zh-CN" dirty="0"/>
              <a:t>Python</a:t>
            </a:r>
            <a:r>
              <a:rPr lang="zh-CN" altLang="zh-CN" dirty="0"/>
              <a:t>常用转义字符如表</a:t>
            </a:r>
            <a:r>
              <a:rPr lang="en-US" altLang="zh-CN" dirty="0"/>
              <a:t>5.1</a:t>
            </a:r>
            <a:r>
              <a:rPr lang="zh-CN" altLang="zh-CN" dirty="0"/>
              <a:t>所示：</a:t>
            </a:r>
            <a:endParaRPr lang="en-US" altLang="zh-CN" dirty="0"/>
          </a:p>
          <a:p>
            <a:pPr>
              <a:lnSpc>
                <a:spcPct val="150000"/>
              </a:lnSpc>
            </a:pPr>
            <a:endParaRPr lang="zh-CN" altLang="zh-CN" dirty="0"/>
          </a:p>
          <a:p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5.1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513907" y="2258750"/>
          <a:ext cx="6364465" cy="34941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7699"/>
                <a:gridCol w="5006766"/>
              </a:tblGrid>
              <a:tr h="314780"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转义字符</a:t>
                      </a:r>
                      <a:endParaRPr lang="zh-CN" sz="14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说明</a:t>
                      </a:r>
                      <a:endParaRPr lang="zh-CN" sz="14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39282"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\\</a:t>
                      </a:r>
                      <a:endParaRPr lang="zh-CN" sz="14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反斜线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39282"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\’</a:t>
                      </a:r>
                      <a:endParaRPr lang="zh-CN" sz="14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单引号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39282"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\’’</a:t>
                      </a:r>
                      <a:endParaRPr lang="zh-CN" sz="14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双引号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39282"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\a</a:t>
                      </a:r>
                      <a:endParaRPr lang="zh-CN" sz="14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响铃符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07937"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\b</a:t>
                      </a:r>
                      <a:endParaRPr lang="zh-CN" sz="14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退格符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39282"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\f</a:t>
                      </a:r>
                      <a:endParaRPr lang="zh-CN" sz="14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换页符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39282"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\n</a:t>
                      </a:r>
                      <a:endParaRPr lang="zh-CN" sz="14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换行符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39282"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\r</a:t>
                      </a:r>
                      <a:endParaRPr lang="zh-CN" sz="14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回车符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39282"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\t</a:t>
                      </a:r>
                      <a:endParaRPr lang="zh-CN" sz="14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水平制表符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39282"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\v</a:t>
                      </a:r>
                      <a:endParaRPr lang="zh-CN" sz="14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垂直制表符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39282"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\0</a:t>
                      </a:r>
                      <a:endParaRPr lang="zh-CN" sz="14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Null</a:t>
                      </a: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，空字符串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39282"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\000</a:t>
                      </a:r>
                      <a:endParaRPr lang="zh-CN" sz="14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以八进制表示的</a:t>
                      </a:r>
                      <a:r>
                        <a:rPr lang="en-US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ASCII</a:t>
                      </a:r>
                      <a:r>
                        <a:rPr lang="zh-CN" sz="1400" kern="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码对应符</a:t>
                      </a:r>
                      <a:endParaRPr lang="zh-CN" sz="1400" kern="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239282">
                <a:tc>
                  <a:txBody>
                    <a:bodyPr/>
                    <a:lstStyle/>
                    <a:p>
                      <a:pPr marL="114300" indent="266700" algn="ctr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\xhh</a:t>
                      </a:r>
                      <a:endParaRPr lang="zh-CN" sz="14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4300" indent="266700" algn="l">
                        <a:lnSpc>
                          <a:spcPts val="167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以十六进制表示的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ASCII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码对应符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970811" y="5801258"/>
            <a:ext cx="21755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表</a:t>
            </a: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5.1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用的转义字符</a:t>
            </a: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4052719" cy="361463"/>
          </a:xfrm>
        </p:spPr>
        <p:txBody>
          <a:bodyPr/>
          <a:lstStyle/>
          <a:p>
            <a:r>
              <a:rPr lang="en-US" altLang="zh-CN" dirty="0"/>
              <a:t>5.1.1 </a:t>
            </a:r>
            <a:r>
              <a:rPr lang="zh-CN" altLang="en-US" dirty="0"/>
              <a:t>创建字符串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sz="quarter" idx="14"/>
          </p:nvPr>
        </p:nvSpPr>
        <p:spPr>
          <a:xfrm>
            <a:off x="1054608" y="1423416"/>
            <a:ext cx="7174992" cy="401116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zh-CN" altLang="zh-CN" b="1" dirty="0">
                <a:solidFill>
                  <a:schemeClr val="accent5">
                    <a:lumMod val="75000"/>
                  </a:schemeClr>
                </a:solidFill>
              </a:rPr>
              <a:t>、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</a:rPr>
              <a:t>访问字符串中的值</a:t>
            </a:r>
            <a:endParaRPr lang="zh-CN" altLang="zh-CN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由于字符串是有序的数据类型，在取字符串中的字符时，可以将其索引（即：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index,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也被成为下标）放在方括号中来表示。代码示例如下：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var1 = 'Hello World!' 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print("var1[0]: ", var1[0])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运行结果如下：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var1[0]:  H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5.1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4052719" cy="361463"/>
          </a:xfrm>
        </p:spPr>
        <p:txBody>
          <a:bodyPr/>
          <a:lstStyle/>
          <a:p>
            <a:r>
              <a:rPr lang="en-US" altLang="zh-CN" dirty="0"/>
              <a:t>5.1.2 </a:t>
            </a:r>
            <a:r>
              <a:rPr lang="zh-CN" altLang="en-US" dirty="0"/>
              <a:t>使用字符串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23891" y="255004"/>
            <a:ext cx="3006969" cy="30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5" dirty="0">
                <a:solidFill>
                  <a:prstClr val="white"/>
                </a:solidFill>
              </a:rPr>
              <a:t>  第五章  字符串与正则表达式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sz="quarter" idx="14"/>
          </p:nvPr>
        </p:nvSpPr>
        <p:spPr>
          <a:xfrm>
            <a:off x="1054608" y="1423416"/>
            <a:ext cx="7174992" cy="401116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zh-CN" altLang="zh-CN" b="1" dirty="0">
                <a:solidFill>
                  <a:schemeClr val="accent5">
                    <a:lumMod val="75000"/>
                  </a:schemeClr>
                </a:solidFill>
              </a:rPr>
              <a:t>、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</a:rPr>
              <a:t>访问字符串中的值</a:t>
            </a:r>
            <a:endParaRPr lang="zh-CN" altLang="zh-CN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假设字符串中字符个数为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，字符的索引值从左向右以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开始，直到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n-1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；如果从右向左则是以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-1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开始，直到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-n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注意：因字符串是不可变的数据类型，虽然我们使用索引可以获得该位置上的字符，但是不能够通过该索引去修改对应的字符。例如：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var2 = "Great Python"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&gt;&gt;&gt; var2[0] = 'b'                    		#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修改字符串的第一个字符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Traceback (most recent call last):     	#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系统报错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File "&lt;pyshell#7&gt;", line 1, in &lt;module&gt;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var2[0] = 'b'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TypeError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'str' object does not support item assignment</a:t>
            </a:r>
            <a:endParaRPr lang="zh-CN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6185" y="105507"/>
            <a:ext cx="357846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5.1 </a:t>
            </a:r>
            <a:r>
              <a:rPr lang="zh-CN" altLang="en-US" sz="2100" b="1" spc="225" dirty="0">
                <a:solidFill>
                  <a:prstClr val="white"/>
                </a:solidFill>
              </a:rPr>
              <a:t>字符串</a:t>
            </a:r>
            <a:endParaRPr lang="en-US" altLang="zh-CN" sz="2100" b="1" spc="225" dirty="0">
              <a:solidFill>
                <a:prstClr val="white"/>
              </a:solidFill>
            </a:endParaRPr>
          </a:p>
        </p:txBody>
      </p:sp>
      <p:sp>
        <p:nvSpPr>
          <p:cNvPr id="6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92113" y="948743"/>
            <a:ext cx="4052719" cy="361463"/>
          </a:xfrm>
        </p:spPr>
        <p:txBody>
          <a:bodyPr/>
          <a:lstStyle/>
          <a:p>
            <a:r>
              <a:rPr lang="en-US" altLang="zh-CN" dirty="0"/>
              <a:t>5.1.2 </a:t>
            </a:r>
            <a:r>
              <a:rPr lang="zh-CN" altLang="en-US" dirty="0"/>
              <a:t>使用字符串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11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12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13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14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15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ags/tag16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7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8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2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22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23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24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25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6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7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8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29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p="http://schemas.openxmlformats.org/presentationml/2006/main">
  <p:tag name="COMMONDATA" val="eyJoZGlkIjoiYjIwNjE2ZjY1NGRkOTRjMzUzNTI5YzFjNDA4NzgzYzcifQ==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5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6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8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9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14630</Words>
  <Application>WPS 演示</Application>
  <PresentationFormat>全屏显示(4:3)</PresentationFormat>
  <Paragraphs>1081</Paragraphs>
  <Slides>60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60</vt:i4>
      </vt:variant>
    </vt:vector>
  </HeadingPairs>
  <TitlesOfParts>
    <vt:vector size="71" baseType="lpstr">
      <vt:lpstr>Arial</vt:lpstr>
      <vt:lpstr>宋体</vt:lpstr>
      <vt:lpstr>Wingdings</vt:lpstr>
      <vt:lpstr>黑体</vt:lpstr>
      <vt:lpstr>微软雅黑</vt:lpstr>
      <vt:lpstr>Times New Roman</vt:lpstr>
      <vt:lpstr>Times New Roman</vt:lpstr>
      <vt:lpstr>Arial Unicode MS</vt:lpstr>
      <vt:lpstr>Calibri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WPS_1656639296</cp:lastModifiedBy>
  <cp:revision>50</cp:revision>
  <dcterms:created xsi:type="dcterms:W3CDTF">2018-03-01T02:03:00Z</dcterms:created>
  <dcterms:modified xsi:type="dcterms:W3CDTF">2022-09-08T03:35:30Z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2052-11.1.0.12313</vt:lpwstr>
  </property>
  <property fmtid="{D5CDD505-2E9C-101B-9397-08002B2CF9AE}" pid="3" name="ICV">
    <vt:lpwstr>ADFB86123CA3434FAE95E03A1607FC9A</vt:lpwstr>
  </property>
</Properties>
</file>