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mf" ContentType="image/x-wm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54" r:id="rId3"/>
    <p:sldMasterId id="2147483658" r:id="rId4"/>
    <p:sldMasterId id="2147483662" r:id="rId5"/>
    <p:sldMasterId id="2147483666" r:id="rId6"/>
    <p:sldMasterId id="2147483671" r:id="rId7"/>
  </p:sldMasterIdLst>
  <p:notesMasterIdLst>
    <p:notesMasterId r:id="rId11"/>
  </p:notesMasterIdLst>
  <p:handoutMasterIdLst>
    <p:handoutMasterId r:id="rId119"/>
  </p:handoutMasterIdLst>
  <p:sldIdLst>
    <p:sldId id="586" r:id="rId8"/>
    <p:sldId id="820" r:id="rId9"/>
    <p:sldId id="611" r:id="rId10"/>
    <p:sldId id="314" r:id="rId12"/>
    <p:sldId id="859" r:id="rId13"/>
    <p:sldId id="945" r:id="rId14"/>
    <p:sldId id="852" r:id="rId15"/>
    <p:sldId id="934" r:id="rId16"/>
    <p:sldId id="593" r:id="rId17"/>
    <p:sldId id="862" r:id="rId18"/>
    <p:sldId id="853" r:id="rId19"/>
    <p:sldId id="914" r:id="rId20"/>
    <p:sldId id="915" r:id="rId21"/>
    <p:sldId id="917" r:id="rId22"/>
    <p:sldId id="935" r:id="rId23"/>
    <p:sldId id="757" r:id="rId24"/>
    <p:sldId id="758" r:id="rId25"/>
    <p:sldId id="919" r:id="rId26"/>
    <p:sldId id="920" r:id="rId27"/>
    <p:sldId id="946" r:id="rId28"/>
    <p:sldId id="921" r:id="rId29"/>
    <p:sldId id="922" r:id="rId30"/>
    <p:sldId id="947" r:id="rId31"/>
    <p:sldId id="923" r:id="rId32"/>
    <p:sldId id="924" r:id="rId33"/>
    <p:sldId id="948" r:id="rId34"/>
    <p:sldId id="949" r:id="rId35"/>
    <p:sldId id="950" r:id="rId36"/>
    <p:sldId id="951" r:id="rId37"/>
    <p:sldId id="952" r:id="rId38"/>
    <p:sldId id="953" r:id="rId39"/>
    <p:sldId id="954" r:id="rId40"/>
    <p:sldId id="955" r:id="rId41"/>
    <p:sldId id="956" r:id="rId42"/>
    <p:sldId id="937" r:id="rId43"/>
    <p:sldId id="903" r:id="rId44"/>
    <p:sldId id="925" r:id="rId45"/>
    <p:sldId id="957" r:id="rId46"/>
    <p:sldId id="927" r:id="rId47"/>
    <p:sldId id="958" r:id="rId48"/>
    <p:sldId id="959" r:id="rId49"/>
    <p:sldId id="960" r:id="rId50"/>
    <p:sldId id="961" r:id="rId51"/>
    <p:sldId id="962" r:id="rId52"/>
    <p:sldId id="963" r:id="rId53"/>
    <p:sldId id="938" r:id="rId54"/>
    <p:sldId id="964" r:id="rId55"/>
    <p:sldId id="932" r:id="rId56"/>
    <p:sldId id="965" r:id="rId57"/>
    <p:sldId id="966" r:id="rId58"/>
    <p:sldId id="967" r:id="rId59"/>
    <p:sldId id="968" r:id="rId60"/>
    <p:sldId id="969" r:id="rId61"/>
    <p:sldId id="970" r:id="rId62"/>
    <p:sldId id="971" r:id="rId63"/>
    <p:sldId id="972" r:id="rId64"/>
    <p:sldId id="1005" r:id="rId65"/>
    <p:sldId id="1006" r:id="rId66"/>
    <p:sldId id="1007" r:id="rId67"/>
    <p:sldId id="1009" r:id="rId68"/>
    <p:sldId id="1010" r:id="rId69"/>
    <p:sldId id="1011" r:id="rId70"/>
    <p:sldId id="1013" r:id="rId71"/>
    <p:sldId id="1014" r:id="rId72"/>
    <p:sldId id="1015" r:id="rId73"/>
    <p:sldId id="1016" r:id="rId74"/>
    <p:sldId id="1017" r:id="rId75"/>
    <p:sldId id="1018" r:id="rId76"/>
    <p:sldId id="1019" r:id="rId77"/>
    <p:sldId id="939" r:id="rId78"/>
    <p:sldId id="940" r:id="rId79"/>
    <p:sldId id="1021" r:id="rId80"/>
    <p:sldId id="1022" r:id="rId81"/>
    <p:sldId id="1023" r:id="rId82"/>
    <p:sldId id="941" r:id="rId83"/>
    <p:sldId id="942" r:id="rId84"/>
    <p:sldId id="1033" r:id="rId85"/>
    <p:sldId id="1034" r:id="rId86"/>
    <p:sldId id="1035" r:id="rId87"/>
    <p:sldId id="1036" r:id="rId88"/>
    <p:sldId id="1037" r:id="rId89"/>
    <p:sldId id="1038" r:id="rId90"/>
    <p:sldId id="1039" r:id="rId91"/>
    <p:sldId id="1040" r:id="rId92"/>
    <p:sldId id="1041" r:id="rId93"/>
    <p:sldId id="1042" r:id="rId94"/>
    <p:sldId id="1043" r:id="rId95"/>
    <p:sldId id="1044" r:id="rId96"/>
    <p:sldId id="1045" r:id="rId97"/>
    <p:sldId id="1046" r:id="rId98"/>
    <p:sldId id="1047" r:id="rId99"/>
    <p:sldId id="1048" r:id="rId100"/>
    <p:sldId id="1049" r:id="rId101"/>
    <p:sldId id="1050" r:id="rId102"/>
    <p:sldId id="1051" r:id="rId103"/>
    <p:sldId id="1052" r:id="rId104"/>
    <p:sldId id="1053" r:id="rId105"/>
    <p:sldId id="943" r:id="rId106"/>
    <p:sldId id="944" r:id="rId107"/>
    <p:sldId id="1055" r:id="rId108"/>
    <p:sldId id="1056" r:id="rId109"/>
    <p:sldId id="1057" r:id="rId110"/>
    <p:sldId id="1058" r:id="rId111"/>
    <p:sldId id="1059" r:id="rId112"/>
    <p:sldId id="1060" r:id="rId113"/>
    <p:sldId id="1061" r:id="rId114"/>
    <p:sldId id="1062" r:id="rId115"/>
    <p:sldId id="535" r:id="rId116"/>
    <p:sldId id="537" r:id="rId117"/>
    <p:sldId id="420" r:id="rId118"/>
  </p:sldIdLst>
  <p:sldSz cx="9144000" cy="6858000" type="screen4x3"/>
  <p:notesSz cx="6858000" cy="9144000"/>
  <p:custDataLst>
    <p:tags r:id="rId1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A" lastIdx="0" clrIdx="1"/>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5555"/>
    <a:srgbClr val="E6E6E6"/>
    <a:srgbClr val="3D89BC"/>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60" autoAdjust="0"/>
    <p:restoredTop sz="94660"/>
  </p:normalViewPr>
  <p:slideViewPr>
    <p:cSldViewPr snapToGrid="0">
      <p:cViewPr>
        <p:scale>
          <a:sx n="70" d="100"/>
          <a:sy n="70" d="100"/>
        </p:scale>
        <p:origin x="-1308" y="-216"/>
      </p:cViewPr>
      <p:guideLst>
        <p:guide orient="horz" pos="2067"/>
        <p:guide pos="284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1.xml"/><Relationship Id="rId98" Type="http://schemas.openxmlformats.org/officeDocument/2006/relationships/slide" Target="slides/slide90.xml"/><Relationship Id="rId97" Type="http://schemas.openxmlformats.org/officeDocument/2006/relationships/slide" Target="slides/slide89.xml"/><Relationship Id="rId96" Type="http://schemas.openxmlformats.org/officeDocument/2006/relationships/slide" Target="slides/slide88.xml"/><Relationship Id="rId95" Type="http://schemas.openxmlformats.org/officeDocument/2006/relationships/slide" Target="slides/slide87.xml"/><Relationship Id="rId94" Type="http://schemas.openxmlformats.org/officeDocument/2006/relationships/slide" Target="slides/slide86.xml"/><Relationship Id="rId93" Type="http://schemas.openxmlformats.org/officeDocument/2006/relationships/slide" Target="slides/slide85.xml"/><Relationship Id="rId92" Type="http://schemas.openxmlformats.org/officeDocument/2006/relationships/slide" Target="slides/slide84.xml"/><Relationship Id="rId91" Type="http://schemas.openxmlformats.org/officeDocument/2006/relationships/slide" Target="slides/slide83.xml"/><Relationship Id="rId90" Type="http://schemas.openxmlformats.org/officeDocument/2006/relationships/slide" Target="slides/slide82.xml"/><Relationship Id="rId9" Type="http://schemas.openxmlformats.org/officeDocument/2006/relationships/slide" Target="slides/slide2.xml"/><Relationship Id="rId89" Type="http://schemas.openxmlformats.org/officeDocument/2006/relationships/slide" Target="slides/slide81.xml"/><Relationship Id="rId88" Type="http://schemas.openxmlformats.org/officeDocument/2006/relationships/slide" Target="slides/slide80.xml"/><Relationship Id="rId87" Type="http://schemas.openxmlformats.org/officeDocument/2006/relationships/slide" Target="slides/slide79.xml"/><Relationship Id="rId86" Type="http://schemas.openxmlformats.org/officeDocument/2006/relationships/slide" Target="slides/slide78.xml"/><Relationship Id="rId85" Type="http://schemas.openxmlformats.org/officeDocument/2006/relationships/slide" Target="slides/slide77.xml"/><Relationship Id="rId84" Type="http://schemas.openxmlformats.org/officeDocument/2006/relationships/slide" Target="slides/slide76.xml"/><Relationship Id="rId83" Type="http://schemas.openxmlformats.org/officeDocument/2006/relationships/slide" Target="slides/slide75.xml"/><Relationship Id="rId82" Type="http://schemas.openxmlformats.org/officeDocument/2006/relationships/slide" Target="slides/slide74.xml"/><Relationship Id="rId81" Type="http://schemas.openxmlformats.org/officeDocument/2006/relationships/slide" Target="slides/slide73.xml"/><Relationship Id="rId80" Type="http://schemas.openxmlformats.org/officeDocument/2006/relationships/slide" Target="slides/slide72.xml"/><Relationship Id="rId8" Type="http://schemas.openxmlformats.org/officeDocument/2006/relationships/slide" Target="slides/slide1.xml"/><Relationship Id="rId79" Type="http://schemas.openxmlformats.org/officeDocument/2006/relationships/slide" Target="slides/slide71.xml"/><Relationship Id="rId78" Type="http://schemas.openxmlformats.org/officeDocument/2006/relationships/slide" Target="slides/slide70.xml"/><Relationship Id="rId77" Type="http://schemas.openxmlformats.org/officeDocument/2006/relationships/slide" Target="slides/slide69.xml"/><Relationship Id="rId76" Type="http://schemas.openxmlformats.org/officeDocument/2006/relationships/slide" Target="slides/slide68.xml"/><Relationship Id="rId75" Type="http://schemas.openxmlformats.org/officeDocument/2006/relationships/slide" Target="slides/slide67.xml"/><Relationship Id="rId74" Type="http://schemas.openxmlformats.org/officeDocument/2006/relationships/slide" Target="slides/slide66.xml"/><Relationship Id="rId73" Type="http://schemas.openxmlformats.org/officeDocument/2006/relationships/slide" Target="slides/slide65.xml"/><Relationship Id="rId72" Type="http://schemas.openxmlformats.org/officeDocument/2006/relationships/slide" Target="slides/slide64.xml"/><Relationship Id="rId71" Type="http://schemas.openxmlformats.org/officeDocument/2006/relationships/slide" Target="slides/slide63.xml"/><Relationship Id="rId70" Type="http://schemas.openxmlformats.org/officeDocument/2006/relationships/slide" Target="slides/slide62.xml"/><Relationship Id="rId7" Type="http://schemas.openxmlformats.org/officeDocument/2006/relationships/slideMaster" Target="slideMasters/slideMaster6.xml"/><Relationship Id="rId69" Type="http://schemas.openxmlformats.org/officeDocument/2006/relationships/slide" Target="slides/slide61.xml"/><Relationship Id="rId68" Type="http://schemas.openxmlformats.org/officeDocument/2006/relationships/slide" Target="slides/slide60.xml"/><Relationship Id="rId67" Type="http://schemas.openxmlformats.org/officeDocument/2006/relationships/slide" Target="slides/slide59.xml"/><Relationship Id="rId66" Type="http://schemas.openxmlformats.org/officeDocument/2006/relationships/slide" Target="slides/slide58.xml"/><Relationship Id="rId65" Type="http://schemas.openxmlformats.org/officeDocument/2006/relationships/slide" Target="slides/slide57.xml"/><Relationship Id="rId64" Type="http://schemas.openxmlformats.org/officeDocument/2006/relationships/slide" Target="slides/slide56.xml"/><Relationship Id="rId63" Type="http://schemas.openxmlformats.org/officeDocument/2006/relationships/slide" Target="slides/slide55.xml"/><Relationship Id="rId62" Type="http://schemas.openxmlformats.org/officeDocument/2006/relationships/slide" Target="slides/slide54.xml"/><Relationship Id="rId61" Type="http://schemas.openxmlformats.org/officeDocument/2006/relationships/slide" Target="slides/slide53.xml"/><Relationship Id="rId60" Type="http://schemas.openxmlformats.org/officeDocument/2006/relationships/slide" Target="slides/slide52.xml"/><Relationship Id="rId6" Type="http://schemas.openxmlformats.org/officeDocument/2006/relationships/slideMaster" Target="slideMasters/slideMaster5.xml"/><Relationship Id="rId59" Type="http://schemas.openxmlformats.org/officeDocument/2006/relationships/slide" Target="slides/slide51.xml"/><Relationship Id="rId58" Type="http://schemas.openxmlformats.org/officeDocument/2006/relationships/slide" Target="slides/slide50.xml"/><Relationship Id="rId57" Type="http://schemas.openxmlformats.org/officeDocument/2006/relationships/slide" Target="slides/slide49.xml"/><Relationship Id="rId56" Type="http://schemas.openxmlformats.org/officeDocument/2006/relationships/slide" Target="slides/slide48.xml"/><Relationship Id="rId55" Type="http://schemas.openxmlformats.org/officeDocument/2006/relationships/slide" Target="slides/slide47.xml"/><Relationship Id="rId54" Type="http://schemas.openxmlformats.org/officeDocument/2006/relationships/slide" Target="slides/slide46.xml"/><Relationship Id="rId53" Type="http://schemas.openxmlformats.org/officeDocument/2006/relationships/slide" Target="slides/slide45.xml"/><Relationship Id="rId52" Type="http://schemas.openxmlformats.org/officeDocument/2006/relationships/slide" Target="slides/slide44.xml"/><Relationship Id="rId51" Type="http://schemas.openxmlformats.org/officeDocument/2006/relationships/slide" Target="slides/slide43.xml"/><Relationship Id="rId50" Type="http://schemas.openxmlformats.org/officeDocument/2006/relationships/slide" Target="slides/slide42.xml"/><Relationship Id="rId5" Type="http://schemas.openxmlformats.org/officeDocument/2006/relationships/slideMaster" Target="slideMasters/slideMaster4.xml"/><Relationship Id="rId49" Type="http://schemas.openxmlformats.org/officeDocument/2006/relationships/slide" Target="slides/slide41.xml"/><Relationship Id="rId48" Type="http://schemas.openxmlformats.org/officeDocument/2006/relationships/slide" Target="slides/slide40.xml"/><Relationship Id="rId47" Type="http://schemas.openxmlformats.org/officeDocument/2006/relationships/slide" Target="slides/slide39.xml"/><Relationship Id="rId46" Type="http://schemas.openxmlformats.org/officeDocument/2006/relationships/slide" Target="slides/slide38.xml"/><Relationship Id="rId45" Type="http://schemas.openxmlformats.org/officeDocument/2006/relationships/slide" Target="slides/slide37.xml"/><Relationship Id="rId44" Type="http://schemas.openxmlformats.org/officeDocument/2006/relationships/slide" Target="slides/slide36.xml"/><Relationship Id="rId43" Type="http://schemas.openxmlformats.org/officeDocument/2006/relationships/slide" Target="slides/slide35.xml"/><Relationship Id="rId42" Type="http://schemas.openxmlformats.org/officeDocument/2006/relationships/slide" Target="slides/slide34.xml"/><Relationship Id="rId41" Type="http://schemas.openxmlformats.org/officeDocument/2006/relationships/slide" Target="slides/slide33.xml"/><Relationship Id="rId40" Type="http://schemas.openxmlformats.org/officeDocument/2006/relationships/slide" Target="slides/slide32.xml"/><Relationship Id="rId4" Type="http://schemas.openxmlformats.org/officeDocument/2006/relationships/slideMaster" Target="slideMasters/slideMaster3.xml"/><Relationship Id="rId39" Type="http://schemas.openxmlformats.org/officeDocument/2006/relationships/slide" Target="slides/slide31.xml"/><Relationship Id="rId38" Type="http://schemas.openxmlformats.org/officeDocument/2006/relationships/slide" Target="slides/slide30.xml"/><Relationship Id="rId37" Type="http://schemas.openxmlformats.org/officeDocument/2006/relationships/slide" Target="slides/slide29.xml"/><Relationship Id="rId36" Type="http://schemas.openxmlformats.org/officeDocument/2006/relationships/slide" Target="slides/slide28.xml"/><Relationship Id="rId35" Type="http://schemas.openxmlformats.org/officeDocument/2006/relationships/slide" Target="slides/slide27.xml"/><Relationship Id="rId34" Type="http://schemas.openxmlformats.org/officeDocument/2006/relationships/slide" Target="slides/slide26.xml"/><Relationship Id="rId33" Type="http://schemas.openxmlformats.org/officeDocument/2006/relationships/slide" Target="slides/slide25.xml"/><Relationship Id="rId32" Type="http://schemas.openxmlformats.org/officeDocument/2006/relationships/slide" Target="slides/slide24.xml"/><Relationship Id="rId31" Type="http://schemas.openxmlformats.org/officeDocument/2006/relationships/slide" Target="slides/slide23.xml"/><Relationship Id="rId30" Type="http://schemas.openxmlformats.org/officeDocument/2006/relationships/slide" Target="slides/slide22.xml"/><Relationship Id="rId3" Type="http://schemas.openxmlformats.org/officeDocument/2006/relationships/slideMaster" Target="slideMasters/slideMaster2.xml"/><Relationship Id="rId29" Type="http://schemas.openxmlformats.org/officeDocument/2006/relationships/slide" Target="slides/slide21.xml"/><Relationship Id="rId28" Type="http://schemas.openxmlformats.org/officeDocument/2006/relationships/slide" Target="slides/slide20.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4" Type="http://schemas.openxmlformats.org/officeDocument/2006/relationships/tags" Target="tags/tag45.xml"/><Relationship Id="rId123" Type="http://schemas.openxmlformats.org/officeDocument/2006/relationships/commentAuthors" Target="commentAuthors.xml"/><Relationship Id="rId122" Type="http://schemas.openxmlformats.org/officeDocument/2006/relationships/tableStyles" Target="tableStyles.xml"/><Relationship Id="rId121" Type="http://schemas.openxmlformats.org/officeDocument/2006/relationships/viewProps" Target="viewProps.xml"/><Relationship Id="rId120" Type="http://schemas.openxmlformats.org/officeDocument/2006/relationships/presProps" Target="presProps.xml"/><Relationship Id="rId12" Type="http://schemas.openxmlformats.org/officeDocument/2006/relationships/slide" Target="slides/slide4.xml"/><Relationship Id="rId119" Type="http://schemas.openxmlformats.org/officeDocument/2006/relationships/handoutMaster" Target="handoutMasters/handoutMaster1.xml"/><Relationship Id="rId118" Type="http://schemas.openxmlformats.org/officeDocument/2006/relationships/slide" Target="slides/slide110.xml"/><Relationship Id="rId117" Type="http://schemas.openxmlformats.org/officeDocument/2006/relationships/slide" Target="slides/slide109.xml"/><Relationship Id="rId116" Type="http://schemas.openxmlformats.org/officeDocument/2006/relationships/slide" Target="slides/slide108.xml"/><Relationship Id="rId115" Type="http://schemas.openxmlformats.org/officeDocument/2006/relationships/slide" Target="slides/slide107.xml"/><Relationship Id="rId114" Type="http://schemas.openxmlformats.org/officeDocument/2006/relationships/slide" Target="slides/slide106.xml"/><Relationship Id="rId113" Type="http://schemas.openxmlformats.org/officeDocument/2006/relationships/slide" Target="slides/slide105.xml"/><Relationship Id="rId112" Type="http://schemas.openxmlformats.org/officeDocument/2006/relationships/slide" Target="slides/slide104.xml"/><Relationship Id="rId111" Type="http://schemas.openxmlformats.org/officeDocument/2006/relationships/slide" Target="slides/slide103.xml"/><Relationship Id="rId110" Type="http://schemas.openxmlformats.org/officeDocument/2006/relationships/slide" Target="slides/slide102.xml"/><Relationship Id="rId11" Type="http://schemas.openxmlformats.org/officeDocument/2006/relationships/notesMaster" Target="notesMasters/notesMaster1.xml"/><Relationship Id="rId109" Type="http://schemas.openxmlformats.org/officeDocument/2006/relationships/slide" Target="slides/slide101.xml"/><Relationship Id="rId108" Type="http://schemas.openxmlformats.org/officeDocument/2006/relationships/slide" Target="slides/slide100.xml"/><Relationship Id="rId107" Type="http://schemas.openxmlformats.org/officeDocument/2006/relationships/slide" Target="slides/slide99.xml"/><Relationship Id="rId106" Type="http://schemas.openxmlformats.org/officeDocument/2006/relationships/slide" Target="slides/slide98.xml"/><Relationship Id="rId105" Type="http://schemas.openxmlformats.org/officeDocument/2006/relationships/slide" Target="slides/slide97.xml"/><Relationship Id="rId104" Type="http://schemas.openxmlformats.org/officeDocument/2006/relationships/slide" Target="slides/slide96.xml"/><Relationship Id="rId103" Type="http://schemas.openxmlformats.org/officeDocument/2006/relationships/slide" Target="slides/slide95.xml"/><Relationship Id="rId102" Type="http://schemas.openxmlformats.org/officeDocument/2006/relationships/slide" Target="slides/slide94.xml"/><Relationship Id="rId101" Type="http://schemas.openxmlformats.org/officeDocument/2006/relationships/slide" Target="slides/slide93.xml"/><Relationship Id="rId100" Type="http://schemas.openxmlformats.org/officeDocument/2006/relationships/slide" Target="slides/slide92.xml"/><Relationship Id="rId10" Type="http://schemas.openxmlformats.org/officeDocument/2006/relationships/slide" Target="slides/slide3.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3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2.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image" Target="../media/image54.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image" Target="../media/image71.wmf"/><Relationship Id="rId1" Type="http://schemas.openxmlformats.org/officeDocument/2006/relationships/image" Target="../media/image70.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86.w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image" Target="../media/image92.wmf"/><Relationship Id="rId1" Type="http://schemas.openxmlformats.org/officeDocument/2006/relationships/image" Target="../media/image91.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95.wmf"/><Relationship Id="rId1" Type="http://schemas.openxmlformats.org/officeDocument/2006/relationships/image" Target="../media/image9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97.wmf"/><Relationship Id="rId1" Type="http://schemas.openxmlformats.org/officeDocument/2006/relationships/image" Target="../media/image9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5.vml.rels><?xml version="1.0" encoding="UTF-8" standalone="yes"?>
<Relationships xmlns="http://schemas.openxmlformats.org/package/2006/relationships"><Relationship Id="rId4" Type="http://schemas.openxmlformats.org/officeDocument/2006/relationships/image" Target="../media/image17.wmf"/><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5A8C7-CC1A-4A08-9B4B-31F43B054C7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1B693-632D-4080-9CF6-EA28B66DC80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fld>
            <a:endParaRPr lang="zh-CN" altLang="en-US"/>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chemeClr val="bg1"/>
                </a:solidFill>
              </a:rPr>
              <a:t>感谢聆听</a:t>
            </a:r>
            <a:endParaRPr lang="zh-CN" altLang="en-US" sz="7200" spc="600" dirty="0">
              <a:solidFill>
                <a:schemeClr val="bg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tags" Target="../tags/tag3.xml"/><Relationship Id="rId7" Type="http://schemas.openxmlformats.org/officeDocument/2006/relationships/tags" Target="../tags/tag2.xml"/><Relationship Id="rId6" Type="http://schemas.openxmlformats.org/officeDocument/2006/relationships/tags" Target="../tags/tag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7" Type="http://schemas.openxmlformats.org/officeDocument/2006/relationships/theme" Target="../theme/theme4.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slideLayout" Target="../slideLayouts/slideLayout22.xml"/><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6"/>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7"/>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fld>
            <a:endParaRPr lang="zh-CN" altLang="en-US" dirty="0"/>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fld>
            <a:endParaRPr lang="zh-CN" altLang="en-US"/>
          </a:p>
        </p:txBody>
      </p:sp>
      <p:sp>
        <p:nvSpPr>
          <p:cNvPr id="2" name="KSO_TEMPLATE" hidden="1"/>
          <p:cNvSpPr/>
          <p:nvPr userDrawn="1">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4"/>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5"/>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4"/>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5"/>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4"/>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5"/>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5"/>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6"/>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5"/>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6"/>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6" Type="http://schemas.openxmlformats.org/officeDocument/2006/relationships/vmlDrawing" Target="../drawings/vmlDrawing29.vml"/><Relationship Id="rId5" Type="http://schemas.openxmlformats.org/officeDocument/2006/relationships/slideLayout" Target="../slideLayouts/slideLayout3.xml"/><Relationship Id="rId4" Type="http://schemas.openxmlformats.org/officeDocument/2006/relationships/image" Target="../media/image95.wmf"/><Relationship Id="rId3" Type="http://schemas.openxmlformats.org/officeDocument/2006/relationships/oleObject" Target="../embeddings/oleObject50.bin"/><Relationship Id="rId2" Type="http://schemas.openxmlformats.org/officeDocument/2006/relationships/image" Target="../media/image94.wmf"/><Relationship Id="rId1" Type="http://schemas.openxmlformats.org/officeDocument/2006/relationships/oleObject" Target="../embeddings/oleObject49.bin"/></Relationships>
</file>

<file path=ppt/slides/_rels/slide101.xml.rels><?xml version="1.0" encoding="UTF-8" standalone="yes"?>
<Relationships xmlns="http://schemas.openxmlformats.org/package/2006/relationships"><Relationship Id="rId6" Type="http://schemas.openxmlformats.org/officeDocument/2006/relationships/vmlDrawing" Target="../drawings/vmlDrawing30.vml"/><Relationship Id="rId5" Type="http://schemas.openxmlformats.org/officeDocument/2006/relationships/slideLayout" Target="../slideLayouts/slideLayout3.xml"/><Relationship Id="rId4" Type="http://schemas.openxmlformats.org/officeDocument/2006/relationships/image" Target="../media/image97.wmf"/><Relationship Id="rId3" Type="http://schemas.openxmlformats.org/officeDocument/2006/relationships/oleObject" Target="../embeddings/oleObject52.bin"/><Relationship Id="rId2" Type="http://schemas.openxmlformats.org/officeDocument/2006/relationships/image" Target="../media/image96.wmf"/><Relationship Id="rId1" Type="http://schemas.openxmlformats.org/officeDocument/2006/relationships/oleObject" Target="../embeddings/oleObject51.bin"/></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98.png"/></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99.png"/></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00.png"/></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01.png"/></Relationships>
</file>

<file path=ppt/slides/_rels/slide108.xml.rels><?xml version="1.0" encoding="UTF-8" standalone="yes"?>
<Relationships xmlns="http://schemas.openxmlformats.org/package/2006/relationships"><Relationship Id="rId9" Type="http://schemas.openxmlformats.org/officeDocument/2006/relationships/image" Target="../media/image105.png"/><Relationship Id="rId8" Type="http://schemas.openxmlformats.org/officeDocument/2006/relationships/hyperlink" Target="http://www.chinarobots.cn/" TargetMode="External"/><Relationship Id="rId7" Type="http://schemas.openxmlformats.org/officeDocument/2006/relationships/image" Target="../media/image104.png"/><Relationship Id="rId6" Type="http://schemas.openxmlformats.org/officeDocument/2006/relationships/hyperlink" Target="http://www.chinaaiworld.cn/" TargetMode="External"/><Relationship Id="rId5" Type="http://schemas.openxmlformats.org/officeDocument/2006/relationships/image" Target="../media/image103.png"/><Relationship Id="rId4" Type="http://schemas.openxmlformats.org/officeDocument/2006/relationships/hyperlink" Target="http://www.chinacloud.cn/" TargetMode="External"/><Relationship Id="rId3" Type="http://schemas.openxmlformats.org/officeDocument/2006/relationships/image" Target="../media/image102.png"/><Relationship Id="rId29" Type="http://schemas.openxmlformats.org/officeDocument/2006/relationships/slideLayout" Target="../slideLayouts/slideLayout2.xml"/><Relationship Id="rId28" Type="http://schemas.openxmlformats.org/officeDocument/2006/relationships/image" Target="../media/image117.png"/><Relationship Id="rId27" Type="http://schemas.openxmlformats.org/officeDocument/2006/relationships/image" Target="../media/image116.png"/><Relationship Id="rId26" Type="http://schemas.openxmlformats.org/officeDocument/2006/relationships/image" Target="../media/image115.jpeg"/><Relationship Id="rId25" Type="http://schemas.openxmlformats.org/officeDocument/2006/relationships/image" Target="../media/image114.jpeg"/><Relationship Id="rId24" Type="http://schemas.openxmlformats.org/officeDocument/2006/relationships/image" Target="../media/image113.png"/><Relationship Id="rId23" Type="http://schemas.openxmlformats.org/officeDocument/2006/relationships/hyperlink" Target="http://www.envicloud.cn/" TargetMode="External"/><Relationship Id="rId22" Type="http://schemas.openxmlformats.org/officeDocument/2006/relationships/image" Target="../media/image112.png"/><Relationship Id="rId21" Type="http://schemas.openxmlformats.org/officeDocument/2006/relationships/image" Target="../media/image111.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110.png"/><Relationship Id="rId18" Type="http://schemas.openxmlformats.org/officeDocument/2006/relationships/hyperlink" Target="http://www.netofthings.cn/" TargetMode="External"/><Relationship Id="rId17" Type="http://schemas.openxmlformats.org/officeDocument/2006/relationships/image" Target="../media/image109.png"/><Relationship Id="rId16" Type="http://schemas.openxmlformats.org/officeDocument/2006/relationships/hyperlink" Target="http://www.thebigdata.cn/" TargetMode="External"/><Relationship Id="rId15" Type="http://schemas.openxmlformats.org/officeDocument/2006/relationships/image" Target="../media/image108.png"/><Relationship Id="rId14" Type="http://schemas.openxmlformats.org/officeDocument/2006/relationships/hyperlink" Target="http://www.worldstor.cn/" TargetMode="External"/><Relationship Id="rId13" Type="http://schemas.openxmlformats.org/officeDocument/2006/relationships/image" Target="../media/image107.png"/><Relationship Id="rId12" Type="http://schemas.openxmlformats.org/officeDocument/2006/relationships/hyperlink" Target="http://www.pm25.org.cn/" TargetMode="External"/><Relationship Id="rId11" Type="http://schemas.openxmlformats.org/officeDocument/2006/relationships/image" Target="../media/image106.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109.xml.rels><?xml version="1.0" encoding="UTF-8" standalone="yes"?>
<Relationships xmlns="http://schemas.openxmlformats.org/package/2006/relationships"><Relationship Id="rId9" Type="http://schemas.openxmlformats.org/officeDocument/2006/relationships/tags" Target="../tags/tag26.xml"/><Relationship Id="rId8" Type="http://schemas.openxmlformats.org/officeDocument/2006/relationships/image" Target="../media/image121.png"/><Relationship Id="rId7" Type="http://schemas.openxmlformats.org/officeDocument/2006/relationships/tags" Target="../tags/tag25.xml"/><Relationship Id="rId6" Type="http://schemas.openxmlformats.org/officeDocument/2006/relationships/image" Target="../media/image120.png"/><Relationship Id="rId55" Type="http://schemas.openxmlformats.org/officeDocument/2006/relationships/slideLayout" Target="../slideLayouts/slideLayout2.xml"/><Relationship Id="rId54" Type="http://schemas.openxmlformats.org/officeDocument/2006/relationships/image" Target="../media/image148.png"/><Relationship Id="rId53" Type="http://schemas.openxmlformats.org/officeDocument/2006/relationships/tags" Target="../tags/tag44.xml"/><Relationship Id="rId52" Type="http://schemas.openxmlformats.org/officeDocument/2006/relationships/image" Target="../media/image147.png"/><Relationship Id="rId51" Type="http://schemas.openxmlformats.org/officeDocument/2006/relationships/image" Target="../media/image146.png"/><Relationship Id="rId50" Type="http://schemas.openxmlformats.org/officeDocument/2006/relationships/tags" Target="../tags/tag43.xml"/><Relationship Id="rId5" Type="http://schemas.openxmlformats.org/officeDocument/2006/relationships/tags" Target="../tags/tag24.xml"/><Relationship Id="rId49" Type="http://schemas.openxmlformats.org/officeDocument/2006/relationships/image" Target="../media/image145.png"/><Relationship Id="rId48" Type="http://schemas.openxmlformats.org/officeDocument/2006/relationships/image" Target="../media/image144.png"/><Relationship Id="rId47" Type="http://schemas.openxmlformats.org/officeDocument/2006/relationships/image" Target="../media/image143.png"/><Relationship Id="rId46" Type="http://schemas.openxmlformats.org/officeDocument/2006/relationships/image" Target="../media/image142.png"/><Relationship Id="rId45" Type="http://schemas.openxmlformats.org/officeDocument/2006/relationships/image" Target="../media/image141.png"/><Relationship Id="rId44" Type="http://schemas.openxmlformats.org/officeDocument/2006/relationships/image" Target="../media/image140.png"/><Relationship Id="rId43" Type="http://schemas.openxmlformats.org/officeDocument/2006/relationships/image" Target="../media/image139.png"/><Relationship Id="rId42" Type="http://schemas.openxmlformats.org/officeDocument/2006/relationships/image" Target="../media/image138.png"/><Relationship Id="rId41" Type="http://schemas.openxmlformats.org/officeDocument/2006/relationships/tags" Target="../tags/tag42.xml"/><Relationship Id="rId40" Type="http://schemas.openxmlformats.org/officeDocument/2006/relationships/image" Target="../media/image137.png"/><Relationship Id="rId4" Type="http://schemas.openxmlformats.org/officeDocument/2006/relationships/image" Target="../media/image119.png"/><Relationship Id="rId39" Type="http://schemas.openxmlformats.org/officeDocument/2006/relationships/tags" Target="../tags/tag41.xml"/><Relationship Id="rId38" Type="http://schemas.openxmlformats.org/officeDocument/2006/relationships/image" Target="../media/image136.png"/><Relationship Id="rId37" Type="http://schemas.openxmlformats.org/officeDocument/2006/relationships/tags" Target="../tags/tag40.xml"/><Relationship Id="rId36" Type="http://schemas.openxmlformats.org/officeDocument/2006/relationships/image" Target="../media/image135.png"/><Relationship Id="rId35" Type="http://schemas.openxmlformats.org/officeDocument/2006/relationships/tags" Target="../tags/tag39.xml"/><Relationship Id="rId34" Type="http://schemas.openxmlformats.org/officeDocument/2006/relationships/image" Target="../media/image134.png"/><Relationship Id="rId33" Type="http://schemas.openxmlformats.org/officeDocument/2006/relationships/tags" Target="../tags/tag38.xml"/><Relationship Id="rId32" Type="http://schemas.openxmlformats.org/officeDocument/2006/relationships/image" Target="../media/image133.png"/><Relationship Id="rId31" Type="http://schemas.openxmlformats.org/officeDocument/2006/relationships/tags" Target="../tags/tag37.xml"/><Relationship Id="rId30" Type="http://schemas.openxmlformats.org/officeDocument/2006/relationships/image" Target="../media/image132.png"/><Relationship Id="rId3" Type="http://schemas.openxmlformats.org/officeDocument/2006/relationships/tags" Target="../tags/tag23.xml"/><Relationship Id="rId29" Type="http://schemas.openxmlformats.org/officeDocument/2006/relationships/tags" Target="../tags/tag36.xml"/><Relationship Id="rId28" Type="http://schemas.openxmlformats.org/officeDocument/2006/relationships/image" Target="../media/image131.png"/><Relationship Id="rId27" Type="http://schemas.openxmlformats.org/officeDocument/2006/relationships/tags" Target="../tags/tag35.xml"/><Relationship Id="rId26" Type="http://schemas.openxmlformats.org/officeDocument/2006/relationships/image" Target="../media/image130.png"/><Relationship Id="rId25" Type="http://schemas.openxmlformats.org/officeDocument/2006/relationships/tags" Target="../tags/tag34.xml"/><Relationship Id="rId24" Type="http://schemas.openxmlformats.org/officeDocument/2006/relationships/image" Target="../media/image129.png"/><Relationship Id="rId23" Type="http://schemas.openxmlformats.org/officeDocument/2006/relationships/tags" Target="../tags/tag33.xml"/><Relationship Id="rId22" Type="http://schemas.openxmlformats.org/officeDocument/2006/relationships/image" Target="../media/image128.png"/><Relationship Id="rId21" Type="http://schemas.openxmlformats.org/officeDocument/2006/relationships/tags" Target="../tags/tag32.xml"/><Relationship Id="rId20" Type="http://schemas.openxmlformats.org/officeDocument/2006/relationships/image" Target="../media/image127.png"/><Relationship Id="rId2" Type="http://schemas.openxmlformats.org/officeDocument/2006/relationships/image" Target="../media/image118.png"/><Relationship Id="rId19" Type="http://schemas.openxmlformats.org/officeDocument/2006/relationships/tags" Target="../tags/tag31.xml"/><Relationship Id="rId18" Type="http://schemas.openxmlformats.org/officeDocument/2006/relationships/image" Target="../media/image126.png"/><Relationship Id="rId17" Type="http://schemas.openxmlformats.org/officeDocument/2006/relationships/tags" Target="../tags/tag30.xml"/><Relationship Id="rId16" Type="http://schemas.openxmlformats.org/officeDocument/2006/relationships/image" Target="../media/image125.png"/><Relationship Id="rId15" Type="http://schemas.openxmlformats.org/officeDocument/2006/relationships/tags" Target="../tags/tag29.xml"/><Relationship Id="rId14" Type="http://schemas.openxmlformats.org/officeDocument/2006/relationships/image" Target="../media/image124.png"/><Relationship Id="rId13" Type="http://schemas.openxmlformats.org/officeDocument/2006/relationships/tags" Target="../tags/tag28.xml"/><Relationship Id="rId12" Type="http://schemas.openxmlformats.org/officeDocument/2006/relationships/image" Target="../media/image123.png"/><Relationship Id="rId11" Type="http://schemas.openxmlformats.org/officeDocument/2006/relationships/tags" Target="../tags/tag27.xml"/><Relationship Id="rId10" Type="http://schemas.openxmlformats.org/officeDocument/2006/relationships/image" Target="../media/image122.png"/><Relationship Id="rId1" Type="http://schemas.openxmlformats.org/officeDocument/2006/relationships/tags" Target="../tags/tag2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6" Type="http://schemas.openxmlformats.org/officeDocument/2006/relationships/vmlDrawing" Target="../drawings/vmlDrawing2.vml"/><Relationship Id="rId5" Type="http://schemas.openxmlformats.org/officeDocument/2006/relationships/slideLayout" Target="../slideLayouts/slideLayout3.xml"/><Relationship Id="rId4" Type="http://schemas.openxmlformats.org/officeDocument/2006/relationships/image" Target="../media/image9.wmf"/><Relationship Id="rId3" Type="http://schemas.openxmlformats.org/officeDocument/2006/relationships/oleObject" Target="../embeddings/oleObject3.bin"/><Relationship Id="rId2" Type="http://schemas.openxmlformats.org/officeDocument/2006/relationships/image" Target="../media/image8.wmf"/><Relationship Id="rId1" Type="http://schemas.openxmlformats.org/officeDocument/2006/relationships/oleObject" Target="../embeddings/oleObject2.bin"/></Relationships>
</file>

<file path=ppt/slides/_rels/slide17.xml.rels><?xml version="1.0" encoding="UTF-8" standalone="yes"?>
<Relationships xmlns="http://schemas.openxmlformats.org/package/2006/relationships"><Relationship Id="rId6" Type="http://schemas.openxmlformats.org/officeDocument/2006/relationships/vmlDrawing" Target="../drawings/vmlDrawing3.vml"/><Relationship Id="rId5" Type="http://schemas.openxmlformats.org/officeDocument/2006/relationships/slideLayout" Target="../slideLayouts/slideLayout3.xml"/><Relationship Id="rId4" Type="http://schemas.openxmlformats.org/officeDocument/2006/relationships/image" Target="../media/image11.wmf"/><Relationship Id="rId3" Type="http://schemas.openxmlformats.org/officeDocument/2006/relationships/oleObject" Target="../embeddings/oleObject5.bin"/><Relationship Id="rId2" Type="http://schemas.openxmlformats.org/officeDocument/2006/relationships/image" Target="../media/image10.wmf"/><Relationship Id="rId1" Type="http://schemas.openxmlformats.org/officeDocument/2006/relationships/oleObject" Target="../embeddings/oleObject4.bin"/></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4" Type="http://schemas.openxmlformats.org/officeDocument/2006/relationships/vmlDrawing" Target="../drawings/vmlDrawing4.vml"/><Relationship Id="rId3" Type="http://schemas.openxmlformats.org/officeDocument/2006/relationships/slideLayout" Target="../slideLayouts/slideLayout3.xml"/><Relationship Id="rId2" Type="http://schemas.openxmlformats.org/officeDocument/2006/relationships/image" Target="../media/image12.wmf"/><Relationship Id="rId1" Type="http://schemas.openxmlformats.org/officeDocument/2006/relationships/oleObject" Target="../embeddings/oleObject6.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17.wmf"/><Relationship Id="rId7" Type="http://schemas.openxmlformats.org/officeDocument/2006/relationships/oleObject" Target="../embeddings/oleObject10.bin"/><Relationship Id="rId6" Type="http://schemas.openxmlformats.org/officeDocument/2006/relationships/image" Target="../media/image16.wmf"/><Relationship Id="rId5" Type="http://schemas.openxmlformats.org/officeDocument/2006/relationships/oleObject" Target="../embeddings/oleObject9.bin"/><Relationship Id="rId4" Type="http://schemas.openxmlformats.org/officeDocument/2006/relationships/image" Target="../media/image15.wmf"/><Relationship Id="rId3" Type="http://schemas.openxmlformats.org/officeDocument/2006/relationships/oleObject" Target="../embeddings/oleObject8.bin"/><Relationship Id="rId2" Type="http://schemas.openxmlformats.org/officeDocument/2006/relationships/image" Target="../media/image14.wmf"/><Relationship Id="rId10" Type="http://schemas.openxmlformats.org/officeDocument/2006/relationships/vmlDrawing" Target="../drawings/vmlDrawing5.vml"/><Relationship Id="rId1" Type="http://schemas.openxmlformats.org/officeDocument/2006/relationships/oleObject" Target="../embeddings/oleObject7.bin"/></Relationships>
</file>

<file path=ppt/slides/_rels/slide23.xml.rels><?xml version="1.0" encoding="UTF-8" standalone="yes"?>
<Relationships xmlns="http://schemas.openxmlformats.org/package/2006/relationships"><Relationship Id="rId8" Type="http://schemas.openxmlformats.org/officeDocument/2006/relationships/vmlDrawing" Target="../drawings/vmlDrawing6.vml"/><Relationship Id="rId7" Type="http://schemas.openxmlformats.org/officeDocument/2006/relationships/slideLayout" Target="../slideLayouts/slideLayout3.xml"/><Relationship Id="rId6" Type="http://schemas.openxmlformats.org/officeDocument/2006/relationships/image" Target="../media/image20.wmf"/><Relationship Id="rId5" Type="http://schemas.openxmlformats.org/officeDocument/2006/relationships/oleObject" Target="../embeddings/oleObject13.bin"/><Relationship Id="rId4" Type="http://schemas.openxmlformats.org/officeDocument/2006/relationships/image" Target="../media/image19.wmf"/><Relationship Id="rId3" Type="http://schemas.openxmlformats.org/officeDocument/2006/relationships/oleObject" Target="../embeddings/oleObject12.bin"/><Relationship Id="rId2" Type="http://schemas.openxmlformats.org/officeDocument/2006/relationships/image" Target="../media/image18.wmf"/><Relationship Id="rId1" Type="http://schemas.openxmlformats.org/officeDocument/2006/relationships/oleObject" Target="../embeddings/oleObject11.bin"/></Relationships>
</file>

<file path=ppt/slides/_rels/slide24.xml.rels><?xml version="1.0" encoding="UTF-8" standalone="yes"?>
<Relationships xmlns="http://schemas.openxmlformats.org/package/2006/relationships"><Relationship Id="rId6" Type="http://schemas.openxmlformats.org/officeDocument/2006/relationships/vmlDrawing" Target="../drawings/vmlDrawing7.vml"/><Relationship Id="rId5" Type="http://schemas.openxmlformats.org/officeDocument/2006/relationships/slideLayout" Target="../slideLayouts/slideLayout3.xml"/><Relationship Id="rId4" Type="http://schemas.openxmlformats.org/officeDocument/2006/relationships/image" Target="../media/image22.wmf"/><Relationship Id="rId3" Type="http://schemas.openxmlformats.org/officeDocument/2006/relationships/oleObject" Target="../embeddings/oleObject15.bin"/><Relationship Id="rId2" Type="http://schemas.openxmlformats.org/officeDocument/2006/relationships/image" Target="../media/image21.wmf"/><Relationship Id="rId1" Type="http://schemas.openxmlformats.org/officeDocument/2006/relationships/oleObject" Target="../embeddings/oleObject14.bin"/></Relationships>
</file>

<file path=ppt/slides/_rels/slide25.xml.rels><?xml version="1.0" encoding="UTF-8" standalone="yes"?>
<Relationships xmlns="http://schemas.openxmlformats.org/package/2006/relationships"><Relationship Id="rId4" Type="http://schemas.openxmlformats.org/officeDocument/2006/relationships/vmlDrawing" Target="../drawings/vmlDrawing8.vml"/><Relationship Id="rId3" Type="http://schemas.openxmlformats.org/officeDocument/2006/relationships/slideLayout" Target="../slideLayouts/slideLayout3.xml"/><Relationship Id="rId2" Type="http://schemas.openxmlformats.org/officeDocument/2006/relationships/image" Target="../media/image23.wmf"/><Relationship Id="rId1" Type="http://schemas.openxmlformats.org/officeDocument/2006/relationships/oleObject" Target="../embeddings/oleObject16.bin"/></Relationships>
</file>

<file path=ppt/slides/_rels/slide26.xml.rels><?xml version="1.0" encoding="UTF-8" standalone="yes"?>
<Relationships xmlns="http://schemas.openxmlformats.org/package/2006/relationships"><Relationship Id="rId6" Type="http://schemas.openxmlformats.org/officeDocument/2006/relationships/vmlDrawing" Target="../drawings/vmlDrawing9.vml"/><Relationship Id="rId5" Type="http://schemas.openxmlformats.org/officeDocument/2006/relationships/slideLayout" Target="../slideLayouts/slideLayout3.xml"/><Relationship Id="rId4" Type="http://schemas.openxmlformats.org/officeDocument/2006/relationships/image" Target="../media/image25.wmf"/><Relationship Id="rId3" Type="http://schemas.openxmlformats.org/officeDocument/2006/relationships/oleObject" Target="../embeddings/oleObject18.bin"/><Relationship Id="rId2" Type="http://schemas.openxmlformats.org/officeDocument/2006/relationships/image" Target="../media/image24.wmf"/><Relationship Id="rId1" Type="http://schemas.openxmlformats.org/officeDocument/2006/relationships/oleObject" Target="../embeddings/oleObject17.bin"/></Relationships>
</file>

<file path=ppt/slides/_rels/slide27.xml.rels><?xml version="1.0" encoding="UTF-8" standalone="yes"?>
<Relationships xmlns="http://schemas.openxmlformats.org/package/2006/relationships"><Relationship Id="rId6" Type="http://schemas.openxmlformats.org/officeDocument/2006/relationships/vmlDrawing" Target="../drawings/vmlDrawing10.vml"/><Relationship Id="rId5" Type="http://schemas.openxmlformats.org/officeDocument/2006/relationships/slideLayout" Target="../slideLayouts/slideLayout3.xml"/><Relationship Id="rId4" Type="http://schemas.openxmlformats.org/officeDocument/2006/relationships/image" Target="../media/image27.wmf"/><Relationship Id="rId3" Type="http://schemas.openxmlformats.org/officeDocument/2006/relationships/oleObject" Target="../embeddings/oleObject20.bin"/><Relationship Id="rId2" Type="http://schemas.openxmlformats.org/officeDocument/2006/relationships/image" Target="../media/image26.wmf"/><Relationship Id="rId1" Type="http://schemas.openxmlformats.org/officeDocument/2006/relationships/oleObject" Target="../embeddings/oleObject19.bin"/></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vmlDrawing" Target="../drawings/vmlDrawing11.vml"/><Relationship Id="rId7" Type="http://schemas.openxmlformats.org/officeDocument/2006/relationships/slideLayout" Target="../slideLayouts/slideLayout3.xml"/><Relationship Id="rId6" Type="http://schemas.openxmlformats.org/officeDocument/2006/relationships/image" Target="../media/image30.wmf"/><Relationship Id="rId5" Type="http://schemas.openxmlformats.org/officeDocument/2006/relationships/oleObject" Target="../embeddings/oleObject23.bin"/><Relationship Id="rId4" Type="http://schemas.openxmlformats.org/officeDocument/2006/relationships/image" Target="../media/image29.wmf"/><Relationship Id="rId3" Type="http://schemas.openxmlformats.org/officeDocument/2006/relationships/oleObject" Target="../embeddings/oleObject22.bin"/><Relationship Id="rId2" Type="http://schemas.openxmlformats.org/officeDocument/2006/relationships/image" Target="../media/image28.wmf"/><Relationship Id="rId1" Type="http://schemas.openxmlformats.org/officeDocument/2006/relationships/oleObject" Target="../embeddings/oleObject21.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4" Type="http://schemas.openxmlformats.org/officeDocument/2006/relationships/vmlDrawing" Target="../drawings/vmlDrawing12.vml"/><Relationship Id="rId3" Type="http://schemas.openxmlformats.org/officeDocument/2006/relationships/slideLayout" Target="../slideLayouts/slideLayout3.xml"/><Relationship Id="rId2" Type="http://schemas.openxmlformats.org/officeDocument/2006/relationships/image" Target="../media/image31.wmf"/><Relationship Id="rId1" Type="http://schemas.openxmlformats.org/officeDocument/2006/relationships/oleObject" Target="../embeddings/oleObject24.bin"/></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4.png"/><Relationship Id="rId1"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6.png"/><Relationship Id="rId1" Type="http://schemas.openxmlformats.org/officeDocument/2006/relationships/image" Target="../media/image3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5" Type="http://schemas.openxmlformats.org/officeDocument/2006/relationships/vmlDrawing" Target="../drawings/vmlDrawing13.vml"/><Relationship Id="rId4" Type="http://schemas.openxmlformats.org/officeDocument/2006/relationships/slideLayout" Target="../slideLayouts/slideLayout3.xml"/><Relationship Id="rId3" Type="http://schemas.openxmlformats.org/officeDocument/2006/relationships/image" Target="../media/image38.wmf"/><Relationship Id="rId2" Type="http://schemas.openxmlformats.org/officeDocument/2006/relationships/oleObject" Target="../embeddings/oleObject25.bin"/><Relationship Id="rId1" Type="http://schemas.openxmlformats.org/officeDocument/2006/relationships/image" Target="../media/image37.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9.png"/></Relationships>
</file>

<file path=ppt/slides/_rels/slide38.xml.rels><?xml version="1.0" encoding="UTF-8" standalone="yes"?>
<Relationships xmlns="http://schemas.openxmlformats.org/package/2006/relationships"><Relationship Id="rId5" Type="http://schemas.openxmlformats.org/officeDocument/2006/relationships/vmlDrawing" Target="../drawings/vmlDrawing14.vml"/><Relationship Id="rId4" Type="http://schemas.openxmlformats.org/officeDocument/2006/relationships/slideLayout" Target="../slideLayouts/slideLayout3.xml"/><Relationship Id="rId3" Type="http://schemas.openxmlformats.org/officeDocument/2006/relationships/image" Target="../media/image41.wmf"/><Relationship Id="rId2" Type="http://schemas.openxmlformats.org/officeDocument/2006/relationships/oleObject" Target="../embeddings/oleObject26.bin"/><Relationship Id="rId1" Type="http://schemas.openxmlformats.org/officeDocument/2006/relationships/image" Target="../media/image40.png"/></Relationships>
</file>

<file path=ppt/slides/_rels/slide39.xml.rels><?xml version="1.0" encoding="UTF-8" standalone="yes"?>
<Relationships xmlns="http://schemas.openxmlformats.org/package/2006/relationships"><Relationship Id="rId4" Type="http://schemas.openxmlformats.org/officeDocument/2006/relationships/vmlDrawing" Target="../drawings/vmlDrawing15.vml"/><Relationship Id="rId3" Type="http://schemas.openxmlformats.org/officeDocument/2006/relationships/slideLayout" Target="../slideLayouts/slideLayout3.xml"/><Relationship Id="rId2" Type="http://schemas.openxmlformats.org/officeDocument/2006/relationships/image" Target="../media/image42.wmf"/><Relationship Id="rId1" Type="http://schemas.openxmlformats.org/officeDocument/2006/relationships/oleObject" Target="../embeddings/oleObject27.bin"/></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4" Type="http://schemas.openxmlformats.org/officeDocument/2006/relationships/vmlDrawing" Target="../drawings/vmlDrawing16.vml"/><Relationship Id="rId3" Type="http://schemas.openxmlformats.org/officeDocument/2006/relationships/slideLayout" Target="../slideLayouts/slideLayout3.xml"/><Relationship Id="rId2" Type="http://schemas.openxmlformats.org/officeDocument/2006/relationships/image" Target="../media/image43.emf"/><Relationship Id="rId1" Type="http://schemas.openxmlformats.org/officeDocument/2006/relationships/oleObject" Target="../embeddings/oleObject28.bin"/></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5.png"/><Relationship Id="rId1" Type="http://schemas.openxmlformats.org/officeDocument/2006/relationships/tags" Target="../tags/tag19.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6.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0.xml"/></Relationships>
</file>

<file path=ppt/slides/_rels/slide49.xml.rels><?xml version="1.0" encoding="UTF-8" standalone="yes"?>
<Relationships xmlns="http://schemas.openxmlformats.org/package/2006/relationships"><Relationship Id="rId4" Type="http://schemas.openxmlformats.org/officeDocument/2006/relationships/vmlDrawing" Target="../drawings/vmlDrawing17.vml"/><Relationship Id="rId3" Type="http://schemas.openxmlformats.org/officeDocument/2006/relationships/slideLayout" Target="../slideLayouts/slideLayout3.xml"/><Relationship Id="rId2" Type="http://schemas.openxmlformats.org/officeDocument/2006/relationships/image" Target="../media/image48.wmf"/><Relationship Id="rId1" Type="http://schemas.openxmlformats.org/officeDocument/2006/relationships/oleObject" Target="../embeddings/oleObject29.bin"/></Relationships>
</file>

<file path=ppt/slides/_rels/slide5.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3.xml"/><Relationship Id="rId2" Type="http://schemas.openxmlformats.org/officeDocument/2006/relationships/image" Target="../media/image5.wmf"/><Relationship Id="rId1"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4" Type="http://schemas.openxmlformats.org/officeDocument/2006/relationships/vmlDrawing" Target="../drawings/vmlDrawing18.vml"/><Relationship Id="rId3" Type="http://schemas.openxmlformats.org/officeDocument/2006/relationships/slideLayout" Target="../slideLayouts/slideLayout3.xml"/><Relationship Id="rId2" Type="http://schemas.openxmlformats.org/officeDocument/2006/relationships/image" Target="../media/image49.wmf"/><Relationship Id="rId1" Type="http://schemas.openxmlformats.org/officeDocument/2006/relationships/oleObject" Target="../embeddings/oleObject30.bin"/></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6" Type="http://schemas.openxmlformats.org/officeDocument/2006/relationships/vmlDrawing" Target="../drawings/vmlDrawing19.vml"/><Relationship Id="rId5" Type="http://schemas.openxmlformats.org/officeDocument/2006/relationships/slideLayout" Target="../slideLayouts/slideLayout3.xml"/><Relationship Id="rId4" Type="http://schemas.openxmlformats.org/officeDocument/2006/relationships/image" Target="../media/image50.wmf"/><Relationship Id="rId3" Type="http://schemas.openxmlformats.org/officeDocument/2006/relationships/oleObject" Target="../embeddings/oleObject32.bin"/><Relationship Id="rId2" Type="http://schemas.openxmlformats.org/officeDocument/2006/relationships/image" Target="../media/image30.wmf"/><Relationship Id="rId1" Type="http://schemas.openxmlformats.org/officeDocument/2006/relationships/oleObject" Target="../embeddings/oleObject31.bin"/></Relationships>
</file>

<file path=ppt/slides/_rels/slide54.xml.rels><?xml version="1.0" encoding="UTF-8" standalone="yes"?>
<Relationships xmlns="http://schemas.openxmlformats.org/package/2006/relationships"><Relationship Id="rId5" Type="http://schemas.openxmlformats.org/officeDocument/2006/relationships/vmlDrawing" Target="../drawings/vmlDrawing20.vml"/><Relationship Id="rId4" Type="http://schemas.openxmlformats.org/officeDocument/2006/relationships/slideLayout" Target="../slideLayouts/slideLayout3.xml"/><Relationship Id="rId3" Type="http://schemas.openxmlformats.org/officeDocument/2006/relationships/image" Target="../media/image51.wmf"/><Relationship Id="rId2" Type="http://schemas.openxmlformats.org/officeDocument/2006/relationships/oleObject" Target="../embeddings/oleObject33.bin"/><Relationship Id="rId1" Type="http://schemas.openxmlformats.org/officeDocument/2006/relationships/tags" Target="../tags/tag21.xml"/></Relationships>
</file>

<file path=ppt/slides/_rels/slide55.xml.rels><?xml version="1.0" encoding="UTF-8" standalone="yes"?>
<Relationships xmlns="http://schemas.openxmlformats.org/package/2006/relationships"><Relationship Id="rId6" Type="http://schemas.openxmlformats.org/officeDocument/2006/relationships/vmlDrawing" Target="../drawings/vmlDrawing21.vml"/><Relationship Id="rId5" Type="http://schemas.openxmlformats.org/officeDocument/2006/relationships/slideLayout" Target="../slideLayouts/slideLayout3.xml"/><Relationship Id="rId4" Type="http://schemas.openxmlformats.org/officeDocument/2006/relationships/image" Target="../media/image53.wmf"/><Relationship Id="rId3" Type="http://schemas.openxmlformats.org/officeDocument/2006/relationships/oleObject" Target="../embeddings/oleObject35.bin"/><Relationship Id="rId2" Type="http://schemas.openxmlformats.org/officeDocument/2006/relationships/image" Target="../media/image52.wmf"/><Relationship Id="rId1" Type="http://schemas.openxmlformats.org/officeDocument/2006/relationships/oleObject" Target="../embeddings/oleObject34.bin"/></Relationships>
</file>

<file path=ppt/slides/_rels/slide56.xml.rels><?xml version="1.0" encoding="UTF-8" standalone="yes"?>
<Relationships xmlns="http://schemas.openxmlformats.org/package/2006/relationships"><Relationship Id="rId8" Type="http://schemas.openxmlformats.org/officeDocument/2006/relationships/vmlDrawing" Target="../drawings/vmlDrawing22.vml"/><Relationship Id="rId7" Type="http://schemas.openxmlformats.org/officeDocument/2006/relationships/slideLayout" Target="../slideLayouts/slideLayout3.xml"/><Relationship Id="rId6" Type="http://schemas.openxmlformats.org/officeDocument/2006/relationships/image" Target="../media/image56.wmf"/><Relationship Id="rId5" Type="http://schemas.openxmlformats.org/officeDocument/2006/relationships/oleObject" Target="../embeddings/oleObject38.bin"/><Relationship Id="rId4" Type="http://schemas.openxmlformats.org/officeDocument/2006/relationships/image" Target="../media/image55.wmf"/><Relationship Id="rId3" Type="http://schemas.openxmlformats.org/officeDocument/2006/relationships/oleObject" Target="../embeddings/oleObject37.bin"/><Relationship Id="rId2" Type="http://schemas.openxmlformats.org/officeDocument/2006/relationships/image" Target="../media/image54.wmf"/><Relationship Id="rId1" Type="http://schemas.openxmlformats.org/officeDocument/2006/relationships/oleObject" Target="../embeddings/oleObject36.bin"/></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4" Type="http://schemas.openxmlformats.org/officeDocument/2006/relationships/vmlDrawing" Target="../drawings/vmlDrawing23.vml"/><Relationship Id="rId3" Type="http://schemas.openxmlformats.org/officeDocument/2006/relationships/slideLayout" Target="../slideLayouts/slideLayout3.xml"/><Relationship Id="rId2" Type="http://schemas.openxmlformats.org/officeDocument/2006/relationships/image" Target="../media/image57.wmf"/><Relationship Id="rId1" Type="http://schemas.openxmlformats.org/officeDocument/2006/relationships/oleObject" Target="../embeddings/oleObject39.bin"/></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8.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61.png"/><Relationship Id="rId1" Type="http://schemas.openxmlformats.org/officeDocument/2006/relationships/image" Target="../media/image60.pn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2.pn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3.pn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5.pn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6.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7.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4" Type="http://schemas.openxmlformats.org/officeDocument/2006/relationships/vmlDrawing" Target="../drawings/vmlDrawing24.vml"/><Relationship Id="rId3" Type="http://schemas.openxmlformats.org/officeDocument/2006/relationships/slideLayout" Target="../slideLayouts/slideLayout3.xml"/><Relationship Id="rId2" Type="http://schemas.openxmlformats.org/officeDocument/2006/relationships/image" Target="../media/image67.wmf"/><Relationship Id="rId1" Type="http://schemas.openxmlformats.org/officeDocument/2006/relationships/oleObject" Target="../embeddings/oleObject40.bin"/></Relationships>
</file>

<file path=ppt/slides/_rels/slide72.xml.rels><?xml version="1.0" encoding="UTF-8" standalone="yes"?>
<Relationships xmlns="http://schemas.openxmlformats.org/package/2006/relationships"><Relationship Id="rId5" Type="http://schemas.openxmlformats.org/officeDocument/2006/relationships/vmlDrawing" Target="../drawings/vmlDrawing25.vml"/><Relationship Id="rId4" Type="http://schemas.openxmlformats.org/officeDocument/2006/relationships/slideLayout" Target="../slideLayouts/slideLayout3.xml"/><Relationship Id="rId3" Type="http://schemas.openxmlformats.org/officeDocument/2006/relationships/image" Target="../media/image69.wmf"/><Relationship Id="rId2" Type="http://schemas.openxmlformats.org/officeDocument/2006/relationships/oleObject" Target="../embeddings/oleObject41.bin"/><Relationship Id="rId1" Type="http://schemas.openxmlformats.org/officeDocument/2006/relationships/image" Target="../media/image68.png"/></Relationships>
</file>

<file path=ppt/slides/_rels/slide73.xml.rels><?xml version="1.0" encoding="UTF-8" standalone="yes"?>
<Relationships xmlns="http://schemas.openxmlformats.org/package/2006/relationships"><Relationship Id="rId8" Type="http://schemas.openxmlformats.org/officeDocument/2006/relationships/vmlDrawing" Target="../drawings/vmlDrawing26.vml"/><Relationship Id="rId7" Type="http://schemas.openxmlformats.org/officeDocument/2006/relationships/slideLayout" Target="../slideLayouts/slideLayout3.xml"/><Relationship Id="rId6" Type="http://schemas.openxmlformats.org/officeDocument/2006/relationships/image" Target="../media/image72.wmf"/><Relationship Id="rId5" Type="http://schemas.openxmlformats.org/officeDocument/2006/relationships/oleObject" Target="../embeddings/oleObject44.bin"/><Relationship Id="rId4" Type="http://schemas.openxmlformats.org/officeDocument/2006/relationships/image" Target="../media/image71.wmf"/><Relationship Id="rId3" Type="http://schemas.openxmlformats.org/officeDocument/2006/relationships/oleObject" Target="../embeddings/oleObject43.bin"/><Relationship Id="rId2" Type="http://schemas.openxmlformats.org/officeDocument/2006/relationships/image" Target="../media/image70.wmf"/><Relationship Id="rId1" Type="http://schemas.openxmlformats.org/officeDocument/2006/relationships/oleObject" Target="../embeddings/oleObject42.bin"/></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73.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7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76.jpeg"/><Relationship Id="rId1" Type="http://schemas.openxmlformats.org/officeDocument/2006/relationships/image" Target="../media/image7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7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image" Target="../media/image7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81.png"/></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8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83.png"/></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84.png"/></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85.png"/></Relationships>
</file>

<file path=ppt/slides/_rels/slide93.xml.rels><?xml version="1.0" encoding="UTF-8" standalone="yes"?>
<Relationships xmlns="http://schemas.openxmlformats.org/package/2006/relationships"><Relationship Id="rId4" Type="http://schemas.openxmlformats.org/officeDocument/2006/relationships/vmlDrawing" Target="../drawings/vmlDrawing27.vml"/><Relationship Id="rId3" Type="http://schemas.openxmlformats.org/officeDocument/2006/relationships/slideLayout" Target="../slideLayouts/slideLayout3.xml"/><Relationship Id="rId2" Type="http://schemas.openxmlformats.org/officeDocument/2006/relationships/image" Target="../media/image86.wmf"/><Relationship Id="rId1" Type="http://schemas.openxmlformats.org/officeDocument/2006/relationships/oleObject" Target="../embeddings/oleObject45.bin"/></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87.png"/></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88.png"/></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89.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9" Type="http://schemas.openxmlformats.org/officeDocument/2006/relationships/vmlDrawing" Target="../drawings/vmlDrawing28.vml"/><Relationship Id="rId8" Type="http://schemas.openxmlformats.org/officeDocument/2006/relationships/slideLayout" Target="../slideLayouts/slideLayout3.xml"/><Relationship Id="rId7" Type="http://schemas.openxmlformats.org/officeDocument/2006/relationships/image" Target="../media/image93.wmf"/><Relationship Id="rId6" Type="http://schemas.openxmlformats.org/officeDocument/2006/relationships/oleObject" Target="../embeddings/oleObject48.bin"/><Relationship Id="rId5" Type="http://schemas.openxmlformats.org/officeDocument/2006/relationships/image" Target="../media/image92.wmf"/><Relationship Id="rId4" Type="http://schemas.openxmlformats.org/officeDocument/2006/relationships/oleObject" Target="../embeddings/oleObject47.bin"/><Relationship Id="rId3" Type="http://schemas.openxmlformats.org/officeDocument/2006/relationships/image" Target="../media/image91.wmf"/><Relationship Id="rId2" Type="http://schemas.openxmlformats.org/officeDocument/2006/relationships/oleObject" Target="../embeddings/oleObject46.bin"/><Relationship Id="rId1" Type="http://schemas.openxmlformats.org/officeDocument/2006/relationships/image" Target="../media/image9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 name="矩形 3"/>
          <p:cNvSpPr/>
          <p:nvPr/>
        </p:nvSpPr>
        <p:spPr>
          <a:xfrm>
            <a:off x="1062228" y="728895"/>
            <a:ext cx="7426960" cy="1322070"/>
          </a:xfrm>
          <a:prstGeom prst="rect">
            <a:avLst/>
          </a:prstGeom>
          <a:effectLst/>
        </p:spPr>
        <p:txBody>
          <a:bodyPr wrap="square">
            <a:spAutoFit/>
          </a:bodyPr>
          <a:lstStyle/>
          <a:p>
            <a:pPr algn="ctr">
              <a:defRPr/>
            </a:pPr>
            <a:r>
              <a:rPr lang="en-US" altLang="zh-CN" sz="8000" b="1" spc="300" dirty="0">
                <a:ln w="11430"/>
                <a:solidFill>
                  <a:srgbClr val="3D89BC"/>
                </a:solidFill>
                <a:latin typeface="微软雅黑" panose="020B0503020204020204" pitchFamily="34" charset="-122"/>
                <a:ea typeface="微软雅黑" panose="020B0503020204020204" pitchFamily="34" charset="-122"/>
              </a:rPr>
              <a:t>R</a:t>
            </a:r>
            <a:r>
              <a:rPr lang="zh-CN" altLang="en-US" sz="8000" b="1" spc="300" dirty="0">
                <a:ln w="11430"/>
                <a:solidFill>
                  <a:srgbClr val="3D89BC"/>
                </a:solidFill>
                <a:latin typeface="微软雅黑" panose="020B0503020204020204" pitchFamily="34" charset="-122"/>
                <a:ea typeface="微软雅黑" panose="020B0503020204020204" pitchFamily="34" charset="-122"/>
              </a:rPr>
              <a:t>语言</a:t>
            </a:r>
            <a:r>
              <a:rPr lang="zh-CN" altLang="en-US" b="1" spc="300" dirty="0">
                <a:ln w="11430"/>
                <a:solidFill>
                  <a:srgbClr val="3D89BC"/>
                </a:solidFill>
                <a:latin typeface="微软雅黑" panose="020B0503020204020204" pitchFamily="34" charset="-122"/>
                <a:ea typeface="微软雅黑" panose="020B0503020204020204" pitchFamily="34" charset="-122"/>
              </a:rPr>
              <a:t>（第</a:t>
            </a:r>
            <a:r>
              <a:rPr lang="en-US" altLang="zh-CN" b="1" spc="300" dirty="0">
                <a:ln w="11430"/>
                <a:solidFill>
                  <a:srgbClr val="3D89BC"/>
                </a:solidFill>
                <a:latin typeface="微软雅黑" panose="020B0503020204020204" pitchFamily="34" charset="-122"/>
                <a:ea typeface="微软雅黑" panose="020B0503020204020204" pitchFamily="34" charset="-122"/>
              </a:rPr>
              <a:t>2</a:t>
            </a:r>
            <a:r>
              <a:rPr lang="zh-CN" altLang="en-US" b="1" spc="300" dirty="0">
                <a:ln w="11430"/>
                <a:solidFill>
                  <a:srgbClr val="3D89BC"/>
                </a:solidFill>
                <a:latin typeface="微软雅黑" panose="020B0503020204020204" pitchFamily="34" charset="-122"/>
                <a:ea typeface="微软雅黑" panose="020B0503020204020204" pitchFamily="34" charset="-122"/>
              </a:rPr>
              <a:t>版）</a:t>
            </a:r>
            <a:endParaRPr lang="zh-CN" altLang="en-US" b="1" spc="300" dirty="0">
              <a:ln w="11430"/>
              <a:solidFill>
                <a:srgbClr val="3D89BC"/>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26768" y="6337300"/>
            <a:ext cx="2217463" cy="520700"/>
          </a:xfrm>
          <a:prstGeom prst="rect">
            <a:avLst/>
          </a:prstGeom>
        </p:spPr>
      </p:pic>
      <p:sp>
        <p:nvSpPr>
          <p:cNvPr id="21" name="矩形 20"/>
          <p:cNvSpPr/>
          <p:nvPr/>
        </p:nvSpPr>
        <p:spPr>
          <a:xfrm>
            <a:off x="-7620" y="2209165"/>
            <a:ext cx="9159240" cy="8642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TextBox 6"/>
          <p:cNvSpPr txBox="1"/>
          <p:nvPr/>
        </p:nvSpPr>
        <p:spPr>
          <a:xfrm>
            <a:off x="1670340" y="2277654"/>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刘  鹏       总主编</a:t>
            </a:r>
            <a:endParaRPr lang="zh-CN" altLang="en-US" sz="1600" dirty="0">
              <a:solidFill>
                <a:schemeClr val="tx1">
                  <a:lumMod val="75000"/>
                  <a:lumOff val="25000"/>
                </a:schemeClr>
              </a:solidFill>
            </a:endParaRPr>
          </a:p>
        </p:txBody>
      </p:sp>
      <p:sp>
        <p:nvSpPr>
          <p:cNvPr id="26" name="TextBox 6"/>
          <p:cNvSpPr txBox="1"/>
          <p:nvPr/>
        </p:nvSpPr>
        <p:spPr>
          <a:xfrm>
            <a:off x="1670340" y="2634610"/>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程显毅    </a:t>
            </a:r>
            <a:r>
              <a:rPr lang="en-US" altLang="zh-CN" sz="1600" dirty="0" smtClean="0">
                <a:solidFill>
                  <a:schemeClr val="tx1">
                    <a:lumMod val="75000"/>
                    <a:lumOff val="25000"/>
                  </a:schemeClr>
                </a:solidFill>
              </a:rPr>
              <a:t> </a:t>
            </a:r>
            <a:r>
              <a:rPr lang="zh-CN" altLang="en-US" sz="1600" dirty="0">
                <a:solidFill>
                  <a:schemeClr val="tx1">
                    <a:lumMod val="75000"/>
                    <a:lumOff val="25000"/>
                  </a:schemeClr>
                </a:solidFill>
              </a:rPr>
              <a:t>主</a:t>
            </a:r>
            <a:r>
              <a:rPr lang="en-US" altLang="zh-CN" sz="1600" dirty="0">
                <a:solidFill>
                  <a:schemeClr val="tx1">
                    <a:lumMod val="75000"/>
                    <a:lumOff val="25000"/>
                  </a:schemeClr>
                </a:solidFill>
              </a:rPr>
              <a:t>    </a:t>
            </a:r>
            <a:r>
              <a:rPr lang="zh-CN" altLang="en-US" sz="1600" dirty="0">
                <a:solidFill>
                  <a:schemeClr val="tx1">
                    <a:lumMod val="75000"/>
                    <a:lumOff val="25000"/>
                  </a:schemeClr>
                </a:solidFill>
              </a:rPr>
              <a:t>编                          </a:t>
            </a:r>
            <a:r>
              <a:rPr lang="zh-CN" altLang="en-US" sz="1600" dirty="0" smtClean="0">
                <a:solidFill>
                  <a:schemeClr val="tx1">
                    <a:lumMod val="75000"/>
                    <a:lumOff val="25000"/>
                  </a:schemeClr>
                </a:solidFill>
              </a:rPr>
              <a:t>     孙丽丽 </a:t>
            </a:r>
            <a:r>
              <a:rPr lang="zh-CN" altLang="en-US" sz="1600" dirty="0" smtClean="0">
                <a:solidFill>
                  <a:schemeClr val="tx1">
                    <a:lumMod val="75000"/>
                    <a:lumOff val="25000"/>
                  </a:schemeClr>
                </a:solidFill>
                <a:sym typeface="+mn-ea"/>
              </a:rPr>
              <a:t> 林道荣</a:t>
            </a:r>
            <a:r>
              <a:rPr lang="zh-CN" altLang="en-US" sz="1600" dirty="0" smtClean="0">
                <a:solidFill>
                  <a:schemeClr val="tx1">
                    <a:lumMod val="75000"/>
                    <a:lumOff val="25000"/>
                  </a:schemeClr>
                </a:solidFill>
              </a:rPr>
              <a:t>    副</a:t>
            </a:r>
            <a:r>
              <a:rPr lang="zh-CN" altLang="en-US" sz="1600" dirty="0">
                <a:solidFill>
                  <a:schemeClr val="tx1">
                    <a:lumMod val="75000"/>
                    <a:lumOff val="25000"/>
                  </a:schemeClr>
                </a:solidFill>
              </a:rPr>
              <a:t>主编</a:t>
            </a:r>
            <a:endParaRPr lang="zh-CN" altLang="en-US" sz="1600" dirty="0">
              <a:solidFill>
                <a:schemeClr val="tx1">
                  <a:lumMod val="75000"/>
                  <a:lumOff val="25000"/>
                </a:schemeClr>
              </a:solidFill>
            </a:endParaRPr>
          </a:p>
        </p:txBody>
      </p:sp>
      <p:sp>
        <p:nvSpPr>
          <p:cNvPr id="27" name="Freeform 25"/>
          <p:cNvSpPr>
            <a:spLocks noEditPoints="1"/>
          </p:cNvSpPr>
          <p:nvPr/>
        </p:nvSpPr>
        <p:spPr bwMode="auto">
          <a:xfrm>
            <a:off x="2451244" y="2407507"/>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5"/>
          <p:cNvSpPr>
            <a:spLocks noEditPoints="1"/>
          </p:cNvSpPr>
          <p:nvPr/>
        </p:nvSpPr>
        <p:spPr bwMode="auto">
          <a:xfrm>
            <a:off x="6390411" y="2743274"/>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5"/>
          <p:cNvSpPr>
            <a:spLocks noEditPoints="1"/>
          </p:cNvSpPr>
          <p:nvPr/>
        </p:nvSpPr>
        <p:spPr bwMode="auto">
          <a:xfrm>
            <a:off x="2451335" y="2757907"/>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3" name="图片 2" descr="QQ截图20220908111331"/>
          <p:cNvPicPr>
            <a:picLocks noChangeAspect="1"/>
          </p:cNvPicPr>
          <p:nvPr/>
        </p:nvPicPr>
        <p:blipFill>
          <a:blip r:embed="rId2"/>
          <a:stretch>
            <a:fillRect/>
          </a:stretch>
        </p:blipFill>
        <p:spPr>
          <a:xfrm>
            <a:off x="6985" y="3232150"/>
            <a:ext cx="9144000" cy="3082290"/>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10.2 变量的类别</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9" name="文本框 8"/>
          <p:cNvSpPr txBox="1"/>
          <p:nvPr/>
        </p:nvSpPr>
        <p:spPr>
          <a:xfrm>
            <a:off x="659130" y="1631315"/>
            <a:ext cx="7605395" cy="3478530"/>
          </a:xfrm>
          <a:prstGeom prst="rect">
            <a:avLst/>
          </a:prstGeom>
          <a:noFill/>
        </p:spPr>
        <p:txBody>
          <a:bodyPr wrap="square" rtlCol="0">
            <a:noAutofit/>
          </a:bodyPr>
          <a:p>
            <a:r>
              <a:rPr lang="zh-CN" altLang="en-US" sz="1600" dirty="0"/>
              <a:t>3、 因变量和自变量</a:t>
            </a:r>
            <a:endParaRPr lang="zh-CN" altLang="en-US" sz="1600" dirty="0"/>
          </a:p>
          <a:p>
            <a:r>
              <a:rPr lang="zh-CN" altLang="en-US" sz="1600" dirty="0"/>
              <a:t>        任何一个系统（或模型）都是由各种变量构成的，当我们分析这些系统（或模型）时，可以选择研究其中一些变量对另一些变量的影响，那么我们选择的这些变量就称为自变量，而被影响的量就被称为因变量。例如：我们可以分析人体这个系统中，呼吸对于维持生命的影响，那么呼吸就是自变量，而生命维持的状态被认为是因变量。</a:t>
            </a:r>
            <a:endParaRPr lang="zh-CN" altLang="en-US" sz="1600" dirty="0"/>
          </a:p>
          <a:p>
            <a:r>
              <a:rPr lang="zh-CN" altLang="en-US" sz="1600" dirty="0"/>
              <a:t>         自变量一词来自数学。在数学中，y=f(x)。在这一方程中自变量是x，因变量是y。自变量被看作是因变量变化的原因，因变量被看做自变量变化的结果。在心理学实验中，一个明显的问题是要有一个有机体作为被试对刺激作反应。显然，这里刺激变量就是自变量。</a:t>
            </a:r>
            <a:endParaRPr lang="zh-CN" altLang="en-US" sz="1600" dirty="0"/>
          </a:p>
          <a:p>
            <a:r>
              <a:rPr lang="zh-CN" altLang="en-US" sz="1600" dirty="0"/>
              <a:t>          因变量也称为响应变量或决策变量。</a:t>
            </a:r>
            <a:endParaRPr lang="zh-CN" altLang="en-US" sz="1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sym typeface="+mn-ea"/>
              </a:rPr>
              <a:t>神经元</a:t>
            </a:r>
            <a:endParaRPr lang="zh-CN" altLang="en-US" sz="2000">
              <a:sym typeface="+mn-ea"/>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10.8 </a:t>
            </a:r>
            <a:r>
              <a:rPr lang="zh-CN" altLang="en-US" sz="2100" b="1" spc="225" dirty="0" smtClean="0">
                <a:solidFill>
                  <a:prstClr val="white"/>
                </a:solidFill>
              </a:rPr>
              <a:t>神经</a:t>
            </a:r>
            <a:r>
              <a:rPr lang="zh-CN" altLang="en-US" sz="2100" b="1" spc="225" dirty="0" smtClean="0">
                <a:solidFill>
                  <a:prstClr val="white"/>
                </a:solidFill>
              </a:rPr>
              <a:t>网络</a:t>
            </a:r>
            <a:endParaRPr lang="zh-CN" altLang="en-US" sz="2100" b="1" spc="225" dirty="0" smtClean="0">
              <a:solidFill>
                <a:prstClr val="white"/>
              </a:solidFill>
            </a:endParaRPr>
          </a:p>
        </p:txBody>
      </p:sp>
      <p:sp>
        <p:nvSpPr>
          <p:cNvPr id="4" name="TextBox 3"/>
          <p:cNvSpPr txBox="1"/>
          <p:nvPr/>
        </p:nvSpPr>
        <p:spPr>
          <a:xfrm>
            <a:off x="1200150" y="1648460"/>
            <a:ext cx="6294120" cy="1014730"/>
          </a:xfrm>
          <a:prstGeom prst="rect">
            <a:avLst/>
          </a:prstGeom>
          <a:noFill/>
        </p:spPr>
        <p:txBody>
          <a:bodyPr wrap="square" rtlCol="0">
            <a:spAutoFit/>
          </a:bodyPr>
          <a:p>
            <a:r>
              <a:rPr lang="zh-CN" altLang="zh-CN" sz="2000" dirty="0"/>
              <a:t>激活函数</a:t>
            </a:r>
            <a:r>
              <a:rPr lang="en-US" altLang="zh-CN" sz="2000" dirty="0"/>
              <a:t> </a:t>
            </a:r>
            <a:r>
              <a:rPr lang="zh-CN" altLang="zh-CN" sz="2000" dirty="0"/>
              <a:t>可以有以下几种</a:t>
            </a:r>
            <a:r>
              <a:rPr lang="en-US" altLang="zh-CN" sz="2000" dirty="0"/>
              <a:t>:</a:t>
            </a:r>
            <a:endParaRPr lang="zh-CN" altLang="zh-CN" sz="2000" dirty="0"/>
          </a:p>
          <a:p>
            <a:r>
              <a:rPr lang="zh-CN" altLang="zh-CN" sz="2000" dirty="0"/>
              <a:t>（</a:t>
            </a:r>
            <a:r>
              <a:rPr lang="en-US" altLang="zh-CN" sz="2000" dirty="0"/>
              <a:t>1</a:t>
            </a:r>
            <a:r>
              <a:rPr lang="zh-CN" altLang="zh-CN" sz="2000" dirty="0"/>
              <a:t>）阈值函数</a:t>
            </a:r>
            <a:endParaRPr lang="zh-CN" altLang="zh-CN" sz="2000" dirty="0"/>
          </a:p>
          <a:p>
            <a:endParaRPr lang="zh-CN" altLang="en-US" sz="2000" dirty="0" smtClean="0"/>
          </a:p>
        </p:txBody>
      </p:sp>
      <p:graphicFrame>
        <p:nvGraphicFramePr>
          <p:cNvPr id="11" name="对象 10"/>
          <p:cNvGraphicFramePr>
            <a:graphicFrameLocks noChangeAspect="1"/>
          </p:cNvGraphicFramePr>
          <p:nvPr/>
        </p:nvGraphicFramePr>
        <p:xfrm>
          <a:off x="2322677" y="2485708"/>
          <a:ext cx="2654379" cy="816732"/>
        </p:xfrm>
        <a:graphic>
          <a:graphicData uri="http://schemas.openxmlformats.org/presentationml/2006/ole">
            <mc:AlternateContent xmlns:mc="http://schemas.openxmlformats.org/markup-compatibility/2006">
              <mc:Choice xmlns:v="urn:schemas-microsoft-com:vml" Requires="v">
                <p:oleObj spid="_x0000_s6164" name="Equation" r:id="rId1" imgW="1117600" imgH="457200" progId="Equation.DSMT4">
                  <p:embed/>
                </p:oleObj>
              </mc:Choice>
              <mc:Fallback>
                <p:oleObj name="Equation" r:id="rId1" imgW="1117600" imgH="457200" progId="Equation.DSMT4">
                  <p:embed/>
                  <p:pic>
                    <p:nvPicPr>
                      <p:cNvPr id="0" name="图片 61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2677" y="2485708"/>
                        <a:ext cx="2654379" cy="816732"/>
                      </a:xfrm>
                      <a:prstGeom prst="rect">
                        <a:avLst/>
                      </a:prstGeom>
                      <a:noFill/>
                    </p:spPr>
                  </p:pic>
                </p:oleObj>
              </mc:Fallback>
            </mc:AlternateContent>
          </a:graphicData>
        </a:graphic>
      </p:graphicFrame>
      <p:sp>
        <p:nvSpPr>
          <p:cNvPr id="2" name="TextBox 11"/>
          <p:cNvSpPr txBox="1"/>
          <p:nvPr/>
        </p:nvSpPr>
        <p:spPr>
          <a:xfrm>
            <a:off x="1200443" y="3246169"/>
            <a:ext cx="4933071" cy="707886"/>
          </a:xfrm>
          <a:prstGeom prst="rect">
            <a:avLst/>
          </a:prstGeom>
          <a:noFill/>
        </p:spPr>
        <p:txBody>
          <a:bodyPr wrap="square" rtlCol="0">
            <a:spAutoFit/>
          </a:bodyPr>
          <a:p>
            <a:r>
              <a:rPr lang="zh-CN" altLang="zh-CN" sz="2000" dirty="0"/>
              <a:t>（</a:t>
            </a:r>
            <a:r>
              <a:rPr lang="en-US" altLang="zh-CN" sz="2000" dirty="0"/>
              <a:t>2</a:t>
            </a:r>
            <a:r>
              <a:rPr lang="zh-CN" altLang="zh-CN" sz="2000" dirty="0"/>
              <a:t>）分段线性函数</a:t>
            </a:r>
            <a:endParaRPr lang="zh-CN" altLang="zh-CN" sz="2000" dirty="0"/>
          </a:p>
          <a:p>
            <a:endParaRPr lang="zh-CN" altLang="en-US" sz="2000" dirty="0" smtClean="0"/>
          </a:p>
        </p:txBody>
      </p:sp>
      <p:graphicFrame>
        <p:nvGraphicFramePr>
          <p:cNvPr id="16" name="对象 15"/>
          <p:cNvGraphicFramePr>
            <a:graphicFrameLocks noChangeAspect="1"/>
          </p:cNvGraphicFramePr>
          <p:nvPr/>
        </p:nvGraphicFramePr>
        <p:xfrm>
          <a:off x="2447777" y="3916457"/>
          <a:ext cx="3910819" cy="1420727"/>
        </p:xfrm>
        <a:graphic>
          <a:graphicData uri="http://schemas.openxmlformats.org/presentationml/2006/ole">
            <mc:AlternateContent xmlns:mc="http://schemas.openxmlformats.org/markup-compatibility/2006">
              <mc:Choice xmlns:v="urn:schemas-microsoft-com:vml" Requires="v">
                <p:oleObj spid="_x0000_s6165" name="Equation" r:id="rId3" imgW="1828800" imgH="889000" progId="Equation.DSMT4">
                  <p:embed/>
                </p:oleObj>
              </mc:Choice>
              <mc:Fallback>
                <p:oleObj name="Equation" r:id="rId3" imgW="1828800" imgH="889000" progId="Equation.DSMT4">
                  <p:embed/>
                  <p:pic>
                    <p:nvPicPr>
                      <p:cNvPr id="0" name="图片 616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7777" y="3916457"/>
                        <a:ext cx="3910819" cy="1420727"/>
                      </a:xfrm>
                      <a:prstGeom prst="rect">
                        <a:avLst/>
                      </a:prstGeom>
                      <a:noFill/>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sym typeface="+mn-ea"/>
              </a:rPr>
              <a:t>神经元</a:t>
            </a:r>
            <a:endParaRPr lang="zh-CN" altLang="en-US" sz="2000">
              <a:sym typeface="+mn-ea"/>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10.8 </a:t>
            </a:r>
            <a:r>
              <a:rPr lang="zh-CN" altLang="en-US" sz="2100" b="1" spc="225" dirty="0" smtClean="0">
                <a:solidFill>
                  <a:prstClr val="white"/>
                </a:solidFill>
              </a:rPr>
              <a:t>神经</a:t>
            </a:r>
            <a:r>
              <a:rPr lang="zh-CN" altLang="en-US" sz="2100" b="1" spc="225" dirty="0" smtClean="0">
                <a:solidFill>
                  <a:prstClr val="white"/>
                </a:solidFill>
              </a:rPr>
              <a:t>网络</a:t>
            </a:r>
            <a:endParaRPr lang="zh-CN" altLang="en-US" sz="2100" b="1" spc="225" dirty="0" smtClean="0">
              <a:solidFill>
                <a:prstClr val="white"/>
              </a:solidFill>
            </a:endParaRPr>
          </a:p>
        </p:txBody>
      </p:sp>
      <p:sp>
        <p:nvSpPr>
          <p:cNvPr id="4" name="TextBox 3"/>
          <p:cNvSpPr txBox="1"/>
          <p:nvPr/>
        </p:nvSpPr>
        <p:spPr>
          <a:xfrm>
            <a:off x="897255" y="1725295"/>
            <a:ext cx="7277100" cy="706755"/>
          </a:xfrm>
          <a:prstGeom prst="rect">
            <a:avLst/>
          </a:prstGeom>
          <a:noFill/>
        </p:spPr>
        <p:txBody>
          <a:bodyPr wrap="square" rtlCol="0">
            <a:spAutoFit/>
          </a:bodyPr>
          <a:p>
            <a:r>
              <a:rPr lang="zh-CN" altLang="zh-CN" sz="2000" dirty="0"/>
              <a:t>（</a:t>
            </a:r>
            <a:r>
              <a:rPr lang="en-US" altLang="zh-CN" sz="2000" dirty="0"/>
              <a:t>3</a:t>
            </a:r>
            <a:r>
              <a:rPr lang="zh-CN" altLang="zh-CN" sz="2000" dirty="0"/>
              <a:t>）</a:t>
            </a:r>
            <a:r>
              <a:rPr lang="en-US" altLang="zh-CN" sz="2000" dirty="0"/>
              <a:t>sigmoid</a:t>
            </a:r>
            <a:r>
              <a:rPr lang="zh-CN" altLang="zh-CN" sz="2000" dirty="0"/>
              <a:t>函数</a:t>
            </a:r>
            <a:endParaRPr lang="zh-CN" altLang="zh-CN" sz="2000" dirty="0"/>
          </a:p>
          <a:p>
            <a:endParaRPr lang="zh-CN" altLang="en-US" sz="2000" dirty="0" smtClean="0"/>
          </a:p>
        </p:txBody>
      </p:sp>
      <p:sp>
        <p:nvSpPr>
          <p:cNvPr id="12" name="TextBox 11"/>
          <p:cNvSpPr txBox="1"/>
          <p:nvPr/>
        </p:nvSpPr>
        <p:spPr>
          <a:xfrm>
            <a:off x="1028358" y="3323004"/>
            <a:ext cx="4933071" cy="400110"/>
          </a:xfrm>
          <a:prstGeom prst="rect">
            <a:avLst/>
          </a:prstGeom>
          <a:noFill/>
        </p:spPr>
        <p:txBody>
          <a:bodyPr wrap="square" rtlCol="0">
            <a:spAutoFit/>
          </a:bodyPr>
          <a:p>
            <a:r>
              <a:rPr lang="zh-CN" altLang="zh-CN" sz="2000" dirty="0" smtClean="0"/>
              <a:t>（</a:t>
            </a:r>
            <a:r>
              <a:rPr lang="en-US" altLang="zh-CN" sz="2000" dirty="0" smtClean="0"/>
              <a:t>4</a:t>
            </a:r>
            <a:r>
              <a:rPr lang="zh-CN" altLang="zh-CN" sz="2000" dirty="0" smtClean="0"/>
              <a:t>）</a:t>
            </a:r>
            <a:r>
              <a:rPr lang="zh-CN" altLang="zh-CN" sz="2000" dirty="0"/>
              <a:t>双曲正切函数</a:t>
            </a:r>
            <a:endParaRPr lang="zh-CN" altLang="en-US" sz="2000" dirty="0" smtClean="0"/>
          </a:p>
        </p:txBody>
      </p:sp>
      <p:graphicFrame>
        <p:nvGraphicFramePr>
          <p:cNvPr id="10" name="对象 9"/>
          <p:cNvGraphicFramePr>
            <a:graphicFrameLocks noChangeAspect="1"/>
          </p:cNvGraphicFramePr>
          <p:nvPr/>
        </p:nvGraphicFramePr>
        <p:xfrm>
          <a:off x="2374267" y="2159470"/>
          <a:ext cx="3549648" cy="880740"/>
        </p:xfrm>
        <a:graphic>
          <a:graphicData uri="http://schemas.openxmlformats.org/presentationml/2006/ole">
            <mc:AlternateContent xmlns:mc="http://schemas.openxmlformats.org/markup-compatibility/2006">
              <mc:Choice xmlns:v="urn:schemas-microsoft-com:vml" Requires="v">
                <p:oleObj spid="_x0000_s7188" name="Equation" r:id="rId1" imgW="1270000" imgH="419100" progId="Equation.DSMT4">
                  <p:embed/>
                </p:oleObj>
              </mc:Choice>
              <mc:Fallback>
                <p:oleObj name="Equation" r:id="rId1" imgW="1270000" imgH="419100" progId="Equation.DSMT4">
                  <p:embed/>
                  <p:pic>
                    <p:nvPicPr>
                      <p:cNvPr id="0" name="图片 718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4267" y="2159470"/>
                        <a:ext cx="3549648" cy="880740"/>
                      </a:xfrm>
                      <a:prstGeom prst="rect">
                        <a:avLst/>
                      </a:prstGeom>
                      <a:noFill/>
                    </p:spPr>
                  </p:pic>
                </p:oleObj>
              </mc:Fallback>
            </mc:AlternateContent>
          </a:graphicData>
        </a:graphic>
      </p:graphicFrame>
      <p:graphicFrame>
        <p:nvGraphicFramePr>
          <p:cNvPr id="17" name="对象 16"/>
          <p:cNvGraphicFramePr>
            <a:graphicFrameLocks noChangeAspect="1"/>
          </p:cNvGraphicFramePr>
          <p:nvPr/>
        </p:nvGraphicFramePr>
        <p:xfrm>
          <a:off x="2374265" y="4054524"/>
          <a:ext cx="5800473" cy="998806"/>
        </p:xfrm>
        <a:graphic>
          <a:graphicData uri="http://schemas.openxmlformats.org/presentationml/2006/ole">
            <mc:AlternateContent xmlns:mc="http://schemas.openxmlformats.org/markup-compatibility/2006">
              <mc:Choice xmlns:v="urn:schemas-microsoft-com:vml" Requires="v">
                <p:oleObj spid="_x0000_s7189" name="Equation" r:id="rId3" imgW="1866900" imgH="431800" progId="Equation.DSMT4">
                  <p:embed/>
                </p:oleObj>
              </mc:Choice>
              <mc:Fallback>
                <p:oleObj name="Equation" r:id="rId3" imgW="1866900" imgH="431800" progId="Equation.DSMT4">
                  <p:embed/>
                  <p:pic>
                    <p:nvPicPr>
                      <p:cNvPr id="0" name="图片 718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4265" y="4054524"/>
                        <a:ext cx="5800473" cy="998806"/>
                      </a:xfrm>
                      <a:prstGeom prst="rect">
                        <a:avLst/>
                      </a:prstGeom>
                      <a:noFill/>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sym typeface="+mn-ea"/>
              </a:rPr>
              <a:t>网络拓扑</a:t>
            </a:r>
            <a:r>
              <a:rPr lang="zh-CN" altLang="en-US" sz="2000">
                <a:sym typeface="+mn-ea"/>
              </a:rPr>
              <a:t>结构</a:t>
            </a:r>
            <a:endParaRPr lang="zh-CN" altLang="en-US" sz="2000">
              <a:sym typeface="+mn-ea"/>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10.8 </a:t>
            </a:r>
            <a:r>
              <a:rPr lang="zh-CN" altLang="en-US" sz="2100" b="1" spc="225" dirty="0" smtClean="0">
                <a:solidFill>
                  <a:prstClr val="white"/>
                </a:solidFill>
              </a:rPr>
              <a:t>神经</a:t>
            </a:r>
            <a:r>
              <a:rPr lang="zh-CN" altLang="en-US" sz="2100" b="1" spc="225" dirty="0" smtClean="0">
                <a:solidFill>
                  <a:prstClr val="white"/>
                </a:solidFill>
              </a:rPr>
              <a:t>网络</a:t>
            </a:r>
            <a:endParaRPr lang="zh-CN" altLang="en-US" sz="2100" b="1" spc="225" dirty="0" smtClean="0">
              <a:solidFill>
                <a:prstClr val="white"/>
              </a:solidFill>
            </a:endParaRPr>
          </a:p>
        </p:txBody>
      </p:sp>
      <p:sp>
        <p:nvSpPr>
          <p:cNvPr id="4" name="TextBox 3"/>
          <p:cNvSpPr txBox="1"/>
          <p:nvPr/>
        </p:nvSpPr>
        <p:spPr>
          <a:xfrm>
            <a:off x="639445" y="1905635"/>
            <a:ext cx="8081645" cy="2030095"/>
          </a:xfrm>
          <a:prstGeom prst="rect">
            <a:avLst/>
          </a:prstGeom>
          <a:noFill/>
        </p:spPr>
        <p:txBody>
          <a:bodyPr wrap="square" rtlCol="0">
            <a:spAutoFit/>
          </a:bodyPr>
          <a:p>
            <a:pPr indent="457200" algn="just"/>
            <a:r>
              <a:rPr lang="zh-CN" altLang="zh-CN" dirty="0"/>
              <a:t>（</a:t>
            </a:r>
            <a:r>
              <a:rPr lang="en-US" altLang="zh-CN" dirty="0"/>
              <a:t>1</a:t>
            </a:r>
            <a:r>
              <a:rPr lang="zh-CN" altLang="zh-CN" dirty="0"/>
              <a:t>）前馈型网络。各神经元接收前一层的输入，并输出给下一层，没有反馈。节点分为两类，即输入单元和计算单元，每一计算单元可有任意个输入，但只有一个输出（它可耦合到任意多个其它节点作为其输出）。通常前馈网络可分为不同的层，第</a:t>
            </a:r>
            <a:r>
              <a:rPr lang="en-US" altLang="zh-CN" dirty="0" err="1"/>
              <a:t>i</a:t>
            </a:r>
            <a:r>
              <a:rPr lang="zh-CN" altLang="zh-CN" dirty="0"/>
              <a:t>层的输入只与第</a:t>
            </a:r>
            <a:r>
              <a:rPr lang="en-US" altLang="zh-CN" dirty="0"/>
              <a:t>i-1</a:t>
            </a:r>
            <a:r>
              <a:rPr lang="zh-CN" altLang="zh-CN" dirty="0"/>
              <a:t>层输出相连，输入和输出节点与外界相连，而其它中间层则称为隐层。</a:t>
            </a:r>
            <a:endParaRPr lang="zh-CN" altLang="zh-CN" dirty="0"/>
          </a:p>
          <a:p>
            <a:pPr indent="457200" algn="just"/>
            <a:r>
              <a:rPr lang="zh-CN" altLang="zh-CN" dirty="0"/>
              <a:t>（</a:t>
            </a:r>
            <a:r>
              <a:rPr lang="en-US" altLang="zh-CN" dirty="0"/>
              <a:t>2</a:t>
            </a:r>
            <a:r>
              <a:rPr lang="zh-CN" altLang="zh-CN" dirty="0"/>
              <a:t>）反馈型网络</a:t>
            </a:r>
            <a:endParaRPr lang="zh-CN" altLang="zh-CN" dirty="0"/>
          </a:p>
          <a:p>
            <a:pPr indent="457200" algn="just"/>
            <a:r>
              <a:rPr lang="zh-CN" altLang="zh-CN" dirty="0"/>
              <a:t>所有节点都是计算单元，同时也可接收输入，并向外界输出</a:t>
            </a:r>
            <a:r>
              <a:rPr lang="zh-CN" altLang="zh-CN" dirty="0" smtClean="0"/>
              <a:t>。</a:t>
            </a:r>
            <a:endParaRPr lang="zh-CN" altLang="zh-CN" dirty="0"/>
          </a:p>
        </p:txBody>
      </p:sp>
    </p:spTree>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sym typeface="+mn-ea"/>
              </a:rPr>
              <a:t>工作</a:t>
            </a:r>
            <a:r>
              <a:rPr lang="zh-CN" altLang="en-US" sz="2000">
                <a:sym typeface="+mn-ea"/>
              </a:rPr>
              <a:t>过程</a:t>
            </a:r>
            <a:endParaRPr lang="zh-CN" altLang="en-US" sz="2000">
              <a:sym typeface="+mn-ea"/>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10.8 </a:t>
            </a:r>
            <a:r>
              <a:rPr lang="zh-CN" altLang="en-US" sz="2100" b="1" spc="225" dirty="0" smtClean="0">
                <a:solidFill>
                  <a:prstClr val="white"/>
                </a:solidFill>
              </a:rPr>
              <a:t>神经</a:t>
            </a:r>
            <a:r>
              <a:rPr lang="zh-CN" altLang="en-US" sz="2100" b="1" spc="225" dirty="0" smtClean="0">
                <a:solidFill>
                  <a:prstClr val="white"/>
                </a:solidFill>
              </a:rPr>
              <a:t>网络</a:t>
            </a:r>
            <a:endParaRPr lang="zh-CN" altLang="en-US" sz="2100" b="1" spc="225" dirty="0" smtClean="0">
              <a:solidFill>
                <a:prstClr val="white"/>
              </a:solidFill>
            </a:endParaRPr>
          </a:p>
        </p:txBody>
      </p:sp>
      <p:sp>
        <p:nvSpPr>
          <p:cNvPr id="2" name="TextBox 3"/>
          <p:cNvSpPr txBox="1"/>
          <p:nvPr/>
        </p:nvSpPr>
        <p:spPr>
          <a:xfrm>
            <a:off x="734695" y="1784985"/>
            <a:ext cx="7437120" cy="1322070"/>
          </a:xfrm>
          <a:prstGeom prst="rect">
            <a:avLst/>
          </a:prstGeom>
          <a:noFill/>
        </p:spPr>
        <p:txBody>
          <a:bodyPr wrap="square" rtlCol="0">
            <a:spAutoFit/>
          </a:bodyPr>
          <a:p>
            <a:pPr indent="457200" algn="just"/>
            <a:r>
              <a:rPr lang="en-US" altLang="zh-CN" sz="2000" dirty="0"/>
              <a:t>NN</a:t>
            </a:r>
            <a:r>
              <a:rPr lang="zh-CN" altLang="zh-CN" sz="2000" dirty="0"/>
              <a:t>的工作过程主要分为两个阶段：第一个阶段是学习期，此时各计算单元状态不变，各连线上的权值可通过学习来修改；第二阶段是工作期，此时各连接权固定，计算单元状态变化，以达到某种稳定状态。</a:t>
            </a:r>
            <a:endParaRPr lang="zh-CN" altLang="zh-CN" sz="2000" dirty="0"/>
          </a:p>
        </p:txBody>
      </p:sp>
    </p:spTree>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sym typeface="+mn-ea"/>
              </a:rPr>
              <a:t>实验</a:t>
            </a:r>
            <a:r>
              <a:rPr lang="zh-CN" altLang="en-US" sz="2000">
                <a:sym typeface="+mn-ea"/>
              </a:rPr>
              <a:t>指导</a:t>
            </a:r>
            <a:endParaRPr lang="zh-CN" altLang="en-US" sz="2000">
              <a:sym typeface="+mn-ea"/>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10.8 </a:t>
            </a:r>
            <a:r>
              <a:rPr lang="zh-CN" altLang="en-US" sz="2100" b="1" spc="225" dirty="0" smtClean="0">
                <a:solidFill>
                  <a:prstClr val="white"/>
                </a:solidFill>
              </a:rPr>
              <a:t>神经</a:t>
            </a:r>
            <a:r>
              <a:rPr lang="zh-CN" altLang="en-US" sz="2100" b="1" spc="225" dirty="0" smtClean="0">
                <a:solidFill>
                  <a:prstClr val="white"/>
                </a:solidFill>
              </a:rPr>
              <a:t>网络</a:t>
            </a:r>
            <a:endParaRPr lang="zh-CN" altLang="en-US" sz="2100" b="1" spc="225" dirty="0" smtClean="0">
              <a:solidFill>
                <a:prstClr val="white"/>
              </a:solidFill>
            </a:endParaRPr>
          </a:p>
        </p:txBody>
      </p:sp>
      <p:pic>
        <p:nvPicPr>
          <p:cNvPr id="13" name="图片 12"/>
          <p:cNvPicPr/>
          <p:nvPr/>
        </p:nvPicPr>
        <p:blipFill>
          <a:blip r:embed="rId1">
            <a:extLst>
              <a:ext uri="{28A0092B-C50C-407E-A947-70E740481C1C}">
                <a14:useLocalDpi xmlns:a14="http://schemas.microsoft.com/office/drawing/2010/main" val="0"/>
              </a:ext>
            </a:extLst>
          </a:blip>
          <a:srcRect/>
          <a:stretch>
            <a:fillRect/>
          </a:stretch>
        </p:blipFill>
        <p:spPr>
          <a:xfrm>
            <a:off x="86360" y="1932940"/>
            <a:ext cx="8971280" cy="3767455"/>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sym typeface="+mn-ea"/>
              </a:rPr>
              <a:t>实验</a:t>
            </a:r>
            <a:r>
              <a:rPr lang="zh-CN" altLang="en-US" sz="2000">
                <a:sym typeface="+mn-ea"/>
              </a:rPr>
              <a:t>指导</a:t>
            </a:r>
            <a:endParaRPr lang="zh-CN" altLang="en-US" sz="2000">
              <a:sym typeface="+mn-ea"/>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10.8 </a:t>
            </a:r>
            <a:r>
              <a:rPr lang="zh-CN" altLang="en-US" sz="2100" b="1" spc="225" dirty="0" smtClean="0">
                <a:solidFill>
                  <a:prstClr val="white"/>
                </a:solidFill>
              </a:rPr>
              <a:t>神经</a:t>
            </a:r>
            <a:r>
              <a:rPr lang="zh-CN" altLang="en-US" sz="2100" b="1" spc="225" dirty="0" smtClean="0">
                <a:solidFill>
                  <a:prstClr val="white"/>
                </a:solidFill>
              </a:rPr>
              <a:t>网络</a:t>
            </a:r>
            <a:endParaRPr lang="zh-CN" altLang="en-US" sz="2100" b="1" spc="225" dirty="0" smtClean="0">
              <a:solidFill>
                <a:prstClr val="white"/>
              </a:solidFill>
            </a:endParaRPr>
          </a:p>
        </p:txBody>
      </p:sp>
      <p:pic>
        <p:nvPicPr>
          <p:cNvPr id="15" name="图片 14"/>
          <p:cNvPicPr/>
          <p:nvPr/>
        </p:nvPicPr>
        <p:blipFill>
          <a:blip r:embed="rId1">
            <a:extLst>
              <a:ext uri="{28A0092B-C50C-407E-A947-70E740481C1C}">
                <a14:useLocalDpi xmlns:a14="http://schemas.microsoft.com/office/drawing/2010/main" val="0"/>
              </a:ext>
            </a:extLst>
          </a:blip>
          <a:srcRect/>
          <a:stretch>
            <a:fillRect/>
          </a:stretch>
        </p:blipFill>
        <p:spPr>
          <a:xfrm>
            <a:off x="519430" y="2304415"/>
            <a:ext cx="8340725" cy="3155315"/>
          </a:xfrm>
          <a:prstGeom prst="rect">
            <a:avLst/>
          </a:prstGeom>
          <a:noFill/>
          <a:ln>
            <a:noFill/>
          </a:ln>
        </p:spPr>
      </p:pic>
      <p:sp>
        <p:nvSpPr>
          <p:cNvPr id="4" name="TextBox 3"/>
          <p:cNvSpPr txBox="1"/>
          <p:nvPr/>
        </p:nvSpPr>
        <p:spPr>
          <a:xfrm>
            <a:off x="834048" y="1498649"/>
            <a:ext cx="4145280" cy="400110"/>
          </a:xfrm>
          <a:prstGeom prst="rect">
            <a:avLst/>
          </a:prstGeom>
          <a:noFill/>
        </p:spPr>
        <p:txBody>
          <a:bodyPr wrap="square" rtlCol="0">
            <a:spAutoFit/>
          </a:bodyPr>
          <a:p>
            <a:r>
              <a:rPr lang="zh-CN" altLang="en-US" sz="2000" dirty="0" smtClean="0"/>
              <a:t>第一隐藏层权重</a:t>
            </a:r>
            <a:endParaRPr lang="zh-CN" altLang="en-US" sz="2000" dirty="0" smtClean="0"/>
          </a:p>
        </p:txBody>
      </p:sp>
    </p:spTree>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sym typeface="+mn-ea"/>
              </a:rPr>
              <a:t>实验</a:t>
            </a:r>
            <a:r>
              <a:rPr lang="zh-CN" altLang="en-US" sz="2000">
                <a:sym typeface="+mn-ea"/>
              </a:rPr>
              <a:t>指导</a:t>
            </a:r>
            <a:endParaRPr lang="zh-CN" altLang="en-US" sz="2000">
              <a:sym typeface="+mn-ea"/>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10.8 </a:t>
            </a:r>
            <a:r>
              <a:rPr lang="zh-CN" altLang="en-US" sz="2100" b="1" spc="225" dirty="0" smtClean="0">
                <a:solidFill>
                  <a:prstClr val="white"/>
                </a:solidFill>
              </a:rPr>
              <a:t>神经</a:t>
            </a:r>
            <a:r>
              <a:rPr lang="zh-CN" altLang="en-US" sz="2100" b="1" spc="225" dirty="0" smtClean="0">
                <a:solidFill>
                  <a:prstClr val="white"/>
                </a:solidFill>
              </a:rPr>
              <a:t>网络</a:t>
            </a:r>
            <a:endParaRPr lang="zh-CN" altLang="en-US" sz="2100" b="1" spc="225" dirty="0" smtClean="0">
              <a:solidFill>
                <a:prstClr val="white"/>
              </a:solidFill>
            </a:endParaRPr>
          </a:p>
        </p:txBody>
      </p:sp>
      <p:sp>
        <p:nvSpPr>
          <p:cNvPr id="4" name="TextBox 3"/>
          <p:cNvSpPr txBox="1"/>
          <p:nvPr/>
        </p:nvSpPr>
        <p:spPr>
          <a:xfrm>
            <a:off x="687998" y="1558974"/>
            <a:ext cx="4145280" cy="400110"/>
          </a:xfrm>
          <a:prstGeom prst="rect">
            <a:avLst/>
          </a:prstGeom>
          <a:noFill/>
        </p:spPr>
        <p:txBody>
          <a:bodyPr wrap="square" rtlCol="0">
            <a:spAutoFit/>
          </a:bodyPr>
          <a:p>
            <a:r>
              <a:rPr lang="zh-CN" altLang="en-US" sz="2000" dirty="0" smtClean="0"/>
              <a:t>第二隐藏层权重</a:t>
            </a:r>
            <a:endParaRPr lang="zh-CN" altLang="en-US" sz="2000" dirty="0" smtClean="0"/>
          </a:p>
        </p:txBody>
      </p:sp>
      <p:pic>
        <p:nvPicPr>
          <p:cNvPr id="16" name="图片 15"/>
          <p:cNvPicPr/>
          <p:nvPr/>
        </p:nvPicPr>
        <p:blipFill>
          <a:blip r:embed="rId1">
            <a:extLst>
              <a:ext uri="{28A0092B-C50C-407E-A947-70E740481C1C}">
                <a14:useLocalDpi xmlns:a14="http://schemas.microsoft.com/office/drawing/2010/main" val="0"/>
              </a:ext>
            </a:extLst>
          </a:blip>
          <a:srcRect/>
          <a:stretch>
            <a:fillRect/>
          </a:stretch>
        </p:blipFill>
        <p:spPr>
          <a:xfrm>
            <a:off x="935990" y="2176145"/>
            <a:ext cx="7587615" cy="282067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sym typeface="+mn-ea"/>
              </a:rPr>
              <a:t>实验</a:t>
            </a:r>
            <a:r>
              <a:rPr lang="zh-CN" altLang="en-US" sz="2000">
                <a:sym typeface="+mn-ea"/>
              </a:rPr>
              <a:t>指导</a:t>
            </a:r>
            <a:endParaRPr lang="zh-CN" altLang="en-US" sz="2000">
              <a:sym typeface="+mn-ea"/>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10.8 </a:t>
            </a:r>
            <a:r>
              <a:rPr lang="zh-CN" altLang="en-US" sz="2100" b="1" spc="225" dirty="0" smtClean="0">
                <a:solidFill>
                  <a:prstClr val="white"/>
                </a:solidFill>
              </a:rPr>
              <a:t>神经</a:t>
            </a:r>
            <a:r>
              <a:rPr lang="zh-CN" altLang="en-US" sz="2100" b="1" spc="225" dirty="0" smtClean="0">
                <a:solidFill>
                  <a:prstClr val="white"/>
                </a:solidFill>
              </a:rPr>
              <a:t>网络</a:t>
            </a:r>
            <a:endParaRPr lang="zh-CN" altLang="en-US" sz="2100" b="1" spc="225" dirty="0" smtClean="0">
              <a:solidFill>
                <a:prstClr val="white"/>
              </a:solidFill>
            </a:endParaRPr>
          </a:p>
        </p:txBody>
      </p:sp>
      <p:sp>
        <p:nvSpPr>
          <p:cNvPr id="4" name="TextBox 3"/>
          <p:cNvSpPr txBox="1"/>
          <p:nvPr/>
        </p:nvSpPr>
        <p:spPr>
          <a:xfrm>
            <a:off x="722288" y="1540559"/>
            <a:ext cx="4145280" cy="400110"/>
          </a:xfrm>
          <a:prstGeom prst="rect">
            <a:avLst/>
          </a:prstGeom>
          <a:noFill/>
        </p:spPr>
        <p:txBody>
          <a:bodyPr wrap="square" rtlCol="0">
            <a:spAutoFit/>
          </a:bodyPr>
          <a:p>
            <a:r>
              <a:rPr lang="zh-CN" altLang="en-US" sz="2000" dirty="0" smtClean="0"/>
              <a:t>第三隐藏层权重</a:t>
            </a:r>
            <a:endParaRPr lang="zh-CN" altLang="en-US" sz="2000" dirty="0" smtClean="0"/>
          </a:p>
        </p:txBody>
      </p:sp>
      <p:pic>
        <p:nvPicPr>
          <p:cNvPr id="15" name="图片 14"/>
          <p:cNvPicPr/>
          <p:nvPr/>
        </p:nvPicPr>
        <p:blipFill>
          <a:blip r:embed="rId1">
            <a:extLst>
              <a:ext uri="{28A0092B-C50C-407E-A947-70E740481C1C}">
                <a14:useLocalDpi xmlns:a14="http://schemas.microsoft.com/office/drawing/2010/main" val="0"/>
              </a:ext>
            </a:extLst>
          </a:blip>
          <a:srcRect/>
          <a:stretch>
            <a:fillRect/>
          </a:stretch>
        </p:blipFill>
        <p:spPr>
          <a:xfrm>
            <a:off x="945515" y="2305050"/>
            <a:ext cx="7369810" cy="306578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10.2 变量的类别</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11" name="文本框 10"/>
          <p:cNvSpPr txBox="1"/>
          <p:nvPr/>
        </p:nvSpPr>
        <p:spPr>
          <a:xfrm>
            <a:off x="1116965" y="1363345"/>
            <a:ext cx="7493635" cy="3784600"/>
          </a:xfrm>
          <a:prstGeom prst="rect">
            <a:avLst/>
          </a:prstGeom>
          <a:noFill/>
        </p:spPr>
        <p:txBody>
          <a:bodyPr wrap="square" rtlCol="0">
            <a:spAutoFit/>
          </a:bodyPr>
          <a:p>
            <a:pPr algn="just"/>
            <a:r>
              <a:rPr lang="zh-CN" altLang="en-US" sz="2000" dirty="0"/>
              <a:t>4、哑变量</a:t>
            </a:r>
            <a:endParaRPr lang="zh-CN" altLang="en-US" sz="2000" dirty="0"/>
          </a:p>
          <a:p>
            <a:pPr algn="just"/>
            <a:r>
              <a:rPr lang="zh-CN" altLang="en-US" sz="2000" dirty="0"/>
              <a:t>          哑变量（Dummy Variable）：也叫虚拟变量，引入哑变量的目的是，将不能够定量处理的变量量化，构造只取“0”或“1”的人工变量。举一个例子，假设变量“职业”的取值分别为：工人、农民、学生、企业职员、其他，5种选项，我们可以增加4个哑变量来代替“职业”这个变量，分别为D1（1=工人/0=非工人）、D2(1=农民/0=非农民)、D3（1=学生/0=非学生）、D4(1=企业职员/0=非企业职员)，最后一个选项“其他”的信息已经包含在这4个变量中了，所以不需要再增加一个D5（1=其他/0=非其他）了。这个过程就是引入哑变量的过程，其实在数据分析中，就是利用哑变量来分析各个属性的效用值的。在线性回归分析中引入哑变量的目的是，可以察定性因素对因变量的影响。</a:t>
            </a:r>
            <a:endParaRPr lang="zh-CN" altLang="en-US" sz="2000" dirty="0"/>
          </a:p>
        </p:txBody>
      </p:sp>
    </p:spTree>
  </p:cSld>
  <p:clrMapOvr>
    <a:masterClrMapping/>
  </p:clrMapOvr>
  <p:transition>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10.2 变量的类别</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12" name="文本框 11"/>
          <p:cNvSpPr txBox="1"/>
          <p:nvPr/>
        </p:nvSpPr>
        <p:spPr>
          <a:xfrm>
            <a:off x="1116965" y="1363345"/>
            <a:ext cx="7047865" cy="2306955"/>
          </a:xfrm>
          <a:prstGeom prst="rect">
            <a:avLst/>
          </a:prstGeom>
          <a:noFill/>
        </p:spPr>
        <p:txBody>
          <a:bodyPr wrap="square" rtlCol="0">
            <a:spAutoFit/>
          </a:bodyPr>
          <a:p>
            <a:r>
              <a:rPr lang="zh-CN" altLang="en-US" sz="2400" dirty="0"/>
              <a:t>4、哑变量</a:t>
            </a:r>
            <a:endParaRPr lang="zh-CN" altLang="en-US" sz="2400" dirty="0"/>
          </a:p>
          <a:p>
            <a:r>
              <a:rPr lang="zh-CN" altLang="en-US" sz="2400" dirty="0"/>
              <a:t>          由于哑变量的取值只有0和1，它起到的作用像是一个“开关”的作用，它可以屏蔽掉D=0的case，使之不进入分析。引入哑变量可使模型变得更复杂，但对问题描述更简明，一个方程能达到俩个方程的作用，而且接近现实。</a:t>
            </a:r>
            <a:endParaRPr lang="zh-CN" altLang="en-US" sz="2400" dirty="0"/>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10.2 变量的类别</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12" name="文本框 11"/>
          <p:cNvSpPr txBox="1"/>
          <p:nvPr/>
        </p:nvSpPr>
        <p:spPr>
          <a:xfrm>
            <a:off x="1056640" y="1377950"/>
            <a:ext cx="6909435" cy="3046095"/>
          </a:xfrm>
          <a:prstGeom prst="rect">
            <a:avLst/>
          </a:prstGeom>
          <a:noFill/>
        </p:spPr>
        <p:txBody>
          <a:bodyPr wrap="square" rtlCol="0">
            <a:spAutoFit/>
          </a:bodyPr>
          <a:p>
            <a:r>
              <a:rPr lang="en-US" altLang="zh-CN" sz="2400" dirty="0"/>
              <a:t>5</a:t>
            </a:r>
            <a:r>
              <a:rPr lang="zh-CN" altLang="en-US" sz="2400" dirty="0"/>
              <a:t>、类别变量</a:t>
            </a:r>
            <a:endParaRPr lang="zh-CN" altLang="en-US" sz="2400" dirty="0"/>
          </a:p>
          <a:p>
            <a:r>
              <a:rPr lang="zh-CN" altLang="en-US" sz="2400" dirty="0"/>
              <a:t>        类别变量是说明事物类别的一个名称，其取值是分类数据。如“性别”就是一个类别变量，其变量值为“男”或“女”；“行业”也是一个类别变量，其变量值可以为“零售业”、“旅游业”、“汽车制造 业”等。</a:t>
            </a:r>
            <a:endParaRPr lang="zh-CN" altLang="en-US" sz="2400" dirty="0"/>
          </a:p>
          <a:p>
            <a:r>
              <a:rPr lang="zh-CN" altLang="en-US" sz="2400" dirty="0"/>
              <a:t>         类别变量（因子变量）分为无序变量和有序变量两类。</a:t>
            </a:r>
            <a:endParaRPr lang="zh-CN" altLang="en-US" sz="2400" dirty="0"/>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10.2 变量的类别</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42" name="文本框 41"/>
          <p:cNvSpPr txBox="1"/>
          <p:nvPr/>
        </p:nvSpPr>
        <p:spPr>
          <a:xfrm>
            <a:off x="871855" y="1438275"/>
            <a:ext cx="7288530" cy="4092575"/>
          </a:xfrm>
          <a:prstGeom prst="rect">
            <a:avLst/>
          </a:prstGeom>
          <a:noFill/>
        </p:spPr>
        <p:txBody>
          <a:bodyPr wrap="square" rtlCol="0">
            <a:spAutoFit/>
          </a:bodyPr>
          <a:p>
            <a:pPr algn="just"/>
            <a:r>
              <a:rPr sz="2000" dirty="0"/>
              <a:t>（1）无序类别变量</a:t>
            </a:r>
            <a:endParaRPr sz="2000" dirty="0"/>
          </a:p>
          <a:p>
            <a:pPr algn="just"/>
            <a:r>
              <a:rPr sz="2000" dirty="0"/>
              <a:t>         无序类别变量是指所分类别或属性之间无程度和顺序的差别。它又可分为①</a:t>
            </a:r>
            <a:r>
              <a:rPr sz="2000" dirty="0"/>
              <a:t>二项分类，如性别（男、女），药物反应（阴性和阳性）等；②</a:t>
            </a:r>
            <a:r>
              <a:rPr sz="2000" dirty="0"/>
              <a:t>多项分类，如血型（O、A、B、AB），职业（工、农、商、学、兵）等。对于无序类别变量的分析，应先按类别分组，清点各组的观察单位数，编制类别变量的频数表。</a:t>
            </a:r>
            <a:endParaRPr sz="2000" dirty="0"/>
          </a:p>
          <a:p>
            <a:pPr algn="just"/>
            <a:r>
              <a:rPr sz="2000" dirty="0"/>
              <a:t>（2）有序类别变量</a:t>
            </a:r>
            <a:endParaRPr sz="2000" dirty="0"/>
          </a:p>
          <a:p>
            <a:pPr algn="just"/>
            <a:r>
              <a:rPr sz="2000" dirty="0"/>
              <a:t>         各类别之间有程度的差别。如成绩等级按优、良、中、及格和不及格；尿糖化验结果按－、±、+、++、+++分类；疗效按治愈、显效、好转、无效分类。对于有序类别变量，应先按等级顺序分组，清点各组的观察单位个数，编制有序变量（各等级）的频数表。</a:t>
            </a:r>
            <a:endParaRPr sz="2000" dirty="0"/>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902684" y="1169836"/>
              <a:ext cx="1338651" cy="521970"/>
            </a:xfrm>
            <a:prstGeom prst="rect">
              <a:avLst/>
            </a:prstGeom>
            <a:noFill/>
          </p:spPr>
          <p:txBody>
            <a:bodyPr wrap="none" rtlCol="0">
              <a:spAutoFit/>
            </a:bodyPr>
            <a:lstStyle/>
            <a:p>
              <a:pPr algn="ctr"/>
              <a:r>
                <a:rPr lang="zh-CN" altLang="en-US" sz="2800" dirty="0" smtClean="0">
                  <a:solidFill>
                    <a:srgbClr val="FFC000"/>
                  </a:solidFill>
                </a:rPr>
                <a:t>第10章 数据建模</a:t>
              </a:r>
              <a:endParaRPr lang="zh-CN" altLang="en-US" sz="2800" dirty="0">
                <a:solidFill>
                  <a:srgbClr val="FFC000"/>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15" name="组合 14"/>
          <p:cNvGrpSpPr/>
          <p:nvPr/>
        </p:nvGrpSpPr>
        <p:grpSpPr>
          <a:xfrm>
            <a:off x="1760249" y="3439456"/>
            <a:ext cx="5693410" cy="450850"/>
            <a:chOff x="1807265" y="2935089"/>
            <a:chExt cx="5693410" cy="450850"/>
          </a:xfrm>
          <a:solidFill>
            <a:srgbClr val="E6E6E6"/>
          </a:solidFill>
        </p:grpSpPr>
        <p:sp>
          <p:nvSpPr>
            <p:cNvPr id="16" name="圆角矩形 15"/>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17" name="矩形 16"/>
            <p:cNvSpPr/>
            <p:nvPr/>
          </p:nvSpPr>
          <p:spPr>
            <a:xfrm>
              <a:off x="1881814" y="2945869"/>
              <a:ext cx="2691765"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10.4 关联规则挖掘</a:t>
              </a:r>
              <a:endParaRPr lang="zh-CN" altLang="en-US" sz="2100" spc="225" dirty="0" smtClean="0">
                <a:solidFill>
                  <a:schemeClr val="tx1">
                    <a:lumMod val="75000"/>
                    <a:lumOff val="25000"/>
                  </a:schemeClr>
                </a:solidFill>
              </a:endParaRPr>
            </a:p>
          </p:txBody>
        </p:sp>
      </p:grpSp>
      <p:grpSp>
        <p:nvGrpSpPr>
          <p:cNvPr id="3" name="组合 2"/>
          <p:cNvGrpSpPr/>
          <p:nvPr/>
        </p:nvGrpSpPr>
        <p:grpSpPr>
          <a:xfrm>
            <a:off x="1760249" y="3983651"/>
            <a:ext cx="5693410" cy="450850"/>
            <a:chOff x="1807265" y="2935089"/>
            <a:chExt cx="5693410" cy="450850"/>
          </a:xfrm>
          <a:solidFill>
            <a:srgbClr val="E6E6E6"/>
          </a:solidFill>
        </p:grpSpPr>
        <p:sp>
          <p:nvSpPr>
            <p:cNvPr id="4" name="圆角矩形 3"/>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5" name="矩形 4"/>
            <p:cNvSpPr/>
            <p:nvPr/>
          </p:nvSpPr>
          <p:spPr>
            <a:xfrm>
              <a:off x="1881814" y="2945869"/>
              <a:ext cx="1805940"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10.5 </a:t>
              </a:r>
              <a:r>
                <a:rPr lang="zh-CN" altLang="en-US" sz="2100" spc="225" dirty="0" smtClean="0">
                  <a:solidFill>
                    <a:schemeClr val="tx1">
                      <a:lumMod val="75000"/>
                      <a:lumOff val="25000"/>
                    </a:schemeClr>
                  </a:solidFill>
                </a:rPr>
                <a:t>决策树</a:t>
              </a:r>
              <a:endParaRPr lang="zh-CN" altLang="en-US" sz="2100" spc="225" dirty="0" smtClean="0">
                <a:solidFill>
                  <a:schemeClr val="tx1">
                    <a:lumMod val="75000"/>
                    <a:lumOff val="25000"/>
                  </a:schemeClr>
                </a:solidFill>
              </a:endParaRPr>
            </a:p>
          </p:txBody>
        </p:sp>
      </p:grpSp>
      <p:grpSp>
        <p:nvGrpSpPr>
          <p:cNvPr id="18" name="组合 17"/>
          <p:cNvGrpSpPr/>
          <p:nvPr/>
        </p:nvGrpSpPr>
        <p:grpSpPr>
          <a:xfrm>
            <a:off x="1759614" y="4527846"/>
            <a:ext cx="5693410" cy="450850"/>
            <a:chOff x="1807265" y="2935089"/>
            <a:chExt cx="5693410" cy="450850"/>
          </a:xfrm>
          <a:solidFill>
            <a:srgbClr val="E6E6E6"/>
          </a:solidFill>
        </p:grpSpPr>
        <p:sp>
          <p:nvSpPr>
            <p:cNvPr id="19" name="圆角矩形 18"/>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20" name="矩形 19"/>
            <p:cNvSpPr/>
            <p:nvPr/>
          </p:nvSpPr>
          <p:spPr>
            <a:xfrm>
              <a:off x="1881814" y="2945869"/>
              <a:ext cx="1583690"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10.6 SVM</a:t>
              </a:r>
              <a:endParaRPr lang="zh-CN" altLang="en-US" sz="2100" spc="225" dirty="0" smtClean="0">
                <a:solidFill>
                  <a:schemeClr val="tx1">
                    <a:lumMod val="75000"/>
                    <a:lumOff val="25000"/>
                  </a:schemeClr>
                </a:solidFill>
              </a:endParaRPr>
            </a:p>
          </p:txBody>
        </p:sp>
      </p:grpSp>
      <p:grpSp>
        <p:nvGrpSpPr>
          <p:cNvPr id="21" name="组合 20"/>
          <p:cNvGrpSpPr/>
          <p:nvPr/>
        </p:nvGrpSpPr>
        <p:grpSpPr>
          <a:xfrm>
            <a:off x="1750089" y="5098076"/>
            <a:ext cx="5693410" cy="450850"/>
            <a:chOff x="1807265" y="2935089"/>
            <a:chExt cx="5693410" cy="450850"/>
          </a:xfrm>
          <a:solidFill>
            <a:srgbClr val="E6E6E6"/>
          </a:solidFill>
        </p:grpSpPr>
        <p:sp>
          <p:nvSpPr>
            <p:cNvPr id="22" name="圆角矩形 21"/>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23" name="矩形 22"/>
            <p:cNvSpPr/>
            <p:nvPr/>
          </p:nvSpPr>
          <p:spPr>
            <a:xfrm>
              <a:off x="1881814" y="2945869"/>
              <a:ext cx="2101215"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10.7 </a:t>
              </a:r>
              <a:r>
                <a:rPr lang="zh-CN" altLang="en-US" sz="2100" spc="225" dirty="0" smtClean="0">
                  <a:solidFill>
                    <a:schemeClr val="tx1">
                      <a:lumMod val="75000"/>
                      <a:lumOff val="25000"/>
                    </a:schemeClr>
                  </a:solidFill>
                </a:rPr>
                <a:t>线性</a:t>
              </a:r>
              <a:r>
                <a:rPr lang="zh-CN" altLang="en-US" sz="2100" spc="225" dirty="0" smtClean="0">
                  <a:solidFill>
                    <a:schemeClr val="tx1">
                      <a:lumMod val="75000"/>
                      <a:lumOff val="25000"/>
                    </a:schemeClr>
                  </a:solidFill>
                </a:rPr>
                <a:t>回归</a:t>
              </a:r>
              <a:endParaRPr lang="zh-CN" altLang="en-US" sz="2100" spc="225" dirty="0" smtClean="0">
                <a:solidFill>
                  <a:schemeClr val="tx1">
                    <a:lumMod val="75000"/>
                    <a:lumOff val="25000"/>
                  </a:schemeClr>
                </a:solidFill>
              </a:endParaRPr>
            </a:p>
          </p:txBody>
        </p:sp>
      </p:grpSp>
      <p:grpSp>
        <p:nvGrpSpPr>
          <p:cNvPr id="24" name="组合 23"/>
          <p:cNvGrpSpPr/>
          <p:nvPr/>
        </p:nvGrpSpPr>
        <p:grpSpPr>
          <a:xfrm>
            <a:off x="1750089" y="5642271"/>
            <a:ext cx="5693410" cy="450850"/>
            <a:chOff x="1807265" y="2935089"/>
            <a:chExt cx="5693410" cy="450850"/>
          </a:xfrm>
          <a:solidFill>
            <a:srgbClr val="E6E6E6"/>
          </a:solidFill>
        </p:grpSpPr>
        <p:sp>
          <p:nvSpPr>
            <p:cNvPr id="25" name="圆角矩形 24"/>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26" name="矩形 25"/>
            <p:cNvSpPr/>
            <p:nvPr/>
          </p:nvSpPr>
          <p:spPr>
            <a:xfrm>
              <a:off x="1881814" y="2945869"/>
              <a:ext cx="2101215"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10.8 </a:t>
              </a:r>
              <a:r>
                <a:rPr lang="zh-CN" altLang="en-US" sz="2100" spc="225" dirty="0" smtClean="0">
                  <a:solidFill>
                    <a:schemeClr val="tx1">
                      <a:lumMod val="75000"/>
                      <a:lumOff val="25000"/>
                    </a:schemeClr>
                  </a:solidFill>
                </a:rPr>
                <a:t>神经</a:t>
              </a:r>
              <a:r>
                <a:rPr lang="zh-CN" altLang="en-US" sz="2100" spc="225" dirty="0" smtClean="0">
                  <a:solidFill>
                    <a:schemeClr val="tx1">
                      <a:lumMod val="75000"/>
                      <a:lumOff val="25000"/>
                    </a:schemeClr>
                  </a:solidFill>
                </a:rPr>
                <a:t>网络</a:t>
              </a:r>
              <a:endParaRPr lang="zh-CN" altLang="en-US" sz="2100" spc="225" dirty="0" smtClean="0">
                <a:solidFill>
                  <a:schemeClr val="tx1">
                    <a:lumMod val="75000"/>
                    <a:lumOff val="25000"/>
                  </a:schemeClr>
                </a:solidFill>
              </a:endParaRPr>
            </a:p>
          </p:txBody>
        </p:sp>
      </p:grpSp>
      <p:grpSp>
        <p:nvGrpSpPr>
          <p:cNvPr id="29" name="组合 28"/>
          <p:cNvGrpSpPr/>
          <p:nvPr/>
        </p:nvGrpSpPr>
        <p:grpSpPr>
          <a:xfrm>
            <a:off x="1759614" y="1838706"/>
            <a:ext cx="5693399" cy="414020"/>
            <a:chOff x="1807265" y="2462595"/>
            <a:chExt cx="5693399" cy="414020"/>
          </a:xfrm>
          <a:solidFill>
            <a:srgbClr val="E6E6E6"/>
          </a:solidFill>
        </p:grpSpPr>
        <p:sp>
          <p:nvSpPr>
            <p:cNvPr id="30" name="圆角矩形 29"/>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31" name="矩形 30"/>
            <p:cNvSpPr/>
            <p:nvPr/>
          </p:nvSpPr>
          <p:spPr>
            <a:xfrm>
              <a:off x="1883286" y="2462595"/>
              <a:ext cx="2084070"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10.1 Rattle包</a:t>
              </a:r>
              <a:endParaRPr lang="en-US" altLang="zh-CN" sz="2100" spc="225" dirty="0" smtClean="0">
                <a:solidFill>
                  <a:schemeClr val="tx1">
                    <a:lumMod val="75000"/>
                    <a:lumOff val="25000"/>
                  </a:schemeClr>
                </a:solidFill>
              </a:endParaRPr>
            </a:p>
          </p:txBody>
        </p:sp>
      </p:grpSp>
      <p:grpSp>
        <p:nvGrpSpPr>
          <p:cNvPr id="68" name="组合 67"/>
          <p:cNvGrpSpPr/>
          <p:nvPr/>
        </p:nvGrpSpPr>
        <p:grpSpPr>
          <a:xfrm>
            <a:off x="1760249" y="2351066"/>
            <a:ext cx="5693410" cy="450850"/>
            <a:chOff x="1807265" y="2935089"/>
            <a:chExt cx="5693410" cy="450850"/>
          </a:xfrm>
          <a:solidFill>
            <a:srgbClr val="E6E6E6"/>
          </a:solidFill>
        </p:grpSpPr>
        <p:sp>
          <p:nvSpPr>
            <p:cNvPr id="49" name="圆角矩形 48"/>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50" name="矩形 49"/>
            <p:cNvSpPr/>
            <p:nvPr/>
          </p:nvSpPr>
          <p:spPr>
            <a:xfrm>
              <a:off x="1881814" y="2945869"/>
              <a:ext cx="2396490"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10.2 变量的类别</a:t>
              </a:r>
              <a:endParaRPr lang="zh-CN" altLang="en-US" sz="2100" spc="225" dirty="0" smtClean="0">
                <a:solidFill>
                  <a:schemeClr val="tx1">
                    <a:lumMod val="75000"/>
                    <a:lumOff val="25000"/>
                  </a:schemeClr>
                </a:solidFill>
                <a:sym typeface="+mn-ea"/>
              </a:endParaRPr>
            </a:p>
          </p:txBody>
        </p:sp>
      </p:grpSp>
      <p:grpSp>
        <p:nvGrpSpPr>
          <p:cNvPr id="69" name="组合 68"/>
          <p:cNvGrpSpPr/>
          <p:nvPr/>
        </p:nvGrpSpPr>
        <p:grpSpPr>
          <a:xfrm>
            <a:off x="1760249" y="2886286"/>
            <a:ext cx="5693410" cy="450850"/>
            <a:chOff x="1807265" y="3400693"/>
            <a:chExt cx="5693410" cy="450850"/>
          </a:xfrm>
          <a:solidFill>
            <a:srgbClr val="3D89BC"/>
          </a:solidFill>
        </p:grpSpPr>
        <p:sp>
          <p:nvSpPr>
            <p:cNvPr id="51" name="圆角矩形 50"/>
            <p:cNvSpPr/>
            <p:nvPr/>
          </p:nvSpPr>
          <p:spPr>
            <a:xfrm>
              <a:off x="1807265" y="3400693"/>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52" name="矩形 51"/>
            <p:cNvSpPr/>
            <p:nvPr/>
          </p:nvSpPr>
          <p:spPr>
            <a:xfrm>
              <a:off x="1881814" y="3411473"/>
              <a:ext cx="2101215" cy="414020"/>
            </a:xfrm>
            <a:prstGeom prst="rect">
              <a:avLst/>
            </a:prstGeom>
            <a:grpFill/>
          </p:spPr>
          <p:txBody>
            <a:bodyPr wrap="none">
              <a:spAutoFit/>
            </a:bodyPr>
            <a:p>
              <a:pPr algn="l"/>
              <a:r>
                <a:rPr lang="en-US" altLang="zh-CN" sz="2100" spc="225" dirty="0" smtClean="0">
                  <a:solidFill>
                    <a:schemeClr val="bg1"/>
                  </a:solidFill>
                </a:rPr>
                <a:t>10.3 聚类分析</a:t>
              </a:r>
              <a:endParaRPr lang="zh-CN" sz="2100" spc="225" dirty="0">
                <a:solidFill>
                  <a:schemeClr val="bg1"/>
                </a:solidFill>
              </a:endParaRPr>
            </a:p>
          </p:txBody>
        </p:sp>
      </p:gr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10"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10.3 聚类分析</a:t>
            </a:r>
            <a:endParaRPr lang="zh-CN" sz="2100" b="1" spc="225" dirty="0" smtClean="0">
              <a:solidFill>
                <a:prstClr val="white"/>
              </a:solidFill>
            </a:endParaRPr>
          </a:p>
        </p:txBody>
      </p:sp>
      <p:sp>
        <p:nvSpPr>
          <p:cNvPr id="4" name="TextBox 1"/>
          <p:cNvSpPr txBox="1"/>
          <p:nvPr/>
        </p:nvSpPr>
        <p:spPr>
          <a:xfrm>
            <a:off x="311785" y="2087245"/>
            <a:ext cx="8336280" cy="3784600"/>
          </a:xfrm>
          <a:prstGeom prst="rect">
            <a:avLst/>
          </a:prstGeom>
          <a:noFill/>
        </p:spPr>
        <p:txBody>
          <a:bodyPr wrap="square" rtlCol="0">
            <a:spAutoFit/>
          </a:bodyPr>
          <a:p>
            <a:pPr indent="0" algn="just">
              <a:buFont typeface="Arial" panose="020B0604020202020204" pitchFamily="34" charset="0"/>
              <a:buNone/>
            </a:pPr>
            <a:r>
              <a:rPr lang="en-US" altLang="zh-CN" sz="2000" dirty="0">
                <a:solidFill>
                  <a:schemeClr val="tx1"/>
                </a:solidFill>
                <a:ea typeface="宋体" panose="02010600030101010101" pitchFamily="2" charset="-122"/>
              </a:rPr>
              <a:t>       </a:t>
            </a:r>
            <a:r>
              <a:rPr lang="zh-CN" altLang="zh-CN" sz="2000" dirty="0">
                <a:solidFill>
                  <a:schemeClr val="tx1"/>
                </a:solidFill>
                <a:ea typeface="宋体" panose="02010600030101010101" pitchFamily="2" charset="-122"/>
              </a:rPr>
              <a:t>分类是将事物按特征或某种规则划分成不同部分的一种归纳方式。在机器学习中，分类属于有监督学习的一种。</a:t>
            </a:r>
            <a:endParaRPr lang="zh-CN" altLang="zh-CN" sz="2000" dirty="0">
              <a:solidFill>
                <a:schemeClr val="tx1"/>
              </a:solidFill>
              <a:ea typeface="宋体" panose="02010600030101010101" pitchFamily="2" charset="-122"/>
            </a:endParaRPr>
          </a:p>
          <a:p>
            <a:pPr marL="342900" indent="-342900" algn="just">
              <a:buFont typeface="Arial" panose="020B0604020202020204" pitchFamily="34" charset="0"/>
              <a:buChar char="•"/>
            </a:pPr>
            <a:endParaRPr lang="zh-CN" altLang="zh-CN" sz="2000" dirty="0">
              <a:solidFill>
                <a:schemeClr val="tx1"/>
              </a:solidFill>
              <a:ea typeface="宋体" panose="02010600030101010101" pitchFamily="2" charset="-122"/>
            </a:endParaRPr>
          </a:p>
          <a:p>
            <a:pPr marL="342900" indent="-342900" algn="just">
              <a:buFont typeface="Arial" panose="020B0604020202020204" pitchFamily="34" charset="0"/>
              <a:buChar char="•"/>
            </a:pPr>
            <a:endParaRPr lang="zh-CN" altLang="zh-CN" sz="2000" dirty="0">
              <a:solidFill>
                <a:schemeClr val="tx1"/>
              </a:solidFill>
              <a:ea typeface="宋体" panose="02010600030101010101" pitchFamily="2" charset="-122"/>
            </a:endParaRPr>
          </a:p>
          <a:p>
            <a:pPr marL="342900" indent="-342900" algn="just">
              <a:buFont typeface="Arial" panose="020B0604020202020204" pitchFamily="34" charset="0"/>
              <a:buChar char="•"/>
            </a:pPr>
            <a:endParaRPr lang="zh-CN" altLang="zh-CN" sz="2000" dirty="0">
              <a:solidFill>
                <a:schemeClr val="tx1"/>
              </a:solidFill>
              <a:ea typeface="宋体" panose="02010600030101010101" pitchFamily="2" charset="-122"/>
            </a:endParaRPr>
          </a:p>
          <a:p>
            <a:pPr marL="342900" indent="-342900" algn="just">
              <a:buFont typeface="Arial" panose="020B0604020202020204" pitchFamily="34" charset="0"/>
              <a:buChar char="•"/>
            </a:pPr>
            <a:endParaRPr lang="zh-CN" altLang="zh-CN" sz="2000" dirty="0">
              <a:solidFill>
                <a:schemeClr val="tx1"/>
              </a:solidFill>
              <a:ea typeface="宋体" panose="02010600030101010101" pitchFamily="2" charset="-122"/>
            </a:endParaRPr>
          </a:p>
          <a:p>
            <a:pPr marL="342900" indent="-342900" algn="just">
              <a:buFont typeface="Arial" panose="020B0604020202020204" pitchFamily="34" charset="0"/>
              <a:buChar char="•"/>
            </a:pPr>
            <a:endParaRPr lang="zh-CN" altLang="zh-CN" sz="2000" dirty="0">
              <a:solidFill>
                <a:schemeClr val="tx1"/>
              </a:solidFill>
              <a:ea typeface="宋体" panose="02010600030101010101" pitchFamily="2" charset="-122"/>
            </a:endParaRPr>
          </a:p>
          <a:p>
            <a:pPr marL="342900" indent="-342900" algn="just">
              <a:buFont typeface="Arial" panose="020B0604020202020204" pitchFamily="34" charset="0"/>
              <a:buChar char="•"/>
            </a:pPr>
            <a:endParaRPr lang="zh-CN" altLang="zh-CN" sz="2000" dirty="0">
              <a:solidFill>
                <a:schemeClr val="tx1"/>
              </a:solidFill>
              <a:ea typeface="宋体" panose="02010600030101010101" pitchFamily="2" charset="-122"/>
            </a:endParaRPr>
          </a:p>
          <a:p>
            <a:pPr marL="342900" indent="-342900" algn="just">
              <a:buFont typeface="Arial" panose="020B0604020202020204" pitchFamily="34" charset="0"/>
              <a:buChar char="•"/>
            </a:pPr>
            <a:endParaRPr lang="zh-CN" altLang="zh-CN" sz="2000" dirty="0">
              <a:solidFill>
                <a:schemeClr val="tx1"/>
              </a:solidFill>
              <a:ea typeface="宋体" panose="02010600030101010101" pitchFamily="2" charset="-122"/>
            </a:endParaRPr>
          </a:p>
          <a:p>
            <a:pPr marL="342900" indent="-342900" algn="just">
              <a:buFont typeface="Arial" panose="020B0604020202020204" pitchFamily="34" charset="0"/>
              <a:buChar char="•"/>
            </a:pPr>
            <a:endParaRPr lang="zh-CN" altLang="zh-CN" sz="2000" dirty="0">
              <a:solidFill>
                <a:schemeClr val="tx1"/>
              </a:solidFill>
              <a:ea typeface="宋体" panose="02010600030101010101" pitchFamily="2" charset="-122"/>
            </a:endParaRPr>
          </a:p>
          <a:p>
            <a:pPr marL="342900" indent="-342900" algn="just">
              <a:buFont typeface="Arial" panose="020B0604020202020204" pitchFamily="34" charset="0"/>
              <a:buChar char="•"/>
            </a:pPr>
            <a:endParaRPr lang="zh-CN" altLang="zh-CN" sz="2000" dirty="0">
              <a:solidFill>
                <a:schemeClr val="tx1"/>
              </a:solidFill>
              <a:ea typeface="宋体" panose="02010600030101010101" pitchFamily="2" charset="-122"/>
            </a:endParaRPr>
          </a:p>
          <a:p>
            <a:pPr marL="342900" indent="-342900" algn="just">
              <a:buFont typeface="Arial" panose="020B0604020202020204" pitchFamily="34" charset="0"/>
              <a:buChar char="•"/>
            </a:pPr>
            <a:endParaRPr lang="zh-CN" altLang="zh-CN" sz="2000" dirty="0">
              <a:solidFill>
                <a:schemeClr val="tx1"/>
              </a:solidFill>
              <a:ea typeface="宋体" panose="02010600030101010101" pitchFamily="2" charset="-122"/>
            </a:endParaRPr>
          </a:p>
        </p:txBody>
      </p:sp>
      <p:graphicFrame>
        <p:nvGraphicFramePr>
          <p:cNvPr id="8" name="对象 7"/>
          <p:cNvGraphicFramePr/>
          <p:nvPr/>
        </p:nvGraphicFramePr>
        <p:xfrm>
          <a:off x="951865" y="2716530"/>
          <a:ext cx="3449955" cy="2153920"/>
        </p:xfrm>
        <a:graphic>
          <a:graphicData uri="http://schemas.openxmlformats.org/presentationml/2006/ole">
            <mc:AlternateContent xmlns:mc="http://schemas.openxmlformats.org/markup-compatibility/2006">
              <mc:Choice xmlns:v="urn:schemas-microsoft-com:vml" Requires="v">
                <p:oleObj spid="_x0000_s9" name="" r:id="rId1" imgW="1714500" imgH="895350" progId="Paint.Picture">
                  <p:embed/>
                </p:oleObj>
              </mc:Choice>
              <mc:Fallback>
                <p:oleObj name="" r:id="rId1" imgW="1714500" imgH="895350" progId="Paint.Picture">
                  <p:embed/>
                  <p:pic>
                    <p:nvPicPr>
                      <p:cNvPr id="0" name="图片 4"/>
                      <p:cNvPicPr/>
                      <p:nvPr/>
                    </p:nvPicPr>
                    <p:blipFill>
                      <a:blip r:embed="rId2"/>
                      <a:stretch>
                        <a:fillRect/>
                      </a:stretch>
                    </p:blipFill>
                    <p:spPr>
                      <a:xfrm>
                        <a:off x="951865" y="2716530"/>
                        <a:ext cx="3449955" cy="2153920"/>
                      </a:xfrm>
                      <a:prstGeom prst="rect">
                        <a:avLst/>
                      </a:prstGeom>
                    </p:spPr>
                  </p:pic>
                </p:oleObj>
              </mc:Fallback>
            </mc:AlternateContent>
          </a:graphicData>
        </a:graphic>
      </p:graphicFrame>
      <p:graphicFrame>
        <p:nvGraphicFramePr>
          <p:cNvPr id="12" name="对象 11"/>
          <p:cNvGraphicFramePr/>
          <p:nvPr/>
        </p:nvGraphicFramePr>
        <p:xfrm>
          <a:off x="5840730" y="2716530"/>
          <a:ext cx="3136265" cy="2153285"/>
        </p:xfrm>
        <a:graphic>
          <a:graphicData uri="http://schemas.openxmlformats.org/presentationml/2006/ole">
            <mc:AlternateContent xmlns:mc="http://schemas.openxmlformats.org/markup-compatibility/2006">
              <mc:Choice xmlns:v="urn:schemas-microsoft-com:vml" Requires="v">
                <p:oleObj spid="_x0000_s14" name="" r:id="rId3" imgW="4505325" imgH="4486275" progId="Paint.Picture">
                  <p:embed/>
                </p:oleObj>
              </mc:Choice>
              <mc:Fallback>
                <p:oleObj name="" r:id="rId3" imgW="4505325" imgH="4486275" progId="Paint.Picture">
                  <p:embed/>
                  <p:pic>
                    <p:nvPicPr>
                      <p:cNvPr id="0" name="图片 5"/>
                      <p:cNvPicPr/>
                      <p:nvPr/>
                    </p:nvPicPr>
                    <p:blipFill>
                      <a:blip r:embed="rId4"/>
                      <a:stretch>
                        <a:fillRect/>
                      </a:stretch>
                    </p:blipFill>
                    <p:spPr>
                      <a:xfrm>
                        <a:off x="5840730" y="2716530"/>
                        <a:ext cx="3136265" cy="2153285"/>
                      </a:xfrm>
                      <a:prstGeom prst="rect">
                        <a:avLst/>
                      </a:prstGeom>
                    </p:spPr>
                  </p:pic>
                </p:oleObj>
              </mc:Fallback>
            </mc:AlternateContent>
          </a:graphicData>
        </a:graphic>
      </p:graphicFrame>
      <p:sp>
        <p:nvSpPr>
          <p:cNvPr id="15"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sym typeface="+mn-ea"/>
              </a:rPr>
              <a:t>什么是</a:t>
            </a:r>
            <a:r>
              <a:rPr lang="zh-CN" altLang="en-US" sz="2000" dirty="0">
                <a:sym typeface="+mn-ea"/>
              </a:rPr>
              <a:t>分类</a:t>
            </a:r>
            <a:endParaRPr lang="zh-CN" altLang="en-US" sz="2000" dirty="0">
              <a:sym typeface="+mn-ea"/>
            </a:endParaRP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sym typeface="+mn-ea"/>
              </a:rPr>
              <a:t>什么是</a:t>
            </a:r>
            <a:r>
              <a:rPr lang="zh-CN" altLang="en-US" sz="2000" dirty="0">
                <a:sym typeface="+mn-ea"/>
              </a:rPr>
              <a:t>聚类</a:t>
            </a:r>
            <a:endParaRPr lang="zh-CN" altLang="en-US" sz="2000" dirty="0">
              <a:sym typeface="+mn-ea"/>
            </a:endParaRPr>
          </a:p>
        </p:txBody>
      </p:sp>
      <p:sp>
        <p:nvSpPr>
          <p:cNvPr id="11"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10.3 聚类分析</a:t>
            </a:r>
            <a:endParaRPr lang="zh-CN" sz="2100" b="1" spc="225" dirty="0" smtClean="0">
              <a:solidFill>
                <a:prstClr val="white"/>
              </a:solidFill>
            </a:endParaRPr>
          </a:p>
        </p:txBody>
      </p:sp>
      <p:sp>
        <p:nvSpPr>
          <p:cNvPr id="3" name="TextBox 1"/>
          <p:cNvSpPr txBox="1"/>
          <p:nvPr/>
        </p:nvSpPr>
        <p:spPr>
          <a:xfrm>
            <a:off x="420370" y="1727835"/>
            <a:ext cx="8302625" cy="4707890"/>
          </a:xfrm>
          <a:prstGeom prst="rect">
            <a:avLst/>
          </a:prstGeom>
          <a:noFill/>
        </p:spPr>
        <p:txBody>
          <a:bodyPr wrap="square" rtlCol="0">
            <a:spAutoFit/>
          </a:bodyPr>
          <a:p>
            <a:pPr indent="0">
              <a:buNone/>
            </a:pPr>
            <a:r>
              <a:rPr lang="zh-CN" altLang="zh-CN" sz="2000" dirty="0">
                <a:solidFill>
                  <a:schemeClr val="tx1"/>
                </a:solidFill>
                <a:ea typeface="宋体" panose="02010600030101010101" pitchFamily="2" charset="-122"/>
              </a:rPr>
              <a:t>聚类，顾名思义就是把一组对象划分成若干簇，并且每个簇中对象之间的相似度较高，不同簇中对象之间相似度较低或差异明显。聚类是无监督学习的一种。</a:t>
            </a:r>
            <a:endParaRPr lang="zh-CN" altLang="zh-CN" sz="2000" dirty="0">
              <a:solidFill>
                <a:schemeClr val="tx1"/>
              </a:solidFill>
              <a:ea typeface="宋体" panose="02010600030101010101" pitchFamily="2" charset="-122"/>
            </a:endParaRPr>
          </a:p>
          <a:p>
            <a:pPr indent="0">
              <a:buNone/>
            </a:pPr>
            <a:endParaRPr lang="zh-CN" altLang="zh-CN" sz="2000" dirty="0">
              <a:solidFill>
                <a:schemeClr val="tx1"/>
              </a:solidFill>
              <a:ea typeface="宋体" panose="02010600030101010101" pitchFamily="2" charset="-122"/>
            </a:endParaRPr>
          </a:p>
          <a:p>
            <a:pPr indent="0">
              <a:buNone/>
            </a:pPr>
            <a:endParaRPr lang="zh-CN" altLang="zh-CN" sz="2000" dirty="0">
              <a:solidFill>
                <a:schemeClr val="tx1"/>
              </a:solidFill>
              <a:ea typeface="宋体" panose="02010600030101010101" pitchFamily="2" charset="-122"/>
            </a:endParaRPr>
          </a:p>
          <a:p>
            <a:pPr indent="0">
              <a:buNone/>
            </a:pPr>
            <a:endParaRPr lang="zh-CN" altLang="zh-CN" sz="2000" dirty="0">
              <a:solidFill>
                <a:schemeClr val="tx1"/>
              </a:solidFill>
              <a:ea typeface="宋体" panose="02010600030101010101" pitchFamily="2" charset="-122"/>
            </a:endParaRPr>
          </a:p>
          <a:p>
            <a:pPr indent="0">
              <a:buNone/>
            </a:pPr>
            <a:endParaRPr lang="zh-CN" altLang="zh-CN" sz="2000" dirty="0">
              <a:solidFill>
                <a:schemeClr val="tx1"/>
              </a:solidFill>
              <a:ea typeface="宋体" panose="02010600030101010101" pitchFamily="2" charset="-122"/>
            </a:endParaRPr>
          </a:p>
          <a:p>
            <a:pPr indent="0">
              <a:buNone/>
            </a:pPr>
            <a:endParaRPr lang="zh-CN" altLang="zh-CN" sz="2000" dirty="0">
              <a:solidFill>
                <a:schemeClr val="tx1"/>
              </a:solidFill>
              <a:ea typeface="宋体" panose="02010600030101010101" pitchFamily="2" charset="-122"/>
            </a:endParaRPr>
          </a:p>
          <a:p>
            <a:pPr indent="0">
              <a:buNone/>
            </a:pPr>
            <a:endParaRPr lang="zh-CN" altLang="zh-CN" sz="2000" dirty="0">
              <a:solidFill>
                <a:schemeClr val="tx1"/>
              </a:solidFill>
              <a:ea typeface="宋体" panose="02010600030101010101" pitchFamily="2" charset="-122"/>
            </a:endParaRPr>
          </a:p>
          <a:p>
            <a:pPr indent="0">
              <a:buNone/>
            </a:pPr>
            <a:endParaRPr lang="zh-CN" altLang="zh-CN" sz="2000" dirty="0">
              <a:solidFill>
                <a:schemeClr val="tx1"/>
              </a:solidFill>
              <a:ea typeface="宋体" panose="02010600030101010101" pitchFamily="2" charset="-122"/>
            </a:endParaRPr>
          </a:p>
          <a:p>
            <a:pPr indent="0">
              <a:buNone/>
            </a:pPr>
            <a:endParaRPr lang="zh-CN" altLang="zh-CN" sz="2000" dirty="0">
              <a:solidFill>
                <a:schemeClr val="tx1"/>
              </a:solidFill>
              <a:ea typeface="宋体" panose="02010600030101010101" pitchFamily="2" charset="-122"/>
            </a:endParaRPr>
          </a:p>
          <a:p>
            <a:pPr indent="0">
              <a:buNone/>
            </a:pPr>
            <a:r>
              <a:rPr lang="zh-CN" altLang="zh-CN" sz="2000" dirty="0">
                <a:solidFill>
                  <a:schemeClr val="tx1"/>
                </a:solidFill>
                <a:ea typeface="宋体" panose="02010600030101010101" pitchFamily="2" charset="-122"/>
              </a:rPr>
              <a:t>聚类的目的是分析出相同特性的数据，或样本之间能够具有一定的相似性，即每个不同的数据或样本可以被一个统一的形式描述出来，而不同的聚类群体之间则没有此项特性。</a:t>
            </a:r>
            <a:endParaRPr lang="zh-CN" altLang="zh-CN" sz="2000" dirty="0">
              <a:solidFill>
                <a:schemeClr val="tx1"/>
              </a:solidFill>
              <a:ea typeface="宋体" panose="02010600030101010101" pitchFamily="2" charset="-122"/>
            </a:endParaRPr>
          </a:p>
          <a:p>
            <a:pPr marL="342900" indent="-342900">
              <a:buFont typeface="Arial" panose="020B0604020202020204" pitchFamily="34" charset="0"/>
              <a:buChar char="•"/>
            </a:pPr>
            <a:endParaRPr lang="zh-CN" altLang="zh-CN" sz="2000" dirty="0">
              <a:solidFill>
                <a:schemeClr val="tx1"/>
              </a:solidFill>
              <a:ea typeface="宋体" panose="02010600030101010101" pitchFamily="2" charset="-122"/>
            </a:endParaRPr>
          </a:p>
        </p:txBody>
      </p:sp>
      <p:graphicFrame>
        <p:nvGraphicFramePr>
          <p:cNvPr id="4" name="对象 3"/>
          <p:cNvGraphicFramePr/>
          <p:nvPr/>
        </p:nvGraphicFramePr>
        <p:xfrm>
          <a:off x="991870" y="2640965"/>
          <a:ext cx="2693670" cy="1943735"/>
        </p:xfrm>
        <a:graphic>
          <a:graphicData uri="http://schemas.openxmlformats.org/presentationml/2006/ole">
            <mc:AlternateContent xmlns:mc="http://schemas.openxmlformats.org/markup-compatibility/2006">
              <mc:Choice xmlns:v="urn:schemas-microsoft-com:vml" Requires="v">
                <p:oleObj spid="_x0000_s8" name="" r:id="rId1" imgW="1295400" imgH="914400" progId="Paint.Picture">
                  <p:embed/>
                </p:oleObj>
              </mc:Choice>
              <mc:Fallback>
                <p:oleObj name="" r:id="rId1" imgW="1295400" imgH="914400" progId="Paint.Picture">
                  <p:embed/>
                  <p:pic>
                    <p:nvPicPr>
                      <p:cNvPr id="0" name="图片 6"/>
                      <p:cNvPicPr/>
                      <p:nvPr/>
                    </p:nvPicPr>
                    <p:blipFill>
                      <a:blip r:embed="rId2"/>
                      <a:stretch>
                        <a:fillRect/>
                      </a:stretch>
                    </p:blipFill>
                    <p:spPr>
                      <a:xfrm>
                        <a:off x="991870" y="2640965"/>
                        <a:ext cx="2693670" cy="1943735"/>
                      </a:xfrm>
                      <a:prstGeom prst="rect">
                        <a:avLst/>
                      </a:prstGeom>
                    </p:spPr>
                  </p:pic>
                </p:oleObj>
              </mc:Fallback>
            </mc:AlternateContent>
          </a:graphicData>
        </a:graphic>
      </p:graphicFrame>
      <p:graphicFrame>
        <p:nvGraphicFramePr>
          <p:cNvPr id="9" name="对象 8"/>
          <p:cNvGraphicFramePr/>
          <p:nvPr/>
        </p:nvGraphicFramePr>
        <p:xfrm>
          <a:off x="5015865" y="2640965"/>
          <a:ext cx="2943860" cy="1943735"/>
        </p:xfrm>
        <a:graphic>
          <a:graphicData uri="http://schemas.openxmlformats.org/presentationml/2006/ole">
            <mc:AlternateContent xmlns:mc="http://schemas.openxmlformats.org/markup-compatibility/2006">
              <mc:Choice xmlns:v="urn:schemas-microsoft-com:vml" Requires="v">
                <p:oleObj spid="_x0000_s10" name="" r:id="rId3" imgW="4762500" imgH="3552825" progId="Paint.Picture">
                  <p:embed/>
                </p:oleObj>
              </mc:Choice>
              <mc:Fallback>
                <p:oleObj name="" r:id="rId3" imgW="4762500" imgH="3552825" progId="Paint.Picture">
                  <p:embed/>
                  <p:pic>
                    <p:nvPicPr>
                      <p:cNvPr id="0" name="图片 3"/>
                      <p:cNvPicPr/>
                      <p:nvPr/>
                    </p:nvPicPr>
                    <p:blipFill>
                      <a:blip r:embed="rId4"/>
                      <a:stretch>
                        <a:fillRect/>
                      </a:stretch>
                    </p:blipFill>
                    <p:spPr>
                      <a:xfrm>
                        <a:off x="5015865" y="2640965"/>
                        <a:ext cx="2943860" cy="1943735"/>
                      </a:xfrm>
                      <a:prstGeom prst="rect">
                        <a:avLst/>
                      </a:prstGeom>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sym typeface="+mn-ea"/>
              </a:rPr>
              <a:t>常用聚类</a:t>
            </a:r>
            <a:r>
              <a:rPr lang="zh-CN" altLang="en-US" sz="2000" dirty="0">
                <a:sym typeface="+mn-ea"/>
              </a:rPr>
              <a:t>算法</a:t>
            </a:r>
            <a:endParaRPr lang="zh-CN" altLang="en-US" sz="2000" dirty="0">
              <a:sym typeface="+mn-ea"/>
            </a:endParaRPr>
          </a:p>
        </p:txBody>
      </p:sp>
      <p:sp>
        <p:nvSpPr>
          <p:cNvPr id="11"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10.3 聚类分析</a:t>
            </a:r>
            <a:endParaRPr lang="zh-CN" sz="2100" b="1" spc="225" dirty="0" smtClean="0">
              <a:solidFill>
                <a:prstClr val="white"/>
              </a:solidFill>
            </a:endParaRPr>
          </a:p>
        </p:txBody>
      </p:sp>
      <p:sp>
        <p:nvSpPr>
          <p:cNvPr id="4" name="文本框 3"/>
          <p:cNvSpPr txBox="1"/>
          <p:nvPr/>
        </p:nvSpPr>
        <p:spPr>
          <a:xfrm>
            <a:off x="1788795" y="2044700"/>
            <a:ext cx="4847590" cy="1938020"/>
          </a:xfrm>
          <a:prstGeom prst="rect">
            <a:avLst/>
          </a:prstGeom>
          <a:noFill/>
        </p:spPr>
        <p:txBody>
          <a:bodyPr wrap="square" rtlCol="0" anchor="t">
            <a:spAutoFit/>
          </a:bodyPr>
          <a:p>
            <a:r>
              <a:rPr lang="zh-CN" altLang="en-US" sz="2400">
                <a:solidFill>
                  <a:schemeClr val="tx1"/>
                </a:solidFill>
              </a:rPr>
              <a:t>（</a:t>
            </a:r>
            <a:r>
              <a:rPr lang="en-US" altLang="zh-CN" sz="2400">
                <a:solidFill>
                  <a:schemeClr val="tx1"/>
                </a:solidFill>
              </a:rPr>
              <a:t>1</a:t>
            </a:r>
            <a:r>
              <a:rPr lang="zh-CN" altLang="en-US" sz="2400">
                <a:solidFill>
                  <a:schemeClr val="tx1"/>
                </a:solidFill>
              </a:rPr>
              <a:t>）</a:t>
            </a:r>
            <a:r>
              <a:rPr lang="zh-CN" altLang="en-US" sz="2400">
                <a:solidFill>
                  <a:schemeClr val="tx1"/>
                </a:solidFill>
              </a:rPr>
              <a:t>K均值（K-means）</a:t>
            </a:r>
            <a:endParaRPr lang="zh-CN" altLang="en-US" sz="2400">
              <a:solidFill>
                <a:schemeClr val="tx1"/>
              </a:solidFill>
            </a:endParaRPr>
          </a:p>
          <a:p>
            <a:r>
              <a:rPr lang="zh-CN" altLang="en-US" sz="2400">
                <a:solidFill>
                  <a:schemeClr val="tx1"/>
                </a:solidFill>
              </a:rPr>
              <a:t>（</a:t>
            </a:r>
            <a:r>
              <a:rPr lang="en-US" altLang="zh-CN" sz="2400">
                <a:solidFill>
                  <a:schemeClr val="tx1"/>
                </a:solidFill>
              </a:rPr>
              <a:t>2</a:t>
            </a:r>
            <a:r>
              <a:rPr lang="zh-CN" altLang="en-US" sz="2400">
                <a:solidFill>
                  <a:schemeClr val="tx1"/>
                </a:solidFill>
              </a:rPr>
              <a:t>）</a:t>
            </a:r>
            <a:r>
              <a:rPr lang="zh-CN" altLang="en-US" sz="2400">
                <a:solidFill>
                  <a:schemeClr val="tx1"/>
                </a:solidFill>
              </a:rPr>
              <a:t>层次聚类</a:t>
            </a:r>
            <a:endParaRPr lang="zh-CN" altLang="en-US" sz="2400">
              <a:solidFill>
                <a:schemeClr val="tx1"/>
              </a:solidFill>
            </a:endParaRPr>
          </a:p>
          <a:p>
            <a:r>
              <a:rPr lang="zh-CN" altLang="en-US" sz="2400">
                <a:solidFill>
                  <a:schemeClr val="tx1"/>
                </a:solidFill>
              </a:rPr>
              <a:t>（</a:t>
            </a:r>
            <a:r>
              <a:rPr lang="en-US" altLang="zh-CN" sz="2400">
                <a:solidFill>
                  <a:schemeClr val="tx1"/>
                </a:solidFill>
              </a:rPr>
              <a:t>3</a:t>
            </a:r>
            <a:r>
              <a:rPr lang="zh-CN" altLang="en-US" sz="2400">
                <a:solidFill>
                  <a:schemeClr val="tx1"/>
                </a:solidFill>
              </a:rPr>
              <a:t>）</a:t>
            </a:r>
            <a:r>
              <a:rPr lang="zh-CN" altLang="en-US" sz="2400">
                <a:solidFill>
                  <a:schemeClr val="tx1"/>
                </a:solidFill>
              </a:rPr>
              <a:t>谱聚类</a:t>
            </a:r>
            <a:endParaRPr lang="zh-CN" altLang="en-US" sz="2400">
              <a:solidFill>
                <a:schemeClr val="tx1"/>
              </a:solidFill>
            </a:endParaRPr>
          </a:p>
          <a:p>
            <a:r>
              <a:rPr lang="zh-CN" altLang="en-US" sz="2400">
                <a:solidFill>
                  <a:schemeClr val="tx1"/>
                </a:solidFill>
              </a:rPr>
              <a:t>（</a:t>
            </a:r>
            <a:r>
              <a:rPr lang="en-US" altLang="zh-CN" sz="2400">
                <a:solidFill>
                  <a:schemeClr val="tx1"/>
                </a:solidFill>
              </a:rPr>
              <a:t>4</a:t>
            </a:r>
            <a:r>
              <a:rPr lang="zh-CN" altLang="en-US" sz="2400">
                <a:solidFill>
                  <a:schemeClr val="tx1"/>
                </a:solidFill>
              </a:rPr>
              <a:t>）</a:t>
            </a:r>
            <a:r>
              <a:rPr lang="zh-CN" altLang="en-US" sz="2400">
                <a:solidFill>
                  <a:schemeClr val="tx1"/>
                </a:solidFill>
              </a:rPr>
              <a:t>高斯混合聚类</a:t>
            </a:r>
            <a:endParaRPr lang="zh-CN" altLang="en-US" sz="2400">
              <a:solidFill>
                <a:schemeClr val="tx1"/>
              </a:solidFill>
            </a:endParaRPr>
          </a:p>
          <a:p>
            <a:r>
              <a:rPr lang="zh-CN" altLang="en-US" sz="2400">
                <a:solidFill>
                  <a:schemeClr val="tx1"/>
                </a:solidFill>
              </a:rPr>
              <a:t>（</a:t>
            </a:r>
            <a:r>
              <a:rPr lang="en-US" altLang="zh-CN" sz="2400">
                <a:solidFill>
                  <a:schemeClr val="tx1"/>
                </a:solidFill>
              </a:rPr>
              <a:t>5</a:t>
            </a:r>
            <a:r>
              <a:rPr lang="zh-CN" altLang="en-US" sz="2400">
                <a:solidFill>
                  <a:schemeClr val="tx1"/>
                </a:solidFill>
              </a:rPr>
              <a:t>）</a:t>
            </a:r>
            <a:r>
              <a:rPr lang="zh-CN" altLang="en-US" sz="2400">
                <a:solidFill>
                  <a:schemeClr val="tx1"/>
                </a:solidFill>
              </a:rPr>
              <a:t>快速迭代聚类</a:t>
            </a:r>
            <a:endParaRPr lang="zh-CN" altLang="en-US" sz="2400">
              <a:solidFill>
                <a:schemeClr val="tx1"/>
              </a:solidFill>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ym typeface="+mn-ea"/>
              </a:rPr>
              <a:t>Kmeans</a:t>
            </a:r>
            <a:r>
              <a:rPr lang="zh-CN" altLang="en-US" sz="2000" dirty="0">
                <a:sym typeface="+mn-ea"/>
              </a:rPr>
              <a:t>聚类</a:t>
            </a:r>
            <a:r>
              <a:rPr lang="zh-CN" altLang="en-US" sz="2000" dirty="0">
                <a:sym typeface="+mn-ea"/>
              </a:rPr>
              <a:t>算法</a:t>
            </a:r>
            <a:endParaRPr lang="zh-CN" altLang="en-US" sz="2000" dirty="0">
              <a:sym typeface="+mn-ea"/>
            </a:endParaRPr>
          </a:p>
        </p:txBody>
      </p:sp>
      <p:sp>
        <p:nvSpPr>
          <p:cNvPr id="11"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10.3 聚类分析</a:t>
            </a:r>
            <a:endParaRPr lang="zh-CN" sz="2100" b="1" spc="225" dirty="0" smtClean="0">
              <a:solidFill>
                <a:prstClr val="white"/>
              </a:solidFill>
            </a:endParaRPr>
          </a:p>
        </p:txBody>
      </p:sp>
      <p:sp>
        <p:nvSpPr>
          <p:cNvPr id="98307" name="矩形 3"/>
          <p:cNvSpPr>
            <a:spLocks noChangeArrowheads="1"/>
          </p:cNvSpPr>
          <p:nvPr/>
        </p:nvSpPr>
        <p:spPr bwMode="auto">
          <a:xfrm>
            <a:off x="347980" y="1619885"/>
            <a:ext cx="8448040" cy="1671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marL="342900" indent="-3429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indent="0" algn="just">
              <a:buNone/>
            </a:pPr>
            <a:r>
              <a:rPr lang="en-US" altLang="zh-CN" sz="1600" dirty="0" smtClean="0">
                <a:solidFill>
                  <a:schemeClr val="tx1"/>
                </a:solidFill>
              </a:rPr>
              <a:t>       </a:t>
            </a:r>
            <a:r>
              <a:rPr lang="en-US" altLang="zh-CN" sz="1600" dirty="0" err="1" smtClean="0">
                <a:solidFill>
                  <a:schemeClr val="tx1"/>
                </a:solidFill>
              </a:rPr>
              <a:t>Kmeans</a:t>
            </a:r>
            <a:r>
              <a:rPr lang="zh-CN" altLang="zh-CN" sz="1600" dirty="0">
                <a:solidFill>
                  <a:schemeClr val="tx1"/>
                </a:solidFill>
              </a:rPr>
              <a:t>算法基本思想和核心内容就是在算法开始时随机给定若干（</a:t>
            </a:r>
            <a:r>
              <a:rPr lang="en-US" altLang="zh-CN" sz="1600" dirty="0">
                <a:solidFill>
                  <a:schemeClr val="tx1"/>
                </a:solidFill>
              </a:rPr>
              <a:t>K</a:t>
            </a:r>
            <a:r>
              <a:rPr lang="zh-CN" altLang="zh-CN" sz="1600" dirty="0">
                <a:solidFill>
                  <a:schemeClr val="tx1"/>
                </a:solidFill>
              </a:rPr>
              <a:t>）个中心，按照最近距离原则将样本点分配到各个簇，之后按平均法计算簇的中心点位置，从而重新确定新的中心点位置。这样不断地迭代下去直至聚类集内的样本满足阈值为止。下图展示了</a:t>
            </a:r>
            <a:r>
              <a:rPr lang="en-US" altLang="zh-CN" sz="1600" dirty="0" err="1">
                <a:solidFill>
                  <a:schemeClr val="tx1"/>
                </a:solidFill>
              </a:rPr>
              <a:t>Kmeans</a:t>
            </a:r>
            <a:r>
              <a:rPr lang="zh-CN" altLang="zh-CN" sz="1600" dirty="0">
                <a:solidFill>
                  <a:schemeClr val="tx1"/>
                </a:solidFill>
              </a:rPr>
              <a:t>算法过程。</a:t>
            </a:r>
            <a:endParaRPr lang="zh-CN" altLang="zh-CN" sz="1600" dirty="0">
              <a:solidFill>
                <a:schemeClr val="tx1"/>
              </a:solidFill>
            </a:endParaRPr>
          </a:p>
        </p:txBody>
      </p:sp>
      <p:graphicFrame>
        <p:nvGraphicFramePr>
          <p:cNvPr id="2" name="对象 1"/>
          <p:cNvGraphicFramePr/>
          <p:nvPr/>
        </p:nvGraphicFramePr>
        <p:xfrm>
          <a:off x="1261110" y="2981325"/>
          <a:ext cx="6292850" cy="2234565"/>
        </p:xfrm>
        <a:graphic>
          <a:graphicData uri="http://schemas.openxmlformats.org/presentationml/2006/ole">
            <mc:AlternateContent xmlns:mc="http://schemas.openxmlformats.org/markup-compatibility/2006">
              <mc:Choice xmlns:v="urn:schemas-microsoft-com:vml" Requires="v">
                <p:oleObj spid="_x0000_s4" name="" r:id="rId1" imgW="8010525" imgH="2095500" progId="Paint.Picture">
                  <p:embed/>
                </p:oleObj>
              </mc:Choice>
              <mc:Fallback>
                <p:oleObj name="" r:id="rId1" imgW="8010525" imgH="2095500" progId="Paint.Picture">
                  <p:embed/>
                  <p:pic>
                    <p:nvPicPr>
                      <p:cNvPr id="0" name="图片 3"/>
                      <p:cNvPicPr/>
                      <p:nvPr/>
                    </p:nvPicPr>
                    <p:blipFill>
                      <a:blip r:embed="rId2"/>
                      <a:stretch>
                        <a:fillRect/>
                      </a:stretch>
                    </p:blipFill>
                    <p:spPr>
                      <a:xfrm>
                        <a:off x="1261110" y="2981325"/>
                        <a:ext cx="6292850" cy="2234565"/>
                      </a:xfrm>
                      <a:prstGeom prst="rect">
                        <a:avLst/>
                      </a:prstGeom>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3" name="TextBox 3"/>
          <p:cNvSpPr txBox="1"/>
          <p:nvPr/>
        </p:nvSpPr>
        <p:spPr>
          <a:xfrm>
            <a:off x="246185" y="105507"/>
            <a:ext cx="3578469" cy="414020"/>
          </a:xfrm>
          <a:prstGeom prst="rect">
            <a:avLst/>
          </a:prstGeom>
          <a:noFill/>
        </p:spPr>
        <p:txBody>
          <a:bodyPr wrap="square" rtlCol="0">
            <a:spAutoFit/>
          </a:bodyPr>
          <a:p>
            <a:r>
              <a:rPr lang="zh-CN" altLang="en-US" sz="2100" b="1" spc="225" dirty="0" smtClean="0">
                <a:solidFill>
                  <a:prstClr val="white"/>
                </a:solidFill>
              </a:rPr>
              <a:t>开场</a:t>
            </a:r>
            <a:r>
              <a:rPr lang="zh-CN" altLang="en-US" sz="2100" b="1" spc="225" dirty="0" smtClean="0">
                <a:solidFill>
                  <a:prstClr val="white"/>
                </a:solidFill>
              </a:rPr>
              <a:t>白</a:t>
            </a:r>
            <a:endParaRPr lang="zh-CN" altLang="en-US" sz="2100" b="1" spc="225" dirty="0" smtClean="0">
              <a:solidFill>
                <a:prstClr val="white"/>
              </a:solidFill>
            </a:endParaRPr>
          </a:p>
        </p:txBody>
      </p:sp>
      <p:sp>
        <p:nvSpPr>
          <p:cNvPr id="2" name="文本框 1"/>
          <p:cNvSpPr txBox="1"/>
          <p:nvPr/>
        </p:nvSpPr>
        <p:spPr>
          <a:xfrm>
            <a:off x="740410" y="1264285"/>
            <a:ext cx="7893050" cy="2553335"/>
          </a:xfrm>
          <a:prstGeom prst="rect">
            <a:avLst/>
          </a:prstGeom>
          <a:noFill/>
        </p:spPr>
        <p:txBody>
          <a:bodyPr wrap="square" rtlCol="0">
            <a:spAutoFit/>
          </a:bodyPr>
          <a:p>
            <a:pPr algn="just"/>
            <a:r>
              <a:rPr lang="en-US" altLang="zh-CN" sz="2000" dirty="0"/>
              <a:t>         </a:t>
            </a:r>
            <a:r>
              <a:rPr lang="zh-CN" altLang="en-US" sz="2000" dirty="0"/>
              <a:t>在生成高质量的数据集后，就可以在此基础上建立模型来进行分析了。建模阶段主要是选择和应用各种建模，同时对它们的参数进行调试以达到最优值。</a:t>
            </a:r>
            <a:endParaRPr lang="zh-CN" altLang="en-US" sz="2000" dirty="0"/>
          </a:p>
          <a:p>
            <a:pPr algn="just"/>
            <a:r>
              <a:rPr lang="zh-CN" altLang="en-US" sz="2000" dirty="0"/>
              <a:t>          建立模型是一个螺旋上升、不断优化的过程，在每次建模结束后，需要判断模型结果在业务上是否有意义。如果结果不理想，则需要调整模型，对模型进行优化。</a:t>
            </a:r>
            <a:endParaRPr lang="zh-CN" altLang="en-US" sz="2000" dirty="0"/>
          </a:p>
          <a:p>
            <a:pPr algn="just"/>
            <a:r>
              <a:rPr lang="zh-CN" altLang="en-US" sz="2000" dirty="0"/>
              <a:t>          R语言Rattle包集各种模型与一体，是一个傻瓜式建模工具，是本书推荐的建模工具。</a:t>
            </a:r>
            <a:endParaRPr lang="zh-CN" altLang="en-US" sz="20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ym typeface="+mn-ea"/>
              </a:rPr>
              <a:t>Kmeans</a:t>
            </a:r>
            <a:r>
              <a:rPr lang="zh-CN" altLang="en-US" sz="2000" dirty="0">
                <a:sym typeface="+mn-ea"/>
              </a:rPr>
              <a:t>聚类</a:t>
            </a:r>
            <a:r>
              <a:rPr lang="zh-CN" altLang="en-US" sz="2000" dirty="0">
                <a:sym typeface="+mn-ea"/>
              </a:rPr>
              <a:t>算法</a:t>
            </a:r>
            <a:endParaRPr lang="zh-CN" altLang="en-US" sz="2000" dirty="0">
              <a:sym typeface="+mn-ea"/>
            </a:endParaRPr>
          </a:p>
        </p:txBody>
      </p:sp>
      <p:sp>
        <p:nvSpPr>
          <p:cNvPr id="11"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10.3 聚类分析</a:t>
            </a:r>
            <a:endParaRPr lang="zh-CN" sz="2100" b="1" spc="225" dirty="0" smtClean="0">
              <a:solidFill>
                <a:prstClr val="white"/>
              </a:solidFill>
            </a:endParaRPr>
          </a:p>
        </p:txBody>
      </p:sp>
      <p:sp>
        <p:nvSpPr>
          <p:cNvPr id="19" name="TextBox 18"/>
          <p:cNvSpPr txBox="1"/>
          <p:nvPr/>
        </p:nvSpPr>
        <p:spPr>
          <a:xfrm>
            <a:off x="519430" y="1857375"/>
            <a:ext cx="3624580" cy="1476375"/>
          </a:xfrm>
          <a:prstGeom prst="rect">
            <a:avLst/>
          </a:prstGeom>
          <a:noFill/>
        </p:spPr>
        <p:txBody>
          <a:bodyPr wrap="square" rtlCol="0">
            <a:spAutoFit/>
          </a:bodyPr>
          <a:p>
            <a:pPr algn="just"/>
            <a:r>
              <a:rPr lang="en-US" altLang="zh-CN" dirty="0">
                <a:solidFill>
                  <a:schemeClr val="tx1">
                    <a:lumMod val="75000"/>
                    <a:lumOff val="25000"/>
                  </a:schemeClr>
                </a:solidFill>
              </a:rPr>
              <a:t>(1)k-means</a:t>
            </a:r>
            <a:r>
              <a:rPr lang="zh-CN" altLang="zh-CN" dirty="0">
                <a:solidFill>
                  <a:schemeClr val="tx1">
                    <a:lumMod val="75000"/>
                    <a:lumOff val="25000"/>
                  </a:schemeClr>
                </a:solidFill>
              </a:rPr>
              <a:t>的计算方法如下</a:t>
            </a:r>
            <a:r>
              <a:rPr lang="zh-CN" altLang="zh-CN" dirty="0" smtClean="0">
                <a:solidFill>
                  <a:schemeClr val="tx1">
                    <a:lumMod val="75000"/>
                    <a:lumOff val="25000"/>
                  </a:schemeClr>
                </a:solidFill>
              </a:rPr>
              <a:t>：</a:t>
            </a:r>
            <a:endParaRPr lang="en-US" altLang="zh-CN" dirty="0" smtClean="0">
              <a:solidFill>
                <a:schemeClr val="tx1">
                  <a:lumMod val="75000"/>
                  <a:lumOff val="25000"/>
                </a:schemeClr>
              </a:solidFill>
            </a:endParaRPr>
          </a:p>
          <a:p>
            <a:pPr lvl="1" algn="just"/>
            <a:endParaRPr lang="en-US" altLang="zh-CN" dirty="0" smtClean="0">
              <a:solidFill>
                <a:schemeClr val="tx1">
                  <a:lumMod val="75000"/>
                  <a:lumOff val="25000"/>
                </a:schemeClr>
              </a:solidFill>
            </a:endParaRPr>
          </a:p>
          <a:p>
            <a:pPr lvl="1" algn="just"/>
            <a:r>
              <a:rPr lang="zh-CN" altLang="en-US" dirty="0" smtClean="0">
                <a:solidFill>
                  <a:schemeClr val="tx1">
                    <a:lumMod val="75000"/>
                    <a:lumOff val="25000"/>
                  </a:schemeClr>
                </a:solidFill>
              </a:rPr>
              <a:t>应用</a:t>
            </a:r>
            <a:r>
              <a:rPr lang="en-US" altLang="zh-CN" dirty="0" smtClean="0">
                <a:solidFill>
                  <a:schemeClr val="tx1">
                    <a:lumMod val="75000"/>
                    <a:lumOff val="25000"/>
                  </a:schemeClr>
                </a:solidFill>
              </a:rPr>
              <a:t>K-means</a:t>
            </a:r>
            <a:r>
              <a:rPr lang="zh-CN" altLang="en-US" dirty="0" smtClean="0">
                <a:solidFill>
                  <a:schemeClr val="tx1">
                    <a:lumMod val="75000"/>
                    <a:lumOff val="25000"/>
                  </a:schemeClr>
                </a:solidFill>
              </a:rPr>
              <a:t>前提</a:t>
            </a:r>
            <a:r>
              <a:rPr lang="zh-CN" altLang="zh-CN" dirty="0" smtClean="0">
                <a:solidFill>
                  <a:schemeClr val="tx1">
                    <a:lumMod val="75000"/>
                    <a:lumOff val="25000"/>
                  </a:schemeClr>
                </a:solidFill>
              </a:rPr>
              <a:t>：</a:t>
            </a:r>
            <a:endParaRPr lang="en-US" altLang="zh-CN" dirty="0" smtClean="0">
              <a:solidFill>
                <a:schemeClr val="tx1">
                  <a:lumMod val="75000"/>
                  <a:lumOff val="25000"/>
                </a:schemeClr>
              </a:solidFill>
            </a:endParaRPr>
          </a:p>
          <a:p>
            <a:pPr marL="800100" lvl="1" indent="-342900" algn="just">
              <a:buFont typeface="Wingdings" panose="05000000000000000000" pitchFamily="2" charset="2"/>
              <a:buChar char="l"/>
            </a:pPr>
            <a:r>
              <a:rPr lang="zh-CN" altLang="zh-CN" dirty="0" smtClean="0">
                <a:solidFill>
                  <a:schemeClr val="tx1">
                    <a:lumMod val="75000"/>
                    <a:lumOff val="25000"/>
                  </a:schemeClr>
                </a:solidFill>
              </a:rPr>
              <a:t>要求</a:t>
            </a:r>
            <a:r>
              <a:rPr lang="zh-CN" altLang="zh-CN" dirty="0">
                <a:solidFill>
                  <a:schemeClr val="tx1">
                    <a:lumMod val="75000"/>
                    <a:lumOff val="25000"/>
                  </a:schemeClr>
                </a:solidFill>
              </a:rPr>
              <a:t>已知类别</a:t>
            </a:r>
            <a:r>
              <a:rPr lang="zh-CN" altLang="zh-CN" dirty="0" smtClean="0">
                <a:solidFill>
                  <a:schemeClr val="tx1">
                    <a:lumMod val="75000"/>
                    <a:lumOff val="25000"/>
                  </a:schemeClr>
                </a:solidFill>
              </a:rPr>
              <a:t>数</a:t>
            </a:r>
            <a:r>
              <a:rPr lang="en-US" altLang="zh-CN" dirty="0" smtClean="0">
                <a:solidFill>
                  <a:schemeClr val="tx1">
                    <a:lumMod val="75000"/>
                    <a:lumOff val="25000"/>
                  </a:schemeClr>
                </a:solidFill>
              </a:rPr>
              <a:t>K</a:t>
            </a:r>
            <a:r>
              <a:rPr lang="zh-CN" altLang="zh-CN" dirty="0" smtClean="0">
                <a:solidFill>
                  <a:schemeClr val="tx1">
                    <a:lumMod val="75000"/>
                    <a:lumOff val="25000"/>
                  </a:schemeClr>
                </a:solidFill>
              </a:rPr>
              <a:t>；</a:t>
            </a:r>
            <a:endParaRPr lang="en-US" altLang="zh-CN" dirty="0" smtClean="0">
              <a:solidFill>
                <a:schemeClr val="tx1">
                  <a:lumMod val="75000"/>
                  <a:lumOff val="25000"/>
                </a:schemeClr>
              </a:solidFill>
            </a:endParaRPr>
          </a:p>
          <a:p>
            <a:pPr marL="800100" lvl="1" indent="-342900" algn="just">
              <a:buFont typeface="Wingdings" panose="05000000000000000000" pitchFamily="2" charset="2"/>
              <a:buChar char="l"/>
            </a:pPr>
            <a:r>
              <a:rPr lang="zh-CN" altLang="zh-CN" dirty="0" smtClean="0">
                <a:solidFill>
                  <a:schemeClr val="tx1">
                    <a:lumMod val="75000"/>
                    <a:lumOff val="25000"/>
                  </a:schemeClr>
                </a:solidFill>
              </a:rPr>
              <a:t>只能</a:t>
            </a:r>
            <a:r>
              <a:rPr lang="zh-CN" altLang="en-US" dirty="0" smtClean="0">
                <a:solidFill>
                  <a:schemeClr val="tx1">
                    <a:lumMod val="75000"/>
                    <a:lumOff val="25000"/>
                  </a:schemeClr>
                </a:solidFill>
              </a:rPr>
              <a:t>适用</a:t>
            </a:r>
            <a:r>
              <a:rPr lang="zh-CN" altLang="zh-CN" dirty="0" smtClean="0">
                <a:solidFill>
                  <a:schemeClr val="tx1">
                    <a:lumMod val="75000"/>
                    <a:lumOff val="25000"/>
                  </a:schemeClr>
                </a:solidFill>
              </a:rPr>
              <a:t>连续性变量</a:t>
            </a:r>
            <a:r>
              <a:rPr lang="zh-CN" altLang="zh-CN" dirty="0">
                <a:solidFill>
                  <a:schemeClr val="tx1">
                    <a:lumMod val="75000"/>
                    <a:lumOff val="25000"/>
                  </a:schemeClr>
                </a:solidFill>
              </a:rPr>
              <a:t>。</a:t>
            </a:r>
            <a:endParaRPr lang="zh-CN" altLang="zh-CN" dirty="0">
              <a:solidFill>
                <a:schemeClr val="tx1">
                  <a:lumMod val="75000"/>
                  <a:lumOff val="25000"/>
                </a:schemeClr>
              </a:solidFill>
            </a:endParaRPr>
          </a:p>
        </p:txBody>
      </p:sp>
      <p:pic>
        <p:nvPicPr>
          <p:cNvPr id="8195"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910965" y="1235710"/>
            <a:ext cx="4535170" cy="477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sym typeface="+mn-ea"/>
              </a:rPr>
              <a:t>距离</a:t>
            </a:r>
            <a:endParaRPr lang="zh-CN" altLang="en-US" sz="2000" dirty="0">
              <a:sym typeface="+mn-ea"/>
            </a:endParaRPr>
          </a:p>
        </p:txBody>
      </p:sp>
      <p:sp>
        <p:nvSpPr>
          <p:cNvPr id="11"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10.3 聚类分析</a:t>
            </a:r>
            <a:endParaRPr lang="zh-CN" sz="2100" b="1" spc="225" dirty="0" smtClean="0">
              <a:solidFill>
                <a:prstClr val="white"/>
              </a:solidFill>
            </a:endParaRPr>
          </a:p>
        </p:txBody>
      </p:sp>
      <p:sp>
        <p:nvSpPr>
          <p:cNvPr id="3" name="文本框 2"/>
          <p:cNvSpPr txBox="1"/>
          <p:nvPr/>
        </p:nvSpPr>
        <p:spPr>
          <a:xfrm>
            <a:off x="2280285" y="915035"/>
            <a:ext cx="4582795" cy="5354320"/>
          </a:xfrm>
          <a:prstGeom prst="rect">
            <a:avLst/>
          </a:prstGeom>
          <a:noFill/>
        </p:spPr>
        <p:txBody>
          <a:bodyPr wrap="square" rtlCol="0" anchor="t">
            <a:spAutoFit/>
          </a:bodyPr>
          <a:p>
            <a:r>
              <a:rPr lang="zh-CN" altLang="en-US">
                <a:solidFill>
                  <a:schemeClr val="tx1"/>
                </a:solidFill>
              </a:rPr>
              <a:t>1. 欧氏距离</a:t>
            </a:r>
            <a:endParaRPr lang="zh-CN" altLang="en-US">
              <a:solidFill>
                <a:schemeClr val="tx1"/>
              </a:solidFill>
            </a:endParaRPr>
          </a:p>
          <a:p>
            <a:endParaRPr lang="zh-CN" altLang="en-US">
              <a:solidFill>
                <a:schemeClr val="tx1"/>
              </a:solidFill>
            </a:endParaRPr>
          </a:p>
          <a:p>
            <a:r>
              <a:rPr lang="zh-CN" altLang="en-US">
                <a:solidFill>
                  <a:schemeClr val="tx1"/>
                </a:solidFill>
              </a:rPr>
              <a:t>2. 曼哈顿距离</a:t>
            </a:r>
            <a:endParaRPr lang="zh-CN" altLang="en-US">
              <a:solidFill>
                <a:schemeClr val="tx1"/>
              </a:solidFill>
            </a:endParaRPr>
          </a:p>
          <a:p>
            <a:endParaRPr lang="zh-CN" altLang="en-US">
              <a:solidFill>
                <a:schemeClr val="tx1"/>
              </a:solidFill>
            </a:endParaRPr>
          </a:p>
          <a:p>
            <a:r>
              <a:rPr lang="zh-CN" altLang="en-US">
                <a:solidFill>
                  <a:schemeClr val="tx1"/>
                </a:solidFill>
              </a:rPr>
              <a:t>3. 切比雪夫距离</a:t>
            </a:r>
            <a:endParaRPr lang="zh-CN" altLang="en-US">
              <a:solidFill>
                <a:schemeClr val="tx1"/>
              </a:solidFill>
            </a:endParaRPr>
          </a:p>
          <a:p>
            <a:endParaRPr lang="zh-CN" altLang="en-US">
              <a:solidFill>
                <a:schemeClr val="tx1"/>
              </a:solidFill>
            </a:endParaRPr>
          </a:p>
          <a:p>
            <a:r>
              <a:rPr lang="zh-CN" altLang="en-US">
                <a:solidFill>
                  <a:schemeClr val="tx1"/>
                </a:solidFill>
              </a:rPr>
              <a:t>4. 闵可夫斯基距离</a:t>
            </a:r>
            <a:endParaRPr lang="zh-CN" altLang="en-US">
              <a:solidFill>
                <a:schemeClr val="tx1"/>
              </a:solidFill>
            </a:endParaRPr>
          </a:p>
          <a:p>
            <a:endParaRPr lang="zh-CN" altLang="en-US">
              <a:solidFill>
                <a:schemeClr val="tx1"/>
              </a:solidFill>
            </a:endParaRPr>
          </a:p>
          <a:p>
            <a:r>
              <a:rPr lang="en-US" altLang="zh-CN">
                <a:solidFill>
                  <a:schemeClr val="tx1"/>
                </a:solidFill>
              </a:rPr>
              <a:t>5</a:t>
            </a:r>
            <a:r>
              <a:rPr lang="zh-CN" altLang="en-US">
                <a:solidFill>
                  <a:schemeClr val="tx1"/>
                </a:solidFill>
              </a:rPr>
              <a:t>. 马氏距离</a:t>
            </a:r>
            <a:endParaRPr lang="zh-CN" altLang="en-US">
              <a:solidFill>
                <a:schemeClr val="tx1"/>
              </a:solidFill>
            </a:endParaRPr>
          </a:p>
          <a:p>
            <a:endParaRPr lang="zh-CN" altLang="en-US">
              <a:solidFill>
                <a:schemeClr val="tx1"/>
              </a:solidFill>
            </a:endParaRPr>
          </a:p>
          <a:p>
            <a:r>
              <a:rPr lang="en-US" altLang="zh-CN">
                <a:solidFill>
                  <a:schemeClr val="tx1"/>
                </a:solidFill>
              </a:rPr>
              <a:t>6</a:t>
            </a:r>
            <a:r>
              <a:rPr lang="zh-CN" altLang="en-US">
                <a:solidFill>
                  <a:schemeClr val="tx1"/>
                </a:solidFill>
              </a:rPr>
              <a:t>. 夹角余弦</a:t>
            </a:r>
            <a:endParaRPr lang="zh-CN" altLang="en-US">
              <a:solidFill>
                <a:schemeClr val="tx1"/>
              </a:solidFill>
            </a:endParaRPr>
          </a:p>
          <a:p>
            <a:endParaRPr lang="zh-CN" altLang="en-US">
              <a:solidFill>
                <a:schemeClr val="tx1"/>
              </a:solidFill>
            </a:endParaRPr>
          </a:p>
          <a:p>
            <a:r>
              <a:rPr lang="en-US" altLang="zh-CN">
                <a:solidFill>
                  <a:schemeClr val="tx1"/>
                </a:solidFill>
              </a:rPr>
              <a:t>7</a:t>
            </a:r>
            <a:r>
              <a:rPr lang="zh-CN" altLang="en-US">
                <a:solidFill>
                  <a:schemeClr val="tx1"/>
                </a:solidFill>
              </a:rPr>
              <a:t>. 汉明距离</a:t>
            </a:r>
            <a:endParaRPr lang="zh-CN" altLang="en-US">
              <a:solidFill>
                <a:schemeClr val="tx1"/>
              </a:solidFill>
            </a:endParaRPr>
          </a:p>
          <a:p>
            <a:endParaRPr lang="zh-CN" altLang="en-US">
              <a:solidFill>
                <a:schemeClr val="tx1"/>
              </a:solidFill>
            </a:endParaRPr>
          </a:p>
          <a:p>
            <a:r>
              <a:rPr lang="en-US" altLang="zh-CN">
                <a:solidFill>
                  <a:schemeClr val="tx1"/>
                </a:solidFill>
              </a:rPr>
              <a:t>8</a:t>
            </a:r>
            <a:r>
              <a:rPr lang="zh-CN" altLang="en-US">
                <a:solidFill>
                  <a:schemeClr val="tx1"/>
                </a:solidFill>
              </a:rPr>
              <a:t> </a:t>
            </a:r>
            <a:r>
              <a:rPr lang="en-US" altLang="zh-CN">
                <a:solidFill>
                  <a:schemeClr val="tx1"/>
                </a:solidFill>
              </a:rPr>
              <a:t>Jacard</a:t>
            </a:r>
            <a:r>
              <a:rPr lang="zh-CN" altLang="en-US">
                <a:solidFill>
                  <a:schemeClr val="tx1"/>
                </a:solidFill>
              </a:rPr>
              <a:t>相似系数</a:t>
            </a:r>
            <a:endParaRPr lang="zh-CN" altLang="en-US">
              <a:solidFill>
                <a:schemeClr val="tx1"/>
              </a:solidFill>
            </a:endParaRPr>
          </a:p>
          <a:p>
            <a:endParaRPr lang="zh-CN" altLang="en-US">
              <a:solidFill>
                <a:schemeClr val="tx1"/>
              </a:solidFill>
            </a:endParaRPr>
          </a:p>
          <a:p>
            <a:r>
              <a:rPr lang="en-US" altLang="zh-CN">
                <a:solidFill>
                  <a:schemeClr val="tx1"/>
                </a:solidFill>
              </a:rPr>
              <a:t>9</a:t>
            </a:r>
            <a:r>
              <a:rPr lang="zh-CN" altLang="en-US">
                <a:solidFill>
                  <a:schemeClr val="tx1"/>
                </a:solidFill>
              </a:rPr>
              <a:t>. 相关系数 </a:t>
            </a:r>
            <a:endParaRPr lang="zh-CN" altLang="en-US">
              <a:solidFill>
                <a:schemeClr val="tx1"/>
              </a:solidFill>
            </a:endParaRPr>
          </a:p>
          <a:p>
            <a:endParaRPr lang="zh-CN" altLang="en-US">
              <a:solidFill>
                <a:schemeClr val="tx1"/>
              </a:solidFill>
            </a:endParaRPr>
          </a:p>
          <a:p>
            <a:r>
              <a:rPr lang="zh-CN" altLang="en-US">
                <a:solidFill>
                  <a:schemeClr val="tx1"/>
                </a:solidFill>
              </a:rPr>
              <a:t>1</a:t>
            </a:r>
            <a:r>
              <a:rPr lang="en-US" altLang="zh-CN">
                <a:solidFill>
                  <a:schemeClr val="tx1"/>
                </a:solidFill>
              </a:rPr>
              <a:t>0</a:t>
            </a:r>
            <a:r>
              <a:rPr lang="zh-CN" altLang="en-US">
                <a:solidFill>
                  <a:schemeClr val="tx1"/>
                </a:solidFill>
              </a:rPr>
              <a:t>. 信息熵</a:t>
            </a:r>
            <a:endParaRPr lang="zh-CN" altLang="en-US">
              <a:solidFill>
                <a:schemeClr val="tx1"/>
              </a:solidFill>
            </a:endParaRP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sym typeface="+mn-ea"/>
              </a:rPr>
              <a:t>距离</a:t>
            </a:r>
            <a:endParaRPr lang="zh-CN" altLang="en-US" sz="2000" dirty="0">
              <a:sym typeface="+mn-ea"/>
            </a:endParaRPr>
          </a:p>
        </p:txBody>
      </p:sp>
      <p:sp>
        <p:nvSpPr>
          <p:cNvPr id="11"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10.3 聚类分析</a:t>
            </a:r>
            <a:endParaRPr lang="zh-CN" sz="2100" b="1" spc="225" dirty="0" smtClean="0">
              <a:solidFill>
                <a:prstClr val="white"/>
              </a:solidFill>
            </a:endParaRPr>
          </a:p>
        </p:txBody>
      </p:sp>
      <p:sp>
        <p:nvSpPr>
          <p:cNvPr id="3" name="文本框 2"/>
          <p:cNvSpPr txBox="1"/>
          <p:nvPr/>
        </p:nvSpPr>
        <p:spPr>
          <a:xfrm>
            <a:off x="1041400" y="1617980"/>
            <a:ext cx="4582795" cy="829945"/>
          </a:xfrm>
          <a:prstGeom prst="rect">
            <a:avLst/>
          </a:prstGeom>
          <a:noFill/>
        </p:spPr>
        <p:txBody>
          <a:bodyPr wrap="square" rtlCol="0" anchor="t">
            <a:spAutoFit/>
          </a:bodyPr>
          <a:p>
            <a:r>
              <a:rPr lang="zh-CN" altLang="en-US" sz="1600">
                <a:solidFill>
                  <a:schemeClr val="tx1"/>
                </a:solidFill>
                <a:latin typeface="宋体" panose="02010600030101010101" pitchFamily="2" charset="-122"/>
                <a:ea typeface="宋体" panose="02010600030101010101" pitchFamily="2" charset="-122"/>
                <a:cs typeface="宋体" panose="02010600030101010101" pitchFamily="2" charset="-122"/>
              </a:rPr>
              <a:t>1. 欧氏距离</a:t>
            </a:r>
            <a:endParaRPr lang="zh-CN" altLang="en-US" sz="1600">
              <a:solidFill>
                <a:schemeClr val="tx1"/>
              </a:solidFill>
              <a:latin typeface="宋体" panose="02010600030101010101" pitchFamily="2" charset="-122"/>
              <a:ea typeface="宋体" panose="02010600030101010101" pitchFamily="2" charset="-122"/>
              <a:cs typeface="宋体" panose="02010600030101010101" pitchFamily="2" charset="-122"/>
            </a:endParaRPr>
          </a:p>
          <a:p>
            <a:endParaRPr lang="zh-CN" altLang="en-US" sz="1600">
              <a:solidFill>
                <a:schemeClr val="tx1"/>
              </a:solidFill>
              <a:latin typeface="宋体" panose="02010600030101010101" pitchFamily="2" charset="-122"/>
              <a:ea typeface="宋体" panose="02010600030101010101" pitchFamily="2" charset="-122"/>
              <a:cs typeface="宋体" panose="02010600030101010101" pitchFamily="2" charset="-122"/>
            </a:endParaRPr>
          </a:p>
          <a:p>
            <a:endParaRPr lang="zh-CN" altLang="en-US" sz="160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4" name="文本框 3"/>
          <p:cNvSpPr txBox="1"/>
          <p:nvPr/>
        </p:nvSpPr>
        <p:spPr>
          <a:xfrm>
            <a:off x="1041400" y="2176145"/>
            <a:ext cx="8102600" cy="3291840"/>
          </a:xfrm>
          <a:prstGeom prst="rect">
            <a:avLst/>
          </a:prstGeom>
          <a:noFill/>
        </p:spPr>
        <p:txBody>
          <a:bodyPr wrap="square" rtlCol="0" anchor="t">
            <a:spAutoFit/>
          </a:bodyPr>
          <a:p>
            <a:r>
              <a:rPr lang="zh-CN" altLang="en-US" sz="1600">
                <a:solidFill>
                  <a:schemeClr val="tx1"/>
                </a:solidFill>
                <a:latin typeface="宋体" panose="02010600030101010101" pitchFamily="2" charset="-122"/>
                <a:ea typeface="宋体" panose="02010600030101010101" pitchFamily="2" charset="-122"/>
                <a:cs typeface="宋体" panose="02010600030101010101" pitchFamily="2" charset="-122"/>
              </a:rPr>
              <a:t>欧氏距离是最易于理解的一种距离计算方法，源自欧氏空间中两点间的距离公式。</a:t>
            </a:r>
            <a:endParaRPr lang="zh-CN" altLang="en-US" sz="1600">
              <a:solidFill>
                <a:schemeClr val="tx1"/>
              </a:solidFill>
              <a:latin typeface="宋体" panose="02010600030101010101" pitchFamily="2" charset="-122"/>
              <a:ea typeface="宋体" panose="02010600030101010101" pitchFamily="2" charset="-122"/>
              <a:cs typeface="宋体" panose="02010600030101010101" pitchFamily="2" charset="-122"/>
            </a:endParaRPr>
          </a:p>
          <a:p>
            <a:endParaRPr lang="zh-CN" altLang="en-US" sz="1600">
              <a:solidFill>
                <a:schemeClr val="tx1"/>
              </a:solidFill>
              <a:latin typeface="宋体" panose="02010600030101010101" pitchFamily="2" charset="-122"/>
              <a:ea typeface="宋体" panose="02010600030101010101" pitchFamily="2" charset="-122"/>
              <a:cs typeface="宋体" panose="02010600030101010101" pitchFamily="2" charset="-122"/>
            </a:endParaRPr>
          </a:p>
          <a:p>
            <a:r>
              <a:rPr lang="zh-CN" altLang="en-US" sz="1600">
                <a:solidFill>
                  <a:schemeClr val="tx1"/>
                </a:solidFill>
                <a:latin typeface="宋体" panose="02010600030101010101" pitchFamily="2" charset="-122"/>
                <a:ea typeface="宋体" panose="02010600030101010101" pitchFamily="2" charset="-122"/>
                <a:cs typeface="宋体" panose="02010600030101010101" pitchFamily="2" charset="-122"/>
              </a:rPr>
              <a:t>(1)二维平面上两点a(x</a:t>
            </a:r>
            <a:r>
              <a:rPr lang="zh-CN" altLang="en-US" sz="1600" baseline="-25000">
                <a:solidFill>
                  <a:schemeClr val="tx1"/>
                </a:solidFill>
                <a:latin typeface="宋体" panose="02010600030101010101" pitchFamily="2" charset="-122"/>
                <a:ea typeface="宋体" panose="02010600030101010101" pitchFamily="2" charset="-122"/>
                <a:cs typeface="宋体" panose="02010600030101010101" pitchFamily="2" charset="-122"/>
              </a:rPr>
              <a:t>1</a:t>
            </a:r>
            <a:r>
              <a:rPr lang="zh-CN" altLang="en-US" sz="1600">
                <a:solidFill>
                  <a:schemeClr val="tx1"/>
                </a:solidFill>
                <a:latin typeface="宋体" panose="02010600030101010101" pitchFamily="2" charset="-122"/>
                <a:ea typeface="宋体" panose="02010600030101010101" pitchFamily="2" charset="-122"/>
                <a:cs typeface="宋体" panose="02010600030101010101" pitchFamily="2" charset="-122"/>
              </a:rPr>
              <a:t>,y</a:t>
            </a:r>
            <a:r>
              <a:rPr lang="zh-CN" altLang="en-US" sz="1600" baseline="-25000">
                <a:solidFill>
                  <a:schemeClr val="tx1"/>
                </a:solidFill>
                <a:latin typeface="宋体" panose="02010600030101010101" pitchFamily="2" charset="-122"/>
                <a:ea typeface="宋体" panose="02010600030101010101" pitchFamily="2" charset="-122"/>
                <a:cs typeface="宋体" panose="02010600030101010101" pitchFamily="2" charset="-122"/>
              </a:rPr>
              <a:t>1</a:t>
            </a:r>
            <a:r>
              <a:rPr lang="zh-CN" altLang="en-US" sz="1600">
                <a:solidFill>
                  <a:schemeClr val="tx1"/>
                </a:solidFill>
                <a:latin typeface="宋体" panose="02010600030101010101" pitchFamily="2" charset="-122"/>
                <a:ea typeface="宋体" panose="02010600030101010101" pitchFamily="2" charset="-122"/>
                <a:cs typeface="宋体" panose="02010600030101010101" pitchFamily="2" charset="-122"/>
              </a:rPr>
              <a:t>)与b(x</a:t>
            </a:r>
            <a:r>
              <a:rPr lang="zh-CN" altLang="en-US" sz="1600" baseline="-25000">
                <a:solidFill>
                  <a:schemeClr val="tx1"/>
                </a:solidFill>
                <a:latin typeface="宋体" panose="02010600030101010101" pitchFamily="2" charset="-122"/>
                <a:ea typeface="宋体" panose="02010600030101010101" pitchFamily="2" charset="-122"/>
                <a:cs typeface="宋体" panose="02010600030101010101" pitchFamily="2" charset="-122"/>
              </a:rPr>
              <a:t>2</a:t>
            </a:r>
            <a:r>
              <a:rPr lang="zh-CN" altLang="en-US" sz="1600">
                <a:solidFill>
                  <a:schemeClr val="tx1"/>
                </a:solidFill>
                <a:latin typeface="宋体" panose="02010600030101010101" pitchFamily="2" charset="-122"/>
                <a:ea typeface="宋体" panose="02010600030101010101" pitchFamily="2" charset="-122"/>
                <a:cs typeface="宋体" panose="02010600030101010101" pitchFamily="2" charset="-122"/>
              </a:rPr>
              <a:t>,y</a:t>
            </a:r>
            <a:r>
              <a:rPr lang="zh-CN" altLang="en-US" sz="1600" baseline="-25000">
                <a:solidFill>
                  <a:schemeClr val="tx1"/>
                </a:solidFill>
                <a:latin typeface="宋体" panose="02010600030101010101" pitchFamily="2" charset="-122"/>
                <a:ea typeface="宋体" panose="02010600030101010101" pitchFamily="2" charset="-122"/>
                <a:cs typeface="宋体" panose="02010600030101010101" pitchFamily="2" charset="-122"/>
              </a:rPr>
              <a:t>2</a:t>
            </a:r>
            <a:r>
              <a:rPr lang="zh-CN" altLang="en-US" sz="1600">
                <a:solidFill>
                  <a:schemeClr val="tx1"/>
                </a:solidFill>
                <a:latin typeface="宋体" panose="02010600030101010101" pitchFamily="2" charset="-122"/>
                <a:ea typeface="宋体" panose="02010600030101010101" pitchFamily="2" charset="-122"/>
                <a:cs typeface="宋体" panose="02010600030101010101" pitchFamily="2" charset="-122"/>
              </a:rPr>
              <a:t>)间的欧氏距离：</a:t>
            </a:r>
            <a:endParaRPr lang="zh-CN" altLang="en-US" sz="1600">
              <a:solidFill>
                <a:schemeClr val="tx1"/>
              </a:solidFill>
              <a:latin typeface="宋体" panose="02010600030101010101" pitchFamily="2" charset="-122"/>
              <a:ea typeface="宋体" panose="02010600030101010101" pitchFamily="2" charset="-122"/>
              <a:cs typeface="宋体" panose="02010600030101010101" pitchFamily="2" charset="-122"/>
            </a:endParaRPr>
          </a:p>
          <a:p>
            <a:endParaRPr lang="zh-CN" altLang="en-US" sz="1600">
              <a:solidFill>
                <a:schemeClr val="tx1"/>
              </a:solidFill>
              <a:latin typeface="宋体" panose="02010600030101010101" pitchFamily="2" charset="-122"/>
              <a:ea typeface="宋体" panose="02010600030101010101" pitchFamily="2" charset="-122"/>
              <a:cs typeface="宋体" panose="02010600030101010101" pitchFamily="2" charset="-122"/>
            </a:endParaRPr>
          </a:p>
          <a:p>
            <a:endParaRPr lang="zh-CN" altLang="en-US" sz="1600">
              <a:solidFill>
                <a:schemeClr val="tx1"/>
              </a:solidFill>
              <a:latin typeface="宋体" panose="02010600030101010101" pitchFamily="2" charset="-122"/>
              <a:ea typeface="宋体" panose="02010600030101010101" pitchFamily="2" charset="-122"/>
              <a:cs typeface="宋体" panose="02010600030101010101" pitchFamily="2" charset="-122"/>
            </a:endParaRPr>
          </a:p>
          <a:p>
            <a:endParaRPr lang="zh-CN" altLang="en-US" sz="1600">
              <a:solidFill>
                <a:schemeClr val="tx1"/>
              </a:solidFill>
              <a:latin typeface="宋体" panose="02010600030101010101" pitchFamily="2" charset="-122"/>
              <a:ea typeface="宋体" panose="02010600030101010101" pitchFamily="2" charset="-122"/>
              <a:cs typeface="宋体" panose="02010600030101010101" pitchFamily="2" charset="-122"/>
            </a:endParaRPr>
          </a:p>
          <a:p>
            <a:r>
              <a:rPr lang="zh-CN" altLang="en-US" sz="1600">
                <a:solidFill>
                  <a:schemeClr val="tx1"/>
                </a:solidFill>
                <a:latin typeface="宋体" panose="02010600030101010101" pitchFamily="2" charset="-122"/>
                <a:ea typeface="宋体" panose="02010600030101010101" pitchFamily="2" charset="-122"/>
                <a:cs typeface="宋体" panose="02010600030101010101" pitchFamily="2" charset="-122"/>
              </a:rPr>
              <a:t>(2)三维空间两点a(x</a:t>
            </a:r>
            <a:r>
              <a:rPr lang="zh-CN" altLang="en-US" sz="1600" baseline="-25000">
                <a:solidFill>
                  <a:schemeClr val="tx1"/>
                </a:solidFill>
                <a:latin typeface="宋体" panose="02010600030101010101" pitchFamily="2" charset="-122"/>
                <a:ea typeface="宋体" panose="02010600030101010101" pitchFamily="2" charset="-122"/>
                <a:cs typeface="宋体" panose="02010600030101010101" pitchFamily="2" charset="-122"/>
              </a:rPr>
              <a:t>1</a:t>
            </a:r>
            <a:r>
              <a:rPr lang="zh-CN" altLang="en-US" sz="1600">
                <a:solidFill>
                  <a:schemeClr val="tx1"/>
                </a:solidFill>
                <a:latin typeface="宋体" panose="02010600030101010101" pitchFamily="2" charset="-122"/>
                <a:ea typeface="宋体" panose="02010600030101010101" pitchFamily="2" charset="-122"/>
                <a:cs typeface="宋体" panose="02010600030101010101" pitchFamily="2" charset="-122"/>
              </a:rPr>
              <a:t>,y</a:t>
            </a:r>
            <a:r>
              <a:rPr lang="zh-CN" altLang="en-US" sz="1600" baseline="-25000">
                <a:solidFill>
                  <a:schemeClr val="tx1"/>
                </a:solidFill>
                <a:latin typeface="宋体" panose="02010600030101010101" pitchFamily="2" charset="-122"/>
                <a:ea typeface="宋体" panose="02010600030101010101" pitchFamily="2" charset="-122"/>
                <a:cs typeface="宋体" panose="02010600030101010101" pitchFamily="2" charset="-122"/>
              </a:rPr>
              <a:t>1</a:t>
            </a:r>
            <a:r>
              <a:rPr lang="zh-CN" altLang="en-US" sz="1600">
                <a:solidFill>
                  <a:schemeClr val="tx1"/>
                </a:solidFill>
                <a:latin typeface="宋体" panose="02010600030101010101" pitchFamily="2" charset="-122"/>
                <a:ea typeface="宋体" panose="02010600030101010101" pitchFamily="2" charset="-122"/>
                <a:cs typeface="宋体" panose="02010600030101010101" pitchFamily="2" charset="-122"/>
              </a:rPr>
              <a:t>,z</a:t>
            </a:r>
            <a:r>
              <a:rPr lang="zh-CN" altLang="en-US" sz="1600" baseline="-25000">
                <a:solidFill>
                  <a:schemeClr val="tx1"/>
                </a:solidFill>
                <a:latin typeface="宋体" panose="02010600030101010101" pitchFamily="2" charset="-122"/>
                <a:ea typeface="宋体" panose="02010600030101010101" pitchFamily="2" charset="-122"/>
                <a:cs typeface="宋体" panose="02010600030101010101" pitchFamily="2" charset="-122"/>
              </a:rPr>
              <a:t>1</a:t>
            </a:r>
            <a:r>
              <a:rPr lang="zh-CN" altLang="en-US" sz="1600">
                <a:solidFill>
                  <a:schemeClr val="tx1"/>
                </a:solidFill>
                <a:latin typeface="宋体" panose="02010600030101010101" pitchFamily="2" charset="-122"/>
                <a:ea typeface="宋体" panose="02010600030101010101" pitchFamily="2" charset="-122"/>
                <a:cs typeface="宋体" panose="02010600030101010101" pitchFamily="2" charset="-122"/>
              </a:rPr>
              <a:t>)与b(x</a:t>
            </a:r>
            <a:r>
              <a:rPr lang="zh-CN" altLang="en-US" sz="1600" baseline="-25000">
                <a:solidFill>
                  <a:schemeClr val="tx1"/>
                </a:solidFill>
                <a:latin typeface="宋体" panose="02010600030101010101" pitchFamily="2" charset="-122"/>
                <a:ea typeface="宋体" panose="02010600030101010101" pitchFamily="2" charset="-122"/>
                <a:cs typeface="宋体" panose="02010600030101010101" pitchFamily="2" charset="-122"/>
              </a:rPr>
              <a:t>2</a:t>
            </a:r>
            <a:r>
              <a:rPr lang="zh-CN" altLang="en-US" sz="1600">
                <a:solidFill>
                  <a:schemeClr val="tx1"/>
                </a:solidFill>
                <a:latin typeface="宋体" panose="02010600030101010101" pitchFamily="2" charset="-122"/>
                <a:ea typeface="宋体" panose="02010600030101010101" pitchFamily="2" charset="-122"/>
                <a:cs typeface="宋体" panose="02010600030101010101" pitchFamily="2" charset="-122"/>
              </a:rPr>
              <a:t>,y</a:t>
            </a:r>
            <a:r>
              <a:rPr lang="zh-CN" altLang="en-US" sz="1600" baseline="-25000">
                <a:solidFill>
                  <a:schemeClr val="tx1"/>
                </a:solidFill>
                <a:latin typeface="宋体" panose="02010600030101010101" pitchFamily="2" charset="-122"/>
                <a:ea typeface="宋体" panose="02010600030101010101" pitchFamily="2" charset="-122"/>
                <a:cs typeface="宋体" panose="02010600030101010101" pitchFamily="2" charset="-122"/>
              </a:rPr>
              <a:t>2</a:t>
            </a:r>
            <a:r>
              <a:rPr lang="zh-CN" altLang="en-US" sz="1600">
                <a:solidFill>
                  <a:schemeClr val="tx1"/>
                </a:solidFill>
                <a:latin typeface="宋体" panose="02010600030101010101" pitchFamily="2" charset="-122"/>
                <a:ea typeface="宋体" panose="02010600030101010101" pitchFamily="2" charset="-122"/>
                <a:cs typeface="宋体" panose="02010600030101010101" pitchFamily="2" charset="-122"/>
              </a:rPr>
              <a:t>,z</a:t>
            </a:r>
            <a:r>
              <a:rPr lang="zh-CN" altLang="en-US" sz="1600" baseline="-25000">
                <a:solidFill>
                  <a:schemeClr val="tx1"/>
                </a:solidFill>
                <a:latin typeface="宋体" panose="02010600030101010101" pitchFamily="2" charset="-122"/>
                <a:ea typeface="宋体" panose="02010600030101010101" pitchFamily="2" charset="-122"/>
                <a:cs typeface="宋体" panose="02010600030101010101" pitchFamily="2" charset="-122"/>
              </a:rPr>
              <a:t>2</a:t>
            </a:r>
            <a:r>
              <a:rPr lang="zh-CN" altLang="en-US" sz="1600">
                <a:solidFill>
                  <a:schemeClr val="tx1"/>
                </a:solidFill>
                <a:latin typeface="宋体" panose="02010600030101010101" pitchFamily="2" charset="-122"/>
                <a:ea typeface="宋体" panose="02010600030101010101" pitchFamily="2" charset="-122"/>
                <a:cs typeface="宋体" panose="02010600030101010101" pitchFamily="2" charset="-122"/>
              </a:rPr>
              <a:t>)间的欧氏距离：</a:t>
            </a:r>
            <a:endParaRPr lang="zh-CN" altLang="en-US" sz="1600">
              <a:solidFill>
                <a:schemeClr val="tx1"/>
              </a:solidFill>
              <a:latin typeface="宋体" panose="02010600030101010101" pitchFamily="2" charset="-122"/>
              <a:ea typeface="宋体" panose="02010600030101010101" pitchFamily="2" charset="-122"/>
              <a:cs typeface="宋体" panose="02010600030101010101" pitchFamily="2" charset="-122"/>
            </a:endParaRPr>
          </a:p>
          <a:p>
            <a:endParaRPr lang="zh-CN" altLang="en-US" sz="1600">
              <a:solidFill>
                <a:schemeClr val="tx1"/>
              </a:solidFill>
              <a:latin typeface="宋体" panose="02010600030101010101" pitchFamily="2" charset="-122"/>
              <a:ea typeface="宋体" panose="02010600030101010101" pitchFamily="2" charset="-122"/>
              <a:cs typeface="宋体" panose="02010600030101010101" pitchFamily="2" charset="-122"/>
            </a:endParaRPr>
          </a:p>
          <a:p>
            <a:endParaRPr lang="zh-CN" altLang="en-US" sz="1600">
              <a:solidFill>
                <a:schemeClr val="tx1"/>
              </a:solidFill>
              <a:latin typeface="宋体" panose="02010600030101010101" pitchFamily="2" charset="-122"/>
              <a:ea typeface="宋体" panose="02010600030101010101" pitchFamily="2" charset="-122"/>
              <a:cs typeface="宋体" panose="02010600030101010101" pitchFamily="2" charset="-122"/>
            </a:endParaRPr>
          </a:p>
          <a:p>
            <a:endParaRPr lang="zh-CN" altLang="en-US" sz="1600">
              <a:solidFill>
                <a:schemeClr val="tx1"/>
              </a:solidFill>
              <a:latin typeface="宋体" panose="02010600030101010101" pitchFamily="2" charset="-122"/>
              <a:ea typeface="宋体" panose="02010600030101010101" pitchFamily="2" charset="-122"/>
              <a:cs typeface="宋体" panose="02010600030101010101" pitchFamily="2" charset="-122"/>
            </a:endParaRPr>
          </a:p>
          <a:p>
            <a:endParaRPr lang="zh-CN" altLang="en-US" sz="1600">
              <a:solidFill>
                <a:schemeClr val="tx1"/>
              </a:solidFill>
              <a:latin typeface="宋体" panose="02010600030101010101" pitchFamily="2" charset="-122"/>
              <a:ea typeface="宋体" panose="02010600030101010101" pitchFamily="2" charset="-122"/>
              <a:cs typeface="宋体" panose="02010600030101010101" pitchFamily="2" charset="-122"/>
            </a:endParaRPr>
          </a:p>
          <a:p>
            <a:r>
              <a:rPr lang="zh-CN" altLang="en-US" sz="1600">
                <a:solidFill>
                  <a:schemeClr val="tx1"/>
                </a:solidFill>
                <a:latin typeface="宋体" panose="02010600030101010101" pitchFamily="2" charset="-122"/>
                <a:ea typeface="宋体" panose="02010600030101010101" pitchFamily="2" charset="-122"/>
                <a:cs typeface="宋体" panose="02010600030101010101" pitchFamily="2" charset="-122"/>
              </a:rPr>
              <a:t>(3)两个n维向量a(x</a:t>
            </a:r>
            <a:r>
              <a:rPr lang="zh-CN" altLang="en-US" sz="1600" baseline="-25000">
                <a:solidFill>
                  <a:schemeClr val="tx1"/>
                </a:solidFill>
                <a:latin typeface="宋体" panose="02010600030101010101" pitchFamily="2" charset="-122"/>
                <a:ea typeface="宋体" panose="02010600030101010101" pitchFamily="2" charset="-122"/>
                <a:cs typeface="宋体" panose="02010600030101010101" pitchFamily="2" charset="-122"/>
              </a:rPr>
              <a:t>11</a:t>
            </a:r>
            <a:r>
              <a:rPr lang="zh-CN" altLang="en-US" sz="1600">
                <a:solidFill>
                  <a:schemeClr val="tx1"/>
                </a:solidFill>
                <a:latin typeface="宋体" panose="02010600030101010101" pitchFamily="2" charset="-122"/>
                <a:ea typeface="宋体" panose="02010600030101010101" pitchFamily="2" charset="-122"/>
                <a:cs typeface="宋体" panose="02010600030101010101" pitchFamily="2" charset="-122"/>
              </a:rPr>
              <a:t>,x</a:t>
            </a:r>
            <a:r>
              <a:rPr lang="zh-CN" altLang="en-US" sz="1600" baseline="-25000">
                <a:solidFill>
                  <a:schemeClr val="tx1"/>
                </a:solidFill>
                <a:latin typeface="宋体" panose="02010600030101010101" pitchFamily="2" charset="-122"/>
                <a:ea typeface="宋体" panose="02010600030101010101" pitchFamily="2" charset="-122"/>
                <a:cs typeface="宋体" panose="02010600030101010101" pitchFamily="2" charset="-122"/>
              </a:rPr>
              <a:t>12</a:t>
            </a:r>
            <a:r>
              <a:rPr lang="zh-CN" altLang="en-US" sz="1600">
                <a:solidFill>
                  <a:schemeClr val="tx1"/>
                </a:solidFill>
                <a:latin typeface="宋体" panose="02010600030101010101" pitchFamily="2" charset="-122"/>
                <a:ea typeface="宋体" panose="02010600030101010101" pitchFamily="2" charset="-122"/>
                <a:cs typeface="宋体" panose="02010600030101010101" pitchFamily="2" charset="-122"/>
              </a:rPr>
              <a:t>,…,x</a:t>
            </a:r>
            <a:r>
              <a:rPr lang="zh-CN" altLang="en-US" sz="1600" baseline="-25000">
                <a:solidFill>
                  <a:schemeClr val="tx1"/>
                </a:solidFill>
                <a:latin typeface="宋体" panose="02010600030101010101" pitchFamily="2" charset="-122"/>
                <a:ea typeface="宋体" panose="02010600030101010101" pitchFamily="2" charset="-122"/>
                <a:cs typeface="宋体" panose="02010600030101010101" pitchFamily="2" charset="-122"/>
              </a:rPr>
              <a:t>1n</a:t>
            </a:r>
            <a:r>
              <a:rPr lang="zh-CN" altLang="en-US" sz="1600">
                <a:solidFill>
                  <a:schemeClr val="tx1"/>
                </a:solidFill>
                <a:latin typeface="宋体" panose="02010600030101010101" pitchFamily="2" charset="-122"/>
                <a:ea typeface="宋体" panose="02010600030101010101" pitchFamily="2" charset="-122"/>
                <a:cs typeface="宋体" panose="02010600030101010101" pitchFamily="2" charset="-122"/>
              </a:rPr>
              <a:t>)与 b(x</a:t>
            </a:r>
            <a:r>
              <a:rPr lang="zh-CN" altLang="en-US" sz="1600" baseline="-25000">
                <a:solidFill>
                  <a:schemeClr val="tx1"/>
                </a:solidFill>
                <a:latin typeface="宋体" panose="02010600030101010101" pitchFamily="2" charset="-122"/>
                <a:ea typeface="宋体" panose="02010600030101010101" pitchFamily="2" charset="-122"/>
                <a:cs typeface="宋体" panose="02010600030101010101" pitchFamily="2" charset="-122"/>
              </a:rPr>
              <a:t>21</a:t>
            </a:r>
            <a:r>
              <a:rPr lang="zh-CN" altLang="en-US" sz="1600">
                <a:solidFill>
                  <a:schemeClr val="tx1"/>
                </a:solidFill>
                <a:latin typeface="宋体" panose="02010600030101010101" pitchFamily="2" charset="-122"/>
                <a:ea typeface="宋体" panose="02010600030101010101" pitchFamily="2" charset="-122"/>
                <a:cs typeface="宋体" panose="02010600030101010101" pitchFamily="2" charset="-122"/>
              </a:rPr>
              <a:t>,x</a:t>
            </a:r>
            <a:r>
              <a:rPr lang="zh-CN" altLang="en-US" sz="1600" baseline="-25000">
                <a:solidFill>
                  <a:schemeClr val="tx1"/>
                </a:solidFill>
                <a:latin typeface="宋体" panose="02010600030101010101" pitchFamily="2" charset="-122"/>
                <a:ea typeface="宋体" panose="02010600030101010101" pitchFamily="2" charset="-122"/>
                <a:cs typeface="宋体" panose="02010600030101010101" pitchFamily="2" charset="-122"/>
              </a:rPr>
              <a:t>22</a:t>
            </a:r>
            <a:r>
              <a:rPr lang="zh-CN" altLang="en-US" sz="1600">
                <a:solidFill>
                  <a:schemeClr val="tx1"/>
                </a:solidFill>
                <a:latin typeface="宋体" panose="02010600030101010101" pitchFamily="2" charset="-122"/>
                <a:ea typeface="宋体" panose="02010600030101010101" pitchFamily="2" charset="-122"/>
                <a:cs typeface="宋体" panose="02010600030101010101" pitchFamily="2" charset="-122"/>
              </a:rPr>
              <a:t>,…,x</a:t>
            </a:r>
            <a:r>
              <a:rPr lang="zh-CN" altLang="en-US" sz="1600" baseline="-25000">
                <a:solidFill>
                  <a:schemeClr val="tx1"/>
                </a:solidFill>
                <a:latin typeface="宋体" panose="02010600030101010101" pitchFamily="2" charset="-122"/>
                <a:ea typeface="宋体" panose="02010600030101010101" pitchFamily="2" charset="-122"/>
                <a:cs typeface="宋体" panose="02010600030101010101" pitchFamily="2" charset="-122"/>
              </a:rPr>
              <a:t>2n</a:t>
            </a:r>
            <a:r>
              <a:rPr lang="zh-CN" altLang="en-US" sz="1600">
                <a:solidFill>
                  <a:schemeClr val="tx1"/>
                </a:solidFill>
                <a:latin typeface="宋体" panose="02010600030101010101" pitchFamily="2" charset="-122"/>
                <a:ea typeface="宋体" panose="02010600030101010101" pitchFamily="2" charset="-122"/>
                <a:cs typeface="宋体" panose="02010600030101010101" pitchFamily="2" charset="-122"/>
              </a:rPr>
              <a:t>)间的欧氏距离：</a:t>
            </a:r>
            <a:endParaRPr lang="zh-CN" altLang="en-US" sz="1600">
              <a:solidFill>
                <a:schemeClr val="tx1"/>
              </a:solidFill>
              <a:latin typeface="宋体" panose="02010600030101010101" pitchFamily="2" charset="-122"/>
              <a:ea typeface="宋体" panose="02010600030101010101" pitchFamily="2" charset="-122"/>
              <a:cs typeface="宋体" panose="02010600030101010101" pitchFamily="2" charset="-122"/>
            </a:endParaRPr>
          </a:p>
          <a:p>
            <a:endParaRPr lang="zh-CN" altLang="en-US" sz="160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graphicFrame>
        <p:nvGraphicFramePr>
          <p:cNvPr id="8" name="对象 7">
            <a:hlinkClick r:id="" action="ppaction://ole?verb="/>
          </p:cNvPr>
          <p:cNvGraphicFramePr>
            <a:graphicFrameLocks noChangeAspect="1"/>
          </p:cNvGraphicFramePr>
          <p:nvPr/>
        </p:nvGraphicFramePr>
        <p:xfrm>
          <a:off x="2486025" y="3032125"/>
          <a:ext cx="3138170" cy="493395"/>
        </p:xfrm>
        <a:graphic>
          <a:graphicData uri="http://schemas.openxmlformats.org/presentationml/2006/ole">
            <mc:AlternateContent xmlns:mc="http://schemas.openxmlformats.org/markup-compatibility/2006">
              <mc:Choice xmlns:v="urn:schemas-microsoft-com:vml" Requires="v">
                <p:oleObj spid="_x0000_s1025" name="" r:id="rId1" imgW="1777365" imgH="279400" progId="Equation.KSEE3">
                  <p:embed/>
                </p:oleObj>
              </mc:Choice>
              <mc:Fallback>
                <p:oleObj name="" r:id="rId1" imgW="1777365" imgH="279400" progId="Equation.KSEE3">
                  <p:embed/>
                  <p:pic>
                    <p:nvPicPr>
                      <p:cNvPr id="0" name="图片 1024"/>
                      <p:cNvPicPr/>
                      <p:nvPr/>
                    </p:nvPicPr>
                    <p:blipFill>
                      <a:blip r:embed="rId2"/>
                      <a:stretch>
                        <a:fillRect/>
                      </a:stretch>
                    </p:blipFill>
                    <p:spPr>
                      <a:xfrm>
                        <a:off x="2486025" y="3032125"/>
                        <a:ext cx="3138170" cy="493395"/>
                      </a:xfrm>
                      <a:prstGeom prst="rect">
                        <a:avLst/>
                      </a:prstGeom>
                      <a:solidFill>
                        <a:schemeClr val="accent1"/>
                      </a:solidFill>
                    </p:spPr>
                  </p:pic>
                </p:oleObj>
              </mc:Fallback>
            </mc:AlternateContent>
          </a:graphicData>
        </a:graphic>
      </p:graphicFrame>
      <p:graphicFrame>
        <p:nvGraphicFramePr>
          <p:cNvPr id="9" name="对象 8">
            <a:hlinkClick r:id="" action="ppaction://ole?verb="/>
          </p:cNvPr>
          <p:cNvGraphicFramePr>
            <a:graphicFrameLocks noChangeAspect="1"/>
          </p:cNvGraphicFramePr>
          <p:nvPr/>
        </p:nvGraphicFramePr>
        <p:xfrm>
          <a:off x="1766570" y="4157980"/>
          <a:ext cx="4326255" cy="490855"/>
        </p:xfrm>
        <a:graphic>
          <a:graphicData uri="http://schemas.openxmlformats.org/presentationml/2006/ole">
            <mc:AlternateContent xmlns:mc="http://schemas.openxmlformats.org/markup-compatibility/2006">
              <mc:Choice xmlns:v="urn:schemas-microsoft-com:vml" Requires="v">
                <p:oleObj spid="_x0000_s10" name="" r:id="rId3" imgW="2463165" imgH="279400" progId="Equation.KSEE3">
                  <p:embed/>
                </p:oleObj>
              </mc:Choice>
              <mc:Fallback>
                <p:oleObj name="" r:id="rId3" imgW="2463165" imgH="279400" progId="Equation.KSEE3">
                  <p:embed/>
                  <p:pic>
                    <p:nvPicPr>
                      <p:cNvPr id="0" name="图片 1024"/>
                      <p:cNvPicPr/>
                      <p:nvPr/>
                    </p:nvPicPr>
                    <p:blipFill>
                      <a:blip r:embed="rId4"/>
                      <a:stretch>
                        <a:fillRect/>
                      </a:stretch>
                    </p:blipFill>
                    <p:spPr>
                      <a:xfrm>
                        <a:off x="1766570" y="4157980"/>
                        <a:ext cx="4326255" cy="490855"/>
                      </a:xfrm>
                      <a:prstGeom prst="rect">
                        <a:avLst/>
                      </a:prstGeom>
                      <a:solidFill>
                        <a:schemeClr val="accent1"/>
                      </a:solidFill>
                    </p:spPr>
                  </p:pic>
                </p:oleObj>
              </mc:Fallback>
            </mc:AlternateContent>
          </a:graphicData>
        </a:graphic>
      </p:graphicFrame>
      <p:graphicFrame>
        <p:nvGraphicFramePr>
          <p:cNvPr id="12" name="对象 11">
            <a:hlinkClick r:id="" action="ppaction://ole?verb="/>
          </p:cNvPr>
          <p:cNvGraphicFramePr>
            <a:graphicFrameLocks noChangeAspect="1"/>
          </p:cNvGraphicFramePr>
          <p:nvPr/>
        </p:nvGraphicFramePr>
        <p:xfrm>
          <a:off x="2486025" y="5116830"/>
          <a:ext cx="2548890" cy="914400"/>
        </p:xfrm>
        <a:graphic>
          <a:graphicData uri="http://schemas.openxmlformats.org/presentationml/2006/ole">
            <mc:AlternateContent xmlns:mc="http://schemas.openxmlformats.org/markup-compatibility/2006">
              <mc:Choice xmlns:v="urn:schemas-microsoft-com:vml" Requires="v">
                <p:oleObj spid="_x0000_s13" name="" r:id="rId5" imgW="1346200" imgH="482600" progId="Equation.KSEE3">
                  <p:embed/>
                </p:oleObj>
              </mc:Choice>
              <mc:Fallback>
                <p:oleObj name="" r:id="rId5" imgW="1346200" imgH="482600" progId="Equation.KSEE3">
                  <p:embed/>
                  <p:pic>
                    <p:nvPicPr>
                      <p:cNvPr id="0" name="图片 1024"/>
                      <p:cNvPicPr/>
                      <p:nvPr/>
                    </p:nvPicPr>
                    <p:blipFill>
                      <a:blip r:embed="rId6"/>
                      <a:stretch>
                        <a:fillRect/>
                      </a:stretch>
                    </p:blipFill>
                    <p:spPr>
                      <a:xfrm>
                        <a:off x="2486025" y="5116830"/>
                        <a:ext cx="2548890" cy="914400"/>
                      </a:xfrm>
                      <a:prstGeom prst="rect">
                        <a:avLst/>
                      </a:prstGeom>
                      <a:solidFill>
                        <a:schemeClr val="accent1"/>
                      </a:solidFill>
                    </p:spPr>
                  </p:pic>
                </p:oleObj>
              </mc:Fallback>
            </mc:AlternateContent>
          </a:graphicData>
        </a:graphic>
      </p:graphicFrame>
      <p:graphicFrame>
        <p:nvGraphicFramePr>
          <p:cNvPr id="14" name="对象 13"/>
          <p:cNvGraphicFramePr/>
          <p:nvPr/>
        </p:nvGraphicFramePr>
        <p:xfrm>
          <a:off x="6592570" y="2668270"/>
          <a:ext cx="2402840" cy="1489710"/>
        </p:xfrm>
        <a:graphic>
          <a:graphicData uri="http://schemas.openxmlformats.org/presentationml/2006/ole">
            <mc:AlternateContent xmlns:mc="http://schemas.openxmlformats.org/markup-compatibility/2006">
              <mc:Choice xmlns:v="urn:schemas-microsoft-com:vml" Requires="v">
                <p:oleObj spid="_x0000_s15" name="" r:id="rId7" imgW="4524375" imgH="3076575" progId="Paint.Picture">
                  <p:embed/>
                </p:oleObj>
              </mc:Choice>
              <mc:Fallback>
                <p:oleObj name="" r:id="rId7" imgW="4524375" imgH="3076575" progId="Paint.Picture">
                  <p:embed/>
                  <p:pic>
                    <p:nvPicPr>
                      <p:cNvPr id="0" name="图片 12"/>
                      <p:cNvPicPr/>
                      <p:nvPr/>
                    </p:nvPicPr>
                    <p:blipFill>
                      <a:blip r:embed="rId8"/>
                      <a:stretch>
                        <a:fillRect/>
                      </a:stretch>
                    </p:blipFill>
                    <p:spPr>
                      <a:xfrm>
                        <a:off x="6592570" y="2668270"/>
                        <a:ext cx="2402840" cy="1489710"/>
                      </a:xfrm>
                      <a:prstGeom prst="rect">
                        <a:avLst/>
                      </a:prstGeom>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sym typeface="+mn-ea"/>
              </a:rPr>
              <a:t>距离</a:t>
            </a:r>
            <a:endParaRPr lang="zh-CN" altLang="en-US" sz="2000" dirty="0">
              <a:sym typeface="+mn-ea"/>
            </a:endParaRPr>
          </a:p>
        </p:txBody>
      </p:sp>
      <p:sp>
        <p:nvSpPr>
          <p:cNvPr id="11"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10.3 聚类分析</a:t>
            </a:r>
            <a:endParaRPr lang="zh-CN" sz="2100" b="1" spc="225" dirty="0" smtClean="0">
              <a:solidFill>
                <a:prstClr val="white"/>
              </a:solidFill>
            </a:endParaRPr>
          </a:p>
        </p:txBody>
      </p:sp>
      <p:sp>
        <p:nvSpPr>
          <p:cNvPr id="16" name="文本框 15"/>
          <p:cNvSpPr txBox="1"/>
          <p:nvPr/>
        </p:nvSpPr>
        <p:spPr>
          <a:xfrm>
            <a:off x="457835" y="1564640"/>
            <a:ext cx="4582795" cy="583565"/>
          </a:xfrm>
          <a:prstGeom prst="rect">
            <a:avLst/>
          </a:prstGeom>
          <a:noFill/>
        </p:spPr>
        <p:txBody>
          <a:bodyPr wrap="square" rtlCol="0" anchor="t">
            <a:spAutoFit/>
          </a:bodyPr>
          <a:p>
            <a:r>
              <a:rPr lang="en-US" altLang="zh-CN" sz="1600">
                <a:solidFill>
                  <a:schemeClr val="tx1"/>
                </a:solidFill>
              </a:rPr>
              <a:t>2</a:t>
            </a:r>
            <a:r>
              <a:rPr lang="zh-CN" altLang="en-US" sz="1600">
                <a:solidFill>
                  <a:schemeClr val="tx1"/>
                </a:solidFill>
              </a:rPr>
              <a:t>. 曼哈顿距离</a:t>
            </a:r>
            <a:endParaRPr lang="zh-CN" altLang="en-US" sz="1600">
              <a:solidFill>
                <a:schemeClr val="tx1"/>
              </a:solidFill>
            </a:endParaRPr>
          </a:p>
          <a:p>
            <a:endParaRPr lang="zh-CN" altLang="en-US" sz="1600">
              <a:solidFill>
                <a:schemeClr val="tx1"/>
              </a:solidFill>
            </a:endParaRPr>
          </a:p>
        </p:txBody>
      </p:sp>
      <p:sp>
        <p:nvSpPr>
          <p:cNvPr id="17" name="文本框 16"/>
          <p:cNvSpPr txBox="1"/>
          <p:nvPr/>
        </p:nvSpPr>
        <p:spPr>
          <a:xfrm>
            <a:off x="457835" y="1779905"/>
            <a:ext cx="8144510" cy="2553335"/>
          </a:xfrm>
          <a:prstGeom prst="rect">
            <a:avLst/>
          </a:prstGeom>
          <a:noFill/>
        </p:spPr>
        <p:txBody>
          <a:bodyPr wrap="square" rtlCol="0">
            <a:spAutoFit/>
          </a:bodyPr>
          <a:p>
            <a:r>
              <a:rPr lang="en-US" altLang="zh-CN" sz="1600">
                <a:solidFill>
                  <a:schemeClr val="tx1"/>
                </a:solidFill>
              </a:rPr>
              <a:t>         </a:t>
            </a:r>
            <a:r>
              <a:rPr lang="zh-CN" altLang="en-US" sz="1600">
                <a:solidFill>
                  <a:schemeClr val="tx1"/>
                </a:solidFill>
              </a:rPr>
              <a:t>从名字就可以猜出这种距离的计算方法了。想象你在曼哈顿要从一个十字路口开车到另外一个十字路口，驾驶距离是两点间的直线距离吗？显然不是，除非你能穿越大楼。实际驾驶距离就是这个“曼哈顿距离”。而这也是曼哈顿距离名称的来源， 曼哈顿距离也称为城市街区距离。</a:t>
            </a:r>
            <a:endParaRPr lang="zh-CN" altLang="en-US" sz="1600">
              <a:solidFill>
                <a:schemeClr val="tx1"/>
              </a:solidFill>
            </a:endParaRPr>
          </a:p>
          <a:p>
            <a:endParaRPr lang="zh-CN" altLang="en-US" sz="1600">
              <a:solidFill>
                <a:schemeClr val="tx1"/>
              </a:solidFill>
            </a:endParaRPr>
          </a:p>
          <a:p>
            <a:r>
              <a:rPr lang="zh-CN" altLang="en-US" sz="1600">
                <a:solidFill>
                  <a:schemeClr val="tx1"/>
                </a:solidFill>
              </a:rPr>
              <a:t>(1)二维平面两点a(x1,y1)与b(x2,y2)间的曼哈顿距离</a:t>
            </a:r>
            <a:endParaRPr lang="zh-CN" altLang="en-US" sz="1600">
              <a:solidFill>
                <a:schemeClr val="tx1"/>
              </a:solidFill>
            </a:endParaRPr>
          </a:p>
          <a:p>
            <a:endParaRPr lang="zh-CN" altLang="en-US" sz="1600">
              <a:solidFill>
                <a:schemeClr val="tx1"/>
              </a:solidFill>
            </a:endParaRPr>
          </a:p>
          <a:p>
            <a:endParaRPr lang="zh-CN" altLang="en-US" sz="1600">
              <a:solidFill>
                <a:schemeClr val="tx1"/>
              </a:solidFill>
            </a:endParaRPr>
          </a:p>
          <a:p>
            <a:endParaRPr lang="zh-CN" altLang="en-US" sz="1600">
              <a:solidFill>
                <a:schemeClr val="tx1"/>
              </a:solidFill>
            </a:endParaRPr>
          </a:p>
          <a:p>
            <a:r>
              <a:rPr lang="zh-CN" altLang="en-US" sz="1600">
                <a:solidFill>
                  <a:schemeClr val="tx1"/>
                </a:solidFill>
              </a:rPr>
              <a:t>(2)两个n维向量a(x11,x12,…,x1n)与 b(x21,x22,…,x2n)间的曼哈顿距离</a:t>
            </a:r>
            <a:endParaRPr lang="zh-CN" altLang="en-US" sz="1600">
              <a:solidFill>
                <a:schemeClr val="tx1"/>
              </a:solidFill>
            </a:endParaRPr>
          </a:p>
        </p:txBody>
      </p:sp>
      <p:graphicFrame>
        <p:nvGraphicFramePr>
          <p:cNvPr id="18" name="对象 17">
            <a:hlinkClick r:id="" action="ppaction://ole?verb="/>
          </p:cNvPr>
          <p:cNvGraphicFramePr>
            <a:graphicFrameLocks noChangeAspect="1"/>
          </p:cNvGraphicFramePr>
          <p:nvPr/>
        </p:nvGraphicFramePr>
        <p:xfrm>
          <a:off x="1929448" y="3418523"/>
          <a:ext cx="3170555" cy="453390"/>
        </p:xfrm>
        <a:graphic>
          <a:graphicData uri="http://schemas.openxmlformats.org/presentationml/2006/ole">
            <mc:AlternateContent xmlns:mc="http://schemas.openxmlformats.org/markup-compatibility/2006">
              <mc:Choice xmlns:v="urn:schemas-microsoft-com:vml" Requires="v">
                <p:oleObj spid="_x0000_s19" name="" r:id="rId1" imgW="1511300" imgH="215900" progId="Equation.KSEE3">
                  <p:embed/>
                </p:oleObj>
              </mc:Choice>
              <mc:Fallback>
                <p:oleObj name="" r:id="rId1" imgW="1511300" imgH="215900" progId="Equation.KSEE3">
                  <p:embed/>
                  <p:pic>
                    <p:nvPicPr>
                      <p:cNvPr id="0" name="图片 1024"/>
                      <p:cNvPicPr/>
                      <p:nvPr/>
                    </p:nvPicPr>
                    <p:blipFill>
                      <a:blip r:embed="rId2"/>
                      <a:stretch>
                        <a:fillRect/>
                      </a:stretch>
                    </p:blipFill>
                    <p:spPr>
                      <a:xfrm>
                        <a:off x="1929448" y="3418523"/>
                        <a:ext cx="3170555" cy="453390"/>
                      </a:xfrm>
                      <a:prstGeom prst="rect">
                        <a:avLst/>
                      </a:prstGeom>
                      <a:solidFill>
                        <a:schemeClr val="accent1"/>
                      </a:solidFill>
                    </p:spPr>
                  </p:pic>
                </p:oleObj>
              </mc:Fallback>
            </mc:AlternateContent>
          </a:graphicData>
        </a:graphic>
      </p:graphicFrame>
      <p:graphicFrame>
        <p:nvGraphicFramePr>
          <p:cNvPr id="20" name="对象 19">
            <a:hlinkClick r:id="" action="ppaction://ole?verb="/>
          </p:cNvPr>
          <p:cNvGraphicFramePr>
            <a:graphicFrameLocks noChangeAspect="1"/>
          </p:cNvGraphicFramePr>
          <p:nvPr/>
        </p:nvGraphicFramePr>
        <p:xfrm>
          <a:off x="2349501" y="4744085"/>
          <a:ext cx="2691130" cy="1012825"/>
        </p:xfrm>
        <a:graphic>
          <a:graphicData uri="http://schemas.openxmlformats.org/presentationml/2006/ole">
            <mc:AlternateContent xmlns:mc="http://schemas.openxmlformats.org/markup-compatibility/2006">
              <mc:Choice xmlns:v="urn:schemas-microsoft-com:vml" Requires="v">
                <p:oleObj spid="_x0000_s21" name="" r:id="rId3" imgW="1282700" imgH="482600" progId="Equation.KSEE3">
                  <p:embed/>
                </p:oleObj>
              </mc:Choice>
              <mc:Fallback>
                <p:oleObj name="" r:id="rId3" imgW="1282700" imgH="482600" progId="Equation.KSEE3">
                  <p:embed/>
                  <p:pic>
                    <p:nvPicPr>
                      <p:cNvPr id="0" name="图片 1024"/>
                      <p:cNvPicPr/>
                      <p:nvPr/>
                    </p:nvPicPr>
                    <p:blipFill>
                      <a:blip r:embed="rId4"/>
                      <a:stretch>
                        <a:fillRect/>
                      </a:stretch>
                    </p:blipFill>
                    <p:spPr>
                      <a:xfrm>
                        <a:off x="2349501" y="4744085"/>
                        <a:ext cx="2691130" cy="1012825"/>
                      </a:xfrm>
                      <a:prstGeom prst="rect">
                        <a:avLst/>
                      </a:prstGeom>
                      <a:solidFill>
                        <a:schemeClr val="accent1"/>
                      </a:solidFill>
                    </p:spPr>
                  </p:pic>
                </p:oleObj>
              </mc:Fallback>
            </mc:AlternateContent>
          </a:graphicData>
        </a:graphic>
      </p:graphicFrame>
      <p:graphicFrame>
        <p:nvGraphicFramePr>
          <p:cNvPr id="22" name="对象 21"/>
          <p:cNvGraphicFramePr/>
          <p:nvPr/>
        </p:nvGraphicFramePr>
        <p:xfrm>
          <a:off x="6163310" y="4288155"/>
          <a:ext cx="2439035" cy="1924050"/>
        </p:xfrm>
        <a:graphic>
          <a:graphicData uri="http://schemas.openxmlformats.org/presentationml/2006/ole">
            <mc:AlternateContent xmlns:mc="http://schemas.openxmlformats.org/markup-compatibility/2006">
              <mc:Choice xmlns:v="urn:schemas-microsoft-com:vml" Requires="v">
                <p:oleObj spid="_x0000_s23" name="" r:id="rId5" imgW="4276725" imgH="3305175" progId="Paint.Picture">
                  <p:embed/>
                </p:oleObj>
              </mc:Choice>
              <mc:Fallback>
                <p:oleObj name="" r:id="rId5" imgW="4276725" imgH="3305175" progId="Paint.Picture">
                  <p:embed/>
                  <p:pic>
                    <p:nvPicPr>
                      <p:cNvPr id="0" name="图片 10"/>
                      <p:cNvPicPr/>
                      <p:nvPr/>
                    </p:nvPicPr>
                    <p:blipFill>
                      <a:blip r:embed="rId6"/>
                      <a:stretch>
                        <a:fillRect/>
                      </a:stretch>
                    </p:blipFill>
                    <p:spPr>
                      <a:xfrm>
                        <a:off x="6163310" y="4288155"/>
                        <a:ext cx="2439035" cy="1924050"/>
                      </a:xfrm>
                      <a:prstGeom prst="rect">
                        <a:avLst/>
                      </a:prstGeom>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sym typeface="+mn-ea"/>
              </a:rPr>
              <a:t>距离</a:t>
            </a:r>
            <a:endParaRPr lang="zh-CN" altLang="en-US" sz="2000" dirty="0">
              <a:sym typeface="+mn-ea"/>
            </a:endParaRPr>
          </a:p>
        </p:txBody>
      </p:sp>
      <p:sp>
        <p:nvSpPr>
          <p:cNvPr id="11"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10.3 聚类分析</a:t>
            </a:r>
            <a:endParaRPr lang="zh-CN" sz="2100" b="1" spc="225" dirty="0" smtClean="0">
              <a:solidFill>
                <a:prstClr val="white"/>
              </a:solidFill>
            </a:endParaRPr>
          </a:p>
        </p:txBody>
      </p:sp>
      <p:sp>
        <p:nvSpPr>
          <p:cNvPr id="2" name="文本框 1"/>
          <p:cNvSpPr txBox="1"/>
          <p:nvPr/>
        </p:nvSpPr>
        <p:spPr>
          <a:xfrm>
            <a:off x="727075" y="1881505"/>
            <a:ext cx="3631565" cy="1198880"/>
          </a:xfrm>
          <a:prstGeom prst="rect">
            <a:avLst/>
          </a:prstGeom>
          <a:noFill/>
        </p:spPr>
        <p:txBody>
          <a:bodyPr wrap="square" rtlCol="0" anchor="t">
            <a:spAutoFit/>
          </a:bodyPr>
          <a:p>
            <a:r>
              <a:rPr lang="en-US" altLang="zh-CN" sz="2400">
                <a:solidFill>
                  <a:schemeClr val="tx1"/>
                </a:solidFill>
              </a:rPr>
              <a:t>3</a:t>
            </a:r>
            <a:r>
              <a:rPr lang="zh-CN" altLang="en-US" sz="2400">
                <a:solidFill>
                  <a:schemeClr val="tx1"/>
                </a:solidFill>
              </a:rPr>
              <a:t>. 切比雪夫距离</a:t>
            </a:r>
            <a:endParaRPr lang="zh-CN" altLang="en-US" sz="2400">
              <a:solidFill>
                <a:schemeClr val="tx1"/>
              </a:solidFill>
            </a:endParaRPr>
          </a:p>
          <a:p>
            <a:endParaRPr lang="zh-CN" altLang="en-US" sz="2400">
              <a:solidFill>
                <a:schemeClr val="tx1"/>
              </a:solidFill>
            </a:endParaRPr>
          </a:p>
          <a:p>
            <a:endParaRPr lang="zh-CN" altLang="en-US" sz="2400">
              <a:solidFill>
                <a:schemeClr val="tx1"/>
              </a:solidFill>
            </a:endParaRPr>
          </a:p>
        </p:txBody>
      </p:sp>
      <p:sp>
        <p:nvSpPr>
          <p:cNvPr id="3" name="文本框 2"/>
          <p:cNvSpPr txBox="1"/>
          <p:nvPr/>
        </p:nvSpPr>
        <p:spPr>
          <a:xfrm>
            <a:off x="858520" y="2223135"/>
            <a:ext cx="8006080" cy="1753235"/>
          </a:xfrm>
          <a:prstGeom prst="rect">
            <a:avLst/>
          </a:prstGeom>
          <a:noFill/>
        </p:spPr>
        <p:txBody>
          <a:bodyPr wrap="square" rtlCol="0">
            <a:spAutoFit/>
          </a:bodyPr>
          <a:p>
            <a:r>
              <a:rPr lang="zh-CN" altLang="en-US">
                <a:solidFill>
                  <a:schemeClr val="tx1"/>
                </a:solidFill>
              </a:rPr>
              <a:t> </a:t>
            </a:r>
            <a:endParaRPr lang="zh-CN" altLang="en-US">
              <a:solidFill>
                <a:schemeClr val="tx1"/>
              </a:solidFill>
            </a:endParaRPr>
          </a:p>
          <a:p>
            <a:r>
              <a:rPr lang="zh-CN" altLang="en-US">
                <a:solidFill>
                  <a:schemeClr val="tx1"/>
                </a:solidFill>
              </a:rPr>
              <a:t>(1)二维平面两点a(x1,y1)与b(x2,y2)间的切比雪夫距离</a:t>
            </a:r>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a:p>
            <a:r>
              <a:rPr lang="zh-CN" altLang="en-US">
                <a:solidFill>
                  <a:schemeClr val="tx1"/>
                </a:solidFill>
              </a:rPr>
              <a:t>(2)两个n维向量a(x11,x12,…,x1n)与 b(x21,x22,…,x2n)间的切比雪夫距离</a:t>
            </a:r>
            <a:endParaRPr lang="zh-CN" altLang="en-US">
              <a:solidFill>
                <a:schemeClr val="tx1"/>
              </a:solidFill>
            </a:endParaRPr>
          </a:p>
        </p:txBody>
      </p:sp>
      <p:graphicFrame>
        <p:nvGraphicFramePr>
          <p:cNvPr id="8" name="对象 7">
            <a:hlinkClick r:id="" action="ppaction://ole?verb="/>
          </p:cNvPr>
          <p:cNvGraphicFramePr>
            <a:graphicFrameLocks noChangeAspect="1"/>
          </p:cNvGraphicFramePr>
          <p:nvPr/>
        </p:nvGraphicFramePr>
        <p:xfrm>
          <a:off x="1680210" y="2971165"/>
          <a:ext cx="3019425" cy="453390"/>
        </p:xfrm>
        <a:graphic>
          <a:graphicData uri="http://schemas.openxmlformats.org/presentationml/2006/ole">
            <mc:AlternateContent xmlns:mc="http://schemas.openxmlformats.org/markup-compatibility/2006">
              <mc:Choice xmlns:v="urn:schemas-microsoft-com:vml" Requires="v">
                <p:oleObj spid="_x0000_s1025" name="" r:id="rId1" imgW="1816100" imgH="215900" progId="Equation.KSEE3">
                  <p:embed/>
                </p:oleObj>
              </mc:Choice>
              <mc:Fallback>
                <p:oleObj name="" r:id="rId1" imgW="1816100" imgH="215900" progId="Equation.KSEE3">
                  <p:embed/>
                  <p:pic>
                    <p:nvPicPr>
                      <p:cNvPr id="0" name="图片 1024"/>
                      <p:cNvPicPr/>
                      <p:nvPr/>
                    </p:nvPicPr>
                    <p:blipFill>
                      <a:blip r:embed="rId2"/>
                      <a:stretch>
                        <a:fillRect/>
                      </a:stretch>
                    </p:blipFill>
                    <p:spPr>
                      <a:xfrm>
                        <a:off x="1680210" y="2971165"/>
                        <a:ext cx="3019425" cy="453390"/>
                      </a:xfrm>
                      <a:prstGeom prst="rect">
                        <a:avLst/>
                      </a:prstGeom>
                      <a:solidFill>
                        <a:schemeClr val="accent1"/>
                      </a:solidFill>
                    </p:spPr>
                  </p:pic>
                </p:oleObj>
              </mc:Fallback>
            </mc:AlternateContent>
          </a:graphicData>
        </a:graphic>
      </p:graphicFrame>
      <p:graphicFrame>
        <p:nvGraphicFramePr>
          <p:cNvPr id="4" name="对象 3">
            <a:hlinkClick r:id="" action="ppaction://ole?verb="/>
          </p:cNvPr>
          <p:cNvGraphicFramePr>
            <a:graphicFrameLocks noChangeAspect="1"/>
          </p:cNvGraphicFramePr>
          <p:nvPr/>
        </p:nvGraphicFramePr>
        <p:xfrm>
          <a:off x="1792605" y="4137025"/>
          <a:ext cx="2195195" cy="586740"/>
        </p:xfrm>
        <a:graphic>
          <a:graphicData uri="http://schemas.openxmlformats.org/presentationml/2006/ole">
            <mc:AlternateContent xmlns:mc="http://schemas.openxmlformats.org/markup-compatibility/2006">
              <mc:Choice xmlns:v="urn:schemas-microsoft-com:vml" Requires="v">
                <p:oleObj spid="_x0000_s9" name="" r:id="rId3" imgW="1320165" imgH="279400" progId="Equation.KSEE3">
                  <p:embed/>
                </p:oleObj>
              </mc:Choice>
              <mc:Fallback>
                <p:oleObj name="" r:id="rId3" imgW="1320165" imgH="279400" progId="Equation.KSEE3">
                  <p:embed/>
                  <p:pic>
                    <p:nvPicPr>
                      <p:cNvPr id="0" name="图片 1024"/>
                      <p:cNvPicPr/>
                      <p:nvPr/>
                    </p:nvPicPr>
                    <p:blipFill>
                      <a:blip r:embed="rId4"/>
                      <a:stretch>
                        <a:fillRect/>
                      </a:stretch>
                    </p:blipFill>
                    <p:spPr>
                      <a:xfrm>
                        <a:off x="1792605" y="4137025"/>
                        <a:ext cx="2195195" cy="586740"/>
                      </a:xfrm>
                      <a:prstGeom prst="rect">
                        <a:avLst/>
                      </a:prstGeom>
                      <a:solidFill>
                        <a:schemeClr val="accent1"/>
                      </a:solidFill>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sym typeface="+mn-ea"/>
              </a:rPr>
              <a:t>距离</a:t>
            </a:r>
            <a:endParaRPr lang="zh-CN" altLang="en-US" sz="2000" dirty="0">
              <a:sym typeface="+mn-ea"/>
            </a:endParaRPr>
          </a:p>
        </p:txBody>
      </p:sp>
      <p:sp>
        <p:nvSpPr>
          <p:cNvPr id="11"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10.3 聚类分析</a:t>
            </a:r>
            <a:endParaRPr lang="zh-CN" sz="2100" b="1" spc="225" dirty="0" smtClean="0">
              <a:solidFill>
                <a:prstClr val="white"/>
              </a:solidFill>
            </a:endParaRPr>
          </a:p>
        </p:txBody>
      </p:sp>
      <p:sp>
        <p:nvSpPr>
          <p:cNvPr id="3" name="文本框 2"/>
          <p:cNvSpPr txBox="1"/>
          <p:nvPr/>
        </p:nvSpPr>
        <p:spPr>
          <a:xfrm>
            <a:off x="772160" y="2075180"/>
            <a:ext cx="4068445" cy="1198880"/>
          </a:xfrm>
          <a:prstGeom prst="rect">
            <a:avLst/>
          </a:prstGeom>
          <a:noFill/>
        </p:spPr>
        <p:txBody>
          <a:bodyPr wrap="square" rtlCol="0" anchor="t">
            <a:spAutoFit/>
          </a:bodyPr>
          <a:p>
            <a:r>
              <a:rPr lang="en-US" altLang="zh-CN" sz="2400">
                <a:solidFill>
                  <a:schemeClr val="tx1"/>
                </a:solidFill>
              </a:rPr>
              <a:t>4</a:t>
            </a:r>
            <a:r>
              <a:rPr lang="zh-CN" altLang="en-US" sz="2400">
                <a:solidFill>
                  <a:schemeClr val="tx1"/>
                </a:solidFill>
              </a:rPr>
              <a:t>. 闵可夫斯基距离</a:t>
            </a:r>
            <a:endParaRPr lang="zh-CN" altLang="en-US" sz="2400">
              <a:solidFill>
                <a:schemeClr val="tx1"/>
              </a:solidFill>
            </a:endParaRPr>
          </a:p>
          <a:p>
            <a:endParaRPr lang="zh-CN" altLang="en-US" sz="2400">
              <a:solidFill>
                <a:schemeClr val="tx1"/>
              </a:solidFill>
            </a:endParaRPr>
          </a:p>
          <a:p>
            <a:endParaRPr lang="zh-CN" altLang="en-US" sz="2400">
              <a:solidFill>
                <a:schemeClr val="tx1"/>
              </a:solidFill>
            </a:endParaRPr>
          </a:p>
        </p:txBody>
      </p:sp>
      <p:sp>
        <p:nvSpPr>
          <p:cNvPr id="4" name="文本框 3"/>
          <p:cNvSpPr txBox="1"/>
          <p:nvPr/>
        </p:nvSpPr>
        <p:spPr>
          <a:xfrm>
            <a:off x="1027430" y="2748915"/>
            <a:ext cx="7946390" cy="922020"/>
          </a:xfrm>
          <a:prstGeom prst="rect">
            <a:avLst/>
          </a:prstGeom>
          <a:noFill/>
        </p:spPr>
        <p:txBody>
          <a:bodyPr wrap="square" rtlCol="0">
            <a:spAutoFit/>
          </a:bodyPr>
          <a:p>
            <a:endParaRPr lang="zh-CN" altLang="en-US">
              <a:solidFill>
                <a:schemeClr val="tx1"/>
              </a:solidFill>
            </a:endParaRPr>
          </a:p>
          <a:p>
            <a:r>
              <a:rPr lang="zh-CN" altLang="en-US">
                <a:solidFill>
                  <a:schemeClr val="tx1"/>
                </a:solidFill>
              </a:rPr>
              <a:t>       两个n维变量a(x11,x12,…,x1n)与 b(x21,x22,…,x2n)间的闵可夫斯基距离定义为：</a:t>
            </a:r>
            <a:endParaRPr lang="zh-CN" altLang="en-US">
              <a:solidFill>
                <a:schemeClr val="tx1"/>
              </a:solidFill>
            </a:endParaRPr>
          </a:p>
        </p:txBody>
      </p:sp>
      <p:graphicFrame>
        <p:nvGraphicFramePr>
          <p:cNvPr id="9" name="对象 8">
            <a:hlinkClick r:id="" action="ppaction://ole?verb="/>
          </p:cNvPr>
          <p:cNvGraphicFramePr>
            <a:graphicFrameLocks noChangeAspect="1"/>
          </p:cNvGraphicFramePr>
          <p:nvPr/>
        </p:nvGraphicFramePr>
        <p:xfrm>
          <a:off x="2517775" y="4277360"/>
          <a:ext cx="2530475" cy="1012825"/>
        </p:xfrm>
        <a:graphic>
          <a:graphicData uri="http://schemas.openxmlformats.org/presentationml/2006/ole">
            <mc:AlternateContent xmlns:mc="http://schemas.openxmlformats.org/markup-compatibility/2006">
              <mc:Choice xmlns:v="urn:schemas-microsoft-com:vml" Requires="v">
                <p:oleObj spid="_x0000_s10" name="" r:id="rId1" imgW="1358900" imgH="482600" progId="Equation.KSEE3">
                  <p:embed/>
                </p:oleObj>
              </mc:Choice>
              <mc:Fallback>
                <p:oleObj name="" r:id="rId1" imgW="1358900" imgH="482600" progId="Equation.KSEE3">
                  <p:embed/>
                  <p:pic>
                    <p:nvPicPr>
                      <p:cNvPr id="0" name="图片 1024"/>
                      <p:cNvPicPr/>
                      <p:nvPr/>
                    </p:nvPicPr>
                    <p:blipFill>
                      <a:blip r:embed="rId2"/>
                      <a:stretch>
                        <a:fillRect/>
                      </a:stretch>
                    </p:blipFill>
                    <p:spPr>
                      <a:xfrm>
                        <a:off x="2517775" y="4277360"/>
                        <a:ext cx="2530475" cy="1012825"/>
                      </a:xfrm>
                      <a:prstGeom prst="rect">
                        <a:avLst/>
                      </a:prstGeom>
                      <a:solidFill>
                        <a:schemeClr val="accent1"/>
                      </a:solidFill>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sym typeface="+mn-ea"/>
              </a:rPr>
              <a:t>距离</a:t>
            </a:r>
            <a:endParaRPr lang="zh-CN" altLang="en-US" sz="2000" dirty="0">
              <a:sym typeface="+mn-ea"/>
            </a:endParaRPr>
          </a:p>
        </p:txBody>
      </p:sp>
      <p:sp>
        <p:nvSpPr>
          <p:cNvPr id="11"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10.3 聚类分析</a:t>
            </a:r>
            <a:endParaRPr lang="zh-CN" sz="2100" b="1" spc="225" dirty="0" smtClean="0">
              <a:solidFill>
                <a:prstClr val="white"/>
              </a:solidFill>
            </a:endParaRPr>
          </a:p>
        </p:txBody>
      </p:sp>
      <p:sp>
        <p:nvSpPr>
          <p:cNvPr id="2" name="文本框 1"/>
          <p:cNvSpPr txBox="1"/>
          <p:nvPr/>
        </p:nvSpPr>
        <p:spPr>
          <a:xfrm>
            <a:off x="508000" y="1489075"/>
            <a:ext cx="4255135" cy="922020"/>
          </a:xfrm>
          <a:prstGeom prst="rect">
            <a:avLst/>
          </a:prstGeom>
          <a:noFill/>
        </p:spPr>
        <p:txBody>
          <a:bodyPr wrap="square" rtlCol="0" anchor="t">
            <a:spAutoFit/>
          </a:bodyPr>
          <a:p>
            <a:r>
              <a:rPr lang="en-US" altLang="zh-CN">
                <a:solidFill>
                  <a:schemeClr val="tx1"/>
                </a:solidFill>
              </a:rPr>
              <a:t>5</a:t>
            </a:r>
            <a:r>
              <a:rPr lang="zh-CN" altLang="en-US">
                <a:solidFill>
                  <a:schemeClr val="tx1"/>
                </a:solidFill>
              </a:rPr>
              <a:t>. 马氏距离</a:t>
            </a:r>
            <a:endParaRPr lang="zh-CN" altLang="en-US">
              <a:solidFill>
                <a:schemeClr val="tx1"/>
              </a:solidFill>
            </a:endParaRPr>
          </a:p>
          <a:p>
            <a:endParaRPr lang="zh-CN" altLang="en-US">
              <a:solidFill>
                <a:schemeClr val="tx1"/>
              </a:solidFill>
            </a:endParaRPr>
          </a:p>
          <a:p>
            <a:endParaRPr lang="zh-CN" altLang="en-US">
              <a:solidFill>
                <a:schemeClr val="tx1"/>
              </a:solidFill>
            </a:endParaRPr>
          </a:p>
        </p:txBody>
      </p:sp>
      <p:sp>
        <p:nvSpPr>
          <p:cNvPr id="6" name="文本框 5"/>
          <p:cNvSpPr txBox="1"/>
          <p:nvPr/>
        </p:nvSpPr>
        <p:spPr>
          <a:xfrm>
            <a:off x="993140" y="2070735"/>
            <a:ext cx="7813675" cy="922020"/>
          </a:xfrm>
          <a:prstGeom prst="rect">
            <a:avLst/>
          </a:prstGeom>
          <a:noFill/>
        </p:spPr>
        <p:txBody>
          <a:bodyPr wrap="square" rtlCol="0">
            <a:spAutoFit/>
          </a:bodyPr>
          <a:p>
            <a:r>
              <a:rPr lang="zh-CN" altLang="en-US">
                <a:solidFill>
                  <a:schemeClr val="tx1"/>
                </a:solidFill>
              </a:rPr>
              <a:t>有M个样本向量X1~Xm，协方差矩阵记为S，均值记为向量μ，则其中样本向量X到u的马氏距离表示为：</a:t>
            </a:r>
            <a:endParaRPr lang="zh-CN" altLang="en-US">
              <a:solidFill>
                <a:schemeClr val="tx1"/>
              </a:solidFill>
            </a:endParaRPr>
          </a:p>
          <a:p>
            <a:endParaRPr lang="zh-CN" altLang="en-US">
              <a:solidFill>
                <a:schemeClr val="tx1"/>
              </a:solidFill>
            </a:endParaRPr>
          </a:p>
        </p:txBody>
      </p:sp>
      <p:graphicFrame>
        <p:nvGraphicFramePr>
          <p:cNvPr id="8" name="对象 7">
            <a:hlinkClick r:id="" action="ppaction://ole?verb="/>
          </p:cNvPr>
          <p:cNvGraphicFramePr>
            <a:graphicFrameLocks noChangeAspect="1"/>
          </p:cNvGraphicFramePr>
          <p:nvPr/>
        </p:nvGraphicFramePr>
        <p:xfrm>
          <a:off x="1263015" y="3048635"/>
          <a:ext cx="4700270" cy="640080"/>
        </p:xfrm>
        <a:graphic>
          <a:graphicData uri="http://schemas.openxmlformats.org/presentationml/2006/ole">
            <mc:AlternateContent xmlns:mc="http://schemas.openxmlformats.org/markup-compatibility/2006">
              <mc:Choice xmlns:v="urn:schemas-microsoft-com:vml" Requires="v">
                <p:oleObj spid="_x0000_s12" name="" r:id="rId1" imgW="2413000" imgH="304800" progId="Equation.KSEE3">
                  <p:embed/>
                </p:oleObj>
              </mc:Choice>
              <mc:Fallback>
                <p:oleObj name="" r:id="rId1" imgW="2413000" imgH="304800" progId="Equation.KSEE3">
                  <p:embed/>
                  <p:pic>
                    <p:nvPicPr>
                      <p:cNvPr id="0" name="图片 1024"/>
                      <p:cNvPicPr/>
                      <p:nvPr/>
                    </p:nvPicPr>
                    <p:blipFill>
                      <a:blip r:embed="rId2"/>
                      <a:stretch>
                        <a:fillRect/>
                      </a:stretch>
                    </p:blipFill>
                    <p:spPr>
                      <a:xfrm>
                        <a:off x="1263015" y="3048635"/>
                        <a:ext cx="4700270" cy="640080"/>
                      </a:xfrm>
                      <a:prstGeom prst="rect">
                        <a:avLst/>
                      </a:prstGeom>
                      <a:solidFill>
                        <a:schemeClr val="accent1"/>
                      </a:solidFill>
                    </p:spPr>
                  </p:pic>
                </p:oleObj>
              </mc:Fallback>
            </mc:AlternateContent>
          </a:graphicData>
        </a:graphic>
      </p:graphicFrame>
      <p:sp>
        <p:nvSpPr>
          <p:cNvPr id="13" name="文本框 12"/>
          <p:cNvSpPr txBox="1"/>
          <p:nvPr/>
        </p:nvSpPr>
        <p:spPr>
          <a:xfrm>
            <a:off x="1024255" y="4097655"/>
            <a:ext cx="7670165" cy="368300"/>
          </a:xfrm>
          <a:prstGeom prst="rect">
            <a:avLst/>
          </a:prstGeom>
          <a:noFill/>
        </p:spPr>
        <p:txBody>
          <a:bodyPr wrap="square" rtlCol="0">
            <a:spAutoFit/>
          </a:bodyPr>
          <a:p>
            <a:r>
              <a:rPr lang="zh-CN" altLang="en-US">
                <a:solidFill>
                  <a:schemeClr val="tx1"/>
                </a:solidFill>
                <a:effectLst>
                  <a:outerShdw blurRad="38100" dist="38100" dir="2700000" algn="tl">
                    <a:srgbClr val="000000">
                      <a:alpha val="43137"/>
                    </a:srgbClr>
                  </a:outerShdw>
                </a:effectLst>
              </a:rPr>
              <a:t>若协方差矩阵是单位矩阵（各个样本向量之间独立同分布）,则公式就成了：</a:t>
            </a:r>
            <a:endParaRPr lang="zh-CN" altLang="en-US">
              <a:solidFill>
                <a:schemeClr val="tx1"/>
              </a:solidFill>
              <a:effectLst>
                <a:outerShdw blurRad="38100" dist="38100" dir="2700000" algn="tl">
                  <a:srgbClr val="000000">
                    <a:alpha val="43137"/>
                  </a:srgbClr>
                </a:outerShdw>
              </a:effectLst>
            </a:endParaRPr>
          </a:p>
        </p:txBody>
      </p:sp>
      <p:graphicFrame>
        <p:nvGraphicFramePr>
          <p:cNvPr id="14" name="对象 13">
            <a:hlinkClick r:id="" action="ppaction://ole?verb="/>
          </p:cNvPr>
          <p:cNvGraphicFramePr>
            <a:graphicFrameLocks noChangeAspect="1"/>
          </p:cNvGraphicFramePr>
          <p:nvPr/>
        </p:nvGraphicFramePr>
        <p:xfrm>
          <a:off x="1476375" y="4772660"/>
          <a:ext cx="4304665" cy="640080"/>
        </p:xfrm>
        <a:graphic>
          <a:graphicData uri="http://schemas.openxmlformats.org/presentationml/2006/ole">
            <mc:AlternateContent xmlns:mc="http://schemas.openxmlformats.org/markup-compatibility/2006">
              <mc:Choice xmlns:v="urn:schemas-microsoft-com:vml" Requires="v">
                <p:oleObj spid="_x0000_s15" name="" r:id="rId3" imgW="2209800" imgH="304800" progId="Equation.KSEE3">
                  <p:embed/>
                </p:oleObj>
              </mc:Choice>
              <mc:Fallback>
                <p:oleObj name="" r:id="rId3" imgW="2209800" imgH="304800" progId="Equation.KSEE3">
                  <p:embed/>
                  <p:pic>
                    <p:nvPicPr>
                      <p:cNvPr id="0" name="图片 1024"/>
                      <p:cNvPicPr/>
                      <p:nvPr/>
                    </p:nvPicPr>
                    <p:blipFill>
                      <a:blip r:embed="rId4"/>
                      <a:stretch>
                        <a:fillRect/>
                      </a:stretch>
                    </p:blipFill>
                    <p:spPr>
                      <a:xfrm>
                        <a:off x="1476375" y="4772660"/>
                        <a:ext cx="4304665" cy="640080"/>
                      </a:xfrm>
                      <a:prstGeom prst="rect">
                        <a:avLst/>
                      </a:prstGeom>
                      <a:solidFill>
                        <a:schemeClr val="accent1"/>
                      </a:solidFill>
                    </p:spPr>
                  </p:pic>
                </p:oleObj>
              </mc:Fallback>
            </mc:AlternateContent>
          </a:graphicData>
        </a:graphic>
      </p:graphicFrame>
      <p:sp>
        <p:nvSpPr>
          <p:cNvPr id="16" name="文本框 15"/>
          <p:cNvSpPr txBox="1"/>
          <p:nvPr/>
        </p:nvSpPr>
        <p:spPr>
          <a:xfrm>
            <a:off x="1193165" y="5725160"/>
            <a:ext cx="3008630" cy="368300"/>
          </a:xfrm>
          <a:prstGeom prst="rect">
            <a:avLst/>
          </a:prstGeom>
          <a:noFill/>
        </p:spPr>
        <p:txBody>
          <a:bodyPr wrap="square" rtlCol="0">
            <a:spAutoFit/>
          </a:bodyPr>
          <a:p>
            <a:r>
              <a:rPr lang="zh-CN" altLang="en-US">
                <a:solidFill>
                  <a:schemeClr val="tx1"/>
                </a:solidFill>
              </a:rPr>
              <a:t>也就是欧氏距离了。</a:t>
            </a:r>
            <a:endParaRPr lang="zh-CN" altLang="en-US">
              <a:solidFill>
                <a:schemeClr val="tx1"/>
              </a:solidFill>
            </a:endParaRP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sym typeface="+mn-ea"/>
              </a:rPr>
              <a:t>距离</a:t>
            </a:r>
            <a:endParaRPr lang="zh-CN" altLang="en-US" sz="2000" dirty="0">
              <a:sym typeface="+mn-ea"/>
            </a:endParaRPr>
          </a:p>
        </p:txBody>
      </p:sp>
      <p:sp>
        <p:nvSpPr>
          <p:cNvPr id="11"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10.3 聚类分析</a:t>
            </a:r>
            <a:endParaRPr lang="zh-CN" sz="2100" b="1" spc="225" dirty="0" smtClean="0">
              <a:solidFill>
                <a:prstClr val="white"/>
              </a:solidFill>
            </a:endParaRPr>
          </a:p>
        </p:txBody>
      </p:sp>
      <p:sp>
        <p:nvSpPr>
          <p:cNvPr id="3" name="文本框 2"/>
          <p:cNvSpPr txBox="1"/>
          <p:nvPr/>
        </p:nvSpPr>
        <p:spPr>
          <a:xfrm>
            <a:off x="772160" y="1508760"/>
            <a:ext cx="3444875" cy="1198880"/>
          </a:xfrm>
          <a:prstGeom prst="rect">
            <a:avLst/>
          </a:prstGeom>
          <a:noFill/>
        </p:spPr>
        <p:txBody>
          <a:bodyPr wrap="square" rtlCol="0" anchor="t">
            <a:spAutoFit/>
          </a:bodyPr>
          <a:p>
            <a:r>
              <a:rPr lang="en-US" altLang="zh-CN" sz="2400">
                <a:solidFill>
                  <a:schemeClr val="tx1"/>
                </a:solidFill>
              </a:rPr>
              <a:t>6</a:t>
            </a:r>
            <a:r>
              <a:rPr lang="zh-CN" altLang="en-US" sz="2400">
                <a:solidFill>
                  <a:schemeClr val="tx1"/>
                </a:solidFill>
              </a:rPr>
              <a:t>. 夹角余弦</a:t>
            </a:r>
            <a:endParaRPr lang="zh-CN" altLang="en-US" sz="2400">
              <a:solidFill>
                <a:schemeClr val="tx1"/>
              </a:solidFill>
            </a:endParaRPr>
          </a:p>
          <a:p>
            <a:endParaRPr lang="zh-CN" altLang="en-US" sz="2400">
              <a:solidFill>
                <a:schemeClr val="tx1"/>
              </a:solidFill>
            </a:endParaRPr>
          </a:p>
          <a:p>
            <a:endParaRPr lang="zh-CN" altLang="en-US" sz="2400">
              <a:solidFill>
                <a:schemeClr val="tx1"/>
              </a:solidFill>
            </a:endParaRPr>
          </a:p>
        </p:txBody>
      </p:sp>
      <p:sp>
        <p:nvSpPr>
          <p:cNvPr id="4" name="文本框 3"/>
          <p:cNvSpPr txBox="1"/>
          <p:nvPr/>
        </p:nvSpPr>
        <p:spPr>
          <a:xfrm>
            <a:off x="1340485" y="2098040"/>
            <a:ext cx="4921885" cy="645160"/>
          </a:xfrm>
          <a:prstGeom prst="rect">
            <a:avLst/>
          </a:prstGeom>
          <a:noFill/>
        </p:spPr>
        <p:txBody>
          <a:bodyPr wrap="square" rtlCol="0" anchor="t">
            <a:spAutoFit/>
          </a:bodyPr>
          <a:p>
            <a:r>
              <a:rPr lang="zh-CN" altLang="en-US">
                <a:solidFill>
                  <a:schemeClr val="tx1"/>
                </a:solidFill>
              </a:rPr>
              <a:t>(1)在二维空间中向量A(x1,y1)与向量B(x2,y2)的夹角余弦公式：</a:t>
            </a:r>
            <a:endParaRPr lang="zh-CN" altLang="en-US">
              <a:solidFill>
                <a:schemeClr val="tx1"/>
              </a:solidFill>
            </a:endParaRPr>
          </a:p>
        </p:txBody>
      </p:sp>
      <p:graphicFrame>
        <p:nvGraphicFramePr>
          <p:cNvPr id="9" name="对象 8">
            <a:hlinkClick r:id="" action="ppaction://ole?verb="/>
          </p:cNvPr>
          <p:cNvGraphicFramePr>
            <a:graphicFrameLocks noChangeAspect="1"/>
          </p:cNvGraphicFramePr>
          <p:nvPr/>
        </p:nvGraphicFramePr>
        <p:xfrm>
          <a:off x="2534920" y="2707640"/>
          <a:ext cx="3411220" cy="854075"/>
        </p:xfrm>
        <a:graphic>
          <a:graphicData uri="http://schemas.openxmlformats.org/presentationml/2006/ole">
            <mc:AlternateContent xmlns:mc="http://schemas.openxmlformats.org/markup-compatibility/2006">
              <mc:Choice xmlns:v="urn:schemas-microsoft-com:vml" Requires="v">
                <p:oleObj spid="_x0000_s1025" name="" r:id="rId1" imgW="1993900" imgH="469900" progId="Equation.KSEE3">
                  <p:embed/>
                </p:oleObj>
              </mc:Choice>
              <mc:Fallback>
                <p:oleObj name="" r:id="rId1" imgW="1993900" imgH="469900" progId="Equation.KSEE3">
                  <p:embed/>
                  <p:pic>
                    <p:nvPicPr>
                      <p:cNvPr id="0" name="图片 1024"/>
                      <p:cNvPicPr/>
                      <p:nvPr/>
                    </p:nvPicPr>
                    <p:blipFill>
                      <a:blip r:embed="rId2"/>
                      <a:stretch>
                        <a:fillRect/>
                      </a:stretch>
                    </p:blipFill>
                    <p:spPr>
                      <a:xfrm>
                        <a:off x="2534920" y="2707640"/>
                        <a:ext cx="3411220" cy="854075"/>
                      </a:xfrm>
                      <a:prstGeom prst="rect">
                        <a:avLst/>
                      </a:prstGeom>
                      <a:solidFill>
                        <a:schemeClr val="bg1"/>
                      </a:solidFill>
                    </p:spPr>
                  </p:pic>
                </p:oleObj>
              </mc:Fallback>
            </mc:AlternateContent>
          </a:graphicData>
        </a:graphic>
      </p:graphicFrame>
      <p:sp>
        <p:nvSpPr>
          <p:cNvPr id="10" name="文本框 9"/>
          <p:cNvSpPr txBox="1"/>
          <p:nvPr/>
        </p:nvSpPr>
        <p:spPr>
          <a:xfrm>
            <a:off x="1340485" y="3861435"/>
            <a:ext cx="7517765" cy="1198880"/>
          </a:xfrm>
          <a:prstGeom prst="rect">
            <a:avLst/>
          </a:prstGeom>
          <a:noFill/>
        </p:spPr>
        <p:txBody>
          <a:bodyPr wrap="square" rtlCol="0" anchor="t">
            <a:spAutoFit/>
          </a:bodyPr>
          <a:p>
            <a:r>
              <a:rPr lang="zh-CN" altLang="en-US">
                <a:solidFill>
                  <a:schemeClr val="tx1"/>
                </a:solidFill>
              </a:rPr>
              <a:t>(2) 两个n维样本点a(x11,x12,…,x1n)和b(x21,x22,…,x2n)的夹角余弦</a:t>
            </a:r>
            <a:endParaRPr lang="zh-CN" altLang="en-US">
              <a:solidFill>
                <a:schemeClr val="tx1"/>
              </a:solidFill>
            </a:endParaRPr>
          </a:p>
          <a:p>
            <a:endParaRPr lang="zh-CN" altLang="en-US">
              <a:solidFill>
                <a:schemeClr val="tx1"/>
              </a:solidFill>
            </a:endParaRPr>
          </a:p>
          <a:p>
            <a:r>
              <a:rPr lang="zh-CN" altLang="en-US">
                <a:solidFill>
                  <a:schemeClr val="tx1"/>
                </a:solidFill>
              </a:rPr>
              <a:t>       类似的，对于两个n维样本点a(x11,x12,…,x1n)和b(x21,x22,…,x2n)，可以使用类似于夹角余弦的概念来衡量它们间的相似程度。</a:t>
            </a:r>
            <a:endParaRPr lang="zh-CN" altLang="en-US">
              <a:solidFill>
                <a:schemeClr val="tx1"/>
              </a:solidFill>
            </a:endParaRPr>
          </a:p>
        </p:txBody>
      </p:sp>
      <p:graphicFrame>
        <p:nvGraphicFramePr>
          <p:cNvPr id="17" name="对象 16">
            <a:hlinkClick r:id="" action="ppaction://ole?verb="/>
          </p:cNvPr>
          <p:cNvGraphicFramePr>
            <a:graphicFrameLocks noChangeAspect="1"/>
          </p:cNvGraphicFramePr>
          <p:nvPr/>
        </p:nvGraphicFramePr>
        <p:xfrm>
          <a:off x="3446780" y="5276215"/>
          <a:ext cx="1812925" cy="762000"/>
        </p:xfrm>
        <a:graphic>
          <a:graphicData uri="http://schemas.openxmlformats.org/presentationml/2006/ole">
            <mc:AlternateContent xmlns:mc="http://schemas.openxmlformats.org/markup-compatibility/2006">
              <mc:Choice xmlns:v="urn:schemas-microsoft-com:vml" Requires="v">
                <p:oleObj spid="_x0000_s18" name="" r:id="rId3" imgW="990600" imgH="419100" progId="Equation.KSEE3">
                  <p:embed/>
                </p:oleObj>
              </mc:Choice>
              <mc:Fallback>
                <p:oleObj name="" r:id="rId3" imgW="990600" imgH="419100" progId="Equation.KSEE3">
                  <p:embed/>
                  <p:pic>
                    <p:nvPicPr>
                      <p:cNvPr id="0" name="图片 1024"/>
                      <p:cNvPicPr/>
                      <p:nvPr/>
                    </p:nvPicPr>
                    <p:blipFill>
                      <a:blip r:embed="rId4"/>
                      <a:stretch>
                        <a:fillRect/>
                      </a:stretch>
                    </p:blipFill>
                    <p:spPr>
                      <a:xfrm>
                        <a:off x="3446780" y="5276215"/>
                        <a:ext cx="1812925" cy="762000"/>
                      </a:xfrm>
                      <a:prstGeom prst="rect">
                        <a:avLst/>
                      </a:prstGeom>
                      <a:solidFill>
                        <a:schemeClr val="bg1"/>
                      </a:solidFill>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sym typeface="+mn-ea"/>
              </a:rPr>
              <a:t>距离</a:t>
            </a:r>
            <a:endParaRPr lang="zh-CN" altLang="en-US" sz="2000" dirty="0">
              <a:sym typeface="+mn-ea"/>
            </a:endParaRPr>
          </a:p>
        </p:txBody>
      </p:sp>
      <p:sp>
        <p:nvSpPr>
          <p:cNvPr id="11"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10.3 聚类分析</a:t>
            </a:r>
            <a:endParaRPr lang="zh-CN" sz="2100" b="1" spc="225" dirty="0" smtClean="0">
              <a:solidFill>
                <a:prstClr val="white"/>
              </a:solidFill>
            </a:endParaRPr>
          </a:p>
        </p:txBody>
      </p:sp>
      <p:sp>
        <p:nvSpPr>
          <p:cNvPr id="2" name="文本框 1"/>
          <p:cNvSpPr txBox="1"/>
          <p:nvPr/>
        </p:nvSpPr>
        <p:spPr>
          <a:xfrm>
            <a:off x="772160" y="2265045"/>
            <a:ext cx="3578860" cy="1198880"/>
          </a:xfrm>
          <a:prstGeom prst="rect">
            <a:avLst/>
          </a:prstGeom>
          <a:noFill/>
        </p:spPr>
        <p:txBody>
          <a:bodyPr wrap="square" rtlCol="0" anchor="t">
            <a:spAutoFit/>
          </a:bodyPr>
          <a:p>
            <a:r>
              <a:rPr lang="en-US" altLang="zh-CN" sz="2400">
                <a:solidFill>
                  <a:schemeClr val="tx1"/>
                </a:solidFill>
              </a:rPr>
              <a:t>7</a:t>
            </a:r>
            <a:r>
              <a:rPr lang="zh-CN" altLang="en-US" sz="2400">
                <a:solidFill>
                  <a:schemeClr val="tx1"/>
                </a:solidFill>
              </a:rPr>
              <a:t>. 汉明距离</a:t>
            </a:r>
            <a:endParaRPr lang="zh-CN" altLang="en-US" sz="2400">
              <a:solidFill>
                <a:schemeClr val="tx1"/>
              </a:solidFill>
            </a:endParaRPr>
          </a:p>
          <a:p>
            <a:endParaRPr lang="zh-CN" altLang="en-US" sz="2400">
              <a:solidFill>
                <a:schemeClr val="tx1"/>
              </a:solidFill>
            </a:endParaRPr>
          </a:p>
          <a:p>
            <a:endParaRPr lang="zh-CN" altLang="en-US" sz="2400">
              <a:solidFill>
                <a:schemeClr val="tx1"/>
              </a:solidFill>
            </a:endParaRPr>
          </a:p>
        </p:txBody>
      </p:sp>
      <p:sp>
        <p:nvSpPr>
          <p:cNvPr id="6" name="文本框 5"/>
          <p:cNvSpPr txBox="1"/>
          <p:nvPr/>
        </p:nvSpPr>
        <p:spPr>
          <a:xfrm>
            <a:off x="1340485" y="2854325"/>
            <a:ext cx="7200265" cy="1753235"/>
          </a:xfrm>
          <a:prstGeom prst="rect">
            <a:avLst/>
          </a:prstGeom>
          <a:noFill/>
        </p:spPr>
        <p:txBody>
          <a:bodyPr wrap="square" rtlCol="0" anchor="t">
            <a:spAutoFit/>
          </a:bodyPr>
          <a:p>
            <a:r>
              <a:rPr lang="zh-CN" altLang="en-US">
                <a:solidFill>
                  <a:schemeClr val="tx1"/>
                </a:solidFill>
              </a:rPr>
              <a:t>两个等长字符串s1与s2之间的汉明距离定义为将其中一个变为另外一个所需要作的最小替换次数。例如字符串“1111”与“1001”之间的汉明距离为2。</a:t>
            </a:r>
            <a:endParaRPr lang="zh-CN" altLang="en-US">
              <a:solidFill>
                <a:schemeClr val="tx1"/>
              </a:solidFill>
            </a:endParaRPr>
          </a:p>
          <a:p>
            <a:endParaRPr lang="zh-CN" altLang="en-US">
              <a:solidFill>
                <a:schemeClr val="tx1"/>
              </a:solidFill>
            </a:endParaRPr>
          </a:p>
          <a:p>
            <a:r>
              <a:rPr lang="zh-CN" altLang="en-US">
                <a:solidFill>
                  <a:schemeClr val="tx1"/>
                </a:solidFill>
              </a:rPr>
              <a:t>       应用：信息编码（为了增强容错性，应使得编码间的最小汉明距离尽可能大）。</a:t>
            </a:r>
            <a:endParaRPr lang="zh-CN" altLang="en-US">
              <a:solidFill>
                <a:schemeClr val="tx1"/>
              </a:solidFill>
            </a:endParaRP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sym typeface="+mn-ea"/>
              </a:rPr>
              <a:t>距离</a:t>
            </a:r>
            <a:endParaRPr lang="zh-CN" altLang="en-US" sz="2000" dirty="0">
              <a:sym typeface="+mn-ea"/>
            </a:endParaRPr>
          </a:p>
        </p:txBody>
      </p:sp>
      <p:sp>
        <p:nvSpPr>
          <p:cNvPr id="11"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10.3 聚类分析</a:t>
            </a:r>
            <a:endParaRPr lang="zh-CN" sz="2100" b="1" spc="225" dirty="0" smtClean="0">
              <a:solidFill>
                <a:prstClr val="white"/>
              </a:solidFill>
            </a:endParaRPr>
          </a:p>
        </p:txBody>
      </p:sp>
      <p:sp>
        <p:nvSpPr>
          <p:cNvPr id="2" name="文本框 1"/>
          <p:cNvSpPr txBox="1"/>
          <p:nvPr/>
        </p:nvSpPr>
        <p:spPr>
          <a:xfrm>
            <a:off x="631825" y="1619885"/>
            <a:ext cx="4582795" cy="1198880"/>
          </a:xfrm>
          <a:prstGeom prst="rect">
            <a:avLst/>
          </a:prstGeom>
          <a:noFill/>
        </p:spPr>
        <p:txBody>
          <a:bodyPr wrap="square" rtlCol="0" anchor="t">
            <a:spAutoFit/>
          </a:bodyPr>
          <a:p>
            <a:r>
              <a:rPr lang="en-US" altLang="zh-CN" sz="2400">
                <a:solidFill>
                  <a:schemeClr val="tx1"/>
                </a:solidFill>
              </a:rPr>
              <a:t>8</a:t>
            </a:r>
            <a:r>
              <a:rPr lang="zh-CN" altLang="en-US" sz="2400">
                <a:solidFill>
                  <a:schemeClr val="tx1"/>
                </a:solidFill>
              </a:rPr>
              <a:t>. </a:t>
            </a:r>
            <a:r>
              <a:rPr lang="en-US" altLang="zh-CN" sz="2400">
                <a:solidFill>
                  <a:schemeClr val="tx1"/>
                </a:solidFill>
              </a:rPr>
              <a:t>Jacard</a:t>
            </a:r>
            <a:r>
              <a:rPr lang="zh-CN" altLang="en-US" sz="2400">
                <a:solidFill>
                  <a:schemeClr val="tx1"/>
                </a:solidFill>
              </a:rPr>
              <a:t>相似系数</a:t>
            </a:r>
            <a:endParaRPr lang="zh-CN" altLang="en-US" sz="2400">
              <a:solidFill>
                <a:schemeClr val="tx1"/>
              </a:solidFill>
            </a:endParaRPr>
          </a:p>
          <a:p>
            <a:endParaRPr lang="zh-CN" altLang="en-US" sz="2400">
              <a:solidFill>
                <a:schemeClr val="tx1"/>
              </a:solidFill>
            </a:endParaRPr>
          </a:p>
          <a:p>
            <a:endParaRPr lang="zh-CN" altLang="en-US" sz="2400">
              <a:solidFill>
                <a:schemeClr val="tx1"/>
              </a:solidFill>
            </a:endParaRPr>
          </a:p>
        </p:txBody>
      </p:sp>
      <p:sp>
        <p:nvSpPr>
          <p:cNvPr id="4" name="文本框 3"/>
          <p:cNvSpPr txBox="1"/>
          <p:nvPr/>
        </p:nvSpPr>
        <p:spPr>
          <a:xfrm>
            <a:off x="1073150" y="2035175"/>
            <a:ext cx="7759065" cy="645160"/>
          </a:xfrm>
          <a:prstGeom prst="rect">
            <a:avLst/>
          </a:prstGeom>
          <a:noFill/>
        </p:spPr>
        <p:txBody>
          <a:bodyPr wrap="square" rtlCol="0" anchor="t">
            <a:spAutoFit/>
          </a:bodyPr>
          <a:p>
            <a:r>
              <a:rPr lang="zh-CN" altLang="en-US">
                <a:solidFill>
                  <a:schemeClr val="tx1"/>
                </a:solidFill>
              </a:rPr>
              <a:t>两个集合A和B的交集元素在A，B的并集中所占的比例，称为两个集合的</a:t>
            </a:r>
            <a:r>
              <a:rPr lang="en-US" altLang="zh-CN">
                <a:solidFill>
                  <a:schemeClr val="tx1"/>
                </a:solidFill>
              </a:rPr>
              <a:t>Jacard</a:t>
            </a:r>
            <a:r>
              <a:rPr lang="zh-CN" altLang="en-US">
                <a:solidFill>
                  <a:schemeClr val="tx1"/>
                </a:solidFill>
              </a:rPr>
              <a:t>相似系数</a:t>
            </a:r>
            <a:r>
              <a:rPr lang="en-US" altLang="zh-CN">
                <a:solidFill>
                  <a:schemeClr val="tx1"/>
                </a:solidFill>
              </a:rPr>
              <a:t>.</a:t>
            </a:r>
            <a:endParaRPr lang="en-US" altLang="zh-CN">
              <a:solidFill>
                <a:schemeClr val="tx1"/>
              </a:solidFill>
            </a:endParaRPr>
          </a:p>
        </p:txBody>
      </p:sp>
      <p:graphicFrame>
        <p:nvGraphicFramePr>
          <p:cNvPr id="3" name="对象 2">
            <a:hlinkClick r:id="" action="ppaction://ole?verb="/>
          </p:cNvPr>
          <p:cNvGraphicFramePr>
            <a:graphicFrameLocks noChangeAspect="1"/>
          </p:cNvGraphicFramePr>
          <p:nvPr/>
        </p:nvGraphicFramePr>
        <p:xfrm>
          <a:off x="3348990" y="2680335"/>
          <a:ext cx="2127250" cy="771525"/>
        </p:xfrm>
        <a:graphic>
          <a:graphicData uri="http://schemas.openxmlformats.org/presentationml/2006/ole">
            <mc:AlternateContent xmlns:mc="http://schemas.openxmlformats.org/markup-compatibility/2006">
              <mc:Choice xmlns:v="urn:schemas-microsoft-com:vml" Requires="v">
                <p:oleObj spid="_x0000_s2049" name="" r:id="rId1" imgW="1155700" imgH="419100" progId="Equation.KSEE3">
                  <p:embed/>
                </p:oleObj>
              </mc:Choice>
              <mc:Fallback>
                <p:oleObj name="" r:id="rId1" imgW="1155700" imgH="419100" progId="Equation.KSEE3">
                  <p:embed/>
                  <p:pic>
                    <p:nvPicPr>
                      <p:cNvPr id="0" name="图片 2048"/>
                      <p:cNvPicPr/>
                      <p:nvPr/>
                    </p:nvPicPr>
                    <p:blipFill>
                      <a:blip r:embed="rId2"/>
                      <a:stretch>
                        <a:fillRect/>
                      </a:stretch>
                    </p:blipFill>
                    <p:spPr>
                      <a:xfrm>
                        <a:off x="3348990" y="2680335"/>
                        <a:ext cx="2127250" cy="771525"/>
                      </a:xfrm>
                      <a:prstGeom prst="rect">
                        <a:avLst/>
                      </a:prstGeom>
                      <a:solidFill>
                        <a:schemeClr val="bg1"/>
                      </a:solidFill>
                    </p:spPr>
                  </p:pic>
                </p:oleObj>
              </mc:Fallback>
            </mc:AlternateContent>
          </a:graphicData>
        </a:graphic>
      </p:graphicFrame>
      <p:sp>
        <p:nvSpPr>
          <p:cNvPr id="8" name="文本框 7"/>
          <p:cNvSpPr txBox="1"/>
          <p:nvPr/>
        </p:nvSpPr>
        <p:spPr>
          <a:xfrm>
            <a:off x="631825" y="3190875"/>
            <a:ext cx="4582795" cy="1198880"/>
          </a:xfrm>
          <a:prstGeom prst="rect">
            <a:avLst/>
          </a:prstGeom>
          <a:noFill/>
        </p:spPr>
        <p:txBody>
          <a:bodyPr wrap="square" rtlCol="0" anchor="t">
            <a:spAutoFit/>
          </a:bodyPr>
          <a:p>
            <a:r>
              <a:rPr lang="en-US" altLang="zh-CN" sz="2400">
                <a:solidFill>
                  <a:schemeClr val="tx1"/>
                </a:solidFill>
              </a:rPr>
              <a:t>9</a:t>
            </a:r>
            <a:r>
              <a:rPr lang="zh-CN" altLang="en-US" sz="2400">
                <a:solidFill>
                  <a:schemeClr val="tx1"/>
                </a:solidFill>
              </a:rPr>
              <a:t>. 相关系数</a:t>
            </a:r>
            <a:endParaRPr lang="zh-CN" altLang="en-US" sz="2400">
              <a:solidFill>
                <a:schemeClr val="tx1"/>
              </a:solidFill>
            </a:endParaRPr>
          </a:p>
          <a:p>
            <a:endParaRPr lang="zh-CN" altLang="en-US" sz="2400">
              <a:solidFill>
                <a:schemeClr val="tx1"/>
              </a:solidFill>
            </a:endParaRPr>
          </a:p>
          <a:p>
            <a:endParaRPr lang="zh-CN" altLang="en-US" sz="2400">
              <a:solidFill>
                <a:schemeClr val="tx1"/>
              </a:solidFill>
            </a:endParaRPr>
          </a:p>
        </p:txBody>
      </p:sp>
      <p:graphicFrame>
        <p:nvGraphicFramePr>
          <p:cNvPr id="9" name="对象 8">
            <a:hlinkClick r:id="" action="ppaction://ole?verb="/>
          </p:cNvPr>
          <p:cNvGraphicFramePr>
            <a:graphicFrameLocks noChangeAspect="1"/>
          </p:cNvGraphicFramePr>
          <p:nvPr/>
        </p:nvGraphicFramePr>
        <p:xfrm>
          <a:off x="2356168" y="3716655"/>
          <a:ext cx="2665095" cy="818515"/>
        </p:xfrm>
        <a:graphic>
          <a:graphicData uri="http://schemas.openxmlformats.org/presentationml/2006/ole">
            <mc:AlternateContent xmlns:mc="http://schemas.openxmlformats.org/markup-compatibility/2006">
              <mc:Choice xmlns:v="urn:schemas-microsoft-com:vml" Requires="v">
                <p:oleObj spid="_x0000_s10" name="" r:id="rId3" imgW="1447800" imgH="444500" progId="Equation.KSEE3">
                  <p:embed/>
                </p:oleObj>
              </mc:Choice>
              <mc:Fallback>
                <p:oleObj name="" r:id="rId3" imgW="1447800" imgH="444500" progId="Equation.KSEE3">
                  <p:embed/>
                  <p:pic>
                    <p:nvPicPr>
                      <p:cNvPr id="0" name="图片 2048"/>
                      <p:cNvPicPr/>
                      <p:nvPr/>
                    </p:nvPicPr>
                    <p:blipFill>
                      <a:blip r:embed="rId4"/>
                      <a:stretch>
                        <a:fillRect/>
                      </a:stretch>
                    </p:blipFill>
                    <p:spPr>
                      <a:xfrm>
                        <a:off x="2356168" y="3716655"/>
                        <a:ext cx="2665095" cy="818515"/>
                      </a:xfrm>
                      <a:prstGeom prst="rect">
                        <a:avLst/>
                      </a:prstGeom>
                      <a:solidFill>
                        <a:schemeClr val="bg1"/>
                      </a:solidFill>
                    </p:spPr>
                  </p:pic>
                </p:oleObj>
              </mc:Fallback>
            </mc:AlternateContent>
          </a:graphicData>
        </a:graphic>
      </p:graphicFrame>
      <p:sp>
        <p:nvSpPr>
          <p:cNvPr id="6" name="文本框 5"/>
          <p:cNvSpPr txBox="1"/>
          <p:nvPr/>
        </p:nvSpPr>
        <p:spPr>
          <a:xfrm>
            <a:off x="667385" y="4689475"/>
            <a:ext cx="4582795" cy="1198880"/>
          </a:xfrm>
          <a:prstGeom prst="rect">
            <a:avLst/>
          </a:prstGeom>
          <a:noFill/>
        </p:spPr>
        <p:txBody>
          <a:bodyPr wrap="square" rtlCol="0" anchor="t">
            <a:spAutoFit/>
          </a:bodyPr>
          <a:p>
            <a:r>
              <a:rPr lang="en-US" altLang="zh-CN" sz="2400">
                <a:solidFill>
                  <a:schemeClr val="tx1"/>
                </a:solidFill>
              </a:rPr>
              <a:t>10</a:t>
            </a:r>
            <a:r>
              <a:rPr lang="zh-CN" altLang="en-US" sz="2400">
                <a:solidFill>
                  <a:schemeClr val="tx1"/>
                </a:solidFill>
              </a:rPr>
              <a:t>. 信息熵</a:t>
            </a:r>
            <a:endParaRPr lang="zh-CN" altLang="en-US" sz="2400">
              <a:solidFill>
                <a:schemeClr val="tx1"/>
              </a:solidFill>
            </a:endParaRPr>
          </a:p>
          <a:p>
            <a:endParaRPr lang="zh-CN" altLang="en-US" sz="2400">
              <a:solidFill>
                <a:schemeClr val="tx1"/>
              </a:solidFill>
            </a:endParaRPr>
          </a:p>
          <a:p>
            <a:endParaRPr lang="zh-CN" altLang="en-US" sz="2400">
              <a:solidFill>
                <a:schemeClr val="tx1"/>
              </a:solidFill>
            </a:endParaRPr>
          </a:p>
        </p:txBody>
      </p:sp>
      <p:graphicFrame>
        <p:nvGraphicFramePr>
          <p:cNvPr id="12" name="对象 11"/>
          <p:cNvGraphicFramePr/>
          <p:nvPr/>
        </p:nvGraphicFramePr>
        <p:xfrm>
          <a:off x="2769235" y="4850130"/>
          <a:ext cx="3714750" cy="954405"/>
        </p:xfrm>
        <a:graphic>
          <a:graphicData uri="http://schemas.openxmlformats.org/presentationml/2006/ole">
            <mc:AlternateContent xmlns:mc="http://schemas.openxmlformats.org/markup-compatibility/2006">
              <mc:Choice xmlns:v="urn:schemas-microsoft-com:vml" Requires="v">
                <p:oleObj spid="_x0000_s13" name="" r:id="rId5" imgW="3505200" imgH="762000" progId="Paint.Picture">
                  <p:embed/>
                </p:oleObj>
              </mc:Choice>
              <mc:Fallback>
                <p:oleObj name="" r:id="rId5" imgW="3505200" imgH="762000" progId="Paint.Picture">
                  <p:embed/>
                  <p:pic>
                    <p:nvPicPr>
                      <p:cNvPr id="0" name="图片 12"/>
                      <p:cNvPicPr/>
                      <p:nvPr/>
                    </p:nvPicPr>
                    <p:blipFill>
                      <a:blip r:embed="rId6"/>
                      <a:stretch>
                        <a:fillRect/>
                      </a:stretch>
                    </p:blipFill>
                    <p:spPr>
                      <a:xfrm>
                        <a:off x="2769235" y="4850130"/>
                        <a:ext cx="3714750" cy="954405"/>
                      </a:xfrm>
                      <a:prstGeom prst="rect">
                        <a:avLst/>
                      </a:prstGeom>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902684" y="1169836"/>
              <a:ext cx="1338651" cy="521970"/>
            </a:xfrm>
            <a:prstGeom prst="rect">
              <a:avLst/>
            </a:prstGeom>
            <a:noFill/>
          </p:spPr>
          <p:txBody>
            <a:bodyPr wrap="none" rtlCol="0">
              <a:spAutoFit/>
            </a:bodyPr>
            <a:lstStyle/>
            <a:p>
              <a:pPr algn="ctr"/>
              <a:r>
                <a:rPr lang="zh-CN" altLang="en-US" sz="2800" dirty="0" smtClean="0">
                  <a:solidFill>
                    <a:srgbClr val="FFC000"/>
                  </a:solidFill>
                </a:rPr>
                <a:t>第10章 数据建模</a:t>
              </a:r>
              <a:endParaRPr lang="zh-CN" altLang="en-US" sz="2800" dirty="0">
                <a:solidFill>
                  <a:srgbClr val="FFC000"/>
                </a:solidFill>
              </a:endParaRPr>
            </a:p>
          </p:txBody>
        </p:sp>
      </p:grpSp>
      <p:grpSp>
        <p:nvGrpSpPr>
          <p:cNvPr id="67" name="组合 66"/>
          <p:cNvGrpSpPr/>
          <p:nvPr/>
        </p:nvGrpSpPr>
        <p:grpSpPr>
          <a:xfrm>
            <a:off x="1760249" y="2920746"/>
            <a:ext cx="5693399" cy="414020"/>
            <a:chOff x="1807265" y="2462595"/>
            <a:chExt cx="5693399" cy="414020"/>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2101215" cy="414020"/>
            </a:xfrm>
            <a:prstGeom prst="rect">
              <a:avLst/>
            </a:prstGeom>
            <a:grpFill/>
          </p:spPr>
          <p:txBody>
            <a:bodyPr wrap="none">
              <a:spAutoFit/>
            </a:bodyPr>
            <a:lstStyle/>
            <a:p>
              <a:pPr algn="l">
                <a:buClrTx/>
                <a:buSzTx/>
                <a:buFontTx/>
              </a:pPr>
              <a:r>
                <a:rPr lang="en-US" altLang="zh-CN" sz="2100" spc="225" dirty="0" smtClean="0">
                  <a:solidFill>
                    <a:schemeClr val="tx1">
                      <a:lumMod val="75000"/>
                      <a:lumOff val="25000"/>
                    </a:schemeClr>
                  </a:solidFill>
                </a:rPr>
                <a:t>10.3 聚类分析</a:t>
              </a:r>
              <a:endParaRPr lang="zh-CN" altLang="en-US" sz="2100" spc="225" dirty="0" smtClean="0">
                <a:solidFill>
                  <a:schemeClr val="tx1">
                    <a:lumMod val="75000"/>
                    <a:lumOff val="25000"/>
                  </a:schemeClr>
                </a:solidFill>
              </a:endParaRPr>
            </a:p>
          </p:txBody>
        </p:sp>
      </p:grpSp>
      <p:grpSp>
        <p:nvGrpSpPr>
          <p:cNvPr id="68" name="组合 67"/>
          <p:cNvGrpSpPr/>
          <p:nvPr/>
        </p:nvGrpSpPr>
        <p:grpSpPr>
          <a:xfrm>
            <a:off x="1759614" y="2366306"/>
            <a:ext cx="5693410" cy="450850"/>
            <a:chOff x="1807265" y="2935089"/>
            <a:chExt cx="5693410" cy="450850"/>
          </a:xfrm>
          <a:solidFill>
            <a:srgbClr val="E6E6E6"/>
          </a:solidFill>
        </p:grpSpPr>
        <p:sp>
          <p:nvSpPr>
            <p:cNvPr id="49" name="圆角矩形 48"/>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396490" cy="414020"/>
            </a:xfrm>
            <a:prstGeom prst="rect">
              <a:avLst/>
            </a:prstGeom>
            <a:grpFill/>
          </p:spPr>
          <p:txBody>
            <a:bodyPr wrap="none">
              <a:spAutoFit/>
            </a:bodyPr>
            <a:lstStyle/>
            <a:p>
              <a:pPr algn="l">
                <a:buClrTx/>
                <a:buSzTx/>
                <a:buFontTx/>
              </a:pPr>
              <a:r>
                <a:rPr lang="en-US" altLang="zh-CN" sz="2100" spc="225" dirty="0" smtClean="0">
                  <a:solidFill>
                    <a:schemeClr val="tx1">
                      <a:lumMod val="75000"/>
                      <a:lumOff val="25000"/>
                    </a:schemeClr>
                  </a:solidFill>
                </a:rPr>
                <a:t>10.2 变量的类别</a:t>
              </a:r>
              <a:endParaRPr lang="zh-CN" altLang="en-US" sz="2100" spc="225" dirty="0" smtClean="0">
                <a:solidFill>
                  <a:schemeClr val="tx1">
                    <a:lumMod val="75000"/>
                    <a:lumOff val="25000"/>
                  </a:schemeClr>
                </a:solidFill>
                <a:sym typeface="+mn-ea"/>
              </a:endParaRPr>
            </a:p>
          </p:txBody>
        </p:sp>
      </p:grpSp>
      <p:grpSp>
        <p:nvGrpSpPr>
          <p:cNvPr id="69" name="组合 68"/>
          <p:cNvGrpSpPr/>
          <p:nvPr/>
        </p:nvGrpSpPr>
        <p:grpSpPr>
          <a:xfrm>
            <a:off x="1725324" y="1822026"/>
            <a:ext cx="5693410" cy="450850"/>
            <a:chOff x="1807265" y="3400693"/>
            <a:chExt cx="5693410" cy="450850"/>
          </a:xfrm>
          <a:solidFill>
            <a:srgbClr val="3D89BC"/>
          </a:solidFill>
        </p:grpSpPr>
        <p:sp>
          <p:nvSpPr>
            <p:cNvPr id="51" name="圆角矩形 50"/>
            <p:cNvSpPr/>
            <p:nvPr/>
          </p:nvSpPr>
          <p:spPr>
            <a:xfrm>
              <a:off x="1807265" y="3400693"/>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084070" cy="414020"/>
            </a:xfrm>
            <a:prstGeom prst="rect">
              <a:avLst/>
            </a:prstGeom>
            <a:grpFill/>
          </p:spPr>
          <p:txBody>
            <a:bodyPr wrap="none">
              <a:spAutoFit/>
            </a:bodyPr>
            <a:lstStyle/>
            <a:p>
              <a:pPr algn="l"/>
              <a:r>
                <a:rPr lang="en-US" altLang="zh-CN" sz="2100" spc="225" dirty="0" smtClean="0">
                  <a:solidFill>
                    <a:schemeClr val="bg1"/>
                  </a:solidFill>
                </a:rPr>
                <a:t>10.1 Rattle包</a:t>
              </a:r>
              <a:endParaRPr lang="zh-CN" sz="2100" spc="225" dirty="0">
                <a:solidFill>
                  <a:schemeClr val="bg1"/>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15" name="组合 14"/>
          <p:cNvGrpSpPr/>
          <p:nvPr/>
        </p:nvGrpSpPr>
        <p:grpSpPr>
          <a:xfrm>
            <a:off x="1760249" y="3439456"/>
            <a:ext cx="5693410" cy="450850"/>
            <a:chOff x="1807265" y="2935089"/>
            <a:chExt cx="5693410" cy="450850"/>
          </a:xfrm>
          <a:solidFill>
            <a:srgbClr val="E6E6E6"/>
          </a:solidFill>
        </p:grpSpPr>
        <p:sp>
          <p:nvSpPr>
            <p:cNvPr id="16" name="圆角矩形 15"/>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17" name="矩形 16"/>
            <p:cNvSpPr/>
            <p:nvPr/>
          </p:nvSpPr>
          <p:spPr>
            <a:xfrm>
              <a:off x="1881814" y="2945869"/>
              <a:ext cx="2691765"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10.4 关联规则挖掘</a:t>
              </a:r>
              <a:endParaRPr lang="zh-CN" altLang="en-US" sz="2100" spc="225" dirty="0" smtClean="0">
                <a:solidFill>
                  <a:schemeClr val="tx1">
                    <a:lumMod val="75000"/>
                    <a:lumOff val="25000"/>
                  </a:schemeClr>
                </a:solidFill>
              </a:endParaRPr>
            </a:p>
          </p:txBody>
        </p:sp>
      </p:grpSp>
      <p:grpSp>
        <p:nvGrpSpPr>
          <p:cNvPr id="3" name="组合 2"/>
          <p:cNvGrpSpPr/>
          <p:nvPr/>
        </p:nvGrpSpPr>
        <p:grpSpPr>
          <a:xfrm>
            <a:off x="1760249" y="3983651"/>
            <a:ext cx="5693410" cy="450850"/>
            <a:chOff x="1807265" y="2935089"/>
            <a:chExt cx="5693410" cy="450850"/>
          </a:xfrm>
          <a:solidFill>
            <a:srgbClr val="E6E6E6"/>
          </a:solidFill>
        </p:grpSpPr>
        <p:sp>
          <p:nvSpPr>
            <p:cNvPr id="4" name="圆角矩形 3"/>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5" name="矩形 4"/>
            <p:cNvSpPr/>
            <p:nvPr/>
          </p:nvSpPr>
          <p:spPr>
            <a:xfrm>
              <a:off x="1881814" y="2945869"/>
              <a:ext cx="1805940"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10.5 </a:t>
              </a:r>
              <a:r>
                <a:rPr lang="zh-CN" altLang="en-US" sz="2100" spc="225" dirty="0" smtClean="0">
                  <a:solidFill>
                    <a:schemeClr val="tx1">
                      <a:lumMod val="75000"/>
                      <a:lumOff val="25000"/>
                    </a:schemeClr>
                  </a:solidFill>
                </a:rPr>
                <a:t>决策树</a:t>
              </a:r>
              <a:endParaRPr lang="zh-CN" altLang="en-US" sz="2100" spc="225" dirty="0" smtClean="0">
                <a:solidFill>
                  <a:schemeClr val="tx1">
                    <a:lumMod val="75000"/>
                    <a:lumOff val="25000"/>
                  </a:schemeClr>
                </a:solidFill>
              </a:endParaRPr>
            </a:p>
          </p:txBody>
        </p:sp>
      </p:grpSp>
      <p:grpSp>
        <p:nvGrpSpPr>
          <p:cNvPr id="18" name="组合 17"/>
          <p:cNvGrpSpPr/>
          <p:nvPr/>
        </p:nvGrpSpPr>
        <p:grpSpPr>
          <a:xfrm>
            <a:off x="1759614" y="4527846"/>
            <a:ext cx="5693410" cy="450850"/>
            <a:chOff x="1807265" y="2935089"/>
            <a:chExt cx="5693410" cy="450850"/>
          </a:xfrm>
          <a:solidFill>
            <a:srgbClr val="E6E6E6"/>
          </a:solidFill>
        </p:grpSpPr>
        <p:sp>
          <p:nvSpPr>
            <p:cNvPr id="19" name="圆角矩形 18"/>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20" name="矩形 19"/>
            <p:cNvSpPr/>
            <p:nvPr/>
          </p:nvSpPr>
          <p:spPr>
            <a:xfrm>
              <a:off x="1881814" y="2945869"/>
              <a:ext cx="1583690"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10.6 SVM</a:t>
              </a:r>
              <a:endParaRPr lang="zh-CN" altLang="en-US" sz="2100" spc="225" dirty="0" smtClean="0">
                <a:solidFill>
                  <a:schemeClr val="tx1">
                    <a:lumMod val="75000"/>
                    <a:lumOff val="25000"/>
                  </a:schemeClr>
                </a:solidFill>
              </a:endParaRPr>
            </a:p>
          </p:txBody>
        </p:sp>
      </p:grpSp>
      <p:grpSp>
        <p:nvGrpSpPr>
          <p:cNvPr id="21" name="组合 20"/>
          <p:cNvGrpSpPr/>
          <p:nvPr/>
        </p:nvGrpSpPr>
        <p:grpSpPr>
          <a:xfrm>
            <a:off x="1750089" y="5098076"/>
            <a:ext cx="5693410" cy="450850"/>
            <a:chOff x="1807265" y="2935089"/>
            <a:chExt cx="5693410" cy="450850"/>
          </a:xfrm>
          <a:solidFill>
            <a:srgbClr val="E6E6E6"/>
          </a:solidFill>
        </p:grpSpPr>
        <p:sp>
          <p:nvSpPr>
            <p:cNvPr id="22" name="圆角矩形 21"/>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23" name="矩形 22"/>
            <p:cNvSpPr/>
            <p:nvPr/>
          </p:nvSpPr>
          <p:spPr>
            <a:xfrm>
              <a:off x="1881814" y="2945869"/>
              <a:ext cx="2101215"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10.7 </a:t>
              </a:r>
              <a:r>
                <a:rPr lang="zh-CN" altLang="en-US" sz="2100" spc="225" dirty="0" smtClean="0">
                  <a:solidFill>
                    <a:schemeClr val="tx1">
                      <a:lumMod val="75000"/>
                      <a:lumOff val="25000"/>
                    </a:schemeClr>
                  </a:solidFill>
                </a:rPr>
                <a:t>线性</a:t>
              </a:r>
              <a:r>
                <a:rPr lang="zh-CN" altLang="en-US" sz="2100" spc="225" dirty="0" smtClean="0">
                  <a:solidFill>
                    <a:schemeClr val="tx1">
                      <a:lumMod val="75000"/>
                      <a:lumOff val="25000"/>
                    </a:schemeClr>
                  </a:solidFill>
                </a:rPr>
                <a:t>回归</a:t>
              </a:r>
              <a:endParaRPr lang="zh-CN" altLang="en-US" sz="2100" spc="225" dirty="0" smtClean="0">
                <a:solidFill>
                  <a:schemeClr val="tx1">
                    <a:lumMod val="75000"/>
                    <a:lumOff val="25000"/>
                  </a:schemeClr>
                </a:solidFill>
              </a:endParaRPr>
            </a:p>
          </p:txBody>
        </p:sp>
      </p:grpSp>
      <p:grpSp>
        <p:nvGrpSpPr>
          <p:cNvPr id="24" name="组合 23"/>
          <p:cNvGrpSpPr/>
          <p:nvPr/>
        </p:nvGrpSpPr>
        <p:grpSpPr>
          <a:xfrm>
            <a:off x="1750089" y="5642271"/>
            <a:ext cx="5693410" cy="450850"/>
            <a:chOff x="1807265" y="2935089"/>
            <a:chExt cx="5693410" cy="450850"/>
          </a:xfrm>
          <a:solidFill>
            <a:srgbClr val="E6E6E6"/>
          </a:solidFill>
        </p:grpSpPr>
        <p:sp>
          <p:nvSpPr>
            <p:cNvPr id="25" name="圆角矩形 24"/>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26" name="矩形 25"/>
            <p:cNvSpPr/>
            <p:nvPr/>
          </p:nvSpPr>
          <p:spPr>
            <a:xfrm>
              <a:off x="1881814" y="2945869"/>
              <a:ext cx="2101215"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10.8 </a:t>
              </a:r>
              <a:r>
                <a:rPr lang="zh-CN" altLang="en-US" sz="2100" spc="225" dirty="0" smtClean="0">
                  <a:solidFill>
                    <a:schemeClr val="tx1">
                      <a:lumMod val="75000"/>
                      <a:lumOff val="25000"/>
                    </a:schemeClr>
                  </a:solidFill>
                </a:rPr>
                <a:t>神经</a:t>
              </a:r>
              <a:r>
                <a:rPr lang="zh-CN" altLang="en-US" sz="2100" spc="225" dirty="0" smtClean="0">
                  <a:solidFill>
                    <a:schemeClr val="tx1">
                      <a:lumMod val="75000"/>
                      <a:lumOff val="25000"/>
                    </a:schemeClr>
                  </a:solidFill>
                </a:rPr>
                <a:t>网络</a:t>
              </a:r>
              <a:endParaRPr lang="zh-CN" altLang="en-US" sz="2100" spc="225" dirty="0" smtClean="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sym typeface="+mn-ea"/>
              </a:rPr>
              <a:t>R</a:t>
            </a:r>
            <a:r>
              <a:rPr lang="zh-CN" altLang="en-US" sz="2000" dirty="0">
                <a:sym typeface="+mn-ea"/>
              </a:rPr>
              <a:t>语言聚类</a:t>
            </a:r>
            <a:r>
              <a:rPr lang="zh-CN" altLang="en-US" sz="2000" dirty="0">
                <a:sym typeface="+mn-ea"/>
              </a:rPr>
              <a:t>实战</a:t>
            </a:r>
            <a:endParaRPr lang="zh-CN" altLang="en-US" sz="2000" dirty="0">
              <a:sym typeface="+mn-ea"/>
            </a:endParaRPr>
          </a:p>
        </p:txBody>
      </p:sp>
      <p:sp>
        <p:nvSpPr>
          <p:cNvPr id="11"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10.3 聚类分析</a:t>
            </a:r>
            <a:endParaRPr lang="zh-CN" sz="2100" b="1" spc="225" dirty="0" smtClean="0">
              <a:solidFill>
                <a:prstClr val="white"/>
              </a:solidFill>
            </a:endParaRPr>
          </a:p>
        </p:txBody>
      </p:sp>
      <p:graphicFrame>
        <p:nvGraphicFramePr>
          <p:cNvPr id="2" name="对象 1"/>
          <p:cNvGraphicFramePr/>
          <p:nvPr/>
        </p:nvGraphicFramePr>
        <p:xfrm>
          <a:off x="2087880" y="1619885"/>
          <a:ext cx="5652135" cy="4211955"/>
        </p:xfrm>
        <a:graphic>
          <a:graphicData uri="http://schemas.openxmlformats.org/presentationml/2006/ole">
            <mc:AlternateContent xmlns:mc="http://schemas.openxmlformats.org/markup-compatibility/2006">
              <mc:Choice xmlns:v="urn:schemas-microsoft-com:vml" Requires="v">
                <p:oleObj spid="_x0000_s3" name="" r:id="rId1" imgW="7029450" imgH="4981575" progId="Paint.Picture">
                  <p:embed/>
                </p:oleObj>
              </mc:Choice>
              <mc:Fallback>
                <p:oleObj name="" r:id="rId1" imgW="7029450" imgH="4981575" progId="Paint.Picture">
                  <p:embed/>
                  <p:pic>
                    <p:nvPicPr>
                      <p:cNvPr id="0" name="图片 2"/>
                      <p:cNvPicPr/>
                      <p:nvPr/>
                    </p:nvPicPr>
                    <p:blipFill>
                      <a:blip r:embed="rId2"/>
                      <a:stretch>
                        <a:fillRect/>
                      </a:stretch>
                    </p:blipFill>
                    <p:spPr>
                      <a:xfrm>
                        <a:off x="2087880" y="1619885"/>
                        <a:ext cx="5652135" cy="4211955"/>
                      </a:xfrm>
                      <a:prstGeom prst="rect">
                        <a:avLst/>
                      </a:prstGeom>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sym typeface="+mn-ea"/>
              </a:rPr>
              <a:t>R</a:t>
            </a:r>
            <a:r>
              <a:rPr lang="zh-CN" altLang="en-US" sz="2000" dirty="0">
                <a:sym typeface="+mn-ea"/>
              </a:rPr>
              <a:t>语言聚类</a:t>
            </a:r>
            <a:r>
              <a:rPr lang="zh-CN" altLang="en-US" sz="2000" dirty="0">
                <a:sym typeface="+mn-ea"/>
              </a:rPr>
              <a:t>实战</a:t>
            </a:r>
            <a:endParaRPr lang="zh-CN" altLang="en-US" sz="2000" dirty="0">
              <a:sym typeface="+mn-ea"/>
            </a:endParaRPr>
          </a:p>
        </p:txBody>
      </p:sp>
      <p:sp>
        <p:nvSpPr>
          <p:cNvPr id="11"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10.3 聚类分析</a:t>
            </a:r>
            <a:endParaRPr lang="zh-CN" sz="2100" b="1" spc="225" dirty="0" smtClean="0">
              <a:solidFill>
                <a:prstClr val="white"/>
              </a:solidFill>
            </a:endParaRPr>
          </a:p>
        </p:txBody>
      </p:sp>
      <p:sp>
        <p:nvSpPr>
          <p:cNvPr id="19" name="TextBox 18"/>
          <p:cNvSpPr txBox="1"/>
          <p:nvPr/>
        </p:nvSpPr>
        <p:spPr>
          <a:xfrm>
            <a:off x="605790" y="1490345"/>
            <a:ext cx="7720330" cy="1753235"/>
          </a:xfrm>
          <a:prstGeom prst="rect">
            <a:avLst/>
          </a:prstGeom>
          <a:noFill/>
        </p:spPr>
        <p:txBody>
          <a:bodyPr wrap="square" rtlCol="0">
            <a:spAutoFit/>
          </a:bodyPr>
          <a:p>
            <a:pPr algn="just"/>
            <a:r>
              <a:rPr lang="en-US" altLang="zh-CN" dirty="0" smtClean="0"/>
              <a:t>    </a:t>
            </a:r>
            <a:r>
              <a:rPr lang="en-US" altLang="zh-CN" dirty="0" smtClean="0">
                <a:solidFill>
                  <a:schemeClr val="tx1">
                    <a:lumMod val="75000"/>
                    <a:lumOff val="25000"/>
                  </a:schemeClr>
                </a:solidFill>
              </a:rPr>
              <a:t>    </a:t>
            </a:r>
            <a:r>
              <a:rPr lang="zh-CN" altLang="zh-CN" dirty="0" smtClean="0">
                <a:solidFill>
                  <a:schemeClr val="tx1">
                    <a:lumMod val="75000"/>
                    <a:lumOff val="25000"/>
                  </a:schemeClr>
                </a:solidFill>
              </a:rPr>
              <a:t>一旦</a:t>
            </a:r>
            <a:r>
              <a:rPr lang="zh-CN" altLang="zh-CN" dirty="0">
                <a:solidFill>
                  <a:schemeClr val="tx1">
                    <a:lumMod val="75000"/>
                    <a:lumOff val="25000"/>
                  </a:schemeClr>
                </a:solidFill>
              </a:rPr>
              <a:t>完成建模，按钮</a:t>
            </a:r>
            <a:r>
              <a:rPr lang="en-US" altLang="zh-CN" dirty="0">
                <a:solidFill>
                  <a:schemeClr val="tx1">
                    <a:lumMod val="75000"/>
                    <a:lumOff val="25000"/>
                  </a:schemeClr>
                </a:solidFill>
                <a:sym typeface="+mn-ea"/>
              </a:rPr>
              <a:t>Iterate Clusters</a:t>
            </a:r>
            <a:r>
              <a:rPr lang="zh-CN" altLang="en-US" dirty="0">
                <a:solidFill>
                  <a:schemeClr val="tx1">
                    <a:lumMod val="75000"/>
                    <a:lumOff val="25000"/>
                  </a:schemeClr>
                </a:solidFill>
                <a:sym typeface="+mn-ea"/>
              </a:rPr>
              <a:t>、</a:t>
            </a:r>
            <a:r>
              <a:rPr lang="en-US" altLang="zh-CN" dirty="0">
                <a:solidFill>
                  <a:schemeClr val="tx1">
                    <a:lumMod val="75000"/>
                    <a:lumOff val="25000"/>
                  </a:schemeClr>
                </a:solidFill>
              </a:rPr>
              <a:t>Stats</a:t>
            </a:r>
            <a:r>
              <a:rPr lang="zh-CN" altLang="zh-CN" dirty="0">
                <a:solidFill>
                  <a:schemeClr val="tx1">
                    <a:lumMod val="75000"/>
                    <a:lumOff val="25000"/>
                  </a:schemeClr>
                </a:solidFill>
              </a:rPr>
              <a:t>、</a:t>
            </a:r>
            <a:r>
              <a:rPr lang="en-US" altLang="zh-CN" dirty="0">
                <a:solidFill>
                  <a:schemeClr val="tx1">
                    <a:lumMod val="75000"/>
                    <a:lumOff val="25000"/>
                  </a:schemeClr>
                </a:solidFill>
              </a:rPr>
              <a:t>Data Plot</a:t>
            </a:r>
            <a:r>
              <a:rPr lang="zh-CN" altLang="zh-CN" dirty="0">
                <a:solidFill>
                  <a:schemeClr val="tx1">
                    <a:lumMod val="75000"/>
                    <a:lumOff val="25000"/>
                  </a:schemeClr>
                </a:solidFill>
              </a:rPr>
              <a:t>、</a:t>
            </a:r>
            <a:r>
              <a:rPr lang="en-US" altLang="zh-CN" dirty="0">
                <a:solidFill>
                  <a:schemeClr val="tx1">
                    <a:lumMod val="75000"/>
                    <a:lumOff val="25000"/>
                  </a:schemeClr>
                </a:solidFill>
              </a:rPr>
              <a:t>Discriminant</a:t>
            </a:r>
            <a:r>
              <a:rPr lang="zh-CN" altLang="zh-CN" dirty="0">
                <a:solidFill>
                  <a:schemeClr val="tx1">
                    <a:lumMod val="75000"/>
                    <a:lumOff val="25000"/>
                  </a:schemeClr>
                </a:solidFill>
              </a:rPr>
              <a:t>可用。单击“</a:t>
            </a:r>
            <a:r>
              <a:rPr lang="en-US" altLang="zh-CN" dirty="0">
                <a:solidFill>
                  <a:schemeClr val="tx1">
                    <a:lumMod val="75000"/>
                    <a:lumOff val="25000"/>
                  </a:schemeClr>
                </a:solidFill>
              </a:rPr>
              <a:t>Stats</a:t>
            </a:r>
            <a:r>
              <a:rPr lang="zh-CN" altLang="zh-CN" dirty="0">
                <a:solidFill>
                  <a:schemeClr val="tx1">
                    <a:lumMod val="75000"/>
                    <a:lumOff val="25000"/>
                  </a:schemeClr>
                </a:solidFill>
              </a:rPr>
              <a:t>”按钮，将在结果展示区显示每个聚类簇所有参与模型质量评估的统计量，并比较不同</a:t>
            </a:r>
            <a:r>
              <a:rPr lang="en-US" altLang="zh-CN" dirty="0">
                <a:solidFill>
                  <a:schemeClr val="tx1">
                    <a:lumMod val="75000"/>
                    <a:lumOff val="25000"/>
                  </a:schemeClr>
                </a:solidFill>
              </a:rPr>
              <a:t>K-means</a:t>
            </a:r>
            <a:r>
              <a:rPr lang="zh-CN" altLang="zh-CN" dirty="0">
                <a:solidFill>
                  <a:schemeClr val="tx1">
                    <a:lumMod val="75000"/>
                    <a:lumOff val="25000"/>
                  </a:schemeClr>
                </a:solidFill>
              </a:rPr>
              <a:t>模型。单击“</a:t>
            </a:r>
            <a:r>
              <a:rPr lang="en-US" altLang="zh-CN" dirty="0">
                <a:solidFill>
                  <a:schemeClr val="tx1">
                    <a:lumMod val="75000"/>
                    <a:lumOff val="25000"/>
                  </a:schemeClr>
                </a:solidFill>
              </a:rPr>
              <a:t>Data Plot</a:t>
            </a:r>
            <a:r>
              <a:rPr lang="zh-CN" altLang="zh-CN" dirty="0">
                <a:solidFill>
                  <a:schemeClr val="tx1">
                    <a:lumMod val="75000"/>
                    <a:lumOff val="25000"/>
                  </a:schemeClr>
                </a:solidFill>
              </a:rPr>
              <a:t>”按钮输出数据分布可视化图形，单击“</a:t>
            </a:r>
            <a:r>
              <a:rPr lang="en-US" altLang="zh-CN" dirty="0">
                <a:solidFill>
                  <a:schemeClr val="tx1">
                    <a:lumMod val="75000"/>
                    <a:lumOff val="25000"/>
                  </a:schemeClr>
                </a:solidFill>
              </a:rPr>
              <a:t>Discriminant</a:t>
            </a:r>
            <a:r>
              <a:rPr lang="zh-CN" altLang="zh-CN" dirty="0">
                <a:solidFill>
                  <a:schemeClr val="tx1">
                    <a:lumMod val="75000"/>
                    <a:lumOff val="25000"/>
                  </a:schemeClr>
                </a:solidFill>
              </a:rPr>
              <a:t>”按钮输出判别式坐标图，该图突出原始数据簇与簇之间的关键差异，类似于</a:t>
            </a:r>
            <a:r>
              <a:rPr lang="en-US" altLang="zh-CN" dirty="0">
                <a:solidFill>
                  <a:schemeClr val="tx1">
                    <a:lumMod val="75000"/>
                    <a:lumOff val="25000"/>
                  </a:schemeClr>
                </a:solidFill>
              </a:rPr>
              <a:t>PCA(principal components analysis)</a:t>
            </a:r>
            <a:r>
              <a:rPr lang="zh-CN" altLang="zh-CN" dirty="0">
                <a:solidFill>
                  <a:schemeClr val="tx1">
                    <a:lumMod val="75000"/>
                    <a:lumOff val="25000"/>
                  </a:schemeClr>
                </a:solidFill>
              </a:rPr>
              <a:t>。点击“</a:t>
            </a:r>
            <a:r>
              <a:rPr lang="en-US" altLang="zh-CN" dirty="0">
                <a:solidFill>
                  <a:schemeClr val="tx1">
                    <a:lumMod val="75000"/>
                    <a:lumOff val="25000"/>
                  </a:schemeClr>
                </a:solidFill>
              </a:rPr>
              <a:t>Discriminant</a:t>
            </a:r>
            <a:r>
              <a:rPr lang="zh-CN" altLang="zh-CN" dirty="0">
                <a:solidFill>
                  <a:schemeClr val="tx1">
                    <a:lumMod val="75000"/>
                    <a:lumOff val="25000"/>
                  </a:schemeClr>
                </a:solidFill>
              </a:rPr>
              <a:t>”按钮判别式坐标图显示</a:t>
            </a:r>
            <a:r>
              <a:rPr lang="zh-CN" altLang="zh-CN" dirty="0" smtClean="0">
                <a:solidFill>
                  <a:schemeClr val="tx1">
                    <a:lumMod val="75000"/>
                    <a:lumOff val="25000"/>
                  </a:schemeClr>
                </a:solidFill>
              </a:rPr>
              <a:t>在</a:t>
            </a:r>
            <a:r>
              <a:rPr lang="zh-CN" altLang="en-US" dirty="0" smtClean="0">
                <a:solidFill>
                  <a:schemeClr val="tx1">
                    <a:lumMod val="75000"/>
                    <a:lumOff val="25000"/>
                  </a:schemeClr>
                </a:solidFill>
              </a:rPr>
              <a:t>下</a:t>
            </a:r>
            <a:r>
              <a:rPr lang="zh-CN" altLang="zh-CN" dirty="0" smtClean="0">
                <a:solidFill>
                  <a:schemeClr val="tx1">
                    <a:lumMod val="75000"/>
                    <a:lumOff val="25000"/>
                  </a:schemeClr>
                </a:solidFill>
              </a:rPr>
              <a:t>图</a:t>
            </a:r>
            <a:r>
              <a:rPr lang="zh-CN" altLang="en-US" dirty="0" smtClean="0">
                <a:solidFill>
                  <a:schemeClr val="tx1">
                    <a:lumMod val="75000"/>
                    <a:lumOff val="25000"/>
                  </a:schemeClr>
                </a:solidFill>
              </a:rPr>
              <a:t>。</a:t>
            </a:r>
            <a:r>
              <a:rPr lang="en-US" altLang="zh-CN" dirty="0" smtClean="0">
                <a:solidFill>
                  <a:schemeClr val="tx1">
                    <a:lumMod val="75000"/>
                    <a:lumOff val="25000"/>
                  </a:schemeClr>
                </a:solidFill>
              </a:rPr>
              <a:t> </a:t>
            </a:r>
            <a:r>
              <a:rPr lang="en-US" altLang="zh-CN" dirty="0" smtClean="0"/>
              <a:t>   </a:t>
            </a:r>
            <a:endParaRPr lang="zh-CN" altLang="zh-CN" dirty="0"/>
          </a:p>
        </p:txBody>
      </p:sp>
      <p:pic>
        <p:nvPicPr>
          <p:cNvPr id="16" name="图片 15"/>
          <p:cNvPicPr/>
          <p:nvPr/>
        </p:nvPicPr>
        <p:blipFill>
          <a:blip r:embed="rId1">
            <a:extLst>
              <a:ext uri="{28A0092B-C50C-407E-A947-70E740481C1C}">
                <a14:useLocalDpi xmlns:a14="http://schemas.microsoft.com/office/drawing/2010/main" val="0"/>
              </a:ext>
            </a:extLst>
          </a:blip>
          <a:srcRect/>
          <a:stretch>
            <a:fillRect/>
          </a:stretch>
        </p:blipFill>
        <p:spPr>
          <a:xfrm>
            <a:off x="2032635" y="3456940"/>
            <a:ext cx="4731385" cy="2538095"/>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sym typeface="+mn-ea"/>
              </a:rPr>
              <a:t>R</a:t>
            </a:r>
            <a:r>
              <a:rPr lang="zh-CN" altLang="en-US" sz="2000" dirty="0">
                <a:sym typeface="+mn-ea"/>
              </a:rPr>
              <a:t>语言聚类</a:t>
            </a:r>
            <a:r>
              <a:rPr lang="zh-CN" altLang="en-US" sz="2000" dirty="0">
                <a:sym typeface="+mn-ea"/>
              </a:rPr>
              <a:t>实战</a:t>
            </a:r>
            <a:endParaRPr lang="zh-CN" altLang="en-US" sz="2000" dirty="0">
              <a:sym typeface="+mn-ea"/>
            </a:endParaRPr>
          </a:p>
        </p:txBody>
      </p:sp>
      <p:sp>
        <p:nvSpPr>
          <p:cNvPr id="11"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10.3 聚类分析</a:t>
            </a:r>
            <a:endParaRPr lang="zh-CN" sz="2100" b="1" spc="225" dirty="0" smtClean="0">
              <a:solidFill>
                <a:prstClr val="white"/>
              </a:solidFill>
            </a:endParaRPr>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47362" y="1555385"/>
            <a:ext cx="6946900" cy="136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图片 14"/>
          <p:cNvPicPr/>
          <p:nvPr/>
        </p:nvPicPr>
        <p:blipFill>
          <a:blip r:embed="rId2">
            <a:extLst>
              <a:ext uri="{28A0092B-C50C-407E-A947-70E740481C1C}">
                <a14:useLocalDpi xmlns:a14="http://schemas.microsoft.com/office/drawing/2010/main" val="0"/>
              </a:ext>
            </a:extLst>
          </a:blip>
          <a:srcRect/>
          <a:stretch>
            <a:fillRect/>
          </a:stretch>
        </p:blipFill>
        <p:spPr>
          <a:xfrm>
            <a:off x="450215" y="3021965"/>
            <a:ext cx="4441190" cy="2623185"/>
          </a:xfrm>
          <a:prstGeom prst="rect">
            <a:avLst/>
          </a:prstGeom>
          <a:noFill/>
          <a:ln>
            <a:noFill/>
          </a:ln>
        </p:spPr>
      </p:pic>
      <p:sp>
        <p:nvSpPr>
          <p:cNvPr id="2" name="TextBox 10"/>
          <p:cNvSpPr txBox="1"/>
          <p:nvPr/>
        </p:nvSpPr>
        <p:spPr>
          <a:xfrm>
            <a:off x="4965065" y="3518535"/>
            <a:ext cx="3429635" cy="1322070"/>
          </a:xfrm>
          <a:prstGeom prst="rect">
            <a:avLst/>
          </a:prstGeom>
          <a:solidFill>
            <a:srgbClr val="FFFF00"/>
          </a:solidFill>
        </p:spPr>
        <p:txBody>
          <a:bodyPr wrap="square" rtlCol="0">
            <a:spAutoFit/>
          </a:bodyPr>
          <a:p>
            <a:r>
              <a:rPr lang="zh-CN" altLang="zh-CN" sz="1600" dirty="0">
                <a:solidFill>
                  <a:schemeClr val="tx1">
                    <a:lumMod val="75000"/>
                    <a:lumOff val="25000"/>
                  </a:schemeClr>
                </a:solidFill>
              </a:rPr>
              <a:t>实线表示每个聚类模型的类内数据的平方和，虚线表示当前聚类模型的类内数据的平方和与前一个聚类模型的类内数据的平方和的差，或改进度量。</a:t>
            </a:r>
            <a:endParaRPr lang="zh-CN" altLang="zh-CN" sz="1600" dirty="0" smtClean="0">
              <a:solidFill>
                <a:schemeClr val="tx1">
                  <a:lumMod val="75000"/>
                  <a:lumOff val="25000"/>
                </a:schemeClr>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sym typeface="+mn-ea"/>
              </a:rPr>
              <a:t>R</a:t>
            </a:r>
            <a:r>
              <a:rPr lang="zh-CN" altLang="en-US" sz="2000" dirty="0">
                <a:sym typeface="+mn-ea"/>
              </a:rPr>
              <a:t>语言聚类</a:t>
            </a:r>
            <a:r>
              <a:rPr lang="zh-CN" altLang="en-US" sz="2000" dirty="0">
                <a:sym typeface="+mn-ea"/>
              </a:rPr>
              <a:t>实战</a:t>
            </a:r>
            <a:endParaRPr lang="zh-CN" altLang="en-US" sz="2000" dirty="0">
              <a:sym typeface="+mn-ea"/>
            </a:endParaRPr>
          </a:p>
        </p:txBody>
      </p:sp>
      <p:sp>
        <p:nvSpPr>
          <p:cNvPr id="11"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10.3 聚类分析</a:t>
            </a:r>
            <a:endParaRPr lang="zh-CN" sz="2100" b="1" spc="225" dirty="0" smtClean="0">
              <a:solidFill>
                <a:prstClr val="white"/>
              </a:solidFill>
            </a:endParaRPr>
          </a:p>
        </p:txBody>
      </p:sp>
      <p:sp>
        <p:nvSpPr>
          <p:cNvPr id="19" name="TextBox 18"/>
          <p:cNvSpPr txBox="1"/>
          <p:nvPr/>
        </p:nvSpPr>
        <p:spPr>
          <a:xfrm>
            <a:off x="814705" y="1699260"/>
            <a:ext cx="7789545" cy="3784600"/>
          </a:xfrm>
          <a:prstGeom prst="rect">
            <a:avLst/>
          </a:prstGeom>
          <a:noFill/>
        </p:spPr>
        <p:txBody>
          <a:bodyPr wrap="square" rtlCol="0">
            <a:spAutoFit/>
          </a:bodyPr>
          <a:p>
            <a:pPr algn="just"/>
            <a:r>
              <a:rPr lang="zh-CN" altLang="en-US" sz="2000" dirty="0" smtClean="0"/>
              <a:t>程序实现：</a:t>
            </a:r>
            <a:endParaRPr lang="en-US" altLang="zh-CN" sz="2000" dirty="0" smtClean="0"/>
          </a:p>
          <a:p>
            <a:pPr algn="just"/>
            <a:r>
              <a:rPr lang="en-US" altLang="zh-CN" sz="2000" dirty="0"/>
              <a:t>library(cluster)</a:t>
            </a:r>
            <a:endParaRPr lang="en-US" altLang="zh-CN" sz="2000" dirty="0"/>
          </a:p>
          <a:p>
            <a:pPr algn="just"/>
            <a:r>
              <a:rPr lang="en-US" altLang="zh-CN" sz="2000" dirty="0" smtClean="0"/>
              <a:t>data </a:t>
            </a:r>
            <a:r>
              <a:rPr lang="en-US" altLang="zh-CN" sz="2000" dirty="0"/>
              <a:t>&lt;- </a:t>
            </a:r>
            <a:r>
              <a:rPr lang="en-US" altLang="zh-CN" sz="2000" dirty="0" err="1" smtClean="0"/>
              <a:t>ruspini</a:t>
            </a:r>
            <a:r>
              <a:rPr lang="en-US" altLang="zh-CN" sz="2000" dirty="0" smtClean="0"/>
              <a:t>   </a:t>
            </a:r>
            <a:r>
              <a:rPr lang="en-US" altLang="zh-CN" sz="2000" dirty="0"/>
              <a:t>#</a:t>
            </a:r>
            <a:r>
              <a:rPr lang="zh-CN" altLang="en-US" sz="2000" dirty="0"/>
              <a:t>将</a:t>
            </a:r>
            <a:r>
              <a:rPr lang="en-US" altLang="zh-CN" sz="2000" dirty="0" err="1"/>
              <a:t>ruspini</a:t>
            </a:r>
            <a:r>
              <a:rPr lang="zh-CN" altLang="en-US" sz="2000" dirty="0"/>
              <a:t>数据定义为</a:t>
            </a:r>
            <a:r>
              <a:rPr lang="en-US" altLang="zh-CN" sz="2000" dirty="0"/>
              <a:t>data</a:t>
            </a:r>
            <a:endParaRPr lang="en-US" altLang="zh-CN" sz="2000" dirty="0"/>
          </a:p>
          <a:p>
            <a:pPr algn="just"/>
            <a:r>
              <a:rPr lang="en-US" altLang="zh-CN" sz="2000" dirty="0" smtClean="0"/>
              <a:t>plot(data)           #</a:t>
            </a:r>
            <a:r>
              <a:rPr lang="zh-CN" altLang="en-US" sz="2000" dirty="0"/>
              <a:t>将</a:t>
            </a:r>
            <a:r>
              <a:rPr lang="en-US" altLang="zh-CN" sz="2000" dirty="0"/>
              <a:t>data</a:t>
            </a:r>
            <a:r>
              <a:rPr lang="zh-CN" altLang="en-US" sz="2000" dirty="0"/>
              <a:t>数据可视化</a:t>
            </a:r>
            <a:endParaRPr lang="zh-CN" altLang="en-US" sz="2000" dirty="0"/>
          </a:p>
          <a:p>
            <a:pPr algn="just"/>
            <a:r>
              <a:rPr lang="en-US" altLang="zh-CN" sz="2000" dirty="0" smtClean="0"/>
              <a:t>k=5</a:t>
            </a:r>
            <a:r>
              <a:rPr lang="zh-CN" altLang="en-US" sz="2000" dirty="0" smtClean="0"/>
              <a:t>；</a:t>
            </a:r>
            <a:r>
              <a:rPr lang="en-US" altLang="zh-CN" sz="2000" dirty="0" smtClean="0"/>
              <a:t>km</a:t>
            </a:r>
            <a:r>
              <a:rPr lang="en-US" altLang="zh-CN" sz="2000" dirty="0"/>
              <a:t>&lt;-</a:t>
            </a:r>
            <a:r>
              <a:rPr lang="en-US" altLang="zh-CN" sz="2000" dirty="0" err="1"/>
              <a:t>kmeans</a:t>
            </a:r>
            <a:r>
              <a:rPr lang="en-US" altLang="zh-CN" sz="2000" dirty="0"/>
              <a:t>(</a:t>
            </a:r>
            <a:r>
              <a:rPr lang="en-US" altLang="zh-CN" sz="2000" dirty="0" err="1"/>
              <a:t>data,centers</a:t>
            </a:r>
            <a:r>
              <a:rPr lang="en-US" altLang="zh-CN" sz="2000" dirty="0"/>
              <a:t> = k)</a:t>
            </a:r>
            <a:endParaRPr lang="en-US" altLang="zh-CN" sz="2000" dirty="0"/>
          </a:p>
          <a:p>
            <a:pPr algn="just"/>
            <a:r>
              <a:rPr lang="en-US" altLang="zh-CN" sz="2000" dirty="0" err="1"/>
              <a:t>kmdf</a:t>
            </a:r>
            <a:r>
              <a:rPr lang="en-US" altLang="zh-CN" sz="2000" dirty="0"/>
              <a:t> &lt;- </a:t>
            </a:r>
            <a:r>
              <a:rPr lang="en-US" altLang="zh-CN" sz="2000" dirty="0" err="1"/>
              <a:t>data.frame</a:t>
            </a:r>
            <a:r>
              <a:rPr lang="en-US" altLang="zh-CN" sz="2000" dirty="0"/>
              <a:t>(</a:t>
            </a:r>
            <a:r>
              <a:rPr lang="en-US" altLang="zh-CN" sz="2000" dirty="0" err="1"/>
              <a:t>km$centers</a:t>
            </a:r>
            <a:r>
              <a:rPr lang="en-US" altLang="zh-CN" sz="2000" dirty="0"/>
              <a:t>)   #</a:t>
            </a:r>
            <a:r>
              <a:rPr lang="zh-CN" altLang="en-US" sz="2000" dirty="0"/>
              <a:t>计算类中心</a:t>
            </a:r>
            <a:endParaRPr lang="zh-CN" altLang="en-US" sz="2000" dirty="0"/>
          </a:p>
          <a:p>
            <a:pPr algn="just"/>
            <a:r>
              <a:rPr lang="en-US" altLang="zh-CN" sz="2000" dirty="0"/>
              <a:t>library(ggplot2)</a:t>
            </a:r>
            <a:endParaRPr lang="en-US" altLang="zh-CN" sz="2000" dirty="0"/>
          </a:p>
          <a:p>
            <a:pPr algn="just"/>
            <a:r>
              <a:rPr lang="en-US" altLang="zh-CN" sz="2000" dirty="0"/>
              <a:t>p &lt;- </a:t>
            </a:r>
            <a:r>
              <a:rPr lang="en-US" altLang="zh-CN" sz="2000" dirty="0" err="1"/>
              <a:t>ggplot</a:t>
            </a:r>
            <a:r>
              <a:rPr lang="en-US" altLang="zh-CN" sz="2000" dirty="0"/>
              <a:t>(data=NULL ,mapping = </a:t>
            </a:r>
            <a:r>
              <a:rPr lang="en-US" altLang="zh-CN" sz="2000" dirty="0" err="1"/>
              <a:t>aes</a:t>
            </a:r>
            <a:r>
              <a:rPr lang="en-US" altLang="zh-CN" sz="2000" dirty="0"/>
              <a:t>(x=</a:t>
            </a:r>
            <a:r>
              <a:rPr lang="en-US" altLang="zh-CN" sz="2000" dirty="0" err="1"/>
              <a:t>kmdf$x,y</a:t>
            </a:r>
            <a:r>
              <a:rPr lang="en-US" altLang="zh-CN" sz="2000" dirty="0"/>
              <a:t>=</a:t>
            </a:r>
            <a:r>
              <a:rPr lang="en-US" altLang="zh-CN" sz="2000" dirty="0" err="1"/>
              <a:t>kmdf$y</a:t>
            </a:r>
            <a:r>
              <a:rPr lang="en-US" altLang="zh-CN" sz="2000" dirty="0"/>
              <a:t>))</a:t>
            </a:r>
            <a:endParaRPr lang="en-US" altLang="zh-CN" sz="2000" dirty="0"/>
          </a:p>
          <a:p>
            <a:pPr algn="just"/>
            <a:r>
              <a:rPr lang="en-US" altLang="zh-CN" sz="2000" dirty="0"/>
              <a:t>p &lt;- </a:t>
            </a:r>
            <a:r>
              <a:rPr lang="en-US" altLang="zh-CN" sz="2000" dirty="0" err="1"/>
              <a:t>p+geom_point</a:t>
            </a:r>
            <a:r>
              <a:rPr lang="en-US" altLang="zh-CN" sz="2000" dirty="0"/>
              <a:t>(</a:t>
            </a:r>
            <a:r>
              <a:rPr lang="en-US" altLang="zh-CN" sz="2000" dirty="0" err="1"/>
              <a:t>aes</a:t>
            </a:r>
            <a:r>
              <a:rPr lang="en-US" altLang="zh-CN" sz="2000" dirty="0"/>
              <a:t>(size = 9, color = "0000ff"))    #</a:t>
            </a:r>
            <a:r>
              <a:rPr lang="zh-CN" altLang="en-US" sz="2000" dirty="0"/>
              <a:t>画类中心</a:t>
            </a:r>
            <a:endParaRPr lang="zh-CN" altLang="en-US" sz="2000" dirty="0"/>
          </a:p>
          <a:p>
            <a:pPr algn="just"/>
            <a:r>
              <a:rPr lang="en-US" altLang="zh-CN" sz="2000" dirty="0"/>
              <a:t>p &lt;- </a:t>
            </a:r>
            <a:r>
              <a:rPr lang="en-US" altLang="zh-CN" sz="2000" dirty="0" err="1"/>
              <a:t>p+geom_point</a:t>
            </a:r>
            <a:r>
              <a:rPr lang="en-US" altLang="zh-CN" sz="2000" dirty="0"/>
              <a:t>(</a:t>
            </a:r>
            <a:r>
              <a:rPr lang="en-US" altLang="zh-CN" sz="2000" dirty="0" err="1"/>
              <a:t>aes</a:t>
            </a:r>
            <a:r>
              <a:rPr lang="en-US" altLang="zh-CN" sz="2000" dirty="0"/>
              <a:t>(x=</a:t>
            </a:r>
            <a:r>
              <a:rPr lang="en-US" altLang="zh-CN" sz="2000" dirty="0" err="1"/>
              <a:t>data$x,y</a:t>
            </a:r>
            <a:r>
              <a:rPr lang="en-US" altLang="zh-CN" sz="2000" dirty="0"/>
              <a:t>=</a:t>
            </a:r>
            <a:r>
              <a:rPr lang="en-US" altLang="zh-CN" sz="2000" dirty="0" err="1"/>
              <a:t>data$y</a:t>
            </a:r>
            <a:r>
              <a:rPr lang="en-US" altLang="zh-CN" sz="2000" dirty="0"/>
              <a:t>))             #</a:t>
            </a:r>
            <a:r>
              <a:rPr lang="zh-CN" altLang="en-US" sz="2000" dirty="0"/>
              <a:t>画数据</a:t>
            </a:r>
            <a:endParaRPr lang="zh-CN" altLang="en-US" sz="2000" dirty="0"/>
          </a:p>
          <a:p>
            <a:pPr algn="just"/>
            <a:r>
              <a:rPr lang="en-US" altLang="zh-CN" sz="2000" dirty="0"/>
              <a:t>p</a:t>
            </a:r>
            <a:endParaRPr lang="en-US" altLang="zh-CN" sz="2000" dirty="0"/>
          </a:p>
          <a:p>
            <a:pPr algn="just"/>
            <a:endParaRPr lang="zh-CN" altLang="zh-CN" sz="2000" dirty="0"/>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sym typeface="+mn-ea"/>
              </a:rPr>
              <a:t>R</a:t>
            </a:r>
            <a:r>
              <a:rPr lang="zh-CN" altLang="en-US" sz="2000" dirty="0">
                <a:sym typeface="+mn-ea"/>
              </a:rPr>
              <a:t>语言聚类</a:t>
            </a:r>
            <a:r>
              <a:rPr lang="zh-CN" altLang="en-US" sz="2000" dirty="0">
                <a:sym typeface="+mn-ea"/>
              </a:rPr>
              <a:t>实战</a:t>
            </a:r>
            <a:endParaRPr lang="zh-CN" altLang="en-US" sz="2000" dirty="0">
              <a:sym typeface="+mn-ea"/>
            </a:endParaRPr>
          </a:p>
        </p:txBody>
      </p:sp>
      <p:sp>
        <p:nvSpPr>
          <p:cNvPr id="11"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10.3 聚类分析</a:t>
            </a:r>
            <a:endParaRPr lang="zh-CN" sz="2100" b="1" spc="225" dirty="0" smtClean="0">
              <a:solidFill>
                <a:prstClr val="white"/>
              </a:solidFill>
            </a:endParaRPr>
          </a:p>
        </p:txBody>
      </p:sp>
      <p:sp>
        <p:nvSpPr>
          <p:cNvPr id="2" name="TextBox 18"/>
          <p:cNvSpPr txBox="1"/>
          <p:nvPr/>
        </p:nvSpPr>
        <p:spPr>
          <a:xfrm>
            <a:off x="701675" y="1502410"/>
            <a:ext cx="7899400" cy="398780"/>
          </a:xfrm>
          <a:prstGeom prst="rect">
            <a:avLst/>
          </a:prstGeom>
          <a:noFill/>
        </p:spPr>
        <p:txBody>
          <a:bodyPr wrap="square" rtlCol="0">
            <a:spAutoFit/>
          </a:bodyPr>
          <a:p>
            <a:pPr algn="just"/>
            <a:r>
              <a:rPr lang="zh-CN" altLang="en-US" sz="2000" dirty="0" smtClean="0"/>
              <a:t>优化前                                                                    优化后</a:t>
            </a:r>
            <a:endParaRPr lang="zh-CN" altLang="zh-CN" sz="2000" dirty="0"/>
          </a:p>
        </p:txBody>
      </p:sp>
      <p:pic>
        <p:nvPicPr>
          <p:cNvPr id="921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6380" y="2009775"/>
            <a:ext cx="4040505" cy="4066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4265" y="2176145"/>
            <a:ext cx="3687445" cy="3780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902684" y="1169836"/>
              <a:ext cx="1338651" cy="521970"/>
            </a:xfrm>
            <a:prstGeom prst="rect">
              <a:avLst/>
            </a:prstGeom>
            <a:noFill/>
          </p:spPr>
          <p:txBody>
            <a:bodyPr wrap="none" rtlCol="0">
              <a:spAutoFit/>
            </a:bodyPr>
            <a:lstStyle/>
            <a:p>
              <a:pPr algn="ctr"/>
              <a:r>
                <a:rPr lang="zh-CN" altLang="en-US" sz="2800" dirty="0" smtClean="0">
                  <a:solidFill>
                    <a:srgbClr val="FFC000"/>
                  </a:solidFill>
                </a:rPr>
                <a:t>第10章 数据建模</a:t>
              </a:r>
              <a:endParaRPr lang="zh-CN" altLang="en-US" sz="2800" dirty="0">
                <a:solidFill>
                  <a:srgbClr val="FFC000"/>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3" name="组合 2"/>
          <p:cNvGrpSpPr/>
          <p:nvPr/>
        </p:nvGrpSpPr>
        <p:grpSpPr>
          <a:xfrm>
            <a:off x="1760249" y="3983651"/>
            <a:ext cx="5693410" cy="450850"/>
            <a:chOff x="1807265" y="2935089"/>
            <a:chExt cx="5693410" cy="450850"/>
          </a:xfrm>
          <a:solidFill>
            <a:srgbClr val="E6E6E6"/>
          </a:solidFill>
        </p:grpSpPr>
        <p:sp>
          <p:nvSpPr>
            <p:cNvPr id="4" name="圆角矩形 3"/>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5" name="矩形 4"/>
            <p:cNvSpPr/>
            <p:nvPr/>
          </p:nvSpPr>
          <p:spPr>
            <a:xfrm>
              <a:off x="1881814" y="2945869"/>
              <a:ext cx="1805940"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10.5 </a:t>
              </a:r>
              <a:r>
                <a:rPr lang="zh-CN" altLang="en-US" sz="2100" spc="225" dirty="0" smtClean="0">
                  <a:solidFill>
                    <a:schemeClr val="tx1">
                      <a:lumMod val="75000"/>
                      <a:lumOff val="25000"/>
                    </a:schemeClr>
                  </a:solidFill>
                </a:rPr>
                <a:t>决策树</a:t>
              </a:r>
              <a:endParaRPr lang="zh-CN" altLang="en-US" sz="2100" spc="225" dirty="0" smtClean="0">
                <a:solidFill>
                  <a:schemeClr val="tx1">
                    <a:lumMod val="75000"/>
                    <a:lumOff val="25000"/>
                  </a:schemeClr>
                </a:solidFill>
              </a:endParaRPr>
            </a:p>
          </p:txBody>
        </p:sp>
      </p:grpSp>
      <p:grpSp>
        <p:nvGrpSpPr>
          <p:cNvPr id="18" name="组合 17"/>
          <p:cNvGrpSpPr/>
          <p:nvPr/>
        </p:nvGrpSpPr>
        <p:grpSpPr>
          <a:xfrm>
            <a:off x="1759614" y="4527846"/>
            <a:ext cx="5693410" cy="450850"/>
            <a:chOff x="1807265" y="2935089"/>
            <a:chExt cx="5693410" cy="450850"/>
          </a:xfrm>
          <a:solidFill>
            <a:srgbClr val="E6E6E6"/>
          </a:solidFill>
        </p:grpSpPr>
        <p:sp>
          <p:nvSpPr>
            <p:cNvPr id="19" name="圆角矩形 18"/>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20" name="矩形 19"/>
            <p:cNvSpPr/>
            <p:nvPr/>
          </p:nvSpPr>
          <p:spPr>
            <a:xfrm>
              <a:off x="1881814" y="2945869"/>
              <a:ext cx="1583690"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10.6 SVM</a:t>
              </a:r>
              <a:endParaRPr lang="zh-CN" altLang="en-US" sz="2100" spc="225" dirty="0" smtClean="0">
                <a:solidFill>
                  <a:schemeClr val="tx1">
                    <a:lumMod val="75000"/>
                    <a:lumOff val="25000"/>
                  </a:schemeClr>
                </a:solidFill>
              </a:endParaRPr>
            </a:p>
          </p:txBody>
        </p:sp>
      </p:grpSp>
      <p:grpSp>
        <p:nvGrpSpPr>
          <p:cNvPr id="21" name="组合 20"/>
          <p:cNvGrpSpPr/>
          <p:nvPr/>
        </p:nvGrpSpPr>
        <p:grpSpPr>
          <a:xfrm>
            <a:off x="1750089" y="5098076"/>
            <a:ext cx="5693410" cy="450850"/>
            <a:chOff x="1807265" y="2935089"/>
            <a:chExt cx="5693410" cy="450850"/>
          </a:xfrm>
          <a:solidFill>
            <a:srgbClr val="E6E6E6"/>
          </a:solidFill>
        </p:grpSpPr>
        <p:sp>
          <p:nvSpPr>
            <p:cNvPr id="22" name="圆角矩形 21"/>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23" name="矩形 22"/>
            <p:cNvSpPr/>
            <p:nvPr/>
          </p:nvSpPr>
          <p:spPr>
            <a:xfrm>
              <a:off x="1881814" y="2945869"/>
              <a:ext cx="2101215"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10.7 </a:t>
              </a:r>
              <a:r>
                <a:rPr lang="zh-CN" altLang="en-US" sz="2100" spc="225" dirty="0" smtClean="0">
                  <a:solidFill>
                    <a:schemeClr val="tx1">
                      <a:lumMod val="75000"/>
                      <a:lumOff val="25000"/>
                    </a:schemeClr>
                  </a:solidFill>
                </a:rPr>
                <a:t>线性</a:t>
              </a:r>
              <a:r>
                <a:rPr lang="zh-CN" altLang="en-US" sz="2100" spc="225" dirty="0" smtClean="0">
                  <a:solidFill>
                    <a:schemeClr val="tx1">
                      <a:lumMod val="75000"/>
                      <a:lumOff val="25000"/>
                    </a:schemeClr>
                  </a:solidFill>
                </a:rPr>
                <a:t>回归</a:t>
              </a:r>
              <a:endParaRPr lang="zh-CN" altLang="en-US" sz="2100" spc="225" dirty="0" smtClean="0">
                <a:solidFill>
                  <a:schemeClr val="tx1">
                    <a:lumMod val="75000"/>
                    <a:lumOff val="25000"/>
                  </a:schemeClr>
                </a:solidFill>
              </a:endParaRPr>
            </a:p>
          </p:txBody>
        </p:sp>
      </p:grpSp>
      <p:grpSp>
        <p:nvGrpSpPr>
          <p:cNvPr id="24" name="组合 23"/>
          <p:cNvGrpSpPr/>
          <p:nvPr/>
        </p:nvGrpSpPr>
        <p:grpSpPr>
          <a:xfrm>
            <a:off x="1750089" y="5642271"/>
            <a:ext cx="5693410" cy="450850"/>
            <a:chOff x="1807265" y="2935089"/>
            <a:chExt cx="5693410" cy="450850"/>
          </a:xfrm>
          <a:solidFill>
            <a:srgbClr val="E6E6E6"/>
          </a:solidFill>
        </p:grpSpPr>
        <p:sp>
          <p:nvSpPr>
            <p:cNvPr id="25" name="圆角矩形 24"/>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26" name="矩形 25"/>
            <p:cNvSpPr/>
            <p:nvPr/>
          </p:nvSpPr>
          <p:spPr>
            <a:xfrm>
              <a:off x="1881814" y="2945869"/>
              <a:ext cx="2101215"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10.8 </a:t>
              </a:r>
              <a:r>
                <a:rPr lang="zh-CN" altLang="en-US" sz="2100" spc="225" dirty="0" smtClean="0">
                  <a:solidFill>
                    <a:schemeClr val="tx1">
                      <a:lumMod val="75000"/>
                      <a:lumOff val="25000"/>
                    </a:schemeClr>
                  </a:solidFill>
                </a:rPr>
                <a:t>神经</a:t>
              </a:r>
              <a:r>
                <a:rPr lang="zh-CN" altLang="en-US" sz="2100" spc="225" dirty="0" smtClean="0">
                  <a:solidFill>
                    <a:schemeClr val="tx1">
                      <a:lumMod val="75000"/>
                      <a:lumOff val="25000"/>
                    </a:schemeClr>
                  </a:solidFill>
                </a:rPr>
                <a:t>网络</a:t>
              </a:r>
              <a:endParaRPr lang="zh-CN" altLang="en-US" sz="2100" spc="225" dirty="0" smtClean="0">
                <a:solidFill>
                  <a:schemeClr val="tx1">
                    <a:lumMod val="75000"/>
                    <a:lumOff val="25000"/>
                  </a:schemeClr>
                </a:solidFill>
              </a:endParaRPr>
            </a:p>
          </p:txBody>
        </p:sp>
      </p:grpSp>
      <p:grpSp>
        <p:nvGrpSpPr>
          <p:cNvPr id="29" name="组合 28"/>
          <p:cNvGrpSpPr/>
          <p:nvPr/>
        </p:nvGrpSpPr>
        <p:grpSpPr>
          <a:xfrm>
            <a:off x="1759614" y="1838706"/>
            <a:ext cx="5693399" cy="414020"/>
            <a:chOff x="1807265" y="2462595"/>
            <a:chExt cx="5693399" cy="414020"/>
          </a:xfrm>
          <a:solidFill>
            <a:srgbClr val="E6E6E6"/>
          </a:solidFill>
        </p:grpSpPr>
        <p:sp>
          <p:nvSpPr>
            <p:cNvPr id="30" name="圆角矩形 29"/>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31" name="矩形 30"/>
            <p:cNvSpPr/>
            <p:nvPr/>
          </p:nvSpPr>
          <p:spPr>
            <a:xfrm>
              <a:off x="1883286" y="2462595"/>
              <a:ext cx="2084070"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10.1 Rattle包</a:t>
              </a:r>
              <a:endParaRPr lang="en-US" altLang="zh-CN" sz="2100" spc="225" dirty="0" smtClean="0">
                <a:solidFill>
                  <a:schemeClr val="tx1">
                    <a:lumMod val="75000"/>
                    <a:lumOff val="25000"/>
                  </a:schemeClr>
                </a:solidFill>
              </a:endParaRPr>
            </a:p>
          </p:txBody>
        </p:sp>
      </p:grpSp>
      <p:grpSp>
        <p:nvGrpSpPr>
          <p:cNvPr id="68" name="组合 67"/>
          <p:cNvGrpSpPr/>
          <p:nvPr/>
        </p:nvGrpSpPr>
        <p:grpSpPr>
          <a:xfrm>
            <a:off x="1760249" y="2351066"/>
            <a:ext cx="5693410" cy="450850"/>
            <a:chOff x="1807265" y="2935089"/>
            <a:chExt cx="5693410" cy="450850"/>
          </a:xfrm>
          <a:solidFill>
            <a:srgbClr val="E6E6E6"/>
          </a:solidFill>
        </p:grpSpPr>
        <p:sp>
          <p:nvSpPr>
            <p:cNvPr id="49" name="圆角矩形 48"/>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50" name="矩形 49"/>
            <p:cNvSpPr/>
            <p:nvPr/>
          </p:nvSpPr>
          <p:spPr>
            <a:xfrm>
              <a:off x="1881814" y="2945869"/>
              <a:ext cx="2396490"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10.2 变量的类别</a:t>
              </a:r>
              <a:endParaRPr lang="zh-CN" altLang="en-US" sz="2100" spc="225" dirty="0" smtClean="0">
                <a:solidFill>
                  <a:schemeClr val="tx1">
                    <a:lumMod val="75000"/>
                    <a:lumOff val="25000"/>
                  </a:schemeClr>
                </a:solidFill>
                <a:sym typeface="+mn-ea"/>
              </a:endParaRPr>
            </a:p>
          </p:txBody>
        </p:sp>
      </p:grpSp>
      <p:grpSp>
        <p:nvGrpSpPr>
          <p:cNvPr id="2" name="组合 1"/>
          <p:cNvGrpSpPr/>
          <p:nvPr/>
        </p:nvGrpSpPr>
        <p:grpSpPr>
          <a:xfrm>
            <a:off x="1760249" y="3435546"/>
            <a:ext cx="5693410" cy="450865"/>
            <a:chOff x="1652960" y="2711068"/>
            <a:chExt cx="5693410" cy="450865"/>
          </a:xfrm>
          <a:solidFill>
            <a:srgbClr val="3D89BC"/>
          </a:solidFill>
        </p:grpSpPr>
        <p:sp>
          <p:nvSpPr>
            <p:cNvPr id="27" name="圆角矩形 26"/>
            <p:cNvSpPr/>
            <p:nvPr/>
          </p:nvSpPr>
          <p:spPr>
            <a:xfrm>
              <a:off x="1652960" y="2711083"/>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28" name="矩形 27"/>
            <p:cNvSpPr/>
            <p:nvPr/>
          </p:nvSpPr>
          <p:spPr>
            <a:xfrm>
              <a:off x="1734494" y="2711068"/>
              <a:ext cx="2691765" cy="414020"/>
            </a:xfrm>
            <a:prstGeom prst="rect">
              <a:avLst/>
            </a:prstGeom>
            <a:grpFill/>
          </p:spPr>
          <p:txBody>
            <a:bodyPr wrap="none">
              <a:spAutoFit/>
            </a:bodyPr>
            <a:p>
              <a:pPr algn="l"/>
              <a:r>
                <a:rPr lang="en-US" altLang="zh-CN" sz="2100" spc="225" dirty="0" smtClean="0">
                  <a:solidFill>
                    <a:schemeClr val="bg1"/>
                  </a:solidFill>
                </a:rPr>
                <a:t>10.4 关联规则挖掘</a:t>
              </a:r>
              <a:endParaRPr lang="zh-CN" altLang="en-US" sz="2100" spc="225" dirty="0" smtClean="0">
                <a:solidFill>
                  <a:schemeClr val="bg1"/>
                </a:solidFill>
              </a:endParaRPr>
            </a:p>
          </p:txBody>
        </p:sp>
      </p:grpSp>
      <p:grpSp>
        <p:nvGrpSpPr>
          <p:cNvPr id="33" name="组合 32"/>
          <p:cNvGrpSpPr/>
          <p:nvPr/>
        </p:nvGrpSpPr>
        <p:grpSpPr>
          <a:xfrm>
            <a:off x="1760249" y="2874941"/>
            <a:ext cx="5693410" cy="450850"/>
            <a:chOff x="1807265" y="2935089"/>
            <a:chExt cx="5693410" cy="450850"/>
          </a:xfrm>
          <a:solidFill>
            <a:srgbClr val="E6E6E6"/>
          </a:solidFill>
        </p:grpSpPr>
        <p:sp>
          <p:nvSpPr>
            <p:cNvPr id="34" name="圆角矩形 33"/>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37" name="矩形 36"/>
            <p:cNvSpPr/>
            <p:nvPr/>
          </p:nvSpPr>
          <p:spPr>
            <a:xfrm>
              <a:off x="1881814" y="2945869"/>
              <a:ext cx="2101215"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10.3 聚类分析</a:t>
              </a:r>
              <a:endParaRPr lang="zh-CN" altLang="en-US" sz="2100" spc="225" dirty="0" smtClean="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10.4 关联规则挖掘</a:t>
            </a:r>
            <a:endParaRPr lang="zh-CN" altLang="en-US" sz="2100" b="1" spc="225" dirty="0" smtClean="0">
              <a:solidFill>
                <a:prstClr val="white"/>
              </a:solidFill>
            </a:endParaRPr>
          </a:p>
        </p:txBody>
      </p:sp>
      <p:pic>
        <p:nvPicPr>
          <p:cNvPr id="13" name="图片 12"/>
          <p:cNvPicPr/>
          <p:nvPr/>
        </p:nvPicPr>
        <p:blipFill>
          <a:blip r:embed="rId1">
            <a:extLst>
              <a:ext uri="{28A0092B-C50C-407E-A947-70E740481C1C}">
                <a14:useLocalDpi xmlns:a14="http://schemas.microsoft.com/office/drawing/2010/main" val="0"/>
              </a:ext>
            </a:extLst>
          </a:blip>
          <a:srcRect/>
          <a:stretch>
            <a:fillRect/>
          </a:stretch>
        </p:blipFill>
        <p:spPr bwMode="auto">
          <a:xfrm>
            <a:off x="193040" y="2405380"/>
            <a:ext cx="8757285" cy="3382010"/>
          </a:xfrm>
          <a:prstGeom prst="rect">
            <a:avLst/>
          </a:prstGeom>
          <a:noFill/>
          <a:ln>
            <a:noFill/>
          </a:ln>
        </p:spPr>
      </p:pic>
      <p:graphicFrame>
        <p:nvGraphicFramePr>
          <p:cNvPr id="10" name="对象 9"/>
          <p:cNvGraphicFramePr/>
          <p:nvPr/>
        </p:nvGraphicFramePr>
        <p:xfrm>
          <a:off x="4582795" y="960755"/>
          <a:ext cx="3945255" cy="2014855"/>
        </p:xfrm>
        <a:graphic>
          <a:graphicData uri="http://schemas.openxmlformats.org/presentationml/2006/ole">
            <mc:AlternateContent xmlns:mc="http://schemas.openxmlformats.org/markup-compatibility/2006">
              <mc:Choice xmlns:v="urn:schemas-microsoft-com:vml" Requires="v">
                <p:oleObj spid="_x0000_s11" name="" r:id="rId2" imgW="4572000" imgH="2447925" progId="Paint.Picture">
                  <p:embed/>
                </p:oleObj>
              </mc:Choice>
              <mc:Fallback>
                <p:oleObj name="" r:id="rId2" imgW="4572000" imgH="2447925" progId="Paint.Picture">
                  <p:embed/>
                  <p:pic>
                    <p:nvPicPr>
                      <p:cNvPr id="0" name="图片 4"/>
                      <p:cNvPicPr/>
                      <p:nvPr/>
                    </p:nvPicPr>
                    <p:blipFill>
                      <a:blip r:embed="rId3"/>
                      <a:stretch>
                        <a:fillRect/>
                      </a:stretch>
                    </p:blipFill>
                    <p:spPr>
                      <a:xfrm>
                        <a:off x="4582795" y="960755"/>
                        <a:ext cx="3945255" cy="2014855"/>
                      </a:xfrm>
                      <a:prstGeom prst="rect">
                        <a:avLst/>
                      </a:prstGeom>
                    </p:spPr>
                  </p:pic>
                </p:oleObj>
              </mc:Fallback>
            </mc:AlternateContent>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10.4 关联规则挖掘</a:t>
            </a:r>
            <a:endParaRPr lang="zh-CN" altLang="en-US" sz="2100" b="1" spc="225" dirty="0" smtClean="0">
              <a:solidFill>
                <a:prstClr val="white"/>
              </a:solidFill>
            </a:endParaRPr>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98145" y="2409825"/>
            <a:ext cx="8348345" cy="301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sym typeface="+mn-ea"/>
              </a:rPr>
              <a:t>基本</a:t>
            </a:r>
            <a:r>
              <a:rPr lang="zh-CN" altLang="en-US" sz="2000" dirty="0">
                <a:sym typeface="+mn-ea"/>
              </a:rPr>
              <a:t>术语</a:t>
            </a:r>
            <a:endParaRPr lang="zh-CN" altLang="en-US" sz="2000" dirty="0">
              <a:sym typeface="+mn-ea"/>
            </a:endParaRP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10.4 关联规则挖掘</a:t>
            </a:r>
            <a:endParaRPr lang="zh-CN" altLang="en-US" sz="2100" b="1" spc="225" dirty="0" smtClean="0">
              <a:solidFill>
                <a:prstClr val="white"/>
              </a:solidFill>
            </a:endParaRPr>
          </a:p>
        </p:txBody>
      </p:sp>
      <p:pic>
        <p:nvPicPr>
          <p:cNvPr id="13" name="图片 12"/>
          <p:cNvPicPr/>
          <p:nvPr/>
        </p:nvPicPr>
        <p:blipFill>
          <a:blip r:embed="rId1">
            <a:extLst>
              <a:ext uri="{28A0092B-C50C-407E-A947-70E740481C1C}">
                <a14:useLocalDpi xmlns:a14="http://schemas.microsoft.com/office/drawing/2010/main" val="0"/>
              </a:ext>
            </a:extLst>
          </a:blip>
          <a:srcRect/>
          <a:stretch>
            <a:fillRect/>
          </a:stretch>
        </p:blipFill>
        <p:spPr>
          <a:xfrm>
            <a:off x="854710" y="2051050"/>
            <a:ext cx="7433945" cy="1230630"/>
          </a:xfrm>
          <a:prstGeom prst="rect">
            <a:avLst/>
          </a:prstGeom>
          <a:noFill/>
          <a:ln>
            <a:noFill/>
          </a:ln>
        </p:spPr>
      </p:pic>
      <p:graphicFrame>
        <p:nvGraphicFramePr>
          <p:cNvPr id="4" name="对象 3"/>
          <p:cNvGraphicFramePr/>
          <p:nvPr/>
        </p:nvGraphicFramePr>
        <p:xfrm>
          <a:off x="1007745" y="3905885"/>
          <a:ext cx="7280910" cy="1383665"/>
        </p:xfrm>
        <a:graphic>
          <a:graphicData uri="http://schemas.openxmlformats.org/presentationml/2006/ole">
            <mc:AlternateContent xmlns:mc="http://schemas.openxmlformats.org/markup-compatibility/2006">
              <mc:Choice xmlns:v="urn:schemas-microsoft-com:vml" Requires="v">
                <p:oleObj spid="_x0000_s2" name="" r:id="rId2" imgW="7105650" imgH="1847850" progId="Paint.Picture">
                  <p:embed/>
                </p:oleObj>
              </mc:Choice>
              <mc:Fallback>
                <p:oleObj name="" r:id="rId2" imgW="7105650" imgH="1847850" progId="Paint.Picture">
                  <p:embed/>
                  <p:pic>
                    <p:nvPicPr>
                      <p:cNvPr id="0" name="图片 4"/>
                      <p:cNvPicPr/>
                      <p:nvPr/>
                    </p:nvPicPr>
                    <p:blipFill>
                      <a:blip r:embed="rId3"/>
                      <a:stretch>
                        <a:fillRect/>
                      </a:stretch>
                    </p:blipFill>
                    <p:spPr>
                      <a:xfrm>
                        <a:off x="1007745" y="3905885"/>
                        <a:ext cx="7280910" cy="1383665"/>
                      </a:xfrm>
                      <a:prstGeom prst="rect">
                        <a:avLst/>
                      </a:prstGeom>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10.4 关联规则挖掘</a:t>
            </a:r>
            <a:endParaRPr lang="zh-CN" altLang="en-US" sz="2100" b="1" spc="225" dirty="0" smtClean="0">
              <a:solidFill>
                <a:prstClr val="white"/>
              </a:solidFill>
            </a:endParaRPr>
          </a:p>
        </p:txBody>
      </p:sp>
      <p:sp>
        <p:nvSpPr>
          <p:cNvPr id="11"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sym typeface="+mn-ea"/>
              </a:rPr>
              <a:t>Apriori算法</a:t>
            </a:r>
            <a:endParaRPr lang="zh-CN" altLang="en-US" sz="2000" dirty="0">
              <a:sym typeface="+mn-ea"/>
            </a:endParaRPr>
          </a:p>
        </p:txBody>
      </p:sp>
      <p:graphicFrame>
        <p:nvGraphicFramePr>
          <p:cNvPr id="52227" name="对象 1"/>
          <p:cNvGraphicFramePr/>
          <p:nvPr/>
        </p:nvGraphicFramePr>
        <p:xfrm>
          <a:off x="899795" y="3502660"/>
          <a:ext cx="5259705" cy="2402205"/>
        </p:xfrm>
        <a:graphic>
          <a:graphicData uri="http://schemas.openxmlformats.org/presentationml/2006/ole">
            <mc:AlternateContent xmlns:mc="http://schemas.openxmlformats.org/markup-compatibility/2006">
              <mc:Choice xmlns:v="urn:schemas-microsoft-com:vml" Requires="v">
                <p:oleObj spid="_x0000_s3083" name="" r:id="rId1" imgW="8162925" imgH="2400300" progId="Paint.Picture">
                  <p:embed/>
                </p:oleObj>
              </mc:Choice>
              <mc:Fallback>
                <p:oleObj name="" r:id="rId1" imgW="8162925" imgH="2400300" progId="Paint.Picture">
                  <p:embed/>
                  <p:pic>
                    <p:nvPicPr>
                      <p:cNvPr id="0" name="图片 3082"/>
                      <p:cNvPicPr/>
                      <p:nvPr/>
                    </p:nvPicPr>
                    <p:blipFill>
                      <a:blip r:embed="rId2"/>
                      <a:stretch>
                        <a:fillRect/>
                      </a:stretch>
                    </p:blipFill>
                    <p:spPr>
                      <a:xfrm>
                        <a:off x="899795" y="3502660"/>
                        <a:ext cx="5259705" cy="2402205"/>
                      </a:xfrm>
                      <a:prstGeom prst="rect">
                        <a:avLst/>
                      </a:prstGeom>
                      <a:noFill/>
                      <a:ln w="38100">
                        <a:noFill/>
                        <a:miter/>
                      </a:ln>
                    </p:spPr>
                  </p:pic>
                </p:oleObj>
              </mc:Fallback>
            </mc:AlternateContent>
          </a:graphicData>
        </a:graphic>
      </p:graphicFrame>
      <p:sp>
        <p:nvSpPr>
          <p:cNvPr id="3" name="文本框 2"/>
          <p:cNvSpPr txBox="1"/>
          <p:nvPr/>
        </p:nvSpPr>
        <p:spPr>
          <a:xfrm>
            <a:off x="633095" y="1854835"/>
            <a:ext cx="6275705" cy="922020"/>
          </a:xfrm>
          <a:prstGeom prst="rect">
            <a:avLst/>
          </a:prstGeom>
          <a:noFill/>
        </p:spPr>
        <p:txBody>
          <a:bodyPr wrap="square" rtlCol="0">
            <a:spAutoFit/>
          </a:bodyPr>
          <a:p>
            <a:r>
              <a:rPr lang="zh-CN" altLang="en-US" dirty="0"/>
              <a:t>Apriori算法的关联规则挖掘，需要两步，</a:t>
            </a:r>
            <a:endParaRPr lang="zh-CN" altLang="en-US" dirty="0"/>
          </a:p>
          <a:p>
            <a:r>
              <a:rPr lang="zh-CN" altLang="en-US" dirty="0"/>
              <a:t>（</a:t>
            </a:r>
            <a:r>
              <a:rPr lang="en-US" altLang="zh-CN" dirty="0"/>
              <a:t>1</a:t>
            </a:r>
            <a:r>
              <a:rPr lang="zh-CN" altLang="en-US" dirty="0"/>
              <a:t>）</a:t>
            </a:r>
            <a:r>
              <a:rPr lang="zh-CN" altLang="en-US" dirty="0"/>
              <a:t>根据支持度识别频繁项集；</a:t>
            </a:r>
            <a:endParaRPr lang="zh-CN" altLang="en-US" dirty="0"/>
          </a:p>
          <a:p>
            <a:r>
              <a:rPr lang="zh-CN" altLang="en-US" dirty="0"/>
              <a:t>（</a:t>
            </a:r>
            <a:r>
              <a:rPr lang="en-US" altLang="zh-CN" dirty="0"/>
              <a:t>2</a:t>
            </a:r>
            <a:r>
              <a:rPr lang="zh-CN" altLang="en-US" dirty="0"/>
              <a:t>）</a:t>
            </a:r>
            <a:r>
              <a:rPr lang="zh-CN" altLang="en-US" dirty="0"/>
              <a:t>根据置信度识别强关联规则；</a:t>
            </a:r>
            <a:endParaRPr lang="zh-CN" altLang="en-US" dirty="0"/>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10.1 Rattle包</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8" name="文本占位符 7"/>
          <p:cNvSpPr>
            <a:spLocks noGrp="1"/>
          </p:cNvSpPr>
          <p:nvPr>
            <p:ph type="body" sz="quarter" idx="13"/>
          </p:nvPr>
        </p:nvSpPr>
        <p:spPr/>
        <p:txBody>
          <a:bodyPr>
            <a:normAutofit/>
          </a:bodyPr>
          <a:p>
            <a:r>
              <a:rPr lang="en-US" altLang="zh-CN" sz="2000" dirty="0" smtClean="0"/>
              <a:t>Rattle</a:t>
            </a:r>
            <a:r>
              <a:rPr lang="zh-CN" altLang="en-US" sz="2000" dirty="0" smtClean="0"/>
              <a:t>选项卡</a:t>
            </a:r>
            <a:r>
              <a:rPr lang="zh-CN" altLang="en-US" sz="2000" dirty="0" smtClean="0"/>
              <a:t>介绍</a:t>
            </a:r>
            <a:endParaRPr lang="zh-CN" altLang="en-US" sz="2000" dirty="0" smtClean="0"/>
          </a:p>
        </p:txBody>
      </p:sp>
      <p:pic>
        <p:nvPicPr>
          <p:cNvPr id="2"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1287145" y="1390650"/>
            <a:ext cx="6569710" cy="4666615"/>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10.4 关联规则挖掘</a:t>
            </a:r>
            <a:endParaRPr lang="zh-CN" altLang="en-US" sz="2100" b="1" spc="225" dirty="0" smtClean="0">
              <a:solidFill>
                <a:prstClr val="white"/>
              </a:solidFill>
            </a:endParaRPr>
          </a:p>
        </p:txBody>
      </p:sp>
      <p:sp>
        <p:nvSpPr>
          <p:cNvPr id="11"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sym typeface="+mn-ea"/>
              </a:rPr>
              <a:t>Apriori算法</a:t>
            </a:r>
            <a:endParaRPr lang="zh-CN" altLang="en-US" sz="2000" dirty="0">
              <a:sym typeface="+mn-ea"/>
            </a:endParaRPr>
          </a:p>
        </p:txBody>
      </p:sp>
      <p:graphicFrame>
        <p:nvGraphicFramePr>
          <p:cNvPr id="2" name="对象 1"/>
          <p:cNvGraphicFramePr/>
          <p:nvPr/>
        </p:nvGraphicFramePr>
        <p:xfrm>
          <a:off x="2482215" y="1462405"/>
          <a:ext cx="5076190" cy="4581525"/>
        </p:xfrm>
        <a:graphic>
          <a:graphicData uri="http://schemas.openxmlformats.org/presentationml/2006/ole">
            <mc:AlternateContent xmlns:mc="http://schemas.openxmlformats.org/markup-compatibility/2006">
              <mc:Choice xmlns:v="urn:schemas-microsoft-com:vml" Requires="v">
                <p:oleObj spid="_x0000_s4" name="" r:id="rId1" imgW="4914900" imgH="4955540" progId="Visio.Drawing.11">
                  <p:embed/>
                </p:oleObj>
              </mc:Choice>
              <mc:Fallback>
                <p:oleObj name="" r:id="rId1" imgW="4914900" imgH="4955540" progId="Visio.Drawing.11">
                  <p:embed/>
                  <p:pic>
                    <p:nvPicPr>
                      <p:cNvPr id="0" name="图片 4"/>
                      <p:cNvPicPr/>
                      <p:nvPr/>
                    </p:nvPicPr>
                    <p:blipFill>
                      <a:blip r:embed="rId2"/>
                      <a:stretch>
                        <a:fillRect/>
                      </a:stretch>
                    </p:blipFill>
                    <p:spPr>
                      <a:xfrm>
                        <a:off x="2482215" y="1462405"/>
                        <a:ext cx="5076190" cy="4581525"/>
                      </a:xfrm>
                      <a:prstGeom prst="rect">
                        <a:avLst/>
                      </a:prstGeom>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10.4 关联规则挖掘</a:t>
            </a:r>
            <a:endParaRPr lang="zh-CN" altLang="en-US" sz="2100" b="1" spc="225" dirty="0" smtClean="0">
              <a:solidFill>
                <a:prstClr val="white"/>
              </a:solidFill>
            </a:endParaRPr>
          </a:p>
        </p:txBody>
      </p:sp>
      <p:sp>
        <p:nvSpPr>
          <p:cNvPr id="11"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sym typeface="+mn-ea"/>
              </a:rPr>
              <a:t>Apriori算法</a:t>
            </a:r>
            <a:endParaRPr lang="zh-CN" altLang="en-US" sz="2000" dirty="0">
              <a:sym typeface="+mn-ea"/>
            </a:endParaRPr>
          </a:p>
        </p:txBody>
      </p:sp>
      <p:sp>
        <p:nvSpPr>
          <p:cNvPr id="6" name="TextBox 5"/>
          <p:cNvSpPr txBox="1"/>
          <p:nvPr/>
        </p:nvSpPr>
        <p:spPr>
          <a:xfrm>
            <a:off x="519138" y="1776339"/>
            <a:ext cx="7054025" cy="368300"/>
          </a:xfrm>
          <a:prstGeom prst="rect">
            <a:avLst/>
          </a:prstGeom>
          <a:noFill/>
        </p:spPr>
        <p:txBody>
          <a:bodyPr wrap="square" rtlCol="0">
            <a:spAutoFit/>
          </a:bodyPr>
          <a:p>
            <a:r>
              <a:rPr lang="zh-CN" altLang="zh-CN" dirty="0">
                <a:solidFill>
                  <a:schemeClr val="tx1">
                    <a:lumMod val="75000"/>
                    <a:lumOff val="25000"/>
                  </a:schemeClr>
                </a:solidFill>
              </a:rPr>
              <a:t>通过【</a:t>
            </a:r>
            <a:r>
              <a:rPr lang="en-US" altLang="zh-CN" dirty="0">
                <a:solidFill>
                  <a:schemeClr val="tx1">
                    <a:lumMod val="75000"/>
                    <a:lumOff val="25000"/>
                  </a:schemeClr>
                </a:solidFill>
              </a:rPr>
              <a:t>Data</a:t>
            </a:r>
            <a:r>
              <a:rPr lang="zh-CN" altLang="zh-CN" dirty="0">
                <a:solidFill>
                  <a:schemeClr val="tx1">
                    <a:lumMod val="75000"/>
                    <a:lumOff val="25000"/>
                  </a:schemeClr>
                </a:solidFill>
              </a:rPr>
              <a:t>】选项卡导入数据</a:t>
            </a:r>
            <a:endParaRPr lang="zh-CN" altLang="zh-CN" dirty="0" smtClean="0">
              <a:solidFill>
                <a:schemeClr val="tx1">
                  <a:lumMod val="75000"/>
                  <a:lumOff val="25000"/>
                </a:schemeClr>
              </a:solidFill>
            </a:endParaRPr>
          </a:p>
        </p:txBody>
      </p:sp>
      <p:pic>
        <p:nvPicPr>
          <p:cNvPr id="15" name="图片 14"/>
          <p:cNvPicPr/>
          <p:nvPr/>
        </p:nvPicPr>
        <p:blipFill>
          <a:blip r:embed="rId1">
            <a:extLst>
              <a:ext uri="{28A0092B-C50C-407E-A947-70E740481C1C}">
                <a14:useLocalDpi xmlns:a14="http://schemas.microsoft.com/office/drawing/2010/main" val="0"/>
              </a:ext>
            </a:extLst>
          </a:blip>
          <a:srcRect/>
          <a:stretch>
            <a:fillRect/>
          </a:stretch>
        </p:blipFill>
        <p:spPr>
          <a:xfrm>
            <a:off x="638810" y="2614295"/>
            <a:ext cx="7466965" cy="2879725"/>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10.4 关联规则挖掘</a:t>
            </a:r>
            <a:endParaRPr lang="zh-CN" altLang="en-US" sz="2100" b="1" spc="225" dirty="0" smtClean="0">
              <a:solidFill>
                <a:prstClr val="white"/>
              </a:solidFill>
            </a:endParaRPr>
          </a:p>
        </p:txBody>
      </p:sp>
      <p:sp>
        <p:nvSpPr>
          <p:cNvPr id="11"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sym typeface="+mn-ea"/>
              </a:rPr>
              <a:t>Apriori算法</a:t>
            </a:r>
            <a:endParaRPr lang="zh-CN" altLang="en-US" sz="2000" dirty="0">
              <a:sym typeface="+mn-ea"/>
            </a:endParaRPr>
          </a:p>
        </p:txBody>
      </p:sp>
      <p:sp>
        <p:nvSpPr>
          <p:cNvPr id="6" name="TextBox 5"/>
          <p:cNvSpPr txBox="1"/>
          <p:nvPr/>
        </p:nvSpPr>
        <p:spPr>
          <a:xfrm>
            <a:off x="690880" y="1619885"/>
            <a:ext cx="7989570" cy="706755"/>
          </a:xfrm>
          <a:prstGeom prst="rect">
            <a:avLst/>
          </a:prstGeom>
          <a:noFill/>
        </p:spPr>
        <p:txBody>
          <a:bodyPr wrap="square" rtlCol="0">
            <a:spAutoFit/>
          </a:bodyPr>
          <a:p>
            <a:r>
              <a:rPr altLang="zh-CN" sz="2000" dirty="0">
                <a:solidFill>
                  <a:schemeClr val="tx1">
                    <a:lumMod val="75000"/>
                    <a:lumOff val="25000"/>
                  </a:schemeClr>
                </a:solidFill>
                <a:sym typeface="+mn-ea"/>
              </a:rPr>
              <a:t>dvdtrans.csv</a:t>
            </a:r>
            <a:r>
              <a:rPr lang="zh-CN" sz="2000" dirty="0">
                <a:solidFill>
                  <a:schemeClr val="tx1">
                    <a:lumMod val="75000"/>
                    <a:lumOff val="25000"/>
                  </a:schemeClr>
                </a:solidFill>
                <a:sym typeface="+mn-ea"/>
              </a:rPr>
              <a:t>是</a:t>
            </a:r>
            <a:r>
              <a:rPr altLang="zh-CN" sz="2000" dirty="0">
                <a:solidFill>
                  <a:schemeClr val="tx1">
                    <a:lumMod val="75000"/>
                    <a:lumOff val="25000"/>
                  </a:schemeClr>
                </a:solidFill>
              </a:rPr>
              <a:t>Rattle安装目录提供一个例子,这个例子包含</a:t>
            </a:r>
            <a:r>
              <a:rPr lang="en-US" sz="2000" dirty="0">
                <a:solidFill>
                  <a:schemeClr val="tx1">
                    <a:lumMod val="75000"/>
                    <a:lumOff val="25000"/>
                  </a:schemeClr>
                </a:solidFill>
              </a:rPr>
              <a:t>10</a:t>
            </a:r>
            <a:r>
              <a:rPr altLang="zh-CN" sz="2000" dirty="0">
                <a:solidFill>
                  <a:schemeClr val="tx1">
                    <a:lumMod val="75000"/>
                    <a:lumOff val="25000"/>
                  </a:schemeClr>
                </a:solidFill>
              </a:rPr>
              <a:t>个顾客购买DVD电影商品的事务，数据结构如图</a:t>
            </a:r>
            <a:r>
              <a:rPr lang="zh-CN" sz="2000" dirty="0">
                <a:solidFill>
                  <a:schemeClr val="tx1">
                    <a:lumMod val="75000"/>
                    <a:lumOff val="25000"/>
                  </a:schemeClr>
                </a:solidFill>
              </a:rPr>
              <a:t>下：</a:t>
            </a:r>
            <a:endParaRPr lang="zh-CN" sz="2000" dirty="0">
              <a:solidFill>
                <a:schemeClr val="tx1">
                  <a:lumMod val="75000"/>
                  <a:lumOff val="25000"/>
                </a:schemeClr>
              </a:solidFill>
            </a:endParaRPr>
          </a:p>
        </p:txBody>
      </p:sp>
      <p:pic>
        <p:nvPicPr>
          <p:cNvPr id="4" name="图片 -2147482436"/>
          <p:cNvPicPr>
            <a:picLocks noChangeAspect="1"/>
          </p:cNvPicPr>
          <p:nvPr>
            <p:custDataLst>
              <p:tags r:id="rId1"/>
            </p:custDataLst>
          </p:nvPr>
        </p:nvPicPr>
        <p:blipFill>
          <a:blip r:embed="rId2"/>
          <a:stretch>
            <a:fillRect/>
          </a:stretch>
        </p:blipFill>
        <p:spPr>
          <a:xfrm>
            <a:off x="1538605" y="2326640"/>
            <a:ext cx="5508625" cy="3468370"/>
          </a:xfrm>
          <a:prstGeom prst="rect">
            <a:avLst/>
          </a:prstGeom>
          <a:noFill/>
          <a:ln w="9525">
            <a:noFill/>
          </a:ln>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10.4 关联规则挖掘</a:t>
            </a:r>
            <a:endParaRPr lang="zh-CN" altLang="en-US" sz="2100" b="1" spc="225" dirty="0" smtClean="0">
              <a:solidFill>
                <a:prstClr val="white"/>
              </a:solidFill>
            </a:endParaRPr>
          </a:p>
        </p:txBody>
      </p:sp>
      <p:sp>
        <p:nvSpPr>
          <p:cNvPr id="11"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sym typeface="+mn-ea"/>
              </a:rPr>
              <a:t>Apriori算法</a:t>
            </a:r>
            <a:endParaRPr lang="zh-CN" altLang="en-US" sz="2000" dirty="0">
              <a:sym typeface="+mn-ea"/>
            </a:endParaRPr>
          </a:p>
        </p:txBody>
      </p:sp>
      <p:sp>
        <p:nvSpPr>
          <p:cNvPr id="6" name="TextBox 5"/>
          <p:cNvSpPr txBox="1"/>
          <p:nvPr/>
        </p:nvSpPr>
        <p:spPr>
          <a:xfrm>
            <a:off x="819785" y="1619885"/>
            <a:ext cx="7181215" cy="706755"/>
          </a:xfrm>
          <a:prstGeom prst="rect">
            <a:avLst/>
          </a:prstGeom>
          <a:noFill/>
        </p:spPr>
        <p:txBody>
          <a:bodyPr wrap="square" rtlCol="0">
            <a:spAutoFit/>
          </a:bodyPr>
          <a:p>
            <a:r>
              <a:rPr lang="zh-CN" sz="2000" dirty="0">
                <a:solidFill>
                  <a:schemeClr val="tx1">
                    <a:lumMod val="75000"/>
                    <a:lumOff val="25000"/>
                  </a:schemeClr>
                </a:solidFill>
              </a:rPr>
              <a:t>在</a:t>
            </a:r>
            <a:r>
              <a:rPr sz="2000" dirty="0">
                <a:solidFill>
                  <a:schemeClr val="tx1">
                    <a:lumMod val="75000"/>
                    <a:lumOff val="25000"/>
                  </a:schemeClr>
                </a:solidFill>
              </a:rPr>
              <a:t>支持度=0.1，置信度=0.1的情况下，共挖掘了</a:t>
            </a:r>
            <a:r>
              <a:rPr lang="en-US" sz="2000" dirty="0">
                <a:solidFill>
                  <a:schemeClr val="tx1">
                    <a:lumMod val="75000"/>
                    <a:lumOff val="25000"/>
                  </a:schemeClr>
                </a:solidFill>
              </a:rPr>
              <a:t>117</a:t>
            </a:r>
            <a:r>
              <a:rPr sz="2000" dirty="0">
                <a:solidFill>
                  <a:schemeClr val="tx1">
                    <a:lumMod val="75000"/>
                    <a:lumOff val="25000"/>
                  </a:schemeClr>
                </a:solidFill>
              </a:rPr>
              <a:t>条规则。</a:t>
            </a:r>
            <a:endParaRPr sz="2000" dirty="0">
              <a:solidFill>
                <a:schemeClr val="tx1">
                  <a:lumMod val="75000"/>
                  <a:lumOff val="25000"/>
                </a:schemeClr>
              </a:solidFill>
            </a:endParaRPr>
          </a:p>
          <a:p>
            <a:r>
              <a:rPr lang="zh-CN" sz="2000" dirty="0">
                <a:solidFill>
                  <a:schemeClr val="tx1">
                    <a:lumMod val="75000"/>
                    <a:lumOff val="25000"/>
                  </a:schemeClr>
                </a:solidFill>
                <a:sym typeface="+mn-ea"/>
              </a:rPr>
              <a:t>在</a:t>
            </a:r>
            <a:r>
              <a:rPr sz="2000" dirty="0">
                <a:solidFill>
                  <a:schemeClr val="tx1">
                    <a:lumMod val="75000"/>
                    <a:lumOff val="25000"/>
                  </a:schemeClr>
                </a:solidFill>
                <a:sym typeface="+mn-ea"/>
              </a:rPr>
              <a:t>支持度=0.</a:t>
            </a:r>
            <a:r>
              <a:rPr lang="en-US" sz="2000" dirty="0">
                <a:solidFill>
                  <a:schemeClr val="tx1">
                    <a:lumMod val="75000"/>
                    <a:lumOff val="25000"/>
                  </a:schemeClr>
                </a:solidFill>
                <a:sym typeface="+mn-ea"/>
              </a:rPr>
              <a:t>5</a:t>
            </a:r>
            <a:r>
              <a:rPr sz="2000" dirty="0">
                <a:solidFill>
                  <a:schemeClr val="tx1">
                    <a:lumMod val="75000"/>
                    <a:lumOff val="25000"/>
                  </a:schemeClr>
                </a:solidFill>
                <a:sym typeface="+mn-ea"/>
              </a:rPr>
              <a:t>，置信度=0.1的情况下，共挖掘了</a:t>
            </a:r>
            <a:r>
              <a:rPr lang="en-US" sz="2000" dirty="0">
                <a:solidFill>
                  <a:schemeClr val="tx1">
                    <a:lumMod val="75000"/>
                    <a:lumOff val="25000"/>
                  </a:schemeClr>
                </a:solidFill>
                <a:sym typeface="+mn-ea"/>
              </a:rPr>
              <a:t>4</a:t>
            </a:r>
            <a:r>
              <a:rPr sz="2000" dirty="0">
                <a:solidFill>
                  <a:schemeClr val="tx1">
                    <a:lumMod val="75000"/>
                    <a:lumOff val="25000"/>
                  </a:schemeClr>
                </a:solidFill>
                <a:sym typeface="+mn-ea"/>
              </a:rPr>
              <a:t>条规则。</a:t>
            </a:r>
            <a:endParaRPr sz="2000" dirty="0">
              <a:solidFill>
                <a:schemeClr val="tx1">
                  <a:lumMod val="75000"/>
                  <a:lumOff val="25000"/>
                </a:schemeClr>
              </a:solidFill>
            </a:endParaRPr>
          </a:p>
        </p:txBody>
      </p:sp>
      <p:sp>
        <p:nvSpPr>
          <p:cNvPr id="2" name="TextBox 5"/>
          <p:cNvSpPr txBox="1"/>
          <p:nvPr/>
        </p:nvSpPr>
        <p:spPr>
          <a:xfrm>
            <a:off x="378460" y="2550160"/>
            <a:ext cx="7376795" cy="368300"/>
          </a:xfrm>
          <a:prstGeom prst="rect">
            <a:avLst/>
          </a:prstGeom>
          <a:noFill/>
        </p:spPr>
        <p:txBody>
          <a:bodyPr wrap="square" rtlCol="0">
            <a:spAutoFit/>
          </a:bodyPr>
          <a:p>
            <a:pPr indent="457200"/>
            <a:r>
              <a:rPr lang="zh-CN" altLang="zh-CN" dirty="0">
                <a:solidFill>
                  <a:schemeClr val="tx1">
                    <a:lumMod val="75000"/>
                    <a:lumOff val="25000"/>
                  </a:schemeClr>
                </a:solidFill>
              </a:rPr>
              <a:t>单击“</a:t>
            </a:r>
            <a:r>
              <a:rPr lang="en-US" altLang="zh-CN" dirty="0" err="1">
                <a:solidFill>
                  <a:schemeClr val="tx1">
                    <a:lumMod val="75000"/>
                    <a:lumOff val="25000"/>
                  </a:schemeClr>
                </a:solidFill>
              </a:rPr>
              <a:t>Freq</a:t>
            </a:r>
            <a:r>
              <a:rPr lang="en-US" altLang="zh-CN" dirty="0">
                <a:solidFill>
                  <a:schemeClr val="tx1">
                    <a:lumMod val="75000"/>
                    <a:lumOff val="25000"/>
                  </a:schemeClr>
                </a:solidFill>
              </a:rPr>
              <a:t> Plot</a:t>
            </a:r>
            <a:r>
              <a:rPr lang="zh-CN" altLang="zh-CN" dirty="0">
                <a:solidFill>
                  <a:schemeClr val="tx1">
                    <a:lumMod val="75000"/>
                    <a:lumOff val="25000"/>
                  </a:schemeClr>
                </a:solidFill>
              </a:rPr>
              <a:t>”按钮显示频繁项直方图，</a:t>
            </a:r>
            <a:r>
              <a:rPr lang="zh-CN" altLang="zh-CN" dirty="0" smtClean="0">
                <a:solidFill>
                  <a:schemeClr val="tx1">
                    <a:lumMod val="75000"/>
                    <a:lumOff val="25000"/>
                  </a:schemeClr>
                </a:solidFill>
              </a:rPr>
              <a:t>如</a:t>
            </a:r>
            <a:r>
              <a:rPr lang="zh-CN" altLang="en-US" dirty="0" smtClean="0">
                <a:solidFill>
                  <a:schemeClr val="tx1">
                    <a:lumMod val="75000"/>
                    <a:lumOff val="25000"/>
                  </a:schemeClr>
                </a:solidFill>
              </a:rPr>
              <a:t>下</a:t>
            </a:r>
            <a:r>
              <a:rPr lang="zh-CN" altLang="zh-CN" dirty="0" smtClean="0">
                <a:solidFill>
                  <a:schemeClr val="tx1">
                    <a:lumMod val="75000"/>
                    <a:lumOff val="25000"/>
                  </a:schemeClr>
                </a:solidFill>
              </a:rPr>
              <a:t>图所</a:t>
            </a:r>
            <a:r>
              <a:rPr lang="zh-CN" altLang="zh-CN" dirty="0">
                <a:solidFill>
                  <a:schemeClr val="tx1">
                    <a:lumMod val="75000"/>
                    <a:lumOff val="25000"/>
                  </a:schemeClr>
                </a:solidFill>
              </a:rPr>
              <a:t>示。</a:t>
            </a:r>
            <a:endParaRPr lang="zh-CN" altLang="zh-CN" dirty="0">
              <a:solidFill>
                <a:schemeClr val="tx1">
                  <a:lumMod val="75000"/>
                  <a:lumOff val="25000"/>
                </a:schemeClr>
              </a:solidFill>
            </a:endParaRPr>
          </a:p>
        </p:txBody>
      </p:sp>
      <p:pic>
        <p:nvPicPr>
          <p:cNvPr id="15" name="图片 14"/>
          <p:cNvPicPr/>
          <p:nvPr/>
        </p:nvPicPr>
        <p:blipFill>
          <a:blip r:embed="rId1">
            <a:extLst>
              <a:ext uri="{28A0092B-C50C-407E-A947-70E740481C1C}">
                <a14:useLocalDpi xmlns:a14="http://schemas.microsoft.com/office/drawing/2010/main" val="0"/>
              </a:ext>
            </a:extLst>
          </a:blip>
          <a:srcRect/>
          <a:stretch>
            <a:fillRect/>
          </a:stretch>
        </p:blipFill>
        <p:spPr>
          <a:xfrm>
            <a:off x="1259840" y="3758565"/>
            <a:ext cx="5613400" cy="207518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10.4 关联规则挖掘</a:t>
            </a:r>
            <a:endParaRPr lang="zh-CN" altLang="en-US" sz="2100" b="1" spc="225" dirty="0" smtClean="0">
              <a:solidFill>
                <a:prstClr val="white"/>
              </a:solidFill>
            </a:endParaRPr>
          </a:p>
        </p:txBody>
      </p:sp>
      <p:sp>
        <p:nvSpPr>
          <p:cNvPr id="11"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sym typeface="+mn-ea"/>
              </a:rPr>
              <a:t>Apriori算法</a:t>
            </a:r>
            <a:endParaRPr lang="zh-CN" altLang="en-US" sz="2000" dirty="0">
              <a:sym typeface="+mn-ea"/>
            </a:endParaRPr>
          </a:p>
        </p:txBody>
      </p:sp>
      <p:sp>
        <p:nvSpPr>
          <p:cNvPr id="6" name="TextBox 5"/>
          <p:cNvSpPr txBox="1"/>
          <p:nvPr/>
        </p:nvSpPr>
        <p:spPr>
          <a:xfrm>
            <a:off x="845527" y="1510274"/>
            <a:ext cx="10238187" cy="400110"/>
          </a:xfrm>
          <a:prstGeom prst="rect">
            <a:avLst/>
          </a:prstGeom>
          <a:noFill/>
        </p:spPr>
        <p:txBody>
          <a:bodyPr wrap="square" rtlCol="0">
            <a:spAutoFit/>
          </a:bodyPr>
          <a:p>
            <a:pPr indent="457200"/>
            <a:r>
              <a:rPr lang="zh-CN" altLang="zh-CN" sz="2000" dirty="0">
                <a:solidFill>
                  <a:schemeClr val="tx1">
                    <a:lumMod val="75000"/>
                    <a:lumOff val="25000"/>
                  </a:schemeClr>
                </a:solidFill>
              </a:rPr>
              <a:t>单击“</a:t>
            </a:r>
            <a:r>
              <a:rPr lang="en-US" altLang="zh-CN" sz="2000" dirty="0">
                <a:solidFill>
                  <a:schemeClr val="tx1">
                    <a:lumMod val="75000"/>
                    <a:lumOff val="25000"/>
                  </a:schemeClr>
                </a:solidFill>
              </a:rPr>
              <a:t>Plot</a:t>
            </a:r>
            <a:r>
              <a:rPr lang="zh-CN" altLang="zh-CN" sz="2000" dirty="0">
                <a:solidFill>
                  <a:schemeClr val="tx1">
                    <a:lumMod val="75000"/>
                    <a:lumOff val="25000"/>
                  </a:schemeClr>
                </a:solidFill>
              </a:rPr>
              <a:t>”按钮显示可视化规则图，</a:t>
            </a:r>
            <a:r>
              <a:rPr lang="zh-CN" altLang="zh-CN" sz="2000" dirty="0" smtClean="0">
                <a:solidFill>
                  <a:schemeClr val="tx1">
                    <a:lumMod val="75000"/>
                    <a:lumOff val="25000"/>
                  </a:schemeClr>
                </a:solidFill>
              </a:rPr>
              <a:t>如</a:t>
            </a:r>
            <a:r>
              <a:rPr lang="zh-CN" altLang="en-US" sz="2000" dirty="0" smtClean="0">
                <a:solidFill>
                  <a:schemeClr val="tx1">
                    <a:lumMod val="75000"/>
                    <a:lumOff val="25000"/>
                  </a:schemeClr>
                </a:solidFill>
              </a:rPr>
              <a:t>下</a:t>
            </a:r>
            <a:r>
              <a:rPr lang="zh-CN" altLang="zh-CN" sz="2000" dirty="0" smtClean="0">
                <a:solidFill>
                  <a:schemeClr val="tx1">
                    <a:lumMod val="75000"/>
                    <a:lumOff val="25000"/>
                  </a:schemeClr>
                </a:solidFill>
              </a:rPr>
              <a:t>图所</a:t>
            </a:r>
            <a:r>
              <a:rPr lang="zh-CN" altLang="zh-CN" sz="2000" dirty="0">
                <a:solidFill>
                  <a:schemeClr val="tx1">
                    <a:lumMod val="75000"/>
                    <a:lumOff val="25000"/>
                  </a:schemeClr>
                </a:solidFill>
              </a:rPr>
              <a:t>示。</a:t>
            </a:r>
            <a:endParaRPr lang="zh-CN" altLang="zh-CN" sz="2000" dirty="0">
              <a:solidFill>
                <a:schemeClr val="tx1">
                  <a:lumMod val="75000"/>
                  <a:lumOff val="25000"/>
                </a:schemeClr>
              </a:solidFill>
            </a:endParaRPr>
          </a:p>
        </p:txBody>
      </p:sp>
      <p:pic>
        <p:nvPicPr>
          <p:cNvPr id="16" name="图片 15"/>
          <p:cNvPicPr/>
          <p:nvPr/>
        </p:nvPicPr>
        <p:blipFill>
          <a:blip r:embed="rId1">
            <a:extLst>
              <a:ext uri="{28A0092B-C50C-407E-A947-70E740481C1C}">
                <a14:useLocalDpi xmlns:a14="http://schemas.microsoft.com/office/drawing/2010/main" val="0"/>
              </a:ext>
            </a:extLst>
          </a:blip>
          <a:srcRect/>
          <a:stretch>
            <a:fillRect/>
          </a:stretch>
        </p:blipFill>
        <p:spPr>
          <a:xfrm>
            <a:off x="519430" y="2692400"/>
            <a:ext cx="6490335" cy="3018155"/>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10.4 关联规则挖掘</a:t>
            </a:r>
            <a:endParaRPr lang="zh-CN" altLang="en-US" sz="2100" b="1" spc="225" dirty="0" smtClean="0">
              <a:solidFill>
                <a:prstClr val="white"/>
              </a:solidFill>
            </a:endParaRPr>
          </a:p>
        </p:txBody>
      </p:sp>
      <p:sp>
        <p:nvSpPr>
          <p:cNvPr id="11"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sym typeface="+mn-ea"/>
              </a:rPr>
              <a:t>Apriori算法</a:t>
            </a:r>
            <a:endParaRPr lang="zh-CN" altLang="en-US" sz="2000" dirty="0">
              <a:sym typeface="+mn-ea"/>
            </a:endParaRPr>
          </a:p>
        </p:txBody>
      </p:sp>
      <p:sp>
        <p:nvSpPr>
          <p:cNvPr id="4" name="文本框 12"/>
          <p:cNvSpPr txBox="1"/>
          <p:nvPr/>
        </p:nvSpPr>
        <p:spPr>
          <a:xfrm>
            <a:off x="721995" y="1921510"/>
            <a:ext cx="4403090" cy="368300"/>
          </a:xfrm>
          <a:prstGeom prst="rect">
            <a:avLst/>
          </a:prstGeom>
          <a:noFill/>
        </p:spPr>
        <p:txBody>
          <a:bodyPr wrap="square" rtlCol="0">
            <a:spAutoFit/>
          </a:bodyPr>
          <a:p>
            <a:pPr indent="0">
              <a:buClr>
                <a:schemeClr val="accent1"/>
              </a:buClr>
              <a:buFont typeface="Wingdings" panose="05000000000000000000" pitchFamily="2" charset="2"/>
              <a:buNone/>
            </a:pPr>
            <a:r>
              <a:rPr kumimoji="1" lang="en-US" altLang="zh-CN" dirty="0" smtClean="0">
                <a:solidFill>
                  <a:schemeClr val="tx1">
                    <a:lumMod val="75000"/>
                    <a:lumOff val="25000"/>
                  </a:schemeClr>
                </a:solidFill>
              </a:rPr>
              <a:t>4</a:t>
            </a:r>
            <a:r>
              <a:rPr kumimoji="1" lang="zh-CN" altLang="en-US" dirty="0" smtClean="0">
                <a:solidFill>
                  <a:schemeClr val="tx1">
                    <a:lumMod val="75000"/>
                    <a:lumOff val="25000"/>
                  </a:schemeClr>
                </a:solidFill>
              </a:rPr>
              <a:t>、程序实现</a:t>
            </a:r>
            <a:endParaRPr kumimoji="1" lang="zh-CN" altLang="zh-CN" dirty="0" smtClean="0">
              <a:solidFill>
                <a:schemeClr val="tx1">
                  <a:lumMod val="75000"/>
                  <a:lumOff val="25000"/>
                </a:schemeClr>
              </a:solidFill>
            </a:endParaRPr>
          </a:p>
        </p:txBody>
      </p:sp>
      <p:sp>
        <p:nvSpPr>
          <p:cNvPr id="2" name="TextBox 5"/>
          <p:cNvSpPr txBox="1"/>
          <p:nvPr/>
        </p:nvSpPr>
        <p:spPr>
          <a:xfrm>
            <a:off x="911225" y="2546350"/>
            <a:ext cx="8132445" cy="2030095"/>
          </a:xfrm>
          <a:prstGeom prst="rect">
            <a:avLst/>
          </a:prstGeom>
          <a:noFill/>
        </p:spPr>
        <p:txBody>
          <a:bodyPr wrap="square" rtlCol="0">
            <a:spAutoFit/>
          </a:bodyPr>
          <a:p>
            <a:pPr indent="457200"/>
            <a:r>
              <a:rPr lang="en-US" altLang="zh-CN" dirty="0">
                <a:solidFill>
                  <a:schemeClr val="tx1">
                    <a:lumMod val="75000"/>
                    <a:lumOff val="25000"/>
                  </a:schemeClr>
                </a:solidFill>
              </a:rPr>
              <a:t>library(</a:t>
            </a:r>
            <a:r>
              <a:rPr lang="en-US" altLang="zh-CN" dirty="0" err="1">
                <a:solidFill>
                  <a:schemeClr val="tx1">
                    <a:lumMod val="75000"/>
                    <a:lumOff val="25000"/>
                  </a:schemeClr>
                </a:solidFill>
              </a:rPr>
              <a:t>arules</a:t>
            </a:r>
            <a:r>
              <a:rPr lang="en-US" altLang="zh-CN" dirty="0">
                <a:solidFill>
                  <a:schemeClr val="tx1">
                    <a:lumMod val="75000"/>
                    <a:lumOff val="25000"/>
                  </a:schemeClr>
                </a:solidFill>
              </a:rPr>
              <a:t>)   </a:t>
            </a:r>
            <a:endParaRPr lang="en-US" altLang="zh-CN" dirty="0">
              <a:solidFill>
                <a:schemeClr val="tx1">
                  <a:lumMod val="75000"/>
                  <a:lumOff val="25000"/>
                </a:schemeClr>
              </a:solidFill>
            </a:endParaRPr>
          </a:p>
          <a:p>
            <a:pPr indent="457200"/>
            <a:r>
              <a:rPr lang="en-US" altLang="zh-CN" dirty="0">
                <a:solidFill>
                  <a:schemeClr val="tx1">
                    <a:lumMod val="75000"/>
                    <a:lumOff val="25000"/>
                  </a:schemeClr>
                </a:solidFill>
                <a:sym typeface="+mn-ea"/>
              </a:rPr>
              <a:t>#</a:t>
            </a:r>
            <a:r>
              <a:rPr lang="zh-CN" altLang="en-US" dirty="0">
                <a:solidFill>
                  <a:schemeClr val="tx1">
                    <a:lumMod val="75000"/>
                    <a:lumOff val="25000"/>
                  </a:schemeClr>
                </a:solidFill>
                <a:sym typeface="+mn-ea"/>
              </a:rPr>
              <a:t>把</a:t>
            </a:r>
            <a:r>
              <a:rPr lang="en-US" altLang="zh-CN" dirty="0">
                <a:solidFill>
                  <a:schemeClr val="tx1">
                    <a:lumMod val="75000"/>
                    <a:lumOff val="25000"/>
                  </a:schemeClr>
                </a:solidFill>
                <a:sym typeface="+mn-ea"/>
              </a:rPr>
              <a:t>csv</a:t>
            </a:r>
            <a:r>
              <a:rPr lang="zh-CN" altLang="en-US" dirty="0">
                <a:solidFill>
                  <a:schemeClr val="tx1">
                    <a:lumMod val="75000"/>
                    <a:lumOff val="25000"/>
                  </a:schemeClr>
                </a:solidFill>
                <a:sym typeface="+mn-ea"/>
              </a:rPr>
              <a:t>转换为事物数据 </a:t>
            </a:r>
            <a:endParaRPr lang="zh-CN" altLang="en-US" dirty="0">
              <a:solidFill>
                <a:schemeClr val="tx1">
                  <a:lumMod val="75000"/>
                  <a:lumOff val="25000"/>
                </a:schemeClr>
              </a:solidFill>
            </a:endParaRPr>
          </a:p>
          <a:p>
            <a:pPr indent="457200"/>
            <a:r>
              <a:rPr lang="en-US" altLang="zh-CN">
                <a:solidFill>
                  <a:schemeClr val="tx1">
                    <a:lumMod val="75000"/>
                    <a:lumOff val="25000"/>
                  </a:schemeClr>
                </a:solidFill>
              </a:rPr>
              <a:t>df =read.transactions("dvdtrans.csv",format="basket",sep=",",cols=c(1))</a:t>
            </a:r>
            <a:endParaRPr lang="en-US" altLang="zh-CN">
              <a:solidFill>
                <a:schemeClr val="tx1">
                  <a:lumMod val="75000"/>
                  <a:lumOff val="25000"/>
                </a:schemeClr>
              </a:solidFill>
            </a:endParaRPr>
          </a:p>
          <a:p>
            <a:pPr indent="457200"/>
            <a:r>
              <a:rPr lang="en-US" altLang="zh-CN">
                <a:solidFill>
                  <a:schemeClr val="tx1">
                    <a:lumMod val="75000"/>
                    <a:lumOff val="25000"/>
                  </a:schemeClr>
                </a:solidFill>
              </a:rPr>
              <a:t>#调用apriori算法</a:t>
            </a:r>
            <a:endParaRPr lang="en-US" altLang="zh-CN">
              <a:solidFill>
                <a:schemeClr val="tx1">
                  <a:lumMod val="75000"/>
                  <a:lumOff val="25000"/>
                </a:schemeClr>
              </a:solidFill>
            </a:endParaRPr>
          </a:p>
          <a:p>
            <a:pPr indent="457200"/>
            <a:r>
              <a:rPr lang="en-US" altLang="zh-CN">
                <a:solidFill>
                  <a:schemeClr val="tx1">
                    <a:lumMod val="75000"/>
                    <a:lumOff val="25000"/>
                  </a:schemeClr>
                </a:solidFill>
              </a:rPr>
              <a:t>rules &lt;- apriori(df, parameter =list(supp=0.1,conf=0.1,target="rules"))  </a:t>
            </a:r>
            <a:endParaRPr lang="en-US" altLang="zh-CN">
              <a:solidFill>
                <a:schemeClr val="tx1">
                  <a:lumMod val="75000"/>
                  <a:lumOff val="25000"/>
                </a:schemeClr>
              </a:solidFill>
            </a:endParaRPr>
          </a:p>
          <a:p>
            <a:pPr indent="457200"/>
            <a:r>
              <a:rPr lang="en-US" altLang="zh-CN">
                <a:solidFill>
                  <a:schemeClr val="tx1">
                    <a:lumMod val="75000"/>
                    <a:lumOff val="25000"/>
                  </a:schemeClr>
                </a:solidFill>
              </a:rPr>
              <a:t>rules       #显示规则数</a:t>
            </a:r>
            <a:endParaRPr lang="en-US" altLang="zh-CN">
              <a:solidFill>
                <a:schemeClr val="tx1">
                  <a:lumMod val="75000"/>
                  <a:lumOff val="25000"/>
                </a:schemeClr>
              </a:solidFill>
            </a:endParaRPr>
          </a:p>
          <a:p>
            <a:pPr indent="457200"/>
            <a:r>
              <a:rPr lang="en-US" altLang="zh-CN">
                <a:solidFill>
                  <a:schemeClr val="tx1">
                    <a:lumMod val="75000"/>
                    <a:lumOff val="25000"/>
                  </a:schemeClr>
                </a:solidFill>
              </a:rPr>
              <a:t>inspect(rules[1:length(rules)])  #查看规则</a:t>
            </a:r>
            <a:endParaRPr lang="en-US" altLang="zh-CN">
              <a:solidFill>
                <a:schemeClr val="tx1">
                  <a:lumMod val="75000"/>
                  <a:lumOff val="25000"/>
                </a:schemeClr>
              </a:solidFill>
            </a:endParaRPr>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902684" y="1169836"/>
              <a:ext cx="1338651" cy="521970"/>
            </a:xfrm>
            <a:prstGeom prst="rect">
              <a:avLst/>
            </a:prstGeom>
            <a:noFill/>
          </p:spPr>
          <p:txBody>
            <a:bodyPr wrap="none" rtlCol="0">
              <a:spAutoFit/>
            </a:bodyPr>
            <a:lstStyle/>
            <a:p>
              <a:pPr algn="ctr"/>
              <a:r>
                <a:rPr lang="zh-CN" altLang="en-US" sz="2800" dirty="0" smtClean="0">
                  <a:solidFill>
                    <a:srgbClr val="FFC000"/>
                  </a:solidFill>
                </a:rPr>
                <a:t>第10章 数据建模</a:t>
              </a:r>
              <a:endParaRPr lang="zh-CN" altLang="en-US" sz="2800" dirty="0">
                <a:solidFill>
                  <a:srgbClr val="FFC000"/>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18" name="组合 17"/>
          <p:cNvGrpSpPr/>
          <p:nvPr/>
        </p:nvGrpSpPr>
        <p:grpSpPr>
          <a:xfrm>
            <a:off x="1759614" y="4527846"/>
            <a:ext cx="5693410" cy="450850"/>
            <a:chOff x="1807265" y="2935089"/>
            <a:chExt cx="5693410" cy="450850"/>
          </a:xfrm>
          <a:solidFill>
            <a:srgbClr val="E6E6E6"/>
          </a:solidFill>
        </p:grpSpPr>
        <p:sp>
          <p:nvSpPr>
            <p:cNvPr id="19" name="圆角矩形 18"/>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20" name="矩形 19"/>
            <p:cNvSpPr/>
            <p:nvPr/>
          </p:nvSpPr>
          <p:spPr>
            <a:xfrm>
              <a:off x="1881814" y="2945869"/>
              <a:ext cx="1583690"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10.6 SVM</a:t>
              </a:r>
              <a:endParaRPr lang="zh-CN" altLang="en-US" sz="2100" spc="225" dirty="0" smtClean="0">
                <a:solidFill>
                  <a:schemeClr val="tx1">
                    <a:lumMod val="75000"/>
                    <a:lumOff val="25000"/>
                  </a:schemeClr>
                </a:solidFill>
              </a:endParaRPr>
            </a:p>
          </p:txBody>
        </p:sp>
      </p:grpSp>
      <p:grpSp>
        <p:nvGrpSpPr>
          <p:cNvPr id="21" name="组合 20"/>
          <p:cNvGrpSpPr/>
          <p:nvPr/>
        </p:nvGrpSpPr>
        <p:grpSpPr>
          <a:xfrm>
            <a:off x="1750089" y="5098076"/>
            <a:ext cx="5693410" cy="450850"/>
            <a:chOff x="1807265" y="2935089"/>
            <a:chExt cx="5693410" cy="450850"/>
          </a:xfrm>
          <a:solidFill>
            <a:srgbClr val="E6E6E6"/>
          </a:solidFill>
        </p:grpSpPr>
        <p:sp>
          <p:nvSpPr>
            <p:cNvPr id="22" name="圆角矩形 21"/>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23" name="矩形 22"/>
            <p:cNvSpPr/>
            <p:nvPr/>
          </p:nvSpPr>
          <p:spPr>
            <a:xfrm>
              <a:off x="1881814" y="2945869"/>
              <a:ext cx="2101215"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10.7 </a:t>
              </a:r>
              <a:r>
                <a:rPr lang="zh-CN" altLang="en-US" sz="2100" spc="225" dirty="0" smtClean="0">
                  <a:solidFill>
                    <a:schemeClr val="tx1">
                      <a:lumMod val="75000"/>
                      <a:lumOff val="25000"/>
                    </a:schemeClr>
                  </a:solidFill>
                </a:rPr>
                <a:t>线性</a:t>
              </a:r>
              <a:r>
                <a:rPr lang="zh-CN" altLang="en-US" sz="2100" spc="225" dirty="0" smtClean="0">
                  <a:solidFill>
                    <a:schemeClr val="tx1">
                      <a:lumMod val="75000"/>
                      <a:lumOff val="25000"/>
                    </a:schemeClr>
                  </a:solidFill>
                </a:rPr>
                <a:t>回归</a:t>
              </a:r>
              <a:endParaRPr lang="zh-CN" altLang="en-US" sz="2100" spc="225" dirty="0" smtClean="0">
                <a:solidFill>
                  <a:schemeClr val="tx1">
                    <a:lumMod val="75000"/>
                    <a:lumOff val="25000"/>
                  </a:schemeClr>
                </a:solidFill>
              </a:endParaRPr>
            </a:p>
          </p:txBody>
        </p:sp>
      </p:grpSp>
      <p:grpSp>
        <p:nvGrpSpPr>
          <p:cNvPr id="24" name="组合 23"/>
          <p:cNvGrpSpPr/>
          <p:nvPr/>
        </p:nvGrpSpPr>
        <p:grpSpPr>
          <a:xfrm>
            <a:off x="1750089" y="5642271"/>
            <a:ext cx="5693410" cy="450850"/>
            <a:chOff x="1807265" y="2935089"/>
            <a:chExt cx="5693410" cy="450850"/>
          </a:xfrm>
          <a:solidFill>
            <a:srgbClr val="E6E6E6"/>
          </a:solidFill>
        </p:grpSpPr>
        <p:sp>
          <p:nvSpPr>
            <p:cNvPr id="25" name="圆角矩形 24"/>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26" name="矩形 25"/>
            <p:cNvSpPr/>
            <p:nvPr/>
          </p:nvSpPr>
          <p:spPr>
            <a:xfrm>
              <a:off x="1881814" y="2945869"/>
              <a:ext cx="2101215"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10.8 </a:t>
              </a:r>
              <a:r>
                <a:rPr lang="zh-CN" altLang="en-US" sz="2100" spc="225" dirty="0" smtClean="0">
                  <a:solidFill>
                    <a:schemeClr val="tx1">
                      <a:lumMod val="75000"/>
                      <a:lumOff val="25000"/>
                    </a:schemeClr>
                  </a:solidFill>
                </a:rPr>
                <a:t>神经</a:t>
              </a:r>
              <a:r>
                <a:rPr lang="zh-CN" altLang="en-US" sz="2100" spc="225" dirty="0" smtClean="0">
                  <a:solidFill>
                    <a:schemeClr val="tx1">
                      <a:lumMod val="75000"/>
                      <a:lumOff val="25000"/>
                    </a:schemeClr>
                  </a:solidFill>
                </a:rPr>
                <a:t>网络</a:t>
              </a:r>
              <a:endParaRPr lang="zh-CN" altLang="en-US" sz="2100" spc="225" dirty="0" smtClean="0">
                <a:solidFill>
                  <a:schemeClr val="tx1">
                    <a:lumMod val="75000"/>
                    <a:lumOff val="25000"/>
                  </a:schemeClr>
                </a:solidFill>
              </a:endParaRPr>
            </a:p>
          </p:txBody>
        </p:sp>
      </p:grpSp>
      <p:grpSp>
        <p:nvGrpSpPr>
          <p:cNvPr id="29" name="组合 28"/>
          <p:cNvGrpSpPr/>
          <p:nvPr/>
        </p:nvGrpSpPr>
        <p:grpSpPr>
          <a:xfrm>
            <a:off x="1759614" y="1838706"/>
            <a:ext cx="5693399" cy="414020"/>
            <a:chOff x="1807265" y="2462595"/>
            <a:chExt cx="5693399" cy="414020"/>
          </a:xfrm>
          <a:solidFill>
            <a:srgbClr val="E6E6E6"/>
          </a:solidFill>
        </p:grpSpPr>
        <p:sp>
          <p:nvSpPr>
            <p:cNvPr id="30" name="圆角矩形 29"/>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31" name="矩形 30"/>
            <p:cNvSpPr/>
            <p:nvPr/>
          </p:nvSpPr>
          <p:spPr>
            <a:xfrm>
              <a:off x="1883286" y="2462595"/>
              <a:ext cx="2084070"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10.1 Rattle包</a:t>
              </a:r>
              <a:endParaRPr lang="en-US" altLang="zh-CN" sz="2100" spc="225" dirty="0" smtClean="0">
                <a:solidFill>
                  <a:schemeClr val="tx1">
                    <a:lumMod val="75000"/>
                    <a:lumOff val="25000"/>
                  </a:schemeClr>
                </a:solidFill>
              </a:endParaRPr>
            </a:p>
          </p:txBody>
        </p:sp>
      </p:grpSp>
      <p:grpSp>
        <p:nvGrpSpPr>
          <p:cNvPr id="68" name="组合 67"/>
          <p:cNvGrpSpPr/>
          <p:nvPr/>
        </p:nvGrpSpPr>
        <p:grpSpPr>
          <a:xfrm>
            <a:off x="1760249" y="2351066"/>
            <a:ext cx="5693410" cy="450850"/>
            <a:chOff x="1807265" y="2935089"/>
            <a:chExt cx="5693410" cy="450850"/>
          </a:xfrm>
          <a:solidFill>
            <a:srgbClr val="E6E6E6"/>
          </a:solidFill>
        </p:grpSpPr>
        <p:sp>
          <p:nvSpPr>
            <p:cNvPr id="49" name="圆角矩形 48"/>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50" name="矩形 49"/>
            <p:cNvSpPr/>
            <p:nvPr/>
          </p:nvSpPr>
          <p:spPr>
            <a:xfrm>
              <a:off x="1881814" y="2945869"/>
              <a:ext cx="2396490"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10.2 变量的类别</a:t>
              </a:r>
              <a:endParaRPr lang="zh-CN" altLang="en-US" sz="2100" spc="225" dirty="0" smtClean="0">
                <a:solidFill>
                  <a:schemeClr val="tx1">
                    <a:lumMod val="75000"/>
                    <a:lumOff val="25000"/>
                  </a:schemeClr>
                </a:solidFill>
                <a:sym typeface="+mn-ea"/>
              </a:endParaRPr>
            </a:p>
          </p:txBody>
        </p:sp>
      </p:grpSp>
      <p:grpSp>
        <p:nvGrpSpPr>
          <p:cNvPr id="33" name="组合 32"/>
          <p:cNvGrpSpPr/>
          <p:nvPr/>
        </p:nvGrpSpPr>
        <p:grpSpPr>
          <a:xfrm>
            <a:off x="1760249" y="2874941"/>
            <a:ext cx="5693410" cy="450850"/>
            <a:chOff x="1807265" y="2935089"/>
            <a:chExt cx="5693410" cy="450850"/>
          </a:xfrm>
          <a:solidFill>
            <a:srgbClr val="E6E6E6"/>
          </a:solidFill>
        </p:grpSpPr>
        <p:sp>
          <p:nvSpPr>
            <p:cNvPr id="34" name="圆角矩形 33"/>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37" name="矩形 36"/>
            <p:cNvSpPr/>
            <p:nvPr/>
          </p:nvSpPr>
          <p:spPr>
            <a:xfrm>
              <a:off x="1881814" y="2945869"/>
              <a:ext cx="2101215"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10.3 聚类分析</a:t>
              </a:r>
              <a:endParaRPr lang="zh-CN" altLang="en-US" sz="2100" spc="225" dirty="0" smtClean="0">
                <a:solidFill>
                  <a:schemeClr val="tx1">
                    <a:lumMod val="75000"/>
                    <a:lumOff val="25000"/>
                  </a:schemeClr>
                </a:solidFill>
              </a:endParaRPr>
            </a:p>
          </p:txBody>
        </p:sp>
      </p:grpSp>
      <p:grpSp>
        <p:nvGrpSpPr>
          <p:cNvPr id="69" name="组合 68"/>
          <p:cNvGrpSpPr/>
          <p:nvPr/>
        </p:nvGrpSpPr>
        <p:grpSpPr>
          <a:xfrm>
            <a:off x="1759614" y="3961326"/>
            <a:ext cx="5693410" cy="450865"/>
            <a:chOff x="1652960" y="2711068"/>
            <a:chExt cx="5693410" cy="450865"/>
          </a:xfrm>
          <a:solidFill>
            <a:srgbClr val="3D89BC"/>
          </a:solidFill>
        </p:grpSpPr>
        <p:sp>
          <p:nvSpPr>
            <p:cNvPr id="51" name="圆角矩形 50"/>
            <p:cNvSpPr/>
            <p:nvPr/>
          </p:nvSpPr>
          <p:spPr>
            <a:xfrm>
              <a:off x="1652960" y="2711083"/>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52" name="矩形 51"/>
            <p:cNvSpPr/>
            <p:nvPr/>
          </p:nvSpPr>
          <p:spPr>
            <a:xfrm>
              <a:off x="1734494" y="2711068"/>
              <a:ext cx="1805940" cy="414020"/>
            </a:xfrm>
            <a:prstGeom prst="rect">
              <a:avLst/>
            </a:prstGeom>
            <a:grpFill/>
          </p:spPr>
          <p:txBody>
            <a:bodyPr wrap="none">
              <a:spAutoFit/>
            </a:bodyPr>
            <a:p>
              <a:pPr algn="l"/>
              <a:r>
                <a:rPr lang="en-US" altLang="zh-CN" sz="2100" spc="225" dirty="0" smtClean="0">
                  <a:solidFill>
                    <a:schemeClr val="bg1"/>
                  </a:solidFill>
                </a:rPr>
                <a:t>10.5 </a:t>
              </a:r>
              <a:r>
                <a:rPr lang="zh-CN" altLang="en-US" sz="2100" spc="225" dirty="0" smtClean="0">
                  <a:solidFill>
                    <a:schemeClr val="bg1"/>
                  </a:solidFill>
                </a:rPr>
                <a:t>决策树</a:t>
              </a:r>
              <a:endParaRPr lang="zh-CN" altLang="en-US" sz="2100" spc="225" dirty="0" smtClean="0">
                <a:solidFill>
                  <a:schemeClr val="bg1"/>
                </a:solidFill>
              </a:endParaRPr>
            </a:p>
          </p:txBody>
        </p:sp>
      </p:grpSp>
      <p:grpSp>
        <p:nvGrpSpPr>
          <p:cNvPr id="15" name="组合 14"/>
          <p:cNvGrpSpPr/>
          <p:nvPr/>
        </p:nvGrpSpPr>
        <p:grpSpPr>
          <a:xfrm>
            <a:off x="1750089" y="3421041"/>
            <a:ext cx="5693410" cy="450850"/>
            <a:chOff x="1807265" y="2935089"/>
            <a:chExt cx="5693410" cy="450850"/>
          </a:xfrm>
          <a:solidFill>
            <a:srgbClr val="E6E6E6"/>
          </a:solidFill>
        </p:grpSpPr>
        <p:sp>
          <p:nvSpPr>
            <p:cNvPr id="16" name="圆角矩形 15"/>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17" name="矩形 16"/>
            <p:cNvSpPr/>
            <p:nvPr/>
          </p:nvSpPr>
          <p:spPr>
            <a:xfrm>
              <a:off x="1881814" y="2945869"/>
              <a:ext cx="2691765"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10.4 </a:t>
              </a:r>
              <a:r>
                <a:rPr lang="zh-CN" altLang="en-US" sz="2100" spc="225" dirty="0" smtClean="0">
                  <a:solidFill>
                    <a:schemeClr val="tx1">
                      <a:lumMod val="75000"/>
                      <a:lumOff val="25000"/>
                    </a:schemeClr>
                  </a:solidFill>
                </a:rPr>
                <a:t>关联规则</a:t>
              </a:r>
              <a:r>
                <a:rPr lang="zh-CN" altLang="en-US" sz="2100" spc="225" dirty="0" smtClean="0">
                  <a:solidFill>
                    <a:schemeClr val="tx1">
                      <a:lumMod val="75000"/>
                      <a:lumOff val="25000"/>
                    </a:schemeClr>
                  </a:solidFill>
                </a:rPr>
                <a:t>挖掘</a:t>
              </a:r>
              <a:endParaRPr lang="zh-CN" altLang="en-US" sz="2100" spc="225" dirty="0" smtClean="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10.5 </a:t>
            </a:r>
            <a:r>
              <a:rPr lang="zh-CN" altLang="en-US" sz="2100" b="1" spc="225" dirty="0" smtClean="0">
                <a:solidFill>
                  <a:prstClr val="white"/>
                </a:solidFill>
              </a:rPr>
              <a:t>决策树</a:t>
            </a:r>
            <a:endParaRPr lang="zh-CN" altLang="en-US" sz="2100" b="1" spc="225" dirty="0" smtClean="0">
              <a:solidFill>
                <a:prstClr val="white"/>
              </a:solidFill>
            </a:endParaRPr>
          </a:p>
        </p:txBody>
      </p:sp>
      <p:grpSp>
        <p:nvGrpSpPr>
          <p:cNvPr id="14" name="组合 13"/>
          <p:cNvGrpSpPr/>
          <p:nvPr/>
        </p:nvGrpSpPr>
        <p:grpSpPr>
          <a:xfrm>
            <a:off x="2336412" y="1102360"/>
            <a:ext cx="6741939" cy="3286760"/>
            <a:chOff x="0" y="0"/>
            <a:chExt cx="3331845" cy="3059099"/>
          </a:xfrm>
        </p:grpSpPr>
        <p:sp>
          <p:nvSpPr>
            <p:cNvPr id="22" name="文本框 225"/>
            <p:cNvSpPr txBox="1">
              <a:spLocks noChangeArrowheads="1"/>
            </p:cNvSpPr>
            <p:nvPr/>
          </p:nvSpPr>
          <p:spPr bwMode="auto">
            <a:xfrm>
              <a:off x="0" y="2194560"/>
              <a:ext cx="666750" cy="295275"/>
            </a:xfrm>
            <a:prstGeom prst="rect">
              <a:avLst/>
            </a:prstGeom>
            <a:solidFill>
              <a:srgbClr val="FFFFFF"/>
            </a:solidFill>
            <a:ln w="9525">
              <a:noFill/>
              <a:miter lim="800000"/>
            </a:ln>
          </p:spPr>
          <p:txBody>
            <a:bodyPr rot="0" vert="horz" wrap="square" lIns="91440" tIns="45720" rIns="91440" bIns="45720" anchor="t" anchorCtr="0" upright="1">
              <a:noAutofit/>
            </a:bodyPr>
            <a:p>
              <a:pPr algn="just">
                <a:spcAft>
                  <a:spcPts val="0"/>
                </a:spcAft>
              </a:pPr>
              <a:r>
                <a:rPr lang="zh-CN" sz="1050" kern="100">
                  <a:effectLst/>
                  <a:latin typeface="等线" panose="02010600030101010101" charset="-122"/>
                  <a:cs typeface="Times New Roman" panose="02020603050405020304"/>
                </a:rPr>
                <a:t>一般上</a:t>
              </a:r>
              <a:endParaRPr lang="zh-CN" sz="1050" kern="100">
                <a:effectLst/>
                <a:latin typeface="等线" panose="02010600030101010101" charset="-122"/>
                <a:cs typeface="Times New Roman" panose="02020603050405020304"/>
              </a:endParaRPr>
            </a:p>
          </p:txBody>
        </p:sp>
        <p:sp>
          <p:nvSpPr>
            <p:cNvPr id="23" name="文本框 224"/>
            <p:cNvSpPr txBox="1">
              <a:spLocks noChangeArrowheads="1"/>
            </p:cNvSpPr>
            <p:nvPr/>
          </p:nvSpPr>
          <p:spPr bwMode="auto">
            <a:xfrm>
              <a:off x="1184744" y="2194560"/>
              <a:ext cx="666750" cy="295275"/>
            </a:xfrm>
            <a:prstGeom prst="rect">
              <a:avLst/>
            </a:prstGeom>
            <a:solidFill>
              <a:srgbClr val="FFFFFF"/>
            </a:solidFill>
            <a:ln w="9525">
              <a:noFill/>
              <a:miter lim="800000"/>
            </a:ln>
          </p:spPr>
          <p:txBody>
            <a:bodyPr rot="0" vert="horz" wrap="square" lIns="91440" tIns="45720" rIns="91440" bIns="45720" anchor="t" anchorCtr="0" upright="1">
              <a:noAutofit/>
            </a:bodyPr>
            <a:p>
              <a:pPr algn="just">
                <a:spcAft>
                  <a:spcPts val="0"/>
                </a:spcAft>
              </a:pPr>
              <a:r>
                <a:rPr lang="zh-CN" sz="1050" kern="100">
                  <a:effectLst/>
                  <a:latin typeface="等线" panose="02010600030101010101" charset="-122"/>
                  <a:cs typeface="Times New Roman" panose="02020603050405020304"/>
                </a:rPr>
                <a:t>一般下</a:t>
              </a:r>
              <a:endParaRPr lang="zh-CN" sz="1050" kern="100">
                <a:effectLst/>
                <a:latin typeface="等线" panose="02010600030101010101" charset="-122"/>
                <a:cs typeface="Times New Roman" panose="02020603050405020304"/>
              </a:endParaRPr>
            </a:p>
          </p:txBody>
        </p:sp>
        <p:sp>
          <p:nvSpPr>
            <p:cNvPr id="24" name="文本框 220"/>
            <p:cNvSpPr txBox="1">
              <a:spLocks noChangeArrowheads="1"/>
            </p:cNvSpPr>
            <p:nvPr/>
          </p:nvSpPr>
          <p:spPr bwMode="auto">
            <a:xfrm>
              <a:off x="2560320" y="421419"/>
              <a:ext cx="771525" cy="295275"/>
            </a:xfrm>
            <a:prstGeom prst="rect">
              <a:avLst/>
            </a:prstGeom>
            <a:solidFill>
              <a:srgbClr val="FFFFFF"/>
            </a:solidFill>
            <a:ln w="9525">
              <a:noFill/>
              <a:miter lim="800000"/>
            </a:ln>
          </p:spPr>
          <p:txBody>
            <a:bodyPr rot="0" vert="horz" wrap="square" lIns="91440" tIns="45720" rIns="91440" bIns="45720" anchor="t" anchorCtr="0" upright="1">
              <a:noAutofit/>
            </a:bodyPr>
            <a:p>
              <a:pPr algn="just">
                <a:spcAft>
                  <a:spcPts val="0"/>
                </a:spcAft>
              </a:pPr>
              <a:r>
                <a:rPr lang="zh-CN" sz="1050" kern="100">
                  <a:effectLst/>
                  <a:latin typeface="等线" panose="02010600030101010101" charset="-122"/>
                  <a:cs typeface="Times New Roman" panose="02020603050405020304"/>
                </a:rPr>
                <a:t>不是北京</a:t>
              </a:r>
              <a:endParaRPr lang="zh-CN" sz="1050" kern="100">
                <a:effectLst/>
                <a:latin typeface="等线" panose="02010600030101010101" charset="-122"/>
                <a:cs typeface="Times New Roman" panose="02020603050405020304"/>
              </a:endParaRPr>
            </a:p>
          </p:txBody>
        </p:sp>
        <p:sp>
          <p:nvSpPr>
            <p:cNvPr id="25" name="流程图: 可选过程 24"/>
            <p:cNvSpPr>
              <a:spLocks noChangeArrowheads="1"/>
            </p:cNvSpPr>
            <p:nvPr/>
          </p:nvSpPr>
          <p:spPr bwMode="auto">
            <a:xfrm>
              <a:off x="1327867" y="898498"/>
              <a:ext cx="657225" cy="323850"/>
            </a:xfrm>
            <a:prstGeom prst="flowChartAlternateProcess">
              <a:avLst/>
            </a:prstGeom>
            <a:solidFill>
              <a:srgbClr val="FFFFFF"/>
            </a:solidFill>
            <a:ln w="9525">
              <a:solidFill>
                <a:srgbClr val="000000"/>
              </a:solidFill>
              <a:miter lim="800000"/>
            </a:ln>
          </p:spPr>
          <p:txBody>
            <a:bodyPr rot="0" vert="horz" wrap="square" lIns="91440" tIns="45720" rIns="91440" bIns="45720" anchor="t" anchorCtr="0" upright="1">
              <a:noAutofit/>
            </a:bodyPr>
            <a:p>
              <a:pPr algn="just">
                <a:spcAft>
                  <a:spcPts val="0"/>
                </a:spcAft>
              </a:pPr>
              <a:r>
                <a:rPr lang="zh-CN" sz="1050" kern="100">
                  <a:effectLst/>
                  <a:latin typeface="等线" panose="02010600030101010101" charset="-122"/>
                  <a:cs typeface="Times New Roman" panose="02020603050405020304"/>
                </a:rPr>
                <a:t>人脾气</a:t>
              </a:r>
              <a:endParaRPr lang="zh-CN" sz="1050" kern="100">
                <a:effectLst/>
                <a:latin typeface="等线" panose="02010600030101010101" charset="-122"/>
                <a:cs typeface="Times New Roman" panose="02020603050405020304"/>
              </a:endParaRPr>
            </a:p>
          </p:txBody>
        </p:sp>
        <p:cxnSp>
          <p:nvCxnSpPr>
            <p:cNvPr id="26" name="直接箭头连接符 25"/>
            <p:cNvCxnSpPr>
              <a:cxnSpLocks noChangeShapeType="1"/>
            </p:cNvCxnSpPr>
            <p:nvPr/>
          </p:nvCxnSpPr>
          <p:spPr bwMode="auto">
            <a:xfrm flipH="1">
              <a:off x="1749287" y="326004"/>
              <a:ext cx="514350" cy="571500"/>
            </a:xfrm>
            <a:prstGeom prst="straightConnector1">
              <a:avLst/>
            </a:prstGeom>
            <a:noFill/>
            <a:ln w="9525">
              <a:solidFill>
                <a:srgbClr val="000000"/>
              </a:solidFill>
              <a:round/>
              <a:tailEnd type="triangle" w="med" len="med"/>
            </a:ln>
          </p:spPr>
        </p:cxnSp>
        <p:cxnSp>
          <p:nvCxnSpPr>
            <p:cNvPr id="27" name="直接箭头连接符 26"/>
            <p:cNvCxnSpPr>
              <a:cxnSpLocks noChangeShapeType="1"/>
            </p:cNvCxnSpPr>
            <p:nvPr/>
          </p:nvCxnSpPr>
          <p:spPr bwMode="auto">
            <a:xfrm>
              <a:off x="2258170" y="326004"/>
              <a:ext cx="533400" cy="571500"/>
            </a:xfrm>
            <a:prstGeom prst="straightConnector1">
              <a:avLst/>
            </a:prstGeom>
            <a:noFill/>
            <a:ln w="9525">
              <a:solidFill>
                <a:srgbClr val="000000"/>
              </a:solidFill>
              <a:round/>
              <a:tailEnd type="triangle" w="med" len="med"/>
            </a:ln>
          </p:spPr>
        </p:cxnSp>
        <p:sp>
          <p:nvSpPr>
            <p:cNvPr id="28" name="文本框 214"/>
            <p:cNvSpPr txBox="1">
              <a:spLocks noChangeArrowheads="1"/>
            </p:cNvSpPr>
            <p:nvPr/>
          </p:nvSpPr>
          <p:spPr bwMode="auto">
            <a:xfrm>
              <a:off x="1240403" y="365760"/>
              <a:ext cx="666750" cy="295275"/>
            </a:xfrm>
            <a:prstGeom prst="rect">
              <a:avLst/>
            </a:prstGeom>
            <a:solidFill>
              <a:srgbClr val="FFFFFF"/>
            </a:solidFill>
            <a:ln w="9525">
              <a:noFill/>
              <a:miter lim="800000"/>
            </a:ln>
          </p:spPr>
          <p:txBody>
            <a:bodyPr rot="0" vert="horz" wrap="square" lIns="91440" tIns="45720" rIns="91440" bIns="45720" anchor="t" anchorCtr="0" upright="1">
              <a:noAutofit/>
            </a:bodyPr>
            <a:p>
              <a:pPr algn="just">
                <a:spcAft>
                  <a:spcPts val="0"/>
                </a:spcAft>
              </a:pPr>
              <a:r>
                <a:rPr lang="zh-CN" sz="1050" kern="100">
                  <a:effectLst/>
                  <a:latin typeface="等线" panose="02010600030101010101" charset="-122"/>
                  <a:cs typeface="Times New Roman" panose="02020603050405020304"/>
                </a:rPr>
                <a:t>是北京</a:t>
              </a:r>
              <a:endParaRPr lang="zh-CN" sz="1050" kern="100">
                <a:effectLst/>
                <a:latin typeface="等线" panose="02010600030101010101" charset="-122"/>
                <a:cs typeface="Times New Roman" panose="02020603050405020304"/>
              </a:endParaRPr>
            </a:p>
          </p:txBody>
        </p:sp>
        <p:sp>
          <p:nvSpPr>
            <p:cNvPr id="29" name="流程图: 可选过程 28"/>
            <p:cNvSpPr>
              <a:spLocks noChangeArrowheads="1"/>
            </p:cNvSpPr>
            <p:nvPr/>
          </p:nvSpPr>
          <p:spPr bwMode="auto">
            <a:xfrm>
              <a:off x="1908313" y="0"/>
              <a:ext cx="657225" cy="323850"/>
            </a:xfrm>
            <a:prstGeom prst="flowChartAlternateProcess">
              <a:avLst/>
            </a:prstGeom>
            <a:solidFill>
              <a:srgbClr val="FFFFFF"/>
            </a:solidFill>
            <a:ln w="9525">
              <a:solidFill>
                <a:srgbClr val="000000"/>
              </a:solidFill>
              <a:miter lim="800000"/>
            </a:ln>
          </p:spPr>
          <p:txBody>
            <a:bodyPr rot="0" vert="horz" wrap="square" lIns="91440" tIns="45720" rIns="91440" bIns="45720" anchor="t" anchorCtr="0" upright="1">
              <a:noAutofit/>
            </a:bodyPr>
            <a:p>
              <a:pPr algn="just">
                <a:spcAft>
                  <a:spcPts val="0"/>
                </a:spcAft>
              </a:pPr>
              <a:r>
                <a:rPr lang="zh-CN" sz="1050" kern="100">
                  <a:effectLst/>
                  <a:latin typeface="等线" panose="02010600030101010101" charset="-122"/>
                  <a:cs typeface="Times New Roman" panose="02020603050405020304"/>
                </a:rPr>
                <a:t>家住址</a:t>
              </a:r>
              <a:endParaRPr lang="zh-CN" sz="1050" kern="100">
                <a:effectLst/>
                <a:latin typeface="等线" panose="02010600030101010101" charset="-122"/>
                <a:cs typeface="Times New Roman" panose="02020603050405020304"/>
              </a:endParaRPr>
            </a:p>
          </p:txBody>
        </p:sp>
        <p:cxnSp>
          <p:nvCxnSpPr>
            <p:cNvPr id="30" name="直接箭头连接符 29"/>
            <p:cNvCxnSpPr>
              <a:cxnSpLocks noChangeShapeType="1"/>
            </p:cNvCxnSpPr>
            <p:nvPr/>
          </p:nvCxnSpPr>
          <p:spPr bwMode="auto">
            <a:xfrm flipH="1">
              <a:off x="1033669" y="1216550"/>
              <a:ext cx="514350" cy="571500"/>
            </a:xfrm>
            <a:prstGeom prst="straightConnector1">
              <a:avLst/>
            </a:prstGeom>
            <a:noFill/>
            <a:ln w="9525">
              <a:solidFill>
                <a:srgbClr val="000000"/>
              </a:solidFill>
              <a:round/>
              <a:tailEnd type="triangle" w="med" len="med"/>
            </a:ln>
          </p:spPr>
        </p:cxnSp>
        <p:cxnSp>
          <p:nvCxnSpPr>
            <p:cNvPr id="31" name="直接箭头连接符 30"/>
            <p:cNvCxnSpPr>
              <a:cxnSpLocks noChangeShapeType="1"/>
            </p:cNvCxnSpPr>
            <p:nvPr/>
          </p:nvCxnSpPr>
          <p:spPr bwMode="auto">
            <a:xfrm>
              <a:off x="1542553" y="1216550"/>
              <a:ext cx="438150" cy="571500"/>
            </a:xfrm>
            <a:prstGeom prst="straightConnector1">
              <a:avLst/>
            </a:prstGeom>
            <a:noFill/>
            <a:ln w="9525">
              <a:solidFill>
                <a:srgbClr val="000000"/>
              </a:solidFill>
              <a:round/>
              <a:tailEnd type="triangle" w="med" len="med"/>
            </a:ln>
          </p:spPr>
        </p:cxnSp>
        <p:sp>
          <p:nvSpPr>
            <p:cNvPr id="32" name="文本框 218"/>
            <p:cNvSpPr txBox="1">
              <a:spLocks noChangeArrowheads="1"/>
            </p:cNvSpPr>
            <p:nvPr/>
          </p:nvSpPr>
          <p:spPr bwMode="auto">
            <a:xfrm>
              <a:off x="1844702" y="1304014"/>
              <a:ext cx="666750" cy="295275"/>
            </a:xfrm>
            <a:prstGeom prst="rect">
              <a:avLst/>
            </a:prstGeom>
            <a:solidFill>
              <a:srgbClr val="FFFFFF"/>
            </a:solidFill>
            <a:ln w="9525">
              <a:noFill/>
              <a:miter lim="800000"/>
            </a:ln>
          </p:spPr>
          <p:txBody>
            <a:bodyPr rot="0" vert="horz" wrap="square" lIns="91440" tIns="45720" rIns="91440" bIns="45720" anchor="t" anchorCtr="0" upright="1">
              <a:noAutofit/>
            </a:bodyPr>
            <a:p>
              <a:pPr algn="just">
                <a:spcAft>
                  <a:spcPts val="0"/>
                </a:spcAft>
              </a:pPr>
              <a:r>
                <a:rPr lang="zh-CN" sz="1050" kern="100">
                  <a:effectLst/>
                  <a:latin typeface="等线" panose="02010600030101010101" charset="-122"/>
                  <a:cs typeface="Times New Roman" panose="02020603050405020304"/>
                </a:rPr>
                <a:t>不温柔</a:t>
              </a:r>
              <a:endParaRPr lang="zh-CN" sz="1050" kern="100">
                <a:effectLst/>
                <a:latin typeface="等线" panose="02010600030101010101" charset="-122"/>
                <a:cs typeface="Times New Roman" panose="02020603050405020304"/>
              </a:endParaRPr>
            </a:p>
          </p:txBody>
        </p:sp>
        <p:sp>
          <p:nvSpPr>
            <p:cNvPr id="33" name="文本框 219"/>
            <p:cNvSpPr txBox="1">
              <a:spLocks noChangeArrowheads="1"/>
            </p:cNvSpPr>
            <p:nvPr/>
          </p:nvSpPr>
          <p:spPr bwMode="auto">
            <a:xfrm>
              <a:off x="572493" y="1216550"/>
              <a:ext cx="666750" cy="295275"/>
            </a:xfrm>
            <a:prstGeom prst="rect">
              <a:avLst/>
            </a:prstGeom>
            <a:solidFill>
              <a:srgbClr val="FFFFFF"/>
            </a:solidFill>
            <a:ln w="9525">
              <a:noFill/>
              <a:miter lim="800000"/>
            </a:ln>
          </p:spPr>
          <p:txBody>
            <a:bodyPr rot="0" vert="horz" wrap="square" lIns="91440" tIns="45720" rIns="91440" bIns="45720" anchor="t" anchorCtr="0" upright="1">
              <a:noAutofit/>
            </a:bodyPr>
            <a:p>
              <a:pPr algn="just">
                <a:spcAft>
                  <a:spcPts val="0"/>
                </a:spcAft>
              </a:pPr>
              <a:r>
                <a:rPr lang="zh-CN" sz="1050" kern="100">
                  <a:effectLst/>
                  <a:latin typeface="等线" panose="02010600030101010101" charset="-122"/>
                  <a:cs typeface="Times New Roman" panose="02020603050405020304"/>
                </a:rPr>
                <a:t>温柔</a:t>
              </a:r>
              <a:endParaRPr lang="zh-CN" sz="1050" kern="100">
                <a:effectLst/>
                <a:latin typeface="等线" panose="02010600030101010101" charset="-122"/>
                <a:cs typeface="Times New Roman" panose="02020603050405020304"/>
              </a:endParaRPr>
            </a:p>
          </p:txBody>
        </p:sp>
        <p:sp>
          <p:nvSpPr>
            <p:cNvPr id="34" name="流程图: 可选过程 33"/>
            <p:cNvSpPr>
              <a:spLocks noChangeArrowheads="1"/>
            </p:cNvSpPr>
            <p:nvPr/>
          </p:nvSpPr>
          <p:spPr bwMode="auto">
            <a:xfrm>
              <a:off x="667909" y="1789044"/>
              <a:ext cx="657225" cy="323850"/>
            </a:xfrm>
            <a:prstGeom prst="flowChartAlternateProcess">
              <a:avLst/>
            </a:prstGeom>
            <a:solidFill>
              <a:srgbClr val="FFFFFF"/>
            </a:solidFill>
            <a:ln w="9525">
              <a:solidFill>
                <a:srgbClr val="000000"/>
              </a:solidFill>
              <a:miter lim="800000"/>
            </a:ln>
          </p:spPr>
          <p:txBody>
            <a:bodyPr rot="0" vert="horz" wrap="square" lIns="91440" tIns="45720" rIns="91440" bIns="45720" anchor="t" anchorCtr="0" upright="1">
              <a:noAutofit/>
            </a:bodyPr>
            <a:p>
              <a:pPr algn="just">
                <a:spcAft>
                  <a:spcPts val="0"/>
                </a:spcAft>
              </a:pPr>
              <a:r>
                <a:rPr lang="zh-CN" sz="1050" kern="100">
                  <a:effectLst/>
                  <a:latin typeface="等线" panose="02010600030101010101" charset="-122"/>
                  <a:cs typeface="Times New Roman" panose="02020603050405020304"/>
                </a:rPr>
                <a:t>长相</a:t>
              </a:r>
              <a:endParaRPr lang="zh-CN" sz="1050" kern="100">
                <a:effectLst/>
                <a:latin typeface="等线" panose="02010600030101010101" charset="-122"/>
                <a:cs typeface="Times New Roman" panose="02020603050405020304"/>
              </a:endParaRPr>
            </a:p>
          </p:txBody>
        </p:sp>
        <p:cxnSp>
          <p:nvCxnSpPr>
            <p:cNvPr id="35" name="直接箭头连接符 34"/>
            <p:cNvCxnSpPr>
              <a:cxnSpLocks noChangeShapeType="1"/>
            </p:cNvCxnSpPr>
            <p:nvPr/>
          </p:nvCxnSpPr>
          <p:spPr bwMode="auto">
            <a:xfrm flipH="1">
              <a:off x="413467" y="2115047"/>
              <a:ext cx="561975" cy="619125"/>
            </a:xfrm>
            <a:prstGeom prst="straightConnector1">
              <a:avLst/>
            </a:prstGeom>
            <a:noFill/>
            <a:ln w="9525">
              <a:solidFill>
                <a:srgbClr val="000000"/>
              </a:solidFill>
              <a:round/>
              <a:tailEnd type="triangle" w="med" len="med"/>
            </a:ln>
          </p:spPr>
        </p:cxnSp>
        <p:cxnSp>
          <p:nvCxnSpPr>
            <p:cNvPr id="36" name="直接箭头连接符 35"/>
            <p:cNvCxnSpPr>
              <a:cxnSpLocks noChangeShapeType="1"/>
            </p:cNvCxnSpPr>
            <p:nvPr/>
          </p:nvCxnSpPr>
          <p:spPr bwMode="auto">
            <a:xfrm>
              <a:off x="970059" y="2115047"/>
              <a:ext cx="352425" cy="619125"/>
            </a:xfrm>
            <a:prstGeom prst="straightConnector1">
              <a:avLst/>
            </a:prstGeom>
            <a:noFill/>
            <a:ln w="9525">
              <a:solidFill>
                <a:srgbClr val="000000"/>
              </a:solidFill>
              <a:round/>
              <a:tailEnd type="triangle" w="med" len="med"/>
            </a:ln>
          </p:spPr>
        </p:cxnSp>
        <p:sp>
          <p:nvSpPr>
            <p:cNvPr id="37" name="流程图: 可选过程 36"/>
            <p:cNvSpPr>
              <a:spLocks noChangeArrowheads="1"/>
            </p:cNvSpPr>
            <p:nvPr/>
          </p:nvSpPr>
          <p:spPr bwMode="auto">
            <a:xfrm>
              <a:off x="0" y="2735249"/>
              <a:ext cx="657225" cy="323850"/>
            </a:xfrm>
            <a:prstGeom prst="flowChartAlternateProcess">
              <a:avLst/>
            </a:prstGeom>
            <a:solidFill>
              <a:srgbClr val="FFFFFF"/>
            </a:solidFill>
            <a:ln w="9525">
              <a:solidFill>
                <a:srgbClr val="000000"/>
              </a:solidFill>
              <a:miter lim="800000"/>
            </a:ln>
          </p:spPr>
          <p:txBody>
            <a:bodyPr rot="0" vert="horz" wrap="square" lIns="91440" tIns="45720" rIns="91440" bIns="45720" anchor="t" anchorCtr="0" upright="1">
              <a:noAutofit/>
            </a:bodyPr>
            <a:p>
              <a:pPr algn="just">
                <a:spcAft>
                  <a:spcPts val="0"/>
                </a:spcAft>
              </a:pPr>
              <a:r>
                <a:rPr lang="zh-CN" sz="1050" kern="100">
                  <a:effectLst/>
                  <a:latin typeface="等线" panose="02010600030101010101" charset="-122"/>
                  <a:cs typeface="Times New Roman" panose="02020603050405020304"/>
                </a:rPr>
                <a:t>个头</a:t>
              </a:r>
              <a:endParaRPr lang="zh-CN" sz="1050" kern="100">
                <a:effectLst/>
                <a:latin typeface="等线" panose="02010600030101010101" charset="-122"/>
                <a:cs typeface="Times New Roman" panose="02020603050405020304"/>
              </a:endParaRPr>
            </a:p>
          </p:txBody>
        </p:sp>
      </p:grpSp>
      <p:grpSp>
        <p:nvGrpSpPr>
          <p:cNvPr id="38" name="组合 37"/>
          <p:cNvGrpSpPr/>
          <p:nvPr/>
        </p:nvGrpSpPr>
        <p:grpSpPr>
          <a:xfrm>
            <a:off x="1515861" y="4389120"/>
            <a:ext cx="2542539" cy="793114"/>
            <a:chOff x="0" y="0"/>
            <a:chExt cx="1907153" cy="793060"/>
          </a:xfrm>
        </p:grpSpPr>
        <p:sp>
          <p:nvSpPr>
            <p:cNvPr id="39" name="文本框 229"/>
            <p:cNvSpPr txBox="1">
              <a:spLocks noChangeArrowheads="1"/>
            </p:cNvSpPr>
            <p:nvPr/>
          </p:nvSpPr>
          <p:spPr bwMode="auto">
            <a:xfrm>
              <a:off x="1240403" y="127221"/>
              <a:ext cx="666750" cy="295275"/>
            </a:xfrm>
            <a:prstGeom prst="rect">
              <a:avLst/>
            </a:prstGeom>
            <a:solidFill>
              <a:srgbClr val="FFFFFF"/>
            </a:solidFill>
            <a:ln w="9525">
              <a:noFill/>
              <a:miter lim="800000"/>
            </a:ln>
          </p:spPr>
          <p:txBody>
            <a:bodyPr rot="0" vert="horz" wrap="square" lIns="91440" tIns="45720" rIns="91440" bIns="45720" anchor="t" anchorCtr="0" upright="1">
              <a:noAutofit/>
            </a:bodyPr>
            <a:p>
              <a:pPr algn="just">
                <a:spcAft>
                  <a:spcPts val="0"/>
                </a:spcAft>
              </a:pPr>
              <a:r>
                <a:rPr lang="zh-CN" sz="1050" kern="100">
                  <a:effectLst/>
                  <a:latin typeface="等线" panose="02010600030101010101" charset="-122"/>
                  <a:cs typeface="Times New Roman" panose="02020603050405020304"/>
                </a:rPr>
                <a:t>一般下</a:t>
              </a:r>
              <a:endParaRPr lang="zh-CN" sz="1050" kern="100">
                <a:effectLst/>
                <a:latin typeface="等线" panose="02010600030101010101" charset="-122"/>
                <a:cs typeface="Times New Roman" panose="02020603050405020304"/>
              </a:endParaRPr>
            </a:p>
          </p:txBody>
        </p:sp>
        <p:sp>
          <p:nvSpPr>
            <p:cNvPr id="40" name="椭圆 39"/>
            <p:cNvSpPr/>
            <p:nvPr/>
          </p:nvSpPr>
          <p:spPr>
            <a:xfrm>
              <a:off x="365760" y="516835"/>
              <a:ext cx="276225" cy="276225"/>
            </a:xfrm>
            <a:prstGeom prst="ellipse">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noAutofit/>
            </a:bodyPr>
            <a:p>
              <a:endParaRPr lang="zh-CN" altLang="en-US"/>
            </a:p>
          </p:txBody>
        </p:sp>
        <p:cxnSp>
          <p:nvCxnSpPr>
            <p:cNvPr id="41" name="直接箭头连接符 40"/>
            <p:cNvCxnSpPr>
              <a:cxnSpLocks noChangeShapeType="1"/>
            </p:cNvCxnSpPr>
            <p:nvPr/>
          </p:nvCxnSpPr>
          <p:spPr bwMode="auto">
            <a:xfrm flipH="1">
              <a:off x="453224" y="0"/>
              <a:ext cx="561975" cy="685800"/>
            </a:xfrm>
            <a:prstGeom prst="straightConnector1">
              <a:avLst/>
            </a:prstGeom>
            <a:noFill/>
            <a:ln w="9525">
              <a:solidFill>
                <a:srgbClr val="000000"/>
              </a:solidFill>
              <a:round/>
              <a:tailEnd type="triangle" w="med" len="med"/>
            </a:ln>
          </p:spPr>
        </p:cxnSp>
        <p:cxnSp>
          <p:nvCxnSpPr>
            <p:cNvPr id="42" name="直接箭头连接符 41"/>
            <p:cNvCxnSpPr>
              <a:cxnSpLocks noChangeShapeType="1"/>
            </p:cNvCxnSpPr>
            <p:nvPr/>
          </p:nvCxnSpPr>
          <p:spPr bwMode="auto">
            <a:xfrm>
              <a:off x="1009816" y="0"/>
              <a:ext cx="419100" cy="685800"/>
            </a:xfrm>
            <a:prstGeom prst="straightConnector1">
              <a:avLst/>
            </a:prstGeom>
            <a:noFill/>
            <a:ln w="9525">
              <a:solidFill>
                <a:srgbClr val="000000"/>
              </a:solidFill>
              <a:round/>
              <a:tailEnd type="triangle" w="med" len="med"/>
            </a:ln>
          </p:spPr>
        </p:cxnSp>
        <p:sp>
          <p:nvSpPr>
            <p:cNvPr id="43" name="文本框 230"/>
            <p:cNvSpPr txBox="1">
              <a:spLocks noChangeArrowheads="1"/>
            </p:cNvSpPr>
            <p:nvPr/>
          </p:nvSpPr>
          <p:spPr bwMode="auto">
            <a:xfrm>
              <a:off x="0" y="79513"/>
              <a:ext cx="666750" cy="295275"/>
            </a:xfrm>
            <a:prstGeom prst="rect">
              <a:avLst/>
            </a:prstGeom>
            <a:solidFill>
              <a:srgbClr val="FFFFFF"/>
            </a:solidFill>
            <a:ln w="9525">
              <a:noFill/>
              <a:miter lim="800000"/>
            </a:ln>
          </p:spPr>
          <p:txBody>
            <a:bodyPr rot="0" vert="horz" wrap="square" lIns="91440" tIns="45720" rIns="91440" bIns="45720" anchor="t" anchorCtr="0" upright="1">
              <a:noAutofit/>
            </a:bodyPr>
            <a:p>
              <a:pPr algn="just">
                <a:spcAft>
                  <a:spcPts val="0"/>
                </a:spcAft>
              </a:pPr>
              <a:r>
                <a:rPr lang="zh-CN" sz="1050" kern="100">
                  <a:effectLst/>
                  <a:latin typeface="等线" panose="02010600030101010101" charset="-122"/>
                  <a:cs typeface="Times New Roman" panose="02020603050405020304"/>
                </a:rPr>
                <a:t>一般上</a:t>
              </a:r>
              <a:endParaRPr lang="zh-CN" sz="1050" kern="100">
                <a:effectLst/>
                <a:latin typeface="等线" panose="02010600030101010101" charset="-122"/>
                <a:cs typeface="Times New Roman" panose="02020603050405020304"/>
              </a:endParaRPr>
            </a:p>
          </p:txBody>
        </p:sp>
      </p:gr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a:sym typeface="+mn-ea"/>
              </a:rPr>
              <a:t>建立“是否打球”决策树模型</a:t>
            </a:r>
            <a:endParaRPr lang="en-US" altLang="zh-CN" sz="2000"/>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10.5 </a:t>
            </a:r>
            <a:r>
              <a:rPr lang="zh-CN" altLang="en-US" sz="2100" b="1" spc="225" dirty="0" smtClean="0">
                <a:solidFill>
                  <a:prstClr val="white"/>
                </a:solidFill>
              </a:rPr>
              <a:t>决策树</a:t>
            </a:r>
            <a:endParaRPr lang="zh-CN" altLang="en-US" sz="2100" b="1" spc="225" dirty="0" smtClean="0">
              <a:solidFill>
                <a:prstClr val="white"/>
              </a:solidFill>
            </a:endParaRPr>
          </a:p>
        </p:txBody>
      </p:sp>
      <p:graphicFrame>
        <p:nvGraphicFramePr>
          <p:cNvPr id="59395" name="Group 3"/>
          <p:cNvGraphicFramePr>
            <a:graphicFrameLocks noGrp="1"/>
          </p:cNvGraphicFramePr>
          <p:nvPr>
            <p:custDataLst>
              <p:tags r:id="rId1"/>
            </p:custDataLst>
          </p:nvPr>
        </p:nvGraphicFramePr>
        <p:xfrm>
          <a:off x="1116965" y="1547495"/>
          <a:ext cx="7188200" cy="4634865"/>
        </p:xfrm>
        <a:graphic>
          <a:graphicData uri="http://schemas.openxmlformats.org/drawingml/2006/table">
            <a:tbl>
              <a:tblPr>
                <a:tableStyleId>{35758FB7-9AC5-4552-8A53-C91805E547FA}</a:tableStyleId>
              </a:tblPr>
              <a:tblGrid>
                <a:gridCol w="902970"/>
                <a:gridCol w="1212215"/>
                <a:gridCol w="1431925"/>
                <a:gridCol w="1369060"/>
                <a:gridCol w="1089025"/>
                <a:gridCol w="1183005"/>
              </a:tblGrid>
              <a:tr h="320040">
                <a:tc>
                  <a:txBody>
                    <a:bodyPr/>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编号</a:t>
                      </a:r>
                      <a:endParaRPr kumimoji="0" lang="zh-CN" altLang="en-US" sz="1400" u="none" strike="noStrike" cap="none" normalizeH="0" baseline="0" smtClean="0">
                        <a:ln w="6350">
                          <a:noFill/>
                        </a:ln>
                        <a:effectLst/>
                      </a:endParaRPr>
                    </a:p>
                  </a:txBody>
                  <a:tcPr horzOverflow="overflow"/>
                </a:tc>
                <a:tc>
                  <a:txBody>
                    <a:bodyPr/>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天气</a:t>
                      </a:r>
                      <a:endParaRPr kumimoji="0" lang="zh-CN" altLang="en-US" sz="1400" u="none" strike="noStrike" cap="none" normalizeH="0" baseline="0" smtClean="0">
                        <a:ln w="6350">
                          <a:noFill/>
                        </a:ln>
                        <a:effectLst/>
                      </a:endParaRPr>
                    </a:p>
                  </a:txBody>
                  <a:tcPr horzOverflow="overflow"/>
                </a:tc>
                <a:tc>
                  <a:txBody>
                    <a:bodyPr/>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温度</a:t>
                      </a:r>
                      <a:endParaRPr kumimoji="0" lang="zh-CN" altLang="en-US" sz="1400" u="none" strike="noStrike" cap="none" normalizeH="0" baseline="0" smtClean="0">
                        <a:ln w="6350">
                          <a:noFill/>
                        </a:ln>
                        <a:effectLst/>
                      </a:endParaRPr>
                    </a:p>
                  </a:txBody>
                  <a:tcPr horzOverflow="overflow"/>
                </a:tc>
                <a:tc>
                  <a:txBody>
                    <a:bodyPr/>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湿度</a:t>
                      </a:r>
                      <a:endParaRPr kumimoji="0" lang="zh-CN" altLang="en-US" sz="1400" u="none" strike="noStrike" cap="none" normalizeH="0" baseline="0" smtClean="0">
                        <a:ln w="6350">
                          <a:noFill/>
                        </a:ln>
                        <a:effectLst/>
                      </a:endParaRPr>
                    </a:p>
                  </a:txBody>
                  <a:tcPr horzOverflow="overflow"/>
                </a:tc>
                <a:tc>
                  <a:txBody>
                    <a:bodyPr/>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风</a:t>
                      </a:r>
                      <a:endParaRPr kumimoji="0" lang="zh-CN" altLang="en-US" sz="1400" u="none" strike="noStrike" cap="none" normalizeH="0" baseline="0" smtClean="0">
                        <a:ln w="6350">
                          <a:noFill/>
                        </a:ln>
                        <a:effectLst/>
                      </a:endParaRPr>
                    </a:p>
                  </a:txBody>
                  <a:tcPr horzOverflow="overflow"/>
                </a:tc>
                <a:tc>
                  <a:txBody>
                    <a:bodyPr/>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是否去打球</a:t>
                      </a:r>
                      <a:endParaRPr kumimoji="0" lang="zh-CN" altLang="en-US" sz="1400" u="none" strike="noStrike" cap="none" normalizeH="0" baseline="0" smtClean="0">
                        <a:ln w="6350">
                          <a:noFill/>
                        </a:ln>
                        <a:effectLst/>
                      </a:endParaRPr>
                    </a:p>
                  </a:txBody>
                  <a:tcPr horzOverflow="overflow"/>
                </a:tc>
              </a:tr>
              <a:tr h="304800">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altLang="zh-CN" sz="1400" u="none" strike="noStrike" cap="none" normalizeH="0" baseline="0" smtClean="0">
                          <a:ln w="6350">
                            <a:noFill/>
                          </a:ln>
                          <a:effectLst/>
                        </a:rPr>
                        <a:t>1</a:t>
                      </a:r>
                      <a:endParaRPr kumimoji="0" lang="en-US" altLang="zh-CN"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晴天</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炎热</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高</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弱</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不去</a:t>
                      </a:r>
                      <a:endParaRPr kumimoji="0" lang="zh-CN" altLang="en-US" sz="1400" u="none" strike="noStrike" cap="none" normalizeH="0" baseline="0" smtClean="0">
                        <a:ln w="6350">
                          <a:noFill/>
                        </a:ln>
                        <a:effectLst/>
                      </a:endParaRPr>
                    </a:p>
                  </a:txBody>
                  <a:tcPr horzOverflow="overflow"/>
                </a:tc>
              </a:tr>
              <a:tr h="304800">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altLang="zh-CN" sz="1400" u="none" strike="noStrike" cap="none" normalizeH="0" baseline="0" smtClean="0">
                          <a:ln w="6350">
                            <a:noFill/>
                          </a:ln>
                          <a:effectLst/>
                        </a:rPr>
                        <a:t>2</a:t>
                      </a:r>
                      <a:endParaRPr kumimoji="0" lang="en-US" altLang="zh-CN"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晴天</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炎热</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高</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强</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不去</a:t>
                      </a:r>
                      <a:endParaRPr kumimoji="0" lang="zh-CN" altLang="en-US" sz="1400" u="none" strike="noStrike" cap="none" normalizeH="0" baseline="0" smtClean="0">
                        <a:ln w="6350">
                          <a:noFill/>
                        </a:ln>
                        <a:effectLst/>
                      </a:endParaRPr>
                    </a:p>
                  </a:txBody>
                  <a:tcPr horzOverflow="overflow"/>
                </a:tc>
              </a:tr>
              <a:tr h="320040">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altLang="zh-CN" sz="1400" u="none" strike="noStrike" cap="none" normalizeH="0" baseline="0" smtClean="0">
                          <a:ln w="6350">
                            <a:noFill/>
                          </a:ln>
                          <a:effectLst/>
                        </a:rPr>
                        <a:t>3</a:t>
                      </a:r>
                      <a:endParaRPr kumimoji="0" lang="en-US" altLang="zh-CN"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阴天</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炎热</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高</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弱</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去</a:t>
                      </a:r>
                      <a:endParaRPr kumimoji="0" lang="zh-CN" altLang="en-US" sz="1400" u="none" strike="noStrike" cap="none" normalizeH="0" baseline="0" smtClean="0">
                        <a:ln w="6350">
                          <a:noFill/>
                        </a:ln>
                        <a:effectLst/>
                      </a:endParaRPr>
                    </a:p>
                  </a:txBody>
                  <a:tcPr horzOverflow="overflow"/>
                </a:tc>
              </a:tr>
              <a:tr h="307340">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altLang="zh-CN" sz="1400" u="none" strike="noStrike" cap="none" normalizeH="0" baseline="0" smtClean="0">
                          <a:ln w="6350">
                            <a:noFill/>
                          </a:ln>
                          <a:effectLst/>
                        </a:rPr>
                        <a:t>4</a:t>
                      </a:r>
                      <a:endParaRPr kumimoji="0" lang="en-US" altLang="zh-CN"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下雨</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适中</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高</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弱</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去</a:t>
                      </a:r>
                      <a:endParaRPr kumimoji="0" lang="zh-CN" altLang="en-US" sz="1400" u="none" strike="noStrike" cap="none" normalizeH="0" baseline="0" smtClean="0">
                        <a:ln w="6350">
                          <a:noFill/>
                        </a:ln>
                        <a:effectLst/>
                      </a:endParaRPr>
                    </a:p>
                  </a:txBody>
                  <a:tcPr horzOverflow="overflow"/>
                </a:tc>
              </a:tr>
              <a:tr h="319405">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altLang="zh-CN" sz="1400" u="none" strike="noStrike" cap="none" normalizeH="0" baseline="0" smtClean="0">
                          <a:ln w="6350">
                            <a:noFill/>
                          </a:ln>
                          <a:effectLst/>
                        </a:rPr>
                        <a:t>5</a:t>
                      </a:r>
                      <a:endParaRPr kumimoji="0" lang="en-US" altLang="zh-CN"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下雨</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寒冷</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正常</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弱</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去</a:t>
                      </a:r>
                      <a:endParaRPr kumimoji="0" lang="zh-CN" altLang="en-US" sz="1400" u="none" strike="noStrike" cap="none" normalizeH="0" baseline="0" smtClean="0">
                        <a:ln w="6350">
                          <a:noFill/>
                        </a:ln>
                        <a:effectLst/>
                      </a:endParaRPr>
                    </a:p>
                  </a:txBody>
                  <a:tcPr horzOverflow="overflow"/>
                </a:tc>
              </a:tr>
              <a:tr h="320040">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altLang="zh-CN" sz="1400" u="none" strike="noStrike" cap="none" normalizeH="0" baseline="0" smtClean="0">
                          <a:ln w="6350">
                            <a:noFill/>
                          </a:ln>
                          <a:effectLst/>
                        </a:rPr>
                        <a:t>6</a:t>
                      </a:r>
                      <a:endParaRPr kumimoji="0" lang="en-US" altLang="zh-CN"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下雨</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寒冷</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正常</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强</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不去</a:t>
                      </a:r>
                      <a:endParaRPr kumimoji="0" lang="zh-CN" altLang="en-US" sz="1400" u="none" strike="noStrike" cap="none" normalizeH="0" baseline="0" smtClean="0">
                        <a:ln w="6350">
                          <a:noFill/>
                        </a:ln>
                        <a:effectLst/>
                      </a:endParaRPr>
                    </a:p>
                  </a:txBody>
                  <a:tcPr horzOverflow="overflow"/>
                </a:tc>
              </a:tr>
              <a:tr h="304800">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altLang="zh-CN" sz="1400" u="none" strike="noStrike" cap="none" normalizeH="0" baseline="0" smtClean="0">
                          <a:ln w="6350">
                            <a:noFill/>
                          </a:ln>
                          <a:effectLst/>
                        </a:rPr>
                        <a:t>7</a:t>
                      </a:r>
                      <a:endParaRPr kumimoji="0" lang="en-US" altLang="zh-CN"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阴天</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寒冷</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正常</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强</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去</a:t>
                      </a:r>
                      <a:endParaRPr kumimoji="0" lang="zh-CN" altLang="en-US" sz="1400" u="none" strike="noStrike" cap="none" normalizeH="0" baseline="0" smtClean="0">
                        <a:ln w="6350">
                          <a:noFill/>
                        </a:ln>
                        <a:effectLst/>
                      </a:endParaRPr>
                    </a:p>
                  </a:txBody>
                  <a:tcPr horzOverflow="overflow"/>
                </a:tc>
              </a:tr>
              <a:tr h="304800">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altLang="zh-CN" sz="1400" u="none" strike="noStrike" cap="none" normalizeH="0" baseline="0" smtClean="0">
                          <a:ln w="6350">
                            <a:noFill/>
                          </a:ln>
                          <a:effectLst/>
                        </a:rPr>
                        <a:t>8</a:t>
                      </a:r>
                      <a:endParaRPr kumimoji="0" lang="en-US" altLang="zh-CN"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晴天</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适中</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高</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弱</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不去</a:t>
                      </a:r>
                      <a:endParaRPr kumimoji="0" lang="zh-CN" altLang="en-US" sz="1400" u="none" strike="noStrike" cap="none" normalizeH="0" baseline="0" smtClean="0">
                        <a:ln w="6350">
                          <a:noFill/>
                        </a:ln>
                        <a:effectLst/>
                      </a:endParaRPr>
                    </a:p>
                  </a:txBody>
                  <a:tcPr horzOverflow="overflow"/>
                </a:tc>
              </a:tr>
              <a:tr h="304800">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altLang="zh-CN" sz="1400" u="none" strike="noStrike" cap="none" normalizeH="0" baseline="0" smtClean="0">
                          <a:ln w="6350">
                            <a:noFill/>
                          </a:ln>
                          <a:effectLst/>
                        </a:rPr>
                        <a:t>9</a:t>
                      </a:r>
                      <a:endParaRPr kumimoji="0" lang="en-US" altLang="zh-CN"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晴天</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寒冷</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正常</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弱</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去</a:t>
                      </a:r>
                      <a:endParaRPr kumimoji="0" lang="zh-CN" altLang="en-US" sz="1400" u="none" strike="noStrike" cap="none" normalizeH="0" baseline="0" smtClean="0">
                        <a:ln w="6350">
                          <a:noFill/>
                        </a:ln>
                        <a:effectLst/>
                      </a:endParaRPr>
                    </a:p>
                  </a:txBody>
                  <a:tcPr horzOverflow="overflow"/>
                </a:tc>
              </a:tr>
              <a:tr h="304800">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altLang="zh-CN" sz="1400" u="none" strike="noStrike" cap="none" normalizeH="0" baseline="0" smtClean="0">
                          <a:ln w="6350">
                            <a:noFill/>
                          </a:ln>
                          <a:effectLst/>
                        </a:rPr>
                        <a:t>10</a:t>
                      </a:r>
                      <a:endParaRPr kumimoji="0" lang="en-US" altLang="zh-CN"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下雨</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适中</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正常</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弱</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去</a:t>
                      </a:r>
                      <a:endParaRPr kumimoji="0" lang="zh-CN" altLang="en-US" sz="1400" u="none" strike="noStrike" cap="none" normalizeH="0" baseline="0" smtClean="0">
                        <a:ln w="6350">
                          <a:noFill/>
                        </a:ln>
                        <a:effectLst/>
                      </a:endParaRPr>
                    </a:p>
                  </a:txBody>
                  <a:tcPr horzOverflow="overflow"/>
                </a:tc>
              </a:tr>
              <a:tr h="304800">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altLang="zh-CN" sz="1400" u="none" strike="noStrike" cap="none" normalizeH="0" baseline="0" smtClean="0">
                          <a:ln w="6350">
                            <a:noFill/>
                          </a:ln>
                          <a:effectLst/>
                        </a:rPr>
                        <a:t>11</a:t>
                      </a:r>
                      <a:endParaRPr kumimoji="0" lang="en-US" altLang="zh-CN"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晴天</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适中</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正常</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强</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去</a:t>
                      </a:r>
                      <a:endParaRPr kumimoji="0" lang="zh-CN" altLang="en-US" sz="1400" u="none" strike="noStrike" cap="none" normalizeH="0" baseline="0" smtClean="0">
                        <a:ln w="6350">
                          <a:noFill/>
                        </a:ln>
                        <a:effectLst/>
                      </a:endParaRPr>
                    </a:p>
                  </a:txBody>
                  <a:tcPr horzOverflow="overflow"/>
                </a:tc>
              </a:tr>
              <a:tr h="304800">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altLang="zh-CN" sz="1400" u="none" strike="noStrike" cap="none" normalizeH="0" baseline="0" smtClean="0">
                          <a:ln w="6350">
                            <a:noFill/>
                          </a:ln>
                          <a:effectLst/>
                        </a:rPr>
                        <a:t>12</a:t>
                      </a:r>
                      <a:endParaRPr kumimoji="0" lang="en-US" altLang="zh-CN"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阴天</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适中</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高</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强</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去</a:t>
                      </a:r>
                      <a:endParaRPr kumimoji="0" lang="zh-CN" altLang="en-US" sz="1400" u="none" strike="noStrike" cap="none" normalizeH="0" baseline="0" smtClean="0">
                        <a:ln w="6350">
                          <a:noFill/>
                        </a:ln>
                        <a:effectLst/>
                      </a:endParaRPr>
                    </a:p>
                  </a:txBody>
                  <a:tcPr horzOverflow="overflow"/>
                </a:tc>
              </a:tr>
              <a:tr h="304800">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altLang="zh-CN" sz="1400" u="none" strike="noStrike" cap="none" normalizeH="0" baseline="0" smtClean="0">
                          <a:ln w="6350">
                            <a:noFill/>
                          </a:ln>
                          <a:effectLst/>
                        </a:rPr>
                        <a:t>13</a:t>
                      </a:r>
                      <a:endParaRPr kumimoji="0" lang="en-US" altLang="zh-CN"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阴天</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炎热</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正常</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弱</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去</a:t>
                      </a:r>
                      <a:endParaRPr kumimoji="0" lang="zh-CN" altLang="en-US" sz="1400" u="none" strike="noStrike" cap="none" normalizeH="0" baseline="0" smtClean="0">
                        <a:ln w="6350">
                          <a:noFill/>
                        </a:ln>
                        <a:effectLst/>
                      </a:endParaRPr>
                    </a:p>
                  </a:txBody>
                  <a:tcPr horzOverflow="overflow"/>
                </a:tc>
              </a:tr>
              <a:tr h="304800">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altLang="zh-CN" sz="1400" u="none" strike="noStrike" cap="none" normalizeH="0" baseline="0" smtClean="0">
                          <a:ln w="6350">
                            <a:noFill/>
                          </a:ln>
                          <a:effectLst/>
                        </a:rPr>
                        <a:t>14</a:t>
                      </a:r>
                      <a:endParaRPr kumimoji="0" lang="en-US" altLang="zh-CN"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下雨</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适中</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高</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强</a:t>
                      </a:r>
                      <a:endParaRPr kumimoji="0" lang="zh-CN" altLang="en-US" sz="1400" u="none" strike="noStrike" cap="none" normalizeH="0" baseline="0" smtClean="0">
                        <a:ln w="6350">
                          <a:noFill/>
                        </a:ln>
                        <a:effectLst/>
                      </a:endParaRPr>
                    </a:p>
                  </a:txBody>
                  <a:tcPr horzOverflow="overflow"/>
                </a:tc>
                <a:tc>
                  <a:txBody>
                    <a:bodyPr/>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u="none" strike="noStrike" cap="none" normalizeH="0" baseline="0" smtClean="0">
                          <a:ln w="6350">
                            <a:noFill/>
                          </a:ln>
                          <a:effectLst/>
                        </a:rPr>
                        <a:t>不去</a:t>
                      </a:r>
                      <a:endParaRPr kumimoji="0" lang="zh-CN" altLang="en-US" sz="1400" u="none" strike="noStrike" cap="none" normalizeH="0" baseline="0" smtClean="0">
                        <a:ln w="6350">
                          <a:noFill/>
                        </a:ln>
                        <a:effectLst/>
                      </a:endParaRPr>
                    </a:p>
                  </a:txBody>
                  <a:tcPr horzOverflow="overflow"/>
                </a:tc>
              </a:tr>
            </a:tbl>
          </a:graphicData>
        </a:graphic>
      </p:graphicFrame>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a:sym typeface="+mn-ea"/>
              </a:rPr>
              <a:t>建立“是否打球”决策树模型</a:t>
            </a:r>
            <a:endParaRPr lang="en-US" altLang="zh-CN" sz="2000"/>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10.5 </a:t>
            </a:r>
            <a:r>
              <a:rPr lang="zh-CN" altLang="en-US" sz="2100" b="1" spc="225" dirty="0" smtClean="0">
                <a:solidFill>
                  <a:prstClr val="white"/>
                </a:solidFill>
              </a:rPr>
              <a:t>决策树</a:t>
            </a:r>
            <a:endParaRPr lang="zh-CN" altLang="en-US" sz="2100" b="1" spc="225" dirty="0" smtClean="0">
              <a:solidFill>
                <a:prstClr val="white"/>
              </a:solidFill>
            </a:endParaRPr>
          </a:p>
        </p:txBody>
      </p:sp>
      <p:graphicFrame>
        <p:nvGraphicFramePr>
          <p:cNvPr id="2" name="对象 1"/>
          <p:cNvGraphicFramePr/>
          <p:nvPr/>
        </p:nvGraphicFramePr>
        <p:xfrm>
          <a:off x="866140" y="1619885"/>
          <a:ext cx="7044055" cy="3994150"/>
        </p:xfrm>
        <a:graphic>
          <a:graphicData uri="http://schemas.openxmlformats.org/presentationml/2006/ole">
            <mc:AlternateContent xmlns:mc="http://schemas.openxmlformats.org/markup-compatibility/2006">
              <mc:Choice xmlns:v="urn:schemas-microsoft-com:vml" Requires="v">
                <p:oleObj spid="_x0000_s6" name="" r:id="rId1" imgW="6848475" imgH="3343275" progId="Paint.Picture">
                  <p:embed/>
                </p:oleObj>
              </mc:Choice>
              <mc:Fallback>
                <p:oleObj name="" r:id="rId1" imgW="6848475" imgH="3343275" progId="Paint.Picture">
                  <p:embed/>
                  <p:pic>
                    <p:nvPicPr>
                      <p:cNvPr id="0" name="图片 5"/>
                      <p:cNvPicPr/>
                      <p:nvPr/>
                    </p:nvPicPr>
                    <p:blipFill>
                      <a:blip r:embed="rId2"/>
                      <a:stretch>
                        <a:fillRect/>
                      </a:stretch>
                    </p:blipFill>
                    <p:spPr>
                      <a:xfrm>
                        <a:off x="866140" y="1619885"/>
                        <a:ext cx="7044055" cy="3994150"/>
                      </a:xfrm>
                      <a:prstGeom prst="rect">
                        <a:avLst/>
                      </a:prstGeom>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10.1 Rattle包</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8" name="文本占位符 7"/>
          <p:cNvSpPr>
            <a:spLocks noGrp="1"/>
          </p:cNvSpPr>
          <p:nvPr>
            <p:ph type="body" sz="quarter" idx="13"/>
          </p:nvPr>
        </p:nvSpPr>
        <p:spPr/>
        <p:txBody>
          <a:bodyPr>
            <a:normAutofit/>
          </a:bodyPr>
          <a:p>
            <a:r>
              <a:rPr lang="en-US" altLang="zh-CN" sz="2000" dirty="0" smtClean="0"/>
              <a:t>Data</a:t>
            </a:r>
            <a:r>
              <a:rPr lang="zh-CN" altLang="en-US" sz="2000" dirty="0" smtClean="0"/>
              <a:t>选项卡</a:t>
            </a:r>
            <a:endParaRPr lang="zh-CN" altLang="en-US" sz="2000" dirty="0" smtClean="0"/>
          </a:p>
        </p:txBody>
      </p:sp>
      <p:sp>
        <p:nvSpPr>
          <p:cNvPr id="100" name="文本框 99"/>
          <p:cNvSpPr txBox="1"/>
          <p:nvPr/>
        </p:nvSpPr>
        <p:spPr>
          <a:xfrm>
            <a:off x="852170" y="4394200"/>
            <a:ext cx="6497955" cy="1322070"/>
          </a:xfrm>
          <a:prstGeom prst="rect">
            <a:avLst/>
          </a:prstGeom>
          <a:noFill/>
          <a:ln w="9525">
            <a:noFill/>
          </a:ln>
        </p:spPr>
        <p:txBody>
          <a:bodyPr wrap="square">
            <a:spAutoFit/>
          </a:bodyPr>
          <a:p>
            <a:pPr indent="266700"/>
            <a:r>
              <a:rPr lang="zh-CN" sz="2000" b="0">
                <a:solidFill>
                  <a:srgbClr val="333333"/>
                </a:solidFill>
                <a:latin typeface="Arial" panose="020B0604020202020204" pitchFamily="34" charset="0"/>
                <a:ea typeface="宋体" panose="02010600030101010101" pitchFamily="2" charset="-122"/>
              </a:rPr>
              <a:t>（</a:t>
            </a:r>
            <a:r>
              <a:rPr lang="en-US" altLang="zh-CN" sz="2000" b="0">
                <a:solidFill>
                  <a:srgbClr val="333333"/>
                </a:solidFill>
                <a:latin typeface="Arial" panose="020B0604020202020204" pitchFamily="34" charset="0"/>
                <a:ea typeface="宋体" panose="02010600030101010101" pitchFamily="2" charset="-122"/>
              </a:rPr>
              <a:t>1</a:t>
            </a:r>
            <a:r>
              <a:rPr lang="zh-CN" altLang="en-US" sz="2000" b="0">
                <a:solidFill>
                  <a:srgbClr val="333333"/>
                </a:solidFill>
                <a:latin typeface="Arial" panose="020B0604020202020204" pitchFamily="34" charset="0"/>
                <a:ea typeface="宋体" panose="02010600030101010101" pitchFamily="2" charset="-122"/>
              </a:rPr>
              <a:t>）</a:t>
            </a:r>
            <a:r>
              <a:rPr lang="zh-CN" sz="2000" b="0">
                <a:solidFill>
                  <a:srgbClr val="333333"/>
                </a:solidFill>
                <a:latin typeface="Arial" panose="020B0604020202020204" pitchFamily="34" charset="0"/>
                <a:ea typeface="宋体" panose="02010600030101010101" pitchFamily="2" charset="-122"/>
              </a:rPr>
              <a:t>选择数据源</a:t>
            </a:r>
            <a:endParaRPr lang="zh-CN" sz="2000" b="0">
              <a:solidFill>
                <a:srgbClr val="333333"/>
              </a:solidFill>
              <a:latin typeface="Arial" panose="020B0604020202020204" pitchFamily="34" charset="0"/>
              <a:ea typeface="宋体" panose="02010600030101010101" pitchFamily="2" charset="-122"/>
            </a:endParaRPr>
          </a:p>
          <a:p>
            <a:pPr indent="266700"/>
            <a:r>
              <a:rPr lang="zh-CN" altLang="en-US" sz="2000"/>
              <a:t>（</a:t>
            </a:r>
            <a:r>
              <a:rPr lang="en-US" altLang="zh-CN" sz="2000"/>
              <a:t>2</a:t>
            </a:r>
            <a:r>
              <a:rPr lang="zh-CN" altLang="en-US" sz="2000"/>
              <a:t>）选择数据集</a:t>
            </a:r>
            <a:endParaRPr lang="zh-CN" altLang="en-US" sz="2000"/>
          </a:p>
          <a:p>
            <a:pPr indent="266700"/>
            <a:r>
              <a:rPr lang="zh-CN" altLang="en-US" sz="2000"/>
              <a:t>（</a:t>
            </a:r>
            <a:r>
              <a:rPr lang="en-US" altLang="zh-CN" sz="2000"/>
              <a:t>3</a:t>
            </a:r>
            <a:r>
              <a:rPr lang="zh-CN" altLang="en-US" sz="2000"/>
              <a:t>）设置数据集划分比例</a:t>
            </a:r>
            <a:endParaRPr lang="zh-CN" altLang="en-US" sz="2000"/>
          </a:p>
          <a:p>
            <a:pPr indent="266700"/>
            <a:r>
              <a:rPr lang="zh-CN" altLang="en-US" sz="2000"/>
              <a:t>（</a:t>
            </a:r>
            <a:r>
              <a:rPr lang="en-US" altLang="zh-CN" sz="2000"/>
              <a:t>4</a:t>
            </a:r>
            <a:r>
              <a:rPr lang="zh-CN" altLang="en-US" sz="2000"/>
              <a:t>）点击</a:t>
            </a:r>
            <a:r>
              <a:rPr lang="en-US" altLang="zh-CN" sz="2000"/>
              <a:t>“</a:t>
            </a:r>
            <a:r>
              <a:rPr lang="zh-CN" altLang="en-US" sz="2000"/>
              <a:t>执行</a:t>
            </a:r>
            <a:r>
              <a:rPr lang="en-US" altLang="zh-CN" sz="2000"/>
              <a:t>”</a:t>
            </a:r>
            <a:r>
              <a:rPr lang="zh-CN" altLang="en-US" sz="2000"/>
              <a:t>按钮，导入数据</a:t>
            </a:r>
            <a:endParaRPr lang="zh-CN" altLang="en-US" sz="2000"/>
          </a:p>
        </p:txBody>
      </p:sp>
      <p:graphicFrame>
        <p:nvGraphicFramePr>
          <p:cNvPr id="2" name="对象 1"/>
          <p:cNvGraphicFramePr/>
          <p:nvPr/>
        </p:nvGraphicFramePr>
        <p:xfrm>
          <a:off x="1033780" y="1437640"/>
          <a:ext cx="6797040" cy="2811780"/>
        </p:xfrm>
        <a:graphic>
          <a:graphicData uri="http://schemas.openxmlformats.org/presentationml/2006/ole">
            <mc:AlternateContent xmlns:mc="http://schemas.openxmlformats.org/markup-compatibility/2006">
              <mc:Choice xmlns:v="urn:schemas-microsoft-com:vml" Requires="v">
                <p:oleObj spid="_x0000_s3" name="" r:id="rId1" imgW="6791325" imgH="2809875" progId="Paint.Picture">
                  <p:embed/>
                </p:oleObj>
              </mc:Choice>
              <mc:Fallback>
                <p:oleObj name="" r:id="rId1" imgW="6791325" imgH="2809875" progId="Paint.Picture">
                  <p:embed/>
                  <p:pic>
                    <p:nvPicPr>
                      <p:cNvPr id="0" name="图片 5"/>
                      <p:cNvPicPr/>
                      <p:nvPr/>
                    </p:nvPicPr>
                    <p:blipFill>
                      <a:blip r:embed="rId2"/>
                      <a:stretch>
                        <a:fillRect/>
                      </a:stretch>
                    </p:blipFill>
                    <p:spPr>
                      <a:xfrm>
                        <a:off x="1033780" y="1437640"/>
                        <a:ext cx="6797040" cy="2811780"/>
                      </a:xfrm>
                      <a:prstGeom prst="rect">
                        <a:avLst/>
                      </a:prstGeom>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a:sym typeface="+mn-ea"/>
              </a:rPr>
              <a:t>建立“是否打球”决策树模型</a:t>
            </a:r>
            <a:endParaRPr lang="en-US" altLang="zh-CN" sz="2000"/>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10.5 </a:t>
            </a:r>
            <a:r>
              <a:rPr lang="zh-CN" altLang="en-US" sz="2100" b="1" spc="225" dirty="0" smtClean="0">
                <a:solidFill>
                  <a:prstClr val="white"/>
                </a:solidFill>
              </a:rPr>
              <a:t>决策树</a:t>
            </a:r>
            <a:endParaRPr lang="zh-CN" altLang="en-US" sz="2100" b="1" spc="225" dirty="0" smtClean="0">
              <a:solidFill>
                <a:prstClr val="white"/>
              </a:solidFill>
            </a:endParaRPr>
          </a:p>
        </p:txBody>
      </p:sp>
      <p:graphicFrame>
        <p:nvGraphicFramePr>
          <p:cNvPr id="3" name="对象 2"/>
          <p:cNvGraphicFramePr/>
          <p:nvPr/>
        </p:nvGraphicFramePr>
        <p:xfrm>
          <a:off x="1243330" y="1619885"/>
          <a:ext cx="6657340" cy="4152900"/>
        </p:xfrm>
        <a:graphic>
          <a:graphicData uri="http://schemas.openxmlformats.org/presentationml/2006/ole">
            <mc:AlternateContent xmlns:mc="http://schemas.openxmlformats.org/markup-compatibility/2006">
              <mc:Choice xmlns:v="urn:schemas-microsoft-com:vml" Requires="v">
                <p:oleObj spid="_x0000_s4" name="" r:id="rId1" imgW="6115050" imgH="3514725" progId="Paint.Picture">
                  <p:embed/>
                </p:oleObj>
              </mc:Choice>
              <mc:Fallback>
                <p:oleObj name="" r:id="rId1" imgW="6115050" imgH="3514725" progId="Paint.Picture">
                  <p:embed/>
                  <p:pic>
                    <p:nvPicPr>
                      <p:cNvPr id="0" name="图片 3"/>
                      <p:cNvPicPr/>
                      <p:nvPr/>
                    </p:nvPicPr>
                    <p:blipFill>
                      <a:blip r:embed="rId2"/>
                      <a:stretch>
                        <a:fillRect/>
                      </a:stretch>
                    </p:blipFill>
                    <p:spPr>
                      <a:xfrm>
                        <a:off x="1243330" y="1619885"/>
                        <a:ext cx="6657340" cy="4152900"/>
                      </a:xfrm>
                      <a:prstGeom prst="rect">
                        <a:avLst/>
                      </a:prstGeom>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a:sym typeface="+mn-ea"/>
              </a:rPr>
              <a:t>建立“是否打球”决策树模型</a:t>
            </a:r>
            <a:endParaRPr lang="en-US" altLang="zh-CN" sz="2000"/>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10.5 </a:t>
            </a:r>
            <a:r>
              <a:rPr lang="zh-CN" altLang="en-US" sz="2100" b="1" spc="225" dirty="0" smtClean="0">
                <a:solidFill>
                  <a:prstClr val="white"/>
                </a:solidFill>
              </a:rPr>
              <a:t>决策树</a:t>
            </a:r>
            <a:endParaRPr lang="zh-CN" altLang="en-US" sz="2100" b="1" spc="225" dirty="0" smtClean="0">
              <a:solidFill>
                <a:prstClr val="white"/>
              </a:solidFill>
            </a:endParaRPr>
          </a:p>
        </p:txBody>
      </p:sp>
      <p:sp>
        <p:nvSpPr>
          <p:cNvPr id="9219" name="文本框 480263"/>
          <p:cNvSpPr txBox="1"/>
          <p:nvPr/>
        </p:nvSpPr>
        <p:spPr>
          <a:xfrm>
            <a:off x="1167130" y="1619885"/>
            <a:ext cx="6809740" cy="3784600"/>
          </a:xfrm>
          <a:prstGeom prst="rect">
            <a:avLst/>
          </a:prstGeom>
          <a:noFill/>
          <a:ln w="9525">
            <a:noFill/>
          </a:ln>
        </p:spPr>
        <p:txBody>
          <a:bodyPr wrap="square">
            <a:spAutoFit/>
          </a:bodyPr>
          <a:lstStyle>
            <a:lvl1pPr marL="457200" indent="-457200" algn="l" rtl="0" eaLnBrk="0" fontAlgn="base" hangingPunct="0">
              <a:spcBef>
                <a:spcPct val="20000"/>
              </a:spcBef>
              <a:spcAft>
                <a:spcPct val="0"/>
              </a:spcAft>
              <a:buClr>
                <a:srgbClr val="A50021"/>
              </a:buClr>
              <a:buSzPct val="75000"/>
              <a:buFont typeface="Wingdings" panose="05000000000000000000" pitchFamily="2" charset="2"/>
              <a:buChar char="n"/>
              <a:defRPr sz="3200" kern="1200">
                <a:solidFill>
                  <a:schemeClr val="tx1"/>
                </a:solidFill>
                <a:latin typeface="+mn-lt"/>
                <a:ea typeface="+mn-ea"/>
                <a:cs typeface="+mn-cs"/>
              </a:defRPr>
            </a:lvl1pPr>
            <a:lvl2pPr marL="1027430" lvl="1" indent="-455930" algn="l" rtl="0" eaLnBrk="0" fontAlgn="base" hangingPunct="0">
              <a:spcBef>
                <a:spcPct val="20000"/>
              </a:spcBef>
              <a:spcAft>
                <a:spcPct val="0"/>
              </a:spcAft>
              <a:buClr>
                <a:schemeClr val="accent2"/>
              </a:buClr>
              <a:buSzPct val="75000"/>
              <a:buFont typeface="Wingdings" panose="05000000000000000000" pitchFamily="2" charset="2"/>
              <a:buChar char="n"/>
              <a:defRPr sz="2800" kern="1200">
                <a:solidFill>
                  <a:schemeClr val="tx1"/>
                </a:solidFill>
                <a:latin typeface="+mn-lt"/>
                <a:ea typeface="+mn-ea"/>
                <a:cs typeface="+mn-cs"/>
              </a:defRPr>
            </a:lvl2pPr>
            <a:lvl3pPr marL="1370330" lvl="2" indent="-228600" algn="l" rtl="0" eaLnBrk="0" fontAlgn="base" hangingPunct="0">
              <a:spcBef>
                <a:spcPct val="20000"/>
              </a:spcBef>
              <a:spcAft>
                <a:spcPct val="0"/>
              </a:spcAft>
              <a:buClr>
                <a:srgbClr val="666699"/>
              </a:buClr>
              <a:buSzPct val="70000"/>
              <a:buFont typeface="Wingdings" panose="05000000000000000000" pitchFamily="2" charset="2"/>
              <a:buChar char="n"/>
              <a:defRPr sz="2400" kern="1200">
                <a:solidFill>
                  <a:schemeClr val="tx1"/>
                </a:solidFill>
                <a:latin typeface="+mn-lt"/>
                <a:ea typeface="+mn-ea"/>
                <a:cs typeface="+mn-cs"/>
              </a:defRPr>
            </a:lvl3pPr>
            <a:lvl4pPr marL="1713230" lvl="3" indent="-228600" algn="l" rtl="0" eaLnBrk="0" fontAlgn="base" hangingPunct="0">
              <a:spcBef>
                <a:spcPct val="20000"/>
              </a:spcBef>
              <a:spcAft>
                <a:spcPct val="0"/>
              </a:spcAft>
              <a:buSzPct val="60000"/>
              <a:buFont typeface="Wingdings" panose="05000000000000000000" pitchFamily="2" charset="2"/>
              <a:buChar char="n"/>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lr>
                <a:schemeClr val="hlink"/>
              </a:buClr>
              <a:buSzPct val="55000"/>
              <a:buFont typeface="Wingdings" panose="05000000000000000000" pitchFamily="2" charset="2"/>
              <a:buChar char="n"/>
              <a:defRPr sz="2000" kern="1200">
                <a:solidFill>
                  <a:schemeClr val="tx1"/>
                </a:solidFill>
                <a:latin typeface="+mn-lt"/>
                <a:ea typeface="+mn-ea"/>
                <a:cs typeface="+mn-cs"/>
              </a:defRPr>
            </a:lvl5pPr>
          </a:lstStyle>
          <a:p>
            <a:pPr marL="0" lvl="0" indent="0" eaLnBrk="1" hangingPunct="1">
              <a:spcBef>
                <a:spcPct val="50000"/>
              </a:spcBef>
              <a:buClrTx/>
              <a:buSzTx/>
              <a:buFont typeface="Arial" panose="020B0604020202020204" pitchFamily="34" charset="0"/>
              <a:buNone/>
            </a:pPr>
            <a:r>
              <a:rPr lang="en-US" altLang="zh-CN" sz="2400" dirty="0">
                <a:solidFill>
                  <a:schemeClr val="tx1"/>
                </a:solidFill>
              </a:rPr>
              <a:t> </a:t>
            </a:r>
            <a:r>
              <a:rPr lang="zh-CN" altLang="en-US" sz="2400" dirty="0">
                <a:solidFill>
                  <a:schemeClr val="tx1"/>
                </a:solidFill>
              </a:rPr>
              <a:t>从例子中可看出：</a:t>
            </a:r>
            <a:endParaRPr lang="zh-CN" altLang="en-US" sz="2400" dirty="0">
              <a:solidFill>
                <a:schemeClr val="tx1"/>
              </a:solidFill>
            </a:endParaRPr>
          </a:p>
          <a:p>
            <a:pPr marL="0" lvl="0" indent="0" eaLnBrk="1" hangingPunct="1">
              <a:spcBef>
                <a:spcPct val="50000"/>
              </a:spcBef>
              <a:buClrTx/>
              <a:buSzTx/>
              <a:buFont typeface="Arial" panose="020B0604020202020204" pitchFamily="34" charset="0"/>
              <a:buNone/>
            </a:pPr>
            <a:r>
              <a:rPr lang="zh-CN" altLang="en-US" sz="2400" dirty="0">
                <a:solidFill>
                  <a:schemeClr val="tx1"/>
                </a:solidFill>
              </a:rPr>
              <a:t>      （1）属性的顺序影响决策规则繁简。</a:t>
            </a:r>
            <a:endParaRPr lang="zh-CN" altLang="en-US" sz="2400" dirty="0">
              <a:solidFill>
                <a:schemeClr val="tx1"/>
              </a:solidFill>
            </a:endParaRPr>
          </a:p>
          <a:p>
            <a:pPr marL="0" lvl="0" indent="0" eaLnBrk="1" hangingPunct="1">
              <a:spcBef>
                <a:spcPct val="50000"/>
              </a:spcBef>
              <a:buClrTx/>
              <a:buSzTx/>
              <a:buFont typeface="Arial" panose="020B0604020202020204" pitchFamily="34" charset="0"/>
              <a:buNone/>
            </a:pPr>
            <a:r>
              <a:rPr lang="zh-CN" altLang="en-US" sz="2400" dirty="0">
                <a:solidFill>
                  <a:schemeClr val="tx1"/>
                </a:solidFill>
              </a:rPr>
              <a:t>      （</a:t>
            </a:r>
            <a:r>
              <a:rPr lang="en-US" altLang="zh-CN" sz="2400" dirty="0">
                <a:solidFill>
                  <a:schemeClr val="tx1"/>
                </a:solidFill>
              </a:rPr>
              <a:t>2</a:t>
            </a:r>
            <a:r>
              <a:rPr lang="zh-CN" altLang="en-US" sz="2400" dirty="0">
                <a:solidFill>
                  <a:schemeClr val="tx1"/>
                </a:solidFill>
              </a:rPr>
              <a:t>）节点（测试属性）</a:t>
            </a:r>
            <a:endParaRPr lang="zh-CN" altLang="en-US" sz="2400" dirty="0">
              <a:solidFill>
                <a:schemeClr val="tx1"/>
              </a:solidFill>
            </a:endParaRPr>
          </a:p>
          <a:p>
            <a:pPr marL="0" lvl="0" indent="0" eaLnBrk="1" hangingPunct="1">
              <a:spcBef>
                <a:spcPct val="50000"/>
              </a:spcBef>
              <a:buClrTx/>
              <a:buSzTx/>
              <a:buFont typeface="Arial" panose="020B0604020202020204" pitchFamily="34" charset="0"/>
              <a:buNone/>
            </a:pPr>
            <a:r>
              <a:rPr lang="zh-CN" altLang="en-US" sz="2400" dirty="0">
                <a:solidFill>
                  <a:schemeClr val="tx1"/>
                </a:solidFill>
              </a:rPr>
              <a:t>      （</a:t>
            </a:r>
            <a:r>
              <a:rPr lang="en-US" altLang="zh-CN" sz="2400" dirty="0">
                <a:solidFill>
                  <a:schemeClr val="tx1"/>
                </a:solidFill>
              </a:rPr>
              <a:t>3</a:t>
            </a:r>
            <a:r>
              <a:rPr lang="zh-CN" altLang="en-US" sz="2400" dirty="0">
                <a:solidFill>
                  <a:schemeClr val="tx1"/>
                </a:solidFill>
              </a:rPr>
              <a:t>）叶子节点（最终预测）</a:t>
            </a:r>
            <a:endParaRPr lang="zh-CN" altLang="en-US" sz="2400" dirty="0">
              <a:solidFill>
                <a:schemeClr val="tx1"/>
              </a:solidFill>
            </a:endParaRPr>
          </a:p>
          <a:p>
            <a:pPr marL="0" lvl="0" indent="0" eaLnBrk="1" hangingPunct="1">
              <a:spcBef>
                <a:spcPct val="50000"/>
              </a:spcBef>
              <a:buClrTx/>
              <a:buSzTx/>
              <a:buFont typeface="Arial" panose="020B0604020202020204" pitchFamily="34" charset="0"/>
              <a:buNone/>
            </a:pPr>
            <a:r>
              <a:rPr lang="zh-CN" altLang="en-US" sz="2400" dirty="0">
                <a:solidFill>
                  <a:schemeClr val="tx1"/>
                </a:solidFill>
              </a:rPr>
              <a:t>      （</a:t>
            </a:r>
            <a:r>
              <a:rPr lang="en-US" altLang="zh-CN" sz="2400" dirty="0">
                <a:solidFill>
                  <a:schemeClr val="tx1"/>
                </a:solidFill>
              </a:rPr>
              <a:t>4</a:t>
            </a:r>
            <a:r>
              <a:rPr lang="zh-CN" altLang="en-US" sz="2400" dirty="0">
                <a:solidFill>
                  <a:schemeClr val="tx1"/>
                </a:solidFill>
              </a:rPr>
              <a:t>）分支（属性的可选数值）</a:t>
            </a:r>
            <a:endParaRPr lang="zh-CN" altLang="en-US" sz="2400" dirty="0">
              <a:solidFill>
                <a:schemeClr val="tx1"/>
              </a:solidFill>
            </a:endParaRPr>
          </a:p>
          <a:p>
            <a:pPr marL="0" lvl="0" indent="0" eaLnBrk="1" hangingPunct="1">
              <a:spcBef>
                <a:spcPct val="50000"/>
              </a:spcBef>
              <a:buClrTx/>
              <a:buSzTx/>
              <a:buFont typeface="Arial" panose="020B0604020202020204" pitchFamily="34" charset="0"/>
              <a:buNone/>
            </a:pPr>
            <a:r>
              <a:rPr lang="zh-CN" altLang="en-US" sz="2400" dirty="0">
                <a:solidFill>
                  <a:schemeClr val="tx1"/>
                </a:solidFill>
              </a:rPr>
              <a:t>      （</a:t>
            </a:r>
            <a:r>
              <a:rPr lang="en-US" altLang="zh-CN" sz="2400" dirty="0">
                <a:solidFill>
                  <a:schemeClr val="tx1"/>
                </a:solidFill>
              </a:rPr>
              <a:t>5</a:t>
            </a:r>
            <a:r>
              <a:rPr lang="zh-CN" altLang="en-US" sz="2400" dirty="0">
                <a:solidFill>
                  <a:schemeClr val="tx1"/>
                </a:solidFill>
              </a:rPr>
              <a:t>） 纯度：节点样本数属于同一类的程度</a:t>
            </a:r>
            <a:endParaRPr lang="zh-CN" altLang="en-US" sz="2400" dirty="0">
              <a:solidFill>
                <a:schemeClr val="tx1"/>
              </a:solidFill>
            </a:endParaRPr>
          </a:p>
          <a:p>
            <a:pPr marL="0" lvl="0" indent="0" eaLnBrk="1" hangingPunct="1">
              <a:spcBef>
                <a:spcPct val="50000"/>
              </a:spcBef>
              <a:buClrTx/>
              <a:buSzTx/>
              <a:buFont typeface="Arial" panose="020B0604020202020204" pitchFamily="34" charset="0"/>
              <a:buNone/>
            </a:pPr>
            <a:r>
              <a:rPr lang="zh-CN" altLang="en-US" sz="2400" dirty="0">
                <a:solidFill>
                  <a:schemeClr val="tx1"/>
                </a:solidFill>
              </a:rPr>
              <a:t>      </a:t>
            </a:r>
            <a:endParaRPr lang="zh-CN" altLang="en-US" sz="2400" dirty="0">
              <a:solidFill>
                <a:schemeClr val="tx1"/>
              </a:solidFill>
            </a:endParaRPr>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a:sym typeface="+mn-ea"/>
              </a:rPr>
              <a:t>ID3</a:t>
            </a:r>
            <a:r>
              <a:rPr lang="zh-CN" altLang="en-US" sz="2000">
                <a:sym typeface="+mn-ea"/>
              </a:rPr>
              <a:t>算法</a:t>
            </a:r>
            <a:endParaRPr lang="zh-CN" altLang="en-US" sz="2000">
              <a:sym typeface="+mn-ea"/>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10.5 </a:t>
            </a:r>
            <a:r>
              <a:rPr lang="zh-CN" altLang="en-US" sz="2100" b="1" spc="225" dirty="0" smtClean="0">
                <a:solidFill>
                  <a:prstClr val="white"/>
                </a:solidFill>
              </a:rPr>
              <a:t>决策树</a:t>
            </a:r>
            <a:endParaRPr lang="zh-CN" altLang="en-US" sz="2100" b="1" spc="225" dirty="0" smtClean="0">
              <a:solidFill>
                <a:prstClr val="white"/>
              </a:solidFill>
            </a:endParaRPr>
          </a:p>
        </p:txBody>
      </p:sp>
      <p:sp>
        <p:nvSpPr>
          <p:cNvPr id="2" name="TextBox 1"/>
          <p:cNvSpPr txBox="1"/>
          <p:nvPr/>
        </p:nvSpPr>
        <p:spPr>
          <a:xfrm>
            <a:off x="405130" y="1856740"/>
            <a:ext cx="8214995" cy="3553460"/>
          </a:xfrm>
          <a:prstGeom prst="rect">
            <a:avLst/>
          </a:prstGeom>
          <a:noFill/>
        </p:spPr>
        <p:txBody>
          <a:bodyPr wrap="square" rtlCol="0">
            <a:spAutoFit/>
          </a:bodyPr>
          <a:p>
            <a:pPr marL="0" lvl="0" indent="0" eaLnBrk="1" hangingPunct="1">
              <a:spcBef>
                <a:spcPct val="0"/>
              </a:spcBef>
              <a:buClrTx/>
              <a:buFontTx/>
              <a:buNone/>
            </a:pPr>
            <a:r>
              <a:rPr lang="en-US" altLang="zh-CN" b="1" i="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node</a:t>
            </a:r>
            <a:r>
              <a:rPr lang="en-US" altLang="zh-CN" b="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 root </a:t>
            </a:r>
            <a:endParaRPr lang="en-US" altLang="zh-CN" b="1"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lvl="0" indent="0" eaLnBrk="1" hangingPunct="1">
              <a:spcBef>
                <a:spcPct val="0"/>
              </a:spcBef>
              <a:buClrTx/>
              <a:buFontTx/>
              <a:buNone/>
            </a:pPr>
            <a:endParaRPr lang="en-US" altLang="zh-CN" b="1"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lvl="0" indent="0" eaLnBrk="1" hangingPunct="1">
              <a:spcBef>
                <a:spcPct val="0"/>
              </a:spcBef>
              <a:buClrTx/>
              <a:buFontTx/>
              <a:buNone/>
            </a:pPr>
            <a:r>
              <a:rPr lang="zh-CN" altLang="en-US" b="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循环</a:t>
            </a:r>
            <a:endParaRPr lang="zh-CN" altLang="en-US" b="1"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lvl="0" indent="0" eaLnBrk="1" hangingPunct="1">
              <a:spcBef>
                <a:spcPct val="0"/>
              </a:spcBef>
              <a:buClrTx/>
              <a:buFontTx/>
              <a:buNone/>
            </a:pPr>
            <a:r>
              <a:rPr lang="en-US" altLang="zh-CN" b="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endParaRPr lang="en-US" altLang="zh-CN" b="1"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lvl="0" indent="0" eaLnBrk="1" hangingPunct="1">
              <a:lnSpc>
                <a:spcPct val="150000"/>
              </a:lnSpc>
              <a:spcBef>
                <a:spcPct val="0"/>
              </a:spcBef>
              <a:buClrTx/>
              <a:buFontTx/>
              <a:buNone/>
            </a:pPr>
            <a:r>
              <a:rPr lang="en-US" altLang="zh-CN" b="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1. </a:t>
            </a:r>
            <a:r>
              <a:rPr lang="zh-CN" altLang="en-US" b="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为当下一个节点选择一个最好的属性 </a:t>
            </a:r>
            <a:r>
              <a:rPr lang="en-US" altLang="zh-CN" b="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x</a:t>
            </a:r>
            <a:endParaRPr lang="en-US" altLang="zh-CN" b="1"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lvl="0" indent="0" eaLnBrk="1" hangingPunct="1">
              <a:lnSpc>
                <a:spcPct val="150000"/>
              </a:lnSpc>
              <a:spcBef>
                <a:spcPct val="0"/>
              </a:spcBef>
              <a:buClrTx/>
              <a:buFontTx/>
              <a:buNone/>
            </a:pPr>
            <a:r>
              <a:rPr lang="en-US" altLang="zh-CN" b="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2. </a:t>
            </a:r>
            <a:r>
              <a:rPr lang="zh-CN" altLang="en-US" b="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将属性</a:t>
            </a:r>
            <a:r>
              <a:rPr lang="en-US" altLang="zh-CN" b="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x</a:t>
            </a:r>
            <a:r>
              <a:rPr lang="zh-CN" altLang="en-US" b="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分配给节点</a:t>
            </a:r>
            <a:r>
              <a:rPr lang="en-US" altLang="zh-CN" b="1" i="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node</a:t>
            </a:r>
            <a:r>
              <a:rPr lang="en-US" altLang="zh-CN" b="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endParaRPr lang="en-US" altLang="zh-CN" b="1"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lvl="0" indent="0" eaLnBrk="1" hangingPunct="1">
              <a:lnSpc>
                <a:spcPct val="150000"/>
              </a:lnSpc>
              <a:spcBef>
                <a:spcPct val="0"/>
              </a:spcBef>
              <a:buClrTx/>
              <a:buFontTx/>
              <a:buNone/>
            </a:pPr>
            <a:r>
              <a:rPr lang="en-US" altLang="zh-CN" b="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3. </a:t>
            </a:r>
            <a:r>
              <a:rPr lang="zh-CN" altLang="en-US" b="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对于</a:t>
            </a:r>
            <a:r>
              <a:rPr lang="en-US" altLang="zh-CN" b="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x</a:t>
            </a:r>
            <a:r>
              <a:rPr lang="zh-CN" altLang="en-US" b="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的所有可能数值，创建一个降序排列的节点</a:t>
            </a:r>
            <a:r>
              <a:rPr lang="en-US" altLang="zh-CN" b="1" i="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node</a:t>
            </a:r>
            <a:r>
              <a:rPr lang="en-US" altLang="zh-CN" b="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endParaRPr lang="en-US" altLang="zh-CN" b="1"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lvl="0" indent="0" eaLnBrk="1" hangingPunct="1">
              <a:lnSpc>
                <a:spcPct val="150000"/>
              </a:lnSpc>
              <a:spcBef>
                <a:spcPct val="0"/>
              </a:spcBef>
              <a:buClrTx/>
              <a:buFontTx/>
              <a:buNone/>
            </a:pPr>
            <a:r>
              <a:rPr lang="en-US" altLang="zh-CN" b="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4. </a:t>
            </a:r>
            <a:r>
              <a:rPr lang="zh-CN" altLang="en-US" b="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将所有训练样本分配到叶子节点上	</a:t>
            </a:r>
            <a:endParaRPr lang="zh-CN" altLang="en-US" b="1"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lvl="0" indent="0" eaLnBrk="1" hangingPunct="1">
              <a:lnSpc>
                <a:spcPct val="150000"/>
              </a:lnSpc>
              <a:spcBef>
                <a:spcPct val="0"/>
              </a:spcBef>
              <a:buClrTx/>
              <a:buFontTx/>
              <a:buNone/>
            </a:pPr>
            <a:r>
              <a:rPr lang="zh-CN" altLang="en-US" b="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lang="en-US" altLang="zh-CN" b="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5. </a:t>
            </a:r>
            <a:r>
              <a:rPr lang="zh-CN" altLang="en-US" b="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如果叶子节点纯度为</a:t>
            </a:r>
            <a:r>
              <a:rPr lang="en-US" altLang="zh-CN" b="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100%</a:t>
            </a:r>
            <a:r>
              <a:rPr lang="zh-CN" altLang="en-US" b="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，则跳出循环，否则，在叶子节点开始新循环</a:t>
            </a:r>
            <a:endParaRPr lang="zh-CN" altLang="en-US" b="1"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lvl="0" indent="0" eaLnBrk="1" hangingPunct="1">
              <a:spcBef>
                <a:spcPct val="0"/>
              </a:spcBef>
              <a:buClrTx/>
              <a:buFontTx/>
              <a:buNone/>
            </a:pPr>
            <a:r>
              <a:rPr lang="en-US" altLang="zh-CN" b="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endParaRPr lang="en-US" altLang="zh-CN" b="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sym typeface="+mn-ea"/>
              </a:rPr>
              <a:t>信息</a:t>
            </a:r>
            <a:r>
              <a:rPr lang="zh-CN" altLang="en-US" sz="2000">
                <a:sym typeface="+mn-ea"/>
              </a:rPr>
              <a:t>熵</a:t>
            </a:r>
            <a:endParaRPr lang="zh-CN" altLang="en-US" sz="2000">
              <a:sym typeface="+mn-ea"/>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10.5 </a:t>
            </a:r>
            <a:r>
              <a:rPr lang="zh-CN" altLang="en-US" sz="2100" b="1" spc="225" dirty="0" smtClean="0">
                <a:solidFill>
                  <a:prstClr val="white"/>
                </a:solidFill>
              </a:rPr>
              <a:t>决策树</a:t>
            </a:r>
            <a:endParaRPr lang="zh-CN" altLang="en-US" sz="2100" b="1" spc="225" dirty="0" smtClean="0">
              <a:solidFill>
                <a:prstClr val="white"/>
              </a:solidFill>
            </a:endParaRPr>
          </a:p>
        </p:txBody>
      </p:sp>
      <p:sp>
        <p:nvSpPr>
          <p:cNvPr id="3" name="TextBox 1"/>
          <p:cNvSpPr txBox="1"/>
          <p:nvPr/>
        </p:nvSpPr>
        <p:spPr>
          <a:xfrm>
            <a:off x="519430" y="1785620"/>
            <a:ext cx="8293735" cy="4092575"/>
          </a:xfrm>
          <a:prstGeom prst="rect">
            <a:avLst/>
          </a:prstGeom>
          <a:noFill/>
        </p:spPr>
        <p:txBody>
          <a:bodyPr wrap="square" rtlCol="0">
            <a:spAutoFit/>
          </a:bodyPr>
          <a:p>
            <a:pPr indent="0">
              <a:buNone/>
            </a:pPr>
            <a:endParaRPr lang="zh-CN" altLang="zh-CN" sz="2000" dirty="0">
              <a:solidFill>
                <a:schemeClr val="tx1"/>
              </a:solidFill>
              <a:ea typeface="宋体" panose="02010600030101010101" pitchFamily="2" charset="-122"/>
            </a:endParaRPr>
          </a:p>
          <a:p>
            <a:pPr indent="0">
              <a:buNone/>
            </a:pPr>
            <a:r>
              <a:rPr lang="zh-CN" altLang="zh-CN" sz="2000" dirty="0">
                <a:solidFill>
                  <a:schemeClr val="tx1"/>
                </a:solidFill>
                <a:ea typeface="宋体" panose="02010600030101010101" pitchFamily="2" charset="-122"/>
              </a:rPr>
              <a:t>         熵指的是对事件中不确定的信息的度量。一个事件或者属性中，其熵越大，其含有的不确定信息越大，对数据分析的计算也越有益。</a:t>
            </a:r>
            <a:endParaRPr lang="zh-CN" altLang="zh-CN" sz="2000" dirty="0">
              <a:solidFill>
                <a:schemeClr val="tx1"/>
              </a:solidFill>
              <a:ea typeface="宋体" panose="02010600030101010101" pitchFamily="2" charset="-122"/>
            </a:endParaRPr>
          </a:p>
          <a:p>
            <a:pPr indent="0">
              <a:buNone/>
            </a:pPr>
            <a:endParaRPr lang="zh-CN" altLang="zh-CN" sz="2000" dirty="0">
              <a:solidFill>
                <a:schemeClr val="tx1"/>
              </a:solidFill>
              <a:ea typeface="宋体" panose="02010600030101010101" pitchFamily="2" charset="-122"/>
            </a:endParaRPr>
          </a:p>
          <a:p>
            <a:pPr indent="0">
              <a:buNone/>
            </a:pPr>
            <a:endParaRPr lang="zh-CN" altLang="zh-CN" sz="2000" dirty="0">
              <a:solidFill>
                <a:schemeClr val="tx1"/>
              </a:solidFill>
              <a:ea typeface="宋体" panose="02010600030101010101" pitchFamily="2" charset="-122"/>
            </a:endParaRPr>
          </a:p>
          <a:p>
            <a:pPr indent="0">
              <a:buNone/>
            </a:pPr>
            <a:r>
              <a:rPr lang="zh-CN" altLang="zh-CN" sz="2000" dirty="0">
                <a:solidFill>
                  <a:schemeClr val="tx1"/>
                </a:solidFill>
                <a:ea typeface="宋体" panose="02010600030101010101" pitchFamily="2" charset="-122"/>
              </a:rPr>
              <a:t>       </a:t>
            </a:r>
            <a:r>
              <a:rPr altLang="zh-CN" sz="2000">
                <a:solidFill>
                  <a:schemeClr val="tx1"/>
                </a:solidFill>
              </a:rPr>
              <a:t>  设</a:t>
            </a:r>
            <a:r>
              <a:rPr lang="en-US" sz="2000">
                <a:solidFill>
                  <a:schemeClr val="tx1"/>
                </a:solidFill>
              </a:rPr>
              <a:t>T</a:t>
            </a:r>
            <a:r>
              <a:rPr altLang="zh-CN" sz="2000">
                <a:solidFill>
                  <a:schemeClr val="tx1"/>
                </a:solidFill>
              </a:rPr>
              <a:t>是</a:t>
            </a:r>
            <a:r>
              <a:rPr lang="zh-CN" sz="2000">
                <a:solidFill>
                  <a:schemeClr val="tx1"/>
                </a:solidFill>
              </a:rPr>
              <a:t>决策属性</a:t>
            </a:r>
            <a:r>
              <a:rPr altLang="zh-CN" sz="2000">
                <a:solidFill>
                  <a:schemeClr val="tx1"/>
                </a:solidFill>
              </a:rPr>
              <a:t>，它包括n个类别，那么</a:t>
            </a:r>
            <a:r>
              <a:rPr lang="en-US" sz="2000">
                <a:solidFill>
                  <a:schemeClr val="tx1"/>
                </a:solidFill>
              </a:rPr>
              <a:t>T</a:t>
            </a:r>
            <a:r>
              <a:rPr lang="zh-CN" altLang="en-US" sz="2000">
                <a:solidFill>
                  <a:schemeClr val="tx1"/>
                </a:solidFill>
              </a:rPr>
              <a:t>的</a:t>
            </a:r>
            <a:r>
              <a:rPr lang="zh-CN" sz="2000">
                <a:solidFill>
                  <a:schemeClr val="tx1"/>
                </a:solidFill>
              </a:rPr>
              <a:t>信息</a:t>
            </a:r>
            <a:r>
              <a:rPr altLang="zh-CN" sz="2000">
                <a:solidFill>
                  <a:schemeClr val="tx1"/>
                </a:solidFill>
              </a:rPr>
              <a:t>熵用下面公式表示：</a:t>
            </a:r>
            <a:endParaRPr altLang="zh-CN" sz="2000">
              <a:solidFill>
                <a:schemeClr val="tx1"/>
              </a:solidFill>
            </a:endParaRPr>
          </a:p>
          <a:p>
            <a:pPr indent="0">
              <a:buNone/>
            </a:pPr>
            <a:r>
              <a:rPr altLang="zh-CN" sz="2000">
                <a:solidFill>
                  <a:schemeClr val="tx1"/>
                </a:solidFill>
              </a:rPr>
              <a:t>  </a:t>
            </a:r>
            <a:endParaRPr altLang="zh-CN" sz="2000">
              <a:solidFill>
                <a:schemeClr val="tx1"/>
              </a:solidFill>
            </a:endParaRPr>
          </a:p>
          <a:p>
            <a:pPr indent="0">
              <a:buNone/>
            </a:pPr>
            <a:endParaRPr altLang="zh-CN" sz="2000">
              <a:solidFill>
                <a:schemeClr val="tx1"/>
              </a:solidFill>
            </a:endParaRPr>
          </a:p>
          <a:p>
            <a:pPr indent="0">
              <a:buNone/>
            </a:pPr>
            <a:endParaRPr altLang="zh-CN" sz="2000">
              <a:solidFill>
                <a:schemeClr val="tx1"/>
              </a:solidFill>
            </a:endParaRPr>
          </a:p>
          <a:p>
            <a:pPr indent="0">
              <a:buNone/>
            </a:pPr>
            <a:endParaRPr altLang="zh-CN" sz="2000">
              <a:solidFill>
                <a:schemeClr val="tx1"/>
              </a:solidFill>
            </a:endParaRPr>
          </a:p>
          <a:p>
            <a:pPr indent="0">
              <a:buNone/>
            </a:pPr>
            <a:r>
              <a:rPr altLang="zh-CN" sz="2000">
                <a:solidFill>
                  <a:schemeClr val="tx1"/>
                </a:solidFill>
              </a:rPr>
              <a:t>其中p</a:t>
            </a:r>
            <a:r>
              <a:rPr lang="en-US" sz="2000">
                <a:solidFill>
                  <a:schemeClr val="tx1"/>
                </a:solidFill>
              </a:rPr>
              <a:t>(</a:t>
            </a:r>
            <a:r>
              <a:rPr altLang="zh-CN" sz="2000">
                <a:solidFill>
                  <a:schemeClr val="tx1"/>
                </a:solidFill>
              </a:rPr>
              <a:t>i</a:t>
            </a:r>
            <a:r>
              <a:rPr lang="en-US" sz="2000">
                <a:solidFill>
                  <a:schemeClr val="tx1"/>
                </a:solidFill>
              </a:rPr>
              <a:t>|T)</a:t>
            </a:r>
            <a:r>
              <a:rPr sz="2000">
                <a:solidFill>
                  <a:schemeClr val="tx1"/>
                </a:solidFill>
              </a:rPr>
              <a:t>表示</a:t>
            </a:r>
            <a:r>
              <a:rPr lang="zh-CN" sz="2000">
                <a:solidFill>
                  <a:schemeClr val="tx1"/>
                </a:solidFill>
              </a:rPr>
              <a:t>属性</a:t>
            </a:r>
            <a:r>
              <a:rPr sz="2000">
                <a:solidFill>
                  <a:schemeClr val="tx1"/>
                </a:solidFill>
              </a:rPr>
              <a:t>T分为i类的概率</a:t>
            </a:r>
            <a:r>
              <a:rPr lang="zh-CN" sz="2000">
                <a:solidFill>
                  <a:schemeClr val="tx1"/>
                </a:solidFill>
              </a:rPr>
              <a:t>。</a:t>
            </a:r>
            <a:endParaRPr lang="zh-CN" sz="2000">
              <a:solidFill>
                <a:schemeClr val="tx1"/>
              </a:solidFill>
            </a:endParaRPr>
          </a:p>
          <a:p>
            <a:pPr indent="0">
              <a:buNone/>
            </a:pPr>
            <a:endParaRPr sz="2000">
              <a:solidFill>
                <a:schemeClr val="tx1"/>
              </a:solidFill>
            </a:endParaRPr>
          </a:p>
          <a:p>
            <a:pPr indent="0">
              <a:buNone/>
            </a:pPr>
            <a:endParaRPr altLang="zh-CN" sz="2000">
              <a:solidFill>
                <a:schemeClr val="tx1"/>
              </a:solidFill>
            </a:endParaRPr>
          </a:p>
        </p:txBody>
      </p:sp>
      <p:graphicFrame>
        <p:nvGraphicFramePr>
          <p:cNvPr id="12" name="对象 11"/>
          <p:cNvGraphicFramePr/>
          <p:nvPr/>
        </p:nvGraphicFramePr>
        <p:xfrm>
          <a:off x="3364230" y="3678555"/>
          <a:ext cx="3714750" cy="954405"/>
        </p:xfrm>
        <a:graphic>
          <a:graphicData uri="http://schemas.openxmlformats.org/presentationml/2006/ole">
            <mc:AlternateContent xmlns:mc="http://schemas.openxmlformats.org/markup-compatibility/2006">
              <mc:Choice xmlns:v="urn:schemas-microsoft-com:vml" Requires="v">
                <p:oleObj spid="_x0000_s13" name="" r:id="rId1" imgW="3505200" imgH="762000" progId="Paint.Picture">
                  <p:embed/>
                </p:oleObj>
              </mc:Choice>
              <mc:Fallback>
                <p:oleObj name="" r:id="rId1" imgW="3505200" imgH="762000" progId="Paint.Picture">
                  <p:embed/>
                  <p:pic>
                    <p:nvPicPr>
                      <p:cNvPr id="0" name="图片 12"/>
                      <p:cNvPicPr/>
                      <p:nvPr/>
                    </p:nvPicPr>
                    <p:blipFill>
                      <a:blip r:embed="rId2"/>
                      <a:stretch>
                        <a:fillRect/>
                      </a:stretch>
                    </p:blipFill>
                    <p:spPr>
                      <a:xfrm>
                        <a:off x="3364230" y="3678555"/>
                        <a:ext cx="3714750" cy="954405"/>
                      </a:xfrm>
                      <a:prstGeom prst="rect">
                        <a:avLst/>
                      </a:prstGeom>
                    </p:spPr>
                  </p:pic>
                </p:oleObj>
              </mc:Fallback>
            </mc:AlternateContent>
          </a:graphicData>
        </a:graphic>
      </p:graphicFrame>
      <p:graphicFrame>
        <p:nvGraphicFramePr>
          <p:cNvPr id="4" name="对象 3"/>
          <p:cNvGraphicFramePr/>
          <p:nvPr/>
        </p:nvGraphicFramePr>
        <p:xfrm>
          <a:off x="3869690" y="2767965"/>
          <a:ext cx="1620520" cy="556895"/>
        </p:xfrm>
        <a:graphic>
          <a:graphicData uri="http://schemas.openxmlformats.org/presentationml/2006/ole">
            <mc:AlternateContent xmlns:mc="http://schemas.openxmlformats.org/markup-compatibility/2006">
              <mc:Choice xmlns:v="urn:schemas-microsoft-com:vml" Requires="v">
                <p:oleObj spid="_x0000_s6" name="" r:id="rId3" imgW="1619250" imgH="676275" progId="Paint.Picture">
                  <p:embed/>
                </p:oleObj>
              </mc:Choice>
              <mc:Fallback>
                <p:oleObj name="" r:id="rId3" imgW="1619250" imgH="676275" progId="Paint.Picture">
                  <p:embed/>
                  <p:pic>
                    <p:nvPicPr>
                      <p:cNvPr id="0" name="图片 3"/>
                      <p:cNvPicPr/>
                      <p:nvPr/>
                    </p:nvPicPr>
                    <p:blipFill>
                      <a:blip r:embed="rId4"/>
                      <a:stretch>
                        <a:fillRect/>
                      </a:stretch>
                    </p:blipFill>
                    <p:spPr>
                      <a:xfrm>
                        <a:off x="3869690" y="2767965"/>
                        <a:ext cx="1620520" cy="556895"/>
                      </a:xfrm>
                      <a:prstGeom prst="rect">
                        <a:avLst/>
                      </a:prstGeom>
                    </p:spPr>
                  </p:pic>
                </p:oleObj>
              </mc:Fallback>
            </mc:AlternateContent>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sym typeface="+mn-ea"/>
              </a:rPr>
              <a:t>信息</a:t>
            </a:r>
            <a:r>
              <a:rPr lang="zh-CN" altLang="en-US" sz="2000">
                <a:sym typeface="+mn-ea"/>
              </a:rPr>
              <a:t>熵</a:t>
            </a:r>
            <a:endParaRPr lang="zh-CN" altLang="en-US" sz="2000">
              <a:sym typeface="+mn-ea"/>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10.5 </a:t>
            </a:r>
            <a:r>
              <a:rPr lang="zh-CN" altLang="en-US" sz="2100" b="1" spc="225" dirty="0" smtClean="0">
                <a:solidFill>
                  <a:prstClr val="white"/>
                </a:solidFill>
              </a:rPr>
              <a:t>决策树</a:t>
            </a:r>
            <a:endParaRPr lang="zh-CN" altLang="en-US" sz="2100" b="1" spc="225" dirty="0" smtClean="0">
              <a:solidFill>
                <a:prstClr val="white"/>
              </a:solidFill>
            </a:endParaRPr>
          </a:p>
        </p:txBody>
      </p:sp>
      <p:graphicFrame>
        <p:nvGraphicFramePr>
          <p:cNvPr id="2" name="表格 1"/>
          <p:cNvGraphicFramePr/>
          <p:nvPr>
            <p:custDataLst>
              <p:tags r:id="rId1"/>
            </p:custDataLst>
          </p:nvPr>
        </p:nvGraphicFramePr>
        <p:xfrm>
          <a:off x="429260" y="1619885"/>
          <a:ext cx="8172450" cy="2563495"/>
        </p:xfrm>
        <a:graphic>
          <a:graphicData uri="http://schemas.openxmlformats.org/drawingml/2006/table">
            <a:tbl>
              <a:tblPr firstRow="1" bandRow="1">
                <a:tableStyleId>{5940675A-B579-460E-94D1-54222C63F5DA}</a:tableStyleId>
              </a:tblPr>
              <a:tblGrid>
                <a:gridCol w="628650"/>
                <a:gridCol w="588645"/>
                <a:gridCol w="363220"/>
                <a:gridCol w="744855"/>
                <a:gridCol w="569595"/>
                <a:gridCol w="527050"/>
                <a:gridCol w="716915"/>
                <a:gridCol w="417830"/>
                <a:gridCol w="421005"/>
                <a:gridCol w="662305"/>
                <a:gridCol w="415290"/>
                <a:gridCol w="514985"/>
                <a:gridCol w="642620"/>
                <a:gridCol w="959485"/>
              </a:tblGrid>
              <a:tr h="487045">
                <a:tc gridSpan="3">
                  <a:txBody>
                    <a:bodyPr/>
                    <a:p>
                      <a:pPr indent="0">
                        <a:buNone/>
                      </a:pPr>
                      <a:r>
                        <a:rPr lang="en-US" sz="1400" b="0">
                          <a:solidFill>
                            <a:schemeClr val="tx1"/>
                          </a:solidFill>
                          <a:latin typeface="宋体" panose="02010600030101010101" pitchFamily="2" charset="-122"/>
                          <a:ea typeface="宋体" panose="02010600030101010101" pitchFamily="2" charset="-122"/>
                          <a:cs typeface="宋体" panose="02010600030101010101" pitchFamily="2" charset="-122"/>
                        </a:rPr>
                        <a:t>天气</a:t>
                      </a:r>
                      <a:endParaRPr lang="en-US" altLang="en-US" sz="1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3">
                  <a:txBody>
                    <a:bodyPr/>
                    <a:p>
                      <a:pPr indent="0">
                        <a:buNone/>
                      </a:pPr>
                      <a:r>
                        <a:rPr lang="en-US" sz="1400" b="0">
                          <a:solidFill>
                            <a:schemeClr val="tx1"/>
                          </a:solidFill>
                          <a:latin typeface="宋体" panose="02010600030101010101" pitchFamily="2" charset="-122"/>
                          <a:ea typeface="宋体" panose="02010600030101010101" pitchFamily="2" charset="-122"/>
                          <a:cs typeface="宋体" panose="02010600030101010101" pitchFamily="2" charset="-122"/>
                        </a:rPr>
                        <a:t>湿度</a:t>
                      </a:r>
                      <a:endParaRPr lang="en-US" altLang="en-US" sz="1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3">
                  <a:txBody>
                    <a:bodyPr/>
                    <a:p>
                      <a:pPr indent="0">
                        <a:buNone/>
                      </a:pPr>
                      <a:r>
                        <a:rPr lang="en-US" sz="1400" b="0">
                          <a:solidFill>
                            <a:schemeClr val="tx1"/>
                          </a:solidFill>
                          <a:latin typeface="宋体" panose="02010600030101010101" pitchFamily="2" charset="-122"/>
                          <a:ea typeface="宋体" panose="02010600030101010101" pitchFamily="2" charset="-122"/>
                          <a:cs typeface="宋体" panose="02010600030101010101" pitchFamily="2" charset="-122"/>
                        </a:rPr>
                        <a:t>温度</a:t>
                      </a:r>
                      <a:endParaRPr lang="en-US" altLang="en-US" sz="1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3">
                  <a:txBody>
                    <a:bodyPr/>
                    <a:p>
                      <a:pPr indent="0">
                        <a:buNone/>
                      </a:pPr>
                      <a:r>
                        <a:rPr lang="en-US" sz="1400" b="0">
                          <a:solidFill>
                            <a:schemeClr val="tx1"/>
                          </a:solidFill>
                          <a:latin typeface="宋体" panose="02010600030101010101" pitchFamily="2" charset="-122"/>
                          <a:ea typeface="宋体" panose="02010600030101010101" pitchFamily="2" charset="-122"/>
                          <a:cs typeface="宋体" panose="02010600030101010101" pitchFamily="2" charset="-122"/>
                        </a:rPr>
                        <a:t>凤</a:t>
                      </a:r>
                      <a:endParaRPr lang="en-US" altLang="en-US" sz="1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p>
                      <a:pPr indent="0">
                        <a:buNone/>
                      </a:pPr>
                      <a:r>
                        <a:rPr lang="zh-CN" altLang="en-US" sz="1400" b="0">
                          <a:solidFill>
                            <a:schemeClr val="tx1"/>
                          </a:solidFill>
                          <a:latin typeface="宋体" panose="02010600030101010101" pitchFamily="2" charset="-122"/>
                          <a:ea typeface="宋体" panose="02010600030101010101" pitchFamily="2" charset="-122"/>
                          <a:cs typeface="宋体" panose="02010600030101010101" pitchFamily="2" charset="-122"/>
                        </a:rPr>
                        <a:t>是否</a:t>
                      </a:r>
                      <a:r>
                        <a:rPr lang="en-US" sz="1400" b="0">
                          <a:solidFill>
                            <a:schemeClr val="tx1"/>
                          </a:solidFill>
                          <a:latin typeface="宋体" panose="02010600030101010101" pitchFamily="2" charset="-122"/>
                          <a:ea typeface="宋体" panose="02010600030101010101" pitchFamily="2" charset="-122"/>
                          <a:cs typeface="宋体" panose="02010600030101010101" pitchFamily="2" charset="-122"/>
                        </a:rPr>
                        <a:t>打球</a:t>
                      </a:r>
                      <a:endParaRPr lang="en-US" altLang="en-US" sz="1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389255">
                <a:tc>
                  <a:txBody>
                    <a:bodyPr/>
                    <a:p>
                      <a:pPr indent="0">
                        <a:buNone/>
                      </a:pPr>
                      <a:r>
                        <a:rPr lang="en-US" sz="1400" b="0">
                          <a:solidFill>
                            <a:schemeClr val="tx1"/>
                          </a:solidFill>
                          <a:latin typeface="Calibri" panose="020F0502020204030204" charset="0"/>
                          <a:cs typeface="Calibri" panose="020F0502020204030204" charset="0"/>
                        </a:rPr>
                        <a:t> </a:t>
                      </a:r>
                      <a:endParaRPr lang="en-US" altLang="en-US" sz="1400" b="0">
                        <a:solidFill>
                          <a:schemeClr val="tx1"/>
                        </a:solidFill>
                        <a:latin typeface="Calibri" panose="020F0502020204030204" charset="0"/>
                        <a:ea typeface="Calibri" panose="020F0502020204030204" charset="0"/>
                        <a:cs typeface="Calibri" panose="020F0502020204030204"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chemeClr val="tx1"/>
                          </a:solidFill>
                          <a:latin typeface="宋体" panose="02010600030101010101" pitchFamily="2" charset="-122"/>
                          <a:ea typeface="宋体" panose="02010600030101010101" pitchFamily="2" charset="-122"/>
                          <a:cs typeface="宋体" panose="02010600030101010101" pitchFamily="2" charset="-122"/>
                        </a:rPr>
                        <a:t>y</a:t>
                      </a:r>
                      <a:endParaRPr lang="en-US" altLang="en-US" sz="1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chemeClr val="tx1"/>
                          </a:solidFill>
                          <a:latin typeface="宋体" panose="02010600030101010101" pitchFamily="2" charset="-122"/>
                          <a:ea typeface="宋体" panose="02010600030101010101" pitchFamily="2" charset="-122"/>
                          <a:cs typeface="宋体" panose="02010600030101010101" pitchFamily="2" charset="-122"/>
                        </a:rPr>
                        <a:t>n</a:t>
                      </a:r>
                      <a:endParaRPr lang="en-US" altLang="en-US" sz="1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chemeClr val="tx1"/>
                          </a:solidFill>
                          <a:latin typeface="Calibri" panose="020F0502020204030204" charset="0"/>
                          <a:cs typeface="Calibri" panose="020F0502020204030204" charset="0"/>
                        </a:rPr>
                        <a:t> </a:t>
                      </a:r>
                      <a:endParaRPr lang="en-US" altLang="en-US" sz="1400" b="0">
                        <a:solidFill>
                          <a:schemeClr val="tx1"/>
                        </a:solidFill>
                        <a:latin typeface="Calibri" panose="020F0502020204030204" charset="0"/>
                        <a:ea typeface="Calibri" panose="020F0502020204030204" charset="0"/>
                        <a:cs typeface="Calibri" panose="020F0502020204030204"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chemeClr val="tx1"/>
                          </a:solidFill>
                          <a:latin typeface="宋体" panose="02010600030101010101" pitchFamily="2" charset="-122"/>
                          <a:ea typeface="宋体" panose="02010600030101010101" pitchFamily="2" charset="-122"/>
                          <a:cs typeface="宋体" panose="02010600030101010101" pitchFamily="2" charset="-122"/>
                        </a:rPr>
                        <a:t>y</a:t>
                      </a:r>
                      <a:endParaRPr lang="en-US" altLang="en-US" sz="1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chemeClr val="tx1"/>
                          </a:solidFill>
                          <a:latin typeface="宋体" panose="02010600030101010101" pitchFamily="2" charset="-122"/>
                          <a:ea typeface="宋体" panose="02010600030101010101" pitchFamily="2" charset="-122"/>
                          <a:cs typeface="宋体" panose="02010600030101010101" pitchFamily="2" charset="-122"/>
                        </a:rPr>
                        <a:t>n</a:t>
                      </a:r>
                      <a:endParaRPr lang="en-US" altLang="en-US" sz="1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chemeClr val="tx1"/>
                          </a:solidFill>
                          <a:latin typeface="Calibri" panose="020F0502020204030204" charset="0"/>
                          <a:cs typeface="Calibri" panose="020F0502020204030204" charset="0"/>
                        </a:rPr>
                        <a:t> </a:t>
                      </a:r>
                      <a:endParaRPr lang="en-US" altLang="en-US" sz="1400" b="0">
                        <a:solidFill>
                          <a:schemeClr val="tx1"/>
                        </a:solidFill>
                        <a:latin typeface="Calibri" panose="020F0502020204030204" charset="0"/>
                        <a:ea typeface="Calibri" panose="020F0502020204030204" charset="0"/>
                        <a:cs typeface="Calibri" panose="020F0502020204030204"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chemeClr val="tx1"/>
                          </a:solidFill>
                          <a:latin typeface="宋体" panose="02010600030101010101" pitchFamily="2" charset="-122"/>
                          <a:ea typeface="宋体" panose="02010600030101010101" pitchFamily="2" charset="-122"/>
                          <a:cs typeface="宋体" panose="02010600030101010101" pitchFamily="2" charset="-122"/>
                        </a:rPr>
                        <a:t>y</a:t>
                      </a:r>
                      <a:endParaRPr lang="en-US" altLang="en-US" sz="1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chemeClr val="tx1"/>
                          </a:solidFill>
                          <a:latin typeface="宋体" panose="02010600030101010101" pitchFamily="2" charset="-122"/>
                          <a:ea typeface="宋体" panose="02010600030101010101" pitchFamily="2" charset="-122"/>
                          <a:cs typeface="宋体" panose="02010600030101010101" pitchFamily="2" charset="-122"/>
                        </a:rPr>
                        <a:t>n</a:t>
                      </a:r>
                      <a:endParaRPr lang="en-US" altLang="en-US" sz="1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chemeClr val="tx1"/>
                          </a:solidFill>
                          <a:latin typeface="Calibri" panose="020F0502020204030204" charset="0"/>
                          <a:cs typeface="Calibri" panose="020F0502020204030204" charset="0"/>
                        </a:rPr>
                        <a:t> </a:t>
                      </a:r>
                      <a:endParaRPr lang="en-US" altLang="en-US" sz="1400" b="0">
                        <a:solidFill>
                          <a:schemeClr val="tx1"/>
                        </a:solidFill>
                        <a:latin typeface="Calibri" panose="020F0502020204030204" charset="0"/>
                        <a:ea typeface="Calibri" panose="020F0502020204030204" charset="0"/>
                        <a:cs typeface="Calibri" panose="020F0502020204030204"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chemeClr val="tx1"/>
                          </a:solidFill>
                          <a:latin typeface="宋体" panose="02010600030101010101" pitchFamily="2" charset="-122"/>
                          <a:ea typeface="宋体" panose="02010600030101010101" pitchFamily="2" charset="-122"/>
                          <a:cs typeface="宋体" panose="02010600030101010101" pitchFamily="2" charset="-122"/>
                        </a:rPr>
                        <a:t>y</a:t>
                      </a:r>
                      <a:endParaRPr lang="en-US" altLang="en-US" sz="1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chemeClr val="tx1"/>
                          </a:solidFill>
                          <a:latin typeface="宋体" panose="02010600030101010101" pitchFamily="2" charset="-122"/>
                          <a:ea typeface="宋体" panose="02010600030101010101" pitchFamily="2" charset="-122"/>
                          <a:cs typeface="宋体" panose="02010600030101010101" pitchFamily="2" charset="-122"/>
                        </a:rPr>
                        <a:t>n</a:t>
                      </a:r>
                      <a:endParaRPr lang="en-US" altLang="en-US" sz="1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chemeClr val="tx1"/>
                          </a:solidFill>
                          <a:latin typeface="宋体" panose="02010600030101010101" pitchFamily="2" charset="-122"/>
                          <a:ea typeface="宋体" panose="02010600030101010101" pitchFamily="2" charset="-122"/>
                          <a:cs typeface="宋体" panose="02010600030101010101" pitchFamily="2" charset="-122"/>
                        </a:rPr>
                        <a:t>y</a:t>
                      </a:r>
                      <a:endParaRPr lang="en-US" altLang="en-US" sz="1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chemeClr val="tx1"/>
                          </a:solidFill>
                          <a:latin typeface="宋体" panose="02010600030101010101" pitchFamily="2" charset="-122"/>
                          <a:ea typeface="宋体" panose="02010600030101010101" pitchFamily="2" charset="-122"/>
                          <a:cs typeface="宋体" panose="02010600030101010101" pitchFamily="2" charset="-122"/>
                        </a:rPr>
                        <a:t>n</a:t>
                      </a:r>
                      <a:endParaRPr lang="en-US" altLang="en-US" sz="1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61975">
                <a:tc>
                  <a:txBody>
                    <a:bodyPr/>
                    <a:p>
                      <a:pPr indent="0">
                        <a:buNone/>
                      </a:pPr>
                      <a:r>
                        <a:rPr lang="en-US" sz="1400" b="0">
                          <a:solidFill>
                            <a:schemeClr val="tx1"/>
                          </a:solidFill>
                          <a:latin typeface="宋体" panose="02010600030101010101" pitchFamily="2" charset="-122"/>
                          <a:ea typeface="宋体" panose="02010600030101010101" pitchFamily="2" charset="-122"/>
                          <a:cs typeface="宋体" panose="02010600030101010101" pitchFamily="2" charset="-122"/>
                        </a:rPr>
                        <a:t>晴天</a:t>
                      </a:r>
                      <a:endParaRPr lang="en-US" altLang="en-US" sz="1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chemeClr val="tx1"/>
                          </a:solidFill>
                          <a:latin typeface="宋体" panose="02010600030101010101" pitchFamily="2" charset="-122"/>
                          <a:ea typeface="宋体" panose="02010600030101010101" pitchFamily="2" charset="-122"/>
                          <a:cs typeface="宋体" panose="02010600030101010101" pitchFamily="2" charset="-122"/>
                        </a:rPr>
                        <a:t>2</a:t>
                      </a:r>
                      <a:endParaRPr lang="en-US" altLang="en-US" sz="1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chemeClr val="tx1"/>
                          </a:solidFill>
                          <a:latin typeface="宋体" panose="02010600030101010101" pitchFamily="2" charset="-122"/>
                          <a:ea typeface="宋体" panose="02010600030101010101" pitchFamily="2" charset="-122"/>
                          <a:cs typeface="宋体" panose="02010600030101010101" pitchFamily="2" charset="-122"/>
                        </a:rPr>
                        <a:t>3</a:t>
                      </a:r>
                      <a:endParaRPr lang="en-US" altLang="en-US" sz="1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chemeClr val="tx1"/>
                          </a:solidFill>
                          <a:latin typeface="宋体" panose="02010600030101010101" pitchFamily="2" charset="-122"/>
                          <a:ea typeface="宋体" panose="02010600030101010101" pitchFamily="2" charset="-122"/>
                          <a:cs typeface="宋体" panose="02010600030101010101" pitchFamily="2" charset="-122"/>
                        </a:rPr>
                        <a:t>炎热</a:t>
                      </a:r>
                      <a:endParaRPr lang="en-US" altLang="en-US" sz="1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chemeClr val="tx1"/>
                          </a:solidFill>
                          <a:latin typeface="宋体" panose="02010600030101010101" pitchFamily="2" charset="-122"/>
                          <a:ea typeface="宋体" panose="02010600030101010101" pitchFamily="2" charset="-122"/>
                          <a:cs typeface="宋体" panose="02010600030101010101" pitchFamily="2" charset="-122"/>
                        </a:rPr>
                        <a:t>2</a:t>
                      </a:r>
                      <a:endParaRPr lang="en-US" altLang="en-US" sz="1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chemeClr val="tx1"/>
                          </a:solidFill>
                          <a:latin typeface="宋体" panose="02010600030101010101" pitchFamily="2" charset="-122"/>
                          <a:ea typeface="宋体" panose="02010600030101010101" pitchFamily="2" charset="-122"/>
                          <a:cs typeface="宋体" panose="02010600030101010101" pitchFamily="2" charset="-122"/>
                        </a:rPr>
                        <a:t>2</a:t>
                      </a:r>
                      <a:endParaRPr lang="en-US" altLang="en-US" sz="1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chemeClr val="tx1"/>
                          </a:solidFill>
                          <a:latin typeface="宋体" panose="02010600030101010101" pitchFamily="2" charset="-122"/>
                          <a:ea typeface="宋体" panose="02010600030101010101" pitchFamily="2" charset="-122"/>
                          <a:cs typeface="宋体" panose="02010600030101010101" pitchFamily="2" charset="-122"/>
                        </a:rPr>
                        <a:t>高</a:t>
                      </a:r>
                      <a:endParaRPr lang="en-US" altLang="en-US" sz="1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chemeClr val="tx1"/>
                          </a:solidFill>
                          <a:latin typeface="宋体" panose="02010600030101010101" pitchFamily="2" charset="-122"/>
                          <a:ea typeface="宋体" panose="02010600030101010101" pitchFamily="2" charset="-122"/>
                          <a:cs typeface="宋体" panose="02010600030101010101" pitchFamily="2" charset="-122"/>
                        </a:rPr>
                        <a:t>3</a:t>
                      </a:r>
                      <a:endParaRPr lang="en-US" altLang="en-US" sz="1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chemeClr val="tx1"/>
                          </a:solidFill>
                          <a:latin typeface="宋体" panose="02010600030101010101" pitchFamily="2" charset="-122"/>
                          <a:ea typeface="宋体" panose="02010600030101010101" pitchFamily="2" charset="-122"/>
                          <a:cs typeface="宋体" panose="02010600030101010101" pitchFamily="2" charset="-122"/>
                        </a:rPr>
                        <a:t>4</a:t>
                      </a:r>
                      <a:endParaRPr lang="en-US" altLang="en-US" sz="1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chemeClr val="tx1"/>
                          </a:solidFill>
                          <a:latin typeface="宋体" panose="02010600030101010101" pitchFamily="2" charset="-122"/>
                          <a:ea typeface="宋体" panose="02010600030101010101" pitchFamily="2" charset="-122"/>
                          <a:cs typeface="宋体" panose="02010600030101010101" pitchFamily="2" charset="-122"/>
                        </a:rPr>
                        <a:t>强</a:t>
                      </a:r>
                      <a:endParaRPr lang="en-US" altLang="en-US" sz="1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chemeClr val="tx1"/>
                          </a:solidFill>
                          <a:latin typeface="宋体" panose="02010600030101010101" pitchFamily="2" charset="-122"/>
                          <a:ea typeface="宋体" panose="02010600030101010101" pitchFamily="2" charset="-122"/>
                          <a:cs typeface="宋体" panose="02010600030101010101" pitchFamily="2" charset="-122"/>
                        </a:rPr>
                        <a:t>2</a:t>
                      </a:r>
                      <a:endParaRPr lang="en-US" altLang="en-US" sz="1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chemeClr val="tx1"/>
                          </a:solidFill>
                          <a:latin typeface="宋体" panose="02010600030101010101" pitchFamily="2" charset="-122"/>
                          <a:ea typeface="宋体" panose="02010600030101010101" pitchFamily="2" charset="-122"/>
                          <a:cs typeface="宋体" panose="02010600030101010101" pitchFamily="2" charset="-122"/>
                        </a:rPr>
                        <a:t>4</a:t>
                      </a:r>
                      <a:endParaRPr lang="en-US" altLang="en-US" sz="1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chemeClr val="tx1"/>
                          </a:solidFill>
                          <a:latin typeface="宋体" panose="02010600030101010101" pitchFamily="2" charset="-122"/>
                          <a:ea typeface="宋体" panose="02010600030101010101" pitchFamily="2" charset="-122"/>
                          <a:cs typeface="宋体" panose="02010600030101010101" pitchFamily="2" charset="-122"/>
                        </a:rPr>
                        <a:t>9</a:t>
                      </a:r>
                      <a:endParaRPr lang="en-US" altLang="en-US" sz="1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chemeClr val="tx1"/>
                          </a:solidFill>
                          <a:latin typeface="宋体" panose="02010600030101010101" pitchFamily="2" charset="-122"/>
                          <a:ea typeface="宋体" panose="02010600030101010101" pitchFamily="2" charset="-122"/>
                          <a:cs typeface="宋体" panose="02010600030101010101" pitchFamily="2" charset="-122"/>
                        </a:rPr>
                        <a:t>5</a:t>
                      </a:r>
                      <a:endParaRPr lang="en-US" altLang="en-US" sz="1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63245">
                <a:tc>
                  <a:txBody>
                    <a:bodyPr/>
                    <a:p>
                      <a:pPr indent="0">
                        <a:buNone/>
                      </a:pPr>
                      <a:r>
                        <a:rPr lang="en-US" sz="1400" b="0">
                          <a:solidFill>
                            <a:schemeClr val="tx1"/>
                          </a:solidFill>
                          <a:latin typeface="宋体" panose="02010600030101010101" pitchFamily="2" charset="-122"/>
                          <a:ea typeface="宋体" panose="02010600030101010101" pitchFamily="2" charset="-122"/>
                          <a:cs typeface="宋体" panose="02010600030101010101" pitchFamily="2" charset="-122"/>
                        </a:rPr>
                        <a:t>阴天</a:t>
                      </a:r>
                      <a:endParaRPr lang="en-US" altLang="en-US" sz="1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chemeClr val="tx1"/>
                          </a:solidFill>
                          <a:latin typeface="宋体" panose="02010600030101010101" pitchFamily="2" charset="-122"/>
                          <a:ea typeface="宋体" panose="02010600030101010101" pitchFamily="2" charset="-122"/>
                          <a:cs typeface="宋体" panose="02010600030101010101" pitchFamily="2" charset="-122"/>
                        </a:rPr>
                        <a:t>4</a:t>
                      </a:r>
                      <a:endParaRPr lang="en-US" altLang="en-US" sz="1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chemeClr val="tx1"/>
                          </a:solidFill>
                          <a:latin typeface="宋体" panose="02010600030101010101" pitchFamily="2" charset="-122"/>
                          <a:ea typeface="宋体" panose="02010600030101010101" pitchFamily="2" charset="-122"/>
                          <a:cs typeface="宋体" panose="02010600030101010101" pitchFamily="2" charset="-122"/>
                        </a:rPr>
                        <a:t>0</a:t>
                      </a:r>
                      <a:endParaRPr lang="en-US" altLang="en-US" sz="1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chemeClr val="tx1"/>
                          </a:solidFill>
                          <a:latin typeface="宋体" panose="02010600030101010101" pitchFamily="2" charset="-122"/>
                          <a:ea typeface="宋体" panose="02010600030101010101" pitchFamily="2" charset="-122"/>
                          <a:cs typeface="宋体" panose="02010600030101010101" pitchFamily="2" charset="-122"/>
                        </a:rPr>
                        <a:t>适中</a:t>
                      </a:r>
                      <a:endParaRPr lang="en-US" altLang="en-US" sz="1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chemeClr val="tx1"/>
                          </a:solidFill>
                          <a:latin typeface="宋体" panose="02010600030101010101" pitchFamily="2" charset="-122"/>
                          <a:ea typeface="宋体" panose="02010600030101010101" pitchFamily="2" charset="-122"/>
                          <a:cs typeface="宋体" panose="02010600030101010101" pitchFamily="2" charset="-122"/>
                        </a:rPr>
                        <a:t>4</a:t>
                      </a:r>
                      <a:endParaRPr lang="en-US" altLang="en-US" sz="1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chemeClr val="tx1"/>
                          </a:solidFill>
                          <a:latin typeface="宋体" panose="02010600030101010101" pitchFamily="2" charset="-122"/>
                          <a:ea typeface="宋体" panose="02010600030101010101" pitchFamily="2" charset="-122"/>
                          <a:cs typeface="宋体" panose="02010600030101010101" pitchFamily="2" charset="-122"/>
                        </a:rPr>
                        <a:t>2</a:t>
                      </a:r>
                      <a:endParaRPr lang="en-US" altLang="en-US" sz="1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chemeClr val="tx1"/>
                          </a:solidFill>
                          <a:latin typeface="宋体" panose="02010600030101010101" pitchFamily="2" charset="-122"/>
                          <a:ea typeface="宋体" panose="02010600030101010101" pitchFamily="2" charset="-122"/>
                          <a:cs typeface="宋体" panose="02010600030101010101" pitchFamily="2" charset="-122"/>
                        </a:rPr>
                        <a:t>正常</a:t>
                      </a:r>
                      <a:endParaRPr lang="en-US" altLang="en-US" sz="1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chemeClr val="tx1"/>
                          </a:solidFill>
                          <a:latin typeface="宋体" panose="02010600030101010101" pitchFamily="2" charset="-122"/>
                          <a:ea typeface="宋体" panose="02010600030101010101" pitchFamily="2" charset="-122"/>
                          <a:cs typeface="宋体" panose="02010600030101010101" pitchFamily="2" charset="-122"/>
                        </a:rPr>
                        <a:t>6</a:t>
                      </a:r>
                      <a:endParaRPr lang="en-US" altLang="en-US" sz="1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chemeClr val="tx1"/>
                          </a:solidFill>
                          <a:latin typeface="宋体" panose="02010600030101010101" pitchFamily="2" charset="-122"/>
                          <a:ea typeface="宋体" panose="02010600030101010101" pitchFamily="2" charset="-122"/>
                          <a:cs typeface="宋体" panose="02010600030101010101" pitchFamily="2" charset="-122"/>
                        </a:rPr>
                        <a:t>1</a:t>
                      </a:r>
                      <a:endParaRPr lang="en-US" altLang="en-US" sz="1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chemeClr val="tx1"/>
                          </a:solidFill>
                          <a:latin typeface="宋体" panose="02010600030101010101" pitchFamily="2" charset="-122"/>
                          <a:ea typeface="宋体" panose="02010600030101010101" pitchFamily="2" charset="-122"/>
                          <a:cs typeface="宋体" panose="02010600030101010101" pitchFamily="2" charset="-122"/>
                        </a:rPr>
                        <a:t>弱</a:t>
                      </a:r>
                      <a:endParaRPr lang="en-US" altLang="en-US" sz="1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chemeClr val="tx1"/>
                          </a:solidFill>
                          <a:latin typeface="宋体" panose="02010600030101010101" pitchFamily="2" charset="-122"/>
                          <a:ea typeface="宋体" panose="02010600030101010101" pitchFamily="2" charset="-122"/>
                          <a:cs typeface="宋体" panose="02010600030101010101" pitchFamily="2" charset="-122"/>
                        </a:rPr>
                        <a:t>6</a:t>
                      </a:r>
                      <a:endParaRPr lang="en-US" altLang="en-US" sz="1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chemeClr val="tx1"/>
                          </a:solidFill>
                          <a:latin typeface="宋体" panose="02010600030101010101" pitchFamily="2" charset="-122"/>
                          <a:ea typeface="宋体" panose="02010600030101010101" pitchFamily="2" charset="-122"/>
                          <a:cs typeface="宋体" panose="02010600030101010101" pitchFamily="2" charset="-122"/>
                        </a:rPr>
                        <a:t>2</a:t>
                      </a:r>
                      <a:endParaRPr lang="en-US" altLang="en-US" sz="1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chemeClr val="tx1"/>
                          </a:solidFill>
                          <a:latin typeface="Calibri" panose="020F0502020204030204" charset="0"/>
                          <a:cs typeface="Calibri" panose="020F0502020204030204" charset="0"/>
                        </a:rPr>
                        <a:t> </a:t>
                      </a:r>
                      <a:endParaRPr lang="en-US" altLang="en-US" sz="1400" b="0">
                        <a:solidFill>
                          <a:schemeClr val="tx1"/>
                        </a:solidFill>
                        <a:latin typeface="Calibri" panose="020F0502020204030204" charset="0"/>
                        <a:ea typeface="Calibri" panose="020F0502020204030204" charset="0"/>
                        <a:cs typeface="Calibri" panose="020F0502020204030204"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chemeClr val="tx1"/>
                          </a:solidFill>
                          <a:latin typeface="Calibri" panose="020F0502020204030204" charset="0"/>
                          <a:cs typeface="Calibri" panose="020F0502020204030204" charset="0"/>
                        </a:rPr>
                        <a:t> </a:t>
                      </a:r>
                      <a:endParaRPr lang="en-US" altLang="en-US" sz="1400" b="0">
                        <a:solidFill>
                          <a:schemeClr val="tx1"/>
                        </a:solidFill>
                        <a:latin typeface="Calibri" panose="020F0502020204030204" charset="0"/>
                        <a:ea typeface="Calibri" panose="020F0502020204030204" charset="0"/>
                        <a:cs typeface="Calibri" panose="020F0502020204030204"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61975">
                <a:tc>
                  <a:txBody>
                    <a:bodyPr/>
                    <a:p>
                      <a:pPr indent="0">
                        <a:buNone/>
                      </a:pPr>
                      <a:r>
                        <a:rPr lang="en-US" sz="1400" b="0">
                          <a:solidFill>
                            <a:schemeClr val="tx1"/>
                          </a:solidFill>
                          <a:latin typeface="宋体" panose="02010600030101010101" pitchFamily="2" charset="-122"/>
                          <a:ea typeface="宋体" panose="02010600030101010101" pitchFamily="2" charset="-122"/>
                          <a:cs typeface="宋体" panose="02010600030101010101" pitchFamily="2" charset="-122"/>
                        </a:rPr>
                        <a:t>下雨</a:t>
                      </a:r>
                      <a:endParaRPr lang="en-US" altLang="en-US" sz="1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chemeClr val="tx1"/>
                          </a:solidFill>
                          <a:latin typeface="宋体" panose="02010600030101010101" pitchFamily="2" charset="-122"/>
                          <a:ea typeface="宋体" panose="02010600030101010101" pitchFamily="2" charset="-122"/>
                          <a:cs typeface="宋体" panose="02010600030101010101" pitchFamily="2" charset="-122"/>
                        </a:rPr>
                        <a:t>3</a:t>
                      </a:r>
                      <a:endParaRPr lang="en-US" altLang="en-US" sz="1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chemeClr val="tx1"/>
                          </a:solidFill>
                          <a:latin typeface="宋体" panose="02010600030101010101" pitchFamily="2" charset="-122"/>
                          <a:ea typeface="宋体" panose="02010600030101010101" pitchFamily="2" charset="-122"/>
                          <a:cs typeface="宋体" panose="02010600030101010101" pitchFamily="2" charset="-122"/>
                        </a:rPr>
                        <a:t>2</a:t>
                      </a:r>
                      <a:endParaRPr lang="en-US" altLang="en-US" sz="1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chemeClr val="tx1"/>
                          </a:solidFill>
                          <a:latin typeface="宋体" panose="02010600030101010101" pitchFamily="2" charset="-122"/>
                          <a:ea typeface="宋体" panose="02010600030101010101" pitchFamily="2" charset="-122"/>
                          <a:cs typeface="宋体" panose="02010600030101010101" pitchFamily="2" charset="-122"/>
                        </a:rPr>
                        <a:t>寒冷</a:t>
                      </a:r>
                      <a:endParaRPr lang="en-US" altLang="en-US" sz="1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chemeClr val="tx1"/>
                          </a:solidFill>
                          <a:latin typeface="宋体" panose="02010600030101010101" pitchFamily="2" charset="-122"/>
                          <a:ea typeface="宋体" panose="02010600030101010101" pitchFamily="2" charset="-122"/>
                          <a:cs typeface="宋体" panose="02010600030101010101" pitchFamily="2" charset="-122"/>
                        </a:rPr>
                        <a:t>3</a:t>
                      </a:r>
                      <a:endParaRPr lang="en-US" altLang="en-US" sz="1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chemeClr val="tx1"/>
                          </a:solidFill>
                          <a:latin typeface="宋体" panose="02010600030101010101" pitchFamily="2" charset="-122"/>
                          <a:ea typeface="宋体" panose="02010600030101010101" pitchFamily="2" charset="-122"/>
                          <a:cs typeface="宋体" panose="02010600030101010101" pitchFamily="2" charset="-122"/>
                        </a:rPr>
                        <a:t>1</a:t>
                      </a:r>
                      <a:endParaRPr lang="en-US" altLang="en-US" sz="14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chemeClr val="tx1"/>
                          </a:solidFill>
                          <a:latin typeface="Calibri" panose="020F0502020204030204" charset="0"/>
                          <a:cs typeface="Calibri" panose="020F0502020204030204" charset="0"/>
                        </a:rPr>
                        <a:t> </a:t>
                      </a:r>
                      <a:endParaRPr lang="en-US" altLang="en-US" sz="1400" b="0">
                        <a:solidFill>
                          <a:schemeClr val="tx1"/>
                        </a:solidFill>
                        <a:latin typeface="Calibri" panose="020F0502020204030204" charset="0"/>
                        <a:ea typeface="Calibri" panose="020F0502020204030204" charset="0"/>
                        <a:cs typeface="Calibri" panose="020F0502020204030204"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chemeClr val="tx1"/>
                          </a:solidFill>
                          <a:latin typeface="Calibri" panose="020F0502020204030204" charset="0"/>
                          <a:cs typeface="Calibri" panose="020F0502020204030204" charset="0"/>
                        </a:rPr>
                        <a:t> </a:t>
                      </a:r>
                      <a:endParaRPr lang="en-US" altLang="en-US" sz="1400" b="0">
                        <a:solidFill>
                          <a:schemeClr val="tx1"/>
                        </a:solidFill>
                        <a:latin typeface="Calibri" panose="020F0502020204030204" charset="0"/>
                        <a:ea typeface="Calibri" panose="020F0502020204030204" charset="0"/>
                        <a:cs typeface="Calibri" panose="020F0502020204030204"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chemeClr val="tx1"/>
                          </a:solidFill>
                          <a:latin typeface="Calibri" panose="020F0502020204030204" charset="0"/>
                          <a:cs typeface="Calibri" panose="020F0502020204030204" charset="0"/>
                        </a:rPr>
                        <a:t> </a:t>
                      </a:r>
                      <a:endParaRPr lang="en-US" altLang="en-US" sz="1400" b="0">
                        <a:solidFill>
                          <a:schemeClr val="tx1"/>
                        </a:solidFill>
                        <a:latin typeface="Calibri" panose="020F0502020204030204" charset="0"/>
                        <a:ea typeface="Calibri" panose="020F0502020204030204" charset="0"/>
                        <a:cs typeface="Calibri" panose="020F0502020204030204"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chemeClr val="tx1"/>
                          </a:solidFill>
                          <a:latin typeface="Calibri" panose="020F0502020204030204" charset="0"/>
                          <a:cs typeface="Calibri" panose="020F0502020204030204" charset="0"/>
                        </a:rPr>
                        <a:t> </a:t>
                      </a:r>
                      <a:endParaRPr lang="en-US" altLang="en-US" sz="1400" b="0">
                        <a:solidFill>
                          <a:schemeClr val="tx1"/>
                        </a:solidFill>
                        <a:latin typeface="Calibri" panose="020F0502020204030204" charset="0"/>
                        <a:ea typeface="Calibri" panose="020F0502020204030204" charset="0"/>
                        <a:cs typeface="Calibri" panose="020F0502020204030204"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chemeClr val="tx1"/>
                          </a:solidFill>
                          <a:latin typeface="Calibri" panose="020F0502020204030204" charset="0"/>
                          <a:cs typeface="Calibri" panose="020F0502020204030204" charset="0"/>
                        </a:rPr>
                        <a:t> </a:t>
                      </a:r>
                      <a:endParaRPr lang="en-US" altLang="en-US" sz="1400" b="0">
                        <a:solidFill>
                          <a:schemeClr val="tx1"/>
                        </a:solidFill>
                        <a:latin typeface="Calibri" panose="020F0502020204030204" charset="0"/>
                        <a:ea typeface="Calibri" panose="020F0502020204030204" charset="0"/>
                        <a:cs typeface="Calibri" panose="020F0502020204030204"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chemeClr val="tx1"/>
                          </a:solidFill>
                          <a:latin typeface="Calibri" panose="020F0502020204030204" charset="0"/>
                          <a:cs typeface="Calibri" panose="020F0502020204030204" charset="0"/>
                        </a:rPr>
                        <a:t> </a:t>
                      </a:r>
                      <a:endParaRPr lang="en-US" altLang="en-US" sz="1400" b="0">
                        <a:solidFill>
                          <a:schemeClr val="tx1"/>
                        </a:solidFill>
                        <a:latin typeface="Calibri" panose="020F0502020204030204" charset="0"/>
                        <a:ea typeface="Calibri" panose="020F0502020204030204" charset="0"/>
                        <a:cs typeface="Calibri" panose="020F0502020204030204"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0">
                          <a:solidFill>
                            <a:schemeClr val="tx1"/>
                          </a:solidFill>
                          <a:latin typeface="Calibri" panose="020F0502020204030204" charset="0"/>
                          <a:cs typeface="Calibri" panose="020F0502020204030204" charset="0"/>
                        </a:rPr>
                        <a:t> </a:t>
                      </a:r>
                      <a:endParaRPr lang="en-US" altLang="en-US" sz="1400" b="0">
                        <a:solidFill>
                          <a:schemeClr val="tx1"/>
                        </a:solidFill>
                        <a:latin typeface="Calibri" panose="020F0502020204030204" charset="0"/>
                        <a:ea typeface="Calibri" panose="020F0502020204030204" charset="0"/>
                        <a:cs typeface="Calibri" panose="020F0502020204030204"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endParaRPr lang="en-US" altLang="en-US" sz="1400" b="0">
                        <a:solidFill>
                          <a:schemeClr val="tx1"/>
                        </a:solidFill>
                        <a:latin typeface="Calibri" panose="020F0502020204030204" charset="0"/>
                        <a:ea typeface="Calibri" panose="020F0502020204030204" charset="0"/>
                        <a:cs typeface="Calibri" panose="020F0502020204030204" charset="0"/>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graphicFrame>
        <p:nvGraphicFramePr>
          <p:cNvPr id="18" name="对象 17"/>
          <p:cNvGraphicFramePr/>
          <p:nvPr/>
        </p:nvGraphicFramePr>
        <p:xfrm>
          <a:off x="1274445" y="4730115"/>
          <a:ext cx="6494145" cy="934085"/>
        </p:xfrm>
        <a:graphic>
          <a:graphicData uri="http://schemas.openxmlformats.org/presentationml/2006/ole">
            <mc:AlternateContent xmlns:mc="http://schemas.openxmlformats.org/markup-compatibility/2006">
              <mc:Choice xmlns:v="urn:schemas-microsoft-com:vml" Requires="v">
                <p:oleObj spid="_x0000_s19" name="" r:id="rId2" imgW="5010150" imgH="609600" progId="Paint.Picture">
                  <p:embed/>
                </p:oleObj>
              </mc:Choice>
              <mc:Fallback>
                <p:oleObj name="" r:id="rId2" imgW="5010150" imgH="609600" progId="Paint.Picture">
                  <p:embed/>
                  <p:pic>
                    <p:nvPicPr>
                      <p:cNvPr id="0" name="图片 18"/>
                      <p:cNvPicPr/>
                      <p:nvPr/>
                    </p:nvPicPr>
                    <p:blipFill>
                      <a:blip r:embed="rId3"/>
                      <a:stretch>
                        <a:fillRect/>
                      </a:stretch>
                    </p:blipFill>
                    <p:spPr>
                      <a:xfrm>
                        <a:off x="1274445" y="4730115"/>
                        <a:ext cx="6494145" cy="934085"/>
                      </a:xfrm>
                      <a:prstGeom prst="rect">
                        <a:avLst/>
                      </a:prstGeom>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sym typeface="+mn-ea"/>
              </a:rPr>
              <a:t>信息</a:t>
            </a:r>
            <a:r>
              <a:rPr lang="zh-CN" altLang="en-US" sz="2000">
                <a:sym typeface="+mn-ea"/>
              </a:rPr>
              <a:t>熵</a:t>
            </a:r>
            <a:endParaRPr lang="zh-CN" altLang="en-US" sz="2000">
              <a:sym typeface="+mn-ea"/>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10.5 </a:t>
            </a:r>
            <a:r>
              <a:rPr lang="zh-CN" altLang="en-US" sz="2100" b="1" spc="225" dirty="0" smtClean="0">
                <a:solidFill>
                  <a:prstClr val="white"/>
                </a:solidFill>
              </a:rPr>
              <a:t>决策树</a:t>
            </a:r>
            <a:endParaRPr lang="zh-CN" altLang="en-US" sz="2100" b="1" spc="225" dirty="0" smtClean="0">
              <a:solidFill>
                <a:prstClr val="white"/>
              </a:solidFill>
            </a:endParaRPr>
          </a:p>
        </p:txBody>
      </p:sp>
      <p:sp>
        <p:nvSpPr>
          <p:cNvPr id="6" name="文本框 5"/>
          <p:cNvSpPr txBox="1"/>
          <p:nvPr/>
        </p:nvSpPr>
        <p:spPr>
          <a:xfrm>
            <a:off x="1228725" y="1770380"/>
            <a:ext cx="2540000" cy="460375"/>
          </a:xfrm>
          <a:prstGeom prst="rect">
            <a:avLst/>
          </a:prstGeom>
          <a:noFill/>
        </p:spPr>
        <p:txBody>
          <a:bodyPr wrap="square" rtlCol="0" anchor="t">
            <a:spAutoFit/>
          </a:bodyPr>
          <a:p>
            <a:r>
              <a:rPr lang="zh-CN" altLang="en-US" sz="2400">
                <a:solidFill>
                  <a:schemeClr val="tx1"/>
                </a:solidFill>
              </a:rPr>
              <a:t>条件熵：</a:t>
            </a:r>
            <a:endParaRPr lang="zh-CN" altLang="en-US" sz="2400">
              <a:solidFill>
                <a:schemeClr val="tx1"/>
              </a:solidFill>
            </a:endParaRPr>
          </a:p>
        </p:txBody>
      </p:sp>
      <p:graphicFrame>
        <p:nvGraphicFramePr>
          <p:cNvPr id="13" name="对象 12"/>
          <p:cNvGraphicFramePr/>
          <p:nvPr/>
        </p:nvGraphicFramePr>
        <p:xfrm>
          <a:off x="2800985" y="1471295"/>
          <a:ext cx="4330700" cy="1059180"/>
        </p:xfrm>
        <a:graphic>
          <a:graphicData uri="http://schemas.openxmlformats.org/presentationml/2006/ole">
            <mc:AlternateContent xmlns:mc="http://schemas.openxmlformats.org/markup-compatibility/2006">
              <mc:Choice xmlns:v="urn:schemas-microsoft-com:vml" Requires="v">
                <p:oleObj spid="_x0000_s14" name="" r:id="rId1" imgW="3914775" imgH="704850" progId="Paint.Picture">
                  <p:embed/>
                </p:oleObj>
              </mc:Choice>
              <mc:Fallback>
                <p:oleObj name="" r:id="rId1" imgW="3914775" imgH="704850" progId="Paint.Picture">
                  <p:embed/>
                  <p:pic>
                    <p:nvPicPr>
                      <p:cNvPr id="0" name="图片 13"/>
                      <p:cNvPicPr/>
                      <p:nvPr/>
                    </p:nvPicPr>
                    <p:blipFill>
                      <a:blip r:embed="rId2"/>
                      <a:stretch>
                        <a:fillRect/>
                      </a:stretch>
                    </p:blipFill>
                    <p:spPr>
                      <a:xfrm>
                        <a:off x="2800985" y="1471295"/>
                        <a:ext cx="4330700" cy="1059180"/>
                      </a:xfrm>
                      <a:prstGeom prst="rect">
                        <a:avLst/>
                      </a:prstGeom>
                    </p:spPr>
                  </p:pic>
                </p:oleObj>
              </mc:Fallback>
            </mc:AlternateContent>
          </a:graphicData>
        </a:graphic>
      </p:graphicFrame>
      <p:sp>
        <p:nvSpPr>
          <p:cNvPr id="15" name="文本框 14"/>
          <p:cNvSpPr txBox="1"/>
          <p:nvPr/>
        </p:nvSpPr>
        <p:spPr>
          <a:xfrm>
            <a:off x="1357630" y="2846070"/>
            <a:ext cx="7600315" cy="1322070"/>
          </a:xfrm>
          <a:prstGeom prst="rect">
            <a:avLst/>
          </a:prstGeom>
          <a:noFill/>
        </p:spPr>
        <p:txBody>
          <a:bodyPr wrap="square" rtlCol="0">
            <a:spAutoFit/>
          </a:bodyPr>
          <a:p>
            <a:pPr algn="just"/>
            <a:r>
              <a:rPr lang="zh-CN" altLang="en-US" sz="2000">
                <a:solidFill>
                  <a:schemeClr val="tx1"/>
                </a:solidFill>
              </a:rPr>
              <a:t>其中，Di表示属性</a:t>
            </a:r>
            <a:r>
              <a:rPr lang="en-US" altLang="zh-CN" sz="2000">
                <a:solidFill>
                  <a:schemeClr val="tx1"/>
                </a:solidFill>
              </a:rPr>
              <a:t>F</a:t>
            </a:r>
            <a:r>
              <a:rPr lang="zh-CN" altLang="en-US" sz="2000">
                <a:solidFill>
                  <a:schemeClr val="tx1"/>
                </a:solidFill>
              </a:rPr>
              <a:t>第i种取值的样本数，D表示样本总数，Entropy(Fi)是属性</a:t>
            </a:r>
            <a:r>
              <a:rPr lang="en-US" altLang="zh-CN" sz="2000">
                <a:solidFill>
                  <a:schemeClr val="tx1"/>
                </a:solidFill>
              </a:rPr>
              <a:t>F</a:t>
            </a:r>
            <a:r>
              <a:rPr lang="zh-CN" altLang="en-US" sz="2000">
                <a:solidFill>
                  <a:schemeClr val="tx1"/>
                </a:solidFill>
              </a:rPr>
              <a:t>第</a:t>
            </a:r>
            <a:r>
              <a:rPr lang="en-US" altLang="zh-CN" sz="2000">
                <a:solidFill>
                  <a:schemeClr val="tx1"/>
                </a:solidFill>
              </a:rPr>
              <a:t>i</a:t>
            </a:r>
            <a:r>
              <a:rPr lang="zh-CN" altLang="en-US" sz="2000">
                <a:solidFill>
                  <a:schemeClr val="tx1"/>
                </a:solidFill>
              </a:rPr>
              <a:t>种</a:t>
            </a:r>
            <a:r>
              <a:rPr lang="zh-CN" altLang="en-US" sz="2000">
                <a:solidFill>
                  <a:schemeClr val="tx1"/>
                </a:solidFill>
              </a:rPr>
              <a:t>取值的信息熵。如果</a:t>
            </a:r>
            <a:r>
              <a:rPr lang="en-US" altLang="zh-CN" sz="2000">
                <a:solidFill>
                  <a:schemeClr val="tx1"/>
                </a:solidFill>
              </a:rPr>
              <a:t>F=</a:t>
            </a:r>
            <a:r>
              <a:rPr lang="zh-CN" altLang="en-US" sz="2000">
                <a:solidFill>
                  <a:schemeClr val="tx1"/>
                </a:solidFill>
              </a:rPr>
              <a:t>天气，</a:t>
            </a:r>
            <a:r>
              <a:rPr lang="zh-CN" altLang="en-US" sz="2000">
                <a:solidFill>
                  <a:schemeClr val="tx1"/>
                </a:solidFill>
                <a:sym typeface="+mn-ea"/>
              </a:rPr>
              <a:t>Entropy(Fi)</a:t>
            </a:r>
            <a:r>
              <a:rPr lang="zh-CN" altLang="en-US" sz="2000">
                <a:solidFill>
                  <a:schemeClr val="tx1"/>
                </a:solidFill>
              </a:rPr>
              <a:t>直观的理解就是按照天气取值得到的加权不纯度。</a:t>
            </a:r>
            <a:endParaRPr lang="zh-CN" altLang="en-US" sz="2000">
              <a:solidFill>
                <a:schemeClr val="tx1"/>
              </a:solidFill>
            </a:endParaRPr>
          </a:p>
          <a:p>
            <a:pPr algn="just"/>
            <a:endParaRPr lang="zh-CN" altLang="en-US" sz="2000">
              <a:solidFill>
                <a:schemeClr val="tx1"/>
              </a:solidFill>
            </a:endParaRPr>
          </a:p>
        </p:txBody>
      </p:sp>
      <p:graphicFrame>
        <p:nvGraphicFramePr>
          <p:cNvPr id="16" name="对象 15"/>
          <p:cNvGraphicFramePr/>
          <p:nvPr/>
        </p:nvGraphicFramePr>
        <p:xfrm>
          <a:off x="661670" y="4236720"/>
          <a:ext cx="8164830" cy="822325"/>
        </p:xfrm>
        <a:graphic>
          <a:graphicData uri="http://schemas.openxmlformats.org/presentationml/2006/ole">
            <mc:AlternateContent xmlns:mc="http://schemas.openxmlformats.org/markup-compatibility/2006">
              <mc:Choice xmlns:v="urn:schemas-microsoft-com:vml" Requires="v">
                <p:oleObj spid="_x0000_s17" name="" r:id="rId3" imgW="6553200" imgH="609600" progId="Paint.Picture">
                  <p:embed/>
                </p:oleObj>
              </mc:Choice>
              <mc:Fallback>
                <p:oleObj name="" r:id="rId3" imgW="6553200" imgH="609600" progId="Paint.Picture">
                  <p:embed/>
                  <p:pic>
                    <p:nvPicPr>
                      <p:cNvPr id="0" name="图片 16"/>
                      <p:cNvPicPr/>
                      <p:nvPr/>
                    </p:nvPicPr>
                    <p:blipFill>
                      <a:blip r:embed="rId4"/>
                      <a:stretch>
                        <a:fillRect/>
                      </a:stretch>
                    </p:blipFill>
                    <p:spPr>
                      <a:xfrm>
                        <a:off x="661670" y="4236720"/>
                        <a:ext cx="8164830" cy="822325"/>
                      </a:xfrm>
                      <a:prstGeom prst="rect">
                        <a:avLst/>
                      </a:prstGeom>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sym typeface="+mn-ea"/>
              </a:rPr>
              <a:t>信息</a:t>
            </a:r>
            <a:r>
              <a:rPr lang="zh-CN" altLang="en-US" sz="2000">
                <a:sym typeface="+mn-ea"/>
              </a:rPr>
              <a:t>熵</a:t>
            </a:r>
            <a:endParaRPr lang="zh-CN" altLang="en-US" sz="2000">
              <a:sym typeface="+mn-ea"/>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10.5 </a:t>
            </a:r>
            <a:r>
              <a:rPr lang="zh-CN" altLang="en-US" sz="2100" b="1" spc="225" dirty="0" smtClean="0">
                <a:solidFill>
                  <a:prstClr val="white"/>
                </a:solidFill>
              </a:rPr>
              <a:t>决策树</a:t>
            </a:r>
            <a:endParaRPr lang="zh-CN" altLang="en-US" sz="2100" b="1" spc="225" dirty="0" smtClean="0">
              <a:solidFill>
                <a:prstClr val="white"/>
              </a:solidFill>
            </a:endParaRPr>
          </a:p>
        </p:txBody>
      </p:sp>
      <p:sp>
        <p:nvSpPr>
          <p:cNvPr id="2" name="文本框 1"/>
          <p:cNvSpPr txBox="1"/>
          <p:nvPr/>
        </p:nvSpPr>
        <p:spPr>
          <a:xfrm>
            <a:off x="678180" y="1550670"/>
            <a:ext cx="8071485" cy="645160"/>
          </a:xfrm>
          <a:prstGeom prst="rect">
            <a:avLst/>
          </a:prstGeom>
          <a:noFill/>
        </p:spPr>
        <p:txBody>
          <a:bodyPr wrap="square" rtlCol="0" anchor="t">
            <a:spAutoFit/>
          </a:bodyPr>
          <a:p>
            <a:r>
              <a:rPr lang="zh-CN" altLang="en-US">
                <a:solidFill>
                  <a:schemeClr val="tx1"/>
                </a:solidFill>
              </a:rPr>
              <a:t>则输入属性</a:t>
            </a:r>
            <a:r>
              <a:rPr lang="en-US" altLang="zh-CN">
                <a:solidFill>
                  <a:schemeClr val="tx1"/>
                </a:solidFill>
              </a:rPr>
              <a:t>F</a:t>
            </a:r>
            <a:r>
              <a:rPr lang="zh-CN" altLang="en-US">
                <a:solidFill>
                  <a:schemeClr val="tx1"/>
                </a:solidFill>
              </a:rPr>
              <a:t>的信息增益：</a:t>
            </a:r>
            <a:endParaRPr lang="zh-CN" altLang="en-US">
              <a:solidFill>
                <a:schemeClr val="tx1"/>
              </a:solidFill>
            </a:endParaRPr>
          </a:p>
          <a:p>
            <a:endParaRPr lang="zh-CN" altLang="en-US">
              <a:solidFill>
                <a:schemeClr val="tx1"/>
              </a:solidFill>
            </a:endParaRPr>
          </a:p>
        </p:txBody>
      </p:sp>
      <p:graphicFrame>
        <p:nvGraphicFramePr>
          <p:cNvPr id="11" name="对象 10"/>
          <p:cNvGraphicFramePr/>
          <p:nvPr/>
        </p:nvGraphicFramePr>
        <p:xfrm>
          <a:off x="1940560" y="2380615"/>
          <a:ext cx="3470910" cy="594995"/>
        </p:xfrm>
        <a:graphic>
          <a:graphicData uri="http://schemas.openxmlformats.org/presentationml/2006/ole">
            <mc:AlternateContent xmlns:mc="http://schemas.openxmlformats.org/markup-compatibility/2006">
              <mc:Choice xmlns:v="urn:schemas-microsoft-com:vml" Requires="v">
                <p:oleObj spid="_x0000_s13" name="" r:id="rId1" imgW="3933825" imgH="419100" progId="Paint.Picture">
                  <p:embed/>
                </p:oleObj>
              </mc:Choice>
              <mc:Fallback>
                <p:oleObj name="" r:id="rId1" imgW="3933825" imgH="419100" progId="Paint.Picture">
                  <p:embed/>
                  <p:pic>
                    <p:nvPicPr>
                      <p:cNvPr id="0" name="图片 12"/>
                      <p:cNvPicPr/>
                      <p:nvPr/>
                    </p:nvPicPr>
                    <p:blipFill>
                      <a:blip r:embed="rId2"/>
                      <a:stretch>
                        <a:fillRect/>
                      </a:stretch>
                    </p:blipFill>
                    <p:spPr>
                      <a:xfrm>
                        <a:off x="1940560" y="2380615"/>
                        <a:ext cx="3470910" cy="594995"/>
                      </a:xfrm>
                      <a:prstGeom prst="rect">
                        <a:avLst/>
                      </a:prstGeom>
                    </p:spPr>
                  </p:pic>
                </p:oleObj>
              </mc:Fallback>
            </mc:AlternateContent>
          </a:graphicData>
        </a:graphic>
      </p:graphicFrame>
      <p:graphicFrame>
        <p:nvGraphicFramePr>
          <p:cNvPr id="14" name="对象 13"/>
          <p:cNvGraphicFramePr/>
          <p:nvPr/>
        </p:nvGraphicFramePr>
        <p:xfrm>
          <a:off x="1940560" y="4112895"/>
          <a:ext cx="3584575" cy="509270"/>
        </p:xfrm>
        <a:graphic>
          <a:graphicData uri="http://schemas.openxmlformats.org/presentationml/2006/ole">
            <mc:AlternateContent xmlns:mc="http://schemas.openxmlformats.org/markup-compatibility/2006">
              <mc:Choice xmlns:v="urn:schemas-microsoft-com:vml" Requires="v">
                <p:oleObj spid="_x0000_s15" name="" r:id="rId3" imgW="3381375" imgH="333375" progId="Paint.Picture">
                  <p:embed/>
                </p:oleObj>
              </mc:Choice>
              <mc:Fallback>
                <p:oleObj name="" r:id="rId3" imgW="3381375" imgH="333375" progId="Paint.Picture">
                  <p:embed/>
                  <p:pic>
                    <p:nvPicPr>
                      <p:cNvPr id="0" name="图片 14"/>
                      <p:cNvPicPr/>
                      <p:nvPr/>
                    </p:nvPicPr>
                    <p:blipFill>
                      <a:blip r:embed="rId4"/>
                      <a:stretch>
                        <a:fillRect/>
                      </a:stretch>
                    </p:blipFill>
                    <p:spPr>
                      <a:xfrm>
                        <a:off x="1940560" y="4112895"/>
                        <a:ext cx="3584575" cy="509270"/>
                      </a:xfrm>
                      <a:prstGeom prst="rect">
                        <a:avLst/>
                      </a:prstGeom>
                    </p:spPr>
                  </p:pic>
                </p:oleObj>
              </mc:Fallback>
            </mc:AlternateContent>
          </a:graphicData>
        </a:graphic>
      </p:graphicFrame>
      <p:sp>
        <p:nvSpPr>
          <p:cNvPr id="16" name="文本框 15"/>
          <p:cNvSpPr txBox="1"/>
          <p:nvPr/>
        </p:nvSpPr>
        <p:spPr>
          <a:xfrm>
            <a:off x="678815" y="3129280"/>
            <a:ext cx="8071485" cy="368300"/>
          </a:xfrm>
          <a:prstGeom prst="rect">
            <a:avLst/>
          </a:prstGeom>
          <a:noFill/>
        </p:spPr>
        <p:txBody>
          <a:bodyPr wrap="square" rtlCol="0" anchor="t">
            <a:spAutoFit/>
          </a:bodyPr>
          <a:p>
            <a:r>
              <a:rPr lang="zh-CN" altLang="en-US">
                <a:solidFill>
                  <a:schemeClr val="tx1"/>
                </a:solidFill>
              </a:rPr>
              <a:t>以天气为例，天气这一特征的信息增益为</a:t>
            </a:r>
            <a:r>
              <a:rPr lang="en-US" altLang="zh-CN">
                <a:solidFill>
                  <a:schemeClr val="tx1"/>
                </a:solidFill>
              </a:rPr>
              <a:t>:</a:t>
            </a:r>
            <a:endParaRPr lang="en-US" altLang="zh-CN">
              <a:solidFill>
                <a:schemeClr val="tx1"/>
              </a:solidFill>
            </a:endParaRPr>
          </a:p>
        </p:txBody>
      </p:sp>
      <p:sp>
        <p:nvSpPr>
          <p:cNvPr id="17" name="文本框 16"/>
          <p:cNvSpPr txBox="1"/>
          <p:nvPr/>
        </p:nvSpPr>
        <p:spPr>
          <a:xfrm>
            <a:off x="678180" y="4622165"/>
            <a:ext cx="2068830" cy="368300"/>
          </a:xfrm>
          <a:prstGeom prst="rect">
            <a:avLst/>
          </a:prstGeom>
          <a:noFill/>
        </p:spPr>
        <p:txBody>
          <a:bodyPr wrap="square" rtlCol="0" anchor="t">
            <a:spAutoFit/>
          </a:bodyPr>
          <a:p>
            <a:r>
              <a:rPr lang="zh-CN" altLang="en-US">
                <a:solidFill>
                  <a:schemeClr val="tx1"/>
                </a:solidFill>
              </a:rPr>
              <a:t>同理可得到</a:t>
            </a:r>
            <a:r>
              <a:rPr lang="en-US" altLang="zh-CN">
                <a:solidFill>
                  <a:schemeClr val="tx1"/>
                </a:solidFill>
              </a:rPr>
              <a:t>:</a:t>
            </a:r>
            <a:endParaRPr lang="en-US" altLang="zh-CN">
              <a:solidFill>
                <a:schemeClr val="tx1"/>
              </a:solidFill>
            </a:endParaRPr>
          </a:p>
        </p:txBody>
      </p:sp>
      <p:graphicFrame>
        <p:nvGraphicFramePr>
          <p:cNvPr id="18" name="对象 17"/>
          <p:cNvGraphicFramePr/>
          <p:nvPr/>
        </p:nvGraphicFramePr>
        <p:xfrm>
          <a:off x="1880235" y="5085080"/>
          <a:ext cx="5539740" cy="683895"/>
        </p:xfrm>
        <a:graphic>
          <a:graphicData uri="http://schemas.openxmlformats.org/presentationml/2006/ole">
            <mc:AlternateContent xmlns:mc="http://schemas.openxmlformats.org/markup-compatibility/2006">
              <mc:Choice xmlns:v="urn:schemas-microsoft-com:vml" Requires="v">
                <p:oleObj spid="_x0000_s19" name="" r:id="rId5" imgW="5514975" imgH="447675" progId="Paint.Picture">
                  <p:embed/>
                </p:oleObj>
              </mc:Choice>
              <mc:Fallback>
                <p:oleObj name="" r:id="rId5" imgW="5514975" imgH="447675" progId="Paint.Picture">
                  <p:embed/>
                  <p:pic>
                    <p:nvPicPr>
                      <p:cNvPr id="0" name="图片 18"/>
                      <p:cNvPicPr/>
                      <p:nvPr/>
                    </p:nvPicPr>
                    <p:blipFill>
                      <a:blip r:embed="rId6"/>
                      <a:stretch>
                        <a:fillRect/>
                      </a:stretch>
                    </p:blipFill>
                    <p:spPr>
                      <a:xfrm>
                        <a:off x="1880235" y="5085080"/>
                        <a:ext cx="5539740" cy="683895"/>
                      </a:xfrm>
                      <a:prstGeom prst="rect">
                        <a:avLst/>
                      </a:prstGeom>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sym typeface="+mn-ea"/>
              </a:rPr>
              <a:t>信息</a:t>
            </a:r>
            <a:r>
              <a:rPr lang="zh-CN" altLang="en-US" sz="2000">
                <a:sym typeface="+mn-ea"/>
              </a:rPr>
              <a:t>熵</a:t>
            </a:r>
            <a:endParaRPr lang="zh-CN" altLang="en-US" sz="2000">
              <a:sym typeface="+mn-ea"/>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10.5 </a:t>
            </a:r>
            <a:r>
              <a:rPr lang="zh-CN" altLang="en-US" sz="2100" b="1" spc="225" dirty="0" smtClean="0">
                <a:solidFill>
                  <a:prstClr val="white"/>
                </a:solidFill>
              </a:rPr>
              <a:t>决策树</a:t>
            </a:r>
            <a:endParaRPr lang="zh-CN" altLang="en-US" sz="2100" b="1" spc="225" dirty="0" smtClean="0">
              <a:solidFill>
                <a:prstClr val="white"/>
              </a:solidFill>
            </a:endParaRPr>
          </a:p>
        </p:txBody>
      </p:sp>
      <p:sp>
        <p:nvSpPr>
          <p:cNvPr id="16387" name="Text Box 3"/>
          <p:cNvSpPr txBox="1"/>
          <p:nvPr/>
        </p:nvSpPr>
        <p:spPr>
          <a:xfrm>
            <a:off x="1088390" y="1823720"/>
            <a:ext cx="7654290" cy="70675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accent1"/>
              </a:buClr>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700">
                <a:solidFill>
                  <a:schemeClr val="tx1"/>
                </a:solidFill>
                <a:latin typeface="+mn-lt"/>
                <a:ea typeface="+mn-ea"/>
              </a:defRPr>
            </a:lvl2pPr>
            <a:lvl3pPr marL="1143000" indent="-228600" algn="l" rtl="0" eaLnBrk="0" fontAlgn="base" hangingPunct="0">
              <a:spcBef>
                <a:spcPct val="20000"/>
              </a:spcBef>
              <a:spcAft>
                <a:spcPct val="0"/>
              </a:spcAft>
              <a:buClr>
                <a:schemeClr val="accent1"/>
              </a:buClr>
              <a:buFont typeface="Wingdings" panose="05000000000000000000" pitchFamily="2" charset="2"/>
              <a:buChar char="l"/>
              <a:defRPr sz="2300">
                <a:solidFill>
                  <a:schemeClr val="tx1"/>
                </a:solidFill>
                <a:latin typeface="+mn-lt"/>
                <a:ea typeface="+mn-ea"/>
              </a:defRPr>
            </a:lvl3pPr>
            <a:lvl4pPr marL="1600200" indent="-228600" algn="l" rtl="0" eaLnBrk="0" fontAlgn="base" hangingPunct="0">
              <a:spcBef>
                <a:spcPct val="20000"/>
              </a:spcBef>
              <a:spcAft>
                <a:spcPct val="0"/>
              </a:spcAft>
              <a:buClr>
                <a:schemeClr val="accent1"/>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ea typeface="+mn-ea"/>
              </a:defRPr>
            </a:lvl5pPr>
          </a:lstStyle>
          <a:p>
            <a:pPr marL="0" lvl="0" indent="0" eaLnBrk="1" hangingPunct="1">
              <a:spcBef>
                <a:spcPct val="0"/>
              </a:spcBef>
              <a:buClrTx/>
              <a:buFontTx/>
              <a:buNone/>
            </a:pPr>
            <a:r>
              <a:rPr lang="zh-CN" altLang="en-US" sz="2000" dirty="0">
                <a:solidFill>
                  <a:schemeClr val="tx1"/>
                </a:solidFill>
              </a:rPr>
              <a:t>􀁺信息增益的增加意味着不确定性的减少，也就是条件熵减少，</a:t>
            </a:r>
            <a:r>
              <a:rPr lang="zh-CN" altLang="en-US" sz="2000" dirty="0">
                <a:solidFill>
                  <a:schemeClr val="tx1"/>
                </a:solidFill>
                <a:sym typeface="+mn-ea"/>
              </a:rPr>
              <a:t>意味着不确定性的减少。</a:t>
            </a:r>
            <a:endParaRPr lang="zh-CN" altLang="en-US" sz="2000" dirty="0">
              <a:solidFill>
                <a:schemeClr val="tx1"/>
              </a:solidFill>
              <a:sym typeface="+mn-ea"/>
            </a:endParaRPr>
          </a:p>
        </p:txBody>
      </p:sp>
      <p:sp>
        <p:nvSpPr>
          <p:cNvPr id="3" name="文本框 2"/>
          <p:cNvSpPr txBox="1"/>
          <p:nvPr/>
        </p:nvSpPr>
        <p:spPr>
          <a:xfrm>
            <a:off x="1088390" y="2940685"/>
            <a:ext cx="7809865" cy="829945"/>
          </a:xfrm>
          <a:prstGeom prst="rect">
            <a:avLst/>
          </a:prstGeom>
          <a:noFill/>
        </p:spPr>
        <p:txBody>
          <a:bodyPr wrap="square" rtlCol="0" anchor="t">
            <a:spAutoFit/>
          </a:bodyPr>
          <a:p>
            <a:pPr eaLnBrk="1" hangingPunct="1">
              <a:lnSpc>
                <a:spcPct val="120000"/>
              </a:lnSpc>
              <a:spcBef>
                <a:spcPct val="30000"/>
              </a:spcBef>
            </a:pPr>
            <a:r>
              <a:rPr lang="en-US" altLang="zh-CN" sz="2000" dirty="0">
                <a:solidFill>
                  <a:schemeClr val="tx1"/>
                </a:solidFill>
                <a:sym typeface="+mn-ea"/>
              </a:rPr>
              <a:t>          ID3</a:t>
            </a:r>
            <a:r>
              <a:rPr lang="zh-CN" altLang="en-US" sz="2000" dirty="0">
                <a:solidFill>
                  <a:schemeClr val="tx1"/>
                </a:solidFill>
                <a:sym typeface="+mn-ea"/>
              </a:rPr>
              <a:t>算法选择属性的标准：选择具有最高信息增益</a:t>
            </a:r>
            <a:r>
              <a:rPr lang="en-US" altLang="zh-CN" sz="2000" dirty="0">
                <a:solidFill>
                  <a:schemeClr val="tx1"/>
                </a:solidFill>
                <a:sym typeface="+mn-ea"/>
              </a:rPr>
              <a:t>(Information Gain)</a:t>
            </a:r>
            <a:r>
              <a:rPr lang="zh-CN" altLang="en-US" sz="2000" dirty="0">
                <a:solidFill>
                  <a:schemeClr val="tx1"/>
                </a:solidFill>
                <a:sym typeface="+mn-ea"/>
              </a:rPr>
              <a:t>的属性</a:t>
            </a:r>
            <a:endParaRPr lang="zh-CN" altLang="en-US" sz="2000" dirty="0">
              <a:solidFill>
                <a:schemeClr val="tx1"/>
              </a:solidFill>
              <a:sym typeface="+mn-ea"/>
            </a:endParaRPr>
          </a:p>
        </p:txBody>
      </p:sp>
      <p:sp>
        <p:nvSpPr>
          <p:cNvPr id="4" name="文本框 3"/>
          <p:cNvSpPr txBox="1"/>
          <p:nvPr/>
        </p:nvSpPr>
        <p:spPr>
          <a:xfrm>
            <a:off x="1192530" y="3893820"/>
            <a:ext cx="7570470" cy="706755"/>
          </a:xfrm>
          <a:prstGeom prst="rect">
            <a:avLst/>
          </a:prstGeom>
          <a:noFill/>
        </p:spPr>
        <p:txBody>
          <a:bodyPr wrap="square" rtlCol="0" anchor="t">
            <a:spAutoFit/>
          </a:bodyPr>
          <a:p>
            <a:r>
              <a:rPr lang="en-US" altLang="zh-CN" sz="2000">
                <a:solidFill>
                  <a:schemeClr val="tx1"/>
                </a:solidFill>
              </a:rPr>
              <a:t>         </a:t>
            </a:r>
            <a:r>
              <a:rPr lang="zh-CN" altLang="en-US" sz="2000">
                <a:solidFill>
                  <a:schemeClr val="tx1"/>
                </a:solidFill>
              </a:rPr>
              <a:t>由此可以知道天气的信息增益最大，在ID3算法中就将天气作为决策树的根节点，再对剩下的表格继续做重复操作。</a:t>
            </a:r>
            <a:endParaRPr lang="zh-CN" altLang="en-US" sz="2000">
              <a:solidFill>
                <a:schemeClr val="tx1"/>
              </a:solidFill>
            </a:endParaRPr>
          </a:p>
        </p:txBody>
      </p:sp>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sym typeface="+mn-ea"/>
              </a:rPr>
              <a:t>信息</a:t>
            </a:r>
            <a:r>
              <a:rPr lang="zh-CN" altLang="en-US" sz="2000">
                <a:sym typeface="+mn-ea"/>
              </a:rPr>
              <a:t>熵</a:t>
            </a:r>
            <a:endParaRPr lang="zh-CN" altLang="en-US" sz="2000">
              <a:sym typeface="+mn-ea"/>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10.5 </a:t>
            </a:r>
            <a:r>
              <a:rPr lang="zh-CN" altLang="en-US" sz="2100" b="1" spc="225" dirty="0" smtClean="0">
                <a:solidFill>
                  <a:prstClr val="white"/>
                </a:solidFill>
              </a:rPr>
              <a:t>决策树</a:t>
            </a:r>
            <a:endParaRPr lang="zh-CN" altLang="en-US" sz="2100" b="1" spc="225" dirty="0" smtClean="0">
              <a:solidFill>
                <a:prstClr val="white"/>
              </a:solidFill>
            </a:endParaRPr>
          </a:p>
        </p:txBody>
      </p:sp>
      <p:sp>
        <p:nvSpPr>
          <p:cNvPr id="2" name="文本框 1"/>
          <p:cNvSpPr txBox="1"/>
          <p:nvPr/>
        </p:nvSpPr>
        <p:spPr>
          <a:xfrm>
            <a:off x="1223010" y="1753235"/>
            <a:ext cx="5575300" cy="398780"/>
          </a:xfrm>
          <a:prstGeom prst="rect">
            <a:avLst/>
          </a:prstGeom>
          <a:noFill/>
        </p:spPr>
        <p:txBody>
          <a:bodyPr wrap="square" rtlCol="0" anchor="t">
            <a:spAutoFit/>
          </a:bodyPr>
          <a:p>
            <a:r>
              <a:rPr lang="zh-CN" altLang="en-US" sz="2000">
                <a:solidFill>
                  <a:schemeClr val="tx1"/>
                </a:solidFill>
              </a:rPr>
              <a:t>最后，我们构造得到决策树如下：</a:t>
            </a:r>
            <a:endParaRPr lang="zh-CN" altLang="en-US" sz="2000">
              <a:solidFill>
                <a:schemeClr val="tx1"/>
              </a:solidFill>
            </a:endParaRPr>
          </a:p>
        </p:txBody>
      </p:sp>
      <p:graphicFrame>
        <p:nvGraphicFramePr>
          <p:cNvPr id="6" name="对象 5"/>
          <p:cNvGraphicFramePr/>
          <p:nvPr/>
        </p:nvGraphicFramePr>
        <p:xfrm>
          <a:off x="2259330" y="2450465"/>
          <a:ext cx="6434455" cy="3641090"/>
        </p:xfrm>
        <a:graphic>
          <a:graphicData uri="http://schemas.openxmlformats.org/presentationml/2006/ole">
            <mc:AlternateContent xmlns:mc="http://schemas.openxmlformats.org/markup-compatibility/2006">
              <mc:Choice xmlns:v="urn:schemas-microsoft-com:vml" Requires="v">
                <p:oleObj spid="_x0000_s3" name="" r:id="rId1" imgW="6429375" imgH="3638550" progId="Paint.Picture">
                  <p:embed/>
                </p:oleObj>
              </mc:Choice>
              <mc:Fallback>
                <p:oleObj name="" r:id="rId1" imgW="6429375" imgH="3638550" progId="Paint.Picture">
                  <p:embed/>
                  <p:pic>
                    <p:nvPicPr>
                      <p:cNvPr id="0" name="图片 6"/>
                      <p:cNvPicPr/>
                      <p:nvPr/>
                    </p:nvPicPr>
                    <p:blipFill>
                      <a:blip r:embed="rId2"/>
                      <a:stretch>
                        <a:fillRect/>
                      </a:stretch>
                    </p:blipFill>
                    <p:spPr>
                      <a:xfrm>
                        <a:off x="2259330" y="2450465"/>
                        <a:ext cx="6434455" cy="3641090"/>
                      </a:xfrm>
                      <a:prstGeom prst="rect">
                        <a:avLst/>
                      </a:prstGeom>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sym typeface="+mn-ea"/>
              </a:rPr>
              <a:t>实验</a:t>
            </a:r>
            <a:r>
              <a:rPr lang="zh-CN" altLang="en-US" sz="2000">
                <a:sym typeface="+mn-ea"/>
              </a:rPr>
              <a:t>指导</a:t>
            </a:r>
            <a:endParaRPr lang="zh-CN" altLang="en-US" sz="2000">
              <a:sym typeface="+mn-ea"/>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10.5 </a:t>
            </a:r>
            <a:r>
              <a:rPr lang="zh-CN" altLang="en-US" sz="2100" b="1" spc="225" dirty="0" smtClean="0">
                <a:solidFill>
                  <a:prstClr val="white"/>
                </a:solidFill>
              </a:rPr>
              <a:t>决策树</a:t>
            </a:r>
            <a:endParaRPr lang="zh-CN" altLang="en-US" sz="2100" b="1" spc="225" dirty="0" smtClean="0">
              <a:solidFill>
                <a:prstClr val="white"/>
              </a:solidFill>
            </a:endParaRPr>
          </a:p>
        </p:txBody>
      </p:sp>
      <p:pic>
        <p:nvPicPr>
          <p:cNvPr id="14" name="图片 13"/>
          <p:cNvPicPr/>
          <p:nvPr/>
        </p:nvPicPr>
        <p:blipFill>
          <a:blip r:embed="rId1">
            <a:extLst>
              <a:ext uri="{28A0092B-C50C-407E-A947-70E740481C1C}">
                <a14:useLocalDpi xmlns:a14="http://schemas.microsoft.com/office/drawing/2010/main" val="0"/>
              </a:ext>
            </a:extLst>
          </a:blip>
          <a:srcRect/>
          <a:stretch>
            <a:fillRect/>
          </a:stretch>
        </p:blipFill>
        <p:spPr>
          <a:xfrm>
            <a:off x="519430" y="1863090"/>
            <a:ext cx="7569835" cy="4020185"/>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10.1 Rattle包</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8" name="文本占位符 7"/>
          <p:cNvSpPr>
            <a:spLocks noGrp="1"/>
          </p:cNvSpPr>
          <p:nvPr>
            <p:ph type="body" sz="quarter" idx="13"/>
          </p:nvPr>
        </p:nvSpPr>
        <p:spPr/>
        <p:txBody>
          <a:bodyPr>
            <a:normAutofit/>
          </a:bodyPr>
          <a:p>
            <a:r>
              <a:rPr lang="en-US" altLang="zh-CN" sz="2000" dirty="0" smtClean="0"/>
              <a:t>Data</a:t>
            </a:r>
            <a:r>
              <a:rPr lang="zh-CN" altLang="en-US" sz="2000" dirty="0" smtClean="0"/>
              <a:t>选项卡</a:t>
            </a:r>
            <a:endParaRPr lang="zh-CN" altLang="en-US" sz="2000" dirty="0" smtClean="0"/>
          </a:p>
        </p:txBody>
      </p:sp>
      <p:pic>
        <p:nvPicPr>
          <p:cNvPr id="7" name="图片 6"/>
          <p:cNvPicPr>
            <a:picLocks noChangeAspect="1"/>
          </p:cNvPicPr>
          <p:nvPr/>
        </p:nvPicPr>
        <p:blipFill>
          <a:blip r:embed="rId1"/>
          <a:stretch>
            <a:fillRect/>
          </a:stretch>
        </p:blipFill>
        <p:spPr>
          <a:xfrm>
            <a:off x="1598930" y="1320800"/>
            <a:ext cx="5443220" cy="4505325"/>
          </a:xfrm>
          <a:prstGeom prst="rect">
            <a:avLst/>
          </a:prstGeom>
        </p:spPr>
      </p:pic>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sym typeface="+mn-ea"/>
              </a:rPr>
              <a:t>实验</a:t>
            </a:r>
            <a:r>
              <a:rPr lang="zh-CN" altLang="en-US" sz="2000">
                <a:sym typeface="+mn-ea"/>
              </a:rPr>
              <a:t>指导</a:t>
            </a:r>
            <a:endParaRPr lang="zh-CN" altLang="en-US" sz="2000">
              <a:sym typeface="+mn-ea"/>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10.5 </a:t>
            </a:r>
            <a:r>
              <a:rPr lang="zh-CN" altLang="en-US" sz="2100" b="1" spc="225" dirty="0" smtClean="0">
                <a:solidFill>
                  <a:prstClr val="white"/>
                </a:solidFill>
              </a:rPr>
              <a:t>决策树</a:t>
            </a:r>
            <a:endParaRPr lang="zh-CN" altLang="en-US" sz="2100" b="1" spc="225" dirty="0" smtClean="0">
              <a:solidFill>
                <a:prstClr val="white"/>
              </a:solidFill>
            </a:endParaRPr>
          </a:p>
        </p:txBody>
      </p:sp>
      <p:sp>
        <p:nvSpPr>
          <p:cNvPr id="12" name="TextBox 11"/>
          <p:cNvSpPr txBox="1"/>
          <p:nvPr/>
        </p:nvSpPr>
        <p:spPr>
          <a:xfrm>
            <a:off x="814705" y="1454785"/>
            <a:ext cx="7269480" cy="398780"/>
          </a:xfrm>
          <a:prstGeom prst="rect">
            <a:avLst/>
          </a:prstGeom>
          <a:noFill/>
        </p:spPr>
        <p:txBody>
          <a:bodyPr wrap="square" rtlCol="0">
            <a:spAutoFit/>
          </a:bodyPr>
          <a:p>
            <a:r>
              <a:rPr lang="en-US" altLang="zh-CN" sz="2000" dirty="0" smtClean="0"/>
              <a:t>       </a:t>
            </a:r>
            <a:r>
              <a:rPr lang="zh-CN" altLang="zh-CN" sz="2000" dirty="0" smtClean="0">
                <a:solidFill>
                  <a:schemeClr val="tx1">
                    <a:lumMod val="75000"/>
                    <a:lumOff val="25000"/>
                  </a:schemeClr>
                </a:solidFill>
              </a:rPr>
              <a:t>单击</a:t>
            </a:r>
            <a:r>
              <a:rPr lang="zh-CN" altLang="zh-CN" sz="2000" dirty="0">
                <a:solidFill>
                  <a:schemeClr val="tx1">
                    <a:lumMod val="75000"/>
                    <a:lumOff val="25000"/>
                  </a:schemeClr>
                </a:solidFill>
              </a:rPr>
              <a:t>“</a:t>
            </a:r>
            <a:r>
              <a:rPr lang="en-US" altLang="zh-CN" sz="2000" dirty="0">
                <a:solidFill>
                  <a:schemeClr val="tx1">
                    <a:lumMod val="75000"/>
                    <a:lumOff val="25000"/>
                  </a:schemeClr>
                </a:solidFill>
              </a:rPr>
              <a:t>Draw</a:t>
            </a:r>
            <a:r>
              <a:rPr lang="zh-CN" altLang="zh-CN" sz="2000" dirty="0">
                <a:solidFill>
                  <a:schemeClr val="tx1">
                    <a:lumMod val="75000"/>
                    <a:lumOff val="25000"/>
                  </a:schemeClr>
                </a:solidFill>
              </a:rPr>
              <a:t>”按钮得到可视化的决策树，</a:t>
            </a:r>
            <a:r>
              <a:rPr lang="zh-CN" altLang="zh-CN" sz="2000" dirty="0" smtClean="0">
                <a:solidFill>
                  <a:schemeClr val="tx1">
                    <a:lumMod val="75000"/>
                    <a:lumOff val="25000"/>
                  </a:schemeClr>
                </a:solidFill>
              </a:rPr>
              <a:t>如</a:t>
            </a:r>
            <a:r>
              <a:rPr lang="zh-CN" altLang="en-US" sz="2000" dirty="0" smtClean="0">
                <a:solidFill>
                  <a:schemeClr val="tx1">
                    <a:lumMod val="75000"/>
                    <a:lumOff val="25000"/>
                  </a:schemeClr>
                </a:solidFill>
              </a:rPr>
              <a:t>下</a:t>
            </a:r>
            <a:r>
              <a:rPr lang="zh-CN" altLang="zh-CN" sz="2000" dirty="0" smtClean="0">
                <a:solidFill>
                  <a:schemeClr val="tx1">
                    <a:lumMod val="75000"/>
                    <a:lumOff val="25000"/>
                  </a:schemeClr>
                </a:solidFill>
              </a:rPr>
              <a:t>图所</a:t>
            </a:r>
            <a:r>
              <a:rPr lang="zh-CN" altLang="zh-CN" sz="2000" dirty="0">
                <a:solidFill>
                  <a:schemeClr val="tx1">
                    <a:lumMod val="75000"/>
                    <a:lumOff val="25000"/>
                  </a:schemeClr>
                </a:solidFill>
              </a:rPr>
              <a:t>示</a:t>
            </a:r>
            <a:endParaRPr lang="zh-CN" altLang="zh-CN" sz="2000" dirty="0">
              <a:solidFill>
                <a:schemeClr val="tx1">
                  <a:lumMod val="75000"/>
                  <a:lumOff val="25000"/>
                </a:schemeClr>
              </a:solidFill>
            </a:endParaRPr>
          </a:p>
        </p:txBody>
      </p:sp>
      <p:pic>
        <p:nvPicPr>
          <p:cNvPr id="2" name="图片 1"/>
          <p:cNvPicPr/>
          <p:nvPr/>
        </p:nvPicPr>
        <p:blipFill>
          <a:blip r:embed="rId1"/>
          <a:stretch>
            <a:fillRect/>
          </a:stretch>
        </p:blipFill>
        <p:spPr>
          <a:xfrm>
            <a:off x="1049655" y="2507615"/>
            <a:ext cx="6563995" cy="3061335"/>
          </a:xfrm>
          <a:prstGeom prst="rect">
            <a:avLst/>
          </a:prstGeom>
          <a:noFill/>
          <a:ln w="9525">
            <a:noFill/>
          </a:ln>
        </p:spPr>
      </p:pic>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sym typeface="+mn-ea"/>
              </a:rPr>
              <a:t>编程</a:t>
            </a:r>
            <a:r>
              <a:rPr lang="zh-CN" altLang="en-US" sz="2000">
                <a:sym typeface="+mn-ea"/>
              </a:rPr>
              <a:t>实现</a:t>
            </a:r>
            <a:endParaRPr lang="zh-CN" altLang="en-US" sz="2000">
              <a:sym typeface="+mn-ea"/>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10.5 </a:t>
            </a:r>
            <a:r>
              <a:rPr lang="zh-CN" altLang="en-US" sz="2100" b="1" spc="225" dirty="0" smtClean="0">
                <a:solidFill>
                  <a:prstClr val="white"/>
                </a:solidFill>
              </a:rPr>
              <a:t>决策树</a:t>
            </a:r>
            <a:endParaRPr lang="zh-CN" altLang="en-US" sz="2100" b="1" spc="225" dirty="0" smtClean="0">
              <a:solidFill>
                <a:prstClr val="white"/>
              </a:solidFill>
            </a:endParaRPr>
          </a:p>
        </p:txBody>
      </p:sp>
      <p:sp>
        <p:nvSpPr>
          <p:cNvPr id="2" name="TextBox 1"/>
          <p:cNvSpPr txBox="1"/>
          <p:nvPr/>
        </p:nvSpPr>
        <p:spPr>
          <a:xfrm>
            <a:off x="678180" y="1819275"/>
            <a:ext cx="7917815" cy="3476625"/>
          </a:xfrm>
          <a:prstGeom prst="rect">
            <a:avLst/>
          </a:prstGeom>
          <a:noFill/>
        </p:spPr>
        <p:txBody>
          <a:bodyPr wrap="square" rtlCol="0">
            <a:spAutoFit/>
          </a:bodyPr>
          <a:p>
            <a:r>
              <a:rPr lang="en-US" altLang="zh-CN" sz="2000" dirty="0"/>
              <a:t>library(</a:t>
            </a:r>
            <a:r>
              <a:rPr lang="en-US" altLang="zh-CN" sz="2000" dirty="0" err="1"/>
              <a:t>rpart</a:t>
            </a:r>
            <a:r>
              <a:rPr lang="en-US" altLang="zh-CN" sz="2000" dirty="0"/>
              <a:t>)</a:t>
            </a:r>
            <a:endParaRPr lang="en-US" altLang="zh-CN" sz="2000" dirty="0"/>
          </a:p>
          <a:p>
            <a:r>
              <a:rPr lang="en-US" altLang="zh-CN" sz="2000" dirty="0"/>
              <a:t>train&lt;-</a:t>
            </a:r>
            <a:r>
              <a:rPr lang="en-US" altLang="zh-CN" sz="2000" dirty="0" err="1"/>
              <a:t>fread</a:t>
            </a:r>
            <a:r>
              <a:rPr lang="en-US" altLang="zh-CN" sz="2000" dirty="0"/>
              <a:t>("</a:t>
            </a:r>
            <a:r>
              <a:rPr lang="en-US" altLang="zh-CN" sz="2000" dirty="0" err="1"/>
              <a:t>titanic_data.csv",header</a:t>
            </a:r>
            <a:r>
              <a:rPr lang="en-US" altLang="zh-CN" sz="2000" dirty="0"/>
              <a:t> = T)</a:t>
            </a:r>
            <a:endParaRPr lang="en-US" altLang="zh-CN" sz="2000" dirty="0"/>
          </a:p>
          <a:p>
            <a:r>
              <a:rPr lang="en-US" altLang="zh-CN" sz="2000" dirty="0"/>
              <a:t>head(train)</a:t>
            </a:r>
            <a:endParaRPr lang="en-US" altLang="zh-CN" sz="2000" dirty="0"/>
          </a:p>
          <a:p>
            <a:r>
              <a:rPr lang="en-US" altLang="zh-CN" sz="2000" dirty="0"/>
              <a:t>fit &lt;- </a:t>
            </a:r>
            <a:r>
              <a:rPr lang="en-US" altLang="zh-CN" sz="2000" dirty="0" err="1"/>
              <a:t>rpart</a:t>
            </a:r>
            <a:r>
              <a:rPr lang="en-US" altLang="zh-CN" sz="2000" dirty="0"/>
              <a:t>(Survived ~ </a:t>
            </a:r>
            <a:r>
              <a:rPr lang="en-US" altLang="zh-CN" sz="2000" dirty="0" err="1"/>
              <a:t>Pclass</a:t>
            </a:r>
            <a:r>
              <a:rPr lang="en-US" altLang="zh-CN" sz="2000" dirty="0"/>
              <a:t> + Sex + Age + </a:t>
            </a:r>
            <a:r>
              <a:rPr lang="en-US" altLang="zh-CN" sz="2000" dirty="0" err="1"/>
              <a:t>SibSp</a:t>
            </a:r>
            <a:r>
              <a:rPr lang="en-US" altLang="zh-CN" sz="2000" dirty="0"/>
              <a:t> + Parch + Fare + Embarked, data=train, method="class")</a:t>
            </a:r>
            <a:endParaRPr lang="en-US" altLang="zh-CN" sz="2000" dirty="0"/>
          </a:p>
          <a:p>
            <a:r>
              <a:rPr lang="en-US" altLang="zh-CN" sz="2000" dirty="0"/>
              <a:t>plot(fit)</a:t>
            </a:r>
            <a:endParaRPr lang="en-US" altLang="zh-CN" sz="2000" dirty="0"/>
          </a:p>
          <a:p>
            <a:r>
              <a:rPr lang="en-US" altLang="zh-CN" sz="2000" dirty="0"/>
              <a:t>text(fit)</a:t>
            </a:r>
            <a:endParaRPr lang="en-US" altLang="zh-CN" sz="2000" dirty="0"/>
          </a:p>
          <a:p>
            <a:r>
              <a:rPr lang="en-US" altLang="zh-CN" sz="2000" dirty="0"/>
              <a:t>library(</a:t>
            </a:r>
            <a:r>
              <a:rPr lang="en-US" altLang="zh-CN" sz="2000" dirty="0" err="1"/>
              <a:t>RColorBrewer</a:t>
            </a:r>
            <a:r>
              <a:rPr lang="en-US" altLang="zh-CN" sz="2000" dirty="0"/>
              <a:t>)</a:t>
            </a:r>
            <a:endParaRPr lang="en-US" altLang="zh-CN" sz="2000" dirty="0"/>
          </a:p>
          <a:p>
            <a:r>
              <a:rPr lang="en-US" altLang="zh-CN" sz="2000" dirty="0"/>
              <a:t>library(</a:t>
            </a:r>
            <a:r>
              <a:rPr lang="en-US" altLang="zh-CN" sz="2000" dirty="0" err="1"/>
              <a:t>rpart.plot</a:t>
            </a:r>
            <a:r>
              <a:rPr lang="en-US" altLang="zh-CN" sz="2000" dirty="0"/>
              <a:t>)</a:t>
            </a:r>
            <a:endParaRPr lang="en-US" altLang="zh-CN" sz="2000" dirty="0"/>
          </a:p>
          <a:p>
            <a:r>
              <a:rPr lang="en-US" altLang="zh-CN" sz="2000" dirty="0"/>
              <a:t>library(rattle)</a:t>
            </a:r>
            <a:endParaRPr lang="en-US" altLang="zh-CN" sz="2000" dirty="0"/>
          </a:p>
          <a:p>
            <a:r>
              <a:rPr lang="en-US" altLang="zh-CN" sz="2000" dirty="0" err="1"/>
              <a:t>fancyRpartPlot</a:t>
            </a:r>
            <a:r>
              <a:rPr lang="en-US" altLang="zh-CN" sz="2000" dirty="0"/>
              <a:t>(fit)</a:t>
            </a:r>
            <a:endParaRPr lang="zh-CN" altLang="en-US" sz="2000" dirty="0"/>
          </a:p>
        </p:txBody>
      </p:sp>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sym typeface="+mn-ea"/>
              </a:rPr>
              <a:t>随机森林决策树模型</a:t>
            </a:r>
            <a:endParaRPr lang="zh-CN" altLang="en-US" sz="2000"/>
          </a:p>
          <a:p>
            <a:endParaRPr lang="zh-CN" altLang="en-US" sz="2000">
              <a:sym typeface="+mn-ea"/>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10.5 </a:t>
            </a:r>
            <a:r>
              <a:rPr lang="zh-CN" altLang="en-US" sz="2100" b="1" spc="225" dirty="0" smtClean="0">
                <a:solidFill>
                  <a:prstClr val="white"/>
                </a:solidFill>
              </a:rPr>
              <a:t>决策树</a:t>
            </a:r>
            <a:endParaRPr lang="zh-CN" altLang="en-US" sz="2100" b="1" spc="225" dirty="0" smtClean="0">
              <a:solidFill>
                <a:prstClr val="white"/>
              </a:solidFill>
            </a:endParaRPr>
          </a:p>
        </p:txBody>
      </p:sp>
      <p:sp>
        <p:nvSpPr>
          <p:cNvPr id="12" name="TextBox 11"/>
          <p:cNvSpPr txBox="1"/>
          <p:nvPr/>
        </p:nvSpPr>
        <p:spPr>
          <a:xfrm>
            <a:off x="586740" y="4483735"/>
            <a:ext cx="8019415" cy="1476375"/>
          </a:xfrm>
          <a:prstGeom prst="rect">
            <a:avLst/>
          </a:prstGeom>
          <a:noFill/>
        </p:spPr>
        <p:txBody>
          <a:bodyPr wrap="square" rtlCol="0">
            <a:spAutoFit/>
          </a:bodyPr>
          <a:p>
            <a:pPr algn="just"/>
            <a:r>
              <a:rPr lang="en-US" altLang="zh-CN" dirty="0" smtClean="0"/>
              <a:t>      </a:t>
            </a:r>
            <a:r>
              <a:rPr lang="en-US" altLang="zh-CN" dirty="0" smtClean="0">
                <a:solidFill>
                  <a:schemeClr val="tx1">
                    <a:lumMod val="75000"/>
                    <a:lumOff val="25000"/>
                  </a:schemeClr>
                </a:solidFill>
              </a:rPr>
              <a:t> </a:t>
            </a:r>
            <a:r>
              <a:rPr lang="zh-CN" altLang="zh-CN" dirty="0" smtClean="0">
                <a:solidFill>
                  <a:schemeClr val="tx1">
                    <a:lumMod val="75000"/>
                    <a:lumOff val="25000"/>
                  </a:schemeClr>
                </a:solidFill>
              </a:rPr>
              <a:t>为了</a:t>
            </a:r>
            <a:r>
              <a:rPr lang="zh-CN" altLang="zh-CN" dirty="0">
                <a:solidFill>
                  <a:schemeClr val="tx1">
                    <a:lumMod val="75000"/>
                    <a:lumOff val="25000"/>
                  </a:schemeClr>
                </a:solidFill>
              </a:rPr>
              <a:t>克服决策树容易过度拟合的缺点，随机森林算法（</a:t>
            </a:r>
            <a:r>
              <a:rPr lang="en-US" altLang="zh-CN" dirty="0">
                <a:solidFill>
                  <a:schemeClr val="tx1">
                    <a:lumMod val="75000"/>
                    <a:lumOff val="25000"/>
                  </a:schemeClr>
                </a:solidFill>
              </a:rPr>
              <a:t>Random Forests , RF</a:t>
            </a:r>
            <a:r>
              <a:rPr lang="zh-CN" altLang="zh-CN" dirty="0">
                <a:solidFill>
                  <a:schemeClr val="tx1">
                    <a:lumMod val="75000"/>
                    <a:lumOff val="25000"/>
                  </a:schemeClr>
                </a:solidFill>
              </a:rPr>
              <a:t>）在变量（列）的使用和数据（行）的使用上进行随机化，生成很多分类树，再汇总分类树的结果。随机森林在运算量没有显著提高的前提下提高了预测精度，对多元共线性不敏感，可以很好地预测多达几千个解释变量的作用，是当前最好的算法之一。</a:t>
            </a:r>
            <a:endParaRPr lang="zh-CN" altLang="zh-CN" dirty="0">
              <a:solidFill>
                <a:schemeClr val="tx1">
                  <a:lumMod val="75000"/>
                  <a:lumOff val="25000"/>
                </a:schemeClr>
              </a:solidFill>
            </a:endParaRPr>
          </a:p>
        </p:txBody>
      </p:sp>
      <p:pic>
        <p:nvPicPr>
          <p:cNvPr id="1433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86740" y="1619885"/>
            <a:ext cx="3731260" cy="256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7070" y="1686560"/>
            <a:ext cx="4109085" cy="2558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sym typeface="+mn-ea"/>
              </a:rPr>
              <a:t>随机森林决策树模型</a:t>
            </a:r>
            <a:endParaRPr lang="zh-CN" altLang="en-US" sz="2000"/>
          </a:p>
          <a:p>
            <a:endParaRPr lang="zh-CN" altLang="en-US" sz="2000">
              <a:sym typeface="+mn-ea"/>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10.5 </a:t>
            </a:r>
            <a:r>
              <a:rPr lang="zh-CN" altLang="en-US" sz="2100" b="1" spc="225" dirty="0" smtClean="0">
                <a:solidFill>
                  <a:prstClr val="white"/>
                </a:solidFill>
              </a:rPr>
              <a:t>决策树</a:t>
            </a:r>
            <a:endParaRPr lang="zh-CN" altLang="en-US" sz="2100" b="1" spc="225" dirty="0" smtClean="0">
              <a:solidFill>
                <a:prstClr val="white"/>
              </a:solidFill>
            </a:endParaRPr>
          </a:p>
        </p:txBody>
      </p:sp>
      <p:sp>
        <p:nvSpPr>
          <p:cNvPr id="12" name="TextBox 11"/>
          <p:cNvSpPr txBox="1"/>
          <p:nvPr/>
        </p:nvSpPr>
        <p:spPr>
          <a:xfrm>
            <a:off x="694055" y="1619885"/>
            <a:ext cx="8016875" cy="1198880"/>
          </a:xfrm>
          <a:prstGeom prst="rect">
            <a:avLst/>
          </a:prstGeom>
          <a:noFill/>
        </p:spPr>
        <p:txBody>
          <a:bodyPr wrap="square" rtlCol="0">
            <a:spAutoFit/>
          </a:bodyPr>
          <a:p>
            <a:r>
              <a:rPr lang="en-US" altLang="zh-CN" dirty="0" smtClean="0">
                <a:solidFill>
                  <a:schemeClr val="tx1">
                    <a:lumMod val="75000"/>
                    <a:lumOff val="25000"/>
                  </a:schemeClr>
                </a:solidFill>
              </a:rPr>
              <a:t>1</a:t>
            </a:r>
            <a:r>
              <a:rPr lang="zh-CN" altLang="en-US" dirty="0" smtClean="0">
                <a:solidFill>
                  <a:schemeClr val="tx1">
                    <a:lumMod val="75000"/>
                    <a:lumOff val="25000"/>
                  </a:schemeClr>
                </a:solidFill>
              </a:rPr>
              <a:t>、</a:t>
            </a:r>
            <a:r>
              <a:rPr lang="zh-CN" altLang="zh-CN" dirty="0" smtClean="0">
                <a:solidFill>
                  <a:schemeClr val="tx1">
                    <a:lumMod val="75000"/>
                    <a:lumOff val="25000"/>
                  </a:schemeClr>
                </a:solidFill>
              </a:rPr>
              <a:t>随机</a:t>
            </a:r>
            <a:r>
              <a:rPr lang="zh-CN" altLang="zh-CN" dirty="0">
                <a:solidFill>
                  <a:schemeClr val="tx1">
                    <a:lumMod val="75000"/>
                    <a:lumOff val="25000"/>
                  </a:schemeClr>
                </a:solidFill>
              </a:rPr>
              <a:t>森林的基本思想</a:t>
            </a:r>
            <a:endParaRPr lang="zh-CN" altLang="zh-CN" dirty="0">
              <a:solidFill>
                <a:schemeClr val="tx1">
                  <a:lumMod val="75000"/>
                  <a:lumOff val="25000"/>
                </a:schemeClr>
              </a:solidFill>
            </a:endParaRPr>
          </a:p>
          <a:p>
            <a:r>
              <a:rPr lang="en-US" altLang="zh-CN" dirty="0" smtClean="0">
                <a:solidFill>
                  <a:schemeClr val="tx1">
                    <a:lumMod val="75000"/>
                    <a:lumOff val="25000"/>
                  </a:schemeClr>
                </a:solidFill>
              </a:rPr>
              <a:t>         </a:t>
            </a:r>
            <a:r>
              <a:rPr lang="zh-CN" altLang="zh-CN" dirty="0" smtClean="0">
                <a:solidFill>
                  <a:schemeClr val="tx1">
                    <a:lumMod val="75000"/>
                    <a:lumOff val="25000"/>
                  </a:schemeClr>
                </a:solidFill>
              </a:rPr>
              <a:t>随机</a:t>
            </a:r>
            <a:r>
              <a:rPr lang="zh-CN" altLang="zh-CN" dirty="0">
                <a:solidFill>
                  <a:schemeClr val="tx1">
                    <a:lumMod val="75000"/>
                    <a:lumOff val="25000"/>
                  </a:schemeClr>
                </a:solidFill>
              </a:rPr>
              <a:t>森林是</a:t>
            </a:r>
            <a:r>
              <a:rPr lang="zh-CN" altLang="zh-CN" dirty="0" smtClean="0">
                <a:solidFill>
                  <a:schemeClr val="tx1">
                    <a:lumMod val="75000"/>
                    <a:lumOff val="25000"/>
                  </a:schemeClr>
                </a:solidFill>
              </a:rPr>
              <a:t>通过重复</a:t>
            </a:r>
            <a:r>
              <a:rPr lang="zh-CN" altLang="zh-CN" dirty="0">
                <a:solidFill>
                  <a:schemeClr val="tx1">
                    <a:lumMod val="75000"/>
                    <a:lumOff val="25000"/>
                  </a:schemeClr>
                </a:solidFill>
              </a:rPr>
              <a:t>采样技术，从原始训练样本集</a:t>
            </a:r>
            <a:r>
              <a:rPr lang="en-US" altLang="zh-CN" dirty="0">
                <a:solidFill>
                  <a:schemeClr val="tx1">
                    <a:lumMod val="75000"/>
                    <a:lumOff val="25000"/>
                  </a:schemeClr>
                </a:solidFill>
              </a:rPr>
              <a:t>N</a:t>
            </a:r>
            <a:r>
              <a:rPr lang="zh-CN" altLang="zh-CN" dirty="0">
                <a:solidFill>
                  <a:schemeClr val="tx1">
                    <a:lumMod val="75000"/>
                    <a:lumOff val="25000"/>
                  </a:schemeClr>
                </a:solidFill>
              </a:rPr>
              <a:t>中有放回地重复随机抽取</a:t>
            </a:r>
            <a:r>
              <a:rPr lang="en-US" altLang="zh-CN" dirty="0">
                <a:solidFill>
                  <a:schemeClr val="tx1">
                    <a:lumMod val="75000"/>
                    <a:lumOff val="25000"/>
                  </a:schemeClr>
                </a:solidFill>
              </a:rPr>
              <a:t>m</a:t>
            </a:r>
            <a:r>
              <a:rPr lang="zh-CN" altLang="zh-CN" dirty="0">
                <a:solidFill>
                  <a:schemeClr val="tx1">
                    <a:lumMod val="75000"/>
                    <a:lumOff val="25000"/>
                  </a:schemeClr>
                </a:solidFill>
              </a:rPr>
              <a:t>个样本以生成新的训练集样本集合，</a:t>
            </a:r>
            <a:r>
              <a:rPr lang="zh-CN" altLang="zh-CN" dirty="0" smtClean="0">
                <a:solidFill>
                  <a:schemeClr val="tx1">
                    <a:lumMod val="75000"/>
                    <a:lumOff val="25000"/>
                  </a:schemeClr>
                </a:solidFill>
              </a:rPr>
              <a:t>然后生成</a:t>
            </a:r>
            <a:r>
              <a:rPr lang="en-US" altLang="zh-CN" dirty="0" smtClean="0">
                <a:solidFill>
                  <a:schemeClr val="tx1">
                    <a:lumMod val="75000"/>
                    <a:lumOff val="25000"/>
                  </a:schemeClr>
                </a:solidFill>
              </a:rPr>
              <a:t>k</a:t>
            </a:r>
            <a:r>
              <a:rPr lang="zh-CN" altLang="en-US" dirty="0">
                <a:solidFill>
                  <a:schemeClr val="tx1">
                    <a:lumMod val="75000"/>
                    <a:lumOff val="25000"/>
                  </a:schemeClr>
                </a:solidFill>
              </a:rPr>
              <a:t>个</a:t>
            </a:r>
            <a:r>
              <a:rPr lang="zh-CN" altLang="zh-CN" dirty="0">
                <a:solidFill>
                  <a:schemeClr val="tx1">
                    <a:lumMod val="75000"/>
                    <a:lumOff val="25000"/>
                  </a:schemeClr>
                </a:solidFill>
              </a:rPr>
              <a:t>决策树组成的随机森林。最后通过投票或其它方式决定样本的分类。</a:t>
            </a:r>
            <a:endParaRPr lang="zh-CN" altLang="zh-CN" dirty="0">
              <a:solidFill>
                <a:schemeClr val="tx1">
                  <a:lumMod val="75000"/>
                  <a:lumOff val="25000"/>
                </a:schemeClr>
              </a:solidFill>
            </a:endParaRPr>
          </a:p>
        </p:txBody>
      </p:sp>
      <p:pic>
        <p:nvPicPr>
          <p:cNvPr id="1536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22176" y="2819060"/>
            <a:ext cx="6191250"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sym typeface="+mn-ea"/>
              </a:rPr>
              <a:t>随机森林决策树模型</a:t>
            </a:r>
            <a:endParaRPr lang="zh-CN" altLang="en-US" sz="2000"/>
          </a:p>
          <a:p>
            <a:endParaRPr lang="zh-CN" altLang="en-US" sz="2000">
              <a:sym typeface="+mn-ea"/>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10.5 </a:t>
            </a:r>
            <a:r>
              <a:rPr lang="zh-CN" altLang="en-US" sz="2100" b="1" spc="225" dirty="0" smtClean="0">
                <a:solidFill>
                  <a:prstClr val="white"/>
                </a:solidFill>
              </a:rPr>
              <a:t>决策树</a:t>
            </a:r>
            <a:endParaRPr lang="zh-CN" altLang="en-US" sz="2100" b="1" spc="225" dirty="0" smtClean="0">
              <a:solidFill>
                <a:prstClr val="white"/>
              </a:solidFill>
            </a:endParaRPr>
          </a:p>
        </p:txBody>
      </p:sp>
      <p:sp>
        <p:nvSpPr>
          <p:cNvPr id="20" name="文本框 12"/>
          <p:cNvSpPr txBox="1"/>
          <p:nvPr/>
        </p:nvSpPr>
        <p:spPr>
          <a:xfrm>
            <a:off x="558758" y="1521133"/>
            <a:ext cx="5542859" cy="368300"/>
          </a:xfrm>
          <a:prstGeom prst="rect">
            <a:avLst/>
          </a:prstGeom>
          <a:noFill/>
        </p:spPr>
        <p:txBody>
          <a:bodyPr wrap="square" rtlCol="0">
            <a:spAutoFit/>
          </a:bodyPr>
          <a:p>
            <a:pPr>
              <a:buClr>
                <a:schemeClr val="accent1"/>
              </a:buClr>
            </a:pPr>
            <a:r>
              <a:rPr kumimoji="1" lang="en-US" altLang="zh-CN" dirty="0">
                <a:solidFill>
                  <a:schemeClr val="tx1">
                    <a:lumMod val="75000"/>
                    <a:lumOff val="25000"/>
                  </a:schemeClr>
                </a:solidFill>
              </a:rPr>
              <a:t>2</a:t>
            </a:r>
            <a:r>
              <a:rPr kumimoji="1" lang="zh-CN" altLang="en-US" dirty="0" smtClean="0">
                <a:solidFill>
                  <a:schemeClr val="tx1">
                    <a:lumMod val="75000"/>
                    <a:lumOff val="25000"/>
                  </a:schemeClr>
                </a:solidFill>
              </a:rPr>
              <a:t>、实验指导</a:t>
            </a:r>
            <a:endParaRPr kumimoji="1" lang="zh-CN" altLang="zh-CN" dirty="0" smtClean="0">
              <a:solidFill>
                <a:schemeClr val="tx1">
                  <a:lumMod val="75000"/>
                  <a:lumOff val="25000"/>
                </a:schemeClr>
              </a:solidFill>
            </a:endParaRPr>
          </a:p>
        </p:txBody>
      </p:sp>
      <p:pic>
        <p:nvPicPr>
          <p:cNvPr id="14" name="图片 13"/>
          <p:cNvPicPr/>
          <p:nvPr/>
        </p:nvPicPr>
        <p:blipFill>
          <a:blip r:embed="rId1">
            <a:extLst>
              <a:ext uri="{28A0092B-C50C-407E-A947-70E740481C1C}">
                <a14:useLocalDpi xmlns:a14="http://schemas.microsoft.com/office/drawing/2010/main" val="0"/>
              </a:ext>
            </a:extLst>
          </a:blip>
          <a:srcRect/>
          <a:stretch>
            <a:fillRect/>
          </a:stretch>
        </p:blipFill>
        <p:spPr>
          <a:xfrm>
            <a:off x="821055" y="2176145"/>
            <a:ext cx="7995285" cy="322199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sym typeface="+mn-ea"/>
              </a:rPr>
              <a:t>随机森林决策树模型</a:t>
            </a:r>
            <a:endParaRPr lang="zh-CN" altLang="en-US" sz="2000"/>
          </a:p>
          <a:p>
            <a:endParaRPr lang="zh-CN" altLang="en-US" sz="2000">
              <a:sym typeface="+mn-ea"/>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10.5 </a:t>
            </a:r>
            <a:r>
              <a:rPr lang="zh-CN" altLang="en-US" sz="2100" b="1" spc="225" dirty="0" smtClean="0">
                <a:solidFill>
                  <a:prstClr val="white"/>
                </a:solidFill>
              </a:rPr>
              <a:t>决策树</a:t>
            </a:r>
            <a:endParaRPr lang="zh-CN" altLang="en-US" sz="2100" b="1" spc="225" dirty="0" smtClean="0">
              <a:solidFill>
                <a:prstClr val="white"/>
              </a:solidFill>
            </a:endParaRPr>
          </a:p>
        </p:txBody>
      </p:sp>
      <p:sp>
        <p:nvSpPr>
          <p:cNvPr id="12" name="TextBox 11"/>
          <p:cNvSpPr txBox="1"/>
          <p:nvPr/>
        </p:nvSpPr>
        <p:spPr>
          <a:xfrm>
            <a:off x="599440" y="1550670"/>
            <a:ext cx="7835900" cy="645160"/>
          </a:xfrm>
          <a:prstGeom prst="rect">
            <a:avLst/>
          </a:prstGeom>
          <a:noFill/>
        </p:spPr>
        <p:txBody>
          <a:bodyPr wrap="square" rtlCol="0">
            <a:spAutoFit/>
          </a:bodyPr>
          <a:p>
            <a:r>
              <a:rPr lang="zh-CN" altLang="zh-CN" dirty="0">
                <a:solidFill>
                  <a:schemeClr val="tx1">
                    <a:lumMod val="75000"/>
                    <a:lumOff val="25000"/>
                  </a:schemeClr>
                </a:solidFill>
              </a:rPr>
              <a:t>规则多少？规则形式如何？规则由哪个节点产生？规则由哪棵颗树产生？这些问题</a:t>
            </a:r>
            <a:r>
              <a:rPr lang="zh-CN" altLang="zh-CN" dirty="0" smtClean="0">
                <a:solidFill>
                  <a:schemeClr val="tx1">
                    <a:lumMod val="75000"/>
                    <a:lumOff val="25000"/>
                  </a:schemeClr>
                </a:solidFill>
              </a:rPr>
              <a:t>由</a:t>
            </a:r>
            <a:r>
              <a:rPr lang="zh-CN" altLang="en-US" dirty="0" smtClean="0">
                <a:solidFill>
                  <a:schemeClr val="tx1">
                    <a:lumMod val="75000"/>
                    <a:lumOff val="25000"/>
                  </a:schemeClr>
                </a:solidFill>
              </a:rPr>
              <a:t>下</a:t>
            </a:r>
            <a:r>
              <a:rPr lang="zh-CN" altLang="zh-CN" dirty="0" smtClean="0">
                <a:solidFill>
                  <a:schemeClr val="tx1">
                    <a:lumMod val="75000"/>
                    <a:lumOff val="25000"/>
                  </a:schemeClr>
                </a:solidFill>
              </a:rPr>
              <a:t>图</a:t>
            </a:r>
            <a:r>
              <a:rPr lang="en-US" altLang="zh-CN" dirty="0" smtClean="0">
                <a:solidFill>
                  <a:schemeClr val="tx1">
                    <a:lumMod val="75000"/>
                    <a:lumOff val="25000"/>
                  </a:schemeClr>
                </a:solidFill>
              </a:rPr>
              <a:t>“Rules</a:t>
            </a:r>
            <a:r>
              <a:rPr lang="en-US" altLang="zh-CN" dirty="0">
                <a:solidFill>
                  <a:schemeClr val="tx1">
                    <a:lumMod val="75000"/>
                    <a:lumOff val="25000"/>
                  </a:schemeClr>
                </a:solidFill>
              </a:rPr>
              <a:t>”</a:t>
            </a:r>
            <a:r>
              <a:rPr lang="zh-CN" altLang="zh-CN" dirty="0">
                <a:solidFill>
                  <a:schemeClr val="tx1">
                    <a:lumMod val="75000"/>
                    <a:lumOff val="25000"/>
                  </a:schemeClr>
                </a:solidFill>
              </a:rPr>
              <a:t>按钮右边的数字决定。</a:t>
            </a:r>
            <a:endParaRPr lang="zh-CN" altLang="zh-CN" dirty="0">
              <a:solidFill>
                <a:schemeClr val="tx1">
                  <a:lumMod val="75000"/>
                  <a:lumOff val="25000"/>
                </a:schemeClr>
              </a:solidFill>
            </a:endParaRPr>
          </a:p>
        </p:txBody>
      </p:sp>
      <p:pic>
        <p:nvPicPr>
          <p:cNvPr id="14" name="图片 13"/>
          <p:cNvPicPr/>
          <p:nvPr/>
        </p:nvPicPr>
        <p:blipFill>
          <a:blip r:embed="rId1">
            <a:extLst>
              <a:ext uri="{28A0092B-C50C-407E-A947-70E740481C1C}">
                <a14:useLocalDpi xmlns:a14="http://schemas.microsoft.com/office/drawing/2010/main" val="0"/>
              </a:ext>
            </a:extLst>
          </a:blip>
          <a:srcRect/>
          <a:stretch>
            <a:fillRect/>
          </a:stretch>
        </p:blipFill>
        <p:spPr>
          <a:xfrm>
            <a:off x="901065" y="2267585"/>
            <a:ext cx="7341870" cy="3855085"/>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sym typeface="+mn-ea"/>
              </a:rPr>
              <a:t>自适应选择模型</a:t>
            </a:r>
            <a:endParaRPr lang="zh-CN" altLang="en-US" sz="2000"/>
          </a:p>
          <a:p>
            <a:endParaRPr lang="zh-CN" altLang="en-US" sz="2000">
              <a:sym typeface="+mn-ea"/>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10.5 </a:t>
            </a:r>
            <a:r>
              <a:rPr lang="zh-CN" altLang="en-US" sz="2100" b="1" spc="225" dirty="0" smtClean="0">
                <a:solidFill>
                  <a:prstClr val="white"/>
                </a:solidFill>
              </a:rPr>
              <a:t>决策树</a:t>
            </a:r>
            <a:endParaRPr lang="zh-CN" altLang="en-US" sz="2100" b="1" spc="225" dirty="0" smtClean="0">
              <a:solidFill>
                <a:prstClr val="white"/>
              </a:solidFill>
            </a:endParaRPr>
          </a:p>
        </p:txBody>
      </p:sp>
      <p:sp>
        <p:nvSpPr>
          <p:cNvPr id="12" name="TextBox 11"/>
          <p:cNvSpPr txBox="1"/>
          <p:nvPr/>
        </p:nvSpPr>
        <p:spPr>
          <a:xfrm>
            <a:off x="806450" y="1619885"/>
            <a:ext cx="7767320" cy="2861310"/>
          </a:xfrm>
          <a:prstGeom prst="rect">
            <a:avLst/>
          </a:prstGeom>
          <a:noFill/>
        </p:spPr>
        <p:txBody>
          <a:bodyPr wrap="square" rtlCol="0">
            <a:spAutoFit/>
          </a:bodyPr>
          <a:p>
            <a:r>
              <a:rPr lang="en-US" altLang="zh-CN" sz="2000" dirty="0" smtClean="0"/>
              <a:t>       </a:t>
            </a:r>
            <a:r>
              <a:rPr lang="zh-CN" altLang="zh-CN" sz="2000" dirty="0" smtClean="0">
                <a:solidFill>
                  <a:schemeClr val="tx1">
                    <a:lumMod val="75000"/>
                    <a:lumOff val="25000"/>
                  </a:schemeClr>
                </a:solidFill>
              </a:rPr>
              <a:t>自</a:t>
            </a:r>
            <a:r>
              <a:rPr lang="zh-CN" altLang="zh-CN" sz="2000" dirty="0">
                <a:solidFill>
                  <a:schemeClr val="tx1">
                    <a:lumMod val="75000"/>
                    <a:lumOff val="25000"/>
                  </a:schemeClr>
                </a:solidFill>
              </a:rPr>
              <a:t>适应选择模型包含一批模型，如</a:t>
            </a:r>
            <a:r>
              <a:rPr lang="en-US" altLang="zh-CN" sz="2000" dirty="0">
                <a:solidFill>
                  <a:schemeClr val="tx1">
                    <a:lumMod val="75000"/>
                    <a:lumOff val="25000"/>
                  </a:schemeClr>
                </a:solidFill>
              </a:rPr>
              <a:t>bagging</a:t>
            </a:r>
            <a:r>
              <a:rPr lang="zh-CN" altLang="zh-CN" sz="2000" dirty="0">
                <a:solidFill>
                  <a:schemeClr val="tx1">
                    <a:lumMod val="75000"/>
                    <a:lumOff val="25000"/>
                  </a:schemeClr>
                </a:solidFill>
              </a:rPr>
              <a:t>算法，</a:t>
            </a:r>
            <a:r>
              <a:rPr lang="en-US" altLang="zh-CN" sz="2000" dirty="0">
                <a:solidFill>
                  <a:schemeClr val="tx1">
                    <a:lumMod val="75000"/>
                    <a:lumOff val="25000"/>
                  </a:schemeClr>
                </a:solidFill>
              </a:rPr>
              <a:t>Boosting</a:t>
            </a:r>
            <a:r>
              <a:rPr lang="zh-CN" altLang="zh-CN" sz="2000" dirty="0">
                <a:solidFill>
                  <a:schemeClr val="tx1">
                    <a:lumMod val="75000"/>
                    <a:lumOff val="25000"/>
                  </a:schemeClr>
                </a:solidFill>
              </a:rPr>
              <a:t>算法和</a:t>
            </a:r>
            <a:r>
              <a:rPr lang="en-US" altLang="zh-CN" sz="2000" dirty="0" err="1">
                <a:solidFill>
                  <a:schemeClr val="tx1">
                    <a:lumMod val="75000"/>
                    <a:lumOff val="25000"/>
                  </a:schemeClr>
                </a:solidFill>
              </a:rPr>
              <a:t>adaboost</a:t>
            </a:r>
            <a:r>
              <a:rPr lang="zh-CN" altLang="zh-CN" sz="2000" dirty="0">
                <a:solidFill>
                  <a:schemeClr val="tx1">
                    <a:lumMod val="75000"/>
                    <a:lumOff val="25000"/>
                  </a:schemeClr>
                </a:solidFill>
              </a:rPr>
              <a:t>算法，它们是一种把若干个分类器整合为一个分类器的方法。首先简要介绍一下</a:t>
            </a:r>
            <a:r>
              <a:rPr lang="en-US" altLang="zh-CN" sz="2000" dirty="0">
                <a:solidFill>
                  <a:schemeClr val="tx1">
                    <a:lumMod val="75000"/>
                    <a:lumOff val="25000"/>
                  </a:schemeClr>
                </a:solidFill>
              </a:rPr>
              <a:t>bootstrapping</a:t>
            </a:r>
            <a:r>
              <a:rPr lang="zh-CN" altLang="zh-CN" sz="2000" dirty="0">
                <a:solidFill>
                  <a:schemeClr val="tx1">
                    <a:lumMod val="75000"/>
                    <a:lumOff val="25000"/>
                  </a:schemeClr>
                </a:solidFill>
              </a:rPr>
              <a:t>方法和</a:t>
            </a:r>
            <a:r>
              <a:rPr lang="en-US" altLang="zh-CN" sz="2000" dirty="0">
                <a:solidFill>
                  <a:schemeClr val="tx1">
                    <a:lumMod val="75000"/>
                    <a:lumOff val="25000"/>
                  </a:schemeClr>
                </a:solidFill>
              </a:rPr>
              <a:t>bagging</a:t>
            </a:r>
            <a:r>
              <a:rPr lang="zh-CN" altLang="zh-CN" sz="2000" dirty="0">
                <a:solidFill>
                  <a:schemeClr val="tx1">
                    <a:lumMod val="75000"/>
                    <a:lumOff val="25000"/>
                  </a:schemeClr>
                </a:solidFill>
              </a:rPr>
              <a:t>方法。</a:t>
            </a:r>
            <a:endParaRPr lang="zh-CN" altLang="zh-CN" sz="2000" dirty="0">
              <a:solidFill>
                <a:schemeClr val="tx1">
                  <a:lumMod val="75000"/>
                  <a:lumOff val="25000"/>
                </a:schemeClr>
              </a:solidFill>
            </a:endParaRPr>
          </a:p>
          <a:p>
            <a:r>
              <a:rPr lang="en-US" altLang="zh-CN" sz="2000" dirty="0" smtClean="0">
                <a:solidFill>
                  <a:schemeClr val="tx1">
                    <a:lumMod val="75000"/>
                    <a:lumOff val="25000"/>
                  </a:schemeClr>
                </a:solidFill>
              </a:rPr>
              <a:t>1</a:t>
            </a:r>
            <a:r>
              <a:rPr lang="zh-CN" altLang="en-US" sz="2000" dirty="0" smtClean="0">
                <a:solidFill>
                  <a:schemeClr val="tx1">
                    <a:lumMod val="75000"/>
                    <a:lumOff val="25000"/>
                  </a:schemeClr>
                </a:solidFill>
              </a:rPr>
              <a:t>、</a:t>
            </a:r>
            <a:r>
              <a:rPr lang="en-US" altLang="zh-CN" sz="2000" dirty="0" smtClean="0">
                <a:solidFill>
                  <a:schemeClr val="tx1">
                    <a:lumMod val="75000"/>
                    <a:lumOff val="25000"/>
                  </a:schemeClr>
                </a:solidFill>
              </a:rPr>
              <a:t>bootstrapping</a:t>
            </a:r>
            <a:r>
              <a:rPr lang="zh-CN" altLang="zh-CN" sz="2000" dirty="0">
                <a:solidFill>
                  <a:schemeClr val="tx1">
                    <a:lumMod val="75000"/>
                    <a:lumOff val="25000"/>
                  </a:schemeClr>
                </a:solidFill>
              </a:rPr>
              <a:t>方法的主要过程</a:t>
            </a:r>
            <a:endParaRPr lang="zh-CN" altLang="zh-CN" sz="2000" dirty="0">
              <a:solidFill>
                <a:schemeClr val="tx1">
                  <a:lumMod val="75000"/>
                  <a:lumOff val="25000"/>
                </a:schemeClr>
              </a:solidFill>
            </a:endParaRPr>
          </a:p>
          <a:p>
            <a:r>
              <a:rPr lang="zh-CN" altLang="zh-CN" sz="2000" dirty="0">
                <a:solidFill>
                  <a:schemeClr val="tx1">
                    <a:lumMod val="75000"/>
                    <a:lumOff val="25000"/>
                  </a:schemeClr>
                </a:solidFill>
              </a:rPr>
              <a:t>　　主要步骤：</a:t>
            </a:r>
            <a:endParaRPr lang="zh-CN" altLang="zh-CN" sz="2000" dirty="0">
              <a:solidFill>
                <a:schemeClr val="tx1">
                  <a:lumMod val="75000"/>
                  <a:lumOff val="25000"/>
                </a:schemeClr>
              </a:solidFill>
            </a:endParaRPr>
          </a:p>
          <a:p>
            <a:pPr lvl="0"/>
            <a:r>
              <a:rPr lang="zh-CN" altLang="zh-CN" sz="2000" dirty="0">
                <a:solidFill>
                  <a:schemeClr val="tx1">
                    <a:lumMod val="75000"/>
                    <a:lumOff val="25000"/>
                  </a:schemeClr>
                </a:solidFill>
              </a:rPr>
              <a:t>重复地从一个样本集合</a:t>
            </a:r>
            <a:r>
              <a:rPr lang="en-US" altLang="zh-CN" sz="2000" dirty="0">
                <a:solidFill>
                  <a:schemeClr val="tx1">
                    <a:lumMod val="75000"/>
                    <a:lumOff val="25000"/>
                  </a:schemeClr>
                </a:solidFill>
              </a:rPr>
              <a:t>D</a:t>
            </a:r>
            <a:r>
              <a:rPr lang="zh-CN" altLang="zh-CN" sz="2000" dirty="0">
                <a:solidFill>
                  <a:schemeClr val="tx1">
                    <a:lumMod val="75000"/>
                    <a:lumOff val="25000"/>
                  </a:schemeClr>
                </a:solidFill>
              </a:rPr>
              <a:t>中采样</a:t>
            </a:r>
            <a:r>
              <a:rPr lang="en-US" altLang="zh-CN" sz="2000" dirty="0">
                <a:solidFill>
                  <a:schemeClr val="tx1">
                    <a:lumMod val="75000"/>
                    <a:lumOff val="25000"/>
                  </a:schemeClr>
                </a:solidFill>
              </a:rPr>
              <a:t>n</a:t>
            </a:r>
            <a:r>
              <a:rPr lang="zh-CN" altLang="zh-CN" sz="2000" dirty="0">
                <a:solidFill>
                  <a:schemeClr val="tx1">
                    <a:lumMod val="75000"/>
                    <a:lumOff val="25000"/>
                  </a:schemeClr>
                </a:solidFill>
              </a:rPr>
              <a:t>个样本。</a:t>
            </a:r>
            <a:endParaRPr lang="zh-CN" altLang="zh-CN" sz="2000" dirty="0">
              <a:solidFill>
                <a:schemeClr val="tx1">
                  <a:lumMod val="75000"/>
                  <a:lumOff val="25000"/>
                </a:schemeClr>
              </a:solidFill>
            </a:endParaRPr>
          </a:p>
          <a:p>
            <a:r>
              <a:rPr lang="zh-CN" altLang="zh-CN" sz="2000" dirty="0">
                <a:solidFill>
                  <a:schemeClr val="tx1">
                    <a:lumMod val="75000"/>
                    <a:lumOff val="25000"/>
                  </a:schemeClr>
                </a:solidFill>
              </a:rPr>
              <a:t>　　②针对每次采样的子样本集进行统计学习，获得假设</a:t>
            </a:r>
            <a:r>
              <a:rPr lang="en-US" altLang="zh-CN" sz="2000" dirty="0">
                <a:solidFill>
                  <a:schemeClr val="tx1">
                    <a:lumMod val="75000"/>
                    <a:lumOff val="25000"/>
                  </a:schemeClr>
                </a:solidFill>
              </a:rPr>
              <a:t>Hi</a:t>
            </a:r>
            <a:r>
              <a:rPr lang="zh-CN" altLang="zh-CN" sz="2000" dirty="0">
                <a:solidFill>
                  <a:schemeClr val="tx1">
                    <a:lumMod val="75000"/>
                    <a:lumOff val="25000"/>
                  </a:schemeClr>
                </a:solidFill>
              </a:rPr>
              <a:t>。</a:t>
            </a:r>
            <a:endParaRPr lang="zh-CN" altLang="zh-CN" sz="2000" dirty="0">
              <a:solidFill>
                <a:schemeClr val="tx1">
                  <a:lumMod val="75000"/>
                  <a:lumOff val="25000"/>
                </a:schemeClr>
              </a:solidFill>
            </a:endParaRPr>
          </a:p>
          <a:p>
            <a:pPr lvl="0"/>
            <a:r>
              <a:rPr lang="zh-CN" altLang="zh-CN" sz="2000" dirty="0">
                <a:solidFill>
                  <a:schemeClr val="tx1">
                    <a:lumMod val="75000"/>
                    <a:lumOff val="25000"/>
                  </a:schemeClr>
                </a:solidFill>
              </a:rPr>
              <a:t>将若干个假设进行组合，形成最终的假设</a:t>
            </a:r>
            <a:r>
              <a:rPr lang="en-US" altLang="zh-CN" sz="2000" dirty="0" err="1">
                <a:solidFill>
                  <a:schemeClr val="tx1">
                    <a:lumMod val="75000"/>
                    <a:lumOff val="25000"/>
                  </a:schemeClr>
                </a:solidFill>
              </a:rPr>
              <a:t>Hfinal</a:t>
            </a:r>
            <a:r>
              <a:rPr lang="zh-CN" altLang="zh-CN" sz="2000" dirty="0">
                <a:solidFill>
                  <a:schemeClr val="tx1">
                    <a:lumMod val="75000"/>
                    <a:lumOff val="25000"/>
                  </a:schemeClr>
                </a:solidFill>
              </a:rPr>
              <a:t>。</a:t>
            </a:r>
            <a:endParaRPr lang="zh-CN" altLang="zh-CN" sz="2000" dirty="0">
              <a:solidFill>
                <a:schemeClr val="tx1">
                  <a:lumMod val="75000"/>
                  <a:lumOff val="25000"/>
                </a:schemeClr>
              </a:solidFill>
            </a:endParaRPr>
          </a:p>
          <a:p>
            <a:r>
              <a:rPr lang="zh-CN" altLang="zh-CN" sz="2000" dirty="0">
                <a:solidFill>
                  <a:schemeClr val="tx1">
                    <a:lumMod val="75000"/>
                    <a:lumOff val="25000"/>
                  </a:schemeClr>
                </a:solidFill>
              </a:rPr>
              <a:t>　　④将最终的假设用于具体的分类任务。</a:t>
            </a:r>
            <a:endParaRPr lang="zh-CN" altLang="zh-CN" sz="2000" dirty="0">
              <a:solidFill>
                <a:schemeClr val="tx1">
                  <a:lumMod val="75000"/>
                  <a:lumOff val="25000"/>
                </a:schemeClr>
              </a:solidFill>
            </a:endParaRPr>
          </a:p>
        </p:txBody>
      </p:sp>
    </p:spTree>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10.5 </a:t>
            </a:r>
            <a:r>
              <a:rPr lang="zh-CN" altLang="en-US" sz="2100" b="1" spc="225" dirty="0" smtClean="0">
                <a:solidFill>
                  <a:prstClr val="white"/>
                </a:solidFill>
              </a:rPr>
              <a:t>决策树</a:t>
            </a:r>
            <a:endParaRPr lang="zh-CN" altLang="en-US" sz="2100" b="1" spc="225" dirty="0" smtClean="0">
              <a:solidFill>
                <a:prstClr val="white"/>
              </a:solidFill>
            </a:endParaRPr>
          </a:p>
        </p:txBody>
      </p:sp>
      <p:sp>
        <p:nvSpPr>
          <p:cNvPr id="2"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sym typeface="+mn-ea"/>
              </a:rPr>
              <a:t>自适应选择模型</a:t>
            </a:r>
            <a:endParaRPr lang="zh-CN" altLang="en-US" sz="2000"/>
          </a:p>
          <a:p>
            <a:endParaRPr lang="zh-CN" altLang="en-US" sz="2000">
              <a:sym typeface="+mn-ea"/>
            </a:endParaRPr>
          </a:p>
        </p:txBody>
      </p:sp>
      <p:sp>
        <p:nvSpPr>
          <p:cNvPr id="3" name="TextBox 11"/>
          <p:cNvSpPr txBox="1"/>
          <p:nvPr/>
        </p:nvSpPr>
        <p:spPr>
          <a:xfrm>
            <a:off x="737235" y="1848485"/>
            <a:ext cx="7389495" cy="1630045"/>
          </a:xfrm>
          <a:prstGeom prst="rect">
            <a:avLst/>
          </a:prstGeom>
          <a:noFill/>
        </p:spPr>
        <p:txBody>
          <a:bodyPr wrap="square" rtlCol="0">
            <a:spAutoFit/>
          </a:bodyPr>
          <a:p>
            <a:r>
              <a:rPr lang="en-US" altLang="zh-CN" sz="2000" dirty="0" smtClean="0">
                <a:solidFill>
                  <a:schemeClr val="tx1">
                    <a:lumMod val="75000"/>
                    <a:lumOff val="25000"/>
                  </a:schemeClr>
                </a:solidFill>
              </a:rPr>
              <a:t>2</a:t>
            </a:r>
            <a:r>
              <a:rPr lang="zh-CN" altLang="en-US" sz="2000" dirty="0" smtClean="0">
                <a:solidFill>
                  <a:schemeClr val="tx1">
                    <a:lumMod val="75000"/>
                    <a:lumOff val="25000"/>
                  </a:schemeClr>
                </a:solidFill>
              </a:rPr>
              <a:t>、</a:t>
            </a:r>
            <a:r>
              <a:rPr lang="en-US" altLang="zh-CN" sz="2000" dirty="0" smtClean="0">
                <a:solidFill>
                  <a:schemeClr val="tx1">
                    <a:lumMod val="75000"/>
                    <a:lumOff val="25000"/>
                  </a:schemeClr>
                </a:solidFill>
              </a:rPr>
              <a:t>bagging</a:t>
            </a:r>
            <a:r>
              <a:rPr lang="zh-CN" altLang="zh-CN" sz="2000" dirty="0">
                <a:solidFill>
                  <a:schemeClr val="tx1">
                    <a:lumMod val="75000"/>
                    <a:lumOff val="25000"/>
                  </a:schemeClr>
                </a:solidFill>
              </a:rPr>
              <a:t>方法的主要过程</a:t>
            </a:r>
            <a:endParaRPr lang="zh-CN" altLang="zh-CN" sz="2000" dirty="0">
              <a:solidFill>
                <a:schemeClr val="tx1">
                  <a:lumMod val="75000"/>
                  <a:lumOff val="25000"/>
                </a:schemeClr>
              </a:solidFill>
            </a:endParaRPr>
          </a:p>
          <a:p>
            <a:r>
              <a:rPr lang="zh-CN" altLang="zh-CN" sz="2000" dirty="0">
                <a:solidFill>
                  <a:schemeClr val="tx1">
                    <a:lumMod val="75000"/>
                    <a:lumOff val="25000"/>
                  </a:schemeClr>
                </a:solidFill>
              </a:rPr>
              <a:t>　　主要思路：</a:t>
            </a:r>
            <a:endParaRPr lang="zh-CN" altLang="zh-CN" sz="2000" dirty="0">
              <a:solidFill>
                <a:schemeClr val="tx1">
                  <a:lumMod val="75000"/>
                  <a:lumOff val="25000"/>
                </a:schemeClr>
              </a:solidFill>
            </a:endParaRPr>
          </a:p>
          <a:p>
            <a:pPr lvl="0"/>
            <a:r>
              <a:rPr lang="en-US" altLang="zh-CN" sz="2000" dirty="0" smtClean="0">
                <a:solidFill>
                  <a:schemeClr val="tx1">
                    <a:lumMod val="75000"/>
                    <a:lumOff val="25000"/>
                  </a:schemeClr>
                </a:solidFill>
              </a:rPr>
              <a:t>       </a:t>
            </a:r>
            <a:r>
              <a:rPr lang="en-US" altLang="zh-CN" sz="2000" dirty="0" smtClean="0">
                <a:solidFill>
                  <a:schemeClr val="tx1">
                    <a:lumMod val="75000"/>
                    <a:lumOff val="25000"/>
                  </a:schemeClr>
                </a:solidFill>
                <a:latin typeface="宋体" panose="02010600030101010101" pitchFamily="2" charset="-122"/>
                <a:ea typeface="宋体" panose="02010600030101010101" pitchFamily="2" charset="-122"/>
              </a:rPr>
              <a:t>①</a:t>
            </a:r>
            <a:r>
              <a:rPr lang="zh-CN" altLang="zh-CN" sz="2000" dirty="0" smtClean="0">
                <a:solidFill>
                  <a:schemeClr val="tx1">
                    <a:lumMod val="75000"/>
                    <a:lumOff val="25000"/>
                  </a:schemeClr>
                </a:solidFill>
              </a:rPr>
              <a:t>训练</a:t>
            </a:r>
            <a:r>
              <a:rPr lang="zh-CN" altLang="zh-CN" sz="2000" dirty="0">
                <a:solidFill>
                  <a:schemeClr val="tx1">
                    <a:lumMod val="75000"/>
                    <a:lumOff val="25000"/>
                  </a:schemeClr>
                </a:solidFill>
              </a:rPr>
              <a:t>分类器。从整体样本集合中抽样</a:t>
            </a:r>
            <a:r>
              <a:rPr lang="en-US" altLang="zh-CN" sz="2000" dirty="0">
                <a:solidFill>
                  <a:schemeClr val="tx1">
                    <a:lumMod val="75000"/>
                    <a:lumOff val="25000"/>
                  </a:schemeClr>
                </a:solidFill>
              </a:rPr>
              <a:t>n* &lt; N</a:t>
            </a:r>
            <a:r>
              <a:rPr lang="zh-CN" altLang="zh-CN" sz="2000" dirty="0">
                <a:solidFill>
                  <a:schemeClr val="tx1">
                    <a:lumMod val="75000"/>
                    <a:lumOff val="25000"/>
                  </a:schemeClr>
                </a:solidFill>
              </a:rPr>
              <a:t>个样本，针对抽样的集合训练分类器</a:t>
            </a:r>
            <a:r>
              <a:rPr lang="en-US" altLang="zh-CN" sz="2000" dirty="0">
                <a:solidFill>
                  <a:schemeClr val="tx1">
                    <a:lumMod val="75000"/>
                    <a:lumOff val="25000"/>
                  </a:schemeClr>
                </a:solidFill>
              </a:rPr>
              <a:t>Ci</a:t>
            </a:r>
            <a:r>
              <a:rPr lang="zh-CN" altLang="zh-CN" sz="2000" dirty="0">
                <a:solidFill>
                  <a:schemeClr val="tx1">
                    <a:lumMod val="75000"/>
                    <a:lumOff val="25000"/>
                  </a:schemeClr>
                </a:solidFill>
              </a:rPr>
              <a:t>。</a:t>
            </a:r>
            <a:endParaRPr lang="zh-CN" altLang="zh-CN" sz="2000" dirty="0">
              <a:solidFill>
                <a:schemeClr val="tx1">
                  <a:lumMod val="75000"/>
                  <a:lumOff val="25000"/>
                </a:schemeClr>
              </a:solidFill>
            </a:endParaRPr>
          </a:p>
          <a:p>
            <a:r>
              <a:rPr lang="zh-CN" altLang="zh-CN" sz="2000" dirty="0">
                <a:solidFill>
                  <a:schemeClr val="tx1">
                    <a:lumMod val="75000"/>
                    <a:lumOff val="25000"/>
                  </a:schemeClr>
                </a:solidFill>
              </a:rPr>
              <a:t>　　②分类器进行投票，最终的结果是分类器投票的优胜结果。</a:t>
            </a:r>
            <a:endParaRPr lang="zh-CN" altLang="zh-CN" sz="2000" dirty="0">
              <a:solidFill>
                <a:schemeClr val="tx1">
                  <a:lumMod val="75000"/>
                  <a:lumOff val="25000"/>
                </a:schemeClr>
              </a:solidFill>
            </a:endParaRPr>
          </a:p>
        </p:txBody>
      </p:sp>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10.5 </a:t>
            </a:r>
            <a:r>
              <a:rPr lang="zh-CN" altLang="en-US" sz="2100" b="1" spc="225" dirty="0" smtClean="0">
                <a:solidFill>
                  <a:prstClr val="white"/>
                </a:solidFill>
              </a:rPr>
              <a:t>决策树</a:t>
            </a:r>
            <a:endParaRPr lang="zh-CN" altLang="en-US" sz="2100" b="1" spc="225" dirty="0" smtClean="0">
              <a:solidFill>
                <a:prstClr val="white"/>
              </a:solidFill>
            </a:endParaRPr>
          </a:p>
        </p:txBody>
      </p:sp>
      <p:sp>
        <p:nvSpPr>
          <p:cNvPr id="2"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sym typeface="+mn-ea"/>
              </a:rPr>
              <a:t>自适应选择模型</a:t>
            </a:r>
            <a:endParaRPr lang="zh-CN" altLang="en-US" sz="2000"/>
          </a:p>
          <a:p>
            <a:endParaRPr lang="zh-CN" altLang="en-US" sz="2000">
              <a:sym typeface="+mn-ea"/>
            </a:endParaRPr>
          </a:p>
        </p:txBody>
      </p:sp>
      <p:sp>
        <p:nvSpPr>
          <p:cNvPr id="20" name="文本框 12"/>
          <p:cNvSpPr txBox="1"/>
          <p:nvPr/>
        </p:nvSpPr>
        <p:spPr>
          <a:xfrm>
            <a:off x="635593" y="1516688"/>
            <a:ext cx="5542859" cy="368300"/>
          </a:xfrm>
          <a:prstGeom prst="rect">
            <a:avLst/>
          </a:prstGeom>
          <a:noFill/>
        </p:spPr>
        <p:txBody>
          <a:bodyPr wrap="square" rtlCol="0">
            <a:spAutoFit/>
          </a:bodyPr>
          <a:p>
            <a:pPr>
              <a:buClr>
                <a:schemeClr val="accent1"/>
              </a:buClr>
            </a:pPr>
            <a:r>
              <a:rPr kumimoji="1" lang="en-US" altLang="zh-CN" dirty="0" smtClean="0"/>
              <a:t>3</a:t>
            </a:r>
            <a:r>
              <a:rPr kumimoji="1" lang="zh-CN" altLang="en-US" dirty="0" smtClean="0"/>
              <a:t>、实验指导</a:t>
            </a:r>
            <a:endParaRPr kumimoji="1" lang="en-US" altLang="zh-CN" dirty="0" smtClean="0"/>
          </a:p>
        </p:txBody>
      </p:sp>
      <p:pic>
        <p:nvPicPr>
          <p:cNvPr id="14" name="图片 13"/>
          <p:cNvPicPr/>
          <p:nvPr/>
        </p:nvPicPr>
        <p:blipFill>
          <a:blip r:embed="rId1"/>
          <a:stretch>
            <a:fillRect/>
          </a:stretch>
        </p:blipFill>
        <p:spPr>
          <a:xfrm>
            <a:off x="1435100" y="2023110"/>
            <a:ext cx="5796915" cy="3975735"/>
          </a:xfrm>
          <a:prstGeom prst="rect">
            <a:avLst/>
          </a:prstGeom>
          <a:noFill/>
          <a:ln w="9525">
            <a:noFill/>
          </a:ln>
        </p:spPr>
      </p:pic>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10.5 </a:t>
            </a:r>
            <a:r>
              <a:rPr lang="zh-CN" altLang="en-US" sz="2100" b="1" spc="225" dirty="0" smtClean="0">
                <a:solidFill>
                  <a:prstClr val="white"/>
                </a:solidFill>
              </a:rPr>
              <a:t>决策树</a:t>
            </a:r>
            <a:endParaRPr lang="zh-CN" altLang="en-US" sz="2100" b="1" spc="225" dirty="0" smtClean="0">
              <a:solidFill>
                <a:prstClr val="white"/>
              </a:solidFill>
            </a:endParaRPr>
          </a:p>
        </p:txBody>
      </p:sp>
      <p:sp>
        <p:nvSpPr>
          <p:cNvPr id="2"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sym typeface="+mn-ea"/>
              </a:rPr>
              <a:t>自适应选择模型</a:t>
            </a:r>
            <a:endParaRPr lang="zh-CN" altLang="en-US" sz="2000"/>
          </a:p>
          <a:p>
            <a:endParaRPr lang="zh-CN" altLang="en-US" sz="2000">
              <a:sym typeface="+mn-ea"/>
            </a:endParaRPr>
          </a:p>
        </p:txBody>
      </p:sp>
      <p:sp>
        <p:nvSpPr>
          <p:cNvPr id="4" name="TextBox 3"/>
          <p:cNvSpPr txBox="1"/>
          <p:nvPr/>
        </p:nvSpPr>
        <p:spPr>
          <a:xfrm>
            <a:off x="1312983" y="1463040"/>
            <a:ext cx="7915423" cy="400110"/>
          </a:xfrm>
          <a:prstGeom prst="rect">
            <a:avLst/>
          </a:prstGeom>
          <a:noFill/>
        </p:spPr>
        <p:txBody>
          <a:bodyPr wrap="square" rtlCol="0">
            <a:spAutoFit/>
          </a:bodyPr>
          <a:p>
            <a:r>
              <a:rPr lang="zh-CN" altLang="zh-CN" sz="2000" dirty="0">
                <a:solidFill>
                  <a:schemeClr val="tx1">
                    <a:lumMod val="75000"/>
                    <a:lumOff val="25000"/>
                  </a:schemeClr>
                </a:solidFill>
              </a:rPr>
              <a:t>单击“</a:t>
            </a:r>
            <a:r>
              <a:rPr lang="en-US" altLang="zh-CN" sz="2000" dirty="0">
                <a:solidFill>
                  <a:schemeClr val="tx1">
                    <a:lumMod val="75000"/>
                    <a:lumOff val="25000"/>
                  </a:schemeClr>
                </a:solidFill>
              </a:rPr>
              <a:t>Draw</a:t>
            </a:r>
            <a:r>
              <a:rPr lang="zh-CN" altLang="zh-CN" sz="2000" dirty="0">
                <a:solidFill>
                  <a:schemeClr val="tx1">
                    <a:lumMod val="75000"/>
                    <a:lumOff val="25000"/>
                  </a:schemeClr>
                </a:solidFill>
              </a:rPr>
              <a:t>”按钮，显示模型的可视化结果</a:t>
            </a:r>
            <a:endParaRPr lang="zh-CN" altLang="zh-CN" sz="2000" dirty="0" smtClean="0">
              <a:solidFill>
                <a:schemeClr val="tx1">
                  <a:lumMod val="75000"/>
                  <a:lumOff val="25000"/>
                </a:schemeClr>
              </a:solidFill>
            </a:endParaRPr>
          </a:p>
        </p:txBody>
      </p:sp>
      <p:pic>
        <p:nvPicPr>
          <p:cNvPr id="22" name="图片 21"/>
          <p:cNvPicPr/>
          <p:nvPr/>
        </p:nvPicPr>
        <p:blipFill>
          <a:blip r:embed="rId1"/>
          <a:stretch>
            <a:fillRect/>
          </a:stretch>
        </p:blipFill>
        <p:spPr>
          <a:xfrm>
            <a:off x="1312982" y="2297114"/>
            <a:ext cx="7915423" cy="2288955"/>
          </a:xfrm>
          <a:prstGeom prst="rect">
            <a:avLst/>
          </a:prstGeom>
          <a:noFill/>
          <a:ln w="9525">
            <a:noFill/>
          </a:ln>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10.1 Rattle包</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8" name="文本占位符 7"/>
          <p:cNvSpPr>
            <a:spLocks noGrp="1"/>
          </p:cNvSpPr>
          <p:nvPr>
            <p:ph type="body" sz="quarter" idx="13"/>
          </p:nvPr>
        </p:nvSpPr>
        <p:spPr/>
        <p:txBody>
          <a:bodyPr>
            <a:normAutofit/>
          </a:bodyPr>
          <a:p>
            <a:r>
              <a:rPr lang="en-US" altLang="zh-CN" sz="2000" dirty="0" smtClean="0"/>
              <a:t>model</a:t>
            </a:r>
            <a:r>
              <a:rPr lang="zh-CN" altLang="en-US" sz="2000" dirty="0" smtClean="0"/>
              <a:t>选项卡</a:t>
            </a:r>
            <a:endParaRPr lang="zh-CN" altLang="en-US" sz="2000" dirty="0" smtClean="0"/>
          </a:p>
        </p:txBody>
      </p:sp>
      <p:pic>
        <p:nvPicPr>
          <p:cNvPr id="83" name="图片 189"/>
          <p:cNvPicPr>
            <a:picLocks noChangeAspect="1"/>
          </p:cNvPicPr>
          <p:nvPr/>
        </p:nvPicPr>
        <p:blipFill>
          <a:blip r:embed="rId1"/>
          <a:stretch>
            <a:fillRect/>
          </a:stretch>
        </p:blipFill>
        <p:spPr>
          <a:xfrm>
            <a:off x="599440" y="1708785"/>
            <a:ext cx="5242560" cy="3808730"/>
          </a:xfrm>
          <a:prstGeom prst="rect">
            <a:avLst/>
          </a:prstGeom>
          <a:noFill/>
          <a:ln w="9525">
            <a:noFill/>
          </a:ln>
        </p:spPr>
      </p:pic>
      <p:sp>
        <p:nvSpPr>
          <p:cNvPr id="2" name="文本框 1"/>
          <p:cNvSpPr txBox="1"/>
          <p:nvPr/>
        </p:nvSpPr>
        <p:spPr>
          <a:xfrm>
            <a:off x="6042660" y="1708785"/>
            <a:ext cx="2893060" cy="1322070"/>
          </a:xfrm>
          <a:prstGeom prst="rect">
            <a:avLst/>
          </a:prstGeom>
          <a:noFill/>
        </p:spPr>
        <p:txBody>
          <a:bodyPr wrap="square" rtlCol="0">
            <a:spAutoFit/>
          </a:bodyPr>
          <a:p>
            <a:r>
              <a:rPr lang="zh-CN" altLang="en-US" sz="1600" dirty="0"/>
              <a:t>在确定了模型类型后，属性面板将会出现和模型有关的参数。确定模型的类别以及模型相关参数后，单击【执行】按钮进行建模。</a:t>
            </a:r>
            <a:endParaRPr lang="zh-CN" altLang="en-US" sz="1600" dirty="0"/>
          </a:p>
        </p:txBody>
      </p:sp>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902684" y="1169836"/>
              <a:ext cx="1338651" cy="521970"/>
            </a:xfrm>
            <a:prstGeom prst="rect">
              <a:avLst/>
            </a:prstGeom>
            <a:noFill/>
          </p:spPr>
          <p:txBody>
            <a:bodyPr wrap="none" rtlCol="0">
              <a:spAutoFit/>
            </a:bodyPr>
            <a:lstStyle/>
            <a:p>
              <a:pPr algn="ctr"/>
              <a:r>
                <a:rPr lang="zh-CN" altLang="en-US" sz="2800" dirty="0" smtClean="0">
                  <a:solidFill>
                    <a:srgbClr val="FFC000"/>
                  </a:solidFill>
                </a:rPr>
                <a:t>第10章 数据建模</a:t>
              </a:r>
              <a:endParaRPr lang="zh-CN" altLang="en-US" sz="2800" dirty="0">
                <a:solidFill>
                  <a:srgbClr val="FFC000"/>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18" name="组合 17"/>
          <p:cNvGrpSpPr/>
          <p:nvPr/>
        </p:nvGrpSpPr>
        <p:grpSpPr>
          <a:xfrm>
            <a:off x="1750089" y="3967141"/>
            <a:ext cx="5693410" cy="450850"/>
            <a:chOff x="1807265" y="2935089"/>
            <a:chExt cx="5693410" cy="450850"/>
          </a:xfrm>
          <a:solidFill>
            <a:srgbClr val="E6E6E6"/>
          </a:solidFill>
        </p:grpSpPr>
        <p:sp>
          <p:nvSpPr>
            <p:cNvPr id="19" name="圆角矩形 18"/>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20" name="矩形 19"/>
            <p:cNvSpPr/>
            <p:nvPr/>
          </p:nvSpPr>
          <p:spPr>
            <a:xfrm>
              <a:off x="1881814" y="2945869"/>
              <a:ext cx="1805940"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10.5 </a:t>
              </a:r>
              <a:r>
                <a:rPr lang="zh-CN" altLang="en-US" sz="2100" spc="225" dirty="0" smtClean="0">
                  <a:solidFill>
                    <a:schemeClr val="tx1">
                      <a:lumMod val="75000"/>
                      <a:lumOff val="25000"/>
                    </a:schemeClr>
                  </a:solidFill>
                </a:rPr>
                <a:t>决策树</a:t>
              </a:r>
              <a:endParaRPr lang="zh-CN" altLang="en-US" sz="2100" spc="225" dirty="0" smtClean="0">
                <a:solidFill>
                  <a:schemeClr val="tx1">
                    <a:lumMod val="75000"/>
                    <a:lumOff val="25000"/>
                  </a:schemeClr>
                </a:solidFill>
              </a:endParaRPr>
            </a:p>
          </p:txBody>
        </p:sp>
      </p:grpSp>
      <p:grpSp>
        <p:nvGrpSpPr>
          <p:cNvPr id="21" name="组合 20"/>
          <p:cNvGrpSpPr/>
          <p:nvPr/>
        </p:nvGrpSpPr>
        <p:grpSpPr>
          <a:xfrm>
            <a:off x="1750089" y="5098076"/>
            <a:ext cx="5693410" cy="450850"/>
            <a:chOff x="1807265" y="2935089"/>
            <a:chExt cx="5693410" cy="450850"/>
          </a:xfrm>
          <a:solidFill>
            <a:srgbClr val="E6E6E6"/>
          </a:solidFill>
        </p:grpSpPr>
        <p:sp>
          <p:nvSpPr>
            <p:cNvPr id="22" name="圆角矩形 21"/>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23" name="矩形 22"/>
            <p:cNvSpPr/>
            <p:nvPr/>
          </p:nvSpPr>
          <p:spPr>
            <a:xfrm>
              <a:off x="1881814" y="2945869"/>
              <a:ext cx="2101215"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10.7 </a:t>
              </a:r>
              <a:r>
                <a:rPr lang="zh-CN" altLang="en-US" sz="2100" spc="225" dirty="0" smtClean="0">
                  <a:solidFill>
                    <a:schemeClr val="tx1">
                      <a:lumMod val="75000"/>
                      <a:lumOff val="25000"/>
                    </a:schemeClr>
                  </a:solidFill>
                </a:rPr>
                <a:t>线性</a:t>
              </a:r>
              <a:r>
                <a:rPr lang="zh-CN" altLang="en-US" sz="2100" spc="225" dirty="0" smtClean="0">
                  <a:solidFill>
                    <a:schemeClr val="tx1">
                      <a:lumMod val="75000"/>
                      <a:lumOff val="25000"/>
                    </a:schemeClr>
                  </a:solidFill>
                </a:rPr>
                <a:t>回归</a:t>
              </a:r>
              <a:endParaRPr lang="zh-CN" altLang="en-US" sz="2100" spc="225" dirty="0" smtClean="0">
                <a:solidFill>
                  <a:schemeClr val="tx1">
                    <a:lumMod val="75000"/>
                    <a:lumOff val="25000"/>
                  </a:schemeClr>
                </a:solidFill>
              </a:endParaRPr>
            </a:p>
          </p:txBody>
        </p:sp>
      </p:grpSp>
      <p:grpSp>
        <p:nvGrpSpPr>
          <p:cNvPr id="24" name="组合 23"/>
          <p:cNvGrpSpPr/>
          <p:nvPr/>
        </p:nvGrpSpPr>
        <p:grpSpPr>
          <a:xfrm>
            <a:off x="1750089" y="5642271"/>
            <a:ext cx="5693410" cy="450850"/>
            <a:chOff x="1807265" y="2935089"/>
            <a:chExt cx="5693410" cy="450850"/>
          </a:xfrm>
          <a:solidFill>
            <a:srgbClr val="E6E6E6"/>
          </a:solidFill>
        </p:grpSpPr>
        <p:sp>
          <p:nvSpPr>
            <p:cNvPr id="25" name="圆角矩形 24"/>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26" name="矩形 25"/>
            <p:cNvSpPr/>
            <p:nvPr/>
          </p:nvSpPr>
          <p:spPr>
            <a:xfrm>
              <a:off x="1881814" y="2945869"/>
              <a:ext cx="2101215"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10.8 </a:t>
              </a:r>
              <a:r>
                <a:rPr lang="zh-CN" altLang="en-US" sz="2100" spc="225" dirty="0" smtClean="0">
                  <a:solidFill>
                    <a:schemeClr val="tx1">
                      <a:lumMod val="75000"/>
                      <a:lumOff val="25000"/>
                    </a:schemeClr>
                  </a:solidFill>
                </a:rPr>
                <a:t>神经</a:t>
              </a:r>
              <a:r>
                <a:rPr lang="zh-CN" altLang="en-US" sz="2100" spc="225" dirty="0" smtClean="0">
                  <a:solidFill>
                    <a:schemeClr val="tx1">
                      <a:lumMod val="75000"/>
                      <a:lumOff val="25000"/>
                    </a:schemeClr>
                  </a:solidFill>
                </a:rPr>
                <a:t>网络</a:t>
              </a:r>
              <a:endParaRPr lang="zh-CN" altLang="en-US" sz="2100" spc="225" dirty="0" smtClean="0">
                <a:solidFill>
                  <a:schemeClr val="tx1">
                    <a:lumMod val="75000"/>
                    <a:lumOff val="25000"/>
                  </a:schemeClr>
                </a:solidFill>
              </a:endParaRPr>
            </a:p>
          </p:txBody>
        </p:sp>
      </p:grpSp>
      <p:grpSp>
        <p:nvGrpSpPr>
          <p:cNvPr id="29" name="组合 28"/>
          <p:cNvGrpSpPr/>
          <p:nvPr/>
        </p:nvGrpSpPr>
        <p:grpSpPr>
          <a:xfrm>
            <a:off x="1759614" y="1838706"/>
            <a:ext cx="5693399" cy="414020"/>
            <a:chOff x="1807265" y="2462595"/>
            <a:chExt cx="5693399" cy="414020"/>
          </a:xfrm>
          <a:solidFill>
            <a:srgbClr val="E6E6E6"/>
          </a:solidFill>
        </p:grpSpPr>
        <p:sp>
          <p:nvSpPr>
            <p:cNvPr id="30" name="圆角矩形 29"/>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31" name="矩形 30"/>
            <p:cNvSpPr/>
            <p:nvPr/>
          </p:nvSpPr>
          <p:spPr>
            <a:xfrm>
              <a:off x="1883286" y="2462595"/>
              <a:ext cx="2084070"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10.1 Rattle包</a:t>
              </a:r>
              <a:endParaRPr lang="en-US" altLang="zh-CN" sz="2100" spc="225" dirty="0" smtClean="0">
                <a:solidFill>
                  <a:schemeClr val="tx1">
                    <a:lumMod val="75000"/>
                    <a:lumOff val="25000"/>
                  </a:schemeClr>
                </a:solidFill>
              </a:endParaRPr>
            </a:p>
          </p:txBody>
        </p:sp>
      </p:grpSp>
      <p:grpSp>
        <p:nvGrpSpPr>
          <p:cNvPr id="68" name="组合 67"/>
          <p:cNvGrpSpPr/>
          <p:nvPr/>
        </p:nvGrpSpPr>
        <p:grpSpPr>
          <a:xfrm>
            <a:off x="1760249" y="2351066"/>
            <a:ext cx="5693410" cy="450850"/>
            <a:chOff x="1807265" y="2935089"/>
            <a:chExt cx="5693410" cy="450850"/>
          </a:xfrm>
          <a:solidFill>
            <a:srgbClr val="E6E6E6"/>
          </a:solidFill>
        </p:grpSpPr>
        <p:sp>
          <p:nvSpPr>
            <p:cNvPr id="49" name="圆角矩形 48"/>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50" name="矩形 49"/>
            <p:cNvSpPr/>
            <p:nvPr/>
          </p:nvSpPr>
          <p:spPr>
            <a:xfrm>
              <a:off x="1881814" y="2945869"/>
              <a:ext cx="2396490"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10.2 变量的类别</a:t>
              </a:r>
              <a:endParaRPr lang="zh-CN" altLang="en-US" sz="2100" spc="225" dirty="0" smtClean="0">
                <a:solidFill>
                  <a:schemeClr val="tx1">
                    <a:lumMod val="75000"/>
                    <a:lumOff val="25000"/>
                  </a:schemeClr>
                </a:solidFill>
                <a:sym typeface="+mn-ea"/>
              </a:endParaRPr>
            </a:p>
          </p:txBody>
        </p:sp>
      </p:grpSp>
      <p:grpSp>
        <p:nvGrpSpPr>
          <p:cNvPr id="33" name="组合 32"/>
          <p:cNvGrpSpPr/>
          <p:nvPr/>
        </p:nvGrpSpPr>
        <p:grpSpPr>
          <a:xfrm>
            <a:off x="1760249" y="2874941"/>
            <a:ext cx="5693410" cy="450850"/>
            <a:chOff x="1807265" y="2935089"/>
            <a:chExt cx="5693410" cy="450850"/>
          </a:xfrm>
          <a:solidFill>
            <a:srgbClr val="E6E6E6"/>
          </a:solidFill>
        </p:grpSpPr>
        <p:sp>
          <p:nvSpPr>
            <p:cNvPr id="34" name="圆角矩形 33"/>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37" name="矩形 36"/>
            <p:cNvSpPr/>
            <p:nvPr/>
          </p:nvSpPr>
          <p:spPr>
            <a:xfrm>
              <a:off x="1881814" y="2945869"/>
              <a:ext cx="2101215"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10.3 聚类分析</a:t>
              </a:r>
              <a:endParaRPr lang="zh-CN" altLang="en-US" sz="2100" spc="225" dirty="0" smtClean="0">
                <a:solidFill>
                  <a:schemeClr val="tx1">
                    <a:lumMod val="75000"/>
                    <a:lumOff val="25000"/>
                  </a:schemeClr>
                </a:solidFill>
              </a:endParaRPr>
            </a:p>
          </p:txBody>
        </p:sp>
      </p:grpSp>
      <p:grpSp>
        <p:nvGrpSpPr>
          <p:cNvPr id="69" name="组合 68"/>
          <p:cNvGrpSpPr/>
          <p:nvPr/>
        </p:nvGrpSpPr>
        <p:grpSpPr>
          <a:xfrm>
            <a:off x="1750089" y="4525206"/>
            <a:ext cx="5693410" cy="450865"/>
            <a:chOff x="1652960" y="2711068"/>
            <a:chExt cx="5693410" cy="450865"/>
          </a:xfrm>
          <a:solidFill>
            <a:srgbClr val="3D89BC"/>
          </a:solidFill>
        </p:grpSpPr>
        <p:sp>
          <p:nvSpPr>
            <p:cNvPr id="51" name="圆角矩形 50"/>
            <p:cNvSpPr/>
            <p:nvPr/>
          </p:nvSpPr>
          <p:spPr>
            <a:xfrm>
              <a:off x="1652960" y="2711083"/>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52" name="矩形 51"/>
            <p:cNvSpPr/>
            <p:nvPr/>
          </p:nvSpPr>
          <p:spPr>
            <a:xfrm>
              <a:off x="1734494" y="2711068"/>
              <a:ext cx="1583690" cy="414020"/>
            </a:xfrm>
            <a:prstGeom prst="rect">
              <a:avLst/>
            </a:prstGeom>
            <a:grpFill/>
          </p:spPr>
          <p:txBody>
            <a:bodyPr wrap="none">
              <a:spAutoFit/>
            </a:bodyPr>
            <a:p>
              <a:pPr algn="l"/>
              <a:r>
                <a:rPr lang="en-US" altLang="zh-CN" sz="2100" spc="225" dirty="0" smtClean="0">
                  <a:solidFill>
                    <a:schemeClr val="bg1"/>
                  </a:solidFill>
                </a:rPr>
                <a:t>10.6 SVM</a:t>
              </a:r>
              <a:endParaRPr lang="en-US" altLang="zh-CN" sz="2100" spc="225" dirty="0" smtClean="0">
                <a:solidFill>
                  <a:schemeClr val="bg1"/>
                </a:solidFill>
              </a:endParaRPr>
            </a:p>
          </p:txBody>
        </p:sp>
      </p:grpSp>
      <p:grpSp>
        <p:nvGrpSpPr>
          <p:cNvPr id="15" name="组合 14"/>
          <p:cNvGrpSpPr/>
          <p:nvPr/>
        </p:nvGrpSpPr>
        <p:grpSpPr>
          <a:xfrm>
            <a:off x="1750089" y="3421041"/>
            <a:ext cx="5693410" cy="450850"/>
            <a:chOff x="1807265" y="2935089"/>
            <a:chExt cx="5693410" cy="450850"/>
          </a:xfrm>
          <a:solidFill>
            <a:srgbClr val="E6E6E6"/>
          </a:solidFill>
        </p:grpSpPr>
        <p:sp>
          <p:nvSpPr>
            <p:cNvPr id="16" name="圆角矩形 15"/>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17" name="矩形 16"/>
            <p:cNvSpPr/>
            <p:nvPr/>
          </p:nvSpPr>
          <p:spPr>
            <a:xfrm>
              <a:off x="1881814" y="2945869"/>
              <a:ext cx="2691765"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10.4 </a:t>
              </a:r>
              <a:r>
                <a:rPr lang="zh-CN" altLang="en-US" sz="2100" spc="225" dirty="0" smtClean="0">
                  <a:solidFill>
                    <a:schemeClr val="tx1">
                      <a:lumMod val="75000"/>
                      <a:lumOff val="25000"/>
                    </a:schemeClr>
                  </a:solidFill>
                </a:rPr>
                <a:t>关联规则</a:t>
              </a:r>
              <a:r>
                <a:rPr lang="zh-CN" altLang="en-US" sz="2100" spc="225" dirty="0" smtClean="0">
                  <a:solidFill>
                    <a:schemeClr val="tx1">
                      <a:lumMod val="75000"/>
                      <a:lumOff val="25000"/>
                    </a:schemeClr>
                  </a:solidFill>
                </a:rPr>
                <a:t>挖掘</a:t>
              </a:r>
              <a:endParaRPr lang="zh-CN" altLang="en-US" sz="2100" spc="225" dirty="0" smtClean="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10.6 SVM</a:t>
            </a:r>
            <a:endParaRPr lang="zh-CN" altLang="en-US" sz="2100" b="1" spc="225" dirty="0" smtClean="0">
              <a:solidFill>
                <a:prstClr val="white"/>
              </a:solidFill>
            </a:endParaRPr>
          </a:p>
        </p:txBody>
      </p:sp>
      <p:sp>
        <p:nvSpPr>
          <p:cNvPr id="4" name="TextBox 3"/>
          <p:cNvSpPr txBox="1"/>
          <p:nvPr/>
        </p:nvSpPr>
        <p:spPr>
          <a:xfrm>
            <a:off x="656590" y="1008380"/>
            <a:ext cx="7708900" cy="2584450"/>
          </a:xfrm>
          <a:prstGeom prst="rect">
            <a:avLst/>
          </a:prstGeom>
          <a:noFill/>
        </p:spPr>
        <p:txBody>
          <a:bodyPr wrap="square" rtlCol="0">
            <a:spAutoFit/>
          </a:bodyPr>
          <a:p>
            <a:pPr indent="457200" algn="just"/>
            <a:r>
              <a:rPr lang="en-US" altLang="zh-CN" dirty="0"/>
              <a:t> </a:t>
            </a:r>
            <a:r>
              <a:rPr lang="zh-CN" altLang="zh-CN" dirty="0"/>
              <a:t>支持向量机</a:t>
            </a:r>
            <a:r>
              <a:rPr lang="en-US" altLang="zh-CN" dirty="0"/>
              <a:t>(Support Vector Machine)</a:t>
            </a:r>
            <a:r>
              <a:rPr lang="zh-CN" altLang="zh-CN" dirty="0"/>
              <a:t>是</a:t>
            </a:r>
            <a:r>
              <a:rPr lang="en-US" altLang="zh-CN" dirty="0" err="1"/>
              <a:t>Vapnik</a:t>
            </a:r>
            <a:r>
              <a:rPr lang="zh-CN" altLang="zh-CN" dirty="0"/>
              <a:t>于</a:t>
            </a:r>
            <a:r>
              <a:rPr lang="en-US" altLang="zh-CN" dirty="0"/>
              <a:t>1995</a:t>
            </a:r>
            <a:r>
              <a:rPr lang="zh-CN" altLang="zh-CN" dirty="0"/>
              <a:t>年首先提出的，它在解决小样本、非线性及高维模式识别中表现出许多特有的优势，并能够推广应用到函数拟合等其他机器学习问题中。</a:t>
            </a:r>
            <a:endParaRPr lang="zh-CN" altLang="zh-CN" dirty="0"/>
          </a:p>
          <a:p>
            <a:pPr indent="457200" algn="just"/>
            <a:r>
              <a:rPr lang="zh-CN" altLang="zh-CN" dirty="0"/>
              <a:t>  传统的统计模式识别方法在进行机器学习时，强调经验风险最小化，而单纯的经验风险最小化会产生</a:t>
            </a:r>
            <a:r>
              <a:rPr lang="en-US" altLang="zh-CN" dirty="0"/>
              <a:t>“</a:t>
            </a:r>
            <a:r>
              <a:rPr lang="zh-CN" altLang="zh-CN" dirty="0"/>
              <a:t>过学习问题</a:t>
            </a:r>
            <a:r>
              <a:rPr lang="en-US" altLang="zh-CN" dirty="0"/>
              <a:t>”</a:t>
            </a:r>
            <a:r>
              <a:rPr lang="zh-CN" altLang="zh-CN" dirty="0"/>
              <a:t>，其推广能力较差。根据统计学习理论，机器学习的实际风险由经验风险值和置信范围值两部分组成。而基于经验风险最小化准则的学习方法只强调了训练样本的经验风险最小误差，没有最小化置信范围值，因此其推广能力较差。</a:t>
            </a:r>
            <a:endParaRPr lang="zh-CN" altLang="zh-CN" dirty="0"/>
          </a:p>
          <a:p>
            <a:pPr indent="457200" algn="just"/>
            <a:endParaRPr lang="zh-CN" altLang="zh-CN" dirty="0" smtClean="0">
              <a:solidFill>
                <a:schemeClr val="tx1">
                  <a:lumMod val="75000"/>
                  <a:lumOff val="25000"/>
                </a:schemeClr>
              </a:solidFill>
            </a:endParaRPr>
          </a:p>
        </p:txBody>
      </p:sp>
      <p:graphicFrame>
        <p:nvGraphicFramePr>
          <p:cNvPr id="2" name="对象 1"/>
          <p:cNvGraphicFramePr/>
          <p:nvPr/>
        </p:nvGraphicFramePr>
        <p:xfrm>
          <a:off x="2223135" y="3317240"/>
          <a:ext cx="4272915" cy="2411095"/>
        </p:xfrm>
        <a:graphic>
          <a:graphicData uri="http://schemas.openxmlformats.org/presentationml/2006/ole">
            <mc:AlternateContent xmlns:mc="http://schemas.openxmlformats.org/markup-compatibility/2006">
              <mc:Choice xmlns:v="urn:schemas-microsoft-com:vml" Requires="v">
                <p:oleObj spid="_x0000_s3" name="" r:id="rId1" imgW="3695700" imgH="1428750" progId="Paint.Picture">
                  <p:embed/>
                </p:oleObj>
              </mc:Choice>
              <mc:Fallback>
                <p:oleObj name="" r:id="rId1" imgW="3695700" imgH="1428750" progId="Paint.Picture">
                  <p:embed/>
                  <p:pic>
                    <p:nvPicPr>
                      <p:cNvPr id="0" name="图片 4"/>
                      <p:cNvPicPr/>
                      <p:nvPr/>
                    </p:nvPicPr>
                    <p:blipFill>
                      <a:blip r:embed="rId2"/>
                      <a:stretch>
                        <a:fillRect/>
                      </a:stretch>
                    </p:blipFill>
                    <p:spPr>
                      <a:xfrm>
                        <a:off x="2223135" y="3317240"/>
                        <a:ext cx="4272915" cy="2411095"/>
                      </a:xfrm>
                      <a:prstGeom prst="rect">
                        <a:avLst/>
                      </a:prstGeom>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10.6 SVM</a:t>
            </a:r>
            <a:endParaRPr lang="zh-CN" altLang="en-US" sz="2100" b="1" spc="225" dirty="0" smtClean="0">
              <a:solidFill>
                <a:prstClr val="white"/>
              </a:solidFill>
            </a:endParaRPr>
          </a:p>
        </p:txBody>
      </p:sp>
      <p:sp>
        <p:nvSpPr>
          <p:cNvPr id="2"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a:sym typeface="+mn-ea"/>
              </a:rPr>
              <a:t>SVM</a:t>
            </a:r>
            <a:r>
              <a:rPr lang="zh-CN" altLang="en-US" sz="2000">
                <a:sym typeface="+mn-ea"/>
              </a:rPr>
              <a:t>算法</a:t>
            </a:r>
            <a:endParaRPr lang="zh-CN" altLang="en-US" sz="2000"/>
          </a:p>
          <a:p>
            <a:endParaRPr lang="zh-CN" altLang="en-US" sz="2000">
              <a:sym typeface="+mn-ea"/>
            </a:endParaRPr>
          </a:p>
        </p:txBody>
      </p:sp>
      <p:pic>
        <p:nvPicPr>
          <p:cNvPr id="13" name="图片 12" descr="QQ截图20121023120850"/>
          <p:cNvPicPr/>
          <p:nvPr/>
        </p:nvPicPr>
        <p:blipFill>
          <a:blip r:embed="rId1">
            <a:extLst>
              <a:ext uri="{28A0092B-C50C-407E-A947-70E740481C1C}">
                <a14:useLocalDpi xmlns:a14="http://schemas.microsoft.com/office/drawing/2010/main" val="0"/>
              </a:ext>
            </a:extLst>
          </a:blip>
          <a:srcRect/>
          <a:stretch>
            <a:fillRect/>
          </a:stretch>
        </p:blipFill>
        <p:spPr>
          <a:xfrm>
            <a:off x="1110615" y="1878965"/>
            <a:ext cx="6595745" cy="2653665"/>
          </a:xfrm>
          <a:prstGeom prst="rect">
            <a:avLst/>
          </a:prstGeom>
          <a:noFill/>
          <a:ln>
            <a:noFill/>
          </a:ln>
        </p:spPr>
      </p:pic>
      <p:graphicFrame>
        <p:nvGraphicFramePr>
          <p:cNvPr id="6" name="对象 5"/>
          <p:cNvGraphicFramePr>
            <a:graphicFrameLocks noChangeAspect="1"/>
          </p:cNvGraphicFramePr>
          <p:nvPr/>
        </p:nvGraphicFramePr>
        <p:xfrm>
          <a:off x="1774828" y="5416062"/>
          <a:ext cx="6533665" cy="562708"/>
        </p:xfrm>
        <a:graphic>
          <a:graphicData uri="http://schemas.openxmlformats.org/presentationml/2006/ole">
            <mc:AlternateContent xmlns:mc="http://schemas.openxmlformats.org/markup-compatibility/2006">
              <mc:Choice xmlns:v="urn:schemas-microsoft-com:vml" Requires="v">
                <p:oleObj spid="_x0000_s2060" name="Equation" r:id="rId2" imgW="1993900" imgH="228600" progId="Equation.DSMT4">
                  <p:embed/>
                </p:oleObj>
              </mc:Choice>
              <mc:Fallback>
                <p:oleObj name="Equation" r:id="rId2" imgW="1993900" imgH="228600" progId="Equation.DSMT4">
                  <p:embed/>
                  <p:pic>
                    <p:nvPicPr>
                      <p:cNvPr id="0" name="图片 20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8" y="5416062"/>
                        <a:ext cx="6533665" cy="562708"/>
                      </a:xfrm>
                      <a:prstGeom prst="rect">
                        <a:avLst/>
                      </a:prstGeom>
                      <a:noFill/>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10.6 SVM</a:t>
            </a:r>
            <a:endParaRPr lang="zh-CN" altLang="en-US" sz="2100" b="1" spc="225" dirty="0" smtClean="0">
              <a:solidFill>
                <a:prstClr val="white"/>
              </a:solidFill>
            </a:endParaRPr>
          </a:p>
        </p:txBody>
      </p:sp>
      <p:sp>
        <p:nvSpPr>
          <p:cNvPr id="2"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a:sym typeface="+mn-ea"/>
              </a:rPr>
              <a:t>SVM</a:t>
            </a:r>
            <a:r>
              <a:rPr lang="zh-CN" altLang="en-US" sz="2000">
                <a:sym typeface="+mn-ea"/>
              </a:rPr>
              <a:t>算法</a:t>
            </a:r>
            <a:endParaRPr lang="zh-CN" altLang="en-US" sz="2000"/>
          </a:p>
          <a:p>
            <a:endParaRPr lang="zh-CN" altLang="en-US" sz="2000">
              <a:sym typeface="+mn-ea"/>
            </a:endParaRPr>
          </a:p>
        </p:txBody>
      </p:sp>
      <p:sp>
        <p:nvSpPr>
          <p:cNvPr id="4" name="TextBox 3"/>
          <p:cNvSpPr txBox="1"/>
          <p:nvPr/>
        </p:nvSpPr>
        <p:spPr>
          <a:xfrm>
            <a:off x="687070" y="1540510"/>
            <a:ext cx="8040370" cy="1753235"/>
          </a:xfrm>
          <a:prstGeom prst="rect">
            <a:avLst/>
          </a:prstGeom>
          <a:noFill/>
        </p:spPr>
        <p:txBody>
          <a:bodyPr wrap="square" rtlCol="0">
            <a:spAutoFit/>
          </a:bodyPr>
          <a:p>
            <a:r>
              <a:rPr lang="en-US" altLang="zh-CN" dirty="0" smtClean="0"/>
              <a:t>        </a:t>
            </a:r>
            <a:r>
              <a:rPr lang="zh-CN" altLang="zh-CN" dirty="0" smtClean="0"/>
              <a:t>满足</a:t>
            </a:r>
            <a:r>
              <a:rPr lang="zh-CN" altLang="zh-CN" dirty="0"/>
              <a:t>上述</a:t>
            </a:r>
            <a:r>
              <a:rPr lang="zh-CN" altLang="zh-CN" dirty="0" smtClean="0"/>
              <a:t>条件，</a:t>
            </a:r>
            <a:r>
              <a:rPr lang="zh-CN" altLang="zh-CN" dirty="0"/>
              <a:t>并且使</a:t>
            </a:r>
            <a:r>
              <a:rPr lang="en-US" altLang="zh-CN" dirty="0"/>
              <a:t> </a:t>
            </a:r>
            <a:r>
              <a:rPr lang="zh-CN" altLang="zh-CN" dirty="0"/>
              <a:t>最小的分类面就叫做最优分类面，过两类样本中离分类面最近的点且平行于最优分类面的超平面</a:t>
            </a:r>
            <a:r>
              <a:rPr lang="en-US" altLang="zh-CN" dirty="0"/>
              <a:t>H</a:t>
            </a:r>
            <a:r>
              <a:rPr lang="en-US" altLang="zh-CN" baseline="-25000" dirty="0"/>
              <a:t>1</a:t>
            </a:r>
            <a:r>
              <a:rPr lang="zh-CN" altLang="zh-CN" dirty="0"/>
              <a:t>，</a:t>
            </a:r>
            <a:r>
              <a:rPr lang="en-US" altLang="zh-CN" dirty="0"/>
              <a:t>H</a:t>
            </a:r>
            <a:r>
              <a:rPr lang="en-US" altLang="zh-CN" baseline="-25000" dirty="0"/>
              <a:t>2</a:t>
            </a:r>
            <a:r>
              <a:rPr lang="zh-CN" altLang="zh-CN" dirty="0"/>
              <a:t>上的训练样本点就称作支持向量</a:t>
            </a:r>
            <a:r>
              <a:rPr lang="en-US" altLang="zh-CN" dirty="0"/>
              <a:t>(support vector)</a:t>
            </a:r>
            <a:r>
              <a:rPr lang="zh-CN" altLang="zh-CN" dirty="0"/>
              <a:t>，因为它们“支持”了最优分类面。</a:t>
            </a:r>
            <a:endParaRPr lang="zh-CN" altLang="zh-CN" dirty="0"/>
          </a:p>
          <a:p>
            <a:r>
              <a:rPr lang="en-US" altLang="zh-CN" dirty="0" smtClean="0"/>
              <a:t>       </a:t>
            </a:r>
            <a:r>
              <a:rPr lang="zh-CN" altLang="zh-CN" dirty="0" smtClean="0"/>
              <a:t>利用</a:t>
            </a:r>
            <a:r>
              <a:rPr lang="en-US" altLang="zh-CN" dirty="0"/>
              <a:t>Lagrange</a:t>
            </a:r>
            <a:r>
              <a:rPr lang="zh-CN" altLang="zh-CN" dirty="0"/>
              <a:t>优化方法可以把上述最优分类面问题转化为如下这种较简单的对偶问题，即：在约束条件，</a:t>
            </a:r>
            <a:endParaRPr lang="zh-CN" altLang="zh-CN" dirty="0"/>
          </a:p>
          <a:p>
            <a:pPr indent="457200" algn="just"/>
            <a:endParaRPr lang="zh-CN" altLang="zh-CN" dirty="0" smtClean="0">
              <a:solidFill>
                <a:schemeClr val="tx1">
                  <a:lumMod val="75000"/>
                  <a:lumOff val="25000"/>
                </a:schemeClr>
              </a:solidFill>
            </a:endParaRPr>
          </a:p>
        </p:txBody>
      </p:sp>
      <p:graphicFrame>
        <p:nvGraphicFramePr>
          <p:cNvPr id="3" name="对象 2"/>
          <p:cNvGraphicFramePr>
            <a:graphicFrameLocks noChangeAspect="1"/>
          </p:cNvGraphicFramePr>
          <p:nvPr/>
        </p:nvGraphicFramePr>
        <p:xfrm>
          <a:off x="1517158" y="3573041"/>
          <a:ext cx="1879409" cy="823767"/>
        </p:xfrm>
        <a:graphic>
          <a:graphicData uri="http://schemas.openxmlformats.org/presentationml/2006/ole">
            <mc:AlternateContent xmlns:mc="http://schemas.openxmlformats.org/markup-compatibility/2006">
              <mc:Choice xmlns:v="urn:schemas-microsoft-com:vml" Requires="v">
                <p:oleObj spid="_x0000_s3114" name="Equation" r:id="rId1" imgW="736600" imgH="431800" progId="Equation.DSMT4">
                  <p:embed/>
                </p:oleObj>
              </mc:Choice>
              <mc:Fallback>
                <p:oleObj name="Equation" r:id="rId1" imgW="736600" imgH="431800" progId="Equation.DSMT4">
                  <p:embed/>
                  <p:pic>
                    <p:nvPicPr>
                      <p:cNvPr id="0" name="图片 31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7158" y="3573041"/>
                        <a:ext cx="1879409" cy="823767"/>
                      </a:xfrm>
                      <a:prstGeom prst="rect">
                        <a:avLst/>
                      </a:prstGeom>
                      <a:noFill/>
                    </p:spPr>
                  </p:pic>
                </p:oleObj>
              </mc:Fallback>
            </mc:AlternateContent>
          </a:graphicData>
        </a:graphic>
      </p:graphicFrame>
      <p:graphicFrame>
        <p:nvGraphicFramePr>
          <p:cNvPr id="7" name="对象 6"/>
          <p:cNvGraphicFramePr>
            <a:graphicFrameLocks noChangeAspect="1"/>
          </p:cNvGraphicFramePr>
          <p:nvPr/>
        </p:nvGraphicFramePr>
        <p:xfrm>
          <a:off x="4639935" y="3787353"/>
          <a:ext cx="3445037" cy="521098"/>
        </p:xfrm>
        <a:graphic>
          <a:graphicData uri="http://schemas.openxmlformats.org/presentationml/2006/ole">
            <mc:AlternateContent xmlns:mc="http://schemas.openxmlformats.org/markup-compatibility/2006">
              <mc:Choice xmlns:v="urn:schemas-microsoft-com:vml" Requires="v">
                <p:oleObj spid="_x0000_s3115" name="Equation" r:id="rId3" imgW="1130300" imgH="228600" progId="Equation.DSMT4">
                  <p:embed/>
                </p:oleObj>
              </mc:Choice>
              <mc:Fallback>
                <p:oleObj name="Equation" r:id="rId3" imgW="1130300" imgH="228600" progId="Equation.DSMT4">
                  <p:embed/>
                  <p:pic>
                    <p:nvPicPr>
                      <p:cNvPr id="0" name="图片 31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9935" y="3787353"/>
                        <a:ext cx="3445037" cy="521098"/>
                      </a:xfrm>
                      <a:prstGeom prst="rect">
                        <a:avLst/>
                      </a:prstGeom>
                      <a:noFill/>
                    </p:spPr>
                  </p:pic>
                </p:oleObj>
              </mc:Fallback>
            </mc:AlternateContent>
          </a:graphicData>
        </a:graphic>
      </p:graphicFrame>
      <p:sp>
        <p:nvSpPr>
          <p:cNvPr id="12" name="TextBox 11"/>
          <p:cNvSpPr txBox="1"/>
          <p:nvPr/>
        </p:nvSpPr>
        <p:spPr>
          <a:xfrm>
            <a:off x="1385287" y="4454232"/>
            <a:ext cx="7188191" cy="368300"/>
          </a:xfrm>
          <a:prstGeom prst="rect">
            <a:avLst/>
          </a:prstGeom>
          <a:noFill/>
        </p:spPr>
        <p:txBody>
          <a:bodyPr wrap="square" rtlCol="0">
            <a:spAutoFit/>
          </a:bodyPr>
          <a:p>
            <a:r>
              <a:rPr lang="zh-CN" altLang="zh-CN" dirty="0"/>
              <a:t>下面</a:t>
            </a:r>
            <a:r>
              <a:rPr lang="zh-CN" altLang="zh-CN" dirty="0" smtClean="0"/>
              <a:t>对</a:t>
            </a:r>
            <a:r>
              <a:rPr lang="en-US" altLang="zh-CN" dirty="0" smtClean="0"/>
              <a:t>       </a:t>
            </a:r>
            <a:r>
              <a:rPr lang="zh-CN" altLang="zh-CN" dirty="0" smtClean="0"/>
              <a:t>求解</a:t>
            </a:r>
            <a:r>
              <a:rPr lang="zh-CN" altLang="zh-CN" dirty="0"/>
              <a:t>下列函数的最大值：</a:t>
            </a:r>
            <a:endParaRPr lang="zh-CN" altLang="en-US" dirty="0" smtClean="0"/>
          </a:p>
        </p:txBody>
      </p:sp>
      <p:graphicFrame>
        <p:nvGraphicFramePr>
          <p:cNvPr id="17" name="对象 16"/>
          <p:cNvGraphicFramePr>
            <a:graphicFrameLocks noChangeAspect="1"/>
          </p:cNvGraphicFramePr>
          <p:nvPr/>
        </p:nvGraphicFramePr>
        <p:xfrm>
          <a:off x="1558387" y="5016940"/>
          <a:ext cx="5158155" cy="724402"/>
        </p:xfrm>
        <a:graphic>
          <a:graphicData uri="http://schemas.openxmlformats.org/presentationml/2006/ole">
            <mc:AlternateContent xmlns:mc="http://schemas.openxmlformats.org/markup-compatibility/2006">
              <mc:Choice xmlns:v="urn:schemas-microsoft-com:vml" Requires="v">
                <p:oleObj spid="_x0000_s3117" name="Equation" r:id="rId5" imgW="2387600" imgH="444500" progId="Equation.DSMT4">
                  <p:embed/>
                </p:oleObj>
              </mc:Choice>
              <mc:Fallback>
                <p:oleObj name="Equation" r:id="rId5" imgW="2387600" imgH="444500" progId="Equation.DSMT4">
                  <p:embed/>
                  <p:pic>
                    <p:nvPicPr>
                      <p:cNvPr id="0" name="图片 31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8387" y="5016940"/>
                        <a:ext cx="5158155" cy="724402"/>
                      </a:xfrm>
                      <a:prstGeom prst="rect">
                        <a:avLst/>
                      </a:prstGeom>
                      <a:noFill/>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10.6 SVM</a:t>
            </a:r>
            <a:endParaRPr lang="zh-CN" altLang="en-US" sz="2100" b="1" spc="225" dirty="0" smtClean="0">
              <a:solidFill>
                <a:prstClr val="white"/>
              </a:solidFill>
            </a:endParaRPr>
          </a:p>
        </p:txBody>
      </p:sp>
      <p:sp>
        <p:nvSpPr>
          <p:cNvPr id="2"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sym typeface="+mn-ea"/>
              </a:rPr>
              <a:t>实验</a:t>
            </a:r>
            <a:r>
              <a:rPr lang="zh-CN" altLang="en-US" sz="2000">
                <a:sym typeface="+mn-ea"/>
              </a:rPr>
              <a:t>指导</a:t>
            </a:r>
            <a:endParaRPr lang="zh-CN" altLang="en-US" sz="2000">
              <a:sym typeface="+mn-ea"/>
            </a:endParaRPr>
          </a:p>
        </p:txBody>
      </p:sp>
      <p:pic>
        <p:nvPicPr>
          <p:cNvPr id="13" name="图片 12"/>
          <p:cNvPicPr/>
          <p:nvPr/>
        </p:nvPicPr>
        <p:blipFill>
          <a:blip r:embed="rId1">
            <a:extLst>
              <a:ext uri="{28A0092B-C50C-407E-A947-70E740481C1C}">
                <a14:useLocalDpi xmlns:a14="http://schemas.microsoft.com/office/drawing/2010/main" val="0"/>
              </a:ext>
            </a:extLst>
          </a:blip>
          <a:srcRect/>
          <a:stretch>
            <a:fillRect/>
          </a:stretch>
        </p:blipFill>
        <p:spPr>
          <a:xfrm>
            <a:off x="1089025" y="2111375"/>
            <a:ext cx="6609715" cy="336169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902684" y="1169836"/>
              <a:ext cx="1338651" cy="521970"/>
            </a:xfrm>
            <a:prstGeom prst="rect">
              <a:avLst/>
            </a:prstGeom>
            <a:noFill/>
          </p:spPr>
          <p:txBody>
            <a:bodyPr wrap="none" rtlCol="0">
              <a:spAutoFit/>
            </a:bodyPr>
            <a:lstStyle/>
            <a:p>
              <a:pPr algn="ctr"/>
              <a:r>
                <a:rPr lang="zh-CN" altLang="en-US" sz="2800" dirty="0" smtClean="0">
                  <a:solidFill>
                    <a:srgbClr val="FFC000"/>
                  </a:solidFill>
                </a:rPr>
                <a:t>第10章 数据建模</a:t>
              </a:r>
              <a:endParaRPr lang="zh-CN" altLang="en-US" sz="2800" dirty="0">
                <a:solidFill>
                  <a:srgbClr val="FFC000"/>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18" name="组合 17"/>
          <p:cNvGrpSpPr/>
          <p:nvPr/>
        </p:nvGrpSpPr>
        <p:grpSpPr>
          <a:xfrm>
            <a:off x="1759614" y="4527846"/>
            <a:ext cx="5693410" cy="450850"/>
            <a:chOff x="1807265" y="2935089"/>
            <a:chExt cx="5693410" cy="450850"/>
          </a:xfrm>
          <a:solidFill>
            <a:srgbClr val="E6E6E6"/>
          </a:solidFill>
        </p:grpSpPr>
        <p:sp>
          <p:nvSpPr>
            <p:cNvPr id="19" name="圆角矩形 18"/>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20" name="矩形 19"/>
            <p:cNvSpPr/>
            <p:nvPr/>
          </p:nvSpPr>
          <p:spPr>
            <a:xfrm>
              <a:off x="1881814" y="2945869"/>
              <a:ext cx="1583690"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10.6 SVM</a:t>
              </a:r>
              <a:endParaRPr lang="zh-CN" altLang="en-US" sz="2100" spc="225" dirty="0" smtClean="0">
                <a:solidFill>
                  <a:schemeClr val="tx1">
                    <a:lumMod val="75000"/>
                    <a:lumOff val="25000"/>
                  </a:schemeClr>
                </a:solidFill>
              </a:endParaRPr>
            </a:p>
          </p:txBody>
        </p:sp>
      </p:grpSp>
      <p:grpSp>
        <p:nvGrpSpPr>
          <p:cNvPr id="21" name="组合 20"/>
          <p:cNvGrpSpPr/>
          <p:nvPr/>
        </p:nvGrpSpPr>
        <p:grpSpPr>
          <a:xfrm>
            <a:off x="1759614" y="3977936"/>
            <a:ext cx="5693410" cy="450850"/>
            <a:chOff x="1816790" y="1814949"/>
            <a:chExt cx="5693410" cy="450850"/>
          </a:xfrm>
          <a:solidFill>
            <a:srgbClr val="E6E6E6"/>
          </a:solidFill>
        </p:grpSpPr>
        <p:sp>
          <p:nvSpPr>
            <p:cNvPr id="22" name="圆角矩形 21"/>
            <p:cNvSpPr/>
            <p:nvPr/>
          </p:nvSpPr>
          <p:spPr>
            <a:xfrm>
              <a:off x="1816790" y="181494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23" name="矩形 22"/>
            <p:cNvSpPr/>
            <p:nvPr/>
          </p:nvSpPr>
          <p:spPr>
            <a:xfrm>
              <a:off x="1901499" y="1828269"/>
              <a:ext cx="1805940"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10.5 </a:t>
              </a:r>
              <a:r>
                <a:rPr lang="zh-CN" altLang="en-US" sz="2100" spc="225" dirty="0" smtClean="0">
                  <a:solidFill>
                    <a:schemeClr val="tx1">
                      <a:lumMod val="75000"/>
                      <a:lumOff val="25000"/>
                    </a:schemeClr>
                  </a:solidFill>
                </a:rPr>
                <a:t>决策树</a:t>
              </a:r>
              <a:endParaRPr lang="zh-CN" altLang="en-US" sz="2100" spc="225" dirty="0" smtClean="0">
                <a:solidFill>
                  <a:schemeClr val="tx1">
                    <a:lumMod val="75000"/>
                    <a:lumOff val="25000"/>
                  </a:schemeClr>
                </a:solidFill>
              </a:endParaRPr>
            </a:p>
          </p:txBody>
        </p:sp>
      </p:grpSp>
      <p:grpSp>
        <p:nvGrpSpPr>
          <p:cNvPr id="24" name="组合 23"/>
          <p:cNvGrpSpPr/>
          <p:nvPr/>
        </p:nvGrpSpPr>
        <p:grpSpPr>
          <a:xfrm>
            <a:off x="1750089" y="5642271"/>
            <a:ext cx="5693410" cy="450850"/>
            <a:chOff x="1807265" y="2935089"/>
            <a:chExt cx="5693410" cy="450850"/>
          </a:xfrm>
          <a:solidFill>
            <a:srgbClr val="E6E6E6"/>
          </a:solidFill>
        </p:grpSpPr>
        <p:sp>
          <p:nvSpPr>
            <p:cNvPr id="25" name="圆角矩形 24"/>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26" name="矩形 25"/>
            <p:cNvSpPr/>
            <p:nvPr/>
          </p:nvSpPr>
          <p:spPr>
            <a:xfrm>
              <a:off x="1881814" y="2945869"/>
              <a:ext cx="2101215"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10.8 </a:t>
              </a:r>
              <a:r>
                <a:rPr lang="zh-CN" altLang="en-US" sz="2100" spc="225" dirty="0" smtClean="0">
                  <a:solidFill>
                    <a:schemeClr val="tx1">
                      <a:lumMod val="75000"/>
                      <a:lumOff val="25000"/>
                    </a:schemeClr>
                  </a:solidFill>
                </a:rPr>
                <a:t>神经</a:t>
              </a:r>
              <a:r>
                <a:rPr lang="zh-CN" altLang="en-US" sz="2100" spc="225" dirty="0" smtClean="0">
                  <a:solidFill>
                    <a:schemeClr val="tx1">
                      <a:lumMod val="75000"/>
                      <a:lumOff val="25000"/>
                    </a:schemeClr>
                  </a:solidFill>
                </a:rPr>
                <a:t>网络</a:t>
              </a:r>
              <a:endParaRPr lang="zh-CN" altLang="en-US" sz="2100" spc="225" dirty="0" smtClean="0">
                <a:solidFill>
                  <a:schemeClr val="tx1">
                    <a:lumMod val="75000"/>
                    <a:lumOff val="25000"/>
                  </a:schemeClr>
                </a:solidFill>
              </a:endParaRPr>
            </a:p>
          </p:txBody>
        </p:sp>
      </p:grpSp>
      <p:grpSp>
        <p:nvGrpSpPr>
          <p:cNvPr id="29" name="组合 28"/>
          <p:cNvGrpSpPr/>
          <p:nvPr/>
        </p:nvGrpSpPr>
        <p:grpSpPr>
          <a:xfrm>
            <a:off x="1759614" y="1838706"/>
            <a:ext cx="5693399" cy="414020"/>
            <a:chOff x="1807265" y="2462595"/>
            <a:chExt cx="5693399" cy="414020"/>
          </a:xfrm>
          <a:solidFill>
            <a:srgbClr val="E6E6E6"/>
          </a:solidFill>
        </p:grpSpPr>
        <p:sp>
          <p:nvSpPr>
            <p:cNvPr id="30" name="圆角矩形 29"/>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31" name="矩形 30"/>
            <p:cNvSpPr/>
            <p:nvPr/>
          </p:nvSpPr>
          <p:spPr>
            <a:xfrm>
              <a:off x="1883286" y="2462595"/>
              <a:ext cx="2084070"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10.1 Rattle包</a:t>
              </a:r>
              <a:endParaRPr lang="en-US" altLang="zh-CN" sz="2100" spc="225" dirty="0" smtClean="0">
                <a:solidFill>
                  <a:schemeClr val="tx1">
                    <a:lumMod val="75000"/>
                    <a:lumOff val="25000"/>
                  </a:schemeClr>
                </a:solidFill>
              </a:endParaRPr>
            </a:p>
          </p:txBody>
        </p:sp>
      </p:grpSp>
      <p:grpSp>
        <p:nvGrpSpPr>
          <p:cNvPr id="68" name="组合 67"/>
          <p:cNvGrpSpPr/>
          <p:nvPr/>
        </p:nvGrpSpPr>
        <p:grpSpPr>
          <a:xfrm>
            <a:off x="1760249" y="2351066"/>
            <a:ext cx="5693410" cy="450850"/>
            <a:chOff x="1807265" y="2935089"/>
            <a:chExt cx="5693410" cy="450850"/>
          </a:xfrm>
          <a:solidFill>
            <a:srgbClr val="E6E6E6"/>
          </a:solidFill>
        </p:grpSpPr>
        <p:sp>
          <p:nvSpPr>
            <p:cNvPr id="49" name="圆角矩形 48"/>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50" name="矩形 49"/>
            <p:cNvSpPr/>
            <p:nvPr/>
          </p:nvSpPr>
          <p:spPr>
            <a:xfrm>
              <a:off x="1881814" y="2945869"/>
              <a:ext cx="2396490"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10.2 变量的类别</a:t>
              </a:r>
              <a:endParaRPr lang="zh-CN" altLang="en-US" sz="2100" spc="225" dirty="0" smtClean="0">
                <a:solidFill>
                  <a:schemeClr val="tx1">
                    <a:lumMod val="75000"/>
                    <a:lumOff val="25000"/>
                  </a:schemeClr>
                </a:solidFill>
                <a:sym typeface="+mn-ea"/>
              </a:endParaRPr>
            </a:p>
          </p:txBody>
        </p:sp>
      </p:grpSp>
      <p:grpSp>
        <p:nvGrpSpPr>
          <p:cNvPr id="33" name="组合 32"/>
          <p:cNvGrpSpPr/>
          <p:nvPr/>
        </p:nvGrpSpPr>
        <p:grpSpPr>
          <a:xfrm>
            <a:off x="1760249" y="2874941"/>
            <a:ext cx="5693410" cy="450850"/>
            <a:chOff x="1807265" y="2935089"/>
            <a:chExt cx="5693410" cy="450850"/>
          </a:xfrm>
          <a:solidFill>
            <a:srgbClr val="E6E6E6"/>
          </a:solidFill>
        </p:grpSpPr>
        <p:sp>
          <p:nvSpPr>
            <p:cNvPr id="34" name="圆角矩形 33"/>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37" name="矩形 36"/>
            <p:cNvSpPr/>
            <p:nvPr/>
          </p:nvSpPr>
          <p:spPr>
            <a:xfrm>
              <a:off x="1881814" y="2945869"/>
              <a:ext cx="2101215"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10.3 聚类分析</a:t>
              </a:r>
              <a:endParaRPr lang="zh-CN" altLang="en-US" sz="2100" spc="225" dirty="0" smtClean="0">
                <a:solidFill>
                  <a:schemeClr val="tx1">
                    <a:lumMod val="75000"/>
                    <a:lumOff val="25000"/>
                  </a:schemeClr>
                </a:solidFill>
              </a:endParaRPr>
            </a:p>
          </p:txBody>
        </p:sp>
      </p:grpSp>
      <p:grpSp>
        <p:nvGrpSpPr>
          <p:cNvPr id="69" name="组合 68"/>
          <p:cNvGrpSpPr/>
          <p:nvPr/>
        </p:nvGrpSpPr>
        <p:grpSpPr>
          <a:xfrm>
            <a:off x="1750089" y="5096706"/>
            <a:ext cx="5693410" cy="450865"/>
            <a:chOff x="1652960" y="2711068"/>
            <a:chExt cx="5693410" cy="450865"/>
          </a:xfrm>
          <a:solidFill>
            <a:srgbClr val="3D89BC"/>
          </a:solidFill>
        </p:grpSpPr>
        <p:sp>
          <p:nvSpPr>
            <p:cNvPr id="51" name="圆角矩形 50"/>
            <p:cNvSpPr/>
            <p:nvPr/>
          </p:nvSpPr>
          <p:spPr>
            <a:xfrm>
              <a:off x="1652960" y="2711083"/>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52" name="矩形 51"/>
            <p:cNvSpPr/>
            <p:nvPr/>
          </p:nvSpPr>
          <p:spPr>
            <a:xfrm>
              <a:off x="1734494" y="2711068"/>
              <a:ext cx="2101215" cy="414020"/>
            </a:xfrm>
            <a:prstGeom prst="rect">
              <a:avLst/>
            </a:prstGeom>
            <a:grpFill/>
          </p:spPr>
          <p:txBody>
            <a:bodyPr wrap="none">
              <a:spAutoFit/>
            </a:bodyPr>
            <a:p>
              <a:pPr algn="l"/>
              <a:r>
                <a:rPr lang="en-US" altLang="zh-CN" sz="2100" spc="225" dirty="0" smtClean="0">
                  <a:solidFill>
                    <a:schemeClr val="bg1"/>
                  </a:solidFill>
                </a:rPr>
                <a:t>10.7 </a:t>
              </a:r>
              <a:r>
                <a:rPr lang="zh-CN" altLang="en-US" sz="2100" spc="225" dirty="0" smtClean="0">
                  <a:solidFill>
                    <a:schemeClr val="bg1"/>
                  </a:solidFill>
                </a:rPr>
                <a:t>线性</a:t>
              </a:r>
              <a:r>
                <a:rPr lang="zh-CN" altLang="en-US" sz="2100" spc="225" dirty="0" smtClean="0">
                  <a:solidFill>
                    <a:schemeClr val="bg1"/>
                  </a:solidFill>
                </a:rPr>
                <a:t>回归</a:t>
              </a:r>
              <a:endParaRPr lang="zh-CN" altLang="en-US" sz="2100" spc="225" dirty="0" smtClean="0">
                <a:solidFill>
                  <a:schemeClr val="bg1"/>
                </a:solidFill>
              </a:endParaRPr>
            </a:p>
          </p:txBody>
        </p:sp>
      </p:grpSp>
      <p:grpSp>
        <p:nvGrpSpPr>
          <p:cNvPr id="15" name="组合 14"/>
          <p:cNvGrpSpPr/>
          <p:nvPr/>
        </p:nvGrpSpPr>
        <p:grpSpPr>
          <a:xfrm>
            <a:off x="1750089" y="3421041"/>
            <a:ext cx="5693410" cy="450850"/>
            <a:chOff x="1807265" y="2935089"/>
            <a:chExt cx="5693410" cy="450850"/>
          </a:xfrm>
          <a:solidFill>
            <a:srgbClr val="E6E6E6"/>
          </a:solidFill>
        </p:grpSpPr>
        <p:sp>
          <p:nvSpPr>
            <p:cNvPr id="16" name="圆角矩形 15"/>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17" name="矩形 16"/>
            <p:cNvSpPr/>
            <p:nvPr/>
          </p:nvSpPr>
          <p:spPr>
            <a:xfrm>
              <a:off x="1881814" y="2945869"/>
              <a:ext cx="2691765"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10.4 </a:t>
              </a:r>
              <a:r>
                <a:rPr lang="zh-CN" altLang="en-US" sz="2100" spc="225" dirty="0" smtClean="0">
                  <a:solidFill>
                    <a:schemeClr val="tx1">
                      <a:lumMod val="75000"/>
                      <a:lumOff val="25000"/>
                    </a:schemeClr>
                  </a:solidFill>
                </a:rPr>
                <a:t>关联规则</a:t>
              </a:r>
              <a:r>
                <a:rPr lang="zh-CN" altLang="en-US" sz="2100" spc="225" dirty="0" smtClean="0">
                  <a:solidFill>
                    <a:schemeClr val="tx1">
                      <a:lumMod val="75000"/>
                      <a:lumOff val="25000"/>
                    </a:schemeClr>
                  </a:solidFill>
                </a:rPr>
                <a:t>挖掘</a:t>
              </a:r>
              <a:endParaRPr lang="zh-CN" altLang="en-US" sz="2100" spc="225" dirty="0" smtClean="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sym typeface="+mn-ea"/>
              </a:rPr>
              <a:t>函数</a:t>
            </a:r>
            <a:r>
              <a:rPr lang="zh-CN" altLang="en-US" sz="2000">
                <a:sym typeface="+mn-ea"/>
              </a:rPr>
              <a:t>关系</a:t>
            </a:r>
            <a:endParaRPr lang="zh-CN" altLang="en-US" sz="2000">
              <a:sym typeface="+mn-ea"/>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10.7 </a:t>
            </a:r>
            <a:r>
              <a:rPr lang="zh-CN" altLang="en-US" sz="2100" b="1" spc="225" dirty="0" smtClean="0">
                <a:solidFill>
                  <a:prstClr val="white"/>
                </a:solidFill>
              </a:rPr>
              <a:t>线性</a:t>
            </a:r>
            <a:r>
              <a:rPr lang="zh-CN" altLang="en-US" sz="2100" b="1" spc="225" dirty="0" smtClean="0">
                <a:solidFill>
                  <a:prstClr val="white"/>
                </a:solidFill>
              </a:rPr>
              <a:t>回归</a:t>
            </a:r>
            <a:endParaRPr lang="zh-CN" altLang="en-US" sz="2100" b="1" spc="225" dirty="0" smtClean="0">
              <a:solidFill>
                <a:prstClr val="white"/>
              </a:solidFill>
            </a:endParaRPr>
          </a:p>
        </p:txBody>
      </p:sp>
      <p:sp>
        <p:nvSpPr>
          <p:cNvPr id="3" name="TextBox 11"/>
          <p:cNvSpPr txBox="1"/>
          <p:nvPr/>
        </p:nvSpPr>
        <p:spPr>
          <a:xfrm>
            <a:off x="404495" y="1821815"/>
            <a:ext cx="8201025" cy="645160"/>
          </a:xfrm>
          <a:prstGeom prst="rect">
            <a:avLst/>
          </a:prstGeom>
          <a:noFill/>
        </p:spPr>
        <p:txBody>
          <a:bodyPr wrap="square" rtlCol="0">
            <a:spAutoFit/>
          </a:bodyPr>
          <a:p>
            <a:pPr algn="just"/>
            <a:r>
              <a:rPr lang="en-US" altLang="zh-CN" dirty="0" smtClean="0"/>
              <a:t>       </a:t>
            </a:r>
            <a:r>
              <a:rPr lang="zh-CN" altLang="zh-CN" dirty="0" smtClean="0">
                <a:solidFill>
                  <a:schemeClr val="tx1">
                    <a:lumMod val="75000"/>
                    <a:lumOff val="25000"/>
                  </a:schemeClr>
                </a:solidFill>
              </a:rPr>
              <a:t>回归分析</a:t>
            </a:r>
            <a:r>
              <a:rPr lang="en-US" altLang="zh-CN" dirty="0">
                <a:solidFill>
                  <a:schemeClr val="tx1">
                    <a:lumMod val="75000"/>
                    <a:lumOff val="25000"/>
                  </a:schemeClr>
                </a:solidFill>
              </a:rPr>
              <a:t>(Regression Analysis)</a:t>
            </a:r>
            <a:r>
              <a:rPr lang="zh-CN" altLang="zh-CN" dirty="0">
                <a:solidFill>
                  <a:schemeClr val="tx1">
                    <a:lumMod val="75000"/>
                    <a:lumOff val="25000"/>
                  </a:schemeClr>
                </a:solidFill>
              </a:rPr>
              <a:t>是研究</a:t>
            </a:r>
            <a:r>
              <a:rPr lang="zh-CN" altLang="zh-CN" dirty="0">
                <a:solidFill>
                  <a:schemeClr val="tx1">
                    <a:lumMod val="75000"/>
                    <a:lumOff val="25000"/>
                  </a:schemeClr>
                </a:solidFill>
                <a:sym typeface="+mn-ea"/>
              </a:rPr>
              <a:t>自变量对因变量的影响关系</a:t>
            </a:r>
            <a:endParaRPr lang="zh-CN" altLang="zh-CN" dirty="0">
              <a:solidFill>
                <a:schemeClr val="tx1">
                  <a:lumMod val="75000"/>
                  <a:lumOff val="25000"/>
                </a:schemeClr>
              </a:solidFill>
            </a:endParaRPr>
          </a:p>
          <a:p>
            <a:pPr algn="just"/>
            <a:r>
              <a:rPr lang="zh-CN" altLang="zh-CN" dirty="0">
                <a:solidFill>
                  <a:schemeClr val="tx1">
                    <a:lumMod val="75000"/>
                    <a:lumOff val="25000"/>
                  </a:schemeClr>
                </a:solidFill>
              </a:rPr>
              <a:t>        </a:t>
            </a:r>
            <a:endParaRPr lang="zh-CN" altLang="zh-CN" dirty="0">
              <a:solidFill>
                <a:schemeClr val="tx1">
                  <a:lumMod val="75000"/>
                  <a:lumOff val="25000"/>
                </a:schemeClr>
              </a:solidFill>
            </a:endParaRPr>
          </a:p>
        </p:txBody>
      </p:sp>
      <p:sp>
        <p:nvSpPr>
          <p:cNvPr id="4" name="Rectangle 128"/>
          <p:cNvSpPr txBox="1">
            <a:spLocks noChangeArrowheads="1"/>
          </p:cNvSpPr>
          <p:nvPr/>
        </p:nvSpPr>
        <p:spPr>
          <a:xfrm>
            <a:off x="801534" y="2467132"/>
            <a:ext cx="8284649" cy="140439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lgn="just">
              <a:buFontTx/>
              <a:buAutoNum type="arabicPeriod"/>
            </a:pPr>
            <a:r>
              <a:rPr lang="zh-CN" altLang="ru-RU" sz="2100" smtClean="0">
                <a:solidFill>
                  <a:schemeClr val="tx1"/>
                </a:solidFill>
              </a:rPr>
              <a:t>设</a:t>
            </a:r>
            <a:r>
              <a:rPr lang="zh-CN" altLang="ru-RU" sz="2100" smtClean="0">
                <a:solidFill>
                  <a:schemeClr val="tx1"/>
                </a:solidFill>
                <a:latin typeface="Times New Roman" panose="02020603050405020304" pitchFamily="18" charset="0"/>
              </a:rPr>
              <a:t>有两个变量 </a:t>
            </a:r>
            <a:r>
              <a:rPr lang="ru-RU" altLang="zh-CN" sz="2100" i="1" smtClean="0">
                <a:solidFill>
                  <a:schemeClr val="tx1"/>
                </a:solidFill>
                <a:latin typeface="Times New Roman" panose="02020603050405020304" pitchFamily="18" charset="0"/>
              </a:rPr>
              <a:t>x </a:t>
            </a:r>
            <a:r>
              <a:rPr lang="zh-CN" altLang="ru-RU" sz="2100" smtClean="0">
                <a:solidFill>
                  <a:schemeClr val="tx1"/>
                </a:solidFill>
                <a:latin typeface="Times New Roman" panose="02020603050405020304" pitchFamily="18" charset="0"/>
              </a:rPr>
              <a:t>和 </a:t>
            </a:r>
            <a:r>
              <a:rPr lang="ru-RU" altLang="zh-CN" sz="2100" i="1" smtClean="0">
                <a:solidFill>
                  <a:schemeClr val="tx1"/>
                </a:solidFill>
                <a:latin typeface="Times New Roman" panose="02020603050405020304" pitchFamily="18" charset="0"/>
              </a:rPr>
              <a:t>y </a:t>
            </a:r>
            <a:r>
              <a:rPr lang="zh-CN" altLang="ru-RU" sz="2100" smtClean="0">
                <a:solidFill>
                  <a:schemeClr val="tx1"/>
                </a:solidFill>
                <a:latin typeface="Times New Roman" panose="02020603050405020304" pitchFamily="18" charset="0"/>
              </a:rPr>
              <a:t>，变量 </a:t>
            </a:r>
            <a:r>
              <a:rPr lang="ru-RU" altLang="zh-CN" sz="2100" i="1" smtClean="0">
                <a:solidFill>
                  <a:schemeClr val="tx1"/>
                </a:solidFill>
                <a:latin typeface="Times New Roman" panose="02020603050405020304" pitchFamily="18" charset="0"/>
              </a:rPr>
              <a:t>y </a:t>
            </a:r>
            <a:r>
              <a:rPr lang="zh-CN" altLang="ru-RU" sz="2100" smtClean="0">
                <a:solidFill>
                  <a:schemeClr val="tx1"/>
                </a:solidFill>
                <a:latin typeface="Times New Roman" panose="02020603050405020304" pitchFamily="18" charset="0"/>
              </a:rPr>
              <a:t>随变量 </a:t>
            </a:r>
            <a:r>
              <a:rPr lang="ru-RU" altLang="zh-CN" sz="2100" i="1" smtClean="0">
                <a:solidFill>
                  <a:schemeClr val="tx1"/>
                </a:solidFill>
                <a:latin typeface="Times New Roman" panose="02020603050405020304" pitchFamily="18" charset="0"/>
              </a:rPr>
              <a:t>x </a:t>
            </a:r>
            <a:r>
              <a:rPr lang="zh-CN" altLang="ru-RU" sz="2100" smtClean="0">
                <a:solidFill>
                  <a:schemeClr val="tx1"/>
                </a:solidFill>
                <a:latin typeface="Times New Roman" panose="02020603050405020304" pitchFamily="18" charset="0"/>
              </a:rPr>
              <a:t>一起变化，并完全依赖于 </a:t>
            </a:r>
            <a:r>
              <a:rPr lang="ru-RU" altLang="zh-CN" sz="2100" i="1" smtClean="0">
                <a:solidFill>
                  <a:schemeClr val="tx1"/>
                </a:solidFill>
                <a:latin typeface="Times New Roman" panose="02020603050405020304" pitchFamily="18" charset="0"/>
              </a:rPr>
              <a:t>x</a:t>
            </a:r>
            <a:r>
              <a:rPr lang="ru-RU" altLang="zh-CN" sz="2100" i="1" smtClean="0">
                <a:solidFill>
                  <a:schemeClr val="tx1"/>
                </a:solidFill>
              </a:rPr>
              <a:t> </a:t>
            </a:r>
            <a:r>
              <a:rPr lang="zh-CN" altLang="ru-RU" sz="2100" smtClean="0">
                <a:solidFill>
                  <a:schemeClr val="tx1"/>
                </a:solidFill>
                <a:latin typeface="Times New Roman" panose="02020603050405020304" pitchFamily="18" charset="0"/>
              </a:rPr>
              <a:t>，当变量 </a:t>
            </a:r>
            <a:r>
              <a:rPr lang="ru-RU" altLang="zh-CN" sz="2100" i="1" smtClean="0">
                <a:solidFill>
                  <a:schemeClr val="tx1"/>
                </a:solidFill>
                <a:latin typeface="Times New Roman" panose="02020603050405020304" pitchFamily="18" charset="0"/>
              </a:rPr>
              <a:t>x </a:t>
            </a:r>
            <a:r>
              <a:rPr lang="zh-CN" altLang="ru-RU" sz="2100" smtClean="0">
                <a:solidFill>
                  <a:schemeClr val="tx1"/>
                </a:solidFill>
                <a:latin typeface="Times New Roman" panose="02020603050405020304" pitchFamily="18" charset="0"/>
              </a:rPr>
              <a:t>取某个数值时，</a:t>
            </a:r>
            <a:r>
              <a:rPr lang="zh-CN" altLang="ru-RU" sz="2100" i="1" smtClean="0">
                <a:solidFill>
                  <a:schemeClr val="tx1"/>
                </a:solidFill>
              </a:rPr>
              <a:t> </a:t>
            </a:r>
            <a:r>
              <a:rPr lang="ru-RU" altLang="zh-CN" sz="2100" i="1" smtClean="0">
                <a:solidFill>
                  <a:schemeClr val="tx1"/>
                </a:solidFill>
                <a:latin typeface="Times New Roman" panose="02020603050405020304" pitchFamily="18" charset="0"/>
              </a:rPr>
              <a:t>y </a:t>
            </a:r>
            <a:r>
              <a:rPr lang="zh-CN" altLang="ru-RU" sz="2100" smtClean="0">
                <a:solidFill>
                  <a:schemeClr val="tx1"/>
                </a:solidFill>
                <a:latin typeface="Times New Roman" panose="02020603050405020304" pitchFamily="18" charset="0"/>
              </a:rPr>
              <a:t>依确定的关系取相应的值，则称  </a:t>
            </a:r>
            <a:r>
              <a:rPr lang="ru-RU" altLang="zh-CN" sz="2100" i="1" smtClean="0">
                <a:solidFill>
                  <a:schemeClr val="tx1"/>
                </a:solidFill>
                <a:latin typeface="Times New Roman" panose="02020603050405020304" pitchFamily="18" charset="0"/>
              </a:rPr>
              <a:t>y </a:t>
            </a:r>
            <a:r>
              <a:rPr lang="zh-CN" altLang="ru-RU" sz="2100" smtClean="0">
                <a:solidFill>
                  <a:schemeClr val="tx1"/>
                </a:solidFill>
                <a:latin typeface="Times New Roman" panose="02020603050405020304" pitchFamily="18" charset="0"/>
              </a:rPr>
              <a:t>是 </a:t>
            </a:r>
            <a:r>
              <a:rPr lang="ru-RU" altLang="zh-CN" sz="2100" i="1" smtClean="0">
                <a:solidFill>
                  <a:schemeClr val="tx1"/>
                </a:solidFill>
                <a:latin typeface="Times New Roman" panose="02020603050405020304" pitchFamily="18" charset="0"/>
              </a:rPr>
              <a:t>x </a:t>
            </a:r>
            <a:r>
              <a:rPr lang="zh-CN" altLang="ru-RU" sz="2100" smtClean="0">
                <a:solidFill>
                  <a:schemeClr val="tx1"/>
                </a:solidFill>
                <a:latin typeface="Times New Roman" panose="02020603050405020304" pitchFamily="18" charset="0"/>
              </a:rPr>
              <a:t>的函数，记为 </a:t>
            </a:r>
            <a:r>
              <a:rPr lang="ru-RU" altLang="zh-CN" sz="2100" b="1" i="1" smtClean="0">
                <a:solidFill>
                  <a:schemeClr val="tx1"/>
                </a:solidFill>
                <a:latin typeface="Times New Roman" panose="02020603050405020304" pitchFamily="18" charset="0"/>
              </a:rPr>
              <a:t>y</a:t>
            </a:r>
            <a:r>
              <a:rPr lang="ru-RU" altLang="zh-CN" sz="2100" b="1" smtClean="0">
                <a:solidFill>
                  <a:schemeClr val="tx1"/>
                </a:solidFill>
              </a:rPr>
              <a:t> = </a:t>
            </a:r>
            <a:r>
              <a:rPr lang="ru-RU" altLang="zh-CN" sz="2100" b="1" i="1" smtClean="0">
                <a:solidFill>
                  <a:schemeClr val="tx1"/>
                </a:solidFill>
                <a:latin typeface="Times New Roman" panose="02020603050405020304" pitchFamily="18" charset="0"/>
              </a:rPr>
              <a:t>f </a:t>
            </a:r>
            <a:r>
              <a:rPr lang="ru-RU" altLang="zh-CN" sz="2100" b="1" smtClean="0">
                <a:solidFill>
                  <a:schemeClr val="tx1"/>
                </a:solidFill>
                <a:latin typeface="Times New Roman" panose="02020603050405020304" pitchFamily="18" charset="0"/>
              </a:rPr>
              <a:t>(</a:t>
            </a:r>
            <a:r>
              <a:rPr lang="ru-RU" altLang="zh-CN" sz="2100" b="1" i="1" smtClean="0">
                <a:solidFill>
                  <a:schemeClr val="tx1"/>
                </a:solidFill>
                <a:latin typeface="Times New Roman" panose="02020603050405020304" pitchFamily="18" charset="0"/>
              </a:rPr>
              <a:t>x</a:t>
            </a:r>
            <a:r>
              <a:rPr lang="ru-RU" altLang="zh-CN" sz="2100" b="1" smtClean="0">
                <a:solidFill>
                  <a:schemeClr val="tx1"/>
                </a:solidFill>
                <a:latin typeface="Times New Roman" panose="02020603050405020304" pitchFamily="18" charset="0"/>
              </a:rPr>
              <a:t>)</a:t>
            </a:r>
            <a:r>
              <a:rPr lang="zh-CN" altLang="ru-RU" sz="2100" smtClean="0">
                <a:solidFill>
                  <a:schemeClr val="tx1"/>
                </a:solidFill>
                <a:latin typeface="Times New Roman" panose="02020603050405020304" pitchFamily="18" charset="0"/>
              </a:rPr>
              <a:t>，其中 </a:t>
            </a:r>
            <a:r>
              <a:rPr lang="ru-RU" altLang="zh-CN" sz="2100" i="1" smtClean="0">
                <a:solidFill>
                  <a:schemeClr val="tx1"/>
                </a:solidFill>
                <a:latin typeface="Times New Roman" panose="02020603050405020304" pitchFamily="18" charset="0"/>
              </a:rPr>
              <a:t>x </a:t>
            </a:r>
            <a:r>
              <a:rPr lang="zh-CN" altLang="ru-RU" sz="2100" smtClean="0">
                <a:solidFill>
                  <a:schemeClr val="tx1"/>
                </a:solidFill>
                <a:latin typeface="Times New Roman" panose="02020603050405020304" pitchFamily="18" charset="0"/>
              </a:rPr>
              <a:t>称为自变量，</a:t>
            </a:r>
            <a:r>
              <a:rPr lang="ru-RU" altLang="zh-CN" sz="2100" i="1" smtClean="0">
                <a:solidFill>
                  <a:schemeClr val="tx1"/>
                </a:solidFill>
                <a:latin typeface="Times New Roman" panose="02020603050405020304" pitchFamily="18" charset="0"/>
              </a:rPr>
              <a:t>y </a:t>
            </a:r>
            <a:r>
              <a:rPr lang="zh-CN" altLang="ru-RU" sz="2100" smtClean="0">
                <a:solidFill>
                  <a:schemeClr val="tx1"/>
                </a:solidFill>
                <a:latin typeface="Times New Roman" panose="02020603050405020304" pitchFamily="18" charset="0"/>
              </a:rPr>
              <a:t>称为因变量</a:t>
            </a:r>
            <a:endParaRPr lang="zh-CN" altLang="ru-RU" sz="2100" smtClean="0">
              <a:solidFill>
                <a:schemeClr val="tx1"/>
              </a:solidFill>
              <a:latin typeface="Times New Roman" panose="02020603050405020304" pitchFamily="18" charset="0"/>
            </a:endParaRPr>
          </a:p>
          <a:p>
            <a:pPr marL="609600" indent="-609600" algn="just">
              <a:buFontTx/>
              <a:buAutoNum type="arabicPeriod"/>
            </a:pPr>
            <a:r>
              <a:rPr lang="zh-CN" altLang="ru-RU" sz="2100" smtClean="0">
                <a:solidFill>
                  <a:schemeClr val="tx1"/>
                </a:solidFill>
              </a:rPr>
              <a:t>各</a:t>
            </a:r>
            <a:r>
              <a:rPr lang="zh-CN" altLang="ru-RU" sz="2100" smtClean="0">
                <a:solidFill>
                  <a:schemeClr val="tx1"/>
                </a:solidFill>
                <a:latin typeface="Times New Roman" panose="02020603050405020304" pitchFamily="18" charset="0"/>
              </a:rPr>
              <a:t>观测点落在一条</a:t>
            </a:r>
            <a:r>
              <a:rPr lang="zh-CN" altLang="en-US" sz="2100" smtClean="0">
                <a:solidFill>
                  <a:schemeClr val="tx1"/>
                </a:solidFill>
                <a:latin typeface="Times New Roman" panose="02020603050405020304" pitchFamily="18" charset="0"/>
              </a:rPr>
              <a:t>曲</a:t>
            </a:r>
            <a:r>
              <a:rPr lang="zh-CN" altLang="ru-RU" sz="2100" smtClean="0">
                <a:solidFill>
                  <a:schemeClr val="tx1"/>
                </a:solidFill>
                <a:latin typeface="Times New Roman" panose="02020603050405020304" pitchFamily="18" charset="0"/>
              </a:rPr>
              <a:t>线上</a:t>
            </a:r>
            <a:r>
              <a:rPr lang="zh-CN" altLang="ru-RU" sz="2100" smtClean="0">
                <a:solidFill>
                  <a:schemeClr val="tx1"/>
                </a:solidFill>
              </a:rPr>
              <a:t> </a:t>
            </a:r>
            <a:endParaRPr lang="zh-CN" altLang="ru-RU" sz="2100" dirty="0" smtClean="0">
              <a:solidFill>
                <a:schemeClr val="tx1"/>
              </a:solidFill>
            </a:endParaRPr>
          </a:p>
        </p:txBody>
      </p:sp>
      <p:pic>
        <p:nvPicPr>
          <p:cNvPr id="12" name="Picture 102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31132" y="3999133"/>
            <a:ext cx="5191127" cy="1926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sym typeface="+mn-ea"/>
              </a:rPr>
              <a:t>函数</a:t>
            </a:r>
            <a:r>
              <a:rPr lang="zh-CN" altLang="en-US" sz="2000">
                <a:sym typeface="+mn-ea"/>
              </a:rPr>
              <a:t>关系</a:t>
            </a:r>
            <a:endParaRPr lang="zh-CN" altLang="en-US" sz="2000">
              <a:sym typeface="+mn-ea"/>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10.7 </a:t>
            </a:r>
            <a:r>
              <a:rPr lang="zh-CN" altLang="en-US" sz="2100" b="1" spc="225" dirty="0" smtClean="0">
                <a:solidFill>
                  <a:prstClr val="white"/>
                </a:solidFill>
              </a:rPr>
              <a:t>线性</a:t>
            </a:r>
            <a:r>
              <a:rPr lang="zh-CN" altLang="en-US" sz="2100" b="1" spc="225" dirty="0" smtClean="0">
                <a:solidFill>
                  <a:prstClr val="white"/>
                </a:solidFill>
              </a:rPr>
              <a:t>回归</a:t>
            </a:r>
            <a:endParaRPr lang="zh-CN" altLang="en-US" sz="2100" b="1" spc="225" dirty="0" smtClean="0">
              <a:solidFill>
                <a:prstClr val="white"/>
              </a:solidFill>
            </a:endParaRPr>
          </a:p>
        </p:txBody>
      </p:sp>
      <p:sp>
        <p:nvSpPr>
          <p:cNvPr id="2" name="Rectangle 151"/>
          <p:cNvSpPr>
            <a:spLocks noChangeArrowheads="1"/>
          </p:cNvSpPr>
          <p:nvPr/>
        </p:nvSpPr>
        <p:spPr bwMode="auto">
          <a:xfrm>
            <a:off x="607060" y="1798955"/>
            <a:ext cx="7425690"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kumimoji="1" sz="2400">
                <a:solidFill>
                  <a:schemeClr val="tx1"/>
                </a:solidFill>
                <a:latin typeface="Times New Roman" panose="02020603050405020304" pitchFamily="18" charset="0"/>
                <a:ea typeface="宋体" panose="02010600030101010101" pitchFamily="2" charset="-122"/>
              </a:defRPr>
            </a:lvl1pPr>
            <a:lvl2pPr marL="914400" indent="-457200">
              <a:defRPr kumimoji="1" sz="2400">
                <a:solidFill>
                  <a:schemeClr val="tx1"/>
                </a:solidFill>
                <a:latin typeface="Times New Roman" panose="02020603050405020304" pitchFamily="18" charset="0"/>
                <a:ea typeface="宋体" panose="02010600030101010101" pitchFamily="2" charset="-122"/>
              </a:defRPr>
            </a:lvl2pPr>
            <a:lvl3pPr>
              <a:defRPr kumimoji="1" sz="2400">
                <a:solidFill>
                  <a:schemeClr val="tx1"/>
                </a:solidFill>
                <a:latin typeface="Times New Roman" panose="02020603050405020304" pitchFamily="18" charset="0"/>
                <a:ea typeface="宋体" panose="02010600030101010101" pitchFamily="2" charset="-122"/>
              </a:defRPr>
            </a:lvl3pPr>
            <a:lvl4pPr>
              <a:defRPr kumimoji="1" sz="2400">
                <a:solidFill>
                  <a:schemeClr val="tx1"/>
                </a:solidFill>
                <a:latin typeface="Times New Roman" panose="02020603050405020304" pitchFamily="18" charset="0"/>
                <a:ea typeface="宋体" panose="02010600030101010101" pitchFamily="2" charset="-122"/>
              </a:defRPr>
            </a:lvl4pPr>
            <a:lvl5pPr>
              <a:defRPr kumimoji="1" sz="2400">
                <a:solidFill>
                  <a:schemeClr val="tx1"/>
                </a:solidFill>
                <a:latin typeface="Times New Roman" panose="02020603050405020304" pitchFamily="18" charset="0"/>
                <a:ea typeface="宋体" panose="02010600030101010101" pitchFamily="2" charset="-122"/>
              </a:defRPr>
            </a:lvl5pPr>
            <a:lvl6pPr fontAlgn="base">
              <a:spcBef>
                <a:spcPct val="0"/>
              </a:spcBef>
              <a:spcAft>
                <a:spcPct val="0"/>
              </a:spcAft>
              <a:buSzPct val="100000"/>
              <a:defRPr kumimoji="1" sz="2400">
                <a:solidFill>
                  <a:schemeClr val="tx1"/>
                </a:solidFill>
                <a:latin typeface="Times New Roman" panose="02020603050405020304" pitchFamily="18" charset="0"/>
                <a:ea typeface="宋体" panose="02010600030101010101" pitchFamily="2" charset="-122"/>
              </a:defRPr>
            </a:lvl6pPr>
            <a:lvl7pPr fontAlgn="base">
              <a:spcBef>
                <a:spcPct val="0"/>
              </a:spcBef>
              <a:spcAft>
                <a:spcPct val="0"/>
              </a:spcAft>
              <a:buSzPct val="100000"/>
              <a:defRPr kumimoji="1" sz="2400">
                <a:solidFill>
                  <a:schemeClr val="tx1"/>
                </a:solidFill>
                <a:latin typeface="Times New Roman" panose="02020603050405020304" pitchFamily="18" charset="0"/>
                <a:ea typeface="宋体" panose="02010600030101010101" pitchFamily="2" charset="-122"/>
              </a:defRPr>
            </a:lvl7pPr>
            <a:lvl8pPr fontAlgn="base">
              <a:spcBef>
                <a:spcPct val="0"/>
              </a:spcBef>
              <a:spcAft>
                <a:spcPct val="0"/>
              </a:spcAft>
              <a:buSzPct val="100000"/>
              <a:defRPr kumimoji="1" sz="2400">
                <a:solidFill>
                  <a:schemeClr val="tx1"/>
                </a:solidFill>
                <a:latin typeface="Times New Roman" panose="02020603050405020304" pitchFamily="18" charset="0"/>
                <a:ea typeface="宋体" panose="02010600030101010101" pitchFamily="2" charset="-122"/>
              </a:defRPr>
            </a:lvl8pPr>
            <a:lvl9pPr fontAlgn="base">
              <a:spcBef>
                <a:spcPct val="0"/>
              </a:spcBef>
              <a:spcAft>
                <a:spcPct val="0"/>
              </a:spcAft>
              <a:buSzPct val="100000"/>
              <a:defRPr kumimoji="1" sz="2400">
                <a:solidFill>
                  <a:schemeClr val="tx1"/>
                </a:solidFill>
                <a:latin typeface="Times New Roman" panose="02020603050405020304" pitchFamily="18" charset="0"/>
                <a:ea typeface="宋体" panose="02010600030101010101" pitchFamily="2" charset="-122"/>
              </a:defRPr>
            </a:lvl9pPr>
          </a:lstStyle>
          <a:p>
            <a:pPr algn="just" eaLnBrk="0" hangingPunct="0">
              <a:spcBef>
                <a:spcPct val="50000"/>
              </a:spcBef>
            </a:pPr>
            <a:r>
              <a:rPr lang="ru-RU" altLang="zh-CN" sz="1800" b="1" dirty="0">
                <a:solidFill>
                  <a:schemeClr val="tx1"/>
                </a:solidFill>
                <a:effectLst>
                  <a:outerShdw blurRad="38100" dist="38100" dir="2700000" algn="tl">
                    <a:srgbClr val="000000"/>
                  </a:outerShdw>
                </a:effectLst>
                <a:sym typeface="Wingdings 3" panose="05040102010807070707" pitchFamily="18" charset="2"/>
              </a:rPr>
              <a:t> </a:t>
            </a:r>
            <a:r>
              <a:rPr lang="zh-CN" altLang="ru-RU" sz="1800" b="1" dirty="0">
                <a:solidFill>
                  <a:schemeClr val="tx1"/>
                </a:solidFill>
                <a:effectLst>
                  <a:outerShdw blurRad="38100" dist="38100" dir="2700000" algn="tl">
                    <a:srgbClr val="000000"/>
                  </a:outerShdw>
                </a:effectLst>
              </a:rPr>
              <a:t>函数关系的例子</a:t>
            </a:r>
            <a:endParaRPr lang="zh-CN" altLang="ru-RU" sz="1800" b="1" dirty="0">
              <a:solidFill>
                <a:schemeClr val="tx1"/>
              </a:solidFill>
              <a:effectLst>
                <a:outerShdw blurRad="38100" dist="38100" dir="2700000" algn="tl">
                  <a:srgbClr val="000000"/>
                </a:outerShdw>
              </a:effectLst>
            </a:endParaRPr>
          </a:p>
          <a:p>
            <a:pPr lvl="1" algn="just" eaLnBrk="0" hangingPunct="0">
              <a:spcBef>
                <a:spcPct val="50000"/>
              </a:spcBef>
              <a:buClr>
                <a:schemeClr val="hlink"/>
              </a:buClr>
              <a:buFont typeface="Wingdings" panose="05000000000000000000" pitchFamily="2" charset="2"/>
              <a:buChar char="§"/>
            </a:pPr>
            <a:r>
              <a:rPr lang="zh-CN" altLang="ru-RU" sz="1800" dirty="0">
                <a:solidFill>
                  <a:schemeClr val="tx1"/>
                </a:solidFill>
                <a:effectLst>
                  <a:outerShdw blurRad="38100" dist="38100" dir="2700000" algn="tl">
                    <a:srgbClr val="000000"/>
                  </a:outerShdw>
                </a:effectLst>
              </a:rPr>
              <a:t>某种商品的销售额</a:t>
            </a:r>
            <a:r>
              <a:rPr lang="ru-RU" altLang="zh-CN" sz="1800" dirty="0">
                <a:solidFill>
                  <a:schemeClr val="tx1"/>
                </a:solidFill>
                <a:effectLst>
                  <a:outerShdw blurRad="38100" dist="38100" dir="2700000" algn="tl">
                    <a:srgbClr val="000000"/>
                  </a:outerShdw>
                </a:effectLst>
              </a:rPr>
              <a:t>(</a:t>
            </a:r>
            <a:r>
              <a:rPr lang="ru-RU" altLang="zh-CN" sz="1800" i="1" dirty="0">
                <a:solidFill>
                  <a:schemeClr val="tx1"/>
                </a:solidFill>
                <a:effectLst>
                  <a:outerShdw blurRad="38100" dist="38100" dir="2700000" algn="tl">
                    <a:srgbClr val="000000"/>
                  </a:outerShdw>
                </a:effectLst>
              </a:rPr>
              <a:t>y</a:t>
            </a:r>
            <a:r>
              <a:rPr lang="ru-RU" altLang="zh-CN" sz="1800" dirty="0">
                <a:solidFill>
                  <a:schemeClr val="tx1"/>
                </a:solidFill>
                <a:effectLst>
                  <a:outerShdw blurRad="38100" dist="38100" dir="2700000" algn="tl">
                    <a:srgbClr val="000000"/>
                  </a:outerShdw>
                </a:effectLst>
              </a:rPr>
              <a:t>)</a:t>
            </a:r>
            <a:r>
              <a:rPr lang="zh-CN" altLang="ru-RU" sz="1800" dirty="0">
                <a:solidFill>
                  <a:schemeClr val="tx1"/>
                </a:solidFill>
                <a:effectLst>
                  <a:outerShdw blurRad="38100" dist="38100" dir="2700000" algn="tl">
                    <a:srgbClr val="000000"/>
                  </a:outerShdw>
                </a:effectLst>
              </a:rPr>
              <a:t>与销售量</a:t>
            </a:r>
            <a:r>
              <a:rPr lang="ru-RU" altLang="zh-CN" sz="1800" dirty="0">
                <a:solidFill>
                  <a:schemeClr val="tx1"/>
                </a:solidFill>
                <a:effectLst>
                  <a:outerShdw blurRad="38100" dist="38100" dir="2700000" algn="tl">
                    <a:srgbClr val="000000"/>
                  </a:outerShdw>
                </a:effectLst>
              </a:rPr>
              <a:t>(</a:t>
            </a:r>
            <a:r>
              <a:rPr lang="ru-RU" altLang="zh-CN" sz="1800" i="1" dirty="0">
                <a:solidFill>
                  <a:schemeClr val="tx1"/>
                </a:solidFill>
                <a:effectLst>
                  <a:outerShdw blurRad="38100" dist="38100" dir="2700000" algn="tl">
                    <a:srgbClr val="000000"/>
                  </a:outerShdw>
                </a:effectLst>
              </a:rPr>
              <a:t>x</a:t>
            </a:r>
            <a:r>
              <a:rPr lang="ru-RU" altLang="zh-CN" sz="1800" dirty="0">
                <a:solidFill>
                  <a:schemeClr val="tx1"/>
                </a:solidFill>
                <a:effectLst>
                  <a:outerShdw blurRad="38100" dist="38100" dir="2700000" algn="tl">
                    <a:srgbClr val="000000"/>
                  </a:outerShdw>
                </a:effectLst>
              </a:rPr>
              <a:t>)</a:t>
            </a:r>
            <a:r>
              <a:rPr lang="zh-CN" altLang="ru-RU" sz="1800" dirty="0">
                <a:solidFill>
                  <a:schemeClr val="tx1"/>
                </a:solidFill>
                <a:effectLst>
                  <a:outerShdw blurRad="38100" dist="38100" dir="2700000" algn="tl">
                    <a:srgbClr val="000000"/>
                  </a:outerShdw>
                </a:effectLst>
              </a:rPr>
              <a:t>之间的关系可表示为 </a:t>
            </a:r>
            <a:r>
              <a:rPr lang="ru-RU" altLang="zh-CN" sz="1800" b="1" i="1" dirty="0">
                <a:solidFill>
                  <a:schemeClr val="tx1"/>
                </a:solidFill>
                <a:effectLst>
                  <a:outerShdw blurRad="38100" dist="38100" dir="2700000" algn="tl">
                    <a:srgbClr val="000000"/>
                  </a:outerShdw>
                </a:effectLst>
              </a:rPr>
              <a:t>y </a:t>
            </a:r>
            <a:r>
              <a:rPr lang="ru-RU" altLang="zh-CN" sz="1800" b="1" dirty="0">
                <a:solidFill>
                  <a:schemeClr val="tx1"/>
                </a:solidFill>
                <a:effectLst>
                  <a:outerShdw blurRad="38100" dist="38100" dir="2700000" algn="tl">
                    <a:srgbClr val="000000"/>
                  </a:outerShdw>
                </a:effectLst>
                <a:latin typeface="Arial" panose="020B0604020202020204" pitchFamily="34" charset="0"/>
              </a:rPr>
              <a:t>= </a:t>
            </a:r>
            <a:r>
              <a:rPr lang="ru-RU" altLang="zh-CN" sz="1800" b="1" i="1" dirty="0">
                <a:solidFill>
                  <a:schemeClr val="tx1"/>
                </a:solidFill>
                <a:effectLst>
                  <a:outerShdw blurRad="38100" dist="38100" dir="2700000" algn="tl">
                    <a:srgbClr val="000000"/>
                  </a:outerShdw>
                </a:effectLst>
              </a:rPr>
              <a:t>px </a:t>
            </a:r>
            <a:r>
              <a:rPr lang="ru-RU" altLang="zh-CN" sz="1800" dirty="0">
                <a:solidFill>
                  <a:schemeClr val="tx1"/>
                </a:solidFill>
                <a:effectLst>
                  <a:outerShdw blurRad="38100" dist="38100" dir="2700000" algn="tl">
                    <a:srgbClr val="000000"/>
                  </a:outerShdw>
                </a:effectLst>
              </a:rPr>
              <a:t>(</a:t>
            </a:r>
            <a:r>
              <a:rPr lang="ru-RU" altLang="zh-CN" sz="1800" i="1" dirty="0">
                <a:solidFill>
                  <a:schemeClr val="tx1"/>
                </a:solidFill>
                <a:effectLst>
                  <a:outerShdw blurRad="38100" dist="38100" dir="2700000" algn="tl">
                    <a:srgbClr val="000000"/>
                  </a:outerShdw>
                </a:effectLst>
              </a:rPr>
              <a:t>p </a:t>
            </a:r>
            <a:r>
              <a:rPr lang="zh-CN" altLang="ru-RU" sz="1800" dirty="0">
                <a:solidFill>
                  <a:schemeClr val="tx1"/>
                </a:solidFill>
                <a:effectLst>
                  <a:outerShdw blurRad="38100" dist="38100" dir="2700000" algn="tl">
                    <a:srgbClr val="000000"/>
                  </a:outerShdw>
                </a:effectLst>
              </a:rPr>
              <a:t>为单价</a:t>
            </a:r>
            <a:r>
              <a:rPr lang="ru-RU" altLang="zh-CN" sz="1800" dirty="0">
                <a:solidFill>
                  <a:schemeClr val="tx1"/>
                </a:solidFill>
                <a:effectLst>
                  <a:outerShdw blurRad="38100" dist="38100" dir="2700000" algn="tl">
                    <a:srgbClr val="000000"/>
                  </a:outerShdw>
                </a:effectLst>
              </a:rPr>
              <a:t>)</a:t>
            </a:r>
            <a:endParaRPr lang="ru-RU" altLang="zh-CN" sz="1800" dirty="0">
              <a:solidFill>
                <a:schemeClr val="tx1"/>
              </a:solidFill>
              <a:effectLst>
                <a:outerShdw blurRad="38100" dist="38100" dir="2700000" algn="tl">
                  <a:srgbClr val="000000"/>
                </a:outerShdw>
              </a:effectLst>
            </a:endParaRPr>
          </a:p>
          <a:p>
            <a:pPr lvl="1" algn="just" eaLnBrk="0" hangingPunct="0">
              <a:spcBef>
                <a:spcPct val="50000"/>
              </a:spcBef>
              <a:buClr>
                <a:schemeClr val="hlink"/>
              </a:buClr>
              <a:buFont typeface="Wingdings" panose="05000000000000000000" pitchFamily="2" charset="2"/>
              <a:buChar char="§"/>
            </a:pPr>
            <a:r>
              <a:rPr lang="zh-CN" altLang="ru-RU" sz="1800" dirty="0">
                <a:solidFill>
                  <a:schemeClr val="tx1"/>
                </a:solidFill>
                <a:effectLst>
                  <a:outerShdw blurRad="38100" dist="38100" dir="2700000" algn="tl">
                    <a:srgbClr val="000000"/>
                  </a:outerShdw>
                </a:effectLst>
              </a:rPr>
              <a:t>圆的面积</a:t>
            </a:r>
            <a:r>
              <a:rPr lang="ru-RU" altLang="zh-CN" sz="1800" dirty="0">
                <a:solidFill>
                  <a:schemeClr val="tx1"/>
                </a:solidFill>
                <a:effectLst>
                  <a:outerShdw blurRad="38100" dist="38100" dir="2700000" algn="tl">
                    <a:srgbClr val="000000"/>
                  </a:outerShdw>
                </a:effectLst>
              </a:rPr>
              <a:t>(S)</a:t>
            </a:r>
            <a:r>
              <a:rPr lang="zh-CN" altLang="ru-RU" sz="1800" dirty="0">
                <a:solidFill>
                  <a:schemeClr val="tx1"/>
                </a:solidFill>
                <a:effectLst>
                  <a:outerShdw blurRad="38100" dist="38100" dir="2700000" algn="tl">
                    <a:srgbClr val="000000"/>
                  </a:outerShdw>
                </a:effectLst>
              </a:rPr>
              <a:t>与半径之间的关系可表示为</a:t>
            </a:r>
            <a:r>
              <a:rPr lang="ru-RU" altLang="zh-CN" sz="1800" b="1" i="1" dirty="0">
                <a:solidFill>
                  <a:schemeClr val="tx1"/>
                </a:solidFill>
                <a:effectLst>
                  <a:outerShdw blurRad="38100" dist="38100" dir="2700000" algn="tl">
                    <a:srgbClr val="000000"/>
                  </a:outerShdw>
                </a:effectLst>
              </a:rPr>
              <a:t>S</a:t>
            </a:r>
            <a:r>
              <a:rPr lang="ru-RU" altLang="zh-CN" sz="1800" b="1" dirty="0">
                <a:solidFill>
                  <a:schemeClr val="tx1"/>
                </a:solidFill>
                <a:effectLst>
                  <a:outerShdw blurRad="38100" dist="38100" dir="2700000" algn="tl">
                    <a:srgbClr val="000000"/>
                  </a:outerShdw>
                </a:effectLst>
                <a:latin typeface="Arial" panose="020B0604020202020204" pitchFamily="34" charset="0"/>
              </a:rPr>
              <a:t>=</a:t>
            </a:r>
            <a:r>
              <a:rPr lang="ru-RU" altLang="zh-CN" sz="1800" b="1" i="1" dirty="0">
                <a:solidFill>
                  <a:schemeClr val="tx1"/>
                </a:solidFill>
                <a:effectLst>
                  <a:outerShdw blurRad="38100" dist="38100" dir="2700000" algn="tl">
                    <a:srgbClr val="000000"/>
                  </a:outerShdw>
                </a:effectLst>
                <a:latin typeface="Arial" panose="020B0604020202020204" pitchFamily="34" charset="0"/>
                <a:sym typeface="Symbol" panose="05050102010706020507" pitchFamily="18" charset="2"/>
              </a:rPr>
              <a:t></a:t>
            </a:r>
            <a:r>
              <a:rPr lang="ru-RU" altLang="zh-CN" sz="1800" b="1" i="1" dirty="0">
                <a:solidFill>
                  <a:schemeClr val="tx1"/>
                </a:solidFill>
                <a:effectLst>
                  <a:outerShdw blurRad="38100" dist="38100" dir="2700000" algn="tl">
                    <a:srgbClr val="000000"/>
                  </a:outerShdw>
                </a:effectLst>
                <a:sym typeface="Symbol" panose="05050102010706020507" pitchFamily="18" charset="2"/>
              </a:rPr>
              <a:t>R</a:t>
            </a:r>
            <a:r>
              <a:rPr lang="ru-RU" altLang="zh-CN" sz="1800" b="1" i="1" baseline="30000" dirty="0">
                <a:solidFill>
                  <a:schemeClr val="tx1"/>
                </a:solidFill>
                <a:effectLst>
                  <a:outerShdw blurRad="38100" dist="38100" dir="2700000" algn="tl">
                    <a:srgbClr val="000000"/>
                  </a:outerShdw>
                </a:effectLst>
                <a:sym typeface="Symbol" panose="05050102010706020507" pitchFamily="18" charset="2"/>
              </a:rPr>
              <a:t>2</a:t>
            </a:r>
            <a:r>
              <a:rPr lang="ru-RU" altLang="zh-CN" sz="1800" b="1" i="1" dirty="0">
                <a:solidFill>
                  <a:schemeClr val="tx1"/>
                </a:solidFill>
                <a:effectLst>
                  <a:outerShdw blurRad="38100" dist="38100" dir="2700000" algn="tl">
                    <a:srgbClr val="000000"/>
                  </a:outerShdw>
                </a:effectLst>
              </a:rPr>
              <a:t> </a:t>
            </a:r>
            <a:endParaRPr lang="ru-RU" altLang="zh-CN" sz="1800" b="1" i="1" dirty="0">
              <a:solidFill>
                <a:schemeClr val="tx1"/>
              </a:solidFill>
              <a:effectLst>
                <a:outerShdw blurRad="38100" dist="38100" dir="2700000" algn="tl">
                  <a:srgbClr val="000000"/>
                </a:outerShdw>
              </a:effectLst>
            </a:endParaRPr>
          </a:p>
        </p:txBody>
      </p:sp>
    </p:spTree>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sym typeface="+mn-ea"/>
              </a:rPr>
              <a:t>相关关系</a:t>
            </a:r>
            <a:endParaRPr lang="zh-CN" altLang="en-US" sz="2000">
              <a:sym typeface="+mn-ea"/>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10.7 </a:t>
            </a:r>
            <a:r>
              <a:rPr lang="zh-CN" altLang="en-US" sz="2100" b="1" spc="225" dirty="0" smtClean="0">
                <a:solidFill>
                  <a:prstClr val="white"/>
                </a:solidFill>
              </a:rPr>
              <a:t>线性</a:t>
            </a:r>
            <a:r>
              <a:rPr lang="zh-CN" altLang="en-US" sz="2100" b="1" spc="225" dirty="0" smtClean="0">
                <a:solidFill>
                  <a:prstClr val="white"/>
                </a:solidFill>
              </a:rPr>
              <a:t>回归</a:t>
            </a:r>
            <a:endParaRPr lang="zh-CN" altLang="en-US" sz="2100" b="1" spc="225" dirty="0" smtClean="0">
              <a:solidFill>
                <a:prstClr val="white"/>
              </a:solidFill>
            </a:endParaRPr>
          </a:p>
        </p:txBody>
      </p:sp>
      <p:sp>
        <p:nvSpPr>
          <p:cNvPr id="6" name="Rectangle 155"/>
          <p:cNvSpPr txBox="1">
            <a:spLocks noChangeArrowheads="1"/>
          </p:cNvSpPr>
          <p:nvPr/>
        </p:nvSpPr>
        <p:spPr>
          <a:xfrm>
            <a:off x="519149" y="1822918"/>
            <a:ext cx="5255927" cy="160488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altLang="zh-CN" sz="1800" dirty="0" smtClean="0">
                <a:solidFill>
                  <a:schemeClr val="tx1"/>
                </a:solidFill>
              </a:rPr>
              <a:t>1</a:t>
            </a:r>
            <a:r>
              <a:rPr lang="zh-CN" altLang="en-US" sz="1800" dirty="0" smtClean="0">
                <a:solidFill>
                  <a:schemeClr val="tx1"/>
                </a:solidFill>
              </a:rPr>
              <a:t>、相关关系概念</a:t>
            </a:r>
            <a:endParaRPr lang="en-US" altLang="zh-CN" sz="1800" dirty="0" smtClean="0">
              <a:solidFill>
                <a:schemeClr val="tx1"/>
              </a:solidFill>
            </a:endParaRPr>
          </a:p>
          <a:p>
            <a:pPr marL="0" indent="0" algn="just">
              <a:buNone/>
            </a:pPr>
            <a:endParaRPr lang="en-US" altLang="zh-CN" sz="1800" dirty="0" smtClean="0">
              <a:solidFill>
                <a:schemeClr val="tx1"/>
              </a:solidFill>
            </a:endParaRPr>
          </a:p>
          <a:p>
            <a:pPr marL="0" indent="0" algn="just">
              <a:buNone/>
            </a:pPr>
            <a:r>
              <a:rPr lang="zh-CN" altLang="en-US" sz="1800" dirty="0" smtClean="0">
                <a:solidFill>
                  <a:schemeClr val="tx1"/>
                </a:solidFill>
              </a:rPr>
              <a:t>（</a:t>
            </a:r>
            <a:r>
              <a:rPr lang="en-US" altLang="zh-CN" sz="1800" dirty="0" smtClean="0">
                <a:solidFill>
                  <a:schemeClr val="tx1"/>
                </a:solidFill>
              </a:rPr>
              <a:t>1</a:t>
            </a:r>
            <a:r>
              <a:rPr lang="zh-CN" altLang="en-US" sz="1800" dirty="0" smtClean="0">
                <a:solidFill>
                  <a:schemeClr val="tx1"/>
                </a:solidFill>
              </a:rPr>
              <a:t>）</a:t>
            </a:r>
            <a:r>
              <a:rPr lang="zh-CN" altLang="ru-RU" sz="1800" dirty="0" smtClean="0">
                <a:solidFill>
                  <a:schemeClr val="tx1"/>
                </a:solidFill>
              </a:rPr>
              <a:t>变量间关系不能用函数关系精确表达</a:t>
            </a:r>
            <a:endParaRPr lang="zh-CN" altLang="ru-RU" sz="1800" dirty="0" smtClean="0">
              <a:solidFill>
                <a:schemeClr val="tx1"/>
              </a:solidFill>
            </a:endParaRPr>
          </a:p>
          <a:p>
            <a:pPr marL="0" indent="0" algn="just">
              <a:buNone/>
            </a:pPr>
            <a:r>
              <a:rPr lang="zh-CN" altLang="en-US" sz="1800" dirty="0" smtClean="0">
                <a:solidFill>
                  <a:schemeClr val="tx1"/>
                </a:solidFill>
              </a:rPr>
              <a:t>（</a:t>
            </a:r>
            <a:r>
              <a:rPr lang="en-US" altLang="zh-CN" sz="1800" dirty="0" smtClean="0">
                <a:solidFill>
                  <a:schemeClr val="tx1"/>
                </a:solidFill>
              </a:rPr>
              <a:t>2</a:t>
            </a:r>
            <a:r>
              <a:rPr lang="zh-CN" altLang="en-US" sz="1800" dirty="0" smtClean="0">
                <a:solidFill>
                  <a:schemeClr val="tx1"/>
                </a:solidFill>
              </a:rPr>
              <a:t>）</a:t>
            </a:r>
            <a:r>
              <a:rPr lang="zh-CN" altLang="ru-RU" sz="1800" dirty="0" smtClean="0">
                <a:solidFill>
                  <a:schemeClr val="tx1"/>
                </a:solidFill>
              </a:rPr>
              <a:t>各观测</a:t>
            </a:r>
            <a:r>
              <a:rPr lang="zh-CN" altLang="ru-RU" sz="1800" dirty="0" smtClean="0">
                <a:solidFill>
                  <a:schemeClr val="tx1"/>
                </a:solidFill>
                <a:latin typeface="Times New Roman" panose="02020603050405020304" pitchFamily="18" charset="0"/>
              </a:rPr>
              <a:t>点分布在直</a:t>
            </a:r>
            <a:r>
              <a:rPr lang="zh-CN" altLang="en-US" sz="1800" dirty="0" smtClean="0">
                <a:solidFill>
                  <a:schemeClr val="tx1"/>
                </a:solidFill>
                <a:latin typeface="Times New Roman" panose="02020603050405020304" pitchFamily="18" charset="0"/>
              </a:rPr>
              <a:t>曲</a:t>
            </a:r>
            <a:r>
              <a:rPr lang="zh-CN" altLang="ru-RU" sz="1800" dirty="0" smtClean="0">
                <a:solidFill>
                  <a:schemeClr val="tx1"/>
                </a:solidFill>
                <a:latin typeface="Times New Roman" panose="02020603050405020304" pitchFamily="18" charset="0"/>
              </a:rPr>
              <a:t>线周围</a:t>
            </a:r>
            <a:r>
              <a:rPr lang="zh-CN" altLang="ru-RU" sz="1800" dirty="0" smtClean="0">
                <a:solidFill>
                  <a:schemeClr val="tx1"/>
                </a:solidFill>
              </a:rPr>
              <a:t> </a:t>
            </a:r>
            <a:endParaRPr lang="zh-CN" altLang="ru-RU" sz="1800" dirty="0" smtClean="0">
              <a:solidFill>
                <a:schemeClr val="tx1"/>
              </a:solidFill>
            </a:endParaRPr>
          </a:p>
        </p:txBody>
      </p:sp>
      <p:pic>
        <p:nvPicPr>
          <p:cNvPr id="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011335" y="1440180"/>
            <a:ext cx="3456384" cy="2370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https://timgsa.baidu.com/timg?image&amp;quality=80&amp;size=b9999_10000&amp;sec=1584108903975&amp;di=70790468be3bab26499b178f8485a848&amp;imgtype=0&amp;src=http%3A%2F%2Fdaan.1010pic.com%2Fpic2%2Fupload%2Fpapers%2F20140611%2F20140611114848947174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209" y="4025558"/>
            <a:ext cx="7179537" cy="16507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sym typeface="+mn-ea"/>
              </a:rPr>
              <a:t>相关关系</a:t>
            </a:r>
            <a:endParaRPr lang="zh-CN" altLang="en-US" sz="2000">
              <a:sym typeface="+mn-ea"/>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10.7 </a:t>
            </a:r>
            <a:r>
              <a:rPr lang="zh-CN" altLang="en-US" sz="2100" b="1" spc="225" dirty="0" smtClean="0">
                <a:solidFill>
                  <a:prstClr val="white"/>
                </a:solidFill>
              </a:rPr>
              <a:t>线性</a:t>
            </a:r>
            <a:r>
              <a:rPr lang="zh-CN" altLang="en-US" sz="2100" b="1" spc="225" dirty="0" smtClean="0">
                <a:solidFill>
                  <a:prstClr val="white"/>
                </a:solidFill>
              </a:rPr>
              <a:t>回归</a:t>
            </a:r>
            <a:endParaRPr lang="zh-CN" altLang="en-US" sz="2100" b="1" spc="225" dirty="0" smtClean="0">
              <a:solidFill>
                <a:prstClr val="white"/>
              </a:solidFill>
            </a:endParaRPr>
          </a:p>
        </p:txBody>
      </p:sp>
      <p:sp>
        <p:nvSpPr>
          <p:cNvPr id="2" name="Rectangle 177"/>
          <p:cNvSpPr>
            <a:spLocks noChangeArrowheads="1"/>
          </p:cNvSpPr>
          <p:nvPr/>
        </p:nvSpPr>
        <p:spPr bwMode="auto">
          <a:xfrm>
            <a:off x="1490626" y="1919604"/>
            <a:ext cx="5886450" cy="272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kumimoji="1" sz="2400">
                <a:solidFill>
                  <a:schemeClr val="tx1"/>
                </a:solidFill>
                <a:latin typeface="Times New Roman" panose="02020603050405020304" pitchFamily="18" charset="0"/>
                <a:ea typeface="宋体" panose="02010600030101010101" pitchFamily="2" charset="-122"/>
              </a:defRPr>
            </a:lvl1pPr>
            <a:lvl2pPr marL="914400" indent="-457200">
              <a:defRPr kumimoji="1" sz="2400">
                <a:solidFill>
                  <a:schemeClr val="tx1"/>
                </a:solidFill>
                <a:latin typeface="Times New Roman" panose="02020603050405020304" pitchFamily="18" charset="0"/>
                <a:ea typeface="宋体" panose="02010600030101010101" pitchFamily="2" charset="-122"/>
              </a:defRPr>
            </a:lvl2pPr>
            <a:lvl3pPr>
              <a:defRPr kumimoji="1" sz="2400">
                <a:solidFill>
                  <a:schemeClr val="tx1"/>
                </a:solidFill>
                <a:latin typeface="Times New Roman" panose="02020603050405020304" pitchFamily="18" charset="0"/>
                <a:ea typeface="宋体" panose="02010600030101010101" pitchFamily="2" charset="-122"/>
              </a:defRPr>
            </a:lvl3pPr>
            <a:lvl4pPr>
              <a:defRPr kumimoji="1" sz="2400">
                <a:solidFill>
                  <a:schemeClr val="tx1"/>
                </a:solidFill>
                <a:latin typeface="Times New Roman" panose="02020603050405020304" pitchFamily="18" charset="0"/>
                <a:ea typeface="宋体" panose="02010600030101010101" pitchFamily="2" charset="-122"/>
              </a:defRPr>
            </a:lvl4pPr>
            <a:lvl5pPr>
              <a:defRPr kumimoji="1" sz="2400">
                <a:solidFill>
                  <a:schemeClr val="tx1"/>
                </a:solidFill>
                <a:latin typeface="Times New Roman" panose="02020603050405020304" pitchFamily="18" charset="0"/>
                <a:ea typeface="宋体" panose="02010600030101010101" pitchFamily="2" charset="-122"/>
              </a:defRPr>
            </a:lvl5pPr>
            <a:lvl6pPr fontAlgn="base">
              <a:spcBef>
                <a:spcPct val="0"/>
              </a:spcBef>
              <a:spcAft>
                <a:spcPct val="0"/>
              </a:spcAft>
              <a:buSzPct val="100000"/>
              <a:defRPr kumimoji="1" sz="2400">
                <a:solidFill>
                  <a:schemeClr val="tx1"/>
                </a:solidFill>
                <a:latin typeface="Times New Roman" panose="02020603050405020304" pitchFamily="18" charset="0"/>
                <a:ea typeface="宋体" panose="02010600030101010101" pitchFamily="2" charset="-122"/>
              </a:defRPr>
            </a:lvl6pPr>
            <a:lvl7pPr fontAlgn="base">
              <a:spcBef>
                <a:spcPct val="0"/>
              </a:spcBef>
              <a:spcAft>
                <a:spcPct val="0"/>
              </a:spcAft>
              <a:buSzPct val="100000"/>
              <a:defRPr kumimoji="1" sz="2400">
                <a:solidFill>
                  <a:schemeClr val="tx1"/>
                </a:solidFill>
                <a:latin typeface="Times New Roman" panose="02020603050405020304" pitchFamily="18" charset="0"/>
                <a:ea typeface="宋体" panose="02010600030101010101" pitchFamily="2" charset="-122"/>
              </a:defRPr>
            </a:lvl7pPr>
            <a:lvl8pPr fontAlgn="base">
              <a:spcBef>
                <a:spcPct val="0"/>
              </a:spcBef>
              <a:spcAft>
                <a:spcPct val="0"/>
              </a:spcAft>
              <a:buSzPct val="100000"/>
              <a:defRPr kumimoji="1" sz="2400">
                <a:solidFill>
                  <a:schemeClr val="tx1"/>
                </a:solidFill>
                <a:latin typeface="Times New Roman" panose="02020603050405020304" pitchFamily="18" charset="0"/>
                <a:ea typeface="宋体" panose="02010600030101010101" pitchFamily="2" charset="-122"/>
              </a:defRPr>
            </a:lvl8pPr>
            <a:lvl9pPr fontAlgn="base">
              <a:spcBef>
                <a:spcPct val="0"/>
              </a:spcBef>
              <a:spcAft>
                <a:spcPct val="0"/>
              </a:spcAft>
              <a:buSzPct val="100000"/>
              <a:defRPr kumimoji="1" sz="2400">
                <a:solidFill>
                  <a:schemeClr val="tx1"/>
                </a:solidFill>
                <a:latin typeface="Times New Roman" panose="02020603050405020304" pitchFamily="18" charset="0"/>
                <a:ea typeface="宋体" panose="02010600030101010101" pitchFamily="2" charset="-122"/>
              </a:defRPr>
            </a:lvl9pPr>
          </a:lstStyle>
          <a:p>
            <a:pPr algn="just" eaLnBrk="0" hangingPunct="0">
              <a:spcBef>
                <a:spcPct val="50000"/>
              </a:spcBef>
            </a:pPr>
            <a:r>
              <a:rPr lang="en-US" altLang="zh-CN" sz="1800" b="1" dirty="0" smtClean="0">
                <a:solidFill>
                  <a:schemeClr val="tx1"/>
                </a:solidFill>
                <a:effectLst>
                  <a:outerShdw blurRad="38100" dist="38100" dir="2700000" algn="tl">
                    <a:srgbClr val="000000"/>
                  </a:outerShdw>
                </a:effectLst>
                <a:sym typeface="Wingdings 3" panose="05040102010807070707" pitchFamily="18" charset="2"/>
              </a:rPr>
              <a:t>2</a:t>
            </a:r>
            <a:r>
              <a:rPr lang="zh-CN" altLang="en-US" sz="1800" b="1" dirty="0" smtClean="0">
                <a:solidFill>
                  <a:schemeClr val="tx1"/>
                </a:solidFill>
                <a:effectLst>
                  <a:outerShdw blurRad="38100" dist="38100" dir="2700000" algn="tl">
                    <a:srgbClr val="000000"/>
                  </a:outerShdw>
                </a:effectLst>
                <a:sym typeface="Wingdings 3" panose="05040102010807070707" pitchFamily="18" charset="2"/>
              </a:rPr>
              <a:t>、</a:t>
            </a:r>
            <a:r>
              <a:rPr lang="zh-CN" altLang="ru-RU" sz="1800" b="1" dirty="0" smtClean="0">
                <a:solidFill>
                  <a:schemeClr val="tx1"/>
                </a:solidFill>
                <a:effectLst>
                  <a:outerShdw blurRad="38100" dist="38100" dir="2700000" algn="tl">
                    <a:srgbClr val="000000"/>
                  </a:outerShdw>
                </a:effectLst>
              </a:rPr>
              <a:t>相关</a:t>
            </a:r>
            <a:r>
              <a:rPr lang="zh-CN" altLang="ru-RU" sz="1800" b="1" dirty="0">
                <a:solidFill>
                  <a:schemeClr val="tx1"/>
                </a:solidFill>
                <a:effectLst>
                  <a:outerShdw blurRad="38100" dist="38100" dir="2700000" algn="tl">
                    <a:srgbClr val="000000"/>
                  </a:outerShdw>
                </a:effectLst>
              </a:rPr>
              <a:t>关系的例子</a:t>
            </a:r>
            <a:endParaRPr lang="zh-CN" altLang="ru-RU" sz="1800" b="1" dirty="0">
              <a:solidFill>
                <a:schemeClr val="tx1"/>
              </a:solidFill>
              <a:effectLst>
                <a:outerShdw blurRad="38100" dist="38100" dir="2700000" algn="tl">
                  <a:srgbClr val="000000"/>
                </a:outerShdw>
              </a:effectLst>
            </a:endParaRPr>
          </a:p>
          <a:p>
            <a:pPr lvl="1" algn="just" eaLnBrk="0" hangingPunct="0">
              <a:spcBef>
                <a:spcPct val="50000"/>
              </a:spcBef>
              <a:buClr>
                <a:schemeClr val="hlink"/>
              </a:buClr>
              <a:buFont typeface="Wingdings" panose="05000000000000000000" pitchFamily="2" charset="2"/>
              <a:buChar char="§"/>
            </a:pPr>
            <a:r>
              <a:rPr lang="zh-CN" altLang="ru-RU" sz="1800" dirty="0">
                <a:solidFill>
                  <a:schemeClr val="tx1"/>
                </a:solidFill>
                <a:effectLst>
                  <a:outerShdw blurRad="38100" dist="38100" dir="2700000" algn="tl">
                    <a:srgbClr val="000000"/>
                  </a:outerShdw>
                </a:effectLst>
              </a:rPr>
              <a:t>父亲身高</a:t>
            </a:r>
            <a:r>
              <a:rPr lang="ru-RU" altLang="zh-CN" sz="1800" dirty="0">
                <a:solidFill>
                  <a:schemeClr val="tx1"/>
                </a:solidFill>
                <a:effectLst>
                  <a:outerShdw blurRad="38100" dist="38100" dir="2700000" algn="tl">
                    <a:srgbClr val="000000"/>
                  </a:outerShdw>
                </a:effectLst>
              </a:rPr>
              <a:t>(</a:t>
            </a:r>
            <a:r>
              <a:rPr lang="ru-RU" altLang="zh-CN" sz="1800" i="1" dirty="0">
                <a:solidFill>
                  <a:schemeClr val="tx1"/>
                </a:solidFill>
                <a:effectLst>
                  <a:outerShdw blurRad="38100" dist="38100" dir="2700000" algn="tl">
                    <a:srgbClr val="000000"/>
                  </a:outerShdw>
                </a:effectLst>
              </a:rPr>
              <a:t>y</a:t>
            </a:r>
            <a:r>
              <a:rPr lang="ru-RU" altLang="zh-CN" sz="1800" dirty="0">
                <a:solidFill>
                  <a:schemeClr val="tx1"/>
                </a:solidFill>
                <a:effectLst>
                  <a:outerShdw blurRad="38100" dist="38100" dir="2700000" algn="tl">
                    <a:srgbClr val="000000"/>
                  </a:outerShdw>
                </a:effectLst>
              </a:rPr>
              <a:t>)</a:t>
            </a:r>
            <a:r>
              <a:rPr lang="zh-CN" altLang="ru-RU" sz="1800" dirty="0">
                <a:solidFill>
                  <a:schemeClr val="tx1"/>
                </a:solidFill>
                <a:effectLst>
                  <a:outerShdw blurRad="38100" dist="38100" dir="2700000" algn="tl">
                    <a:srgbClr val="000000"/>
                  </a:outerShdw>
                </a:effectLst>
              </a:rPr>
              <a:t>与子女身高</a:t>
            </a:r>
            <a:r>
              <a:rPr lang="ru-RU" altLang="zh-CN" sz="1800" dirty="0">
                <a:solidFill>
                  <a:schemeClr val="tx1"/>
                </a:solidFill>
                <a:effectLst>
                  <a:outerShdw blurRad="38100" dist="38100" dir="2700000" algn="tl">
                    <a:srgbClr val="000000"/>
                  </a:outerShdw>
                </a:effectLst>
              </a:rPr>
              <a:t>(</a:t>
            </a:r>
            <a:r>
              <a:rPr lang="ru-RU" altLang="zh-CN" sz="1800" i="1" dirty="0">
                <a:solidFill>
                  <a:schemeClr val="tx1"/>
                </a:solidFill>
                <a:effectLst>
                  <a:outerShdw blurRad="38100" dist="38100" dir="2700000" algn="tl">
                    <a:srgbClr val="000000"/>
                  </a:outerShdw>
                </a:effectLst>
              </a:rPr>
              <a:t>x</a:t>
            </a:r>
            <a:r>
              <a:rPr lang="ru-RU" altLang="zh-CN" sz="1800" dirty="0">
                <a:solidFill>
                  <a:schemeClr val="tx1"/>
                </a:solidFill>
                <a:effectLst>
                  <a:outerShdw blurRad="38100" dist="38100" dir="2700000" algn="tl">
                    <a:srgbClr val="000000"/>
                  </a:outerShdw>
                </a:effectLst>
              </a:rPr>
              <a:t>)</a:t>
            </a:r>
            <a:r>
              <a:rPr lang="zh-CN" altLang="ru-RU" sz="1800" dirty="0">
                <a:solidFill>
                  <a:schemeClr val="tx1"/>
                </a:solidFill>
                <a:effectLst>
                  <a:outerShdw blurRad="38100" dist="38100" dir="2700000" algn="tl">
                    <a:srgbClr val="000000"/>
                  </a:outerShdw>
                </a:effectLst>
              </a:rPr>
              <a:t>之间的关系</a:t>
            </a:r>
            <a:endParaRPr lang="zh-CN" altLang="ru-RU" sz="1800" dirty="0">
              <a:solidFill>
                <a:schemeClr val="tx1"/>
              </a:solidFill>
              <a:effectLst>
                <a:outerShdw blurRad="38100" dist="38100" dir="2700000" algn="tl">
                  <a:srgbClr val="000000"/>
                </a:outerShdw>
              </a:effectLst>
            </a:endParaRPr>
          </a:p>
          <a:p>
            <a:pPr lvl="1" algn="just" eaLnBrk="0" hangingPunct="0">
              <a:spcBef>
                <a:spcPct val="50000"/>
              </a:spcBef>
              <a:buClr>
                <a:schemeClr val="hlink"/>
              </a:buClr>
              <a:buFont typeface="Wingdings" panose="05000000000000000000" pitchFamily="2" charset="2"/>
              <a:buChar char="§"/>
            </a:pPr>
            <a:r>
              <a:rPr lang="zh-CN" altLang="ru-RU" sz="1800" dirty="0">
                <a:solidFill>
                  <a:schemeClr val="tx1"/>
                </a:solidFill>
                <a:effectLst>
                  <a:outerShdw blurRad="38100" dist="38100" dir="2700000" algn="tl">
                    <a:srgbClr val="000000"/>
                  </a:outerShdw>
                </a:effectLst>
                <a:latin typeface="Arial" panose="020B0604020202020204" pitchFamily="34" charset="0"/>
              </a:rPr>
              <a:t>收入水平</a:t>
            </a:r>
            <a:r>
              <a:rPr lang="ru-RU" altLang="zh-CN" sz="1800" dirty="0">
                <a:solidFill>
                  <a:schemeClr val="tx1"/>
                </a:solidFill>
                <a:effectLst>
                  <a:outerShdw blurRad="38100" dist="38100" dir="2700000" algn="tl">
                    <a:srgbClr val="000000"/>
                  </a:outerShdw>
                </a:effectLst>
              </a:rPr>
              <a:t>(</a:t>
            </a:r>
            <a:r>
              <a:rPr lang="ru-RU" altLang="zh-CN" sz="1800" i="1" dirty="0">
                <a:solidFill>
                  <a:schemeClr val="tx1"/>
                </a:solidFill>
                <a:effectLst>
                  <a:outerShdw blurRad="38100" dist="38100" dir="2700000" algn="tl">
                    <a:srgbClr val="000000"/>
                  </a:outerShdw>
                </a:effectLst>
              </a:rPr>
              <a:t>y</a:t>
            </a:r>
            <a:r>
              <a:rPr lang="ru-RU" altLang="zh-CN" sz="1800" dirty="0">
                <a:solidFill>
                  <a:schemeClr val="tx1"/>
                </a:solidFill>
                <a:effectLst>
                  <a:outerShdw blurRad="38100" dist="38100" dir="2700000" algn="tl">
                    <a:srgbClr val="000000"/>
                  </a:outerShdw>
                </a:effectLst>
              </a:rPr>
              <a:t>)</a:t>
            </a:r>
            <a:r>
              <a:rPr lang="zh-CN" altLang="ru-RU" sz="1800" dirty="0">
                <a:solidFill>
                  <a:schemeClr val="tx1"/>
                </a:solidFill>
                <a:effectLst>
                  <a:outerShdw blurRad="38100" dist="38100" dir="2700000" algn="tl">
                    <a:srgbClr val="000000"/>
                  </a:outerShdw>
                </a:effectLst>
                <a:latin typeface="Arial" panose="020B0604020202020204" pitchFamily="34" charset="0"/>
              </a:rPr>
              <a:t>与受教育程度</a:t>
            </a:r>
            <a:r>
              <a:rPr lang="ru-RU" altLang="zh-CN" sz="1800" dirty="0">
                <a:solidFill>
                  <a:schemeClr val="tx1"/>
                </a:solidFill>
                <a:effectLst>
                  <a:outerShdw blurRad="38100" dist="38100" dir="2700000" algn="tl">
                    <a:srgbClr val="000000"/>
                  </a:outerShdw>
                </a:effectLst>
              </a:rPr>
              <a:t>(</a:t>
            </a:r>
            <a:r>
              <a:rPr lang="ru-RU" altLang="zh-CN" sz="1800" i="1" dirty="0">
                <a:solidFill>
                  <a:schemeClr val="tx1"/>
                </a:solidFill>
                <a:effectLst>
                  <a:outerShdw blurRad="38100" dist="38100" dir="2700000" algn="tl">
                    <a:srgbClr val="000000"/>
                  </a:outerShdw>
                </a:effectLst>
              </a:rPr>
              <a:t>x</a:t>
            </a:r>
            <a:r>
              <a:rPr lang="ru-RU" altLang="zh-CN" sz="1800" dirty="0">
                <a:solidFill>
                  <a:schemeClr val="tx1"/>
                </a:solidFill>
                <a:effectLst>
                  <a:outerShdw blurRad="38100" dist="38100" dir="2700000" algn="tl">
                    <a:srgbClr val="000000"/>
                  </a:outerShdw>
                </a:effectLst>
              </a:rPr>
              <a:t>)</a:t>
            </a:r>
            <a:r>
              <a:rPr lang="zh-CN" altLang="ru-RU" sz="1800" dirty="0">
                <a:solidFill>
                  <a:schemeClr val="tx1"/>
                </a:solidFill>
                <a:effectLst>
                  <a:outerShdw blurRad="38100" dist="38100" dir="2700000" algn="tl">
                    <a:srgbClr val="000000"/>
                  </a:outerShdw>
                </a:effectLst>
                <a:latin typeface="Arial" panose="020B0604020202020204" pitchFamily="34" charset="0"/>
              </a:rPr>
              <a:t>之间的关系</a:t>
            </a:r>
            <a:endParaRPr lang="zh-CN" altLang="ru-RU" sz="1800" dirty="0">
              <a:solidFill>
                <a:schemeClr val="tx1"/>
              </a:solidFill>
              <a:effectLst>
                <a:outerShdw blurRad="38100" dist="38100" dir="2700000" algn="tl">
                  <a:srgbClr val="000000"/>
                </a:outerShdw>
              </a:effectLst>
              <a:latin typeface="Arial" panose="020B0604020202020204" pitchFamily="34" charset="0"/>
            </a:endParaRPr>
          </a:p>
          <a:p>
            <a:pPr lvl="1" algn="just" eaLnBrk="0" hangingPunct="0">
              <a:spcBef>
                <a:spcPct val="50000"/>
              </a:spcBef>
              <a:buClr>
                <a:schemeClr val="hlink"/>
              </a:buClr>
              <a:buFont typeface="Wingdings" panose="05000000000000000000" pitchFamily="2" charset="2"/>
              <a:buChar char="§"/>
            </a:pPr>
            <a:r>
              <a:rPr lang="zh-CN" altLang="ru-RU" sz="1800" dirty="0">
                <a:solidFill>
                  <a:schemeClr val="tx1"/>
                </a:solidFill>
                <a:effectLst>
                  <a:outerShdw blurRad="38100" dist="38100" dir="2700000" algn="tl">
                    <a:srgbClr val="000000"/>
                  </a:outerShdw>
                </a:effectLst>
              </a:rPr>
              <a:t>粮食亩产量</a:t>
            </a:r>
            <a:r>
              <a:rPr lang="ru-RU" altLang="zh-CN" sz="1800" dirty="0">
                <a:solidFill>
                  <a:schemeClr val="tx1"/>
                </a:solidFill>
                <a:effectLst>
                  <a:outerShdw blurRad="38100" dist="38100" dir="2700000" algn="tl">
                    <a:srgbClr val="000000"/>
                  </a:outerShdw>
                </a:effectLst>
              </a:rPr>
              <a:t>(</a:t>
            </a:r>
            <a:r>
              <a:rPr lang="ru-RU" altLang="zh-CN" sz="1800" i="1" dirty="0">
                <a:solidFill>
                  <a:schemeClr val="tx1"/>
                </a:solidFill>
                <a:effectLst>
                  <a:outerShdw blurRad="38100" dist="38100" dir="2700000" algn="tl">
                    <a:srgbClr val="000000"/>
                  </a:outerShdw>
                </a:effectLst>
              </a:rPr>
              <a:t>y</a:t>
            </a:r>
            <a:r>
              <a:rPr lang="ru-RU" altLang="zh-CN" sz="1800" dirty="0">
                <a:solidFill>
                  <a:schemeClr val="tx1"/>
                </a:solidFill>
                <a:effectLst>
                  <a:outerShdw blurRad="38100" dist="38100" dir="2700000" algn="tl">
                    <a:srgbClr val="000000"/>
                  </a:outerShdw>
                </a:effectLst>
              </a:rPr>
              <a:t>)</a:t>
            </a:r>
            <a:r>
              <a:rPr lang="zh-CN" altLang="ru-RU" sz="1800" dirty="0">
                <a:solidFill>
                  <a:schemeClr val="tx1"/>
                </a:solidFill>
                <a:effectLst>
                  <a:outerShdw blurRad="38100" dist="38100" dir="2700000" algn="tl">
                    <a:srgbClr val="000000"/>
                  </a:outerShdw>
                </a:effectLst>
              </a:rPr>
              <a:t>与施肥量</a:t>
            </a:r>
            <a:r>
              <a:rPr lang="ru-RU" altLang="zh-CN" sz="1800" dirty="0">
                <a:solidFill>
                  <a:schemeClr val="tx1"/>
                </a:solidFill>
                <a:effectLst>
                  <a:outerShdw blurRad="38100" dist="38100" dir="2700000" algn="tl">
                    <a:srgbClr val="000000"/>
                  </a:outerShdw>
                </a:effectLst>
              </a:rPr>
              <a:t>(</a:t>
            </a:r>
            <a:r>
              <a:rPr lang="ru-RU" altLang="zh-CN" sz="1800" i="1" dirty="0">
                <a:solidFill>
                  <a:schemeClr val="tx1"/>
                </a:solidFill>
                <a:effectLst>
                  <a:outerShdw blurRad="38100" dist="38100" dir="2700000" algn="tl">
                    <a:srgbClr val="000000"/>
                  </a:outerShdw>
                </a:effectLst>
              </a:rPr>
              <a:t>x</a:t>
            </a:r>
            <a:r>
              <a:rPr lang="ru-RU" altLang="zh-CN" sz="1800" baseline="-25000" dirty="0">
                <a:solidFill>
                  <a:schemeClr val="tx1"/>
                </a:solidFill>
                <a:effectLst>
                  <a:outerShdw blurRad="38100" dist="38100" dir="2700000" algn="tl">
                    <a:srgbClr val="000000"/>
                  </a:outerShdw>
                </a:effectLst>
              </a:rPr>
              <a:t>1</a:t>
            </a:r>
            <a:r>
              <a:rPr lang="ru-RU" altLang="zh-CN" sz="1800" dirty="0">
                <a:solidFill>
                  <a:schemeClr val="tx1"/>
                </a:solidFill>
                <a:effectLst>
                  <a:outerShdw blurRad="38100" dist="38100" dir="2700000" algn="tl">
                    <a:srgbClr val="000000"/>
                  </a:outerShdw>
                </a:effectLst>
              </a:rPr>
              <a:t>) </a:t>
            </a:r>
            <a:r>
              <a:rPr lang="zh-CN" altLang="ru-RU" sz="1800" dirty="0">
                <a:solidFill>
                  <a:schemeClr val="tx1"/>
                </a:solidFill>
                <a:effectLst>
                  <a:outerShdw blurRad="38100" dist="38100" dir="2700000" algn="tl">
                    <a:srgbClr val="000000"/>
                  </a:outerShdw>
                </a:effectLst>
              </a:rPr>
              <a:t>、降雨量</a:t>
            </a:r>
            <a:r>
              <a:rPr lang="ru-RU" altLang="zh-CN" sz="1800" dirty="0">
                <a:solidFill>
                  <a:schemeClr val="tx1"/>
                </a:solidFill>
                <a:effectLst>
                  <a:outerShdw blurRad="38100" dist="38100" dir="2700000" algn="tl">
                    <a:srgbClr val="000000"/>
                  </a:outerShdw>
                </a:effectLst>
              </a:rPr>
              <a:t>(</a:t>
            </a:r>
            <a:r>
              <a:rPr lang="ru-RU" altLang="zh-CN" sz="1800" i="1" dirty="0">
                <a:solidFill>
                  <a:schemeClr val="tx1"/>
                </a:solidFill>
                <a:effectLst>
                  <a:outerShdw blurRad="38100" dist="38100" dir="2700000" algn="tl">
                    <a:srgbClr val="000000"/>
                  </a:outerShdw>
                </a:effectLst>
              </a:rPr>
              <a:t>x</a:t>
            </a:r>
            <a:r>
              <a:rPr lang="ru-RU" altLang="zh-CN" sz="1800" baseline="-25000" dirty="0">
                <a:solidFill>
                  <a:schemeClr val="tx1"/>
                </a:solidFill>
                <a:effectLst>
                  <a:outerShdw blurRad="38100" dist="38100" dir="2700000" algn="tl">
                    <a:srgbClr val="000000"/>
                  </a:outerShdw>
                </a:effectLst>
              </a:rPr>
              <a:t>2</a:t>
            </a:r>
            <a:r>
              <a:rPr lang="ru-RU" altLang="zh-CN" sz="1800" dirty="0">
                <a:solidFill>
                  <a:schemeClr val="tx1"/>
                </a:solidFill>
                <a:effectLst>
                  <a:outerShdw blurRad="38100" dist="38100" dir="2700000" algn="tl">
                    <a:srgbClr val="000000"/>
                  </a:outerShdw>
                </a:effectLst>
              </a:rPr>
              <a:t>) </a:t>
            </a:r>
            <a:r>
              <a:rPr lang="zh-CN" altLang="ru-RU" sz="1800" dirty="0">
                <a:solidFill>
                  <a:schemeClr val="tx1"/>
                </a:solidFill>
                <a:effectLst>
                  <a:outerShdw blurRad="38100" dist="38100" dir="2700000" algn="tl">
                    <a:srgbClr val="000000"/>
                  </a:outerShdw>
                </a:effectLst>
              </a:rPr>
              <a:t>、温度</a:t>
            </a:r>
            <a:r>
              <a:rPr lang="ru-RU" altLang="zh-CN" sz="1800" dirty="0">
                <a:solidFill>
                  <a:schemeClr val="tx1"/>
                </a:solidFill>
                <a:effectLst>
                  <a:outerShdw blurRad="38100" dist="38100" dir="2700000" algn="tl">
                    <a:srgbClr val="000000"/>
                  </a:outerShdw>
                </a:effectLst>
              </a:rPr>
              <a:t>(</a:t>
            </a:r>
            <a:r>
              <a:rPr lang="ru-RU" altLang="zh-CN" sz="1800" i="1" dirty="0">
                <a:solidFill>
                  <a:schemeClr val="tx1"/>
                </a:solidFill>
                <a:effectLst>
                  <a:outerShdw blurRad="38100" dist="38100" dir="2700000" algn="tl">
                    <a:srgbClr val="000000"/>
                  </a:outerShdw>
                </a:effectLst>
              </a:rPr>
              <a:t>x</a:t>
            </a:r>
            <a:r>
              <a:rPr lang="ru-RU" altLang="zh-CN" sz="1800" baseline="-25000" dirty="0">
                <a:solidFill>
                  <a:schemeClr val="tx1"/>
                </a:solidFill>
                <a:effectLst>
                  <a:outerShdw blurRad="38100" dist="38100" dir="2700000" algn="tl">
                    <a:srgbClr val="000000"/>
                  </a:outerShdw>
                </a:effectLst>
              </a:rPr>
              <a:t>3</a:t>
            </a:r>
            <a:r>
              <a:rPr lang="ru-RU" altLang="zh-CN" sz="1800" dirty="0">
                <a:solidFill>
                  <a:schemeClr val="tx1"/>
                </a:solidFill>
                <a:effectLst>
                  <a:outerShdw blurRad="38100" dist="38100" dir="2700000" algn="tl">
                    <a:srgbClr val="000000"/>
                  </a:outerShdw>
                </a:effectLst>
              </a:rPr>
              <a:t>)</a:t>
            </a:r>
            <a:r>
              <a:rPr lang="zh-CN" altLang="ru-RU" sz="1800" dirty="0">
                <a:solidFill>
                  <a:schemeClr val="tx1"/>
                </a:solidFill>
                <a:effectLst>
                  <a:outerShdw blurRad="38100" dist="38100" dir="2700000" algn="tl">
                    <a:srgbClr val="000000"/>
                  </a:outerShdw>
                </a:effectLst>
              </a:rPr>
              <a:t>之间的关系</a:t>
            </a:r>
            <a:endParaRPr lang="zh-CN" altLang="ru-RU" sz="1800" dirty="0">
              <a:solidFill>
                <a:schemeClr val="tx1"/>
              </a:solidFill>
              <a:effectLst>
                <a:outerShdw blurRad="38100" dist="38100" dir="2700000" algn="tl">
                  <a:srgbClr val="000000"/>
                </a:outerShdw>
              </a:effectLst>
            </a:endParaRPr>
          </a:p>
          <a:p>
            <a:pPr lvl="1" algn="just" eaLnBrk="0" hangingPunct="0">
              <a:spcBef>
                <a:spcPct val="50000"/>
              </a:spcBef>
              <a:buClr>
                <a:schemeClr val="hlink"/>
              </a:buClr>
              <a:buFont typeface="Wingdings" panose="05000000000000000000" pitchFamily="2" charset="2"/>
              <a:buChar char="§"/>
            </a:pPr>
            <a:r>
              <a:rPr lang="zh-CN" altLang="ru-RU" sz="1800" dirty="0">
                <a:solidFill>
                  <a:schemeClr val="tx1"/>
                </a:solidFill>
                <a:effectLst>
                  <a:outerShdw blurRad="38100" dist="38100" dir="2700000" algn="tl">
                    <a:srgbClr val="000000"/>
                  </a:outerShdw>
                </a:effectLst>
              </a:rPr>
              <a:t>商品的消费量</a:t>
            </a:r>
            <a:r>
              <a:rPr lang="ru-RU" altLang="zh-CN" sz="1800" dirty="0">
                <a:solidFill>
                  <a:schemeClr val="tx1"/>
                </a:solidFill>
                <a:effectLst>
                  <a:outerShdw blurRad="38100" dist="38100" dir="2700000" algn="tl">
                    <a:srgbClr val="000000"/>
                  </a:outerShdw>
                </a:effectLst>
              </a:rPr>
              <a:t>(</a:t>
            </a:r>
            <a:r>
              <a:rPr lang="ru-RU" altLang="zh-CN" sz="1800" i="1" dirty="0">
                <a:solidFill>
                  <a:schemeClr val="tx1"/>
                </a:solidFill>
                <a:effectLst>
                  <a:outerShdw blurRad="38100" dist="38100" dir="2700000" algn="tl">
                    <a:srgbClr val="000000"/>
                  </a:outerShdw>
                </a:effectLst>
              </a:rPr>
              <a:t>y</a:t>
            </a:r>
            <a:r>
              <a:rPr lang="ru-RU" altLang="zh-CN" sz="1800" dirty="0">
                <a:solidFill>
                  <a:schemeClr val="tx1"/>
                </a:solidFill>
                <a:effectLst>
                  <a:outerShdw blurRad="38100" dist="38100" dir="2700000" algn="tl">
                    <a:srgbClr val="000000"/>
                  </a:outerShdw>
                </a:effectLst>
              </a:rPr>
              <a:t>)</a:t>
            </a:r>
            <a:r>
              <a:rPr lang="zh-CN" altLang="ru-RU" sz="1800" dirty="0">
                <a:solidFill>
                  <a:schemeClr val="tx1"/>
                </a:solidFill>
                <a:effectLst>
                  <a:outerShdw blurRad="38100" dist="38100" dir="2700000" algn="tl">
                    <a:srgbClr val="000000"/>
                  </a:outerShdw>
                </a:effectLst>
              </a:rPr>
              <a:t>与居民收入</a:t>
            </a:r>
            <a:r>
              <a:rPr lang="ru-RU" altLang="zh-CN" sz="1800" dirty="0">
                <a:solidFill>
                  <a:schemeClr val="tx1"/>
                </a:solidFill>
                <a:effectLst>
                  <a:outerShdw blurRad="38100" dist="38100" dir="2700000" algn="tl">
                    <a:srgbClr val="000000"/>
                  </a:outerShdw>
                </a:effectLst>
              </a:rPr>
              <a:t>(</a:t>
            </a:r>
            <a:r>
              <a:rPr lang="ru-RU" altLang="zh-CN" sz="1800" i="1" dirty="0">
                <a:solidFill>
                  <a:schemeClr val="tx1"/>
                </a:solidFill>
                <a:effectLst>
                  <a:outerShdw blurRad="38100" dist="38100" dir="2700000" algn="tl">
                    <a:srgbClr val="000000"/>
                  </a:outerShdw>
                </a:effectLst>
              </a:rPr>
              <a:t>x</a:t>
            </a:r>
            <a:r>
              <a:rPr lang="ru-RU" altLang="zh-CN" sz="1800" dirty="0">
                <a:solidFill>
                  <a:schemeClr val="tx1"/>
                </a:solidFill>
                <a:effectLst>
                  <a:outerShdw blurRad="38100" dist="38100" dir="2700000" algn="tl">
                    <a:srgbClr val="000000"/>
                  </a:outerShdw>
                </a:effectLst>
              </a:rPr>
              <a:t>)</a:t>
            </a:r>
            <a:r>
              <a:rPr lang="zh-CN" altLang="ru-RU" sz="1800" dirty="0">
                <a:solidFill>
                  <a:schemeClr val="tx1"/>
                </a:solidFill>
                <a:effectLst>
                  <a:outerShdw blurRad="38100" dist="38100" dir="2700000" algn="tl">
                    <a:srgbClr val="000000"/>
                  </a:outerShdw>
                </a:effectLst>
              </a:rPr>
              <a:t>之间的关系</a:t>
            </a:r>
            <a:endParaRPr lang="zh-CN" altLang="ru-RU" sz="1800" dirty="0">
              <a:solidFill>
                <a:schemeClr val="tx1"/>
              </a:solidFill>
              <a:effectLst>
                <a:outerShdw blurRad="38100" dist="38100" dir="2700000" algn="tl">
                  <a:srgbClr val="000000"/>
                </a:outerShdw>
              </a:effectLst>
            </a:endParaRPr>
          </a:p>
          <a:p>
            <a:pPr lvl="1" algn="just" eaLnBrk="0" hangingPunct="0">
              <a:spcBef>
                <a:spcPct val="50000"/>
              </a:spcBef>
              <a:buClr>
                <a:schemeClr val="hlink"/>
              </a:buClr>
              <a:buFont typeface="Wingdings" panose="05000000000000000000" pitchFamily="2" charset="2"/>
              <a:buChar char="§"/>
            </a:pPr>
            <a:r>
              <a:rPr lang="zh-CN" altLang="ru-RU" sz="1800" dirty="0">
                <a:solidFill>
                  <a:schemeClr val="tx1"/>
                </a:solidFill>
                <a:effectLst>
                  <a:outerShdw blurRad="38100" dist="38100" dir="2700000" algn="tl">
                    <a:srgbClr val="000000"/>
                  </a:outerShdw>
                </a:effectLst>
              </a:rPr>
              <a:t>商品销售额</a:t>
            </a:r>
            <a:r>
              <a:rPr lang="ru-RU" altLang="zh-CN" sz="1800" dirty="0">
                <a:solidFill>
                  <a:schemeClr val="tx1"/>
                </a:solidFill>
                <a:effectLst>
                  <a:outerShdw blurRad="38100" dist="38100" dir="2700000" algn="tl">
                    <a:srgbClr val="000000"/>
                  </a:outerShdw>
                </a:effectLst>
              </a:rPr>
              <a:t>(</a:t>
            </a:r>
            <a:r>
              <a:rPr lang="ru-RU" altLang="zh-CN" sz="1800" i="1" dirty="0">
                <a:solidFill>
                  <a:schemeClr val="tx1"/>
                </a:solidFill>
                <a:effectLst>
                  <a:outerShdw blurRad="38100" dist="38100" dir="2700000" algn="tl">
                    <a:srgbClr val="000000"/>
                  </a:outerShdw>
                </a:effectLst>
              </a:rPr>
              <a:t>y</a:t>
            </a:r>
            <a:r>
              <a:rPr lang="ru-RU" altLang="zh-CN" sz="1800" dirty="0">
                <a:solidFill>
                  <a:schemeClr val="tx1"/>
                </a:solidFill>
                <a:effectLst>
                  <a:outerShdw blurRad="38100" dist="38100" dir="2700000" algn="tl">
                    <a:srgbClr val="000000"/>
                  </a:outerShdw>
                </a:effectLst>
              </a:rPr>
              <a:t>)</a:t>
            </a:r>
            <a:r>
              <a:rPr lang="zh-CN" altLang="ru-RU" sz="1800" dirty="0">
                <a:solidFill>
                  <a:schemeClr val="tx1"/>
                </a:solidFill>
                <a:effectLst>
                  <a:outerShdw blurRad="38100" dist="38100" dir="2700000" algn="tl">
                    <a:srgbClr val="000000"/>
                  </a:outerShdw>
                </a:effectLst>
              </a:rPr>
              <a:t>与广告费支出</a:t>
            </a:r>
            <a:r>
              <a:rPr lang="ru-RU" altLang="zh-CN" sz="1800" dirty="0">
                <a:solidFill>
                  <a:schemeClr val="tx1"/>
                </a:solidFill>
                <a:effectLst>
                  <a:outerShdw blurRad="38100" dist="38100" dir="2700000" algn="tl">
                    <a:srgbClr val="000000"/>
                  </a:outerShdw>
                </a:effectLst>
              </a:rPr>
              <a:t>(</a:t>
            </a:r>
            <a:r>
              <a:rPr lang="ru-RU" altLang="zh-CN" sz="1800" i="1" dirty="0">
                <a:solidFill>
                  <a:schemeClr val="tx1"/>
                </a:solidFill>
                <a:effectLst>
                  <a:outerShdw blurRad="38100" dist="38100" dir="2700000" algn="tl">
                    <a:srgbClr val="000000"/>
                  </a:outerShdw>
                </a:effectLst>
              </a:rPr>
              <a:t>x</a:t>
            </a:r>
            <a:r>
              <a:rPr lang="ru-RU" altLang="zh-CN" sz="1800" dirty="0">
                <a:solidFill>
                  <a:schemeClr val="tx1"/>
                </a:solidFill>
                <a:effectLst>
                  <a:outerShdw blurRad="38100" dist="38100" dir="2700000" algn="tl">
                    <a:srgbClr val="000000"/>
                  </a:outerShdw>
                </a:effectLst>
              </a:rPr>
              <a:t>)</a:t>
            </a:r>
            <a:r>
              <a:rPr lang="zh-CN" altLang="ru-RU" sz="1800" dirty="0">
                <a:solidFill>
                  <a:schemeClr val="tx1"/>
                </a:solidFill>
                <a:effectLst>
                  <a:outerShdw blurRad="38100" dist="38100" dir="2700000" algn="tl">
                    <a:srgbClr val="000000"/>
                  </a:outerShdw>
                </a:effectLst>
              </a:rPr>
              <a:t>之间的关系</a:t>
            </a:r>
            <a:endParaRPr lang="zh-CN" altLang="ru-RU" sz="1800" dirty="0">
              <a:solidFill>
                <a:schemeClr val="tx1"/>
              </a:solidFill>
              <a:effectLst>
                <a:outerShdw blurRad="38100" dist="38100" dir="2700000" algn="tl">
                  <a:srgbClr val="000000"/>
                </a:outerShdw>
              </a:effectLst>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902684" y="1169836"/>
              <a:ext cx="1338651" cy="521970"/>
            </a:xfrm>
            <a:prstGeom prst="rect">
              <a:avLst/>
            </a:prstGeom>
            <a:noFill/>
          </p:spPr>
          <p:txBody>
            <a:bodyPr wrap="none" rtlCol="0">
              <a:spAutoFit/>
            </a:bodyPr>
            <a:lstStyle/>
            <a:p>
              <a:pPr algn="ctr"/>
              <a:r>
                <a:rPr lang="zh-CN" altLang="en-US" sz="2800" dirty="0" smtClean="0">
                  <a:solidFill>
                    <a:srgbClr val="FFC000"/>
                  </a:solidFill>
                </a:rPr>
                <a:t>第10章 数据建模</a:t>
              </a:r>
              <a:endParaRPr lang="zh-CN" altLang="en-US" sz="2800" dirty="0">
                <a:solidFill>
                  <a:srgbClr val="FFC000"/>
                </a:solidFill>
              </a:endParaRPr>
            </a:p>
          </p:txBody>
        </p:sp>
      </p:grpSp>
      <p:grpSp>
        <p:nvGrpSpPr>
          <p:cNvPr id="67" name="组合 66"/>
          <p:cNvGrpSpPr/>
          <p:nvPr/>
        </p:nvGrpSpPr>
        <p:grpSpPr>
          <a:xfrm>
            <a:off x="1760249" y="2920746"/>
            <a:ext cx="5693399" cy="414020"/>
            <a:chOff x="1807265" y="2462595"/>
            <a:chExt cx="5693399" cy="414020"/>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2101215" cy="414020"/>
            </a:xfrm>
            <a:prstGeom prst="rect">
              <a:avLst/>
            </a:prstGeom>
            <a:grpFill/>
          </p:spPr>
          <p:txBody>
            <a:bodyPr wrap="none">
              <a:spAutoFit/>
            </a:bodyPr>
            <a:lstStyle/>
            <a:p>
              <a:pPr algn="l">
                <a:buClrTx/>
                <a:buSzTx/>
                <a:buFontTx/>
              </a:pPr>
              <a:r>
                <a:rPr lang="en-US" altLang="zh-CN" sz="2100" spc="225" dirty="0" smtClean="0">
                  <a:solidFill>
                    <a:schemeClr val="tx1">
                      <a:lumMod val="75000"/>
                      <a:lumOff val="25000"/>
                    </a:schemeClr>
                  </a:solidFill>
                </a:rPr>
                <a:t>10.3 聚类分析</a:t>
              </a:r>
              <a:endParaRPr lang="zh-CN" altLang="en-US" sz="2100" spc="225" dirty="0" smtClean="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15" name="组合 14"/>
          <p:cNvGrpSpPr/>
          <p:nvPr/>
        </p:nvGrpSpPr>
        <p:grpSpPr>
          <a:xfrm>
            <a:off x="1760249" y="3439456"/>
            <a:ext cx="5693410" cy="450850"/>
            <a:chOff x="1807265" y="2935089"/>
            <a:chExt cx="5693410" cy="450850"/>
          </a:xfrm>
          <a:solidFill>
            <a:srgbClr val="E6E6E6"/>
          </a:solidFill>
        </p:grpSpPr>
        <p:sp>
          <p:nvSpPr>
            <p:cNvPr id="16" name="圆角矩形 15"/>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17" name="矩形 16"/>
            <p:cNvSpPr/>
            <p:nvPr/>
          </p:nvSpPr>
          <p:spPr>
            <a:xfrm>
              <a:off x="1881814" y="2945869"/>
              <a:ext cx="2691765"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10.4 关联规则挖掘</a:t>
              </a:r>
              <a:endParaRPr lang="zh-CN" altLang="en-US" sz="2100" spc="225" dirty="0" smtClean="0">
                <a:solidFill>
                  <a:schemeClr val="tx1">
                    <a:lumMod val="75000"/>
                    <a:lumOff val="25000"/>
                  </a:schemeClr>
                </a:solidFill>
              </a:endParaRPr>
            </a:p>
          </p:txBody>
        </p:sp>
      </p:grpSp>
      <p:grpSp>
        <p:nvGrpSpPr>
          <p:cNvPr id="3" name="组合 2"/>
          <p:cNvGrpSpPr/>
          <p:nvPr/>
        </p:nvGrpSpPr>
        <p:grpSpPr>
          <a:xfrm>
            <a:off x="1760249" y="3983651"/>
            <a:ext cx="5693410" cy="450850"/>
            <a:chOff x="1807265" y="2935089"/>
            <a:chExt cx="5693410" cy="450850"/>
          </a:xfrm>
          <a:solidFill>
            <a:srgbClr val="E6E6E6"/>
          </a:solidFill>
        </p:grpSpPr>
        <p:sp>
          <p:nvSpPr>
            <p:cNvPr id="4" name="圆角矩形 3"/>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5" name="矩形 4"/>
            <p:cNvSpPr/>
            <p:nvPr/>
          </p:nvSpPr>
          <p:spPr>
            <a:xfrm>
              <a:off x="1881814" y="2945869"/>
              <a:ext cx="1805940"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10.5 </a:t>
              </a:r>
              <a:r>
                <a:rPr lang="zh-CN" altLang="en-US" sz="2100" spc="225" dirty="0" smtClean="0">
                  <a:solidFill>
                    <a:schemeClr val="tx1">
                      <a:lumMod val="75000"/>
                      <a:lumOff val="25000"/>
                    </a:schemeClr>
                  </a:solidFill>
                </a:rPr>
                <a:t>决策树</a:t>
              </a:r>
              <a:endParaRPr lang="zh-CN" altLang="en-US" sz="2100" spc="225" dirty="0" smtClean="0">
                <a:solidFill>
                  <a:schemeClr val="tx1">
                    <a:lumMod val="75000"/>
                    <a:lumOff val="25000"/>
                  </a:schemeClr>
                </a:solidFill>
              </a:endParaRPr>
            </a:p>
          </p:txBody>
        </p:sp>
      </p:grpSp>
      <p:grpSp>
        <p:nvGrpSpPr>
          <p:cNvPr id="18" name="组合 17"/>
          <p:cNvGrpSpPr/>
          <p:nvPr/>
        </p:nvGrpSpPr>
        <p:grpSpPr>
          <a:xfrm>
            <a:off x="1759614" y="4527846"/>
            <a:ext cx="5693410" cy="450850"/>
            <a:chOff x="1807265" y="2935089"/>
            <a:chExt cx="5693410" cy="450850"/>
          </a:xfrm>
          <a:solidFill>
            <a:srgbClr val="E6E6E6"/>
          </a:solidFill>
        </p:grpSpPr>
        <p:sp>
          <p:nvSpPr>
            <p:cNvPr id="19" name="圆角矩形 18"/>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20" name="矩形 19"/>
            <p:cNvSpPr/>
            <p:nvPr/>
          </p:nvSpPr>
          <p:spPr>
            <a:xfrm>
              <a:off x="1881814" y="2945869"/>
              <a:ext cx="1583690"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10.6 SVM</a:t>
              </a:r>
              <a:endParaRPr lang="zh-CN" altLang="en-US" sz="2100" spc="225" dirty="0" smtClean="0">
                <a:solidFill>
                  <a:schemeClr val="tx1">
                    <a:lumMod val="75000"/>
                    <a:lumOff val="25000"/>
                  </a:schemeClr>
                </a:solidFill>
              </a:endParaRPr>
            </a:p>
          </p:txBody>
        </p:sp>
      </p:grpSp>
      <p:grpSp>
        <p:nvGrpSpPr>
          <p:cNvPr id="21" name="组合 20"/>
          <p:cNvGrpSpPr/>
          <p:nvPr/>
        </p:nvGrpSpPr>
        <p:grpSpPr>
          <a:xfrm>
            <a:off x="1750089" y="5098076"/>
            <a:ext cx="5693410" cy="450850"/>
            <a:chOff x="1807265" y="2935089"/>
            <a:chExt cx="5693410" cy="450850"/>
          </a:xfrm>
          <a:solidFill>
            <a:srgbClr val="E6E6E6"/>
          </a:solidFill>
        </p:grpSpPr>
        <p:sp>
          <p:nvSpPr>
            <p:cNvPr id="22" name="圆角矩形 21"/>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23" name="矩形 22"/>
            <p:cNvSpPr/>
            <p:nvPr/>
          </p:nvSpPr>
          <p:spPr>
            <a:xfrm>
              <a:off x="1881814" y="2945869"/>
              <a:ext cx="2101215"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10.7 </a:t>
              </a:r>
              <a:r>
                <a:rPr lang="zh-CN" altLang="en-US" sz="2100" spc="225" dirty="0" smtClean="0">
                  <a:solidFill>
                    <a:schemeClr val="tx1">
                      <a:lumMod val="75000"/>
                      <a:lumOff val="25000"/>
                    </a:schemeClr>
                  </a:solidFill>
                </a:rPr>
                <a:t>线性</a:t>
              </a:r>
              <a:r>
                <a:rPr lang="zh-CN" altLang="en-US" sz="2100" spc="225" dirty="0" smtClean="0">
                  <a:solidFill>
                    <a:schemeClr val="tx1">
                      <a:lumMod val="75000"/>
                      <a:lumOff val="25000"/>
                    </a:schemeClr>
                  </a:solidFill>
                </a:rPr>
                <a:t>回归</a:t>
              </a:r>
              <a:endParaRPr lang="zh-CN" altLang="en-US" sz="2100" spc="225" dirty="0" smtClean="0">
                <a:solidFill>
                  <a:schemeClr val="tx1">
                    <a:lumMod val="75000"/>
                    <a:lumOff val="25000"/>
                  </a:schemeClr>
                </a:solidFill>
              </a:endParaRPr>
            </a:p>
          </p:txBody>
        </p:sp>
      </p:grpSp>
      <p:grpSp>
        <p:nvGrpSpPr>
          <p:cNvPr id="24" name="组合 23"/>
          <p:cNvGrpSpPr/>
          <p:nvPr/>
        </p:nvGrpSpPr>
        <p:grpSpPr>
          <a:xfrm>
            <a:off x="1750089" y="5642271"/>
            <a:ext cx="5693410" cy="450850"/>
            <a:chOff x="1807265" y="2935089"/>
            <a:chExt cx="5693410" cy="450850"/>
          </a:xfrm>
          <a:solidFill>
            <a:srgbClr val="E6E6E6"/>
          </a:solidFill>
        </p:grpSpPr>
        <p:sp>
          <p:nvSpPr>
            <p:cNvPr id="25" name="圆角矩形 24"/>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26" name="矩形 25"/>
            <p:cNvSpPr/>
            <p:nvPr/>
          </p:nvSpPr>
          <p:spPr>
            <a:xfrm>
              <a:off x="1881814" y="2945869"/>
              <a:ext cx="2101215"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10.8 </a:t>
              </a:r>
              <a:r>
                <a:rPr lang="zh-CN" altLang="en-US" sz="2100" spc="225" dirty="0" smtClean="0">
                  <a:solidFill>
                    <a:schemeClr val="tx1">
                      <a:lumMod val="75000"/>
                      <a:lumOff val="25000"/>
                    </a:schemeClr>
                  </a:solidFill>
                </a:rPr>
                <a:t>神经</a:t>
              </a:r>
              <a:r>
                <a:rPr lang="zh-CN" altLang="en-US" sz="2100" spc="225" dirty="0" smtClean="0">
                  <a:solidFill>
                    <a:schemeClr val="tx1">
                      <a:lumMod val="75000"/>
                      <a:lumOff val="25000"/>
                    </a:schemeClr>
                  </a:solidFill>
                </a:rPr>
                <a:t>网络</a:t>
              </a:r>
              <a:endParaRPr lang="zh-CN" altLang="en-US" sz="2100" spc="225" dirty="0" smtClean="0">
                <a:solidFill>
                  <a:schemeClr val="tx1">
                    <a:lumMod val="75000"/>
                    <a:lumOff val="25000"/>
                  </a:schemeClr>
                </a:solidFill>
              </a:endParaRPr>
            </a:p>
          </p:txBody>
        </p:sp>
      </p:grpSp>
      <p:grpSp>
        <p:nvGrpSpPr>
          <p:cNvPr id="2" name="组合 1"/>
          <p:cNvGrpSpPr/>
          <p:nvPr/>
        </p:nvGrpSpPr>
        <p:grpSpPr>
          <a:xfrm>
            <a:off x="1750089" y="2361861"/>
            <a:ext cx="5693410" cy="450850"/>
            <a:chOff x="1807265" y="2935089"/>
            <a:chExt cx="5693410" cy="450850"/>
          </a:xfrm>
          <a:solidFill>
            <a:srgbClr val="3D89BC"/>
          </a:solidFill>
        </p:grpSpPr>
        <p:sp>
          <p:nvSpPr>
            <p:cNvPr id="27" name="圆角矩形 26"/>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28" name="矩形 27"/>
            <p:cNvSpPr/>
            <p:nvPr/>
          </p:nvSpPr>
          <p:spPr>
            <a:xfrm>
              <a:off x="1881814" y="2945869"/>
              <a:ext cx="2396490" cy="414020"/>
            </a:xfrm>
            <a:prstGeom prst="rect">
              <a:avLst/>
            </a:prstGeom>
            <a:grpFill/>
          </p:spPr>
          <p:txBody>
            <a:bodyPr wrap="none">
              <a:spAutoFit/>
            </a:bodyPr>
            <a:p>
              <a:pPr algn="l"/>
              <a:r>
                <a:rPr lang="en-US" altLang="zh-CN" sz="2100" spc="225" dirty="0" smtClean="0">
                  <a:solidFill>
                    <a:schemeClr val="bg1"/>
                  </a:solidFill>
                </a:rPr>
                <a:t>10.2 变量的类别</a:t>
              </a:r>
              <a:endParaRPr lang="zh-CN" altLang="en-US" sz="2100" spc="225" dirty="0" smtClean="0">
                <a:solidFill>
                  <a:schemeClr val="bg1"/>
                </a:solidFill>
                <a:sym typeface="+mn-ea"/>
              </a:endParaRPr>
            </a:p>
          </p:txBody>
        </p:sp>
      </p:grpSp>
      <p:grpSp>
        <p:nvGrpSpPr>
          <p:cNvPr id="29" name="组合 28"/>
          <p:cNvGrpSpPr/>
          <p:nvPr/>
        </p:nvGrpSpPr>
        <p:grpSpPr>
          <a:xfrm>
            <a:off x="1759614" y="1838706"/>
            <a:ext cx="5693399" cy="414020"/>
            <a:chOff x="1807265" y="2462595"/>
            <a:chExt cx="5693399" cy="414020"/>
          </a:xfrm>
          <a:solidFill>
            <a:srgbClr val="E6E6E6"/>
          </a:solidFill>
        </p:grpSpPr>
        <p:sp>
          <p:nvSpPr>
            <p:cNvPr id="30" name="圆角矩形 29"/>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31" name="矩形 30"/>
            <p:cNvSpPr/>
            <p:nvPr/>
          </p:nvSpPr>
          <p:spPr>
            <a:xfrm>
              <a:off x="1883286" y="2462595"/>
              <a:ext cx="2084070"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10.1 Rattle包</a:t>
              </a:r>
              <a:endParaRPr lang="en-US" altLang="zh-CN" sz="2100" spc="225" dirty="0" smtClean="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sym typeface="+mn-ea"/>
              </a:rPr>
              <a:t>相关关系</a:t>
            </a:r>
            <a:endParaRPr lang="zh-CN" altLang="en-US" sz="2000">
              <a:sym typeface="+mn-ea"/>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10.7 </a:t>
            </a:r>
            <a:r>
              <a:rPr lang="zh-CN" altLang="en-US" sz="2100" b="1" spc="225" dirty="0" smtClean="0">
                <a:solidFill>
                  <a:prstClr val="white"/>
                </a:solidFill>
              </a:rPr>
              <a:t>线性</a:t>
            </a:r>
            <a:r>
              <a:rPr lang="zh-CN" altLang="en-US" sz="2100" b="1" spc="225" dirty="0" smtClean="0">
                <a:solidFill>
                  <a:prstClr val="white"/>
                </a:solidFill>
              </a:rPr>
              <a:t>回归</a:t>
            </a:r>
            <a:endParaRPr lang="zh-CN" altLang="en-US" sz="2100" b="1" spc="225" dirty="0" smtClean="0">
              <a:solidFill>
                <a:prstClr val="white"/>
              </a:solidFill>
            </a:endParaRPr>
          </a:p>
        </p:txBody>
      </p:sp>
      <p:sp>
        <p:nvSpPr>
          <p:cNvPr id="2" name="Rectangle 177"/>
          <p:cNvSpPr>
            <a:spLocks noChangeArrowheads="1"/>
          </p:cNvSpPr>
          <p:nvPr/>
        </p:nvSpPr>
        <p:spPr bwMode="auto">
          <a:xfrm>
            <a:off x="1123179" y="1874532"/>
            <a:ext cx="58864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kumimoji="1" sz="2400">
                <a:solidFill>
                  <a:schemeClr val="tx1"/>
                </a:solidFill>
                <a:latin typeface="Times New Roman" panose="02020603050405020304" pitchFamily="18" charset="0"/>
                <a:ea typeface="宋体" panose="02010600030101010101" pitchFamily="2" charset="-122"/>
              </a:defRPr>
            </a:lvl1pPr>
            <a:lvl2pPr marL="914400" indent="-457200">
              <a:defRPr kumimoji="1" sz="2400">
                <a:solidFill>
                  <a:schemeClr val="tx1"/>
                </a:solidFill>
                <a:latin typeface="Times New Roman" panose="02020603050405020304" pitchFamily="18" charset="0"/>
                <a:ea typeface="宋体" panose="02010600030101010101" pitchFamily="2" charset="-122"/>
              </a:defRPr>
            </a:lvl2pPr>
            <a:lvl3pPr>
              <a:defRPr kumimoji="1" sz="2400">
                <a:solidFill>
                  <a:schemeClr val="tx1"/>
                </a:solidFill>
                <a:latin typeface="Times New Roman" panose="02020603050405020304" pitchFamily="18" charset="0"/>
                <a:ea typeface="宋体" panose="02010600030101010101" pitchFamily="2" charset="-122"/>
              </a:defRPr>
            </a:lvl3pPr>
            <a:lvl4pPr>
              <a:defRPr kumimoji="1" sz="2400">
                <a:solidFill>
                  <a:schemeClr val="tx1"/>
                </a:solidFill>
                <a:latin typeface="Times New Roman" panose="02020603050405020304" pitchFamily="18" charset="0"/>
                <a:ea typeface="宋体" panose="02010600030101010101" pitchFamily="2" charset="-122"/>
              </a:defRPr>
            </a:lvl4pPr>
            <a:lvl5pPr>
              <a:defRPr kumimoji="1" sz="2400">
                <a:solidFill>
                  <a:schemeClr val="tx1"/>
                </a:solidFill>
                <a:latin typeface="Times New Roman" panose="02020603050405020304" pitchFamily="18" charset="0"/>
                <a:ea typeface="宋体" panose="02010600030101010101" pitchFamily="2" charset="-122"/>
              </a:defRPr>
            </a:lvl5pPr>
            <a:lvl6pPr fontAlgn="base">
              <a:spcBef>
                <a:spcPct val="0"/>
              </a:spcBef>
              <a:spcAft>
                <a:spcPct val="0"/>
              </a:spcAft>
              <a:buSzPct val="100000"/>
              <a:defRPr kumimoji="1" sz="2400">
                <a:solidFill>
                  <a:schemeClr val="tx1"/>
                </a:solidFill>
                <a:latin typeface="Times New Roman" panose="02020603050405020304" pitchFamily="18" charset="0"/>
                <a:ea typeface="宋体" panose="02010600030101010101" pitchFamily="2" charset="-122"/>
              </a:defRPr>
            </a:lvl6pPr>
            <a:lvl7pPr fontAlgn="base">
              <a:spcBef>
                <a:spcPct val="0"/>
              </a:spcBef>
              <a:spcAft>
                <a:spcPct val="0"/>
              </a:spcAft>
              <a:buSzPct val="100000"/>
              <a:defRPr kumimoji="1" sz="2400">
                <a:solidFill>
                  <a:schemeClr val="tx1"/>
                </a:solidFill>
                <a:latin typeface="Times New Roman" panose="02020603050405020304" pitchFamily="18" charset="0"/>
                <a:ea typeface="宋体" panose="02010600030101010101" pitchFamily="2" charset="-122"/>
              </a:defRPr>
            </a:lvl7pPr>
            <a:lvl8pPr fontAlgn="base">
              <a:spcBef>
                <a:spcPct val="0"/>
              </a:spcBef>
              <a:spcAft>
                <a:spcPct val="0"/>
              </a:spcAft>
              <a:buSzPct val="100000"/>
              <a:defRPr kumimoji="1" sz="2400">
                <a:solidFill>
                  <a:schemeClr val="tx1"/>
                </a:solidFill>
                <a:latin typeface="Times New Roman" panose="02020603050405020304" pitchFamily="18" charset="0"/>
                <a:ea typeface="宋体" panose="02010600030101010101" pitchFamily="2" charset="-122"/>
              </a:defRPr>
            </a:lvl8pPr>
            <a:lvl9pPr fontAlgn="base">
              <a:spcBef>
                <a:spcPct val="0"/>
              </a:spcBef>
              <a:spcAft>
                <a:spcPct val="0"/>
              </a:spcAft>
              <a:buSzPct val="100000"/>
              <a:defRPr kumimoji="1" sz="2400">
                <a:solidFill>
                  <a:schemeClr val="tx1"/>
                </a:solidFill>
                <a:latin typeface="Times New Roman" panose="02020603050405020304" pitchFamily="18" charset="0"/>
                <a:ea typeface="宋体" panose="02010600030101010101" pitchFamily="2" charset="-122"/>
              </a:defRPr>
            </a:lvl9pPr>
          </a:lstStyle>
          <a:p>
            <a:pPr algn="just" eaLnBrk="0" hangingPunct="0">
              <a:spcBef>
                <a:spcPct val="50000"/>
              </a:spcBef>
            </a:pPr>
            <a:r>
              <a:rPr lang="en-US" altLang="zh-CN" sz="1800" b="1" dirty="0">
                <a:solidFill>
                  <a:schemeClr val="tx1"/>
                </a:solidFill>
                <a:effectLst>
                  <a:outerShdw blurRad="38100" dist="38100" dir="2700000" algn="tl">
                    <a:srgbClr val="000000"/>
                  </a:outerShdw>
                </a:effectLst>
                <a:sym typeface="Wingdings 3" panose="05040102010807070707" pitchFamily="18" charset="2"/>
              </a:rPr>
              <a:t>3</a:t>
            </a:r>
            <a:r>
              <a:rPr lang="zh-CN" altLang="en-US" sz="1800" b="1" dirty="0" smtClean="0">
                <a:solidFill>
                  <a:schemeClr val="tx1"/>
                </a:solidFill>
                <a:effectLst>
                  <a:outerShdw blurRad="38100" dist="38100" dir="2700000" algn="tl">
                    <a:srgbClr val="000000"/>
                  </a:outerShdw>
                </a:effectLst>
                <a:sym typeface="Wingdings 3" panose="05040102010807070707" pitchFamily="18" charset="2"/>
              </a:rPr>
              <a:t>、</a:t>
            </a:r>
            <a:r>
              <a:rPr lang="zh-CN" altLang="ru-RU" sz="1800" b="1" dirty="0" smtClean="0">
                <a:solidFill>
                  <a:schemeClr val="tx1"/>
                </a:solidFill>
                <a:effectLst>
                  <a:outerShdw blurRad="38100" dist="38100" dir="2700000" algn="tl">
                    <a:srgbClr val="000000"/>
                  </a:outerShdw>
                </a:effectLst>
              </a:rPr>
              <a:t>相关关系</a:t>
            </a:r>
            <a:r>
              <a:rPr lang="zh-CN" altLang="en-US" sz="1800" b="1" dirty="0" smtClean="0">
                <a:solidFill>
                  <a:schemeClr val="tx1"/>
                </a:solidFill>
                <a:effectLst>
                  <a:outerShdw blurRad="38100" dist="38100" dir="2700000" algn="tl">
                    <a:srgbClr val="000000"/>
                  </a:outerShdw>
                </a:effectLst>
              </a:rPr>
              <a:t>类型</a:t>
            </a:r>
            <a:endParaRPr lang="zh-CN" altLang="en-US" sz="1800" b="1" dirty="0" smtClean="0">
              <a:solidFill>
                <a:schemeClr val="tx1"/>
              </a:solidFill>
              <a:effectLst>
                <a:outerShdw blurRad="38100" dist="38100" dir="2700000" algn="tl">
                  <a:srgbClr val="000000"/>
                </a:outerShdw>
              </a:effectLst>
            </a:endParaRPr>
          </a:p>
        </p:txBody>
      </p:sp>
      <p:sp>
        <p:nvSpPr>
          <p:cNvPr id="6" name="Rectangle 185"/>
          <p:cNvSpPr txBox="1">
            <a:spLocks noChangeArrowheads="1"/>
          </p:cNvSpPr>
          <p:nvPr/>
        </p:nvSpPr>
        <p:spPr>
          <a:xfrm>
            <a:off x="1246847" y="2240992"/>
            <a:ext cx="2943225" cy="308610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zh-CN" altLang="en-US" sz="1800" dirty="0" smtClean="0">
                <a:solidFill>
                  <a:schemeClr val="tx1"/>
                </a:solidFill>
              </a:rPr>
              <a:t>（</a:t>
            </a:r>
            <a:r>
              <a:rPr lang="en-US" altLang="zh-CN" sz="1800" dirty="0" smtClean="0">
                <a:solidFill>
                  <a:schemeClr val="tx1"/>
                </a:solidFill>
              </a:rPr>
              <a:t>1</a:t>
            </a:r>
            <a:r>
              <a:rPr lang="zh-CN" altLang="en-US" sz="1800" dirty="0" smtClean="0">
                <a:solidFill>
                  <a:schemeClr val="tx1"/>
                </a:solidFill>
              </a:rPr>
              <a:t>）</a:t>
            </a:r>
            <a:r>
              <a:rPr lang="zh-CN" altLang="ru-RU" sz="1800" dirty="0" smtClean="0">
                <a:solidFill>
                  <a:schemeClr val="tx1"/>
                </a:solidFill>
              </a:rPr>
              <a:t>按变量多少可分为</a:t>
            </a:r>
            <a:endParaRPr lang="zh-CN" altLang="ru-RU" sz="1800" dirty="0" smtClean="0">
              <a:solidFill>
                <a:schemeClr val="tx1"/>
              </a:solidFill>
            </a:endParaRPr>
          </a:p>
          <a:p>
            <a:pPr marL="1219200" lvl="1" indent="-533400"/>
            <a:r>
              <a:rPr lang="zh-CN" altLang="en-US" sz="1500" dirty="0" smtClean="0">
                <a:solidFill>
                  <a:schemeClr val="tx1"/>
                </a:solidFill>
              </a:rPr>
              <a:t>一元</a:t>
            </a:r>
            <a:r>
              <a:rPr lang="zh-CN" altLang="ru-RU" sz="1500" dirty="0" smtClean="0">
                <a:solidFill>
                  <a:schemeClr val="tx1"/>
                </a:solidFill>
              </a:rPr>
              <a:t>相关</a:t>
            </a:r>
            <a:endParaRPr lang="zh-CN" altLang="ru-RU" sz="1500" dirty="0" smtClean="0">
              <a:solidFill>
                <a:schemeClr val="tx1"/>
              </a:solidFill>
            </a:endParaRPr>
          </a:p>
          <a:p>
            <a:pPr marL="1219200" lvl="1" indent="-533400"/>
            <a:r>
              <a:rPr lang="zh-CN" altLang="ru-RU" sz="1500" dirty="0" smtClean="0">
                <a:solidFill>
                  <a:schemeClr val="tx1"/>
                </a:solidFill>
              </a:rPr>
              <a:t>多元相关</a:t>
            </a:r>
            <a:endParaRPr lang="zh-CN" altLang="ru-RU" sz="2325" dirty="0" smtClean="0">
              <a:solidFill>
                <a:schemeClr val="tx1"/>
              </a:solidFill>
              <a:sym typeface="Symbol" panose="05050102010706020507" pitchFamily="18" charset="2"/>
            </a:endParaRPr>
          </a:p>
          <a:p>
            <a:pPr marL="1543050" lvl="2" indent="-457200">
              <a:buSzPct val="100000"/>
              <a:buFontTx/>
              <a:buChar char="•"/>
            </a:pPr>
            <a:endParaRPr lang="zh-CN" altLang="ru-RU" sz="1950" dirty="0" smtClean="0">
              <a:solidFill>
                <a:schemeClr val="tx1"/>
              </a:solidFill>
              <a:sym typeface="Symbol" panose="05050102010706020507" pitchFamily="18" charset="2"/>
            </a:endParaRPr>
          </a:p>
          <a:p>
            <a:pPr marL="1543050" lvl="2" indent="-457200">
              <a:buSzPct val="100000"/>
              <a:buFontTx/>
              <a:buChar char="•"/>
            </a:pPr>
            <a:endParaRPr lang="zh-CN" altLang="ru-RU" sz="1350" dirty="0" smtClean="0">
              <a:solidFill>
                <a:schemeClr val="tx1"/>
              </a:solidFill>
            </a:endParaRPr>
          </a:p>
          <a:p>
            <a:pPr marL="0" indent="0" algn="just">
              <a:buNone/>
            </a:pPr>
            <a:r>
              <a:rPr lang="zh-CN" altLang="en-US" sz="1800" dirty="0" smtClean="0">
                <a:solidFill>
                  <a:schemeClr val="tx1"/>
                </a:solidFill>
                <a:cs typeface="Arial" panose="020B0604020202020204" pitchFamily="34" charset="0"/>
              </a:rPr>
              <a:t>（</a:t>
            </a:r>
            <a:r>
              <a:rPr lang="en-US" altLang="zh-CN" sz="1800" dirty="0" smtClean="0">
                <a:solidFill>
                  <a:schemeClr val="tx1"/>
                </a:solidFill>
                <a:cs typeface="Arial" panose="020B0604020202020204" pitchFamily="34" charset="0"/>
              </a:rPr>
              <a:t>2</a:t>
            </a:r>
            <a:r>
              <a:rPr lang="zh-CN" altLang="en-US" sz="1800" dirty="0" smtClean="0">
                <a:solidFill>
                  <a:schemeClr val="tx1"/>
                </a:solidFill>
                <a:cs typeface="Arial" panose="020B0604020202020204" pitchFamily="34" charset="0"/>
              </a:rPr>
              <a:t>）</a:t>
            </a:r>
            <a:r>
              <a:rPr lang="zh-CN" altLang="ru-RU" sz="1800" dirty="0" smtClean="0">
                <a:solidFill>
                  <a:schemeClr val="tx1"/>
                </a:solidFill>
              </a:rPr>
              <a:t>按依存形式可分为</a:t>
            </a:r>
            <a:endParaRPr lang="zh-CN" altLang="ru-RU" sz="1800" dirty="0" smtClean="0">
              <a:solidFill>
                <a:schemeClr val="tx1"/>
              </a:solidFill>
              <a:latin typeface="Times New Roman" panose="02020603050405020304" pitchFamily="18" charset="0"/>
            </a:endParaRPr>
          </a:p>
          <a:p>
            <a:pPr marL="1219200" lvl="1" indent="-533400" algn="just"/>
            <a:r>
              <a:rPr lang="zh-CN" altLang="ru-RU" sz="1500" dirty="0" smtClean="0">
                <a:solidFill>
                  <a:schemeClr val="tx1"/>
                </a:solidFill>
                <a:latin typeface="Times New Roman" panose="02020603050405020304" pitchFamily="18" charset="0"/>
                <a:sym typeface="Symbol" panose="05050102010706020507" pitchFamily="18" charset="2"/>
              </a:rPr>
              <a:t>线性相关</a:t>
            </a:r>
            <a:endParaRPr lang="zh-CN" altLang="ru-RU" sz="1500" dirty="0" smtClean="0">
              <a:solidFill>
                <a:schemeClr val="tx1"/>
              </a:solidFill>
              <a:latin typeface="Times New Roman" panose="02020603050405020304" pitchFamily="18" charset="0"/>
              <a:sym typeface="Symbol" panose="05050102010706020507" pitchFamily="18" charset="2"/>
            </a:endParaRPr>
          </a:p>
          <a:p>
            <a:pPr marL="1219200" lvl="1" indent="-533400" algn="just"/>
            <a:r>
              <a:rPr lang="zh-CN" altLang="ru-RU" sz="1500" dirty="0" smtClean="0">
                <a:solidFill>
                  <a:schemeClr val="tx1"/>
                </a:solidFill>
                <a:latin typeface="Times New Roman" panose="02020603050405020304" pitchFamily="18" charset="0"/>
              </a:rPr>
              <a:t>非线性相关</a:t>
            </a:r>
            <a:endParaRPr lang="zh-CN" altLang="ru-RU" sz="1500" dirty="0" smtClean="0">
              <a:solidFill>
                <a:schemeClr val="tx1"/>
              </a:solidFill>
              <a:latin typeface="Times New Roman" panose="02020603050405020304" pitchFamily="18" charset="0"/>
            </a:endParaRPr>
          </a:p>
        </p:txBody>
      </p:sp>
      <p:sp>
        <p:nvSpPr>
          <p:cNvPr id="4" name="Rectangle 189"/>
          <p:cNvSpPr txBox="1">
            <a:spLocks noChangeArrowheads="1"/>
          </p:cNvSpPr>
          <p:nvPr/>
        </p:nvSpPr>
        <p:spPr>
          <a:xfrm>
            <a:off x="3824219" y="2240992"/>
            <a:ext cx="3826240" cy="308610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zh-CN" altLang="en-US" sz="1800" dirty="0" smtClean="0">
                <a:solidFill>
                  <a:schemeClr val="tx1"/>
                </a:solidFill>
              </a:rPr>
              <a:t>（</a:t>
            </a:r>
            <a:r>
              <a:rPr lang="en-US" altLang="zh-CN" sz="1800" dirty="0" smtClean="0">
                <a:solidFill>
                  <a:schemeClr val="tx1"/>
                </a:solidFill>
              </a:rPr>
              <a:t>3</a:t>
            </a:r>
            <a:r>
              <a:rPr lang="zh-CN" altLang="en-US" sz="1800" dirty="0" smtClean="0">
                <a:solidFill>
                  <a:schemeClr val="tx1"/>
                </a:solidFill>
              </a:rPr>
              <a:t>）</a:t>
            </a:r>
            <a:r>
              <a:rPr lang="ru-RU" altLang="zh-CN" sz="1800" dirty="0" smtClean="0">
                <a:solidFill>
                  <a:schemeClr val="tx1"/>
                </a:solidFill>
              </a:rPr>
              <a:t> </a:t>
            </a:r>
            <a:r>
              <a:rPr lang="zh-CN" altLang="ru-RU" sz="1800" dirty="0" smtClean="0">
                <a:solidFill>
                  <a:schemeClr val="tx1"/>
                </a:solidFill>
              </a:rPr>
              <a:t>按相关的程度可分为</a:t>
            </a:r>
            <a:endParaRPr lang="zh-CN" altLang="ru-RU" sz="1800" dirty="0" smtClean="0">
              <a:solidFill>
                <a:schemeClr val="tx1"/>
              </a:solidFill>
            </a:endParaRPr>
          </a:p>
          <a:p>
            <a:pPr marL="1219200" lvl="1" indent="-533400"/>
            <a:r>
              <a:rPr lang="zh-CN" altLang="ru-RU" sz="1500" dirty="0" smtClean="0">
                <a:solidFill>
                  <a:schemeClr val="tx1"/>
                </a:solidFill>
              </a:rPr>
              <a:t>完全相关</a:t>
            </a:r>
            <a:endParaRPr lang="zh-CN" altLang="ru-RU" sz="1500" dirty="0" smtClean="0">
              <a:solidFill>
                <a:schemeClr val="tx1"/>
              </a:solidFill>
            </a:endParaRPr>
          </a:p>
          <a:p>
            <a:pPr marL="1219200" lvl="1" indent="-533400"/>
            <a:r>
              <a:rPr lang="zh-CN" altLang="ru-RU" sz="1500" dirty="0" smtClean="0">
                <a:solidFill>
                  <a:schemeClr val="tx1"/>
                </a:solidFill>
              </a:rPr>
              <a:t>不完全相关</a:t>
            </a:r>
            <a:endParaRPr lang="zh-CN" altLang="ru-RU" sz="1500" dirty="0" smtClean="0">
              <a:solidFill>
                <a:schemeClr val="tx1"/>
              </a:solidFill>
            </a:endParaRPr>
          </a:p>
          <a:p>
            <a:pPr marL="1219200" lvl="1" indent="-533400"/>
            <a:r>
              <a:rPr lang="zh-CN" altLang="ru-RU" sz="1500" dirty="0" smtClean="0">
                <a:solidFill>
                  <a:schemeClr val="tx1"/>
                </a:solidFill>
              </a:rPr>
              <a:t>完全无关</a:t>
            </a:r>
            <a:endParaRPr lang="zh-CN" altLang="ru-RU" sz="1500" dirty="0" smtClean="0">
              <a:solidFill>
                <a:schemeClr val="tx1"/>
              </a:solidFill>
            </a:endParaRPr>
          </a:p>
          <a:p>
            <a:pPr marL="1219200" lvl="1" indent="-533400"/>
            <a:endParaRPr lang="zh-CN" altLang="ru-RU" sz="1500" dirty="0" smtClean="0">
              <a:solidFill>
                <a:schemeClr val="tx1"/>
              </a:solidFill>
            </a:endParaRPr>
          </a:p>
          <a:p>
            <a:pPr marL="0" indent="0" algn="just">
              <a:buNone/>
            </a:pPr>
            <a:r>
              <a:rPr lang="zh-CN" altLang="en-US" sz="1800" dirty="0" smtClean="0">
                <a:solidFill>
                  <a:schemeClr val="tx1"/>
                </a:solidFill>
                <a:cs typeface="Arial" panose="020B0604020202020204" pitchFamily="34" charset="0"/>
              </a:rPr>
              <a:t>（</a:t>
            </a:r>
            <a:r>
              <a:rPr lang="en-US" altLang="zh-CN" sz="1800" dirty="0" smtClean="0">
                <a:solidFill>
                  <a:schemeClr val="tx1"/>
                </a:solidFill>
                <a:cs typeface="Arial" panose="020B0604020202020204" pitchFamily="34" charset="0"/>
              </a:rPr>
              <a:t>4</a:t>
            </a:r>
            <a:r>
              <a:rPr lang="zh-CN" altLang="en-US" sz="1800" dirty="0" smtClean="0">
                <a:solidFill>
                  <a:schemeClr val="tx1"/>
                </a:solidFill>
                <a:cs typeface="Arial" panose="020B0604020202020204" pitchFamily="34" charset="0"/>
              </a:rPr>
              <a:t>）</a:t>
            </a:r>
            <a:r>
              <a:rPr lang="zh-CN" altLang="ru-RU" sz="1800" dirty="0" smtClean="0">
                <a:solidFill>
                  <a:schemeClr val="tx1"/>
                </a:solidFill>
              </a:rPr>
              <a:t>按相关的方向可分为</a:t>
            </a:r>
            <a:endParaRPr lang="zh-CN" altLang="ru-RU" sz="1800" dirty="0" smtClean="0">
              <a:solidFill>
                <a:schemeClr val="tx1"/>
              </a:solidFill>
              <a:latin typeface="Times New Roman" panose="02020603050405020304" pitchFamily="18" charset="0"/>
            </a:endParaRPr>
          </a:p>
          <a:p>
            <a:pPr marL="1219200" lvl="1" indent="-533400" algn="just"/>
            <a:r>
              <a:rPr lang="zh-CN" altLang="ru-RU" sz="1500" dirty="0" smtClean="0">
                <a:solidFill>
                  <a:schemeClr val="tx1"/>
                </a:solidFill>
                <a:latin typeface="Times New Roman" panose="02020603050405020304" pitchFamily="18" charset="0"/>
                <a:sym typeface="Symbol" panose="05050102010706020507" pitchFamily="18" charset="2"/>
              </a:rPr>
              <a:t>正相关</a:t>
            </a:r>
            <a:endParaRPr lang="zh-CN" altLang="ru-RU" sz="1500" dirty="0" smtClean="0">
              <a:solidFill>
                <a:schemeClr val="tx1"/>
              </a:solidFill>
              <a:latin typeface="Times New Roman" panose="02020603050405020304" pitchFamily="18" charset="0"/>
              <a:sym typeface="Symbol" panose="05050102010706020507" pitchFamily="18" charset="2"/>
            </a:endParaRPr>
          </a:p>
          <a:p>
            <a:pPr marL="1219200" lvl="1" indent="-533400" algn="just"/>
            <a:r>
              <a:rPr lang="zh-CN" altLang="ru-RU" sz="1500" dirty="0" smtClean="0">
                <a:solidFill>
                  <a:schemeClr val="tx1"/>
                </a:solidFill>
                <a:latin typeface="Times New Roman" panose="02020603050405020304" pitchFamily="18" charset="0"/>
                <a:sym typeface="Symbol" panose="05050102010706020507" pitchFamily="18" charset="2"/>
              </a:rPr>
              <a:t>负相关</a:t>
            </a:r>
            <a:endParaRPr lang="zh-CN" altLang="ru-RU" sz="1500" dirty="0" smtClean="0">
              <a:solidFill>
                <a:schemeClr val="tx1"/>
              </a:solidFill>
              <a:latin typeface="Times New Roman" panose="02020603050405020304" pitchFamily="18" charset="0"/>
              <a:sym typeface="Symbol" panose="05050102010706020507" pitchFamily="18" charset="2"/>
            </a:endParaRPr>
          </a:p>
        </p:txBody>
      </p:sp>
    </p:spTree>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sym typeface="+mn-ea"/>
              </a:rPr>
              <a:t>相关关系</a:t>
            </a:r>
            <a:endParaRPr lang="zh-CN" altLang="en-US" sz="2000">
              <a:sym typeface="+mn-ea"/>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10.7 </a:t>
            </a:r>
            <a:r>
              <a:rPr lang="zh-CN" altLang="en-US" sz="2100" b="1" spc="225" dirty="0" smtClean="0">
                <a:solidFill>
                  <a:prstClr val="white"/>
                </a:solidFill>
              </a:rPr>
              <a:t>线性</a:t>
            </a:r>
            <a:r>
              <a:rPr lang="zh-CN" altLang="en-US" sz="2100" b="1" spc="225" dirty="0" smtClean="0">
                <a:solidFill>
                  <a:prstClr val="white"/>
                </a:solidFill>
              </a:rPr>
              <a:t>回归</a:t>
            </a:r>
            <a:endParaRPr lang="zh-CN" altLang="en-US" sz="2100" b="1" spc="225" dirty="0" smtClean="0">
              <a:solidFill>
                <a:prstClr val="white"/>
              </a:solidFill>
            </a:endParaRPr>
          </a:p>
        </p:txBody>
      </p:sp>
      <p:grpSp>
        <p:nvGrpSpPr>
          <p:cNvPr id="12" name="Group 203"/>
          <p:cNvGrpSpPr/>
          <p:nvPr/>
        </p:nvGrpSpPr>
        <p:grpSpPr bwMode="auto">
          <a:xfrm>
            <a:off x="5744190" y="3705860"/>
            <a:ext cx="2000250" cy="1613297"/>
            <a:chOff x="3744" y="2640"/>
            <a:chExt cx="1680" cy="1355"/>
          </a:xfrm>
        </p:grpSpPr>
        <p:sp>
          <p:nvSpPr>
            <p:cNvPr id="13" name="Rectangle 204"/>
            <p:cNvSpPr>
              <a:spLocks noChangeArrowheads="1"/>
            </p:cNvSpPr>
            <p:nvPr/>
          </p:nvSpPr>
          <p:spPr bwMode="auto">
            <a:xfrm>
              <a:off x="3744" y="2640"/>
              <a:ext cx="1680" cy="1344"/>
            </a:xfrm>
            <a:prstGeom prst="rect">
              <a:avLst/>
            </a:prstGeom>
            <a:solidFill>
              <a:srgbClr val="000000"/>
            </a:solidFill>
            <a:ln>
              <a:noFill/>
            </a:ln>
            <a:effectLst/>
            <a:extLst>
              <a:ext uri="{91240B29-F687-4F45-9708-019B960494DF}">
                <a14:hiddenLine xmlns:a14="http://schemas.microsoft.com/office/drawing/2010/main" w="12700">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p>
              <a:endParaRPr lang="zh-CN" altLang="en-US" sz="1350"/>
            </a:p>
          </p:txBody>
        </p:sp>
        <p:grpSp>
          <p:nvGrpSpPr>
            <p:cNvPr id="14" name="Group 205"/>
            <p:cNvGrpSpPr/>
            <p:nvPr/>
          </p:nvGrpSpPr>
          <p:grpSpPr bwMode="auto">
            <a:xfrm>
              <a:off x="3936" y="2688"/>
              <a:ext cx="1392" cy="1307"/>
              <a:chOff x="3984" y="2592"/>
              <a:chExt cx="1392" cy="1307"/>
            </a:xfrm>
          </p:grpSpPr>
          <p:grpSp>
            <p:nvGrpSpPr>
              <p:cNvPr id="15" name="Group 206"/>
              <p:cNvGrpSpPr/>
              <p:nvPr/>
            </p:nvGrpSpPr>
            <p:grpSpPr bwMode="auto">
              <a:xfrm>
                <a:off x="3984" y="2592"/>
                <a:ext cx="1392" cy="1056"/>
                <a:chOff x="3984" y="2592"/>
                <a:chExt cx="1392" cy="1056"/>
              </a:xfrm>
            </p:grpSpPr>
            <p:sp>
              <p:nvSpPr>
                <p:cNvPr id="17" name="Line 207"/>
                <p:cNvSpPr>
                  <a:spLocks noChangeShapeType="1"/>
                </p:cNvSpPr>
                <p:nvPr/>
              </p:nvSpPr>
              <p:spPr bwMode="auto">
                <a:xfrm>
                  <a:off x="3984" y="2592"/>
                  <a:ext cx="0" cy="1056"/>
                </a:xfrm>
                <a:prstGeom prst="line">
                  <a:avLst/>
                </a:prstGeom>
                <a:noFill/>
                <a:ln w="28575" cap="flat" algn="ctr">
                  <a:solidFill>
                    <a:srgbClr val="FFFFFF"/>
                  </a:solidFill>
                  <a:prstDash val="solid"/>
                  <a:round/>
                  <a:headEnd type="triangle" w="med" len="med"/>
                  <a:tailEnd type="none" w="med" len="med"/>
                </a:ln>
                <a:extLst>
                  <a:ext uri="{909E8E84-426E-40DD-AFC4-6F175D3DCCD1}">
                    <a14:hiddenFill xmlns:a14="http://schemas.microsoft.com/office/drawing/2010/main">
                      <a:noFill/>
                    </a14:hiddenFill>
                  </a:ext>
                </a:extLst>
              </p:spPr>
              <p:txBody>
                <a:bodyPr/>
                <a:p>
                  <a:endParaRPr lang="zh-CN" altLang="en-US" sz="1350"/>
                </a:p>
              </p:txBody>
            </p:sp>
            <p:sp>
              <p:nvSpPr>
                <p:cNvPr id="18" name="Line 208"/>
                <p:cNvSpPr>
                  <a:spLocks noChangeShapeType="1"/>
                </p:cNvSpPr>
                <p:nvPr/>
              </p:nvSpPr>
              <p:spPr bwMode="auto">
                <a:xfrm>
                  <a:off x="3984" y="3648"/>
                  <a:ext cx="1392" cy="0"/>
                </a:xfrm>
                <a:prstGeom prst="line">
                  <a:avLst/>
                </a:prstGeom>
                <a:noFill/>
                <a:ln w="28575" cap="flat" algn="ctr">
                  <a:solidFill>
                    <a:srgbClr val="FFFFFF"/>
                  </a:solidFill>
                  <a:prstDash val="solid"/>
                  <a:round/>
                  <a:headEnd type="none" w="med" len="med"/>
                  <a:tailEnd type="triangle" w="med" len="med"/>
                </a:ln>
                <a:extLst>
                  <a:ext uri="{909E8E84-426E-40DD-AFC4-6F175D3DCCD1}">
                    <a14:hiddenFill xmlns:a14="http://schemas.microsoft.com/office/drawing/2010/main">
                      <a:noFill/>
                    </a14:hiddenFill>
                  </a:ext>
                </a:extLst>
              </p:spPr>
              <p:txBody>
                <a:bodyPr/>
                <a:p>
                  <a:endParaRPr lang="zh-CN" altLang="en-US" sz="1350"/>
                </a:p>
              </p:txBody>
            </p:sp>
            <p:sp>
              <p:nvSpPr>
                <p:cNvPr id="19" name="Rectangle 209"/>
                <p:cNvSpPr>
                  <a:spLocks noChangeArrowheads="1"/>
                </p:cNvSpPr>
                <p:nvPr/>
              </p:nvSpPr>
              <p:spPr bwMode="auto">
                <a:xfrm>
                  <a:off x="4368" y="3312"/>
                  <a:ext cx="257" cy="29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20" name="Rectangle 210"/>
                <p:cNvSpPr>
                  <a:spLocks noChangeArrowheads="1"/>
                </p:cNvSpPr>
                <p:nvPr/>
              </p:nvSpPr>
              <p:spPr bwMode="auto">
                <a:xfrm>
                  <a:off x="4800" y="3168"/>
                  <a:ext cx="257" cy="29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21" name="Rectangle 211"/>
                <p:cNvSpPr>
                  <a:spLocks noChangeArrowheads="1"/>
                </p:cNvSpPr>
                <p:nvPr/>
              </p:nvSpPr>
              <p:spPr bwMode="auto">
                <a:xfrm>
                  <a:off x="4704" y="2688"/>
                  <a:ext cx="258" cy="29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22" name="Rectangle 212"/>
                <p:cNvSpPr>
                  <a:spLocks noChangeArrowheads="1"/>
                </p:cNvSpPr>
                <p:nvPr/>
              </p:nvSpPr>
              <p:spPr bwMode="auto">
                <a:xfrm>
                  <a:off x="4944" y="2736"/>
                  <a:ext cx="258" cy="29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23" name="Rectangle 213"/>
                <p:cNvSpPr>
                  <a:spLocks noChangeArrowheads="1"/>
                </p:cNvSpPr>
                <p:nvPr/>
              </p:nvSpPr>
              <p:spPr bwMode="auto">
                <a:xfrm>
                  <a:off x="4512" y="2640"/>
                  <a:ext cx="258" cy="29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24" name="Rectangle 214"/>
                <p:cNvSpPr>
                  <a:spLocks noChangeArrowheads="1"/>
                </p:cNvSpPr>
                <p:nvPr/>
              </p:nvSpPr>
              <p:spPr bwMode="auto">
                <a:xfrm>
                  <a:off x="4464" y="3024"/>
                  <a:ext cx="258" cy="29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25" name="Rectangle 215"/>
                <p:cNvSpPr>
                  <a:spLocks noChangeArrowheads="1"/>
                </p:cNvSpPr>
                <p:nvPr/>
              </p:nvSpPr>
              <p:spPr bwMode="auto">
                <a:xfrm>
                  <a:off x="4320" y="2928"/>
                  <a:ext cx="256" cy="29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26" name="Rectangle 216"/>
                <p:cNvSpPr>
                  <a:spLocks noChangeArrowheads="1"/>
                </p:cNvSpPr>
                <p:nvPr/>
              </p:nvSpPr>
              <p:spPr bwMode="auto">
                <a:xfrm>
                  <a:off x="4176" y="3216"/>
                  <a:ext cx="257" cy="29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27" name="Rectangle 217"/>
                <p:cNvSpPr>
                  <a:spLocks noChangeArrowheads="1"/>
                </p:cNvSpPr>
                <p:nvPr/>
              </p:nvSpPr>
              <p:spPr bwMode="auto">
                <a:xfrm>
                  <a:off x="4176" y="3024"/>
                  <a:ext cx="257" cy="29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28" name="Rectangle 218"/>
                <p:cNvSpPr>
                  <a:spLocks noChangeArrowheads="1"/>
                </p:cNvSpPr>
                <p:nvPr/>
              </p:nvSpPr>
              <p:spPr bwMode="auto">
                <a:xfrm>
                  <a:off x="4752" y="2928"/>
                  <a:ext cx="258" cy="29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29" name="Rectangle 219"/>
                <p:cNvSpPr>
                  <a:spLocks noChangeArrowheads="1"/>
                </p:cNvSpPr>
                <p:nvPr/>
              </p:nvSpPr>
              <p:spPr bwMode="auto">
                <a:xfrm>
                  <a:off x="4944" y="3168"/>
                  <a:ext cx="258" cy="29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30" name="Rectangle 220"/>
                <p:cNvSpPr>
                  <a:spLocks noChangeArrowheads="1"/>
                </p:cNvSpPr>
                <p:nvPr/>
              </p:nvSpPr>
              <p:spPr bwMode="auto">
                <a:xfrm>
                  <a:off x="4272" y="2784"/>
                  <a:ext cx="258" cy="29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grpSp>
          <p:sp>
            <p:nvSpPr>
              <p:cNvPr id="16" name="Rectangle 221"/>
              <p:cNvSpPr>
                <a:spLocks noChangeArrowheads="1"/>
              </p:cNvSpPr>
              <p:nvPr/>
            </p:nvSpPr>
            <p:spPr bwMode="auto">
              <a:xfrm>
                <a:off x="4080" y="3648"/>
                <a:ext cx="1200" cy="251"/>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algn="ctr" eaLnBrk="0" hangingPunct="0">
                  <a:spcBef>
                    <a:spcPct val="50000"/>
                  </a:spcBef>
                </a:pPr>
                <a:r>
                  <a:rPr kumimoji="1" lang="zh-CN" altLang="ru-RU" sz="1350" b="1">
                    <a:effectLst>
                      <a:outerShdw blurRad="38100" dist="38100" dir="2700000" algn="tl">
                        <a:srgbClr val="000000"/>
                      </a:outerShdw>
                    </a:effectLst>
                  </a:rPr>
                  <a:t>不相关</a:t>
                </a:r>
                <a:endParaRPr kumimoji="1" lang="zh-CN" altLang="ru-RU" sz="1350" b="1">
                  <a:effectLst>
                    <a:outerShdw blurRad="38100" dist="38100" dir="2700000" algn="tl">
                      <a:srgbClr val="000000"/>
                    </a:outerShdw>
                  </a:effectLst>
                </a:endParaRPr>
              </a:p>
            </p:txBody>
          </p:sp>
        </p:grpSp>
      </p:grpSp>
      <p:grpSp>
        <p:nvGrpSpPr>
          <p:cNvPr id="31" name="Group 222"/>
          <p:cNvGrpSpPr/>
          <p:nvPr/>
        </p:nvGrpSpPr>
        <p:grpSpPr bwMode="auto">
          <a:xfrm>
            <a:off x="3629640" y="3705860"/>
            <a:ext cx="2000250" cy="1613297"/>
            <a:chOff x="2064" y="2544"/>
            <a:chExt cx="1680" cy="1355"/>
          </a:xfrm>
        </p:grpSpPr>
        <p:sp>
          <p:nvSpPr>
            <p:cNvPr id="32" name="Rectangle 223"/>
            <p:cNvSpPr>
              <a:spLocks noChangeArrowheads="1"/>
            </p:cNvSpPr>
            <p:nvPr/>
          </p:nvSpPr>
          <p:spPr bwMode="auto">
            <a:xfrm>
              <a:off x="2064" y="2544"/>
              <a:ext cx="1680" cy="1344"/>
            </a:xfrm>
            <a:prstGeom prst="rect">
              <a:avLst/>
            </a:prstGeom>
            <a:solidFill>
              <a:srgbClr val="000000"/>
            </a:solidFill>
            <a:ln>
              <a:noFill/>
            </a:ln>
            <a:effectLst/>
            <a:extLst>
              <a:ext uri="{91240B29-F687-4F45-9708-019B960494DF}">
                <a14:hiddenLine xmlns:a14="http://schemas.microsoft.com/office/drawing/2010/main" w="12700">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p>
              <a:endParaRPr lang="zh-CN" altLang="en-US" sz="1350"/>
            </a:p>
          </p:txBody>
        </p:sp>
        <p:grpSp>
          <p:nvGrpSpPr>
            <p:cNvPr id="33" name="Group 224"/>
            <p:cNvGrpSpPr/>
            <p:nvPr/>
          </p:nvGrpSpPr>
          <p:grpSpPr bwMode="auto">
            <a:xfrm>
              <a:off x="2256" y="2592"/>
              <a:ext cx="1392" cy="1307"/>
              <a:chOff x="2208" y="2640"/>
              <a:chExt cx="1392" cy="1307"/>
            </a:xfrm>
          </p:grpSpPr>
          <p:grpSp>
            <p:nvGrpSpPr>
              <p:cNvPr id="34" name="Group 225"/>
              <p:cNvGrpSpPr/>
              <p:nvPr/>
            </p:nvGrpSpPr>
            <p:grpSpPr bwMode="auto">
              <a:xfrm>
                <a:off x="2208" y="2640"/>
                <a:ext cx="1392" cy="1056"/>
                <a:chOff x="2208" y="2640"/>
                <a:chExt cx="1392" cy="1056"/>
              </a:xfrm>
            </p:grpSpPr>
            <p:sp>
              <p:nvSpPr>
                <p:cNvPr id="36" name="Line 226"/>
                <p:cNvSpPr>
                  <a:spLocks noChangeShapeType="1"/>
                </p:cNvSpPr>
                <p:nvPr/>
              </p:nvSpPr>
              <p:spPr bwMode="auto">
                <a:xfrm>
                  <a:off x="2208" y="2640"/>
                  <a:ext cx="0" cy="1056"/>
                </a:xfrm>
                <a:prstGeom prst="line">
                  <a:avLst/>
                </a:prstGeom>
                <a:noFill/>
                <a:ln w="28575" cap="flat" algn="ctr">
                  <a:solidFill>
                    <a:srgbClr val="FFFFFF"/>
                  </a:solidFill>
                  <a:prstDash val="solid"/>
                  <a:round/>
                  <a:headEnd type="triangle" w="med" len="med"/>
                  <a:tailEnd type="none" w="med" len="med"/>
                </a:ln>
                <a:extLst>
                  <a:ext uri="{909E8E84-426E-40DD-AFC4-6F175D3DCCD1}">
                    <a14:hiddenFill xmlns:a14="http://schemas.microsoft.com/office/drawing/2010/main">
                      <a:noFill/>
                    </a14:hiddenFill>
                  </a:ext>
                </a:extLst>
              </p:spPr>
              <p:txBody>
                <a:bodyPr/>
                <a:p>
                  <a:endParaRPr lang="zh-CN" altLang="en-US" sz="1350"/>
                </a:p>
              </p:txBody>
            </p:sp>
            <p:sp>
              <p:nvSpPr>
                <p:cNvPr id="37" name="Line 227"/>
                <p:cNvSpPr>
                  <a:spLocks noChangeShapeType="1"/>
                </p:cNvSpPr>
                <p:nvPr/>
              </p:nvSpPr>
              <p:spPr bwMode="auto">
                <a:xfrm>
                  <a:off x="2208" y="3696"/>
                  <a:ext cx="1392" cy="0"/>
                </a:xfrm>
                <a:prstGeom prst="line">
                  <a:avLst/>
                </a:prstGeom>
                <a:noFill/>
                <a:ln w="28575" cap="flat" algn="ctr">
                  <a:solidFill>
                    <a:srgbClr val="FFFFFF"/>
                  </a:solidFill>
                  <a:prstDash val="solid"/>
                  <a:round/>
                  <a:headEnd type="none" w="med" len="med"/>
                  <a:tailEnd type="triangle" w="med" len="med"/>
                </a:ln>
                <a:extLst>
                  <a:ext uri="{909E8E84-426E-40DD-AFC4-6F175D3DCCD1}">
                    <a14:hiddenFill xmlns:a14="http://schemas.microsoft.com/office/drawing/2010/main">
                      <a:noFill/>
                    </a14:hiddenFill>
                  </a:ext>
                </a:extLst>
              </p:spPr>
              <p:txBody>
                <a:bodyPr/>
                <a:p>
                  <a:endParaRPr lang="zh-CN" altLang="en-US" sz="1350"/>
                </a:p>
              </p:txBody>
            </p:sp>
            <p:sp>
              <p:nvSpPr>
                <p:cNvPr id="38" name="Rectangle 228"/>
                <p:cNvSpPr>
                  <a:spLocks noChangeArrowheads="1"/>
                </p:cNvSpPr>
                <p:nvPr/>
              </p:nvSpPr>
              <p:spPr bwMode="auto">
                <a:xfrm>
                  <a:off x="2928" y="3312"/>
                  <a:ext cx="257" cy="29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39" name="Rectangle 229"/>
                <p:cNvSpPr>
                  <a:spLocks noChangeArrowheads="1"/>
                </p:cNvSpPr>
                <p:nvPr/>
              </p:nvSpPr>
              <p:spPr bwMode="auto">
                <a:xfrm>
                  <a:off x="3216" y="3360"/>
                  <a:ext cx="257" cy="29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40" name="Rectangle 230"/>
                <p:cNvSpPr>
                  <a:spLocks noChangeArrowheads="1"/>
                </p:cNvSpPr>
                <p:nvPr/>
              </p:nvSpPr>
              <p:spPr bwMode="auto">
                <a:xfrm>
                  <a:off x="2640" y="3168"/>
                  <a:ext cx="258" cy="29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41" name="Rectangle 231"/>
                <p:cNvSpPr>
                  <a:spLocks noChangeArrowheads="1"/>
                </p:cNvSpPr>
                <p:nvPr/>
              </p:nvSpPr>
              <p:spPr bwMode="auto">
                <a:xfrm>
                  <a:off x="2976" y="3120"/>
                  <a:ext cx="258" cy="29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42" name="Rectangle 232"/>
                <p:cNvSpPr>
                  <a:spLocks noChangeArrowheads="1"/>
                </p:cNvSpPr>
                <p:nvPr/>
              </p:nvSpPr>
              <p:spPr bwMode="auto">
                <a:xfrm>
                  <a:off x="2352" y="3024"/>
                  <a:ext cx="258" cy="29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43" name="Rectangle 233"/>
                <p:cNvSpPr>
                  <a:spLocks noChangeArrowheads="1"/>
                </p:cNvSpPr>
                <p:nvPr/>
              </p:nvSpPr>
              <p:spPr bwMode="auto">
                <a:xfrm>
                  <a:off x="2758" y="3079"/>
                  <a:ext cx="258" cy="29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44" name="Rectangle 234"/>
                <p:cNvSpPr>
                  <a:spLocks noChangeArrowheads="1"/>
                </p:cNvSpPr>
                <p:nvPr/>
              </p:nvSpPr>
              <p:spPr bwMode="auto">
                <a:xfrm>
                  <a:off x="2544" y="2976"/>
                  <a:ext cx="256" cy="29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45" name="Rectangle 235"/>
                <p:cNvSpPr>
                  <a:spLocks noChangeArrowheads="1"/>
                </p:cNvSpPr>
                <p:nvPr/>
              </p:nvSpPr>
              <p:spPr bwMode="auto">
                <a:xfrm>
                  <a:off x="2256" y="2832"/>
                  <a:ext cx="257" cy="29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46" name="Rectangle 236"/>
                <p:cNvSpPr>
                  <a:spLocks noChangeArrowheads="1"/>
                </p:cNvSpPr>
                <p:nvPr/>
              </p:nvSpPr>
              <p:spPr bwMode="auto">
                <a:xfrm>
                  <a:off x="2496" y="2832"/>
                  <a:ext cx="240" cy="29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47" name="Line 237"/>
                <p:cNvSpPr>
                  <a:spLocks noChangeShapeType="1"/>
                </p:cNvSpPr>
                <p:nvPr/>
              </p:nvSpPr>
              <p:spPr bwMode="auto">
                <a:xfrm>
                  <a:off x="2256" y="2832"/>
                  <a:ext cx="1152" cy="768"/>
                </a:xfrm>
                <a:prstGeom prst="line">
                  <a:avLst/>
                </a:prstGeom>
                <a:noFill/>
                <a:ln w="28575" cap="flat" algn="ctr">
                  <a:solidFill>
                    <a:srgbClr val="FAFD00"/>
                  </a:solidFill>
                  <a:prstDash val="solid"/>
                  <a:round/>
                  <a:headEnd type="none" w="med" len="med"/>
                  <a:tailEnd type="none" w="med" len="med"/>
                </a:ln>
                <a:extLst>
                  <a:ext uri="{909E8E84-426E-40DD-AFC4-6F175D3DCCD1}">
                    <a14:hiddenFill xmlns:a14="http://schemas.microsoft.com/office/drawing/2010/main">
                      <a:noFill/>
                    </a14:hiddenFill>
                  </a:ext>
                </a:extLst>
              </p:spPr>
              <p:txBody>
                <a:bodyPr/>
                <a:p>
                  <a:endParaRPr lang="zh-CN" altLang="en-US" sz="1350"/>
                </a:p>
              </p:txBody>
            </p:sp>
          </p:grpSp>
          <p:sp>
            <p:nvSpPr>
              <p:cNvPr id="35" name="Rectangle 238"/>
              <p:cNvSpPr>
                <a:spLocks noChangeArrowheads="1"/>
              </p:cNvSpPr>
              <p:nvPr/>
            </p:nvSpPr>
            <p:spPr bwMode="auto">
              <a:xfrm>
                <a:off x="2256" y="3696"/>
                <a:ext cx="1200" cy="251"/>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algn="ctr" eaLnBrk="0" hangingPunct="0">
                  <a:spcBef>
                    <a:spcPct val="50000"/>
                  </a:spcBef>
                </a:pPr>
                <a:r>
                  <a:rPr kumimoji="1" lang="zh-CN" altLang="ru-RU" sz="1350" b="1">
                    <a:effectLst>
                      <a:outerShdw blurRad="38100" dist="38100" dir="2700000" algn="tl">
                        <a:srgbClr val="000000"/>
                      </a:outerShdw>
                    </a:effectLst>
                  </a:rPr>
                  <a:t>负线性相关</a:t>
                </a:r>
                <a:endParaRPr kumimoji="1" lang="zh-CN" altLang="ru-RU" sz="1350" b="1">
                  <a:effectLst>
                    <a:outerShdw blurRad="38100" dist="38100" dir="2700000" algn="tl">
                      <a:srgbClr val="000000"/>
                    </a:outerShdw>
                  </a:effectLst>
                </a:endParaRPr>
              </a:p>
            </p:txBody>
          </p:sp>
        </p:grpSp>
      </p:grpSp>
      <p:grpSp>
        <p:nvGrpSpPr>
          <p:cNvPr id="48" name="Group 239"/>
          <p:cNvGrpSpPr/>
          <p:nvPr/>
        </p:nvGrpSpPr>
        <p:grpSpPr bwMode="auto">
          <a:xfrm>
            <a:off x="1457940" y="3705860"/>
            <a:ext cx="2000250" cy="1613297"/>
            <a:chOff x="144" y="2640"/>
            <a:chExt cx="1680" cy="1355"/>
          </a:xfrm>
        </p:grpSpPr>
        <p:sp>
          <p:nvSpPr>
            <p:cNvPr id="49" name="Rectangle 240"/>
            <p:cNvSpPr>
              <a:spLocks noChangeArrowheads="1"/>
            </p:cNvSpPr>
            <p:nvPr/>
          </p:nvSpPr>
          <p:spPr bwMode="auto">
            <a:xfrm>
              <a:off x="144" y="2640"/>
              <a:ext cx="1680" cy="1344"/>
            </a:xfrm>
            <a:prstGeom prst="rect">
              <a:avLst/>
            </a:prstGeom>
            <a:solidFill>
              <a:srgbClr val="000000"/>
            </a:solidFill>
            <a:ln>
              <a:noFill/>
            </a:ln>
            <a:effectLst/>
            <a:extLst>
              <a:ext uri="{91240B29-F687-4F45-9708-019B960494DF}">
                <a14:hiddenLine xmlns:a14="http://schemas.microsoft.com/office/drawing/2010/main" w="12700">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p>
              <a:endParaRPr lang="zh-CN" altLang="en-US" sz="1350"/>
            </a:p>
          </p:txBody>
        </p:sp>
        <p:grpSp>
          <p:nvGrpSpPr>
            <p:cNvPr id="50" name="Group 241"/>
            <p:cNvGrpSpPr/>
            <p:nvPr/>
          </p:nvGrpSpPr>
          <p:grpSpPr bwMode="auto">
            <a:xfrm>
              <a:off x="288" y="2688"/>
              <a:ext cx="1392" cy="1307"/>
              <a:chOff x="384" y="2592"/>
              <a:chExt cx="1392" cy="1307"/>
            </a:xfrm>
          </p:grpSpPr>
          <p:grpSp>
            <p:nvGrpSpPr>
              <p:cNvPr id="51" name="Group 242"/>
              <p:cNvGrpSpPr/>
              <p:nvPr/>
            </p:nvGrpSpPr>
            <p:grpSpPr bwMode="auto">
              <a:xfrm>
                <a:off x="384" y="2592"/>
                <a:ext cx="1392" cy="1056"/>
                <a:chOff x="3936" y="1248"/>
                <a:chExt cx="1392" cy="1056"/>
              </a:xfrm>
            </p:grpSpPr>
            <p:sp>
              <p:nvSpPr>
                <p:cNvPr id="53" name="Line 243"/>
                <p:cNvSpPr>
                  <a:spLocks noChangeShapeType="1"/>
                </p:cNvSpPr>
                <p:nvPr/>
              </p:nvSpPr>
              <p:spPr bwMode="auto">
                <a:xfrm>
                  <a:off x="3936" y="1248"/>
                  <a:ext cx="0" cy="1056"/>
                </a:xfrm>
                <a:prstGeom prst="line">
                  <a:avLst/>
                </a:prstGeom>
                <a:noFill/>
                <a:ln w="28575" cap="flat" algn="ctr">
                  <a:solidFill>
                    <a:srgbClr val="FFFFFF"/>
                  </a:solidFill>
                  <a:prstDash val="solid"/>
                  <a:round/>
                  <a:headEnd type="triangle" w="med" len="med"/>
                  <a:tailEnd type="none" w="med" len="med"/>
                </a:ln>
                <a:extLst>
                  <a:ext uri="{909E8E84-426E-40DD-AFC4-6F175D3DCCD1}">
                    <a14:hiddenFill xmlns:a14="http://schemas.microsoft.com/office/drawing/2010/main">
                      <a:noFill/>
                    </a14:hiddenFill>
                  </a:ext>
                </a:extLst>
              </p:spPr>
              <p:txBody>
                <a:bodyPr/>
                <a:p>
                  <a:endParaRPr lang="zh-CN" altLang="en-US" sz="1350"/>
                </a:p>
              </p:txBody>
            </p:sp>
            <p:sp>
              <p:nvSpPr>
                <p:cNvPr id="54" name="Line 244"/>
                <p:cNvSpPr>
                  <a:spLocks noChangeShapeType="1"/>
                </p:cNvSpPr>
                <p:nvPr/>
              </p:nvSpPr>
              <p:spPr bwMode="auto">
                <a:xfrm>
                  <a:off x="3936" y="2304"/>
                  <a:ext cx="1392" cy="0"/>
                </a:xfrm>
                <a:prstGeom prst="line">
                  <a:avLst/>
                </a:prstGeom>
                <a:noFill/>
                <a:ln w="28575" cap="flat" algn="ctr">
                  <a:solidFill>
                    <a:srgbClr val="FFFFFF"/>
                  </a:solidFill>
                  <a:prstDash val="solid"/>
                  <a:round/>
                  <a:headEnd type="none" w="med" len="med"/>
                  <a:tailEnd type="triangle" w="med" len="med"/>
                </a:ln>
                <a:extLst>
                  <a:ext uri="{909E8E84-426E-40DD-AFC4-6F175D3DCCD1}">
                    <a14:hiddenFill xmlns:a14="http://schemas.microsoft.com/office/drawing/2010/main">
                      <a:noFill/>
                    </a14:hiddenFill>
                  </a:ext>
                </a:extLst>
              </p:spPr>
              <p:txBody>
                <a:bodyPr/>
                <a:p>
                  <a:endParaRPr lang="zh-CN" altLang="en-US" sz="1350"/>
                </a:p>
              </p:txBody>
            </p:sp>
            <p:sp>
              <p:nvSpPr>
                <p:cNvPr id="55" name="Rectangle 245"/>
                <p:cNvSpPr>
                  <a:spLocks noChangeArrowheads="1"/>
                </p:cNvSpPr>
                <p:nvPr/>
              </p:nvSpPr>
              <p:spPr bwMode="auto">
                <a:xfrm>
                  <a:off x="3971" y="1962"/>
                  <a:ext cx="257" cy="29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56" name="Rectangle 246"/>
                <p:cNvSpPr>
                  <a:spLocks noChangeArrowheads="1"/>
                </p:cNvSpPr>
                <p:nvPr/>
              </p:nvSpPr>
              <p:spPr bwMode="auto">
                <a:xfrm>
                  <a:off x="5001" y="1414"/>
                  <a:ext cx="257" cy="29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57" name="Rectangle 247"/>
                <p:cNvSpPr>
                  <a:spLocks noChangeArrowheads="1"/>
                </p:cNvSpPr>
                <p:nvPr/>
              </p:nvSpPr>
              <p:spPr bwMode="auto">
                <a:xfrm>
                  <a:off x="4736" y="1612"/>
                  <a:ext cx="258" cy="29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58" name="Rectangle 248"/>
                <p:cNvSpPr>
                  <a:spLocks noChangeArrowheads="1"/>
                </p:cNvSpPr>
                <p:nvPr/>
              </p:nvSpPr>
              <p:spPr bwMode="auto">
                <a:xfrm>
                  <a:off x="4848" y="1392"/>
                  <a:ext cx="258" cy="29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59" name="Rectangle 249"/>
                <p:cNvSpPr>
                  <a:spLocks noChangeArrowheads="1"/>
                </p:cNvSpPr>
                <p:nvPr/>
              </p:nvSpPr>
              <p:spPr bwMode="auto">
                <a:xfrm>
                  <a:off x="4562" y="1512"/>
                  <a:ext cx="258" cy="29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60" name="Rectangle 250"/>
                <p:cNvSpPr>
                  <a:spLocks noChangeArrowheads="1"/>
                </p:cNvSpPr>
                <p:nvPr/>
              </p:nvSpPr>
              <p:spPr bwMode="auto">
                <a:xfrm>
                  <a:off x="4486" y="1687"/>
                  <a:ext cx="258" cy="29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61" name="Rectangle 251"/>
                <p:cNvSpPr>
                  <a:spLocks noChangeArrowheads="1"/>
                </p:cNvSpPr>
                <p:nvPr/>
              </p:nvSpPr>
              <p:spPr bwMode="auto">
                <a:xfrm>
                  <a:off x="4272" y="1584"/>
                  <a:ext cx="256" cy="29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62" name="Rectangle 252"/>
                <p:cNvSpPr>
                  <a:spLocks noChangeArrowheads="1"/>
                </p:cNvSpPr>
                <p:nvPr/>
              </p:nvSpPr>
              <p:spPr bwMode="auto">
                <a:xfrm>
                  <a:off x="4076" y="1842"/>
                  <a:ext cx="257" cy="29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63" name="Rectangle 253"/>
                <p:cNvSpPr>
                  <a:spLocks noChangeArrowheads="1"/>
                </p:cNvSpPr>
                <p:nvPr/>
              </p:nvSpPr>
              <p:spPr bwMode="auto">
                <a:xfrm>
                  <a:off x="4214" y="1908"/>
                  <a:ext cx="257" cy="29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64" name="Line 254"/>
                <p:cNvSpPr>
                  <a:spLocks noChangeShapeType="1"/>
                </p:cNvSpPr>
                <p:nvPr/>
              </p:nvSpPr>
              <p:spPr bwMode="auto">
                <a:xfrm flipV="1">
                  <a:off x="3936" y="1446"/>
                  <a:ext cx="1245" cy="651"/>
                </a:xfrm>
                <a:prstGeom prst="line">
                  <a:avLst/>
                </a:prstGeom>
                <a:noFill/>
                <a:ln w="19050" cap="flat" algn="ctr">
                  <a:solidFill>
                    <a:srgbClr val="FAFD00"/>
                  </a:solidFill>
                  <a:prstDash val="solid"/>
                  <a:round/>
                  <a:headEnd type="none" w="med" len="med"/>
                  <a:tailEnd type="none" w="med" len="med"/>
                </a:ln>
                <a:extLst>
                  <a:ext uri="{909E8E84-426E-40DD-AFC4-6F175D3DCCD1}">
                    <a14:hiddenFill xmlns:a14="http://schemas.microsoft.com/office/drawing/2010/main">
                      <a:noFill/>
                    </a14:hiddenFill>
                  </a:ext>
                </a:extLst>
              </p:spPr>
              <p:txBody>
                <a:bodyPr/>
                <a:p>
                  <a:endParaRPr lang="zh-CN" altLang="en-US" sz="1350"/>
                </a:p>
              </p:txBody>
            </p:sp>
          </p:grpSp>
          <p:sp>
            <p:nvSpPr>
              <p:cNvPr id="52" name="Rectangle 255"/>
              <p:cNvSpPr>
                <a:spLocks noChangeArrowheads="1"/>
              </p:cNvSpPr>
              <p:nvPr/>
            </p:nvSpPr>
            <p:spPr bwMode="auto">
              <a:xfrm>
                <a:off x="432" y="3648"/>
                <a:ext cx="1200" cy="251"/>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algn="ctr" eaLnBrk="0" hangingPunct="0">
                  <a:spcBef>
                    <a:spcPct val="50000"/>
                  </a:spcBef>
                </a:pPr>
                <a:r>
                  <a:rPr kumimoji="1" lang="zh-CN" altLang="ru-RU" sz="1350" b="1">
                    <a:effectLst>
                      <a:outerShdw blurRad="38100" dist="38100" dir="2700000" algn="tl">
                        <a:srgbClr val="000000"/>
                      </a:outerShdw>
                    </a:effectLst>
                  </a:rPr>
                  <a:t>正线性相关</a:t>
                </a:r>
                <a:endParaRPr kumimoji="1" lang="zh-CN" altLang="ru-RU" sz="1350" b="1">
                  <a:effectLst>
                    <a:outerShdw blurRad="38100" dist="38100" dir="2700000" algn="tl">
                      <a:srgbClr val="000000"/>
                    </a:outerShdw>
                  </a:effectLst>
                </a:endParaRPr>
              </a:p>
            </p:txBody>
          </p:sp>
        </p:grpSp>
      </p:grpSp>
      <p:grpSp>
        <p:nvGrpSpPr>
          <p:cNvPr id="65" name="Group 256"/>
          <p:cNvGrpSpPr/>
          <p:nvPr/>
        </p:nvGrpSpPr>
        <p:grpSpPr bwMode="auto">
          <a:xfrm>
            <a:off x="5744190" y="1991360"/>
            <a:ext cx="2000250" cy="1613297"/>
            <a:chOff x="3744" y="1200"/>
            <a:chExt cx="1680" cy="1355"/>
          </a:xfrm>
        </p:grpSpPr>
        <p:sp>
          <p:nvSpPr>
            <p:cNvPr id="66" name="Rectangle 257"/>
            <p:cNvSpPr>
              <a:spLocks noChangeArrowheads="1"/>
            </p:cNvSpPr>
            <p:nvPr/>
          </p:nvSpPr>
          <p:spPr bwMode="auto">
            <a:xfrm>
              <a:off x="3744" y="1200"/>
              <a:ext cx="1680" cy="1344"/>
            </a:xfrm>
            <a:prstGeom prst="rect">
              <a:avLst/>
            </a:prstGeom>
            <a:solidFill>
              <a:srgbClr val="000000"/>
            </a:solidFill>
            <a:ln>
              <a:noFill/>
            </a:ln>
            <a:effectLst/>
            <a:extLst>
              <a:ext uri="{91240B29-F687-4F45-9708-019B960494DF}">
                <a14:hiddenLine xmlns:a14="http://schemas.microsoft.com/office/drawing/2010/main" w="12700">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p>
              <a:endParaRPr lang="zh-CN" altLang="en-US" sz="1350"/>
            </a:p>
          </p:txBody>
        </p:sp>
        <p:grpSp>
          <p:nvGrpSpPr>
            <p:cNvPr id="67" name="Group 258"/>
            <p:cNvGrpSpPr/>
            <p:nvPr/>
          </p:nvGrpSpPr>
          <p:grpSpPr bwMode="auto">
            <a:xfrm>
              <a:off x="3936" y="1248"/>
              <a:ext cx="1458" cy="1307"/>
              <a:chOff x="3936" y="1248"/>
              <a:chExt cx="1458" cy="1307"/>
            </a:xfrm>
          </p:grpSpPr>
          <p:grpSp>
            <p:nvGrpSpPr>
              <p:cNvPr id="68" name="Group 259"/>
              <p:cNvGrpSpPr/>
              <p:nvPr/>
            </p:nvGrpSpPr>
            <p:grpSpPr bwMode="auto">
              <a:xfrm>
                <a:off x="3936" y="1248"/>
                <a:ext cx="1458" cy="1056"/>
                <a:chOff x="3936" y="1248"/>
                <a:chExt cx="1458" cy="1056"/>
              </a:xfrm>
            </p:grpSpPr>
            <p:sp>
              <p:nvSpPr>
                <p:cNvPr id="70" name="Line 260"/>
                <p:cNvSpPr>
                  <a:spLocks noChangeShapeType="1"/>
                </p:cNvSpPr>
                <p:nvPr/>
              </p:nvSpPr>
              <p:spPr bwMode="auto">
                <a:xfrm>
                  <a:off x="3936" y="1248"/>
                  <a:ext cx="0" cy="1056"/>
                </a:xfrm>
                <a:prstGeom prst="line">
                  <a:avLst/>
                </a:prstGeom>
                <a:noFill/>
                <a:ln w="28575" cap="flat" algn="ctr">
                  <a:solidFill>
                    <a:srgbClr val="FFFFFF"/>
                  </a:solidFill>
                  <a:prstDash val="solid"/>
                  <a:round/>
                  <a:headEnd type="triangle" w="med" len="med"/>
                  <a:tailEnd type="none" w="med" len="med"/>
                </a:ln>
                <a:extLst>
                  <a:ext uri="{909E8E84-426E-40DD-AFC4-6F175D3DCCD1}">
                    <a14:hiddenFill xmlns:a14="http://schemas.microsoft.com/office/drawing/2010/main">
                      <a:noFill/>
                    </a14:hiddenFill>
                  </a:ext>
                </a:extLst>
              </p:spPr>
              <p:txBody>
                <a:bodyPr/>
                <a:p>
                  <a:endParaRPr lang="zh-CN" altLang="en-US" sz="1350"/>
                </a:p>
              </p:txBody>
            </p:sp>
            <p:sp>
              <p:nvSpPr>
                <p:cNvPr id="71" name="Line 261"/>
                <p:cNvSpPr>
                  <a:spLocks noChangeShapeType="1"/>
                </p:cNvSpPr>
                <p:nvPr/>
              </p:nvSpPr>
              <p:spPr bwMode="auto">
                <a:xfrm>
                  <a:off x="3936" y="2304"/>
                  <a:ext cx="1392" cy="0"/>
                </a:xfrm>
                <a:prstGeom prst="line">
                  <a:avLst/>
                </a:prstGeom>
                <a:noFill/>
                <a:ln w="28575" cap="flat" algn="ctr">
                  <a:solidFill>
                    <a:srgbClr val="FFFFFF"/>
                  </a:solidFill>
                  <a:prstDash val="solid"/>
                  <a:round/>
                  <a:headEnd type="none" w="med" len="med"/>
                  <a:tailEnd type="triangle" w="med" len="med"/>
                </a:ln>
                <a:extLst>
                  <a:ext uri="{909E8E84-426E-40DD-AFC4-6F175D3DCCD1}">
                    <a14:hiddenFill xmlns:a14="http://schemas.microsoft.com/office/drawing/2010/main">
                      <a:noFill/>
                    </a14:hiddenFill>
                  </a:ext>
                </a:extLst>
              </p:spPr>
              <p:txBody>
                <a:bodyPr/>
                <a:p>
                  <a:endParaRPr lang="zh-CN" altLang="en-US" sz="1350"/>
                </a:p>
              </p:txBody>
            </p:sp>
            <p:sp>
              <p:nvSpPr>
                <p:cNvPr id="72" name="Rectangle 262"/>
                <p:cNvSpPr>
                  <a:spLocks noChangeArrowheads="1"/>
                </p:cNvSpPr>
                <p:nvPr/>
              </p:nvSpPr>
              <p:spPr bwMode="auto">
                <a:xfrm>
                  <a:off x="3971" y="1962"/>
                  <a:ext cx="257" cy="29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73" name="Rectangle 263"/>
                <p:cNvSpPr>
                  <a:spLocks noChangeArrowheads="1"/>
                </p:cNvSpPr>
                <p:nvPr/>
              </p:nvSpPr>
              <p:spPr bwMode="auto">
                <a:xfrm>
                  <a:off x="4992" y="1632"/>
                  <a:ext cx="257" cy="29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74" name="Rectangle 264"/>
                <p:cNvSpPr>
                  <a:spLocks noChangeArrowheads="1"/>
                </p:cNvSpPr>
                <p:nvPr/>
              </p:nvSpPr>
              <p:spPr bwMode="auto">
                <a:xfrm>
                  <a:off x="4656" y="1344"/>
                  <a:ext cx="258" cy="29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75" name="Rectangle 265"/>
                <p:cNvSpPr>
                  <a:spLocks noChangeArrowheads="1"/>
                </p:cNvSpPr>
                <p:nvPr/>
              </p:nvSpPr>
              <p:spPr bwMode="auto">
                <a:xfrm>
                  <a:off x="4896" y="1392"/>
                  <a:ext cx="258" cy="29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76" name="Rectangle 266"/>
                <p:cNvSpPr>
                  <a:spLocks noChangeArrowheads="1"/>
                </p:cNvSpPr>
                <p:nvPr/>
              </p:nvSpPr>
              <p:spPr bwMode="auto">
                <a:xfrm>
                  <a:off x="4464" y="1296"/>
                  <a:ext cx="258" cy="29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77" name="Rectangle 267"/>
                <p:cNvSpPr>
                  <a:spLocks noChangeArrowheads="1"/>
                </p:cNvSpPr>
                <p:nvPr/>
              </p:nvSpPr>
              <p:spPr bwMode="auto">
                <a:xfrm>
                  <a:off x="4416" y="1440"/>
                  <a:ext cx="258" cy="29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78" name="Rectangle 268"/>
                <p:cNvSpPr>
                  <a:spLocks noChangeArrowheads="1"/>
                </p:cNvSpPr>
                <p:nvPr/>
              </p:nvSpPr>
              <p:spPr bwMode="auto">
                <a:xfrm>
                  <a:off x="4272" y="1584"/>
                  <a:ext cx="256" cy="29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79" name="Rectangle 269"/>
                <p:cNvSpPr>
                  <a:spLocks noChangeArrowheads="1"/>
                </p:cNvSpPr>
                <p:nvPr/>
              </p:nvSpPr>
              <p:spPr bwMode="auto">
                <a:xfrm>
                  <a:off x="4128" y="1872"/>
                  <a:ext cx="257" cy="29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80" name="Rectangle 270"/>
                <p:cNvSpPr>
                  <a:spLocks noChangeArrowheads="1"/>
                </p:cNvSpPr>
                <p:nvPr/>
              </p:nvSpPr>
              <p:spPr bwMode="auto">
                <a:xfrm>
                  <a:off x="4128" y="1680"/>
                  <a:ext cx="257" cy="29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81" name="Freeform 271"/>
                <p:cNvSpPr/>
                <p:nvPr/>
              </p:nvSpPr>
              <p:spPr bwMode="auto">
                <a:xfrm>
                  <a:off x="3984" y="1440"/>
                  <a:ext cx="1248" cy="768"/>
                </a:xfrm>
                <a:custGeom>
                  <a:avLst/>
                  <a:gdLst>
                    <a:gd name="T0" fmla="*/ 0 w 1488"/>
                    <a:gd name="T1" fmla="*/ 728 h 728"/>
                    <a:gd name="T2" fmla="*/ 192 w 1488"/>
                    <a:gd name="T3" fmla="*/ 536 h 728"/>
                    <a:gd name="T4" fmla="*/ 384 w 1488"/>
                    <a:gd name="T5" fmla="*/ 296 h 728"/>
                    <a:gd name="T6" fmla="*/ 528 w 1488"/>
                    <a:gd name="T7" fmla="*/ 104 h 728"/>
                    <a:gd name="T8" fmla="*/ 720 w 1488"/>
                    <a:gd name="T9" fmla="*/ 8 h 728"/>
                    <a:gd name="T10" fmla="*/ 1056 w 1488"/>
                    <a:gd name="T11" fmla="*/ 56 h 728"/>
                    <a:gd name="T12" fmla="*/ 1488 w 1488"/>
                    <a:gd name="T13" fmla="*/ 344 h 728"/>
                  </a:gdLst>
                  <a:ahLst/>
                  <a:cxnLst>
                    <a:cxn ang="0">
                      <a:pos x="T0" y="T1"/>
                    </a:cxn>
                    <a:cxn ang="0">
                      <a:pos x="T2" y="T3"/>
                    </a:cxn>
                    <a:cxn ang="0">
                      <a:pos x="T4" y="T5"/>
                    </a:cxn>
                    <a:cxn ang="0">
                      <a:pos x="T6" y="T7"/>
                    </a:cxn>
                    <a:cxn ang="0">
                      <a:pos x="T8" y="T9"/>
                    </a:cxn>
                    <a:cxn ang="0">
                      <a:pos x="T10" y="T11"/>
                    </a:cxn>
                    <a:cxn ang="0">
                      <a:pos x="T12" y="T13"/>
                    </a:cxn>
                  </a:cxnLst>
                  <a:rect l="0" t="0" r="r" b="b"/>
                  <a:pathLst>
                    <a:path w="1488" h="728">
                      <a:moveTo>
                        <a:pt x="0" y="728"/>
                      </a:moveTo>
                      <a:cubicBezTo>
                        <a:pt x="64" y="668"/>
                        <a:pt x="128" y="608"/>
                        <a:pt x="192" y="536"/>
                      </a:cubicBezTo>
                      <a:cubicBezTo>
                        <a:pt x="256" y="464"/>
                        <a:pt x="328" y="368"/>
                        <a:pt x="384" y="296"/>
                      </a:cubicBezTo>
                      <a:cubicBezTo>
                        <a:pt x="440" y="224"/>
                        <a:pt x="472" y="152"/>
                        <a:pt x="528" y="104"/>
                      </a:cubicBezTo>
                      <a:cubicBezTo>
                        <a:pt x="584" y="56"/>
                        <a:pt x="632" y="16"/>
                        <a:pt x="720" y="8"/>
                      </a:cubicBezTo>
                      <a:cubicBezTo>
                        <a:pt x="808" y="0"/>
                        <a:pt x="928" y="0"/>
                        <a:pt x="1056" y="56"/>
                      </a:cubicBezTo>
                      <a:cubicBezTo>
                        <a:pt x="1184" y="112"/>
                        <a:pt x="1336" y="228"/>
                        <a:pt x="1488" y="344"/>
                      </a:cubicBezTo>
                    </a:path>
                  </a:pathLst>
                </a:custGeom>
                <a:noFill/>
                <a:ln w="28575" cap="flat" algn="ctr">
                  <a:solidFill>
                    <a:srgbClr val="FAFD00"/>
                  </a:solidFill>
                  <a:prstDash val="solid"/>
                  <a:round/>
                  <a:headEnd type="none" w="med" len="med"/>
                  <a:tailEnd type="none" w="med" len="med"/>
                </a:ln>
                <a:effectLst>
                  <a:outerShdw dist="12700" algn="ctr" rotWithShape="0">
                    <a:schemeClr val="bg2"/>
                  </a:outerShdw>
                </a:effectLst>
                <a:extLst>
                  <a:ext uri="{909E8E84-426E-40DD-AFC4-6F175D3DCCD1}">
                    <a14:hiddenFill xmlns:a14="http://schemas.microsoft.com/office/drawing/2010/main">
                      <a:solidFill>
                        <a:schemeClr val="accent1"/>
                      </a:solidFill>
                    </a14:hiddenFill>
                  </a:ext>
                </a:extLst>
              </p:spPr>
              <p:txBody>
                <a:bodyPr/>
                <a:p>
                  <a:endParaRPr lang="zh-CN" altLang="en-US" sz="1350"/>
                </a:p>
              </p:txBody>
            </p:sp>
            <p:sp>
              <p:nvSpPr>
                <p:cNvPr id="82" name="Rectangle 272"/>
                <p:cNvSpPr>
                  <a:spLocks noChangeArrowheads="1"/>
                </p:cNvSpPr>
                <p:nvPr/>
              </p:nvSpPr>
              <p:spPr bwMode="auto">
                <a:xfrm>
                  <a:off x="4848" y="1488"/>
                  <a:ext cx="258" cy="29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83" name="Rectangle 273"/>
                <p:cNvSpPr>
                  <a:spLocks noChangeArrowheads="1"/>
                </p:cNvSpPr>
                <p:nvPr/>
              </p:nvSpPr>
              <p:spPr bwMode="auto">
                <a:xfrm>
                  <a:off x="5136" y="1632"/>
                  <a:ext cx="258" cy="29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84" name="Rectangle 274"/>
                <p:cNvSpPr>
                  <a:spLocks noChangeArrowheads="1"/>
                </p:cNvSpPr>
                <p:nvPr/>
              </p:nvSpPr>
              <p:spPr bwMode="auto">
                <a:xfrm>
                  <a:off x="4224" y="1440"/>
                  <a:ext cx="258" cy="29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grpSp>
          <p:sp>
            <p:nvSpPr>
              <p:cNvPr id="69" name="Rectangle 275"/>
              <p:cNvSpPr>
                <a:spLocks noChangeArrowheads="1"/>
              </p:cNvSpPr>
              <p:nvPr/>
            </p:nvSpPr>
            <p:spPr bwMode="auto">
              <a:xfrm>
                <a:off x="4032" y="2304"/>
                <a:ext cx="1200" cy="251"/>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algn="ctr" eaLnBrk="0" hangingPunct="0">
                  <a:spcBef>
                    <a:spcPct val="50000"/>
                  </a:spcBef>
                </a:pPr>
                <a:r>
                  <a:rPr kumimoji="1" lang="zh-CN" altLang="ru-RU" sz="1350" b="1">
                    <a:effectLst>
                      <a:outerShdw blurRad="38100" dist="38100" dir="2700000" algn="tl">
                        <a:srgbClr val="000000"/>
                      </a:outerShdw>
                    </a:effectLst>
                  </a:rPr>
                  <a:t>非线性相关</a:t>
                </a:r>
                <a:endParaRPr kumimoji="1" lang="zh-CN" altLang="ru-RU" sz="1350" b="1">
                  <a:effectLst>
                    <a:outerShdw blurRad="38100" dist="38100" dir="2700000" algn="tl">
                      <a:srgbClr val="000000"/>
                    </a:outerShdw>
                  </a:effectLst>
                </a:endParaRPr>
              </a:p>
            </p:txBody>
          </p:sp>
        </p:grpSp>
      </p:grpSp>
      <p:grpSp>
        <p:nvGrpSpPr>
          <p:cNvPr id="85" name="Group 276"/>
          <p:cNvGrpSpPr/>
          <p:nvPr/>
        </p:nvGrpSpPr>
        <p:grpSpPr bwMode="auto">
          <a:xfrm>
            <a:off x="3629640" y="1991360"/>
            <a:ext cx="2000250" cy="1613297"/>
            <a:chOff x="1968" y="1200"/>
            <a:chExt cx="1680" cy="1355"/>
          </a:xfrm>
        </p:grpSpPr>
        <p:sp>
          <p:nvSpPr>
            <p:cNvPr id="86" name="Rectangle 277"/>
            <p:cNvSpPr>
              <a:spLocks noChangeArrowheads="1"/>
            </p:cNvSpPr>
            <p:nvPr/>
          </p:nvSpPr>
          <p:spPr bwMode="auto">
            <a:xfrm>
              <a:off x="1968" y="1200"/>
              <a:ext cx="1680" cy="1344"/>
            </a:xfrm>
            <a:prstGeom prst="rect">
              <a:avLst/>
            </a:prstGeom>
            <a:solidFill>
              <a:srgbClr val="000000"/>
            </a:solidFill>
            <a:ln>
              <a:noFill/>
            </a:ln>
            <a:effectLst/>
            <a:extLst>
              <a:ext uri="{91240B29-F687-4F45-9708-019B960494DF}">
                <a14:hiddenLine xmlns:a14="http://schemas.microsoft.com/office/drawing/2010/main" w="12700">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p>
              <a:endParaRPr lang="zh-CN" altLang="en-US" sz="1350"/>
            </a:p>
          </p:txBody>
        </p:sp>
        <p:grpSp>
          <p:nvGrpSpPr>
            <p:cNvPr id="87" name="Group 278"/>
            <p:cNvGrpSpPr/>
            <p:nvPr/>
          </p:nvGrpSpPr>
          <p:grpSpPr bwMode="auto">
            <a:xfrm>
              <a:off x="2160" y="1248"/>
              <a:ext cx="1392" cy="1307"/>
              <a:chOff x="2160" y="1200"/>
              <a:chExt cx="1392" cy="1307"/>
            </a:xfrm>
          </p:grpSpPr>
          <p:grpSp>
            <p:nvGrpSpPr>
              <p:cNvPr id="88" name="Group 279"/>
              <p:cNvGrpSpPr/>
              <p:nvPr/>
            </p:nvGrpSpPr>
            <p:grpSpPr bwMode="auto">
              <a:xfrm>
                <a:off x="2160" y="1200"/>
                <a:ext cx="1392" cy="1058"/>
                <a:chOff x="2160" y="1200"/>
                <a:chExt cx="1392" cy="1058"/>
              </a:xfrm>
            </p:grpSpPr>
            <p:sp>
              <p:nvSpPr>
                <p:cNvPr id="90" name="Line 280"/>
                <p:cNvSpPr>
                  <a:spLocks noChangeShapeType="1"/>
                </p:cNvSpPr>
                <p:nvPr/>
              </p:nvSpPr>
              <p:spPr bwMode="auto">
                <a:xfrm>
                  <a:off x="2160" y="1200"/>
                  <a:ext cx="0" cy="1056"/>
                </a:xfrm>
                <a:prstGeom prst="line">
                  <a:avLst/>
                </a:prstGeom>
                <a:noFill/>
                <a:ln w="28575" cap="flat" algn="ctr">
                  <a:solidFill>
                    <a:srgbClr val="FFFFFF"/>
                  </a:solidFill>
                  <a:prstDash val="solid"/>
                  <a:round/>
                  <a:headEnd type="triangle" w="med" len="med"/>
                  <a:tailEnd type="none" w="med" len="med"/>
                </a:ln>
                <a:extLst>
                  <a:ext uri="{909E8E84-426E-40DD-AFC4-6F175D3DCCD1}">
                    <a14:hiddenFill xmlns:a14="http://schemas.microsoft.com/office/drawing/2010/main">
                      <a:noFill/>
                    </a14:hiddenFill>
                  </a:ext>
                </a:extLst>
              </p:spPr>
              <p:txBody>
                <a:bodyPr/>
                <a:p>
                  <a:endParaRPr lang="zh-CN" altLang="en-US" sz="1350"/>
                </a:p>
              </p:txBody>
            </p:sp>
            <p:sp>
              <p:nvSpPr>
                <p:cNvPr id="91" name="Line 281"/>
                <p:cNvSpPr>
                  <a:spLocks noChangeShapeType="1"/>
                </p:cNvSpPr>
                <p:nvPr/>
              </p:nvSpPr>
              <p:spPr bwMode="auto">
                <a:xfrm>
                  <a:off x="2160" y="2256"/>
                  <a:ext cx="1392" cy="0"/>
                </a:xfrm>
                <a:prstGeom prst="line">
                  <a:avLst/>
                </a:prstGeom>
                <a:noFill/>
                <a:ln w="28575" cap="flat" algn="ctr">
                  <a:solidFill>
                    <a:srgbClr val="FFFFFF"/>
                  </a:solidFill>
                  <a:prstDash val="solid"/>
                  <a:round/>
                  <a:headEnd type="none" w="med" len="med"/>
                  <a:tailEnd type="triangle" w="med" len="med"/>
                </a:ln>
                <a:extLst>
                  <a:ext uri="{909E8E84-426E-40DD-AFC4-6F175D3DCCD1}">
                    <a14:hiddenFill xmlns:a14="http://schemas.microsoft.com/office/drawing/2010/main">
                      <a:noFill/>
                    </a14:hiddenFill>
                  </a:ext>
                </a:extLst>
              </p:spPr>
              <p:txBody>
                <a:bodyPr/>
                <a:p>
                  <a:endParaRPr lang="zh-CN" altLang="en-US" sz="1350"/>
                </a:p>
              </p:txBody>
            </p:sp>
            <p:sp>
              <p:nvSpPr>
                <p:cNvPr id="92" name="Rectangle 282"/>
                <p:cNvSpPr>
                  <a:spLocks noChangeArrowheads="1"/>
                </p:cNvSpPr>
                <p:nvPr/>
              </p:nvSpPr>
              <p:spPr bwMode="auto">
                <a:xfrm>
                  <a:off x="3168" y="1968"/>
                  <a:ext cx="257" cy="29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93" name="Rectangle 283"/>
                <p:cNvSpPr>
                  <a:spLocks noChangeArrowheads="1"/>
                </p:cNvSpPr>
                <p:nvPr/>
              </p:nvSpPr>
              <p:spPr bwMode="auto">
                <a:xfrm>
                  <a:off x="2880" y="1776"/>
                  <a:ext cx="258" cy="29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94" name="Rectangle 284"/>
                <p:cNvSpPr>
                  <a:spLocks noChangeArrowheads="1"/>
                </p:cNvSpPr>
                <p:nvPr/>
              </p:nvSpPr>
              <p:spPr bwMode="auto">
                <a:xfrm>
                  <a:off x="3024" y="1872"/>
                  <a:ext cx="258" cy="29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95" name="Rectangle 285"/>
                <p:cNvSpPr>
                  <a:spLocks noChangeArrowheads="1"/>
                </p:cNvSpPr>
                <p:nvPr/>
              </p:nvSpPr>
              <p:spPr bwMode="auto">
                <a:xfrm>
                  <a:off x="2736" y="1680"/>
                  <a:ext cx="258" cy="29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96" name="Rectangle 286"/>
                <p:cNvSpPr>
                  <a:spLocks noChangeArrowheads="1"/>
                </p:cNvSpPr>
                <p:nvPr/>
              </p:nvSpPr>
              <p:spPr bwMode="auto">
                <a:xfrm>
                  <a:off x="2304" y="1392"/>
                  <a:ext cx="256" cy="29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97" name="Rectangle 287"/>
                <p:cNvSpPr>
                  <a:spLocks noChangeArrowheads="1"/>
                </p:cNvSpPr>
                <p:nvPr/>
              </p:nvSpPr>
              <p:spPr bwMode="auto">
                <a:xfrm>
                  <a:off x="2592" y="1584"/>
                  <a:ext cx="257" cy="29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98" name="Rectangle 288"/>
                <p:cNvSpPr>
                  <a:spLocks noChangeArrowheads="1"/>
                </p:cNvSpPr>
                <p:nvPr/>
              </p:nvSpPr>
              <p:spPr bwMode="auto">
                <a:xfrm>
                  <a:off x="2448" y="1488"/>
                  <a:ext cx="257" cy="29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99" name="Line 289"/>
                <p:cNvSpPr>
                  <a:spLocks noChangeShapeType="1"/>
                </p:cNvSpPr>
                <p:nvPr/>
              </p:nvSpPr>
              <p:spPr bwMode="auto">
                <a:xfrm>
                  <a:off x="2256" y="1440"/>
                  <a:ext cx="1152" cy="720"/>
                </a:xfrm>
                <a:prstGeom prst="line">
                  <a:avLst/>
                </a:prstGeom>
                <a:noFill/>
                <a:ln w="28575" cap="flat" algn="ctr">
                  <a:solidFill>
                    <a:srgbClr val="FAFD00"/>
                  </a:solidFill>
                  <a:prstDash val="solid"/>
                  <a:round/>
                  <a:headEnd type="none" w="med" len="med"/>
                  <a:tailEnd type="none" w="med" len="med"/>
                </a:ln>
                <a:extLst>
                  <a:ext uri="{909E8E84-426E-40DD-AFC4-6F175D3DCCD1}">
                    <a14:hiddenFill xmlns:a14="http://schemas.microsoft.com/office/drawing/2010/main">
                      <a:noFill/>
                    </a14:hiddenFill>
                  </a:ext>
                </a:extLst>
              </p:spPr>
              <p:txBody>
                <a:bodyPr/>
                <a:p>
                  <a:endParaRPr lang="zh-CN" altLang="en-US" sz="1350"/>
                </a:p>
              </p:txBody>
            </p:sp>
          </p:grpSp>
          <p:sp>
            <p:nvSpPr>
              <p:cNvPr id="89" name="Rectangle 290"/>
              <p:cNvSpPr>
                <a:spLocks noChangeArrowheads="1"/>
              </p:cNvSpPr>
              <p:nvPr/>
            </p:nvSpPr>
            <p:spPr bwMode="auto">
              <a:xfrm>
                <a:off x="2256" y="2256"/>
                <a:ext cx="1200" cy="251"/>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algn="ctr" eaLnBrk="0" hangingPunct="0">
                  <a:spcBef>
                    <a:spcPct val="50000"/>
                  </a:spcBef>
                </a:pPr>
                <a:r>
                  <a:rPr kumimoji="1" lang="zh-CN" altLang="ru-RU" sz="1350" b="1">
                    <a:effectLst>
                      <a:outerShdw blurRad="38100" dist="38100" dir="2700000" algn="tl">
                        <a:srgbClr val="000000"/>
                      </a:outerShdw>
                    </a:effectLst>
                  </a:rPr>
                  <a:t>完全负线性相关</a:t>
                </a:r>
                <a:endParaRPr kumimoji="1" lang="zh-CN" altLang="ru-RU" sz="1350" b="1">
                  <a:effectLst>
                    <a:outerShdw blurRad="38100" dist="38100" dir="2700000" algn="tl">
                      <a:srgbClr val="000000"/>
                    </a:outerShdw>
                  </a:effectLst>
                </a:endParaRPr>
              </a:p>
            </p:txBody>
          </p:sp>
        </p:grpSp>
      </p:grpSp>
      <p:grpSp>
        <p:nvGrpSpPr>
          <p:cNvPr id="100" name="Group 291"/>
          <p:cNvGrpSpPr/>
          <p:nvPr/>
        </p:nvGrpSpPr>
        <p:grpSpPr bwMode="auto">
          <a:xfrm>
            <a:off x="1457940" y="1991360"/>
            <a:ext cx="2000250" cy="1613297"/>
            <a:chOff x="144" y="1200"/>
            <a:chExt cx="1680" cy="1355"/>
          </a:xfrm>
        </p:grpSpPr>
        <p:sp>
          <p:nvSpPr>
            <p:cNvPr id="101" name="Rectangle 292"/>
            <p:cNvSpPr>
              <a:spLocks noChangeArrowheads="1"/>
            </p:cNvSpPr>
            <p:nvPr/>
          </p:nvSpPr>
          <p:spPr bwMode="auto">
            <a:xfrm>
              <a:off x="144" y="1200"/>
              <a:ext cx="1680" cy="1344"/>
            </a:xfrm>
            <a:prstGeom prst="rect">
              <a:avLst/>
            </a:prstGeom>
            <a:solidFill>
              <a:srgbClr val="000000"/>
            </a:solidFill>
            <a:ln>
              <a:noFill/>
            </a:ln>
            <a:effectLst/>
            <a:extLst>
              <a:ext uri="{91240B29-F687-4F45-9708-019B960494DF}">
                <a14:hiddenLine xmlns:a14="http://schemas.microsoft.com/office/drawing/2010/main" w="12700">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p>
              <a:endParaRPr lang="zh-CN" altLang="en-US" sz="1350"/>
            </a:p>
          </p:txBody>
        </p:sp>
        <p:grpSp>
          <p:nvGrpSpPr>
            <p:cNvPr id="102" name="Group 293"/>
            <p:cNvGrpSpPr/>
            <p:nvPr/>
          </p:nvGrpSpPr>
          <p:grpSpPr bwMode="auto">
            <a:xfrm>
              <a:off x="288" y="1248"/>
              <a:ext cx="1392" cy="1307"/>
              <a:chOff x="384" y="1152"/>
              <a:chExt cx="1392" cy="1307"/>
            </a:xfrm>
          </p:grpSpPr>
          <p:sp>
            <p:nvSpPr>
              <p:cNvPr id="103" name="Rectangle 294"/>
              <p:cNvSpPr>
                <a:spLocks noChangeArrowheads="1"/>
              </p:cNvSpPr>
              <p:nvPr/>
            </p:nvSpPr>
            <p:spPr bwMode="auto">
              <a:xfrm>
                <a:off x="480" y="2208"/>
                <a:ext cx="1200" cy="251"/>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algn="ctr" eaLnBrk="0" hangingPunct="0">
                  <a:spcBef>
                    <a:spcPct val="50000"/>
                  </a:spcBef>
                </a:pPr>
                <a:r>
                  <a:rPr kumimoji="1" lang="zh-CN" altLang="ru-RU" sz="1350" b="1">
                    <a:effectLst>
                      <a:outerShdw blurRad="38100" dist="38100" dir="2700000" algn="tl">
                        <a:srgbClr val="000000"/>
                      </a:outerShdw>
                    </a:effectLst>
                  </a:rPr>
                  <a:t>完全正线性相关</a:t>
                </a:r>
                <a:endParaRPr kumimoji="1" lang="zh-CN" altLang="ru-RU" sz="1350" b="1">
                  <a:effectLst>
                    <a:outerShdw blurRad="38100" dist="38100" dir="2700000" algn="tl">
                      <a:srgbClr val="000000"/>
                    </a:outerShdw>
                  </a:effectLst>
                </a:endParaRPr>
              </a:p>
            </p:txBody>
          </p:sp>
          <p:grpSp>
            <p:nvGrpSpPr>
              <p:cNvPr id="104" name="Group 295"/>
              <p:cNvGrpSpPr/>
              <p:nvPr/>
            </p:nvGrpSpPr>
            <p:grpSpPr bwMode="auto">
              <a:xfrm>
                <a:off x="384" y="1152"/>
                <a:ext cx="1392" cy="1056"/>
                <a:chOff x="384" y="1152"/>
                <a:chExt cx="1392" cy="1056"/>
              </a:xfrm>
            </p:grpSpPr>
            <p:sp>
              <p:nvSpPr>
                <p:cNvPr id="105" name="Line 296"/>
                <p:cNvSpPr>
                  <a:spLocks noChangeShapeType="1"/>
                </p:cNvSpPr>
                <p:nvPr/>
              </p:nvSpPr>
              <p:spPr bwMode="auto">
                <a:xfrm>
                  <a:off x="384" y="1152"/>
                  <a:ext cx="0" cy="1056"/>
                </a:xfrm>
                <a:prstGeom prst="line">
                  <a:avLst/>
                </a:prstGeom>
                <a:noFill/>
                <a:ln w="28575" cap="flat" algn="ctr">
                  <a:solidFill>
                    <a:srgbClr val="FFFFFF"/>
                  </a:solidFill>
                  <a:prstDash val="solid"/>
                  <a:round/>
                  <a:headEnd type="triangle" w="med" len="med"/>
                  <a:tailEnd type="none" w="med" len="med"/>
                </a:ln>
                <a:extLst>
                  <a:ext uri="{909E8E84-426E-40DD-AFC4-6F175D3DCCD1}">
                    <a14:hiddenFill xmlns:a14="http://schemas.microsoft.com/office/drawing/2010/main">
                      <a:noFill/>
                    </a14:hiddenFill>
                  </a:ext>
                </a:extLst>
              </p:spPr>
              <p:txBody>
                <a:bodyPr/>
                <a:p>
                  <a:endParaRPr lang="zh-CN" altLang="en-US" sz="1350"/>
                </a:p>
              </p:txBody>
            </p:sp>
            <p:sp>
              <p:nvSpPr>
                <p:cNvPr id="106" name="Line 297"/>
                <p:cNvSpPr>
                  <a:spLocks noChangeShapeType="1"/>
                </p:cNvSpPr>
                <p:nvPr/>
              </p:nvSpPr>
              <p:spPr bwMode="auto">
                <a:xfrm>
                  <a:off x="384" y="2208"/>
                  <a:ext cx="1392" cy="0"/>
                </a:xfrm>
                <a:prstGeom prst="line">
                  <a:avLst/>
                </a:prstGeom>
                <a:noFill/>
                <a:ln w="28575" cap="flat" algn="ctr">
                  <a:solidFill>
                    <a:srgbClr val="FFFFFF"/>
                  </a:solidFill>
                  <a:prstDash val="solid"/>
                  <a:round/>
                  <a:headEnd type="none" w="med" len="med"/>
                  <a:tailEnd type="triangle" w="med" len="med"/>
                </a:ln>
                <a:extLst>
                  <a:ext uri="{909E8E84-426E-40DD-AFC4-6F175D3DCCD1}">
                    <a14:hiddenFill xmlns:a14="http://schemas.microsoft.com/office/drawing/2010/main">
                      <a:noFill/>
                    </a14:hiddenFill>
                  </a:ext>
                </a:extLst>
              </p:spPr>
              <p:txBody>
                <a:bodyPr/>
                <a:p>
                  <a:endParaRPr lang="zh-CN" altLang="en-US" sz="1350"/>
                </a:p>
              </p:txBody>
            </p:sp>
            <p:sp>
              <p:nvSpPr>
                <p:cNvPr id="107" name="Rectangle 298"/>
                <p:cNvSpPr>
                  <a:spLocks noChangeArrowheads="1"/>
                </p:cNvSpPr>
                <p:nvPr/>
              </p:nvSpPr>
              <p:spPr bwMode="auto">
                <a:xfrm>
                  <a:off x="419" y="1866"/>
                  <a:ext cx="257" cy="29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108" name="Rectangle 299"/>
                <p:cNvSpPr>
                  <a:spLocks noChangeArrowheads="1"/>
                </p:cNvSpPr>
                <p:nvPr/>
              </p:nvSpPr>
              <p:spPr bwMode="auto">
                <a:xfrm>
                  <a:off x="1449" y="1318"/>
                  <a:ext cx="257" cy="29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grpSp>
              <p:nvGrpSpPr>
                <p:cNvPr id="109" name="Group 300"/>
                <p:cNvGrpSpPr/>
                <p:nvPr/>
              </p:nvGrpSpPr>
              <p:grpSpPr bwMode="auto">
                <a:xfrm>
                  <a:off x="548" y="1386"/>
                  <a:ext cx="1029" cy="700"/>
                  <a:chOff x="3744" y="2544"/>
                  <a:chExt cx="1152" cy="981"/>
                </a:xfrm>
              </p:grpSpPr>
              <p:sp>
                <p:nvSpPr>
                  <p:cNvPr id="111" name="Rectangle 301"/>
                  <p:cNvSpPr>
                    <a:spLocks noChangeArrowheads="1"/>
                  </p:cNvSpPr>
                  <p:nvPr/>
                </p:nvSpPr>
                <p:spPr bwMode="auto">
                  <a:xfrm>
                    <a:off x="4464" y="2639"/>
                    <a:ext cx="288" cy="406"/>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112" name="Rectangle 302"/>
                  <p:cNvSpPr>
                    <a:spLocks noChangeArrowheads="1"/>
                  </p:cNvSpPr>
                  <p:nvPr/>
                </p:nvSpPr>
                <p:spPr bwMode="auto">
                  <a:xfrm>
                    <a:off x="4608" y="2544"/>
                    <a:ext cx="288" cy="406"/>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113" name="Rectangle 303"/>
                  <p:cNvSpPr>
                    <a:spLocks noChangeArrowheads="1"/>
                  </p:cNvSpPr>
                  <p:nvPr/>
                </p:nvSpPr>
                <p:spPr bwMode="auto">
                  <a:xfrm>
                    <a:off x="4320" y="2737"/>
                    <a:ext cx="288" cy="406"/>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114" name="Rectangle 304"/>
                  <p:cNvSpPr>
                    <a:spLocks noChangeArrowheads="1"/>
                  </p:cNvSpPr>
                  <p:nvPr/>
                </p:nvSpPr>
                <p:spPr bwMode="auto">
                  <a:xfrm>
                    <a:off x="4176" y="2832"/>
                    <a:ext cx="288" cy="406"/>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115" name="Rectangle 305"/>
                  <p:cNvSpPr>
                    <a:spLocks noChangeArrowheads="1"/>
                  </p:cNvSpPr>
                  <p:nvPr/>
                </p:nvSpPr>
                <p:spPr bwMode="auto">
                  <a:xfrm>
                    <a:off x="4033" y="2928"/>
                    <a:ext cx="287" cy="406"/>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116" name="Rectangle 306"/>
                  <p:cNvSpPr>
                    <a:spLocks noChangeArrowheads="1"/>
                  </p:cNvSpPr>
                  <p:nvPr/>
                </p:nvSpPr>
                <p:spPr bwMode="auto">
                  <a:xfrm>
                    <a:off x="3744" y="3119"/>
                    <a:ext cx="289" cy="406"/>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sp>
                <p:nvSpPr>
                  <p:cNvPr id="117" name="Rectangle 307"/>
                  <p:cNvSpPr>
                    <a:spLocks noChangeArrowheads="1"/>
                  </p:cNvSpPr>
                  <p:nvPr/>
                </p:nvSpPr>
                <p:spPr bwMode="auto">
                  <a:xfrm>
                    <a:off x="3888" y="3024"/>
                    <a:ext cx="288" cy="406"/>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Lst>
                </p:spPr>
                <p:txBody>
                  <a:bodyPr>
                    <a:spAutoFit/>
                  </a:bodyPr>
                  <a:p>
                    <a:pPr eaLnBrk="0" hangingPunct="0">
                      <a:spcBef>
                        <a:spcPct val="50000"/>
                      </a:spcBef>
                    </a:pPr>
                    <a:r>
                      <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rPr>
                      <a:t></a:t>
                    </a:r>
                    <a:endParaRPr kumimoji="1" lang="ru-RU" altLang="zh-CN" sz="1650">
                      <a:solidFill>
                        <a:schemeClr val="hlink"/>
                      </a:solidFill>
                      <a:effectLst>
                        <a:outerShdw blurRad="38100" dist="38100" dir="2700000" algn="tl">
                          <a:srgbClr val="000000"/>
                        </a:outerShdw>
                      </a:effectLst>
                      <a:latin typeface="Times New Roman" panose="02020603050405020304" pitchFamily="18" charset="0"/>
                      <a:sym typeface="Wingdings 2" panose="05020102010507070707" pitchFamily="18" charset="2"/>
                    </a:endParaRPr>
                  </a:p>
                </p:txBody>
              </p:sp>
            </p:grpSp>
            <p:sp>
              <p:nvSpPr>
                <p:cNvPr id="110" name="Line 308"/>
                <p:cNvSpPr>
                  <a:spLocks noChangeShapeType="1"/>
                </p:cNvSpPr>
                <p:nvPr/>
              </p:nvSpPr>
              <p:spPr bwMode="auto">
                <a:xfrm flipV="1">
                  <a:off x="432" y="1392"/>
                  <a:ext cx="1245" cy="651"/>
                </a:xfrm>
                <a:prstGeom prst="line">
                  <a:avLst/>
                </a:prstGeom>
                <a:noFill/>
                <a:ln w="19050" cap="flat" algn="ctr">
                  <a:solidFill>
                    <a:srgbClr val="FAFD00"/>
                  </a:solidFill>
                  <a:prstDash val="solid"/>
                  <a:round/>
                  <a:headEnd type="none" w="med" len="med"/>
                  <a:tailEnd type="none" w="med" len="med"/>
                </a:ln>
                <a:extLst>
                  <a:ext uri="{909E8E84-426E-40DD-AFC4-6F175D3DCCD1}">
                    <a14:hiddenFill xmlns:a14="http://schemas.microsoft.com/office/drawing/2010/main">
                      <a:noFill/>
                    </a14:hiddenFill>
                  </a:ext>
                </a:extLst>
              </p:spPr>
              <p:txBody>
                <a:bodyPr/>
                <a:p>
                  <a:endParaRPr lang="zh-CN" altLang="en-US" sz="1350"/>
                </a:p>
              </p:txBody>
            </p:sp>
          </p:grpSp>
        </p:grpSp>
      </p:grpSp>
    </p:spTree>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sym typeface="+mn-ea"/>
              </a:rPr>
              <a:t>回归</a:t>
            </a:r>
            <a:r>
              <a:rPr lang="zh-CN" altLang="en-US" sz="2000">
                <a:sym typeface="+mn-ea"/>
              </a:rPr>
              <a:t>分析</a:t>
            </a:r>
            <a:endParaRPr lang="zh-CN" altLang="en-US" sz="2000">
              <a:sym typeface="+mn-ea"/>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10.7 </a:t>
            </a:r>
            <a:r>
              <a:rPr lang="zh-CN" altLang="en-US" sz="2100" b="1" spc="225" dirty="0" smtClean="0">
                <a:solidFill>
                  <a:prstClr val="white"/>
                </a:solidFill>
              </a:rPr>
              <a:t>线性</a:t>
            </a:r>
            <a:r>
              <a:rPr lang="zh-CN" altLang="en-US" sz="2100" b="1" spc="225" dirty="0" smtClean="0">
                <a:solidFill>
                  <a:prstClr val="white"/>
                </a:solidFill>
              </a:rPr>
              <a:t>回归</a:t>
            </a:r>
            <a:endParaRPr lang="zh-CN" altLang="en-US" sz="2100" b="1" spc="225" dirty="0" smtClean="0">
              <a:solidFill>
                <a:prstClr val="white"/>
              </a:solidFill>
            </a:endParaRPr>
          </a:p>
        </p:txBody>
      </p:sp>
      <p:sp>
        <p:nvSpPr>
          <p:cNvPr id="118" name="Rectangle 196"/>
          <p:cNvSpPr txBox="1">
            <a:spLocks noChangeArrowheads="1"/>
          </p:cNvSpPr>
          <p:nvPr/>
        </p:nvSpPr>
        <p:spPr>
          <a:xfrm>
            <a:off x="808496" y="1904709"/>
            <a:ext cx="7850166" cy="184822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pPr>
            <a:r>
              <a:rPr lang="en-US" altLang="zh-CN" sz="2100" smtClean="0">
                <a:solidFill>
                  <a:schemeClr val="tx1"/>
                </a:solidFill>
                <a:latin typeface="Times New Roman" panose="02020603050405020304" pitchFamily="18" charset="0"/>
              </a:rPr>
              <a:t>       </a:t>
            </a:r>
            <a:r>
              <a:rPr lang="zh-CN" altLang="ru-RU" sz="2100" smtClean="0">
                <a:solidFill>
                  <a:schemeClr val="tx1"/>
                </a:solidFill>
                <a:latin typeface="Times New Roman" panose="02020603050405020304" pitchFamily="18" charset="0"/>
              </a:rPr>
              <a:t>根据相关关系的具体形态</a:t>
            </a:r>
            <a:r>
              <a:rPr lang="ru-RU" altLang="zh-CN" sz="2100" smtClean="0">
                <a:solidFill>
                  <a:schemeClr val="tx1"/>
                </a:solidFill>
                <a:latin typeface="Times New Roman" panose="02020603050405020304" pitchFamily="18" charset="0"/>
              </a:rPr>
              <a:t>,</a:t>
            </a:r>
            <a:r>
              <a:rPr lang="zh-CN" altLang="ru-RU" sz="2100" smtClean="0">
                <a:solidFill>
                  <a:schemeClr val="tx1"/>
                </a:solidFill>
                <a:latin typeface="Times New Roman" panose="02020603050405020304" pitchFamily="18" charset="0"/>
              </a:rPr>
              <a:t>选择一个合适的数学模型</a:t>
            </a:r>
            <a:r>
              <a:rPr lang="ru-RU" altLang="zh-CN" sz="2100" smtClean="0">
                <a:solidFill>
                  <a:schemeClr val="tx1"/>
                </a:solidFill>
                <a:latin typeface="Times New Roman" panose="02020603050405020304" pitchFamily="18" charset="0"/>
              </a:rPr>
              <a:t>,</a:t>
            </a:r>
            <a:r>
              <a:rPr lang="zh-CN" altLang="ru-RU" sz="2100" smtClean="0">
                <a:solidFill>
                  <a:schemeClr val="tx1"/>
                </a:solidFill>
                <a:latin typeface="Times New Roman" panose="02020603050405020304" pitchFamily="18" charset="0"/>
              </a:rPr>
              <a:t>来近似地表达变量间平均变化关系</a:t>
            </a:r>
            <a:r>
              <a:rPr lang="ru-RU" altLang="zh-CN" sz="2100" smtClean="0">
                <a:solidFill>
                  <a:schemeClr val="tx1"/>
                </a:solidFill>
                <a:latin typeface="Times New Roman" panose="02020603050405020304" pitchFamily="18" charset="0"/>
              </a:rPr>
              <a:t>.</a:t>
            </a:r>
            <a:endParaRPr lang="ru-RU" altLang="zh-CN" sz="2100" dirty="0" smtClean="0">
              <a:solidFill>
                <a:schemeClr val="tx1"/>
              </a:solidFill>
              <a:latin typeface="Times New Roman" panose="02020603050405020304" pitchFamily="18" charset="0"/>
            </a:endParaRPr>
          </a:p>
        </p:txBody>
      </p:sp>
      <p:pic>
        <p:nvPicPr>
          <p:cNvPr id="119" name="Picture 2" descr="https://ss1.bdstatic.com/70cFuXSh_Q1YnxGkpoWK1HF6hhy/it/u=3516017526,1199512941&amp;fm=26&amp;gp=0.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99025" y="3242391"/>
            <a:ext cx="3592768" cy="20522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sym typeface="+mn-ea"/>
              </a:rPr>
              <a:t>回归</a:t>
            </a:r>
            <a:r>
              <a:rPr lang="zh-CN" altLang="en-US" sz="2000">
                <a:sym typeface="+mn-ea"/>
              </a:rPr>
              <a:t>分析</a:t>
            </a:r>
            <a:endParaRPr lang="zh-CN" altLang="en-US" sz="2000">
              <a:sym typeface="+mn-ea"/>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10.7 </a:t>
            </a:r>
            <a:r>
              <a:rPr lang="zh-CN" altLang="en-US" sz="2100" b="1" spc="225" dirty="0" smtClean="0">
                <a:solidFill>
                  <a:prstClr val="white"/>
                </a:solidFill>
              </a:rPr>
              <a:t>线性</a:t>
            </a:r>
            <a:r>
              <a:rPr lang="zh-CN" altLang="en-US" sz="2100" b="1" spc="225" dirty="0" smtClean="0">
                <a:solidFill>
                  <a:prstClr val="white"/>
                </a:solidFill>
              </a:rPr>
              <a:t>回归</a:t>
            </a:r>
            <a:endParaRPr lang="zh-CN" altLang="en-US" sz="2100" b="1" spc="225" dirty="0" smtClean="0">
              <a:solidFill>
                <a:prstClr val="white"/>
              </a:solidFill>
            </a:endParaRPr>
          </a:p>
        </p:txBody>
      </p:sp>
      <p:sp>
        <p:nvSpPr>
          <p:cNvPr id="2" name="Rectangle 339"/>
          <p:cNvSpPr txBox="1">
            <a:spLocks noChangeArrowheads="1"/>
          </p:cNvSpPr>
          <p:nvPr/>
        </p:nvSpPr>
        <p:spPr>
          <a:xfrm>
            <a:off x="577850" y="2101215"/>
            <a:ext cx="7987884" cy="331470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altLang="zh-CN" sz="2100" dirty="0" smtClean="0">
                <a:solidFill>
                  <a:schemeClr val="tx1"/>
                </a:solidFill>
              </a:rPr>
              <a:t>1.   </a:t>
            </a:r>
            <a:r>
              <a:rPr lang="zh-CN" altLang="ru-RU" sz="2100" dirty="0" smtClean="0">
                <a:solidFill>
                  <a:schemeClr val="tx1"/>
                </a:solidFill>
              </a:rPr>
              <a:t>相关</a:t>
            </a:r>
            <a:r>
              <a:rPr lang="zh-CN" altLang="ru-RU" sz="2100" dirty="0" smtClean="0">
                <a:solidFill>
                  <a:schemeClr val="tx1"/>
                </a:solidFill>
                <a:latin typeface="Times New Roman" panose="02020603050405020304" pitchFamily="18" charset="0"/>
              </a:rPr>
              <a:t>分析中，变量 </a:t>
            </a:r>
            <a:r>
              <a:rPr lang="ru-RU" altLang="zh-CN" sz="2100" i="1" dirty="0" smtClean="0">
                <a:solidFill>
                  <a:schemeClr val="tx1"/>
                </a:solidFill>
                <a:latin typeface="Times New Roman" panose="02020603050405020304" pitchFamily="18" charset="0"/>
              </a:rPr>
              <a:t>x</a:t>
            </a:r>
            <a:r>
              <a:rPr lang="ru-RU" altLang="zh-CN" sz="2100" dirty="0" smtClean="0">
                <a:solidFill>
                  <a:schemeClr val="tx1"/>
                </a:solidFill>
                <a:latin typeface="Times New Roman" panose="02020603050405020304" pitchFamily="18" charset="0"/>
              </a:rPr>
              <a:t> </a:t>
            </a:r>
            <a:r>
              <a:rPr lang="zh-CN" altLang="ru-RU" sz="2100" dirty="0" smtClean="0">
                <a:solidFill>
                  <a:schemeClr val="tx1"/>
                </a:solidFill>
                <a:latin typeface="Times New Roman" panose="02020603050405020304" pitchFamily="18" charset="0"/>
              </a:rPr>
              <a:t>变量 </a:t>
            </a:r>
            <a:r>
              <a:rPr lang="ru-RU" altLang="zh-CN" sz="2100" i="1" dirty="0" smtClean="0">
                <a:solidFill>
                  <a:schemeClr val="tx1"/>
                </a:solidFill>
                <a:latin typeface="Times New Roman" panose="02020603050405020304" pitchFamily="18" charset="0"/>
              </a:rPr>
              <a:t>y </a:t>
            </a:r>
            <a:r>
              <a:rPr lang="zh-CN" altLang="ru-RU" sz="2100" dirty="0" smtClean="0">
                <a:solidFill>
                  <a:schemeClr val="tx1"/>
                </a:solidFill>
                <a:latin typeface="Times New Roman" panose="02020603050405020304" pitchFamily="18" charset="0"/>
              </a:rPr>
              <a:t>处于平等的地位；回归分析中，变量 </a:t>
            </a:r>
            <a:r>
              <a:rPr lang="ru-RU" altLang="zh-CN" sz="2100" i="1" dirty="0" smtClean="0">
                <a:solidFill>
                  <a:schemeClr val="tx1"/>
                </a:solidFill>
                <a:latin typeface="Times New Roman" panose="02020603050405020304" pitchFamily="18" charset="0"/>
              </a:rPr>
              <a:t>y </a:t>
            </a:r>
            <a:r>
              <a:rPr lang="zh-CN" altLang="ru-RU" sz="2100" dirty="0" smtClean="0">
                <a:solidFill>
                  <a:schemeClr val="tx1"/>
                </a:solidFill>
                <a:latin typeface="Times New Roman" panose="02020603050405020304" pitchFamily="18" charset="0"/>
              </a:rPr>
              <a:t>称为因变量，处在被解释的地位，</a:t>
            </a:r>
            <a:r>
              <a:rPr lang="ru-RU" altLang="zh-CN" sz="2100" i="1" dirty="0" smtClean="0">
                <a:solidFill>
                  <a:schemeClr val="tx1"/>
                </a:solidFill>
                <a:latin typeface="Times New Roman" panose="02020603050405020304" pitchFamily="18" charset="0"/>
              </a:rPr>
              <a:t>x </a:t>
            </a:r>
            <a:r>
              <a:rPr lang="zh-CN" altLang="ru-RU" sz="2100" dirty="0" smtClean="0">
                <a:solidFill>
                  <a:schemeClr val="tx1"/>
                </a:solidFill>
                <a:latin typeface="Times New Roman" panose="02020603050405020304" pitchFamily="18" charset="0"/>
              </a:rPr>
              <a:t>称为自变量，用于预测因变量的变化</a:t>
            </a:r>
            <a:endParaRPr lang="en-US" altLang="zh-CN" sz="2100" dirty="0" smtClean="0">
              <a:solidFill>
                <a:schemeClr val="tx1"/>
              </a:solidFill>
              <a:latin typeface="Times New Roman" panose="02020603050405020304" pitchFamily="18" charset="0"/>
            </a:endParaRPr>
          </a:p>
          <a:p>
            <a:pPr marL="0" indent="0" algn="just">
              <a:buNone/>
            </a:pPr>
            <a:endParaRPr lang="zh-CN" altLang="ru-RU" sz="2100" dirty="0" smtClean="0">
              <a:solidFill>
                <a:schemeClr val="tx1"/>
              </a:solidFill>
              <a:latin typeface="Times New Roman" panose="02020603050405020304" pitchFamily="18" charset="0"/>
            </a:endParaRPr>
          </a:p>
          <a:p>
            <a:pPr marL="0" indent="0" algn="just">
              <a:buNone/>
            </a:pPr>
            <a:r>
              <a:rPr lang="en-US" altLang="zh-CN" sz="2100" dirty="0" smtClean="0">
                <a:solidFill>
                  <a:schemeClr val="tx1"/>
                </a:solidFill>
              </a:rPr>
              <a:t>2.   </a:t>
            </a:r>
            <a:r>
              <a:rPr lang="zh-CN" altLang="ru-RU" sz="2100" dirty="0" smtClean="0">
                <a:solidFill>
                  <a:schemeClr val="tx1"/>
                </a:solidFill>
              </a:rPr>
              <a:t>相</a:t>
            </a:r>
            <a:r>
              <a:rPr lang="zh-CN" altLang="ru-RU" sz="2100" dirty="0" smtClean="0">
                <a:solidFill>
                  <a:schemeClr val="tx1"/>
                </a:solidFill>
                <a:latin typeface="Times New Roman" panose="02020603050405020304" pitchFamily="18" charset="0"/>
              </a:rPr>
              <a:t>关分析主要是描述两个变量之间依存关系的密切程度；回归分析不仅可以揭示变量 </a:t>
            </a:r>
            <a:r>
              <a:rPr lang="ru-RU" altLang="zh-CN" sz="2100" i="1" dirty="0" smtClean="0">
                <a:solidFill>
                  <a:schemeClr val="tx1"/>
                </a:solidFill>
                <a:latin typeface="Times New Roman" panose="02020603050405020304" pitchFamily="18" charset="0"/>
              </a:rPr>
              <a:t>x </a:t>
            </a:r>
            <a:r>
              <a:rPr lang="zh-CN" altLang="ru-RU" sz="2100" dirty="0" smtClean="0">
                <a:solidFill>
                  <a:schemeClr val="tx1"/>
                </a:solidFill>
                <a:latin typeface="Times New Roman" panose="02020603050405020304" pitchFamily="18" charset="0"/>
              </a:rPr>
              <a:t>对变量 </a:t>
            </a:r>
            <a:r>
              <a:rPr lang="ru-RU" altLang="zh-CN" sz="2100" i="1" dirty="0" smtClean="0">
                <a:solidFill>
                  <a:schemeClr val="tx1"/>
                </a:solidFill>
                <a:latin typeface="Times New Roman" panose="02020603050405020304" pitchFamily="18" charset="0"/>
              </a:rPr>
              <a:t>y </a:t>
            </a:r>
            <a:r>
              <a:rPr lang="zh-CN" altLang="ru-RU" sz="2100" dirty="0" smtClean="0">
                <a:solidFill>
                  <a:schemeClr val="tx1"/>
                </a:solidFill>
                <a:latin typeface="Times New Roman" panose="02020603050405020304" pitchFamily="18" charset="0"/>
              </a:rPr>
              <a:t>的影响大小，还可以由回归方程进行预测和控制 </a:t>
            </a:r>
            <a:endParaRPr lang="zh-CN" altLang="ru-RU" sz="2100" dirty="0" smtClean="0">
              <a:solidFill>
                <a:schemeClr val="tx1"/>
              </a:solidFill>
              <a:latin typeface="Times New Roman" panose="02020603050405020304" pitchFamily="18" charset="0"/>
            </a:endParaRPr>
          </a:p>
        </p:txBody>
      </p:sp>
    </p:spTree>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sym typeface="+mn-ea"/>
              </a:rPr>
              <a:t>回归</a:t>
            </a:r>
            <a:r>
              <a:rPr lang="zh-CN" altLang="en-US" sz="2000">
                <a:sym typeface="+mn-ea"/>
              </a:rPr>
              <a:t>分析</a:t>
            </a:r>
            <a:endParaRPr lang="zh-CN" altLang="en-US" sz="2000">
              <a:sym typeface="+mn-ea"/>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10.7 </a:t>
            </a:r>
            <a:r>
              <a:rPr lang="zh-CN" altLang="en-US" sz="2100" b="1" spc="225" dirty="0" smtClean="0">
                <a:solidFill>
                  <a:prstClr val="white"/>
                </a:solidFill>
              </a:rPr>
              <a:t>线性</a:t>
            </a:r>
            <a:r>
              <a:rPr lang="zh-CN" altLang="en-US" sz="2100" b="1" spc="225" dirty="0" smtClean="0">
                <a:solidFill>
                  <a:prstClr val="white"/>
                </a:solidFill>
              </a:rPr>
              <a:t>回归</a:t>
            </a:r>
            <a:endParaRPr lang="zh-CN" altLang="en-US" sz="2100" b="1" spc="225" dirty="0" smtClean="0">
              <a:solidFill>
                <a:prstClr val="white"/>
              </a:solidFill>
            </a:endParaRPr>
          </a:p>
        </p:txBody>
      </p:sp>
      <p:sp>
        <p:nvSpPr>
          <p:cNvPr id="2" name="Rectangle 339"/>
          <p:cNvSpPr txBox="1">
            <a:spLocks noChangeArrowheads="1"/>
          </p:cNvSpPr>
          <p:nvPr/>
        </p:nvSpPr>
        <p:spPr>
          <a:xfrm>
            <a:off x="380999" y="1926528"/>
            <a:ext cx="8381375" cy="331470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1800" dirty="0" smtClean="0">
                <a:solidFill>
                  <a:schemeClr val="tx1"/>
                </a:solidFill>
              </a:rPr>
              <a:t>        回归</a:t>
            </a:r>
            <a:r>
              <a:rPr lang="zh-CN" altLang="en-US" sz="1800" dirty="0">
                <a:solidFill>
                  <a:schemeClr val="tx1"/>
                </a:solidFill>
              </a:rPr>
              <a:t>一词最早由英国科学家弗朗西斯</a:t>
            </a:r>
            <a:r>
              <a:rPr lang="en-US" altLang="zh-CN" sz="1800" dirty="0">
                <a:solidFill>
                  <a:schemeClr val="tx1"/>
                </a:solidFill>
              </a:rPr>
              <a:t>·</a:t>
            </a:r>
            <a:r>
              <a:rPr lang="zh-CN" altLang="en-US" sz="1800" dirty="0">
                <a:solidFill>
                  <a:schemeClr val="tx1"/>
                </a:solidFill>
              </a:rPr>
              <a:t>高尔顿（</a:t>
            </a:r>
            <a:r>
              <a:rPr lang="en-US" altLang="zh-CN" sz="1800" dirty="0">
                <a:solidFill>
                  <a:schemeClr val="tx1"/>
                </a:solidFill>
              </a:rPr>
              <a:t>Francis Galton</a:t>
            </a:r>
            <a:r>
              <a:rPr lang="zh-CN" altLang="en-US" sz="1800" dirty="0">
                <a:solidFill>
                  <a:schemeClr val="tx1"/>
                </a:solidFill>
              </a:rPr>
              <a:t>）</a:t>
            </a:r>
            <a:r>
              <a:rPr lang="zh-CN" altLang="en-US" sz="1800" dirty="0" smtClean="0">
                <a:solidFill>
                  <a:schemeClr val="tx1"/>
                </a:solidFill>
              </a:rPr>
              <a:t>提出</a:t>
            </a:r>
            <a:r>
              <a:rPr lang="zh-CN" altLang="en-US" sz="1800" dirty="0">
                <a:solidFill>
                  <a:schemeClr val="tx1"/>
                </a:solidFill>
              </a:rPr>
              <a:t>，他还是著名的生物学家、进化论奠基人达尔文的表弟。高尔顿深受进化论思想的影响，并把该思想</a:t>
            </a:r>
            <a:r>
              <a:rPr lang="zh-CN" altLang="en-US" sz="1800" dirty="0" smtClean="0">
                <a:solidFill>
                  <a:schemeClr val="tx1"/>
                </a:solidFill>
              </a:rPr>
              <a:t>引入到</a:t>
            </a:r>
            <a:r>
              <a:rPr lang="zh-CN" altLang="en-US" sz="1800" dirty="0">
                <a:solidFill>
                  <a:schemeClr val="tx1"/>
                </a:solidFill>
              </a:rPr>
              <a:t>人类研究，从遗传的角度解释个体差异形成的原因。</a:t>
            </a:r>
            <a:endParaRPr lang="zh-CN" altLang="en-US" sz="1800" dirty="0">
              <a:solidFill>
                <a:schemeClr val="tx1"/>
              </a:solidFill>
            </a:endParaRPr>
          </a:p>
          <a:p>
            <a:pPr marL="0" indent="0">
              <a:buNone/>
            </a:pPr>
            <a:r>
              <a:rPr lang="zh-CN" altLang="en-US" sz="1800" dirty="0" smtClean="0">
                <a:solidFill>
                  <a:schemeClr val="tx1"/>
                </a:solidFill>
              </a:rPr>
              <a:t>（</a:t>
            </a:r>
            <a:r>
              <a:rPr lang="en-US" altLang="zh-CN" sz="1800" dirty="0" smtClean="0">
                <a:solidFill>
                  <a:schemeClr val="tx1"/>
                </a:solidFill>
              </a:rPr>
              <a:t>1</a:t>
            </a:r>
            <a:r>
              <a:rPr lang="zh-CN" altLang="en-US" sz="1800" dirty="0" smtClean="0">
                <a:solidFill>
                  <a:schemeClr val="tx1"/>
                </a:solidFill>
              </a:rPr>
              <a:t>）高尔顿</a:t>
            </a:r>
            <a:r>
              <a:rPr lang="zh-CN" altLang="en-US" sz="1800" dirty="0">
                <a:solidFill>
                  <a:schemeClr val="tx1"/>
                </a:solidFill>
              </a:rPr>
              <a:t>发现，虽然有一个趋势：父母高，儿女也高；父母矮，</a:t>
            </a:r>
            <a:r>
              <a:rPr lang="zh-CN" altLang="en-US" sz="1800" dirty="0" smtClean="0">
                <a:solidFill>
                  <a:schemeClr val="tx1"/>
                </a:solidFill>
              </a:rPr>
              <a:t>儿女也</a:t>
            </a:r>
            <a:r>
              <a:rPr lang="zh-CN" altLang="en-US" sz="1800" dirty="0">
                <a:solidFill>
                  <a:schemeClr val="tx1"/>
                </a:solidFill>
              </a:rPr>
              <a:t>矮。但给定父母的身高，儿女辈的平均身高却趋向于或者</a:t>
            </a:r>
            <a:r>
              <a:rPr lang="zh-CN" altLang="en-US" sz="1800" dirty="0" smtClean="0">
                <a:solidFill>
                  <a:schemeClr val="tx1"/>
                </a:solidFill>
              </a:rPr>
              <a:t>“回归”到</a:t>
            </a:r>
            <a:r>
              <a:rPr lang="zh-CN" altLang="en-US" sz="1800" dirty="0">
                <a:solidFill>
                  <a:schemeClr val="tx1"/>
                </a:solidFill>
              </a:rPr>
              <a:t>全体人口的平均身高。换句话说，即使父母双方都异常高或者</a:t>
            </a:r>
            <a:r>
              <a:rPr lang="zh-CN" altLang="en-US" sz="1800" dirty="0" smtClean="0">
                <a:solidFill>
                  <a:schemeClr val="tx1"/>
                </a:solidFill>
              </a:rPr>
              <a:t>异常</a:t>
            </a:r>
            <a:r>
              <a:rPr lang="zh-CN" altLang="en-US" sz="1800" dirty="0">
                <a:solidFill>
                  <a:schemeClr val="tx1"/>
                </a:solidFill>
              </a:rPr>
              <a:t>矮，儿女的身高还是会趋向于人口总体的平均身高。这也就是</a:t>
            </a:r>
            <a:r>
              <a:rPr lang="zh-CN" altLang="en-US" sz="1800" dirty="0" smtClean="0">
                <a:solidFill>
                  <a:schemeClr val="tx1"/>
                </a:solidFill>
              </a:rPr>
              <a:t>所谓</a:t>
            </a:r>
            <a:r>
              <a:rPr lang="zh-CN" altLang="en-US" sz="1800" dirty="0">
                <a:solidFill>
                  <a:schemeClr val="tx1"/>
                </a:solidFill>
              </a:rPr>
              <a:t>的普遍回归规律。</a:t>
            </a:r>
            <a:endParaRPr lang="zh-CN" altLang="en-US" sz="1800" dirty="0">
              <a:solidFill>
                <a:schemeClr val="tx1"/>
              </a:solidFill>
            </a:endParaRPr>
          </a:p>
          <a:p>
            <a:pPr marL="0" indent="0">
              <a:buNone/>
            </a:pPr>
            <a:r>
              <a:rPr lang="zh-CN" altLang="en-US" sz="1800" dirty="0" smtClean="0">
                <a:solidFill>
                  <a:schemeClr val="tx1"/>
                </a:solidFill>
              </a:rPr>
              <a:t>（</a:t>
            </a:r>
            <a:r>
              <a:rPr lang="en-US" altLang="zh-CN" sz="1800" dirty="0" smtClean="0">
                <a:solidFill>
                  <a:schemeClr val="tx1"/>
                </a:solidFill>
              </a:rPr>
              <a:t>2</a:t>
            </a:r>
            <a:r>
              <a:rPr lang="zh-CN" altLang="en-US" sz="1800" dirty="0" smtClean="0">
                <a:solidFill>
                  <a:schemeClr val="tx1"/>
                </a:solidFill>
              </a:rPr>
              <a:t>）高尔顿</a:t>
            </a:r>
            <a:r>
              <a:rPr lang="zh-CN" altLang="en-US" sz="1800" dirty="0">
                <a:solidFill>
                  <a:schemeClr val="tx1"/>
                </a:solidFill>
              </a:rPr>
              <a:t>的这一结论被他的朋友，英国数学家、数理统计学的创立</a:t>
            </a:r>
            <a:r>
              <a:rPr lang="zh-CN" altLang="en-US" sz="1800" dirty="0" smtClean="0">
                <a:solidFill>
                  <a:schemeClr val="tx1"/>
                </a:solidFill>
              </a:rPr>
              <a:t>者卡</a:t>
            </a:r>
            <a:r>
              <a:rPr lang="zh-CN" altLang="en-US" sz="1800" dirty="0">
                <a:solidFill>
                  <a:schemeClr val="tx1"/>
                </a:solidFill>
              </a:rPr>
              <a:t>尔</a:t>
            </a:r>
            <a:r>
              <a:rPr lang="en-US" altLang="zh-CN" sz="1800" dirty="0">
                <a:solidFill>
                  <a:schemeClr val="tx1"/>
                </a:solidFill>
              </a:rPr>
              <a:t>·</a:t>
            </a:r>
            <a:r>
              <a:rPr lang="zh-CN" altLang="en-US" sz="1800" dirty="0">
                <a:solidFill>
                  <a:schemeClr val="tx1"/>
                </a:solidFill>
              </a:rPr>
              <a:t>皮尔逊（</a:t>
            </a:r>
            <a:r>
              <a:rPr lang="en-US" altLang="zh-CN" sz="1800" dirty="0">
                <a:solidFill>
                  <a:schemeClr val="tx1"/>
                </a:solidFill>
              </a:rPr>
              <a:t>Karl Pearson</a:t>
            </a:r>
            <a:r>
              <a:rPr lang="zh-CN" altLang="en-US" sz="1800" dirty="0">
                <a:solidFill>
                  <a:schemeClr val="tx1"/>
                </a:solidFill>
              </a:rPr>
              <a:t>）所证实。皮尔逊收集了一些家庭</a:t>
            </a:r>
            <a:r>
              <a:rPr lang="zh-CN" altLang="en-US" sz="1800" dirty="0" smtClean="0">
                <a:solidFill>
                  <a:schemeClr val="tx1"/>
                </a:solidFill>
              </a:rPr>
              <a:t>的</a:t>
            </a:r>
            <a:r>
              <a:rPr lang="en-US" altLang="zh-CN" sz="1800" dirty="0" smtClean="0">
                <a:solidFill>
                  <a:schemeClr val="tx1"/>
                </a:solidFill>
              </a:rPr>
              <a:t>1000</a:t>
            </a:r>
            <a:r>
              <a:rPr lang="zh-CN" altLang="en-US" sz="1800" dirty="0">
                <a:solidFill>
                  <a:schemeClr val="tx1"/>
                </a:solidFill>
              </a:rPr>
              <a:t>多名成员的身高记录，发现对于一个父亲高的群体，儿辈的</a:t>
            </a:r>
            <a:r>
              <a:rPr lang="zh-CN" altLang="en-US" sz="1800" dirty="0" smtClean="0">
                <a:solidFill>
                  <a:schemeClr val="tx1"/>
                </a:solidFill>
              </a:rPr>
              <a:t>平均</a:t>
            </a:r>
            <a:r>
              <a:rPr lang="zh-CN" altLang="en-US" sz="1800" dirty="0">
                <a:solidFill>
                  <a:schemeClr val="tx1"/>
                </a:solidFill>
              </a:rPr>
              <a:t>身高低于他们父辈的身高；而对于一个父亲矮的群体，儿辈的</a:t>
            </a:r>
            <a:r>
              <a:rPr lang="zh-CN" altLang="en-US" sz="1800" dirty="0" smtClean="0">
                <a:solidFill>
                  <a:schemeClr val="tx1"/>
                </a:solidFill>
              </a:rPr>
              <a:t>平均</a:t>
            </a:r>
            <a:r>
              <a:rPr lang="zh-CN" altLang="en-US" sz="1800" dirty="0">
                <a:solidFill>
                  <a:schemeClr val="tx1"/>
                </a:solidFill>
              </a:rPr>
              <a:t>身高则高于其父辈的身高。这样就把高的和矮的儿辈一同</a:t>
            </a:r>
            <a:r>
              <a:rPr lang="zh-CN" altLang="en-US" sz="1800" dirty="0" smtClean="0">
                <a:solidFill>
                  <a:schemeClr val="tx1"/>
                </a:solidFill>
              </a:rPr>
              <a:t>“回归”到</a:t>
            </a:r>
            <a:r>
              <a:rPr lang="zh-CN" altLang="en-US" sz="1800" dirty="0">
                <a:solidFill>
                  <a:schemeClr val="tx1"/>
                </a:solidFill>
              </a:rPr>
              <a:t>所有男子的平均身高，用高尔顿的话说，这是“回归到中等”。</a:t>
            </a:r>
            <a:endParaRPr lang="zh-CN" altLang="en-US" sz="1800" dirty="0">
              <a:solidFill>
                <a:schemeClr val="tx1"/>
              </a:solidFill>
              <a:latin typeface="Times New Roman" panose="02020603050405020304" pitchFamily="18" charset="0"/>
            </a:endParaRPr>
          </a:p>
        </p:txBody>
      </p:sp>
    </p:spTree>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sym typeface="+mn-ea"/>
              </a:rPr>
              <a:t>一</a:t>
            </a:r>
            <a:r>
              <a:rPr lang="zh-CN" altLang="en-US" sz="2000">
                <a:sym typeface="+mn-ea"/>
              </a:rPr>
              <a:t>元线性回归</a:t>
            </a:r>
            <a:r>
              <a:rPr lang="zh-CN" altLang="en-US" sz="2000">
                <a:sym typeface="+mn-ea"/>
              </a:rPr>
              <a:t>分析</a:t>
            </a:r>
            <a:endParaRPr lang="zh-CN" altLang="en-US" sz="2000">
              <a:sym typeface="+mn-ea"/>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10.7 </a:t>
            </a:r>
            <a:r>
              <a:rPr lang="zh-CN" altLang="en-US" sz="2100" b="1" spc="225" dirty="0" smtClean="0">
                <a:solidFill>
                  <a:prstClr val="white"/>
                </a:solidFill>
              </a:rPr>
              <a:t>线性</a:t>
            </a:r>
            <a:r>
              <a:rPr lang="zh-CN" altLang="en-US" sz="2100" b="1" spc="225" dirty="0" smtClean="0">
                <a:solidFill>
                  <a:prstClr val="white"/>
                </a:solidFill>
              </a:rPr>
              <a:t>回归</a:t>
            </a:r>
            <a:endParaRPr lang="zh-CN" altLang="en-US" sz="2100" b="1" spc="225" dirty="0" smtClean="0">
              <a:solidFill>
                <a:prstClr val="white"/>
              </a:solidFill>
            </a:endParaRPr>
          </a:p>
        </p:txBody>
      </p:sp>
      <p:pic>
        <p:nvPicPr>
          <p:cNvPr id="614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21896" y="2176181"/>
            <a:ext cx="4597503" cy="2594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1"/>
          <p:cNvSpPr txBox="1"/>
          <p:nvPr/>
        </p:nvSpPr>
        <p:spPr>
          <a:xfrm>
            <a:off x="1217170" y="1667629"/>
            <a:ext cx="2540833" cy="414020"/>
          </a:xfrm>
          <a:prstGeom prst="rect">
            <a:avLst/>
          </a:prstGeom>
          <a:noFill/>
        </p:spPr>
        <p:txBody>
          <a:bodyPr wrap="square" rtlCol="0">
            <a:spAutoFit/>
          </a:bodyPr>
          <a:p>
            <a:r>
              <a:rPr lang="zh-CN" altLang="en-US" sz="2100" dirty="0" smtClean="0">
                <a:solidFill>
                  <a:schemeClr val="tx1"/>
                </a:solidFill>
              </a:rPr>
              <a:t>房价预测</a:t>
            </a:r>
            <a:endParaRPr lang="zh-CN" altLang="en-US" sz="2100" dirty="0" smtClean="0">
              <a:solidFill>
                <a:schemeClr val="tx1"/>
              </a:solidFill>
            </a:endParaRP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110" y="5071333"/>
            <a:ext cx="40290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0343" y="2176181"/>
            <a:ext cx="3393281" cy="2594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sym typeface="+mn-ea"/>
              </a:rPr>
              <a:t>一</a:t>
            </a:r>
            <a:r>
              <a:rPr lang="zh-CN" altLang="en-US" sz="2000">
                <a:sym typeface="+mn-ea"/>
              </a:rPr>
              <a:t>元线性回归</a:t>
            </a:r>
            <a:r>
              <a:rPr lang="zh-CN" altLang="en-US" sz="2000">
                <a:sym typeface="+mn-ea"/>
              </a:rPr>
              <a:t>分析</a:t>
            </a:r>
            <a:endParaRPr lang="zh-CN" altLang="en-US" sz="2000">
              <a:sym typeface="+mn-ea"/>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10.7 </a:t>
            </a:r>
            <a:r>
              <a:rPr lang="zh-CN" altLang="en-US" sz="2100" b="1" spc="225" dirty="0" smtClean="0">
                <a:solidFill>
                  <a:prstClr val="white"/>
                </a:solidFill>
              </a:rPr>
              <a:t>线性</a:t>
            </a:r>
            <a:r>
              <a:rPr lang="zh-CN" altLang="en-US" sz="2100" b="1" spc="225" dirty="0" smtClean="0">
                <a:solidFill>
                  <a:prstClr val="white"/>
                </a:solidFill>
              </a:rPr>
              <a:t>回归</a:t>
            </a:r>
            <a:endParaRPr lang="zh-CN" altLang="en-US" sz="2100" b="1" spc="225" dirty="0" smtClean="0">
              <a:solidFill>
                <a:prstClr val="white"/>
              </a:solidFill>
            </a:endParaRPr>
          </a:p>
        </p:txBody>
      </p:sp>
      <p:sp>
        <p:nvSpPr>
          <p:cNvPr id="2" name="Rectangle 350"/>
          <p:cNvSpPr txBox="1">
            <a:spLocks noChangeArrowheads="1"/>
          </p:cNvSpPr>
          <p:nvPr/>
        </p:nvSpPr>
        <p:spPr>
          <a:xfrm>
            <a:off x="674571" y="2025650"/>
            <a:ext cx="7915085" cy="337185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altLang="zh-CN" sz="1800" dirty="0" smtClean="0">
                <a:solidFill>
                  <a:schemeClr val="tx1"/>
                </a:solidFill>
              </a:rPr>
              <a:t>1</a:t>
            </a:r>
            <a:r>
              <a:rPr lang="zh-CN" altLang="en-US" sz="1800" dirty="0" smtClean="0">
                <a:solidFill>
                  <a:schemeClr val="tx1"/>
                </a:solidFill>
              </a:rPr>
              <a:t>、一元线性回归概念</a:t>
            </a:r>
            <a:endParaRPr lang="en-US" altLang="zh-CN" sz="1800" dirty="0" smtClean="0">
              <a:solidFill>
                <a:schemeClr val="tx1"/>
              </a:solidFill>
            </a:endParaRPr>
          </a:p>
          <a:p>
            <a:pPr marL="0" indent="0" algn="just">
              <a:buNone/>
            </a:pPr>
            <a:r>
              <a:rPr lang="en-US" altLang="zh-CN" sz="1800" dirty="0" smtClean="0">
                <a:solidFill>
                  <a:schemeClr val="tx1"/>
                </a:solidFill>
              </a:rPr>
              <a:t>    </a:t>
            </a:r>
            <a:r>
              <a:rPr lang="zh-CN" altLang="en-US" sz="1800" dirty="0" smtClean="0">
                <a:solidFill>
                  <a:schemeClr val="tx1"/>
                </a:solidFill>
              </a:rPr>
              <a:t>（</a:t>
            </a:r>
            <a:r>
              <a:rPr lang="en-US" altLang="zh-CN" sz="1800" dirty="0" smtClean="0">
                <a:solidFill>
                  <a:schemeClr val="tx1"/>
                </a:solidFill>
              </a:rPr>
              <a:t>1</a:t>
            </a:r>
            <a:r>
              <a:rPr lang="zh-CN" altLang="en-US" sz="1800" dirty="0" smtClean="0">
                <a:solidFill>
                  <a:schemeClr val="tx1"/>
                </a:solidFill>
              </a:rPr>
              <a:t>）</a:t>
            </a:r>
            <a:r>
              <a:rPr lang="zh-CN" altLang="ru-RU" sz="1800" dirty="0" smtClean="0">
                <a:solidFill>
                  <a:schemeClr val="tx1"/>
                </a:solidFill>
              </a:rPr>
              <a:t>涉及一个自变量的回归</a:t>
            </a:r>
            <a:endParaRPr lang="zh-CN" altLang="ru-RU" sz="1800" dirty="0" smtClean="0">
              <a:solidFill>
                <a:schemeClr val="tx1"/>
              </a:solidFill>
            </a:endParaRPr>
          </a:p>
          <a:p>
            <a:pPr marL="0" indent="0" algn="just">
              <a:buNone/>
            </a:pPr>
            <a:r>
              <a:rPr lang="en-US" altLang="zh-CN" sz="1800" dirty="0" smtClean="0">
                <a:solidFill>
                  <a:schemeClr val="tx1"/>
                </a:solidFill>
              </a:rPr>
              <a:t>    </a:t>
            </a:r>
            <a:r>
              <a:rPr lang="zh-CN" altLang="en-US" sz="1800" dirty="0" smtClean="0">
                <a:solidFill>
                  <a:schemeClr val="tx1"/>
                </a:solidFill>
              </a:rPr>
              <a:t>（</a:t>
            </a:r>
            <a:r>
              <a:rPr lang="en-US" altLang="zh-CN" sz="1800" dirty="0" smtClean="0">
                <a:solidFill>
                  <a:schemeClr val="tx1"/>
                </a:solidFill>
              </a:rPr>
              <a:t>2</a:t>
            </a:r>
            <a:r>
              <a:rPr lang="zh-CN" altLang="en-US" sz="1800" dirty="0" smtClean="0">
                <a:solidFill>
                  <a:schemeClr val="tx1"/>
                </a:solidFill>
              </a:rPr>
              <a:t>）</a:t>
            </a:r>
            <a:r>
              <a:rPr lang="zh-CN" altLang="ru-RU" sz="1800" dirty="0" smtClean="0">
                <a:solidFill>
                  <a:schemeClr val="tx1"/>
                </a:solidFill>
              </a:rPr>
              <a:t>因</a:t>
            </a:r>
            <a:r>
              <a:rPr lang="zh-CN" altLang="ru-RU" sz="1800" dirty="0" smtClean="0">
                <a:solidFill>
                  <a:schemeClr val="tx1"/>
                </a:solidFill>
                <a:latin typeface="Times New Roman" panose="02020603050405020304" pitchFamily="18" charset="0"/>
              </a:rPr>
              <a:t>变量</a:t>
            </a:r>
            <a:r>
              <a:rPr lang="ru-RU" altLang="zh-CN" sz="1800" i="1" dirty="0" smtClean="0">
                <a:solidFill>
                  <a:schemeClr val="tx1"/>
                </a:solidFill>
                <a:latin typeface="Times New Roman" panose="02020603050405020304" pitchFamily="18" charset="0"/>
              </a:rPr>
              <a:t>y</a:t>
            </a:r>
            <a:r>
              <a:rPr lang="zh-CN" altLang="ru-RU" sz="1800" dirty="0" smtClean="0">
                <a:solidFill>
                  <a:schemeClr val="tx1"/>
                </a:solidFill>
                <a:latin typeface="Times New Roman" panose="02020603050405020304" pitchFamily="18" charset="0"/>
              </a:rPr>
              <a:t>与自变量</a:t>
            </a:r>
            <a:r>
              <a:rPr lang="ru-RU" altLang="zh-CN" sz="1800" i="1" dirty="0" smtClean="0">
                <a:solidFill>
                  <a:schemeClr val="tx1"/>
                </a:solidFill>
                <a:latin typeface="Times New Roman" panose="02020603050405020304" pitchFamily="18" charset="0"/>
              </a:rPr>
              <a:t>x</a:t>
            </a:r>
            <a:r>
              <a:rPr lang="zh-CN" altLang="ru-RU" sz="1800" dirty="0" smtClean="0">
                <a:solidFill>
                  <a:schemeClr val="tx1"/>
                </a:solidFill>
                <a:latin typeface="Times New Roman" panose="02020603050405020304" pitchFamily="18" charset="0"/>
              </a:rPr>
              <a:t>之间为线性关系</a:t>
            </a:r>
            <a:endParaRPr lang="zh-CN" altLang="ru-RU" sz="1800" dirty="0" smtClean="0">
              <a:solidFill>
                <a:schemeClr val="tx1"/>
              </a:solidFill>
              <a:latin typeface="Times New Roman" panose="02020603050405020304" pitchFamily="18" charset="0"/>
            </a:endParaRPr>
          </a:p>
          <a:p>
            <a:pPr marL="1219200" lvl="1" indent="-533400" algn="just"/>
            <a:r>
              <a:rPr lang="zh-CN" altLang="ru-RU" sz="1800" dirty="0" smtClean="0">
                <a:solidFill>
                  <a:schemeClr val="tx1"/>
                </a:solidFill>
                <a:latin typeface="Times New Roman" panose="02020603050405020304" pitchFamily="18" charset="0"/>
              </a:rPr>
              <a:t>被预测或被解释的变量称为因变量</a:t>
            </a:r>
            <a:r>
              <a:rPr lang="ru-RU" altLang="zh-CN" sz="1800" dirty="0" smtClean="0">
                <a:solidFill>
                  <a:schemeClr val="tx1"/>
                </a:solidFill>
              </a:rPr>
              <a:t>(dependent variable)</a:t>
            </a:r>
            <a:r>
              <a:rPr lang="zh-CN" altLang="ru-RU" sz="1800" dirty="0" smtClean="0">
                <a:solidFill>
                  <a:schemeClr val="tx1"/>
                </a:solidFill>
                <a:latin typeface="Times New Roman" panose="02020603050405020304" pitchFamily="18" charset="0"/>
              </a:rPr>
              <a:t>，用</a:t>
            </a:r>
            <a:r>
              <a:rPr lang="ru-RU" altLang="zh-CN" sz="1800" i="1" dirty="0" smtClean="0">
                <a:solidFill>
                  <a:schemeClr val="tx1"/>
                </a:solidFill>
                <a:latin typeface="Times New Roman" panose="02020603050405020304" pitchFamily="18" charset="0"/>
              </a:rPr>
              <a:t>y</a:t>
            </a:r>
            <a:r>
              <a:rPr lang="zh-CN" altLang="ru-RU" sz="1800" dirty="0" smtClean="0">
                <a:solidFill>
                  <a:schemeClr val="tx1"/>
                </a:solidFill>
                <a:latin typeface="Times New Roman" panose="02020603050405020304" pitchFamily="18" charset="0"/>
              </a:rPr>
              <a:t>表示</a:t>
            </a:r>
            <a:endParaRPr lang="zh-CN" altLang="ru-RU" sz="1800" dirty="0" smtClean="0">
              <a:solidFill>
                <a:schemeClr val="tx1"/>
              </a:solidFill>
              <a:latin typeface="Times New Roman" panose="02020603050405020304" pitchFamily="18" charset="0"/>
            </a:endParaRPr>
          </a:p>
          <a:p>
            <a:pPr marL="1219200" lvl="1" indent="-533400" algn="just"/>
            <a:r>
              <a:rPr lang="zh-CN" altLang="ru-RU" sz="1800" dirty="0" smtClean="0">
                <a:solidFill>
                  <a:schemeClr val="tx1"/>
                </a:solidFill>
                <a:latin typeface="Times New Roman" panose="02020603050405020304" pitchFamily="18" charset="0"/>
              </a:rPr>
              <a:t>用来预测或用来解释因变量的一个或多个变量称为自变量</a:t>
            </a:r>
            <a:r>
              <a:rPr lang="ru-RU" altLang="zh-CN" sz="1800" dirty="0" smtClean="0">
                <a:solidFill>
                  <a:schemeClr val="tx1"/>
                </a:solidFill>
              </a:rPr>
              <a:t>(independent variable)</a:t>
            </a:r>
            <a:r>
              <a:rPr lang="zh-CN" altLang="ru-RU" sz="1800" dirty="0" smtClean="0">
                <a:solidFill>
                  <a:schemeClr val="tx1"/>
                </a:solidFill>
                <a:latin typeface="Times New Roman" panose="02020603050405020304" pitchFamily="18" charset="0"/>
              </a:rPr>
              <a:t>，用</a:t>
            </a:r>
            <a:r>
              <a:rPr lang="ru-RU" altLang="zh-CN" sz="1800" i="1" dirty="0" smtClean="0">
                <a:solidFill>
                  <a:schemeClr val="tx1"/>
                </a:solidFill>
                <a:latin typeface="Times New Roman" panose="02020603050405020304" pitchFamily="18" charset="0"/>
              </a:rPr>
              <a:t>x</a:t>
            </a:r>
            <a:r>
              <a:rPr lang="zh-CN" altLang="ru-RU" sz="1800" dirty="0" smtClean="0">
                <a:solidFill>
                  <a:schemeClr val="tx1"/>
                </a:solidFill>
                <a:latin typeface="Times New Roman" panose="02020603050405020304" pitchFamily="18" charset="0"/>
              </a:rPr>
              <a:t>表示 </a:t>
            </a:r>
            <a:endParaRPr lang="zh-CN" altLang="ru-RU" sz="1800" dirty="0" smtClean="0">
              <a:solidFill>
                <a:schemeClr val="tx1"/>
              </a:solidFill>
              <a:latin typeface="Times New Roman" panose="02020603050405020304" pitchFamily="18" charset="0"/>
            </a:endParaRPr>
          </a:p>
          <a:p>
            <a:pPr marL="0" indent="0" algn="just">
              <a:buNone/>
            </a:pPr>
            <a:r>
              <a:rPr lang="en-US" altLang="zh-CN" sz="1800" dirty="0" smtClean="0">
                <a:solidFill>
                  <a:schemeClr val="tx1"/>
                </a:solidFill>
              </a:rPr>
              <a:t>    </a:t>
            </a:r>
            <a:r>
              <a:rPr lang="zh-CN" altLang="en-US" sz="1800" dirty="0" smtClean="0">
                <a:solidFill>
                  <a:schemeClr val="tx1"/>
                </a:solidFill>
              </a:rPr>
              <a:t>（</a:t>
            </a:r>
            <a:r>
              <a:rPr lang="en-US" altLang="zh-CN" sz="1800" dirty="0" smtClean="0">
                <a:solidFill>
                  <a:schemeClr val="tx1"/>
                </a:solidFill>
              </a:rPr>
              <a:t>3</a:t>
            </a:r>
            <a:r>
              <a:rPr lang="zh-CN" altLang="en-US" sz="1800" dirty="0" smtClean="0">
                <a:solidFill>
                  <a:schemeClr val="tx1"/>
                </a:solidFill>
              </a:rPr>
              <a:t>）</a:t>
            </a:r>
            <a:r>
              <a:rPr lang="zh-CN" altLang="ru-RU" sz="1800" dirty="0" smtClean="0">
                <a:solidFill>
                  <a:schemeClr val="tx1"/>
                </a:solidFill>
              </a:rPr>
              <a:t>因变量与自变量之间的关系用</a:t>
            </a:r>
            <a:r>
              <a:rPr lang="zh-CN" altLang="ru-RU" sz="1800" dirty="0" smtClean="0">
                <a:solidFill>
                  <a:schemeClr val="tx1"/>
                </a:solidFill>
                <a:latin typeface="Times New Roman" panose="02020603050405020304" pitchFamily="18" charset="0"/>
              </a:rPr>
              <a:t>一条</a:t>
            </a:r>
            <a:r>
              <a:rPr lang="zh-CN" altLang="en-US" sz="1800" dirty="0" smtClean="0">
                <a:solidFill>
                  <a:schemeClr val="tx1"/>
                </a:solidFill>
                <a:latin typeface="Times New Roman" panose="02020603050405020304" pitchFamily="18" charset="0"/>
              </a:rPr>
              <a:t>直线</a:t>
            </a:r>
            <a:r>
              <a:rPr lang="zh-CN" altLang="ru-RU" sz="1800" dirty="0" smtClean="0">
                <a:solidFill>
                  <a:schemeClr val="tx1"/>
                </a:solidFill>
                <a:latin typeface="Times New Roman" panose="02020603050405020304" pitchFamily="18" charset="0"/>
              </a:rPr>
              <a:t>方程来表示</a:t>
            </a:r>
            <a:endParaRPr lang="en-US" altLang="zh-CN" sz="1800" dirty="0" smtClean="0">
              <a:solidFill>
                <a:schemeClr val="tx1"/>
              </a:solidFill>
              <a:latin typeface="Times New Roman" panose="02020603050405020304" pitchFamily="18" charset="0"/>
            </a:endParaRPr>
          </a:p>
          <a:p>
            <a:pPr marL="0" indent="0" algn="just">
              <a:buNone/>
            </a:pPr>
            <a:r>
              <a:rPr lang="en-US" altLang="zh-CN" sz="1800" dirty="0" smtClean="0">
                <a:solidFill>
                  <a:schemeClr val="tx1"/>
                </a:solidFill>
              </a:rPr>
              <a:t>    </a:t>
            </a:r>
            <a:r>
              <a:rPr lang="zh-CN" altLang="en-US" sz="1800" dirty="0" smtClean="0">
                <a:solidFill>
                  <a:schemeClr val="tx1"/>
                </a:solidFill>
              </a:rPr>
              <a:t>（</a:t>
            </a:r>
            <a:r>
              <a:rPr lang="en-US" altLang="zh-CN" sz="1800" dirty="0" smtClean="0">
                <a:solidFill>
                  <a:schemeClr val="tx1"/>
                </a:solidFill>
              </a:rPr>
              <a:t>4</a:t>
            </a:r>
            <a:r>
              <a:rPr lang="zh-CN" altLang="en-US" sz="1800" dirty="0" smtClean="0">
                <a:solidFill>
                  <a:schemeClr val="tx1"/>
                </a:solidFill>
              </a:rPr>
              <a:t>）</a:t>
            </a:r>
            <a:r>
              <a:rPr lang="zh-CN" altLang="ru-RU" sz="1800" dirty="0" smtClean="0">
                <a:solidFill>
                  <a:schemeClr val="tx1"/>
                </a:solidFill>
              </a:rPr>
              <a:t>主要用于预测和估计</a:t>
            </a:r>
            <a:endParaRPr lang="zh-CN" altLang="ru-RU" sz="1800" dirty="0" smtClean="0">
              <a:solidFill>
                <a:schemeClr val="tx1"/>
              </a:solidFill>
            </a:endParaRPr>
          </a:p>
          <a:p>
            <a:pPr marL="609600" indent="-609600" algn="just">
              <a:buFontTx/>
              <a:buAutoNum type="arabicPeriod"/>
            </a:pPr>
            <a:endParaRPr lang="zh-CN" altLang="ru-RU" sz="1800" dirty="0" smtClean="0">
              <a:solidFill>
                <a:schemeClr val="tx1"/>
              </a:solidFill>
              <a:latin typeface="Times New Roman" panose="02020603050405020304" pitchFamily="18" charset="0"/>
            </a:endParaRPr>
          </a:p>
        </p:txBody>
      </p:sp>
    </p:spTree>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sym typeface="+mn-ea"/>
              </a:rPr>
              <a:t>一</a:t>
            </a:r>
            <a:r>
              <a:rPr lang="zh-CN" altLang="en-US" sz="2000">
                <a:sym typeface="+mn-ea"/>
              </a:rPr>
              <a:t>元线性回归</a:t>
            </a:r>
            <a:r>
              <a:rPr lang="zh-CN" altLang="en-US" sz="2000">
                <a:sym typeface="+mn-ea"/>
              </a:rPr>
              <a:t>分析</a:t>
            </a:r>
            <a:endParaRPr lang="zh-CN" altLang="en-US" sz="2000">
              <a:sym typeface="+mn-ea"/>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10.7 </a:t>
            </a:r>
            <a:r>
              <a:rPr lang="zh-CN" altLang="en-US" sz="2100" b="1" spc="225" dirty="0" smtClean="0">
                <a:solidFill>
                  <a:prstClr val="white"/>
                </a:solidFill>
              </a:rPr>
              <a:t>线性</a:t>
            </a:r>
            <a:r>
              <a:rPr lang="zh-CN" altLang="en-US" sz="2100" b="1" spc="225" dirty="0" smtClean="0">
                <a:solidFill>
                  <a:prstClr val="white"/>
                </a:solidFill>
              </a:rPr>
              <a:t>回归</a:t>
            </a:r>
            <a:endParaRPr lang="zh-CN" altLang="en-US" sz="2100" b="1" spc="225" dirty="0" smtClean="0">
              <a:solidFill>
                <a:prstClr val="white"/>
              </a:solidFill>
            </a:endParaRPr>
          </a:p>
        </p:txBody>
      </p:sp>
      <p:sp>
        <p:nvSpPr>
          <p:cNvPr id="6" name="Rectangle 358"/>
          <p:cNvSpPr txBox="1">
            <a:spLocks noChangeArrowheads="1"/>
          </p:cNvSpPr>
          <p:nvPr/>
        </p:nvSpPr>
        <p:spPr>
          <a:xfrm>
            <a:off x="894715" y="1997075"/>
            <a:ext cx="6343650" cy="159956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altLang="zh-CN" sz="2100" b="1" i="1" dirty="0" smtClean="0">
                <a:solidFill>
                  <a:schemeClr val="tx1"/>
                </a:solidFill>
                <a:latin typeface="Times New Roman" panose="02020603050405020304" pitchFamily="18" charset="0"/>
              </a:rPr>
              <a:t>                 </a:t>
            </a:r>
            <a:endParaRPr lang="en-US" altLang="zh-CN" sz="2100" b="1" i="1" dirty="0" smtClean="0">
              <a:solidFill>
                <a:schemeClr val="tx1"/>
              </a:solidFill>
              <a:latin typeface="Times New Roman" panose="02020603050405020304" pitchFamily="18" charset="0"/>
            </a:endParaRPr>
          </a:p>
          <a:p>
            <a:pPr marL="0" indent="0" algn="just">
              <a:buNone/>
            </a:pPr>
            <a:r>
              <a:rPr lang="en-US" altLang="zh-CN" sz="2100" b="1" i="1" dirty="0">
                <a:solidFill>
                  <a:schemeClr val="tx1"/>
                </a:solidFill>
                <a:latin typeface="Times New Roman" panose="02020603050405020304" pitchFamily="18" charset="0"/>
              </a:rPr>
              <a:t> </a:t>
            </a:r>
            <a:r>
              <a:rPr lang="en-US" altLang="zh-CN" sz="2100" b="1" i="1" dirty="0" smtClean="0">
                <a:solidFill>
                  <a:schemeClr val="tx1"/>
                </a:solidFill>
                <a:latin typeface="Times New Roman" panose="02020603050405020304" pitchFamily="18" charset="0"/>
              </a:rPr>
              <a:t>              </a:t>
            </a:r>
            <a:r>
              <a:rPr lang="ru-RU" altLang="zh-CN" sz="2100" b="1" i="1" dirty="0" smtClean="0">
                <a:solidFill>
                  <a:schemeClr val="tx1"/>
                </a:solidFill>
                <a:latin typeface="Times New Roman" panose="02020603050405020304" pitchFamily="18" charset="0"/>
              </a:rPr>
              <a:t>y </a:t>
            </a:r>
            <a:r>
              <a:rPr lang="ru-RU" altLang="zh-CN" sz="2100" b="1" dirty="0" smtClean="0">
                <a:solidFill>
                  <a:schemeClr val="tx1"/>
                </a:solidFill>
                <a:latin typeface="Times New Roman" panose="02020603050405020304" pitchFamily="18" charset="0"/>
              </a:rPr>
              <a:t>= </a:t>
            </a:r>
            <a:r>
              <a:rPr lang="ru-RU" altLang="zh-CN" sz="2100" b="1" i="1" dirty="0">
                <a:solidFill>
                  <a:schemeClr val="tx1"/>
                </a:solidFill>
                <a:latin typeface="Times New Roman" panose="02020603050405020304" pitchFamily="18" charset="0"/>
                <a:sym typeface="Symbol" panose="05050102010706020507"/>
              </a:rPr>
              <a:t></a:t>
            </a:r>
            <a:r>
              <a:rPr lang="ru-RU" altLang="zh-CN" sz="2100" b="1" baseline="-25000" dirty="0" smtClean="0">
                <a:solidFill>
                  <a:schemeClr val="tx1"/>
                </a:solidFill>
                <a:latin typeface="Symbol" panose="05050102010706020507" pitchFamily="18" charset="2"/>
              </a:rPr>
              <a:t>0 </a:t>
            </a:r>
            <a:r>
              <a:rPr lang="ru-RU" altLang="zh-CN" sz="2100" b="1" dirty="0" smtClean="0">
                <a:solidFill>
                  <a:schemeClr val="tx1"/>
                </a:solidFill>
                <a:latin typeface="Symbol" panose="05050102010706020507" pitchFamily="18" charset="2"/>
              </a:rPr>
              <a:t>+ </a:t>
            </a:r>
            <a:r>
              <a:rPr lang="ru-RU" altLang="zh-CN" sz="2100" b="1" i="1" dirty="0">
                <a:solidFill>
                  <a:schemeClr val="tx1"/>
                </a:solidFill>
                <a:latin typeface="Symbol" panose="05050102010706020507" pitchFamily="18" charset="2"/>
                <a:sym typeface="Symbol" panose="05050102010706020507"/>
              </a:rPr>
              <a:t></a:t>
            </a:r>
            <a:r>
              <a:rPr lang="ru-RU" altLang="zh-CN" sz="2100" b="1" baseline="-25000" dirty="0" smtClean="0">
                <a:solidFill>
                  <a:schemeClr val="tx1"/>
                </a:solidFill>
                <a:latin typeface="Symbol" panose="05050102010706020507" pitchFamily="18" charset="2"/>
              </a:rPr>
              <a:t>1 </a:t>
            </a:r>
            <a:r>
              <a:rPr lang="ru-RU" altLang="zh-CN" sz="2100" b="1" i="1" dirty="0" smtClean="0">
                <a:solidFill>
                  <a:schemeClr val="tx1"/>
                </a:solidFill>
                <a:latin typeface="Times New Roman" panose="02020603050405020304" pitchFamily="18" charset="0"/>
              </a:rPr>
              <a:t>x </a:t>
            </a:r>
            <a:r>
              <a:rPr lang="ru-RU" altLang="zh-CN" sz="2100" b="1" dirty="0" smtClean="0">
                <a:solidFill>
                  <a:schemeClr val="tx1"/>
                </a:solidFill>
                <a:latin typeface="Symbol" panose="05050102010706020507" pitchFamily="18" charset="2"/>
              </a:rPr>
              <a:t>+ </a:t>
            </a:r>
            <a:r>
              <a:rPr lang="ru-RU" altLang="zh-CN" sz="2100" b="1" i="1" dirty="0" smtClean="0">
                <a:solidFill>
                  <a:schemeClr val="tx1"/>
                </a:solidFill>
                <a:latin typeface="Symbol" panose="05050102010706020507" pitchFamily="18" charset="2"/>
              </a:rPr>
              <a:t>e</a:t>
            </a:r>
            <a:endParaRPr lang="ru-RU" altLang="zh-CN" sz="2100" dirty="0" smtClean="0">
              <a:solidFill>
                <a:schemeClr val="tx1"/>
              </a:solidFill>
              <a:latin typeface="Times New Roman" panose="02020603050405020304" pitchFamily="18" charset="0"/>
            </a:endParaRPr>
          </a:p>
          <a:p>
            <a:pPr marL="1219200" lvl="1" indent="-533400" algn="just"/>
            <a:r>
              <a:rPr lang="zh-CN" altLang="ru-RU" sz="1800" dirty="0" smtClean="0">
                <a:solidFill>
                  <a:schemeClr val="tx1"/>
                </a:solidFill>
                <a:latin typeface="Times New Roman" panose="02020603050405020304" pitchFamily="18" charset="0"/>
              </a:rPr>
              <a:t>误差项 </a:t>
            </a:r>
            <a:r>
              <a:rPr lang="zh-CN" altLang="ru-RU" sz="1800" i="1" dirty="0" smtClean="0">
                <a:solidFill>
                  <a:schemeClr val="tx1"/>
                </a:solidFill>
                <a:latin typeface="Times New Roman" panose="02020603050405020304" pitchFamily="18" charset="0"/>
                <a:sym typeface="Symbol" panose="05050102010706020507" pitchFamily="18" charset="2"/>
              </a:rPr>
              <a:t></a:t>
            </a:r>
            <a:r>
              <a:rPr lang="zh-CN" altLang="ru-RU" sz="1800" dirty="0" smtClean="0">
                <a:solidFill>
                  <a:schemeClr val="tx1"/>
                </a:solidFill>
                <a:latin typeface="Times New Roman" panose="02020603050405020304" pitchFamily="18" charset="0"/>
                <a:sym typeface="Symbol" panose="05050102010706020507" pitchFamily="18" charset="2"/>
              </a:rPr>
              <a:t> </a:t>
            </a:r>
            <a:r>
              <a:rPr lang="zh-CN" altLang="ru-RU" sz="1800" dirty="0" smtClean="0">
                <a:solidFill>
                  <a:schemeClr val="tx1"/>
                </a:solidFill>
                <a:latin typeface="Times New Roman" panose="02020603050405020304" pitchFamily="18" charset="0"/>
              </a:rPr>
              <a:t>是随机变量</a:t>
            </a:r>
            <a:endParaRPr lang="zh-CN" altLang="ru-RU" sz="1800" dirty="0" smtClean="0">
              <a:solidFill>
                <a:schemeClr val="tx1"/>
              </a:solidFill>
              <a:latin typeface="Times New Roman" panose="02020603050405020304" pitchFamily="18" charset="0"/>
            </a:endParaRPr>
          </a:p>
          <a:p>
            <a:pPr marL="1219200" lvl="1" indent="-533400" algn="just"/>
            <a:r>
              <a:rPr lang="zh-CN" altLang="ru-RU" sz="1800" i="1" dirty="0" smtClean="0">
                <a:solidFill>
                  <a:schemeClr val="tx1"/>
                </a:solidFill>
                <a:latin typeface="Times New Roman" panose="02020603050405020304" pitchFamily="18" charset="0"/>
                <a:sym typeface="Symbol" panose="05050102010706020507" pitchFamily="18" charset="2"/>
              </a:rPr>
              <a:t></a:t>
            </a:r>
            <a:r>
              <a:rPr lang="ru-RU" altLang="zh-CN" sz="1800" baseline="-25000" dirty="0" smtClean="0">
                <a:solidFill>
                  <a:schemeClr val="tx1"/>
                </a:solidFill>
                <a:latin typeface="Times New Roman" panose="02020603050405020304" pitchFamily="18" charset="0"/>
                <a:sym typeface="Symbol" panose="05050102010706020507" pitchFamily="18" charset="2"/>
              </a:rPr>
              <a:t>0 </a:t>
            </a:r>
            <a:r>
              <a:rPr lang="zh-CN" altLang="ru-RU" sz="1800" dirty="0" smtClean="0">
                <a:solidFill>
                  <a:schemeClr val="tx1"/>
                </a:solidFill>
                <a:latin typeface="Times New Roman" panose="02020603050405020304" pitchFamily="18" charset="0"/>
              </a:rPr>
              <a:t>和 </a:t>
            </a:r>
            <a:r>
              <a:rPr lang="zh-CN" altLang="en-US" sz="1800" i="1" dirty="0">
                <a:solidFill>
                  <a:schemeClr val="tx1"/>
                </a:solidFill>
                <a:latin typeface="Times New Roman" panose="02020603050405020304" pitchFamily="18" charset="0"/>
                <a:sym typeface="Symbol" panose="05050102010706020507"/>
              </a:rPr>
              <a:t></a:t>
            </a:r>
            <a:r>
              <a:rPr lang="ru-RU" altLang="zh-CN" sz="1800" baseline="-25000" dirty="0" smtClean="0">
                <a:solidFill>
                  <a:schemeClr val="tx1"/>
                </a:solidFill>
                <a:latin typeface="Times New Roman" panose="02020603050405020304" pitchFamily="18" charset="0"/>
                <a:sym typeface="Symbol" panose="05050102010706020507" pitchFamily="18" charset="2"/>
              </a:rPr>
              <a:t>1 </a:t>
            </a:r>
            <a:r>
              <a:rPr lang="zh-CN" altLang="ru-RU" sz="1800" dirty="0" smtClean="0">
                <a:solidFill>
                  <a:schemeClr val="tx1"/>
                </a:solidFill>
                <a:latin typeface="Times New Roman" panose="02020603050405020304" pitchFamily="18" charset="0"/>
              </a:rPr>
              <a:t>称为模型的参数（回归系数）</a:t>
            </a:r>
            <a:endParaRPr lang="zh-CN" altLang="ru-RU" sz="1800" dirty="0" smtClean="0">
              <a:solidFill>
                <a:schemeClr val="tx1"/>
              </a:solidFill>
              <a:latin typeface="Times New Roman" panose="02020603050405020304" pitchFamily="18" charset="0"/>
            </a:endParaRPr>
          </a:p>
        </p:txBody>
      </p:sp>
      <p:sp>
        <p:nvSpPr>
          <p:cNvPr id="2" name="Rectangle 362"/>
          <p:cNvSpPr txBox="1">
            <a:spLocks noChangeArrowheads="1"/>
          </p:cNvSpPr>
          <p:nvPr/>
        </p:nvSpPr>
        <p:spPr bwMode="auto">
          <a:xfrm>
            <a:off x="965651" y="3973636"/>
            <a:ext cx="7341711" cy="136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7866" tIns="33337" rIns="67866" bIns="33337" numCol="1" anchor="t" anchorCtr="0" compatLnSpc="1"/>
          <a:lstStyle>
            <a:lvl1pPr marL="571500" indent="-571500" algn="l" rtl="0" eaLnBrk="0" fontAlgn="base" hangingPunct="0">
              <a:spcBef>
                <a:spcPct val="20000"/>
              </a:spcBef>
              <a:spcAft>
                <a:spcPct val="0"/>
              </a:spcAft>
              <a:buSzPct val="100000"/>
              <a:defRPr kumimoji="1" sz="3200">
                <a:solidFill>
                  <a:schemeClr val="tx1"/>
                </a:solidFill>
                <a:effectLst>
                  <a:outerShdw blurRad="38100" dist="38100" dir="2700000" algn="tl">
                    <a:srgbClr val="000000"/>
                  </a:outerShdw>
                </a:effectLst>
                <a:latin typeface="Arial" panose="020B0604020202020204" pitchFamily="34" charset="0"/>
                <a:ea typeface="宋体" panose="02010600030101010101" pitchFamily="2" charset="-122"/>
              </a:defRPr>
            </a:lvl1pPr>
            <a:lvl2pPr marL="971550" indent="-285750" algn="l" rtl="0" eaLnBrk="0" fontAlgn="base" hangingPunct="0">
              <a:spcBef>
                <a:spcPct val="20000"/>
              </a:spcBef>
              <a:spcAft>
                <a:spcPct val="0"/>
              </a:spcAft>
              <a:buClr>
                <a:schemeClr val="hlink"/>
              </a:buClr>
              <a:buSzPct val="65000"/>
              <a:buFont typeface="Wingdings" panose="05000000000000000000" pitchFamily="2" charset="2"/>
              <a:buChar char="n"/>
              <a:defRPr kumimoji="1" sz="2800">
                <a:solidFill>
                  <a:schemeClr val="tx1"/>
                </a:solidFill>
                <a:effectLst>
                  <a:outerShdw blurRad="38100" dist="38100" dir="2700000" algn="tl">
                    <a:srgbClr val="000000"/>
                  </a:outerShdw>
                </a:effectLst>
                <a:latin typeface="Arial" panose="020B0604020202020204" pitchFamily="34" charset="0"/>
                <a:ea typeface="宋体" panose="02010600030101010101" pitchFamily="2" charset="-122"/>
              </a:defRPr>
            </a:lvl2pPr>
            <a:lvl3pPr marL="1314450" indent="-228600" algn="l" rtl="0" eaLnBrk="0" fontAlgn="base" hangingPunct="0">
              <a:spcBef>
                <a:spcPct val="20000"/>
              </a:spcBef>
              <a:spcAft>
                <a:spcPct val="0"/>
              </a:spcAft>
              <a:buClr>
                <a:schemeClr val="tx2"/>
              </a:buClr>
              <a:buSzPct val="65000"/>
              <a:buFont typeface="Wingdings" panose="05000000000000000000" pitchFamily="2" charset="2"/>
              <a:buChar char="l"/>
              <a:defRPr kumimoji="1" sz="2400">
                <a:solidFill>
                  <a:schemeClr val="tx1"/>
                </a:solidFill>
                <a:effectLst>
                  <a:outerShdw blurRad="38100" dist="38100" dir="2700000" algn="tl">
                    <a:srgbClr val="000000"/>
                  </a:outerShdw>
                </a:effectLst>
                <a:latin typeface="Arial" panose="020B0604020202020204" pitchFamily="34" charset="0"/>
                <a:ea typeface="宋体" panose="02010600030101010101" pitchFamily="2" charset="-122"/>
              </a:defRPr>
            </a:lvl3pPr>
            <a:lvl4pPr marL="1657350" indent="-228600" algn="l" rtl="0" eaLnBrk="0" fontAlgn="base" hangingPunct="0">
              <a:spcBef>
                <a:spcPct val="20000"/>
              </a:spcBef>
              <a:spcAft>
                <a:spcPct val="0"/>
              </a:spcAft>
              <a:buClr>
                <a:schemeClr val="accent1"/>
              </a:buClr>
              <a:buSzPct val="65000"/>
              <a:buFont typeface="Monotype Sorts" pitchFamily="2" charset="2"/>
              <a:buChar char="l"/>
              <a:defRPr kumimoji="1" sz="2000">
                <a:solidFill>
                  <a:schemeClr val="tx1"/>
                </a:solidFill>
                <a:effectLst>
                  <a:outerShdw blurRad="38100" dist="38100" dir="2700000" algn="tl">
                    <a:srgbClr val="000000"/>
                  </a:outerShdw>
                </a:effectLst>
                <a:latin typeface="Arial" panose="020B0604020202020204" pitchFamily="34" charset="0"/>
                <a:ea typeface="宋体" panose="02010600030101010101" pitchFamily="2" charset="-122"/>
              </a:defRPr>
            </a:lvl4pPr>
            <a:lvl5pPr marL="2057400" indent="-228600" algn="l" rtl="0" eaLnBrk="0" fontAlgn="base" hangingPunct="0">
              <a:spcBef>
                <a:spcPct val="20000"/>
              </a:spcBef>
              <a:spcAft>
                <a:spcPct val="0"/>
              </a:spcAft>
              <a:buClr>
                <a:schemeClr val="folHlink"/>
              </a:buClr>
              <a:buSzPct val="100000"/>
              <a:buChar char="»"/>
              <a:defRPr kumimoji="1" sz="2000">
                <a:solidFill>
                  <a:schemeClr val="tx1"/>
                </a:solidFill>
                <a:effectLst>
                  <a:outerShdw blurRad="38100" dist="38100" dir="2700000" algn="tl">
                    <a:srgbClr val="000000"/>
                  </a:outerShdw>
                </a:effectLst>
                <a:latin typeface="Arial" panose="020B0604020202020204" pitchFamily="34" charset="0"/>
                <a:ea typeface="宋体" panose="02010600030101010101" pitchFamily="2" charset="-122"/>
              </a:defRPr>
            </a:lvl5pPr>
            <a:lvl6pPr marL="2514600" indent="-228600" algn="l" rtl="0" eaLnBrk="0" fontAlgn="base" hangingPunct="0">
              <a:spcBef>
                <a:spcPct val="20000"/>
              </a:spcBef>
              <a:spcAft>
                <a:spcPct val="0"/>
              </a:spcAft>
              <a:buClr>
                <a:schemeClr val="folHlink"/>
              </a:buClr>
              <a:buSzPct val="100000"/>
              <a:buChar char="»"/>
              <a:defRPr kumimoji="1" sz="2000">
                <a:solidFill>
                  <a:schemeClr val="tx1"/>
                </a:solidFill>
                <a:effectLst>
                  <a:outerShdw blurRad="38100" dist="38100" dir="2700000" algn="tl">
                    <a:srgbClr val="000000"/>
                  </a:outerShdw>
                </a:effectLst>
                <a:latin typeface="Arial" panose="020B0604020202020204" pitchFamily="34" charset="0"/>
                <a:ea typeface="宋体" panose="02010600030101010101" pitchFamily="2" charset="-122"/>
              </a:defRPr>
            </a:lvl6pPr>
            <a:lvl7pPr marL="2971800" indent="-228600" algn="l" rtl="0" eaLnBrk="0" fontAlgn="base" hangingPunct="0">
              <a:spcBef>
                <a:spcPct val="20000"/>
              </a:spcBef>
              <a:spcAft>
                <a:spcPct val="0"/>
              </a:spcAft>
              <a:buClr>
                <a:schemeClr val="folHlink"/>
              </a:buClr>
              <a:buSzPct val="100000"/>
              <a:buChar char="»"/>
              <a:defRPr kumimoji="1" sz="2000">
                <a:solidFill>
                  <a:schemeClr val="tx1"/>
                </a:solidFill>
                <a:effectLst>
                  <a:outerShdw blurRad="38100" dist="38100" dir="2700000" algn="tl">
                    <a:srgbClr val="000000"/>
                  </a:outerShdw>
                </a:effectLst>
                <a:latin typeface="Arial" panose="020B0604020202020204" pitchFamily="34" charset="0"/>
                <a:ea typeface="宋体" panose="02010600030101010101" pitchFamily="2" charset="-122"/>
              </a:defRPr>
            </a:lvl7pPr>
            <a:lvl8pPr marL="3429000" indent="-228600" algn="l" rtl="0" eaLnBrk="0" fontAlgn="base" hangingPunct="0">
              <a:spcBef>
                <a:spcPct val="20000"/>
              </a:spcBef>
              <a:spcAft>
                <a:spcPct val="0"/>
              </a:spcAft>
              <a:buClr>
                <a:schemeClr val="folHlink"/>
              </a:buClr>
              <a:buSzPct val="100000"/>
              <a:buChar char="»"/>
              <a:defRPr kumimoji="1" sz="2000">
                <a:solidFill>
                  <a:schemeClr val="tx1"/>
                </a:solidFill>
                <a:effectLst>
                  <a:outerShdw blurRad="38100" dist="38100" dir="2700000" algn="tl">
                    <a:srgbClr val="000000"/>
                  </a:outerShdw>
                </a:effectLst>
                <a:latin typeface="Arial" panose="020B0604020202020204" pitchFamily="34" charset="0"/>
                <a:ea typeface="宋体" panose="02010600030101010101" pitchFamily="2" charset="-122"/>
              </a:defRPr>
            </a:lvl8pPr>
            <a:lvl9pPr marL="3886200" indent="-228600" algn="l" rtl="0" eaLnBrk="0" fontAlgn="base" hangingPunct="0">
              <a:spcBef>
                <a:spcPct val="20000"/>
              </a:spcBef>
              <a:spcAft>
                <a:spcPct val="0"/>
              </a:spcAft>
              <a:buClr>
                <a:schemeClr val="folHlink"/>
              </a:buClr>
              <a:buSzPct val="100000"/>
              <a:buChar char="»"/>
              <a:defRPr kumimoji="1" sz="2000">
                <a:solidFill>
                  <a:schemeClr val="tx1"/>
                </a:solidFill>
                <a:effectLst>
                  <a:outerShdw blurRad="38100" dist="38100" dir="2700000" algn="tl">
                    <a:srgbClr val="000000"/>
                  </a:outerShdw>
                </a:effectLst>
                <a:latin typeface="Arial" panose="020B0604020202020204" pitchFamily="34" charset="0"/>
                <a:ea typeface="宋体" panose="02010600030101010101" pitchFamily="2" charset="-122"/>
              </a:defRPr>
            </a:lvl9pPr>
          </a:lstStyle>
          <a:p>
            <a:pPr marL="0" indent="0" algn="just"/>
            <a:r>
              <a:rPr lang="zh-CN" altLang="en-US" sz="1800" kern="0" dirty="0" smtClean="0">
                <a:solidFill>
                  <a:schemeClr val="tx1"/>
                </a:solidFill>
              </a:rPr>
              <a:t>（</a:t>
            </a:r>
            <a:r>
              <a:rPr lang="en-US" altLang="zh-CN" sz="1800" kern="0" dirty="0" smtClean="0">
                <a:solidFill>
                  <a:schemeClr val="tx1"/>
                </a:solidFill>
              </a:rPr>
              <a:t>1</a:t>
            </a:r>
            <a:r>
              <a:rPr lang="zh-CN" altLang="en-US" sz="1800" kern="0" dirty="0" smtClean="0">
                <a:solidFill>
                  <a:schemeClr val="tx1"/>
                </a:solidFill>
              </a:rPr>
              <a:t>）</a:t>
            </a:r>
            <a:r>
              <a:rPr lang="zh-CN" altLang="ru-RU" sz="1800" kern="0" dirty="0" smtClean="0">
                <a:solidFill>
                  <a:schemeClr val="tx1"/>
                </a:solidFill>
              </a:rPr>
              <a:t>误差</a:t>
            </a:r>
            <a:r>
              <a:rPr lang="zh-CN" altLang="ru-RU" sz="1800" kern="0" dirty="0" smtClean="0">
                <a:solidFill>
                  <a:schemeClr val="tx1"/>
                </a:solidFill>
                <a:latin typeface="Times New Roman" panose="02020603050405020304" pitchFamily="18" charset="0"/>
              </a:rPr>
              <a:t>项</a:t>
            </a:r>
            <a:r>
              <a:rPr lang="ru-RU" altLang="zh-CN" sz="1800" b="1" i="1" kern="0" dirty="0" smtClean="0">
                <a:solidFill>
                  <a:schemeClr val="tx1"/>
                </a:solidFill>
                <a:latin typeface="Times New Roman" panose="02020603050405020304" pitchFamily="18" charset="0"/>
              </a:rPr>
              <a:t>ε</a:t>
            </a:r>
            <a:r>
              <a:rPr lang="ru-RU" altLang="zh-CN" sz="1800" b="1" kern="0" dirty="0" smtClean="0">
                <a:solidFill>
                  <a:schemeClr val="tx1"/>
                </a:solidFill>
                <a:latin typeface="Times New Roman" panose="02020603050405020304" pitchFamily="18" charset="0"/>
              </a:rPr>
              <a:t>~</a:t>
            </a:r>
            <a:r>
              <a:rPr lang="ru-RU" altLang="zh-CN" sz="1800" b="1" i="1" kern="0" dirty="0" smtClean="0">
                <a:solidFill>
                  <a:schemeClr val="tx1"/>
                </a:solidFill>
                <a:latin typeface="Times New Roman" panose="02020603050405020304" pitchFamily="18" charset="0"/>
              </a:rPr>
              <a:t>N</a:t>
            </a:r>
            <a:r>
              <a:rPr lang="ru-RU" altLang="zh-CN" sz="1800" b="1" kern="0" dirty="0" smtClean="0">
                <a:solidFill>
                  <a:schemeClr val="tx1"/>
                </a:solidFill>
                <a:latin typeface="Times New Roman" panose="02020603050405020304" pitchFamily="18" charset="0"/>
              </a:rPr>
              <a:t>( 0 ,</a:t>
            </a:r>
            <a:r>
              <a:rPr lang="ru-RU" altLang="zh-CN" sz="1800" b="1" i="1" kern="0" dirty="0" smtClean="0">
                <a:solidFill>
                  <a:schemeClr val="tx1"/>
                </a:solidFill>
                <a:latin typeface="Times New Roman" panose="02020603050405020304" pitchFamily="18" charset="0"/>
              </a:rPr>
              <a:t>σ</a:t>
            </a:r>
            <a:r>
              <a:rPr lang="ru-RU" altLang="zh-CN" sz="1800" b="1" kern="0" baseline="30000" dirty="0" smtClean="0">
                <a:solidFill>
                  <a:schemeClr val="tx1"/>
                </a:solidFill>
                <a:latin typeface="Times New Roman" panose="02020603050405020304" pitchFamily="18" charset="0"/>
              </a:rPr>
              <a:t>2 </a:t>
            </a:r>
            <a:r>
              <a:rPr lang="ru-RU" altLang="zh-CN" sz="1800" b="1" kern="0" dirty="0" smtClean="0">
                <a:solidFill>
                  <a:schemeClr val="tx1"/>
                </a:solidFill>
                <a:latin typeface="Times New Roman" panose="02020603050405020304" pitchFamily="18" charset="0"/>
              </a:rPr>
              <a:t>)</a:t>
            </a:r>
            <a:r>
              <a:rPr lang="zh-CN" altLang="ru-RU" sz="1800" kern="0" dirty="0" smtClean="0">
                <a:solidFill>
                  <a:schemeClr val="tx1"/>
                </a:solidFill>
                <a:latin typeface="Times New Roman" panose="02020603050405020304" pitchFamily="18" charset="0"/>
              </a:rPr>
              <a:t>，即</a:t>
            </a:r>
            <a:r>
              <a:rPr lang="ru-RU" altLang="zh-CN" sz="1800" b="1" i="1" kern="0" dirty="0" smtClean="0">
                <a:solidFill>
                  <a:schemeClr val="tx1"/>
                </a:solidFill>
                <a:latin typeface="Times New Roman" panose="02020603050405020304" pitchFamily="18" charset="0"/>
              </a:rPr>
              <a:t>E</a:t>
            </a:r>
            <a:r>
              <a:rPr lang="ru-RU" altLang="zh-CN" sz="1800" b="1" kern="0" dirty="0" smtClean="0">
                <a:solidFill>
                  <a:schemeClr val="tx1"/>
                </a:solidFill>
                <a:latin typeface="Times New Roman" panose="02020603050405020304" pitchFamily="18" charset="0"/>
              </a:rPr>
              <a:t>(</a:t>
            </a:r>
            <a:r>
              <a:rPr lang="ru-RU" altLang="zh-CN" sz="1800" b="1" i="1" kern="0" dirty="0" smtClean="0">
                <a:solidFill>
                  <a:schemeClr val="tx1"/>
                </a:solidFill>
                <a:latin typeface="Times New Roman" panose="02020603050405020304" pitchFamily="18" charset="0"/>
              </a:rPr>
              <a:t>ε</a:t>
            </a:r>
            <a:r>
              <a:rPr lang="ru-RU" altLang="zh-CN" sz="1800" b="1" kern="0" dirty="0" smtClean="0">
                <a:solidFill>
                  <a:schemeClr val="tx1"/>
                </a:solidFill>
                <a:latin typeface="Times New Roman" panose="02020603050405020304" pitchFamily="18" charset="0"/>
              </a:rPr>
              <a:t>)=0</a:t>
            </a:r>
            <a:r>
              <a:rPr lang="zh-CN" altLang="ru-RU" sz="1800" kern="0" dirty="0" smtClean="0">
                <a:solidFill>
                  <a:schemeClr val="tx1"/>
                </a:solidFill>
                <a:latin typeface="Times New Roman" panose="02020603050405020304" pitchFamily="18" charset="0"/>
              </a:rPr>
              <a:t>。对于一个给定的 </a:t>
            </a:r>
            <a:r>
              <a:rPr lang="ru-RU" altLang="zh-CN" sz="1800" i="1" kern="0" dirty="0" smtClean="0">
                <a:solidFill>
                  <a:schemeClr val="tx1"/>
                </a:solidFill>
                <a:latin typeface="Times New Roman" panose="02020603050405020304" pitchFamily="18" charset="0"/>
              </a:rPr>
              <a:t>x </a:t>
            </a:r>
            <a:r>
              <a:rPr lang="zh-CN" altLang="ru-RU" sz="1800" kern="0" dirty="0" smtClean="0">
                <a:solidFill>
                  <a:schemeClr val="tx1"/>
                </a:solidFill>
                <a:latin typeface="Times New Roman" panose="02020603050405020304" pitchFamily="18" charset="0"/>
              </a:rPr>
              <a:t>值，</a:t>
            </a:r>
            <a:r>
              <a:rPr lang="ru-RU" altLang="zh-CN" sz="1800" i="1" kern="0" dirty="0" smtClean="0">
                <a:solidFill>
                  <a:schemeClr val="tx1"/>
                </a:solidFill>
                <a:latin typeface="Times New Roman" panose="02020603050405020304" pitchFamily="18" charset="0"/>
              </a:rPr>
              <a:t>y </a:t>
            </a:r>
            <a:r>
              <a:rPr lang="zh-CN" altLang="ru-RU" sz="1800" kern="0" dirty="0" smtClean="0">
                <a:solidFill>
                  <a:schemeClr val="tx1"/>
                </a:solidFill>
                <a:latin typeface="Times New Roman" panose="02020603050405020304" pitchFamily="18" charset="0"/>
              </a:rPr>
              <a:t>的期望值为</a:t>
            </a:r>
            <a:r>
              <a:rPr lang="ru-RU" altLang="zh-CN" sz="1800" b="1" i="1" kern="0" dirty="0" smtClean="0">
                <a:solidFill>
                  <a:schemeClr val="tx1"/>
                </a:solidFill>
                <a:latin typeface="Times New Roman" panose="02020603050405020304" pitchFamily="18" charset="0"/>
              </a:rPr>
              <a:t>E</a:t>
            </a:r>
            <a:r>
              <a:rPr lang="ru-RU" altLang="zh-CN" sz="1800" b="1" kern="0" dirty="0" smtClean="0">
                <a:solidFill>
                  <a:schemeClr val="tx1"/>
                </a:solidFill>
                <a:latin typeface="Times New Roman" panose="02020603050405020304" pitchFamily="18" charset="0"/>
              </a:rPr>
              <a:t> ( </a:t>
            </a:r>
            <a:r>
              <a:rPr lang="ru-RU" altLang="zh-CN" sz="1800" b="1" i="1" kern="0" dirty="0" smtClean="0">
                <a:solidFill>
                  <a:schemeClr val="tx1"/>
                </a:solidFill>
                <a:latin typeface="Times New Roman" panose="02020603050405020304" pitchFamily="18" charset="0"/>
              </a:rPr>
              <a:t>y </a:t>
            </a:r>
            <a:r>
              <a:rPr lang="ru-RU" altLang="zh-CN" sz="1800" b="1" kern="0" dirty="0" smtClean="0">
                <a:solidFill>
                  <a:schemeClr val="tx1"/>
                </a:solidFill>
                <a:latin typeface="Times New Roman" panose="02020603050405020304" pitchFamily="18" charset="0"/>
              </a:rPr>
              <a:t>) =</a:t>
            </a:r>
            <a:r>
              <a:rPr lang="zh-CN" altLang="en-US" sz="1800" i="1" dirty="0" smtClean="0">
                <a:solidFill>
                  <a:schemeClr val="tx1"/>
                </a:solidFill>
                <a:latin typeface="Times New Roman" panose="02020603050405020304" pitchFamily="18" charset="0"/>
                <a:sym typeface="Symbol" panose="05050102010706020507"/>
              </a:rPr>
              <a:t></a:t>
            </a:r>
            <a:r>
              <a:rPr lang="ru-RU" altLang="zh-CN" sz="1800" b="1" kern="0" baseline="-25000" dirty="0" smtClean="0">
                <a:solidFill>
                  <a:schemeClr val="tx1"/>
                </a:solidFill>
                <a:latin typeface="Times New Roman" panose="02020603050405020304" pitchFamily="18" charset="0"/>
              </a:rPr>
              <a:t>0</a:t>
            </a:r>
            <a:r>
              <a:rPr lang="ru-RU" altLang="zh-CN" sz="1800" b="1" kern="0" dirty="0" smtClean="0">
                <a:solidFill>
                  <a:schemeClr val="tx1"/>
                </a:solidFill>
                <a:latin typeface="Times New Roman" panose="02020603050405020304" pitchFamily="18" charset="0"/>
              </a:rPr>
              <a:t>+ </a:t>
            </a:r>
            <a:r>
              <a:rPr lang="zh-CN" altLang="en-US" sz="1800" i="1" dirty="0">
                <a:solidFill>
                  <a:schemeClr val="tx1"/>
                </a:solidFill>
                <a:latin typeface="Times New Roman" panose="02020603050405020304" pitchFamily="18" charset="0"/>
                <a:sym typeface="Symbol" panose="05050102010706020507"/>
              </a:rPr>
              <a:t></a:t>
            </a:r>
            <a:r>
              <a:rPr lang="ru-RU" altLang="zh-CN" sz="1800" b="1" i="1" kern="0" dirty="0" smtClean="0">
                <a:solidFill>
                  <a:schemeClr val="tx1"/>
                </a:solidFill>
                <a:latin typeface="Times New Roman" panose="02020603050405020304" pitchFamily="18" charset="0"/>
              </a:rPr>
              <a:t> </a:t>
            </a:r>
            <a:r>
              <a:rPr lang="ru-RU" altLang="zh-CN" sz="1800" b="1" kern="0" baseline="-25000" dirty="0" smtClean="0">
                <a:solidFill>
                  <a:schemeClr val="tx1"/>
                </a:solidFill>
                <a:latin typeface="Times New Roman" panose="02020603050405020304" pitchFamily="18" charset="0"/>
              </a:rPr>
              <a:t>1 </a:t>
            </a:r>
            <a:r>
              <a:rPr lang="ru-RU" altLang="zh-CN" sz="1800" b="1" i="1" kern="0" dirty="0" smtClean="0">
                <a:solidFill>
                  <a:schemeClr val="tx1"/>
                </a:solidFill>
                <a:latin typeface="Times New Roman" panose="02020603050405020304" pitchFamily="18" charset="0"/>
              </a:rPr>
              <a:t>x</a:t>
            </a:r>
            <a:endParaRPr lang="ru-RU" altLang="zh-CN" sz="1800" kern="0" dirty="0" smtClean="0">
              <a:solidFill>
                <a:schemeClr val="tx1"/>
              </a:solidFill>
              <a:latin typeface="Times New Roman" panose="02020603050405020304" pitchFamily="18" charset="0"/>
            </a:endParaRPr>
          </a:p>
          <a:p>
            <a:pPr marL="0" indent="0" algn="just"/>
            <a:r>
              <a:rPr lang="zh-CN" altLang="en-US" sz="1800" kern="0" dirty="0" smtClean="0">
                <a:solidFill>
                  <a:schemeClr val="tx1"/>
                </a:solidFill>
              </a:rPr>
              <a:t>（</a:t>
            </a:r>
            <a:r>
              <a:rPr lang="en-US" altLang="zh-CN" sz="1800" kern="0" dirty="0" smtClean="0">
                <a:solidFill>
                  <a:schemeClr val="tx1"/>
                </a:solidFill>
              </a:rPr>
              <a:t>2</a:t>
            </a:r>
            <a:r>
              <a:rPr lang="zh-CN" altLang="en-US" sz="1800" kern="0" dirty="0" smtClean="0">
                <a:solidFill>
                  <a:schemeClr val="tx1"/>
                </a:solidFill>
              </a:rPr>
              <a:t>）</a:t>
            </a:r>
            <a:r>
              <a:rPr lang="zh-CN" altLang="ru-RU" sz="1800" kern="0" dirty="0" smtClean="0">
                <a:solidFill>
                  <a:schemeClr val="tx1"/>
                </a:solidFill>
              </a:rPr>
              <a:t>对</a:t>
            </a:r>
            <a:r>
              <a:rPr lang="zh-CN" altLang="ru-RU" sz="1800" kern="0" dirty="0" smtClean="0">
                <a:solidFill>
                  <a:schemeClr val="tx1"/>
                </a:solidFill>
                <a:latin typeface="Times New Roman" panose="02020603050405020304" pitchFamily="18" charset="0"/>
              </a:rPr>
              <a:t>于所有的 </a:t>
            </a:r>
            <a:r>
              <a:rPr lang="ru-RU" altLang="zh-CN" sz="1800" i="1" kern="0" dirty="0" smtClean="0">
                <a:solidFill>
                  <a:schemeClr val="tx1"/>
                </a:solidFill>
                <a:latin typeface="Times New Roman" panose="02020603050405020304" pitchFamily="18" charset="0"/>
              </a:rPr>
              <a:t>x </a:t>
            </a:r>
            <a:r>
              <a:rPr lang="zh-CN" altLang="ru-RU" sz="1800" kern="0" dirty="0" smtClean="0">
                <a:solidFill>
                  <a:schemeClr val="tx1"/>
                </a:solidFill>
                <a:latin typeface="Times New Roman" panose="02020603050405020304" pitchFamily="18" charset="0"/>
              </a:rPr>
              <a:t>值，</a:t>
            </a:r>
            <a:r>
              <a:rPr lang="ru-RU" altLang="zh-CN" sz="1800" b="1" i="1" kern="0" dirty="0" smtClean="0">
                <a:solidFill>
                  <a:schemeClr val="tx1"/>
                </a:solidFill>
                <a:latin typeface="Times New Roman" panose="02020603050405020304" pitchFamily="18" charset="0"/>
              </a:rPr>
              <a:t>ε</a:t>
            </a:r>
            <a:r>
              <a:rPr lang="zh-CN" altLang="ru-RU" sz="1800" kern="0" dirty="0" smtClean="0">
                <a:solidFill>
                  <a:schemeClr val="tx1"/>
                </a:solidFill>
                <a:latin typeface="Times New Roman" panose="02020603050405020304" pitchFamily="18" charset="0"/>
              </a:rPr>
              <a:t>的方差</a:t>
            </a:r>
            <a:r>
              <a:rPr lang="ru-RU" altLang="zh-CN" sz="1800" i="1" kern="0" dirty="0" smtClean="0">
                <a:solidFill>
                  <a:schemeClr val="tx1"/>
                </a:solidFill>
                <a:latin typeface="Times New Roman" panose="02020603050405020304" pitchFamily="18" charset="0"/>
              </a:rPr>
              <a:t>σ</a:t>
            </a:r>
            <a:r>
              <a:rPr lang="ru-RU" altLang="zh-CN" sz="1800" kern="0" baseline="30000" dirty="0" smtClean="0">
                <a:solidFill>
                  <a:schemeClr val="tx1"/>
                </a:solidFill>
                <a:latin typeface="Times New Roman" panose="02020603050405020304" pitchFamily="18" charset="0"/>
              </a:rPr>
              <a:t>2 </a:t>
            </a:r>
            <a:r>
              <a:rPr lang="zh-CN" altLang="ru-RU" sz="1800" kern="0" dirty="0" smtClean="0">
                <a:solidFill>
                  <a:schemeClr val="tx1"/>
                </a:solidFill>
                <a:latin typeface="Times New Roman" panose="02020603050405020304" pitchFamily="18" charset="0"/>
              </a:rPr>
              <a:t>都相同</a:t>
            </a:r>
            <a:r>
              <a:rPr lang="zh-CN" altLang="en-US" sz="1800" kern="0" dirty="0" smtClean="0">
                <a:solidFill>
                  <a:schemeClr val="tx1"/>
                </a:solidFill>
                <a:latin typeface="Times New Roman" panose="02020603050405020304" pitchFamily="18" charset="0"/>
              </a:rPr>
              <a:t>，方差齐性。</a:t>
            </a:r>
            <a:endParaRPr lang="zh-CN" altLang="en-US" sz="1800" kern="0" dirty="0" smtClean="0">
              <a:solidFill>
                <a:schemeClr val="tx1"/>
              </a:solidFill>
              <a:latin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sym typeface="+mn-ea"/>
              </a:rPr>
              <a:t>一</a:t>
            </a:r>
            <a:r>
              <a:rPr lang="zh-CN" altLang="en-US" sz="2000">
                <a:sym typeface="+mn-ea"/>
              </a:rPr>
              <a:t>元线性回归</a:t>
            </a:r>
            <a:r>
              <a:rPr lang="zh-CN" altLang="en-US" sz="2000">
                <a:sym typeface="+mn-ea"/>
              </a:rPr>
              <a:t>分析</a:t>
            </a:r>
            <a:endParaRPr lang="zh-CN" altLang="en-US" sz="2000">
              <a:sym typeface="+mn-ea"/>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10.7 </a:t>
            </a:r>
            <a:r>
              <a:rPr lang="zh-CN" altLang="en-US" sz="2100" b="1" spc="225" dirty="0" smtClean="0">
                <a:solidFill>
                  <a:prstClr val="white"/>
                </a:solidFill>
              </a:rPr>
              <a:t>线性</a:t>
            </a:r>
            <a:r>
              <a:rPr lang="zh-CN" altLang="en-US" sz="2100" b="1" spc="225" dirty="0" smtClean="0">
                <a:solidFill>
                  <a:prstClr val="white"/>
                </a:solidFill>
              </a:rPr>
              <a:t>回归</a:t>
            </a:r>
            <a:endParaRPr lang="zh-CN" altLang="en-US" sz="2100" b="1" spc="225" dirty="0" smtClean="0">
              <a:solidFill>
                <a:prstClr val="white"/>
              </a:solidFill>
            </a:endParaRPr>
          </a:p>
        </p:txBody>
      </p:sp>
      <p:pic>
        <p:nvPicPr>
          <p:cNvPr id="717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72669" y="2031294"/>
            <a:ext cx="5553563" cy="3414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sym typeface="+mn-ea"/>
              </a:rPr>
              <a:t>一</a:t>
            </a:r>
            <a:r>
              <a:rPr lang="zh-CN" altLang="en-US" sz="2000">
                <a:sym typeface="+mn-ea"/>
              </a:rPr>
              <a:t>元线性回归</a:t>
            </a:r>
            <a:r>
              <a:rPr lang="zh-CN" altLang="en-US" sz="2000">
                <a:sym typeface="+mn-ea"/>
              </a:rPr>
              <a:t>分析</a:t>
            </a:r>
            <a:endParaRPr lang="zh-CN" altLang="en-US" sz="2000">
              <a:sym typeface="+mn-ea"/>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10.7 </a:t>
            </a:r>
            <a:r>
              <a:rPr lang="zh-CN" altLang="en-US" sz="2100" b="1" spc="225" dirty="0" smtClean="0">
                <a:solidFill>
                  <a:prstClr val="white"/>
                </a:solidFill>
              </a:rPr>
              <a:t>线性</a:t>
            </a:r>
            <a:r>
              <a:rPr lang="zh-CN" altLang="en-US" sz="2100" b="1" spc="225" dirty="0" smtClean="0">
                <a:solidFill>
                  <a:prstClr val="white"/>
                </a:solidFill>
              </a:rPr>
              <a:t>回归</a:t>
            </a:r>
            <a:endParaRPr lang="zh-CN" altLang="en-US" sz="2100" b="1" spc="225" dirty="0" smtClean="0">
              <a:solidFill>
                <a:prstClr val="white"/>
              </a:solidFill>
            </a:endParaRPr>
          </a:p>
        </p:txBody>
      </p:sp>
      <p:sp>
        <p:nvSpPr>
          <p:cNvPr id="2" name="Rectangle 350"/>
          <p:cNvSpPr txBox="1">
            <a:spLocks noChangeArrowheads="1"/>
          </p:cNvSpPr>
          <p:nvPr/>
        </p:nvSpPr>
        <p:spPr>
          <a:xfrm>
            <a:off x="984451" y="1999615"/>
            <a:ext cx="7915085" cy="42815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1800" dirty="0" smtClean="0">
                <a:solidFill>
                  <a:schemeClr val="tx1"/>
                </a:solidFill>
              </a:rPr>
              <a:t>最小二乘</a:t>
            </a:r>
            <a:r>
              <a:rPr lang="zh-CN" altLang="zh-CN" sz="1800" dirty="0" smtClean="0">
                <a:solidFill>
                  <a:schemeClr val="tx1"/>
                </a:solidFill>
              </a:rPr>
              <a:t>是</a:t>
            </a:r>
            <a:r>
              <a:rPr lang="zh-CN" altLang="zh-CN" sz="1800" dirty="0">
                <a:solidFill>
                  <a:schemeClr val="tx1"/>
                </a:solidFill>
              </a:rPr>
              <a:t>一个用来求函数最小值的算法</a:t>
            </a:r>
            <a:r>
              <a:rPr lang="zh-CN" altLang="zh-CN" sz="1800" dirty="0" smtClean="0">
                <a:solidFill>
                  <a:schemeClr val="tx1"/>
                </a:solidFill>
              </a:rPr>
              <a:t>，求</a:t>
            </a:r>
            <a:r>
              <a:rPr lang="zh-CN" altLang="zh-CN" sz="1800" dirty="0">
                <a:solidFill>
                  <a:schemeClr val="tx1"/>
                </a:solidFill>
              </a:rPr>
              <a:t>出使建模误差最小化的</a:t>
            </a:r>
            <a:r>
              <a:rPr lang="zh-CN" altLang="zh-CN" sz="1800" dirty="0" smtClean="0">
                <a:solidFill>
                  <a:schemeClr val="tx1"/>
                </a:solidFill>
              </a:rPr>
              <a:t>参数</a:t>
            </a:r>
            <a:r>
              <a:rPr lang="zh-CN" altLang="en-US" sz="1800" dirty="0" smtClean="0">
                <a:solidFill>
                  <a:schemeClr val="tx1"/>
                </a:solidFill>
                <a:sym typeface="Symbol" panose="05050102010706020507"/>
              </a:rPr>
              <a:t></a:t>
            </a:r>
            <a:r>
              <a:rPr lang="en-US" altLang="zh-CN" sz="1800" baseline="-25000" dirty="0" smtClean="0">
                <a:solidFill>
                  <a:schemeClr val="tx1"/>
                </a:solidFill>
              </a:rPr>
              <a:t>0</a:t>
            </a:r>
            <a:r>
              <a:rPr lang="zh-CN" altLang="zh-CN" sz="1800" dirty="0" smtClean="0">
                <a:solidFill>
                  <a:schemeClr val="tx1"/>
                </a:solidFill>
              </a:rPr>
              <a:t>和</a:t>
            </a:r>
            <a:r>
              <a:rPr lang="en-US" altLang="zh-CN" sz="1800" dirty="0" smtClean="0">
                <a:solidFill>
                  <a:schemeClr val="tx1"/>
                </a:solidFill>
                <a:sym typeface="Symbol" panose="05050102010706020507"/>
              </a:rPr>
              <a:t></a:t>
            </a:r>
            <a:r>
              <a:rPr lang="en-US" altLang="zh-CN" sz="1800" baseline="-25000" dirty="0" smtClean="0">
                <a:solidFill>
                  <a:schemeClr val="tx1"/>
                </a:solidFill>
              </a:rPr>
              <a:t>1</a:t>
            </a:r>
            <a:r>
              <a:rPr lang="zh-CN" altLang="zh-CN" sz="1800" dirty="0">
                <a:solidFill>
                  <a:schemeClr val="tx1"/>
                </a:solidFill>
              </a:rPr>
              <a:t>的值如下：</a:t>
            </a:r>
            <a:endParaRPr lang="zh-CN" altLang="zh-CN" sz="1800" dirty="0">
              <a:solidFill>
                <a:schemeClr val="tx1"/>
              </a:solidFill>
            </a:endParaRPr>
          </a:p>
          <a:p>
            <a:pPr marL="0" indent="0" algn="just">
              <a:buNone/>
            </a:pPr>
            <a:r>
              <a:rPr lang="en-US" altLang="zh-CN" sz="1800" dirty="0" smtClean="0">
                <a:solidFill>
                  <a:schemeClr val="tx1"/>
                </a:solidFill>
              </a:rPr>
              <a:t>    </a:t>
            </a:r>
            <a:endParaRPr lang="en-US" altLang="zh-CN" sz="1800" dirty="0" smtClean="0">
              <a:solidFill>
                <a:schemeClr val="tx1"/>
              </a:solidFill>
              <a:latin typeface="Times New Roman" panose="02020603050405020304" pitchFamily="18" charset="0"/>
            </a:endParaRPr>
          </a:p>
        </p:txBody>
      </p:sp>
      <p:pic>
        <p:nvPicPr>
          <p:cNvPr id="819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67882" y="2785428"/>
            <a:ext cx="6805062" cy="1710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10.2 变量的类别</a:t>
            </a:r>
            <a:endParaRPr lang="zh-CN" altLang="en-US" sz="2100" b="1" spc="225" dirty="0" smtClean="0">
              <a:solidFill>
                <a:prstClr val="white"/>
              </a:solidFill>
            </a:endParaRPr>
          </a:p>
        </p:txBody>
      </p:sp>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22" name="文本框 12"/>
          <p:cNvSpPr txBox="1"/>
          <p:nvPr/>
        </p:nvSpPr>
        <p:spPr>
          <a:xfrm>
            <a:off x="935355" y="2047875"/>
            <a:ext cx="5153025" cy="337185"/>
          </a:xfrm>
          <a:prstGeom prst="rect">
            <a:avLst/>
          </a:prstGeom>
          <a:noFill/>
        </p:spPr>
        <p:txBody>
          <a:bodyPr wrap="square" rtlCol="0">
            <a:spAutoFit/>
          </a:bodyPr>
          <a:p>
            <a:pPr>
              <a:buClr>
                <a:schemeClr val="accent1"/>
              </a:buClr>
            </a:pPr>
            <a:r>
              <a:rPr lang="en-US" altLang="zh-CN" sz="1600" dirty="0" smtClean="0">
                <a:solidFill>
                  <a:schemeClr val="tx1">
                    <a:lumMod val="75000"/>
                    <a:lumOff val="25000"/>
                  </a:schemeClr>
                </a:solidFill>
              </a:rPr>
              <a:t>1</a:t>
            </a:r>
            <a:r>
              <a:rPr lang="zh-CN" altLang="en-US" sz="1600" dirty="0" smtClean="0">
                <a:solidFill>
                  <a:schemeClr val="tx1">
                    <a:lumMod val="75000"/>
                    <a:lumOff val="25000"/>
                  </a:schemeClr>
                </a:solidFill>
              </a:rPr>
              <a:t>、</a:t>
            </a:r>
            <a:r>
              <a:rPr sz="1600" dirty="0" smtClean="0">
                <a:solidFill>
                  <a:schemeClr val="tx1">
                    <a:lumMod val="75000"/>
                    <a:lumOff val="25000"/>
                  </a:schemeClr>
                </a:solidFill>
                <a:sym typeface="+mn-ea"/>
              </a:rPr>
              <a:t>连续变量和离散变量</a:t>
            </a:r>
            <a:endParaRPr sz="1600" dirty="0" smtClean="0">
              <a:solidFill>
                <a:schemeClr val="tx1">
                  <a:lumMod val="75000"/>
                  <a:lumOff val="25000"/>
                </a:schemeClr>
              </a:solidFill>
              <a:sym typeface="+mn-ea"/>
            </a:endParaRPr>
          </a:p>
        </p:txBody>
      </p:sp>
      <p:sp>
        <p:nvSpPr>
          <p:cNvPr id="18" name="文本框 17"/>
          <p:cNvSpPr txBox="1"/>
          <p:nvPr/>
        </p:nvSpPr>
        <p:spPr>
          <a:xfrm>
            <a:off x="1071880" y="2722880"/>
            <a:ext cx="7296785" cy="583565"/>
          </a:xfrm>
          <a:prstGeom prst="rect">
            <a:avLst/>
          </a:prstGeom>
          <a:noFill/>
        </p:spPr>
        <p:txBody>
          <a:bodyPr wrap="square" rtlCol="0">
            <a:spAutoFit/>
          </a:bodyPr>
          <a:p>
            <a:r>
              <a:rPr lang="en-US" altLang="zh-CN" sz="1600" dirty="0"/>
              <a:t>        </a:t>
            </a:r>
            <a:r>
              <a:rPr lang="zh-CN" altLang="en-US" sz="1600" dirty="0"/>
              <a:t>取值连续的变量为连续变量，如年龄，身高，房价……。取值离散的变量为离散变量，如性别，舱位等级，姓名……。</a:t>
            </a:r>
            <a:endParaRPr lang="zh-CN" altLang="en-US" sz="1600" dirty="0"/>
          </a:p>
        </p:txBody>
      </p:sp>
      <p:sp>
        <p:nvSpPr>
          <p:cNvPr id="100" name="文本框 99"/>
          <p:cNvSpPr txBox="1"/>
          <p:nvPr/>
        </p:nvSpPr>
        <p:spPr>
          <a:xfrm>
            <a:off x="1071880" y="1445895"/>
            <a:ext cx="6781800" cy="337185"/>
          </a:xfrm>
          <a:prstGeom prst="rect">
            <a:avLst/>
          </a:prstGeom>
          <a:noFill/>
        </p:spPr>
        <p:txBody>
          <a:bodyPr wrap="square" rtlCol="0">
            <a:spAutoFit/>
          </a:bodyPr>
          <a:p>
            <a:pPr lvl="0" algn="l">
              <a:buClr>
                <a:schemeClr val="accent1"/>
              </a:buClr>
              <a:buSzTx/>
              <a:buFontTx/>
            </a:pPr>
            <a:r>
              <a:rPr lang="en-US" altLang="zh-CN" sz="1600" dirty="0" smtClean="0">
                <a:solidFill>
                  <a:schemeClr val="tx1">
                    <a:lumMod val="75000"/>
                    <a:lumOff val="25000"/>
                  </a:schemeClr>
                </a:solidFill>
                <a:sym typeface="+mn-ea"/>
              </a:rPr>
              <a:t>变量类别不同于变量类型。变量类别是针对数据框列的分类。</a:t>
            </a:r>
            <a:endParaRPr lang="en-US" altLang="zh-CN" sz="1600" dirty="0" smtClean="0">
              <a:solidFill>
                <a:schemeClr val="tx1">
                  <a:lumMod val="75000"/>
                  <a:lumOff val="25000"/>
                </a:schemeClr>
              </a:solidFill>
              <a:sym typeface="+mn-ea"/>
            </a:endParaRPr>
          </a:p>
        </p:txBody>
      </p:sp>
      <p:sp>
        <p:nvSpPr>
          <p:cNvPr id="20" name="文本框 12"/>
          <p:cNvSpPr txBox="1"/>
          <p:nvPr/>
        </p:nvSpPr>
        <p:spPr>
          <a:xfrm>
            <a:off x="935355" y="3705225"/>
            <a:ext cx="7151370" cy="1568450"/>
          </a:xfrm>
          <a:prstGeom prst="rect">
            <a:avLst/>
          </a:prstGeom>
          <a:noFill/>
        </p:spPr>
        <p:txBody>
          <a:bodyPr wrap="square" rtlCol="0">
            <a:spAutoFit/>
          </a:bodyPr>
          <a:p>
            <a:pPr>
              <a:buClr>
                <a:schemeClr val="accent1"/>
              </a:buClr>
            </a:pPr>
            <a:r>
              <a:rPr sz="1600" dirty="0" smtClean="0">
                <a:solidFill>
                  <a:schemeClr val="tx1">
                    <a:lumMod val="75000"/>
                    <a:lumOff val="25000"/>
                  </a:schemeClr>
                </a:solidFill>
              </a:rPr>
              <a:t>2、定量变量和定性变量</a:t>
            </a:r>
            <a:endParaRPr sz="1600" dirty="0" smtClean="0">
              <a:solidFill>
                <a:schemeClr val="tx1">
                  <a:lumMod val="75000"/>
                  <a:lumOff val="25000"/>
                </a:schemeClr>
              </a:solidFill>
            </a:endParaRPr>
          </a:p>
          <a:p>
            <a:pPr>
              <a:buClr>
                <a:schemeClr val="accent1"/>
              </a:buClr>
            </a:pPr>
            <a:r>
              <a:rPr sz="1600" dirty="0" smtClean="0">
                <a:solidFill>
                  <a:schemeClr val="tx1">
                    <a:lumMod val="75000"/>
                    <a:lumOff val="25000"/>
                  </a:schemeClr>
                </a:solidFill>
              </a:rPr>
              <a:t>         定量变量也称为数值变量，可以是连续的也可以是离散的。定性变量的值可以是数值，也可以是非数值，但如果是数值，一定是离散的。</a:t>
            </a:r>
            <a:endParaRPr sz="1600" dirty="0" smtClean="0">
              <a:solidFill>
                <a:schemeClr val="tx1">
                  <a:lumMod val="75000"/>
                  <a:lumOff val="25000"/>
                </a:schemeClr>
              </a:solidFill>
            </a:endParaRPr>
          </a:p>
          <a:p>
            <a:pPr>
              <a:buClr>
                <a:schemeClr val="accent1"/>
              </a:buClr>
            </a:pPr>
            <a:r>
              <a:rPr sz="1600" dirty="0" smtClean="0">
                <a:solidFill>
                  <a:schemeClr val="tx1">
                    <a:lumMod val="75000"/>
                    <a:lumOff val="25000"/>
                  </a:schemeClr>
                </a:solidFill>
              </a:rPr>
              <a:t>         变量类别不是一成不变的，根据研究目的的需要，各类变量之间可以进行转化。年龄原属数值变量，若按年龄段划分可转换为定性变量：少年、中年、青年、老年等。</a:t>
            </a:r>
            <a:endParaRPr sz="1600" dirty="0" smtClean="0">
              <a:solidFill>
                <a:schemeClr val="tx1">
                  <a:lumMod val="75000"/>
                  <a:lumOff val="25000"/>
                </a:schemeClr>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sym typeface="+mn-ea"/>
              </a:rPr>
              <a:t>多元线性回归</a:t>
            </a:r>
            <a:r>
              <a:rPr lang="zh-CN" altLang="en-US" sz="2000">
                <a:sym typeface="+mn-ea"/>
              </a:rPr>
              <a:t>分析</a:t>
            </a:r>
            <a:endParaRPr lang="zh-CN" altLang="en-US" sz="2000">
              <a:sym typeface="+mn-ea"/>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10.7 </a:t>
            </a:r>
            <a:r>
              <a:rPr lang="zh-CN" altLang="en-US" sz="2100" b="1" spc="225" dirty="0" smtClean="0">
                <a:solidFill>
                  <a:prstClr val="white"/>
                </a:solidFill>
              </a:rPr>
              <a:t>线性</a:t>
            </a:r>
            <a:r>
              <a:rPr lang="zh-CN" altLang="en-US" sz="2100" b="1" spc="225" dirty="0" smtClean="0">
                <a:solidFill>
                  <a:prstClr val="white"/>
                </a:solidFill>
              </a:rPr>
              <a:t>回归</a:t>
            </a:r>
            <a:endParaRPr lang="zh-CN" altLang="en-US" sz="2100" b="1" spc="225" dirty="0" smtClean="0">
              <a:solidFill>
                <a:prstClr val="white"/>
              </a:solidFill>
            </a:endParaRPr>
          </a:p>
        </p:txBody>
      </p:sp>
      <p:pic>
        <p:nvPicPr>
          <p:cNvPr id="1024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16841" y="2361857"/>
            <a:ext cx="5696497" cy="3096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53564" y="1802898"/>
            <a:ext cx="2540833" cy="414020"/>
          </a:xfrm>
          <a:prstGeom prst="rect">
            <a:avLst/>
          </a:prstGeom>
          <a:noFill/>
        </p:spPr>
        <p:txBody>
          <a:bodyPr wrap="square" rtlCol="0">
            <a:spAutoFit/>
          </a:bodyPr>
          <a:p>
            <a:r>
              <a:rPr lang="zh-CN" altLang="en-US" sz="2100" dirty="0" smtClean="0">
                <a:solidFill>
                  <a:schemeClr val="tx1"/>
                </a:solidFill>
              </a:rPr>
              <a:t>房价预测</a:t>
            </a:r>
            <a:endParaRPr lang="zh-CN" altLang="en-US" sz="2100" dirty="0" smtClean="0">
              <a:solidFill>
                <a:schemeClr val="tx1"/>
              </a:solidFill>
            </a:endParaRPr>
          </a:p>
        </p:txBody>
      </p:sp>
    </p:spTree>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sym typeface="+mn-ea"/>
              </a:rPr>
              <a:t>多元线性回归</a:t>
            </a:r>
            <a:r>
              <a:rPr lang="zh-CN" altLang="en-US" sz="2000">
                <a:sym typeface="+mn-ea"/>
              </a:rPr>
              <a:t>分析</a:t>
            </a:r>
            <a:endParaRPr lang="zh-CN" altLang="en-US" sz="2000">
              <a:sym typeface="+mn-ea"/>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10.7 </a:t>
            </a:r>
            <a:r>
              <a:rPr lang="zh-CN" altLang="en-US" sz="2100" b="1" spc="225" dirty="0" smtClean="0">
                <a:solidFill>
                  <a:prstClr val="white"/>
                </a:solidFill>
              </a:rPr>
              <a:t>线性</a:t>
            </a:r>
            <a:r>
              <a:rPr lang="zh-CN" altLang="en-US" sz="2100" b="1" spc="225" dirty="0" smtClean="0">
                <a:solidFill>
                  <a:prstClr val="white"/>
                </a:solidFill>
              </a:rPr>
              <a:t>回归</a:t>
            </a:r>
            <a:endParaRPr lang="zh-CN" altLang="en-US" sz="2100" b="1" spc="225" dirty="0" smtClean="0">
              <a:solidFill>
                <a:prstClr val="white"/>
              </a:solidFill>
            </a:endParaRPr>
          </a:p>
        </p:txBody>
      </p:sp>
      <p:pic>
        <p:nvPicPr>
          <p:cNvPr id="1126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86775" y="1826175"/>
            <a:ext cx="6263722" cy="3695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sym typeface="+mn-ea"/>
              </a:rPr>
              <a:t>多元线性回归</a:t>
            </a:r>
            <a:r>
              <a:rPr lang="zh-CN" altLang="en-US" sz="2000">
                <a:sym typeface="+mn-ea"/>
              </a:rPr>
              <a:t>分析</a:t>
            </a:r>
            <a:endParaRPr lang="zh-CN" altLang="en-US" sz="2000">
              <a:sym typeface="+mn-ea"/>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10.7 </a:t>
            </a:r>
            <a:r>
              <a:rPr lang="zh-CN" altLang="en-US" sz="2100" b="1" spc="225" dirty="0" smtClean="0">
                <a:solidFill>
                  <a:prstClr val="white"/>
                </a:solidFill>
              </a:rPr>
              <a:t>线性</a:t>
            </a:r>
            <a:r>
              <a:rPr lang="zh-CN" altLang="en-US" sz="2100" b="1" spc="225" dirty="0" smtClean="0">
                <a:solidFill>
                  <a:prstClr val="white"/>
                </a:solidFill>
              </a:rPr>
              <a:t>回归</a:t>
            </a:r>
            <a:endParaRPr lang="zh-CN" altLang="en-US" sz="2100" b="1" spc="225" dirty="0" smtClean="0">
              <a:solidFill>
                <a:prstClr val="white"/>
              </a:solidFill>
            </a:endParaRPr>
          </a:p>
        </p:txBody>
      </p:sp>
      <p:sp>
        <p:nvSpPr>
          <p:cNvPr id="2" name="Rectangle 843"/>
          <p:cNvSpPr txBox="1">
            <a:spLocks noChangeArrowheads="1"/>
          </p:cNvSpPr>
          <p:nvPr/>
        </p:nvSpPr>
        <p:spPr>
          <a:xfrm>
            <a:off x="904178" y="2045887"/>
            <a:ext cx="7674027" cy="162268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lgn="just">
              <a:buFontTx/>
              <a:buAutoNum type="arabicPeriod"/>
            </a:pPr>
            <a:r>
              <a:rPr lang="zh-CN" altLang="ru-RU" sz="2100" dirty="0" smtClean="0">
                <a:solidFill>
                  <a:schemeClr val="tx1"/>
                </a:solidFill>
              </a:rPr>
              <a:t>一个因变量与两个及两个以上自变量的回归</a:t>
            </a:r>
            <a:endParaRPr lang="zh-CN" altLang="ru-RU" sz="2100" dirty="0" smtClean="0">
              <a:solidFill>
                <a:schemeClr val="tx1"/>
              </a:solidFill>
            </a:endParaRPr>
          </a:p>
          <a:p>
            <a:pPr marL="609600" indent="-609600" algn="just">
              <a:buFontTx/>
              <a:buAutoNum type="arabicPeriod"/>
            </a:pPr>
            <a:r>
              <a:rPr lang="zh-CN" altLang="ru-RU" sz="2100" dirty="0" smtClean="0">
                <a:solidFill>
                  <a:schemeClr val="tx1"/>
                </a:solidFill>
              </a:rPr>
              <a:t>描述因</a:t>
            </a:r>
            <a:r>
              <a:rPr lang="zh-CN" altLang="ru-RU" sz="2100" dirty="0" smtClean="0">
                <a:solidFill>
                  <a:schemeClr val="tx1"/>
                </a:solidFill>
                <a:latin typeface="Times New Roman" panose="02020603050405020304" pitchFamily="18" charset="0"/>
              </a:rPr>
              <a:t>变量 </a:t>
            </a:r>
            <a:r>
              <a:rPr lang="ru-RU" altLang="zh-CN" sz="2100" i="1" dirty="0" smtClean="0">
                <a:solidFill>
                  <a:schemeClr val="tx1"/>
                </a:solidFill>
                <a:latin typeface="Times New Roman" panose="02020603050405020304" pitchFamily="18" charset="0"/>
              </a:rPr>
              <a:t>y </a:t>
            </a:r>
            <a:r>
              <a:rPr lang="zh-CN" altLang="ru-RU" sz="2100" dirty="0" smtClean="0">
                <a:solidFill>
                  <a:schemeClr val="tx1"/>
                </a:solidFill>
                <a:latin typeface="Times New Roman" panose="02020603050405020304" pitchFamily="18" charset="0"/>
              </a:rPr>
              <a:t>如何依赖于自变量 </a:t>
            </a:r>
            <a:r>
              <a:rPr lang="ru-RU" altLang="zh-CN" sz="2100" i="1" dirty="0" smtClean="0">
                <a:solidFill>
                  <a:schemeClr val="tx1"/>
                </a:solidFill>
                <a:latin typeface="Times New Roman" panose="02020603050405020304" pitchFamily="18" charset="0"/>
              </a:rPr>
              <a:t>x</a:t>
            </a:r>
            <a:r>
              <a:rPr lang="ru-RU" altLang="zh-CN" sz="2100" baseline="-25000" dirty="0" smtClean="0">
                <a:solidFill>
                  <a:schemeClr val="tx1"/>
                </a:solidFill>
                <a:latin typeface="Times New Roman" panose="02020603050405020304" pitchFamily="18" charset="0"/>
              </a:rPr>
              <a:t>1</a:t>
            </a:r>
            <a:r>
              <a:rPr lang="ru-RU" altLang="zh-CN" sz="2100" i="1" dirty="0" smtClean="0">
                <a:solidFill>
                  <a:schemeClr val="tx1"/>
                </a:solidFill>
                <a:latin typeface="Times New Roman" panose="02020603050405020304" pitchFamily="18" charset="0"/>
              </a:rPr>
              <a:t> </a:t>
            </a:r>
            <a:r>
              <a:rPr lang="zh-CN" altLang="ru-RU" sz="2100" i="1" dirty="0" smtClean="0">
                <a:solidFill>
                  <a:schemeClr val="tx1"/>
                </a:solidFill>
                <a:latin typeface="Times New Roman" panose="02020603050405020304" pitchFamily="18" charset="0"/>
              </a:rPr>
              <a:t>， </a:t>
            </a:r>
            <a:r>
              <a:rPr lang="ru-RU" altLang="zh-CN" sz="2100" i="1" dirty="0" smtClean="0">
                <a:solidFill>
                  <a:schemeClr val="tx1"/>
                </a:solidFill>
                <a:latin typeface="Times New Roman" panose="02020603050405020304" pitchFamily="18" charset="0"/>
              </a:rPr>
              <a:t>x</a:t>
            </a:r>
            <a:r>
              <a:rPr lang="ru-RU" altLang="zh-CN" sz="2100" baseline="-25000" dirty="0" smtClean="0">
                <a:solidFill>
                  <a:schemeClr val="tx1"/>
                </a:solidFill>
                <a:latin typeface="Times New Roman" panose="02020603050405020304" pitchFamily="18" charset="0"/>
              </a:rPr>
              <a:t>2</a:t>
            </a:r>
            <a:r>
              <a:rPr lang="ru-RU" altLang="zh-CN" sz="2100" i="1" dirty="0" smtClean="0">
                <a:solidFill>
                  <a:schemeClr val="tx1"/>
                </a:solidFill>
                <a:latin typeface="Times New Roman" panose="02020603050405020304" pitchFamily="18" charset="0"/>
              </a:rPr>
              <a:t> </a:t>
            </a:r>
            <a:r>
              <a:rPr lang="zh-CN" altLang="ru-RU" sz="2100" i="1" dirty="0" smtClean="0">
                <a:solidFill>
                  <a:schemeClr val="tx1"/>
                </a:solidFill>
                <a:latin typeface="Times New Roman" panose="02020603050405020304" pitchFamily="18" charset="0"/>
              </a:rPr>
              <a:t>，</a:t>
            </a:r>
            <a:r>
              <a:rPr lang="ru-RU" altLang="zh-CN" sz="2100" dirty="0" smtClean="0">
                <a:solidFill>
                  <a:schemeClr val="tx1"/>
                </a:solidFill>
                <a:latin typeface="Times New Roman" panose="02020603050405020304" pitchFamily="18" charset="0"/>
                <a:cs typeface="Times New Roman" panose="02020603050405020304" pitchFamily="18" charset="0"/>
              </a:rPr>
              <a:t>…</a:t>
            </a:r>
            <a:r>
              <a:rPr lang="zh-CN" altLang="ru-RU" sz="2100" dirty="0" smtClean="0">
                <a:solidFill>
                  <a:schemeClr val="tx1"/>
                </a:solidFill>
                <a:latin typeface="Times New Roman" panose="02020603050405020304" pitchFamily="18" charset="0"/>
                <a:cs typeface="Times New Roman" panose="02020603050405020304" pitchFamily="18" charset="0"/>
              </a:rPr>
              <a:t>，</a:t>
            </a:r>
            <a:r>
              <a:rPr lang="zh-CN" altLang="ru-RU" sz="2100" i="1" dirty="0" smtClean="0">
                <a:solidFill>
                  <a:schemeClr val="tx1"/>
                </a:solidFill>
                <a:latin typeface="Times New Roman" panose="02020603050405020304" pitchFamily="18" charset="0"/>
              </a:rPr>
              <a:t> </a:t>
            </a:r>
            <a:r>
              <a:rPr lang="ru-RU" altLang="zh-CN" sz="2100" i="1" dirty="0" smtClean="0">
                <a:solidFill>
                  <a:schemeClr val="tx1"/>
                </a:solidFill>
                <a:latin typeface="Times New Roman" panose="02020603050405020304" pitchFamily="18" charset="0"/>
              </a:rPr>
              <a:t>x</a:t>
            </a:r>
            <a:r>
              <a:rPr lang="ru-RU" altLang="zh-CN" sz="2100" baseline="-25000" dirty="0" smtClean="0">
                <a:solidFill>
                  <a:schemeClr val="tx1"/>
                </a:solidFill>
                <a:latin typeface="Times New Roman" panose="02020603050405020304" pitchFamily="18" charset="0"/>
              </a:rPr>
              <a:t>p</a:t>
            </a:r>
            <a:r>
              <a:rPr lang="ru-RU" altLang="zh-CN" sz="2100" i="1" dirty="0" smtClean="0">
                <a:solidFill>
                  <a:schemeClr val="tx1"/>
                </a:solidFill>
                <a:latin typeface="Times New Roman" panose="02020603050405020304" pitchFamily="18" charset="0"/>
              </a:rPr>
              <a:t> </a:t>
            </a:r>
            <a:r>
              <a:rPr lang="zh-CN" altLang="ru-RU" sz="2100" dirty="0" smtClean="0">
                <a:solidFill>
                  <a:schemeClr val="tx1"/>
                </a:solidFill>
                <a:latin typeface="Times New Roman" panose="02020603050405020304" pitchFamily="18" charset="0"/>
              </a:rPr>
              <a:t>和误差项 </a:t>
            </a:r>
            <a:r>
              <a:rPr lang="zh-CN" altLang="ru-RU" sz="2100" i="1" dirty="0" smtClean="0">
                <a:solidFill>
                  <a:schemeClr val="tx1"/>
                </a:solidFill>
                <a:latin typeface="Times New Roman" panose="02020603050405020304" pitchFamily="18" charset="0"/>
                <a:sym typeface="Symbol" panose="05050102010706020507" pitchFamily="18" charset="2"/>
              </a:rPr>
              <a:t></a:t>
            </a:r>
            <a:r>
              <a:rPr lang="zh-CN" altLang="ru-RU" sz="2100" dirty="0" smtClean="0">
                <a:solidFill>
                  <a:schemeClr val="tx1"/>
                </a:solidFill>
                <a:latin typeface="Times New Roman" panose="02020603050405020304" pitchFamily="18" charset="0"/>
                <a:sym typeface="Symbol" panose="05050102010706020507" pitchFamily="18" charset="2"/>
              </a:rPr>
              <a:t>  </a:t>
            </a:r>
            <a:r>
              <a:rPr lang="zh-CN" altLang="ru-RU" sz="2100" dirty="0" smtClean="0">
                <a:solidFill>
                  <a:schemeClr val="tx1"/>
                </a:solidFill>
                <a:latin typeface="Times New Roman" panose="02020603050405020304" pitchFamily="18" charset="0"/>
              </a:rPr>
              <a:t>的方程，称为多元回归模型</a:t>
            </a:r>
            <a:endParaRPr lang="zh-CN" altLang="ru-RU" sz="2100" dirty="0" smtClean="0">
              <a:solidFill>
                <a:schemeClr val="tx1"/>
              </a:solidFill>
              <a:latin typeface="Times New Roman" panose="02020603050405020304" pitchFamily="18" charset="0"/>
            </a:endParaRPr>
          </a:p>
          <a:p>
            <a:pPr marL="609600" indent="-609600" algn="just">
              <a:buFontTx/>
              <a:buAutoNum type="arabicPeriod"/>
            </a:pPr>
            <a:r>
              <a:rPr lang="zh-CN" altLang="ru-RU" sz="2100" dirty="0" smtClean="0">
                <a:solidFill>
                  <a:schemeClr val="tx1"/>
                </a:solidFill>
              </a:rPr>
              <a:t>涉</a:t>
            </a:r>
            <a:r>
              <a:rPr lang="zh-CN" altLang="ru-RU" sz="2100" dirty="0" smtClean="0">
                <a:solidFill>
                  <a:schemeClr val="tx1"/>
                </a:solidFill>
                <a:latin typeface="Times New Roman" panose="02020603050405020304" pitchFamily="18" charset="0"/>
              </a:rPr>
              <a:t>及 </a:t>
            </a:r>
            <a:r>
              <a:rPr lang="ru-RU" altLang="zh-CN" sz="2100" i="1" dirty="0" smtClean="0">
                <a:solidFill>
                  <a:schemeClr val="tx1"/>
                </a:solidFill>
                <a:latin typeface="Times New Roman" panose="02020603050405020304" pitchFamily="18" charset="0"/>
              </a:rPr>
              <a:t>p </a:t>
            </a:r>
            <a:r>
              <a:rPr lang="zh-CN" altLang="ru-RU" sz="2100" dirty="0" smtClean="0">
                <a:solidFill>
                  <a:schemeClr val="tx1"/>
                </a:solidFill>
                <a:latin typeface="Times New Roman" panose="02020603050405020304" pitchFamily="18" charset="0"/>
              </a:rPr>
              <a:t>个自变量的多元回归模型可表示为</a:t>
            </a:r>
            <a:endParaRPr lang="zh-CN" altLang="ru-RU" sz="2100" dirty="0" smtClean="0">
              <a:solidFill>
                <a:schemeClr val="tx1"/>
              </a:solidFill>
              <a:latin typeface="Times New Roman" panose="02020603050405020304" pitchFamily="18" charset="0"/>
            </a:endParaRPr>
          </a:p>
        </p:txBody>
      </p:sp>
      <p:sp>
        <p:nvSpPr>
          <p:cNvPr id="12" name="Rectangle 844"/>
          <p:cNvSpPr>
            <a:spLocks noChangeArrowheads="1"/>
          </p:cNvSpPr>
          <p:nvPr/>
        </p:nvSpPr>
        <p:spPr bwMode="auto">
          <a:xfrm>
            <a:off x="1583707" y="4115467"/>
            <a:ext cx="6544793" cy="645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buClr>
                <a:schemeClr val="hlink"/>
              </a:buClr>
              <a:buFont typeface="Wingdings" panose="05000000000000000000" pitchFamily="2" charset="2"/>
              <a:buChar char="§"/>
            </a:pPr>
            <a:r>
              <a:rPr kumimoji="1" lang="ru-RU" altLang="zh-CN" dirty="0">
                <a:solidFill>
                  <a:schemeClr val="tx1"/>
                </a:solidFill>
                <a:effectLst>
                  <a:outerShdw blurRad="38100" dist="38100" dir="2700000" algn="tl">
                    <a:srgbClr val="000000"/>
                  </a:outerShdw>
                </a:effectLst>
                <a:latin typeface="Symbol" panose="05050102010706020507" pitchFamily="18" charset="2"/>
              </a:rPr>
              <a:t>  </a:t>
            </a:r>
            <a:r>
              <a:rPr kumimoji="1" lang="ru-RU" altLang="zh-CN" i="1" dirty="0" smtClean="0">
                <a:solidFill>
                  <a:schemeClr val="tx1"/>
                </a:solidFill>
                <a:effectLst>
                  <a:outerShdw blurRad="38100" dist="38100" dir="2700000" algn="tl">
                    <a:srgbClr val="000000"/>
                  </a:outerShdw>
                </a:effectLst>
                <a:latin typeface="Symbol" panose="05050102010706020507" pitchFamily="18" charset="2"/>
                <a:sym typeface="Symbol" panose="05050102010706020507"/>
              </a:rPr>
              <a:t></a:t>
            </a:r>
            <a:r>
              <a:rPr kumimoji="1" lang="ru-RU" altLang="zh-CN" baseline="-25000" dirty="0" smtClean="0">
                <a:solidFill>
                  <a:schemeClr val="tx1"/>
                </a:solidFill>
                <a:effectLst>
                  <a:outerShdw blurRad="38100" dist="38100" dir="2700000" algn="tl">
                    <a:srgbClr val="000000"/>
                  </a:outerShdw>
                </a:effectLst>
                <a:latin typeface="Times New Roman" panose="02020603050405020304" pitchFamily="18" charset="0"/>
              </a:rPr>
              <a:t>0</a:t>
            </a:r>
            <a:r>
              <a:rPr kumimoji="1" lang="ru-RU" altLang="zh-CN" baseline="-25000" dirty="0" smtClean="0">
                <a:solidFill>
                  <a:schemeClr val="tx1"/>
                </a:solidFill>
                <a:effectLst>
                  <a:outerShdw blurRad="38100" dist="38100" dir="2700000" algn="tl">
                    <a:srgbClr val="000000"/>
                  </a:outerShdw>
                </a:effectLst>
                <a:latin typeface="Symbol" panose="05050102010706020507" pitchFamily="18" charset="2"/>
              </a:rPr>
              <a:t> </a:t>
            </a:r>
            <a:r>
              <a:rPr kumimoji="1" lang="zh-CN" altLang="ru-RU" dirty="0" smtClean="0">
                <a:solidFill>
                  <a:schemeClr val="tx1"/>
                </a:solidFill>
                <a:effectLst>
                  <a:outerShdw blurRad="38100" dist="38100" dir="2700000" algn="tl">
                    <a:srgbClr val="000000"/>
                  </a:outerShdw>
                </a:effectLst>
                <a:latin typeface="Symbol" panose="05050102010706020507" pitchFamily="18" charset="2"/>
              </a:rPr>
              <a:t>，</a:t>
            </a:r>
            <a:r>
              <a:rPr kumimoji="1" lang="ru-RU" altLang="zh-CN" i="1" dirty="0">
                <a:solidFill>
                  <a:schemeClr val="tx1"/>
                </a:solidFill>
                <a:effectLst>
                  <a:outerShdw blurRad="38100" dist="38100" dir="2700000" algn="tl">
                    <a:srgbClr val="000000"/>
                  </a:outerShdw>
                </a:effectLst>
                <a:latin typeface="Symbol" panose="05050102010706020507" pitchFamily="18" charset="2"/>
                <a:sym typeface="Symbol" panose="05050102010706020507"/>
              </a:rPr>
              <a:t>  </a:t>
            </a:r>
            <a:r>
              <a:rPr kumimoji="1" lang="ru-RU" altLang="zh-CN" baseline="-25000" dirty="0" smtClean="0">
                <a:solidFill>
                  <a:schemeClr val="tx1"/>
                </a:solidFill>
                <a:effectLst>
                  <a:outerShdw blurRad="38100" dist="38100" dir="2700000" algn="tl">
                    <a:srgbClr val="000000"/>
                  </a:outerShdw>
                </a:effectLst>
                <a:latin typeface="Symbol" panose="05050102010706020507" pitchFamily="18" charset="2"/>
              </a:rPr>
              <a:t>1</a:t>
            </a:r>
            <a:r>
              <a:rPr kumimoji="1" lang="zh-CN" altLang="ru-RU" dirty="0" smtClean="0">
                <a:solidFill>
                  <a:schemeClr val="tx1"/>
                </a:solidFill>
                <a:effectLst>
                  <a:outerShdw blurRad="38100" dist="38100" dir="2700000" algn="tl">
                    <a:srgbClr val="000000"/>
                  </a:outerShdw>
                </a:effectLst>
                <a:latin typeface="Times New Roman" panose="02020603050405020304" pitchFamily="18" charset="0"/>
              </a:rPr>
              <a:t>，</a:t>
            </a:r>
            <a:r>
              <a:rPr kumimoji="1" lang="ru-RU" altLang="zh-CN" i="1" dirty="0">
                <a:solidFill>
                  <a:schemeClr val="tx1"/>
                </a:solidFill>
                <a:effectLst>
                  <a:outerShdw blurRad="38100" dist="38100" dir="2700000" algn="tl">
                    <a:srgbClr val="000000"/>
                  </a:outerShdw>
                </a:effectLst>
                <a:latin typeface="Symbol" panose="05050102010706020507" pitchFamily="18" charset="2"/>
                <a:sym typeface="Symbol" panose="05050102010706020507"/>
              </a:rPr>
              <a:t>  </a:t>
            </a:r>
            <a:r>
              <a:rPr kumimoji="1" lang="ru-RU" altLang="zh-CN" baseline="-25000" dirty="0" smtClean="0">
                <a:solidFill>
                  <a:schemeClr val="tx1"/>
                </a:solidFill>
                <a:effectLst>
                  <a:outerShdw blurRad="38100" dist="38100" dir="2700000" algn="tl">
                    <a:srgbClr val="000000"/>
                  </a:outerShdw>
                </a:effectLst>
                <a:latin typeface="Symbol" panose="05050102010706020507" pitchFamily="18" charset="2"/>
              </a:rPr>
              <a:t>2</a:t>
            </a:r>
            <a:r>
              <a:rPr kumimoji="1" lang="ru-RU" altLang="zh-CN" i="1" dirty="0" smtClean="0">
                <a:solidFill>
                  <a:schemeClr val="tx1"/>
                </a:solidFill>
                <a:effectLst>
                  <a:outerShdw blurRad="38100" dist="38100" dir="2700000" algn="tl">
                    <a:srgbClr val="000000"/>
                  </a:outerShdw>
                </a:effectLst>
                <a:latin typeface="Times New Roman" panose="02020603050405020304" pitchFamily="18" charset="0"/>
              </a:rPr>
              <a:t> </a:t>
            </a:r>
            <a:r>
              <a:rPr kumimoji="1" lang="zh-CN" altLang="ru-RU" dirty="0">
                <a:solidFill>
                  <a:schemeClr val="tx1"/>
                </a:solidFill>
                <a:effectLst>
                  <a:outerShdw blurRad="38100" dist="38100" dir="2700000" algn="tl">
                    <a:srgbClr val="000000"/>
                  </a:outerShdw>
                </a:effectLst>
                <a:latin typeface="Symbol" panose="05050102010706020507" pitchFamily="18" charset="2"/>
              </a:rPr>
              <a:t>，</a:t>
            </a:r>
            <a:r>
              <a:rPr kumimoji="1" lang="zh-CN" altLang="ru-RU" dirty="0">
                <a:solidFill>
                  <a:schemeClr val="tx1"/>
                </a:solidFill>
                <a:effectLst>
                  <a:outerShdw blurRad="38100" dist="38100" dir="2700000" algn="tl">
                    <a:srgbClr val="000000"/>
                  </a:outerShdw>
                </a:effectLst>
                <a:latin typeface="Symbol" panose="05050102010706020507" pitchFamily="18" charset="2"/>
                <a:sym typeface="Symbol" panose="05050102010706020507" pitchFamily="18" charset="2"/>
              </a:rPr>
              <a:t></a:t>
            </a:r>
            <a:r>
              <a:rPr kumimoji="1" lang="zh-CN" altLang="ru-RU" dirty="0" smtClean="0">
                <a:solidFill>
                  <a:schemeClr val="tx1"/>
                </a:solidFill>
                <a:effectLst>
                  <a:outerShdw blurRad="38100" dist="38100" dir="2700000" algn="tl">
                    <a:srgbClr val="000000"/>
                  </a:outerShdw>
                </a:effectLst>
                <a:latin typeface="Symbol" panose="05050102010706020507" pitchFamily="18" charset="2"/>
                <a:sym typeface="Symbol" panose="05050102010706020507" pitchFamily="18" charset="2"/>
              </a:rPr>
              <a:t>，</a:t>
            </a:r>
            <a:r>
              <a:rPr kumimoji="1" lang="ru-RU" altLang="zh-CN" i="1" dirty="0">
                <a:solidFill>
                  <a:schemeClr val="tx1"/>
                </a:solidFill>
                <a:effectLst>
                  <a:outerShdw blurRad="38100" dist="38100" dir="2700000" algn="tl">
                    <a:srgbClr val="000000"/>
                  </a:outerShdw>
                </a:effectLst>
                <a:latin typeface="Symbol" panose="05050102010706020507" pitchFamily="18" charset="2"/>
                <a:sym typeface="Symbol" panose="05050102010706020507"/>
              </a:rPr>
              <a:t>  </a:t>
            </a:r>
            <a:r>
              <a:rPr kumimoji="1" lang="en-US" altLang="zh-CN" baseline="-25000" dirty="0" smtClean="0">
                <a:solidFill>
                  <a:schemeClr val="tx1"/>
                </a:solidFill>
                <a:effectLst>
                  <a:outerShdw blurRad="38100" dist="38100" dir="2700000" algn="tl">
                    <a:srgbClr val="000000"/>
                  </a:outerShdw>
                </a:effectLst>
                <a:latin typeface="Times New Roman" panose="02020603050405020304" pitchFamily="18" charset="0"/>
              </a:rPr>
              <a:t>n</a:t>
            </a:r>
            <a:r>
              <a:rPr kumimoji="1" lang="zh-CN" altLang="ru-RU" dirty="0" smtClean="0">
                <a:solidFill>
                  <a:schemeClr val="tx1"/>
                </a:solidFill>
                <a:effectLst>
                  <a:outerShdw blurRad="38100" dist="38100" dir="2700000" algn="tl">
                    <a:srgbClr val="000000"/>
                  </a:outerShdw>
                </a:effectLst>
                <a:latin typeface="Times New Roman" panose="02020603050405020304" pitchFamily="18" charset="0"/>
              </a:rPr>
              <a:t>是参数</a:t>
            </a:r>
            <a:r>
              <a:rPr kumimoji="1" lang="zh-CN" altLang="en-US" dirty="0" smtClean="0">
                <a:solidFill>
                  <a:schemeClr val="tx1"/>
                </a:solidFill>
                <a:effectLst>
                  <a:outerShdw blurRad="38100" dist="38100" dir="2700000" algn="tl">
                    <a:srgbClr val="000000"/>
                  </a:outerShdw>
                </a:effectLst>
                <a:latin typeface="Times New Roman" panose="02020603050405020304" pitchFamily="18" charset="0"/>
              </a:rPr>
              <a:t>（回归系数）</a:t>
            </a:r>
            <a:endParaRPr kumimoji="1" lang="zh-CN" altLang="ru-RU" dirty="0">
              <a:solidFill>
                <a:schemeClr val="tx1"/>
              </a:solidFill>
              <a:effectLst>
                <a:outerShdw blurRad="38100" dist="38100" dir="2700000" algn="tl">
                  <a:srgbClr val="000000"/>
                </a:outerShdw>
              </a:effectLst>
              <a:latin typeface="Times New Roman" panose="02020603050405020304" pitchFamily="18" charset="0"/>
            </a:endParaRPr>
          </a:p>
          <a:p>
            <a:pPr algn="just">
              <a:buClr>
                <a:schemeClr val="hlink"/>
              </a:buClr>
              <a:buFont typeface="Wingdings" panose="05000000000000000000" pitchFamily="2" charset="2"/>
              <a:buChar char="§"/>
            </a:pPr>
            <a:endParaRPr kumimoji="1" lang="zh-CN" altLang="ru-RU" dirty="0">
              <a:solidFill>
                <a:schemeClr val="tx1"/>
              </a:solidFill>
              <a:effectLst>
                <a:outerShdw blurRad="38100" dist="38100" dir="2700000" algn="tl">
                  <a:srgbClr val="000000"/>
                </a:outerShdw>
              </a:effectLst>
              <a:latin typeface="Times New Roman" panose="02020603050405020304" pitchFamily="18" charset="0"/>
            </a:endParaRPr>
          </a:p>
        </p:txBody>
      </p:sp>
      <p:pic>
        <p:nvPicPr>
          <p:cNvPr id="9219"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844187" y="3585541"/>
            <a:ext cx="5650706" cy="507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sym typeface="+mn-ea"/>
              </a:rPr>
              <a:t>回归分析模型</a:t>
            </a:r>
            <a:r>
              <a:rPr lang="zh-CN" altLang="en-US" sz="2000">
                <a:sym typeface="+mn-ea"/>
              </a:rPr>
              <a:t>分类</a:t>
            </a:r>
            <a:endParaRPr lang="zh-CN" altLang="en-US" sz="2000">
              <a:sym typeface="+mn-ea"/>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10.7 </a:t>
            </a:r>
            <a:r>
              <a:rPr lang="zh-CN" altLang="en-US" sz="2100" b="1" spc="225" dirty="0" smtClean="0">
                <a:solidFill>
                  <a:prstClr val="white"/>
                </a:solidFill>
              </a:rPr>
              <a:t>线性</a:t>
            </a:r>
            <a:r>
              <a:rPr lang="zh-CN" altLang="en-US" sz="2100" b="1" spc="225" dirty="0" smtClean="0">
                <a:solidFill>
                  <a:prstClr val="white"/>
                </a:solidFill>
              </a:rPr>
              <a:t>回归</a:t>
            </a:r>
            <a:endParaRPr lang="zh-CN" altLang="en-US" sz="2100" b="1" spc="225" dirty="0" smtClean="0">
              <a:solidFill>
                <a:prstClr val="white"/>
              </a:solidFill>
            </a:endParaRPr>
          </a:p>
        </p:txBody>
      </p:sp>
      <p:graphicFrame>
        <p:nvGraphicFramePr>
          <p:cNvPr id="3" name="对象 2"/>
          <p:cNvGraphicFramePr>
            <a:graphicFrameLocks noChangeAspect="1"/>
          </p:cNvGraphicFramePr>
          <p:nvPr/>
        </p:nvGraphicFramePr>
        <p:xfrm>
          <a:off x="1377257" y="2176385"/>
          <a:ext cx="6080522" cy="3028950"/>
        </p:xfrm>
        <a:graphic>
          <a:graphicData uri="http://schemas.openxmlformats.org/presentationml/2006/ole">
            <mc:AlternateContent xmlns:mc="http://schemas.openxmlformats.org/markup-compatibility/2006">
              <mc:Choice xmlns:v="urn:schemas-microsoft-com:vml" Requires="v">
                <p:oleObj spid="_x0000_s4" name="MS Org Chart" r:id="rId1" imgW="4709795" imgH="2614930" progId="OrgPlusWOPX.4">
                  <p:embed/>
                </p:oleObj>
              </mc:Choice>
              <mc:Fallback>
                <p:oleObj name="MS Org Chart" r:id="rId1" imgW="4709795" imgH="2614930" progId="OrgPlusWOPX.4">
                  <p:embed/>
                  <p:pic>
                    <p:nvPicPr>
                      <p:cNvPr id="0" name="Object 3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7257" y="2176385"/>
                        <a:ext cx="6080522"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6" name="直接箭头连接符 5"/>
          <p:cNvCxnSpPr/>
          <p:nvPr/>
        </p:nvCxnSpPr>
        <p:spPr>
          <a:xfrm flipH="1">
            <a:off x="2940050" y="3027680"/>
            <a:ext cx="1494155" cy="4521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a:off x="4434205" y="3027680"/>
            <a:ext cx="1463675" cy="4521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p:nvPr/>
        </p:nvCxnSpPr>
        <p:spPr>
          <a:xfrm flipH="1">
            <a:off x="2049780" y="4144010"/>
            <a:ext cx="755015" cy="4375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a:off x="2879725" y="4144010"/>
            <a:ext cx="694055" cy="4527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flipH="1">
            <a:off x="5173345" y="4113530"/>
            <a:ext cx="800100" cy="4229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a:off x="5942965" y="4053205"/>
            <a:ext cx="814705" cy="4984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sym typeface="+mn-ea"/>
              </a:rPr>
              <a:t>回归分析各种</a:t>
            </a:r>
            <a:r>
              <a:rPr lang="zh-CN" altLang="en-US" sz="2000">
                <a:sym typeface="+mn-ea"/>
              </a:rPr>
              <a:t>变体</a:t>
            </a:r>
            <a:endParaRPr lang="zh-CN" altLang="en-US" sz="2000">
              <a:sym typeface="+mn-ea"/>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10.7 </a:t>
            </a:r>
            <a:r>
              <a:rPr lang="zh-CN" altLang="en-US" sz="2100" b="1" spc="225" dirty="0" smtClean="0">
                <a:solidFill>
                  <a:prstClr val="white"/>
                </a:solidFill>
              </a:rPr>
              <a:t>线性</a:t>
            </a:r>
            <a:r>
              <a:rPr lang="zh-CN" altLang="en-US" sz="2100" b="1" spc="225" dirty="0" smtClean="0">
                <a:solidFill>
                  <a:prstClr val="white"/>
                </a:solidFill>
              </a:rPr>
              <a:t>回归</a:t>
            </a:r>
            <a:endParaRPr lang="zh-CN" altLang="en-US" sz="2100" b="1" spc="225" dirty="0" smtClean="0">
              <a:solidFill>
                <a:prstClr val="white"/>
              </a:solidFill>
            </a:endParaRPr>
          </a:p>
        </p:txBody>
      </p:sp>
      <p:pic>
        <p:nvPicPr>
          <p:cNvPr id="12" name="图片 11"/>
          <p:cNvPicPr/>
          <p:nvPr/>
        </p:nvPicPr>
        <p:blipFill>
          <a:blip r:embed="rId1"/>
          <a:stretch>
            <a:fillRect/>
          </a:stretch>
        </p:blipFill>
        <p:spPr>
          <a:xfrm>
            <a:off x="928071" y="1797708"/>
            <a:ext cx="7108078" cy="3853045"/>
          </a:xfrm>
          <a:prstGeom prst="rect">
            <a:avLst/>
          </a:prstGeom>
          <a:noFill/>
          <a:ln w="9525">
            <a:noFill/>
          </a:ln>
        </p:spPr>
      </p:pic>
    </p:spTree>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sym typeface="+mn-ea"/>
              </a:rPr>
              <a:t>实验</a:t>
            </a:r>
            <a:r>
              <a:rPr lang="zh-CN" altLang="en-US" sz="2000">
                <a:sym typeface="+mn-ea"/>
              </a:rPr>
              <a:t>指导</a:t>
            </a:r>
            <a:endParaRPr lang="zh-CN" altLang="en-US" sz="2000">
              <a:sym typeface="+mn-ea"/>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10.7 </a:t>
            </a:r>
            <a:r>
              <a:rPr lang="zh-CN" altLang="en-US" sz="2100" b="1" spc="225" dirty="0" smtClean="0">
                <a:solidFill>
                  <a:prstClr val="white"/>
                </a:solidFill>
              </a:rPr>
              <a:t>线性</a:t>
            </a:r>
            <a:r>
              <a:rPr lang="zh-CN" altLang="en-US" sz="2100" b="1" spc="225" dirty="0" smtClean="0">
                <a:solidFill>
                  <a:prstClr val="white"/>
                </a:solidFill>
              </a:rPr>
              <a:t>回归</a:t>
            </a:r>
            <a:endParaRPr lang="zh-CN" altLang="en-US" sz="2100" b="1" spc="225" dirty="0" smtClean="0">
              <a:solidFill>
                <a:prstClr val="white"/>
              </a:solidFill>
            </a:endParaRPr>
          </a:p>
        </p:txBody>
      </p:sp>
      <p:pic>
        <p:nvPicPr>
          <p:cNvPr id="13" name="图片 12"/>
          <p:cNvPicPr/>
          <p:nvPr/>
        </p:nvPicPr>
        <p:blipFill>
          <a:blip r:embed="rId1"/>
          <a:stretch>
            <a:fillRect/>
          </a:stretch>
        </p:blipFill>
        <p:spPr>
          <a:xfrm>
            <a:off x="833755" y="1784350"/>
            <a:ext cx="7690485" cy="3840480"/>
          </a:xfrm>
          <a:prstGeom prst="rect">
            <a:avLst/>
          </a:prstGeom>
          <a:noFill/>
          <a:ln w="9525">
            <a:noFill/>
          </a:ln>
        </p:spPr>
      </p:pic>
    </p:spTree>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sym typeface="+mn-ea"/>
              </a:rPr>
              <a:t>实验</a:t>
            </a:r>
            <a:r>
              <a:rPr lang="zh-CN" altLang="en-US" sz="2000">
                <a:sym typeface="+mn-ea"/>
              </a:rPr>
              <a:t>指导</a:t>
            </a:r>
            <a:endParaRPr lang="zh-CN" altLang="en-US" sz="2000">
              <a:sym typeface="+mn-ea"/>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10.7 </a:t>
            </a:r>
            <a:r>
              <a:rPr lang="zh-CN" altLang="en-US" sz="2100" b="1" spc="225" dirty="0" smtClean="0">
                <a:solidFill>
                  <a:prstClr val="white"/>
                </a:solidFill>
              </a:rPr>
              <a:t>线性</a:t>
            </a:r>
            <a:r>
              <a:rPr lang="zh-CN" altLang="en-US" sz="2100" b="1" spc="225" dirty="0" smtClean="0">
                <a:solidFill>
                  <a:prstClr val="white"/>
                </a:solidFill>
              </a:rPr>
              <a:t>回归</a:t>
            </a:r>
            <a:endParaRPr lang="zh-CN" altLang="en-US" sz="2100" b="1" spc="225" dirty="0" smtClean="0">
              <a:solidFill>
                <a:prstClr val="white"/>
              </a:solidFill>
            </a:endParaRPr>
          </a:p>
        </p:txBody>
      </p:sp>
      <p:sp>
        <p:nvSpPr>
          <p:cNvPr id="4" name="TextBox 3"/>
          <p:cNvSpPr txBox="1"/>
          <p:nvPr/>
        </p:nvSpPr>
        <p:spPr>
          <a:xfrm>
            <a:off x="770255" y="1531620"/>
            <a:ext cx="6994525" cy="706755"/>
          </a:xfrm>
          <a:prstGeom prst="rect">
            <a:avLst/>
          </a:prstGeom>
          <a:noFill/>
        </p:spPr>
        <p:txBody>
          <a:bodyPr wrap="square" rtlCol="0">
            <a:spAutoFit/>
          </a:bodyPr>
          <a:p>
            <a:r>
              <a:rPr lang="zh-CN" altLang="en-US" sz="2000" dirty="0" smtClean="0">
                <a:solidFill>
                  <a:schemeClr val="tx1">
                    <a:lumMod val="75000"/>
                    <a:lumOff val="25000"/>
                  </a:schemeClr>
                </a:solidFill>
              </a:rPr>
              <a:t>下</a:t>
            </a:r>
            <a:r>
              <a:rPr lang="zh-CN" altLang="zh-CN" sz="2000" dirty="0" smtClean="0">
                <a:solidFill>
                  <a:schemeClr val="tx1">
                    <a:lumMod val="75000"/>
                    <a:lumOff val="25000"/>
                  </a:schemeClr>
                </a:solidFill>
              </a:rPr>
              <a:t>图显示</a:t>
            </a:r>
            <a:r>
              <a:rPr lang="zh-CN" altLang="zh-CN" sz="2000" dirty="0">
                <a:solidFill>
                  <a:schemeClr val="tx1">
                    <a:lumMod val="75000"/>
                    <a:lumOff val="25000"/>
                  </a:schemeClr>
                </a:solidFill>
              </a:rPr>
              <a:t>了</a:t>
            </a:r>
            <a:r>
              <a:rPr lang="zh-CN" altLang="zh-CN" sz="2000" dirty="0" smtClean="0">
                <a:solidFill>
                  <a:schemeClr val="tx1">
                    <a:lumMod val="75000"/>
                    <a:lumOff val="25000"/>
                  </a:schemeClr>
                </a:solidFill>
              </a:rPr>
              <a:t>模型</a:t>
            </a:r>
            <a:r>
              <a:rPr lang="zh-CN" altLang="en-US" sz="2000" dirty="0" smtClean="0">
                <a:solidFill>
                  <a:schemeClr val="tx1">
                    <a:lumMod val="75000"/>
                    <a:lumOff val="25000"/>
                  </a:schemeClr>
                </a:solidFill>
              </a:rPr>
              <a:t>回归模型验证</a:t>
            </a:r>
            <a:r>
              <a:rPr lang="zh-CN" altLang="zh-CN" sz="2000" dirty="0" smtClean="0">
                <a:solidFill>
                  <a:schemeClr val="tx1">
                    <a:lumMod val="75000"/>
                    <a:lumOff val="25000"/>
                  </a:schemeClr>
                </a:solidFill>
              </a:rPr>
              <a:t>结果</a:t>
            </a:r>
            <a:r>
              <a:rPr lang="zh-CN" altLang="zh-CN" sz="2000" dirty="0">
                <a:solidFill>
                  <a:schemeClr val="tx1">
                    <a:lumMod val="75000"/>
                    <a:lumOff val="25000"/>
                  </a:schemeClr>
                </a:solidFill>
              </a:rPr>
              <a:t>。</a:t>
            </a:r>
            <a:endParaRPr lang="zh-CN" altLang="zh-CN" sz="2000" dirty="0">
              <a:solidFill>
                <a:schemeClr val="tx1">
                  <a:lumMod val="75000"/>
                  <a:lumOff val="25000"/>
                </a:schemeClr>
              </a:solidFill>
            </a:endParaRPr>
          </a:p>
          <a:p>
            <a:endParaRPr lang="zh-CN" altLang="zh-CN" sz="2000" dirty="0" smtClean="0">
              <a:solidFill>
                <a:schemeClr val="tx1">
                  <a:lumMod val="75000"/>
                  <a:lumOff val="25000"/>
                </a:schemeClr>
              </a:solidFill>
            </a:endParaRPr>
          </a:p>
        </p:txBody>
      </p:sp>
      <p:pic>
        <p:nvPicPr>
          <p:cNvPr id="15" name="图片 14"/>
          <p:cNvPicPr/>
          <p:nvPr/>
        </p:nvPicPr>
        <p:blipFill>
          <a:blip r:embed="rId1">
            <a:extLst>
              <a:ext uri="{28A0092B-C50C-407E-A947-70E740481C1C}">
                <a14:useLocalDpi xmlns:a14="http://schemas.microsoft.com/office/drawing/2010/main" val="0"/>
              </a:ext>
            </a:extLst>
          </a:blip>
          <a:srcRect/>
          <a:stretch>
            <a:fillRect/>
          </a:stretch>
        </p:blipFill>
        <p:spPr>
          <a:xfrm>
            <a:off x="990600" y="2580005"/>
            <a:ext cx="7162165" cy="300355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sym typeface="+mn-ea"/>
              </a:rPr>
              <a:t>实验</a:t>
            </a:r>
            <a:r>
              <a:rPr lang="zh-CN" altLang="en-US" sz="2000">
                <a:sym typeface="+mn-ea"/>
              </a:rPr>
              <a:t>指导</a:t>
            </a:r>
            <a:endParaRPr lang="zh-CN" altLang="en-US" sz="2000">
              <a:sym typeface="+mn-ea"/>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10.7 </a:t>
            </a:r>
            <a:r>
              <a:rPr lang="zh-CN" altLang="en-US" sz="2100" b="1" spc="225" dirty="0" smtClean="0">
                <a:solidFill>
                  <a:prstClr val="white"/>
                </a:solidFill>
              </a:rPr>
              <a:t>线性</a:t>
            </a:r>
            <a:r>
              <a:rPr lang="zh-CN" altLang="en-US" sz="2100" b="1" spc="225" dirty="0" smtClean="0">
                <a:solidFill>
                  <a:prstClr val="white"/>
                </a:solidFill>
              </a:rPr>
              <a:t>回归</a:t>
            </a:r>
            <a:endParaRPr lang="zh-CN" altLang="en-US" sz="2100" b="1" spc="225" dirty="0" smtClean="0">
              <a:solidFill>
                <a:prstClr val="white"/>
              </a:solidFill>
            </a:endParaRPr>
          </a:p>
        </p:txBody>
      </p:sp>
      <p:sp>
        <p:nvSpPr>
          <p:cNvPr id="4" name="TextBox 3"/>
          <p:cNvSpPr txBox="1"/>
          <p:nvPr/>
        </p:nvSpPr>
        <p:spPr>
          <a:xfrm>
            <a:off x="809625" y="1721485"/>
            <a:ext cx="7820025" cy="2861310"/>
          </a:xfrm>
          <a:prstGeom prst="rect">
            <a:avLst/>
          </a:prstGeom>
          <a:noFill/>
        </p:spPr>
        <p:txBody>
          <a:bodyPr wrap="square" rtlCol="0">
            <a:spAutoFit/>
          </a:bodyPr>
          <a:p>
            <a:pPr indent="457200" algn="just"/>
            <a:r>
              <a:rPr lang="zh-CN" altLang="zh-CN" sz="2000" dirty="0">
                <a:solidFill>
                  <a:schemeClr val="tx1">
                    <a:lumMod val="75000"/>
                    <a:lumOff val="25000"/>
                  </a:schemeClr>
                </a:solidFill>
              </a:rPr>
              <a:t>①正态性（右上角</a:t>
            </a:r>
            <a:r>
              <a:rPr lang="en-US" altLang="zh-CN" sz="2000" dirty="0">
                <a:solidFill>
                  <a:schemeClr val="tx1">
                    <a:lumMod val="75000"/>
                    <a:lumOff val="25000"/>
                  </a:schemeClr>
                </a:solidFill>
              </a:rPr>
              <a:t>QQ</a:t>
            </a:r>
            <a:r>
              <a:rPr lang="zh-CN" altLang="zh-CN" sz="2000" dirty="0">
                <a:solidFill>
                  <a:schemeClr val="tx1">
                    <a:lumMod val="75000"/>
                    <a:lumOff val="25000"/>
                  </a:schemeClr>
                </a:solidFill>
              </a:rPr>
              <a:t>图）。如果满足正态分布假设，则图上的点应落在具有</a:t>
            </a:r>
            <a:r>
              <a:rPr lang="en-US" altLang="zh-CN" sz="2000" dirty="0">
                <a:solidFill>
                  <a:schemeClr val="tx1">
                    <a:lumMod val="75000"/>
                    <a:lumOff val="25000"/>
                  </a:schemeClr>
                </a:solidFill>
              </a:rPr>
              <a:t>45</a:t>
            </a:r>
            <a:r>
              <a:rPr lang="zh-CN" altLang="zh-CN" sz="2000" dirty="0">
                <a:solidFill>
                  <a:schemeClr val="tx1">
                    <a:lumMod val="75000"/>
                    <a:lumOff val="25000"/>
                  </a:schemeClr>
                </a:solidFill>
              </a:rPr>
              <a:t>度角的直线上，否则就是不满足正态分布假设。</a:t>
            </a:r>
            <a:endParaRPr lang="zh-CN" altLang="zh-CN" sz="2000" dirty="0">
              <a:solidFill>
                <a:schemeClr val="tx1">
                  <a:lumMod val="75000"/>
                  <a:lumOff val="25000"/>
                </a:schemeClr>
              </a:solidFill>
            </a:endParaRPr>
          </a:p>
          <a:p>
            <a:pPr indent="457200" algn="just"/>
            <a:r>
              <a:rPr lang="zh-CN" altLang="zh-CN" sz="2000" dirty="0">
                <a:solidFill>
                  <a:schemeClr val="tx1">
                    <a:lumMod val="75000"/>
                    <a:lumOff val="25000"/>
                  </a:schemeClr>
                </a:solidFill>
              </a:rPr>
              <a:t>②如果因变量与自变量线性相关，则残差值与预测值不相关。该图这暗示着你可能需要对回归模型加上一个二次项。</a:t>
            </a:r>
            <a:endParaRPr lang="zh-CN" altLang="zh-CN" sz="2000" dirty="0">
              <a:solidFill>
                <a:schemeClr val="tx1">
                  <a:lumMod val="75000"/>
                  <a:lumOff val="25000"/>
                </a:schemeClr>
              </a:solidFill>
            </a:endParaRPr>
          </a:p>
          <a:p>
            <a:pPr indent="457200" algn="just"/>
            <a:r>
              <a:rPr lang="zh-CN" altLang="zh-CN" sz="2000" dirty="0">
                <a:solidFill>
                  <a:schemeClr val="tx1">
                    <a:lumMod val="75000"/>
                    <a:lumOff val="25000"/>
                  </a:schemeClr>
                </a:solidFill>
              </a:rPr>
              <a:t>③如果相同的方差</a:t>
            </a:r>
            <a:r>
              <a:rPr lang="en-US" altLang="zh-CN" sz="2000" dirty="0">
                <a:solidFill>
                  <a:schemeClr val="tx1">
                    <a:lumMod val="75000"/>
                    <a:lumOff val="25000"/>
                  </a:schemeClr>
                </a:solidFill>
              </a:rPr>
              <a:t>(</a:t>
            </a:r>
            <a:r>
              <a:rPr lang="zh-CN" altLang="zh-CN" sz="2000" dirty="0">
                <a:solidFill>
                  <a:schemeClr val="tx1">
                    <a:lumMod val="75000"/>
                    <a:lumOff val="25000"/>
                  </a:schemeClr>
                </a:solidFill>
              </a:rPr>
              <a:t>齐次性，左下角</a:t>
            </a:r>
            <a:r>
              <a:rPr lang="en-US" altLang="zh-CN" sz="2000" dirty="0">
                <a:solidFill>
                  <a:schemeClr val="tx1">
                    <a:lumMod val="75000"/>
                    <a:lumOff val="25000"/>
                  </a:schemeClr>
                </a:solidFill>
              </a:rPr>
              <a:t>)</a:t>
            </a:r>
            <a:r>
              <a:rPr lang="zh-CN" altLang="zh-CN" sz="2000" dirty="0">
                <a:solidFill>
                  <a:schemeClr val="tx1">
                    <a:lumMod val="75000"/>
                    <a:lumOff val="25000"/>
                  </a:schemeClr>
                </a:solidFill>
              </a:rPr>
              <a:t>满足不变方差假设，则水平线周围的点应随机分布在左下图中。该图似乎满足此假设。</a:t>
            </a:r>
            <a:endParaRPr lang="zh-CN" altLang="zh-CN" sz="2000" dirty="0">
              <a:solidFill>
                <a:schemeClr val="tx1">
                  <a:lumMod val="75000"/>
                  <a:lumOff val="25000"/>
                </a:schemeClr>
              </a:solidFill>
            </a:endParaRPr>
          </a:p>
          <a:p>
            <a:pPr indent="457200" algn="just"/>
            <a:r>
              <a:rPr lang="zh-CN" altLang="zh-CN" sz="2000" dirty="0">
                <a:solidFill>
                  <a:schemeClr val="tx1">
                    <a:lumMod val="75000"/>
                    <a:lumOff val="25000"/>
                  </a:schemeClr>
                </a:solidFill>
              </a:rPr>
              <a:t>④最后一幅“残差与杠图”（右下）提供了你可能关注的单个观测点的信息。图形可以识别离群点、高杠杆点和强影响点。</a:t>
            </a:r>
            <a:endParaRPr lang="zh-CN" altLang="zh-CN" sz="2000" dirty="0">
              <a:solidFill>
                <a:schemeClr val="tx1">
                  <a:lumMod val="75000"/>
                  <a:lumOff val="25000"/>
                </a:schemeClr>
              </a:solidFill>
            </a:endParaRPr>
          </a:p>
          <a:p>
            <a:pPr indent="457200" algn="just"/>
            <a:endParaRPr lang="zh-CN" altLang="zh-CN" sz="2000" dirty="0" smtClean="0">
              <a:solidFill>
                <a:schemeClr val="tx1">
                  <a:lumMod val="75000"/>
                  <a:lumOff val="25000"/>
                </a:schemeClr>
              </a:solidFill>
            </a:endParaRPr>
          </a:p>
        </p:txBody>
      </p:sp>
    </p:spTree>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902684" y="1169836"/>
              <a:ext cx="1338651" cy="521970"/>
            </a:xfrm>
            <a:prstGeom prst="rect">
              <a:avLst/>
            </a:prstGeom>
            <a:noFill/>
          </p:spPr>
          <p:txBody>
            <a:bodyPr wrap="none" rtlCol="0">
              <a:spAutoFit/>
            </a:bodyPr>
            <a:lstStyle/>
            <a:p>
              <a:pPr algn="ctr"/>
              <a:r>
                <a:rPr lang="zh-CN" altLang="en-US" sz="2800" dirty="0" smtClean="0">
                  <a:solidFill>
                    <a:srgbClr val="FFC000"/>
                  </a:solidFill>
                </a:rPr>
                <a:t>第10章 数据建模</a:t>
              </a:r>
              <a:endParaRPr lang="zh-CN" altLang="en-US" sz="2800" dirty="0">
                <a:solidFill>
                  <a:srgbClr val="FFC000"/>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18" name="组合 17"/>
          <p:cNvGrpSpPr/>
          <p:nvPr/>
        </p:nvGrpSpPr>
        <p:grpSpPr>
          <a:xfrm>
            <a:off x="1759614" y="4527846"/>
            <a:ext cx="5693410" cy="450850"/>
            <a:chOff x="1807265" y="2935089"/>
            <a:chExt cx="5693410" cy="450850"/>
          </a:xfrm>
          <a:solidFill>
            <a:srgbClr val="E6E6E6"/>
          </a:solidFill>
        </p:grpSpPr>
        <p:sp>
          <p:nvSpPr>
            <p:cNvPr id="19" name="圆角矩形 18"/>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20" name="矩形 19"/>
            <p:cNvSpPr/>
            <p:nvPr/>
          </p:nvSpPr>
          <p:spPr>
            <a:xfrm>
              <a:off x="1881814" y="2945869"/>
              <a:ext cx="1583690"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10.6 SVM</a:t>
              </a:r>
              <a:endParaRPr lang="zh-CN" altLang="en-US" sz="2100" spc="225" dirty="0" smtClean="0">
                <a:solidFill>
                  <a:schemeClr val="tx1">
                    <a:lumMod val="75000"/>
                    <a:lumOff val="25000"/>
                  </a:schemeClr>
                </a:solidFill>
              </a:endParaRPr>
            </a:p>
          </p:txBody>
        </p:sp>
      </p:grpSp>
      <p:grpSp>
        <p:nvGrpSpPr>
          <p:cNvPr id="21" name="组合 20"/>
          <p:cNvGrpSpPr/>
          <p:nvPr/>
        </p:nvGrpSpPr>
        <p:grpSpPr>
          <a:xfrm>
            <a:off x="1750089" y="5098076"/>
            <a:ext cx="5693410" cy="450850"/>
            <a:chOff x="1807265" y="2935089"/>
            <a:chExt cx="5693410" cy="450850"/>
          </a:xfrm>
          <a:solidFill>
            <a:srgbClr val="E6E6E6"/>
          </a:solidFill>
        </p:grpSpPr>
        <p:sp>
          <p:nvSpPr>
            <p:cNvPr id="22" name="圆角矩形 21"/>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23" name="矩形 22"/>
            <p:cNvSpPr/>
            <p:nvPr/>
          </p:nvSpPr>
          <p:spPr>
            <a:xfrm>
              <a:off x="1881814" y="2945869"/>
              <a:ext cx="2101215"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10.7 </a:t>
              </a:r>
              <a:r>
                <a:rPr lang="zh-CN" altLang="en-US" sz="2100" spc="225" dirty="0" smtClean="0">
                  <a:solidFill>
                    <a:schemeClr val="tx1">
                      <a:lumMod val="75000"/>
                      <a:lumOff val="25000"/>
                    </a:schemeClr>
                  </a:solidFill>
                </a:rPr>
                <a:t>线性</a:t>
              </a:r>
              <a:r>
                <a:rPr lang="zh-CN" altLang="en-US" sz="2100" spc="225" dirty="0" smtClean="0">
                  <a:solidFill>
                    <a:schemeClr val="tx1">
                      <a:lumMod val="75000"/>
                      <a:lumOff val="25000"/>
                    </a:schemeClr>
                  </a:solidFill>
                </a:rPr>
                <a:t>回归</a:t>
              </a:r>
              <a:endParaRPr lang="zh-CN" altLang="en-US" sz="2100" spc="225" dirty="0" smtClean="0">
                <a:solidFill>
                  <a:schemeClr val="tx1">
                    <a:lumMod val="75000"/>
                    <a:lumOff val="25000"/>
                  </a:schemeClr>
                </a:solidFill>
              </a:endParaRPr>
            </a:p>
          </p:txBody>
        </p:sp>
      </p:grpSp>
      <p:grpSp>
        <p:nvGrpSpPr>
          <p:cNvPr id="24" name="组合 23"/>
          <p:cNvGrpSpPr/>
          <p:nvPr/>
        </p:nvGrpSpPr>
        <p:grpSpPr>
          <a:xfrm>
            <a:off x="1761519" y="3974761"/>
            <a:ext cx="5693410" cy="450850"/>
            <a:chOff x="1807265" y="2935089"/>
            <a:chExt cx="5693410" cy="450850"/>
          </a:xfrm>
          <a:solidFill>
            <a:srgbClr val="E6E6E6"/>
          </a:solidFill>
        </p:grpSpPr>
        <p:sp>
          <p:nvSpPr>
            <p:cNvPr id="25" name="圆角矩形 24"/>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26" name="矩形 25"/>
            <p:cNvSpPr/>
            <p:nvPr/>
          </p:nvSpPr>
          <p:spPr>
            <a:xfrm>
              <a:off x="1881814" y="2945869"/>
              <a:ext cx="1805940"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10.5 </a:t>
              </a:r>
              <a:r>
                <a:rPr lang="zh-CN" altLang="en-US" sz="2100" spc="225" dirty="0" smtClean="0">
                  <a:solidFill>
                    <a:schemeClr val="tx1">
                      <a:lumMod val="75000"/>
                      <a:lumOff val="25000"/>
                    </a:schemeClr>
                  </a:solidFill>
                </a:rPr>
                <a:t>决策树</a:t>
              </a:r>
              <a:endParaRPr lang="zh-CN" altLang="en-US" sz="2100" spc="225" dirty="0" smtClean="0">
                <a:solidFill>
                  <a:schemeClr val="tx1">
                    <a:lumMod val="75000"/>
                    <a:lumOff val="25000"/>
                  </a:schemeClr>
                </a:solidFill>
              </a:endParaRPr>
            </a:p>
          </p:txBody>
        </p:sp>
      </p:grpSp>
      <p:grpSp>
        <p:nvGrpSpPr>
          <p:cNvPr id="29" name="组合 28"/>
          <p:cNvGrpSpPr/>
          <p:nvPr/>
        </p:nvGrpSpPr>
        <p:grpSpPr>
          <a:xfrm>
            <a:off x="1759614" y="1838706"/>
            <a:ext cx="5693399" cy="414020"/>
            <a:chOff x="1807265" y="2462595"/>
            <a:chExt cx="5693399" cy="414020"/>
          </a:xfrm>
          <a:solidFill>
            <a:srgbClr val="E6E6E6"/>
          </a:solidFill>
        </p:grpSpPr>
        <p:sp>
          <p:nvSpPr>
            <p:cNvPr id="30" name="圆角矩形 29"/>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31" name="矩形 30"/>
            <p:cNvSpPr/>
            <p:nvPr/>
          </p:nvSpPr>
          <p:spPr>
            <a:xfrm>
              <a:off x="1883286" y="2462595"/>
              <a:ext cx="2084070"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10.1 Rattle包</a:t>
              </a:r>
              <a:endParaRPr lang="en-US" altLang="zh-CN" sz="2100" spc="225" dirty="0" smtClean="0">
                <a:solidFill>
                  <a:schemeClr val="tx1">
                    <a:lumMod val="75000"/>
                    <a:lumOff val="25000"/>
                  </a:schemeClr>
                </a:solidFill>
              </a:endParaRPr>
            </a:p>
          </p:txBody>
        </p:sp>
      </p:grpSp>
      <p:grpSp>
        <p:nvGrpSpPr>
          <p:cNvPr id="68" name="组合 67"/>
          <p:cNvGrpSpPr/>
          <p:nvPr/>
        </p:nvGrpSpPr>
        <p:grpSpPr>
          <a:xfrm>
            <a:off x="1760249" y="2351066"/>
            <a:ext cx="5693410" cy="450850"/>
            <a:chOff x="1807265" y="2935089"/>
            <a:chExt cx="5693410" cy="450850"/>
          </a:xfrm>
          <a:solidFill>
            <a:srgbClr val="E6E6E6"/>
          </a:solidFill>
        </p:grpSpPr>
        <p:sp>
          <p:nvSpPr>
            <p:cNvPr id="49" name="圆角矩形 48"/>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50" name="矩形 49"/>
            <p:cNvSpPr/>
            <p:nvPr/>
          </p:nvSpPr>
          <p:spPr>
            <a:xfrm>
              <a:off x="1881814" y="2945869"/>
              <a:ext cx="2396490"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10.2 变量的类别</a:t>
              </a:r>
              <a:endParaRPr lang="zh-CN" altLang="en-US" sz="2100" spc="225" dirty="0" smtClean="0">
                <a:solidFill>
                  <a:schemeClr val="tx1">
                    <a:lumMod val="75000"/>
                    <a:lumOff val="25000"/>
                  </a:schemeClr>
                </a:solidFill>
                <a:sym typeface="+mn-ea"/>
              </a:endParaRPr>
            </a:p>
          </p:txBody>
        </p:sp>
      </p:grpSp>
      <p:grpSp>
        <p:nvGrpSpPr>
          <p:cNvPr id="33" name="组合 32"/>
          <p:cNvGrpSpPr/>
          <p:nvPr/>
        </p:nvGrpSpPr>
        <p:grpSpPr>
          <a:xfrm>
            <a:off x="1760249" y="2874941"/>
            <a:ext cx="5693410" cy="450850"/>
            <a:chOff x="1807265" y="2935089"/>
            <a:chExt cx="5693410" cy="450850"/>
          </a:xfrm>
          <a:solidFill>
            <a:srgbClr val="E6E6E6"/>
          </a:solidFill>
        </p:grpSpPr>
        <p:sp>
          <p:nvSpPr>
            <p:cNvPr id="34" name="圆角矩形 33"/>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37" name="矩形 36"/>
            <p:cNvSpPr/>
            <p:nvPr/>
          </p:nvSpPr>
          <p:spPr>
            <a:xfrm>
              <a:off x="1881814" y="2945869"/>
              <a:ext cx="2101215"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10.3 聚类分析</a:t>
              </a:r>
              <a:endParaRPr lang="zh-CN" altLang="en-US" sz="2100" spc="225" dirty="0" smtClean="0">
                <a:solidFill>
                  <a:schemeClr val="tx1">
                    <a:lumMod val="75000"/>
                    <a:lumOff val="25000"/>
                  </a:schemeClr>
                </a:solidFill>
              </a:endParaRPr>
            </a:p>
          </p:txBody>
        </p:sp>
      </p:grpSp>
      <p:grpSp>
        <p:nvGrpSpPr>
          <p:cNvPr id="69" name="组合 68"/>
          <p:cNvGrpSpPr/>
          <p:nvPr/>
        </p:nvGrpSpPr>
        <p:grpSpPr>
          <a:xfrm>
            <a:off x="1750089" y="5645346"/>
            <a:ext cx="5693410" cy="450865"/>
            <a:chOff x="1652960" y="2711068"/>
            <a:chExt cx="5693410" cy="450865"/>
          </a:xfrm>
          <a:solidFill>
            <a:srgbClr val="3D89BC"/>
          </a:solidFill>
        </p:grpSpPr>
        <p:sp>
          <p:nvSpPr>
            <p:cNvPr id="51" name="圆角矩形 50"/>
            <p:cNvSpPr/>
            <p:nvPr/>
          </p:nvSpPr>
          <p:spPr>
            <a:xfrm>
              <a:off x="1652960" y="2711083"/>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52" name="矩形 51"/>
            <p:cNvSpPr/>
            <p:nvPr/>
          </p:nvSpPr>
          <p:spPr>
            <a:xfrm>
              <a:off x="1734494" y="2711068"/>
              <a:ext cx="2101215" cy="414020"/>
            </a:xfrm>
            <a:prstGeom prst="rect">
              <a:avLst/>
            </a:prstGeom>
            <a:grpFill/>
          </p:spPr>
          <p:txBody>
            <a:bodyPr wrap="none">
              <a:spAutoFit/>
            </a:bodyPr>
            <a:p>
              <a:pPr algn="l"/>
              <a:r>
                <a:rPr lang="en-US" altLang="zh-CN" sz="2100" spc="225" dirty="0" smtClean="0">
                  <a:solidFill>
                    <a:schemeClr val="bg1"/>
                  </a:solidFill>
                </a:rPr>
                <a:t>10.8 </a:t>
              </a:r>
              <a:r>
                <a:rPr lang="zh-CN" altLang="en-US" sz="2100" spc="225" dirty="0" smtClean="0">
                  <a:solidFill>
                    <a:schemeClr val="bg1"/>
                  </a:solidFill>
                </a:rPr>
                <a:t>神经</a:t>
              </a:r>
              <a:r>
                <a:rPr lang="zh-CN" altLang="en-US" sz="2100" spc="225" dirty="0" smtClean="0">
                  <a:solidFill>
                    <a:schemeClr val="bg1"/>
                  </a:solidFill>
                </a:rPr>
                <a:t>网络</a:t>
              </a:r>
              <a:endParaRPr lang="zh-CN" altLang="en-US" sz="2100" spc="225" dirty="0" smtClean="0">
                <a:solidFill>
                  <a:schemeClr val="bg1"/>
                </a:solidFill>
              </a:endParaRPr>
            </a:p>
          </p:txBody>
        </p:sp>
      </p:grpSp>
      <p:grpSp>
        <p:nvGrpSpPr>
          <p:cNvPr id="15" name="组合 14"/>
          <p:cNvGrpSpPr/>
          <p:nvPr/>
        </p:nvGrpSpPr>
        <p:grpSpPr>
          <a:xfrm>
            <a:off x="1750089" y="3421041"/>
            <a:ext cx="5693410" cy="450850"/>
            <a:chOff x="1807265" y="2935089"/>
            <a:chExt cx="5693410" cy="450850"/>
          </a:xfrm>
          <a:solidFill>
            <a:srgbClr val="E6E6E6"/>
          </a:solidFill>
        </p:grpSpPr>
        <p:sp>
          <p:nvSpPr>
            <p:cNvPr id="16" name="圆角矩形 15"/>
            <p:cNvSpPr/>
            <p:nvPr/>
          </p:nvSpPr>
          <p:spPr>
            <a:xfrm>
              <a:off x="1807265" y="2935089"/>
              <a:ext cx="5693410" cy="45085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17" name="矩形 16"/>
            <p:cNvSpPr/>
            <p:nvPr/>
          </p:nvSpPr>
          <p:spPr>
            <a:xfrm>
              <a:off x="1881814" y="2945869"/>
              <a:ext cx="2691765" cy="414020"/>
            </a:xfrm>
            <a:prstGeom prst="rect">
              <a:avLst/>
            </a:prstGeom>
            <a:grpFill/>
          </p:spPr>
          <p:txBody>
            <a:bodyPr wrap="none">
              <a:spAutoFit/>
            </a:bodyPr>
            <a:p>
              <a:pPr algn="l">
                <a:buClrTx/>
                <a:buSzTx/>
                <a:buFontTx/>
              </a:pPr>
              <a:r>
                <a:rPr lang="en-US" altLang="zh-CN" sz="2100" spc="225" dirty="0" smtClean="0">
                  <a:solidFill>
                    <a:schemeClr val="tx1">
                      <a:lumMod val="75000"/>
                      <a:lumOff val="25000"/>
                    </a:schemeClr>
                  </a:solidFill>
                </a:rPr>
                <a:t>10.4 </a:t>
              </a:r>
              <a:r>
                <a:rPr lang="zh-CN" altLang="en-US" sz="2100" spc="225" dirty="0" smtClean="0">
                  <a:solidFill>
                    <a:schemeClr val="tx1">
                      <a:lumMod val="75000"/>
                      <a:lumOff val="25000"/>
                    </a:schemeClr>
                  </a:solidFill>
                </a:rPr>
                <a:t>关联规则</a:t>
              </a:r>
              <a:r>
                <a:rPr lang="zh-CN" altLang="en-US" sz="2100" spc="225" dirty="0" smtClean="0">
                  <a:solidFill>
                    <a:schemeClr val="tx1">
                      <a:lumMod val="75000"/>
                      <a:lumOff val="25000"/>
                    </a:schemeClr>
                  </a:solidFill>
                </a:rPr>
                <a:t>挖掘</a:t>
              </a:r>
              <a:endParaRPr lang="zh-CN" altLang="en-US" sz="2100" spc="225" dirty="0" smtClean="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0846" y="218809"/>
            <a:ext cx="3006969" cy="300355"/>
          </a:xfrm>
          <a:prstGeom prst="rect">
            <a:avLst/>
          </a:prstGeom>
          <a:noFill/>
        </p:spPr>
        <p:txBody>
          <a:bodyPr wrap="square" rtlCol="0">
            <a:spAutoFit/>
          </a:bodyPr>
          <a:lstStyle/>
          <a:p>
            <a:r>
              <a:rPr lang="zh-CN" altLang="en-US" sz="1355" dirty="0">
                <a:solidFill>
                  <a:prstClr val="white"/>
                </a:solidFill>
              </a:rPr>
              <a:t>  第10章 数据建模</a:t>
            </a:r>
            <a:endParaRPr lang="zh-CN" altLang="en-US" sz="1355" dirty="0">
              <a:solidFill>
                <a:prstClr val="white"/>
              </a:solidFill>
            </a:endParaRPr>
          </a:p>
        </p:txBody>
      </p:sp>
      <p:sp>
        <p:nvSpPr>
          <p:cNvPr id="7" name="文本占位符 1"/>
          <p:cNvSpPr>
            <a:spLocks noGrp="1"/>
          </p:cNvSpPr>
          <p:nvPr/>
        </p:nvSpPr>
        <p:spPr>
          <a:xfrm>
            <a:off x="519113" y="10757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sym typeface="+mn-ea"/>
              </a:rPr>
              <a:t>神经元</a:t>
            </a:r>
            <a:endParaRPr lang="zh-CN" altLang="en-US" sz="2000">
              <a:sym typeface="+mn-ea"/>
            </a:endParaRPr>
          </a:p>
        </p:txBody>
      </p:sp>
      <p:sp>
        <p:nvSpPr>
          <p:cNvPr id="8"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10.8 </a:t>
            </a:r>
            <a:r>
              <a:rPr lang="zh-CN" altLang="en-US" sz="2100" b="1" spc="225" dirty="0" smtClean="0">
                <a:solidFill>
                  <a:prstClr val="white"/>
                </a:solidFill>
              </a:rPr>
              <a:t>神经</a:t>
            </a:r>
            <a:r>
              <a:rPr lang="zh-CN" altLang="en-US" sz="2100" b="1" spc="225" dirty="0" smtClean="0">
                <a:solidFill>
                  <a:prstClr val="white"/>
                </a:solidFill>
              </a:rPr>
              <a:t>网络</a:t>
            </a:r>
            <a:endParaRPr lang="zh-CN" altLang="en-US" sz="2100" b="1" spc="225" dirty="0" smtClean="0">
              <a:solidFill>
                <a:prstClr val="white"/>
              </a:solidFill>
            </a:endParaRPr>
          </a:p>
        </p:txBody>
      </p:sp>
      <p:pic>
        <p:nvPicPr>
          <p:cNvPr id="13" name="图片 12" descr="tu1"/>
          <p:cNvPicPr/>
          <p:nvPr/>
        </p:nvPicPr>
        <p:blipFill>
          <a:blip r:embed="rId1">
            <a:extLst>
              <a:ext uri="{28A0092B-C50C-407E-A947-70E740481C1C}">
                <a14:useLocalDpi xmlns:a14="http://schemas.microsoft.com/office/drawing/2010/main" val="0"/>
              </a:ext>
            </a:extLst>
          </a:blip>
          <a:srcRect/>
          <a:stretch>
            <a:fillRect/>
          </a:stretch>
        </p:blipFill>
        <p:spPr>
          <a:xfrm>
            <a:off x="643255" y="1682750"/>
            <a:ext cx="7218680" cy="2831465"/>
          </a:xfrm>
          <a:prstGeom prst="rect">
            <a:avLst/>
          </a:prstGeom>
          <a:noFill/>
          <a:ln>
            <a:noFill/>
          </a:ln>
        </p:spPr>
      </p:pic>
      <p:graphicFrame>
        <p:nvGraphicFramePr>
          <p:cNvPr id="6" name="对象 5"/>
          <p:cNvGraphicFramePr>
            <a:graphicFrameLocks noChangeAspect="1"/>
          </p:cNvGraphicFramePr>
          <p:nvPr/>
        </p:nvGraphicFramePr>
        <p:xfrm>
          <a:off x="962574" y="5050302"/>
          <a:ext cx="1972009" cy="816004"/>
        </p:xfrm>
        <a:graphic>
          <a:graphicData uri="http://schemas.openxmlformats.org/presentationml/2006/ole">
            <mc:AlternateContent xmlns:mc="http://schemas.openxmlformats.org/markup-compatibility/2006">
              <mc:Choice xmlns:v="urn:schemas-microsoft-com:vml" Requires="v">
                <p:oleObj spid="_x0000_s5149" name="Equation" r:id="rId2" imgW="825500" imgH="457200" progId="Equation.DSMT4">
                  <p:embed/>
                </p:oleObj>
              </mc:Choice>
              <mc:Fallback>
                <p:oleObj name="Equation" r:id="rId2" imgW="825500" imgH="457200" progId="Equation.DSMT4">
                  <p:embed/>
                  <p:pic>
                    <p:nvPicPr>
                      <p:cNvPr id="0" name="图片 51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574" y="5050302"/>
                        <a:ext cx="1972009" cy="816004"/>
                      </a:xfrm>
                      <a:prstGeom prst="rect">
                        <a:avLst/>
                      </a:prstGeom>
                      <a:noFill/>
                    </p:spPr>
                  </p:pic>
                </p:oleObj>
              </mc:Fallback>
            </mc:AlternateContent>
          </a:graphicData>
        </a:graphic>
      </p:graphicFrame>
      <p:graphicFrame>
        <p:nvGraphicFramePr>
          <p:cNvPr id="10" name="对象 9"/>
          <p:cNvGraphicFramePr>
            <a:graphicFrameLocks noChangeAspect="1"/>
          </p:cNvGraphicFramePr>
          <p:nvPr/>
        </p:nvGraphicFramePr>
        <p:xfrm>
          <a:off x="6713951" y="5185436"/>
          <a:ext cx="2308761" cy="544939"/>
        </p:xfrm>
        <a:graphic>
          <a:graphicData uri="http://schemas.openxmlformats.org/presentationml/2006/ole">
            <mc:AlternateContent xmlns:mc="http://schemas.openxmlformats.org/markup-compatibility/2006">
              <mc:Choice xmlns:v="urn:schemas-microsoft-com:vml" Requires="v">
                <p:oleObj spid="_x0000_s5150" name="Equation" r:id="rId4" imgW="18288000" imgH="5791200" progId="Equation.DSMT4">
                  <p:embed/>
                </p:oleObj>
              </mc:Choice>
              <mc:Fallback>
                <p:oleObj name="Equation" r:id="rId4" imgW="18288000" imgH="5791200" progId="Equation.DSMT4">
                  <p:embed/>
                  <p:pic>
                    <p:nvPicPr>
                      <p:cNvPr id="0" name="图片 5149"/>
                      <p:cNvPicPr>
                        <a:picLocks noChangeAspect="1" noChangeArrowheads="1"/>
                      </p:cNvPicPr>
                      <p:nvPr/>
                    </p:nvPicPr>
                    <p:blipFill>
                      <a:blip r:embed="rId5"/>
                      <a:srcRect/>
                      <a:stretch>
                        <a:fillRect/>
                      </a:stretch>
                    </p:blipFill>
                    <p:spPr bwMode="auto">
                      <a:xfrm>
                        <a:off x="6713951" y="5185436"/>
                        <a:ext cx="2308761" cy="544939"/>
                      </a:xfrm>
                      <a:prstGeom prst="rect">
                        <a:avLst/>
                      </a:prstGeom>
                      <a:noFill/>
                    </p:spPr>
                  </p:pic>
                </p:oleObj>
              </mc:Fallback>
            </mc:AlternateContent>
          </a:graphicData>
        </a:graphic>
      </p:graphicFrame>
      <p:graphicFrame>
        <p:nvGraphicFramePr>
          <p:cNvPr id="12" name="对象 11"/>
          <p:cNvGraphicFramePr>
            <a:graphicFrameLocks noChangeAspect="1"/>
          </p:cNvGraphicFramePr>
          <p:nvPr/>
        </p:nvGraphicFramePr>
        <p:xfrm>
          <a:off x="3913873" y="5263666"/>
          <a:ext cx="2376805" cy="389255"/>
        </p:xfrm>
        <a:graphic>
          <a:graphicData uri="http://schemas.openxmlformats.org/presentationml/2006/ole">
            <mc:AlternateContent xmlns:mc="http://schemas.openxmlformats.org/markup-compatibility/2006">
              <mc:Choice xmlns:v="urn:schemas-microsoft-com:vml" Requires="v">
                <p:oleObj spid="_x0000_s5151" name="Equation" r:id="rId6" imgW="901700" imgH="241300" progId="Equation.DSMT4">
                  <p:embed/>
                </p:oleObj>
              </mc:Choice>
              <mc:Fallback>
                <p:oleObj name="Equation" r:id="rId6" imgW="901700" imgH="241300" progId="Equation.DSMT4">
                  <p:embed/>
                  <p:pic>
                    <p:nvPicPr>
                      <p:cNvPr id="0" name="图片 5150"/>
                      <p:cNvPicPr>
                        <a:picLocks noChangeAspect="1" noChangeArrowheads="1"/>
                      </p:cNvPicPr>
                      <p:nvPr/>
                    </p:nvPicPr>
                    <p:blipFill>
                      <a:blip r:embed="rId7"/>
                      <a:srcRect/>
                      <a:stretch>
                        <a:fillRect/>
                      </a:stretch>
                    </p:blipFill>
                    <p:spPr bwMode="auto">
                      <a:xfrm>
                        <a:off x="3913873" y="5263666"/>
                        <a:ext cx="2376805" cy="389255"/>
                      </a:xfrm>
                      <a:prstGeom prst="rect">
                        <a:avLst/>
                      </a:prstGeom>
                      <a:noFill/>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tags/tag1.xml><?xml version="1.0" encoding="utf-8"?>
<p:tagLst xmlns:p="http://schemas.openxmlformats.org/presentationml/2006/main">
  <p:tag name="KSO_WM_TAG_VERSION" val="1.0"/>
  <p:tag name="KSO_WM_TEMPLATE_CATEGORY" val="custom"/>
  <p:tag name="KSO_WM_TEMPLATE_INDEX" val="20184553"/>
</p:tagLst>
</file>

<file path=ppt/tags/tag10.xml><?xml version="1.0" encoding="utf-8"?>
<p:tagLst xmlns:p="http://schemas.openxmlformats.org/presentationml/2006/main">
  <p:tag name="KSO_WM_TAG_VERSION" val="1.0"/>
  <p:tag name="KSO_WM_TEMPLATE_CATEGORY" val="custom"/>
  <p:tag name="KSO_WM_TEMPLATE_INDEX" val="20184553"/>
</p:tagLst>
</file>

<file path=ppt/tags/tag11.xml><?xml version="1.0" encoding="utf-8"?>
<p:tagLst xmlns:p="http://schemas.openxmlformats.org/presentationml/2006/main">
  <p:tag name="KSO_WM_TAG_VERSION" val="1.0"/>
  <p:tag name="KSO_WM_TEMPLATE_CATEGORY" val="custom"/>
  <p:tag name="KSO_WM_TEMPLATE_INDEX" val="20184553"/>
</p:tagLst>
</file>

<file path=ppt/tags/tag12.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3.xml><?xml version="1.0" encoding="utf-8"?>
<p:tagLst xmlns:p="http://schemas.openxmlformats.org/presentationml/2006/main">
  <p:tag name="KSO_WM_TAG_VERSION" val="1.0"/>
  <p:tag name="KSO_WM_TEMPLATE_CATEGORY" val="custom"/>
  <p:tag name="KSO_WM_TEMPLATE_INDEX" val="20184553"/>
</p:tagLst>
</file>

<file path=ppt/tags/tag14.xml><?xml version="1.0" encoding="utf-8"?>
<p:tagLst xmlns:p="http://schemas.openxmlformats.org/presentationml/2006/main">
  <p:tag name="KSO_WM_TAG_VERSION" val="1.0"/>
  <p:tag name="KSO_WM_TEMPLATE_CATEGORY" val="custom"/>
  <p:tag name="KSO_WM_TEMPLATE_INDEX" val="20184553"/>
</p:tagLst>
</file>

<file path=ppt/tags/tag15.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6.xml><?xml version="1.0" encoding="utf-8"?>
<p:tagLst xmlns:p="http://schemas.openxmlformats.org/presentationml/2006/main">
  <p:tag name="KSO_WM_TAG_VERSION" val="1.0"/>
  <p:tag name="KSO_WM_TEMPLATE_CATEGORY" val="custom"/>
  <p:tag name="KSO_WM_TEMPLATE_INDEX" val="20184553"/>
</p:tagLst>
</file>

<file path=ppt/tags/tag17.xml><?xml version="1.0" encoding="utf-8"?>
<p:tagLst xmlns:p="http://schemas.openxmlformats.org/presentationml/2006/main">
  <p:tag name="KSO_WM_TAG_VERSION" val="1.0"/>
  <p:tag name="KSO_WM_TEMPLATE_CATEGORY" val="custom"/>
  <p:tag name="KSO_WM_TEMPLATE_INDEX" val="20184553"/>
</p:tagLst>
</file>

<file path=ppt/tags/tag18.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9.xml><?xml version="1.0" encoding="utf-8"?>
<p:tagLst xmlns:p="http://schemas.openxmlformats.org/presentationml/2006/main">
  <p:tag name="KSO_WM_UNIT_PLACING_PICTURE_USER_VIEWPORT" val="{&quot;height&quot;:3645,&quot;width&quot;:6960}"/>
</p:tagLst>
</file>

<file path=ppt/tags/tag2.xml><?xml version="1.0" encoding="utf-8"?>
<p:tagLst xmlns:p="http://schemas.openxmlformats.org/presentationml/2006/main">
  <p:tag name="KSO_WM_TAG_VERSION" val="1.0"/>
  <p:tag name="KSO_WM_TEMPLATE_CATEGORY" val="custom"/>
  <p:tag name="KSO_WM_TEMPLATE_INDEX" val="20184553"/>
</p:tagLst>
</file>

<file path=ppt/tags/tag20.xml><?xml version="1.0" encoding="utf-8"?>
<p:tagLst xmlns:p="http://schemas.openxmlformats.org/presentationml/2006/main">
  <p:tag name="KSO_WM_UNIT_TABLE_BEAUTIFY" val="smartTable{a779ac24-50e2-458b-b2ad-ce4203f50f16}"/>
  <p:tag name="TABLE_ENDDRAG_ORIGIN_RECT" val="566*334"/>
  <p:tag name="TABLE_ENDDRAG_RECT" val="211*154*566*334"/>
</p:tagLst>
</file>

<file path=ppt/tags/tag21.xml><?xml version="1.0" encoding="utf-8"?>
<p:tagLst xmlns:p="http://schemas.openxmlformats.org/presentationml/2006/main">
  <p:tag name="KSO_WM_UNIT_TABLE_BEAUTIFY" val="smartTable{22330373-cabb-42fb-b8e6-d71323f2ab53}"/>
  <p:tag name="TABLE_ENDDRAG_ORIGIN_RECT" val="841*201"/>
  <p:tag name="TABLE_ENDDRAG_RECT" val="29*123*841*201"/>
</p:tagLst>
</file>

<file path=ppt/tags/tag22.xml><?xml version="1.0" encoding="utf-8"?>
<p:tagLst xmlns:p="http://schemas.openxmlformats.org/presentationml/2006/main">
  <p:tag name="KSO_WM_UNIT_PLACING_PICTURE_USER_VIEWPORT" val="{&quot;height&quot;:2213.7700303667366,&quot;width&quot;:1643.1365829854146}"/>
</p:tagLst>
</file>

<file path=ppt/tags/tag23.xml><?xml version="1.0" encoding="utf-8"?>
<p:tagLst xmlns:p="http://schemas.openxmlformats.org/presentationml/2006/main">
  <p:tag name="KSO_WM_UNIT_PLACING_PICTURE_USER_VIEWPORT" val="{&quot;height&quot;:2214.5547769212799,&quot;width&quot;:1643.1365829854146}"/>
</p:tagLst>
</file>

<file path=ppt/tags/tag24.xml><?xml version="1.0" encoding="utf-8"?>
<p:tagLst xmlns:p="http://schemas.openxmlformats.org/presentationml/2006/main">
  <p:tag name="KSO_WM_UNIT_PLACING_PICTURE_USER_VIEWPORT" val="{&quot;height&quot;:2126.6631628124269,&quot;width&quot;:1576.4381065987097}"/>
</p:tagLst>
</file>

<file path=ppt/tags/tag25.xml><?xml version="1.0" encoding="utf-8"?>
<p:tagLst xmlns:p="http://schemas.openxmlformats.org/presentationml/2006/main">
  <p:tag name="KSO_WM_UNIT_PLACING_PICTURE_USER_VIEWPORT" val="{&quot;height&quot;:2214.5547769212799,&quot;width&quot;:1738.8685137992736}"/>
</p:tagLst>
</file>

<file path=ppt/tags/tag26.xml><?xml version="1.0" encoding="utf-8"?>
<p:tagLst xmlns:p="http://schemas.openxmlformats.org/presentationml/2006/main">
  <p:tag name="KSO_WM_UNIT_PLACING_PICTURE_USER_VIEWPORT" val="{&quot;height&quot;:2365.2261153935997,&quot;width&quot;:2009.5858591335468}"/>
</p:tagLst>
</file>

<file path=ppt/tags/tag27.xml><?xml version="1.0" encoding="utf-8"?>
<p:tagLst xmlns:p="http://schemas.openxmlformats.org/presentationml/2006/main">
  <p:tag name="KSO_WM_UNIT_PLACING_PICTURE_USER_VIEWPORT" val="{&quot;height&quot;:2196.5056061667833,&quot;width&quot;:1618.0265683457139}"/>
</p:tagLst>
</file>

<file path=ppt/tags/tag28.xml><?xml version="1.0" encoding="utf-8"?>
<p:tagLst xmlns:p="http://schemas.openxmlformats.org/presentationml/2006/main">
  <p:tag name="KSO_WM_UNIT_PLACING_PICTURE_USER_VIEWPORT" val="{&quot;height&quot;:2197.2903527213266,&quot;width&quot;:1570.1606029387845}"/>
</p:tagLst>
</file>

<file path=ppt/tags/tag29.xml><?xml version="1.0" encoding="utf-8"?>
<p:tagLst xmlns:p="http://schemas.openxmlformats.org/presentationml/2006/main">
  <p:tag name="KSO_WM_UNIT_PLACING_PICTURE_USER_VIEWPORT" val="{&quot;height&quot;:2831.3655687923383,&quot;width&quot;:1946.0261345768042}"/>
</p:tagLst>
</file>

<file path=ppt/tags/tag3.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30.xml><?xml version="1.0" encoding="utf-8"?>
<p:tagLst xmlns:p="http://schemas.openxmlformats.org/presentationml/2006/main">
  <p:tag name="KSO_WM_UNIT_PLACING_PICTURE_USER_VIEWPORT" val="{&quot;height&quot;:2216.9090165849102,&quot;width&quot;:1738.083825841783}"/>
</p:tagLst>
</file>

<file path=ppt/tags/tag31.xml><?xml version="1.0" encoding="utf-8"?>
<p:tagLst xmlns:p="http://schemas.openxmlformats.org/presentationml/2006/main">
  <p:tag name="KSO_WM_UNIT_PLACING_PICTURE_USER_VIEWPORT" val="{&quot;height&quot;:2242.0209063302964,&quot;width&quot;:2169.6622024616386}"/>
</p:tagLst>
</file>

<file path=ppt/tags/tag32.xml><?xml version="1.0" encoding="utf-8"?>
<p:tagLst xmlns:p="http://schemas.openxmlformats.org/presentationml/2006/main">
  <p:tag name="KSO_WM_UNIT_PLACING_PICTURE_USER_VIEWPORT" val="{&quot;height&quot;:2242.8056528848401,&quot;width&quot;:1643.1365829854146}"/>
</p:tagLst>
</file>

<file path=ppt/tags/tag33.xml><?xml version="1.0" encoding="utf-8"?>
<p:tagLst xmlns:p="http://schemas.openxmlformats.org/presentationml/2006/main">
  <p:tag name="KSO_WM_UNIT_PLACING_PICTURE_USER_VIEWPORT" val="{&quot;height&quot;:2243.5903994393834,&quot;width&quot;:1643.1365829854146}"/>
</p:tagLst>
</file>

<file path=ppt/tags/tag34.xml><?xml version="1.0" encoding="utf-8"?>
<p:tagLst xmlns:p="http://schemas.openxmlformats.org/presentationml/2006/main">
  <p:tag name="KSO_WM_UNIT_PLACING_PICTURE_USER_VIEWPORT" val="{&quot;height&quot;:2242.8056528848401,&quot;width&quot;:1643.1365829854146}"/>
</p:tagLst>
</file>

<file path=ppt/tags/tag35.xml><?xml version="1.0" encoding="utf-8"?>
<p:tagLst xmlns:p="http://schemas.openxmlformats.org/presentationml/2006/main">
  <p:tag name="KSO_WM_UNIT_PLACING_PICTURE_USER_VIEWPORT" val="{&quot;height&quot;:2216.9090165849102,&quot;width&quot;:1643.1365829854146}"/>
</p:tagLst>
</file>

<file path=ppt/tags/tag36.xml><?xml version="1.0" encoding="utf-8"?>
<p:tagLst xmlns:p="http://schemas.openxmlformats.org/presentationml/2006/main">
  <p:tag name="KSO_WM_UNIT_PLACING_PICTURE_USER_VIEWPORT" val="{&quot;height&quot;:2242.8056528848401,&quot;width&quot;:1643.1365829854146}"/>
</p:tagLst>
</file>

<file path=ppt/tags/tag37.xml><?xml version="1.0" encoding="utf-8"?>
<p:tagLst xmlns:p="http://schemas.openxmlformats.org/presentationml/2006/main">
  <p:tag name="KSO_WM_UNIT_PLACING_PICTURE_USER_VIEWPORT" val="{&quot;height&quot;:2244.3751459939267,&quot;width&quot;:1643.1365829854146}"/>
</p:tagLst>
</file>

<file path=ppt/tags/tag38.xml><?xml version="1.0" encoding="utf-8"?>
<p:tagLst xmlns:p="http://schemas.openxmlformats.org/presentationml/2006/main">
  <p:tag name="KSO_WM_UNIT_PLACING_PICTURE_USER_VIEWPORT" val="{&quot;height&quot;:2176.1021957486569,&quot;width&quot;:1844.0167001030202}"/>
</p:tagLst>
</file>

<file path=ppt/tags/tag39.xml><?xml version="1.0" encoding="utf-8"?>
<p:tagLst xmlns:p="http://schemas.openxmlformats.org/presentationml/2006/main">
  <p:tag name="KSO_WM_UNIT_PLACING_PICTURE_USER_VIEWPORT" val="{&quot;height&quot;:2253.0073580939033,&quot;width&quot;:1643.1365829854146}"/>
</p:tagLst>
</file>

<file path=ppt/tags/tag4.xml><?xml version="1.0" encoding="utf-8"?>
<p:tagLst xmlns:p="http://schemas.openxmlformats.org/presentationml/2006/main">
  <p:tag name="KSO_WM_TAG_VERSION" val="1.0"/>
  <p:tag name="KSO_WM_TEMPLATE_CATEGORY" val="custom"/>
  <p:tag name="KSO_WM_TEMPLATE_INDEX" val="20184553"/>
</p:tagLst>
</file>

<file path=ppt/tags/tag40.xml><?xml version="1.0" encoding="utf-8"?>
<p:tagLst xmlns:p="http://schemas.openxmlformats.org/presentationml/2006/main">
  <p:tag name="KSO_WM_UNIT_PLACING_PICTURE_USER_VIEWPORT" val="{&quot;height&quot;:2252.2226115393601,&quot;width&quot;:1570.9452908962751}"/>
</p:tagLst>
</file>

<file path=ppt/tags/tag41.xml><?xml version="1.0" encoding="utf-8"?>
<p:tagLst xmlns:p="http://schemas.openxmlformats.org/presentationml/2006/main">
  <p:tag name="KSO_WM_UNIT_PLACING_PICTURE_USER_VIEWPORT" val="{&quot;height&quot;:2262.4243167484233,&quot;width&quot;:1629.012199750583}"/>
</p:tagLst>
</file>

<file path=ppt/tags/tag42.xml><?xml version="1.0" encoding="utf-8"?>
<p:tagLst xmlns:p="http://schemas.openxmlformats.org/presentationml/2006/main">
  <p:tag name="KSO_WM_UNIT_PLACING_PICTURE_USER_VIEWPORT" val="{&quot;height&quot;:2245.9446391030133,&quot;width&quot;:1555.2515317464622}"/>
</p:tagLst>
</file>

<file path=ppt/tags/tag43.xml><?xml version="1.0" encoding="utf-8"?>
<p:tagLst xmlns:p="http://schemas.openxmlformats.org/presentationml/2006/main">
  <p:tag name="KSO_WM_UNIT_PLACING_PICTURE_USER_VIEWPORT" val="{&quot;height&quot;:2352.6701705209061,&quot;width&quot;:1724.744130564442}"/>
</p:tagLst>
</file>

<file path=ppt/tags/tag44.xml><?xml version="1.0" encoding="utf-8"?>
<p:tagLst xmlns:p="http://schemas.openxmlformats.org/presentationml/2006/main">
  <p:tag name="KSO_WM_UNIT_PLACING_PICTURE_USER_VIEWPORT" val="{&quot;height&quot;:2346.3921980845598,&quot;width&quot;:1727.0981944369139}"/>
</p:tagLst>
</file>

<file path=ppt/tags/tag45.xml><?xml version="1.0" encoding="utf-8"?>
<p:tagLst xmlns:p="http://schemas.openxmlformats.org/presentationml/2006/main">
  <p:tag name="COMMONDATA" val="eyJoZGlkIjoiY2QxMzAyNDc5NWNkNDhiMGY5ZTkzODFjMDgzZDE2ZTUifQ=="/>
  <p:tag name="KSO_WPP_MARK_KEY" val="1f52f1f4-dc53-4103-966a-d2bbfc349538"/>
</p:tagLst>
</file>

<file path=ppt/tags/tag5.xml><?xml version="1.0" encoding="utf-8"?>
<p:tagLst xmlns:p="http://schemas.openxmlformats.org/presentationml/2006/main">
  <p:tag name="KSO_WM_TAG_VERSION" val="1.0"/>
  <p:tag name="KSO_WM_TEMPLATE_CATEGORY" val="custom"/>
  <p:tag name="KSO_WM_TEMPLATE_INDEX" val="20184553"/>
</p:tagLst>
</file>

<file path=ppt/tags/tag6.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7.xml><?xml version="1.0" encoding="utf-8"?>
<p:tagLst xmlns:p="http://schemas.openxmlformats.org/presentationml/2006/main">
  <p:tag name="KSO_WM_TAG_VERSION" val="1.0"/>
  <p:tag name="KSO_WM_TEMPLATE_CATEGORY" val="custom"/>
  <p:tag name="KSO_WM_TEMPLATE_INDEX" val="20184553"/>
</p:tagLst>
</file>

<file path=ppt/tags/tag8.xml><?xml version="1.0" encoding="utf-8"?>
<p:tagLst xmlns:p="http://schemas.openxmlformats.org/presentationml/2006/main">
  <p:tag name="KSO_WM_TAG_VERSION" val="1.0"/>
  <p:tag name="KSO_WM_TEMPLATE_CATEGORY" val="custom"/>
  <p:tag name="KSO_WM_TEMPLATE_INDEX" val="20184553"/>
</p:tagLst>
</file>

<file path=ppt/tags/tag9.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12823</Words>
  <Application>WPS 演示</Application>
  <PresentationFormat>全屏显示(4:3)</PresentationFormat>
  <Paragraphs>1685</Paragraphs>
  <Slides>110</Slides>
  <Notes>7</Notes>
  <HiddenSlides>0</HiddenSlides>
  <MMClips>0</MMClips>
  <ScaleCrop>false</ScaleCrop>
  <HeadingPairs>
    <vt:vector size="8" baseType="variant">
      <vt:variant>
        <vt:lpstr>已用的字体</vt:lpstr>
      </vt:variant>
      <vt:variant>
        <vt:i4>16</vt:i4>
      </vt:variant>
      <vt:variant>
        <vt:lpstr>主题</vt:lpstr>
      </vt:variant>
      <vt:variant>
        <vt:i4>6</vt:i4>
      </vt:variant>
      <vt:variant>
        <vt:lpstr>嵌入 OLE 服务器</vt:lpstr>
      </vt:variant>
      <vt:variant>
        <vt:i4>52</vt:i4>
      </vt:variant>
      <vt:variant>
        <vt:lpstr>幻灯片标题</vt:lpstr>
      </vt:variant>
      <vt:variant>
        <vt:i4>110</vt:i4>
      </vt:variant>
    </vt:vector>
  </HeadingPairs>
  <TitlesOfParts>
    <vt:vector size="184" baseType="lpstr">
      <vt:lpstr>Arial</vt:lpstr>
      <vt:lpstr>宋体</vt:lpstr>
      <vt:lpstr>Wingdings</vt:lpstr>
      <vt:lpstr>黑体</vt:lpstr>
      <vt:lpstr>微软雅黑</vt:lpstr>
      <vt:lpstr>Arial Unicode MS</vt:lpstr>
      <vt:lpstr>Calibri</vt:lpstr>
      <vt:lpstr>等线</vt:lpstr>
      <vt:lpstr>Times New Roman</vt:lpstr>
      <vt:lpstr>Times New Roman</vt:lpstr>
      <vt:lpstr>Wingdings 3</vt:lpstr>
      <vt:lpstr>Symbol</vt:lpstr>
      <vt:lpstr>Wingdings 2</vt:lpstr>
      <vt:lpstr>Symbol</vt:lpstr>
      <vt:lpstr>Monotype Sorts</vt:lpstr>
      <vt:lpstr>Wingdings</vt:lpstr>
      <vt:lpstr>Office 主题</vt:lpstr>
      <vt:lpstr>2_Office 主题</vt:lpstr>
      <vt:lpstr>3_Office 主题</vt:lpstr>
      <vt:lpstr>4_Office 主题</vt:lpstr>
      <vt:lpstr>5_Office 主题</vt:lpstr>
      <vt:lpstr>6_Office 主题</vt:lpstr>
      <vt:lpstr>Paint.Picture</vt:lpstr>
      <vt:lpstr>Paint.Picture</vt:lpstr>
      <vt:lpstr>Equation.KSEE3</vt:lpstr>
      <vt:lpstr>Equation.KSEE3</vt:lpstr>
      <vt:lpstr>Paint.Picture</vt:lpstr>
      <vt:lpstr>Equation.KSEE3</vt:lpstr>
      <vt:lpstr>Equation.KSEE3</vt:lpstr>
      <vt:lpstr>Equation.KSEE3</vt:lpstr>
      <vt:lpstr>Equation.KSEE3</vt:lpstr>
      <vt:lpstr>Equation.KSEE3</vt:lpstr>
      <vt:lpstr>Equation.KSEE3</vt:lpstr>
      <vt:lpstr>Paint.Picture</vt:lpstr>
      <vt:lpstr>Equation.KSEE3</vt:lpstr>
      <vt:lpstr>Equation.KSEE3</vt:lpstr>
      <vt:lpstr>Equation.KSEE3</vt:lpstr>
      <vt:lpstr>Paint.Picture</vt:lpstr>
      <vt:lpstr>Paint.Picture</vt:lpstr>
      <vt:lpstr>Paint.Picture</vt:lpstr>
      <vt:lpstr>Paint.Picture</vt:lpstr>
      <vt:lpstr>Paint.Picture</vt:lpstr>
      <vt:lpstr>Visio.Drawing.11</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Equation.DSMT4</vt:lpstr>
      <vt:lpstr>Equation.DSMT4</vt:lpstr>
      <vt:lpstr>Equation.DSMT4</vt:lpstr>
      <vt:lpstr>Equation.DSMT4</vt:lpstr>
      <vt:lpstr>OrgPlusWOPX.4</vt:lpstr>
      <vt:lpstr>Equation.DSMT4</vt:lpstr>
      <vt:lpstr>Equation.DSMT4</vt:lpstr>
      <vt:lpstr>Equation.DSMT4</vt:lpstr>
      <vt:lpstr>Equation.DSMT4</vt:lpstr>
      <vt:lpstr>Paint.Picture</vt:lpstr>
      <vt:lpstr>Equation.DSMT4</vt:lpstr>
      <vt:lpstr>Equation.DSMT4</vt:lpstr>
      <vt:lpstr>Equation.DSMT4</vt:lpstr>
      <vt:lpstr>Paint.Picture</vt:lpstr>
      <vt:lpstr>Equation.KSEE3</vt:lpstr>
      <vt:lpstr>Equation.KSEE3</vt:lpstr>
      <vt:lpstr>Equation.KSEE3</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程显毅</cp:lastModifiedBy>
  <cp:revision>170</cp:revision>
  <dcterms:created xsi:type="dcterms:W3CDTF">2018-03-01T02:03:00Z</dcterms:created>
  <dcterms:modified xsi:type="dcterms:W3CDTF">2022-11-06T01:06:37Z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2052-11.1.0.12598</vt:lpwstr>
  </property>
  <property fmtid="{D5CDD505-2E9C-101B-9397-08002B2CF9AE}" pid="3" name="ICV">
    <vt:lpwstr>65C776962FDA437A90153BAA0AF5DAF5</vt:lpwstr>
  </property>
</Properties>
</file>