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4" r:id="rId3"/>
    <p:sldMasterId id="2147483658" r:id="rId4"/>
    <p:sldMasterId id="2147483662" r:id="rId5"/>
    <p:sldMasterId id="2147483666" r:id="rId6"/>
    <p:sldMasterId id="2147483671" r:id="rId7"/>
  </p:sldMasterIdLst>
  <p:notesMasterIdLst>
    <p:notesMasterId r:id="rId11"/>
  </p:notesMasterIdLst>
  <p:handoutMasterIdLst>
    <p:handoutMasterId r:id="rId42"/>
  </p:handoutMasterIdLst>
  <p:sldIdLst>
    <p:sldId id="586" r:id="rId8"/>
    <p:sldId id="820" r:id="rId9"/>
    <p:sldId id="611" r:id="rId10"/>
    <p:sldId id="314" r:id="rId12"/>
    <p:sldId id="859" r:id="rId13"/>
    <p:sldId id="934" r:id="rId14"/>
    <p:sldId id="593" r:id="rId15"/>
    <p:sldId id="862" r:id="rId16"/>
    <p:sldId id="1063" r:id="rId17"/>
    <p:sldId id="1064" r:id="rId18"/>
    <p:sldId id="1065" r:id="rId19"/>
    <p:sldId id="1066" r:id="rId20"/>
    <p:sldId id="935" r:id="rId21"/>
    <p:sldId id="757" r:id="rId22"/>
    <p:sldId id="758" r:id="rId23"/>
    <p:sldId id="919" r:id="rId24"/>
    <p:sldId id="920" r:id="rId25"/>
    <p:sldId id="946" r:id="rId26"/>
    <p:sldId id="937" r:id="rId27"/>
    <p:sldId id="903" r:id="rId28"/>
    <p:sldId id="925" r:id="rId29"/>
    <p:sldId id="957" r:id="rId30"/>
    <p:sldId id="927" r:id="rId31"/>
    <p:sldId id="1067" r:id="rId32"/>
    <p:sldId id="938" r:id="rId33"/>
    <p:sldId id="964" r:id="rId34"/>
    <p:sldId id="932" r:id="rId35"/>
    <p:sldId id="965" r:id="rId36"/>
    <p:sldId id="966" r:id="rId37"/>
    <p:sldId id="967" r:id="rId38"/>
    <p:sldId id="535" r:id="rId39"/>
    <p:sldId id="537" r:id="rId40"/>
    <p:sldId id="420" r:id="rId41"/>
  </p:sldIdLst>
  <p:sldSz cx="9144000" cy="6858000" type="screen4x3"/>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5555"/>
    <a:srgbClr val="E6E6E6"/>
    <a:srgbClr val="3D89BC"/>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0" autoAdjust="0"/>
    <p:restoredTop sz="94660"/>
  </p:normalViewPr>
  <p:slideViewPr>
    <p:cSldViewPr snapToGrid="0">
      <p:cViewPr>
        <p:scale>
          <a:sx n="70" d="100"/>
          <a:sy n="70" d="100"/>
        </p:scale>
        <p:origin x="-1308" y="-216"/>
      </p:cViewPr>
      <p:guideLst>
        <p:guide orient="horz" pos="21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7" Type="http://schemas.openxmlformats.org/officeDocument/2006/relationships/tags" Target="tags/tag44.xml"/><Relationship Id="rId46" Type="http://schemas.openxmlformats.org/officeDocument/2006/relationships/commentAuthors" Target="commentAuthors.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handoutMaster" Target="handoutMasters/handoutMaster1.xml"/><Relationship Id="rId41" Type="http://schemas.openxmlformats.org/officeDocument/2006/relationships/slide" Target="slides/slide33.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notesMaster" Target="notesMasters/notesMaster1.xml"/><Relationship Id="rId10" Type="http://schemas.openxmlformats.org/officeDocument/2006/relationships/slide" Target="slides/slide3.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3.png"/><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3.xml"/><Relationship Id="rId4" Type="http://schemas.openxmlformats.org/officeDocument/2006/relationships/image" Target="../media/image5.wmf"/><Relationship Id="rId3" Type="http://schemas.openxmlformats.org/officeDocument/2006/relationships/oleObject" Target="../embeddings/oleObject2.bin"/><Relationship Id="rId2" Type="http://schemas.openxmlformats.org/officeDocument/2006/relationships/image" Target="../media/image4.wmf"/><Relationship Id="rId1"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vmlDrawing" Target="../drawings/vmlDrawing3.vml"/><Relationship Id="rId7" Type="http://schemas.openxmlformats.org/officeDocument/2006/relationships/slideLayout" Target="../slideLayouts/slideLayout3.xml"/><Relationship Id="rId6" Type="http://schemas.openxmlformats.org/officeDocument/2006/relationships/image" Target="../media/image19.emf"/><Relationship Id="rId5" Type="http://schemas.openxmlformats.org/officeDocument/2006/relationships/oleObject" Target="../embeddings/oleObject7.bin"/><Relationship Id="rId4" Type="http://schemas.openxmlformats.org/officeDocument/2006/relationships/image" Target="../media/image18.emf"/><Relationship Id="rId3" Type="http://schemas.openxmlformats.org/officeDocument/2006/relationships/oleObject" Target="../embeddings/oleObject6.bin"/><Relationship Id="rId2" Type="http://schemas.openxmlformats.org/officeDocument/2006/relationships/image" Target="../media/image17.emf"/><Relationship Id="rId1" Type="http://schemas.openxmlformats.org/officeDocument/2006/relationships/oleObject" Target="../embeddings/oleObject5.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6" Type="http://schemas.openxmlformats.org/officeDocument/2006/relationships/vmlDrawing" Target="../drawings/vmlDrawing4.vml"/><Relationship Id="rId5" Type="http://schemas.openxmlformats.org/officeDocument/2006/relationships/slideLayout" Target="../slideLayouts/slideLayout3.xml"/><Relationship Id="rId4" Type="http://schemas.openxmlformats.org/officeDocument/2006/relationships/image" Target="../media/image5.wmf"/><Relationship Id="rId3" Type="http://schemas.openxmlformats.org/officeDocument/2006/relationships/oleObject" Target="../embeddings/oleObject9.bin"/><Relationship Id="rId2" Type="http://schemas.openxmlformats.org/officeDocument/2006/relationships/image" Target="../media/image4.wmf"/><Relationship Id="rId1" Type="http://schemas.openxmlformats.org/officeDocument/2006/relationships/oleObject" Target="../embeddings/oleObject8.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1.png"/></Relationships>
</file>

<file path=ppt/slides/_rels/slide31.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hyperlink" Target="http://www.chinarobots.cn/" TargetMode="External"/><Relationship Id="rId7" Type="http://schemas.openxmlformats.org/officeDocument/2006/relationships/image" Target="../media/image24.png"/><Relationship Id="rId6" Type="http://schemas.openxmlformats.org/officeDocument/2006/relationships/hyperlink" Target="http://www.chinaaiworld.cn/" TargetMode="External"/><Relationship Id="rId5" Type="http://schemas.openxmlformats.org/officeDocument/2006/relationships/image" Target="../media/image23.png"/><Relationship Id="rId4" Type="http://schemas.openxmlformats.org/officeDocument/2006/relationships/hyperlink" Target="http://www.chinacloud.cn/" TargetMode="External"/><Relationship Id="rId3" Type="http://schemas.openxmlformats.org/officeDocument/2006/relationships/image" Target="../media/image22.png"/><Relationship Id="rId29" Type="http://schemas.openxmlformats.org/officeDocument/2006/relationships/slideLayout" Target="../slideLayouts/slideLayout2.xml"/><Relationship Id="rId28" Type="http://schemas.openxmlformats.org/officeDocument/2006/relationships/image" Target="../media/image37.png"/><Relationship Id="rId27" Type="http://schemas.openxmlformats.org/officeDocument/2006/relationships/image" Target="../media/image36.png"/><Relationship Id="rId26" Type="http://schemas.openxmlformats.org/officeDocument/2006/relationships/image" Target="../media/image35.jpeg"/><Relationship Id="rId25" Type="http://schemas.openxmlformats.org/officeDocument/2006/relationships/image" Target="../media/image34.jpeg"/><Relationship Id="rId24" Type="http://schemas.openxmlformats.org/officeDocument/2006/relationships/image" Target="../media/image33.png"/><Relationship Id="rId23" Type="http://schemas.openxmlformats.org/officeDocument/2006/relationships/hyperlink" Target="http://www.envicloud.cn/" TargetMode="External"/><Relationship Id="rId22" Type="http://schemas.openxmlformats.org/officeDocument/2006/relationships/image" Target="../media/image32.png"/><Relationship Id="rId21" Type="http://schemas.openxmlformats.org/officeDocument/2006/relationships/image" Target="../media/image31.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30.png"/><Relationship Id="rId18" Type="http://schemas.openxmlformats.org/officeDocument/2006/relationships/hyperlink" Target="http://www.netofthings.cn/" TargetMode="External"/><Relationship Id="rId17" Type="http://schemas.openxmlformats.org/officeDocument/2006/relationships/image" Target="../media/image29.png"/><Relationship Id="rId16" Type="http://schemas.openxmlformats.org/officeDocument/2006/relationships/hyperlink" Target="http://www.thebigdata.cn/" TargetMode="External"/><Relationship Id="rId15" Type="http://schemas.openxmlformats.org/officeDocument/2006/relationships/image" Target="../media/image28.png"/><Relationship Id="rId14" Type="http://schemas.openxmlformats.org/officeDocument/2006/relationships/hyperlink" Target="http://www.worldstor.cn/" TargetMode="External"/><Relationship Id="rId13" Type="http://schemas.openxmlformats.org/officeDocument/2006/relationships/image" Target="../media/image27.png"/><Relationship Id="rId12" Type="http://schemas.openxmlformats.org/officeDocument/2006/relationships/hyperlink" Target="http://www.pm25.org.cn/" TargetMode="External"/><Relationship Id="rId11" Type="http://schemas.openxmlformats.org/officeDocument/2006/relationships/image" Target="../media/image26.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32.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image" Target="../media/image41.png"/><Relationship Id="rId7" Type="http://schemas.openxmlformats.org/officeDocument/2006/relationships/tags" Target="../tags/tag24.xml"/><Relationship Id="rId6" Type="http://schemas.openxmlformats.org/officeDocument/2006/relationships/image" Target="../media/image40.png"/><Relationship Id="rId55" Type="http://schemas.openxmlformats.org/officeDocument/2006/relationships/slideLayout" Target="../slideLayouts/slideLayout2.xml"/><Relationship Id="rId54" Type="http://schemas.openxmlformats.org/officeDocument/2006/relationships/image" Target="../media/image68.png"/><Relationship Id="rId53" Type="http://schemas.openxmlformats.org/officeDocument/2006/relationships/tags" Target="../tags/tag43.xml"/><Relationship Id="rId52" Type="http://schemas.openxmlformats.org/officeDocument/2006/relationships/image" Target="../media/image67.png"/><Relationship Id="rId51" Type="http://schemas.openxmlformats.org/officeDocument/2006/relationships/image" Target="../media/image66.png"/><Relationship Id="rId50" Type="http://schemas.openxmlformats.org/officeDocument/2006/relationships/tags" Target="../tags/tag42.xml"/><Relationship Id="rId5" Type="http://schemas.openxmlformats.org/officeDocument/2006/relationships/tags" Target="../tags/tag23.xml"/><Relationship Id="rId49" Type="http://schemas.openxmlformats.org/officeDocument/2006/relationships/image" Target="../media/image65.png"/><Relationship Id="rId48" Type="http://schemas.openxmlformats.org/officeDocument/2006/relationships/image" Target="../media/image64.png"/><Relationship Id="rId47" Type="http://schemas.openxmlformats.org/officeDocument/2006/relationships/image" Target="../media/image63.png"/><Relationship Id="rId46" Type="http://schemas.openxmlformats.org/officeDocument/2006/relationships/image" Target="../media/image62.png"/><Relationship Id="rId45" Type="http://schemas.openxmlformats.org/officeDocument/2006/relationships/image" Target="../media/image61.png"/><Relationship Id="rId44" Type="http://schemas.openxmlformats.org/officeDocument/2006/relationships/image" Target="../media/image60.png"/><Relationship Id="rId43" Type="http://schemas.openxmlformats.org/officeDocument/2006/relationships/image" Target="../media/image59.png"/><Relationship Id="rId42" Type="http://schemas.openxmlformats.org/officeDocument/2006/relationships/image" Target="../media/image58.png"/><Relationship Id="rId41" Type="http://schemas.openxmlformats.org/officeDocument/2006/relationships/tags" Target="../tags/tag41.xml"/><Relationship Id="rId40" Type="http://schemas.openxmlformats.org/officeDocument/2006/relationships/image" Target="../media/image57.png"/><Relationship Id="rId4" Type="http://schemas.openxmlformats.org/officeDocument/2006/relationships/image" Target="../media/image39.png"/><Relationship Id="rId39" Type="http://schemas.openxmlformats.org/officeDocument/2006/relationships/tags" Target="../tags/tag40.xml"/><Relationship Id="rId38" Type="http://schemas.openxmlformats.org/officeDocument/2006/relationships/image" Target="../media/image56.png"/><Relationship Id="rId37" Type="http://schemas.openxmlformats.org/officeDocument/2006/relationships/tags" Target="../tags/tag39.xml"/><Relationship Id="rId36" Type="http://schemas.openxmlformats.org/officeDocument/2006/relationships/image" Target="../media/image55.png"/><Relationship Id="rId35" Type="http://schemas.openxmlformats.org/officeDocument/2006/relationships/tags" Target="../tags/tag38.xml"/><Relationship Id="rId34" Type="http://schemas.openxmlformats.org/officeDocument/2006/relationships/image" Target="../media/image54.png"/><Relationship Id="rId33" Type="http://schemas.openxmlformats.org/officeDocument/2006/relationships/tags" Target="../tags/tag37.xml"/><Relationship Id="rId32" Type="http://schemas.openxmlformats.org/officeDocument/2006/relationships/image" Target="../media/image53.png"/><Relationship Id="rId31" Type="http://schemas.openxmlformats.org/officeDocument/2006/relationships/tags" Target="../tags/tag36.xml"/><Relationship Id="rId30" Type="http://schemas.openxmlformats.org/officeDocument/2006/relationships/image" Target="../media/image52.png"/><Relationship Id="rId3" Type="http://schemas.openxmlformats.org/officeDocument/2006/relationships/tags" Target="../tags/tag22.xml"/><Relationship Id="rId29" Type="http://schemas.openxmlformats.org/officeDocument/2006/relationships/tags" Target="../tags/tag35.xml"/><Relationship Id="rId28" Type="http://schemas.openxmlformats.org/officeDocument/2006/relationships/image" Target="../media/image51.png"/><Relationship Id="rId27" Type="http://schemas.openxmlformats.org/officeDocument/2006/relationships/tags" Target="../tags/tag34.xml"/><Relationship Id="rId26" Type="http://schemas.openxmlformats.org/officeDocument/2006/relationships/image" Target="../media/image50.png"/><Relationship Id="rId25" Type="http://schemas.openxmlformats.org/officeDocument/2006/relationships/tags" Target="../tags/tag33.xml"/><Relationship Id="rId24" Type="http://schemas.openxmlformats.org/officeDocument/2006/relationships/image" Target="../media/image49.png"/><Relationship Id="rId23" Type="http://schemas.openxmlformats.org/officeDocument/2006/relationships/tags" Target="../tags/tag32.xml"/><Relationship Id="rId22" Type="http://schemas.openxmlformats.org/officeDocument/2006/relationships/image" Target="../media/image48.png"/><Relationship Id="rId21" Type="http://schemas.openxmlformats.org/officeDocument/2006/relationships/tags" Target="../tags/tag31.xml"/><Relationship Id="rId20" Type="http://schemas.openxmlformats.org/officeDocument/2006/relationships/image" Target="../media/image47.png"/><Relationship Id="rId2" Type="http://schemas.openxmlformats.org/officeDocument/2006/relationships/image" Target="../media/image38.png"/><Relationship Id="rId19" Type="http://schemas.openxmlformats.org/officeDocument/2006/relationships/tags" Target="../tags/tag30.xml"/><Relationship Id="rId18" Type="http://schemas.openxmlformats.org/officeDocument/2006/relationships/image" Target="../media/image46.png"/><Relationship Id="rId17" Type="http://schemas.openxmlformats.org/officeDocument/2006/relationships/tags" Target="../tags/tag29.xml"/><Relationship Id="rId16" Type="http://schemas.openxmlformats.org/officeDocument/2006/relationships/image" Target="../media/image45.png"/><Relationship Id="rId15" Type="http://schemas.openxmlformats.org/officeDocument/2006/relationships/tags" Target="../tags/tag28.xml"/><Relationship Id="rId14" Type="http://schemas.openxmlformats.org/officeDocument/2006/relationships/image" Target="../media/image44.png"/><Relationship Id="rId13" Type="http://schemas.openxmlformats.org/officeDocument/2006/relationships/tags" Target="../tags/tag27.xml"/><Relationship Id="rId12" Type="http://schemas.openxmlformats.org/officeDocument/2006/relationships/image" Target="../media/image43.png"/><Relationship Id="rId11" Type="http://schemas.openxmlformats.org/officeDocument/2006/relationships/tags" Target="../tags/tag26.xml"/><Relationship Id="rId10" Type="http://schemas.openxmlformats.org/officeDocument/2006/relationships/image" Target="../media/image42.png"/><Relationship Id="rId1" Type="http://schemas.openxmlformats.org/officeDocument/2006/relationships/tags" Target="../tags/tag21.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8.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slideLayout" Target="../slideLayouts/slideLayout3.xml"/><Relationship Id="rId4" Type="http://schemas.openxmlformats.org/officeDocument/2006/relationships/image" Target="../media/image8.wmf"/><Relationship Id="rId3" Type="http://schemas.openxmlformats.org/officeDocument/2006/relationships/oleObject" Target="../embeddings/oleObject4.bin"/><Relationship Id="rId2" Type="http://schemas.openxmlformats.org/officeDocument/2006/relationships/image" Target="../media/image7.wmf"/><Relationship Id="rId1"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0.png"/><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2070"/>
          </a:xfrm>
          <a:prstGeom prst="rect">
            <a:avLst/>
          </a:prstGeom>
          <a:effectLst/>
        </p:spPr>
        <p:txBody>
          <a:bodyPr wrap="square">
            <a:spAutoFit/>
          </a:bodyPr>
          <a:lstStyle/>
          <a:p>
            <a:pPr algn="ctr">
              <a:defRPr/>
            </a:pPr>
            <a:r>
              <a:rPr lang="en-US" altLang="zh-CN" sz="8000" b="1" spc="300" dirty="0">
                <a:ln w="11430"/>
                <a:solidFill>
                  <a:srgbClr val="3D89BC"/>
                </a:solidFill>
                <a:latin typeface="微软雅黑" panose="020B0503020204020204" pitchFamily="34" charset="-122"/>
                <a:ea typeface="微软雅黑" panose="020B0503020204020204" pitchFamily="34" charset="-122"/>
              </a:rPr>
              <a:t>R</a:t>
            </a:r>
            <a:r>
              <a:rPr lang="zh-CN" altLang="en-US" sz="8000" b="1" spc="300" dirty="0">
                <a:ln w="11430"/>
                <a:solidFill>
                  <a:srgbClr val="3D89BC"/>
                </a:solidFill>
                <a:latin typeface="微软雅黑" panose="020B0503020204020204" pitchFamily="34" charset="-122"/>
                <a:ea typeface="微软雅黑" panose="020B0503020204020204" pitchFamily="34" charset="-122"/>
              </a:rPr>
              <a:t>语言</a:t>
            </a:r>
            <a:r>
              <a:rPr lang="zh-CN" altLang="en-US" b="1" spc="300" dirty="0">
                <a:ln w="11430"/>
                <a:solidFill>
                  <a:srgbClr val="3D89BC"/>
                </a:solidFill>
                <a:latin typeface="微软雅黑" panose="020B0503020204020204" pitchFamily="34" charset="-122"/>
                <a:ea typeface="微软雅黑" panose="020B0503020204020204" pitchFamily="34" charset="-122"/>
              </a:rPr>
              <a:t>（第</a:t>
            </a:r>
            <a:r>
              <a:rPr lang="en-US" altLang="zh-CN" b="1" spc="300" dirty="0">
                <a:ln w="11430"/>
                <a:solidFill>
                  <a:srgbClr val="3D89BC"/>
                </a:solidFill>
                <a:latin typeface="微软雅黑" panose="020B0503020204020204" pitchFamily="34" charset="-122"/>
                <a:ea typeface="微软雅黑" panose="020B0503020204020204" pitchFamily="34" charset="-122"/>
              </a:rPr>
              <a:t>2</a:t>
            </a:r>
            <a:r>
              <a:rPr lang="zh-CN" altLang="en-US" b="1" spc="300" dirty="0">
                <a:ln w="11430"/>
                <a:solidFill>
                  <a:srgbClr val="3D89BC"/>
                </a:solidFill>
                <a:latin typeface="微软雅黑" panose="020B0503020204020204" pitchFamily="34" charset="-122"/>
                <a:ea typeface="微软雅黑" panose="020B0503020204020204" pitchFamily="34" charset="-122"/>
              </a:rPr>
              <a:t>版）</a:t>
            </a:r>
            <a:endParaRPr lang="zh-CN" altLang="en-US" b="1" spc="300" dirty="0">
              <a:ln w="11430"/>
              <a:solidFill>
                <a:srgbClr val="3D89BC"/>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1" name="矩形 20"/>
          <p:cNvSpPr/>
          <p:nvPr/>
        </p:nvSpPr>
        <p:spPr>
          <a:xfrm>
            <a:off x="-7620" y="2209165"/>
            <a:ext cx="9159240" cy="8642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TextBox 6"/>
          <p:cNvSpPr txBox="1"/>
          <p:nvPr/>
        </p:nvSpPr>
        <p:spPr>
          <a:xfrm>
            <a:off x="1670340" y="2277654"/>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  鹏       总主编</a:t>
            </a:r>
            <a:endParaRPr lang="zh-CN" altLang="en-US" sz="1600" dirty="0">
              <a:solidFill>
                <a:schemeClr val="tx1">
                  <a:lumMod val="75000"/>
                  <a:lumOff val="25000"/>
                </a:schemeClr>
              </a:solidFill>
            </a:endParaRPr>
          </a:p>
        </p:txBody>
      </p:sp>
      <p:sp>
        <p:nvSpPr>
          <p:cNvPr id="26" name="TextBox 6"/>
          <p:cNvSpPr txBox="1"/>
          <p:nvPr/>
        </p:nvSpPr>
        <p:spPr>
          <a:xfrm>
            <a:off x="1670340" y="2634610"/>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程显毅    </a:t>
            </a:r>
            <a:r>
              <a:rPr lang="en-US" altLang="zh-CN" sz="1600" dirty="0" smtClean="0">
                <a:solidFill>
                  <a:schemeClr val="tx1">
                    <a:lumMod val="75000"/>
                    <a:lumOff val="25000"/>
                  </a:schemeClr>
                </a:solidFill>
              </a:rPr>
              <a:t> </a:t>
            </a:r>
            <a:r>
              <a:rPr lang="zh-CN" altLang="en-US" sz="1600" dirty="0">
                <a:solidFill>
                  <a:schemeClr val="tx1">
                    <a:lumMod val="75000"/>
                    <a:lumOff val="25000"/>
                  </a:schemeClr>
                </a:solidFill>
              </a:rPr>
              <a:t>主</a:t>
            </a:r>
            <a:r>
              <a:rPr lang="en-US" altLang="zh-CN" sz="1600" dirty="0">
                <a:solidFill>
                  <a:schemeClr val="tx1">
                    <a:lumMod val="75000"/>
                    <a:lumOff val="25000"/>
                  </a:schemeClr>
                </a:solidFill>
              </a:rPr>
              <a:t>    </a:t>
            </a:r>
            <a:r>
              <a:rPr lang="zh-CN" altLang="en-US" sz="1600" dirty="0">
                <a:solidFill>
                  <a:schemeClr val="tx1">
                    <a:lumMod val="75000"/>
                    <a:lumOff val="25000"/>
                  </a:schemeClr>
                </a:solidFill>
              </a:rPr>
              <a:t>编                          </a:t>
            </a:r>
            <a:r>
              <a:rPr lang="zh-CN" altLang="en-US" sz="1600" dirty="0" smtClean="0">
                <a:solidFill>
                  <a:schemeClr val="tx1">
                    <a:lumMod val="75000"/>
                    <a:lumOff val="25000"/>
                  </a:schemeClr>
                </a:solidFill>
              </a:rPr>
              <a:t>     孙丽丽 </a:t>
            </a:r>
            <a:r>
              <a:rPr lang="zh-CN" altLang="en-US" sz="1600" dirty="0" smtClean="0">
                <a:solidFill>
                  <a:schemeClr val="tx1">
                    <a:lumMod val="75000"/>
                    <a:lumOff val="25000"/>
                  </a:schemeClr>
                </a:solidFill>
                <a:sym typeface="+mn-ea"/>
              </a:rPr>
              <a:t> 林道荣</a:t>
            </a:r>
            <a:r>
              <a:rPr lang="zh-CN" altLang="en-US" sz="1600" dirty="0" smtClean="0">
                <a:solidFill>
                  <a:schemeClr val="tx1">
                    <a:lumMod val="75000"/>
                    <a:lumOff val="25000"/>
                  </a:schemeClr>
                </a:solidFill>
              </a:rPr>
              <a:t>    副</a:t>
            </a:r>
            <a:r>
              <a:rPr lang="zh-CN" altLang="en-US" sz="1600" dirty="0">
                <a:solidFill>
                  <a:schemeClr val="tx1">
                    <a:lumMod val="75000"/>
                    <a:lumOff val="25000"/>
                  </a:schemeClr>
                </a:solidFill>
              </a:rPr>
              <a:t>主编</a:t>
            </a:r>
            <a:endParaRPr lang="zh-CN" altLang="en-US" sz="1600" dirty="0">
              <a:solidFill>
                <a:schemeClr val="tx1">
                  <a:lumMod val="75000"/>
                  <a:lumOff val="25000"/>
                </a:schemeClr>
              </a:solidFill>
            </a:endParaRPr>
          </a:p>
        </p:txBody>
      </p:sp>
      <p:sp>
        <p:nvSpPr>
          <p:cNvPr id="27" name="Freeform 25"/>
          <p:cNvSpPr>
            <a:spLocks noEditPoints="1"/>
          </p:cNvSpPr>
          <p:nvPr/>
        </p:nvSpPr>
        <p:spPr bwMode="auto">
          <a:xfrm>
            <a:off x="2451244" y="24075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5"/>
          <p:cNvSpPr>
            <a:spLocks noEditPoints="1"/>
          </p:cNvSpPr>
          <p:nvPr/>
        </p:nvSpPr>
        <p:spPr bwMode="auto">
          <a:xfrm>
            <a:off x="6390411" y="2743274"/>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5"/>
          <p:cNvSpPr>
            <a:spLocks noEditPoints="1"/>
          </p:cNvSpPr>
          <p:nvPr/>
        </p:nvSpPr>
        <p:spPr bwMode="auto">
          <a:xfrm>
            <a:off x="2451335" y="27579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3" name="图片 2" descr="QQ截图20220908111331"/>
          <p:cNvPicPr>
            <a:picLocks noChangeAspect="1"/>
          </p:cNvPicPr>
          <p:nvPr/>
        </p:nvPicPr>
        <p:blipFill>
          <a:blip r:embed="rId2"/>
          <a:stretch>
            <a:fillRect/>
          </a:stretch>
        </p:blipFill>
        <p:spPr>
          <a:xfrm>
            <a:off x="6985" y="3232150"/>
            <a:ext cx="9144000" cy="308229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混淆矩阵</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第11章 数据评估</a:t>
            </a:r>
            <a:endParaRPr lang="zh-CN" altLang="en-US" sz="1355" dirty="0">
              <a:solidFill>
                <a:prstClr val="white"/>
              </a:solidFill>
            </a:endParaRPr>
          </a:p>
        </p:txBody>
      </p:sp>
      <p:sp>
        <p:nvSpPr>
          <p:cNvPr id="3"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多分类混淆</a:t>
            </a:r>
            <a:r>
              <a:rPr lang="zh-CN" altLang="en-US" sz="2000" dirty="0">
                <a:sym typeface="+mn-ea"/>
              </a:rPr>
              <a:t>矩阵</a:t>
            </a:r>
            <a:endParaRPr lang="zh-CN" altLang="en-US" sz="2000" dirty="0">
              <a:sym typeface="+mn-ea"/>
            </a:endParaRPr>
          </a:p>
        </p:txBody>
      </p:sp>
      <p:pic>
        <p:nvPicPr>
          <p:cNvPr id="22" name="图片 21" descr="C:\Users\ADMINI~1\AppData\Local\Temp\WeChat Files\1a9293f9d0191163b916b11f52a93f3.png"/>
          <p:cNvPicPr/>
          <p:nvPr/>
        </p:nvPicPr>
        <p:blipFill>
          <a:blip r:embed="rId1">
            <a:extLst>
              <a:ext uri="{28A0092B-C50C-407E-A947-70E740481C1C}">
                <a14:useLocalDpi xmlns:a14="http://schemas.microsoft.com/office/drawing/2010/main" val="0"/>
              </a:ext>
            </a:extLst>
          </a:blip>
          <a:srcRect/>
          <a:stretch>
            <a:fillRect/>
          </a:stretch>
        </p:blipFill>
        <p:spPr bwMode="auto">
          <a:xfrm>
            <a:off x="2256715" y="1517671"/>
            <a:ext cx="4281719" cy="2054102"/>
          </a:xfrm>
          <a:prstGeom prst="rect">
            <a:avLst/>
          </a:prstGeom>
          <a:noFill/>
          <a:ln>
            <a:noFill/>
          </a:ln>
        </p:spPr>
      </p:pic>
      <p:sp>
        <p:nvSpPr>
          <p:cNvPr id="8" name="TextBox 7"/>
          <p:cNvSpPr txBox="1"/>
          <p:nvPr/>
        </p:nvSpPr>
        <p:spPr>
          <a:xfrm>
            <a:off x="734695" y="3910330"/>
            <a:ext cx="7807960" cy="1938020"/>
          </a:xfrm>
          <a:prstGeom prst="rect">
            <a:avLst/>
          </a:prstGeom>
          <a:noFill/>
        </p:spPr>
        <p:txBody>
          <a:bodyPr wrap="square" rtlCol="0">
            <a:spAutoFit/>
          </a:bodyPr>
          <a:p>
            <a:pPr algn="just"/>
            <a:r>
              <a:rPr lang="en-US" altLang="zh-CN" sz="2000" dirty="0" smtClean="0"/>
              <a:t>       </a:t>
            </a:r>
            <a:r>
              <a:rPr lang="zh-CN" altLang="zh-CN" sz="2000" dirty="0" smtClean="0">
                <a:solidFill>
                  <a:schemeClr val="tx1">
                    <a:lumMod val="75000"/>
                    <a:lumOff val="25000"/>
                  </a:schemeClr>
                </a:solidFill>
              </a:rPr>
              <a:t>从表可以</a:t>
            </a:r>
            <a:r>
              <a:rPr lang="zh-CN" altLang="zh-CN" sz="2000" dirty="0">
                <a:solidFill>
                  <a:schemeClr val="tx1">
                    <a:lumMod val="75000"/>
                    <a:lumOff val="25000"/>
                  </a:schemeClr>
                </a:solidFill>
              </a:rPr>
              <a:t>看出，第三行第三列中的</a:t>
            </a:r>
            <a:r>
              <a:rPr lang="en-US" altLang="zh-CN" sz="2000" dirty="0">
                <a:solidFill>
                  <a:schemeClr val="tx1">
                    <a:lumMod val="75000"/>
                    <a:lumOff val="25000"/>
                  </a:schemeClr>
                </a:solidFill>
              </a:rPr>
              <a:t>43</a:t>
            </a:r>
            <a:r>
              <a:rPr lang="zh-CN" altLang="zh-CN" sz="2000" dirty="0">
                <a:solidFill>
                  <a:schemeClr val="tx1">
                    <a:lumMod val="75000"/>
                    <a:lumOff val="25000"/>
                  </a:schemeClr>
                </a:solidFill>
              </a:rPr>
              <a:t>表示有</a:t>
            </a:r>
            <a:r>
              <a:rPr lang="en-US" altLang="zh-CN" sz="2000" dirty="0">
                <a:solidFill>
                  <a:schemeClr val="tx1">
                    <a:lumMod val="75000"/>
                    <a:lumOff val="25000"/>
                  </a:schemeClr>
                </a:solidFill>
              </a:rPr>
              <a:t>43</a:t>
            </a:r>
            <a:r>
              <a:rPr lang="zh-CN" altLang="zh-CN" sz="2000" dirty="0">
                <a:solidFill>
                  <a:schemeClr val="tx1">
                    <a:lumMod val="75000"/>
                    <a:lumOff val="25000"/>
                  </a:schemeClr>
                </a:solidFill>
              </a:rPr>
              <a:t>个实际归属第一类的实例被预测为第一类，同理，第四行第三列的</a:t>
            </a:r>
            <a:r>
              <a:rPr lang="en-US" altLang="zh-CN" sz="2000" dirty="0">
                <a:solidFill>
                  <a:schemeClr val="tx1">
                    <a:lumMod val="75000"/>
                    <a:lumOff val="25000"/>
                  </a:schemeClr>
                </a:solidFill>
              </a:rPr>
              <a:t>2</a:t>
            </a:r>
            <a:r>
              <a:rPr lang="zh-CN" altLang="zh-CN" sz="2000" dirty="0">
                <a:solidFill>
                  <a:schemeClr val="tx1">
                    <a:lumMod val="75000"/>
                    <a:lumOff val="25000"/>
                  </a:schemeClr>
                </a:solidFill>
              </a:rPr>
              <a:t>表示有</a:t>
            </a:r>
            <a:r>
              <a:rPr lang="en-US" altLang="zh-CN" sz="2000" dirty="0">
                <a:solidFill>
                  <a:schemeClr val="tx1">
                    <a:lumMod val="75000"/>
                    <a:lumOff val="25000"/>
                  </a:schemeClr>
                </a:solidFill>
              </a:rPr>
              <a:t>2</a:t>
            </a:r>
            <a:r>
              <a:rPr lang="zh-CN" altLang="zh-CN" sz="2000" dirty="0">
                <a:solidFill>
                  <a:schemeClr val="tx1">
                    <a:lumMod val="75000"/>
                    <a:lumOff val="25000"/>
                  </a:schemeClr>
                </a:solidFill>
              </a:rPr>
              <a:t>个实际归属为第二类的实例被错误预测为第一类。每一行之和为</a:t>
            </a:r>
            <a:r>
              <a:rPr lang="en-US" altLang="zh-CN" sz="2000" dirty="0">
                <a:solidFill>
                  <a:schemeClr val="tx1">
                    <a:lumMod val="75000"/>
                    <a:lumOff val="25000"/>
                  </a:schemeClr>
                </a:solidFill>
              </a:rPr>
              <a:t>50</a:t>
            </a:r>
            <a:r>
              <a:rPr lang="zh-CN" altLang="zh-CN" sz="2000" dirty="0">
                <a:solidFill>
                  <a:schemeClr val="tx1">
                    <a:lumMod val="75000"/>
                    <a:lumOff val="25000"/>
                  </a:schemeClr>
                </a:solidFill>
              </a:rPr>
              <a:t>，表示</a:t>
            </a:r>
            <a:r>
              <a:rPr lang="en-US" altLang="zh-CN" sz="2000" dirty="0">
                <a:solidFill>
                  <a:schemeClr val="tx1">
                    <a:lumMod val="75000"/>
                    <a:lumOff val="25000"/>
                  </a:schemeClr>
                </a:solidFill>
              </a:rPr>
              <a:t>50</a:t>
            </a:r>
            <a:r>
              <a:rPr lang="zh-CN" altLang="zh-CN" sz="2000" dirty="0">
                <a:solidFill>
                  <a:schemeClr val="tx1">
                    <a:lumMod val="75000"/>
                    <a:lumOff val="25000"/>
                  </a:schemeClr>
                </a:solidFill>
              </a:rPr>
              <a:t>个样本，第三行说明类</a:t>
            </a:r>
            <a:r>
              <a:rPr lang="en-US" altLang="zh-CN" sz="2000" dirty="0">
                <a:solidFill>
                  <a:schemeClr val="tx1">
                    <a:lumMod val="75000"/>
                    <a:lumOff val="25000"/>
                  </a:schemeClr>
                </a:solidFill>
              </a:rPr>
              <a:t>1</a:t>
            </a:r>
            <a:r>
              <a:rPr lang="zh-CN" altLang="zh-CN" sz="2000" dirty="0">
                <a:solidFill>
                  <a:schemeClr val="tx1">
                    <a:lumMod val="75000"/>
                    <a:lumOff val="25000"/>
                  </a:schemeClr>
                </a:solidFill>
              </a:rPr>
              <a:t>的</a:t>
            </a:r>
            <a:r>
              <a:rPr lang="en-US" altLang="zh-CN" sz="2000" dirty="0">
                <a:solidFill>
                  <a:schemeClr val="tx1">
                    <a:lumMod val="75000"/>
                    <a:lumOff val="25000"/>
                  </a:schemeClr>
                </a:solidFill>
              </a:rPr>
              <a:t>50</a:t>
            </a:r>
            <a:r>
              <a:rPr lang="zh-CN" altLang="zh-CN" sz="2000" dirty="0">
                <a:solidFill>
                  <a:schemeClr val="tx1">
                    <a:lumMod val="75000"/>
                    <a:lumOff val="25000"/>
                  </a:schemeClr>
                </a:solidFill>
              </a:rPr>
              <a:t>个样本有</a:t>
            </a:r>
            <a:r>
              <a:rPr lang="en-US" altLang="zh-CN" sz="2000" dirty="0">
                <a:solidFill>
                  <a:schemeClr val="tx1">
                    <a:lumMod val="75000"/>
                    <a:lumOff val="25000"/>
                  </a:schemeClr>
                </a:solidFill>
              </a:rPr>
              <a:t>43</a:t>
            </a:r>
            <a:r>
              <a:rPr lang="zh-CN" altLang="zh-CN" sz="2000" dirty="0">
                <a:solidFill>
                  <a:schemeClr val="tx1">
                    <a:lumMod val="75000"/>
                    <a:lumOff val="25000"/>
                  </a:schemeClr>
                </a:solidFill>
              </a:rPr>
              <a:t>个分类正确，</a:t>
            </a:r>
            <a:r>
              <a:rPr lang="en-US" altLang="zh-CN" sz="2000" dirty="0">
                <a:solidFill>
                  <a:schemeClr val="tx1">
                    <a:lumMod val="75000"/>
                    <a:lumOff val="25000"/>
                  </a:schemeClr>
                </a:solidFill>
              </a:rPr>
              <a:t>5</a:t>
            </a:r>
            <a:r>
              <a:rPr lang="zh-CN" altLang="zh-CN" sz="2000" dirty="0">
                <a:solidFill>
                  <a:schemeClr val="tx1">
                    <a:lumMod val="75000"/>
                    <a:lumOff val="25000"/>
                  </a:schemeClr>
                </a:solidFill>
              </a:rPr>
              <a:t>个错分为类</a:t>
            </a:r>
            <a:r>
              <a:rPr lang="en-US" altLang="zh-CN" sz="2000" dirty="0">
                <a:solidFill>
                  <a:schemeClr val="tx1">
                    <a:lumMod val="75000"/>
                    <a:lumOff val="25000"/>
                  </a:schemeClr>
                </a:solidFill>
              </a:rPr>
              <a:t>2</a:t>
            </a:r>
            <a:r>
              <a:rPr lang="zh-CN" altLang="zh-CN" sz="2000" dirty="0">
                <a:solidFill>
                  <a:schemeClr val="tx1">
                    <a:lumMod val="75000"/>
                    <a:lumOff val="25000"/>
                  </a:schemeClr>
                </a:solidFill>
              </a:rPr>
              <a:t>，两个错分为类</a:t>
            </a:r>
            <a:r>
              <a:rPr lang="en-US" altLang="zh-CN" sz="2000" dirty="0">
                <a:solidFill>
                  <a:schemeClr val="tx1">
                    <a:lumMod val="75000"/>
                    <a:lumOff val="25000"/>
                  </a:schemeClr>
                </a:solidFill>
              </a:rPr>
              <a:t>3</a:t>
            </a:r>
            <a:r>
              <a:rPr lang="zh-CN" altLang="zh-CN" sz="2000" dirty="0">
                <a:solidFill>
                  <a:schemeClr val="tx1">
                    <a:lumMod val="75000"/>
                    <a:lumOff val="25000"/>
                  </a:schemeClr>
                </a:solidFill>
              </a:rPr>
              <a:t>。</a:t>
            </a:r>
            <a:endParaRPr lang="zh-CN" altLang="zh-CN" sz="2000" dirty="0">
              <a:solidFill>
                <a:schemeClr val="tx1">
                  <a:lumMod val="75000"/>
                  <a:lumOff val="25000"/>
                </a:schemeClr>
              </a:solidFill>
            </a:endParaRPr>
          </a:p>
          <a:p>
            <a:pPr algn="just"/>
            <a:endParaRPr lang="zh-CN" altLang="zh-CN" sz="2000" dirty="0" smtClean="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混淆矩阵</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第11章 数据评估</a:t>
            </a:r>
            <a:endParaRPr lang="zh-CN" altLang="en-US" sz="1355" dirty="0">
              <a:solidFill>
                <a:prstClr val="white"/>
              </a:solidFill>
            </a:endParaRPr>
          </a:p>
        </p:txBody>
      </p:sp>
      <p:sp>
        <p:nvSpPr>
          <p:cNvPr id="3"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anose="05000000000000000000" pitchFamily="2" charset="2"/>
            </a:pPr>
            <a:r>
              <a:rPr lang="zh-CN" altLang="en-US" sz="2000" dirty="0">
                <a:sym typeface="+mn-ea"/>
              </a:rPr>
              <a:t>Titanic决策树混淆矩阵评估</a:t>
            </a:r>
            <a:endParaRPr lang="zh-CN" altLang="en-US" sz="2000" dirty="0">
              <a:sym typeface="+mn-ea"/>
            </a:endParaRPr>
          </a:p>
        </p:txBody>
      </p:sp>
      <p:sp>
        <p:nvSpPr>
          <p:cNvPr id="2" name="TextBox 7"/>
          <p:cNvSpPr txBox="1"/>
          <p:nvPr/>
        </p:nvSpPr>
        <p:spPr>
          <a:xfrm>
            <a:off x="184785" y="1739900"/>
            <a:ext cx="8484235" cy="3692525"/>
          </a:xfrm>
          <a:prstGeom prst="rect">
            <a:avLst/>
          </a:prstGeom>
          <a:noFill/>
        </p:spPr>
        <p:txBody>
          <a:bodyPr wrap="square" rtlCol="0">
            <a:spAutoFit/>
          </a:bodyPr>
          <a:p>
            <a:pPr algn="just"/>
            <a:r>
              <a:rPr lang="en-US" altLang="zh-CN" dirty="0" smtClean="0">
                <a:solidFill>
                  <a:schemeClr val="tx1">
                    <a:lumMod val="75000"/>
                    <a:lumOff val="25000"/>
                  </a:schemeClr>
                </a:solidFill>
              </a:rPr>
              <a:t>data</a:t>
            </a:r>
            <a:r>
              <a:rPr lang="en-US" altLang="zh-CN" dirty="0">
                <a:solidFill>
                  <a:schemeClr val="tx1">
                    <a:lumMod val="75000"/>
                    <a:lumOff val="25000"/>
                  </a:schemeClr>
                </a:solidFill>
              </a:rPr>
              <a:t>&lt;-</a:t>
            </a:r>
            <a:r>
              <a:rPr lang="en-US" altLang="zh-CN" dirty="0" err="1">
                <a:solidFill>
                  <a:schemeClr val="tx1">
                    <a:lumMod val="75000"/>
                    <a:lumOff val="25000"/>
                  </a:schemeClr>
                </a:solidFill>
              </a:rPr>
              <a:t>fread</a:t>
            </a:r>
            <a:r>
              <a:rPr lang="en-US" altLang="zh-CN" dirty="0">
                <a:solidFill>
                  <a:schemeClr val="tx1">
                    <a:lumMod val="75000"/>
                    <a:lumOff val="25000"/>
                  </a:schemeClr>
                </a:solidFill>
              </a:rPr>
              <a:t>("</a:t>
            </a:r>
            <a:r>
              <a:rPr lang="en-US" altLang="zh-CN" dirty="0" err="1">
                <a:solidFill>
                  <a:schemeClr val="tx1">
                    <a:lumMod val="75000"/>
                    <a:lumOff val="25000"/>
                  </a:schemeClr>
                </a:solidFill>
              </a:rPr>
              <a:t>titanic_data.csv",header</a:t>
            </a:r>
            <a:r>
              <a:rPr lang="en-US" altLang="zh-CN" dirty="0">
                <a:solidFill>
                  <a:schemeClr val="tx1">
                    <a:lumMod val="75000"/>
                    <a:lumOff val="25000"/>
                  </a:schemeClr>
                </a:solidFill>
              </a:rPr>
              <a:t> = T)</a:t>
            </a:r>
            <a:endParaRPr lang="en-US" altLang="zh-CN" dirty="0">
              <a:solidFill>
                <a:schemeClr val="tx1">
                  <a:lumMod val="75000"/>
                  <a:lumOff val="25000"/>
                </a:schemeClr>
              </a:solidFill>
            </a:endParaRPr>
          </a:p>
          <a:p>
            <a:pPr algn="just"/>
            <a:r>
              <a:rPr lang="en-US" altLang="zh-CN" dirty="0">
                <a:solidFill>
                  <a:schemeClr val="tx1">
                    <a:lumMod val="75000"/>
                    <a:lumOff val="25000"/>
                  </a:schemeClr>
                </a:solidFill>
              </a:rPr>
              <a:t>#</a:t>
            </a:r>
            <a:r>
              <a:rPr lang="zh-CN" altLang="en-US" dirty="0">
                <a:solidFill>
                  <a:schemeClr val="tx1">
                    <a:lumMod val="75000"/>
                    <a:lumOff val="25000"/>
                  </a:schemeClr>
                </a:solidFill>
              </a:rPr>
              <a:t>划分数据集</a:t>
            </a:r>
            <a:endParaRPr lang="zh-CN" altLang="en-US" dirty="0">
              <a:solidFill>
                <a:schemeClr val="tx1">
                  <a:lumMod val="75000"/>
                  <a:lumOff val="25000"/>
                </a:schemeClr>
              </a:solidFill>
            </a:endParaRPr>
          </a:p>
          <a:p>
            <a:pPr algn="just"/>
            <a:r>
              <a:rPr lang="en-US" altLang="zh-CN" dirty="0" err="1">
                <a:solidFill>
                  <a:schemeClr val="tx1">
                    <a:lumMod val="75000"/>
                    <a:lumOff val="25000"/>
                  </a:schemeClr>
                </a:solidFill>
              </a:rPr>
              <a:t>set.seed</a:t>
            </a:r>
            <a:r>
              <a:rPr lang="en-US" altLang="zh-CN" dirty="0">
                <a:solidFill>
                  <a:schemeClr val="tx1">
                    <a:lumMod val="75000"/>
                    <a:lumOff val="25000"/>
                  </a:schemeClr>
                </a:solidFill>
              </a:rPr>
              <a:t>(123)</a:t>
            </a:r>
            <a:endParaRPr lang="en-US" altLang="zh-CN" dirty="0">
              <a:solidFill>
                <a:schemeClr val="tx1">
                  <a:lumMod val="75000"/>
                  <a:lumOff val="25000"/>
                </a:schemeClr>
              </a:solidFill>
            </a:endParaRPr>
          </a:p>
          <a:p>
            <a:pPr algn="just"/>
            <a:r>
              <a:rPr lang="en-US" altLang="zh-CN" dirty="0">
                <a:solidFill>
                  <a:schemeClr val="tx1">
                    <a:lumMod val="75000"/>
                    <a:lumOff val="25000"/>
                  </a:schemeClr>
                </a:solidFill>
              </a:rPr>
              <a:t>index&lt;- sample(1:dim(data)[1])</a:t>
            </a:r>
            <a:endParaRPr lang="en-US" altLang="zh-CN" dirty="0">
              <a:solidFill>
                <a:schemeClr val="tx1">
                  <a:lumMod val="75000"/>
                  <a:lumOff val="25000"/>
                </a:schemeClr>
              </a:solidFill>
            </a:endParaRPr>
          </a:p>
          <a:p>
            <a:pPr algn="just"/>
            <a:r>
              <a:rPr lang="en-US" altLang="zh-CN" dirty="0">
                <a:solidFill>
                  <a:schemeClr val="tx1">
                    <a:lumMod val="75000"/>
                    <a:lumOff val="25000"/>
                  </a:schemeClr>
                </a:solidFill>
              </a:rPr>
              <a:t>train&lt;-data[index[1:floor(dim(data)[1] * 0.7)],]</a:t>
            </a:r>
            <a:endParaRPr lang="en-US" altLang="zh-CN" dirty="0">
              <a:solidFill>
                <a:schemeClr val="tx1">
                  <a:lumMod val="75000"/>
                  <a:lumOff val="25000"/>
                </a:schemeClr>
              </a:solidFill>
            </a:endParaRPr>
          </a:p>
          <a:p>
            <a:pPr algn="just"/>
            <a:r>
              <a:rPr lang="en-US" altLang="zh-CN" dirty="0">
                <a:solidFill>
                  <a:schemeClr val="tx1">
                    <a:lumMod val="75000"/>
                    <a:lumOff val="25000"/>
                  </a:schemeClr>
                </a:solidFill>
              </a:rPr>
              <a:t>test&lt;- data[index[((ceiling(dim(data)[1] * 0.7))+1):dim(data)[1]], ]</a:t>
            </a:r>
            <a:endParaRPr lang="en-US" altLang="zh-CN" dirty="0">
              <a:solidFill>
                <a:schemeClr val="tx1">
                  <a:lumMod val="75000"/>
                  <a:lumOff val="25000"/>
                </a:schemeClr>
              </a:solidFill>
            </a:endParaRPr>
          </a:p>
          <a:p>
            <a:pPr algn="just"/>
            <a:r>
              <a:rPr lang="en-US" altLang="zh-CN" dirty="0" err="1" smtClean="0">
                <a:solidFill>
                  <a:schemeClr val="tx1">
                    <a:lumMod val="75000"/>
                    <a:lumOff val="25000"/>
                  </a:schemeClr>
                </a:solidFill>
              </a:rPr>
              <a:t>train.ctree</a:t>
            </a:r>
            <a:r>
              <a:rPr lang="en-US" altLang="zh-CN" dirty="0" smtClean="0">
                <a:solidFill>
                  <a:schemeClr val="tx1">
                    <a:lumMod val="75000"/>
                    <a:lumOff val="25000"/>
                  </a:schemeClr>
                </a:solidFill>
              </a:rPr>
              <a:t> </a:t>
            </a:r>
            <a:r>
              <a:rPr lang="en-US" altLang="zh-CN" dirty="0">
                <a:solidFill>
                  <a:schemeClr val="tx1">
                    <a:lumMod val="75000"/>
                    <a:lumOff val="25000"/>
                  </a:schemeClr>
                </a:solidFill>
              </a:rPr>
              <a:t>&lt;- </a:t>
            </a:r>
            <a:r>
              <a:rPr lang="en-US" altLang="zh-CN" dirty="0" err="1">
                <a:solidFill>
                  <a:schemeClr val="tx1">
                    <a:lumMod val="75000"/>
                    <a:lumOff val="25000"/>
                  </a:schemeClr>
                </a:solidFill>
              </a:rPr>
              <a:t>ctree</a:t>
            </a:r>
            <a:r>
              <a:rPr lang="en-US" altLang="zh-CN" dirty="0">
                <a:solidFill>
                  <a:schemeClr val="tx1">
                    <a:lumMod val="75000"/>
                    <a:lumOff val="25000"/>
                  </a:schemeClr>
                </a:solidFill>
              </a:rPr>
              <a:t>(Survived ~ </a:t>
            </a:r>
            <a:r>
              <a:rPr lang="en-US" altLang="zh-CN" dirty="0" err="1">
                <a:solidFill>
                  <a:schemeClr val="tx1">
                    <a:lumMod val="75000"/>
                    <a:lumOff val="25000"/>
                  </a:schemeClr>
                </a:solidFill>
              </a:rPr>
              <a:t>Pclass</a:t>
            </a:r>
            <a:r>
              <a:rPr lang="en-US" altLang="zh-CN" dirty="0">
                <a:solidFill>
                  <a:schemeClr val="tx1">
                    <a:lumMod val="75000"/>
                    <a:lumOff val="25000"/>
                  </a:schemeClr>
                </a:solidFill>
              </a:rPr>
              <a:t> + Age + </a:t>
            </a:r>
            <a:r>
              <a:rPr lang="en-US" altLang="zh-CN" dirty="0" err="1">
                <a:solidFill>
                  <a:schemeClr val="tx1">
                    <a:lumMod val="75000"/>
                    <a:lumOff val="25000"/>
                  </a:schemeClr>
                </a:solidFill>
              </a:rPr>
              <a:t>SibSp</a:t>
            </a:r>
            <a:r>
              <a:rPr lang="en-US" altLang="zh-CN" dirty="0">
                <a:solidFill>
                  <a:schemeClr val="tx1">
                    <a:lumMod val="75000"/>
                    <a:lumOff val="25000"/>
                  </a:schemeClr>
                </a:solidFill>
              </a:rPr>
              <a:t> + Fare + </a:t>
            </a:r>
            <a:r>
              <a:rPr lang="en-US" altLang="zh-CN" dirty="0" err="1" smtClean="0">
                <a:solidFill>
                  <a:schemeClr val="tx1">
                    <a:lumMod val="75000"/>
                    <a:lumOff val="25000"/>
                  </a:schemeClr>
                </a:solidFill>
              </a:rPr>
              <a:t>Parch,data</a:t>
            </a:r>
            <a:r>
              <a:rPr lang="en-US" altLang="zh-CN" dirty="0" smtClean="0">
                <a:solidFill>
                  <a:schemeClr val="tx1">
                    <a:lumMod val="75000"/>
                    <a:lumOff val="25000"/>
                  </a:schemeClr>
                </a:solidFill>
              </a:rPr>
              <a:t>=train)</a:t>
            </a:r>
            <a:endParaRPr lang="en-US" altLang="zh-CN" dirty="0" smtClean="0">
              <a:solidFill>
                <a:schemeClr val="tx1">
                  <a:lumMod val="75000"/>
                  <a:lumOff val="25000"/>
                </a:schemeClr>
              </a:solidFill>
            </a:endParaRPr>
          </a:p>
          <a:p>
            <a:pPr algn="just"/>
            <a:r>
              <a:rPr lang="en-US" altLang="zh-CN" dirty="0" smtClean="0">
                <a:solidFill>
                  <a:schemeClr val="tx1">
                    <a:lumMod val="75000"/>
                    <a:lumOff val="25000"/>
                  </a:schemeClr>
                </a:solidFill>
              </a:rPr>
              <a:t>plot(</a:t>
            </a:r>
            <a:r>
              <a:rPr lang="en-US" altLang="zh-CN" dirty="0" err="1" smtClean="0">
                <a:solidFill>
                  <a:schemeClr val="tx1">
                    <a:lumMod val="75000"/>
                    <a:lumOff val="25000"/>
                  </a:schemeClr>
                </a:solidFill>
              </a:rPr>
              <a:t>train.ctree,main</a:t>
            </a:r>
            <a:r>
              <a:rPr lang="en-US" altLang="zh-CN" dirty="0" smtClean="0">
                <a:solidFill>
                  <a:schemeClr val="tx1">
                    <a:lumMod val="75000"/>
                    <a:lumOff val="25000"/>
                  </a:schemeClr>
                </a:solidFill>
              </a:rPr>
              <a:t> </a:t>
            </a:r>
            <a:r>
              <a:rPr lang="en-US" altLang="zh-CN" dirty="0">
                <a:solidFill>
                  <a:schemeClr val="tx1">
                    <a:lumMod val="75000"/>
                    <a:lumOff val="25000"/>
                  </a:schemeClr>
                </a:solidFill>
              </a:rPr>
              <a:t>&lt;- "Conditional inference tree of Titanic Dataset")     </a:t>
            </a:r>
            <a:endParaRPr lang="en-US" altLang="zh-CN" dirty="0">
              <a:solidFill>
                <a:schemeClr val="tx1">
                  <a:lumMod val="75000"/>
                  <a:lumOff val="25000"/>
                </a:schemeClr>
              </a:solidFill>
            </a:endParaRPr>
          </a:p>
          <a:p>
            <a:pPr algn="just"/>
            <a:r>
              <a:rPr lang="en-US" altLang="zh-CN" dirty="0" err="1">
                <a:solidFill>
                  <a:schemeClr val="tx1">
                    <a:lumMod val="75000"/>
                    <a:lumOff val="25000"/>
                  </a:schemeClr>
                </a:solidFill>
              </a:rPr>
              <a:t>ctree.predict</a:t>
            </a:r>
            <a:r>
              <a:rPr lang="en-US" altLang="zh-CN" dirty="0">
                <a:solidFill>
                  <a:schemeClr val="tx1">
                    <a:lumMod val="75000"/>
                    <a:lumOff val="25000"/>
                  </a:schemeClr>
                </a:solidFill>
              </a:rPr>
              <a:t>&lt;- predict(</a:t>
            </a:r>
            <a:r>
              <a:rPr lang="en-US" altLang="zh-CN" dirty="0" err="1">
                <a:solidFill>
                  <a:schemeClr val="tx1">
                    <a:lumMod val="75000"/>
                    <a:lumOff val="25000"/>
                  </a:schemeClr>
                </a:solidFill>
              </a:rPr>
              <a:t>train.ctree,test</a:t>
            </a:r>
            <a:r>
              <a:rPr lang="en-US" altLang="zh-CN" dirty="0">
                <a:solidFill>
                  <a:schemeClr val="tx1">
                    <a:lumMod val="75000"/>
                    <a:lumOff val="25000"/>
                  </a:schemeClr>
                </a:solidFill>
              </a:rPr>
              <a:t>)   #</a:t>
            </a:r>
            <a:r>
              <a:rPr lang="zh-CN" altLang="en-US" dirty="0">
                <a:solidFill>
                  <a:schemeClr val="tx1">
                    <a:lumMod val="75000"/>
                    <a:lumOff val="25000"/>
                  </a:schemeClr>
                </a:solidFill>
              </a:rPr>
              <a:t>预测</a:t>
            </a:r>
            <a:endParaRPr lang="zh-CN" altLang="en-US" dirty="0">
              <a:solidFill>
                <a:schemeClr val="tx1">
                  <a:lumMod val="75000"/>
                  <a:lumOff val="25000"/>
                </a:schemeClr>
              </a:solidFill>
            </a:endParaRPr>
          </a:p>
          <a:p>
            <a:pPr algn="just"/>
            <a:r>
              <a:rPr lang="en-US" altLang="zh-CN" dirty="0" err="1">
                <a:solidFill>
                  <a:schemeClr val="tx1">
                    <a:lumMod val="75000"/>
                    <a:lumOff val="25000"/>
                  </a:schemeClr>
                </a:solidFill>
              </a:rPr>
              <a:t>ctree.predict</a:t>
            </a:r>
            <a:r>
              <a:rPr lang="en-US" altLang="zh-CN" dirty="0">
                <a:solidFill>
                  <a:schemeClr val="tx1">
                    <a:lumMod val="75000"/>
                    <a:lumOff val="25000"/>
                  </a:schemeClr>
                </a:solidFill>
              </a:rPr>
              <a:t>&lt;-</a:t>
            </a:r>
            <a:r>
              <a:rPr lang="en-US" altLang="zh-CN" dirty="0" err="1">
                <a:solidFill>
                  <a:schemeClr val="tx1">
                    <a:lumMod val="75000"/>
                    <a:lumOff val="25000"/>
                  </a:schemeClr>
                </a:solidFill>
              </a:rPr>
              <a:t>ifelse</a:t>
            </a:r>
            <a:r>
              <a:rPr lang="en-US" altLang="zh-CN" dirty="0">
                <a:solidFill>
                  <a:schemeClr val="tx1">
                    <a:lumMod val="75000"/>
                    <a:lumOff val="25000"/>
                  </a:schemeClr>
                </a:solidFill>
              </a:rPr>
              <a:t>(</a:t>
            </a:r>
            <a:r>
              <a:rPr lang="en-US" altLang="zh-CN" dirty="0" err="1">
                <a:solidFill>
                  <a:schemeClr val="tx1">
                    <a:lumMod val="75000"/>
                    <a:lumOff val="25000"/>
                  </a:schemeClr>
                </a:solidFill>
              </a:rPr>
              <a:t>ctree.predict</a:t>
            </a:r>
            <a:r>
              <a:rPr lang="en-US" altLang="zh-CN" dirty="0">
                <a:solidFill>
                  <a:schemeClr val="tx1">
                    <a:lumMod val="75000"/>
                    <a:lumOff val="25000"/>
                  </a:schemeClr>
                </a:solidFill>
              </a:rPr>
              <a:t>&gt;0.5,1,0)</a:t>
            </a:r>
            <a:endParaRPr lang="en-US" altLang="zh-CN" dirty="0">
              <a:solidFill>
                <a:schemeClr val="tx1">
                  <a:lumMod val="75000"/>
                  <a:lumOff val="25000"/>
                </a:schemeClr>
              </a:solidFill>
            </a:endParaRPr>
          </a:p>
          <a:p>
            <a:pPr algn="just"/>
            <a:r>
              <a:rPr lang="en-US" altLang="zh-CN" dirty="0" err="1" smtClean="0">
                <a:solidFill>
                  <a:schemeClr val="tx1">
                    <a:lumMod val="75000"/>
                    <a:lumOff val="25000"/>
                  </a:schemeClr>
                </a:solidFill>
              </a:rPr>
              <a:t>confusionMatrix</a:t>
            </a:r>
            <a:r>
              <a:rPr lang="en-US" altLang="zh-CN" dirty="0" smtClean="0">
                <a:solidFill>
                  <a:schemeClr val="tx1">
                    <a:lumMod val="75000"/>
                    <a:lumOff val="25000"/>
                  </a:schemeClr>
                </a:solidFill>
              </a:rPr>
              <a:t>(</a:t>
            </a:r>
            <a:r>
              <a:rPr lang="en-US" altLang="zh-CN" dirty="0" err="1" smtClean="0">
                <a:solidFill>
                  <a:schemeClr val="tx1">
                    <a:lumMod val="75000"/>
                    <a:lumOff val="25000"/>
                  </a:schemeClr>
                </a:solidFill>
              </a:rPr>
              <a:t>as.factor</a:t>
            </a:r>
            <a:r>
              <a:rPr lang="en-US" altLang="zh-CN" dirty="0" smtClean="0">
                <a:solidFill>
                  <a:schemeClr val="tx1">
                    <a:lumMod val="75000"/>
                    <a:lumOff val="25000"/>
                  </a:schemeClr>
                </a:solidFill>
              </a:rPr>
              <a:t>(</a:t>
            </a:r>
            <a:r>
              <a:rPr lang="en-US" altLang="zh-CN" dirty="0" err="1" smtClean="0">
                <a:solidFill>
                  <a:schemeClr val="tx1">
                    <a:lumMod val="75000"/>
                    <a:lumOff val="25000"/>
                  </a:schemeClr>
                </a:solidFill>
              </a:rPr>
              <a:t>ctree.predict</a:t>
            </a:r>
            <a:r>
              <a:rPr lang="en-US" altLang="zh-CN" dirty="0">
                <a:solidFill>
                  <a:schemeClr val="tx1">
                    <a:lumMod val="75000"/>
                    <a:lumOff val="25000"/>
                  </a:schemeClr>
                </a:solidFill>
              </a:rPr>
              <a:t>),</a:t>
            </a:r>
            <a:r>
              <a:rPr lang="en-US" altLang="zh-CN" dirty="0" err="1">
                <a:solidFill>
                  <a:schemeClr val="tx1">
                    <a:lumMod val="75000"/>
                    <a:lumOff val="25000"/>
                  </a:schemeClr>
                </a:solidFill>
              </a:rPr>
              <a:t>as.factor</a:t>
            </a:r>
            <a:r>
              <a:rPr lang="en-US" altLang="zh-CN" dirty="0">
                <a:solidFill>
                  <a:schemeClr val="tx1">
                    <a:lumMod val="75000"/>
                    <a:lumOff val="25000"/>
                  </a:schemeClr>
                </a:solidFill>
              </a:rPr>
              <a:t>(</a:t>
            </a:r>
            <a:r>
              <a:rPr lang="en-US" altLang="zh-CN" dirty="0" err="1">
                <a:solidFill>
                  <a:schemeClr val="tx1">
                    <a:lumMod val="75000"/>
                    <a:lumOff val="25000"/>
                  </a:schemeClr>
                </a:solidFill>
              </a:rPr>
              <a:t>test$Survived</a:t>
            </a:r>
            <a:r>
              <a:rPr lang="en-US" altLang="zh-CN" dirty="0">
                <a:solidFill>
                  <a:schemeClr val="tx1">
                    <a:lumMod val="75000"/>
                    <a:lumOff val="25000"/>
                  </a:schemeClr>
                </a:solidFill>
              </a:rPr>
              <a:t>),</a:t>
            </a:r>
            <a:r>
              <a:rPr lang="en-US" altLang="zh-CN" dirty="0" err="1">
                <a:solidFill>
                  <a:schemeClr val="tx1">
                    <a:lumMod val="75000"/>
                    <a:lumOff val="25000"/>
                  </a:schemeClr>
                </a:solidFill>
              </a:rPr>
              <a:t>dnn</a:t>
            </a:r>
            <a:r>
              <a:rPr lang="en-US" altLang="zh-CN" dirty="0">
                <a:solidFill>
                  <a:schemeClr val="tx1">
                    <a:lumMod val="75000"/>
                    <a:lumOff val="25000"/>
                  </a:schemeClr>
                </a:solidFill>
              </a:rPr>
              <a:t> = c('</a:t>
            </a:r>
            <a:r>
              <a:rPr lang="en-US" altLang="zh-CN" dirty="0" err="1">
                <a:solidFill>
                  <a:schemeClr val="tx1">
                    <a:lumMod val="75000"/>
                    <a:lumOff val="25000"/>
                  </a:schemeClr>
                </a:solidFill>
              </a:rPr>
              <a:t>Predicted','Actual</a:t>
            </a:r>
            <a:r>
              <a:rPr lang="en-US" altLang="zh-CN" dirty="0">
                <a:solidFill>
                  <a:schemeClr val="tx1">
                    <a:lumMod val="75000"/>
                    <a:lumOff val="25000"/>
                  </a:schemeClr>
                </a:solidFill>
              </a:rPr>
              <a:t>')) </a:t>
            </a:r>
            <a:endParaRPr lang="en-US" altLang="zh-CN" dirty="0">
              <a:solidFill>
                <a:schemeClr val="tx1">
                  <a:lumMod val="75000"/>
                  <a:lumOff val="25000"/>
                </a:schemeClr>
              </a:solidFill>
            </a:endParaRPr>
          </a:p>
          <a:p>
            <a:pPr algn="just"/>
            <a:endParaRPr lang="zh-CN" altLang="zh-CN" dirty="0" smtClean="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混淆矩阵</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第11章 数据评估</a:t>
            </a:r>
            <a:endParaRPr lang="zh-CN" altLang="en-US" sz="1355" dirty="0">
              <a:solidFill>
                <a:prstClr val="white"/>
              </a:solidFill>
            </a:endParaRPr>
          </a:p>
        </p:txBody>
      </p:sp>
      <p:sp>
        <p:nvSpPr>
          <p:cNvPr id="3"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anose="05000000000000000000" pitchFamily="2" charset="2"/>
            </a:pPr>
            <a:r>
              <a:rPr lang="zh-CN" altLang="en-US" sz="2000" dirty="0">
                <a:sym typeface="+mn-ea"/>
              </a:rPr>
              <a:t>Titanic决策树混淆矩阵评估</a:t>
            </a:r>
            <a:endParaRPr lang="zh-CN" altLang="en-US" sz="2000" dirty="0">
              <a:sym typeface="+mn-ea"/>
            </a:endParaRPr>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86885" y="1619990"/>
            <a:ext cx="3819525" cy="338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75765" y="1875353"/>
            <a:ext cx="3832411" cy="1322070"/>
          </a:xfrm>
          <a:prstGeom prst="rect">
            <a:avLst/>
          </a:prstGeom>
          <a:noFill/>
        </p:spPr>
        <p:txBody>
          <a:bodyPr wrap="square" rtlCol="0">
            <a:spAutoFit/>
          </a:bodyPr>
          <a:p>
            <a:r>
              <a:rPr lang="en-US" altLang="zh-CN" sz="2000" dirty="0"/>
              <a:t>Kappa</a:t>
            </a:r>
            <a:r>
              <a:rPr lang="zh-CN" altLang="en-US" sz="2000" dirty="0"/>
              <a:t>系数用于一致性检验，也可以用于衡量分类</a:t>
            </a:r>
            <a:r>
              <a:rPr lang="zh-CN" altLang="en-US" sz="2000" dirty="0" smtClean="0"/>
              <a:t>精度。</a:t>
            </a:r>
            <a:endParaRPr lang="en-US" altLang="zh-CN" sz="2000" dirty="0" smtClean="0"/>
          </a:p>
          <a:p>
            <a:r>
              <a:rPr lang="zh-CN" altLang="en-US" sz="2000" dirty="0"/>
              <a:t>通常</a:t>
            </a:r>
            <a:r>
              <a:rPr lang="en-US" altLang="zh-CN" sz="2000" dirty="0"/>
              <a:t>kappa</a:t>
            </a:r>
            <a:r>
              <a:rPr lang="zh-CN" altLang="en-US" sz="2000" dirty="0"/>
              <a:t>是落在 </a:t>
            </a:r>
            <a:r>
              <a:rPr lang="en-US" altLang="zh-CN" sz="2000" dirty="0"/>
              <a:t>0~1 </a:t>
            </a:r>
            <a:r>
              <a:rPr lang="zh-CN" altLang="en-US" sz="2000" dirty="0" smtClean="0"/>
              <a:t>间，越高越好。</a:t>
            </a:r>
            <a:endParaRPr lang="zh-CN" altLang="en-US" sz="2000" dirty="0"/>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120" y="3566040"/>
            <a:ext cx="1580688" cy="669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075765" y="4397188"/>
            <a:ext cx="3348317" cy="1322070"/>
          </a:xfrm>
          <a:prstGeom prst="rect">
            <a:avLst/>
          </a:prstGeom>
          <a:noFill/>
        </p:spPr>
        <p:txBody>
          <a:bodyPr wrap="square" rtlCol="0">
            <a:spAutoFit/>
          </a:bodyPr>
          <a:p>
            <a:r>
              <a:rPr lang="en-US" altLang="zh-CN" sz="2000" i="1" dirty="0" err="1" smtClean="0"/>
              <a:t>p</a:t>
            </a:r>
            <a:r>
              <a:rPr lang="en-US" altLang="zh-CN" sz="2000" i="1" baseline="-25000" dirty="0" err="1" smtClean="0"/>
              <a:t>o</a:t>
            </a:r>
            <a:r>
              <a:rPr lang="en-US" altLang="zh-CN" sz="2000" dirty="0" smtClean="0"/>
              <a:t>=</a:t>
            </a:r>
            <a:r>
              <a:rPr lang="zh-CN" altLang="en-US" sz="2000" dirty="0" smtClean="0"/>
              <a:t>准确率</a:t>
            </a:r>
            <a:r>
              <a:rPr lang="en-US" altLang="zh-CN" sz="2000" dirty="0" smtClean="0"/>
              <a:t>,</a:t>
            </a:r>
            <a:r>
              <a:rPr lang="en-US" altLang="zh-CN" sz="2000" i="1" dirty="0"/>
              <a:t> </a:t>
            </a:r>
            <a:r>
              <a:rPr lang="en-US" altLang="zh-CN" sz="2000" i="1" dirty="0" err="1" smtClean="0"/>
              <a:t>p</a:t>
            </a:r>
            <a:r>
              <a:rPr lang="en-US" altLang="zh-CN" sz="2000" i="1" baseline="-25000" dirty="0" err="1" smtClean="0"/>
              <a:t>e</a:t>
            </a:r>
            <a:r>
              <a:rPr lang="en-US" altLang="zh-CN" sz="2000" dirty="0" smtClean="0"/>
              <a:t>=(</a:t>
            </a:r>
            <a:r>
              <a:rPr lang="zh-CN" altLang="en-US" sz="2000" dirty="0" smtClean="0"/>
              <a:t>实际正样本数</a:t>
            </a:r>
            <a:r>
              <a:rPr lang="zh-CN" altLang="en-US" sz="2000" dirty="0" smtClean="0">
                <a:sym typeface="Symbol" panose="05050102010706020507"/>
              </a:rPr>
              <a:t>预测正样本数</a:t>
            </a:r>
            <a:r>
              <a:rPr lang="en-US" altLang="zh-CN" sz="2000" dirty="0" smtClean="0">
                <a:sym typeface="Symbol" panose="05050102010706020507"/>
              </a:rPr>
              <a:t>+</a:t>
            </a:r>
            <a:r>
              <a:rPr lang="zh-CN" altLang="en-US" sz="2000" dirty="0" smtClean="0"/>
              <a:t>实际负样本</a:t>
            </a:r>
            <a:r>
              <a:rPr lang="zh-CN" altLang="en-US" sz="2000" dirty="0"/>
              <a:t>数</a:t>
            </a:r>
            <a:r>
              <a:rPr lang="zh-CN" altLang="en-US" sz="2000" dirty="0">
                <a:sym typeface="Symbol" panose="05050102010706020507"/>
              </a:rPr>
              <a:t></a:t>
            </a:r>
            <a:r>
              <a:rPr lang="zh-CN" altLang="en-US" sz="2000" dirty="0" smtClean="0">
                <a:sym typeface="Symbol" panose="05050102010706020507"/>
              </a:rPr>
              <a:t>预测负样本</a:t>
            </a:r>
            <a:r>
              <a:rPr lang="zh-CN" altLang="en-US" sz="2000" dirty="0">
                <a:sym typeface="Symbol" panose="05050102010706020507"/>
              </a:rPr>
              <a:t>数</a:t>
            </a:r>
            <a:r>
              <a:rPr lang="en-US" altLang="zh-CN" sz="2000" dirty="0" smtClean="0"/>
              <a:t>)/</a:t>
            </a:r>
            <a:r>
              <a:rPr lang="zh-CN" altLang="en-US" sz="2000" dirty="0" smtClean="0"/>
              <a:t>样本总数</a:t>
            </a:r>
            <a:r>
              <a:rPr lang="en-US" altLang="zh-CN" sz="2000" baseline="30000" dirty="0" smtClean="0"/>
              <a:t>2</a:t>
            </a:r>
            <a:endParaRPr lang="zh-CN" altLang="en-US" sz="2000" baseline="30000" dirty="0"/>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909035" y="1169836"/>
              <a:ext cx="1325948" cy="521970"/>
            </a:xfrm>
            <a:prstGeom prst="rect">
              <a:avLst/>
            </a:prstGeom>
            <a:noFill/>
          </p:spPr>
          <p:txBody>
            <a:bodyPr wrap="none" rtlCol="0">
              <a:spAutoFit/>
            </a:bodyPr>
            <a:lstStyle/>
            <a:p>
              <a:pPr algn="ctr"/>
              <a:r>
                <a:rPr lang="zh-CN" altLang="en-US" sz="2800" dirty="0" smtClean="0">
                  <a:solidFill>
                    <a:srgbClr val="FFC000"/>
                  </a:solidFill>
                </a:rPr>
                <a:t>第11章 数据评估</a:t>
              </a:r>
              <a:endParaRPr lang="zh-CN" altLang="en-US" sz="2800" dirty="0">
                <a:solidFill>
                  <a:srgbClr val="FFC000"/>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15" name="组合 14"/>
          <p:cNvGrpSpPr/>
          <p:nvPr/>
        </p:nvGrpSpPr>
        <p:grpSpPr>
          <a:xfrm>
            <a:off x="1760249" y="3439456"/>
            <a:ext cx="5693410" cy="450850"/>
            <a:chOff x="1807265" y="2935089"/>
            <a:chExt cx="5693410" cy="450850"/>
          </a:xfrm>
          <a:solidFill>
            <a:srgbClr val="E6E6E6"/>
          </a:solidFill>
        </p:grpSpPr>
        <p:sp>
          <p:nvSpPr>
            <p:cNvPr id="16" name="圆角矩形 15"/>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17" name="矩形 16"/>
            <p:cNvSpPr/>
            <p:nvPr/>
          </p:nvSpPr>
          <p:spPr>
            <a:xfrm>
              <a:off x="1881814" y="2945869"/>
              <a:ext cx="236093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11.4　ROC曲线</a:t>
              </a:r>
              <a:endParaRPr lang="zh-CN" altLang="en-US" sz="2100" spc="225" dirty="0" smtClean="0">
                <a:solidFill>
                  <a:schemeClr val="tx1">
                    <a:lumMod val="75000"/>
                    <a:lumOff val="25000"/>
                  </a:schemeClr>
                </a:solidFill>
              </a:endParaRPr>
            </a:p>
          </p:txBody>
        </p:sp>
      </p:grpSp>
      <p:grpSp>
        <p:nvGrpSpPr>
          <p:cNvPr id="3" name="组合 2"/>
          <p:cNvGrpSpPr/>
          <p:nvPr/>
        </p:nvGrpSpPr>
        <p:grpSpPr>
          <a:xfrm>
            <a:off x="1760249" y="3983651"/>
            <a:ext cx="5693410" cy="450850"/>
            <a:chOff x="1807265" y="2935089"/>
            <a:chExt cx="5693410" cy="450850"/>
          </a:xfrm>
          <a:solidFill>
            <a:srgbClr val="E6E6E6"/>
          </a:solidFill>
        </p:grpSpPr>
        <p:sp>
          <p:nvSpPr>
            <p:cNvPr id="4" name="圆角矩形 3"/>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 name="矩形 4"/>
            <p:cNvSpPr/>
            <p:nvPr/>
          </p:nvSpPr>
          <p:spPr>
            <a:xfrm>
              <a:off x="1881814" y="2945869"/>
              <a:ext cx="208089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11.5 交叉验证</a:t>
              </a:r>
              <a:endParaRPr lang="zh-CN" altLang="en-US" sz="2100" spc="225" dirty="0" smtClean="0">
                <a:solidFill>
                  <a:schemeClr val="tx1">
                    <a:lumMod val="75000"/>
                    <a:lumOff val="25000"/>
                  </a:schemeClr>
                </a:solidFill>
              </a:endParaRPr>
            </a:p>
          </p:txBody>
        </p:sp>
      </p:grpSp>
      <p:grpSp>
        <p:nvGrpSpPr>
          <p:cNvPr id="29" name="组合 28"/>
          <p:cNvGrpSpPr/>
          <p:nvPr/>
        </p:nvGrpSpPr>
        <p:grpSpPr>
          <a:xfrm>
            <a:off x="1759614" y="1838706"/>
            <a:ext cx="5693399" cy="414020"/>
            <a:chOff x="1807265" y="2462595"/>
            <a:chExt cx="5693399" cy="414020"/>
          </a:xfrm>
          <a:solidFill>
            <a:srgbClr val="E6E6E6"/>
          </a:solidFill>
        </p:grpSpPr>
        <p:sp>
          <p:nvSpPr>
            <p:cNvPr id="30" name="圆角矩形 29"/>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31" name="矩形 30"/>
            <p:cNvSpPr/>
            <p:nvPr/>
          </p:nvSpPr>
          <p:spPr>
            <a:xfrm>
              <a:off x="1883286" y="2462595"/>
              <a:ext cx="402780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11.1　Rattle模型评估选项卡</a:t>
              </a:r>
              <a:endParaRPr lang="en-US" altLang="zh-CN" sz="2100" spc="225" dirty="0" smtClean="0">
                <a:solidFill>
                  <a:schemeClr val="tx1">
                    <a:lumMod val="75000"/>
                    <a:lumOff val="25000"/>
                  </a:schemeClr>
                </a:solidFill>
              </a:endParaRPr>
            </a:p>
          </p:txBody>
        </p:sp>
      </p:grpSp>
      <p:grpSp>
        <p:nvGrpSpPr>
          <p:cNvPr id="68" name="组合 67"/>
          <p:cNvGrpSpPr/>
          <p:nvPr/>
        </p:nvGrpSpPr>
        <p:grpSpPr>
          <a:xfrm>
            <a:off x="1760249" y="2351066"/>
            <a:ext cx="5693410" cy="450850"/>
            <a:chOff x="1807265" y="2935089"/>
            <a:chExt cx="5693410" cy="450850"/>
          </a:xfrm>
          <a:solidFill>
            <a:srgbClr val="E6E6E6"/>
          </a:solidFill>
        </p:grpSpPr>
        <p:sp>
          <p:nvSpPr>
            <p:cNvPr id="49" name="圆角矩形 4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0" name="矩形 49"/>
            <p:cNvSpPr/>
            <p:nvPr/>
          </p:nvSpPr>
          <p:spPr>
            <a:xfrm>
              <a:off x="1881814" y="2945869"/>
              <a:ext cx="227330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11.2　混淆矩阵</a:t>
              </a:r>
              <a:endParaRPr lang="zh-CN" altLang="en-US" sz="2100" spc="225" dirty="0" smtClean="0">
                <a:solidFill>
                  <a:schemeClr val="tx1">
                    <a:lumMod val="75000"/>
                    <a:lumOff val="25000"/>
                  </a:schemeClr>
                </a:solidFill>
                <a:sym typeface="+mn-ea"/>
              </a:endParaRPr>
            </a:p>
          </p:txBody>
        </p:sp>
      </p:grpSp>
      <p:grpSp>
        <p:nvGrpSpPr>
          <p:cNvPr id="69" name="组合 68"/>
          <p:cNvGrpSpPr/>
          <p:nvPr/>
        </p:nvGrpSpPr>
        <p:grpSpPr>
          <a:xfrm>
            <a:off x="1760249" y="2886286"/>
            <a:ext cx="5693410" cy="450850"/>
            <a:chOff x="1807265" y="3400693"/>
            <a:chExt cx="5693410" cy="450850"/>
          </a:xfrm>
          <a:solidFill>
            <a:srgbClr val="3D89BC"/>
          </a:solidFill>
        </p:grpSpPr>
        <p:sp>
          <p:nvSpPr>
            <p:cNvPr id="51" name="圆角矩形 50"/>
            <p:cNvSpPr/>
            <p:nvPr/>
          </p:nvSpPr>
          <p:spPr>
            <a:xfrm>
              <a:off x="1807265" y="3400693"/>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2" name="矩形 51"/>
            <p:cNvSpPr/>
            <p:nvPr/>
          </p:nvSpPr>
          <p:spPr>
            <a:xfrm>
              <a:off x="1881814" y="3411473"/>
              <a:ext cx="1978025" cy="414020"/>
            </a:xfrm>
            <a:prstGeom prst="rect">
              <a:avLst/>
            </a:prstGeom>
            <a:grpFill/>
          </p:spPr>
          <p:txBody>
            <a:bodyPr wrap="none">
              <a:spAutoFit/>
            </a:bodyPr>
            <a:p>
              <a:pPr algn="l"/>
              <a:r>
                <a:rPr lang="en-US" altLang="zh-CN" sz="2100" spc="225" dirty="0" smtClean="0">
                  <a:solidFill>
                    <a:schemeClr val="bg1"/>
                  </a:solidFill>
                </a:rPr>
                <a:t>11.3　风险图</a:t>
              </a:r>
              <a:endParaRPr lang="zh-CN" sz="2100" spc="225" dirty="0">
                <a:solidFill>
                  <a:schemeClr val="bg1"/>
                </a:solidFill>
              </a:endParaRPr>
            </a:p>
          </p:txBody>
        </p:sp>
      </p:gr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第11章 数据评估</a:t>
            </a:r>
            <a:endParaRPr lang="zh-CN" altLang="en-US" sz="1355" dirty="0">
              <a:solidFill>
                <a:prstClr val="white"/>
              </a:solidFill>
            </a:endParaRPr>
          </a:p>
        </p:txBody>
      </p:sp>
      <p:sp>
        <p:nvSpPr>
          <p:cNvPr id="10"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11.3　风险图</a:t>
            </a:r>
            <a:endParaRPr lang="zh-CN" sz="2100" b="1" spc="225" dirty="0" smtClean="0">
              <a:solidFill>
                <a:prstClr val="white"/>
              </a:solidFill>
            </a:endParaRPr>
          </a:p>
        </p:txBody>
      </p:sp>
      <p:sp>
        <p:nvSpPr>
          <p:cNvPr id="15"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风险图及其</a:t>
            </a:r>
            <a:r>
              <a:rPr lang="zh-CN" altLang="en-US" sz="2000" dirty="0">
                <a:sym typeface="+mn-ea"/>
              </a:rPr>
              <a:t>作用</a:t>
            </a:r>
            <a:endParaRPr lang="zh-CN" altLang="en-US" sz="2000" dirty="0">
              <a:sym typeface="+mn-ea"/>
            </a:endParaRPr>
          </a:p>
        </p:txBody>
      </p:sp>
      <p:sp>
        <p:nvSpPr>
          <p:cNvPr id="2" name="TextBox 11"/>
          <p:cNvSpPr txBox="1"/>
          <p:nvPr/>
        </p:nvSpPr>
        <p:spPr>
          <a:xfrm>
            <a:off x="779780" y="1844040"/>
            <a:ext cx="7298055" cy="3169285"/>
          </a:xfrm>
          <a:prstGeom prst="rect">
            <a:avLst/>
          </a:prstGeom>
          <a:noFill/>
        </p:spPr>
        <p:txBody>
          <a:bodyPr wrap="square" rtlCol="0">
            <a:spAutoFit/>
          </a:bodyPr>
          <a:p>
            <a:pPr algn="just"/>
            <a:r>
              <a:rPr lang="en-US" altLang="zh-CN" sz="2000" dirty="0" smtClean="0"/>
              <a:t>       </a:t>
            </a:r>
            <a:r>
              <a:rPr lang="zh-CN" altLang="zh-CN" sz="2000" dirty="0" smtClean="0"/>
              <a:t>在</a:t>
            </a:r>
            <a:r>
              <a:rPr lang="zh-CN" altLang="zh-CN" sz="2000" dirty="0"/>
              <a:t>决策中，个性、才智、胆识、经验等主观因素使不同的决策者对相同的益损问题</a:t>
            </a:r>
            <a:r>
              <a:rPr lang="en-US" altLang="zh-CN" sz="2000" dirty="0"/>
              <a:t> (</a:t>
            </a:r>
            <a:r>
              <a:rPr lang="zh-CN" altLang="zh-CN" sz="2000" dirty="0"/>
              <a:t>获取收益或避免损失</a:t>
            </a:r>
            <a:r>
              <a:rPr lang="en-US" altLang="zh-CN" sz="2000" dirty="0"/>
              <a:t>)</a:t>
            </a:r>
            <a:r>
              <a:rPr lang="zh-CN" altLang="zh-CN" sz="2000" dirty="0"/>
              <a:t>做出不同的反应；即使是同一决策者，由于时间和条件等客观因素不同，对相同的益损问题也会有不同的反应。决策者这种对于益损问题的独特感受和取舍，称之为</a:t>
            </a:r>
            <a:r>
              <a:rPr lang="en-US" altLang="zh-CN" sz="2000" dirty="0"/>
              <a:t>“</a:t>
            </a:r>
            <a:r>
              <a:rPr lang="zh-CN" altLang="zh-CN" sz="2000" dirty="0"/>
              <a:t>效用</a:t>
            </a:r>
            <a:r>
              <a:rPr lang="en-US" altLang="zh-CN" sz="2000" dirty="0"/>
              <a:t>”</a:t>
            </a:r>
            <a:r>
              <a:rPr lang="zh-CN" altLang="zh-CN" sz="2000" dirty="0"/>
              <a:t>。效用曲线就是用来反映决策后果的益损值对决策者的效用</a:t>
            </a:r>
            <a:r>
              <a:rPr lang="en-US" altLang="zh-CN" sz="2000" dirty="0"/>
              <a:t>(</a:t>
            </a:r>
            <a:r>
              <a:rPr lang="zh-CN" altLang="zh-CN" sz="2000" dirty="0"/>
              <a:t>即益损值与效用值</a:t>
            </a:r>
            <a:r>
              <a:rPr lang="en-US" altLang="zh-CN" sz="2000" dirty="0"/>
              <a:t>)</a:t>
            </a:r>
            <a:r>
              <a:rPr lang="zh-CN" altLang="zh-CN" sz="2000" dirty="0"/>
              <a:t>之间的关系曲线。通常以益损值为横坐标，以效用值为纵坐标，把决策者对风险态度的变化在此坐标系中描点而拟合成一条曲线，称为风险图。风险图也称为累计增益图（</a:t>
            </a:r>
            <a:r>
              <a:rPr lang="en-US" altLang="zh-CN" sz="2000" dirty="0"/>
              <a:t>cumulative gain chart</a:t>
            </a:r>
            <a:r>
              <a:rPr lang="zh-CN" altLang="zh-CN" sz="2000" dirty="0"/>
              <a:t>），提供另外一种度量二分类模型的视角。</a:t>
            </a:r>
            <a:endParaRPr lang="zh-CN" altLang="zh-CN" sz="2000"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第11章 数据评估</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实验数据</a:t>
            </a:r>
            <a:r>
              <a:rPr lang="zh-CN" altLang="en-US" sz="2000" dirty="0">
                <a:sym typeface="+mn-ea"/>
              </a:rPr>
              <a:t>说明</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11.3　风险图</a:t>
            </a:r>
            <a:endParaRPr lang="zh-CN" sz="2100" b="1" spc="225" dirty="0" smtClean="0">
              <a:solidFill>
                <a:prstClr val="white"/>
              </a:solidFill>
            </a:endParaRPr>
          </a:p>
        </p:txBody>
      </p:sp>
      <p:sp>
        <p:nvSpPr>
          <p:cNvPr id="100" name="文本框 99"/>
          <p:cNvSpPr txBox="1"/>
          <p:nvPr/>
        </p:nvSpPr>
        <p:spPr>
          <a:xfrm>
            <a:off x="1337945" y="1803400"/>
            <a:ext cx="7301230" cy="3046095"/>
          </a:xfrm>
          <a:prstGeom prst="rect">
            <a:avLst/>
          </a:prstGeom>
          <a:noFill/>
          <a:ln w="9525">
            <a:noFill/>
          </a:ln>
        </p:spPr>
        <p:txBody>
          <a:bodyPr wrap="square">
            <a:spAutoFit/>
          </a:bodyPr>
          <a:p>
            <a:pPr indent="304800" algn="just"/>
            <a:r>
              <a:rPr lang="en-US" altLang="zh-CN" sz="2400" b="0">
                <a:ea typeface="仿宋" panose="02010609060101010101" charset="-122"/>
                <a:cs typeface="Times New Roman" panose="02020603050405020304" pitchFamily="18" charset="0"/>
              </a:rPr>
              <a:t>    </a:t>
            </a:r>
            <a:r>
              <a:rPr lang="zh-CN" sz="2400" b="0">
                <a:ea typeface="仿宋" panose="02010609060101010101" charset="-122"/>
                <a:cs typeface="Times New Roman" panose="02020603050405020304" pitchFamily="18" charset="0"/>
              </a:rPr>
              <a:t>Audit数据集包括已经审计的纳税人和审计的结果</a:t>
            </a:r>
            <a:r>
              <a:rPr lang="zh-CN" sz="2400" b="0">
                <a:ea typeface="仿宋" panose="02010609060101010101" charset="-122"/>
              </a:rPr>
              <a:t>：</a:t>
            </a:r>
            <a:r>
              <a:rPr lang="zh-CN" sz="2400" b="0">
                <a:ea typeface="仿宋" panose="02010609060101010101" charset="-122"/>
                <a:cs typeface="Times New Roman" panose="02020603050405020304" pitchFamily="18" charset="0"/>
              </a:rPr>
              <a:t>No或Yes。正例结果</a:t>
            </a:r>
            <a:r>
              <a:rPr lang="zh-CN" sz="2400" b="0">
                <a:ea typeface="仿宋" panose="02010609060101010101" charset="-122"/>
              </a:rPr>
              <a:t>表明要求纳税人修改纳税申报表，因为数据不准确。反例结果表明纳税申报表不需要调整。对于每次调整，我们还要记录其金额</a:t>
            </a:r>
            <a:r>
              <a:rPr lang="zh-CN" sz="2400" b="0">
                <a:ea typeface="仿宋" panose="02010609060101010101" charset="-122"/>
                <a:cs typeface="Times New Roman" panose="02020603050405020304" pitchFamily="18" charset="0"/>
              </a:rPr>
              <a:t>(如风险变量)。</a:t>
            </a:r>
            <a:r>
              <a:rPr lang="zh-CN" sz="2400" b="0">
                <a:ea typeface="仿宋" panose="02010609060101010101" charset="-122"/>
              </a:rPr>
              <a:t>为了阅读这个风险图，我们将选择一个特殊的点，并考虑审计纳税人的特定场景。正常情况下每年要审计</a:t>
            </a:r>
            <a:r>
              <a:rPr lang="zh-CN" sz="2400" b="0">
                <a:ea typeface="仿宋" panose="02010609060101010101" charset="-122"/>
                <a:cs typeface="Times New Roman" panose="02020603050405020304" pitchFamily="18" charset="0"/>
              </a:rPr>
              <a:t>100000名纳税人。其中</a:t>
            </a:r>
            <a:r>
              <a:rPr lang="zh-CN" sz="2400" b="0">
                <a:ea typeface="仿宋" panose="02010609060101010101" charset="-122"/>
              </a:rPr>
              <a:t>，只有</a:t>
            </a:r>
            <a:r>
              <a:rPr lang="zh-CN" sz="2400" b="0">
                <a:ea typeface="仿宋" panose="02010609060101010101" charset="-122"/>
                <a:cs typeface="Times New Roman" panose="02020603050405020304" pitchFamily="18" charset="0"/>
              </a:rPr>
              <a:t>24000人</a:t>
            </a:r>
            <a:r>
              <a:rPr lang="zh-CN" sz="2400" b="0">
                <a:ea typeface="仿宋" panose="02010609060101010101" charset="-122"/>
              </a:rPr>
              <a:t>需要调整他们的纳税申报表，大约</a:t>
            </a:r>
            <a:r>
              <a:rPr lang="en-US" altLang="zh-CN" sz="2400" b="0">
                <a:ea typeface="仿宋" panose="02010609060101010101" charset="-122"/>
              </a:rPr>
              <a:t>23%</a:t>
            </a:r>
            <a:r>
              <a:rPr lang="zh-CN" sz="2400" b="0">
                <a:ea typeface="仿宋" panose="02010609060101010101" charset="-122"/>
              </a:rPr>
              <a:t>。</a:t>
            </a:r>
            <a:endParaRPr lang="zh-CN" altLang="en-US" sz="240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第11章 数据评估</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实验</a:t>
            </a:r>
            <a:r>
              <a:rPr lang="zh-CN" altLang="en-US" sz="2000" dirty="0">
                <a:sym typeface="+mn-ea"/>
              </a:rPr>
              <a:t>指导</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11.3　风险图</a:t>
            </a:r>
            <a:endParaRPr lang="zh-CN" sz="2100" b="1" spc="225" dirty="0" smtClean="0">
              <a:solidFill>
                <a:prstClr val="white"/>
              </a:solidFill>
            </a:endParaRPr>
          </a:p>
        </p:txBody>
      </p:sp>
      <p:pic>
        <p:nvPicPr>
          <p:cNvPr id="13" name="图片 12"/>
          <p:cNvPicPr/>
          <p:nvPr/>
        </p:nvPicPr>
        <p:blipFill>
          <a:blip r:embed="rId1"/>
          <a:stretch>
            <a:fillRect/>
          </a:stretch>
        </p:blipFill>
        <p:spPr>
          <a:xfrm>
            <a:off x="584200" y="1936115"/>
            <a:ext cx="7512050" cy="4252595"/>
          </a:xfrm>
          <a:prstGeom prst="rect">
            <a:avLst/>
          </a:prstGeom>
          <a:noFill/>
          <a:ln w="9525">
            <a:noFill/>
          </a:ln>
        </p:spPr>
      </p:pic>
      <p:sp>
        <p:nvSpPr>
          <p:cNvPr id="2" name="TextBox 1"/>
          <p:cNvSpPr txBox="1"/>
          <p:nvPr/>
        </p:nvSpPr>
        <p:spPr>
          <a:xfrm>
            <a:off x="464185" y="1546225"/>
            <a:ext cx="8988425" cy="337185"/>
          </a:xfrm>
          <a:prstGeom prst="rect">
            <a:avLst/>
          </a:prstGeom>
          <a:noFill/>
        </p:spPr>
        <p:txBody>
          <a:bodyPr wrap="square" rtlCol="0">
            <a:spAutoFit/>
          </a:bodyPr>
          <a:p>
            <a:r>
              <a:rPr lang="zh-CN" altLang="en-US" sz="1600" dirty="0" smtClean="0"/>
              <a:t>使用</a:t>
            </a:r>
            <a:r>
              <a:rPr lang="en-US" altLang="zh-CN" sz="1600" dirty="0" smtClean="0"/>
              <a:t>rattle </a:t>
            </a:r>
            <a:r>
              <a:rPr lang="zh-CN" altLang="en-US" sz="1600" dirty="0" smtClean="0"/>
              <a:t>自带</a:t>
            </a:r>
            <a:r>
              <a:rPr lang="en-US" altLang="zh-CN" sz="1600" dirty="0" smtClean="0"/>
              <a:t>audit.csv</a:t>
            </a:r>
            <a:r>
              <a:rPr lang="zh-CN" altLang="en-US" sz="1600" dirty="0" smtClean="0"/>
              <a:t>数据，建立随机森林模型，然后进行风险图评估。</a:t>
            </a:r>
            <a:endParaRPr lang="zh-CN" altLang="en-US" sz="1600" dirty="0"/>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第11章 数据评估</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实验</a:t>
            </a:r>
            <a:r>
              <a:rPr lang="zh-CN" altLang="en-US" sz="2000" dirty="0">
                <a:sym typeface="+mn-ea"/>
              </a:rPr>
              <a:t>指导</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11.3　风险图</a:t>
            </a:r>
            <a:endParaRPr lang="zh-CN" sz="2100" b="1" spc="225" dirty="0" smtClean="0">
              <a:solidFill>
                <a:prstClr val="white"/>
              </a:solidFill>
            </a:endParaRPr>
          </a:p>
        </p:txBody>
      </p:sp>
      <p:sp>
        <p:nvSpPr>
          <p:cNvPr id="3" name="TextBox 4"/>
          <p:cNvSpPr txBox="1"/>
          <p:nvPr/>
        </p:nvSpPr>
        <p:spPr>
          <a:xfrm>
            <a:off x="1655738" y="1783422"/>
            <a:ext cx="5233181" cy="400110"/>
          </a:xfrm>
          <a:prstGeom prst="rect">
            <a:avLst/>
          </a:prstGeom>
          <a:noFill/>
        </p:spPr>
        <p:txBody>
          <a:bodyPr wrap="square" rtlCol="0">
            <a:spAutoFit/>
          </a:bodyPr>
          <a:p>
            <a:r>
              <a:rPr lang="en-US" altLang="zh-CN" sz="2000" dirty="0" smtClean="0"/>
              <a:t>audit</a:t>
            </a:r>
            <a:r>
              <a:rPr lang="zh-CN" altLang="zh-CN" sz="2000" dirty="0" smtClean="0"/>
              <a:t>数据</a:t>
            </a:r>
            <a:r>
              <a:rPr lang="zh-CN" altLang="zh-CN" sz="2000" dirty="0"/>
              <a:t>集风险图</a:t>
            </a:r>
            <a:endParaRPr lang="zh-CN" altLang="en-US" sz="2000" dirty="0" smtClean="0"/>
          </a:p>
        </p:txBody>
      </p:sp>
      <p:pic>
        <p:nvPicPr>
          <p:cNvPr id="16" name="图片 15"/>
          <p:cNvPicPr/>
          <p:nvPr/>
        </p:nvPicPr>
        <p:blipFill>
          <a:blip r:embed="rId1">
            <a:extLst>
              <a:ext uri="{28A0092B-C50C-407E-A947-70E740481C1C}">
                <a14:useLocalDpi xmlns:a14="http://schemas.microsoft.com/office/drawing/2010/main" val="0"/>
              </a:ext>
            </a:extLst>
          </a:blip>
          <a:stretch>
            <a:fillRect/>
          </a:stretch>
        </p:blipFill>
        <p:spPr>
          <a:xfrm>
            <a:off x="246380" y="2538095"/>
            <a:ext cx="7784465" cy="3540125"/>
          </a:xfrm>
          <a:prstGeom prst="rect">
            <a:avLst/>
          </a:prstGeom>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第11章 数据评估</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实验</a:t>
            </a:r>
            <a:r>
              <a:rPr lang="zh-CN" altLang="en-US" sz="2000" dirty="0">
                <a:sym typeface="+mn-ea"/>
              </a:rPr>
              <a:t>指导</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11.3　风险图</a:t>
            </a:r>
            <a:endParaRPr lang="zh-CN" sz="2100" b="1" spc="225" dirty="0" smtClean="0">
              <a:solidFill>
                <a:prstClr val="white"/>
              </a:solidFill>
            </a:endParaRPr>
          </a:p>
        </p:txBody>
      </p:sp>
      <p:sp>
        <p:nvSpPr>
          <p:cNvPr id="2" name="TextBox 4"/>
          <p:cNvSpPr txBox="1"/>
          <p:nvPr/>
        </p:nvSpPr>
        <p:spPr>
          <a:xfrm>
            <a:off x="742950" y="1757045"/>
            <a:ext cx="7393940" cy="3784600"/>
          </a:xfrm>
          <a:prstGeom prst="rect">
            <a:avLst/>
          </a:prstGeom>
          <a:noFill/>
        </p:spPr>
        <p:txBody>
          <a:bodyPr wrap="square" rtlCol="0">
            <a:spAutoFit/>
          </a:bodyPr>
          <a:p>
            <a:r>
              <a:rPr lang="en-US" sz="2000" dirty="0"/>
              <a:t>         </a:t>
            </a:r>
            <a:r>
              <a:rPr altLang="zh-CN" sz="2000" dirty="0"/>
              <a:t>绿色虚线表示使用优先审计策略得到的模型性能。对50%的案例其性能接近90%，即希望识别出90%需要调整纳税表的纳税人。蓝线表明如果简单地随机选择纳税人其性能几乎提高了2倍。</a:t>
            </a:r>
            <a:endParaRPr altLang="zh-CN" sz="2000" dirty="0"/>
          </a:p>
          <a:p>
            <a:r>
              <a:rPr altLang="zh-CN" sz="2000" dirty="0"/>
              <a:t>         因此，模型提供了相当明显的效益。注意，我们不是对错误率特别关注，而是关注使用排序或优先级后模型获得的利益。</a:t>
            </a:r>
            <a:endParaRPr altLang="zh-CN" sz="2000" dirty="0"/>
          </a:p>
          <a:p>
            <a:r>
              <a:rPr altLang="zh-CN" sz="2000" dirty="0"/>
              <a:t>        红实线与绿虚线很接近，它表明模型风险的大小，它是基于图8.4所示的风险变量，记录了对纳税申请表任何调整需要的花费。</a:t>
            </a:r>
            <a:endParaRPr altLang="zh-CN" sz="2000" dirty="0"/>
          </a:p>
          <a:p>
            <a:r>
              <a:rPr altLang="zh-CN" sz="2000" dirty="0"/>
              <a:t>        </a:t>
            </a:r>
            <a:r>
              <a:rPr lang="zh-CN" sz="2000" dirty="0"/>
              <a:t>风险图</a:t>
            </a:r>
            <a:r>
              <a:rPr altLang="zh-CN" sz="2000" dirty="0"/>
              <a:t>并不能适用任何模型，根据经验“risk”性能曲线接近“Target”性能曲线或位于“Target”性能曲线之上。如果是后者，在过程的早期，模型是偶尔能识别到高风险的案例，这是有用的结果。</a:t>
            </a:r>
            <a:endParaRPr altLang="zh-CN" sz="2000" dirty="0"/>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909035" y="1169836"/>
              <a:ext cx="1325948" cy="521970"/>
            </a:xfrm>
            <a:prstGeom prst="rect">
              <a:avLst/>
            </a:prstGeom>
            <a:noFill/>
          </p:spPr>
          <p:txBody>
            <a:bodyPr wrap="none" rtlCol="0">
              <a:spAutoFit/>
            </a:bodyPr>
            <a:lstStyle/>
            <a:p>
              <a:pPr algn="ctr"/>
              <a:r>
                <a:rPr lang="zh-CN" altLang="en-US" sz="2800" dirty="0" smtClean="0">
                  <a:solidFill>
                    <a:srgbClr val="FFC000"/>
                  </a:solidFill>
                </a:rPr>
                <a:t>第11章 数据评估</a:t>
              </a:r>
              <a:endParaRPr lang="zh-CN" altLang="en-US" sz="2800" dirty="0">
                <a:solidFill>
                  <a:srgbClr val="FFC000"/>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 name="组合 2"/>
          <p:cNvGrpSpPr/>
          <p:nvPr/>
        </p:nvGrpSpPr>
        <p:grpSpPr>
          <a:xfrm>
            <a:off x="1760249" y="3983651"/>
            <a:ext cx="5693410" cy="450850"/>
            <a:chOff x="1807265" y="2935089"/>
            <a:chExt cx="5693410" cy="450850"/>
          </a:xfrm>
          <a:solidFill>
            <a:srgbClr val="E6E6E6"/>
          </a:solidFill>
        </p:grpSpPr>
        <p:sp>
          <p:nvSpPr>
            <p:cNvPr id="4" name="圆角矩形 3"/>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 name="矩形 4"/>
            <p:cNvSpPr/>
            <p:nvPr/>
          </p:nvSpPr>
          <p:spPr>
            <a:xfrm>
              <a:off x="1881814" y="2945869"/>
              <a:ext cx="208089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11.5 交叉验证</a:t>
              </a:r>
              <a:endParaRPr lang="zh-CN" altLang="en-US" sz="2100" spc="225" dirty="0" smtClean="0">
                <a:solidFill>
                  <a:schemeClr val="tx1">
                    <a:lumMod val="75000"/>
                    <a:lumOff val="25000"/>
                  </a:schemeClr>
                </a:solidFill>
              </a:endParaRPr>
            </a:p>
          </p:txBody>
        </p:sp>
      </p:grpSp>
      <p:grpSp>
        <p:nvGrpSpPr>
          <p:cNvPr id="18" name="组合 17"/>
          <p:cNvGrpSpPr/>
          <p:nvPr/>
        </p:nvGrpSpPr>
        <p:grpSpPr>
          <a:xfrm>
            <a:off x="1759614" y="4527846"/>
            <a:ext cx="5693410" cy="450850"/>
            <a:chOff x="1807265" y="2935089"/>
            <a:chExt cx="5693410" cy="450850"/>
          </a:xfrm>
          <a:solidFill>
            <a:srgbClr val="E6E6E6"/>
          </a:solidFill>
        </p:grpSpPr>
        <p:sp>
          <p:nvSpPr>
            <p:cNvPr id="19" name="圆角矩形 1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0" name="矩形 19"/>
            <p:cNvSpPr/>
            <p:nvPr/>
          </p:nvSpPr>
          <p:spPr>
            <a:xfrm>
              <a:off x="1881814" y="2945869"/>
              <a:ext cx="158369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10.6 SVM</a:t>
              </a:r>
              <a:endParaRPr lang="zh-CN" altLang="en-US" sz="2100" spc="225" dirty="0" smtClean="0">
                <a:solidFill>
                  <a:schemeClr val="tx1">
                    <a:lumMod val="75000"/>
                    <a:lumOff val="25000"/>
                  </a:schemeClr>
                </a:solidFill>
              </a:endParaRPr>
            </a:p>
          </p:txBody>
        </p:sp>
      </p:grpSp>
      <p:grpSp>
        <p:nvGrpSpPr>
          <p:cNvPr id="21" name="组合 20"/>
          <p:cNvGrpSpPr/>
          <p:nvPr/>
        </p:nvGrpSpPr>
        <p:grpSpPr>
          <a:xfrm>
            <a:off x="1750089" y="5098076"/>
            <a:ext cx="5693410" cy="450850"/>
            <a:chOff x="1807265" y="2935089"/>
            <a:chExt cx="5693410" cy="450850"/>
          </a:xfrm>
          <a:solidFill>
            <a:srgbClr val="E6E6E6"/>
          </a:solidFill>
        </p:grpSpPr>
        <p:sp>
          <p:nvSpPr>
            <p:cNvPr id="22" name="圆角矩形 21"/>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3" name="矩形 22"/>
            <p:cNvSpPr/>
            <p:nvPr/>
          </p:nvSpPr>
          <p:spPr>
            <a:xfrm>
              <a:off x="1881814" y="2945869"/>
              <a:ext cx="210121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10.7 </a:t>
              </a:r>
              <a:r>
                <a:rPr lang="zh-CN" altLang="en-US" sz="2100" spc="225" dirty="0" smtClean="0">
                  <a:solidFill>
                    <a:schemeClr val="tx1">
                      <a:lumMod val="75000"/>
                      <a:lumOff val="25000"/>
                    </a:schemeClr>
                  </a:solidFill>
                </a:rPr>
                <a:t>线性</a:t>
              </a:r>
              <a:r>
                <a:rPr lang="zh-CN" altLang="en-US" sz="2100" spc="225" dirty="0" smtClean="0">
                  <a:solidFill>
                    <a:schemeClr val="tx1">
                      <a:lumMod val="75000"/>
                      <a:lumOff val="25000"/>
                    </a:schemeClr>
                  </a:solidFill>
                </a:rPr>
                <a:t>回归</a:t>
              </a:r>
              <a:endParaRPr lang="zh-CN" altLang="en-US" sz="2100" spc="225" dirty="0" smtClean="0">
                <a:solidFill>
                  <a:schemeClr val="tx1">
                    <a:lumMod val="75000"/>
                    <a:lumOff val="25000"/>
                  </a:schemeClr>
                </a:solidFill>
              </a:endParaRPr>
            </a:p>
          </p:txBody>
        </p:sp>
      </p:grpSp>
      <p:grpSp>
        <p:nvGrpSpPr>
          <p:cNvPr id="24" name="组合 23"/>
          <p:cNvGrpSpPr/>
          <p:nvPr/>
        </p:nvGrpSpPr>
        <p:grpSpPr>
          <a:xfrm>
            <a:off x="1750089" y="5642271"/>
            <a:ext cx="5693410" cy="450850"/>
            <a:chOff x="1807265" y="2935089"/>
            <a:chExt cx="5693410" cy="450850"/>
          </a:xfrm>
          <a:solidFill>
            <a:srgbClr val="E6E6E6"/>
          </a:solidFill>
        </p:grpSpPr>
        <p:sp>
          <p:nvSpPr>
            <p:cNvPr id="25" name="圆角矩形 24"/>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6" name="矩形 25"/>
            <p:cNvSpPr/>
            <p:nvPr/>
          </p:nvSpPr>
          <p:spPr>
            <a:xfrm>
              <a:off x="1881814" y="2945869"/>
              <a:ext cx="210121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10.8 </a:t>
              </a:r>
              <a:r>
                <a:rPr lang="zh-CN" altLang="en-US" sz="2100" spc="225" dirty="0" smtClean="0">
                  <a:solidFill>
                    <a:schemeClr val="tx1">
                      <a:lumMod val="75000"/>
                      <a:lumOff val="25000"/>
                    </a:schemeClr>
                  </a:solidFill>
                </a:rPr>
                <a:t>神经</a:t>
              </a:r>
              <a:r>
                <a:rPr lang="zh-CN" altLang="en-US" sz="2100" spc="225" dirty="0" smtClean="0">
                  <a:solidFill>
                    <a:schemeClr val="tx1">
                      <a:lumMod val="75000"/>
                      <a:lumOff val="25000"/>
                    </a:schemeClr>
                  </a:solidFill>
                </a:rPr>
                <a:t>网络</a:t>
              </a:r>
              <a:endParaRPr lang="zh-CN" altLang="en-US" sz="2100" spc="225" dirty="0" smtClean="0">
                <a:solidFill>
                  <a:schemeClr val="tx1">
                    <a:lumMod val="75000"/>
                    <a:lumOff val="25000"/>
                  </a:schemeClr>
                </a:solidFill>
              </a:endParaRPr>
            </a:p>
          </p:txBody>
        </p:sp>
      </p:grpSp>
      <p:grpSp>
        <p:nvGrpSpPr>
          <p:cNvPr id="29" name="组合 28"/>
          <p:cNvGrpSpPr/>
          <p:nvPr/>
        </p:nvGrpSpPr>
        <p:grpSpPr>
          <a:xfrm>
            <a:off x="1759614" y="1838706"/>
            <a:ext cx="5693399" cy="414020"/>
            <a:chOff x="1807265" y="2462595"/>
            <a:chExt cx="5693399" cy="414020"/>
          </a:xfrm>
          <a:solidFill>
            <a:srgbClr val="E6E6E6"/>
          </a:solidFill>
        </p:grpSpPr>
        <p:sp>
          <p:nvSpPr>
            <p:cNvPr id="30" name="圆角矩形 29"/>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31" name="矩形 30"/>
            <p:cNvSpPr/>
            <p:nvPr/>
          </p:nvSpPr>
          <p:spPr>
            <a:xfrm>
              <a:off x="1883286" y="2462595"/>
              <a:ext cx="402780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11.1　Rattle模型评估选项卡</a:t>
              </a:r>
              <a:endParaRPr lang="en-US" altLang="zh-CN" sz="2100" spc="225" dirty="0" smtClean="0">
                <a:solidFill>
                  <a:schemeClr val="tx1">
                    <a:lumMod val="75000"/>
                    <a:lumOff val="25000"/>
                  </a:schemeClr>
                </a:solidFill>
              </a:endParaRPr>
            </a:p>
          </p:txBody>
        </p:sp>
      </p:grpSp>
      <p:grpSp>
        <p:nvGrpSpPr>
          <p:cNvPr id="68" name="组合 67"/>
          <p:cNvGrpSpPr/>
          <p:nvPr/>
        </p:nvGrpSpPr>
        <p:grpSpPr>
          <a:xfrm>
            <a:off x="1760249" y="2351066"/>
            <a:ext cx="5693410" cy="450850"/>
            <a:chOff x="1807265" y="2935089"/>
            <a:chExt cx="5693410" cy="450850"/>
          </a:xfrm>
          <a:solidFill>
            <a:srgbClr val="E6E6E6"/>
          </a:solidFill>
        </p:grpSpPr>
        <p:sp>
          <p:nvSpPr>
            <p:cNvPr id="49" name="圆角矩形 4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0" name="矩形 49"/>
            <p:cNvSpPr/>
            <p:nvPr/>
          </p:nvSpPr>
          <p:spPr>
            <a:xfrm>
              <a:off x="1881814" y="2945869"/>
              <a:ext cx="227330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11.2　混淆矩阵</a:t>
              </a:r>
              <a:endParaRPr lang="zh-CN" altLang="en-US" sz="2100" spc="225" dirty="0" smtClean="0">
                <a:solidFill>
                  <a:schemeClr val="tx1">
                    <a:lumMod val="75000"/>
                    <a:lumOff val="25000"/>
                  </a:schemeClr>
                </a:solidFill>
                <a:sym typeface="+mn-ea"/>
              </a:endParaRPr>
            </a:p>
          </p:txBody>
        </p:sp>
      </p:grpSp>
      <p:grpSp>
        <p:nvGrpSpPr>
          <p:cNvPr id="2" name="组合 1"/>
          <p:cNvGrpSpPr/>
          <p:nvPr/>
        </p:nvGrpSpPr>
        <p:grpSpPr>
          <a:xfrm>
            <a:off x="1760249" y="3435546"/>
            <a:ext cx="5693410" cy="450865"/>
            <a:chOff x="1652960" y="2711068"/>
            <a:chExt cx="5693410" cy="450865"/>
          </a:xfrm>
          <a:solidFill>
            <a:srgbClr val="3D89BC"/>
          </a:solidFill>
        </p:grpSpPr>
        <p:sp>
          <p:nvSpPr>
            <p:cNvPr id="27" name="圆角矩形 26"/>
            <p:cNvSpPr/>
            <p:nvPr/>
          </p:nvSpPr>
          <p:spPr>
            <a:xfrm>
              <a:off x="1652960" y="2711083"/>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8" name="矩形 27"/>
            <p:cNvSpPr/>
            <p:nvPr/>
          </p:nvSpPr>
          <p:spPr>
            <a:xfrm>
              <a:off x="1734494" y="2711068"/>
              <a:ext cx="2360930" cy="414020"/>
            </a:xfrm>
            <a:prstGeom prst="rect">
              <a:avLst/>
            </a:prstGeom>
            <a:grpFill/>
          </p:spPr>
          <p:txBody>
            <a:bodyPr wrap="none">
              <a:spAutoFit/>
            </a:bodyPr>
            <a:p>
              <a:pPr algn="l"/>
              <a:r>
                <a:rPr lang="en-US" altLang="zh-CN" sz="2100" spc="225" dirty="0" smtClean="0">
                  <a:solidFill>
                    <a:schemeClr val="bg1"/>
                  </a:solidFill>
                </a:rPr>
                <a:t>11.4　ROC曲线</a:t>
              </a:r>
              <a:endParaRPr lang="zh-CN" altLang="en-US" sz="2100" spc="225" dirty="0" smtClean="0">
                <a:solidFill>
                  <a:schemeClr val="bg1"/>
                </a:solidFill>
              </a:endParaRPr>
            </a:p>
          </p:txBody>
        </p:sp>
      </p:grpSp>
      <p:grpSp>
        <p:nvGrpSpPr>
          <p:cNvPr id="33" name="组合 32"/>
          <p:cNvGrpSpPr/>
          <p:nvPr/>
        </p:nvGrpSpPr>
        <p:grpSpPr>
          <a:xfrm>
            <a:off x="1760249" y="2874941"/>
            <a:ext cx="5693410" cy="450850"/>
            <a:chOff x="1807265" y="2935089"/>
            <a:chExt cx="5693410" cy="450850"/>
          </a:xfrm>
          <a:solidFill>
            <a:srgbClr val="E6E6E6"/>
          </a:solidFill>
        </p:grpSpPr>
        <p:sp>
          <p:nvSpPr>
            <p:cNvPr id="34" name="圆角矩形 33"/>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37" name="矩形 36"/>
            <p:cNvSpPr/>
            <p:nvPr/>
          </p:nvSpPr>
          <p:spPr>
            <a:xfrm>
              <a:off x="1881814" y="2945869"/>
              <a:ext cx="197802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11.3　风险图</a:t>
              </a:r>
              <a:endParaRPr lang="zh-CN" altLang="en-US"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第11章 数据评估</a:t>
            </a:r>
            <a:endParaRPr lang="zh-CN" altLang="en-US" sz="1355" dirty="0">
              <a:solidFill>
                <a:prstClr val="white"/>
              </a:solidFill>
            </a:endParaRPr>
          </a:p>
        </p:txBody>
      </p:sp>
      <p:sp>
        <p:nvSpPr>
          <p:cNvPr id="3" name="TextBox 3"/>
          <p:cNvSpPr txBox="1"/>
          <p:nvPr/>
        </p:nvSpPr>
        <p:spPr>
          <a:xfrm>
            <a:off x="246185" y="105507"/>
            <a:ext cx="3578469" cy="414020"/>
          </a:xfrm>
          <a:prstGeom prst="rect">
            <a:avLst/>
          </a:prstGeom>
          <a:noFill/>
        </p:spPr>
        <p:txBody>
          <a:bodyPr wrap="square" rtlCol="0">
            <a:spAutoFit/>
          </a:bodyPr>
          <a:p>
            <a:r>
              <a:rPr lang="zh-CN" altLang="en-US" sz="2100" b="1" spc="225" dirty="0" smtClean="0">
                <a:solidFill>
                  <a:prstClr val="white"/>
                </a:solidFill>
              </a:rPr>
              <a:t>开场</a:t>
            </a:r>
            <a:r>
              <a:rPr lang="zh-CN" altLang="en-US" sz="2100" b="1" spc="225" dirty="0" smtClean="0">
                <a:solidFill>
                  <a:prstClr val="white"/>
                </a:solidFill>
              </a:rPr>
              <a:t>白</a:t>
            </a:r>
            <a:endParaRPr lang="zh-CN" altLang="en-US" sz="2100" b="1" spc="225" dirty="0" smtClean="0">
              <a:solidFill>
                <a:prstClr val="white"/>
              </a:solidFill>
            </a:endParaRPr>
          </a:p>
        </p:txBody>
      </p:sp>
      <p:sp>
        <p:nvSpPr>
          <p:cNvPr id="4" name="文本框 3"/>
          <p:cNvSpPr txBox="1"/>
          <p:nvPr/>
        </p:nvSpPr>
        <p:spPr>
          <a:xfrm>
            <a:off x="379730" y="1470660"/>
            <a:ext cx="8331835" cy="1630045"/>
          </a:xfrm>
          <a:prstGeom prst="rect">
            <a:avLst/>
          </a:prstGeom>
          <a:noFill/>
        </p:spPr>
        <p:txBody>
          <a:bodyPr wrap="square" rtlCol="0">
            <a:spAutoFit/>
          </a:bodyPr>
          <a:p>
            <a:pPr algn="just"/>
            <a:r>
              <a:rPr lang="en-US" altLang="zh-CN" sz="2000" dirty="0"/>
              <a:t>         </a:t>
            </a:r>
            <a:r>
              <a:rPr lang="zh-CN" altLang="en-US" sz="2000" dirty="0"/>
              <a:t>模型检验不通过，即不正确的模型对预测没有任何意义。简言之，模型评估的目标是评估模型的预测能力。</a:t>
            </a:r>
            <a:endParaRPr lang="zh-CN" altLang="en-US" sz="2000" dirty="0"/>
          </a:p>
          <a:p>
            <a:pPr algn="just"/>
            <a:r>
              <a:rPr lang="zh-CN" altLang="en-US" sz="2000" dirty="0"/>
              <a:t>          对于模型的评估有两个目标：</a:t>
            </a:r>
            <a:endParaRPr lang="zh-CN" altLang="en-US" sz="2000" dirty="0"/>
          </a:p>
          <a:p>
            <a:pPr algn="just"/>
            <a:r>
              <a:rPr lang="zh-CN" altLang="en-US" sz="2000" dirty="0"/>
              <a:t>          （</a:t>
            </a:r>
            <a:r>
              <a:rPr lang="en-US" altLang="zh-CN" sz="2000" dirty="0"/>
              <a:t>1</a:t>
            </a:r>
            <a:r>
              <a:rPr lang="zh-CN" altLang="en-US" sz="2000" dirty="0"/>
              <a:t>）</a:t>
            </a:r>
            <a:r>
              <a:rPr lang="zh-CN" altLang="en-US" sz="2000" dirty="0"/>
              <a:t>模型选择：比较多个模型的性能，从中选取最优；</a:t>
            </a:r>
            <a:endParaRPr lang="zh-CN" altLang="en-US" sz="2000" dirty="0"/>
          </a:p>
          <a:p>
            <a:pPr algn="just"/>
            <a:r>
              <a:rPr lang="zh-CN" altLang="en-US" sz="2000" dirty="0"/>
              <a:t>          （</a:t>
            </a:r>
            <a:r>
              <a:rPr lang="en-US" altLang="zh-CN" sz="2000" dirty="0"/>
              <a:t>2</a:t>
            </a:r>
            <a:r>
              <a:rPr lang="zh-CN" altLang="en-US" sz="2000" dirty="0"/>
              <a:t>）</a:t>
            </a:r>
            <a:r>
              <a:rPr lang="zh-CN" altLang="en-US" sz="2000" dirty="0"/>
              <a:t>模型评价：估计它在测试集合的泛化误差。</a:t>
            </a:r>
            <a:endParaRPr lang="zh-CN" altLang="en-US" sz="2000" dirty="0"/>
          </a:p>
        </p:txBody>
      </p:sp>
      <p:grpSp>
        <p:nvGrpSpPr>
          <p:cNvPr id="18" name="组合 17"/>
          <p:cNvGrpSpPr/>
          <p:nvPr/>
        </p:nvGrpSpPr>
        <p:grpSpPr>
          <a:xfrm>
            <a:off x="1220470" y="3408680"/>
            <a:ext cx="6645910" cy="2065655"/>
            <a:chOff x="3343" y="6410"/>
            <a:chExt cx="12149" cy="3253"/>
          </a:xfrm>
        </p:grpSpPr>
        <p:graphicFrame>
          <p:nvGraphicFramePr>
            <p:cNvPr id="6" name="对象 5"/>
            <p:cNvGraphicFramePr/>
            <p:nvPr/>
          </p:nvGraphicFramePr>
          <p:xfrm>
            <a:off x="5149" y="8297"/>
            <a:ext cx="10343" cy="1366"/>
          </p:xfrm>
          <a:graphic>
            <a:graphicData uri="http://schemas.openxmlformats.org/presentationml/2006/ole">
              <mc:AlternateContent xmlns:mc="http://schemas.openxmlformats.org/markup-compatibility/2006">
                <mc:Choice xmlns:v="urn:schemas-microsoft-com:vml" Requires="v">
                  <p:oleObj spid="_x0000_s7" name="" r:id="rId1" imgW="6562725" imgH="866775" progId="Paint.Picture">
                    <p:embed/>
                  </p:oleObj>
                </mc:Choice>
                <mc:Fallback>
                  <p:oleObj name="" r:id="rId1" imgW="6562725" imgH="866775" progId="Paint.Picture">
                    <p:embed/>
                    <p:pic>
                      <p:nvPicPr>
                        <p:cNvPr id="0" name="图片 6"/>
                        <p:cNvPicPr/>
                        <p:nvPr/>
                      </p:nvPicPr>
                      <p:blipFill>
                        <a:blip r:embed="rId2"/>
                        <a:stretch>
                          <a:fillRect/>
                        </a:stretch>
                      </p:blipFill>
                      <p:spPr>
                        <a:xfrm>
                          <a:off x="5149" y="8297"/>
                          <a:ext cx="10343" cy="1366"/>
                        </a:xfrm>
                        <a:prstGeom prst="rect">
                          <a:avLst/>
                        </a:prstGeom>
                      </p:spPr>
                    </p:pic>
                  </p:oleObj>
                </mc:Fallback>
              </mc:AlternateContent>
            </a:graphicData>
          </a:graphic>
        </p:graphicFrame>
        <p:graphicFrame>
          <p:nvGraphicFramePr>
            <p:cNvPr id="8" name="对象 7"/>
            <p:cNvGraphicFramePr/>
            <p:nvPr/>
          </p:nvGraphicFramePr>
          <p:xfrm>
            <a:off x="3458" y="6410"/>
            <a:ext cx="5179" cy="1501"/>
          </p:xfrm>
          <a:graphic>
            <a:graphicData uri="http://schemas.openxmlformats.org/presentationml/2006/ole">
              <mc:AlternateContent xmlns:mc="http://schemas.openxmlformats.org/markup-compatibility/2006">
                <mc:Choice xmlns:v="urn:schemas-microsoft-com:vml" Requires="v">
                  <p:oleObj spid="_x0000_s15" name="" r:id="rId3" imgW="3286125" imgH="952500" progId="Paint.Picture">
                    <p:embed/>
                  </p:oleObj>
                </mc:Choice>
                <mc:Fallback>
                  <p:oleObj name="" r:id="rId3" imgW="3286125" imgH="952500" progId="Paint.Picture">
                    <p:embed/>
                    <p:pic>
                      <p:nvPicPr>
                        <p:cNvPr id="0" name="图片 9"/>
                        <p:cNvPicPr/>
                        <p:nvPr/>
                      </p:nvPicPr>
                      <p:blipFill>
                        <a:blip r:embed="rId4"/>
                        <a:stretch>
                          <a:fillRect/>
                        </a:stretch>
                      </p:blipFill>
                      <p:spPr>
                        <a:xfrm>
                          <a:off x="3458" y="6410"/>
                          <a:ext cx="5179" cy="1501"/>
                        </a:xfrm>
                        <a:prstGeom prst="rect">
                          <a:avLst/>
                        </a:prstGeom>
                      </p:spPr>
                    </p:pic>
                  </p:oleObj>
                </mc:Fallback>
              </mc:AlternateContent>
            </a:graphicData>
          </a:graphic>
        </p:graphicFrame>
        <p:sp>
          <p:nvSpPr>
            <p:cNvPr id="16" name="文本框 15"/>
            <p:cNvSpPr txBox="1"/>
            <p:nvPr/>
          </p:nvSpPr>
          <p:spPr>
            <a:xfrm>
              <a:off x="9508" y="6732"/>
              <a:ext cx="2590" cy="628"/>
            </a:xfrm>
            <a:prstGeom prst="rect">
              <a:avLst/>
            </a:prstGeom>
            <a:noFill/>
          </p:spPr>
          <p:txBody>
            <a:bodyPr wrap="square" rtlCol="0">
              <a:spAutoFit/>
            </a:bodyPr>
            <a:p>
              <a:r>
                <a:rPr lang="zh-CN" altLang="en-US" sz="2000" dirty="0"/>
                <a:t>泛化误差</a:t>
              </a:r>
              <a:endParaRPr lang="zh-CN" altLang="en-US" sz="2000" dirty="0"/>
            </a:p>
          </p:txBody>
        </p:sp>
        <p:sp>
          <p:nvSpPr>
            <p:cNvPr id="17" name="文本框 16"/>
            <p:cNvSpPr txBox="1"/>
            <p:nvPr/>
          </p:nvSpPr>
          <p:spPr>
            <a:xfrm>
              <a:off x="3343" y="8617"/>
              <a:ext cx="2590" cy="628"/>
            </a:xfrm>
            <a:prstGeom prst="rect">
              <a:avLst/>
            </a:prstGeom>
            <a:noFill/>
          </p:spPr>
          <p:txBody>
            <a:bodyPr wrap="square" rtlCol="0">
              <a:spAutoFit/>
            </a:bodyPr>
            <a:p>
              <a:r>
                <a:rPr lang="zh-CN" altLang="en-US" sz="2000" dirty="0"/>
                <a:t>其中：</a:t>
              </a:r>
              <a:endParaRPr lang="zh-CN" altLang="en-US" sz="2000"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第11章 数据评估</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11.4　ROC曲线</a:t>
            </a:r>
            <a:endParaRPr lang="zh-CN" altLang="en-US" sz="2100" b="1" spc="225" dirty="0" smtClean="0">
              <a:solidFill>
                <a:prstClr val="white"/>
              </a:solidFill>
            </a:endParaRPr>
          </a:p>
        </p:txBody>
      </p:sp>
      <p:sp>
        <p:nvSpPr>
          <p:cNvPr id="12" name="TextBox 11"/>
          <p:cNvSpPr txBox="1"/>
          <p:nvPr/>
        </p:nvSpPr>
        <p:spPr>
          <a:xfrm>
            <a:off x="1046480" y="2275840"/>
            <a:ext cx="7348855" cy="2306955"/>
          </a:xfrm>
          <a:prstGeom prst="rect">
            <a:avLst/>
          </a:prstGeom>
          <a:noFill/>
        </p:spPr>
        <p:txBody>
          <a:bodyPr wrap="square" rtlCol="0">
            <a:spAutoFit/>
          </a:bodyPr>
          <a:p>
            <a:pPr algn="just"/>
            <a:r>
              <a:rPr lang="en-US" altLang="zh-CN" dirty="0" smtClean="0"/>
              <a:t>        </a:t>
            </a:r>
            <a:r>
              <a:rPr lang="zh-CN" altLang="zh-CN" dirty="0" smtClean="0"/>
              <a:t>受试者</a:t>
            </a:r>
            <a:r>
              <a:rPr lang="zh-CN" altLang="zh-CN" dirty="0"/>
              <a:t>工作特征曲线 （</a:t>
            </a:r>
            <a:r>
              <a:rPr lang="en-US" altLang="zh-CN" dirty="0"/>
              <a:t>receiver operating characteristic curve</a:t>
            </a:r>
            <a:r>
              <a:rPr lang="zh-CN" altLang="zh-CN" dirty="0"/>
              <a:t>，简称</a:t>
            </a:r>
            <a:r>
              <a:rPr lang="en-US" altLang="zh-CN" dirty="0"/>
              <a:t>ROC</a:t>
            </a:r>
            <a:r>
              <a:rPr lang="zh-CN" altLang="zh-CN" dirty="0"/>
              <a:t>曲线）。</a:t>
            </a:r>
            <a:endParaRPr lang="zh-CN" altLang="zh-CN" dirty="0"/>
          </a:p>
          <a:p>
            <a:pPr algn="just"/>
            <a:r>
              <a:rPr lang="en-US" altLang="zh-CN" dirty="0" smtClean="0"/>
              <a:t>       ROC</a:t>
            </a:r>
            <a:r>
              <a:rPr lang="zh-CN" altLang="zh-CN" dirty="0"/>
              <a:t>曲线以敏感度</a:t>
            </a:r>
            <a:r>
              <a:rPr lang="en-US" altLang="zh-CN" dirty="0">
                <a:sym typeface="+mn-ea"/>
              </a:rPr>
              <a:t>TPR</a:t>
            </a:r>
            <a:r>
              <a:rPr lang="en-US" altLang="zh-CN" dirty="0"/>
              <a:t>=TP/(TP+FN)</a:t>
            </a:r>
            <a:r>
              <a:rPr lang="zh-CN" altLang="zh-CN" dirty="0"/>
              <a:t>为纵坐标，特异</a:t>
            </a:r>
            <a:r>
              <a:rPr lang="zh-CN" altLang="zh-CN" dirty="0" smtClean="0"/>
              <a:t>度</a:t>
            </a:r>
            <a:r>
              <a:rPr lang="en-US" altLang="zh-CN" dirty="0">
                <a:sym typeface="+mn-ea"/>
              </a:rPr>
              <a:t>FPR</a:t>
            </a:r>
            <a:r>
              <a:rPr lang="en-US" altLang="zh-CN" dirty="0" smtClean="0"/>
              <a:t>=</a:t>
            </a:r>
            <a:r>
              <a:rPr lang="en-US" altLang="zh-CN" dirty="0"/>
              <a:t>FP/(FP+TN)</a:t>
            </a:r>
            <a:r>
              <a:rPr lang="zh-CN" altLang="zh-CN" dirty="0"/>
              <a:t>为横坐标绘制的曲线。传统的评价方法有一个共同的特点，必须将评价结果分为两类，再进行统计分析。</a:t>
            </a:r>
            <a:r>
              <a:rPr lang="en-US" altLang="zh-CN" dirty="0"/>
              <a:t>ROC</a:t>
            </a:r>
            <a:r>
              <a:rPr lang="zh-CN" altLang="zh-CN" dirty="0"/>
              <a:t>曲线的评价方法与传统的评价方法不同，无须此限制</a:t>
            </a:r>
            <a:r>
              <a:rPr lang="zh-CN" altLang="zh-CN" dirty="0" smtClean="0"/>
              <a:t>，可以</a:t>
            </a:r>
            <a:r>
              <a:rPr lang="zh-CN" altLang="zh-CN" dirty="0"/>
              <a:t>把评价结果划分为多个有序分类，如正常、大致正常、可疑、大致异常和异常五个等级再进行统计分析。因此，</a:t>
            </a:r>
            <a:r>
              <a:rPr lang="en-US" altLang="zh-CN" dirty="0"/>
              <a:t>ROC</a:t>
            </a:r>
            <a:r>
              <a:rPr lang="zh-CN" altLang="zh-CN" dirty="0"/>
              <a:t>曲线评价方法适用的范围更为广泛。</a:t>
            </a:r>
            <a:endParaRPr lang="zh-CN" altLang="zh-CN" dirty="0"/>
          </a:p>
        </p:txBody>
      </p:sp>
      <p:graphicFrame>
        <p:nvGraphicFramePr>
          <p:cNvPr id="2" name="表格 1"/>
          <p:cNvGraphicFramePr/>
          <p:nvPr>
            <p:custDataLst>
              <p:tags r:id="rId1"/>
            </p:custDataLst>
          </p:nvPr>
        </p:nvGraphicFramePr>
        <p:xfrm>
          <a:off x="4544695" y="4933950"/>
          <a:ext cx="3251200" cy="762000"/>
        </p:xfrm>
        <a:graphic>
          <a:graphicData uri="http://schemas.openxmlformats.org/drawingml/2006/table">
            <a:tbl>
              <a:tblPr firstRow="1" bandRow="1">
                <a:tableStyleId>{5C22544A-7EE6-4342-B048-85BDC9FD1C3A}</a:tableStyleId>
              </a:tblPr>
              <a:tblGrid>
                <a:gridCol w="1625600"/>
                <a:gridCol w="1625600"/>
              </a:tblGrid>
              <a:tr h="381000">
                <a:tc>
                  <a:txBody>
                    <a:bodyPr/>
                    <a:p>
                      <a:pPr>
                        <a:buNone/>
                      </a:pPr>
                      <a:r>
                        <a:rPr lang="en-US" altLang="zh-CN" sz="1800"/>
                        <a:t>TP</a:t>
                      </a:r>
                      <a:endParaRPr lang="en-US" altLang="zh-CN" sz="1800"/>
                    </a:p>
                  </a:txBody>
                  <a:tcPr/>
                </a:tc>
                <a:tc>
                  <a:txBody>
                    <a:bodyPr/>
                    <a:p>
                      <a:pPr>
                        <a:buNone/>
                      </a:pPr>
                      <a:r>
                        <a:rPr lang="en-US" altLang="zh-CN" sz="1800"/>
                        <a:t>FN</a:t>
                      </a:r>
                      <a:endParaRPr lang="en-US" altLang="zh-CN" sz="1800"/>
                    </a:p>
                  </a:txBody>
                  <a:tcPr/>
                </a:tc>
              </a:tr>
              <a:tr h="381000">
                <a:tc>
                  <a:txBody>
                    <a:bodyPr/>
                    <a:p>
                      <a:pPr>
                        <a:buNone/>
                      </a:pPr>
                      <a:r>
                        <a:rPr lang="en-US" altLang="zh-CN" sz="1800"/>
                        <a:t>FP</a:t>
                      </a:r>
                      <a:endParaRPr lang="en-US" altLang="zh-CN" sz="1800"/>
                    </a:p>
                  </a:txBody>
                  <a:tcPr/>
                </a:tc>
                <a:tc>
                  <a:txBody>
                    <a:bodyPr/>
                    <a:p>
                      <a:pPr>
                        <a:buNone/>
                      </a:pPr>
                      <a:r>
                        <a:rPr lang="en-US" altLang="zh-CN" sz="1800"/>
                        <a:t>TN</a:t>
                      </a:r>
                      <a:endParaRPr lang="en-US" altLang="zh-CN" sz="1800"/>
                    </a:p>
                  </a:txBody>
                  <a:tcPr/>
                </a:tc>
              </a:tr>
            </a:tbl>
          </a:graphicData>
        </a:graphic>
      </p:graphicFrame>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什么是</a:t>
            </a:r>
            <a:r>
              <a:rPr lang="en-US" altLang="zh-CN" sz="2000" dirty="0">
                <a:sym typeface="+mn-ea"/>
              </a:rPr>
              <a:t>ROC</a:t>
            </a:r>
            <a:r>
              <a:rPr lang="zh-CN" altLang="en-US" sz="2000" dirty="0">
                <a:sym typeface="+mn-ea"/>
              </a:rPr>
              <a:t>曲线</a:t>
            </a:r>
            <a:endParaRPr lang="zh-CN" altLang="en-US" sz="2000" dirty="0">
              <a:sym typeface="+mn-ea"/>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第11章 数据评估</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11.4　ROC曲线</a:t>
            </a:r>
            <a:endParaRPr lang="zh-CN" altLang="en-US" sz="2100" b="1" spc="225" dirty="0" smtClean="0">
              <a:solidFill>
                <a:prstClr val="white"/>
              </a:solidFill>
            </a:endParaRPr>
          </a:p>
        </p:txBody>
      </p:sp>
      <p:sp>
        <p:nvSpPr>
          <p:cNvPr id="11"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什么是</a:t>
            </a:r>
            <a:r>
              <a:rPr lang="en-US" altLang="zh-CN" sz="2000" dirty="0">
                <a:sym typeface="+mn-ea"/>
              </a:rPr>
              <a:t>ROC</a:t>
            </a:r>
            <a:r>
              <a:rPr lang="zh-CN" altLang="en-US" sz="2000" dirty="0">
                <a:sym typeface="+mn-ea"/>
              </a:rPr>
              <a:t>曲线</a:t>
            </a:r>
            <a:endParaRPr lang="zh-CN" altLang="en-US" sz="2000" dirty="0">
              <a:sym typeface="+mn-ea"/>
            </a:endParaRPr>
          </a:p>
        </p:txBody>
      </p:sp>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4960" y="1619885"/>
            <a:ext cx="4439285" cy="4439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45715" y="1045845"/>
            <a:ext cx="6252845" cy="574040"/>
          </a:xfrm>
          <a:prstGeom prst="rect">
            <a:avLst/>
          </a:prstGeom>
          <a:solidFill>
            <a:srgbClr val="FFFF00"/>
          </a:solidFill>
        </p:spPr>
        <p:txBody>
          <a:bodyPr wrap="square" rtlCol="0">
            <a:noAutofit/>
          </a:bodyPr>
          <a:p>
            <a:pPr algn="just"/>
            <a:r>
              <a:rPr lang="zh-CN" altLang="en-US" dirty="0"/>
              <a:t>理想情况，</a:t>
            </a:r>
            <a:r>
              <a:rPr lang="en-US" altLang="zh-CN" dirty="0"/>
              <a:t>TPR</a:t>
            </a:r>
            <a:r>
              <a:rPr lang="zh-CN" altLang="en-US" dirty="0"/>
              <a:t>应接近</a:t>
            </a:r>
            <a:r>
              <a:rPr lang="en-US" altLang="zh-CN" dirty="0"/>
              <a:t>1</a:t>
            </a:r>
            <a:r>
              <a:rPr lang="zh-CN" altLang="en-US" dirty="0"/>
              <a:t>，</a:t>
            </a:r>
            <a:r>
              <a:rPr lang="en-US" altLang="zh-CN" dirty="0"/>
              <a:t>FPR</a:t>
            </a:r>
            <a:r>
              <a:rPr lang="zh-CN" altLang="en-US" dirty="0"/>
              <a:t>接近</a:t>
            </a:r>
            <a:r>
              <a:rPr lang="en-US" altLang="zh-CN" dirty="0"/>
              <a:t>0</a:t>
            </a:r>
            <a:r>
              <a:rPr lang="zh-CN" altLang="en-US" dirty="0"/>
              <a:t>，即图中的（</a:t>
            </a:r>
            <a:r>
              <a:rPr lang="en-US" altLang="zh-CN" dirty="0"/>
              <a:t>0,1</a:t>
            </a:r>
            <a:r>
              <a:rPr lang="zh-CN" altLang="en-US" dirty="0"/>
              <a:t>）点。</a:t>
            </a:r>
            <a:r>
              <a:rPr lang="en-US" altLang="zh-CN" dirty="0"/>
              <a:t>ROC</a:t>
            </a:r>
            <a:r>
              <a:rPr lang="zh-CN" altLang="en-US" dirty="0"/>
              <a:t>曲线越靠拢（</a:t>
            </a:r>
            <a:r>
              <a:rPr lang="en-US" altLang="zh-CN" dirty="0"/>
              <a:t>0,1</a:t>
            </a:r>
            <a:r>
              <a:rPr lang="zh-CN" altLang="en-US" dirty="0"/>
              <a:t>）点，越偏离</a:t>
            </a:r>
            <a:r>
              <a:rPr lang="en-US" altLang="zh-CN" dirty="0"/>
              <a:t>45</a:t>
            </a:r>
            <a:r>
              <a:rPr lang="zh-CN" altLang="en-US" dirty="0"/>
              <a:t>度对角线越好。</a:t>
            </a:r>
            <a:endParaRPr lang="zh-CN" altLang="en-US" dirty="0"/>
          </a:p>
        </p:txBody>
      </p:sp>
      <p:sp>
        <p:nvSpPr>
          <p:cNvPr id="3" name="TextBox 4"/>
          <p:cNvSpPr txBox="1"/>
          <p:nvPr/>
        </p:nvSpPr>
        <p:spPr>
          <a:xfrm>
            <a:off x="4984750" y="2047875"/>
            <a:ext cx="3813810" cy="2298700"/>
          </a:xfrm>
          <a:prstGeom prst="rect">
            <a:avLst/>
          </a:prstGeom>
          <a:noFill/>
        </p:spPr>
        <p:txBody>
          <a:bodyPr wrap="square" rtlCol="0">
            <a:noAutofit/>
          </a:bodyPr>
          <a:p>
            <a:pPr algn="just"/>
            <a:r>
              <a:rPr lang="en-US" altLang="zh-CN" dirty="0"/>
              <a:t>AUC (Area Under Curve) </a:t>
            </a:r>
            <a:r>
              <a:rPr lang="zh-CN" altLang="en-US" dirty="0"/>
              <a:t>被定义为</a:t>
            </a:r>
            <a:r>
              <a:rPr lang="en-US" altLang="zh-CN" dirty="0"/>
              <a:t>ROC</a:t>
            </a:r>
            <a:r>
              <a:rPr lang="zh-CN" altLang="en-US" dirty="0"/>
              <a:t>曲线下的</a:t>
            </a:r>
            <a:r>
              <a:rPr lang="zh-CN" altLang="en-US" dirty="0" smtClean="0"/>
              <a:t>面积。</a:t>
            </a:r>
            <a:endParaRPr lang="en-US" altLang="zh-CN" dirty="0" smtClean="0"/>
          </a:p>
          <a:p>
            <a:pPr algn="just"/>
            <a:r>
              <a:rPr lang="en-US" altLang="zh-CN" dirty="0" smtClean="0"/>
              <a:t>(1)AUC </a:t>
            </a:r>
            <a:r>
              <a:rPr lang="en-US" altLang="zh-CN" dirty="0"/>
              <a:t>= 1</a:t>
            </a:r>
            <a:r>
              <a:rPr lang="zh-CN" altLang="en-US" dirty="0"/>
              <a:t>，是完美分类器，采用这个预测模型时，存在至少一个阈值能得出完美预测。绝大多数预测的场合，不存在完美分类器</a:t>
            </a:r>
            <a:r>
              <a:rPr lang="zh-CN" altLang="en-US" dirty="0" smtClean="0"/>
              <a:t>。</a:t>
            </a:r>
            <a:endParaRPr lang="en-US" altLang="zh-CN" dirty="0" smtClean="0"/>
          </a:p>
          <a:p>
            <a:pPr algn="just"/>
            <a:r>
              <a:rPr lang="en-US" altLang="zh-CN" dirty="0" smtClean="0"/>
              <a:t>(2)0.5 </a:t>
            </a:r>
            <a:r>
              <a:rPr lang="en-US" altLang="zh-CN" dirty="0"/>
              <a:t>&lt; AUC &lt; 1</a:t>
            </a:r>
            <a:r>
              <a:rPr lang="zh-CN" altLang="en-US" dirty="0"/>
              <a:t>，优于随机猜测。这个分类器（模型）妥善设定阈值的话，能有预测价值</a:t>
            </a:r>
            <a:r>
              <a:rPr lang="zh-CN" altLang="en-US" dirty="0" smtClean="0"/>
              <a:t>。</a:t>
            </a:r>
            <a:endParaRPr lang="en-US" altLang="zh-CN" dirty="0" smtClean="0"/>
          </a:p>
          <a:p>
            <a:pPr algn="just"/>
            <a:endParaRPr lang="en-US" altLang="zh-CN" dirty="0" smtClean="0"/>
          </a:p>
          <a:p>
            <a:pPr algn="just"/>
            <a:endParaRPr lang="en-US" altLang="zh-CN" dirty="0" smtClean="0"/>
          </a:p>
          <a:p>
            <a:pPr algn="just"/>
            <a:r>
              <a:rPr lang="zh-CN" altLang="en-US" dirty="0" smtClean="0"/>
              <a:t>结论：</a:t>
            </a:r>
            <a:r>
              <a:rPr lang="en-US" altLang="zh-CN" dirty="0" smtClean="0"/>
              <a:t>AUC</a:t>
            </a:r>
            <a:r>
              <a:rPr lang="zh-CN" altLang="en-US" dirty="0"/>
              <a:t>值越大的分类器，正确率越高</a:t>
            </a:r>
            <a:r>
              <a:rPr lang="zh-CN" altLang="en-US" dirty="0" smtClean="0"/>
              <a:t>。</a:t>
            </a:r>
            <a:endParaRPr lang="zh-CN" alt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第11章 数据评估</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11.4　ROC曲线</a:t>
            </a:r>
            <a:endParaRPr lang="zh-CN" altLang="en-US" sz="2100" b="1" spc="225" dirty="0" smtClean="0">
              <a:solidFill>
                <a:prstClr val="white"/>
              </a:solidFill>
            </a:endParaRPr>
          </a:p>
        </p:txBody>
      </p:sp>
      <p:graphicFrame>
        <p:nvGraphicFramePr>
          <p:cNvPr id="6" name="对象 5"/>
          <p:cNvGraphicFramePr>
            <a:graphicFrameLocks noChangeAspect="1"/>
          </p:cNvGraphicFramePr>
          <p:nvPr/>
        </p:nvGraphicFramePr>
        <p:xfrm>
          <a:off x="590550" y="1800860"/>
          <a:ext cx="4021455" cy="2038350"/>
        </p:xfrm>
        <a:graphic>
          <a:graphicData uri="http://schemas.openxmlformats.org/presentationml/2006/ole">
            <mc:AlternateContent xmlns:mc="http://schemas.openxmlformats.org/markup-compatibility/2006">
              <mc:Choice xmlns:v="urn:schemas-microsoft-com:vml" Requires="v">
                <p:oleObj spid="_x0000_s3107" name="Picture" r:id="rId1" imgW="5346700" imgH="2730500" progId="Word.Picture.8">
                  <p:embed/>
                </p:oleObj>
              </mc:Choice>
              <mc:Fallback>
                <p:oleObj name="Picture" r:id="rId1" imgW="5346700" imgH="2730500" progId="Word.Picture.8">
                  <p:embed/>
                  <p:pic>
                    <p:nvPicPr>
                      <p:cNvPr id="0" name="图片 3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 y="1800860"/>
                        <a:ext cx="4021455" cy="2038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对象 2"/>
          <p:cNvGraphicFramePr>
            <a:graphicFrameLocks noChangeAspect="1"/>
          </p:cNvGraphicFramePr>
          <p:nvPr/>
        </p:nvGraphicFramePr>
        <p:xfrm>
          <a:off x="4772025" y="1800860"/>
          <a:ext cx="4079240" cy="2066925"/>
        </p:xfrm>
        <a:graphic>
          <a:graphicData uri="http://schemas.openxmlformats.org/presentationml/2006/ole">
            <mc:AlternateContent xmlns:mc="http://schemas.openxmlformats.org/markup-compatibility/2006">
              <mc:Choice xmlns:v="urn:schemas-microsoft-com:vml" Requires="v">
                <p:oleObj spid="_x0000_s3108" name="Picture" r:id="rId3" imgW="5422900" imgH="2768600" progId="Word.Picture.8">
                  <p:embed/>
                </p:oleObj>
              </mc:Choice>
              <mc:Fallback>
                <p:oleObj name="Picture" r:id="rId3" imgW="5422900" imgH="2768600" progId="Word.Picture.8">
                  <p:embed/>
                  <p:pic>
                    <p:nvPicPr>
                      <p:cNvPr id="0" name="图片 31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2025" y="1800860"/>
                        <a:ext cx="4079240" cy="206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对象 9"/>
          <p:cNvGraphicFramePr>
            <a:graphicFrameLocks noChangeAspect="1"/>
          </p:cNvGraphicFramePr>
          <p:nvPr/>
        </p:nvGraphicFramePr>
        <p:xfrm>
          <a:off x="2679700" y="3867785"/>
          <a:ext cx="4270375" cy="2257425"/>
        </p:xfrm>
        <a:graphic>
          <a:graphicData uri="http://schemas.openxmlformats.org/presentationml/2006/ole">
            <mc:AlternateContent xmlns:mc="http://schemas.openxmlformats.org/markup-compatibility/2006">
              <mc:Choice xmlns:v="urn:schemas-microsoft-com:vml" Requires="v">
                <p:oleObj spid="_x0000_s3109" name="Picture" r:id="rId5" imgW="5676900" imgH="2895600" progId="Word.Picture.8">
                  <p:embed/>
                </p:oleObj>
              </mc:Choice>
              <mc:Fallback>
                <p:oleObj name="Picture" r:id="rId5" imgW="5676900" imgH="2895600" progId="Word.Picture.8">
                  <p:embed/>
                  <p:pic>
                    <p:nvPicPr>
                      <p:cNvPr id="0" name="图片 31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9700" y="3867785"/>
                        <a:ext cx="4270375" cy="225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实验</a:t>
            </a:r>
            <a:r>
              <a:rPr lang="zh-CN" altLang="en-US" sz="2000" dirty="0">
                <a:sym typeface="+mn-ea"/>
              </a:rPr>
              <a:t>指导</a:t>
            </a:r>
            <a:endParaRPr lang="zh-CN" altLang="en-US" sz="2000" dirty="0">
              <a:sym typeface="+mn-ea"/>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第11章 数据评估</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11.4　ROC曲线</a:t>
            </a:r>
            <a:endParaRPr lang="zh-CN" altLang="en-US" sz="2100" b="1" spc="225" dirty="0" smtClean="0">
              <a:solidFill>
                <a:prstClr val="white"/>
              </a:solidFill>
            </a:endParaRPr>
          </a:p>
        </p:txBody>
      </p:sp>
      <p:sp>
        <p:nvSpPr>
          <p:cNvPr id="11"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编程</a:t>
            </a:r>
            <a:r>
              <a:rPr lang="zh-CN" altLang="en-US" sz="2000" dirty="0">
                <a:sym typeface="+mn-ea"/>
              </a:rPr>
              <a:t>实现</a:t>
            </a:r>
            <a:endParaRPr lang="zh-CN" altLang="en-US" sz="2000" dirty="0">
              <a:sym typeface="+mn-ea"/>
            </a:endParaRPr>
          </a:p>
        </p:txBody>
      </p:sp>
      <p:sp>
        <p:nvSpPr>
          <p:cNvPr id="2" name="TextBox 1"/>
          <p:cNvSpPr txBox="1"/>
          <p:nvPr/>
        </p:nvSpPr>
        <p:spPr>
          <a:xfrm>
            <a:off x="1075690" y="1815465"/>
            <a:ext cx="7332980" cy="1198880"/>
          </a:xfrm>
          <a:prstGeom prst="rect">
            <a:avLst/>
          </a:prstGeom>
          <a:noFill/>
        </p:spPr>
        <p:txBody>
          <a:bodyPr wrap="square" rtlCol="0">
            <a:spAutoFit/>
          </a:bodyPr>
          <a:p>
            <a:r>
              <a:rPr lang="en-US" altLang="zh-CN" dirty="0" smtClean="0"/>
              <a:t>library</a:t>
            </a:r>
            <a:r>
              <a:rPr lang="en-US" altLang="zh-CN" dirty="0"/>
              <a:t>("</a:t>
            </a:r>
            <a:r>
              <a:rPr lang="en-US" altLang="zh-CN" dirty="0" err="1"/>
              <a:t>pROC</a:t>
            </a:r>
            <a:r>
              <a:rPr lang="en-US" altLang="zh-CN" dirty="0"/>
              <a:t>")</a:t>
            </a:r>
            <a:endParaRPr lang="en-US" altLang="zh-CN" dirty="0"/>
          </a:p>
          <a:p>
            <a:r>
              <a:rPr lang="en-US" altLang="zh-CN" dirty="0"/>
              <a:t>data(</a:t>
            </a:r>
            <a:r>
              <a:rPr lang="en-US" altLang="zh-CN" dirty="0" err="1"/>
              <a:t>aSAH</a:t>
            </a:r>
            <a:r>
              <a:rPr lang="en-US" altLang="zh-CN" dirty="0"/>
              <a:t>)</a:t>
            </a:r>
            <a:endParaRPr lang="en-US" altLang="zh-CN" dirty="0"/>
          </a:p>
          <a:p>
            <a:r>
              <a:rPr lang="en-US" altLang="zh-CN" dirty="0"/>
              <a:t>roc(</a:t>
            </a:r>
            <a:r>
              <a:rPr lang="en-US" altLang="zh-CN" dirty="0" err="1"/>
              <a:t>aSAH$outcome</a:t>
            </a:r>
            <a:r>
              <a:rPr lang="en-US" altLang="zh-CN" dirty="0"/>
              <a:t>, aSAH$s100b, plot=TRUE, </a:t>
            </a:r>
            <a:r>
              <a:rPr lang="en-US" altLang="zh-CN" dirty="0" err="1"/>
              <a:t>print.thres</a:t>
            </a:r>
            <a:r>
              <a:rPr lang="en-US" altLang="zh-CN" dirty="0"/>
              <a:t>=TRUE, </a:t>
            </a:r>
            <a:r>
              <a:rPr lang="en-US" altLang="zh-CN" dirty="0" err="1"/>
              <a:t>print.auc</a:t>
            </a:r>
            <a:r>
              <a:rPr lang="en-US" altLang="zh-CN" dirty="0"/>
              <a:t>=TRUE)</a:t>
            </a:r>
            <a:endParaRPr lang="zh-CN" altLang="en-US" dirty="0"/>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第11章 数据评估</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11.4　ROC曲线</a:t>
            </a:r>
            <a:endParaRPr lang="zh-CN" altLang="en-US" sz="2100" b="1" spc="225" dirty="0" smtClean="0">
              <a:solidFill>
                <a:prstClr val="white"/>
              </a:solidFill>
            </a:endParaRPr>
          </a:p>
        </p:txBody>
      </p:sp>
      <p:sp>
        <p:nvSpPr>
          <p:cNvPr id="11"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编程</a:t>
            </a:r>
            <a:r>
              <a:rPr lang="zh-CN" altLang="en-US" sz="2000" dirty="0">
                <a:sym typeface="+mn-ea"/>
              </a:rPr>
              <a:t>实现</a:t>
            </a:r>
            <a:endParaRPr lang="zh-CN" altLang="en-US" sz="2000" dirty="0">
              <a:sym typeface="+mn-ea"/>
            </a:endParaRPr>
          </a:p>
        </p:txBody>
      </p:sp>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75255" y="1955165"/>
            <a:ext cx="3991610" cy="399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4"/>
          <p:cNvSpPr txBox="1"/>
          <p:nvPr/>
        </p:nvSpPr>
        <p:spPr>
          <a:xfrm>
            <a:off x="2353235" y="1586753"/>
            <a:ext cx="7732059" cy="368300"/>
          </a:xfrm>
          <a:prstGeom prst="rect">
            <a:avLst/>
          </a:prstGeom>
          <a:noFill/>
        </p:spPr>
        <p:txBody>
          <a:bodyPr wrap="square" rtlCol="0">
            <a:spAutoFit/>
          </a:bodyPr>
          <a:p>
            <a:r>
              <a:rPr lang="en-US" altLang="zh-CN" dirty="0"/>
              <a:t>https://blog.csdn.net/dingming001/article/details/72782096</a:t>
            </a:r>
            <a:endParaRPr lang="en-US" altLang="zh-CN" dirty="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909035" y="1169836"/>
              <a:ext cx="1325948" cy="521970"/>
            </a:xfrm>
            <a:prstGeom prst="rect">
              <a:avLst/>
            </a:prstGeom>
            <a:noFill/>
          </p:spPr>
          <p:txBody>
            <a:bodyPr wrap="none" rtlCol="0">
              <a:spAutoFit/>
            </a:bodyPr>
            <a:lstStyle/>
            <a:p>
              <a:pPr algn="ctr"/>
              <a:r>
                <a:rPr lang="zh-CN" altLang="en-US" sz="2800" dirty="0" smtClean="0">
                  <a:solidFill>
                    <a:srgbClr val="FFC000"/>
                  </a:solidFill>
                </a:rPr>
                <a:t>第11章 数据评估</a:t>
              </a:r>
              <a:endParaRPr lang="zh-CN" altLang="en-US" sz="2800" dirty="0">
                <a:solidFill>
                  <a:srgbClr val="FFC000"/>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29" name="组合 28"/>
          <p:cNvGrpSpPr/>
          <p:nvPr/>
        </p:nvGrpSpPr>
        <p:grpSpPr>
          <a:xfrm>
            <a:off x="1759614" y="1838706"/>
            <a:ext cx="5693399" cy="414020"/>
            <a:chOff x="1807265" y="2462595"/>
            <a:chExt cx="5693399" cy="414020"/>
          </a:xfrm>
          <a:solidFill>
            <a:srgbClr val="E6E6E6"/>
          </a:solidFill>
        </p:grpSpPr>
        <p:sp>
          <p:nvSpPr>
            <p:cNvPr id="30" name="圆角矩形 29"/>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31" name="矩形 30"/>
            <p:cNvSpPr/>
            <p:nvPr/>
          </p:nvSpPr>
          <p:spPr>
            <a:xfrm>
              <a:off x="1883286" y="2462595"/>
              <a:ext cx="402780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11.1　Rattle模型评估选项卡</a:t>
              </a:r>
              <a:endParaRPr lang="en-US" altLang="zh-CN" sz="2100" spc="225" dirty="0" smtClean="0">
                <a:solidFill>
                  <a:schemeClr val="tx1">
                    <a:lumMod val="75000"/>
                    <a:lumOff val="25000"/>
                  </a:schemeClr>
                </a:solidFill>
              </a:endParaRPr>
            </a:p>
          </p:txBody>
        </p:sp>
      </p:grpSp>
      <p:grpSp>
        <p:nvGrpSpPr>
          <p:cNvPr id="68" name="组合 67"/>
          <p:cNvGrpSpPr/>
          <p:nvPr/>
        </p:nvGrpSpPr>
        <p:grpSpPr>
          <a:xfrm>
            <a:off x="1760249" y="2351066"/>
            <a:ext cx="5693410" cy="450850"/>
            <a:chOff x="1807265" y="2935089"/>
            <a:chExt cx="5693410" cy="450850"/>
          </a:xfrm>
          <a:solidFill>
            <a:srgbClr val="E6E6E6"/>
          </a:solidFill>
        </p:grpSpPr>
        <p:sp>
          <p:nvSpPr>
            <p:cNvPr id="49" name="圆角矩形 4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0" name="矩形 49"/>
            <p:cNvSpPr/>
            <p:nvPr/>
          </p:nvSpPr>
          <p:spPr>
            <a:xfrm>
              <a:off x="1881814" y="2945869"/>
              <a:ext cx="227330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11.2　混淆矩阵</a:t>
              </a:r>
              <a:endParaRPr lang="zh-CN" altLang="en-US" sz="2100" spc="225" dirty="0" smtClean="0">
                <a:solidFill>
                  <a:schemeClr val="tx1">
                    <a:lumMod val="75000"/>
                    <a:lumOff val="25000"/>
                  </a:schemeClr>
                </a:solidFill>
                <a:sym typeface="+mn-ea"/>
              </a:endParaRPr>
            </a:p>
          </p:txBody>
        </p:sp>
      </p:grpSp>
      <p:grpSp>
        <p:nvGrpSpPr>
          <p:cNvPr id="33" name="组合 32"/>
          <p:cNvGrpSpPr/>
          <p:nvPr/>
        </p:nvGrpSpPr>
        <p:grpSpPr>
          <a:xfrm>
            <a:off x="1760249" y="2874941"/>
            <a:ext cx="5693410" cy="450850"/>
            <a:chOff x="1807265" y="2935089"/>
            <a:chExt cx="5693410" cy="450850"/>
          </a:xfrm>
          <a:solidFill>
            <a:srgbClr val="E6E6E6"/>
          </a:solidFill>
        </p:grpSpPr>
        <p:sp>
          <p:nvSpPr>
            <p:cNvPr id="34" name="圆角矩形 33"/>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37" name="矩形 36"/>
            <p:cNvSpPr/>
            <p:nvPr/>
          </p:nvSpPr>
          <p:spPr>
            <a:xfrm>
              <a:off x="1881814" y="2945869"/>
              <a:ext cx="197802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11.3　风险图</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9614" y="3961326"/>
            <a:ext cx="5693410" cy="450865"/>
            <a:chOff x="1652960" y="2711068"/>
            <a:chExt cx="5693410" cy="450865"/>
          </a:xfrm>
          <a:solidFill>
            <a:srgbClr val="3D89BC"/>
          </a:solidFill>
        </p:grpSpPr>
        <p:sp>
          <p:nvSpPr>
            <p:cNvPr id="51" name="圆角矩形 50"/>
            <p:cNvSpPr/>
            <p:nvPr/>
          </p:nvSpPr>
          <p:spPr>
            <a:xfrm>
              <a:off x="1652960" y="2711083"/>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2" name="矩形 51"/>
            <p:cNvSpPr/>
            <p:nvPr/>
          </p:nvSpPr>
          <p:spPr>
            <a:xfrm>
              <a:off x="1734494" y="2711068"/>
              <a:ext cx="2080895" cy="414020"/>
            </a:xfrm>
            <a:prstGeom prst="rect">
              <a:avLst/>
            </a:prstGeom>
            <a:grpFill/>
          </p:spPr>
          <p:txBody>
            <a:bodyPr wrap="none">
              <a:spAutoFit/>
            </a:bodyPr>
            <a:p>
              <a:pPr algn="l"/>
              <a:r>
                <a:rPr lang="en-US" altLang="zh-CN" sz="2100" spc="225" dirty="0" smtClean="0">
                  <a:solidFill>
                    <a:schemeClr val="bg1"/>
                  </a:solidFill>
                </a:rPr>
                <a:t>11.5 交叉验证</a:t>
              </a:r>
              <a:endParaRPr lang="zh-CN" altLang="en-US" sz="2100" spc="225" dirty="0" smtClean="0">
                <a:solidFill>
                  <a:schemeClr val="bg1"/>
                </a:solidFill>
              </a:endParaRPr>
            </a:p>
          </p:txBody>
        </p:sp>
      </p:grpSp>
      <p:grpSp>
        <p:nvGrpSpPr>
          <p:cNvPr id="15" name="组合 14"/>
          <p:cNvGrpSpPr/>
          <p:nvPr/>
        </p:nvGrpSpPr>
        <p:grpSpPr>
          <a:xfrm>
            <a:off x="1750089" y="3421041"/>
            <a:ext cx="5693410" cy="450850"/>
            <a:chOff x="1807265" y="2935089"/>
            <a:chExt cx="5693410" cy="450850"/>
          </a:xfrm>
          <a:solidFill>
            <a:srgbClr val="E6E6E6"/>
          </a:solidFill>
        </p:grpSpPr>
        <p:sp>
          <p:nvSpPr>
            <p:cNvPr id="16" name="圆角矩形 15"/>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17" name="矩形 16"/>
            <p:cNvSpPr/>
            <p:nvPr/>
          </p:nvSpPr>
          <p:spPr>
            <a:xfrm>
              <a:off x="1881814" y="2945869"/>
              <a:ext cx="236093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11.4　ROC曲线</a:t>
              </a:r>
              <a:endParaRPr lang="zh-CN" altLang="en-US"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第11章 数据评估</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11.5 交叉验证</a:t>
            </a:r>
            <a:endParaRPr lang="zh-CN" altLang="en-US" sz="2100" b="1" spc="225" dirty="0" smtClean="0">
              <a:solidFill>
                <a:prstClr val="white"/>
              </a:solidFill>
            </a:endParaRPr>
          </a:p>
        </p:txBody>
      </p:sp>
      <p:grpSp>
        <p:nvGrpSpPr>
          <p:cNvPr id="14" name="组合 13"/>
          <p:cNvGrpSpPr/>
          <p:nvPr/>
        </p:nvGrpSpPr>
        <p:grpSpPr>
          <a:xfrm>
            <a:off x="2336412" y="1102360"/>
            <a:ext cx="6741939" cy="3286760"/>
            <a:chOff x="0" y="0"/>
            <a:chExt cx="3331845" cy="3059099"/>
          </a:xfrm>
        </p:grpSpPr>
        <p:sp>
          <p:nvSpPr>
            <p:cNvPr id="22" name="文本框 225"/>
            <p:cNvSpPr txBox="1">
              <a:spLocks noChangeArrowheads="1"/>
            </p:cNvSpPr>
            <p:nvPr/>
          </p:nvSpPr>
          <p:spPr bwMode="auto">
            <a:xfrm>
              <a:off x="0" y="2194560"/>
              <a:ext cx="666750" cy="295275"/>
            </a:xfrm>
            <a:prstGeom prst="rect">
              <a:avLst/>
            </a:prstGeom>
            <a:solidFill>
              <a:srgbClr val="FFFFFF"/>
            </a:solidFill>
            <a:ln w="9525">
              <a:noFill/>
              <a:miter lim="800000"/>
            </a:ln>
          </p:spPr>
          <p:txBody>
            <a:bodyPr rot="0" vert="horz" wrap="square" lIns="91440" tIns="45720" rIns="91440" bIns="45720" anchor="t" anchorCtr="0" upright="1">
              <a:noAutofit/>
            </a:bodyPr>
            <a:p>
              <a:pPr algn="just">
                <a:spcAft>
                  <a:spcPts val="0"/>
                </a:spcAft>
              </a:pPr>
              <a:r>
                <a:rPr lang="zh-CN" sz="1050" kern="100">
                  <a:effectLst/>
                  <a:latin typeface="等线" panose="02010600030101010101" charset="-122"/>
                  <a:cs typeface="Times New Roman" panose="02020603050405020304"/>
                </a:rPr>
                <a:t>一般上</a:t>
              </a:r>
              <a:endParaRPr lang="zh-CN" sz="1050" kern="100">
                <a:effectLst/>
                <a:latin typeface="等线" panose="02010600030101010101" charset="-122"/>
                <a:cs typeface="Times New Roman" panose="02020603050405020304"/>
              </a:endParaRPr>
            </a:p>
          </p:txBody>
        </p:sp>
        <p:sp>
          <p:nvSpPr>
            <p:cNvPr id="23" name="文本框 224"/>
            <p:cNvSpPr txBox="1">
              <a:spLocks noChangeArrowheads="1"/>
            </p:cNvSpPr>
            <p:nvPr/>
          </p:nvSpPr>
          <p:spPr bwMode="auto">
            <a:xfrm>
              <a:off x="1184744" y="2194560"/>
              <a:ext cx="666750" cy="295275"/>
            </a:xfrm>
            <a:prstGeom prst="rect">
              <a:avLst/>
            </a:prstGeom>
            <a:solidFill>
              <a:srgbClr val="FFFFFF"/>
            </a:solidFill>
            <a:ln w="9525">
              <a:noFill/>
              <a:miter lim="800000"/>
            </a:ln>
          </p:spPr>
          <p:txBody>
            <a:bodyPr rot="0" vert="horz" wrap="square" lIns="91440" tIns="45720" rIns="91440" bIns="45720" anchor="t" anchorCtr="0" upright="1">
              <a:noAutofit/>
            </a:bodyPr>
            <a:p>
              <a:pPr algn="just">
                <a:spcAft>
                  <a:spcPts val="0"/>
                </a:spcAft>
              </a:pPr>
              <a:r>
                <a:rPr lang="zh-CN" sz="1050" kern="100">
                  <a:effectLst/>
                  <a:latin typeface="等线" panose="02010600030101010101" charset="-122"/>
                  <a:cs typeface="Times New Roman" panose="02020603050405020304"/>
                </a:rPr>
                <a:t>一般下</a:t>
              </a:r>
              <a:endParaRPr lang="zh-CN" sz="1050" kern="100">
                <a:effectLst/>
                <a:latin typeface="等线" panose="02010600030101010101" charset="-122"/>
                <a:cs typeface="Times New Roman" panose="02020603050405020304"/>
              </a:endParaRPr>
            </a:p>
          </p:txBody>
        </p:sp>
        <p:sp>
          <p:nvSpPr>
            <p:cNvPr id="24" name="文本框 220"/>
            <p:cNvSpPr txBox="1">
              <a:spLocks noChangeArrowheads="1"/>
            </p:cNvSpPr>
            <p:nvPr/>
          </p:nvSpPr>
          <p:spPr bwMode="auto">
            <a:xfrm>
              <a:off x="2560320" y="421419"/>
              <a:ext cx="771525" cy="295275"/>
            </a:xfrm>
            <a:prstGeom prst="rect">
              <a:avLst/>
            </a:prstGeom>
            <a:solidFill>
              <a:srgbClr val="FFFFFF"/>
            </a:solidFill>
            <a:ln w="9525">
              <a:noFill/>
              <a:miter lim="800000"/>
            </a:ln>
          </p:spPr>
          <p:txBody>
            <a:bodyPr rot="0" vert="horz" wrap="square" lIns="91440" tIns="45720" rIns="91440" bIns="45720" anchor="t" anchorCtr="0" upright="1">
              <a:noAutofit/>
            </a:bodyPr>
            <a:p>
              <a:pPr algn="just">
                <a:spcAft>
                  <a:spcPts val="0"/>
                </a:spcAft>
              </a:pPr>
              <a:r>
                <a:rPr lang="zh-CN" sz="1050" kern="100">
                  <a:effectLst/>
                  <a:latin typeface="等线" panose="02010600030101010101" charset="-122"/>
                  <a:cs typeface="Times New Roman" panose="02020603050405020304"/>
                </a:rPr>
                <a:t>不是北京</a:t>
              </a:r>
              <a:endParaRPr lang="zh-CN" sz="1050" kern="100">
                <a:effectLst/>
                <a:latin typeface="等线" panose="02010600030101010101" charset="-122"/>
                <a:cs typeface="Times New Roman" panose="02020603050405020304"/>
              </a:endParaRPr>
            </a:p>
          </p:txBody>
        </p:sp>
        <p:sp>
          <p:nvSpPr>
            <p:cNvPr id="25" name="流程图: 可选过程 24"/>
            <p:cNvSpPr>
              <a:spLocks noChangeArrowheads="1"/>
            </p:cNvSpPr>
            <p:nvPr/>
          </p:nvSpPr>
          <p:spPr bwMode="auto">
            <a:xfrm>
              <a:off x="1327867" y="898498"/>
              <a:ext cx="657225" cy="323850"/>
            </a:xfrm>
            <a:prstGeom prst="flowChartAlternateProcess">
              <a:avLst/>
            </a:prstGeom>
            <a:solidFill>
              <a:srgbClr val="FFFFFF"/>
            </a:solidFill>
            <a:ln w="9525">
              <a:solidFill>
                <a:srgbClr val="000000"/>
              </a:solidFill>
              <a:miter lim="800000"/>
            </a:ln>
          </p:spPr>
          <p:txBody>
            <a:bodyPr rot="0" vert="horz" wrap="square" lIns="91440" tIns="45720" rIns="91440" bIns="45720" anchor="t" anchorCtr="0" upright="1">
              <a:noAutofit/>
            </a:bodyPr>
            <a:p>
              <a:pPr algn="just">
                <a:spcAft>
                  <a:spcPts val="0"/>
                </a:spcAft>
              </a:pPr>
              <a:r>
                <a:rPr lang="zh-CN" sz="1050" kern="100">
                  <a:effectLst/>
                  <a:latin typeface="等线" panose="02010600030101010101" charset="-122"/>
                  <a:cs typeface="Times New Roman" panose="02020603050405020304"/>
                </a:rPr>
                <a:t>人脾气</a:t>
              </a:r>
              <a:endParaRPr lang="zh-CN" sz="1050" kern="100">
                <a:effectLst/>
                <a:latin typeface="等线" panose="02010600030101010101" charset="-122"/>
                <a:cs typeface="Times New Roman" panose="02020603050405020304"/>
              </a:endParaRPr>
            </a:p>
          </p:txBody>
        </p:sp>
        <p:cxnSp>
          <p:nvCxnSpPr>
            <p:cNvPr id="26" name="直接箭头连接符 25"/>
            <p:cNvCxnSpPr>
              <a:cxnSpLocks noChangeShapeType="1"/>
            </p:cNvCxnSpPr>
            <p:nvPr/>
          </p:nvCxnSpPr>
          <p:spPr bwMode="auto">
            <a:xfrm flipH="1">
              <a:off x="1749287" y="326004"/>
              <a:ext cx="514350" cy="571500"/>
            </a:xfrm>
            <a:prstGeom prst="straightConnector1">
              <a:avLst/>
            </a:prstGeom>
            <a:noFill/>
            <a:ln w="9525">
              <a:solidFill>
                <a:srgbClr val="000000"/>
              </a:solidFill>
              <a:round/>
              <a:tailEnd type="triangle" w="med" len="med"/>
            </a:ln>
          </p:spPr>
        </p:cxnSp>
        <p:cxnSp>
          <p:nvCxnSpPr>
            <p:cNvPr id="27" name="直接箭头连接符 26"/>
            <p:cNvCxnSpPr>
              <a:cxnSpLocks noChangeShapeType="1"/>
            </p:cNvCxnSpPr>
            <p:nvPr/>
          </p:nvCxnSpPr>
          <p:spPr bwMode="auto">
            <a:xfrm>
              <a:off x="2258170" y="326004"/>
              <a:ext cx="533400" cy="571500"/>
            </a:xfrm>
            <a:prstGeom prst="straightConnector1">
              <a:avLst/>
            </a:prstGeom>
            <a:noFill/>
            <a:ln w="9525">
              <a:solidFill>
                <a:srgbClr val="000000"/>
              </a:solidFill>
              <a:round/>
              <a:tailEnd type="triangle" w="med" len="med"/>
            </a:ln>
          </p:spPr>
        </p:cxnSp>
        <p:sp>
          <p:nvSpPr>
            <p:cNvPr id="28" name="文本框 214"/>
            <p:cNvSpPr txBox="1">
              <a:spLocks noChangeArrowheads="1"/>
            </p:cNvSpPr>
            <p:nvPr/>
          </p:nvSpPr>
          <p:spPr bwMode="auto">
            <a:xfrm>
              <a:off x="1240403" y="365760"/>
              <a:ext cx="666750" cy="295275"/>
            </a:xfrm>
            <a:prstGeom prst="rect">
              <a:avLst/>
            </a:prstGeom>
            <a:solidFill>
              <a:srgbClr val="FFFFFF"/>
            </a:solidFill>
            <a:ln w="9525">
              <a:noFill/>
              <a:miter lim="800000"/>
            </a:ln>
          </p:spPr>
          <p:txBody>
            <a:bodyPr rot="0" vert="horz" wrap="square" lIns="91440" tIns="45720" rIns="91440" bIns="45720" anchor="t" anchorCtr="0" upright="1">
              <a:noAutofit/>
            </a:bodyPr>
            <a:p>
              <a:pPr algn="just">
                <a:spcAft>
                  <a:spcPts val="0"/>
                </a:spcAft>
              </a:pPr>
              <a:r>
                <a:rPr lang="zh-CN" sz="1050" kern="100">
                  <a:effectLst/>
                  <a:latin typeface="等线" panose="02010600030101010101" charset="-122"/>
                  <a:cs typeface="Times New Roman" panose="02020603050405020304"/>
                </a:rPr>
                <a:t>是北京</a:t>
              </a:r>
              <a:endParaRPr lang="zh-CN" sz="1050" kern="100">
                <a:effectLst/>
                <a:latin typeface="等线" panose="02010600030101010101" charset="-122"/>
                <a:cs typeface="Times New Roman" panose="02020603050405020304"/>
              </a:endParaRPr>
            </a:p>
          </p:txBody>
        </p:sp>
        <p:sp>
          <p:nvSpPr>
            <p:cNvPr id="29" name="流程图: 可选过程 28"/>
            <p:cNvSpPr>
              <a:spLocks noChangeArrowheads="1"/>
            </p:cNvSpPr>
            <p:nvPr/>
          </p:nvSpPr>
          <p:spPr bwMode="auto">
            <a:xfrm>
              <a:off x="1908313" y="0"/>
              <a:ext cx="657225" cy="323850"/>
            </a:xfrm>
            <a:prstGeom prst="flowChartAlternateProcess">
              <a:avLst/>
            </a:prstGeom>
            <a:solidFill>
              <a:srgbClr val="FFFFFF"/>
            </a:solidFill>
            <a:ln w="9525">
              <a:solidFill>
                <a:srgbClr val="000000"/>
              </a:solidFill>
              <a:miter lim="800000"/>
            </a:ln>
          </p:spPr>
          <p:txBody>
            <a:bodyPr rot="0" vert="horz" wrap="square" lIns="91440" tIns="45720" rIns="91440" bIns="45720" anchor="t" anchorCtr="0" upright="1">
              <a:noAutofit/>
            </a:bodyPr>
            <a:p>
              <a:pPr algn="just">
                <a:spcAft>
                  <a:spcPts val="0"/>
                </a:spcAft>
              </a:pPr>
              <a:r>
                <a:rPr lang="zh-CN" sz="1050" kern="100">
                  <a:effectLst/>
                  <a:latin typeface="等线" panose="02010600030101010101" charset="-122"/>
                  <a:cs typeface="Times New Roman" panose="02020603050405020304"/>
                </a:rPr>
                <a:t>家住址</a:t>
              </a:r>
              <a:endParaRPr lang="zh-CN" sz="1050" kern="100">
                <a:effectLst/>
                <a:latin typeface="等线" panose="02010600030101010101" charset="-122"/>
                <a:cs typeface="Times New Roman" panose="02020603050405020304"/>
              </a:endParaRPr>
            </a:p>
          </p:txBody>
        </p:sp>
        <p:cxnSp>
          <p:nvCxnSpPr>
            <p:cNvPr id="30" name="直接箭头连接符 29"/>
            <p:cNvCxnSpPr>
              <a:cxnSpLocks noChangeShapeType="1"/>
            </p:cNvCxnSpPr>
            <p:nvPr/>
          </p:nvCxnSpPr>
          <p:spPr bwMode="auto">
            <a:xfrm flipH="1">
              <a:off x="1033669" y="1216550"/>
              <a:ext cx="514350" cy="571500"/>
            </a:xfrm>
            <a:prstGeom prst="straightConnector1">
              <a:avLst/>
            </a:prstGeom>
            <a:noFill/>
            <a:ln w="9525">
              <a:solidFill>
                <a:srgbClr val="000000"/>
              </a:solidFill>
              <a:round/>
              <a:tailEnd type="triangle" w="med" len="med"/>
            </a:ln>
          </p:spPr>
        </p:cxnSp>
        <p:cxnSp>
          <p:nvCxnSpPr>
            <p:cNvPr id="31" name="直接箭头连接符 30"/>
            <p:cNvCxnSpPr>
              <a:cxnSpLocks noChangeShapeType="1"/>
            </p:cNvCxnSpPr>
            <p:nvPr/>
          </p:nvCxnSpPr>
          <p:spPr bwMode="auto">
            <a:xfrm>
              <a:off x="1542553" y="1216550"/>
              <a:ext cx="438150" cy="571500"/>
            </a:xfrm>
            <a:prstGeom prst="straightConnector1">
              <a:avLst/>
            </a:prstGeom>
            <a:noFill/>
            <a:ln w="9525">
              <a:solidFill>
                <a:srgbClr val="000000"/>
              </a:solidFill>
              <a:round/>
              <a:tailEnd type="triangle" w="med" len="med"/>
            </a:ln>
          </p:spPr>
        </p:cxnSp>
        <p:sp>
          <p:nvSpPr>
            <p:cNvPr id="32" name="文本框 218"/>
            <p:cNvSpPr txBox="1">
              <a:spLocks noChangeArrowheads="1"/>
            </p:cNvSpPr>
            <p:nvPr/>
          </p:nvSpPr>
          <p:spPr bwMode="auto">
            <a:xfrm>
              <a:off x="1844702" y="1304014"/>
              <a:ext cx="666750" cy="295275"/>
            </a:xfrm>
            <a:prstGeom prst="rect">
              <a:avLst/>
            </a:prstGeom>
            <a:solidFill>
              <a:srgbClr val="FFFFFF"/>
            </a:solidFill>
            <a:ln w="9525">
              <a:noFill/>
              <a:miter lim="800000"/>
            </a:ln>
          </p:spPr>
          <p:txBody>
            <a:bodyPr rot="0" vert="horz" wrap="square" lIns="91440" tIns="45720" rIns="91440" bIns="45720" anchor="t" anchorCtr="0" upright="1">
              <a:noAutofit/>
            </a:bodyPr>
            <a:p>
              <a:pPr algn="just">
                <a:spcAft>
                  <a:spcPts val="0"/>
                </a:spcAft>
              </a:pPr>
              <a:r>
                <a:rPr lang="zh-CN" sz="1050" kern="100">
                  <a:effectLst/>
                  <a:latin typeface="等线" panose="02010600030101010101" charset="-122"/>
                  <a:cs typeface="Times New Roman" panose="02020603050405020304"/>
                </a:rPr>
                <a:t>不温柔</a:t>
              </a:r>
              <a:endParaRPr lang="zh-CN" sz="1050" kern="100">
                <a:effectLst/>
                <a:latin typeface="等线" panose="02010600030101010101" charset="-122"/>
                <a:cs typeface="Times New Roman" panose="02020603050405020304"/>
              </a:endParaRPr>
            </a:p>
          </p:txBody>
        </p:sp>
        <p:sp>
          <p:nvSpPr>
            <p:cNvPr id="33" name="文本框 219"/>
            <p:cNvSpPr txBox="1">
              <a:spLocks noChangeArrowheads="1"/>
            </p:cNvSpPr>
            <p:nvPr/>
          </p:nvSpPr>
          <p:spPr bwMode="auto">
            <a:xfrm>
              <a:off x="572493" y="1216550"/>
              <a:ext cx="666750" cy="295275"/>
            </a:xfrm>
            <a:prstGeom prst="rect">
              <a:avLst/>
            </a:prstGeom>
            <a:solidFill>
              <a:srgbClr val="FFFFFF"/>
            </a:solidFill>
            <a:ln w="9525">
              <a:noFill/>
              <a:miter lim="800000"/>
            </a:ln>
          </p:spPr>
          <p:txBody>
            <a:bodyPr rot="0" vert="horz" wrap="square" lIns="91440" tIns="45720" rIns="91440" bIns="45720" anchor="t" anchorCtr="0" upright="1">
              <a:noAutofit/>
            </a:bodyPr>
            <a:p>
              <a:pPr algn="just">
                <a:spcAft>
                  <a:spcPts val="0"/>
                </a:spcAft>
              </a:pPr>
              <a:r>
                <a:rPr lang="zh-CN" sz="1050" kern="100">
                  <a:effectLst/>
                  <a:latin typeface="等线" panose="02010600030101010101" charset="-122"/>
                  <a:cs typeface="Times New Roman" panose="02020603050405020304"/>
                </a:rPr>
                <a:t>温柔</a:t>
              </a:r>
              <a:endParaRPr lang="zh-CN" sz="1050" kern="100">
                <a:effectLst/>
                <a:latin typeface="等线" panose="02010600030101010101" charset="-122"/>
                <a:cs typeface="Times New Roman" panose="02020603050405020304"/>
              </a:endParaRPr>
            </a:p>
          </p:txBody>
        </p:sp>
        <p:sp>
          <p:nvSpPr>
            <p:cNvPr id="34" name="流程图: 可选过程 33"/>
            <p:cNvSpPr>
              <a:spLocks noChangeArrowheads="1"/>
            </p:cNvSpPr>
            <p:nvPr/>
          </p:nvSpPr>
          <p:spPr bwMode="auto">
            <a:xfrm>
              <a:off x="667909" y="1789044"/>
              <a:ext cx="657225" cy="323850"/>
            </a:xfrm>
            <a:prstGeom prst="flowChartAlternateProcess">
              <a:avLst/>
            </a:prstGeom>
            <a:solidFill>
              <a:srgbClr val="FFFFFF"/>
            </a:solidFill>
            <a:ln w="9525">
              <a:solidFill>
                <a:srgbClr val="000000"/>
              </a:solidFill>
              <a:miter lim="800000"/>
            </a:ln>
          </p:spPr>
          <p:txBody>
            <a:bodyPr rot="0" vert="horz" wrap="square" lIns="91440" tIns="45720" rIns="91440" bIns="45720" anchor="t" anchorCtr="0" upright="1">
              <a:noAutofit/>
            </a:bodyPr>
            <a:p>
              <a:pPr algn="just">
                <a:spcAft>
                  <a:spcPts val="0"/>
                </a:spcAft>
              </a:pPr>
              <a:r>
                <a:rPr lang="zh-CN" sz="1050" kern="100">
                  <a:effectLst/>
                  <a:latin typeface="等线" panose="02010600030101010101" charset="-122"/>
                  <a:cs typeface="Times New Roman" panose="02020603050405020304"/>
                </a:rPr>
                <a:t>长相</a:t>
              </a:r>
              <a:endParaRPr lang="zh-CN" sz="1050" kern="100">
                <a:effectLst/>
                <a:latin typeface="等线" panose="02010600030101010101" charset="-122"/>
                <a:cs typeface="Times New Roman" panose="02020603050405020304"/>
              </a:endParaRPr>
            </a:p>
          </p:txBody>
        </p:sp>
        <p:cxnSp>
          <p:nvCxnSpPr>
            <p:cNvPr id="35" name="直接箭头连接符 34"/>
            <p:cNvCxnSpPr>
              <a:cxnSpLocks noChangeShapeType="1"/>
            </p:cNvCxnSpPr>
            <p:nvPr/>
          </p:nvCxnSpPr>
          <p:spPr bwMode="auto">
            <a:xfrm flipH="1">
              <a:off x="413467" y="2115047"/>
              <a:ext cx="561975" cy="619125"/>
            </a:xfrm>
            <a:prstGeom prst="straightConnector1">
              <a:avLst/>
            </a:prstGeom>
            <a:noFill/>
            <a:ln w="9525">
              <a:solidFill>
                <a:srgbClr val="000000"/>
              </a:solidFill>
              <a:round/>
              <a:tailEnd type="triangle" w="med" len="med"/>
            </a:ln>
          </p:spPr>
        </p:cxnSp>
        <p:cxnSp>
          <p:nvCxnSpPr>
            <p:cNvPr id="36" name="直接箭头连接符 35"/>
            <p:cNvCxnSpPr>
              <a:cxnSpLocks noChangeShapeType="1"/>
            </p:cNvCxnSpPr>
            <p:nvPr/>
          </p:nvCxnSpPr>
          <p:spPr bwMode="auto">
            <a:xfrm>
              <a:off x="970059" y="2115047"/>
              <a:ext cx="352425" cy="619125"/>
            </a:xfrm>
            <a:prstGeom prst="straightConnector1">
              <a:avLst/>
            </a:prstGeom>
            <a:noFill/>
            <a:ln w="9525">
              <a:solidFill>
                <a:srgbClr val="000000"/>
              </a:solidFill>
              <a:round/>
              <a:tailEnd type="triangle" w="med" len="med"/>
            </a:ln>
          </p:spPr>
        </p:cxnSp>
        <p:sp>
          <p:nvSpPr>
            <p:cNvPr id="37" name="流程图: 可选过程 36"/>
            <p:cNvSpPr>
              <a:spLocks noChangeArrowheads="1"/>
            </p:cNvSpPr>
            <p:nvPr/>
          </p:nvSpPr>
          <p:spPr bwMode="auto">
            <a:xfrm>
              <a:off x="0" y="2735249"/>
              <a:ext cx="657225" cy="323850"/>
            </a:xfrm>
            <a:prstGeom prst="flowChartAlternateProcess">
              <a:avLst/>
            </a:prstGeom>
            <a:solidFill>
              <a:srgbClr val="FFFFFF"/>
            </a:solidFill>
            <a:ln w="9525">
              <a:solidFill>
                <a:srgbClr val="000000"/>
              </a:solidFill>
              <a:miter lim="800000"/>
            </a:ln>
          </p:spPr>
          <p:txBody>
            <a:bodyPr rot="0" vert="horz" wrap="square" lIns="91440" tIns="45720" rIns="91440" bIns="45720" anchor="t" anchorCtr="0" upright="1">
              <a:noAutofit/>
            </a:bodyPr>
            <a:p>
              <a:pPr algn="just">
                <a:spcAft>
                  <a:spcPts val="0"/>
                </a:spcAft>
              </a:pPr>
              <a:r>
                <a:rPr lang="zh-CN" sz="1050" kern="100">
                  <a:effectLst/>
                  <a:latin typeface="等线" panose="02010600030101010101" charset="-122"/>
                  <a:cs typeface="Times New Roman" panose="02020603050405020304"/>
                </a:rPr>
                <a:t>个头</a:t>
              </a:r>
              <a:endParaRPr lang="zh-CN" sz="1050" kern="100">
                <a:effectLst/>
                <a:latin typeface="等线" panose="02010600030101010101" charset="-122"/>
                <a:cs typeface="Times New Roman" panose="02020603050405020304"/>
              </a:endParaRPr>
            </a:p>
          </p:txBody>
        </p:sp>
      </p:grpSp>
      <p:grpSp>
        <p:nvGrpSpPr>
          <p:cNvPr id="38" name="组合 37"/>
          <p:cNvGrpSpPr/>
          <p:nvPr/>
        </p:nvGrpSpPr>
        <p:grpSpPr>
          <a:xfrm>
            <a:off x="1515861" y="4389120"/>
            <a:ext cx="2542539" cy="793114"/>
            <a:chOff x="0" y="0"/>
            <a:chExt cx="1907153" cy="793060"/>
          </a:xfrm>
        </p:grpSpPr>
        <p:sp>
          <p:nvSpPr>
            <p:cNvPr id="39" name="文本框 229"/>
            <p:cNvSpPr txBox="1">
              <a:spLocks noChangeArrowheads="1"/>
            </p:cNvSpPr>
            <p:nvPr/>
          </p:nvSpPr>
          <p:spPr bwMode="auto">
            <a:xfrm>
              <a:off x="1240403" y="127221"/>
              <a:ext cx="666750" cy="295275"/>
            </a:xfrm>
            <a:prstGeom prst="rect">
              <a:avLst/>
            </a:prstGeom>
            <a:solidFill>
              <a:srgbClr val="FFFFFF"/>
            </a:solidFill>
            <a:ln w="9525">
              <a:noFill/>
              <a:miter lim="800000"/>
            </a:ln>
          </p:spPr>
          <p:txBody>
            <a:bodyPr rot="0" vert="horz" wrap="square" lIns="91440" tIns="45720" rIns="91440" bIns="45720" anchor="t" anchorCtr="0" upright="1">
              <a:noAutofit/>
            </a:bodyPr>
            <a:p>
              <a:pPr algn="just">
                <a:spcAft>
                  <a:spcPts val="0"/>
                </a:spcAft>
              </a:pPr>
              <a:r>
                <a:rPr lang="zh-CN" sz="1050" kern="100">
                  <a:effectLst/>
                  <a:latin typeface="等线" panose="02010600030101010101" charset="-122"/>
                  <a:cs typeface="Times New Roman" panose="02020603050405020304"/>
                </a:rPr>
                <a:t>一般下</a:t>
              </a:r>
              <a:endParaRPr lang="zh-CN" sz="1050" kern="100">
                <a:effectLst/>
                <a:latin typeface="等线" panose="02010600030101010101" charset="-122"/>
                <a:cs typeface="Times New Roman" panose="02020603050405020304"/>
              </a:endParaRPr>
            </a:p>
          </p:txBody>
        </p:sp>
        <p:sp>
          <p:nvSpPr>
            <p:cNvPr id="40" name="椭圆 39"/>
            <p:cNvSpPr/>
            <p:nvPr/>
          </p:nvSpPr>
          <p:spPr>
            <a:xfrm>
              <a:off x="365760" y="516835"/>
              <a:ext cx="276225" cy="276225"/>
            </a:xfrm>
            <a:prstGeom prst="ellipse">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noAutofit/>
            </a:bodyPr>
            <a:p>
              <a:endParaRPr lang="zh-CN" altLang="en-US"/>
            </a:p>
          </p:txBody>
        </p:sp>
        <p:cxnSp>
          <p:nvCxnSpPr>
            <p:cNvPr id="41" name="直接箭头连接符 40"/>
            <p:cNvCxnSpPr>
              <a:cxnSpLocks noChangeShapeType="1"/>
            </p:cNvCxnSpPr>
            <p:nvPr/>
          </p:nvCxnSpPr>
          <p:spPr bwMode="auto">
            <a:xfrm flipH="1">
              <a:off x="453224" y="0"/>
              <a:ext cx="561975" cy="685800"/>
            </a:xfrm>
            <a:prstGeom prst="straightConnector1">
              <a:avLst/>
            </a:prstGeom>
            <a:noFill/>
            <a:ln w="9525">
              <a:solidFill>
                <a:srgbClr val="000000"/>
              </a:solidFill>
              <a:round/>
              <a:tailEnd type="triangle" w="med" len="med"/>
            </a:ln>
          </p:spPr>
        </p:cxnSp>
        <p:cxnSp>
          <p:nvCxnSpPr>
            <p:cNvPr id="42" name="直接箭头连接符 41"/>
            <p:cNvCxnSpPr>
              <a:cxnSpLocks noChangeShapeType="1"/>
            </p:cNvCxnSpPr>
            <p:nvPr/>
          </p:nvCxnSpPr>
          <p:spPr bwMode="auto">
            <a:xfrm>
              <a:off x="1009816" y="0"/>
              <a:ext cx="419100" cy="685800"/>
            </a:xfrm>
            <a:prstGeom prst="straightConnector1">
              <a:avLst/>
            </a:prstGeom>
            <a:noFill/>
            <a:ln w="9525">
              <a:solidFill>
                <a:srgbClr val="000000"/>
              </a:solidFill>
              <a:round/>
              <a:tailEnd type="triangle" w="med" len="med"/>
            </a:ln>
          </p:spPr>
        </p:cxnSp>
        <p:sp>
          <p:nvSpPr>
            <p:cNvPr id="43" name="文本框 230"/>
            <p:cNvSpPr txBox="1">
              <a:spLocks noChangeArrowheads="1"/>
            </p:cNvSpPr>
            <p:nvPr/>
          </p:nvSpPr>
          <p:spPr bwMode="auto">
            <a:xfrm>
              <a:off x="0" y="79513"/>
              <a:ext cx="666750" cy="295275"/>
            </a:xfrm>
            <a:prstGeom prst="rect">
              <a:avLst/>
            </a:prstGeom>
            <a:solidFill>
              <a:srgbClr val="FFFFFF"/>
            </a:solidFill>
            <a:ln w="9525">
              <a:noFill/>
              <a:miter lim="800000"/>
            </a:ln>
          </p:spPr>
          <p:txBody>
            <a:bodyPr rot="0" vert="horz" wrap="square" lIns="91440" tIns="45720" rIns="91440" bIns="45720" anchor="t" anchorCtr="0" upright="1">
              <a:noAutofit/>
            </a:bodyPr>
            <a:p>
              <a:pPr algn="just">
                <a:spcAft>
                  <a:spcPts val="0"/>
                </a:spcAft>
              </a:pPr>
              <a:r>
                <a:rPr lang="zh-CN" sz="1050" kern="100">
                  <a:effectLst/>
                  <a:latin typeface="等线" panose="02010600030101010101" charset="-122"/>
                  <a:cs typeface="Times New Roman" panose="02020603050405020304"/>
                </a:rPr>
                <a:t>一般上</a:t>
              </a:r>
              <a:endParaRPr lang="zh-CN" sz="1050" kern="100">
                <a:effectLst/>
                <a:latin typeface="等线" panose="02010600030101010101" charset="-122"/>
                <a:cs typeface="Times New Roman" panose="02020603050405020304"/>
              </a:endParaRPr>
            </a:p>
          </p:txBody>
        </p:sp>
      </p:gr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第11章 数据评估</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11.5 交叉验证</a:t>
            </a:r>
            <a:endParaRPr lang="zh-CN" altLang="en-US" sz="2100" b="1" spc="225" dirty="0" smtClean="0">
              <a:solidFill>
                <a:prstClr val="white"/>
              </a:solidFill>
            </a:endParaRPr>
          </a:p>
        </p:txBody>
      </p:sp>
      <p:sp>
        <p:nvSpPr>
          <p:cNvPr id="2" name="TextBox 10"/>
          <p:cNvSpPr txBox="1"/>
          <p:nvPr/>
        </p:nvSpPr>
        <p:spPr>
          <a:xfrm>
            <a:off x="487680" y="1229995"/>
            <a:ext cx="7647940" cy="706755"/>
          </a:xfrm>
          <a:prstGeom prst="rect">
            <a:avLst/>
          </a:prstGeom>
          <a:noFill/>
        </p:spPr>
        <p:txBody>
          <a:bodyPr wrap="square" rtlCol="0">
            <a:spAutoFit/>
          </a:bodyPr>
          <a:p>
            <a:pPr indent="457200" algn="just"/>
            <a:r>
              <a:rPr lang="zh-CN" altLang="zh-CN" sz="2000" dirty="0">
                <a:solidFill>
                  <a:schemeClr val="tx1">
                    <a:lumMod val="75000"/>
                    <a:lumOff val="25000"/>
                  </a:schemeClr>
                </a:solidFill>
              </a:rPr>
              <a:t>它的基本思想就是将原始数据进行分组，一部分做为训练集来训练模型，另一部分做为测试集来评价模型。</a:t>
            </a:r>
            <a:endParaRPr lang="zh-CN" altLang="zh-CN" sz="2000" dirty="0">
              <a:solidFill>
                <a:schemeClr val="tx1">
                  <a:lumMod val="75000"/>
                  <a:lumOff val="25000"/>
                </a:schemeClr>
              </a:solidFill>
            </a:endParaRPr>
          </a:p>
        </p:txBody>
      </p:sp>
      <p:sp>
        <p:nvSpPr>
          <p:cNvPr id="12" name="文本框 11"/>
          <p:cNvSpPr txBox="1"/>
          <p:nvPr/>
        </p:nvSpPr>
        <p:spPr>
          <a:xfrm>
            <a:off x="594995" y="2310765"/>
            <a:ext cx="7296785" cy="3169285"/>
          </a:xfrm>
          <a:prstGeom prst="rect">
            <a:avLst/>
          </a:prstGeom>
          <a:noFill/>
        </p:spPr>
        <p:txBody>
          <a:bodyPr wrap="square" rtlCol="0">
            <a:spAutoFit/>
          </a:bodyPr>
          <a:p>
            <a:r>
              <a:rPr lang="en-US" altLang="zh-CN" sz="2000" dirty="0"/>
              <a:t>1</a:t>
            </a:r>
            <a:r>
              <a:rPr lang="zh-CN" altLang="en-US" sz="2000" dirty="0"/>
              <a:t>、</a:t>
            </a:r>
            <a:r>
              <a:rPr lang="zh-CN" altLang="en-US" sz="2000" dirty="0"/>
              <a:t>为什么用交叉验证法？</a:t>
            </a:r>
            <a:endParaRPr lang="zh-CN" altLang="en-US" sz="2000" dirty="0"/>
          </a:p>
          <a:p>
            <a:r>
              <a:rPr lang="zh-CN" altLang="en-US" sz="2000" dirty="0"/>
              <a:t>       （</a:t>
            </a:r>
            <a:r>
              <a:rPr lang="en-US" altLang="zh-CN" sz="2000" dirty="0"/>
              <a:t>1</a:t>
            </a:r>
            <a:r>
              <a:rPr lang="zh-CN" altLang="en-US" sz="2000" dirty="0"/>
              <a:t>）</a:t>
            </a:r>
            <a:r>
              <a:rPr lang="zh-CN" altLang="en-US" sz="2000" dirty="0"/>
              <a:t>交叉验证用于评估模型的预测性能，尤其是训练好的模型在新数据上的表现，可以在一定程度上减小过拟合。</a:t>
            </a:r>
            <a:endParaRPr lang="zh-CN" altLang="en-US" sz="2000" dirty="0"/>
          </a:p>
          <a:p>
            <a:r>
              <a:rPr lang="zh-CN" altLang="en-US" sz="2000" dirty="0"/>
              <a:t>       （</a:t>
            </a:r>
            <a:r>
              <a:rPr lang="en-US" altLang="zh-CN" sz="2000" dirty="0"/>
              <a:t>2</a:t>
            </a:r>
            <a:r>
              <a:rPr lang="zh-CN" altLang="en-US" sz="2000" dirty="0"/>
              <a:t>）</a:t>
            </a:r>
            <a:r>
              <a:rPr lang="zh-CN" altLang="en-US" sz="2000" dirty="0"/>
              <a:t>还可以从有限的数据中获取尽可能多的有效信息。</a:t>
            </a:r>
            <a:endParaRPr lang="zh-CN" altLang="en-US" sz="2000" dirty="0"/>
          </a:p>
          <a:p>
            <a:r>
              <a:rPr lang="zh-CN" altLang="en-US" sz="2000" dirty="0"/>
              <a:t>       （</a:t>
            </a:r>
            <a:r>
              <a:rPr lang="en-US" altLang="zh-CN" sz="2000" dirty="0"/>
              <a:t>3</a:t>
            </a:r>
            <a:r>
              <a:rPr lang="zh-CN" altLang="en-US" sz="2000" dirty="0"/>
              <a:t>）传统的留出法，</a:t>
            </a:r>
            <a:r>
              <a:rPr lang="zh-CN" altLang="en-US" sz="2000" dirty="0"/>
              <a:t>只做一次分割，它对训练集、验证集和测试集的样本数比例，还有分割后数据的分布是否和原始数据集的分布相同等因素比较敏感，不同的划分会得到不同的最优模型，而且分成三个集合后，用于训练的数据更少了。于是产生了k 折交叉验证（k-fold cross validation）。</a:t>
            </a:r>
            <a:endParaRPr lang="zh-CN" altLang="en-US" sz="2000" dirty="0"/>
          </a:p>
          <a:p>
            <a:endParaRPr lang="zh-CN" altLang="en-US" sz="2000" dirty="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第11章 数据评估</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11.5 交叉验证</a:t>
            </a:r>
            <a:endParaRPr lang="zh-CN" altLang="en-US" sz="2100" b="1" spc="225" dirty="0" smtClean="0">
              <a:solidFill>
                <a:prstClr val="white"/>
              </a:solidFill>
            </a:endParaRPr>
          </a:p>
        </p:txBody>
      </p:sp>
      <p:sp>
        <p:nvSpPr>
          <p:cNvPr id="3" name="TextBox 10"/>
          <p:cNvSpPr txBox="1"/>
          <p:nvPr/>
        </p:nvSpPr>
        <p:spPr>
          <a:xfrm>
            <a:off x="736600" y="1221105"/>
            <a:ext cx="7486015" cy="4092575"/>
          </a:xfrm>
          <a:prstGeom prst="rect">
            <a:avLst/>
          </a:prstGeom>
          <a:noFill/>
        </p:spPr>
        <p:txBody>
          <a:bodyPr wrap="square" rtlCol="0">
            <a:spAutoFit/>
          </a:bodyPr>
          <a:p>
            <a:pPr lvl="0" algn="l">
              <a:buClrTx/>
              <a:buSzTx/>
              <a:buFontTx/>
            </a:pPr>
            <a:r>
              <a:rPr lang="en-US" altLang="zh-CN" sz="2000" dirty="0">
                <a:sym typeface="+mn-ea"/>
              </a:rPr>
              <a:t>2</a:t>
            </a:r>
            <a:r>
              <a:rPr lang="zh-CN" altLang="en-US" sz="2000" dirty="0">
                <a:sym typeface="+mn-ea"/>
              </a:rPr>
              <a:t>、</a:t>
            </a:r>
            <a:r>
              <a:rPr lang="en-US" altLang="zh-CN" sz="2000" dirty="0">
                <a:sym typeface="+mn-ea"/>
              </a:rPr>
              <a:t>k 折交叉验证</a:t>
            </a:r>
            <a:r>
              <a:rPr lang="zh-CN" altLang="en-US" sz="2000" dirty="0">
                <a:sym typeface="+mn-ea"/>
              </a:rPr>
              <a:t>过程</a:t>
            </a:r>
            <a:endParaRPr lang="en-US" altLang="zh-CN" sz="2000" dirty="0">
              <a:sym typeface="+mn-ea"/>
            </a:endParaRPr>
          </a:p>
          <a:p>
            <a:pPr lvl="0" algn="l">
              <a:buClrTx/>
              <a:buSzTx/>
              <a:buFontTx/>
            </a:pPr>
            <a:r>
              <a:rPr lang="en-US" altLang="zh-CN" sz="2000" dirty="0">
                <a:sym typeface="+mn-ea"/>
              </a:rPr>
              <a:t>        </a:t>
            </a:r>
            <a:r>
              <a:rPr lang="en-US" altLang="zh-CN" sz="2000" dirty="0">
                <a:sym typeface="+mn-ea"/>
              </a:rPr>
              <a:t>通过对 k 个不同分组训练的结果进行平均来减少方差，因此模型的性能对数据的划分就不那么敏感。</a:t>
            </a:r>
            <a:endParaRPr lang="en-US" altLang="zh-CN" sz="2000" dirty="0">
              <a:sym typeface="+mn-ea"/>
            </a:endParaRPr>
          </a:p>
          <a:p>
            <a:pPr lvl="0" algn="l">
              <a:buClrTx/>
              <a:buSzTx/>
              <a:buFontTx/>
            </a:pPr>
            <a:endParaRPr lang="en-US" altLang="zh-CN" sz="2000" dirty="0">
              <a:sym typeface="+mn-ea"/>
            </a:endParaRPr>
          </a:p>
          <a:p>
            <a:pPr lvl="0" algn="l">
              <a:buClrTx/>
              <a:buSzTx/>
              <a:buFontTx/>
            </a:pPr>
            <a:r>
              <a:rPr lang="en-US" altLang="zh-CN" sz="2000" dirty="0">
                <a:sym typeface="+mn-ea"/>
              </a:rPr>
              <a:t>       </a:t>
            </a:r>
            <a:r>
              <a:rPr lang="en-US" altLang="zh-CN" sz="2000" dirty="0">
                <a:sym typeface="+mn-ea"/>
              </a:rPr>
              <a:t>第一步，不重复抽样将原始数据随机分为 k 份。</a:t>
            </a:r>
            <a:endParaRPr lang="en-US" altLang="zh-CN" sz="2000" dirty="0">
              <a:sym typeface="+mn-ea"/>
            </a:endParaRPr>
          </a:p>
          <a:p>
            <a:pPr lvl="0" algn="l">
              <a:buClrTx/>
              <a:buSzTx/>
              <a:buFontTx/>
            </a:pPr>
            <a:r>
              <a:rPr lang="en-US" altLang="zh-CN" sz="2000" dirty="0">
                <a:sym typeface="+mn-ea"/>
              </a:rPr>
              <a:t>       </a:t>
            </a:r>
            <a:r>
              <a:rPr lang="en-US" altLang="zh-CN" sz="2000" dirty="0">
                <a:sym typeface="+mn-ea"/>
              </a:rPr>
              <a:t>第二步，每一次挑选其中 1 份作为测试集，剩余 k-1 份作为训练集用于模型训练。</a:t>
            </a:r>
            <a:endParaRPr lang="en-US" altLang="zh-CN" sz="2000" dirty="0">
              <a:sym typeface="+mn-ea"/>
            </a:endParaRPr>
          </a:p>
          <a:p>
            <a:pPr lvl="0" algn="l">
              <a:buClrTx/>
              <a:buSzTx/>
              <a:buFontTx/>
            </a:pPr>
            <a:r>
              <a:rPr lang="en-US" altLang="zh-CN" sz="2000" dirty="0">
                <a:sym typeface="+mn-ea"/>
              </a:rPr>
              <a:t>       第三步，重复第二步 k 次，这样每个子集都有一次机会作为测试集，其余机会作为训练集。在每个训练集上训练后得到一个模型，用这个模型在相应的测试集上测试，计算并保存模型的评估指标</a:t>
            </a:r>
            <a:r>
              <a:rPr lang="zh-CN" altLang="en-US" sz="2000" dirty="0">
                <a:sym typeface="+mn-ea"/>
              </a:rPr>
              <a:t>。</a:t>
            </a:r>
            <a:endParaRPr lang="en-US" altLang="zh-CN" sz="2000" dirty="0">
              <a:sym typeface="+mn-ea"/>
            </a:endParaRPr>
          </a:p>
          <a:p>
            <a:pPr lvl="0" algn="l">
              <a:buClrTx/>
              <a:buSzTx/>
              <a:buFontTx/>
            </a:pPr>
            <a:r>
              <a:rPr lang="en-US" altLang="zh-CN" sz="2000" dirty="0">
                <a:sym typeface="+mn-ea"/>
              </a:rPr>
              <a:t>       </a:t>
            </a:r>
            <a:r>
              <a:rPr lang="en-US" altLang="zh-CN" sz="2000" dirty="0">
                <a:sym typeface="+mn-ea"/>
              </a:rPr>
              <a:t>第四步，计算 k 组测试结果的平均值作为模型精度的估计，并作为当前 k 折交叉验证下模型的性能指标。</a:t>
            </a:r>
            <a:endParaRPr lang="en-US" altLang="zh-CN" sz="2000" dirty="0">
              <a:sym typeface="+mn-ea"/>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第11章 数据评估</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11.5 交叉验证</a:t>
            </a:r>
            <a:endParaRPr lang="zh-CN" altLang="en-US" sz="2100" b="1" spc="225" dirty="0" smtClean="0">
              <a:solidFill>
                <a:prstClr val="white"/>
              </a:solidFill>
            </a:endParaRPr>
          </a:p>
        </p:txBody>
      </p:sp>
      <p:sp>
        <p:nvSpPr>
          <p:cNvPr id="11" name="TextBox 10"/>
          <p:cNvSpPr txBox="1"/>
          <p:nvPr/>
        </p:nvSpPr>
        <p:spPr>
          <a:xfrm>
            <a:off x="941705" y="1480820"/>
            <a:ext cx="7872095" cy="1630045"/>
          </a:xfrm>
          <a:prstGeom prst="rect">
            <a:avLst/>
          </a:prstGeom>
          <a:noFill/>
        </p:spPr>
        <p:txBody>
          <a:bodyPr wrap="square" rtlCol="0">
            <a:spAutoFit/>
          </a:bodyPr>
          <a:p>
            <a:pPr indent="457200" algn="just"/>
            <a:r>
              <a:rPr lang="en-US" altLang="zh-CN" sz="2000" dirty="0">
                <a:solidFill>
                  <a:schemeClr val="tx1">
                    <a:lumMod val="75000"/>
                    <a:lumOff val="25000"/>
                  </a:schemeClr>
                </a:solidFill>
              </a:rPr>
              <a:t>3</a:t>
            </a:r>
            <a:r>
              <a:rPr lang="zh-CN" altLang="en-US" sz="2000" dirty="0">
                <a:solidFill>
                  <a:schemeClr val="tx1">
                    <a:lumMod val="75000"/>
                    <a:lumOff val="25000"/>
                  </a:schemeClr>
                </a:solidFill>
              </a:rPr>
              <a:t>、注意事项</a:t>
            </a:r>
            <a:endParaRPr lang="zh-CN" altLang="en-US" sz="2000" dirty="0">
              <a:solidFill>
                <a:schemeClr val="tx1">
                  <a:lumMod val="75000"/>
                  <a:lumOff val="25000"/>
                </a:schemeClr>
              </a:solidFill>
            </a:endParaRPr>
          </a:p>
          <a:p>
            <a:pPr indent="457200" algn="just"/>
            <a:endParaRPr lang="zh-CN" altLang="zh-CN" sz="2000" dirty="0">
              <a:solidFill>
                <a:schemeClr val="tx1">
                  <a:lumMod val="75000"/>
                  <a:lumOff val="25000"/>
                </a:schemeClr>
              </a:solidFill>
            </a:endParaRPr>
          </a:p>
          <a:p>
            <a:pPr indent="457200" algn="just"/>
            <a:r>
              <a:rPr lang="zh-CN" altLang="zh-CN" sz="2000" dirty="0">
                <a:solidFill>
                  <a:schemeClr val="tx1">
                    <a:lumMod val="75000"/>
                    <a:lumOff val="25000"/>
                  </a:schemeClr>
                </a:solidFill>
              </a:rPr>
              <a:t>交叉验证一般只对期望预测误差Err有良好的估计。</a:t>
            </a:r>
            <a:endParaRPr lang="zh-CN" altLang="zh-CN" sz="2000" dirty="0">
              <a:solidFill>
                <a:schemeClr val="tx1">
                  <a:lumMod val="75000"/>
                  <a:lumOff val="25000"/>
                </a:schemeClr>
              </a:solidFill>
            </a:endParaRPr>
          </a:p>
          <a:p>
            <a:pPr indent="457200" algn="just"/>
            <a:r>
              <a:rPr lang="zh-CN" altLang="zh-CN" sz="2000" dirty="0">
                <a:solidFill>
                  <a:schemeClr val="tx1">
                    <a:lumMod val="75000"/>
                    <a:lumOff val="25000"/>
                  </a:schemeClr>
                </a:solidFill>
              </a:rPr>
              <a:t>当数据量足够，就划分出一个验证集；如果不够，则用K折交叉验证。</a:t>
            </a:r>
            <a:endParaRPr lang="zh-CN" altLang="zh-CN" sz="2000" dirty="0">
              <a:solidFill>
                <a:schemeClr val="tx1">
                  <a:lumMod val="75000"/>
                  <a:lumOff val="25000"/>
                </a:schemeClr>
              </a:solidFill>
            </a:endParaRPr>
          </a:p>
        </p:txBody>
      </p:sp>
      <p:grpSp>
        <p:nvGrpSpPr>
          <p:cNvPr id="2" name="组合 1"/>
          <p:cNvGrpSpPr/>
          <p:nvPr/>
        </p:nvGrpSpPr>
        <p:grpSpPr>
          <a:xfrm>
            <a:off x="880745" y="3412490"/>
            <a:ext cx="7714615" cy="2065655"/>
            <a:chOff x="3343" y="6410"/>
            <a:chExt cx="12149" cy="3253"/>
          </a:xfrm>
        </p:grpSpPr>
        <p:graphicFrame>
          <p:nvGraphicFramePr>
            <p:cNvPr id="6" name="对象 5"/>
            <p:cNvGraphicFramePr/>
            <p:nvPr/>
          </p:nvGraphicFramePr>
          <p:xfrm>
            <a:off x="5149" y="8297"/>
            <a:ext cx="10343" cy="1366"/>
          </p:xfrm>
          <a:graphic>
            <a:graphicData uri="http://schemas.openxmlformats.org/presentationml/2006/ole">
              <mc:AlternateContent xmlns:mc="http://schemas.openxmlformats.org/markup-compatibility/2006">
                <mc:Choice xmlns:v="urn:schemas-microsoft-com:vml" Requires="v">
                  <p:oleObj spid="_x0000_s9" name="" r:id="rId1" imgW="6562725" imgH="866775" progId="Paint.Picture">
                    <p:embed/>
                  </p:oleObj>
                </mc:Choice>
                <mc:Fallback>
                  <p:oleObj name="" r:id="rId1" imgW="6562725" imgH="866775" progId="Paint.Picture">
                    <p:embed/>
                    <p:pic>
                      <p:nvPicPr>
                        <p:cNvPr id="0" name="图片 6"/>
                        <p:cNvPicPr/>
                        <p:nvPr/>
                      </p:nvPicPr>
                      <p:blipFill>
                        <a:blip r:embed="rId2"/>
                        <a:stretch>
                          <a:fillRect/>
                        </a:stretch>
                      </p:blipFill>
                      <p:spPr>
                        <a:xfrm>
                          <a:off x="5149" y="8297"/>
                          <a:ext cx="10343" cy="1366"/>
                        </a:xfrm>
                        <a:prstGeom prst="rect">
                          <a:avLst/>
                        </a:prstGeom>
                      </p:spPr>
                    </p:pic>
                  </p:oleObj>
                </mc:Fallback>
              </mc:AlternateContent>
            </a:graphicData>
          </a:graphic>
        </p:graphicFrame>
        <p:graphicFrame>
          <p:nvGraphicFramePr>
            <p:cNvPr id="10" name="对象 9"/>
            <p:cNvGraphicFramePr/>
            <p:nvPr/>
          </p:nvGraphicFramePr>
          <p:xfrm>
            <a:off x="3458" y="6410"/>
            <a:ext cx="5179" cy="1501"/>
          </p:xfrm>
          <a:graphic>
            <a:graphicData uri="http://schemas.openxmlformats.org/presentationml/2006/ole">
              <mc:AlternateContent xmlns:mc="http://schemas.openxmlformats.org/markup-compatibility/2006">
                <mc:Choice xmlns:v="urn:schemas-microsoft-com:vml" Requires="v">
                  <p:oleObj spid="_x0000_s12" name="" r:id="rId3" imgW="3286125" imgH="952500" progId="Paint.Picture">
                    <p:embed/>
                  </p:oleObj>
                </mc:Choice>
                <mc:Fallback>
                  <p:oleObj name="" r:id="rId3" imgW="3286125" imgH="952500" progId="Paint.Picture">
                    <p:embed/>
                    <p:pic>
                      <p:nvPicPr>
                        <p:cNvPr id="0" name="图片 9"/>
                        <p:cNvPicPr/>
                        <p:nvPr/>
                      </p:nvPicPr>
                      <p:blipFill>
                        <a:blip r:embed="rId4"/>
                        <a:stretch>
                          <a:fillRect/>
                        </a:stretch>
                      </p:blipFill>
                      <p:spPr>
                        <a:xfrm>
                          <a:off x="3458" y="6410"/>
                          <a:ext cx="5179" cy="1501"/>
                        </a:xfrm>
                        <a:prstGeom prst="rect">
                          <a:avLst/>
                        </a:prstGeom>
                      </p:spPr>
                    </p:pic>
                  </p:oleObj>
                </mc:Fallback>
              </mc:AlternateContent>
            </a:graphicData>
          </a:graphic>
        </p:graphicFrame>
        <p:sp>
          <p:nvSpPr>
            <p:cNvPr id="13" name="文本框 12"/>
            <p:cNvSpPr txBox="1"/>
            <p:nvPr/>
          </p:nvSpPr>
          <p:spPr>
            <a:xfrm>
              <a:off x="9508" y="6732"/>
              <a:ext cx="2590" cy="628"/>
            </a:xfrm>
            <a:prstGeom prst="rect">
              <a:avLst/>
            </a:prstGeom>
            <a:noFill/>
          </p:spPr>
          <p:txBody>
            <a:bodyPr wrap="square" rtlCol="0">
              <a:spAutoFit/>
            </a:bodyPr>
            <a:p>
              <a:r>
                <a:rPr lang="zh-CN" altLang="en-US" sz="2000" dirty="0"/>
                <a:t>泛化误差</a:t>
              </a:r>
              <a:endParaRPr lang="zh-CN" altLang="en-US" sz="2000" dirty="0"/>
            </a:p>
          </p:txBody>
        </p:sp>
        <p:sp>
          <p:nvSpPr>
            <p:cNvPr id="14" name="文本框 13"/>
            <p:cNvSpPr txBox="1"/>
            <p:nvPr/>
          </p:nvSpPr>
          <p:spPr>
            <a:xfrm>
              <a:off x="3343" y="8617"/>
              <a:ext cx="2590" cy="628"/>
            </a:xfrm>
            <a:prstGeom prst="rect">
              <a:avLst/>
            </a:prstGeom>
            <a:noFill/>
          </p:spPr>
          <p:txBody>
            <a:bodyPr wrap="square" rtlCol="0">
              <a:spAutoFit/>
            </a:bodyPr>
            <a:p>
              <a:r>
                <a:rPr lang="zh-CN" altLang="en-US" sz="2000" dirty="0"/>
                <a:t>其中：</a:t>
              </a:r>
              <a:endParaRPr lang="zh-CN" altLang="en-US" sz="2000"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909035" y="1169836"/>
              <a:ext cx="1325948" cy="521970"/>
            </a:xfrm>
            <a:prstGeom prst="rect">
              <a:avLst/>
            </a:prstGeom>
            <a:noFill/>
          </p:spPr>
          <p:txBody>
            <a:bodyPr wrap="none" rtlCol="0">
              <a:spAutoFit/>
            </a:bodyPr>
            <a:lstStyle/>
            <a:p>
              <a:pPr algn="ctr"/>
              <a:r>
                <a:rPr lang="zh-CN" altLang="en-US" sz="2800" dirty="0" smtClean="0">
                  <a:solidFill>
                    <a:srgbClr val="FFC000"/>
                  </a:solidFill>
                </a:rPr>
                <a:t>第11章 数据评估</a:t>
              </a:r>
              <a:endParaRPr lang="zh-CN" altLang="en-US" sz="2800" dirty="0">
                <a:solidFill>
                  <a:srgbClr val="FFC000"/>
                </a:solidFill>
              </a:endParaRPr>
            </a:p>
          </p:txBody>
        </p:sp>
      </p:grpSp>
      <p:grpSp>
        <p:nvGrpSpPr>
          <p:cNvPr id="67" name="组合 66"/>
          <p:cNvGrpSpPr/>
          <p:nvPr/>
        </p:nvGrpSpPr>
        <p:grpSpPr>
          <a:xfrm>
            <a:off x="1760249" y="2920746"/>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978025" cy="414020"/>
            </a:xfrm>
            <a:prstGeom prst="rect">
              <a:avLst/>
            </a:prstGeom>
            <a:grpFill/>
          </p:spPr>
          <p:txBody>
            <a:bodyPr wrap="none">
              <a:spAutoFit/>
            </a:bodyPr>
            <a:lstStyle/>
            <a:p>
              <a:pPr algn="l">
                <a:buClrTx/>
                <a:buSzTx/>
                <a:buFontTx/>
              </a:pPr>
              <a:r>
                <a:rPr lang="en-US" altLang="zh-CN" sz="2100" spc="225" dirty="0" smtClean="0">
                  <a:solidFill>
                    <a:schemeClr val="tx1">
                      <a:lumMod val="75000"/>
                      <a:lumOff val="25000"/>
                    </a:schemeClr>
                  </a:solidFill>
                </a:rPr>
                <a:t>11.3　风险图</a:t>
              </a:r>
              <a:endParaRPr lang="zh-CN" altLang="en-US" sz="2100" spc="225" dirty="0" smtClean="0">
                <a:solidFill>
                  <a:schemeClr val="tx1">
                    <a:lumMod val="75000"/>
                    <a:lumOff val="25000"/>
                  </a:schemeClr>
                </a:solidFill>
              </a:endParaRPr>
            </a:p>
          </p:txBody>
        </p:sp>
      </p:grpSp>
      <p:grpSp>
        <p:nvGrpSpPr>
          <p:cNvPr id="68" name="组合 67"/>
          <p:cNvGrpSpPr/>
          <p:nvPr/>
        </p:nvGrpSpPr>
        <p:grpSpPr>
          <a:xfrm>
            <a:off x="1759614" y="2366306"/>
            <a:ext cx="5693410" cy="450850"/>
            <a:chOff x="1807265" y="2935089"/>
            <a:chExt cx="5693410" cy="450850"/>
          </a:xfrm>
          <a:solidFill>
            <a:srgbClr val="E6E6E6"/>
          </a:solidFill>
        </p:grpSpPr>
        <p:sp>
          <p:nvSpPr>
            <p:cNvPr id="49" name="圆角矩形 4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273300" cy="414020"/>
            </a:xfrm>
            <a:prstGeom prst="rect">
              <a:avLst/>
            </a:prstGeom>
            <a:grpFill/>
          </p:spPr>
          <p:txBody>
            <a:bodyPr wrap="none">
              <a:spAutoFit/>
            </a:bodyPr>
            <a:lstStyle/>
            <a:p>
              <a:pPr algn="l">
                <a:buClrTx/>
                <a:buSzTx/>
                <a:buFontTx/>
              </a:pPr>
              <a:r>
                <a:rPr lang="en-US" altLang="zh-CN" sz="2100" spc="225" dirty="0" smtClean="0">
                  <a:solidFill>
                    <a:schemeClr val="tx1">
                      <a:lumMod val="75000"/>
                      <a:lumOff val="25000"/>
                    </a:schemeClr>
                  </a:solidFill>
                </a:rPr>
                <a:t>11.2　混淆矩阵</a:t>
              </a:r>
              <a:endParaRPr lang="zh-CN" altLang="en-US" sz="2100" spc="225" dirty="0" smtClean="0">
                <a:solidFill>
                  <a:schemeClr val="tx1">
                    <a:lumMod val="75000"/>
                    <a:lumOff val="25000"/>
                  </a:schemeClr>
                </a:solidFill>
                <a:sym typeface="+mn-ea"/>
              </a:endParaRPr>
            </a:p>
          </p:txBody>
        </p:sp>
      </p:grpSp>
      <p:grpSp>
        <p:nvGrpSpPr>
          <p:cNvPr id="69" name="组合 68"/>
          <p:cNvGrpSpPr/>
          <p:nvPr/>
        </p:nvGrpSpPr>
        <p:grpSpPr>
          <a:xfrm>
            <a:off x="1725324" y="1822026"/>
            <a:ext cx="5693410" cy="450850"/>
            <a:chOff x="1807265" y="3400693"/>
            <a:chExt cx="5693410" cy="450850"/>
          </a:xfrm>
          <a:solidFill>
            <a:srgbClr val="3D89BC"/>
          </a:solidFill>
        </p:grpSpPr>
        <p:sp>
          <p:nvSpPr>
            <p:cNvPr id="51" name="圆角矩形 50"/>
            <p:cNvSpPr/>
            <p:nvPr/>
          </p:nvSpPr>
          <p:spPr>
            <a:xfrm>
              <a:off x="1807265" y="3400693"/>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4027805" cy="414020"/>
            </a:xfrm>
            <a:prstGeom prst="rect">
              <a:avLst/>
            </a:prstGeom>
            <a:grpFill/>
          </p:spPr>
          <p:txBody>
            <a:bodyPr wrap="none">
              <a:spAutoFit/>
            </a:bodyPr>
            <a:lstStyle/>
            <a:p>
              <a:pPr algn="l"/>
              <a:r>
                <a:rPr lang="en-US" altLang="zh-CN" sz="2100" spc="225" dirty="0" smtClean="0">
                  <a:solidFill>
                    <a:schemeClr val="bg1"/>
                  </a:solidFill>
                </a:rPr>
                <a:t>11.1　Rattle模型评估选项卡</a:t>
              </a:r>
              <a:endParaRPr lang="zh-CN" sz="2100" spc="225" dirty="0">
                <a:solidFill>
                  <a:schemeClr val="bg1"/>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15" name="组合 14"/>
          <p:cNvGrpSpPr/>
          <p:nvPr/>
        </p:nvGrpSpPr>
        <p:grpSpPr>
          <a:xfrm>
            <a:off x="1760249" y="3439456"/>
            <a:ext cx="5693410" cy="450850"/>
            <a:chOff x="1807265" y="2935089"/>
            <a:chExt cx="5693410" cy="450850"/>
          </a:xfrm>
          <a:solidFill>
            <a:srgbClr val="E6E6E6"/>
          </a:solidFill>
        </p:grpSpPr>
        <p:sp>
          <p:nvSpPr>
            <p:cNvPr id="16" name="圆角矩形 15"/>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17" name="矩形 16"/>
            <p:cNvSpPr/>
            <p:nvPr/>
          </p:nvSpPr>
          <p:spPr>
            <a:xfrm>
              <a:off x="1881814" y="2945869"/>
              <a:ext cx="236093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11.4　ROC曲线</a:t>
              </a:r>
              <a:endParaRPr lang="zh-CN" altLang="en-US" sz="2100" spc="225" dirty="0" smtClean="0">
                <a:solidFill>
                  <a:schemeClr val="tx1">
                    <a:lumMod val="75000"/>
                    <a:lumOff val="25000"/>
                  </a:schemeClr>
                </a:solidFill>
              </a:endParaRPr>
            </a:p>
          </p:txBody>
        </p:sp>
      </p:grpSp>
      <p:grpSp>
        <p:nvGrpSpPr>
          <p:cNvPr id="3" name="组合 2"/>
          <p:cNvGrpSpPr/>
          <p:nvPr/>
        </p:nvGrpSpPr>
        <p:grpSpPr>
          <a:xfrm>
            <a:off x="1760249" y="3983651"/>
            <a:ext cx="5693410" cy="450850"/>
            <a:chOff x="1807265" y="2935089"/>
            <a:chExt cx="5693410" cy="450850"/>
          </a:xfrm>
          <a:solidFill>
            <a:srgbClr val="E6E6E6"/>
          </a:solidFill>
        </p:grpSpPr>
        <p:sp>
          <p:nvSpPr>
            <p:cNvPr id="4" name="圆角矩形 3"/>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 name="矩形 4"/>
            <p:cNvSpPr/>
            <p:nvPr/>
          </p:nvSpPr>
          <p:spPr>
            <a:xfrm>
              <a:off x="1881814" y="2945869"/>
              <a:ext cx="208089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11.5 交叉验证</a:t>
              </a:r>
              <a:endParaRPr lang="zh-CN" altLang="en-US"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第11章 数据评估</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11.5 交叉验证</a:t>
            </a:r>
            <a:endParaRPr lang="zh-CN" altLang="en-US" sz="2100" b="1" spc="225" dirty="0" smtClean="0">
              <a:solidFill>
                <a:prstClr val="white"/>
              </a:solidFill>
            </a:endParaRPr>
          </a:p>
        </p:txBody>
      </p:sp>
      <p:sp>
        <p:nvSpPr>
          <p:cNvPr id="11" name="TextBox 10"/>
          <p:cNvSpPr txBox="1"/>
          <p:nvPr/>
        </p:nvSpPr>
        <p:spPr>
          <a:xfrm>
            <a:off x="918845" y="1012825"/>
            <a:ext cx="7583805" cy="1938020"/>
          </a:xfrm>
          <a:prstGeom prst="rect">
            <a:avLst/>
          </a:prstGeom>
          <a:noFill/>
        </p:spPr>
        <p:txBody>
          <a:bodyPr wrap="square" rtlCol="0">
            <a:spAutoFit/>
          </a:bodyPr>
          <a:p>
            <a:pPr indent="457200" algn="just"/>
            <a:r>
              <a:rPr lang="en-US" altLang="zh-CN" sz="2000" dirty="0">
                <a:solidFill>
                  <a:schemeClr val="tx1">
                    <a:lumMod val="75000"/>
                    <a:lumOff val="25000"/>
                  </a:schemeClr>
                </a:solidFill>
              </a:rPr>
              <a:t>4</a:t>
            </a:r>
            <a:r>
              <a:rPr lang="zh-CN" altLang="en-US" sz="2000" dirty="0">
                <a:solidFill>
                  <a:schemeClr val="tx1">
                    <a:lumMod val="75000"/>
                    <a:lumOff val="25000"/>
                  </a:schemeClr>
                </a:solidFill>
              </a:rPr>
              <a:t>、</a:t>
            </a:r>
            <a:r>
              <a:rPr lang="en-US" altLang="zh-CN" sz="2000" dirty="0">
                <a:solidFill>
                  <a:schemeClr val="tx1">
                    <a:lumMod val="75000"/>
                    <a:lumOff val="25000"/>
                  </a:schemeClr>
                </a:solidFill>
              </a:rPr>
              <a:t>10</a:t>
            </a:r>
            <a:r>
              <a:rPr lang="zh-CN" altLang="en-US" sz="2000" dirty="0">
                <a:solidFill>
                  <a:schemeClr val="tx1">
                    <a:lumMod val="75000"/>
                    <a:lumOff val="25000"/>
                  </a:schemeClr>
                </a:solidFill>
              </a:rPr>
              <a:t>倍交叉验证</a:t>
            </a:r>
            <a:endParaRPr lang="zh-CN" altLang="zh-CN" sz="2000" dirty="0">
              <a:solidFill>
                <a:schemeClr val="tx1">
                  <a:lumMod val="75000"/>
                  <a:lumOff val="25000"/>
                </a:schemeClr>
              </a:solidFill>
            </a:endParaRPr>
          </a:p>
          <a:p>
            <a:pPr indent="457200" algn="just"/>
            <a:r>
              <a:rPr lang="zh-CN" altLang="zh-CN" sz="2000" dirty="0">
                <a:solidFill>
                  <a:schemeClr val="tx1">
                    <a:lumMod val="75000"/>
                    <a:lumOff val="25000"/>
                  </a:schemeClr>
                </a:solidFill>
              </a:rPr>
              <a:t>给定一个数据集，随机分割</a:t>
            </a:r>
            <a:r>
              <a:rPr lang="en-US" altLang="zh-CN" sz="2000" dirty="0">
                <a:solidFill>
                  <a:schemeClr val="tx1">
                    <a:lumMod val="75000"/>
                    <a:lumOff val="25000"/>
                  </a:schemeClr>
                </a:solidFill>
              </a:rPr>
              <a:t>10</a:t>
            </a:r>
            <a:r>
              <a:rPr lang="zh-CN" altLang="zh-CN" sz="2000" dirty="0">
                <a:solidFill>
                  <a:schemeClr val="tx1">
                    <a:lumMod val="75000"/>
                    <a:lumOff val="25000"/>
                  </a:schemeClr>
                </a:solidFill>
              </a:rPr>
              <a:t>份，使用其中的</a:t>
            </a:r>
            <a:r>
              <a:rPr lang="en-US" altLang="zh-CN" sz="2000" dirty="0">
                <a:solidFill>
                  <a:schemeClr val="tx1">
                    <a:lumMod val="75000"/>
                    <a:lumOff val="25000"/>
                  </a:schemeClr>
                </a:solidFill>
              </a:rPr>
              <a:t>9</a:t>
            </a:r>
            <a:r>
              <a:rPr lang="zh-CN" altLang="zh-CN" sz="2000" dirty="0">
                <a:solidFill>
                  <a:schemeClr val="tx1">
                    <a:lumMod val="75000"/>
                    <a:lumOff val="25000"/>
                  </a:schemeClr>
                </a:solidFill>
              </a:rPr>
              <a:t>份来建模，用最后的那</a:t>
            </a:r>
            <a:r>
              <a:rPr lang="en-US" altLang="zh-CN" sz="2000" dirty="0">
                <a:solidFill>
                  <a:schemeClr val="tx1">
                    <a:lumMod val="75000"/>
                    <a:lumOff val="25000"/>
                  </a:schemeClr>
                </a:solidFill>
              </a:rPr>
              <a:t>1</a:t>
            </a:r>
            <a:r>
              <a:rPr lang="zh-CN" altLang="zh-CN" sz="2000" dirty="0">
                <a:solidFill>
                  <a:schemeClr val="tx1">
                    <a:lumMod val="75000"/>
                    <a:lumOff val="25000"/>
                  </a:schemeClr>
                </a:solidFill>
              </a:rPr>
              <a:t>份度量模型的性能，重复选择不同的</a:t>
            </a:r>
            <a:r>
              <a:rPr lang="en-US" altLang="zh-CN" sz="2000" dirty="0">
                <a:solidFill>
                  <a:schemeClr val="tx1">
                    <a:lumMod val="75000"/>
                    <a:lumOff val="25000"/>
                  </a:schemeClr>
                </a:solidFill>
              </a:rPr>
              <a:t>9</a:t>
            </a:r>
            <a:r>
              <a:rPr lang="zh-CN" altLang="zh-CN" sz="2000" dirty="0">
                <a:solidFill>
                  <a:schemeClr val="tx1">
                    <a:lumMod val="75000"/>
                    <a:lumOff val="25000"/>
                  </a:schemeClr>
                </a:solidFill>
              </a:rPr>
              <a:t>份构成训练集，余下的那</a:t>
            </a:r>
            <a:r>
              <a:rPr lang="en-US" altLang="zh-CN" sz="2000" dirty="0">
                <a:solidFill>
                  <a:schemeClr val="tx1">
                    <a:lumMod val="75000"/>
                    <a:lumOff val="25000"/>
                  </a:schemeClr>
                </a:solidFill>
              </a:rPr>
              <a:t>1</a:t>
            </a:r>
            <a:r>
              <a:rPr lang="zh-CN" altLang="zh-CN" sz="2000" dirty="0">
                <a:solidFill>
                  <a:schemeClr val="tx1">
                    <a:lumMod val="75000"/>
                    <a:lumOff val="25000"/>
                  </a:schemeClr>
                </a:solidFill>
              </a:rPr>
              <a:t>份用作测试，需要重复</a:t>
            </a:r>
            <a:r>
              <a:rPr lang="en-US" altLang="zh-CN" sz="2000" dirty="0">
                <a:solidFill>
                  <a:schemeClr val="tx1">
                    <a:lumMod val="75000"/>
                    <a:lumOff val="25000"/>
                  </a:schemeClr>
                </a:solidFill>
              </a:rPr>
              <a:t>10</a:t>
            </a:r>
            <a:r>
              <a:rPr lang="zh-CN" altLang="zh-CN" sz="2000" dirty="0">
                <a:solidFill>
                  <a:schemeClr val="tx1">
                    <a:lumMod val="75000"/>
                    <a:lumOff val="25000"/>
                  </a:schemeClr>
                </a:solidFill>
              </a:rPr>
              <a:t>次，</a:t>
            </a:r>
            <a:r>
              <a:rPr lang="en-US" altLang="zh-CN" sz="2000" dirty="0">
                <a:solidFill>
                  <a:schemeClr val="tx1">
                    <a:lumMod val="75000"/>
                    <a:lumOff val="25000"/>
                  </a:schemeClr>
                </a:solidFill>
              </a:rPr>
              <a:t>10</a:t>
            </a:r>
            <a:r>
              <a:rPr lang="zh-CN" altLang="zh-CN" sz="2000" dirty="0">
                <a:solidFill>
                  <a:schemeClr val="tx1">
                    <a:lumMod val="75000"/>
                    <a:lumOff val="25000"/>
                  </a:schemeClr>
                </a:solidFill>
              </a:rPr>
              <a:t>次测试的平均作为最后的模型性能度量。</a:t>
            </a:r>
            <a:endParaRPr lang="zh-CN" altLang="zh-CN" sz="2000" dirty="0">
              <a:solidFill>
                <a:schemeClr val="tx1">
                  <a:lumMod val="75000"/>
                  <a:lumOff val="25000"/>
                </a:schemeClr>
              </a:solidFill>
            </a:endParaRPr>
          </a:p>
          <a:p>
            <a:pPr indent="457200" algn="just"/>
            <a:endParaRPr lang="zh-CN" altLang="zh-CN" sz="2000" dirty="0" smtClean="0">
              <a:solidFill>
                <a:schemeClr val="tx1">
                  <a:lumMod val="75000"/>
                  <a:lumOff val="25000"/>
                </a:schemeClr>
              </a:solidFill>
            </a:endParaRPr>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54979" y="2770935"/>
            <a:ext cx="5648325"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231005" cy="414020"/>
          </a:xfrm>
          <a:prstGeom prst="rect">
            <a:avLst/>
          </a:prstGeom>
          <a:noFill/>
        </p:spPr>
        <p:txBody>
          <a:bodyPr wrap="square" rtlCol="0">
            <a:spAutoFit/>
          </a:bodyPr>
          <a:lstStyle/>
          <a:p>
            <a:r>
              <a:rPr lang="en-US" altLang="zh-CN" sz="2100" b="1" spc="225" dirty="0" smtClean="0">
                <a:solidFill>
                  <a:prstClr val="white"/>
                </a:solidFill>
              </a:rPr>
              <a:t>11.1　Rattle模型评估选项卡</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第11章 数据评估</a:t>
            </a:r>
            <a:endParaRPr lang="zh-CN" altLang="en-US" sz="1355" dirty="0">
              <a:solidFill>
                <a:prstClr val="white"/>
              </a:solidFill>
            </a:endParaRPr>
          </a:p>
        </p:txBody>
      </p:sp>
      <p:pic>
        <p:nvPicPr>
          <p:cNvPr id="23" name="图片 2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553085" y="1061085"/>
            <a:ext cx="8037830" cy="3230245"/>
          </a:xfrm>
          <a:prstGeom prst="rect">
            <a:avLst/>
          </a:prstGeom>
          <a:noFill/>
          <a:ln>
            <a:noFill/>
          </a:ln>
        </p:spPr>
      </p:pic>
      <p:sp>
        <p:nvSpPr>
          <p:cNvPr id="22" name="文本框 12"/>
          <p:cNvSpPr txBox="1"/>
          <p:nvPr/>
        </p:nvSpPr>
        <p:spPr>
          <a:xfrm>
            <a:off x="553085" y="4497705"/>
            <a:ext cx="8157845" cy="1198880"/>
          </a:xfrm>
          <a:prstGeom prst="rect">
            <a:avLst/>
          </a:prstGeom>
          <a:noFill/>
        </p:spPr>
        <p:txBody>
          <a:bodyPr wrap="square" rtlCol="0">
            <a:spAutoFit/>
          </a:bodyPr>
          <a:p>
            <a:pPr>
              <a:buClr>
                <a:schemeClr val="accent1"/>
              </a:buClr>
            </a:pPr>
            <a:r>
              <a:rPr lang="en-US" altLang="zh-CN" dirty="0" smtClean="0">
                <a:solidFill>
                  <a:schemeClr val="tx1">
                    <a:lumMod val="75000"/>
                    <a:lumOff val="25000"/>
                  </a:schemeClr>
                </a:solidFill>
              </a:rPr>
              <a:t>1</a:t>
            </a:r>
            <a:r>
              <a:rPr lang="zh-CN" altLang="en-US" dirty="0" smtClean="0">
                <a:solidFill>
                  <a:schemeClr val="tx1">
                    <a:lumMod val="75000"/>
                    <a:lumOff val="25000"/>
                  </a:schemeClr>
                </a:solidFill>
              </a:rPr>
              <a:t>、</a:t>
            </a:r>
            <a:r>
              <a:rPr altLang="zh-CN" dirty="0">
                <a:solidFill>
                  <a:schemeClr val="tx1">
                    <a:lumMod val="75000"/>
                    <a:lumOff val="25000"/>
                  </a:schemeClr>
                </a:solidFill>
                <a:sym typeface="+mn-ea"/>
              </a:rPr>
              <a:t>Type标签：</a:t>
            </a:r>
            <a:endParaRPr altLang="zh-CN" dirty="0">
              <a:solidFill>
                <a:schemeClr val="tx1">
                  <a:lumMod val="75000"/>
                  <a:lumOff val="25000"/>
                </a:schemeClr>
              </a:solidFill>
              <a:sym typeface="+mn-ea"/>
            </a:endParaRPr>
          </a:p>
          <a:p>
            <a:pPr>
              <a:buClr>
                <a:schemeClr val="accent1"/>
              </a:buClr>
            </a:pPr>
            <a:r>
              <a:rPr altLang="zh-CN" dirty="0">
                <a:solidFill>
                  <a:schemeClr val="tx1">
                    <a:lumMod val="75000"/>
                    <a:lumOff val="25000"/>
                  </a:schemeClr>
                </a:solidFill>
                <a:sym typeface="+mn-ea"/>
              </a:rPr>
              <a:t>        选择评估的指标，包括：混淆矩阵（Error Matrix）、风险图（Risk）、损失曲线（Cost Curve）、ROC曲线、准确度（Precision）、敏感</a:t>
            </a:r>
            <a:r>
              <a:rPr lang="zh-CN" dirty="0">
                <a:solidFill>
                  <a:schemeClr val="tx1">
                    <a:lumMod val="75000"/>
                    <a:lumOff val="25000"/>
                  </a:schemeClr>
                </a:solidFill>
                <a:sym typeface="+mn-ea"/>
              </a:rPr>
              <a:t>度</a:t>
            </a:r>
            <a:r>
              <a:rPr altLang="zh-CN" dirty="0">
                <a:solidFill>
                  <a:schemeClr val="tx1">
                    <a:lumMod val="75000"/>
                    <a:lumOff val="25000"/>
                  </a:schemeClr>
                </a:solidFill>
                <a:sym typeface="+mn-ea"/>
              </a:rPr>
              <a:t>（Sensitivity）与得分（Score）。</a:t>
            </a:r>
            <a:endParaRPr altLang="zh-CN" dirty="0">
              <a:solidFill>
                <a:schemeClr val="tx1">
                  <a:lumMod val="75000"/>
                  <a:lumOff val="25000"/>
                </a:schemeClr>
              </a:solidFill>
              <a:sym typeface="+mn-ea"/>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101465" cy="414020"/>
          </a:xfrm>
          <a:prstGeom prst="rect">
            <a:avLst/>
          </a:prstGeom>
          <a:noFill/>
        </p:spPr>
        <p:txBody>
          <a:bodyPr wrap="square" rtlCol="0">
            <a:spAutoFit/>
          </a:bodyPr>
          <a:lstStyle/>
          <a:p>
            <a:r>
              <a:rPr lang="en-US" altLang="zh-CN" sz="2100" b="1" spc="225" dirty="0" smtClean="0">
                <a:solidFill>
                  <a:prstClr val="white"/>
                </a:solidFill>
              </a:rPr>
              <a:t>11.1　Rattle模型评估选项卡</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第11章 数据评估</a:t>
            </a:r>
            <a:endParaRPr lang="zh-CN" altLang="en-US" sz="1355" dirty="0">
              <a:solidFill>
                <a:prstClr val="white"/>
              </a:solidFill>
            </a:endParaRPr>
          </a:p>
        </p:txBody>
      </p:sp>
      <p:sp>
        <p:nvSpPr>
          <p:cNvPr id="7" name="文本框 6"/>
          <p:cNvSpPr txBox="1"/>
          <p:nvPr/>
        </p:nvSpPr>
        <p:spPr>
          <a:xfrm>
            <a:off x="1010285" y="1694815"/>
            <a:ext cx="7468235" cy="3476625"/>
          </a:xfrm>
          <a:prstGeom prst="rect">
            <a:avLst/>
          </a:prstGeom>
          <a:noFill/>
        </p:spPr>
        <p:txBody>
          <a:bodyPr wrap="square" rtlCol="0">
            <a:spAutoFit/>
          </a:bodyPr>
          <a:p>
            <a:r>
              <a:rPr lang="en-US" altLang="zh-CN" sz="2000" dirty="0"/>
              <a:t>2</a:t>
            </a:r>
            <a:r>
              <a:rPr lang="zh-CN" altLang="en-US" sz="2000" dirty="0"/>
              <a:t>、</a:t>
            </a:r>
            <a:r>
              <a:rPr lang="zh-CN" altLang="en-US" sz="2000" dirty="0"/>
              <a:t>Model标签：</a:t>
            </a:r>
            <a:endParaRPr lang="zh-CN" altLang="en-US" sz="2000" dirty="0"/>
          </a:p>
          <a:p>
            <a:r>
              <a:rPr lang="zh-CN" altLang="en-US" sz="2000" dirty="0"/>
              <a:t>       选择已经完成训练的模型，一次可以评估多个模型。</a:t>
            </a:r>
            <a:endParaRPr lang="zh-CN" altLang="en-US" sz="2000" dirty="0"/>
          </a:p>
          <a:p>
            <a:r>
              <a:rPr lang="en-US" altLang="zh-CN" sz="2000" dirty="0"/>
              <a:t>3</a:t>
            </a:r>
            <a:r>
              <a:rPr lang="zh-CN" altLang="en-US" sz="2000" dirty="0"/>
              <a:t>、</a:t>
            </a:r>
            <a:r>
              <a:rPr lang="zh-CN" altLang="en-US" sz="2000" dirty="0"/>
              <a:t>Data标签：</a:t>
            </a:r>
            <a:endParaRPr lang="zh-CN" altLang="en-US" sz="2000" dirty="0"/>
          </a:p>
          <a:p>
            <a:r>
              <a:rPr lang="zh-CN" altLang="en-US" sz="2000" dirty="0"/>
              <a:t>       为了更好的评估模型，需要选择用于评估的数据集，包括训练集、测试集、验证集和全集。</a:t>
            </a:r>
            <a:endParaRPr lang="zh-CN" altLang="en-US" sz="2000" dirty="0"/>
          </a:p>
          <a:p>
            <a:r>
              <a:rPr lang="en-US" altLang="zh-CN" sz="2000" dirty="0"/>
              <a:t>4</a:t>
            </a:r>
            <a:r>
              <a:rPr lang="zh-CN" altLang="en-US" sz="2000" dirty="0"/>
              <a:t>、</a:t>
            </a:r>
            <a:r>
              <a:rPr lang="zh-CN" altLang="en-US" sz="2000" dirty="0"/>
              <a:t>Risk Variable标签：</a:t>
            </a:r>
            <a:endParaRPr lang="zh-CN" altLang="en-US" sz="2000" dirty="0"/>
          </a:p>
          <a:p>
            <a:r>
              <a:rPr lang="zh-CN" altLang="en-US" sz="2000" dirty="0"/>
              <a:t>        图11.1最后一行左边有一个Risk Variable标签用来衡量每个观察数据对目标变量的风险有多大。</a:t>
            </a:r>
            <a:endParaRPr lang="zh-CN" altLang="en-US" sz="2000" dirty="0"/>
          </a:p>
          <a:p>
            <a:r>
              <a:rPr lang="en-US" altLang="zh-CN" sz="2000" dirty="0"/>
              <a:t>5</a:t>
            </a:r>
            <a:r>
              <a:rPr lang="zh-CN" altLang="en-US" sz="2000" dirty="0"/>
              <a:t>、</a:t>
            </a:r>
            <a:r>
              <a:rPr lang="zh-CN" altLang="en-US" sz="2000" dirty="0"/>
              <a:t>Report标签：</a:t>
            </a:r>
            <a:endParaRPr lang="zh-CN" altLang="en-US" sz="2000" dirty="0"/>
          </a:p>
          <a:p>
            <a:r>
              <a:rPr lang="zh-CN" altLang="en-US" sz="2000" dirty="0"/>
              <a:t>        图11.1最后一行的右侧report标签只有在选择了Score类型时才生效。</a:t>
            </a:r>
            <a:endParaRPr lang="zh-CN" altLang="en-US" sz="2000"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909035" y="1169836"/>
              <a:ext cx="1325948" cy="521970"/>
            </a:xfrm>
            <a:prstGeom prst="rect">
              <a:avLst/>
            </a:prstGeom>
            <a:noFill/>
          </p:spPr>
          <p:txBody>
            <a:bodyPr wrap="none" rtlCol="0">
              <a:spAutoFit/>
            </a:bodyPr>
            <a:lstStyle/>
            <a:p>
              <a:pPr algn="ctr"/>
              <a:r>
                <a:rPr lang="zh-CN" altLang="en-US" sz="2800" dirty="0" smtClean="0">
                  <a:solidFill>
                    <a:srgbClr val="FFC000"/>
                  </a:solidFill>
                </a:rPr>
                <a:t>第11章 数据评估</a:t>
              </a:r>
              <a:endParaRPr lang="zh-CN" altLang="en-US" sz="2800" dirty="0">
                <a:solidFill>
                  <a:srgbClr val="FFC000"/>
                </a:solidFill>
              </a:endParaRPr>
            </a:p>
          </p:txBody>
        </p:sp>
      </p:grpSp>
      <p:grpSp>
        <p:nvGrpSpPr>
          <p:cNvPr id="67" name="组合 66"/>
          <p:cNvGrpSpPr/>
          <p:nvPr/>
        </p:nvGrpSpPr>
        <p:grpSpPr>
          <a:xfrm>
            <a:off x="1760249" y="2920746"/>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978025" cy="414020"/>
            </a:xfrm>
            <a:prstGeom prst="rect">
              <a:avLst/>
            </a:prstGeom>
            <a:grpFill/>
          </p:spPr>
          <p:txBody>
            <a:bodyPr wrap="none">
              <a:spAutoFit/>
            </a:bodyPr>
            <a:lstStyle/>
            <a:p>
              <a:pPr algn="l">
                <a:buClrTx/>
                <a:buSzTx/>
                <a:buFontTx/>
              </a:pPr>
              <a:r>
                <a:rPr lang="en-US" altLang="zh-CN" sz="2100" spc="225" dirty="0" smtClean="0">
                  <a:solidFill>
                    <a:schemeClr val="tx1">
                      <a:lumMod val="75000"/>
                      <a:lumOff val="25000"/>
                    </a:schemeClr>
                  </a:solidFill>
                </a:rPr>
                <a:t>11.3　风险图</a:t>
              </a:r>
              <a:endParaRPr lang="zh-CN" altLang="en-US" sz="2100" spc="225" dirty="0" smtClean="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15" name="组合 14"/>
          <p:cNvGrpSpPr/>
          <p:nvPr/>
        </p:nvGrpSpPr>
        <p:grpSpPr>
          <a:xfrm>
            <a:off x="1760249" y="3439456"/>
            <a:ext cx="5693410" cy="450850"/>
            <a:chOff x="1807265" y="2935089"/>
            <a:chExt cx="5693410" cy="450850"/>
          </a:xfrm>
          <a:solidFill>
            <a:srgbClr val="E6E6E6"/>
          </a:solidFill>
        </p:grpSpPr>
        <p:sp>
          <p:nvSpPr>
            <p:cNvPr id="16" name="圆角矩形 15"/>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17" name="矩形 16"/>
            <p:cNvSpPr/>
            <p:nvPr/>
          </p:nvSpPr>
          <p:spPr>
            <a:xfrm>
              <a:off x="1881814" y="2945869"/>
              <a:ext cx="236093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11.4　ROC曲线</a:t>
              </a:r>
              <a:endParaRPr lang="zh-CN" altLang="en-US" sz="2100" spc="225" dirty="0" smtClean="0">
                <a:solidFill>
                  <a:schemeClr val="tx1">
                    <a:lumMod val="75000"/>
                    <a:lumOff val="25000"/>
                  </a:schemeClr>
                </a:solidFill>
              </a:endParaRPr>
            </a:p>
          </p:txBody>
        </p:sp>
      </p:grpSp>
      <p:grpSp>
        <p:nvGrpSpPr>
          <p:cNvPr id="3" name="组合 2"/>
          <p:cNvGrpSpPr/>
          <p:nvPr/>
        </p:nvGrpSpPr>
        <p:grpSpPr>
          <a:xfrm>
            <a:off x="1760249" y="3983651"/>
            <a:ext cx="5693410" cy="450850"/>
            <a:chOff x="1807265" y="2935089"/>
            <a:chExt cx="5693410" cy="450850"/>
          </a:xfrm>
          <a:solidFill>
            <a:srgbClr val="E6E6E6"/>
          </a:solidFill>
        </p:grpSpPr>
        <p:sp>
          <p:nvSpPr>
            <p:cNvPr id="4" name="圆角矩形 3"/>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 name="矩形 4"/>
            <p:cNvSpPr/>
            <p:nvPr/>
          </p:nvSpPr>
          <p:spPr>
            <a:xfrm>
              <a:off x="1881814" y="2945869"/>
              <a:ext cx="208089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11.5 交叉验证</a:t>
              </a:r>
              <a:endParaRPr lang="zh-CN" altLang="en-US" sz="2100" spc="225" dirty="0" smtClean="0">
                <a:solidFill>
                  <a:schemeClr val="tx1">
                    <a:lumMod val="75000"/>
                    <a:lumOff val="25000"/>
                  </a:schemeClr>
                </a:solidFill>
              </a:endParaRPr>
            </a:p>
          </p:txBody>
        </p:sp>
      </p:grpSp>
      <p:grpSp>
        <p:nvGrpSpPr>
          <p:cNvPr id="2" name="组合 1"/>
          <p:cNvGrpSpPr/>
          <p:nvPr/>
        </p:nvGrpSpPr>
        <p:grpSpPr>
          <a:xfrm>
            <a:off x="1750089" y="2361861"/>
            <a:ext cx="5693410" cy="450850"/>
            <a:chOff x="1807265" y="2935089"/>
            <a:chExt cx="5693410" cy="450850"/>
          </a:xfrm>
          <a:solidFill>
            <a:srgbClr val="3D89BC"/>
          </a:solidFill>
        </p:grpSpPr>
        <p:sp>
          <p:nvSpPr>
            <p:cNvPr id="27" name="圆角矩形 26"/>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8" name="矩形 27"/>
            <p:cNvSpPr/>
            <p:nvPr/>
          </p:nvSpPr>
          <p:spPr>
            <a:xfrm>
              <a:off x="1881814" y="2945869"/>
              <a:ext cx="2273300" cy="414020"/>
            </a:xfrm>
            <a:prstGeom prst="rect">
              <a:avLst/>
            </a:prstGeom>
            <a:grpFill/>
          </p:spPr>
          <p:txBody>
            <a:bodyPr wrap="none">
              <a:spAutoFit/>
            </a:bodyPr>
            <a:p>
              <a:pPr algn="l"/>
              <a:r>
                <a:rPr lang="en-US" altLang="zh-CN" sz="2100" spc="225" dirty="0" smtClean="0">
                  <a:solidFill>
                    <a:schemeClr val="bg1"/>
                  </a:solidFill>
                </a:rPr>
                <a:t>11.2　混淆矩阵</a:t>
              </a:r>
              <a:endParaRPr lang="zh-CN" altLang="en-US" sz="2100" spc="225" dirty="0" smtClean="0">
                <a:solidFill>
                  <a:schemeClr val="bg1"/>
                </a:solidFill>
                <a:sym typeface="+mn-ea"/>
              </a:endParaRPr>
            </a:p>
          </p:txBody>
        </p:sp>
      </p:grpSp>
      <p:grpSp>
        <p:nvGrpSpPr>
          <p:cNvPr id="29" name="组合 28"/>
          <p:cNvGrpSpPr/>
          <p:nvPr/>
        </p:nvGrpSpPr>
        <p:grpSpPr>
          <a:xfrm>
            <a:off x="1759614" y="1838706"/>
            <a:ext cx="5693399" cy="414020"/>
            <a:chOff x="1807265" y="2462595"/>
            <a:chExt cx="5693399" cy="414020"/>
          </a:xfrm>
          <a:solidFill>
            <a:srgbClr val="E6E6E6"/>
          </a:solidFill>
        </p:grpSpPr>
        <p:sp>
          <p:nvSpPr>
            <p:cNvPr id="30" name="圆角矩形 29"/>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31" name="矩形 30"/>
            <p:cNvSpPr/>
            <p:nvPr/>
          </p:nvSpPr>
          <p:spPr>
            <a:xfrm>
              <a:off x="1883286" y="2462595"/>
              <a:ext cx="402780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11.1　Rattle模型评估选项卡</a:t>
              </a:r>
              <a:endParaRPr lang="en-US" altLang="zh-CN"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混淆矩阵</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第11章 数据评估</a:t>
            </a:r>
            <a:endParaRPr lang="zh-CN" altLang="en-US" sz="1355" dirty="0">
              <a:solidFill>
                <a:prstClr val="white"/>
              </a:solidFill>
            </a:endParaRPr>
          </a:p>
        </p:txBody>
      </p:sp>
      <p:graphicFrame>
        <p:nvGraphicFramePr>
          <p:cNvPr id="2" name="表格 1"/>
          <p:cNvGraphicFramePr>
            <a:graphicFrameLocks noGrp="1"/>
          </p:cNvGraphicFramePr>
          <p:nvPr>
            <p:custDataLst>
              <p:tags r:id="rId1"/>
            </p:custDataLst>
          </p:nvPr>
        </p:nvGraphicFramePr>
        <p:xfrm>
          <a:off x="246308" y="1483311"/>
          <a:ext cx="8623935" cy="2724150"/>
        </p:xfrm>
        <a:graphic>
          <a:graphicData uri="http://schemas.openxmlformats.org/drawingml/2006/table">
            <a:tbl>
              <a:tblPr firstRow="1" firstCol="1" bandRow="1">
                <a:tableStyleId>{5C22544A-7EE6-4342-B048-85BDC9FD1C3A}</a:tableStyleId>
              </a:tblPr>
              <a:tblGrid>
                <a:gridCol w="888155"/>
                <a:gridCol w="2342515"/>
                <a:gridCol w="2574925"/>
                <a:gridCol w="2818130"/>
              </a:tblGrid>
              <a:tr h="981075">
                <a:tc>
                  <a:txBody>
                    <a:bodyPr/>
                    <a:p>
                      <a:pPr algn="ctr">
                        <a:spcBef>
                          <a:spcPts val="375"/>
                        </a:spcBef>
                        <a:spcAft>
                          <a:spcPts val="375"/>
                        </a:spcAft>
                      </a:pPr>
                      <a:endParaRPr lang="zh-CN" sz="1800" kern="100" dirty="0">
                        <a:effectLst/>
                      </a:endParaRPr>
                    </a:p>
                    <a:p>
                      <a:pPr algn="just">
                        <a:spcAft>
                          <a:spcPts val="0"/>
                        </a:spcAft>
                      </a:pPr>
                      <a:endParaRPr lang="zh-CN" sz="1800" kern="100" dirty="0">
                        <a:effectLst/>
                      </a:endParaRPr>
                    </a:p>
                    <a:p>
                      <a:r>
                        <a:rPr lang="zh-CN" sz="1800" kern="0" dirty="0">
                          <a:effectLst/>
                        </a:rPr>
                        <a:t>　</a:t>
                      </a:r>
                      <a:r>
                        <a:rPr lang="en-US" sz="1800" kern="0" dirty="0">
                          <a:effectLst/>
                        </a:rPr>
                        <a:t> </a:t>
                      </a:r>
                      <a:r>
                        <a:rPr lang="zh-CN" sz="1800" dirty="0">
                          <a:effectLst/>
                        </a:rPr>
                        <a:t> </a:t>
                      </a:r>
                      <a:endParaRPr lang="zh-CN" sz="1800" dirty="0">
                        <a:effectLst/>
                        <a:latin typeface="Times New Roman" panose="02020603050405020304"/>
                      </a:endParaRPr>
                    </a:p>
                  </a:txBody>
                  <a:tcPr marL="88900" marR="88900" marT="9525" marB="9525" anchor="ctr"/>
                </a:tc>
                <a:tc>
                  <a:txBody>
                    <a:bodyPr/>
                    <a:p>
                      <a:pPr algn="ctr">
                        <a:spcBef>
                          <a:spcPts val="375"/>
                        </a:spcBef>
                        <a:spcAft>
                          <a:spcPts val="375"/>
                        </a:spcAft>
                      </a:pPr>
                      <a:r>
                        <a:rPr lang="zh-CN" altLang="en-US" sz="1800" kern="0" dirty="0" smtClean="0">
                          <a:effectLst/>
                        </a:rPr>
                        <a:t>预测</a:t>
                      </a:r>
                      <a:r>
                        <a:rPr lang="zh-CN" sz="1800" kern="0" dirty="0" smtClean="0">
                          <a:effectLst/>
                        </a:rPr>
                        <a:t>正</a:t>
                      </a:r>
                      <a:r>
                        <a:rPr lang="zh-CN" sz="1800" kern="0" dirty="0">
                          <a:effectLst/>
                        </a:rPr>
                        <a:t>例</a:t>
                      </a:r>
                      <a:endParaRPr lang="zh-CN" sz="1800" kern="0" dirty="0">
                        <a:effectLst/>
                        <a:latin typeface="等线" panose="02010600030101010101" charset="-122"/>
                        <a:cs typeface="Times New Roman" panose="02020603050405020304"/>
                      </a:endParaRPr>
                    </a:p>
                  </a:txBody>
                  <a:tcPr marL="88900" marR="88900" marT="9525" marB="9525" anchor="ctr"/>
                </a:tc>
                <a:tc>
                  <a:txBody>
                    <a:bodyPr/>
                    <a:p>
                      <a:pPr algn="ctr">
                        <a:spcBef>
                          <a:spcPts val="375"/>
                        </a:spcBef>
                        <a:spcAft>
                          <a:spcPts val="375"/>
                        </a:spcAft>
                      </a:pPr>
                      <a:r>
                        <a:rPr lang="zh-CN" altLang="en-US" sz="1800" kern="0" dirty="0" smtClean="0">
                          <a:effectLst/>
                        </a:rPr>
                        <a:t>预测</a:t>
                      </a:r>
                      <a:r>
                        <a:rPr lang="zh-CN" sz="1800" kern="0" dirty="0" smtClean="0">
                          <a:effectLst/>
                        </a:rPr>
                        <a:t>反例</a:t>
                      </a:r>
                      <a:endParaRPr lang="zh-CN" sz="1800" kern="0" dirty="0" smtClean="0">
                        <a:effectLst/>
                        <a:latin typeface="等线" panose="02010600030101010101" charset="-122"/>
                        <a:cs typeface="Times New Roman" panose="02020603050405020304"/>
                      </a:endParaRPr>
                    </a:p>
                  </a:txBody>
                  <a:tcPr marL="88900" marR="88900" marT="9525" marB="9525" anchor="ctr"/>
                </a:tc>
                <a:tc>
                  <a:txBody>
                    <a:bodyPr/>
                    <a:p>
                      <a:pPr algn="l">
                        <a:spcBef>
                          <a:spcPts val="375"/>
                        </a:spcBef>
                        <a:spcAft>
                          <a:spcPts val="375"/>
                        </a:spcAft>
                      </a:pPr>
                      <a:r>
                        <a:rPr lang="zh-CN" sz="1800" kern="0">
                          <a:effectLst/>
                        </a:rPr>
                        <a:t>合计</a:t>
                      </a:r>
                      <a:endParaRPr lang="zh-CN" sz="1800" kern="0">
                        <a:effectLst/>
                        <a:latin typeface="等线" panose="02010600030101010101" charset="-122"/>
                        <a:cs typeface="Times New Roman" panose="02020603050405020304"/>
                      </a:endParaRPr>
                    </a:p>
                  </a:txBody>
                  <a:tcPr marL="88900" marR="88900" marT="9525" marB="9525" anchor="ctr"/>
                </a:tc>
              </a:tr>
              <a:tr h="581082">
                <a:tc>
                  <a:txBody>
                    <a:bodyPr/>
                    <a:p>
                      <a:pPr algn="ctr">
                        <a:spcBef>
                          <a:spcPts val="375"/>
                        </a:spcBef>
                        <a:spcAft>
                          <a:spcPts val="375"/>
                        </a:spcAft>
                      </a:pPr>
                      <a:r>
                        <a:rPr lang="zh-CN" altLang="en-US" sz="1800" kern="0" dirty="0" smtClean="0">
                          <a:effectLst/>
                        </a:rPr>
                        <a:t>实际</a:t>
                      </a:r>
                      <a:r>
                        <a:rPr lang="zh-CN" sz="1800" kern="0" dirty="0" smtClean="0">
                          <a:effectLst/>
                        </a:rPr>
                        <a:t>正</a:t>
                      </a:r>
                      <a:r>
                        <a:rPr lang="zh-CN" sz="1800" kern="0" dirty="0">
                          <a:effectLst/>
                        </a:rPr>
                        <a:t>例</a:t>
                      </a:r>
                      <a:endParaRPr lang="zh-CN" sz="1800" kern="0" dirty="0">
                        <a:effectLst/>
                        <a:latin typeface="等线" panose="02010600030101010101" charset="-122"/>
                        <a:cs typeface="Times New Roman" panose="02020603050405020304"/>
                      </a:endParaRPr>
                    </a:p>
                  </a:txBody>
                  <a:tcPr marL="88900" marR="88900" marT="9525" marB="9525" anchor="ctr"/>
                </a:tc>
                <a:tc>
                  <a:txBody>
                    <a:bodyPr/>
                    <a:p>
                      <a:pPr algn="l">
                        <a:spcBef>
                          <a:spcPts val="375"/>
                        </a:spcBef>
                        <a:spcAft>
                          <a:spcPts val="375"/>
                        </a:spcAft>
                      </a:pPr>
                      <a:r>
                        <a:rPr lang="zh-CN" sz="1800" kern="0">
                          <a:solidFill>
                            <a:schemeClr val="tx1">
                              <a:lumMod val="75000"/>
                              <a:lumOff val="25000"/>
                            </a:schemeClr>
                          </a:solidFill>
                          <a:effectLst/>
                        </a:rPr>
                        <a:t>真阳（</a:t>
                      </a:r>
                      <a:r>
                        <a:rPr lang="en-US" sz="1800" kern="0">
                          <a:solidFill>
                            <a:schemeClr val="tx1">
                              <a:lumMod val="75000"/>
                              <a:lumOff val="25000"/>
                            </a:schemeClr>
                          </a:solidFill>
                          <a:effectLst/>
                        </a:rPr>
                        <a:t>TP</a:t>
                      </a:r>
                      <a:r>
                        <a:rPr lang="zh-CN" sz="1800" kern="0">
                          <a:solidFill>
                            <a:schemeClr val="tx1">
                              <a:lumMod val="75000"/>
                              <a:lumOff val="25000"/>
                            </a:schemeClr>
                          </a:solidFill>
                          <a:effectLst/>
                        </a:rPr>
                        <a:t>）</a:t>
                      </a:r>
                      <a:endParaRPr lang="zh-CN" sz="1800" kern="0">
                        <a:solidFill>
                          <a:schemeClr val="tx1">
                            <a:lumMod val="75000"/>
                            <a:lumOff val="25000"/>
                          </a:schemeClr>
                        </a:solidFill>
                        <a:effectLst/>
                        <a:latin typeface="等线" panose="02010600030101010101" charset="-122"/>
                        <a:cs typeface="Times New Roman" panose="02020603050405020304"/>
                      </a:endParaRPr>
                    </a:p>
                  </a:txBody>
                  <a:tcPr marL="88900" marR="88900" marT="9525" marB="9525" anchor="ctr"/>
                </a:tc>
                <a:tc>
                  <a:txBody>
                    <a:bodyPr/>
                    <a:p>
                      <a:pPr algn="l">
                        <a:spcBef>
                          <a:spcPts val="375"/>
                        </a:spcBef>
                        <a:spcAft>
                          <a:spcPts val="375"/>
                        </a:spcAft>
                      </a:pPr>
                      <a:r>
                        <a:rPr lang="zh-CN" sz="1800" kern="0">
                          <a:solidFill>
                            <a:schemeClr val="tx1">
                              <a:lumMod val="75000"/>
                              <a:lumOff val="25000"/>
                            </a:schemeClr>
                          </a:solidFill>
                          <a:effectLst/>
                        </a:rPr>
                        <a:t>假阴（</a:t>
                      </a:r>
                      <a:r>
                        <a:rPr lang="en-US" sz="1800" kern="0">
                          <a:solidFill>
                            <a:schemeClr val="tx1">
                              <a:lumMod val="75000"/>
                              <a:lumOff val="25000"/>
                            </a:schemeClr>
                          </a:solidFill>
                          <a:effectLst/>
                        </a:rPr>
                        <a:t>FN</a:t>
                      </a:r>
                      <a:r>
                        <a:rPr lang="zh-CN" sz="1800" kern="0">
                          <a:solidFill>
                            <a:schemeClr val="tx1">
                              <a:lumMod val="75000"/>
                              <a:lumOff val="25000"/>
                            </a:schemeClr>
                          </a:solidFill>
                          <a:effectLst/>
                        </a:rPr>
                        <a:t>）</a:t>
                      </a:r>
                      <a:endParaRPr lang="zh-CN" sz="1800" kern="0">
                        <a:solidFill>
                          <a:schemeClr val="tx1">
                            <a:lumMod val="75000"/>
                            <a:lumOff val="25000"/>
                          </a:schemeClr>
                        </a:solidFill>
                        <a:effectLst/>
                        <a:latin typeface="等线" panose="02010600030101010101" charset="-122"/>
                        <a:cs typeface="Times New Roman" panose="02020603050405020304"/>
                      </a:endParaRPr>
                    </a:p>
                  </a:txBody>
                  <a:tcPr marL="88900" marR="88900" marT="9525" marB="9525" anchor="ctr"/>
                </a:tc>
                <a:tc>
                  <a:txBody>
                    <a:bodyPr/>
                    <a:p>
                      <a:pPr algn="l">
                        <a:spcBef>
                          <a:spcPts val="375"/>
                        </a:spcBef>
                        <a:spcAft>
                          <a:spcPts val="375"/>
                        </a:spcAft>
                      </a:pPr>
                      <a:r>
                        <a:rPr lang="zh-CN" sz="1800" kern="0">
                          <a:solidFill>
                            <a:schemeClr val="tx1">
                              <a:lumMod val="75000"/>
                              <a:lumOff val="25000"/>
                            </a:schemeClr>
                          </a:solidFill>
                          <a:effectLst/>
                        </a:rPr>
                        <a:t>实际正例数</a:t>
                      </a:r>
                      <a:r>
                        <a:rPr lang="en-US" sz="1800" kern="0">
                          <a:solidFill>
                            <a:schemeClr val="tx1">
                              <a:lumMod val="75000"/>
                              <a:lumOff val="25000"/>
                            </a:schemeClr>
                          </a:solidFill>
                          <a:effectLst/>
                        </a:rPr>
                        <a:t>(TP+FN)</a:t>
                      </a:r>
                      <a:endParaRPr lang="en-US" sz="1800" kern="0">
                        <a:solidFill>
                          <a:schemeClr val="tx1">
                            <a:lumMod val="75000"/>
                            <a:lumOff val="25000"/>
                          </a:schemeClr>
                        </a:solidFill>
                        <a:effectLst/>
                        <a:latin typeface="等线" panose="02010600030101010101" charset="-122"/>
                        <a:cs typeface="Times New Roman" panose="02020603050405020304"/>
                      </a:endParaRPr>
                    </a:p>
                  </a:txBody>
                  <a:tcPr marL="88900" marR="88900" marT="9525" marB="9525" anchor="ctr"/>
                </a:tc>
              </a:tr>
              <a:tr h="581082">
                <a:tc>
                  <a:txBody>
                    <a:bodyPr/>
                    <a:p>
                      <a:pPr algn="ctr">
                        <a:spcBef>
                          <a:spcPts val="375"/>
                        </a:spcBef>
                        <a:spcAft>
                          <a:spcPts val="375"/>
                        </a:spcAft>
                      </a:pPr>
                      <a:r>
                        <a:rPr lang="zh-CN" altLang="en-US" sz="1800" kern="0" dirty="0" smtClean="0">
                          <a:effectLst/>
                        </a:rPr>
                        <a:t>实际</a:t>
                      </a:r>
                      <a:r>
                        <a:rPr lang="zh-CN" sz="1800" kern="0" dirty="0" smtClean="0">
                          <a:effectLst/>
                        </a:rPr>
                        <a:t>反例</a:t>
                      </a:r>
                      <a:endParaRPr lang="zh-CN" sz="1800" kern="0" dirty="0" smtClean="0">
                        <a:effectLst/>
                        <a:latin typeface="等线" panose="02010600030101010101" charset="-122"/>
                        <a:cs typeface="Times New Roman" panose="02020603050405020304"/>
                      </a:endParaRPr>
                    </a:p>
                  </a:txBody>
                  <a:tcPr marL="88900" marR="88900" marT="9525" marB="9525" anchor="ctr"/>
                </a:tc>
                <a:tc>
                  <a:txBody>
                    <a:bodyPr/>
                    <a:p>
                      <a:pPr algn="l">
                        <a:spcBef>
                          <a:spcPts val="375"/>
                        </a:spcBef>
                        <a:spcAft>
                          <a:spcPts val="375"/>
                        </a:spcAft>
                      </a:pPr>
                      <a:r>
                        <a:rPr lang="zh-CN" sz="1800" kern="0">
                          <a:solidFill>
                            <a:schemeClr val="tx1">
                              <a:lumMod val="75000"/>
                              <a:lumOff val="25000"/>
                            </a:schemeClr>
                          </a:solidFill>
                          <a:effectLst/>
                        </a:rPr>
                        <a:t>假阳（</a:t>
                      </a:r>
                      <a:r>
                        <a:rPr lang="en-US" sz="1800" kern="0">
                          <a:solidFill>
                            <a:schemeClr val="tx1">
                              <a:lumMod val="75000"/>
                              <a:lumOff val="25000"/>
                            </a:schemeClr>
                          </a:solidFill>
                          <a:effectLst/>
                        </a:rPr>
                        <a:t>FP)</a:t>
                      </a:r>
                      <a:endParaRPr lang="en-US" sz="1800" kern="0">
                        <a:solidFill>
                          <a:schemeClr val="tx1">
                            <a:lumMod val="75000"/>
                            <a:lumOff val="25000"/>
                          </a:schemeClr>
                        </a:solidFill>
                        <a:effectLst/>
                        <a:latin typeface="等线" panose="02010600030101010101" charset="-122"/>
                        <a:cs typeface="Times New Roman" panose="02020603050405020304"/>
                      </a:endParaRPr>
                    </a:p>
                  </a:txBody>
                  <a:tcPr marL="88900" marR="88900" marT="9525" marB="9525" anchor="ctr"/>
                </a:tc>
                <a:tc>
                  <a:txBody>
                    <a:bodyPr/>
                    <a:p>
                      <a:pPr algn="l">
                        <a:spcBef>
                          <a:spcPts val="375"/>
                        </a:spcBef>
                        <a:spcAft>
                          <a:spcPts val="375"/>
                        </a:spcAft>
                      </a:pPr>
                      <a:r>
                        <a:rPr lang="zh-CN" sz="1800" kern="0">
                          <a:solidFill>
                            <a:schemeClr val="tx1">
                              <a:lumMod val="75000"/>
                              <a:lumOff val="25000"/>
                            </a:schemeClr>
                          </a:solidFill>
                          <a:effectLst/>
                        </a:rPr>
                        <a:t>真阴</a:t>
                      </a:r>
                      <a:r>
                        <a:rPr lang="en-US" sz="1800" kern="0">
                          <a:solidFill>
                            <a:schemeClr val="tx1">
                              <a:lumMod val="75000"/>
                              <a:lumOff val="25000"/>
                            </a:schemeClr>
                          </a:solidFill>
                          <a:effectLst/>
                        </a:rPr>
                        <a:t>(TN)</a:t>
                      </a:r>
                      <a:endParaRPr lang="en-US" sz="1800" kern="0">
                        <a:solidFill>
                          <a:schemeClr val="tx1">
                            <a:lumMod val="75000"/>
                            <a:lumOff val="25000"/>
                          </a:schemeClr>
                        </a:solidFill>
                        <a:effectLst/>
                        <a:latin typeface="等线" panose="02010600030101010101" charset="-122"/>
                        <a:cs typeface="Times New Roman" panose="02020603050405020304"/>
                      </a:endParaRPr>
                    </a:p>
                  </a:txBody>
                  <a:tcPr marL="88900" marR="88900" marT="9525" marB="9525" anchor="ctr"/>
                </a:tc>
                <a:tc>
                  <a:txBody>
                    <a:bodyPr/>
                    <a:p>
                      <a:pPr algn="l">
                        <a:spcBef>
                          <a:spcPts val="375"/>
                        </a:spcBef>
                        <a:spcAft>
                          <a:spcPts val="375"/>
                        </a:spcAft>
                      </a:pPr>
                      <a:r>
                        <a:rPr lang="zh-CN" sz="1800" kern="0">
                          <a:solidFill>
                            <a:schemeClr val="tx1">
                              <a:lumMod val="75000"/>
                              <a:lumOff val="25000"/>
                            </a:schemeClr>
                          </a:solidFill>
                          <a:effectLst/>
                        </a:rPr>
                        <a:t>实际反例数</a:t>
                      </a:r>
                      <a:r>
                        <a:rPr lang="en-US" sz="1800" kern="0">
                          <a:solidFill>
                            <a:schemeClr val="tx1">
                              <a:lumMod val="75000"/>
                              <a:lumOff val="25000"/>
                            </a:schemeClr>
                          </a:solidFill>
                          <a:effectLst/>
                        </a:rPr>
                        <a:t>(FP+TN)</a:t>
                      </a:r>
                      <a:endParaRPr lang="en-US" sz="1800" kern="0">
                        <a:solidFill>
                          <a:schemeClr val="tx1">
                            <a:lumMod val="75000"/>
                            <a:lumOff val="25000"/>
                          </a:schemeClr>
                        </a:solidFill>
                        <a:effectLst/>
                        <a:latin typeface="等线" panose="02010600030101010101" charset="-122"/>
                        <a:cs typeface="Times New Roman" panose="02020603050405020304"/>
                      </a:endParaRPr>
                    </a:p>
                  </a:txBody>
                  <a:tcPr marL="88900" marR="88900" marT="9525" marB="9525" anchor="ctr"/>
                </a:tc>
              </a:tr>
              <a:tr h="581082">
                <a:tc>
                  <a:txBody>
                    <a:bodyPr/>
                    <a:p>
                      <a:pPr algn="l">
                        <a:spcBef>
                          <a:spcPts val="375"/>
                        </a:spcBef>
                        <a:spcAft>
                          <a:spcPts val="375"/>
                        </a:spcAft>
                      </a:pPr>
                      <a:r>
                        <a:rPr lang="en-US" altLang="zh-CN" sz="1800" kern="0" dirty="0" smtClean="0">
                          <a:effectLst/>
                        </a:rPr>
                        <a:t> </a:t>
                      </a:r>
                      <a:r>
                        <a:rPr lang="zh-CN" sz="1800" kern="0" dirty="0" smtClean="0">
                          <a:effectLst/>
                        </a:rPr>
                        <a:t>合计</a:t>
                      </a:r>
                      <a:endParaRPr lang="zh-CN" sz="1800" kern="0" dirty="0" smtClean="0">
                        <a:effectLst/>
                        <a:latin typeface="等线" panose="02010600030101010101" charset="-122"/>
                        <a:cs typeface="Times New Roman" panose="02020603050405020304"/>
                      </a:endParaRPr>
                    </a:p>
                  </a:txBody>
                  <a:tcPr marL="88900" marR="88900" marT="9525" marB="9525" anchor="ctr"/>
                </a:tc>
                <a:tc>
                  <a:txBody>
                    <a:bodyPr/>
                    <a:p>
                      <a:pPr algn="l">
                        <a:spcBef>
                          <a:spcPts val="375"/>
                        </a:spcBef>
                        <a:spcAft>
                          <a:spcPts val="375"/>
                        </a:spcAft>
                      </a:pPr>
                      <a:r>
                        <a:rPr lang="zh-CN" sz="1800" kern="0">
                          <a:solidFill>
                            <a:schemeClr val="tx1">
                              <a:lumMod val="75000"/>
                              <a:lumOff val="25000"/>
                            </a:schemeClr>
                          </a:solidFill>
                          <a:effectLst/>
                        </a:rPr>
                        <a:t>预测正例数</a:t>
                      </a:r>
                      <a:r>
                        <a:rPr lang="en-US" sz="1800" kern="0">
                          <a:solidFill>
                            <a:schemeClr val="tx1">
                              <a:lumMod val="75000"/>
                              <a:lumOff val="25000"/>
                            </a:schemeClr>
                          </a:solidFill>
                          <a:effectLst/>
                        </a:rPr>
                        <a:t>(TP+FP)</a:t>
                      </a:r>
                      <a:endParaRPr lang="en-US" sz="1800" kern="0">
                        <a:solidFill>
                          <a:schemeClr val="tx1">
                            <a:lumMod val="75000"/>
                            <a:lumOff val="25000"/>
                          </a:schemeClr>
                        </a:solidFill>
                        <a:effectLst/>
                        <a:latin typeface="等线" panose="02010600030101010101" charset="-122"/>
                        <a:cs typeface="Times New Roman" panose="02020603050405020304"/>
                      </a:endParaRPr>
                    </a:p>
                  </a:txBody>
                  <a:tcPr marL="88900" marR="88900" marT="9525" marB="9525" anchor="ctr"/>
                </a:tc>
                <a:tc>
                  <a:txBody>
                    <a:bodyPr/>
                    <a:p>
                      <a:pPr algn="l">
                        <a:spcBef>
                          <a:spcPts val="375"/>
                        </a:spcBef>
                        <a:spcAft>
                          <a:spcPts val="375"/>
                        </a:spcAft>
                      </a:pPr>
                      <a:r>
                        <a:rPr lang="zh-CN" sz="1800" kern="0">
                          <a:solidFill>
                            <a:schemeClr val="tx1">
                              <a:lumMod val="75000"/>
                              <a:lumOff val="25000"/>
                            </a:schemeClr>
                          </a:solidFill>
                          <a:effectLst/>
                        </a:rPr>
                        <a:t>预测反例数</a:t>
                      </a:r>
                      <a:r>
                        <a:rPr lang="en-US" sz="1800" kern="0">
                          <a:solidFill>
                            <a:schemeClr val="tx1">
                              <a:lumMod val="75000"/>
                              <a:lumOff val="25000"/>
                            </a:schemeClr>
                          </a:solidFill>
                          <a:effectLst/>
                        </a:rPr>
                        <a:t>(FN+TN)</a:t>
                      </a:r>
                      <a:endParaRPr lang="en-US" sz="1800" kern="0">
                        <a:solidFill>
                          <a:schemeClr val="tx1">
                            <a:lumMod val="75000"/>
                            <a:lumOff val="25000"/>
                          </a:schemeClr>
                        </a:solidFill>
                        <a:effectLst/>
                        <a:latin typeface="等线" panose="02010600030101010101" charset="-122"/>
                        <a:cs typeface="Times New Roman" panose="02020603050405020304"/>
                      </a:endParaRPr>
                    </a:p>
                  </a:txBody>
                  <a:tcPr marL="88900" marR="88900" marT="9525" marB="9525" anchor="ctr"/>
                </a:tc>
                <a:tc>
                  <a:txBody>
                    <a:bodyPr/>
                    <a:p>
                      <a:pPr algn="l">
                        <a:spcBef>
                          <a:spcPts val="375"/>
                        </a:spcBef>
                        <a:spcAft>
                          <a:spcPts val="375"/>
                        </a:spcAft>
                      </a:pPr>
                      <a:r>
                        <a:rPr lang="zh-CN" sz="1800" kern="0" dirty="0">
                          <a:solidFill>
                            <a:schemeClr val="tx1">
                              <a:lumMod val="75000"/>
                              <a:lumOff val="25000"/>
                            </a:schemeClr>
                          </a:solidFill>
                          <a:effectLst/>
                        </a:rPr>
                        <a:t>总样本数</a:t>
                      </a:r>
                      <a:r>
                        <a:rPr lang="en-US" sz="1800" kern="0" dirty="0">
                          <a:solidFill>
                            <a:schemeClr val="tx1">
                              <a:lumMod val="75000"/>
                              <a:lumOff val="25000"/>
                            </a:schemeClr>
                          </a:solidFill>
                          <a:effectLst/>
                        </a:rPr>
                        <a:t>TP+FP+FN+TN</a:t>
                      </a:r>
                      <a:endParaRPr lang="en-US" sz="1800" kern="0" dirty="0">
                        <a:solidFill>
                          <a:schemeClr val="tx1">
                            <a:lumMod val="75000"/>
                            <a:lumOff val="25000"/>
                          </a:schemeClr>
                        </a:solidFill>
                        <a:effectLst/>
                        <a:latin typeface="等线" panose="02010600030101010101" charset="-122"/>
                        <a:cs typeface="Times New Roman" panose="02020603050405020304"/>
                      </a:endParaRPr>
                    </a:p>
                  </a:txBody>
                  <a:tcPr marL="88900" marR="88900" marT="9525" marB="9525" anchor="ctr"/>
                </a:tc>
              </a:tr>
            </a:tbl>
          </a:graphicData>
        </a:graphic>
      </p:graphicFrame>
      <p:sp>
        <p:nvSpPr>
          <p:cNvPr id="7" name="TextBox 6"/>
          <p:cNvSpPr txBox="1"/>
          <p:nvPr/>
        </p:nvSpPr>
        <p:spPr>
          <a:xfrm>
            <a:off x="701802" y="4486386"/>
            <a:ext cx="10072468" cy="1476375"/>
          </a:xfrm>
          <a:prstGeom prst="rect">
            <a:avLst/>
          </a:prstGeom>
          <a:noFill/>
        </p:spPr>
        <p:txBody>
          <a:bodyPr wrap="square" rtlCol="0">
            <a:spAutoFit/>
          </a:bodyPr>
          <a:p>
            <a:pPr lvl="0"/>
            <a:r>
              <a:rPr lang="en-US" altLang="zh-CN" dirty="0">
                <a:solidFill>
                  <a:schemeClr val="tx1">
                    <a:lumMod val="75000"/>
                    <a:lumOff val="25000"/>
                  </a:schemeClr>
                </a:solidFill>
              </a:rPr>
              <a:t>TP(</a:t>
            </a:r>
            <a:r>
              <a:rPr lang="zh-CN" altLang="zh-CN" dirty="0">
                <a:solidFill>
                  <a:schemeClr val="tx1">
                    <a:lumMod val="75000"/>
                    <a:lumOff val="25000"/>
                  </a:schemeClr>
                </a:solidFill>
              </a:rPr>
              <a:t>真阳性</a:t>
            </a:r>
            <a:r>
              <a:rPr lang="en-US" altLang="zh-CN" dirty="0">
                <a:solidFill>
                  <a:schemeClr val="tx1">
                    <a:lumMod val="75000"/>
                    <a:lumOff val="25000"/>
                  </a:schemeClr>
                </a:solidFill>
              </a:rPr>
              <a:t>)</a:t>
            </a:r>
            <a:r>
              <a:rPr lang="zh-CN" altLang="zh-CN" dirty="0">
                <a:solidFill>
                  <a:schemeClr val="tx1">
                    <a:lumMod val="75000"/>
                    <a:lumOff val="25000"/>
                  </a:schemeClr>
                </a:solidFill>
              </a:rPr>
              <a:t>表示阳性样本经过正确分类之后被判为阳性。</a:t>
            </a:r>
            <a:endParaRPr lang="zh-CN" altLang="zh-CN" dirty="0">
              <a:solidFill>
                <a:schemeClr val="tx1">
                  <a:lumMod val="75000"/>
                  <a:lumOff val="25000"/>
                </a:schemeClr>
              </a:solidFill>
            </a:endParaRPr>
          </a:p>
          <a:p>
            <a:pPr lvl="0"/>
            <a:r>
              <a:rPr lang="en-US" altLang="zh-CN" dirty="0">
                <a:solidFill>
                  <a:schemeClr val="tx1">
                    <a:lumMod val="75000"/>
                    <a:lumOff val="25000"/>
                  </a:schemeClr>
                </a:solidFill>
              </a:rPr>
              <a:t>TN(</a:t>
            </a:r>
            <a:r>
              <a:rPr lang="zh-CN" altLang="zh-CN" dirty="0">
                <a:solidFill>
                  <a:schemeClr val="tx1">
                    <a:lumMod val="75000"/>
                    <a:lumOff val="25000"/>
                  </a:schemeClr>
                </a:solidFill>
              </a:rPr>
              <a:t>真阴性</a:t>
            </a:r>
            <a:r>
              <a:rPr lang="en-US" altLang="zh-CN" dirty="0">
                <a:solidFill>
                  <a:schemeClr val="tx1">
                    <a:lumMod val="75000"/>
                    <a:lumOff val="25000"/>
                  </a:schemeClr>
                </a:solidFill>
              </a:rPr>
              <a:t>)</a:t>
            </a:r>
            <a:r>
              <a:rPr lang="zh-CN" altLang="zh-CN" dirty="0">
                <a:solidFill>
                  <a:schemeClr val="tx1">
                    <a:lumMod val="75000"/>
                    <a:lumOff val="25000"/>
                  </a:schemeClr>
                </a:solidFill>
              </a:rPr>
              <a:t>表示阴性样本经过正确分类之后被判为阴性。</a:t>
            </a:r>
            <a:endParaRPr lang="zh-CN" altLang="zh-CN" dirty="0">
              <a:solidFill>
                <a:schemeClr val="tx1">
                  <a:lumMod val="75000"/>
                  <a:lumOff val="25000"/>
                </a:schemeClr>
              </a:solidFill>
            </a:endParaRPr>
          </a:p>
          <a:p>
            <a:pPr lvl="0"/>
            <a:r>
              <a:rPr lang="en-US" altLang="zh-CN" dirty="0">
                <a:solidFill>
                  <a:schemeClr val="tx1">
                    <a:lumMod val="75000"/>
                    <a:lumOff val="25000"/>
                  </a:schemeClr>
                </a:solidFill>
              </a:rPr>
              <a:t>FP(</a:t>
            </a:r>
            <a:r>
              <a:rPr lang="zh-CN" altLang="zh-CN" dirty="0">
                <a:solidFill>
                  <a:schemeClr val="tx1">
                    <a:lumMod val="75000"/>
                    <a:lumOff val="25000"/>
                  </a:schemeClr>
                </a:solidFill>
              </a:rPr>
              <a:t>假阳性</a:t>
            </a:r>
            <a:r>
              <a:rPr lang="en-US" altLang="zh-CN" dirty="0">
                <a:solidFill>
                  <a:schemeClr val="tx1">
                    <a:lumMod val="75000"/>
                    <a:lumOff val="25000"/>
                  </a:schemeClr>
                </a:solidFill>
              </a:rPr>
              <a:t>)</a:t>
            </a:r>
            <a:r>
              <a:rPr lang="zh-CN" altLang="zh-CN" dirty="0">
                <a:solidFill>
                  <a:schemeClr val="tx1">
                    <a:lumMod val="75000"/>
                    <a:lumOff val="25000"/>
                  </a:schemeClr>
                </a:solidFill>
              </a:rPr>
              <a:t>表示阴性样本经过错误分类之后被判为阳性。</a:t>
            </a:r>
            <a:endParaRPr lang="zh-CN" altLang="zh-CN" dirty="0">
              <a:solidFill>
                <a:schemeClr val="tx1">
                  <a:lumMod val="75000"/>
                  <a:lumOff val="25000"/>
                </a:schemeClr>
              </a:solidFill>
            </a:endParaRPr>
          </a:p>
          <a:p>
            <a:pPr lvl="0"/>
            <a:r>
              <a:rPr lang="en-US" altLang="zh-CN" dirty="0">
                <a:solidFill>
                  <a:schemeClr val="tx1">
                    <a:lumMod val="75000"/>
                    <a:lumOff val="25000"/>
                  </a:schemeClr>
                </a:solidFill>
              </a:rPr>
              <a:t>FN(</a:t>
            </a:r>
            <a:r>
              <a:rPr lang="zh-CN" altLang="zh-CN" dirty="0">
                <a:solidFill>
                  <a:schemeClr val="tx1">
                    <a:lumMod val="75000"/>
                    <a:lumOff val="25000"/>
                  </a:schemeClr>
                </a:solidFill>
              </a:rPr>
              <a:t>假阴性</a:t>
            </a:r>
            <a:r>
              <a:rPr lang="en-US" altLang="zh-CN" dirty="0">
                <a:solidFill>
                  <a:schemeClr val="tx1">
                    <a:lumMod val="75000"/>
                    <a:lumOff val="25000"/>
                  </a:schemeClr>
                </a:solidFill>
              </a:rPr>
              <a:t>)</a:t>
            </a:r>
            <a:r>
              <a:rPr lang="zh-CN" altLang="zh-CN" dirty="0">
                <a:solidFill>
                  <a:schemeClr val="tx1">
                    <a:lumMod val="75000"/>
                    <a:lumOff val="25000"/>
                  </a:schemeClr>
                </a:solidFill>
              </a:rPr>
              <a:t>表示阳性样本经过错误分类之后被判为阴性。</a:t>
            </a:r>
            <a:endParaRPr lang="zh-CN" altLang="zh-CN" dirty="0">
              <a:solidFill>
                <a:schemeClr val="tx1">
                  <a:lumMod val="75000"/>
                  <a:lumOff val="25000"/>
                </a:schemeClr>
              </a:solidFill>
            </a:endParaRPr>
          </a:p>
          <a:p>
            <a:endParaRPr lang="zh-CN" altLang="zh-CN" dirty="0" smtClean="0">
              <a:solidFill>
                <a:schemeClr val="tx1">
                  <a:lumMod val="75000"/>
                  <a:lumOff val="25000"/>
                </a:schemeClr>
              </a:solidFill>
            </a:endParaRPr>
          </a:p>
        </p:txBody>
      </p:sp>
      <p:sp>
        <p:nvSpPr>
          <p:cNvPr id="3"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二分类混淆</a:t>
            </a:r>
            <a:r>
              <a:rPr lang="zh-CN" altLang="en-US" sz="2000" dirty="0">
                <a:sym typeface="+mn-ea"/>
              </a:rPr>
              <a:t>矩阵</a:t>
            </a:r>
            <a:endParaRPr lang="zh-CN" altLang="en-US" sz="2000" dirty="0">
              <a:sym typeface="+mn-ea"/>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混淆矩阵</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第11章 数据评估</a:t>
            </a:r>
            <a:endParaRPr lang="zh-CN" altLang="en-US" sz="1355" dirty="0">
              <a:solidFill>
                <a:prstClr val="white"/>
              </a:solidFill>
            </a:endParaRPr>
          </a:p>
        </p:txBody>
      </p:sp>
      <p:sp>
        <p:nvSpPr>
          <p:cNvPr id="3"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模型评估</a:t>
            </a:r>
            <a:r>
              <a:rPr lang="zh-CN" altLang="en-US" sz="2000" dirty="0">
                <a:sym typeface="+mn-ea"/>
              </a:rPr>
              <a:t>指标</a:t>
            </a:r>
            <a:endParaRPr lang="zh-CN" altLang="en-US" sz="2000" dirty="0">
              <a:sym typeface="+mn-ea"/>
            </a:endParaRPr>
          </a:p>
        </p:txBody>
      </p:sp>
      <p:graphicFrame>
        <p:nvGraphicFramePr>
          <p:cNvPr id="8" name="对象 7"/>
          <p:cNvGraphicFramePr>
            <a:graphicFrameLocks noChangeAspect="1"/>
          </p:cNvGraphicFramePr>
          <p:nvPr/>
        </p:nvGraphicFramePr>
        <p:xfrm>
          <a:off x="647065" y="2298701"/>
          <a:ext cx="6402223" cy="951055"/>
        </p:xfrm>
        <a:graphic>
          <a:graphicData uri="http://schemas.openxmlformats.org/presentationml/2006/ole">
            <mc:AlternateContent xmlns:mc="http://schemas.openxmlformats.org/markup-compatibility/2006">
              <mc:Choice xmlns:v="urn:schemas-microsoft-com:vml" Requires="v">
                <p:oleObj spid="_x0000_s1073" name="Equation" r:id="rId1" imgW="1968500" imgH="393700" progId="Equation.DSMT4">
                  <p:embed/>
                </p:oleObj>
              </mc:Choice>
              <mc:Fallback>
                <p:oleObj name="Equation" r:id="rId1" imgW="1968500" imgH="393700" progId="Equation.DSMT4">
                  <p:embed/>
                  <p:pic>
                    <p:nvPicPr>
                      <p:cNvPr id="0" name="图片 10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065" y="2298701"/>
                        <a:ext cx="6402223" cy="951055"/>
                      </a:xfrm>
                      <a:prstGeom prst="rect">
                        <a:avLst/>
                      </a:prstGeom>
                      <a:noFill/>
                    </p:spPr>
                  </p:pic>
                </p:oleObj>
              </mc:Fallback>
            </mc:AlternateContent>
          </a:graphicData>
        </a:graphic>
      </p:graphicFrame>
      <p:sp>
        <p:nvSpPr>
          <p:cNvPr id="6" name="TextBox 1"/>
          <p:cNvSpPr txBox="1"/>
          <p:nvPr/>
        </p:nvSpPr>
        <p:spPr>
          <a:xfrm>
            <a:off x="7253605" y="2720975"/>
            <a:ext cx="1572260" cy="398780"/>
          </a:xfrm>
          <a:prstGeom prst="rect">
            <a:avLst/>
          </a:prstGeom>
          <a:noFill/>
        </p:spPr>
        <p:txBody>
          <a:bodyPr wrap="square" rtlCol="0">
            <a:spAutoFit/>
          </a:bodyPr>
          <a:p>
            <a:r>
              <a:rPr lang="zh-CN" altLang="en-US" sz="2000" dirty="0" smtClean="0"/>
              <a:t>分类准确率</a:t>
            </a:r>
            <a:endParaRPr lang="zh-CN" altLang="en-US" sz="2000" dirty="0" smtClean="0"/>
          </a:p>
        </p:txBody>
      </p:sp>
      <p:graphicFrame>
        <p:nvGraphicFramePr>
          <p:cNvPr id="7" name="对象 6"/>
          <p:cNvGraphicFramePr>
            <a:graphicFrameLocks noChangeAspect="1"/>
          </p:cNvGraphicFramePr>
          <p:nvPr/>
        </p:nvGraphicFramePr>
        <p:xfrm>
          <a:off x="519150" y="3627914"/>
          <a:ext cx="5945187" cy="998537"/>
        </p:xfrm>
        <a:graphic>
          <a:graphicData uri="http://schemas.openxmlformats.org/presentationml/2006/ole">
            <mc:AlternateContent xmlns:mc="http://schemas.openxmlformats.org/markup-compatibility/2006">
              <mc:Choice xmlns:v="urn:schemas-microsoft-com:vml" Requires="v">
                <p:oleObj spid="_x0000_s1074" name="Equation" r:id="rId3" imgW="1739900" imgH="393700" progId="Equation.DSMT4">
                  <p:embed/>
                </p:oleObj>
              </mc:Choice>
              <mc:Fallback>
                <p:oleObj name="Equation" r:id="rId3" imgW="1739900" imgH="393700" progId="Equation.DSMT4">
                  <p:embed/>
                  <p:pic>
                    <p:nvPicPr>
                      <p:cNvPr id="0" name="对象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50" y="3627914"/>
                        <a:ext cx="59451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混淆矩阵</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第11章 数据评估</a:t>
            </a:r>
            <a:endParaRPr lang="zh-CN" altLang="en-US" sz="1355" dirty="0">
              <a:solidFill>
                <a:prstClr val="white"/>
              </a:solidFill>
            </a:endParaRPr>
          </a:p>
        </p:txBody>
      </p:sp>
      <p:sp>
        <p:nvSpPr>
          <p:cNvPr id="3"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模型评估指标</a:t>
            </a:r>
            <a:endParaRPr lang="zh-CN" altLang="en-US" sz="2000" dirty="0">
              <a:sym typeface="+mn-ea"/>
            </a:endParaRPr>
          </a:p>
        </p:txBody>
      </p:sp>
      <p:pic>
        <p:nvPicPr>
          <p:cNvPr id="2069" name="Picture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18248" y="4243054"/>
            <a:ext cx="4096030" cy="1060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529861" y="4589540"/>
            <a:ext cx="3173506" cy="368300"/>
          </a:xfrm>
          <a:prstGeom prst="rect">
            <a:avLst/>
          </a:prstGeom>
          <a:noFill/>
        </p:spPr>
        <p:txBody>
          <a:bodyPr wrap="square" rtlCol="0">
            <a:spAutoFit/>
          </a:bodyPr>
          <a:p>
            <a:r>
              <a:rPr lang="zh-CN" altLang="en-US" dirty="0" smtClean="0"/>
              <a:t>平衡准确率</a:t>
            </a:r>
            <a:endParaRPr lang="zh-CN" altLang="en-US" dirty="0" smtClean="0"/>
          </a:p>
        </p:txBody>
      </p:sp>
      <p:sp>
        <p:nvSpPr>
          <p:cNvPr id="8" name="TextBox 7"/>
          <p:cNvSpPr txBox="1"/>
          <p:nvPr/>
        </p:nvSpPr>
        <p:spPr>
          <a:xfrm>
            <a:off x="461645" y="5399405"/>
            <a:ext cx="8045450" cy="645160"/>
          </a:xfrm>
          <a:prstGeom prst="rect">
            <a:avLst/>
          </a:prstGeom>
          <a:noFill/>
        </p:spPr>
        <p:txBody>
          <a:bodyPr wrap="square" rtlCol="0">
            <a:spAutoFit/>
          </a:bodyPr>
          <a:p>
            <a:r>
              <a:rPr lang="en-US" altLang="zh-CN" dirty="0"/>
              <a:t>F1</a:t>
            </a:r>
            <a:r>
              <a:rPr lang="zh-CN" altLang="en-US" dirty="0"/>
              <a:t>分数认为召回率和准确率同等重要，</a:t>
            </a:r>
            <a:r>
              <a:rPr lang="en-US" altLang="zh-CN" dirty="0"/>
              <a:t>F2</a:t>
            </a:r>
            <a:r>
              <a:rPr lang="zh-CN" altLang="en-US" dirty="0"/>
              <a:t>分数认为召回率的重要程度是准确率的</a:t>
            </a:r>
            <a:r>
              <a:rPr lang="en-US" altLang="zh-CN" dirty="0"/>
              <a:t>2</a:t>
            </a:r>
            <a:r>
              <a:rPr lang="zh-CN" altLang="en-US" dirty="0"/>
              <a:t>倍，而</a:t>
            </a:r>
            <a:r>
              <a:rPr lang="en-US" altLang="zh-CN" dirty="0"/>
              <a:t>F0.5</a:t>
            </a:r>
            <a:r>
              <a:rPr lang="zh-CN" altLang="en-US" dirty="0"/>
              <a:t>分数认为召回率的重要程度是准确率的一半。</a:t>
            </a:r>
            <a:endParaRPr lang="zh-CN" altLang="en-US" dirty="0"/>
          </a:p>
        </p:txBody>
      </p:sp>
      <p:pic>
        <p:nvPicPr>
          <p:cNvPr id="19" name="Picture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00" y="1619885"/>
            <a:ext cx="6576695" cy="2472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TAG_VERSION" val="1.0"/>
  <p:tag name="KSO_WM_TEMPLATE_CATEGORY" val="custom"/>
  <p:tag name="KSO_WM_TEMPLATE_INDEX" val="20184553"/>
</p:tagLst>
</file>

<file path=ppt/tags/tag11.xml><?xml version="1.0" encoding="utf-8"?>
<p:tagLst xmlns:p="http://schemas.openxmlformats.org/presentationml/2006/main">
  <p:tag name="KSO_WM_TAG_VERSION" val="1.0"/>
  <p:tag name="KSO_WM_TEMPLATE_CATEGORY" val="custom"/>
  <p:tag name="KSO_WM_TEMPLATE_INDEX" val="20184553"/>
</p:tagLst>
</file>

<file path=ppt/tags/tag12.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3.xml><?xml version="1.0" encoding="utf-8"?>
<p:tagLst xmlns:p="http://schemas.openxmlformats.org/presentationml/2006/main">
  <p:tag name="KSO_WM_TAG_VERSION" val="1.0"/>
  <p:tag name="KSO_WM_TEMPLATE_CATEGORY" val="custom"/>
  <p:tag name="KSO_WM_TEMPLATE_INDEX" val="20184553"/>
</p:tagLst>
</file>

<file path=ppt/tags/tag14.xml><?xml version="1.0" encoding="utf-8"?>
<p:tagLst xmlns:p="http://schemas.openxmlformats.org/presentationml/2006/main">
  <p:tag name="KSO_WM_TAG_VERSION" val="1.0"/>
  <p:tag name="KSO_WM_TEMPLATE_CATEGORY" val="custom"/>
  <p:tag name="KSO_WM_TEMPLATE_INDEX" val="20184553"/>
</p:tagLst>
</file>

<file path=ppt/tags/tag15.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6.xml><?xml version="1.0" encoding="utf-8"?>
<p:tagLst xmlns:p="http://schemas.openxmlformats.org/presentationml/2006/main">
  <p:tag name="KSO_WM_TAG_VERSION" val="1.0"/>
  <p:tag name="KSO_WM_TEMPLATE_CATEGORY" val="custom"/>
  <p:tag name="KSO_WM_TEMPLATE_INDEX" val="20184553"/>
</p:tagLst>
</file>

<file path=ppt/tags/tag17.xml><?xml version="1.0" encoding="utf-8"?>
<p:tagLst xmlns:p="http://schemas.openxmlformats.org/presentationml/2006/main">
  <p:tag name="KSO_WM_TAG_VERSION" val="1.0"/>
  <p:tag name="KSO_WM_TEMPLATE_CATEGORY" val="custom"/>
  <p:tag name="KSO_WM_TEMPLATE_INDEX" val="20184553"/>
</p:tagLst>
</file>

<file path=ppt/tags/tag18.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9.xml><?xml version="1.0" encoding="utf-8"?>
<p:tagLst xmlns:p="http://schemas.openxmlformats.org/presentationml/2006/main">
  <p:tag name="KSO_WM_UNIT_TABLE_BEAUTIFY" val="smartTable{6083d2e8-009b-4593-9541-9093d04696d4}"/>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KSO_WM_UNIT_TABLE_BEAUTIFY" val="smartTable{d5feeb28-f762-4b6e-a2d4-fb00d347f7be}"/>
  <p:tag name="TABLE_ENDDRAG_ORIGIN_RECT" val="256*60"/>
  <p:tag name="TABLE_ENDDRAG_RECT" val="273*240*256*60"/>
</p:tagLst>
</file>

<file path=ppt/tags/tag21.xml><?xml version="1.0" encoding="utf-8"?>
<p:tagLst xmlns:p="http://schemas.openxmlformats.org/presentationml/2006/main">
  <p:tag name="KSO_WM_UNIT_PLACING_PICTURE_USER_VIEWPORT" val="{&quot;height&quot;:2213.7700303667366,&quot;width&quot;:1643.1365829854146}"/>
</p:tagLst>
</file>

<file path=ppt/tags/tag22.xml><?xml version="1.0" encoding="utf-8"?>
<p:tagLst xmlns:p="http://schemas.openxmlformats.org/presentationml/2006/main">
  <p:tag name="KSO_WM_UNIT_PLACING_PICTURE_USER_VIEWPORT" val="{&quot;height&quot;:2214.5547769212799,&quot;width&quot;:1643.1365829854146}"/>
</p:tagLst>
</file>

<file path=ppt/tags/tag23.xml><?xml version="1.0" encoding="utf-8"?>
<p:tagLst xmlns:p="http://schemas.openxmlformats.org/presentationml/2006/main">
  <p:tag name="KSO_WM_UNIT_PLACING_PICTURE_USER_VIEWPORT" val="{&quot;height&quot;:2126.6631628124269,&quot;width&quot;:1576.4381065987097}"/>
</p:tagLst>
</file>

<file path=ppt/tags/tag24.xml><?xml version="1.0" encoding="utf-8"?>
<p:tagLst xmlns:p="http://schemas.openxmlformats.org/presentationml/2006/main">
  <p:tag name="KSO_WM_UNIT_PLACING_PICTURE_USER_VIEWPORT" val="{&quot;height&quot;:2214.5547769212799,&quot;width&quot;:1738.8685137992736}"/>
</p:tagLst>
</file>

<file path=ppt/tags/tag25.xml><?xml version="1.0" encoding="utf-8"?>
<p:tagLst xmlns:p="http://schemas.openxmlformats.org/presentationml/2006/main">
  <p:tag name="KSO_WM_UNIT_PLACING_PICTURE_USER_VIEWPORT" val="{&quot;height&quot;:2365.2261153935997,&quot;width&quot;:2009.5858591335468}"/>
</p:tagLst>
</file>

<file path=ppt/tags/tag26.xml><?xml version="1.0" encoding="utf-8"?>
<p:tagLst xmlns:p="http://schemas.openxmlformats.org/presentationml/2006/main">
  <p:tag name="KSO_WM_UNIT_PLACING_PICTURE_USER_VIEWPORT" val="{&quot;height&quot;:2196.5056061667833,&quot;width&quot;:1618.0265683457139}"/>
</p:tagLst>
</file>

<file path=ppt/tags/tag27.xml><?xml version="1.0" encoding="utf-8"?>
<p:tagLst xmlns:p="http://schemas.openxmlformats.org/presentationml/2006/main">
  <p:tag name="KSO_WM_UNIT_PLACING_PICTURE_USER_VIEWPORT" val="{&quot;height&quot;:2197.2903527213266,&quot;width&quot;:1570.1606029387845}"/>
</p:tagLst>
</file>

<file path=ppt/tags/tag28.xml><?xml version="1.0" encoding="utf-8"?>
<p:tagLst xmlns:p="http://schemas.openxmlformats.org/presentationml/2006/main">
  <p:tag name="KSO_WM_UNIT_PLACING_PICTURE_USER_VIEWPORT" val="{&quot;height&quot;:2831.3655687923383,&quot;width&quot;:1946.0261345768042}"/>
</p:tagLst>
</file>

<file path=ppt/tags/tag29.xml><?xml version="1.0" encoding="utf-8"?>
<p:tagLst xmlns:p="http://schemas.openxmlformats.org/presentationml/2006/main">
  <p:tag name="KSO_WM_UNIT_PLACING_PICTURE_USER_VIEWPORT" val="{&quot;height&quot;:2216.9090165849102,&quot;width&quot;:1738.083825841783}"/>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p="http://schemas.openxmlformats.org/presentationml/2006/main">
  <p:tag name="KSO_WM_UNIT_PLACING_PICTURE_USER_VIEWPORT" val="{&quot;height&quot;:2242.0209063302964,&quot;width&quot;:2169.6622024616386}"/>
</p:tagLst>
</file>

<file path=ppt/tags/tag31.xml><?xml version="1.0" encoding="utf-8"?>
<p:tagLst xmlns:p="http://schemas.openxmlformats.org/presentationml/2006/main">
  <p:tag name="KSO_WM_UNIT_PLACING_PICTURE_USER_VIEWPORT" val="{&quot;height&quot;:2242.8056528848401,&quot;width&quot;:1643.1365829854146}"/>
</p:tagLst>
</file>

<file path=ppt/tags/tag32.xml><?xml version="1.0" encoding="utf-8"?>
<p:tagLst xmlns:p="http://schemas.openxmlformats.org/presentationml/2006/main">
  <p:tag name="KSO_WM_UNIT_PLACING_PICTURE_USER_VIEWPORT" val="{&quot;height&quot;:2243.5903994393834,&quot;width&quot;:1643.1365829854146}"/>
</p:tagLst>
</file>

<file path=ppt/tags/tag33.xml><?xml version="1.0" encoding="utf-8"?>
<p:tagLst xmlns:p="http://schemas.openxmlformats.org/presentationml/2006/main">
  <p:tag name="KSO_WM_UNIT_PLACING_PICTURE_USER_VIEWPORT" val="{&quot;height&quot;:2242.8056528848401,&quot;width&quot;:1643.1365829854146}"/>
</p:tagLst>
</file>

<file path=ppt/tags/tag34.xml><?xml version="1.0" encoding="utf-8"?>
<p:tagLst xmlns:p="http://schemas.openxmlformats.org/presentationml/2006/main">
  <p:tag name="KSO_WM_UNIT_PLACING_PICTURE_USER_VIEWPORT" val="{&quot;height&quot;:2216.9090165849102,&quot;width&quot;:1643.1365829854146}"/>
</p:tagLst>
</file>

<file path=ppt/tags/tag35.xml><?xml version="1.0" encoding="utf-8"?>
<p:tagLst xmlns:p="http://schemas.openxmlformats.org/presentationml/2006/main">
  <p:tag name="KSO_WM_UNIT_PLACING_PICTURE_USER_VIEWPORT" val="{&quot;height&quot;:2242.8056528848401,&quot;width&quot;:1643.1365829854146}"/>
</p:tagLst>
</file>

<file path=ppt/tags/tag36.xml><?xml version="1.0" encoding="utf-8"?>
<p:tagLst xmlns:p="http://schemas.openxmlformats.org/presentationml/2006/main">
  <p:tag name="KSO_WM_UNIT_PLACING_PICTURE_USER_VIEWPORT" val="{&quot;height&quot;:2244.3751459939267,&quot;width&quot;:1643.1365829854146}"/>
</p:tagLst>
</file>

<file path=ppt/tags/tag37.xml><?xml version="1.0" encoding="utf-8"?>
<p:tagLst xmlns:p="http://schemas.openxmlformats.org/presentationml/2006/main">
  <p:tag name="KSO_WM_UNIT_PLACING_PICTURE_USER_VIEWPORT" val="{&quot;height&quot;:2176.1021957486569,&quot;width&quot;:1844.0167001030202}"/>
</p:tagLst>
</file>

<file path=ppt/tags/tag38.xml><?xml version="1.0" encoding="utf-8"?>
<p:tagLst xmlns:p="http://schemas.openxmlformats.org/presentationml/2006/main">
  <p:tag name="KSO_WM_UNIT_PLACING_PICTURE_USER_VIEWPORT" val="{&quot;height&quot;:2253.0073580939033,&quot;width&quot;:1643.1365829854146}"/>
</p:tagLst>
</file>

<file path=ppt/tags/tag39.xml><?xml version="1.0" encoding="utf-8"?>
<p:tagLst xmlns:p="http://schemas.openxmlformats.org/presentationml/2006/main">
  <p:tag name="KSO_WM_UNIT_PLACING_PICTURE_USER_VIEWPORT" val="{&quot;height&quot;:2252.2226115393601,&quot;width&quot;:1570.9452908962751}"/>
</p:tagLst>
</file>

<file path=ppt/tags/tag4.xml><?xml version="1.0" encoding="utf-8"?>
<p:tagLst xmlns:p="http://schemas.openxmlformats.org/presentationml/2006/main">
  <p:tag name="KSO_WM_TAG_VERSION" val="1.0"/>
  <p:tag name="KSO_WM_TEMPLATE_CATEGORY" val="custom"/>
  <p:tag name="KSO_WM_TEMPLATE_INDEX" val="20184553"/>
</p:tagLst>
</file>

<file path=ppt/tags/tag40.xml><?xml version="1.0" encoding="utf-8"?>
<p:tagLst xmlns:p="http://schemas.openxmlformats.org/presentationml/2006/main">
  <p:tag name="KSO_WM_UNIT_PLACING_PICTURE_USER_VIEWPORT" val="{&quot;height&quot;:2262.4243167484233,&quot;width&quot;:1629.012199750583}"/>
</p:tagLst>
</file>

<file path=ppt/tags/tag41.xml><?xml version="1.0" encoding="utf-8"?>
<p:tagLst xmlns:p="http://schemas.openxmlformats.org/presentationml/2006/main">
  <p:tag name="KSO_WM_UNIT_PLACING_PICTURE_USER_VIEWPORT" val="{&quot;height&quot;:2245.9446391030133,&quot;width&quot;:1555.2515317464622}"/>
</p:tagLst>
</file>

<file path=ppt/tags/tag42.xml><?xml version="1.0" encoding="utf-8"?>
<p:tagLst xmlns:p="http://schemas.openxmlformats.org/presentationml/2006/main">
  <p:tag name="KSO_WM_UNIT_PLACING_PICTURE_USER_VIEWPORT" val="{&quot;height&quot;:2352.6701705209061,&quot;width&quot;:1724.744130564442}"/>
</p:tagLst>
</file>

<file path=ppt/tags/tag43.xml><?xml version="1.0" encoding="utf-8"?>
<p:tagLst xmlns:p="http://schemas.openxmlformats.org/presentationml/2006/main">
  <p:tag name="KSO_WM_UNIT_PLACING_PICTURE_USER_VIEWPORT" val="{&quot;height&quot;:2346.3921980845598,&quot;width&quot;:1727.0981944369139}"/>
</p:tagLst>
</file>

<file path=ppt/tags/tag44.xml><?xml version="1.0" encoding="utf-8"?>
<p:tagLst xmlns:p="http://schemas.openxmlformats.org/presentationml/2006/main">
  <p:tag name="COMMONDATA" val="eyJoZGlkIjoiY2QxMzAyNDc5NWNkNDhiMGY5ZTkzODFjMDgzZDE2ZTUifQ=="/>
  <p:tag name="KSO_WPP_MARK_KEY" val="1f52f1f4-dc53-4103-966a-d2bbfc349538"/>
</p:tagLst>
</file>

<file path=ppt/tags/tag5.xml><?xml version="1.0" encoding="utf-8"?>
<p:tagLst xmlns:p="http://schemas.openxmlformats.org/presentationml/2006/main">
  <p:tag name="KSO_WM_TAG_VERSION" val="1.0"/>
  <p:tag name="KSO_WM_TEMPLATE_CATEGORY" val="custom"/>
  <p:tag name="KSO_WM_TEMPLATE_INDEX" val="20184553"/>
</p:tagLst>
</file>

<file path=ppt/tags/tag6.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p="http://schemas.openxmlformats.org/presentationml/2006/main">
  <p:tag name="KSO_WM_TAG_VERSION" val="1.0"/>
  <p:tag name="KSO_WM_TEMPLATE_CATEGORY" val="custom"/>
  <p:tag name="KSO_WM_TEMPLATE_INDEX" val="20184553"/>
</p:tagLst>
</file>

<file path=ppt/tags/tag8.xml><?xml version="1.0" encoding="utf-8"?>
<p:tagLst xmlns:p="http://schemas.openxmlformats.org/presentationml/2006/main">
  <p:tag name="KSO_WM_TAG_VERSION" val="1.0"/>
  <p:tag name="KSO_WM_TEMPLATE_CATEGORY" val="custom"/>
  <p:tag name="KSO_WM_TEMPLATE_INDEX" val="20184553"/>
</p:tagLst>
</file>

<file path=ppt/tags/tag9.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5119</Words>
  <Application>WPS 演示</Application>
  <PresentationFormat>全屏显示(4:3)</PresentationFormat>
  <Paragraphs>414</Paragraphs>
  <Slides>33</Slides>
  <Notes>7</Notes>
  <HiddenSlides>0</HiddenSlides>
  <MMClips>0</MMClips>
  <ScaleCrop>false</ScaleCrop>
  <HeadingPairs>
    <vt:vector size="8" baseType="variant">
      <vt:variant>
        <vt:lpstr>已用的字体</vt:lpstr>
      </vt:variant>
      <vt:variant>
        <vt:i4>17</vt:i4>
      </vt:variant>
      <vt:variant>
        <vt:lpstr>主题</vt:lpstr>
      </vt:variant>
      <vt:variant>
        <vt:i4>6</vt:i4>
      </vt:variant>
      <vt:variant>
        <vt:lpstr>嵌入 OLE 服务器</vt:lpstr>
      </vt:variant>
      <vt:variant>
        <vt:i4>9</vt:i4>
      </vt:variant>
      <vt:variant>
        <vt:lpstr>幻灯片标题</vt:lpstr>
      </vt:variant>
      <vt:variant>
        <vt:i4>33</vt:i4>
      </vt:variant>
    </vt:vector>
  </HeadingPairs>
  <TitlesOfParts>
    <vt:vector size="65" baseType="lpstr">
      <vt:lpstr>Arial</vt:lpstr>
      <vt:lpstr>宋体</vt:lpstr>
      <vt:lpstr>Wingdings</vt:lpstr>
      <vt:lpstr>黑体</vt:lpstr>
      <vt:lpstr>微软雅黑</vt:lpstr>
      <vt:lpstr>Arial Unicode MS</vt:lpstr>
      <vt:lpstr>Calibri</vt:lpstr>
      <vt:lpstr>等线</vt:lpstr>
      <vt:lpstr>Times New Roman</vt:lpstr>
      <vt:lpstr>Times New Roman</vt:lpstr>
      <vt:lpstr>Wingdings 3</vt:lpstr>
      <vt:lpstr>Symbol</vt:lpstr>
      <vt:lpstr>Wingdings 2</vt:lpstr>
      <vt:lpstr>Symbol</vt:lpstr>
      <vt:lpstr>Monotype Sorts</vt:lpstr>
      <vt:lpstr>Wingdings</vt:lpstr>
      <vt:lpstr>仿宋</vt:lpstr>
      <vt:lpstr>Office 主题</vt:lpstr>
      <vt:lpstr>2_Office 主题</vt:lpstr>
      <vt:lpstr>3_Office 主题</vt:lpstr>
      <vt:lpstr>4_Office 主题</vt:lpstr>
      <vt:lpstr>5_Office 主题</vt:lpstr>
      <vt:lpstr>6_Office 主题</vt:lpstr>
      <vt:lpstr>Paint.Picture</vt:lpstr>
      <vt:lpstr>Paint.Picture</vt:lpstr>
      <vt:lpstr>Equation.DSMT4</vt:lpstr>
      <vt:lpstr>Equation.DSMT4</vt:lpstr>
      <vt:lpstr>Word.Picture.8</vt:lpstr>
      <vt:lpstr>Word.Picture.8</vt:lpstr>
      <vt:lpstr>Word.Picture.8</vt:lpstr>
      <vt:lpstr>Paint.Picture</vt:lpstr>
      <vt:lpstr>Paint.Picture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程显毅</cp:lastModifiedBy>
  <cp:revision>174</cp:revision>
  <dcterms:created xsi:type="dcterms:W3CDTF">2018-03-01T02:03:00Z</dcterms:created>
  <dcterms:modified xsi:type="dcterms:W3CDTF">2022-11-06T03:00:06Z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2052-11.1.0.12598</vt:lpwstr>
  </property>
  <property fmtid="{D5CDD505-2E9C-101B-9397-08002B2CF9AE}" pid="3" name="ICV">
    <vt:lpwstr>CA58B989F0C843F689C7FC73953AF688</vt:lpwstr>
  </property>
</Properties>
</file>