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32"/>
  </p:handoutMasterIdLst>
  <p:sldIdLst>
    <p:sldId id="586" r:id="rId8"/>
    <p:sldId id="611" r:id="rId9"/>
    <p:sldId id="314" r:id="rId11"/>
    <p:sldId id="934" r:id="rId12"/>
    <p:sldId id="593" r:id="rId13"/>
    <p:sldId id="862" r:id="rId14"/>
    <p:sldId id="1063" r:id="rId15"/>
    <p:sldId id="1064" r:id="rId16"/>
    <p:sldId id="1065" r:id="rId17"/>
    <p:sldId id="935" r:id="rId18"/>
    <p:sldId id="757" r:id="rId19"/>
    <p:sldId id="758" r:id="rId20"/>
    <p:sldId id="1068" r:id="rId21"/>
    <p:sldId id="1069" r:id="rId22"/>
    <p:sldId id="1070" r:id="rId23"/>
    <p:sldId id="1071" r:id="rId24"/>
    <p:sldId id="1072" r:id="rId25"/>
    <p:sldId id="919" r:id="rId26"/>
    <p:sldId id="937" r:id="rId27"/>
    <p:sldId id="903" r:id="rId28"/>
    <p:sldId id="535" r:id="rId29"/>
    <p:sldId id="537" r:id="rId30"/>
    <p:sldId id="420" r:id="rId31"/>
  </p:sldIdLst>
  <p:sldSz cx="9144000" cy="6858000" type="screen4x3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gs" Target="tags/tag4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5.png"/><Relationship Id="rId27" Type="http://schemas.openxmlformats.org/officeDocument/2006/relationships/image" Target="../media/image24.png"/><Relationship Id="rId26" Type="http://schemas.openxmlformats.org/officeDocument/2006/relationships/image" Target="../media/image23.jpeg"/><Relationship Id="rId25" Type="http://schemas.openxmlformats.org/officeDocument/2006/relationships/image" Target="../media/image22.jpeg"/><Relationship Id="rId24" Type="http://schemas.openxmlformats.org/officeDocument/2006/relationships/image" Target="../media/image2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0.png"/><Relationship Id="rId21" Type="http://schemas.openxmlformats.org/officeDocument/2006/relationships/image" Target="../media/image1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9.png"/><Relationship Id="rId7" Type="http://schemas.openxmlformats.org/officeDocument/2006/relationships/tags" Target="../tags/tag23.xml"/><Relationship Id="rId6" Type="http://schemas.openxmlformats.org/officeDocument/2006/relationships/image" Target="../media/image2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6.png"/><Relationship Id="rId53" Type="http://schemas.openxmlformats.org/officeDocument/2006/relationships/tags" Target="../tags/tag42.xml"/><Relationship Id="rId52" Type="http://schemas.openxmlformats.org/officeDocument/2006/relationships/image" Target="../media/image55.png"/><Relationship Id="rId51" Type="http://schemas.openxmlformats.org/officeDocument/2006/relationships/image" Target="../media/image54.png"/><Relationship Id="rId50" Type="http://schemas.openxmlformats.org/officeDocument/2006/relationships/tags" Target="../tags/tag41.xml"/><Relationship Id="rId5" Type="http://schemas.openxmlformats.org/officeDocument/2006/relationships/tags" Target="../tags/tag22.xml"/><Relationship Id="rId49" Type="http://schemas.openxmlformats.org/officeDocument/2006/relationships/image" Target="../media/image53.png"/><Relationship Id="rId48" Type="http://schemas.openxmlformats.org/officeDocument/2006/relationships/image" Target="../media/image52.png"/><Relationship Id="rId47" Type="http://schemas.openxmlformats.org/officeDocument/2006/relationships/image" Target="../media/image51.png"/><Relationship Id="rId46" Type="http://schemas.openxmlformats.org/officeDocument/2006/relationships/image" Target="../media/image50.png"/><Relationship Id="rId45" Type="http://schemas.openxmlformats.org/officeDocument/2006/relationships/image" Target="../media/image49.png"/><Relationship Id="rId44" Type="http://schemas.openxmlformats.org/officeDocument/2006/relationships/image" Target="../media/image48.png"/><Relationship Id="rId43" Type="http://schemas.openxmlformats.org/officeDocument/2006/relationships/image" Target="../media/image47.png"/><Relationship Id="rId42" Type="http://schemas.openxmlformats.org/officeDocument/2006/relationships/image" Target="../media/image46.png"/><Relationship Id="rId41" Type="http://schemas.openxmlformats.org/officeDocument/2006/relationships/tags" Target="../tags/tag40.xml"/><Relationship Id="rId40" Type="http://schemas.openxmlformats.org/officeDocument/2006/relationships/image" Target="../media/image45.png"/><Relationship Id="rId4" Type="http://schemas.openxmlformats.org/officeDocument/2006/relationships/image" Target="../media/image27.png"/><Relationship Id="rId39" Type="http://schemas.openxmlformats.org/officeDocument/2006/relationships/tags" Target="../tags/tag39.xml"/><Relationship Id="rId38" Type="http://schemas.openxmlformats.org/officeDocument/2006/relationships/image" Target="../media/image44.png"/><Relationship Id="rId37" Type="http://schemas.openxmlformats.org/officeDocument/2006/relationships/tags" Target="../tags/tag38.xml"/><Relationship Id="rId36" Type="http://schemas.openxmlformats.org/officeDocument/2006/relationships/image" Target="../media/image43.png"/><Relationship Id="rId35" Type="http://schemas.openxmlformats.org/officeDocument/2006/relationships/tags" Target="../tags/tag37.xml"/><Relationship Id="rId34" Type="http://schemas.openxmlformats.org/officeDocument/2006/relationships/image" Target="../media/image42.png"/><Relationship Id="rId33" Type="http://schemas.openxmlformats.org/officeDocument/2006/relationships/tags" Target="../tags/tag36.xml"/><Relationship Id="rId32" Type="http://schemas.openxmlformats.org/officeDocument/2006/relationships/image" Target="../media/image41.png"/><Relationship Id="rId31" Type="http://schemas.openxmlformats.org/officeDocument/2006/relationships/tags" Target="../tags/tag35.xml"/><Relationship Id="rId30" Type="http://schemas.openxmlformats.org/officeDocument/2006/relationships/image" Target="../media/image40.png"/><Relationship Id="rId3" Type="http://schemas.openxmlformats.org/officeDocument/2006/relationships/tags" Target="../tags/tag21.xml"/><Relationship Id="rId29" Type="http://schemas.openxmlformats.org/officeDocument/2006/relationships/tags" Target="../tags/tag34.xml"/><Relationship Id="rId28" Type="http://schemas.openxmlformats.org/officeDocument/2006/relationships/image" Target="../media/image39.png"/><Relationship Id="rId27" Type="http://schemas.openxmlformats.org/officeDocument/2006/relationships/tags" Target="../tags/tag33.xml"/><Relationship Id="rId26" Type="http://schemas.openxmlformats.org/officeDocument/2006/relationships/image" Target="../media/image38.png"/><Relationship Id="rId25" Type="http://schemas.openxmlformats.org/officeDocument/2006/relationships/tags" Target="../tags/tag32.xml"/><Relationship Id="rId24" Type="http://schemas.openxmlformats.org/officeDocument/2006/relationships/image" Target="../media/image37.png"/><Relationship Id="rId23" Type="http://schemas.openxmlformats.org/officeDocument/2006/relationships/tags" Target="../tags/tag31.xml"/><Relationship Id="rId22" Type="http://schemas.openxmlformats.org/officeDocument/2006/relationships/image" Target="../media/image36.png"/><Relationship Id="rId21" Type="http://schemas.openxmlformats.org/officeDocument/2006/relationships/tags" Target="../tags/tag30.xml"/><Relationship Id="rId20" Type="http://schemas.openxmlformats.org/officeDocument/2006/relationships/image" Target="../media/image35.png"/><Relationship Id="rId2" Type="http://schemas.openxmlformats.org/officeDocument/2006/relationships/image" Target="../media/image26.png"/><Relationship Id="rId19" Type="http://schemas.openxmlformats.org/officeDocument/2006/relationships/tags" Target="../tags/tag29.xml"/><Relationship Id="rId18" Type="http://schemas.openxmlformats.org/officeDocument/2006/relationships/image" Target="../media/image34.png"/><Relationship Id="rId17" Type="http://schemas.openxmlformats.org/officeDocument/2006/relationships/tags" Target="../tags/tag28.xml"/><Relationship Id="rId16" Type="http://schemas.openxmlformats.org/officeDocument/2006/relationships/image" Target="../media/image33.png"/><Relationship Id="rId15" Type="http://schemas.openxmlformats.org/officeDocument/2006/relationships/tags" Target="../tags/tag27.xml"/><Relationship Id="rId14" Type="http://schemas.openxmlformats.org/officeDocument/2006/relationships/image" Target="../media/image32.png"/><Relationship Id="rId13" Type="http://schemas.openxmlformats.org/officeDocument/2006/relationships/tags" Target="../tags/tag26.xml"/><Relationship Id="rId12" Type="http://schemas.openxmlformats.org/officeDocument/2006/relationships/image" Target="../media/image31.png"/><Relationship Id="rId11" Type="http://schemas.openxmlformats.org/officeDocument/2006/relationships/tags" Target="../tags/tag25.xml"/><Relationship Id="rId10" Type="http://schemas.openxmlformats.org/officeDocument/2006/relationships/image" Target="../media/image30.png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140505" y="1169836"/>
              <a:ext cx="286300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第12章 影响大学录取分数线因素分析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60249" y="343945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6" name="圆角矩形 15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881814" y="2945869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12.4 总结与建议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60249" y="398365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2945869"/>
              <a:ext cx="208089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11.5 交叉验证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59614" y="183870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0" name="圆角矩形 29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883286" y="2462595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12.1 背景与目标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235106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0121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12.2 数据说明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60249" y="288628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98704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12.3 数据建模及评估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5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分析变量的重要性</a:t>
            </a:r>
            <a:endParaRPr lang="zh-CN" altLang="en-US" sz="2000" dirty="0"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432435" y="2176145"/>
            <a:ext cx="7268210" cy="3289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603250" y="1673860"/>
            <a:ext cx="84016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##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将学校按照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985,211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进行分类，再预测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&gt;x985&lt;-df1[which(df1$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985=='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获取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985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信息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&gt;cc&lt;-x985[which(x985$ 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211=="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"),]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获取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信息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&gt;c1&lt;-cc[which(cc$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获取无平均线记录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&gt;c&lt;-cc                   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临时存储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信息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as.character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))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&gt;summary(c$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                #211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信息信息描述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&gt;c2&lt;-cc[which(cc$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!='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     #211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有录取平均线的学校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&gt;c3&lt;-cc[which(cc$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     #211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无录取平均线的学校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&gt;c2&lt;-c2[,-c(1,3,9,11,12)]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投影表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11.2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第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1,3,9,11,12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列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000" dirty="0" smtClean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51485" y="1659890"/>
            <a:ext cx="82296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as.character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&gt;fit&lt;-lm(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~ 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院士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硕士点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重点学科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博士点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,data=c2)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建立线性回归模型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summary.lm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(fit)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查看模型参数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删除不重要的因素，再次拟合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&gt;fit&lt;-lm(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~ 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硕士点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博士点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,data=c2)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&gt;par(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mfrow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=c(2,2))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&gt;plot(fit)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summary.lm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(fit)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000" dirty="0" smtClean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887095" y="1659890"/>
            <a:ext cx="72917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#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无录取平均线的学校进行录取线预测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&gt;c3&lt;-c3[,c(2,4,5,6,7,8,13)]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整理数据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(c3$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&gt;t&lt;-predict(fit,c3)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预测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&gt;summary(t)        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查看预测结果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000" dirty="0" smtClean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51485" y="1659890"/>
            <a:ext cx="775652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对既不是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985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又不是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的进行预测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&gt;xx&lt;-df1[which(df1$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211=='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'&amp;df1$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985=='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否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&gt;b&lt;-xx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&gt;b1&lt;-b[which(b$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!='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&gt;b2&lt;-b[which(b$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=='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无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'),]  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&gt;b1&lt;-b1[,-c(1,9,11,12)]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隶属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隶属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as.character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(b1$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&gt;fit&lt;-lm(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~ 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隶属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院士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硕士点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重点学科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博士点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+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,data=b1)       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建立线性回归模型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911225" y="1652270"/>
            <a:ext cx="794829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summary.lm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(fit)             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查看模型参数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&gt;par(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mfrow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=c(2,2))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&gt;plot(fit)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&gt;b2&lt;-b2[,c(2,3,4,5,6,7,8,13)]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准备数据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所在地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隶属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隶属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 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(b2$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是否自主招生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类型转换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&gt;t&lt;-predict(fit,b2)             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  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预测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&gt;summary(t)                      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查看预测结果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录取平均线</a:t>
            </a:r>
            <a:r>
              <a:rPr lang="zh-CN" altLang="en-US" sz="2000" dirty="0">
                <a:sym typeface="+mn-ea"/>
              </a:rPr>
              <a:t>预测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" y="1852295"/>
            <a:ext cx="799846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ym typeface="+mn-ea"/>
              </a:rPr>
              <a:t>模型</a:t>
            </a:r>
            <a:r>
              <a:rPr lang="zh-CN" altLang="en-US" sz="2000" dirty="0">
                <a:sym typeface="+mn-ea"/>
              </a:rPr>
              <a:t>评估</a:t>
            </a:r>
            <a:endParaRPr lang="zh-CN" altLang="en-US" sz="2000" dirty="0">
              <a:sym typeface="+mn-ea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12.3 数据建模及评估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1210855" y="1792261"/>
            <a:ext cx="7414497" cy="31695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2454324" y="5243195"/>
            <a:ext cx="444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录取平均线预测误差</a:t>
            </a:r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140505" y="1169836"/>
              <a:ext cx="286300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第12章 影响大学录取分数线因素分析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759614" y="183870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0" name="圆角矩形 29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883286" y="2462595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12.1 背景与目标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235106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0121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12.2 数据说明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0249" y="3435546"/>
            <a:ext cx="5693410" cy="450865"/>
            <a:chOff x="1652960" y="2711068"/>
            <a:chExt cx="5693410" cy="450865"/>
          </a:xfrm>
          <a:solidFill>
            <a:srgbClr val="3D89BC"/>
          </a:solidFill>
        </p:grpSpPr>
        <p:sp>
          <p:nvSpPr>
            <p:cNvPr id="27" name="圆角矩形 26"/>
            <p:cNvSpPr/>
            <p:nvPr/>
          </p:nvSpPr>
          <p:spPr>
            <a:xfrm>
              <a:off x="1652960" y="271108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734494" y="2711068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12.4 总结与建议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60249" y="287494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4" name="圆角矩形 33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881814" y="2945869"/>
              <a:ext cx="298704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12.3 数据建模及评估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140505" y="1169836"/>
              <a:ext cx="286300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第12章 影响大学录取分数线因素分析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292074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98704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12.3 数据建模及评估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9614" y="236630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0121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12.2 数据说明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25324" y="182202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12.1 背景与目标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60249" y="343945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6" name="圆角矩形 15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881814" y="2945869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12.4 总结与建议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12.4 总结与建议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410210" y="1724660"/>
            <a:ext cx="7606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/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预测的自变量和因变量需要是数值型，但给定的数据大多数变量都是非数值型，所以在使用预测模型时进行了大量类型转换工作。设想用分类模型解决本例，更自然，时间关系没有尝试。</a:t>
            </a:r>
            <a:endParaRPr lang="zh-CN" altLang="zh-CN" sz="2400" dirty="0">
              <a:latin typeface="仿宋" panose="02010609060101010101" charset="-122"/>
              <a:ea typeface="仿宋" panose="02010609060101010101" charset="-122"/>
            </a:endParaRPr>
          </a:p>
          <a:p>
            <a:pPr indent="457200" algn="just"/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从结果中科院看出，明显五个变量的测试结果比三个变量的测试结果要好，本实验没有考虑特征优化。</a:t>
            </a:r>
            <a:endParaRPr lang="zh-CN" altLang="zh-CN" sz="2400" dirty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2310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12.1 背景与目标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6428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/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如何去选择一所适合自己的大学，是每个考生一生中最重要的事，也是每个考生最头疼的问题。分数线，地区，类型，</a:t>
            </a:r>
            <a:r>
              <a:rPr lang="en-US" altLang="zh-CN" sz="2400" dirty="0">
                <a:latin typeface="仿宋" panose="02010609060101010101" charset="-122"/>
                <a:ea typeface="仿宋" panose="02010609060101010101" charset="-122"/>
              </a:rPr>
              <a:t>985</a:t>
            </a:r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en-US" altLang="zh-CN" sz="2400" dirty="0">
                <a:latin typeface="仿宋" panose="02010609060101010101" charset="-122"/>
                <a:ea typeface="仿宋" panose="02010609060101010101" charset="-122"/>
              </a:rPr>
              <a:t>211</a:t>
            </a:r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等都是考生选择高校的参考因素。</a:t>
            </a:r>
            <a:endParaRPr lang="zh-CN" altLang="zh-CN" sz="2400" dirty="0">
              <a:latin typeface="仿宋" panose="02010609060101010101" charset="-122"/>
              <a:ea typeface="仿宋" panose="02010609060101010101" charset="-122"/>
            </a:endParaRPr>
          </a:p>
          <a:p>
            <a:pPr indent="457200" algn="just"/>
            <a:r>
              <a:rPr lang="zh-CN" altLang="zh-CN" sz="2400" dirty="0">
                <a:latin typeface="仿宋" panose="02010609060101010101" charset="-122"/>
                <a:ea typeface="仿宋" panose="02010609060101010101" charset="-122"/>
              </a:rPr>
              <a:t>分析的目标：建立回归模型，试图找出影响高校录取平均分数线的因素，预测没有录取平均分数的院校的录取平均分数线，为考生选择高校提供资料支持。</a:t>
            </a:r>
            <a:endParaRPr lang="zh-CN" altLang="zh-CN" sz="2400" dirty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140505" y="1169836"/>
              <a:ext cx="286300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第12章 影响大学录取分数线因素分析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292074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98704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12.3 数据建模及评估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60249" y="343945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6" name="圆角矩形 15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881814" y="2945869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12.4 总结与建议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60249" y="398365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2945869"/>
              <a:ext cx="208089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11.5 交叉验证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50089" y="236186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27" name="圆角矩形 26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2945869"/>
              <a:ext cx="210121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12.2 数据说明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59614" y="183870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0" name="圆角矩形 29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883286" y="2462595"/>
              <a:ext cx="239649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12.1 背景与目标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12.2 数据说明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3240" y="811530"/>
          <a:ext cx="7442200" cy="5470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470"/>
                <a:gridCol w="980440"/>
                <a:gridCol w="1863090"/>
                <a:gridCol w="2030730"/>
                <a:gridCol w="1601470"/>
              </a:tblGrid>
              <a:tr h="320040">
                <a:tc gridSpan="2"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变量类型</a:t>
                      </a:r>
                      <a:endParaRPr lang="zh-CN" sz="14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 h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变量名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取值范围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备注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431800">
                <a:tc gridSpan="2"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自变量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 h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2015</a:t>
                      </a:r>
                      <a:r>
                        <a:rPr lang="zh-CN" sz="1400" kern="100">
                          <a:effectLst/>
                        </a:rPr>
                        <a:t>年平均分数线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397~694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连续变量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rowSpan="13"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因变量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 anchor="ctr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字符串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大学名称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北京大学等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分类变量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43180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字符串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所在地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南昌、镇江、西安等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字符串</a:t>
                      </a:r>
                      <a:endParaRPr lang="zh-CN" sz="14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隶属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江西省教育厅等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整数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院士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0~70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单位：位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整数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硕士点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0~345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单位：个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65532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字符串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类型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综合、语言、政法，师范、工科等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分类变量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整数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重点学科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0~81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单位：个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整数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博士点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0~283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单位：个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字符串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地址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因子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是否</a:t>
                      </a: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是，否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431165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因子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平均线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2015</a:t>
                      </a:r>
                      <a:r>
                        <a:rPr lang="zh-CN" sz="1400" kern="100">
                          <a:effectLst/>
                        </a:rPr>
                        <a:t>年平均线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因子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是否</a:t>
                      </a:r>
                      <a:r>
                        <a:rPr lang="en-US" sz="1400" kern="100">
                          <a:effectLst/>
                        </a:rPr>
                        <a:t>211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是，否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  <a:tr h="320040">
                <a:tc vMerge="1"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因子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搜自主招生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是，否</a:t>
                      </a:r>
                      <a:endParaRPr lang="zh-CN" sz="14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72523" marR="72523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12.2 数据说明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854710" y="1272540"/>
            <a:ext cx="8227695" cy="3813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12.2 数据说明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88035" y="1012825"/>
            <a:ext cx="800354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（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）数据集构造 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 </a:t>
            </a:r>
            <a:r>
              <a:rPr lang="zh-CN" altLang="zh-CN" sz="2000" dirty="0" smtClean="0">
                <a:latin typeface="仿宋" panose="02010609060101010101" charset="-122"/>
                <a:ea typeface="仿宋" panose="02010609060101010101" charset="-122"/>
              </a:rPr>
              <a:t>没有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录取平均分数的院校有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736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所，作为测试集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test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，余下的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433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个样本作为训练集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train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（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）平均线概况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平均线转换为数值型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&gt;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train$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as.numeric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as.character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(train$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查看平均线情况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&gt; 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summary(train$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2000" dirty="0" smtClean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#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各录取平均线院校数量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t1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&lt;-</a:t>
            </a:r>
            <a:r>
              <a:rPr lang="en-US" altLang="zh-CN" sz="2000" dirty="0" err="1">
                <a:latin typeface="仿宋" panose="02010609060101010101" charset="-122"/>
                <a:ea typeface="仿宋" panose="02010609060101010101" charset="-122"/>
              </a:rPr>
              <a:t>as.data.frame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(table(train$</a:t>
            </a:r>
            <a:r>
              <a:rPr lang="zh-CN" altLang="zh-CN" sz="2000" dirty="0">
                <a:latin typeface="仿宋" panose="02010609060101010101" charset="-122"/>
                <a:ea typeface="仿宋" panose="02010609060101010101" charset="-122"/>
              </a:rPr>
              <a:t>平均线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plot(t1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</a:rPr>
              <a:t>   </a:t>
            </a:r>
            <a:endParaRPr lang="zh-CN" altLang="zh-CN" sz="2000" dirty="0"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000" dirty="0" smtClean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12.2 数据说明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486535"/>
            <a:ext cx="7698105" cy="339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4"/>
          <p:cNvSpPr txBox="1"/>
          <p:nvPr/>
        </p:nvSpPr>
        <p:spPr>
          <a:xfrm>
            <a:off x="2055511" y="5317588"/>
            <a:ext cx="7735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从图看出</a:t>
            </a:r>
            <a:r>
              <a:rPr lang="en-US" altLang="zh-CN" sz="2000" dirty="0"/>
              <a:t>480-510</a:t>
            </a:r>
            <a:r>
              <a:rPr lang="zh-CN" altLang="zh-CN" sz="2000" dirty="0"/>
              <a:t>分录取的院校最多</a:t>
            </a:r>
            <a:r>
              <a:rPr lang="zh-CN" altLang="zh-CN" sz="2000" dirty="0" smtClean="0"/>
              <a:t>。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12.2 数据说明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第12章 影响大学录取分数线因素分析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7902" y="1012825"/>
            <a:ext cx="5420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 smtClean="0"/>
              <a:t>（</a:t>
            </a:r>
            <a:r>
              <a:rPr lang="en-US" altLang="zh-CN" sz="2000" dirty="0" smtClean="0"/>
              <a:t>3</a:t>
            </a:r>
            <a:r>
              <a:rPr lang="zh-CN" altLang="zh-CN" sz="2000" dirty="0" smtClean="0"/>
              <a:t>）院校</a:t>
            </a:r>
            <a:r>
              <a:rPr lang="zh-CN" altLang="zh-CN" sz="2000" dirty="0"/>
              <a:t>分布概况</a:t>
            </a:r>
            <a:endParaRPr lang="zh-CN" altLang="zh-CN" sz="2000" dirty="0"/>
          </a:p>
          <a:p>
            <a:r>
              <a:rPr lang="en-US" altLang="zh-CN" sz="2000" dirty="0" smtClean="0"/>
              <a:t>   </a:t>
            </a:r>
            <a:r>
              <a:rPr lang="zh-CN" altLang="zh-CN" sz="2000" dirty="0" smtClean="0"/>
              <a:t>院校</a:t>
            </a:r>
            <a:r>
              <a:rPr lang="zh-CN" altLang="zh-CN" sz="2000" dirty="0"/>
              <a:t>分布如</a:t>
            </a:r>
            <a:r>
              <a:rPr lang="zh-CN" altLang="zh-CN" sz="2000" dirty="0" smtClean="0"/>
              <a:t>图所</a:t>
            </a:r>
            <a:r>
              <a:rPr lang="zh-CN" altLang="zh-CN" sz="2000" dirty="0"/>
              <a:t>示。</a:t>
            </a:r>
            <a:endParaRPr lang="zh-CN" altLang="zh-CN" sz="2000" dirty="0"/>
          </a:p>
          <a:p>
            <a:endParaRPr lang="zh-CN" altLang="en-US" sz="2000" dirty="0" smtClean="0"/>
          </a:p>
        </p:txBody>
      </p:sp>
      <p:pic>
        <p:nvPicPr>
          <p:cNvPr id="27" name="图片 26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312670"/>
            <a:ext cx="7523480" cy="3302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TABLE_BEAUTIFY" val="smartTable{381bbc5d-2b01-495d-826b-f6232ee7213d}"/>
  <p:tag name="TABLE_ENDDRAG_ORIGIN_RECT" val="586*390"/>
  <p:tag name="TABLE_ENDDRAG_RECT" val="238*125*586*390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3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4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5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6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7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8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9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7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9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1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2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3.xml><?xml version="1.0" encoding="utf-8"?>
<p:tagLst xmlns:p="http://schemas.openxmlformats.org/presentationml/2006/main">
  <p:tag name="COMMONDATA" val="eyJoZGlkIjoiY2QxMzAyNDc5NWNkNDhiMGY5ZTkzODFjMDgzZDE2ZTU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3684</Words>
  <Application>WPS 演示</Application>
  <PresentationFormat>全屏显示(4:3)</PresentationFormat>
  <Paragraphs>395</Paragraphs>
  <Slides>23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等线</vt:lpstr>
      <vt:lpstr>Times New Roman</vt:lpstr>
      <vt:lpstr>Times New Roman</vt:lpstr>
      <vt:lpstr>Wingdings 3</vt:lpstr>
      <vt:lpstr>Symbol</vt:lpstr>
      <vt:lpstr>Wingdings 2</vt:lpstr>
      <vt:lpstr>Symbol</vt:lpstr>
      <vt:lpstr>Monotype Sorts</vt:lpstr>
      <vt:lpstr>Wingdings</vt:lpstr>
      <vt:lpstr>仿宋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177</cp:revision>
  <dcterms:created xsi:type="dcterms:W3CDTF">2018-03-01T02:03:00Z</dcterms:created>
  <dcterms:modified xsi:type="dcterms:W3CDTF">2022-11-06T03:15:05Z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2FC22244630B4EE6B5ED1AC1AFDC922D</vt:lpwstr>
  </property>
</Properties>
</file>