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4" r:id="rId3"/>
    <p:sldMasterId id="2147483658" r:id="rId4"/>
    <p:sldMasterId id="2147483662" r:id="rId5"/>
    <p:sldMasterId id="2147483666" r:id="rId6"/>
    <p:sldMasterId id="2147483671" r:id="rId7"/>
  </p:sldMasterIdLst>
  <p:notesMasterIdLst>
    <p:notesMasterId r:id="rId10"/>
  </p:notesMasterIdLst>
  <p:handoutMasterIdLst>
    <p:handoutMasterId r:id="rId30"/>
  </p:handoutMasterIdLst>
  <p:sldIdLst>
    <p:sldId id="586" r:id="rId8"/>
    <p:sldId id="611" r:id="rId9"/>
    <p:sldId id="314" r:id="rId11"/>
    <p:sldId id="934" r:id="rId12"/>
    <p:sldId id="593" r:id="rId13"/>
    <p:sldId id="935" r:id="rId14"/>
    <p:sldId id="757" r:id="rId15"/>
    <p:sldId id="758" r:id="rId16"/>
    <p:sldId id="1068" r:id="rId17"/>
    <p:sldId id="1069" r:id="rId18"/>
    <p:sldId id="1070" r:id="rId19"/>
    <p:sldId id="1071" r:id="rId20"/>
    <p:sldId id="1072" r:id="rId21"/>
    <p:sldId id="919" r:id="rId22"/>
    <p:sldId id="1073" r:id="rId23"/>
    <p:sldId id="1074" r:id="rId24"/>
    <p:sldId id="937" r:id="rId25"/>
    <p:sldId id="903" r:id="rId26"/>
    <p:sldId id="535" r:id="rId27"/>
    <p:sldId id="537" r:id="rId28"/>
    <p:sldId id="420" r:id="rId29"/>
  </p:sldIdLst>
  <p:sldSz cx="9144000" cy="6858000" type="screen4x3"/>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5555"/>
    <a:srgbClr val="E6E6E6"/>
    <a:srgbClr val="3D89BC"/>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60" autoAdjust="0"/>
    <p:restoredTop sz="94660"/>
  </p:normalViewPr>
  <p:slideViewPr>
    <p:cSldViewPr snapToGrid="0">
      <p:cViewPr>
        <p:scale>
          <a:sx n="70" d="100"/>
          <a:sy n="70" d="100"/>
        </p:scale>
        <p:origin x="-1308" y="-216"/>
      </p:cViewPr>
      <p:guideLst>
        <p:guide orient="horz" pos="2100"/>
        <p:guide pos="290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5" Type="http://schemas.openxmlformats.org/officeDocument/2006/relationships/tags" Target="tags/tag42.xml"/><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endParaRPr lang="zh-CN" altLang="en-US" sz="7200" spc="600" dirty="0">
              <a:solidFill>
                <a:schemeClr val="bg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fld>
            <a:endParaRPr lang="zh-CN" altLang="en-US"/>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hyperlink" Target="http://www.chinarobots.cn/" TargetMode="External"/><Relationship Id="rId7" Type="http://schemas.openxmlformats.org/officeDocument/2006/relationships/image" Target="../media/image15.png"/><Relationship Id="rId6" Type="http://schemas.openxmlformats.org/officeDocument/2006/relationships/hyperlink" Target="http://www.chinaaiworld.cn/" TargetMode="External"/><Relationship Id="rId5" Type="http://schemas.openxmlformats.org/officeDocument/2006/relationships/image" Target="../media/image14.png"/><Relationship Id="rId4" Type="http://schemas.openxmlformats.org/officeDocument/2006/relationships/hyperlink" Target="http://www.chinacloud.cn/" TargetMode="External"/><Relationship Id="rId3" Type="http://schemas.openxmlformats.org/officeDocument/2006/relationships/image" Target="../media/image13.png"/><Relationship Id="rId29" Type="http://schemas.openxmlformats.org/officeDocument/2006/relationships/slideLayout" Target="../slideLayouts/slideLayout2.xml"/><Relationship Id="rId28" Type="http://schemas.openxmlformats.org/officeDocument/2006/relationships/image" Target="../media/image28.png"/><Relationship Id="rId27" Type="http://schemas.openxmlformats.org/officeDocument/2006/relationships/image" Target="../media/image27.png"/><Relationship Id="rId26" Type="http://schemas.openxmlformats.org/officeDocument/2006/relationships/image" Target="../media/image26.jpeg"/><Relationship Id="rId25" Type="http://schemas.openxmlformats.org/officeDocument/2006/relationships/image" Target="../media/image25.jpeg"/><Relationship Id="rId24" Type="http://schemas.openxmlformats.org/officeDocument/2006/relationships/image" Target="../media/image24.png"/><Relationship Id="rId23" Type="http://schemas.openxmlformats.org/officeDocument/2006/relationships/hyperlink" Target="http://www.envicloud.cn/" TargetMode="External"/><Relationship Id="rId22" Type="http://schemas.openxmlformats.org/officeDocument/2006/relationships/image" Target="../media/image23.png"/><Relationship Id="rId21" Type="http://schemas.openxmlformats.org/officeDocument/2006/relationships/image" Target="../media/image22.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21.png"/><Relationship Id="rId18" Type="http://schemas.openxmlformats.org/officeDocument/2006/relationships/hyperlink" Target="http://www.netofthings.cn/" TargetMode="External"/><Relationship Id="rId17" Type="http://schemas.openxmlformats.org/officeDocument/2006/relationships/image" Target="../media/image20.png"/><Relationship Id="rId16" Type="http://schemas.openxmlformats.org/officeDocument/2006/relationships/hyperlink" Target="http://www.thebigdata.cn/" TargetMode="External"/><Relationship Id="rId15" Type="http://schemas.openxmlformats.org/officeDocument/2006/relationships/image" Target="../media/image19.png"/><Relationship Id="rId14" Type="http://schemas.openxmlformats.org/officeDocument/2006/relationships/hyperlink" Target="http://www.worldstor.cn/" TargetMode="External"/><Relationship Id="rId13" Type="http://schemas.openxmlformats.org/officeDocument/2006/relationships/image" Target="../media/image18.png"/><Relationship Id="rId12" Type="http://schemas.openxmlformats.org/officeDocument/2006/relationships/hyperlink" Target="http://www.pm25.org.cn/" TargetMode="External"/><Relationship Id="rId11" Type="http://schemas.openxmlformats.org/officeDocument/2006/relationships/image" Target="../media/image17.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image" Target="../media/image32.png"/><Relationship Id="rId7" Type="http://schemas.openxmlformats.org/officeDocument/2006/relationships/tags" Target="../tags/tag22.xml"/><Relationship Id="rId6" Type="http://schemas.openxmlformats.org/officeDocument/2006/relationships/image" Target="../media/image31.png"/><Relationship Id="rId55" Type="http://schemas.openxmlformats.org/officeDocument/2006/relationships/slideLayout" Target="../slideLayouts/slideLayout2.xml"/><Relationship Id="rId54" Type="http://schemas.openxmlformats.org/officeDocument/2006/relationships/image" Target="../media/image59.png"/><Relationship Id="rId53" Type="http://schemas.openxmlformats.org/officeDocument/2006/relationships/tags" Target="../tags/tag41.xml"/><Relationship Id="rId52" Type="http://schemas.openxmlformats.org/officeDocument/2006/relationships/image" Target="../media/image58.png"/><Relationship Id="rId51" Type="http://schemas.openxmlformats.org/officeDocument/2006/relationships/image" Target="../media/image57.png"/><Relationship Id="rId50" Type="http://schemas.openxmlformats.org/officeDocument/2006/relationships/tags" Target="../tags/tag40.xml"/><Relationship Id="rId5" Type="http://schemas.openxmlformats.org/officeDocument/2006/relationships/tags" Target="../tags/tag21.xml"/><Relationship Id="rId49" Type="http://schemas.openxmlformats.org/officeDocument/2006/relationships/image" Target="../media/image56.png"/><Relationship Id="rId48" Type="http://schemas.openxmlformats.org/officeDocument/2006/relationships/image" Target="../media/image55.png"/><Relationship Id="rId47" Type="http://schemas.openxmlformats.org/officeDocument/2006/relationships/image" Target="../media/image54.png"/><Relationship Id="rId46" Type="http://schemas.openxmlformats.org/officeDocument/2006/relationships/image" Target="../media/image53.png"/><Relationship Id="rId45" Type="http://schemas.openxmlformats.org/officeDocument/2006/relationships/image" Target="../media/image52.png"/><Relationship Id="rId44" Type="http://schemas.openxmlformats.org/officeDocument/2006/relationships/image" Target="../media/image51.png"/><Relationship Id="rId43" Type="http://schemas.openxmlformats.org/officeDocument/2006/relationships/image" Target="../media/image50.png"/><Relationship Id="rId42" Type="http://schemas.openxmlformats.org/officeDocument/2006/relationships/image" Target="../media/image49.png"/><Relationship Id="rId41" Type="http://schemas.openxmlformats.org/officeDocument/2006/relationships/tags" Target="../tags/tag39.xml"/><Relationship Id="rId40" Type="http://schemas.openxmlformats.org/officeDocument/2006/relationships/image" Target="../media/image48.png"/><Relationship Id="rId4" Type="http://schemas.openxmlformats.org/officeDocument/2006/relationships/image" Target="../media/image30.png"/><Relationship Id="rId39" Type="http://schemas.openxmlformats.org/officeDocument/2006/relationships/tags" Target="../tags/tag38.xml"/><Relationship Id="rId38" Type="http://schemas.openxmlformats.org/officeDocument/2006/relationships/image" Target="../media/image47.png"/><Relationship Id="rId37" Type="http://schemas.openxmlformats.org/officeDocument/2006/relationships/tags" Target="../tags/tag37.xml"/><Relationship Id="rId36" Type="http://schemas.openxmlformats.org/officeDocument/2006/relationships/image" Target="../media/image46.png"/><Relationship Id="rId35" Type="http://schemas.openxmlformats.org/officeDocument/2006/relationships/tags" Target="../tags/tag36.xml"/><Relationship Id="rId34" Type="http://schemas.openxmlformats.org/officeDocument/2006/relationships/image" Target="../media/image45.png"/><Relationship Id="rId33" Type="http://schemas.openxmlformats.org/officeDocument/2006/relationships/tags" Target="../tags/tag35.xml"/><Relationship Id="rId32" Type="http://schemas.openxmlformats.org/officeDocument/2006/relationships/image" Target="../media/image44.png"/><Relationship Id="rId31" Type="http://schemas.openxmlformats.org/officeDocument/2006/relationships/tags" Target="../tags/tag34.xml"/><Relationship Id="rId30" Type="http://schemas.openxmlformats.org/officeDocument/2006/relationships/image" Target="../media/image43.png"/><Relationship Id="rId3" Type="http://schemas.openxmlformats.org/officeDocument/2006/relationships/tags" Target="../tags/tag20.xml"/><Relationship Id="rId29" Type="http://schemas.openxmlformats.org/officeDocument/2006/relationships/tags" Target="../tags/tag33.xml"/><Relationship Id="rId28" Type="http://schemas.openxmlformats.org/officeDocument/2006/relationships/image" Target="../media/image42.png"/><Relationship Id="rId27" Type="http://schemas.openxmlformats.org/officeDocument/2006/relationships/tags" Target="../tags/tag32.xml"/><Relationship Id="rId26" Type="http://schemas.openxmlformats.org/officeDocument/2006/relationships/image" Target="../media/image41.png"/><Relationship Id="rId25" Type="http://schemas.openxmlformats.org/officeDocument/2006/relationships/tags" Target="../tags/tag31.xml"/><Relationship Id="rId24" Type="http://schemas.openxmlformats.org/officeDocument/2006/relationships/image" Target="../media/image40.png"/><Relationship Id="rId23" Type="http://schemas.openxmlformats.org/officeDocument/2006/relationships/tags" Target="../tags/tag30.xml"/><Relationship Id="rId22" Type="http://schemas.openxmlformats.org/officeDocument/2006/relationships/image" Target="../media/image39.png"/><Relationship Id="rId21" Type="http://schemas.openxmlformats.org/officeDocument/2006/relationships/tags" Target="../tags/tag29.xml"/><Relationship Id="rId20" Type="http://schemas.openxmlformats.org/officeDocument/2006/relationships/image" Target="../media/image38.png"/><Relationship Id="rId2" Type="http://schemas.openxmlformats.org/officeDocument/2006/relationships/image" Target="../media/image29.png"/><Relationship Id="rId19" Type="http://schemas.openxmlformats.org/officeDocument/2006/relationships/tags" Target="../tags/tag28.xml"/><Relationship Id="rId18" Type="http://schemas.openxmlformats.org/officeDocument/2006/relationships/image" Target="../media/image37.png"/><Relationship Id="rId17" Type="http://schemas.openxmlformats.org/officeDocument/2006/relationships/tags" Target="../tags/tag27.xml"/><Relationship Id="rId16" Type="http://schemas.openxmlformats.org/officeDocument/2006/relationships/image" Target="../media/image36.png"/><Relationship Id="rId15" Type="http://schemas.openxmlformats.org/officeDocument/2006/relationships/tags" Target="../tags/tag26.xml"/><Relationship Id="rId14" Type="http://schemas.openxmlformats.org/officeDocument/2006/relationships/image" Target="../media/image35.png"/><Relationship Id="rId13" Type="http://schemas.openxmlformats.org/officeDocument/2006/relationships/tags" Target="../tags/tag25.xml"/><Relationship Id="rId12" Type="http://schemas.openxmlformats.org/officeDocument/2006/relationships/image" Target="../media/image34.png"/><Relationship Id="rId11" Type="http://schemas.openxmlformats.org/officeDocument/2006/relationships/tags" Target="../tags/tag24.xml"/><Relationship Id="rId10" Type="http://schemas.openxmlformats.org/officeDocument/2006/relationships/image" Target="../media/image33.png"/><Relationship Id="rId1" Type="http://schemas.openxmlformats.org/officeDocument/2006/relationships/tags" Target="../tags/tag19.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1062228" y="728895"/>
            <a:ext cx="7426960" cy="1322070"/>
          </a:xfrm>
          <a:prstGeom prst="rect">
            <a:avLst/>
          </a:prstGeom>
          <a:effectLst/>
        </p:spPr>
        <p:txBody>
          <a:bodyPr wrap="square">
            <a:spAutoFit/>
          </a:bodyPr>
          <a:lstStyle/>
          <a:p>
            <a:pPr algn="ctr">
              <a:defRPr/>
            </a:pPr>
            <a:r>
              <a:rPr lang="en-US" altLang="zh-CN" sz="8000" b="1" spc="300" dirty="0">
                <a:ln w="11430"/>
                <a:solidFill>
                  <a:srgbClr val="3D89BC"/>
                </a:solidFill>
                <a:latin typeface="微软雅黑" panose="020B0503020204020204" pitchFamily="34" charset="-122"/>
                <a:ea typeface="微软雅黑" panose="020B0503020204020204" pitchFamily="34" charset="-122"/>
              </a:rPr>
              <a:t>R</a:t>
            </a:r>
            <a:r>
              <a:rPr lang="zh-CN" altLang="en-US" sz="8000" b="1" spc="300" dirty="0">
                <a:ln w="11430"/>
                <a:solidFill>
                  <a:srgbClr val="3D89BC"/>
                </a:solidFill>
                <a:latin typeface="微软雅黑" panose="020B0503020204020204" pitchFamily="34" charset="-122"/>
                <a:ea typeface="微软雅黑" panose="020B0503020204020204" pitchFamily="34" charset="-122"/>
              </a:rPr>
              <a:t>语言</a:t>
            </a:r>
            <a:r>
              <a:rPr lang="zh-CN" altLang="en-US" b="1" spc="300" dirty="0">
                <a:ln w="11430"/>
                <a:solidFill>
                  <a:srgbClr val="3D89BC"/>
                </a:solidFill>
                <a:latin typeface="微软雅黑" panose="020B0503020204020204" pitchFamily="34" charset="-122"/>
                <a:ea typeface="微软雅黑" panose="020B0503020204020204" pitchFamily="34" charset="-122"/>
              </a:rPr>
              <a:t>（第</a:t>
            </a:r>
            <a:r>
              <a:rPr lang="en-US" altLang="zh-CN" b="1" spc="300" dirty="0">
                <a:ln w="11430"/>
                <a:solidFill>
                  <a:srgbClr val="3D89BC"/>
                </a:solidFill>
                <a:latin typeface="微软雅黑" panose="020B0503020204020204" pitchFamily="34" charset="-122"/>
                <a:ea typeface="微软雅黑" panose="020B0503020204020204" pitchFamily="34" charset="-122"/>
              </a:rPr>
              <a:t>2</a:t>
            </a:r>
            <a:r>
              <a:rPr lang="zh-CN" altLang="en-US" b="1" spc="300" dirty="0">
                <a:ln w="11430"/>
                <a:solidFill>
                  <a:srgbClr val="3D89BC"/>
                </a:solidFill>
                <a:latin typeface="微软雅黑" panose="020B0503020204020204" pitchFamily="34" charset="-122"/>
                <a:ea typeface="微软雅黑" panose="020B0503020204020204" pitchFamily="34" charset="-122"/>
              </a:rPr>
              <a:t>版）</a:t>
            </a:r>
            <a:endParaRPr lang="zh-CN" altLang="en-US" b="1" spc="300" dirty="0">
              <a:ln w="11430"/>
              <a:solidFill>
                <a:srgbClr val="3D89BC"/>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
        <p:nvSpPr>
          <p:cNvPr id="21" name="矩形 20"/>
          <p:cNvSpPr/>
          <p:nvPr/>
        </p:nvSpPr>
        <p:spPr>
          <a:xfrm>
            <a:off x="-7620" y="2209165"/>
            <a:ext cx="9159240" cy="8642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TextBox 6"/>
          <p:cNvSpPr txBox="1"/>
          <p:nvPr/>
        </p:nvSpPr>
        <p:spPr>
          <a:xfrm>
            <a:off x="1670340" y="2277654"/>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  鹏       总主编</a:t>
            </a:r>
            <a:endParaRPr lang="zh-CN" altLang="en-US" sz="1600" dirty="0">
              <a:solidFill>
                <a:schemeClr val="tx1">
                  <a:lumMod val="75000"/>
                  <a:lumOff val="25000"/>
                </a:schemeClr>
              </a:solidFill>
            </a:endParaRPr>
          </a:p>
        </p:txBody>
      </p:sp>
      <p:sp>
        <p:nvSpPr>
          <p:cNvPr id="26" name="TextBox 6"/>
          <p:cNvSpPr txBox="1"/>
          <p:nvPr/>
        </p:nvSpPr>
        <p:spPr>
          <a:xfrm>
            <a:off x="1670340" y="2634610"/>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程显毅    </a:t>
            </a:r>
            <a:r>
              <a:rPr lang="en-US" altLang="zh-CN" sz="1600" dirty="0" smtClean="0">
                <a:solidFill>
                  <a:schemeClr val="tx1">
                    <a:lumMod val="75000"/>
                    <a:lumOff val="25000"/>
                  </a:schemeClr>
                </a:solidFill>
              </a:rPr>
              <a:t> </a:t>
            </a:r>
            <a:r>
              <a:rPr lang="zh-CN" altLang="en-US" sz="1600" dirty="0">
                <a:solidFill>
                  <a:schemeClr val="tx1">
                    <a:lumMod val="75000"/>
                    <a:lumOff val="25000"/>
                  </a:schemeClr>
                </a:solidFill>
              </a:rPr>
              <a:t>主</a:t>
            </a:r>
            <a:r>
              <a:rPr lang="en-US" altLang="zh-CN" sz="1600" dirty="0">
                <a:solidFill>
                  <a:schemeClr val="tx1">
                    <a:lumMod val="75000"/>
                    <a:lumOff val="25000"/>
                  </a:schemeClr>
                </a:solidFill>
              </a:rPr>
              <a:t>    </a:t>
            </a:r>
            <a:r>
              <a:rPr lang="zh-CN" altLang="en-US" sz="1600" dirty="0">
                <a:solidFill>
                  <a:schemeClr val="tx1">
                    <a:lumMod val="75000"/>
                    <a:lumOff val="25000"/>
                  </a:schemeClr>
                </a:solidFill>
              </a:rPr>
              <a:t>编                          </a:t>
            </a:r>
            <a:r>
              <a:rPr lang="zh-CN" altLang="en-US" sz="1600" dirty="0" smtClean="0">
                <a:solidFill>
                  <a:schemeClr val="tx1">
                    <a:lumMod val="75000"/>
                    <a:lumOff val="25000"/>
                  </a:schemeClr>
                </a:solidFill>
              </a:rPr>
              <a:t>     孙丽丽 </a:t>
            </a:r>
            <a:r>
              <a:rPr lang="zh-CN" altLang="en-US" sz="1600" dirty="0" smtClean="0">
                <a:solidFill>
                  <a:schemeClr val="tx1">
                    <a:lumMod val="75000"/>
                    <a:lumOff val="25000"/>
                  </a:schemeClr>
                </a:solidFill>
                <a:sym typeface="+mn-ea"/>
              </a:rPr>
              <a:t> 林道荣</a:t>
            </a:r>
            <a:r>
              <a:rPr lang="zh-CN" altLang="en-US" sz="1600" dirty="0" smtClean="0">
                <a:solidFill>
                  <a:schemeClr val="tx1">
                    <a:lumMod val="75000"/>
                    <a:lumOff val="25000"/>
                  </a:schemeClr>
                </a:solidFill>
              </a:rPr>
              <a:t>    副</a:t>
            </a:r>
            <a:r>
              <a:rPr lang="zh-CN" altLang="en-US" sz="1600" dirty="0">
                <a:solidFill>
                  <a:schemeClr val="tx1">
                    <a:lumMod val="75000"/>
                    <a:lumOff val="25000"/>
                  </a:schemeClr>
                </a:solidFill>
              </a:rPr>
              <a:t>主编</a:t>
            </a:r>
            <a:endParaRPr lang="zh-CN" altLang="en-US" sz="1600" dirty="0">
              <a:solidFill>
                <a:schemeClr val="tx1">
                  <a:lumMod val="75000"/>
                  <a:lumOff val="25000"/>
                </a:schemeClr>
              </a:solidFill>
            </a:endParaRPr>
          </a:p>
        </p:txBody>
      </p:sp>
      <p:sp>
        <p:nvSpPr>
          <p:cNvPr id="27" name="Freeform 25"/>
          <p:cNvSpPr>
            <a:spLocks noEditPoints="1"/>
          </p:cNvSpPr>
          <p:nvPr/>
        </p:nvSpPr>
        <p:spPr bwMode="auto">
          <a:xfrm>
            <a:off x="2451244" y="24075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5"/>
          <p:cNvSpPr>
            <a:spLocks noEditPoints="1"/>
          </p:cNvSpPr>
          <p:nvPr/>
        </p:nvSpPr>
        <p:spPr bwMode="auto">
          <a:xfrm>
            <a:off x="6390411" y="2743274"/>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5"/>
          <p:cNvSpPr>
            <a:spLocks noEditPoints="1"/>
          </p:cNvSpPr>
          <p:nvPr/>
        </p:nvSpPr>
        <p:spPr bwMode="auto">
          <a:xfrm>
            <a:off x="2451335" y="27579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3" name="图片 2" descr="QQ截图20220908111331"/>
          <p:cNvPicPr>
            <a:picLocks noChangeAspect="1"/>
          </p:cNvPicPr>
          <p:nvPr/>
        </p:nvPicPr>
        <p:blipFill>
          <a:blip r:embed="rId2"/>
          <a:stretch>
            <a:fillRect/>
          </a:stretch>
        </p:blipFill>
        <p:spPr>
          <a:xfrm>
            <a:off x="6985" y="3232150"/>
            <a:ext cx="9144000" cy="308229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第13章电视收视率分析</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zh-CN" sz="2000" dirty="0">
                <a:sym typeface="+mn-ea"/>
              </a:rPr>
              <a:t>播出模式对破一的影响</a:t>
            </a:r>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13.3 数据建模及评估</a:t>
            </a:r>
            <a:endParaRPr lang="zh-CN" sz="2100" b="1" spc="225" dirty="0" smtClean="0">
              <a:solidFill>
                <a:prstClr val="white"/>
              </a:solidFill>
            </a:endParaRPr>
          </a:p>
        </p:txBody>
      </p:sp>
      <p:sp>
        <p:nvSpPr>
          <p:cNvPr id="4" name="TextBox 4"/>
          <p:cNvSpPr txBox="1"/>
          <p:nvPr/>
        </p:nvSpPr>
        <p:spPr>
          <a:xfrm>
            <a:off x="451485" y="1659890"/>
            <a:ext cx="8616950" cy="1753235"/>
          </a:xfrm>
          <a:prstGeom prst="rect">
            <a:avLst/>
          </a:prstGeom>
          <a:noFill/>
        </p:spPr>
        <p:txBody>
          <a:bodyPr wrap="square" rtlCol="0">
            <a:spAutoFit/>
          </a:bodyPr>
          <a:p>
            <a:r>
              <a:rPr lang="zh-CN" altLang="zh-CN" dirty="0">
                <a:latin typeface="仿宋" panose="02010609060101010101" charset="-122"/>
                <a:ea typeface="仿宋" panose="02010609060101010101" charset="-122"/>
              </a:rPr>
              <a:t>执行如下代码，得到如图</a:t>
            </a:r>
            <a:r>
              <a:rPr lang="en-US" altLang="zh-CN" dirty="0">
                <a:latin typeface="仿宋" panose="02010609060101010101" charset="-122"/>
                <a:ea typeface="仿宋" panose="02010609060101010101" charset="-122"/>
              </a:rPr>
              <a:t>13.3</a:t>
            </a:r>
            <a:r>
              <a:rPr lang="zh-CN" altLang="zh-CN" dirty="0">
                <a:latin typeface="仿宋" panose="02010609060101010101" charset="-122"/>
                <a:ea typeface="仿宋" panose="02010609060101010101" charset="-122"/>
              </a:rPr>
              <a:t>统计图。</a:t>
            </a:r>
            <a:endParaRPr lang="zh-CN" altLang="zh-CN" dirty="0">
              <a:latin typeface="仿宋" panose="02010609060101010101" charset="-122"/>
              <a:ea typeface="仿宋" panose="02010609060101010101" charset="-122"/>
            </a:endParaRPr>
          </a:p>
          <a:p>
            <a:r>
              <a:rPr lang="en-US" altLang="zh-CN" dirty="0">
                <a:latin typeface="仿宋" panose="02010609060101010101" charset="-122"/>
                <a:ea typeface="仿宋" panose="02010609060101010101" charset="-122"/>
              </a:rPr>
              <a:t>&gt;temp&lt;-table(</a:t>
            </a:r>
            <a:r>
              <a:rPr lang="en-US" altLang="zh-CN" dirty="0" err="1">
                <a:latin typeface="仿宋" panose="02010609060101010101" charset="-122"/>
                <a:ea typeface="仿宋" panose="02010609060101010101" charset="-122"/>
              </a:rPr>
              <a:t>ssl</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是否破一</a:t>
            </a:r>
            <a:r>
              <a:rPr lang="en-US" altLang="zh-CN" dirty="0">
                <a:latin typeface="仿宋" panose="02010609060101010101" charset="-122"/>
                <a:ea typeface="仿宋" panose="02010609060101010101" charset="-122"/>
              </a:rPr>
              <a:t>,</a:t>
            </a:r>
            <a:r>
              <a:rPr lang="en-US" altLang="zh-CN" dirty="0" err="1">
                <a:latin typeface="仿宋" panose="02010609060101010101" charset="-122"/>
                <a:ea typeface="仿宋" panose="02010609060101010101" charset="-122"/>
              </a:rPr>
              <a:t>ssl</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播出模式</a:t>
            </a:r>
            <a:r>
              <a:rPr lang="en-US" altLang="zh-CN" dirty="0">
                <a:latin typeface="仿宋" panose="02010609060101010101" charset="-122"/>
                <a:ea typeface="仿宋" panose="02010609060101010101" charset="-122"/>
              </a:rPr>
              <a:t>)        #</a:t>
            </a:r>
            <a:r>
              <a:rPr lang="zh-CN" altLang="zh-CN" dirty="0">
                <a:latin typeface="仿宋" panose="02010609060101010101" charset="-122"/>
                <a:ea typeface="仿宋" panose="02010609060101010101" charset="-122"/>
              </a:rPr>
              <a:t>生成交叉表</a:t>
            </a:r>
            <a:endParaRPr lang="zh-CN" altLang="zh-CN" dirty="0">
              <a:latin typeface="仿宋" panose="02010609060101010101" charset="-122"/>
              <a:ea typeface="仿宋" panose="02010609060101010101" charset="-122"/>
            </a:endParaRPr>
          </a:p>
          <a:p>
            <a:r>
              <a:rPr lang="en-US" altLang="zh-CN" dirty="0">
                <a:latin typeface="仿宋" panose="02010609060101010101" charset="-122"/>
                <a:ea typeface="仿宋" panose="02010609060101010101" charset="-122"/>
              </a:rPr>
              <a:t>&gt;</a:t>
            </a:r>
            <a:r>
              <a:rPr lang="en-US" altLang="zh-CN" dirty="0" err="1">
                <a:latin typeface="仿宋" panose="02010609060101010101" charset="-122"/>
                <a:ea typeface="仿宋" panose="02010609060101010101" charset="-122"/>
              </a:rPr>
              <a:t>barplot</a:t>
            </a:r>
            <a:r>
              <a:rPr lang="en-US" altLang="zh-CN" dirty="0">
                <a:latin typeface="仿宋" panose="02010609060101010101" charset="-122"/>
                <a:ea typeface="仿宋" panose="02010609060101010101" charset="-122"/>
              </a:rPr>
              <a:t>(</a:t>
            </a:r>
            <a:r>
              <a:rPr lang="en-US" altLang="zh-CN" dirty="0" err="1">
                <a:latin typeface="仿宋" panose="02010609060101010101" charset="-122"/>
                <a:ea typeface="仿宋" panose="02010609060101010101" charset="-122"/>
              </a:rPr>
              <a:t>temp,xlab</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播出模式</a:t>
            </a:r>
            <a:r>
              <a:rPr lang="en-US" altLang="zh-CN" dirty="0">
                <a:latin typeface="仿宋" panose="02010609060101010101" charset="-122"/>
                <a:ea typeface="仿宋" panose="02010609060101010101" charset="-122"/>
              </a:rPr>
              <a:t>",</a:t>
            </a:r>
            <a:r>
              <a:rPr lang="en-US" altLang="zh-CN" dirty="0" err="1">
                <a:latin typeface="仿宋" panose="02010609060101010101" charset="-122"/>
                <a:ea typeface="仿宋" panose="02010609060101010101" charset="-122"/>
              </a:rPr>
              <a:t>ylab</a:t>
            </a:r>
            <a:r>
              <a:rPr lang="en-US" altLang="zh-CN" dirty="0">
                <a:latin typeface="仿宋" panose="02010609060101010101" charset="-122"/>
                <a:ea typeface="仿宋" panose="02010609060101010101" charset="-122"/>
              </a:rPr>
              <a:t> = "</a:t>
            </a:r>
            <a:r>
              <a:rPr lang="zh-CN" altLang="zh-CN" dirty="0">
                <a:latin typeface="仿宋" panose="02010609060101010101" charset="-122"/>
                <a:ea typeface="仿宋" panose="02010609060101010101" charset="-122"/>
              </a:rPr>
              <a:t>频数</a:t>
            </a:r>
            <a:r>
              <a:rPr lang="en-US" altLang="zh-CN" dirty="0">
                <a:latin typeface="仿宋" panose="02010609060101010101" charset="-122"/>
                <a:ea typeface="仿宋" panose="02010609060101010101" charset="-122"/>
              </a:rPr>
              <a:t>",beside=T,</a:t>
            </a:r>
            <a:endParaRPr lang="zh-CN" altLang="zh-CN" dirty="0">
              <a:latin typeface="仿宋" panose="02010609060101010101" charset="-122"/>
              <a:ea typeface="仿宋" panose="02010609060101010101" charset="-122"/>
            </a:endParaRPr>
          </a:p>
          <a:p>
            <a:r>
              <a:rPr lang="en-US" altLang="zh-CN" dirty="0">
                <a:latin typeface="仿宋" panose="02010609060101010101" charset="-122"/>
                <a:ea typeface="仿宋" panose="02010609060101010101" charset="-122"/>
              </a:rPr>
              <a:t>        col = c("</a:t>
            </a:r>
            <a:r>
              <a:rPr lang="en-US" altLang="zh-CN" dirty="0" err="1">
                <a:latin typeface="仿宋" panose="02010609060101010101" charset="-122"/>
                <a:ea typeface="仿宋" panose="02010609060101010101" charset="-122"/>
              </a:rPr>
              <a:t>lightblue</a:t>
            </a:r>
            <a:r>
              <a:rPr lang="en-US" altLang="zh-CN" dirty="0">
                <a:latin typeface="仿宋" panose="02010609060101010101" charset="-122"/>
                <a:ea typeface="仿宋" panose="02010609060101010101" charset="-122"/>
              </a:rPr>
              <a:t>","wheat"))       #</a:t>
            </a:r>
            <a:r>
              <a:rPr lang="zh-CN" altLang="zh-CN" dirty="0">
                <a:latin typeface="仿宋" panose="02010609060101010101" charset="-122"/>
                <a:ea typeface="仿宋" panose="02010609060101010101" charset="-122"/>
              </a:rPr>
              <a:t>设置条形图参数</a:t>
            </a:r>
            <a:endParaRPr lang="zh-CN" altLang="zh-CN" dirty="0">
              <a:latin typeface="仿宋" panose="02010609060101010101" charset="-122"/>
              <a:ea typeface="仿宋" panose="02010609060101010101" charset="-122"/>
            </a:endParaRPr>
          </a:p>
          <a:p>
            <a:r>
              <a:rPr lang="en-US" altLang="zh-CN" dirty="0">
                <a:latin typeface="仿宋" panose="02010609060101010101" charset="-122"/>
                <a:ea typeface="仿宋" panose="02010609060101010101" charset="-122"/>
              </a:rPr>
              <a:t>&gt;legend(1,50,c("</a:t>
            </a:r>
            <a:r>
              <a:rPr lang="zh-CN" altLang="zh-CN" dirty="0">
                <a:latin typeface="仿宋" panose="02010609060101010101" charset="-122"/>
                <a:ea typeface="仿宋" panose="02010609060101010101" charset="-122"/>
              </a:rPr>
              <a:t>未破一</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破一</a:t>
            </a:r>
            <a:r>
              <a:rPr lang="en-US" altLang="zh-CN" dirty="0">
                <a:latin typeface="仿宋" panose="02010609060101010101" charset="-122"/>
                <a:ea typeface="仿宋" panose="02010609060101010101" charset="-122"/>
              </a:rPr>
              <a:t>"),fill=c("</a:t>
            </a:r>
            <a:r>
              <a:rPr lang="en-US" altLang="zh-CN" dirty="0" err="1">
                <a:latin typeface="仿宋" panose="02010609060101010101" charset="-122"/>
                <a:ea typeface="仿宋" panose="02010609060101010101" charset="-122"/>
              </a:rPr>
              <a:t>lightblue</a:t>
            </a:r>
            <a:r>
              <a:rPr lang="en-US" altLang="zh-CN" dirty="0">
                <a:latin typeface="仿宋" panose="02010609060101010101" charset="-122"/>
                <a:ea typeface="仿宋" panose="02010609060101010101" charset="-122"/>
              </a:rPr>
              <a:t>","wheat")) #</a:t>
            </a:r>
            <a:r>
              <a:rPr lang="zh-CN" altLang="zh-CN" dirty="0">
                <a:latin typeface="仿宋" panose="02010609060101010101" charset="-122"/>
                <a:ea typeface="仿宋" panose="02010609060101010101" charset="-122"/>
              </a:rPr>
              <a:t>设置图例参数</a:t>
            </a:r>
            <a:endParaRPr lang="zh-CN" altLang="zh-CN" dirty="0">
              <a:latin typeface="仿宋" panose="02010609060101010101" charset="-122"/>
              <a:ea typeface="仿宋" panose="02010609060101010101" charset="-122"/>
            </a:endParaRPr>
          </a:p>
        </p:txBody>
      </p:sp>
      <p:pic>
        <p:nvPicPr>
          <p:cNvPr id="15" name="图片 14"/>
          <p:cNvPicPr/>
          <p:nvPr/>
        </p:nvPicPr>
        <p:blipFill>
          <a:blip r:embed="rId1"/>
          <a:stretch>
            <a:fillRect/>
          </a:stretch>
        </p:blipFill>
        <p:spPr>
          <a:xfrm>
            <a:off x="2131060" y="3264535"/>
            <a:ext cx="4564380" cy="2751455"/>
          </a:xfrm>
          <a:prstGeom prst="rect">
            <a:avLst/>
          </a:prstGeom>
          <a:noFill/>
          <a:ln w="9525">
            <a:noFill/>
          </a:ln>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第13章电视收视率分析</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zh-CN" sz="2000" dirty="0">
                <a:sym typeface="+mn-ea"/>
              </a:rPr>
              <a:t>开播时间对破一的影响</a:t>
            </a:r>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13.3 数据建模及评估</a:t>
            </a:r>
            <a:endParaRPr lang="zh-CN" sz="2100" b="1" spc="225" dirty="0" smtClean="0">
              <a:solidFill>
                <a:prstClr val="white"/>
              </a:solidFill>
            </a:endParaRPr>
          </a:p>
        </p:txBody>
      </p:sp>
      <p:sp>
        <p:nvSpPr>
          <p:cNvPr id="4" name="TextBox 4"/>
          <p:cNvSpPr txBox="1"/>
          <p:nvPr/>
        </p:nvSpPr>
        <p:spPr>
          <a:xfrm>
            <a:off x="451485" y="1659890"/>
            <a:ext cx="8607425" cy="1198880"/>
          </a:xfrm>
          <a:prstGeom prst="rect">
            <a:avLst/>
          </a:prstGeom>
          <a:noFill/>
        </p:spPr>
        <p:txBody>
          <a:bodyPr wrap="square" rtlCol="0">
            <a:spAutoFit/>
          </a:bodyPr>
          <a:p>
            <a:r>
              <a:rPr lang="zh-CN" altLang="zh-CN" dirty="0">
                <a:latin typeface="仿宋" panose="02010609060101010101" charset="-122"/>
                <a:ea typeface="仿宋" panose="02010609060101010101" charset="-122"/>
              </a:rPr>
              <a:t>执行如下代码，得到如图</a:t>
            </a:r>
            <a:r>
              <a:rPr lang="en-US" altLang="zh-CN" dirty="0">
                <a:latin typeface="仿宋" panose="02010609060101010101" charset="-122"/>
                <a:ea typeface="仿宋" panose="02010609060101010101" charset="-122"/>
              </a:rPr>
              <a:t>13.4</a:t>
            </a:r>
            <a:r>
              <a:rPr lang="zh-CN" altLang="zh-CN" dirty="0">
                <a:latin typeface="仿宋" panose="02010609060101010101" charset="-122"/>
                <a:ea typeface="仿宋" panose="02010609060101010101" charset="-122"/>
              </a:rPr>
              <a:t>所示统计图。</a:t>
            </a:r>
            <a:endParaRPr lang="zh-CN" altLang="zh-CN" dirty="0">
              <a:latin typeface="仿宋" panose="02010609060101010101" charset="-122"/>
              <a:ea typeface="仿宋" panose="02010609060101010101" charset="-122"/>
            </a:endParaRPr>
          </a:p>
          <a:p>
            <a:r>
              <a:rPr lang="en-US" altLang="zh-CN" dirty="0">
                <a:latin typeface="仿宋" panose="02010609060101010101" charset="-122"/>
                <a:ea typeface="仿宋" panose="02010609060101010101" charset="-122"/>
              </a:rPr>
              <a:t>&gt;temp&lt;-table(</a:t>
            </a:r>
            <a:r>
              <a:rPr lang="en-US" altLang="zh-CN" dirty="0" err="1">
                <a:latin typeface="仿宋" panose="02010609060101010101" charset="-122"/>
                <a:ea typeface="仿宋" panose="02010609060101010101" charset="-122"/>
              </a:rPr>
              <a:t>ssl</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是否破一</a:t>
            </a:r>
            <a:r>
              <a:rPr lang="en-US" altLang="zh-CN" dirty="0">
                <a:latin typeface="仿宋" panose="02010609060101010101" charset="-122"/>
                <a:ea typeface="仿宋" panose="02010609060101010101" charset="-122"/>
              </a:rPr>
              <a:t>,</a:t>
            </a:r>
            <a:r>
              <a:rPr lang="en-US" altLang="zh-CN" dirty="0" err="1">
                <a:latin typeface="仿宋" panose="02010609060101010101" charset="-122"/>
                <a:ea typeface="仿宋" panose="02010609060101010101" charset="-122"/>
              </a:rPr>
              <a:t>ssl</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开播时间</a:t>
            </a:r>
            <a:r>
              <a:rPr lang="en-US" altLang="zh-CN" dirty="0">
                <a:latin typeface="仿宋" panose="02010609060101010101" charset="-122"/>
                <a:ea typeface="仿宋" panose="02010609060101010101" charset="-122"/>
              </a:rPr>
              <a:t>)</a:t>
            </a:r>
            <a:endParaRPr lang="zh-CN" altLang="zh-CN" dirty="0">
              <a:latin typeface="仿宋" panose="02010609060101010101" charset="-122"/>
              <a:ea typeface="仿宋" panose="02010609060101010101" charset="-122"/>
            </a:endParaRPr>
          </a:p>
          <a:p>
            <a:r>
              <a:rPr lang="en-US" altLang="zh-CN" dirty="0">
                <a:latin typeface="仿宋" panose="02010609060101010101" charset="-122"/>
                <a:ea typeface="仿宋" panose="02010609060101010101" charset="-122"/>
              </a:rPr>
              <a:t>&gt;</a:t>
            </a:r>
            <a:r>
              <a:rPr lang="en-US" altLang="zh-CN" dirty="0" err="1">
                <a:latin typeface="仿宋" panose="02010609060101010101" charset="-122"/>
                <a:ea typeface="仿宋" panose="02010609060101010101" charset="-122"/>
              </a:rPr>
              <a:t>barplot</a:t>
            </a:r>
            <a:r>
              <a:rPr lang="en-US" altLang="zh-CN" dirty="0">
                <a:latin typeface="仿宋" panose="02010609060101010101" charset="-122"/>
                <a:ea typeface="仿宋" panose="02010609060101010101" charset="-122"/>
              </a:rPr>
              <a:t>(</a:t>
            </a:r>
            <a:r>
              <a:rPr lang="en-US" altLang="zh-CN" dirty="0" err="1">
                <a:latin typeface="仿宋" panose="02010609060101010101" charset="-122"/>
                <a:ea typeface="仿宋" panose="02010609060101010101" charset="-122"/>
              </a:rPr>
              <a:t>temp,xlab</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开播时间</a:t>
            </a:r>
            <a:r>
              <a:rPr lang="en-US" altLang="zh-CN" dirty="0">
                <a:latin typeface="仿宋" panose="02010609060101010101" charset="-122"/>
                <a:ea typeface="仿宋" panose="02010609060101010101" charset="-122"/>
              </a:rPr>
              <a:t>",</a:t>
            </a:r>
            <a:r>
              <a:rPr lang="en-US" altLang="zh-CN" dirty="0" err="1">
                <a:latin typeface="仿宋" panose="02010609060101010101" charset="-122"/>
                <a:ea typeface="仿宋" panose="02010609060101010101" charset="-122"/>
              </a:rPr>
              <a:t>ylab</a:t>
            </a:r>
            <a:r>
              <a:rPr lang="en-US" altLang="zh-CN" dirty="0">
                <a:latin typeface="仿宋" panose="02010609060101010101" charset="-122"/>
                <a:ea typeface="仿宋" panose="02010609060101010101" charset="-122"/>
              </a:rPr>
              <a:t> = "</a:t>
            </a:r>
            <a:r>
              <a:rPr lang="zh-CN" altLang="zh-CN" dirty="0">
                <a:latin typeface="仿宋" panose="02010609060101010101" charset="-122"/>
                <a:ea typeface="仿宋" panose="02010609060101010101" charset="-122"/>
              </a:rPr>
              <a:t>频数</a:t>
            </a:r>
            <a:r>
              <a:rPr lang="en-US" altLang="zh-CN" dirty="0">
                <a:latin typeface="仿宋" panose="02010609060101010101" charset="-122"/>
                <a:ea typeface="仿宋" panose="02010609060101010101" charset="-122"/>
              </a:rPr>
              <a:t>",col = c("</a:t>
            </a:r>
            <a:r>
              <a:rPr lang="en-US" altLang="zh-CN" dirty="0" err="1">
                <a:latin typeface="仿宋" panose="02010609060101010101" charset="-122"/>
                <a:ea typeface="仿宋" panose="02010609060101010101" charset="-122"/>
              </a:rPr>
              <a:t>lightblue</a:t>
            </a:r>
            <a:r>
              <a:rPr lang="en-US" altLang="zh-CN" dirty="0">
                <a:latin typeface="仿宋" panose="02010609060101010101" charset="-122"/>
                <a:ea typeface="仿宋" panose="02010609060101010101" charset="-122"/>
              </a:rPr>
              <a:t>","wheat"))</a:t>
            </a:r>
            <a:endParaRPr lang="zh-CN" altLang="zh-CN" dirty="0">
              <a:latin typeface="仿宋" panose="02010609060101010101" charset="-122"/>
              <a:ea typeface="仿宋" panose="02010609060101010101" charset="-122"/>
            </a:endParaRPr>
          </a:p>
          <a:p>
            <a:r>
              <a:rPr lang="en-US" altLang="zh-CN" dirty="0">
                <a:latin typeface="仿宋" panose="02010609060101010101" charset="-122"/>
                <a:ea typeface="仿宋" panose="02010609060101010101" charset="-122"/>
              </a:rPr>
              <a:t>&gt;legend(4,35,c("</a:t>
            </a:r>
            <a:r>
              <a:rPr lang="zh-CN" altLang="zh-CN" dirty="0">
                <a:latin typeface="仿宋" panose="02010609060101010101" charset="-122"/>
                <a:ea typeface="仿宋" panose="02010609060101010101" charset="-122"/>
              </a:rPr>
              <a:t>未破一</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破一</a:t>
            </a:r>
            <a:r>
              <a:rPr lang="en-US" altLang="zh-CN" dirty="0">
                <a:latin typeface="仿宋" panose="02010609060101010101" charset="-122"/>
                <a:ea typeface="仿宋" panose="02010609060101010101" charset="-122"/>
              </a:rPr>
              <a:t>"),fill=c("</a:t>
            </a:r>
            <a:r>
              <a:rPr lang="en-US" altLang="zh-CN" dirty="0" err="1">
                <a:latin typeface="仿宋" panose="02010609060101010101" charset="-122"/>
                <a:ea typeface="仿宋" panose="02010609060101010101" charset="-122"/>
              </a:rPr>
              <a:t>lightblue</a:t>
            </a:r>
            <a:r>
              <a:rPr lang="en-US" altLang="zh-CN" dirty="0">
                <a:latin typeface="仿宋" panose="02010609060101010101" charset="-122"/>
                <a:ea typeface="仿宋" panose="02010609060101010101" charset="-122"/>
              </a:rPr>
              <a:t>","wheat"))</a:t>
            </a:r>
            <a:endParaRPr lang="zh-CN" altLang="zh-CN" dirty="0">
              <a:latin typeface="仿宋" panose="02010609060101010101" charset="-122"/>
              <a:ea typeface="仿宋" panose="02010609060101010101" charset="-122"/>
            </a:endParaRPr>
          </a:p>
        </p:txBody>
      </p:sp>
      <p:pic>
        <p:nvPicPr>
          <p:cNvPr id="15" name="图片 14"/>
          <p:cNvPicPr/>
          <p:nvPr/>
        </p:nvPicPr>
        <p:blipFill>
          <a:blip r:embed="rId1"/>
          <a:stretch>
            <a:fillRect/>
          </a:stretch>
        </p:blipFill>
        <p:spPr>
          <a:xfrm>
            <a:off x="1822261" y="3096169"/>
            <a:ext cx="5499100" cy="2838450"/>
          </a:xfrm>
          <a:prstGeom prst="rect">
            <a:avLst/>
          </a:prstGeom>
          <a:noFill/>
          <a:ln w="9525">
            <a:noFill/>
          </a:ln>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第13章电视收视率分析</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zh-CN" sz="2000" dirty="0">
                <a:sym typeface="+mn-ea"/>
              </a:rPr>
              <a:t>原创版权来源对破一的影响</a:t>
            </a:r>
            <a:endParaRPr lang="zh-CN" altLang="en-US" sz="2000" dirty="0"/>
          </a:p>
          <a:p>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13.3 数据建模及评估</a:t>
            </a:r>
            <a:endParaRPr lang="zh-CN" sz="2100" b="1" spc="225" dirty="0" smtClean="0">
              <a:solidFill>
                <a:prstClr val="white"/>
              </a:solidFill>
            </a:endParaRPr>
          </a:p>
        </p:txBody>
      </p:sp>
      <p:sp>
        <p:nvSpPr>
          <p:cNvPr id="4" name="TextBox 4"/>
          <p:cNvSpPr txBox="1"/>
          <p:nvPr/>
        </p:nvSpPr>
        <p:spPr>
          <a:xfrm>
            <a:off x="451485" y="1659890"/>
            <a:ext cx="8754745" cy="1322070"/>
          </a:xfrm>
          <a:prstGeom prst="rect">
            <a:avLst/>
          </a:prstGeom>
          <a:noFill/>
        </p:spPr>
        <p:txBody>
          <a:bodyPr wrap="square" rtlCol="0">
            <a:spAutoFit/>
          </a:bodyPr>
          <a:p>
            <a:r>
              <a:rPr lang="zh-CN" altLang="zh-CN" sz="1600" dirty="0">
                <a:latin typeface="仿宋" panose="02010609060101010101" charset="-122"/>
                <a:ea typeface="仿宋" panose="02010609060101010101" charset="-122"/>
              </a:rPr>
              <a:t>执行如下代码，得到如图</a:t>
            </a:r>
            <a:r>
              <a:rPr lang="en-US" altLang="zh-CN" sz="1600" dirty="0">
                <a:latin typeface="仿宋" panose="02010609060101010101" charset="-122"/>
                <a:ea typeface="仿宋" panose="02010609060101010101" charset="-122"/>
              </a:rPr>
              <a:t>13.5</a:t>
            </a:r>
            <a:r>
              <a:rPr lang="zh-CN" altLang="zh-CN" sz="1600" dirty="0">
                <a:latin typeface="仿宋" panose="02010609060101010101" charset="-122"/>
                <a:ea typeface="仿宋" panose="02010609060101010101" charset="-122"/>
              </a:rPr>
              <a:t>所示统计图。</a:t>
            </a:r>
            <a:endParaRPr lang="zh-CN" altLang="zh-CN" sz="1600" dirty="0">
              <a:latin typeface="仿宋" panose="02010609060101010101" charset="-122"/>
              <a:ea typeface="仿宋" panose="02010609060101010101" charset="-122"/>
            </a:endParaRPr>
          </a:p>
          <a:p>
            <a:r>
              <a:rPr lang="en-US" altLang="zh-CN" sz="1600" dirty="0">
                <a:latin typeface="仿宋" panose="02010609060101010101" charset="-122"/>
                <a:ea typeface="仿宋" panose="02010609060101010101" charset="-122"/>
              </a:rPr>
              <a:t>&gt;temp&lt;-table(</a:t>
            </a:r>
            <a:r>
              <a:rPr lang="en-US" altLang="zh-CN" sz="1600" dirty="0" err="1">
                <a:latin typeface="仿宋" panose="02010609060101010101" charset="-122"/>
                <a:ea typeface="仿宋" panose="02010609060101010101" charset="-122"/>
              </a:rPr>
              <a:t>ssl</a:t>
            </a:r>
            <a:r>
              <a:rPr lang="en-US" altLang="zh-CN" sz="1600" dirty="0">
                <a:latin typeface="仿宋" panose="02010609060101010101" charset="-122"/>
                <a:ea typeface="仿宋" panose="02010609060101010101" charset="-122"/>
              </a:rPr>
              <a:t>$</a:t>
            </a:r>
            <a:r>
              <a:rPr lang="zh-CN" altLang="zh-CN" sz="1600" dirty="0">
                <a:latin typeface="仿宋" panose="02010609060101010101" charset="-122"/>
                <a:ea typeface="仿宋" panose="02010609060101010101" charset="-122"/>
              </a:rPr>
              <a:t>是否破一</a:t>
            </a:r>
            <a:r>
              <a:rPr lang="en-US" altLang="zh-CN" sz="1600" dirty="0">
                <a:latin typeface="仿宋" panose="02010609060101010101" charset="-122"/>
                <a:ea typeface="仿宋" panose="02010609060101010101" charset="-122"/>
              </a:rPr>
              <a:t>,</a:t>
            </a:r>
            <a:r>
              <a:rPr lang="en-US" altLang="zh-CN" sz="1600" dirty="0" err="1">
                <a:latin typeface="仿宋" panose="02010609060101010101" charset="-122"/>
                <a:ea typeface="仿宋" panose="02010609060101010101" charset="-122"/>
              </a:rPr>
              <a:t>ssl</a:t>
            </a:r>
            <a:r>
              <a:rPr lang="en-US" altLang="zh-CN" sz="1600" dirty="0">
                <a:latin typeface="仿宋" panose="02010609060101010101" charset="-122"/>
                <a:ea typeface="仿宋" panose="02010609060101010101" charset="-122"/>
              </a:rPr>
              <a:t>$</a:t>
            </a:r>
            <a:r>
              <a:rPr lang="zh-CN" altLang="zh-CN" sz="1600" dirty="0">
                <a:latin typeface="仿宋" panose="02010609060101010101" charset="-122"/>
                <a:ea typeface="仿宋" panose="02010609060101010101" charset="-122"/>
              </a:rPr>
              <a:t>原创版权来源</a:t>
            </a:r>
            <a:r>
              <a:rPr lang="en-US" altLang="zh-CN" sz="1600" dirty="0">
                <a:latin typeface="仿宋" panose="02010609060101010101" charset="-122"/>
                <a:ea typeface="仿宋" panose="02010609060101010101" charset="-122"/>
              </a:rPr>
              <a:t>)</a:t>
            </a:r>
            <a:endParaRPr lang="zh-CN" altLang="zh-CN" sz="1600" dirty="0">
              <a:latin typeface="仿宋" panose="02010609060101010101" charset="-122"/>
              <a:ea typeface="仿宋" panose="02010609060101010101" charset="-122"/>
            </a:endParaRPr>
          </a:p>
          <a:p>
            <a:r>
              <a:rPr lang="en-US" altLang="zh-CN" sz="1600" dirty="0">
                <a:latin typeface="仿宋" panose="02010609060101010101" charset="-122"/>
                <a:ea typeface="仿宋" panose="02010609060101010101" charset="-122"/>
              </a:rPr>
              <a:t>&gt;</a:t>
            </a:r>
            <a:r>
              <a:rPr lang="en-US" altLang="zh-CN" sz="1600" dirty="0" err="1">
                <a:latin typeface="仿宋" panose="02010609060101010101" charset="-122"/>
                <a:ea typeface="仿宋" panose="02010609060101010101" charset="-122"/>
              </a:rPr>
              <a:t>barplot</a:t>
            </a:r>
            <a:r>
              <a:rPr lang="en-US" altLang="zh-CN" sz="1600" dirty="0">
                <a:latin typeface="仿宋" panose="02010609060101010101" charset="-122"/>
                <a:ea typeface="仿宋" panose="02010609060101010101" charset="-122"/>
              </a:rPr>
              <a:t>(</a:t>
            </a:r>
            <a:r>
              <a:rPr lang="en-US" altLang="zh-CN" sz="1600" dirty="0" err="1">
                <a:latin typeface="仿宋" panose="02010609060101010101" charset="-122"/>
                <a:ea typeface="仿宋" panose="02010609060101010101" charset="-122"/>
              </a:rPr>
              <a:t>temp,xlab</a:t>
            </a:r>
            <a:r>
              <a:rPr lang="en-US" altLang="zh-CN" sz="1600" dirty="0">
                <a:latin typeface="仿宋" panose="02010609060101010101" charset="-122"/>
                <a:ea typeface="仿宋" panose="02010609060101010101" charset="-122"/>
              </a:rPr>
              <a:t>="</a:t>
            </a:r>
            <a:r>
              <a:rPr lang="zh-CN" altLang="zh-CN" sz="1600" dirty="0">
                <a:latin typeface="仿宋" panose="02010609060101010101" charset="-122"/>
                <a:ea typeface="仿宋" panose="02010609060101010101" charset="-122"/>
              </a:rPr>
              <a:t>原创版权来源</a:t>
            </a:r>
            <a:r>
              <a:rPr lang="en-US" altLang="zh-CN" sz="1600" dirty="0">
                <a:latin typeface="仿宋" panose="02010609060101010101" charset="-122"/>
                <a:ea typeface="仿宋" panose="02010609060101010101" charset="-122"/>
              </a:rPr>
              <a:t>",</a:t>
            </a:r>
            <a:r>
              <a:rPr lang="en-US" altLang="zh-CN" sz="1600" dirty="0" err="1">
                <a:latin typeface="仿宋" panose="02010609060101010101" charset="-122"/>
                <a:ea typeface="仿宋" panose="02010609060101010101" charset="-122"/>
              </a:rPr>
              <a:t>ylab</a:t>
            </a:r>
            <a:r>
              <a:rPr lang="en-US" altLang="zh-CN" sz="1600" dirty="0">
                <a:latin typeface="仿宋" panose="02010609060101010101" charset="-122"/>
                <a:ea typeface="仿宋" panose="02010609060101010101" charset="-122"/>
              </a:rPr>
              <a:t> = "</a:t>
            </a:r>
            <a:r>
              <a:rPr lang="zh-CN" altLang="zh-CN" sz="1600" dirty="0">
                <a:latin typeface="仿宋" panose="02010609060101010101" charset="-122"/>
                <a:ea typeface="仿宋" panose="02010609060101010101" charset="-122"/>
              </a:rPr>
              <a:t>频数</a:t>
            </a:r>
            <a:r>
              <a:rPr lang="en-US" altLang="zh-CN" sz="1600" dirty="0">
                <a:latin typeface="仿宋" panose="02010609060101010101" charset="-122"/>
                <a:ea typeface="仿宋" panose="02010609060101010101" charset="-122"/>
              </a:rPr>
              <a:t>",col = c("</a:t>
            </a:r>
            <a:r>
              <a:rPr lang="en-US" altLang="zh-CN" sz="1600" dirty="0" err="1">
                <a:latin typeface="仿宋" panose="02010609060101010101" charset="-122"/>
                <a:ea typeface="仿宋" panose="02010609060101010101" charset="-122"/>
              </a:rPr>
              <a:t>lightblue</a:t>
            </a:r>
            <a:r>
              <a:rPr lang="en-US" altLang="zh-CN" sz="1600" dirty="0">
                <a:latin typeface="仿宋" panose="02010609060101010101" charset="-122"/>
                <a:ea typeface="仿宋" panose="02010609060101010101" charset="-122"/>
              </a:rPr>
              <a:t>","wheat"))</a:t>
            </a:r>
            <a:endParaRPr lang="zh-CN" altLang="zh-CN" sz="1600" dirty="0">
              <a:latin typeface="仿宋" panose="02010609060101010101" charset="-122"/>
              <a:ea typeface="仿宋" panose="02010609060101010101" charset="-122"/>
            </a:endParaRPr>
          </a:p>
          <a:p>
            <a:r>
              <a:rPr lang="en-US" altLang="zh-CN" sz="1600" dirty="0">
                <a:latin typeface="仿宋" panose="02010609060101010101" charset="-122"/>
                <a:ea typeface="仿宋" panose="02010609060101010101" charset="-122"/>
              </a:rPr>
              <a:t>&gt;legend(2.5,60,c("</a:t>
            </a:r>
            <a:r>
              <a:rPr lang="zh-CN" altLang="zh-CN" sz="1600" dirty="0">
                <a:latin typeface="仿宋" panose="02010609060101010101" charset="-122"/>
                <a:ea typeface="仿宋" panose="02010609060101010101" charset="-122"/>
              </a:rPr>
              <a:t>未破一</a:t>
            </a:r>
            <a:r>
              <a:rPr lang="en-US" altLang="zh-CN" sz="1600" dirty="0">
                <a:latin typeface="仿宋" panose="02010609060101010101" charset="-122"/>
                <a:ea typeface="仿宋" panose="02010609060101010101" charset="-122"/>
              </a:rPr>
              <a:t>","</a:t>
            </a:r>
            <a:r>
              <a:rPr lang="zh-CN" altLang="zh-CN" sz="1600" dirty="0">
                <a:latin typeface="仿宋" panose="02010609060101010101" charset="-122"/>
                <a:ea typeface="仿宋" panose="02010609060101010101" charset="-122"/>
              </a:rPr>
              <a:t>破一</a:t>
            </a:r>
            <a:r>
              <a:rPr lang="en-US" altLang="zh-CN" sz="1600" dirty="0">
                <a:latin typeface="仿宋" panose="02010609060101010101" charset="-122"/>
                <a:ea typeface="仿宋" panose="02010609060101010101" charset="-122"/>
              </a:rPr>
              <a:t>"),fill=c("</a:t>
            </a:r>
            <a:r>
              <a:rPr lang="en-US" altLang="zh-CN" sz="1600" dirty="0" err="1">
                <a:latin typeface="仿宋" panose="02010609060101010101" charset="-122"/>
                <a:ea typeface="仿宋" panose="02010609060101010101" charset="-122"/>
              </a:rPr>
              <a:t>lightblue</a:t>
            </a:r>
            <a:r>
              <a:rPr lang="en-US" altLang="zh-CN" sz="1600" dirty="0">
                <a:latin typeface="仿宋" panose="02010609060101010101" charset="-122"/>
                <a:ea typeface="仿宋" panose="02010609060101010101" charset="-122"/>
              </a:rPr>
              <a:t>","wheat"))</a:t>
            </a:r>
            <a:endParaRPr lang="zh-CN" altLang="zh-CN" sz="1600" dirty="0">
              <a:latin typeface="仿宋" panose="02010609060101010101" charset="-122"/>
              <a:ea typeface="仿宋" panose="02010609060101010101" charset="-122"/>
            </a:endParaRPr>
          </a:p>
          <a:p>
            <a:endParaRPr lang="zh-CN" altLang="zh-CN" sz="1600" dirty="0">
              <a:latin typeface="仿宋" panose="02010609060101010101" charset="-122"/>
              <a:ea typeface="仿宋" panose="02010609060101010101" charset="-122"/>
            </a:endParaRPr>
          </a:p>
        </p:txBody>
      </p:sp>
      <p:pic>
        <p:nvPicPr>
          <p:cNvPr id="15" name="图片 14"/>
          <p:cNvPicPr/>
          <p:nvPr/>
        </p:nvPicPr>
        <p:blipFill>
          <a:blip r:embed="rId1"/>
          <a:stretch>
            <a:fillRect/>
          </a:stretch>
        </p:blipFill>
        <p:spPr>
          <a:xfrm>
            <a:off x="2120265" y="3109595"/>
            <a:ext cx="4170680" cy="2600325"/>
          </a:xfrm>
          <a:prstGeom prst="rect">
            <a:avLst/>
          </a:prstGeom>
          <a:noFill/>
          <a:ln w="9525">
            <a:noFill/>
          </a:ln>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第13章电视收视率分析</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zh-CN" sz="2000" dirty="0">
                <a:sym typeface="+mn-ea"/>
              </a:rPr>
              <a:t>播出时间对破一的影响</a:t>
            </a:r>
            <a:endParaRPr lang="zh-CN" altLang="en-US" sz="2000" dirty="0"/>
          </a:p>
          <a:p>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13.3 数据建模及评估</a:t>
            </a:r>
            <a:endParaRPr lang="zh-CN" sz="2100" b="1" spc="225" dirty="0" smtClean="0">
              <a:solidFill>
                <a:prstClr val="white"/>
              </a:solidFill>
            </a:endParaRPr>
          </a:p>
        </p:txBody>
      </p:sp>
      <p:sp>
        <p:nvSpPr>
          <p:cNvPr id="6" name="TextBox 5"/>
          <p:cNvSpPr txBox="1"/>
          <p:nvPr/>
        </p:nvSpPr>
        <p:spPr>
          <a:xfrm>
            <a:off x="750570" y="1687830"/>
            <a:ext cx="8072120" cy="1322070"/>
          </a:xfrm>
          <a:prstGeom prst="rect">
            <a:avLst/>
          </a:prstGeom>
          <a:noFill/>
        </p:spPr>
        <p:txBody>
          <a:bodyPr wrap="square" rtlCol="0">
            <a:spAutoFit/>
          </a:bodyPr>
          <a:p>
            <a:r>
              <a:rPr lang="zh-CN" altLang="zh-CN" sz="1600" dirty="0">
                <a:latin typeface="仿宋" panose="02010609060101010101" charset="-122"/>
                <a:ea typeface="仿宋" panose="02010609060101010101" charset="-122"/>
              </a:rPr>
              <a:t>执行如下代码，得到如图</a:t>
            </a:r>
            <a:r>
              <a:rPr lang="en-US" altLang="zh-CN" sz="1600" dirty="0">
                <a:latin typeface="仿宋" panose="02010609060101010101" charset="-122"/>
                <a:ea typeface="仿宋" panose="02010609060101010101" charset="-122"/>
              </a:rPr>
              <a:t>13.6</a:t>
            </a:r>
            <a:r>
              <a:rPr lang="zh-CN" altLang="zh-CN" sz="1600" dirty="0">
                <a:latin typeface="仿宋" panose="02010609060101010101" charset="-122"/>
                <a:ea typeface="仿宋" panose="02010609060101010101" charset="-122"/>
              </a:rPr>
              <a:t>所示统计图。</a:t>
            </a:r>
            <a:endParaRPr lang="zh-CN" altLang="zh-CN" sz="1600" dirty="0">
              <a:latin typeface="仿宋" panose="02010609060101010101" charset="-122"/>
              <a:ea typeface="仿宋" panose="02010609060101010101" charset="-122"/>
            </a:endParaRPr>
          </a:p>
          <a:p>
            <a:r>
              <a:rPr lang="en-US" altLang="zh-CN" sz="1600" dirty="0">
                <a:latin typeface="仿宋" panose="02010609060101010101" charset="-122"/>
                <a:ea typeface="仿宋" panose="02010609060101010101" charset="-122"/>
              </a:rPr>
              <a:t>&gt;temp&lt;-table(</a:t>
            </a:r>
            <a:r>
              <a:rPr lang="en-US" altLang="zh-CN" sz="1600" dirty="0" err="1">
                <a:latin typeface="仿宋" panose="02010609060101010101" charset="-122"/>
                <a:ea typeface="仿宋" panose="02010609060101010101" charset="-122"/>
              </a:rPr>
              <a:t>ssl</a:t>
            </a:r>
            <a:r>
              <a:rPr lang="en-US" altLang="zh-CN" sz="1600" dirty="0">
                <a:latin typeface="仿宋" panose="02010609060101010101" charset="-122"/>
                <a:ea typeface="仿宋" panose="02010609060101010101" charset="-122"/>
              </a:rPr>
              <a:t>$</a:t>
            </a:r>
            <a:r>
              <a:rPr lang="zh-CN" altLang="zh-CN" sz="1600" dirty="0">
                <a:latin typeface="仿宋" panose="02010609060101010101" charset="-122"/>
                <a:ea typeface="仿宋" panose="02010609060101010101" charset="-122"/>
              </a:rPr>
              <a:t>是否破一</a:t>
            </a:r>
            <a:r>
              <a:rPr lang="en-US" altLang="zh-CN" sz="1600" dirty="0">
                <a:latin typeface="仿宋" panose="02010609060101010101" charset="-122"/>
                <a:ea typeface="仿宋" panose="02010609060101010101" charset="-122"/>
              </a:rPr>
              <a:t>,</a:t>
            </a:r>
            <a:r>
              <a:rPr lang="en-US" altLang="zh-CN" sz="1600" dirty="0" err="1">
                <a:latin typeface="仿宋" panose="02010609060101010101" charset="-122"/>
                <a:ea typeface="仿宋" panose="02010609060101010101" charset="-122"/>
              </a:rPr>
              <a:t>ssl</a:t>
            </a:r>
            <a:r>
              <a:rPr lang="en-US" altLang="zh-CN" sz="1600" dirty="0">
                <a:latin typeface="仿宋" panose="02010609060101010101" charset="-122"/>
                <a:ea typeface="仿宋" panose="02010609060101010101" charset="-122"/>
              </a:rPr>
              <a:t>$</a:t>
            </a:r>
            <a:r>
              <a:rPr lang="zh-CN" altLang="zh-CN" sz="1600" dirty="0">
                <a:latin typeface="仿宋" panose="02010609060101010101" charset="-122"/>
                <a:ea typeface="仿宋" panose="02010609060101010101" charset="-122"/>
              </a:rPr>
              <a:t>播出时段</a:t>
            </a:r>
            <a:r>
              <a:rPr lang="en-US" altLang="zh-CN" sz="1600" dirty="0">
                <a:latin typeface="仿宋" panose="02010609060101010101" charset="-122"/>
                <a:ea typeface="仿宋" panose="02010609060101010101" charset="-122"/>
              </a:rPr>
              <a:t>)</a:t>
            </a:r>
            <a:endParaRPr lang="zh-CN" altLang="zh-CN" sz="1600" dirty="0">
              <a:latin typeface="仿宋" panose="02010609060101010101" charset="-122"/>
              <a:ea typeface="仿宋" panose="02010609060101010101" charset="-122"/>
            </a:endParaRPr>
          </a:p>
          <a:p>
            <a:r>
              <a:rPr lang="en-US" altLang="zh-CN" sz="1600" dirty="0">
                <a:latin typeface="仿宋" panose="02010609060101010101" charset="-122"/>
                <a:ea typeface="仿宋" panose="02010609060101010101" charset="-122"/>
              </a:rPr>
              <a:t>&gt;</a:t>
            </a:r>
            <a:r>
              <a:rPr lang="en-US" altLang="zh-CN" sz="1600" dirty="0" err="1">
                <a:latin typeface="仿宋" panose="02010609060101010101" charset="-122"/>
                <a:ea typeface="仿宋" panose="02010609060101010101" charset="-122"/>
              </a:rPr>
              <a:t>barplot</a:t>
            </a:r>
            <a:r>
              <a:rPr lang="en-US" altLang="zh-CN" sz="1600" dirty="0">
                <a:latin typeface="仿宋" panose="02010609060101010101" charset="-122"/>
                <a:ea typeface="仿宋" panose="02010609060101010101" charset="-122"/>
              </a:rPr>
              <a:t>(</a:t>
            </a:r>
            <a:r>
              <a:rPr lang="en-US" altLang="zh-CN" sz="1600" dirty="0" err="1">
                <a:latin typeface="仿宋" panose="02010609060101010101" charset="-122"/>
                <a:ea typeface="仿宋" panose="02010609060101010101" charset="-122"/>
              </a:rPr>
              <a:t>temp,xlab</a:t>
            </a:r>
            <a:r>
              <a:rPr lang="en-US" altLang="zh-CN" sz="1600" dirty="0">
                <a:latin typeface="仿宋" panose="02010609060101010101" charset="-122"/>
                <a:ea typeface="仿宋" panose="02010609060101010101" charset="-122"/>
              </a:rPr>
              <a:t>="</a:t>
            </a:r>
            <a:r>
              <a:rPr lang="zh-CN" altLang="zh-CN" sz="1600" dirty="0">
                <a:latin typeface="仿宋" panose="02010609060101010101" charset="-122"/>
                <a:ea typeface="仿宋" panose="02010609060101010101" charset="-122"/>
              </a:rPr>
              <a:t>播出时段</a:t>
            </a:r>
            <a:r>
              <a:rPr lang="en-US" altLang="zh-CN" sz="1600" dirty="0">
                <a:latin typeface="仿宋" panose="02010609060101010101" charset="-122"/>
                <a:ea typeface="仿宋" panose="02010609060101010101" charset="-122"/>
              </a:rPr>
              <a:t>",</a:t>
            </a:r>
            <a:r>
              <a:rPr lang="en-US" altLang="zh-CN" sz="1600" dirty="0" err="1">
                <a:latin typeface="仿宋" panose="02010609060101010101" charset="-122"/>
                <a:ea typeface="仿宋" panose="02010609060101010101" charset="-122"/>
              </a:rPr>
              <a:t>ylab</a:t>
            </a:r>
            <a:r>
              <a:rPr lang="en-US" altLang="zh-CN" sz="1600" dirty="0">
                <a:latin typeface="仿宋" panose="02010609060101010101" charset="-122"/>
                <a:ea typeface="仿宋" panose="02010609060101010101" charset="-122"/>
              </a:rPr>
              <a:t> = "</a:t>
            </a:r>
            <a:r>
              <a:rPr lang="zh-CN" altLang="zh-CN" sz="1600" dirty="0">
                <a:latin typeface="仿宋" panose="02010609060101010101" charset="-122"/>
                <a:ea typeface="仿宋" panose="02010609060101010101" charset="-122"/>
              </a:rPr>
              <a:t>频数</a:t>
            </a:r>
            <a:r>
              <a:rPr lang="en-US" altLang="zh-CN" sz="1600" dirty="0">
                <a:latin typeface="仿宋" panose="02010609060101010101" charset="-122"/>
                <a:ea typeface="仿宋" panose="02010609060101010101" charset="-122"/>
              </a:rPr>
              <a:t>",col = c("</a:t>
            </a:r>
            <a:r>
              <a:rPr lang="en-US" altLang="zh-CN" sz="1600" dirty="0" err="1">
                <a:latin typeface="仿宋" panose="02010609060101010101" charset="-122"/>
                <a:ea typeface="仿宋" panose="02010609060101010101" charset="-122"/>
              </a:rPr>
              <a:t>lightblue</a:t>
            </a:r>
            <a:r>
              <a:rPr lang="en-US" altLang="zh-CN" sz="1600" dirty="0">
                <a:latin typeface="仿宋" panose="02010609060101010101" charset="-122"/>
                <a:ea typeface="仿宋" panose="02010609060101010101" charset="-122"/>
              </a:rPr>
              <a:t>","wheat"))</a:t>
            </a:r>
            <a:endParaRPr lang="zh-CN" altLang="zh-CN" sz="1600" dirty="0">
              <a:latin typeface="仿宋" panose="02010609060101010101" charset="-122"/>
              <a:ea typeface="仿宋" panose="02010609060101010101" charset="-122"/>
            </a:endParaRPr>
          </a:p>
          <a:p>
            <a:r>
              <a:rPr lang="en-US" altLang="zh-CN" sz="1600" dirty="0">
                <a:latin typeface="仿宋" panose="02010609060101010101" charset="-122"/>
                <a:ea typeface="仿宋" panose="02010609060101010101" charset="-122"/>
              </a:rPr>
              <a:t>&gt;legend(5.5,40,c("</a:t>
            </a:r>
            <a:r>
              <a:rPr lang="zh-CN" altLang="zh-CN" sz="1600" dirty="0">
                <a:latin typeface="仿宋" panose="02010609060101010101" charset="-122"/>
                <a:ea typeface="仿宋" panose="02010609060101010101" charset="-122"/>
              </a:rPr>
              <a:t>未破一</a:t>
            </a:r>
            <a:r>
              <a:rPr lang="en-US" altLang="zh-CN" sz="1600" dirty="0">
                <a:latin typeface="仿宋" panose="02010609060101010101" charset="-122"/>
                <a:ea typeface="仿宋" panose="02010609060101010101" charset="-122"/>
              </a:rPr>
              <a:t>","</a:t>
            </a:r>
            <a:r>
              <a:rPr lang="zh-CN" altLang="zh-CN" sz="1600" dirty="0">
                <a:latin typeface="仿宋" panose="02010609060101010101" charset="-122"/>
                <a:ea typeface="仿宋" panose="02010609060101010101" charset="-122"/>
              </a:rPr>
              <a:t>破一</a:t>
            </a:r>
            <a:r>
              <a:rPr lang="en-US" altLang="zh-CN" sz="1600" dirty="0">
                <a:latin typeface="仿宋" panose="02010609060101010101" charset="-122"/>
                <a:ea typeface="仿宋" panose="02010609060101010101" charset="-122"/>
              </a:rPr>
              <a:t>"),fill=c("</a:t>
            </a:r>
            <a:r>
              <a:rPr lang="en-US" altLang="zh-CN" sz="1600" dirty="0" err="1">
                <a:latin typeface="仿宋" panose="02010609060101010101" charset="-122"/>
                <a:ea typeface="仿宋" panose="02010609060101010101" charset="-122"/>
              </a:rPr>
              <a:t>lightblue</a:t>
            </a:r>
            <a:r>
              <a:rPr lang="en-US" altLang="zh-CN" sz="1600" dirty="0">
                <a:latin typeface="仿宋" panose="02010609060101010101" charset="-122"/>
                <a:ea typeface="仿宋" panose="02010609060101010101" charset="-122"/>
              </a:rPr>
              <a:t>","wheat"))</a:t>
            </a:r>
            <a:endParaRPr lang="zh-CN" altLang="zh-CN" sz="1600" dirty="0">
              <a:latin typeface="仿宋" panose="02010609060101010101" charset="-122"/>
              <a:ea typeface="仿宋" panose="02010609060101010101" charset="-122"/>
            </a:endParaRPr>
          </a:p>
          <a:p>
            <a:endParaRPr lang="zh-CN" altLang="en-US" sz="1600" dirty="0" smtClean="0">
              <a:latin typeface="仿宋" panose="02010609060101010101" charset="-122"/>
              <a:ea typeface="仿宋" panose="02010609060101010101" charset="-122"/>
            </a:endParaRPr>
          </a:p>
        </p:txBody>
      </p:sp>
      <p:pic>
        <p:nvPicPr>
          <p:cNvPr id="15" name="图片 14"/>
          <p:cNvPicPr/>
          <p:nvPr/>
        </p:nvPicPr>
        <p:blipFill>
          <a:blip r:embed="rId1"/>
          <a:stretch>
            <a:fillRect/>
          </a:stretch>
        </p:blipFill>
        <p:spPr>
          <a:xfrm>
            <a:off x="1619250" y="3009900"/>
            <a:ext cx="5575935" cy="3041650"/>
          </a:xfrm>
          <a:prstGeom prst="rect">
            <a:avLst/>
          </a:prstGeom>
          <a:noFill/>
          <a:ln w="9525">
            <a:noFill/>
          </a:ln>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第13章电视收视率分析</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zh-CN" sz="2000" dirty="0">
                <a:sym typeface="+mn-ea"/>
              </a:rPr>
              <a:t>每集长度对破一的影响</a:t>
            </a:r>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13.3 数据建模及评估</a:t>
            </a:r>
            <a:endParaRPr lang="zh-CN" sz="2100" b="1" spc="225" dirty="0" smtClean="0">
              <a:solidFill>
                <a:prstClr val="white"/>
              </a:solidFill>
            </a:endParaRPr>
          </a:p>
        </p:txBody>
      </p:sp>
      <p:sp>
        <p:nvSpPr>
          <p:cNvPr id="6" name="TextBox 4"/>
          <p:cNvSpPr txBox="1"/>
          <p:nvPr/>
        </p:nvSpPr>
        <p:spPr>
          <a:xfrm>
            <a:off x="371475" y="1638300"/>
            <a:ext cx="7689850" cy="2030095"/>
          </a:xfrm>
          <a:prstGeom prst="rect">
            <a:avLst/>
          </a:prstGeom>
          <a:noFill/>
        </p:spPr>
        <p:txBody>
          <a:bodyPr wrap="square" rtlCol="0">
            <a:spAutoFit/>
          </a:bodyPr>
          <a:p>
            <a:r>
              <a:rPr lang="en-US" altLang="zh-CN" dirty="0">
                <a:latin typeface="仿宋" panose="02010609060101010101" charset="-122"/>
                <a:ea typeface="仿宋" panose="02010609060101010101" charset="-122"/>
              </a:rPr>
              <a:t>     </a:t>
            </a:r>
            <a:r>
              <a:rPr lang="zh-CN" altLang="zh-CN" dirty="0">
                <a:latin typeface="仿宋" panose="02010609060101010101" charset="-122"/>
                <a:ea typeface="仿宋" panose="02010609060101010101" charset="-122"/>
              </a:rPr>
              <a:t>从箱线图可以看出，综艺季每集时间长度越长，其收视破一率越高。一般时间集中在</a:t>
            </a:r>
            <a:r>
              <a:rPr lang="en-US" altLang="zh-CN" dirty="0">
                <a:latin typeface="仿宋" panose="02010609060101010101" charset="-122"/>
                <a:ea typeface="仿宋" panose="02010609060101010101" charset="-122"/>
              </a:rPr>
              <a:t>90</a:t>
            </a:r>
            <a:r>
              <a:rPr lang="zh-CN" altLang="zh-CN" dirty="0">
                <a:latin typeface="仿宋" panose="02010609060101010101" charset="-122"/>
                <a:ea typeface="仿宋" panose="02010609060101010101" charset="-122"/>
              </a:rPr>
              <a:t>分钟的居多，但是有</a:t>
            </a:r>
            <a:r>
              <a:rPr lang="en-US" altLang="zh-CN" dirty="0">
                <a:latin typeface="仿宋" panose="02010609060101010101" charset="-122"/>
                <a:ea typeface="仿宋" panose="02010609060101010101" charset="-122"/>
              </a:rPr>
              <a:t>7</a:t>
            </a:r>
            <a:r>
              <a:rPr lang="zh-CN" altLang="zh-CN" dirty="0">
                <a:latin typeface="仿宋" panose="02010609060101010101" charset="-122"/>
                <a:ea typeface="仿宋" panose="02010609060101010101" charset="-122"/>
              </a:rPr>
              <a:t>个播放时间为</a:t>
            </a:r>
            <a:r>
              <a:rPr lang="en-US" altLang="zh-CN" dirty="0">
                <a:latin typeface="仿宋" panose="02010609060101010101" charset="-122"/>
                <a:ea typeface="仿宋" panose="02010609060101010101" charset="-122"/>
              </a:rPr>
              <a:t>20</a:t>
            </a:r>
            <a:r>
              <a:rPr lang="zh-CN" altLang="zh-CN" dirty="0">
                <a:latin typeface="仿宋" panose="02010609060101010101" charset="-122"/>
                <a:ea typeface="仿宋" panose="02010609060101010101" charset="-122"/>
              </a:rPr>
              <a:t>分钟以下的极端值，查询原始数据，发现分别为《跑男来了</a:t>
            </a:r>
            <a:r>
              <a:rPr lang="en-US" altLang="zh-CN" dirty="0">
                <a:latin typeface="仿宋" panose="02010609060101010101" charset="-122"/>
                <a:ea typeface="仿宋" panose="02010609060101010101" charset="-122"/>
              </a:rPr>
              <a:t>1</a:t>
            </a:r>
            <a:r>
              <a:rPr lang="zh-CN" altLang="zh-CN" dirty="0">
                <a:latin typeface="仿宋" panose="02010609060101010101" charset="-122"/>
                <a:ea typeface="仿宋" panose="02010609060101010101" charset="-122"/>
              </a:rPr>
              <a:t>》《跑男来了</a:t>
            </a:r>
            <a:r>
              <a:rPr lang="en-US" altLang="zh-CN" dirty="0">
                <a:latin typeface="仿宋" panose="02010609060101010101" charset="-122"/>
                <a:ea typeface="仿宋" panose="02010609060101010101" charset="-122"/>
              </a:rPr>
              <a:t>2</a:t>
            </a:r>
            <a:r>
              <a:rPr lang="zh-CN" altLang="zh-CN" dirty="0">
                <a:latin typeface="仿宋" panose="02010609060101010101" charset="-122"/>
                <a:ea typeface="仿宋" panose="02010609060101010101" charset="-122"/>
              </a:rPr>
              <a:t>》、《跑男来了</a:t>
            </a:r>
            <a:r>
              <a:rPr lang="en-US" altLang="zh-CN" dirty="0">
                <a:latin typeface="仿宋" panose="02010609060101010101" charset="-122"/>
                <a:ea typeface="仿宋" panose="02010609060101010101" charset="-122"/>
              </a:rPr>
              <a:t>3</a:t>
            </a:r>
            <a:r>
              <a:rPr lang="zh-CN" altLang="zh-CN" dirty="0">
                <a:latin typeface="仿宋" panose="02010609060101010101" charset="-122"/>
                <a:ea typeface="仿宋" panose="02010609060101010101" charset="-122"/>
              </a:rPr>
              <a:t>》、《我爱挑战》、《笑傲江湖</a:t>
            </a:r>
            <a:r>
              <a:rPr lang="en-US" altLang="zh-CN" dirty="0">
                <a:latin typeface="仿宋" panose="02010609060101010101" charset="-122"/>
                <a:ea typeface="仿宋" panose="02010609060101010101" charset="-122"/>
              </a:rPr>
              <a:t>2</a:t>
            </a:r>
            <a:r>
              <a:rPr lang="zh-CN" altLang="zh-CN" dirty="0">
                <a:latin typeface="仿宋" panose="02010609060101010101" charset="-122"/>
                <a:ea typeface="仿宋" panose="02010609060101010101" charset="-122"/>
              </a:rPr>
              <a:t>前传》、《极限挑战前传》、《女神新装前传》，这些都是收视率很高的综艺节目《奔跑吧兄弟》、《无限挑战》、《女神新装》播放前或播放后的衍生节目，一般观众在对节目意犹未尽的同时也倾向于把衍生节目观看了，所以它们的收视率也被带动了起来。</a:t>
            </a:r>
            <a:endParaRPr lang="zh-CN" altLang="zh-CN" dirty="0">
              <a:latin typeface="仿宋" panose="02010609060101010101" charset="-122"/>
              <a:ea typeface="仿宋" panose="02010609060101010101" charset="-122"/>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第13章电视收视率分析</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zh-CN" sz="2000" dirty="0">
                <a:sym typeface="+mn-ea"/>
              </a:rPr>
              <a:t>每集长度对破一的影响</a:t>
            </a:r>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13.3 数据建模及评估</a:t>
            </a:r>
            <a:endParaRPr lang="zh-CN" sz="2100" b="1" spc="225" dirty="0" smtClean="0">
              <a:solidFill>
                <a:prstClr val="white"/>
              </a:solidFill>
            </a:endParaRPr>
          </a:p>
        </p:txBody>
      </p:sp>
      <p:pic>
        <p:nvPicPr>
          <p:cNvPr id="16" name="图片 15"/>
          <p:cNvPicPr/>
          <p:nvPr/>
        </p:nvPicPr>
        <p:blipFill>
          <a:blip r:embed="rId1"/>
          <a:stretch>
            <a:fillRect/>
          </a:stretch>
        </p:blipFill>
        <p:spPr>
          <a:xfrm>
            <a:off x="1953895" y="1744980"/>
            <a:ext cx="5091853" cy="3609340"/>
          </a:xfrm>
          <a:prstGeom prst="rect">
            <a:avLst/>
          </a:prstGeom>
          <a:noFill/>
          <a:ln w="9525">
            <a:noFill/>
          </a:ln>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第13章电视收视率分析</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zh-CN" sz="2000" dirty="0">
                <a:sym typeface="+mn-ea"/>
              </a:rPr>
              <a:t>节目类型对破一的影响</a:t>
            </a:r>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13.3 数据建模及评估</a:t>
            </a:r>
            <a:endParaRPr lang="zh-CN" sz="2100" b="1" spc="225" dirty="0" smtClean="0">
              <a:solidFill>
                <a:prstClr val="white"/>
              </a:solidFill>
            </a:endParaRPr>
          </a:p>
        </p:txBody>
      </p:sp>
      <p:sp>
        <p:nvSpPr>
          <p:cNvPr id="2" name="TextBox 4"/>
          <p:cNvSpPr txBox="1"/>
          <p:nvPr/>
        </p:nvSpPr>
        <p:spPr>
          <a:xfrm>
            <a:off x="371475" y="1638300"/>
            <a:ext cx="8633460" cy="1198880"/>
          </a:xfrm>
          <a:prstGeom prst="rect">
            <a:avLst/>
          </a:prstGeom>
          <a:noFill/>
        </p:spPr>
        <p:txBody>
          <a:bodyPr wrap="square" rtlCol="0">
            <a:spAutoFit/>
          </a:bodyPr>
          <a:p>
            <a:r>
              <a:rPr lang="zh-CN" altLang="zh-CN" dirty="0">
                <a:latin typeface="仿宋" panose="02010609060101010101" charset="-122"/>
                <a:ea typeface="仿宋" panose="02010609060101010101" charset="-122"/>
              </a:rPr>
              <a:t>执行如下代码，得到如图</a:t>
            </a:r>
            <a:r>
              <a:rPr lang="en-US" altLang="zh-CN" dirty="0">
                <a:latin typeface="仿宋" panose="02010609060101010101" charset="-122"/>
                <a:ea typeface="仿宋" panose="02010609060101010101" charset="-122"/>
              </a:rPr>
              <a:t>13.8</a:t>
            </a:r>
            <a:r>
              <a:rPr lang="zh-CN" altLang="zh-CN" dirty="0">
                <a:latin typeface="仿宋" panose="02010609060101010101" charset="-122"/>
                <a:ea typeface="仿宋" panose="02010609060101010101" charset="-122"/>
              </a:rPr>
              <a:t>所示统计图。</a:t>
            </a:r>
            <a:endParaRPr lang="zh-CN" altLang="zh-CN" dirty="0">
              <a:latin typeface="仿宋" panose="02010609060101010101" charset="-122"/>
              <a:ea typeface="仿宋" panose="02010609060101010101" charset="-122"/>
            </a:endParaRPr>
          </a:p>
          <a:p>
            <a:r>
              <a:rPr lang="en-US" altLang="zh-CN" dirty="0">
                <a:latin typeface="仿宋" panose="02010609060101010101" charset="-122"/>
                <a:ea typeface="仿宋" panose="02010609060101010101" charset="-122"/>
              </a:rPr>
              <a:t>&gt;temp&lt;-table(</a:t>
            </a:r>
            <a:r>
              <a:rPr lang="en-US" altLang="zh-CN" dirty="0" err="1">
                <a:latin typeface="仿宋" panose="02010609060101010101" charset="-122"/>
                <a:ea typeface="仿宋" panose="02010609060101010101" charset="-122"/>
              </a:rPr>
              <a:t>ssl</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是否破一</a:t>
            </a:r>
            <a:r>
              <a:rPr lang="en-US" altLang="zh-CN" dirty="0">
                <a:latin typeface="仿宋" panose="02010609060101010101" charset="-122"/>
                <a:ea typeface="仿宋" panose="02010609060101010101" charset="-122"/>
              </a:rPr>
              <a:t>,</a:t>
            </a:r>
            <a:r>
              <a:rPr lang="en-US" altLang="zh-CN" dirty="0" err="1">
                <a:latin typeface="仿宋" panose="02010609060101010101" charset="-122"/>
                <a:ea typeface="仿宋" panose="02010609060101010101" charset="-122"/>
              </a:rPr>
              <a:t>ssl</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类型</a:t>
            </a:r>
            <a:r>
              <a:rPr lang="en-US" altLang="zh-CN" dirty="0">
                <a:latin typeface="仿宋" panose="02010609060101010101" charset="-122"/>
                <a:ea typeface="仿宋" panose="02010609060101010101" charset="-122"/>
              </a:rPr>
              <a:t>)</a:t>
            </a:r>
            <a:endParaRPr lang="zh-CN" altLang="zh-CN" dirty="0">
              <a:latin typeface="仿宋" panose="02010609060101010101" charset="-122"/>
              <a:ea typeface="仿宋" panose="02010609060101010101" charset="-122"/>
            </a:endParaRPr>
          </a:p>
          <a:p>
            <a:r>
              <a:rPr lang="en-US" altLang="zh-CN" dirty="0">
                <a:latin typeface="仿宋" panose="02010609060101010101" charset="-122"/>
                <a:ea typeface="仿宋" panose="02010609060101010101" charset="-122"/>
              </a:rPr>
              <a:t>&gt;</a:t>
            </a:r>
            <a:r>
              <a:rPr lang="en-US" altLang="zh-CN" dirty="0" err="1">
                <a:latin typeface="仿宋" panose="02010609060101010101" charset="-122"/>
                <a:ea typeface="仿宋" panose="02010609060101010101" charset="-122"/>
              </a:rPr>
              <a:t>barplot</a:t>
            </a:r>
            <a:r>
              <a:rPr lang="en-US" altLang="zh-CN" dirty="0">
                <a:latin typeface="仿宋" panose="02010609060101010101" charset="-122"/>
                <a:ea typeface="仿宋" panose="02010609060101010101" charset="-122"/>
              </a:rPr>
              <a:t>(</a:t>
            </a:r>
            <a:r>
              <a:rPr lang="en-US" altLang="zh-CN" dirty="0" err="1">
                <a:latin typeface="仿宋" panose="02010609060101010101" charset="-122"/>
                <a:ea typeface="仿宋" panose="02010609060101010101" charset="-122"/>
              </a:rPr>
              <a:t>temp,xlab</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类型</a:t>
            </a:r>
            <a:r>
              <a:rPr lang="en-US" altLang="zh-CN" dirty="0">
                <a:latin typeface="仿宋" panose="02010609060101010101" charset="-122"/>
                <a:ea typeface="仿宋" panose="02010609060101010101" charset="-122"/>
              </a:rPr>
              <a:t>",</a:t>
            </a:r>
            <a:r>
              <a:rPr lang="en-US" altLang="zh-CN" dirty="0" err="1">
                <a:latin typeface="仿宋" panose="02010609060101010101" charset="-122"/>
                <a:ea typeface="仿宋" panose="02010609060101010101" charset="-122"/>
              </a:rPr>
              <a:t>ylab</a:t>
            </a:r>
            <a:r>
              <a:rPr lang="en-US" altLang="zh-CN" dirty="0">
                <a:latin typeface="仿宋" panose="02010609060101010101" charset="-122"/>
                <a:ea typeface="仿宋" panose="02010609060101010101" charset="-122"/>
              </a:rPr>
              <a:t> = "</a:t>
            </a:r>
            <a:r>
              <a:rPr lang="zh-CN" altLang="zh-CN" dirty="0">
                <a:latin typeface="仿宋" panose="02010609060101010101" charset="-122"/>
                <a:ea typeface="仿宋" panose="02010609060101010101" charset="-122"/>
              </a:rPr>
              <a:t>频数</a:t>
            </a:r>
            <a:r>
              <a:rPr lang="en-US" altLang="zh-CN" dirty="0">
                <a:latin typeface="仿宋" panose="02010609060101010101" charset="-122"/>
                <a:ea typeface="仿宋" panose="02010609060101010101" charset="-122"/>
              </a:rPr>
              <a:t>", col = c("</a:t>
            </a:r>
            <a:r>
              <a:rPr lang="en-US" altLang="zh-CN" dirty="0" err="1">
                <a:latin typeface="仿宋" panose="02010609060101010101" charset="-122"/>
                <a:ea typeface="仿宋" panose="02010609060101010101" charset="-122"/>
              </a:rPr>
              <a:t>lightblue</a:t>
            </a:r>
            <a:r>
              <a:rPr lang="en-US" altLang="zh-CN" dirty="0">
                <a:latin typeface="仿宋" panose="02010609060101010101" charset="-122"/>
                <a:ea typeface="仿宋" panose="02010609060101010101" charset="-122"/>
              </a:rPr>
              <a:t>","wheat"))</a:t>
            </a:r>
            <a:endParaRPr lang="zh-CN" altLang="zh-CN" dirty="0">
              <a:latin typeface="仿宋" panose="02010609060101010101" charset="-122"/>
              <a:ea typeface="仿宋" panose="02010609060101010101" charset="-122"/>
            </a:endParaRPr>
          </a:p>
          <a:p>
            <a:r>
              <a:rPr lang="en-US" altLang="zh-CN" dirty="0">
                <a:latin typeface="仿宋" panose="02010609060101010101" charset="-122"/>
                <a:ea typeface="仿宋" panose="02010609060101010101" charset="-122"/>
              </a:rPr>
              <a:t>&gt;legend(8.5,25,c("</a:t>
            </a:r>
            <a:r>
              <a:rPr lang="zh-CN" altLang="zh-CN" dirty="0">
                <a:latin typeface="仿宋" panose="02010609060101010101" charset="-122"/>
                <a:ea typeface="仿宋" panose="02010609060101010101" charset="-122"/>
              </a:rPr>
              <a:t>未破一</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破一</a:t>
            </a:r>
            <a:r>
              <a:rPr lang="en-US" altLang="zh-CN" dirty="0">
                <a:latin typeface="仿宋" panose="02010609060101010101" charset="-122"/>
                <a:ea typeface="仿宋" panose="02010609060101010101" charset="-122"/>
              </a:rPr>
              <a:t>"),fill=c("</a:t>
            </a:r>
            <a:r>
              <a:rPr lang="en-US" altLang="zh-CN" dirty="0" err="1">
                <a:latin typeface="仿宋" panose="02010609060101010101" charset="-122"/>
                <a:ea typeface="仿宋" panose="02010609060101010101" charset="-122"/>
              </a:rPr>
              <a:t>lightblue</a:t>
            </a:r>
            <a:r>
              <a:rPr lang="en-US" altLang="zh-CN" dirty="0">
                <a:latin typeface="仿宋" panose="02010609060101010101" charset="-122"/>
                <a:ea typeface="仿宋" panose="02010609060101010101" charset="-122"/>
              </a:rPr>
              <a:t>","wheat"))</a:t>
            </a:r>
            <a:endParaRPr lang="zh-CN" altLang="zh-CN" dirty="0">
              <a:latin typeface="仿宋" panose="02010609060101010101" charset="-122"/>
              <a:ea typeface="仿宋" panose="02010609060101010101" charset="-122"/>
            </a:endParaRPr>
          </a:p>
        </p:txBody>
      </p:sp>
      <p:pic>
        <p:nvPicPr>
          <p:cNvPr id="15" name="图片 14"/>
          <p:cNvPicPr/>
          <p:nvPr/>
        </p:nvPicPr>
        <p:blipFill>
          <a:blip r:embed="rId1"/>
          <a:stretch>
            <a:fillRect/>
          </a:stretch>
        </p:blipFill>
        <p:spPr>
          <a:xfrm>
            <a:off x="704237" y="2837276"/>
            <a:ext cx="7968056" cy="3262093"/>
          </a:xfrm>
          <a:prstGeom prst="rect">
            <a:avLst/>
          </a:prstGeom>
          <a:noFill/>
          <a:ln w="9525">
            <a:noFill/>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672215" y="1169836"/>
              <a:ext cx="1799588" cy="521970"/>
            </a:xfrm>
            <a:prstGeom prst="rect">
              <a:avLst/>
            </a:prstGeom>
            <a:noFill/>
          </p:spPr>
          <p:txBody>
            <a:bodyPr wrap="none" rtlCol="0">
              <a:spAutoFit/>
            </a:bodyPr>
            <a:lstStyle/>
            <a:p>
              <a:pPr algn="ctr"/>
              <a:r>
                <a:rPr lang="zh-CN" altLang="en-US" sz="2800" dirty="0" smtClean="0">
                  <a:solidFill>
                    <a:srgbClr val="FFC000"/>
                  </a:solidFill>
                </a:rPr>
                <a:t>第13章电视收视率分析</a:t>
              </a:r>
              <a:endParaRPr lang="zh-CN" altLang="en-US" sz="2800" dirty="0">
                <a:solidFill>
                  <a:srgbClr val="FFC000"/>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29" name="组合 28"/>
          <p:cNvGrpSpPr/>
          <p:nvPr/>
        </p:nvGrpSpPr>
        <p:grpSpPr>
          <a:xfrm>
            <a:off x="1759614" y="1838706"/>
            <a:ext cx="5693399" cy="414020"/>
            <a:chOff x="1807265" y="2462595"/>
            <a:chExt cx="5693399" cy="414020"/>
          </a:xfrm>
          <a:solidFill>
            <a:srgbClr val="E6E6E6"/>
          </a:solidFill>
        </p:grpSpPr>
        <p:sp>
          <p:nvSpPr>
            <p:cNvPr id="30" name="圆角矩形 29"/>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31" name="矩形 30"/>
            <p:cNvSpPr/>
            <p:nvPr/>
          </p:nvSpPr>
          <p:spPr>
            <a:xfrm>
              <a:off x="1883286" y="2462595"/>
              <a:ext cx="239649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13.1 背景与目标</a:t>
              </a:r>
              <a:endParaRPr lang="en-US" altLang="zh-CN" sz="2100" spc="225" dirty="0" smtClean="0">
                <a:solidFill>
                  <a:schemeClr val="tx1">
                    <a:lumMod val="75000"/>
                    <a:lumOff val="25000"/>
                  </a:schemeClr>
                </a:solidFill>
              </a:endParaRPr>
            </a:p>
          </p:txBody>
        </p:sp>
      </p:grpSp>
      <p:grpSp>
        <p:nvGrpSpPr>
          <p:cNvPr id="68" name="组合 67"/>
          <p:cNvGrpSpPr/>
          <p:nvPr/>
        </p:nvGrpSpPr>
        <p:grpSpPr>
          <a:xfrm>
            <a:off x="1760249" y="2351066"/>
            <a:ext cx="5693410" cy="450850"/>
            <a:chOff x="1807265" y="2935089"/>
            <a:chExt cx="5693410" cy="450850"/>
          </a:xfrm>
          <a:solidFill>
            <a:srgbClr val="E6E6E6"/>
          </a:solidFill>
        </p:grpSpPr>
        <p:sp>
          <p:nvSpPr>
            <p:cNvPr id="49" name="圆角矩形 48"/>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0" name="矩形 49"/>
            <p:cNvSpPr/>
            <p:nvPr/>
          </p:nvSpPr>
          <p:spPr>
            <a:xfrm>
              <a:off x="1881814" y="2945869"/>
              <a:ext cx="210121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13.2 数据说明</a:t>
              </a:r>
              <a:endParaRPr lang="zh-CN" altLang="en-US" sz="2100" spc="225" dirty="0" smtClean="0">
                <a:solidFill>
                  <a:schemeClr val="tx1">
                    <a:lumMod val="75000"/>
                    <a:lumOff val="25000"/>
                  </a:schemeClr>
                </a:solidFill>
                <a:sym typeface="+mn-ea"/>
              </a:endParaRPr>
            </a:p>
          </p:txBody>
        </p:sp>
      </p:grpSp>
      <p:grpSp>
        <p:nvGrpSpPr>
          <p:cNvPr id="2" name="组合 1"/>
          <p:cNvGrpSpPr/>
          <p:nvPr/>
        </p:nvGrpSpPr>
        <p:grpSpPr>
          <a:xfrm>
            <a:off x="1760249" y="3435546"/>
            <a:ext cx="5693410" cy="450865"/>
            <a:chOff x="1652960" y="2711068"/>
            <a:chExt cx="5693410" cy="450865"/>
          </a:xfrm>
          <a:solidFill>
            <a:srgbClr val="3D89BC"/>
          </a:solidFill>
        </p:grpSpPr>
        <p:sp>
          <p:nvSpPr>
            <p:cNvPr id="27" name="圆角矩形 26"/>
            <p:cNvSpPr/>
            <p:nvPr/>
          </p:nvSpPr>
          <p:spPr>
            <a:xfrm>
              <a:off x="1652960" y="2711083"/>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8" name="矩形 27"/>
            <p:cNvSpPr/>
            <p:nvPr/>
          </p:nvSpPr>
          <p:spPr>
            <a:xfrm>
              <a:off x="1734494" y="2711068"/>
              <a:ext cx="2396490" cy="414020"/>
            </a:xfrm>
            <a:prstGeom prst="rect">
              <a:avLst/>
            </a:prstGeom>
            <a:grpFill/>
          </p:spPr>
          <p:txBody>
            <a:bodyPr wrap="none">
              <a:spAutoFit/>
            </a:bodyPr>
            <a:p>
              <a:pPr algn="l"/>
              <a:r>
                <a:rPr lang="en-US" altLang="zh-CN" sz="2100" spc="225" dirty="0" smtClean="0">
                  <a:solidFill>
                    <a:schemeClr val="bg1"/>
                  </a:solidFill>
                </a:rPr>
                <a:t>13.4 总结与建议</a:t>
              </a:r>
              <a:endParaRPr lang="zh-CN" altLang="en-US" sz="2100" spc="225" dirty="0" smtClean="0">
                <a:solidFill>
                  <a:schemeClr val="bg1"/>
                </a:solidFill>
              </a:endParaRPr>
            </a:p>
          </p:txBody>
        </p:sp>
      </p:grpSp>
      <p:grpSp>
        <p:nvGrpSpPr>
          <p:cNvPr id="33" name="组合 32"/>
          <p:cNvGrpSpPr/>
          <p:nvPr/>
        </p:nvGrpSpPr>
        <p:grpSpPr>
          <a:xfrm>
            <a:off x="1760249" y="2874941"/>
            <a:ext cx="5693410" cy="450850"/>
            <a:chOff x="1807265" y="2935089"/>
            <a:chExt cx="5693410" cy="450850"/>
          </a:xfrm>
          <a:solidFill>
            <a:srgbClr val="E6E6E6"/>
          </a:solidFill>
        </p:grpSpPr>
        <p:sp>
          <p:nvSpPr>
            <p:cNvPr id="34" name="圆角矩形 33"/>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37" name="矩形 36"/>
            <p:cNvSpPr/>
            <p:nvPr/>
          </p:nvSpPr>
          <p:spPr>
            <a:xfrm>
              <a:off x="1881814" y="2945869"/>
              <a:ext cx="298704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13.3 数据建模及评估</a:t>
              </a:r>
              <a:endParaRPr lang="zh-CN" altLang="en-US"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第13章电视收视率分析</a:t>
            </a:r>
            <a:endParaRPr lang="zh-CN" altLang="en-US" sz="1355" dirty="0">
              <a:solidFill>
                <a:prstClr val="white"/>
              </a:solidFill>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13.4 总结与建议</a:t>
            </a:r>
            <a:endParaRPr lang="zh-CN" altLang="en-US" sz="2100" b="1" spc="225" dirty="0" smtClean="0">
              <a:solidFill>
                <a:prstClr val="white"/>
              </a:solidFill>
            </a:endParaRPr>
          </a:p>
        </p:txBody>
      </p:sp>
      <p:sp>
        <p:nvSpPr>
          <p:cNvPr id="4" name="TextBox 11"/>
          <p:cNvSpPr txBox="1"/>
          <p:nvPr/>
        </p:nvSpPr>
        <p:spPr>
          <a:xfrm>
            <a:off x="521970" y="1536700"/>
            <a:ext cx="7642225" cy="3784600"/>
          </a:xfrm>
          <a:prstGeom prst="rect">
            <a:avLst/>
          </a:prstGeom>
          <a:noFill/>
        </p:spPr>
        <p:txBody>
          <a:bodyPr wrap="square" rtlCol="0">
            <a:spAutoFit/>
          </a:bodyPr>
          <a:p>
            <a:pPr indent="457200" algn="just"/>
            <a:r>
              <a:rPr lang="zh-CN" altLang="zh-CN" sz="2400" dirty="0">
                <a:latin typeface="仿宋" panose="02010609060101010101" charset="-122"/>
                <a:ea typeface="仿宋" panose="02010609060101010101" charset="-122"/>
              </a:rPr>
              <a:t>看了这么多的因素，综艺节目是否能破一在观众眼里已经有了一个大概的轮廓——第三季度晚上八九十一点季播的户外竞技类、明星对抗类、婚姻速配类综艺节目破一的可能性更大。以后就在这个时间段看这些类型的综艺节目，进行挖宝咯！</a:t>
            </a:r>
            <a:endParaRPr lang="zh-CN" altLang="zh-CN" sz="2400" dirty="0">
              <a:latin typeface="仿宋" panose="02010609060101010101" charset="-122"/>
              <a:ea typeface="仿宋" panose="02010609060101010101" charset="-122"/>
            </a:endParaRPr>
          </a:p>
          <a:p>
            <a:pPr indent="457200" algn="just"/>
            <a:r>
              <a:rPr lang="zh-CN" altLang="zh-CN" sz="2400" dirty="0">
                <a:latin typeface="仿宋" panose="02010609060101010101" charset="-122"/>
                <a:ea typeface="仿宋" panose="02010609060101010101" charset="-122"/>
              </a:rPr>
              <a:t>虽然只是分析了</a:t>
            </a:r>
            <a:r>
              <a:rPr lang="en-US" altLang="zh-CN" sz="2400" dirty="0">
                <a:latin typeface="仿宋" panose="02010609060101010101" charset="-122"/>
                <a:ea typeface="仿宋" panose="02010609060101010101" charset="-122"/>
              </a:rPr>
              <a:t>2015</a:t>
            </a:r>
            <a:r>
              <a:rPr lang="zh-CN" altLang="zh-CN" sz="2400" dirty="0">
                <a:latin typeface="仿宋" panose="02010609060101010101" charset="-122"/>
                <a:ea typeface="仿宋" panose="02010609060101010101" charset="-122"/>
              </a:rPr>
              <a:t>年四大卫视的综艺节目情况，存在很多不足。</a:t>
            </a:r>
            <a:endParaRPr lang="zh-CN" altLang="zh-CN" sz="2400" dirty="0">
              <a:latin typeface="仿宋" panose="02010609060101010101" charset="-122"/>
              <a:ea typeface="仿宋" panose="02010609060101010101" charset="-122"/>
            </a:endParaRPr>
          </a:p>
          <a:p>
            <a:pPr indent="457200" algn="just"/>
            <a:r>
              <a:rPr lang="zh-CN" altLang="zh-CN" sz="2400" dirty="0">
                <a:latin typeface="仿宋" panose="02010609060101010101" charset="-122"/>
                <a:ea typeface="仿宋" panose="02010609060101010101" charset="-122"/>
              </a:rPr>
              <a:t>本案例分析的指标比较简单，利用描述性分析方法就可完成。如果指标过于复杂，就需要增加数据建模部分。</a:t>
            </a:r>
            <a:endParaRPr lang="zh-CN" altLang="zh-CN" sz="2400" dirty="0">
              <a:latin typeface="仿宋" panose="02010609060101010101" charset="-122"/>
              <a:ea typeface="仿宋" panose="02010609060101010101" charset="-122"/>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672215" y="1169836"/>
              <a:ext cx="1799588" cy="521970"/>
            </a:xfrm>
            <a:prstGeom prst="rect">
              <a:avLst/>
            </a:prstGeom>
            <a:noFill/>
          </p:spPr>
          <p:txBody>
            <a:bodyPr wrap="none" rtlCol="0">
              <a:spAutoFit/>
            </a:bodyPr>
            <a:lstStyle/>
            <a:p>
              <a:pPr algn="ctr"/>
              <a:r>
                <a:rPr lang="zh-CN" altLang="en-US" sz="2800" dirty="0" smtClean="0">
                  <a:solidFill>
                    <a:srgbClr val="FFC000"/>
                  </a:solidFill>
                </a:rPr>
                <a:t>第13章电视收视率分析</a:t>
              </a:r>
              <a:endParaRPr lang="zh-CN" altLang="en-US" sz="2800" dirty="0">
                <a:solidFill>
                  <a:srgbClr val="FFC000"/>
                </a:solidFill>
              </a:endParaRPr>
            </a:p>
          </p:txBody>
        </p:sp>
      </p:grpSp>
      <p:grpSp>
        <p:nvGrpSpPr>
          <p:cNvPr id="67" name="组合 66"/>
          <p:cNvGrpSpPr/>
          <p:nvPr/>
        </p:nvGrpSpPr>
        <p:grpSpPr>
          <a:xfrm>
            <a:off x="1760249" y="2920746"/>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987040" cy="414020"/>
            </a:xfrm>
            <a:prstGeom prst="rect">
              <a:avLst/>
            </a:prstGeom>
            <a:grpFill/>
          </p:spPr>
          <p:txBody>
            <a:bodyPr wrap="none">
              <a:spAutoFit/>
            </a:bodyPr>
            <a:lstStyle/>
            <a:p>
              <a:pPr algn="l">
                <a:buClrTx/>
                <a:buSzTx/>
                <a:buFontTx/>
              </a:pPr>
              <a:r>
                <a:rPr lang="en-US" altLang="zh-CN" sz="2100" spc="225" dirty="0" smtClean="0">
                  <a:solidFill>
                    <a:schemeClr val="tx1">
                      <a:lumMod val="75000"/>
                      <a:lumOff val="25000"/>
                    </a:schemeClr>
                  </a:solidFill>
                </a:rPr>
                <a:t>13.3 数据建模及评估</a:t>
              </a:r>
              <a:endParaRPr lang="zh-CN" altLang="en-US" sz="2100" spc="225" dirty="0" smtClean="0">
                <a:solidFill>
                  <a:schemeClr val="tx1">
                    <a:lumMod val="75000"/>
                    <a:lumOff val="25000"/>
                  </a:schemeClr>
                </a:solidFill>
              </a:endParaRPr>
            </a:p>
          </p:txBody>
        </p:sp>
      </p:grpSp>
      <p:grpSp>
        <p:nvGrpSpPr>
          <p:cNvPr id="68" name="组合 67"/>
          <p:cNvGrpSpPr/>
          <p:nvPr/>
        </p:nvGrpSpPr>
        <p:grpSpPr>
          <a:xfrm>
            <a:off x="1759614" y="2366306"/>
            <a:ext cx="5693410" cy="450850"/>
            <a:chOff x="1807265" y="2935089"/>
            <a:chExt cx="5693410" cy="450850"/>
          </a:xfrm>
          <a:solidFill>
            <a:srgbClr val="E6E6E6"/>
          </a:solidFill>
        </p:grpSpPr>
        <p:sp>
          <p:nvSpPr>
            <p:cNvPr id="49" name="圆角矩形 48"/>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101215" cy="414020"/>
            </a:xfrm>
            <a:prstGeom prst="rect">
              <a:avLst/>
            </a:prstGeom>
            <a:grpFill/>
          </p:spPr>
          <p:txBody>
            <a:bodyPr wrap="none">
              <a:spAutoFit/>
            </a:bodyPr>
            <a:lstStyle/>
            <a:p>
              <a:pPr algn="l">
                <a:buClrTx/>
                <a:buSzTx/>
                <a:buFontTx/>
              </a:pPr>
              <a:r>
                <a:rPr lang="en-US" altLang="zh-CN" sz="2100" spc="225" dirty="0" smtClean="0">
                  <a:solidFill>
                    <a:schemeClr val="tx1">
                      <a:lumMod val="75000"/>
                      <a:lumOff val="25000"/>
                    </a:schemeClr>
                  </a:solidFill>
                </a:rPr>
                <a:t>13.2 数据说明</a:t>
              </a:r>
              <a:endParaRPr lang="zh-CN" altLang="en-US" sz="2100" spc="225" dirty="0" smtClean="0">
                <a:solidFill>
                  <a:schemeClr val="tx1">
                    <a:lumMod val="75000"/>
                    <a:lumOff val="25000"/>
                  </a:schemeClr>
                </a:solidFill>
                <a:sym typeface="+mn-ea"/>
              </a:endParaRPr>
            </a:p>
          </p:txBody>
        </p:sp>
      </p:grpSp>
      <p:grpSp>
        <p:nvGrpSpPr>
          <p:cNvPr id="69" name="组合 68"/>
          <p:cNvGrpSpPr/>
          <p:nvPr/>
        </p:nvGrpSpPr>
        <p:grpSpPr>
          <a:xfrm>
            <a:off x="1725324" y="1822026"/>
            <a:ext cx="5693410" cy="450850"/>
            <a:chOff x="1807265" y="3400693"/>
            <a:chExt cx="5693410" cy="450850"/>
          </a:xfrm>
          <a:solidFill>
            <a:srgbClr val="3D89BC"/>
          </a:solidFill>
        </p:grpSpPr>
        <p:sp>
          <p:nvSpPr>
            <p:cNvPr id="51" name="圆角矩形 50"/>
            <p:cNvSpPr/>
            <p:nvPr/>
          </p:nvSpPr>
          <p:spPr>
            <a:xfrm>
              <a:off x="1807265" y="3400693"/>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396490" cy="414020"/>
            </a:xfrm>
            <a:prstGeom prst="rect">
              <a:avLst/>
            </a:prstGeom>
            <a:grpFill/>
          </p:spPr>
          <p:txBody>
            <a:bodyPr wrap="none">
              <a:spAutoFit/>
            </a:bodyPr>
            <a:lstStyle/>
            <a:p>
              <a:pPr algn="l"/>
              <a:r>
                <a:rPr lang="en-US" altLang="zh-CN" sz="2100" spc="225" dirty="0" smtClean="0">
                  <a:solidFill>
                    <a:schemeClr val="bg1"/>
                  </a:solidFill>
                </a:rPr>
                <a:t>13.1 背景与目标</a:t>
              </a:r>
              <a:endParaRPr lang="zh-CN" sz="2100" spc="225" dirty="0">
                <a:solidFill>
                  <a:schemeClr val="bg1"/>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15" name="组合 14"/>
          <p:cNvGrpSpPr/>
          <p:nvPr/>
        </p:nvGrpSpPr>
        <p:grpSpPr>
          <a:xfrm>
            <a:off x="1760249" y="3439456"/>
            <a:ext cx="5693410" cy="450850"/>
            <a:chOff x="1807265" y="2935089"/>
            <a:chExt cx="5693410" cy="450850"/>
          </a:xfrm>
          <a:solidFill>
            <a:srgbClr val="E6E6E6"/>
          </a:solidFill>
        </p:grpSpPr>
        <p:sp>
          <p:nvSpPr>
            <p:cNvPr id="16" name="圆角矩形 15"/>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17" name="矩形 16"/>
            <p:cNvSpPr/>
            <p:nvPr/>
          </p:nvSpPr>
          <p:spPr>
            <a:xfrm>
              <a:off x="1881814" y="2945869"/>
              <a:ext cx="239649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13.4 总结与建议</a:t>
              </a:r>
              <a:endParaRPr lang="zh-CN" altLang="en-US"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231005" cy="414020"/>
          </a:xfrm>
          <a:prstGeom prst="rect">
            <a:avLst/>
          </a:prstGeom>
          <a:noFill/>
        </p:spPr>
        <p:txBody>
          <a:bodyPr wrap="square" rtlCol="0">
            <a:spAutoFit/>
          </a:bodyPr>
          <a:lstStyle/>
          <a:p>
            <a:r>
              <a:rPr lang="en-US" altLang="zh-CN" sz="2100" b="1" spc="225" dirty="0" smtClean="0">
                <a:solidFill>
                  <a:prstClr val="white"/>
                </a:solidFill>
              </a:rPr>
              <a:t>13.1 背景与目标</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第13章电视收视率分析</a:t>
            </a:r>
            <a:endParaRPr lang="zh-CN" altLang="en-US" sz="1355" dirty="0">
              <a:solidFill>
                <a:prstClr val="white"/>
              </a:solidFill>
            </a:endParaRPr>
          </a:p>
        </p:txBody>
      </p:sp>
      <p:sp>
        <p:nvSpPr>
          <p:cNvPr id="6" name="TextBox 18"/>
          <p:cNvSpPr txBox="1"/>
          <p:nvPr/>
        </p:nvSpPr>
        <p:spPr>
          <a:xfrm>
            <a:off x="448945" y="1099185"/>
            <a:ext cx="8245475" cy="4092575"/>
          </a:xfrm>
          <a:prstGeom prst="rect">
            <a:avLst/>
          </a:prstGeom>
          <a:noFill/>
        </p:spPr>
        <p:txBody>
          <a:bodyPr wrap="square" rtlCol="0">
            <a:spAutoFit/>
          </a:bodyPr>
          <a:p>
            <a:pPr indent="457200" algn="just"/>
            <a:r>
              <a:rPr lang="zh-CN" altLang="zh-CN" sz="2000" dirty="0">
                <a:latin typeface="仿宋" panose="02010609060101010101" charset="-122"/>
                <a:ea typeface="仿宋" panose="02010609060101010101" charset="-122"/>
              </a:rPr>
              <a:t>收视率，指在某个时段收看某个电视节目的目标观众人数占总目标人群的比重，以百分比表示。现在一般由第三方数据调研公司，通过电话，问卷调查，机顶盒或其他方式抽样调查来得到收视率。节目平均收视率指观众平均每分钟收看该节目的百分比，收视总人口指该节目播出时间内曾经观看的人数（不重复计算），所以有时会出现收视率较低，收视人口较高的状况，但排名仍以收视率为准 通常都是</a:t>
            </a:r>
            <a:r>
              <a:rPr lang="en-US" altLang="zh-CN" sz="2000" dirty="0">
                <a:latin typeface="仿宋" panose="02010609060101010101" charset="-122"/>
                <a:ea typeface="仿宋" panose="02010609060101010101" charset="-122"/>
              </a:rPr>
              <a:t>1.8%</a:t>
            </a:r>
            <a:r>
              <a:rPr lang="zh-CN" altLang="zh-CN" sz="2000" dirty="0">
                <a:latin typeface="仿宋" panose="02010609060101010101" charset="-122"/>
                <a:ea typeface="仿宋" panose="02010609060101010101" charset="-122"/>
              </a:rPr>
              <a:t>、</a:t>
            </a:r>
            <a:r>
              <a:rPr lang="en-US" altLang="zh-CN" sz="2000" dirty="0">
                <a:latin typeface="仿宋" panose="02010609060101010101" charset="-122"/>
                <a:ea typeface="仿宋" panose="02010609060101010101" charset="-122"/>
              </a:rPr>
              <a:t>0.9%</a:t>
            </a:r>
            <a:r>
              <a:rPr lang="zh-CN" altLang="zh-CN" sz="2000" dirty="0">
                <a:latin typeface="仿宋" panose="02010609060101010101" charset="-122"/>
                <a:ea typeface="仿宋" panose="02010609060101010101" charset="-122"/>
              </a:rPr>
              <a:t>，意思就是全国</a:t>
            </a:r>
            <a:r>
              <a:rPr lang="en-US" altLang="zh-CN" sz="2000" dirty="0">
                <a:latin typeface="仿宋" panose="02010609060101010101" charset="-122"/>
                <a:ea typeface="仿宋" panose="02010609060101010101" charset="-122"/>
              </a:rPr>
              <a:t>100</a:t>
            </a:r>
            <a:r>
              <a:rPr lang="zh-CN" altLang="zh-CN" sz="2000" dirty="0">
                <a:latin typeface="仿宋" panose="02010609060101010101" charset="-122"/>
                <a:ea typeface="仿宋" panose="02010609060101010101" charset="-122"/>
              </a:rPr>
              <a:t>个人中就有几个人在看。</a:t>
            </a:r>
            <a:endParaRPr lang="zh-CN" altLang="zh-CN" sz="2000" dirty="0">
              <a:latin typeface="仿宋" panose="02010609060101010101" charset="-122"/>
              <a:ea typeface="仿宋" panose="02010609060101010101" charset="-122"/>
            </a:endParaRPr>
          </a:p>
          <a:p>
            <a:pPr indent="457200" algn="just"/>
            <a:r>
              <a:rPr lang="zh-CN" altLang="zh-CN" sz="2000" dirty="0">
                <a:latin typeface="仿宋" panose="02010609060101010101" charset="-122"/>
                <a:ea typeface="仿宋" panose="02010609060101010101" charset="-122"/>
              </a:rPr>
              <a:t>作为</a:t>
            </a:r>
            <a:r>
              <a:rPr lang="en-US" altLang="zh-CN" sz="2000" dirty="0">
                <a:latin typeface="仿宋" panose="02010609060101010101" charset="-122"/>
                <a:ea typeface="仿宋" panose="02010609060101010101" charset="-122"/>
              </a:rPr>
              <a:t>"</a:t>
            </a:r>
            <a:r>
              <a:rPr lang="zh-CN" altLang="zh-CN" sz="2000" dirty="0">
                <a:latin typeface="仿宋" panose="02010609060101010101" charset="-122"/>
                <a:ea typeface="仿宋" panose="02010609060101010101" charset="-122"/>
              </a:rPr>
              <a:t>注意力经济</a:t>
            </a:r>
            <a:r>
              <a:rPr lang="en-US" altLang="zh-CN" sz="2000" dirty="0">
                <a:latin typeface="仿宋" panose="02010609060101010101" charset="-122"/>
                <a:ea typeface="仿宋" panose="02010609060101010101" charset="-122"/>
              </a:rPr>
              <a:t>"</a:t>
            </a:r>
            <a:r>
              <a:rPr lang="zh-CN" altLang="zh-CN" sz="2000" dirty="0">
                <a:latin typeface="仿宋" panose="02010609060101010101" charset="-122"/>
                <a:ea typeface="仿宋" panose="02010609060101010101" charset="-122"/>
              </a:rPr>
              <a:t>时代的重要量化指标，它是深入分析电视收视市场的科学基础，是节目制作、编排及调整的重要参考，是节目评估的主要指标，是制定与评估媒介计划、提高广告投放效益的有力工具。</a:t>
            </a:r>
            <a:endParaRPr lang="zh-CN" altLang="zh-CN" sz="2000" dirty="0">
              <a:latin typeface="仿宋" panose="02010609060101010101" charset="-122"/>
              <a:ea typeface="仿宋" panose="02010609060101010101" charset="-122"/>
            </a:endParaRPr>
          </a:p>
          <a:p>
            <a:pPr indent="457200" algn="just"/>
            <a:r>
              <a:rPr lang="zh-CN" altLang="zh-CN" sz="2000" dirty="0">
                <a:latin typeface="仿宋" panose="02010609060101010101" charset="-122"/>
                <a:ea typeface="仿宋" panose="02010609060101010101" charset="-122"/>
              </a:rPr>
              <a:t>虽然收视率本身只是一个简单的数字，但是在看似简单的数字背后却是一系列科学的基础研究、抽样和建立固定样组、测量、统计和数据处理的复杂过程。</a:t>
            </a:r>
            <a:endParaRPr lang="zh-CN" altLang="zh-CN" sz="2000" dirty="0">
              <a:latin typeface="仿宋" panose="02010609060101010101" charset="-122"/>
              <a:ea typeface="仿宋" panose="02010609060101010101" charset="-122"/>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672215" y="1169836"/>
              <a:ext cx="1799588" cy="521970"/>
            </a:xfrm>
            <a:prstGeom prst="rect">
              <a:avLst/>
            </a:prstGeom>
            <a:noFill/>
          </p:spPr>
          <p:txBody>
            <a:bodyPr wrap="none" rtlCol="0">
              <a:spAutoFit/>
            </a:bodyPr>
            <a:lstStyle/>
            <a:p>
              <a:pPr algn="ctr"/>
              <a:r>
                <a:rPr lang="zh-CN" altLang="en-US" sz="2800" dirty="0" smtClean="0">
                  <a:solidFill>
                    <a:srgbClr val="FFC000"/>
                  </a:solidFill>
                </a:rPr>
                <a:t>第13章电视收视率分析</a:t>
              </a:r>
              <a:endParaRPr lang="zh-CN" altLang="en-US" sz="2800" dirty="0">
                <a:solidFill>
                  <a:srgbClr val="FFC000"/>
                </a:solidFill>
              </a:endParaRPr>
            </a:p>
          </p:txBody>
        </p:sp>
      </p:grpSp>
      <p:grpSp>
        <p:nvGrpSpPr>
          <p:cNvPr id="67" name="组合 66"/>
          <p:cNvGrpSpPr/>
          <p:nvPr/>
        </p:nvGrpSpPr>
        <p:grpSpPr>
          <a:xfrm>
            <a:off x="1760249" y="2920746"/>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987040" cy="414020"/>
            </a:xfrm>
            <a:prstGeom prst="rect">
              <a:avLst/>
            </a:prstGeom>
            <a:grpFill/>
          </p:spPr>
          <p:txBody>
            <a:bodyPr wrap="none">
              <a:spAutoFit/>
            </a:bodyPr>
            <a:lstStyle/>
            <a:p>
              <a:pPr algn="l">
                <a:buClrTx/>
                <a:buSzTx/>
                <a:buFontTx/>
              </a:pPr>
              <a:r>
                <a:rPr lang="en-US" altLang="zh-CN" sz="2100" spc="225" dirty="0" smtClean="0">
                  <a:solidFill>
                    <a:schemeClr val="tx1">
                      <a:lumMod val="75000"/>
                      <a:lumOff val="25000"/>
                    </a:schemeClr>
                  </a:solidFill>
                </a:rPr>
                <a:t>13.3 数据建模及评估</a:t>
              </a:r>
              <a:endParaRPr lang="zh-CN" altLang="en-US" sz="2100" spc="225" dirty="0" smtClean="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15" name="组合 14"/>
          <p:cNvGrpSpPr/>
          <p:nvPr/>
        </p:nvGrpSpPr>
        <p:grpSpPr>
          <a:xfrm>
            <a:off x="1760249" y="3439456"/>
            <a:ext cx="5693410" cy="450850"/>
            <a:chOff x="1807265" y="2935089"/>
            <a:chExt cx="5693410" cy="450850"/>
          </a:xfrm>
          <a:solidFill>
            <a:srgbClr val="E6E6E6"/>
          </a:solidFill>
        </p:grpSpPr>
        <p:sp>
          <p:nvSpPr>
            <p:cNvPr id="16" name="圆角矩形 15"/>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17" name="矩形 16"/>
            <p:cNvSpPr/>
            <p:nvPr/>
          </p:nvSpPr>
          <p:spPr>
            <a:xfrm>
              <a:off x="1881814" y="2945869"/>
              <a:ext cx="239649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13.4 总结与建议</a:t>
              </a:r>
              <a:endParaRPr lang="zh-CN" altLang="en-US" sz="2100" spc="225" dirty="0" smtClean="0">
                <a:solidFill>
                  <a:schemeClr val="tx1">
                    <a:lumMod val="75000"/>
                    <a:lumOff val="25000"/>
                  </a:schemeClr>
                </a:solidFill>
              </a:endParaRPr>
            </a:p>
          </p:txBody>
        </p:sp>
      </p:grpSp>
      <p:grpSp>
        <p:nvGrpSpPr>
          <p:cNvPr id="3" name="组合 2"/>
          <p:cNvGrpSpPr/>
          <p:nvPr/>
        </p:nvGrpSpPr>
        <p:grpSpPr>
          <a:xfrm>
            <a:off x="1760249" y="3983651"/>
            <a:ext cx="5693410" cy="450850"/>
            <a:chOff x="1807265" y="2935089"/>
            <a:chExt cx="5693410" cy="450850"/>
          </a:xfrm>
          <a:solidFill>
            <a:srgbClr val="E6E6E6"/>
          </a:solidFill>
        </p:grpSpPr>
        <p:sp>
          <p:nvSpPr>
            <p:cNvPr id="4" name="圆角矩形 3"/>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 name="矩形 4"/>
            <p:cNvSpPr/>
            <p:nvPr/>
          </p:nvSpPr>
          <p:spPr>
            <a:xfrm>
              <a:off x="1881814" y="2945869"/>
              <a:ext cx="208089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11.5 交叉验证</a:t>
              </a:r>
              <a:endParaRPr lang="zh-CN" altLang="en-US" sz="2100" spc="225" dirty="0" smtClean="0">
                <a:solidFill>
                  <a:schemeClr val="tx1">
                    <a:lumMod val="75000"/>
                    <a:lumOff val="25000"/>
                  </a:schemeClr>
                </a:solidFill>
              </a:endParaRPr>
            </a:p>
          </p:txBody>
        </p:sp>
      </p:grpSp>
      <p:grpSp>
        <p:nvGrpSpPr>
          <p:cNvPr id="2" name="组合 1"/>
          <p:cNvGrpSpPr/>
          <p:nvPr/>
        </p:nvGrpSpPr>
        <p:grpSpPr>
          <a:xfrm>
            <a:off x="1750089" y="2361861"/>
            <a:ext cx="5693410" cy="450850"/>
            <a:chOff x="1807265" y="2935089"/>
            <a:chExt cx="5693410" cy="450850"/>
          </a:xfrm>
          <a:solidFill>
            <a:srgbClr val="3D89BC"/>
          </a:solidFill>
        </p:grpSpPr>
        <p:sp>
          <p:nvSpPr>
            <p:cNvPr id="27" name="圆角矩形 26"/>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8" name="矩形 27"/>
            <p:cNvSpPr/>
            <p:nvPr/>
          </p:nvSpPr>
          <p:spPr>
            <a:xfrm>
              <a:off x="1881814" y="2945869"/>
              <a:ext cx="2101215" cy="414020"/>
            </a:xfrm>
            <a:prstGeom prst="rect">
              <a:avLst/>
            </a:prstGeom>
            <a:grpFill/>
          </p:spPr>
          <p:txBody>
            <a:bodyPr wrap="none">
              <a:spAutoFit/>
            </a:bodyPr>
            <a:p>
              <a:pPr algn="l"/>
              <a:r>
                <a:rPr lang="en-US" altLang="zh-CN" sz="2100" spc="225" dirty="0" smtClean="0">
                  <a:solidFill>
                    <a:schemeClr val="bg1"/>
                  </a:solidFill>
                </a:rPr>
                <a:t>13.2 数据说明</a:t>
              </a:r>
              <a:endParaRPr lang="zh-CN" altLang="en-US" sz="2100" spc="225" dirty="0" smtClean="0">
                <a:solidFill>
                  <a:schemeClr val="bg1"/>
                </a:solidFill>
                <a:sym typeface="+mn-ea"/>
              </a:endParaRPr>
            </a:p>
          </p:txBody>
        </p:sp>
      </p:grpSp>
      <p:grpSp>
        <p:nvGrpSpPr>
          <p:cNvPr id="29" name="组合 28"/>
          <p:cNvGrpSpPr/>
          <p:nvPr/>
        </p:nvGrpSpPr>
        <p:grpSpPr>
          <a:xfrm>
            <a:off x="1759614" y="1838706"/>
            <a:ext cx="5693399" cy="414020"/>
            <a:chOff x="1807265" y="2462595"/>
            <a:chExt cx="5693399" cy="414020"/>
          </a:xfrm>
          <a:solidFill>
            <a:srgbClr val="E6E6E6"/>
          </a:solidFill>
        </p:grpSpPr>
        <p:sp>
          <p:nvSpPr>
            <p:cNvPr id="30" name="圆角矩形 29"/>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31" name="矩形 30"/>
            <p:cNvSpPr/>
            <p:nvPr/>
          </p:nvSpPr>
          <p:spPr>
            <a:xfrm>
              <a:off x="1883286" y="2462595"/>
              <a:ext cx="239649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13.1 背景与目标</a:t>
              </a:r>
              <a:endParaRPr lang="en-US" altLang="zh-CN"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13.2 数据说明</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第13章电视收视率分析</a:t>
            </a:r>
            <a:endParaRPr lang="zh-CN" altLang="en-US" sz="1355" dirty="0">
              <a:solidFill>
                <a:prstClr val="white"/>
              </a:solidFill>
            </a:endParaRPr>
          </a:p>
        </p:txBody>
      </p:sp>
      <p:pic>
        <p:nvPicPr>
          <p:cNvPr id="17" name="图片 16"/>
          <p:cNvPicPr/>
          <p:nvPr/>
        </p:nvPicPr>
        <p:blipFill>
          <a:blip r:embed="rId1"/>
          <a:stretch>
            <a:fillRect/>
          </a:stretch>
        </p:blipFill>
        <p:spPr>
          <a:xfrm>
            <a:off x="1183640" y="1013460"/>
            <a:ext cx="7132955" cy="5230495"/>
          </a:xfrm>
          <a:prstGeom prst="rect">
            <a:avLst/>
          </a:prstGeom>
          <a:noFill/>
          <a:ln w="9525">
            <a:noFill/>
          </a:ln>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672215" y="1169836"/>
              <a:ext cx="1799588" cy="521970"/>
            </a:xfrm>
            <a:prstGeom prst="rect">
              <a:avLst/>
            </a:prstGeom>
            <a:noFill/>
          </p:spPr>
          <p:txBody>
            <a:bodyPr wrap="none" rtlCol="0">
              <a:spAutoFit/>
            </a:bodyPr>
            <a:lstStyle/>
            <a:p>
              <a:pPr algn="ctr"/>
              <a:r>
                <a:rPr lang="zh-CN" altLang="en-US" sz="2800" dirty="0" smtClean="0">
                  <a:solidFill>
                    <a:srgbClr val="FFC000"/>
                  </a:solidFill>
                </a:rPr>
                <a:t>第13章电视收视率分析</a:t>
              </a:r>
              <a:endParaRPr lang="zh-CN" altLang="en-US" sz="2800" dirty="0">
                <a:solidFill>
                  <a:srgbClr val="FFC000"/>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15" name="组合 14"/>
          <p:cNvGrpSpPr/>
          <p:nvPr/>
        </p:nvGrpSpPr>
        <p:grpSpPr>
          <a:xfrm>
            <a:off x="1760249" y="3439456"/>
            <a:ext cx="5693410" cy="450850"/>
            <a:chOff x="1807265" y="2935089"/>
            <a:chExt cx="5693410" cy="450850"/>
          </a:xfrm>
          <a:solidFill>
            <a:srgbClr val="E6E6E6"/>
          </a:solidFill>
        </p:grpSpPr>
        <p:sp>
          <p:nvSpPr>
            <p:cNvPr id="16" name="圆角矩形 15"/>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17" name="矩形 16"/>
            <p:cNvSpPr/>
            <p:nvPr/>
          </p:nvSpPr>
          <p:spPr>
            <a:xfrm>
              <a:off x="1881814" y="2945869"/>
              <a:ext cx="239649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13.4 总结与建议</a:t>
              </a:r>
              <a:endParaRPr lang="zh-CN" altLang="en-US" sz="2100" spc="225" dirty="0" smtClean="0">
                <a:solidFill>
                  <a:schemeClr val="tx1">
                    <a:lumMod val="75000"/>
                    <a:lumOff val="25000"/>
                  </a:schemeClr>
                </a:solidFill>
              </a:endParaRPr>
            </a:p>
          </p:txBody>
        </p:sp>
      </p:grpSp>
      <p:grpSp>
        <p:nvGrpSpPr>
          <p:cNvPr id="3" name="组合 2"/>
          <p:cNvGrpSpPr/>
          <p:nvPr/>
        </p:nvGrpSpPr>
        <p:grpSpPr>
          <a:xfrm>
            <a:off x="1760249" y="3983651"/>
            <a:ext cx="5693410" cy="450850"/>
            <a:chOff x="1807265" y="2935089"/>
            <a:chExt cx="5693410" cy="450850"/>
          </a:xfrm>
          <a:solidFill>
            <a:srgbClr val="E6E6E6"/>
          </a:solidFill>
        </p:grpSpPr>
        <p:sp>
          <p:nvSpPr>
            <p:cNvPr id="4" name="圆角矩形 3"/>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 name="矩形 4"/>
            <p:cNvSpPr/>
            <p:nvPr/>
          </p:nvSpPr>
          <p:spPr>
            <a:xfrm>
              <a:off x="1881814" y="2945869"/>
              <a:ext cx="208089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11.5 交叉验证</a:t>
              </a:r>
              <a:endParaRPr lang="zh-CN" altLang="en-US" sz="2100" spc="225" dirty="0" smtClean="0">
                <a:solidFill>
                  <a:schemeClr val="tx1">
                    <a:lumMod val="75000"/>
                    <a:lumOff val="25000"/>
                  </a:schemeClr>
                </a:solidFill>
              </a:endParaRPr>
            </a:p>
          </p:txBody>
        </p:sp>
      </p:grpSp>
      <p:grpSp>
        <p:nvGrpSpPr>
          <p:cNvPr id="29" name="组合 28"/>
          <p:cNvGrpSpPr/>
          <p:nvPr/>
        </p:nvGrpSpPr>
        <p:grpSpPr>
          <a:xfrm>
            <a:off x="1759614" y="1838706"/>
            <a:ext cx="5693399" cy="414020"/>
            <a:chOff x="1807265" y="2462595"/>
            <a:chExt cx="5693399" cy="414020"/>
          </a:xfrm>
          <a:solidFill>
            <a:srgbClr val="E6E6E6"/>
          </a:solidFill>
        </p:grpSpPr>
        <p:sp>
          <p:nvSpPr>
            <p:cNvPr id="30" name="圆角矩形 29"/>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31" name="矩形 30"/>
            <p:cNvSpPr/>
            <p:nvPr/>
          </p:nvSpPr>
          <p:spPr>
            <a:xfrm>
              <a:off x="1883286" y="2462595"/>
              <a:ext cx="239649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13.1 背景与目标</a:t>
              </a:r>
              <a:endParaRPr lang="en-US" altLang="zh-CN" sz="2100" spc="225" dirty="0" smtClean="0">
                <a:solidFill>
                  <a:schemeClr val="tx1">
                    <a:lumMod val="75000"/>
                    <a:lumOff val="25000"/>
                  </a:schemeClr>
                </a:solidFill>
              </a:endParaRPr>
            </a:p>
          </p:txBody>
        </p:sp>
      </p:grpSp>
      <p:grpSp>
        <p:nvGrpSpPr>
          <p:cNvPr id="68" name="组合 67"/>
          <p:cNvGrpSpPr/>
          <p:nvPr/>
        </p:nvGrpSpPr>
        <p:grpSpPr>
          <a:xfrm>
            <a:off x="1760249" y="2351066"/>
            <a:ext cx="5693410" cy="450850"/>
            <a:chOff x="1807265" y="2935089"/>
            <a:chExt cx="5693410" cy="450850"/>
          </a:xfrm>
          <a:solidFill>
            <a:srgbClr val="E6E6E6"/>
          </a:solidFill>
        </p:grpSpPr>
        <p:sp>
          <p:nvSpPr>
            <p:cNvPr id="49" name="圆角矩形 48"/>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0" name="矩形 49"/>
            <p:cNvSpPr/>
            <p:nvPr/>
          </p:nvSpPr>
          <p:spPr>
            <a:xfrm>
              <a:off x="1881814" y="2945869"/>
              <a:ext cx="210121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13.2 数据说明</a:t>
              </a:r>
              <a:endParaRPr lang="zh-CN" altLang="en-US" sz="2100" spc="225" dirty="0" smtClean="0">
                <a:solidFill>
                  <a:schemeClr val="tx1">
                    <a:lumMod val="75000"/>
                    <a:lumOff val="25000"/>
                  </a:schemeClr>
                </a:solidFill>
                <a:sym typeface="+mn-ea"/>
              </a:endParaRPr>
            </a:p>
          </p:txBody>
        </p:sp>
      </p:grpSp>
      <p:grpSp>
        <p:nvGrpSpPr>
          <p:cNvPr id="69" name="组合 68"/>
          <p:cNvGrpSpPr/>
          <p:nvPr/>
        </p:nvGrpSpPr>
        <p:grpSpPr>
          <a:xfrm>
            <a:off x="1760249" y="2886286"/>
            <a:ext cx="5693410" cy="450850"/>
            <a:chOff x="1807265" y="3400693"/>
            <a:chExt cx="5693410" cy="450850"/>
          </a:xfrm>
          <a:solidFill>
            <a:srgbClr val="3D89BC"/>
          </a:solidFill>
        </p:grpSpPr>
        <p:sp>
          <p:nvSpPr>
            <p:cNvPr id="51" name="圆角矩形 50"/>
            <p:cNvSpPr/>
            <p:nvPr/>
          </p:nvSpPr>
          <p:spPr>
            <a:xfrm>
              <a:off x="1807265" y="3400693"/>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2" name="矩形 51"/>
            <p:cNvSpPr/>
            <p:nvPr/>
          </p:nvSpPr>
          <p:spPr>
            <a:xfrm>
              <a:off x="1881814" y="3411473"/>
              <a:ext cx="2987040" cy="414020"/>
            </a:xfrm>
            <a:prstGeom prst="rect">
              <a:avLst/>
            </a:prstGeom>
            <a:grpFill/>
          </p:spPr>
          <p:txBody>
            <a:bodyPr wrap="none">
              <a:spAutoFit/>
            </a:bodyPr>
            <a:p>
              <a:pPr algn="l"/>
              <a:r>
                <a:rPr lang="en-US" altLang="zh-CN" sz="2100" spc="225" dirty="0" smtClean="0">
                  <a:solidFill>
                    <a:schemeClr val="bg1"/>
                  </a:solidFill>
                </a:rPr>
                <a:t>13.3 数据建模及评估</a:t>
              </a:r>
              <a:endParaRPr lang="zh-CN" sz="2100" spc="225" dirty="0">
                <a:solidFill>
                  <a:schemeClr val="bg1"/>
                </a:solidFill>
              </a:endParaRPr>
            </a:p>
          </p:txBody>
        </p:sp>
      </p:gr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第13章电视收视率分析</a:t>
            </a:r>
            <a:endParaRPr lang="zh-CN" altLang="en-US" sz="1355" dirty="0">
              <a:solidFill>
                <a:prstClr val="white"/>
              </a:solidFill>
            </a:endParaRPr>
          </a:p>
        </p:txBody>
      </p:sp>
      <p:sp>
        <p:nvSpPr>
          <p:cNvPr id="10"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13.3 数据建模及评估</a:t>
            </a:r>
            <a:endParaRPr lang="zh-CN" sz="2100" b="1" spc="225" dirty="0" smtClean="0">
              <a:solidFill>
                <a:prstClr val="white"/>
              </a:solidFill>
            </a:endParaRPr>
          </a:p>
        </p:txBody>
      </p:sp>
      <p:sp>
        <p:nvSpPr>
          <p:cNvPr id="15"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zh-CN" sz="2000" dirty="0">
                <a:sym typeface="+mn-ea"/>
              </a:rPr>
              <a:t>收视率</a:t>
            </a:r>
            <a:r>
              <a:rPr lang="zh-CN" altLang="zh-CN" sz="2000" dirty="0">
                <a:sym typeface="+mn-ea"/>
              </a:rPr>
              <a:t>说明</a:t>
            </a:r>
            <a:endParaRPr lang="zh-CN" altLang="zh-CN" sz="2000" dirty="0">
              <a:sym typeface="+mn-ea"/>
            </a:endParaRPr>
          </a:p>
        </p:txBody>
      </p:sp>
      <p:sp>
        <p:nvSpPr>
          <p:cNvPr id="7" name="TextBox 4"/>
          <p:cNvSpPr txBox="1"/>
          <p:nvPr/>
        </p:nvSpPr>
        <p:spPr>
          <a:xfrm>
            <a:off x="448945" y="1541780"/>
            <a:ext cx="8109585" cy="4246245"/>
          </a:xfrm>
          <a:prstGeom prst="rect">
            <a:avLst/>
          </a:prstGeom>
          <a:noFill/>
        </p:spPr>
        <p:txBody>
          <a:bodyPr wrap="square" rtlCol="0">
            <a:spAutoFit/>
          </a:bodyPr>
          <a:p>
            <a:r>
              <a:rPr lang="en-US" altLang="zh-CN" dirty="0">
                <a:latin typeface="仿宋" panose="02010609060101010101" charset="-122"/>
                <a:ea typeface="仿宋" panose="02010609060101010101" charset="-122"/>
              </a:rPr>
              <a:t>&gt;</a:t>
            </a:r>
            <a:r>
              <a:rPr lang="en-US" altLang="zh-CN" dirty="0" err="1">
                <a:latin typeface="仿宋" panose="02010609060101010101" charset="-122"/>
                <a:ea typeface="仿宋" panose="02010609060101010101" charset="-122"/>
              </a:rPr>
              <a:t>ssl</a:t>
            </a:r>
            <a:r>
              <a:rPr lang="en-US" altLang="zh-CN" dirty="0">
                <a:latin typeface="仿宋" panose="02010609060101010101" charset="-122"/>
                <a:ea typeface="仿宋" panose="02010609060101010101" charset="-122"/>
              </a:rPr>
              <a:t> &lt;- read.csv("</a:t>
            </a:r>
            <a:r>
              <a:rPr lang="en-US" altLang="zh-CN" dirty="0" err="1">
                <a:latin typeface="仿宋" panose="02010609060101010101" charset="-122"/>
                <a:ea typeface="仿宋" panose="02010609060101010101" charset="-122"/>
              </a:rPr>
              <a:t>data.csv",header</a:t>
            </a:r>
            <a:r>
              <a:rPr lang="en-US" altLang="zh-CN" dirty="0">
                <a:latin typeface="仿宋" panose="02010609060101010101" charset="-122"/>
                <a:ea typeface="仿宋" panose="02010609060101010101" charset="-122"/>
              </a:rPr>
              <a:t>=T)</a:t>
            </a:r>
            <a:endParaRPr lang="zh-CN" altLang="zh-CN" dirty="0">
              <a:latin typeface="仿宋" panose="02010609060101010101" charset="-122"/>
              <a:ea typeface="仿宋" panose="02010609060101010101" charset="-122"/>
            </a:endParaRPr>
          </a:p>
          <a:p>
            <a:r>
              <a:rPr lang="en-US" altLang="zh-CN" dirty="0">
                <a:latin typeface="仿宋" panose="02010609060101010101" charset="-122"/>
                <a:ea typeface="仿宋" panose="02010609060101010101" charset="-122"/>
              </a:rPr>
              <a:t>&gt;summary(</a:t>
            </a:r>
            <a:r>
              <a:rPr lang="en-US" altLang="zh-CN" dirty="0" err="1">
                <a:latin typeface="仿宋" panose="02010609060101010101" charset="-122"/>
                <a:ea typeface="仿宋" panose="02010609060101010101" charset="-122"/>
              </a:rPr>
              <a:t>ssl</a:t>
            </a:r>
            <a:r>
              <a:rPr lang="en-US" altLang="zh-CN" dirty="0">
                <a:latin typeface="仿宋" panose="02010609060101010101" charset="-122"/>
                <a:ea typeface="仿宋" panose="02010609060101010101" charset="-122"/>
              </a:rPr>
              <a:t>)</a:t>
            </a:r>
            <a:endParaRPr lang="zh-CN" altLang="zh-CN" dirty="0">
              <a:latin typeface="仿宋" panose="02010609060101010101" charset="-122"/>
              <a:ea typeface="仿宋" panose="02010609060101010101" charset="-122"/>
            </a:endParaRPr>
          </a:p>
          <a:p>
            <a:r>
              <a:rPr lang="en-US" altLang="zh-CN" dirty="0">
                <a:latin typeface="仿宋" panose="02010609060101010101" charset="-122"/>
                <a:ea typeface="仿宋" panose="02010609060101010101" charset="-122"/>
              </a:rPr>
              <a:t>&gt;#</a:t>
            </a:r>
            <a:r>
              <a:rPr lang="zh-CN" altLang="zh-CN" dirty="0">
                <a:latin typeface="仿宋" panose="02010609060101010101" charset="-122"/>
                <a:ea typeface="仿宋" panose="02010609060101010101" charset="-122"/>
              </a:rPr>
              <a:t>设置变量水平顺序</a:t>
            </a:r>
            <a:endParaRPr lang="zh-CN" altLang="zh-CN" dirty="0">
              <a:latin typeface="仿宋" panose="02010609060101010101" charset="-122"/>
              <a:ea typeface="仿宋" panose="02010609060101010101" charset="-122"/>
            </a:endParaRPr>
          </a:p>
          <a:p>
            <a:r>
              <a:rPr lang="en-US" altLang="zh-CN" dirty="0">
                <a:latin typeface="仿宋" panose="02010609060101010101" charset="-122"/>
                <a:ea typeface="仿宋" panose="02010609060101010101" charset="-122"/>
              </a:rPr>
              <a:t>&gt;</a:t>
            </a:r>
            <a:r>
              <a:rPr lang="en-US" altLang="zh-CN" dirty="0" err="1">
                <a:latin typeface="仿宋" panose="02010609060101010101" charset="-122"/>
                <a:ea typeface="仿宋" panose="02010609060101010101" charset="-122"/>
              </a:rPr>
              <a:t>ssl</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播出平台</a:t>
            </a:r>
            <a:r>
              <a:rPr lang="en-US" altLang="zh-CN" dirty="0">
                <a:latin typeface="仿宋" panose="02010609060101010101" charset="-122"/>
                <a:ea typeface="仿宋" panose="02010609060101010101" charset="-122"/>
              </a:rPr>
              <a:t>=factor(</a:t>
            </a:r>
            <a:r>
              <a:rPr lang="en-US" altLang="zh-CN" dirty="0" err="1">
                <a:latin typeface="仿宋" panose="02010609060101010101" charset="-122"/>
                <a:ea typeface="仿宋" panose="02010609060101010101" charset="-122"/>
              </a:rPr>
              <a:t>ssl</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播出平台</a:t>
            </a:r>
            <a:r>
              <a:rPr lang="en-US" altLang="zh-CN" dirty="0">
                <a:latin typeface="仿宋" panose="02010609060101010101" charset="-122"/>
                <a:ea typeface="仿宋" panose="02010609060101010101" charset="-122"/>
              </a:rPr>
              <a:t>,levels=c("</a:t>
            </a:r>
            <a:r>
              <a:rPr lang="zh-CN" altLang="zh-CN" dirty="0">
                <a:latin typeface="仿宋" panose="02010609060101010101" charset="-122"/>
                <a:ea typeface="仿宋" panose="02010609060101010101" charset="-122"/>
              </a:rPr>
              <a:t>东方卫视</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浙江卫视</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江苏卫视</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湖南卫视</a:t>
            </a:r>
            <a:r>
              <a:rPr lang="en-US" altLang="zh-CN" dirty="0">
                <a:latin typeface="仿宋" panose="02010609060101010101" charset="-122"/>
                <a:ea typeface="仿宋" panose="02010609060101010101" charset="-122"/>
              </a:rPr>
              <a:t>"))</a:t>
            </a:r>
            <a:endParaRPr lang="zh-CN" altLang="zh-CN" dirty="0">
              <a:latin typeface="仿宋" panose="02010609060101010101" charset="-122"/>
              <a:ea typeface="仿宋" panose="02010609060101010101" charset="-122"/>
            </a:endParaRPr>
          </a:p>
          <a:p>
            <a:r>
              <a:rPr lang="en-US" altLang="zh-CN" dirty="0">
                <a:latin typeface="仿宋" panose="02010609060101010101" charset="-122"/>
                <a:ea typeface="仿宋" panose="02010609060101010101" charset="-122"/>
              </a:rPr>
              <a:t>&gt;</a:t>
            </a:r>
            <a:r>
              <a:rPr lang="en-US" altLang="zh-CN" dirty="0" err="1">
                <a:latin typeface="仿宋" panose="02010609060101010101" charset="-122"/>
                <a:ea typeface="仿宋" panose="02010609060101010101" charset="-122"/>
              </a:rPr>
              <a:t>ssl</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开播时间</a:t>
            </a:r>
            <a:r>
              <a:rPr lang="en-US" altLang="zh-CN" dirty="0">
                <a:latin typeface="仿宋" panose="02010609060101010101" charset="-122"/>
                <a:ea typeface="仿宋" panose="02010609060101010101" charset="-122"/>
              </a:rPr>
              <a:t>=factor(</a:t>
            </a:r>
            <a:r>
              <a:rPr lang="en-US" altLang="zh-CN" dirty="0" err="1">
                <a:latin typeface="仿宋" panose="02010609060101010101" charset="-122"/>
                <a:ea typeface="仿宋" panose="02010609060101010101" charset="-122"/>
              </a:rPr>
              <a:t>ssl</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开播时间</a:t>
            </a:r>
            <a:r>
              <a:rPr lang="en-US" altLang="zh-CN" dirty="0">
                <a:latin typeface="仿宋" panose="02010609060101010101" charset="-122"/>
                <a:ea typeface="仿宋" panose="02010609060101010101" charset="-122"/>
              </a:rPr>
              <a:t>,levels=c("</a:t>
            </a:r>
            <a:r>
              <a:rPr lang="zh-CN" altLang="zh-CN" dirty="0">
                <a:latin typeface="仿宋" panose="02010609060101010101" charset="-122"/>
                <a:ea typeface="仿宋" panose="02010609060101010101" charset="-122"/>
              </a:rPr>
              <a:t>一季度</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二季度</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三季度</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四季度</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周播</a:t>
            </a:r>
            <a:r>
              <a:rPr lang="en-US" altLang="zh-CN" dirty="0">
                <a:latin typeface="仿宋" panose="02010609060101010101" charset="-122"/>
                <a:ea typeface="仿宋" panose="02010609060101010101" charset="-122"/>
              </a:rPr>
              <a:t>"))</a:t>
            </a:r>
            <a:endParaRPr lang="zh-CN" altLang="zh-CN" dirty="0">
              <a:latin typeface="仿宋" panose="02010609060101010101" charset="-122"/>
              <a:ea typeface="仿宋" panose="02010609060101010101" charset="-122"/>
            </a:endParaRPr>
          </a:p>
          <a:p>
            <a:r>
              <a:rPr lang="en-US" altLang="zh-CN" dirty="0">
                <a:latin typeface="仿宋" panose="02010609060101010101" charset="-122"/>
                <a:ea typeface="仿宋" panose="02010609060101010101" charset="-122"/>
              </a:rPr>
              <a:t>&gt;</a:t>
            </a:r>
            <a:r>
              <a:rPr lang="en-US" altLang="zh-CN" dirty="0" err="1">
                <a:latin typeface="仿宋" panose="02010609060101010101" charset="-122"/>
                <a:ea typeface="仿宋" panose="02010609060101010101" charset="-122"/>
              </a:rPr>
              <a:t>ssl</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播出时段</a:t>
            </a:r>
            <a:r>
              <a:rPr lang="en-US" altLang="zh-CN" dirty="0">
                <a:latin typeface="仿宋" panose="02010609060101010101" charset="-122"/>
                <a:ea typeface="仿宋" panose="02010609060101010101" charset="-122"/>
              </a:rPr>
              <a:t>=factor(</a:t>
            </a:r>
            <a:r>
              <a:rPr lang="en-US" altLang="zh-CN" dirty="0" err="1">
                <a:latin typeface="仿宋" panose="02010609060101010101" charset="-122"/>
                <a:ea typeface="仿宋" panose="02010609060101010101" charset="-122"/>
              </a:rPr>
              <a:t>ssl</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播出时段</a:t>
            </a:r>
            <a:r>
              <a:rPr lang="en-US" altLang="zh-CN" dirty="0">
                <a:latin typeface="仿宋" panose="02010609060101010101" charset="-122"/>
                <a:ea typeface="仿宋" panose="02010609060101010101" charset="-122"/>
              </a:rPr>
              <a:t>,levels=c("</a:t>
            </a:r>
            <a:r>
              <a:rPr lang="zh-CN" altLang="zh-CN" dirty="0">
                <a:latin typeface="仿宋" panose="02010609060101010101" charset="-122"/>
                <a:ea typeface="仿宋" panose="02010609060101010101" charset="-122"/>
              </a:rPr>
              <a:t>晚五点</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晚八点</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晚九点</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晚十点</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晚十一点</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晚十二点</a:t>
            </a:r>
            <a:r>
              <a:rPr lang="en-US" altLang="zh-CN" dirty="0">
                <a:latin typeface="仿宋" panose="02010609060101010101" charset="-122"/>
                <a:ea typeface="仿宋" panose="02010609060101010101" charset="-122"/>
              </a:rPr>
              <a:t>"))</a:t>
            </a:r>
            <a:endParaRPr lang="zh-CN" altLang="zh-CN" dirty="0">
              <a:latin typeface="仿宋" panose="02010609060101010101" charset="-122"/>
              <a:ea typeface="仿宋" panose="02010609060101010101" charset="-122"/>
            </a:endParaRPr>
          </a:p>
          <a:p>
            <a:r>
              <a:rPr lang="en-US" altLang="zh-CN" dirty="0">
                <a:latin typeface="仿宋" panose="02010609060101010101" charset="-122"/>
                <a:ea typeface="仿宋" panose="02010609060101010101" charset="-122"/>
              </a:rPr>
              <a:t>&gt;</a:t>
            </a:r>
            <a:r>
              <a:rPr lang="en-US" altLang="zh-CN" dirty="0" err="1">
                <a:latin typeface="仿宋" panose="02010609060101010101" charset="-122"/>
                <a:ea typeface="仿宋" panose="02010609060101010101" charset="-122"/>
              </a:rPr>
              <a:t>ssl</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类型</a:t>
            </a:r>
            <a:r>
              <a:rPr lang="en-US" altLang="zh-CN" dirty="0">
                <a:latin typeface="仿宋" panose="02010609060101010101" charset="-122"/>
                <a:ea typeface="仿宋" panose="02010609060101010101" charset="-122"/>
              </a:rPr>
              <a:t>=factor(</a:t>
            </a:r>
            <a:r>
              <a:rPr lang="en-US" altLang="zh-CN" dirty="0" err="1">
                <a:latin typeface="仿宋" panose="02010609060101010101" charset="-122"/>
                <a:ea typeface="仿宋" panose="02010609060101010101" charset="-122"/>
              </a:rPr>
              <a:t>ssl</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类型</a:t>
            </a:r>
            <a:r>
              <a:rPr lang="en-US" altLang="zh-CN" dirty="0">
                <a:latin typeface="仿宋" panose="02010609060101010101" charset="-122"/>
                <a:ea typeface="仿宋" panose="02010609060101010101" charset="-122"/>
              </a:rPr>
              <a:t>,levels = c("</a:t>
            </a:r>
            <a:r>
              <a:rPr lang="zh-CN" altLang="zh-CN" dirty="0">
                <a:latin typeface="仿宋" panose="02010609060101010101" charset="-122"/>
                <a:ea typeface="仿宋" panose="02010609060101010101" charset="-122"/>
              </a:rPr>
              <a:t>选秀</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真人秀类</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户外竞技类</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花絮类</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明星对抗类</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访谈类</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脱口秀类</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问答类</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婚姻速配类</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其它</a:t>
            </a:r>
            <a:r>
              <a:rPr lang="en-US" altLang="zh-CN" dirty="0">
                <a:latin typeface="仿宋" panose="02010609060101010101" charset="-122"/>
                <a:ea typeface="仿宋" panose="02010609060101010101" charset="-122"/>
              </a:rPr>
              <a:t>"))</a:t>
            </a:r>
            <a:endParaRPr lang="zh-CN" altLang="zh-CN" dirty="0">
              <a:latin typeface="仿宋" panose="02010609060101010101" charset="-122"/>
              <a:ea typeface="仿宋" panose="02010609060101010101" charset="-122"/>
            </a:endParaRPr>
          </a:p>
          <a:p>
            <a:r>
              <a:rPr lang="en-US" altLang="zh-CN" dirty="0">
                <a:latin typeface="仿宋" panose="02010609060101010101" charset="-122"/>
                <a:ea typeface="仿宋" panose="02010609060101010101" charset="-122"/>
              </a:rPr>
              <a:t>&gt;</a:t>
            </a:r>
            <a:r>
              <a:rPr lang="en-US" altLang="zh-CN" dirty="0" err="1">
                <a:latin typeface="仿宋" panose="02010609060101010101" charset="-122"/>
                <a:ea typeface="仿宋" panose="02010609060101010101" charset="-122"/>
              </a:rPr>
              <a:t>ssl</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原创版权来源</a:t>
            </a:r>
            <a:r>
              <a:rPr lang="en-US" altLang="zh-CN" dirty="0">
                <a:latin typeface="仿宋" panose="02010609060101010101" charset="-122"/>
                <a:ea typeface="仿宋" panose="02010609060101010101" charset="-122"/>
              </a:rPr>
              <a:t>=factor(</a:t>
            </a:r>
            <a:r>
              <a:rPr lang="en-US" altLang="zh-CN" dirty="0" err="1">
                <a:latin typeface="仿宋" panose="02010609060101010101" charset="-122"/>
                <a:ea typeface="仿宋" panose="02010609060101010101" charset="-122"/>
              </a:rPr>
              <a:t>ssl</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原创版权来源</a:t>
            </a:r>
            <a:r>
              <a:rPr lang="en-US" altLang="zh-CN" dirty="0">
                <a:latin typeface="仿宋" panose="02010609060101010101" charset="-122"/>
                <a:ea typeface="仿宋" panose="02010609060101010101" charset="-122"/>
              </a:rPr>
              <a:t>,levels = c("</a:t>
            </a:r>
            <a:r>
              <a:rPr lang="zh-CN" altLang="zh-CN" dirty="0">
                <a:latin typeface="仿宋" panose="02010609060101010101" charset="-122"/>
                <a:ea typeface="仿宋" panose="02010609060101010101" charset="-122"/>
              </a:rPr>
              <a:t>中国</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韩国</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其它</a:t>
            </a:r>
            <a:r>
              <a:rPr lang="en-US" altLang="zh-CN" dirty="0">
                <a:latin typeface="仿宋" panose="02010609060101010101" charset="-122"/>
                <a:ea typeface="仿宋" panose="02010609060101010101" charset="-122"/>
              </a:rPr>
              <a:t>"))</a:t>
            </a:r>
            <a:endParaRPr lang="zh-CN" altLang="zh-CN" dirty="0">
              <a:latin typeface="仿宋" panose="02010609060101010101" charset="-122"/>
              <a:ea typeface="仿宋" panose="02010609060101010101" charset="-122"/>
            </a:endParaRPr>
          </a:p>
          <a:p>
            <a:r>
              <a:rPr lang="en-US" altLang="zh-CN" dirty="0">
                <a:latin typeface="仿宋" panose="02010609060101010101" charset="-122"/>
                <a:ea typeface="仿宋" panose="02010609060101010101" charset="-122"/>
              </a:rPr>
              <a:t>&gt;</a:t>
            </a:r>
            <a:r>
              <a:rPr lang="en-US" altLang="zh-CN" dirty="0" err="1">
                <a:latin typeface="仿宋" panose="02010609060101010101" charset="-122"/>
                <a:ea typeface="仿宋" panose="02010609060101010101" charset="-122"/>
              </a:rPr>
              <a:t>hist</a:t>
            </a:r>
            <a:r>
              <a:rPr lang="en-US" altLang="zh-CN" dirty="0">
                <a:latin typeface="仿宋" panose="02010609060101010101" charset="-122"/>
                <a:ea typeface="仿宋" panose="02010609060101010101" charset="-122"/>
              </a:rPr>
              <a:t>(</a:t>
            </a:r>
            <a:r>
              <a:rPr lang="en-US" altLang="zh-CN" dirty="0" err="1">
                <a:latin typeface="仿宋" panose="02010609060101010101" charset="-122"/>
                <a:ea typeface="仿宋" panose="02010609060101010101" charset="-122"/>
              </a:rPr>
              <a:t>ssl</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收视率</a:t>
            </a:r>
            <a:r>
              <a:rPr lang="en-US" altLang="zh-CN" dirty="0">
                <a:latin typeface="仿宋" panose="02010609060101010101" charset="-122"/>
                <a:ea typeface="仿宋" panose="02010609060101010101" charset="-122"/>
              </a:rPr>
              <a:t>,main="",</a:t>
            </a:r>
            <a:r>
              <a:rPr lang="en-US" altLang="zh-CN" dirty="0" err="1">
                <a:latin typeface="仿宋" panose="02010609060101010101" charset="-122"/>
                <a:ea typeface="仿宋" panose="02010609060101010101" charset="-122"/>
              </a:rPr>
              <a:t>xlab</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收视率</a:t>
            </a:r>
            <a:r>
              <a:rPr lang="en-US" altLang="zh-CN" dirty="0">
                <a:latin typeface="仿宋" panose="02010609060101010101" charset="-122"/>
                <a:ea typeface="仿宋" panose="02010609060101010101" charset="-122"/>
              </a:rPr>
              <a:t>",</a:t>
            </a:r>
            <a:r>
              <a:rPr lang="en-US" altLang="zh-CN" dirty="0" err="1">
                <a:latin typeface="仿宋" panose="02010609060101010101" charset="-122"/>
                <a:ea typeface="仿宋" panose="02010609060101010101" charset="-122"/>
              </a:rPr>
              <a:t>ylab</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频数</a:t>
            </a:r>
            <a:r>
              <a:rPr lang="en-US" altLang="zh-CN" dirty="0">
                <a:latin typeface="仿宋" panose="02010609060101010101" charset="-122"/>
                <a:ea typeface="仿宋" panose="02010609060101010101" charset="-122"/>
              </a:rPr>
              <a:t>",col="</a:t>
            </a:r>
            <a:r>
              <a:rPr lang="en-US" altLang="zh-CN" dirty="0" err="1">
                <a:latin typeface="仿宋" panose="02010609060101010101" charset="-122"/>
                <a:ea typeface="仿宋" panose="02010609060101010101" charset="-122"/>
              </a:rPr>
              <a:t>lightblue</a:t>
            </a:r>
            <a:r>
              <a:rPr lang="en-US" altLang="zh-CN" dirty="0">
                <a:latin typeface="仿宋" panose="02010609060101010101" charset="-122"/>
                <a:ea typeface="仿宋" panose="02010609060101010101" charset="-122"/>
              </a:rPr>
              <a:t>")</a:t>
            </a:r>
            <a:endParaRPr lang="zh-CN" altLang="zh-CN" dirty="0">
              <a:latin typeface="仿宋" panose="02010609060101010101" charset="-122"/>
              <a:ea typeface="仿宋" panose="02010609060101010101" charset="-122"/>
            </a:endParaRPr>
          </a:p>
          <a:p>
            <a:endParaRPr lang="zh-CN" altLang="en-US" dirty="0" smtClean="0">
              <a:latin typeface="仿宋" panose="02010609060101010101" charset="-122"/>
              <a:ea typeface="仿宋" panose="02010609060101010101" charset="-122"/>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第13章电视收视率分析</a:t>
            </a:r>
            <a:endParaRPr lang="zh-CN" altLang="en-US" sz="1355" dirty="0">
              <a:solidFill>
                <a:prstClr val="white"/>
              </a:solidFill>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13.3 数据建模及评估</a:t>
            </a:r>
            <a:endParaRPr lang="zh-CN" sz="2100" b="1" spc="225" dirty="0" smtClean="0">
              <a:solidFill>
                <a:prstClr val="white"/>
              </a:solidFill>
            </a:endParaRPr>
          </a:p>
        </p:txBody>
      </p:sp>
      <p:pic>
        <p:nvPicPr>
          <p:cNvPr id="16" name="图片 15"/>
          <p:cNvPicPr/>
          <p:nvPr/>
        </p:nvPicPr>
        <p:blipFill>
          <a:blip r:embed="rId1"/>
          <a:stretch>
            <a:fillRect/>
          </a:stretch>
        </p:blipFill>
        <p:spPr>
          <a:xfrm>
            <a:off x="774700" y="1969770"/>
            <a:ext cx="7766050" cy="3465195"/>
          </a:xfrm>
          <a:prstGeom prst="rect">
            <a:avLst/>
          </a:prstGeom>
          <a:noFill/>
          <a:ln w="9525">
            <a:noFill/>
          </a:ln>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第13章电视收视率分析</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zh-CN" sz="2000" dirty="0">
                <a:sym typeface="+mn-ea"/>
              </a:rPr>
              <a:t>播放平台对破一的影响</a:t>
            </a:r>
            <a:endParaRPr lang="zh-CN" altLang="en-US" sz="2000" dirty="0"/>
          </a:p>
          <a:p>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13.3 数据建模及评估</a:t>
            </a:r>
            <a:endParaRPr lang="zh-CN" sz="2100" b="1" spc="225" dirty="0" smtClean="0">
              <a:solidFill>
                <a:prstClr val="white"/>
              </a:solidFill>
            </a:endParaRPr>
          </a:p>
        </p:txBody>
      </p:sp>
      <p:sp>
        <p:nvSpPr>
          <p:cNvPr id="4" name="TextBox 4"/>
          <p:cNvSpPr txBox="1"/>
          <p:nvPr/>
        </p:nvSpPr>
        <p:spPr>
          <a:xfrm>
            <a:off x="431165" y="1659890"/>
            <a:ext cx="8599805" cy="1476375"/>
          </a:xfrm>
          <a:prstGeom prst="rect">
            <a:avLst/>
          </a:prstGeom>
          <a:noFill/>
        </p:spPr>
        <p:txBody>
          <a:bodyPr wrap="square" rtlCol="0">
            <a:spAutoFit/>
          </a:bodyPr>
          <a:p>
            <a:r>
              <a:rPr lang="zh-CN" altLang="zh-CN" dirty="0">
                <a:latin typeface="仿宋" panose="02010609060101010101" charset="-122"/>
                <a:ea typeface="仿宋" panose="02010609060101010101" charset="-122"/>
              </a:rPr>
              <a:t>破一指收视率大于</a:t>
            </a:r>
            <a:r>
              <a:rPr lang="en-US" altLang="zh-CN" dirty="0">
                <a:latin typeface="仿宋" panose="02010609060101010101" charset="-122"/>
                <a:ea typeface="仿宋" panose="02010609060101010101" charset="-122"/>
              </a:rPr>
              <a:t>1%</a:t>
            </a:r>
            <a:r>
              <a:rPr lang="zh-CN" altLang="zh-CN" dirty="0">
                <a:latin typeface="仿宋" panose="02010609060101010101" charset="-122"/>
                <a:ea typeface="仿宋" panose="02010609060101010101" charset="-122"/>
              </a:rPr>
              <a:t>。执行如下代码得到如</a:t>
            </a:r>
            <a:r>
              <a:rPr lang="zh-CN" altLang="zh-CN" dirty="0" smtClean="0">
                <a:latin typeface="仿宋" panose="02010609060101010101" charset="-122"/>
                <a:ea typeface="仿宋" panose="02010609060101010101" charset="-122"/>
              </a:rPr>
              <a:t>图。</a:t>
            </a:r>
            <a:endParaRPr lang="zh-CN" altLang="zh-CN" dirty="0">
              <a:latin typeface="仿宋" panose="02010609060101010101" charset="-122"/>
              <a:ea typeface="仿宋" panose="02010609060101010101" charset="-122"/>
            </a:endParaRPr>
          </a:p>
          <a:p>
            <a:r>
              <a:rPr lang="en-US" altLang="zh-CN" dirty="0">
                <a:latin typeface="仿宋" panose="02010609060101010101" charset="-122"/>
                <a:ea typeface="仿宋" panose="02010609060101010101" charset="-122"/>
              </a:rPr>
              <a:t>&gt;temp&lt;-table(</a:t>
            </a:r>
            <a:r>
              <a:rPr lang="en-US" altLang="zh-CN" dirty="0" err="1">
                <a:latin typeface="仿宋" panose="02010609060101010101" charset="-122"/>
                <a:ea typeface="仿宋" panose="02010609060101010101" charset="-122"/>
              </a:rPr>
              <a:t>ssl</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是否破一</a:t>
            </a:r>
            <a:r>
              <a:rPr lang="en-US" altLang="zh-CN" dirty="0">
                <a:latin typeface="仿宋" panose="02010609060101010101" charset="-122"/>
                <a:ea typeface="仿宋" panose="02010609060101010101" charset="-122"/>
              </a:rPr>
              <a:t>,</a:t>
            </a:r>
            <a:r>
              <a:rPr lang="en-US" altLang="zh-CN" dirty="0" err="1">
                <a:latin typeface="仿宋" panose="02010609060101010101" charset="-122"/>
                <a:ea typeface="仿宋" panose="02010609060101010101" charset="-122"/>
              </a:rPr>
              <a:t>ssl</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播出平台</a:t>
            </a:r>
            <a:r>
              <a:rPr lang="en-US" altLang="zh-CN" dirty="0">
                <a:latin typeface="仿宋" panose="02010609060101010101" charset="-122"/>
                <a:ea typeface="仿宋" panose="02010609060101010101" charset="-122"/>
              </a:rPr>
              <a:t>)</a:t>
            </a:r>
            <a:endParaRPr lang="zh-CN" altLang="zh-CN" dirty="0">
              <a:latin typeface="仿宋" panose="02010609060101010101" charset="-122"/>
              <a:ea typeface="仿宋" panose="02010609060101010101" charset="-122"/>
            </a:endParaRPr>
          </a:p>
          <a:p>
            <a:r>
              <a:rPr lang="en-US" altLang="zh-CN" dirty="0">
                <a:latin typeface="仿宋" panose="02010609060101010101" charset="-122"/>
                <a:ea typeface="仿宋" panose="02010609060101010101" charset="-122"/>
              </a:rPr>
              <a:t>&gt;</a:t>
            </a:r>
            <a:r>
              <a:rPr lang="en-US" altLang="zh-CN" dirty="0" err="1">
                <a:latin typeface="仿宋" panose="02010609060101010101" charset="-122"/>
                <a:ea typeface="仿宋" panose="02010609060101010101" charset="-122"/>
              </a:rPr>
              <a:t>barplot</a:t>
            </a:r>
            <a:r>
              <a:rPr lang="en-US" altLang="zh-CN" dirty="0">
                <a:latin typeface="仿宋" panose="02010609060101010101" charset="-122"/>
                <a:ea typeface="仿宋" panose="02010609060101010101" charset="-122"/>
              </a:rPr>
              <a:t>(</a:t>
            </a:r>
            <a:r>
              <a:rPr lang="en-US" altLang="zh-CN" dirty="0" err="1">
                <a:latin typeface="仿宋" panose="02010609060101010101" charset="-122"/>
                <a:ea typeface="仿宋" panose="02010609060101010101" charset="-122"/>
              </a:rPr>
              <a:t>temp,xlab</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播出平台</a:t>
            </a:r>
            <a:r>
              <a:rPr lang="en-US" altLang="zh-CN" dirty="0">
                <a:latin typeface="仿宋" panose="02010609060101010101" charset="-122"/>
                <a:ea typeface="仿宋" panose="02010609060101010101" charset="-122"/>
              </a:rPr>
              <a:t>",</a:t>
            </a:r>
            <a:r>
              <a:rPr lang="en-US" altLang="zh-CN" dirty="0" err="1">
                <a:latin typeface="仿宋" panose="02010609060101010101" charset="-122"/>
                <a:ea typeface="仿宋" panose="02010609060101010101" charset="-122"/>
              </a:rPr>
              <a:t>ylab</a:t>
            </a:r>
            <a:r>
              <a:rPr lang="en-US" altLang="zh-CN" dirty="0">
                <a:latin typeface="仿宋" panose="02010609060101010101" charset="-122"/>
                <a:ea typeface="仿宋" panose="02010609060101010101" charset="-122"/>
              </a:rPr>
              <a:t> = "</a:t>
            </a:r>
            <a:r>
              <a:rPr lang="zh-CN" altLang="zh-CN" dirty="0">
                <a:latin typeface="仿宋" panose="02010609060101010101" charset="-122"/>
                <a:ea typeface="仿宋" panose="02010609060101010101" charset="-122"/>
              </a:rPr>
              <a:t>频数</a:t>
            </a:r>
            <a:r>
              <a:rPr lang="en-US" altLang="zh-CN" dirty="0">
                <a:latin typeface="仿宋" panose="02010609060101010101" charset="-122"/>
                <a:ea typeface="仿宋" panose="02010609060101010101" charset="-122"/>
              </a:rPr>
              <a:t>",col = c("</a:t>
            </a:r>
            <a:r>
              <a:rPr lang="en-US" altLang="zh-CN" dirty="0" err="1">
                <a:latin typeface="仿宋" panose="02010609060101010101" charset="-122"/>
                <a:ea typeface="仿宋" panose="02010609060101010101" charset="-122"/>
              </a:rPr>
              <a:t>lightblue</a:t>
            </a:r>
            <a:r>
              <a:rPr lang="en-US" altLang="zh-CN" dirty="0">
                <a:latin typeface="仿宋" panose="02010609060101010101" charset="-122"/>
                <a:ea typeface="仿宋" panose="02010609060101010101" charset="-122"/>
              </a:rPr>
              <a:t>","wheat"))</a:t>
            </a:r>
            <a:endParaRPr lang="zh-CN" altLang="zh-CN" dirty="0">
              <a:latin typeface="仿宋" panose="02010609060101010101" charset="-122"/>
              <a:ea typeface="仿宋" panose="02010609060101010101" charset="-122"/>
            </a:endParaRPr>
          </a:p>
          <a:p>
            <a:r>
              <a:rPr lang="en-US" altLang="zh-CN" dirty="0">
                <a:latin typeface="仿宋" panose="02010609060101010101" charset="-122"/>
                <a:ea typeface="仿宋" panose="02010609060101010101" charset="-122"/>
              </a:rPr>
              <a:t>&gt;legend(3.5,35,c("</a:t>
            </a:r>
            <a:r>
              <a:rPr lang="zh-CN" altLang="zh-CN" dirty="0">
                <a:latin typeface="仿宋" panose="02010609060101010101" charset="-122"/>
                <a:ea typeface="仿宋" panose="02010609060101010101" charset="-122"/>
              </a:rPr>
              <a:t>未破一</a:t>
            </a:r>
            <a:r>
              <a:rPr lang="en-US" altLang="zh-CN" dirty="0">
                <a:latin typeface="仿宋" panose="02010609060101010101" charset="-122"/>
                <a:ea typeface="仿宋" panose="02010609060101010101" charset="-122"/>
              </a:rPr>
              <a:t>","</a:t>
            </a:r>
            <a:r>
              <a:rPr lang="zh-CN" altLang="zh-CN" dirty="0">
                <a:latin typeface="仿宋" panose="02010609060101010101" charset="-122"/>
                <a:ea typeface="仿宋" panose="02010609060101010101" charset="-122"/>
              </a:rPr>
              <a:t>破一</a:t>
            </a:r>
            <a:r>
              <a:rPr lang="en-US" altLang="zh-CN" dirty="0">
                <a:latin typeface="仿宋" panose="02010609060101010101" charset="-122"/>
                <a:ea typeface="仿宋" panose="02010609060101010101" charset="-122"/>
              </a:rPr>
              <a:t>"),fill=c("</a:t>
            </a:r>
            <a:r>
              <a:rPr lang="en-US" altLang="zh-CN" dirty="0" err="1">
                <a:latin typeface="仿宋" panose="02010609060101010101" charset="-122"/>
                <a:ea typeface="仿宋" panose="02010609060101010101" charset="-122"/>
              </a:rPr>
              <a:t>lightblue</a:t>
            </a:r>
            <a:r>
              <a:rPr lang="en-US" altLang="zh-CN" dirty="0">
                <a:latin typeface="仿宋" panose="02010609060101010101" charset="-122"/>
                <a:ea typeface="仿宋" panose="02010609060101010101" charset="-122"/>
              </a:rPr>
              <a:t>","wheat"))</a:t>
            </a:r>
            <a:endParaRPr lang="zh-CN" altLang="zh-CN" dirty="0">
              <a:latin typeface="仿宋" panose="02010609060101010101" charset="-122"/>
              <a:ea typeface="仿宋" panose="02010609060101010101" charset="-122"/>
            </a:endParaRPr>
          </a:p>
          <a:p>
            <a:endParaRPr lang="zh-CN" altLang="en-US" dirty="0" smtClean="0">
              <a:latin typeface="仿宋" panose="02010609060101010101" charset="-122"/>
              <a:ea typeface="仿宋" panose="02010609060101010101" charset="-122"/>
            </a:endParaRPr>
          </a:p>
        </p:txBody>
      </p:sp>
      <p:pic>
        <p:nvPicPr>
          <p:cNvPr id="15" name="图片 14"/>
          <p:cNvPicPr/>
          <p:nvPr/>
        </p:nvPicPr>
        <p:blipFill>
          <a:blip r:embed="rId1"/>
          <a:stretch>
            <a:fillRect/>
          </a:stretch>
        </p:blipFill>
        <p:spPr>
          <a:xfrm>
            <a:off x="1930400" y="2820035"/>
            <a:ext cx="5051425" cy="3342640"/>
          </a:xfrm>
          <a:prstGeom prst="rect">
            <a:avLst/>
          </a:prstGeom>
          <a:noFill/>
          <a:ln w="9525">
            <a:noFill/>
          </a:ln>
        </p:spPr>
      </p:pic>
    </p:spTree>
  </p:cSld>
  <p:clrMapOvr>
    <a:masterClrMapping/>
  </p:clrMapOvr>
  <p:transition>
    <p:fade/>
  </p:transition>
  <p:timing>
    <p:tnLst>
      <p:par>
        <p:cTn id="1" dur="indefinite" restart="never" nodeType="tmRoot"/>
      </p:par>
    </p:tnLst>
  </p:timing>
</p:sld>
</file>

<file path=ppt/tags/tag1.xml><?xml version="1.0" encoding="utf-8"?>
<p:tagLst xmlns:p="http://schemas.openxmlformats.org/presentationml/2006/main">
  <p:tag name="KSO_WM_TAG_VERSION" val="1.0"/>
  <p:tag name="KSO_WM_TEMPLATE_CATEGORY" val="custom"/>
  <p:tag name="KSO_WM_TEMPLATE_INDEX" val="20184553"/>
</p:tagLst>
</file>

<file path=ppt/tags/tag10.xml><?xml version="1.0" encoding="utf-8"?>
<p:tagLst xmlns:p="http://schemas.openxmlformats.org/presentationml/2006/main">
  <p:tag name="KSO_WM_TAG_VERSION" val="1.0"/>
  <p:tag name="KSO_WM_TEMPLATE_CATEGORY" val="custom"/>
  <p:tag name="KSO_WM_TEMPLATE_INDEX" val="20184553"/>
</p:tagLst>
</file>

<file path=ppt/tags/tag11.xml><?xml version="1.0" encoding="utf-8"?>
<p:tagLst xmlns:p="http://schemas.openxmlformats.org/presentationml/2006/main">
  <p:tag name="KSO_WM_TAG_VERSION" val="1.0"/>
  <p:tag name="KSO_WM_TEMPLATE_CATEGORY" val="custom"/>
  <p:tag name="KSO_WM_TEMPLATE_INDEX" val="20184553"/>
</p:tagLst>
</file>

<file path=ppt/tags/tag12.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3.xml><?xml version="1.0" encoding="utf-8"?>
<p:tagLst xmlns:p="http://schemas.openxmlformats.org/presentationml/2006/main">
  <p:tag name="KSO_WM_TAG_VERSION" val="1.0"/>
  <p:tag name="KSO_WM_TEMPLATE_CATEGORY" val="custom"/>
  <p:tag name="KSO_WM_TEMPLATE_INDEX" val="20184553"/>
</p:tagLst>
</file>

<file path=ppt/tags/tag14.xml><?xml version="1.0" encoding="utf-8"?>
<p:tagLst xmlns:p="http://schemas.openxmlformats.org/presentationml/2006/main">
  <p:tag name="KSO_WM_TAG_VERSION" val="1.0"/>
  <p:tag name="KSO_WM_TEMPLATE_CATEGORY" val="custom"/>
  <p:tag name="KSO_WM_TEMPLATE_INDEX" val="20184553"/>
</p:tagLst>
</file>

<file path=ppt/tags/tag15.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6.xml><?xml version="1.0" encoding="utf-8"?>
<p:tagLst xmlns:p="http://schemas.openxmlformats.org/presentationml/2006/main">
  <p:tag name="KSO_WM_TAG_VERSION" val="1.0"/>
  <p:tag name="KSO_WM_TEMPLATE_CATEGORY" val="custom"/>
  <p:tag name="KSO_WM_TEMPLATE_INDEX" val="20184553"/>
</p:tagLst>
</file>

<file path=ppt/tags/tag17.xml><?xml version="1.0" encoding="utf-8"?>
<p:tagLst xmlns:p="http://schemas.openxmlformats.org/presentationml/2006/main">
  <p:tag name="KSO_WM_TAG_VERSION" val="1.0"/>
  <p:tag name="KSO_WM_TEMPLATE_CATEGORY" val="custom"/>
  <p:tag name="KSO_WM_TEMPLATE_INDEX" val="20184553"/>
</p:tagLst>
</file>

<file path=ppt/tags/tag18.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9.xml><?xml version="1.0" encoding="utf-8"?>
<p:tagLst xmlns:p="http://schemas.openxmlformats.org/presentationml/2006/main">
  <p:tag name="KSO_WM_UNIT_PLACING_PICTURE_USER_VIEWPORT" val="{&quot;height&quot;:2213.7700303667366,&quot;width&quot;:1643.1365829854146}"/>
</p:tagLst>
</file>

<file path=ppt/tags/tag2.xml><?xml version="1.0" encoding="utf-8"?>
<p:tagLst xmlns:p="http://schemas.openxmlformats.org/presentationml/2006/main">
  <p:tag name="KSO_WM_TAG_VERSION" val="1.0"/>
  <p:tag name="KSO_WM_TEMPLATE_CATEGORY" val="custom"/>
  <p:tag name="KSO_WM_TEMPLATE_INDEX" val="20184553"/>
</p:tagLst>
</file>

<file path=ppt/tags/tag20.xml><?xml version="1.0" encoding="utf-8"?>
<p:tagLst xmlns:p="http://schemas.openxmlformats.org/presentationml/2006/main">
  <p:tag name="KSO_WM_UNIT_PLACING_PICTURE_USER_VIEWPORT" val="{&quot;height&quot;:2214.5547769212799,&quot;width&quot;:1643.1365829854146}"/>
</p:tagLst>
</file>

<file path=ppt/tags/tag21.xml><?xml version="1.0" encoding="utf-8"?>
<p:tagLst xmlns:p="http://schemas.openxmlformats.org/presentationml/2006/main">
  <p:tag name="KSO_WM_UNIT_PLACING_PICTURE_USER_VIEWPORT" val="{&quot;height&quot;:2126.6631628124269,&quot;width&quot;:1576.4381065987097}"/>
</p:tagLst>
</file>

<file path=ppt/tags/tag22.xml><?xml version="1.0" encoding="utf-8"?>
<p:tagLst xmlns:p="http://schemas.openxmlformats.org/presentationml/2006/main">
  <p:tag name="KSO_WM_UNIT_PLACING_PICTURE_USER_VIEWPORT" val="{&quot;height&quot;:2214.5547769212799,&quot;width&quot;:1738.8685137992736}"/>
</p:tagLst>
</file>

<file path=ppt/tags/tag23.xml><?xml version="1.0" encoding="utf-8"?>
<p:tagLst xmlns:p="http://schemas.openxmlformats.org/presentationml/2006/main">
  <p:tag name="KSO_WM_UNIT_PLACING_PICTURE_USER_VIEWPORT" val="{&quot;height&quot;:2365.2261153935997,&quot;width&quot;:2009.5858591335468}"/>
</p:tagLst>
</file>

<file path=ppt/tags/tag24.xml><?xml version="1.0" encoding="utf-8"?>
<p:tagLst xmlns:p="http://schemas.openxmlformats.org/presentationml/2006/main">
  <p:tag name="KSO_WM_UNIT_PLACING_PICTURE_USER_VIEWPORT" val="{&quot;height&quot;:2196.5056061667833,&quot;width&quot;:1618.0265683457139}"/>
</p:tagLst>
</file>

<file path=ppt/tags/tag25.xml><?xml version="1.0" encoding="utf-8"?>
<p:tagLst xmlns:p="http://schemas.openxmlformats.org/presentationml/2006/main">
  <p:tag name="KSO_WM_UNIT_PLACING_PICTURE_USER_VIEWPORT" val="{&quot;height&quot;:2197.2903527213266,&quot;width&quot;:1570.1606029387845}"/>
</p:tagLst>
</file>

<file path=ppt/tags/tag26.xml><?xml version="1.0" encoding="utf-8"?>
<p:tagLst xmlns:p="http://schemas.openxmlformats.org/presentationml/2006/main">
  <p:tag name="KSO_WM_UNIT_PLACING_PICTURE_USER_VIEWPORT" val="{&quot;height&quot;:2831.3655687923383,&quot;width&quot;:1946.0261345768042}"/>
</p:tagLst>
</file>

<file path=ppt/tags/tag27.xml><?xml version="1.0" encoding="utf-8"?>
<p:tagLst xmlns:p="http://schemas.openxmlformats.org/presentationml/2006/main">
  <p:tag name="KSO_WM_UNIT_PLACING_PICTURE_USER_VIEWPORT" val="{&quot;height&quot;:2216.9090165849102,&quot;width&quot;:1738.083825841783}"/>
</p:tagLst>
</file>

<file path=ppt/tags/tag28.xml><?xml version="1.0" encoding="utf-8"?>
<p:tagLst xmlns:p="http://schemas.openxmlformats.org/presentationml/2006/main">
  <p:tag name="KSO_WM_UNIT_PLACING_PICTURE_USER_VIEWPORT" val="{&quot;height&quot;:2242.0209063302964,&quot;width&quot;:2169.6622024616386}"/>
</p:tagLst>
</file>

<file path=ppt/tags/tag29.xml><?xml version="1.0" encoding="utf-8"?>
<p:tagLst xmlns:p="http://schemas.openxmlformats.org/presentationml/2006/main">
  <p:tag name="KSO_WM_UNIT_PLACING_PICTURE_USER_VIEWPORT" val="{&quot;height&quot;:2242.8056528848401,&quot;width&quot;:1643.1365829854146}"/>
</p:tagLst>
</file>

<file path=ppt/tags/tag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p="http://schemas.openxmlformats.org/presentationml/2006/main">
  <p:tag name="KSO_WM_UNIT_PLACING_PICTURE_USER_VIEWPORT" val="{&quot;height&quot;:2243.5903994393834,&quot;width&quot;:1643.1365829854146}"/>
</p:tagLst>
</file>

<file path=ppt/tags/tag31.xml><?xml version="1.0" encoding="utf-8"?>
<p:tagLst xmlns:p="http://schemas.openxmlformats.org/presentationml/2006/main">
  <p:tag name="KSO_WM_UNIT_PLACING_PICTURE_USER_VIEWPORT" val="{&quot;height&quot;:2242.8056528848401,&quot;width&quot;:1643.1365829854146}"/>
</p:tagLst>
</file>

<file path=ppt/tags/tag32.xml><?xml version="1.0" encoding="utf-8"?>
<p:tagLst xmlns:p="http://schemas.openxmlformats.org/presentationml/2006/main">
  <p:tag name="KSO_WM_UNIT_PLACING_PICTURE_USER_VIEWPORT" val="{&quot;height&quot;:2216.9090165849102,&quot;width&quot;:1643.1365829854146}"/>
</p:tagLst>
</file>

<file path=ppt/tags/tag33.xml><?xml version="1.0" encoding="utf-8"?>
<p:tagLst xmlns:p="http://schemas.openxmlformats.org/presentationml/2006/main">
  <p:tag name="KSO_WM_UNIT_PLACING_PICTURE_USER_VIEWPORT" val="{&quot;height&quot;:2242.8056528848401,&quot;width&quot;:1643.1365829854146}"/>
</p:tagLst>
</file>

<file path=ppt/tags/tag34.xml><?xml version="1.0" encoding="utf-8"?>
<p:tagLst xmlns:p="http://schemas.openxmlformats.org/presentationml/2006/main">
  <p:tag name="KSO_WM_UNIT_PLACING_PICTURE_USER_VIEWPORT" val="{&quot;height&quot;:2244.3751459939267,&quot;width&quot;:1643.1365829854146}"/>
</p:tagLst>
</file>

<file path=ppt/tags/tag35.xml><?xml version="1.0" encoding="utf-8"?>
<p:tagLst xmlns:p="http://schemas.openxmlformats.org/presentationml/2006/main">
  <p:tag name="KSO_WM_UNIT_PLACING_PICTURE_USER_VIEWPORT" val="{&quot;height&quot;:2176.1021957486569,&quot;width&quot;:1844.0167001030202}"/>
</p:tagLst>
</file>

<file path=ppt/tags/tag36.xml><?xml version="1.0" encoding="utf-8"?>
<p:tagLst xmlns:p="http://schemas.openxmlformats.org/presentationml/2006/main">
  <p:tag name="KSO_WM_UNIT_PLACING_PICTURE_USER_VIEWPORT" val="{&quot;height&quot;:2253.0073580939033,&quot;width&quot;:1643.1365829854146}"/>
</p:tagLst>
</file>

<file path=ppt/tags/tag37.xml><?xml version="1.0" encoding="utf-8"?>
<p:tagLst xmlns:p="http://schemas.openxmlformats.org/presentationml/2006/main">
  <p:tag name="KSO_WM_UNIT_PLACING_PICTURE_USER_VIEWPORT" val="{&quot;height&quot;:2252.2226115393601,&quot;width&quot;:1570.9452908962751}"/>
</p:tagLst>
</file>

<file path=ppt/tags/tag38.xml><?xml version="1.0" encoding="utf-8"?>
<p:tagLst xmlns:p="http://schemas.openxmlformats.org/presentationml/2006/main">
  <p:tag name="KSO_WM_UNIT_PLACING_PICTURE_USER_VIEWPORT" val="{&quot;height&quot;:2262.4243167484233,&quot;width&quot;:1629.012199750583}"/>
</p:tagLst>
</file>

<file path=ppt/tags/tag39.xml><?xml version="1.0" encoding="utf-8"?>
<p:tagLst xmlns:p="http://schemas.openxmlformats.org/presentationml/2006/main">
  <p:tag name="KSO_WM_UNIT_PLACING_PICTURE_USER_VIEWPORT" val="{&quot;height&quot;:2245.9446391030133,&quot;width&quot;:1555.2515317464622}"/>
</p:tagLst>
</file>

<file path=ppt/tags/tag4.xml><?xml version="1.0" encoding="utf-8"?>
<p:tagLst xmlns:p="http://schemas.openxmlformats.org/presentationml/2006/main">
  <p:tag name="KSO_WM_TAG_VERSION" val="1.0"/>
  <p:tag name="KSO_WM_TEMPLATE_CATEGORY" val="custom"/>
  <p:tag name="KSO_WM_TEMPLATE_INDEX" val="20184553"/>
</p:tagLst>
</file>

<file path=ppt/tags/tag40.xml><?xml version="1.0" encoding="utf-8"?>
<p:tagLst xmlns:p="http://schemas.openxmlformats.org/presentationml/2006/main">
  <p:tag name="KSO_WM_UNIT_PLACING_PICTURE_USER_VIEWPORT" val="{&quot;height&quot;:2352.6701705209061,&quot;width&quot;:1724.744130564442}"/>
</p:tagLst>
</file>

<file path=ppt/tags/tag41.xml><?xml version="1.0" encoding="utf-8"?>
<p:tagLst xmlns:p="http://schemas.openxmlformats.org/presentationml/2006/main">
  <p:tag name="KSO_WM_UNIT_PLACING_PICTURE_USER_VIEWPORT" val="{&quot;height&quot;:2346.3921980845598,&quot;width&quot;:1727.0981944369139}"/>
</p:tagLst>
</file>

<file path=ppt/tags/tag42.xml><?xml version="1.0" encoding="utf-8"?>
<p:tagLst xmlns:p="http://schemas.openxmlformats.org/presentationml/2006/main">
  <p:tag name="COMMONDATA" val="eyJoZGlkIjoiY2QxMzAyNDc5NWNkNDhiMGY5ZTkzODFjMDgzZDE2ZTUifQ=="/>
  <p:tag name="KSO_WPP_MARK_KEY" val="1f52f1f4-dc53-4103-966a-d2bbfc349538"/>
</p:tagLst>
</file>

<file path=ppt/tags/tag5.xml><?xml version="1.0" encoding="utf-8"?>
<p:tagLst xmlns:p="http://schemas.openxmlformats.org/presentationml/2006/main">
  <p:tag name="KSO_WM_TAG_VERSION" val="1.0"/>
  <p:tag name="KSO_WM_TEMPLATE_CATEGORY" val="custom"/>
  <p:tag name="KSO_WM_TEMPLATE_INDEX" val="20184553"/>
</p:tagLst>
</file>

<file path=ppt/tags/tag6.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p="http://schemas.openxmlformats.org/presentationml/2006/main">
  <p:tag name="KSO_WM_TAG_VERSION" val="1.0"/>
  <p:tag name="KSO_WM_TEMPLATE_CATEGORY" val="custom"/>
  <p:tag name="KSO_WM_TEMPLATE_INDEX" val="20184553"/>
</p:tagLst>
</file>

<file path=ppt/tags/tag8.xml><?xml version="1.0" encoding="utf-8"?>
<p:tagLst xmlns:p="http://schemas.openxmlformats.org/presentationml/2006/main">
  <p:tag name="KSO_WM_TAG_VERSION" val="1.0"/>
  <p:tag name="KSO_WM_TEMPLATE_CATEGORY" val="custom"/>
  <p:tag name="KSO_WM_TEMPLATE_INDEX" val="20184553"/>
</p:tagLst>
</file>

<file path=ppt/tags/tag9.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3265</Words>
  <Application>WPS 演示</Application>
  <PresentationFormat>全屏显示(4:3)</PresentationFormat>
  <Paragraphs>211</Paragraphs>
  <Slides>21</Slides>
  <Notes>7</Notes>
  <HiddenSlides>0</HiddenSlides>
  <MMClips>0</MMClips>
  <ScaleCrop>false</ScaleCrop>
  <HeadingPairs>
    <vt:vector size="6" baseType="variant">
      <vt:variant>
        <vt:lpstr>已用的字体</vt:lpstr>
      </vt:variant>
      <vt:variant>
        <vt:i4>17</vt:i4>
      </vt:variant>
      <vt:variant>
        <vt:lpstr>主题</vt:lpstr>
      </vt:variant>
      <vt:variant>
        <vt:i4>6</vt:i4>
      </vt:variant>
      <vt:variant>
        <vt:lpstr>幻灯片标题</vt:lpstr>
      </vt:variant>
      <vt:variant>
        <vt:i4>21</vt:i4>
      </vt:variant>
    </vt:vector>
  </HeadingPairs>
  <TitlesOfParts>
    <vt:vector size="44" baseType="lpstr">
      <vt:lpstr>Arial</vt:lpstr>
      <vt:lpstr>宋体</vt:lpstr>
      <vt:lpstr>Wingdings</vt:lpstr>
      <vt:lpstr>黑体</vt:lpstr>
      <vt:lpstr>微软雅黑</vt:lpstr>
      <vt:lpstr>Arial Unicode MS</vt:lpstr>
      <vt:lpstr>Calibri</vt:lpstr>
      <vt:lpstr>等线</vt:lpstr>
      <vt:lpstr>Times New Roman</vt:lpstr>
      <vt:lpstr>Times New Roman</vt:lpstr>
      <vt:lpstr>Wingdings 3</vt:lpstr>
      <vt:lpstr>Symbol</vt:lpstr>
      <vt:lpstr>Wingdings 2</vt:lpstr>
      <vt:lpstr>Symbol</vt:lpstr>
      <vt:lpstr>Monotype Sorts</vt:lpstr>
      <vt:lpstr>Wingdings</vt:lpstr>
      <vt:lpstr>仿宋</vt:lpstr>
      <vt:lpstr>Office 主题</vt:lpstr>
      <vt:lpstr>2_Office 主题</vt:lpstr>
      <vt:lpstr>3_Office 主题</vt:lpstr>
      <vt:lpstr>4_Office 主题</vt:lpstr>
      <vt:lpstr>5_Office 主题</vt:lpstr>
      <vt:lpstr>6_Office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程显毅</cp:lastModifiedBy>
  <cp:revision>179</cp:revision>
  <dcterms:created xsi:type="dcterms:W3CDTF">2018-03-01T02:03:00Z</dcterms:created>
  <dcterms:modified xsi:type="dcterms:W3CDTF">2022-11-06T03:25:22Z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2052-11.1.0.12598</vt:lpwstr>
  </property>
  <property fmtid="{D5CDD505-2E9C-101B-9397-08002B2CF9AE}" pid="3" name="ICV">
    <vt:lpwstr>5FCA1389D5BD468B9F2716CE2379F635</vt:lpwstr>
  </property>
</Properties>
</file>