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4" r:id="rId3"/>
    <p:sldMasterId id="2147483658" r:id="rId4"/>
    <p:sldMasterId id="2147483662" r:id="rId5"/>
    <p:sldMasterId id="2147483666" r:id="rId6"/>
    <p:sldMasterId id="2147483671" r:id="rId7"/>
  </p:sldMasterIdLst>
  <p:notesMasterIdLst>
    <p:notesMasterId r:id="rId10"/>
  </p:notesMasterIdLst>
  <p:sldIdLst>
    <p:sldId id="586" r:id="rId8"/>
    <p:sldId id="609" r:id="rId9"/>
    <p:sldId id="610" r:id="rId11"/>
    <p:sldId id="587" r:id="rId12"/>
    <p:sldId id="314" r:id="rId13"/>
    <p:sldId id="588" r:id="rId14"/>
    <p:sldId id="589" r:id="rId15"/>
    <p:sldId id="590" r:id="rId16"/>
    <p:sldId id="591" r:id="rId17"/>
    <p:sldId id="592" r:id="rId18"/>
    <p:sldId id="597" r:id="rId19"/>
    <p:sldId id="593" r:id="rId20"/>
    <p:sldId id="594" r:id="rId21"/>
    <p:sldId id="595" r:id="rId22"/>
    <p:sldId id="596" r:id="rId23"/>
    <p:sldId id="598" r:id="rId24"/>
    <p:sldId id="599" r:id="rId25"/>
    <p:sldId id="600" r:id="rId26"/>
    <p:sldId id="601" r:id="rId27"/>
    <p:sldId id="535" r:id="rId28"/>
    <p:sldId id="537" r:id="rId29"/>
    <p:sldId id="420" r:id="rId30"/>
  </p:sldIdLst>
  <p:sldSz cx="9144000" cy="6858000" type="screen4x3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555"/>
    <a:srgbClr val="E6E6E6"/>
    <a:srgbClr val="3D89B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>
        <p:scale>
          <a:sx n="70" d="100"/>
          <a:sy n="70" d="100"/>
        </p:scale>
        <p:origin x="-130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gs" Target="tags/tag48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BAAA1-E281-4744-B3FB-F2AF5002EA9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srgbClr val="FFFFFF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0" name="圆角矩形 1"/>
          <p:cNvSpPr/>
          <p:nvPr userDrawn="1"/>
        </p:nvSpPr>
        <p:spPr>
          <a:xfrm>
            <a:off x="1784416" y="55117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1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9" name="文本占位符 35"/>
          <p:cNvSpPr>
            <a:spLocks noGrp="1"/>
          </p:cNvSpPr>
          <p:nvPr>
            <p:ph type="body" sz="quarter" idx="17" hasCustomPrompt="1"/>
          </p:nvPr>
        </p:nvSpPr>
        <p:spPr>
          <a:xfrm>
            <a:off x="1920875" y="553280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rgbClr val="FFFFFF"/>
                </a:solidFill>
              </a:rPr>
              <a:t>感谢聆听</a:t>
            </a:r>
            <a:endParaRPr lang="zh-CN" altLang="en-US" sz="7200" spc="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srgbClr val="FFFFFF">
                    <a:lumMod val="50000"/>
                  </a:srgbClr>
                </a:solidFill>
              </a:rPr>
            </a:fld>
            <a:endParaRPr lang="zh-CN" alt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tags" Target="../tags/tag1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0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8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33.png"/><Relationship Id="rId27" Type="http://schemas.openxmlformats.org/officeDocument/2006/relationships/image" Target="../media/image32.png"/><Relationship Id="rId26" Type="http://schemas.openxmlformats.org/officeDocument/2006/relationships/image" Target="../media/image31.jpeg"/><Relationship Id="rId25" Type="http://schemas.openxmlformats.org/officeDocument/2006/relationships/image" Target="../media/image30.jpeg"/><Relationship Id="rId24" Type="http://schemas.openxmlformats.org/officeDocument/2006/relationships/image" Target="../media/image29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8.png"/><Relationship Id="rId21" Type="http://schemas.openxmlformats.org/officeDocument/2006/relationships/image" Target="../media/image27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6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5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4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3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2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image" Target="../media/image37.png"/><Relationship Id="rId7" Type="http://schemas.openxmlformats.org/officeDocument/2006/relationships/tags" Target="../tags/tag28.xml"/><Relationship Id="rId6" Type="http://schemas.openxmlformats.org/officeDocument/2006/relationships/image" Target="../media/image36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4.png"/><Relationship Id="rId53" Type="http://schemas.openxmlformats.org/officeDocument/2006/relationships/tags" Target="../tags/tag47.xml"/><Relationship Id="rId52" Type="http://schemas.openxmlformats.org/officeDocument/2006/relationships/image" Target="../media/image63.png"/><Relationship Id="rId51" Type="http://schemas.openxmlformats.org/officeDocument/2006/relationships/image" Target="../media/image62.png"/><Relationship Id="rId50" Type="http://schemas.openxmlformats.org/officeDocument/2006/relationships/tags" Target="../tags/tag46.xml"/><Relationship Id="rId5" Type="http://schemas.openxmlformats.org/officeDocument/2006/relationships/tags" Target="../tags/tag27.xml"/><Relationship Id="rId49" Type="http://schemas.openxmlformats.org/officeDocument/2006/relationships/image" Target="../media/image61.png"/><Relationship Id="rId48" Type="http://schemas.openxmlformats.org/officeDocument/2006/relationships/image" Target="../media/image60.png"/><Relationship Id="rId47" Type="http://schemas.openxmlformats.org/officeDocument/2006/relationships/image" Target="../media/image59.png"/><Relationship Id="rId46" Type="http://schemas.openxmlformats.org/officeDocument/2006/relationships/image" Target="../media/image58.png"/><Relationship Id="rId45" Type="http://schemas.openxmlformats.org/officeDocument/2006/relationships/image" Target="../media/image57.png"/><Relationship Id="rId44" Type="http://schemas.openxmlformats.org/officeDocument/2006/relationships/image" Target="../media/image56.png"/><Relationship Id="rId43" Type="http://schemas.openxmlformats.org/officeDocument/2006/relationships/image" Target="../media/image55.png"/><Relationship Id="rId42" Type="http://schemas.openxmlformats.org/officeDocument/2006/relationships/image" Target="../media/image54.png"/><Relationship Id="rId41" Type="http://schemas.openxmlformats.org/officeDocument/2006/relationships/tags" Target="../tags/tag45.xml"/><Relationship Id="rId40" Type="http://schemas.openxmlformats.org/officeDocument/2006/relationships/image" Target="../media/image53.png"/><Relationship Id="rId4" Type="http://schemas.openxmlformats.org/officeDocument/2006/relationships/image" Target="../media/image35.png"/><Relationship Id="rId39" Type="http://schemas.openxmlformats.org/officeDocument/2006/relationships/tags" Target="../tags/tag44.xml"/><Relationship Id="rId38" Type="http://schemas.openxmlformats.org/officeDocument/2006/relationships/image" Target="../media/image52.png"/><Relationship Id="rId37" Type="http://schemas.openxmlformats.org/officeDocument/2006/relationships/tags" Target="../tags/tag43.xml"/><Relationship Id="rId36" Type="http://schemas.openxmlformats.org/officeDocument/2006/relationships/image" Target="../media/image51.png"/><Relationship Id="rId35" Type="http://schemas.openxmlformats.org/officeDocument/2006/relationships/tags" Target="../tags/tag42.xml"/><Relationship Id="rId34" Type="http://schemas.openxmlformats.org/officeDocument/2006/relationships/image" Target="../media/image50.png"/><Relationship Id="rId33" Type="http://schemas.openxmlformats.org/officeDocument/2006/relationships/tags" Target="../tags/tag41.xml"/><Relationship Id="rId32" Type="http://schemas.openxmlformats.org/officeDocument/2006/relationships/image" Target="../media/image49.png"/><Relationship Id="rId31" Type="http://schemas.openxmlformats.org/officeDocument/2006/relationships/tags" Target="../tags/tag40.xml"/><Relationship Id="rId30" Type="http://schemas.openxmlformats.org/officeDocument/2006/relationships/image" Target="../media/image48.png"/><Relationship Id="rId3" Type="http://schemas.openxmlformats.org/officeDocument/2006/relationships/tags" Target="../tags/tag26.xml"/><Relationship Id="rId29" Type="http://schemas.openxmlformats.org/officeDocument/2006/relationships/tags" Target="../tags/tag39.xml"/><Relationship Id="rId28" Type="http://schemas.openxmlformats.org/officeDocument/2006/relationships/image" Target="../media/image47.png"/><Relationship Id="rId27" Type="http://schemas.openxmlformats.org/officeDocument/2006/relationships/tags" Target="../tags/tag38.xml"/><Relationship Id="rId26" Type="http://schemas.openxmlformats.org/officeDocument/2006/relationships/image" Target="../media/image46.png"/><Relationship Id="rId25" Type="http://schemas.openxmlformats.org/officeDocument/2006/relationships/tags" Target="../tags/tag37.xml"/><Relationship Id="rId24" Type="http://schemas.openxmlformats.org/officeDocument/2006/relationships/image" Target="../media/image45.png"/><Relationship Id="rId23" Type="http://schemas.openxmlformats.org/officeDocument/2006/relationships/tags" Target="../tags/tag36.xml"/><Relationship Id="rId22" Type="http://schemas.openxmlformats.org/officeDocument/2006/relationships/image" Target="../media/image44.png"/><Relationship Id="rId21" Type="http://schemas.openxmlformats.org/officeDocument/2006/relationships/tags" Target="../tags/tag35.xml"/><Relationship Id="rId20" Type="http://schemas.openxmlformats.org/officeDocument/2006/relationships/image" Target="../media/image43.png"/><Relationship Id="rId2" Type="http://schemas.openxmlformats.org/officeDocument/2006/relationships/image" Target="../media/image34.png"/><Relationship Id="rId19" Type="http://schemas.openxmlformats.org/officeDocument/2006/relationships/tags" Target="../tags/tag34.xml"/><Relationship Id="rId18" Type="http://schemas.openxmlformats.org/officeDocument/2006/relationships/image" Target="../media/image42.png"/><Relationship Id="rId17" Type="http://schemas.openxmlformats.org/officeDocument/2006/relationships/tags" Target="../tags/tag33.xml"/><Relationship Id="rId16" Type="http://schemas.openxmlformats.org/officeDocument/2006/relationships/image" Target="../media/image41.png"/><Relationship Id="rId15" Type="http://schemas.openxmlformats.org/officeDocument/2006/relationships/tags" Target="../tags/tag32.xml"/><Relationship Id="rId14" Type="http://schemas.openxmlformats.org/officeDocument/2006/relationships/image" Target="../media/image40.png"/><Relationship Id="rId13" Type="http://schemas.openxmlformats.org/officeDocument/2006/relationships/tags" Target="../tags/tag31.xml"/><Relationship Id="rId12" Type="http://schemas.openxmlformats.org/officeDocument/2006/relationships/image" Target="../media/image39.png"/><Relationship Id="rId11" Type="http://schemas.openxmlformats.org/officeDocument/2006/relationships/tags" Target="../tags/tag30.xml"/><Relationship Id="rId10" Type="http://schemas.openxmlformats.org/officeDocument/2006/relationships/image" Target="../media/image38.png"/><Relationship Id="rId1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20.xml"/><Relationship Id="rId2" Type="http://schemas.openxmlformats.org/officeDocument/2006/relationships/hyperlink" Target="&#31532;2&#31456;.R" TargetMode="Externa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9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hyperlink" Target="https://cran.r-project.org/mirrors.html" TargetMode="Externa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hyperlink" Target="https://cran.r-project.org/mirror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程显毅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孙丽丽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林道荣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390411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语言特点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R语言安装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7" name="TextBox 1"/>
          <p:cNvSpPr txBox="1"/>
          <p:nvPr/>
        </p:nvSpPr>
        <p:spPr>
          <a:xfrm>
            <a:off x="939053" y="1504707"/>
            <a:ext cx="642433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2</a:t>
            </a:r>
            <a:r>
              <a:rPr lang="zh-CN" altLang="en-US" sz="1800" dirty="0" smtClean="0">
                <a:solidFill>
                  <a:schemeClr val="tx1"/>
                </a:solidFill>
                <a:sym typeface="+mn-ea"/>
              </a:rPr>
              <a:t>、</a:t>
            </a:r>
            <a:r>
              <a:rPr lang="en-US" altLang="zh-CN" sz="1800" dirty="0" err="1" smtClean="0">
                <a:solidFill>
                  <a:schemeClr val="tx1"/>
                </a:solidFill>
                <a:sym typeface="+mn-ea"/>
              </a:rPr>
              <a:t>RStudio</a:t>
            </a:r>
            <a:r>
              <a:rPr lang="en-US" altLang="zh-CN" sz="1800" dirty="0" smtClean="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1800" dirty="0" smtClean="0">
                <a:solidFill>
                  <a:schemeClr val="tx1"/>
                </a:solidFill>
                <a:sym typeface="+mn-ea"/>
              </a:rPr>
              <a:t>界面简介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endParaRPr lang="en-US" altLang="zh-CN" sz="1800" dirty="0" smtClean="0">
              <a:solidFill>
                <a:schemeClr val="tx1"/>
              </a:solidFill>
            </a:endParaRPr>
          </a:p>
        </p:txBody>
      </p:sp>
      <p:pic>
        <p:nvPicPr>
          <p:cNvPr id="8" name="图片 7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620" y="2050098"/>
            <a:ext cx="6614160" cy="3539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4020332" y="1169836"/>
              <a:ext cx="1103344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第一章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绪论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14503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1.1 R语言特点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3D89BC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04978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1.2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en-US" altLang="zh-CN" sz="2100" spc="225" dirty="0" smtClean="0">
                  <a:solidFill>
                    <a:schemeClr val="bg1"/>
                  </a:solidFill>
                  <a:sym typeface="+mn-ea"/>
                </a:rPr>
                <a:t>R语言</a:t>
              </a:r>
              <a:r>
                <a:rPr lang="zh-CN" altLang="en-US" sz="2100" spc="225" dirty="0" smtClean="0">
                  <a:solidFill>
                    <a:schemeClr val="bg1"/>
                  </a:solidFill>
                  <a:sym typeface="+mn-ea"/>
                </a:rPr>
                <a:t>语法</a:t>
              </a:r>
              <a:endParaRPr lang="zh-CN" altLang="en-US" sz="2100" spc="225" dirty="0" smtClean="0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600026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5811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运算符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语言语法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基本语法</a:t>
            </a:r>
            <a:endParaRPr lang="zh-CN" sz="2000" dirty="0" smtClean="0"/>
          </a:p>
        </p:txBody>
      </p:sp>
      <p:sp>
        <p:nvSpPr>
          <p:cNvPr id="10" name="TextBox 1"/>
          <p:cNvSpPr txBox="1"/>
          <p:nvPr/>
        </p:nvSpPr>
        <p:spPr>
          <a:xfrm>
            <a:off x="754380" y="1605915"/>
            <a:ext cx="7514749" cy="3646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R对大小写是敏感</a:t>
            </a:r>
            <a:endParaRPr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、命令提示符：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&gt;</a:t>
            </a:r>
            <a:endParaRPr lang="en-US" altLang="zh-CN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、脚本扩展名：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*.R</a:t>
            </a:r>
            <a:endParaRPr lang="en-US" altLang="zh-CN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、注释：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#…………</a:t>
            </a:r>
            <a:endParaRPr lang="en-US" altLang="zh-CN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、如果想一行写多条命令，需要语句之间增加分号“;”</a:t>
            </a:r>
            <a:endParaRPr lang="zh-CN" altLang="en-US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、如果语句太长，只要直接回车表示续行</a:t>
            </a:r>
            <a:endParaRPr lang="zh-CN" altLang="en-US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、帮助：?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command,  ??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command</a:t>
            </a:r>
            <a:endParaRPr lang="en-US" altLang="zh-CN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8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、常量：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pi, -Inf , Inf, NULL,TRUE,FALSE</a:t>
            </a:r>
            <a:endParaRPr lang="en-US" altLang="zh-CN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、变量：数字，字母，下划线开头的字符串</a:t>
            </a:r>
            <a:endParaRPr lang="zh-CN" altLang="en-US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R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语言没有关键字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en-US" altLang="zh-CN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11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、向量化运算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代替循环</a:t>
            </a:r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endParaRPr lang="en-US" altLang="zh-CN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12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、动态数据类型（变量无需定义）</a:t>
            </a:r>
            <a:endParaRPr lang="en-US" altLang="zh-CN" sz="15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r>
              <a:rPr lang="en-US" altLang="zh-CN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13</a:t>
            </a:r>
            <a:r>
              <a:rPr lang="zh-CN" altLang="en-US" sz="15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、非过程化编程（数据库升级版）</a:t>
            </a:r>
            <a:endParaRPr lang="zh-CN" altLang="en-US" sz="15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/>
            <a:endParaRPr lang="en-US" altLang="zh-CN" sz="18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en-US" altLang="zh-CN" sz="18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语言语法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基本语句</a:t>
            </a:r>
            <a:endParaRPr lang="zh-CN" sz="2000" dirty="0" smtClean="0"/>
          </a:p>
        </p:txBody>
      </p:sp>
      <p:sp>
        <p:nvSpPr>
          <p:cNvPr id="3" name="TextBox 1"/>
          <p:cNvSpPr txBox="1"/>
          <p:nvPr/>
        </p:nvSpPr>
        <p:spPr>
          <a:xfrm>
            <a:off x="868680" y="1817370"/>
            <a:ext cx="7514749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1"/>
            <a:r>
              <a:rPr lang="en-US" altLang="zh-CN" sz="1500" dirty="0">
                <a:solidFill>
                  <a:schemeClr val="tx1"/>
                </a:solidFill>
                <a:sym typeface="+mn-ea"/>
              </a:rPr>
              <a:t>1</a:t>
            </a:r>
            <a:r>
              <a:rPr lang="zh-CN" altLang="en-US" sz="1500" dirty="0">
                <a:solidFill>
                  <a:schemeClr val="tx1"/>
                </a:solidFill>
                <a:sym typeface="+mn-ea"/>
              </a:rPr>
              <a:t>、赋值语句：</a:t>
            </a:r>
            <a:r>
              <a:rPr lang="en-US" altLang="zh-CN" sz="1500" dirty="0">
                <a:solidFill>
                  <a:schemeClr val="tx1"/>
                </a:solidFill>
                <a:sym typeface="+mn-ea"/>
              </a:rPr>
              <a:t>x</a:t>
            </a:r>
            <a:r>
              <a:rPr lang="en-US" altLang="zh-CN" sz="1500" dirty="0" smtClean="0">
                <a:solidFill>
                  <a:schemeClr val="tx1"/>
                </a:solidFill>
                <a:sym typeface="+mn-ea"/>
              </a:rPr>
              <a:t>&lt;-5 </a:t>
            </a:r>
            <a:r>
              <a:rPr lang="zh-CN" altLang="en-US" sz="1500" dirty="0" smtClean="0">
                <a:solidFill>
                  <a:schemeClr val="tx1"/>
                </a:solidFill>
                <a:sym typeface="+mn-ea"/>
              </a:rPr>
              <a:t>等价于</a:t>
            </a:r>
            <a:r>
              <a:rPr lang="en-US" altLang="zh-CN" sz="1500" dirty="0" smtClean="0">
                <a:solidFill>
                  <a:schemeClr val="tx1"/>
                </a:solidFill>
                <a:sym typeface="+mn-ea"/>
              </a:rPr>
              <a:t> x=5</a:t>
            </a:r>
            <a:endParaRPr lang="en-US" altLang="zh-CN" sz="1500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sz="1500" dirty="0">
                <a:solidFill>
                  <a:schemeClr val="tx1"/>
                </a:solidFill>
                <a:sym typeface="+mn-ea"/>
              </a:rPr>
              <a:t>2</a:t>
            </a:r>
            <a:r>
              <a:rPr lang="zh-CN" altLang="en-US" sz="1500" dirty="0">
                <a:solidFill>
                  <a:schemeClr val="tx1"/>
                </a:solidFill>
                <a:sym typeface="+mn-ea"/>
              </a:rPr>
              <a:t>、条件语句：</a:t>
            </a:r>
            <a:r>
              <a:rPr lang="en-US" altLang="zh-CN" sz="1500" dirty="0">
                <a:solidFill>
                  <a:schemeClr val="tx1"/>
                </a:solidFill>
                <a:sym typeface="+mn-ea"/>
              </a:rPr>
              <a:t>y&lt;-ifelse(x&gt;1,1,-1)</a:t>
            </a:r>
            <a:endParaRPr lang="en-US" altLang="zh-CN" sz="1500" dirty="0">
              <a:solidFill>
                <a:schemeClr val="tx1"/>
              </a:solidFill>
              <a:sym typeface="+mn-ea"/>
            </a:endParaRPr>
          </a:p>
          <a:p>
            <a:pPr lvl="1"/>
            <a:r>
              <a:rPr lang="en-US" altLang="zh-CN" sz="1500" dirty="0">
                <a:solidFill>
                  <a:schemeClr val="tx1"/>
                </a:solidFill>
                <a:sym typeface="+mn-ea"/>
              </a:rPr>
              <a:t>3</a:t>
            </a:r>
            <a:r>
              <a:rPr lang="zh-CN" altLang="en-US" sz="1500" dirty="0">
                <a:solidFill>
                  <a:schemeClr val="tx1"/>
                </a:solidFill>
                <a:sym typeface="+mn-ea"/>
              </a:rPr>
              <a:t>、循环语句：</a:t>
            </a:r>
            <a:r>
              <a:rPr lang="en-US" altLang="zh-CN" sz="1500" dirty="0">
                <a:solidFill>
                  <a:schemeClr val="tx1"/>
                </a:solidFill>
                <a:sym typeface="+mn-ea"/>
              </a:rPr>
              <a:t>for(i in 0:49)print(2*1+1)</a:t>
            </a:r>
            <a:endParaRPr lang="en-US" altLang="zh-CN" sz="18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语言语法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基本函数</a:t>
            </a:r>
            <a:endParaRPr lang="zh-CN" sz="2000" dirty="0" smtClean="0"/>
          </a:p>
        </p:txBody>
      </p:sp>
      <p:sp>
        <p:nvSpPr>
          <p:cNvPr id="11" name="矩形 10"/>
          <p:cNvSpPr/>
          <p:nvPr/>
        </p:nvSpPr>
        <p:spPr>
          <a:xfrm>
            <a:off x="1447800" y="1492726"/>
            <a:ext cx="5203508" cy="286131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800" dirty="0">
                <a:solidFill>
                  <a:schemeClr val="tx1"/>
                </a:solidFill>
              </a:rPr>
              <a:t>1</a:t>
            </a:r>
            <a:r>
              <a:rPr lang="zh-CN" altLang="en-US" sz="1800" dirty="0">
                <a:solidFill>
                  <a:schemeClr val="tx1"/>
                </a:solidFill>
              </a:rPr>
              <a:t>、执行脚本</a:t>
            </a:r>
            <a:r>
              <a:rPr lang="en-US" altLang="zh-CN" sz="1800" dirty="0">
                <a:solidFill>
                  <a:schemeClr val="tx1"/>
                </a:solidFill>
              </a:rPr>
              <a:t>source</a:t>
            </a:r>
            <a:r>
              <a:rPr lang="en-US" altLang="zh-CN" sz="1800" dirty="0" smtClean="0">
                <a:solidFill>
                  <a:schemeClr val="tx1"/>
                </a:solidFill>
              </a:rPr>
              <a:t>(“path//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test.R</a:t>
            </a:r>
            <a:r>
              <a:rPr lang="en-US" altLang="zh-CN" sz="1800" dirty="0" smtClean="0">
                <a:solidFill>
                  <a:schemeClr val="tx1"/>
                </a:solidFill>
              </a:rPr>
              <a:t>")</a:t>
            </a:r>
            <a:endParaRPr lang="en-US" altLang="zh-CN" sz="1800" dirty="0" smtClean="0">
              <a:solidFill>
                <a:schemeClr val="tx1"/>
              </a:solidFill>
            </a:endParaRPr>
          </a:p>
          <a:p>
            <a:r>
              <a:rPr lang="en-US" altLang="zh-CN" sz="1800" dirty="0" smtClean="0">
                <a:solidFill>
                  <a:schemeClr val="tx1"/>
                </a:solidFill>
              </a:rPr>
              <a:t>2</a:t>
            </a:r>
            <a:r>
              <a:rPr lang="zh-CN" altLang="en-US" sz="1800" dirty="0" smtClean="0">
                <a:solidFill>
                  <a:schemeClr val="tx1"/>
                </a:solidFill>
              </a:rPr>
              <a:t>、查看当前工作目录：</a:t>
            </a:r>
            <a:r>
              <a:rPr lang="en-US" altLang="zh-CN" sz="1800" dirty="0" smtClean="0">
                <a:solidFill>
                  <a:schemeClr val="tx1"/>
                </a:solidFill>
              </a:rPr>
              <a:t>getwd()</a:t>
            </a:r>
            <a:endParaRPr lang="en-US" altLang="zh-CN" sz="1800" dirty="0" smtClean="0">
              <a:solidFill>
                <a:schemeClr val="tx1"/>
              </a:solidFill>
            </a:endParaRPr>
          </a:p>
          <a:p>
            <a:r>
              <a:rPr lang="en-US" altLang="zh-CN" sz="1800" dirty="0" smtClean="0">
                <a:solidFill>
                  <a:schemeClr val="tx1"/>
                </a:solidFill>
              </a:rPr>
              <a:t>3</a:t>
            </a:r>
            <a:r>
              <a:rPr lang="zh-CN" altLang="en-US" sz="1800" dirty="0" smtClean="0">
                <a:solidFill>
                  <a:schemeClr val="tx1"/>
                </a:solidFill>
              </a:rPr>
              <a:t>、改变</a:t>
            </a:r>
            <a:r>
              <a:rPr lang="zh-CN" altLang="en-US" sz="1800" dirty="0" smtClean="0">
                <a:solidFill>
                  <a:schemeClr val="tx1"/>
                </a:solidFill>
                <a:sym typeface="+mn-ea"/>
              </a:rPr>
              <a:t>当前工作目录：</a:t>
            </a:r>
            <a:r>
              <a:rPr lang="en-US" altLang="zh-CN" sz="1800" dirty="0" smtClean="0">
                <a:solidFill>
                  <a:schemeClr val="tx1"/>
                </a:solidFill>
                <a:sym typeface="+mn-ea"/>
              </a:rPr>
              <a:t>setwd(“d://path”)</a:t>
            </a:r>
            <a:endParaRPr lang="en-US" altLang="zh-CN" sz="1800" dirty="0" smtClean="0">
              <a:solidFill>
                <a:schemeClr val="tx1"/>
              </a:solidFill>
              <a:sym typeface="+mn-ea"/>
            </a:endParaRPr>
          </a:p>
          <a:p>
            <a:r>
              <a:rPr lang="en-US" sz="1800" dirty="0">
                <a:solidFill>
                  <a:schemeClr val="tx1"/>
                </a:solidFill>
                <a:sym typeface="+mn-ea"/>
              </a:rPr>
              <a:t>4</a:t>
            </a:r>
            <a:r>
              <a:rPr lang="zh-CN" altLang="en-US" sz="1800" dirty="0">
                <a:solidFill>
                  <a:schemeClr val="tx1"/>
                </a:solidFill>
                <a:sym typeface="+mn-ea"/>
              </a:rPr>
              <a:t>、</a:t>
            </a:r>
            <a:r>
              <a:rPr lang="zh-CN" altLang="zh-CN" sz="1800" dirty="0">
                <a:solidFill>
                  <a:schemeClr val="tx1"/>
                </a:solidFill>
                <a:sym typeface="+mn-ea"/>
              </a:rPr>
              <a:t>加载到内存：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library(</a:t>
            </a:r>
            <a:r>
              <a:rPr lang="zh-CN" altLang="en-US" sz="1800" dirty="0" err="1">
                <a:solidFill>
                  <a:schemeClr val="tx1"/>
                </a:solidFill>
                <a:sym typeface="+mn-ea"/>
              </a:rPr>
              <a:t>包名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)</a:t>
            </a:r>
            <a:endParaRPr lang="zh-CN" altLang="zh-CN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  <a:sym typeface="+mn-ea"/>
              </a:rPr>
              <a:t>5</a:t>
            </a:r>
            <a:r>
              <a:rPr lang="zh-CN" altLang="en-US" sz="1800" dirty="0">
                <a:solidFill>
                  <a:schemeClr val="tx1"/>
                </a:solidFill>
                <a:sym typeface="+mn-ea"/>
              </a:rPr>
              <a:t>、</a:t>
            </a:r>
            <a:r>
              <a:rPr lang="zh-CN" altLang="zh-CN" sz="1800" dirty="0">
                <a:solidFill>
                  <a:schemeClr val="tx1"/>
                </a:solidFill>
                <a:sym typeface="+mn-ea"/>
              </a:rPr>
              <a:t>显示包所在位置：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.</a:t>
            </a:r>
            <a:r>
              <a:rPr lang="en-US" altLang="zh-CN" sz="1800" dirty="0" err="1">
                <a:solidFill>
                  <a:schemeClr val="tx1"/>
                </a:solidFill>
                <a:sym typeface="+mn-ea"/>
              </a:rPr>
              <a:t>libPaths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()   </a:t>
            </a:r>
            <a:endParaRPr lang="en-US" altLang="zh-CN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  <a:sym typeface="+mn-ea"/>
              </a:rPr>
              <a:t>6</a:t>
            </a:r>
            <a:r>
              <a:rPr lang="zh-CN" altLang="en-US" sz="1800" dirty="0">
                <a:solidFill>
                  <a:schemeClr val="tx1"/>
                </a:solidFill>
                <a:sym typeface="+mn-ea"/>
              </a:rPr>
              <a:t>、</a:t>
            </a:r>
            <a:r>
              <a:rPr lang="zh-CN" altLang="zh-CN" sz="1800" dirty="0">
                <a:solidFill>
                  <a:schemeClr val="tx1"/>
                </a:solidFill>
                <a:sym typeface="+mn-ea"/>
              </a:rPr>
              <a:t>修改包所在位置：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.</a:t>
            </a:r>
            <a:r>
              <a:rPr lang="en-US" altLang="zh-CN" sz="1800" dirty="0" err="1">
                <a:solidFill>
                  <a:schemeClr val="tx1"/>
                </a:solidFill>
                <a:sym typeface="+mn-ea"/>
              </a:rPr>
              <a:t>libPaths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("f:\path")                              </a:t>
            </a:r>
            <a:endParaRPr lang="zh-CN" altLang="zh-CN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  <a:sym typeface="+mn-ea"/>
              </a:rPr>
              <a:t>7</a:t>
            </a:r>
            <a:r>
              <a:rPr lang="zh-CN" altLang="en-US" sz="1800" dirty="0">
                <a:solidFill>
                  <a:schemeClr val="tx1"/>
                </a:solidFill>
                <a:sym typeface="+mn-ea"/>
              </a:rPr>
              <a:t>、</a:t>
            </a:r>
            <a:r>
              <a:rPr lang="zh-CN" altLang="zh-CN" sz="1800" dirty="0">
                <a:solidFill>
                  <a:schemeClr val="tx1"/>
                </a:solidFill>
                <a:sym typeface="+mn-ea"/>
              </a:rPr>
              <a:t>显示已加载的包：</a:t>
            </a:r>
            <a:r>
              <a:rPr lang="en-US" altLang="zh-CN" sz="1800" dirty="0">
                <a:solidFill>
                  <a:schemeClr val="tx1"/>
                </a:solidFill>
                <a:sym typeface="+mn-ea"/>
              </a:rPr>
              <a:t>library() </a:t>
            </a:r>
            <a:endParaRPr lang="en-US" altLang="zh-CN" sz="1800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1800" b="1" dirty="0" smtClean="0">
                <a:solidFill>
                  <a:schemeClr val="tx1"/>
                </a:solidFill>
                <a:sym typeface="+mn-ea"/>
              </a:rPr>
              <a:t>8</a:t>
            </a:r>
            <a:r>
              <a:rPr lang="zh-CN" altLang="en-US" sz="1800" b="1" dirty="0" smtClean="0">
                <a:solidFill>
                  <a:schemeClr val="tx1"/>
                </a:solidFill>
                <a:sym typeface="+mn-ea"/>
              </a:rPr>
              <a:t>、输出语句：</a:t>
            </a:r>
            <a:r>
              <a:rPr sz="1800" b="1" dirty="0" smtClean="0">
                <a:solidFill>
                  <a:schemeClr val="tx1"/>
                </a:solidFill>
                <a:sym typeface="+mn-ea"/>
              </a:rPr>
              <a:t>print(a)等价</a:t>
            </a:r>
            <a:r>
              <a:rPr lang="en-US" sz="1800" b="1" dirty="0" smtClean="0">
                <a:solidFill>
                  <a:schemeClr val="tx1"/>
                </a:solidFill>
                <a:sym typeface="+mn-ea"/>
              </a:rPr>
              <a:t>(a)</a:t>
            </a:r>
            <a:endParaRPr sz="1800" b="1" dirty="0" smtClean="0">
              <a:solidFill>
                <a:schemeClr val="tx1"/>
              </a:solidFill>
            </a:endParaRPr>
          </a:p>
          <a:p>
            <a:r>
              <a:rPr lang="en-US" altLang="zh-CN" sz="1800" b="1" dirty="0" smtClean="0">
                <a:solidFill>
                  <a:schemeClr val="tx1"/>
                </a:solidFill>
                <a:sym typeface="+mn-ea"/>
              </a:rPr>
              <a:t>9</a:t>
            </a:r>
            <a:r>
              <a:rPr lang="zh-CN" altLang="en-US" sz="1800" b="1" dirty="0" smtClean="0">
                <a:solidFill>
                  <a:schemeClr val="tx1"/>
                </a:solidFill>
                <a:sym typeface="+mn-ea"/>
              </a:rPr>
              <a:t>、查看已安装的数据集：data() </a:t>
            </a:r>
            <a:endParaRPr lang="zh-CN" altLang="en-US" sz="1800" b="1" dirty="0" smtClean="0">
              <a:solidFill>
                <a:schemeClr val="tx1"/>
              </a:solidFill>
              <a:sym typeface="+mn-ea"/>
            </a:endParaRPr>
          </a:p>
          <a:p>
            <a:r>
              <a:rPr lang="zh-CN" altLang="en-US" sz="1800" b="1" dirty="0" smtClean="0">
                <a:solidFill>
                  <a:schemeClr val="tx1"/>
                </a:solidFill>
                <a:sym typeface="+mn-ea"/>
              </a:rPr>
              <a:t>  </a:t>
            </a:r>
            <a:endParaRPr lang="zh-CN" altLang="en-US" sz="1800" b="1" dirty="0" smtClean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1.2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语言语法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基本数据类型</a:t>
            </a:r>
            <a:endParaRPr lang="zh-CN" sz="2000" dirty="0" smtClean="0"/>
          </a:p>
        </p:txBody>
      </p:sp>
      <p:sp>
        <p:nvSpPr>
          <p:cNvPr id="6" name="矩形 5"/>
          <p:cNvSpPr/>
          <p:nvPr/>
        </p:nvSpPr>
        <p:spPr>
          <a:xfrm>
            <a:off x="1317308" y="1721644"/>
            <a:ext cx="6168866" cy="341503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sz="1800">
                <a:solidFill>
                  <a:schemeClr val="tx1"/>
                </a:solidFill>
              </a:rPr>
              <a:t>(1)逻辑型变量赋值（logical）</a:t>
            </a:r>
            <a:endParaRPr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    </a:t>
            </a:r>
            <a:r>
              <a:rPr sz="1800">
                <a:solidFill>
                  <a:schemeClr val="tx1"/>
                </a:solidFill>
              </a:rPr>
              <a:t>n &lt;- TRUE ;print(class(n)) </a:t>
            </a:r>
            <a:r>
              <a:rPr lang="en-US" sz="1800">
                <a:solidFill>
                  <a:schemeClr val="tx1"/>
                </a:solidFill>
              </a:rPr>
              <a:t>  #T, FALSE/F</a:t>
            </a:r>
            <a:endParaRPr sz="1800">
              <a:solidFill>
                <a:schemeClr val="tx1"/>
              </a:solidFill>
            </a:endParaRPr>
          </a:p>
          <a:p>
            <a:r>
              <a:rPr sz="1800">
                <a:solidFill>
                  <a:schemeClr val="tx1"/>
                </a:solidFill>
              </a:rPr>
              <a:t>(2)数值型变量赋值 （numeric）</a:t>
            </a:r>
            <a:endParaRPr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    </a:t>
            </a:r>
            <a:r>
              <a:rPr sz="1800">
                <a:solidFill>
                  <a:schemeClr val="tx1"/>
                </a:solidFill>
              </a:rPr>
              <a:t>n &lt;- 100 ; print(class(n)) </a:t>
            </a:r>
            <a:endParaRPr sz="1800">
              <a:solidFill>
                <a:schemeClr val="tx1"/>
              </a:solidFill>
            </a:endParaRPr>
          </a:p>
          <a:p>
            <a:r>
              <a:rPr sz="1800">
                <a:solidFill>
                  <a:schemeClr val="tx1"/>
                </a:solidFill>
              </a:rPr>
              <a:t>(3)整数型变量赋值（integer） </a:t>
            </a:r>
            <a:endParaRPr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    </a:t>
            </a:r>
            <a:r>
              <a:rPr sz="1800">
                <a:solidFill>
                  <a:schemeClr val="tx1"/>
                </a:solidFill>
              </a:rPr>
              <a:t>n &lt;- 100L ;print(class(n)) </a:t>
            </a:r>
            <a:endParaRPr sz="1800">
              <a:solidFill>
                <a:schemeClr val="tx1"/>
              </a:solidFill>
            </a:endParaRPr>
          </a:p>
          <a:p>
            <a:r>
              <a:rPr sz="1800">
                <a:solidFill>
                  <a:schemeClr val="tx1"/>
                </a:solidFill>
              </a:rPr>
              <a:t>(4)复数型变量赋值（complex） </a:t>
            </a:r>
            <a:endParaRPr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    </a:t>
            </a:r>
            <a:r>
              <a:rPr sz="1800">
                <a:solidFill>
                  <a:schemeClr val="tx1"/>
                </a:solidFill>
              </a:rPr>
              <a:t>n &lt;- 3+2i ;print(j) ;print(class(n)) </a:t>
            </a:r>
            <a:endParaRPr sz="1800">
              <a:solidFill>
                <a:schemeClr val="tx1"/>
              </a:solidFill>
            </a:endParaRPr>
          </a:p>
          <a:p>
            <a:r>
              <a:rPr sz="1800">
                <a:solidFill>
                  <a:schemeClr val="tx1"/>
                </a:solidFill>
              </a:rPr>
              <a:t>(5)字符型变量赋值 （character）</a:t>
            </a:r>
            <a:endParaRPr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    </a:t>
            </a:r>
            <a:r>
              <a:rPr sz="1800">
                <a:solidFill>
                  <a:schemeClr val="tx1"/>
                </a:solidFill>
              </a:rPr>
              <a:t>n &lt;- 'hhh' ;print(class(n))</a:t>
            </a:r>
            <a:r>
              <a:rPr lang="en-US" sz="1800">
                <a:solidFill>
                  <a:schemeClr val="tx1"/>
                </a:solidFill>
              </a:rPr>
              <a:t>      #”123”</a:t>
            </a:r>
            <a:endParaRPr lang="en-US" sz="1800">
              <a:solidFill>
                <a:schemeClr val="tx1"/>
              </a:solidFill>
            </a:endParaRPr>
          </a:p>
          <a:p>
            <a:endParaRPr lang="en-US" altLang="zh-CN" sz="1800" dirty="0" smtClean="0">
              <a:solidFill>
                <a:schemeClr val="tx1"/>
              </a:solidFill>
            </a:endParaRPr>
          </a:p>
          <a:p>
            <a:endParaRPr lang="en-US" altLang="zh-CN" sz="1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4020332" y="1169836"/>
              <a:ext cx="1103344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第一章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绪论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  <a:solidFill>
            <a:srgbClr val="E6E6E6"/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14503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1.1 R语言特点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410" cy="450850"/>
            <a:chOff x="1807265" y="2935089"/>
            <a:chExt cx="5693410" cy="450850"/>
          </a:xfrm>
          <a:solidFill>
            <a:srgbClr val="E6E6E6"/>
          </a:solidFill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14503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1.2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R语言语法</a:t>
              </a:r>
              <a:endParaRPr lang="en-US" altLang="zh-CN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600026"/>
            <a:ext cx="5693410" cy="450850"/>
            <a:chOff x="1807265" y="3400693"/>
            <a:chExt cx="5693410" cy="450850"/>
          </a:xfrm>
          <a:solidFill>
            <a:srgbClr val="3D89BC"/>
          </a:solidFill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410" cy="450850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581150" cy="4140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bg1"/>
                  </a:solidFill>
                </a:rPr>
                <a:t>1.3</a:t>
              </a:r>
              <a:r>
                <a:rPr lang="zh-CN" altLang="en-US" sz="2100" spc="225" dirty="0">
                  <a:solidFill>
                    <a:schemeClr val="bg1"/>
                  </a:solidFill>
                </a:rPr>
                <a:t> </a:t>
              </a:r>
              <a:r>
                <a:rPr lang="zh-CN" sz="2100" spc="225" dirty="0">
                  <a:solidFill>
                    <a:schemeClr val="bg1"/>
                  </a:solidFill>
                </a:rPr>
                <a:t>运算符</a:t>
              </a:r>
              <a:endParaRPr lang="zh-CN" sz="2100" spc="225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1.3 </a:t>
            </a:r>
            <a:r>
              <a:rPr lang="zh-CN" sz="2100" b="1" spc="225" dirty="0" smtClean="0">
                <a:solidFill>
                  <a:prstClr val="white"/>
                </a:solidFill>
              </a:rPr>
              <a:t>运算符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算数运算符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284605" y="1680210"/>
          <a:ext cx="6574790" cy="3497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3590"/>
                <a:gridCol w="2610485"/>
                <a:gridCol w="3180715"/>
              </a:tblGrid>
              <a:tr h="3587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运算符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描述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示例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</a:tr>
              <a:tr h="448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两个向量相加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print(v+t)它产生以下结果：[1] 10.0 8.5 10.0思考：print(v+1)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8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从第一个向量减去第二个向量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print(v-t)它产生以下结果：[1] -6.0 2.5 2.0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8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两个</a:t>
                      </a:r>
                      <a:r>
                        <a:rPr lang="zh-CN" alt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向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量相乘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print(v*t)它产生以下结果：[1] 16.0 16.5 24.0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89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将第一个向量与第二向量相除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print(v/t)它产生以下结果：[1] 0.250000 1.833333 1.500000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8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%%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得到第一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向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量与第二个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向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量余数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print(v%%t)它产生以下结果：[1] 2.0 2.5 2.0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8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%/%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得到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第一个向量与第二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向量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相除的</a:t>
                      </a: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商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print(v%/%t)它产生以下结果：[1] 0 1 1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48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^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print(v^t)它产生以下结果：[1] 256.000 166.375 1296.000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1.3 </a:t>
            </a:r>
            <a:r>
              <a:rPr lang="zh-CN" sz="2100" b="1" spc="225" dirty="0" smtClean="0">
                <a:solidFill>
                  <a:prstClr val="white"/>
                </a:solidFill>
              </a:rPr>
              <a:t>运算符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关系运算符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285875" y="1751171"/>
          <a:ext cx="6884035" cy="3355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2645"/>
                <a:gridCol w="2827020"/>
                <a:gridCol w="3214370"/>
              </a:tblGrid>
              <a:tr h="3117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运算符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描述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示例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</a:tr>
              <a:tr h="5257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检查是否第一向量的每个元素大于第二向量的相应元素。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print(v&gt;t)它产生以下结果：</a:t>
                      </a:r>
                      <a:endParaRPr 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FALSE TRUE FALSE FALSE</a:t>
                      </a:r>
                      <a:endParaRPr 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思考：print(v&gt;2)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84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检查是否第一向量的每个元素小于第二向量的相应元素。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 &lt; t)它产生以下结果：</a:t>
                      </a:r>
                      <a:endParaRPr 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TRUE FALSE TRUE FALSE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91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==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检查是否第一向量的每个元素等于第二向量的相应元素。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print(v==t)它产生以下结果：</a:t>
                      </a:r>
                      <a:endParaRPr 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FALSE FALSE FALSE TRUE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826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&lt;=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检查是否第一向量的每个元素是小于或等于第二向量的相应的元素。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print(v&lt;=t)它产生以下结果：</a:t>
                      </a:r>
                      <a:endParaRPr 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TRUE FALSE TRUE TRUE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91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&gt;=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检查是否第一向量的每个元素是大于或等于第二向量的相应元素。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print(v&gt;=t)它产生以下结果：</a:t>
                      </a:r>
                      <a:endParaRPr 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FALSE TRUE FALSE TRUE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584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!=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检查是否第一向量的每个元素不等于第二向量的相应元素。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print(v!=t)它产生以下结果：</a:t>
                      </a:r>
                      <a:endParaRPr 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 TRUE TRUE TRUE FALSE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1.3 </a:t>
            </a:r>
            <a:r>
              <a:rPr lang="zh-CN" sz="2100" b="1" spc="225" dirty="0" smtClean="0">
                <a:solidFill>
                  <a:prstClr val="white"/>
                </a:solidFill>
              </a:rPr>
              <a:t>运算符</a:t>
            </a:r>
            <a:endParaRPr lang="zh-CN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逻辑运算符</a:t>
            </a:r>
            <a:r>
              <a:rPr lang="en-US" altLang="zh-CN" sz="2000" dirty="0" smtClean="0">
                <a:sym typeface="+mn-ea"/>
              </a:rPr>
              <a:t> </a:t>
            </a:r>
            <a:endParaRPr lang="en-US" altLang="zh-CN" sz="2000" dirty="0" smtClean="0"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1185228" y="1921986"/>
          <a:ext cx="7112000" cy="33051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4885"/>
                <a:gridCol w="4445"/>
                <a:gridCol w="3023870"/>
                <a:gridCol w="3098800"/>
              </a:tblGrid>
              <a:tr h="2825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运算符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描述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示例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AFA"/>
                    </a:solidFill>
                  </a:tcPr>
                </a:tc>
              </a:tr>
              <a:tr h="6851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所谓的元素逻辑AND运算符。它结合与第二向量的相应元素的第一向量的每个元素，如果这两个元素都为TRUE则给出一个TRUE。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&lt;- c(3,1,TRUE,2+3i)t &lt;- c(4,1,FALSE,2+3i)print(v&amp;t)它产生以下结果：[1] TRUE TRUE FALSE TRUE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851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所谓的元素逻辑OR运算符。它结合与第二向量的相应元素的第一向量的每个元素，如果这两个元素都为FALSE则给出一个FALSE。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&lt;- c(3,0,TRUE,2+2i)t &lt;- c(4,0,FALSE,2+3i)print(v|t)它产生以下结果：[1] TRUE FALSE TRUE TRUE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05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所谓的元素逻辑非运算符。向量的每个元素FALSE.TRUE互换。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&lt;- c(3,0,TRUE,2+2i)print(!v)它产生以下结果：[1] FALSE TRUE FALSE FALSE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0545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&amp;&amp;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所谓的逻辑与运算符。取两个向量的第一元素，仅当两个都为TRUE结果取TRUE。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&lt;- c(3,0,TRUE,2+2i)t &lt;- c(1,3,TRUE,2+3i)print(v&amp;&amp;t)它产生以下结果：[1] TRUE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1180"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||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所谓的逻辑或运算符。取两个向量的第一元素，仅当两个都为TRUE结果为TRUE。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&lt;- c(0,0,TRUE,2+2i)t &lt;- c(0,3,TRUE,2+3i)print(v||t)它产生以下结果：[1] FALSE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012" marR="100012" marT="57150" marB="57150" vert="horz" anchor="ctr" anchorCtr="0">
                    <a:lnL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49095" y="921385"/>
            <a:ext cx="6350000" cy="477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9255" y="862965"/>
            <a:ext cx="71659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、计算</a:t>
            </a:r>
            <a:r>
              <a:rPr lang="en-US" altLang="zh-CN"/>
              <a:t>1+2+3+……+100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   sum(1:100)</a:t>
            </a:r>
            <a:endParaRPr lang="en-US" altLang="zh-CN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、输入（</a:t>
            </a:r>
            <a:r>
              <a:rPr lang="en-US" altLang="zh-CN"/>
              <a:t>1</a:t>
            </a:r>
            <a:r>
              <a:rPr lang="zh-CN" altLang="en-US"/>
              <a:t>，</a:t>
            </a:r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en-US" altLang="zh-CN"/>
              <a:t>3</a:t>
            </a:r>
            <a:r>
              <a:rPr lang="zh-CN" altLang="en-US"/>
              <a:t>，</a:t>
            </a:r>
            <a:r>
              <a:rPr lang="en-US" altLang="zh-CN"/>
              <a:t>4</a:t>
            </a:r>
            <a:r>
              <a:rPr lang="zh-CN" altLang="en-US"/>
              <a:t>），输出（</a:t>
            </a:r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en-US" altLang="zh-CN"/>
              <a:t>3</a:t>
            </a:r>
            <a:r>
              <a:rPr lang="zh-CN" altLang="en-US"/>
              <a:t>，</a:t>
            </a:r>
            <a:r>
              <a:rPr lang="en-US" altLang="zh-CN"/>
              <a:t>4</a:t>
            </a:r>
            <a:r>
              <a:rPr lang="zh-CN" altLang="en-US"/>
              <a:t>，</a:t>
            </a:r>
            <a:r>
              <a:rPr lang="en-US" altLang="zh-CN"/>
              <a:t>5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）</a:t>
            </a:r>
            <a:r>
              <a:rPr lang="en-US" altLang="zh-CN">
                <a:sym typeface="+mn-ea"/>
              </a:rPr>
              <a:t>+1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、判断</a:t>
            </a:r>
            <a:r>
              <a:rPr lang="en-US" altLang="zh-CN"/>
              <a:t>2023</a:t>
            </a:r>
            <a:r>
              <a:rPr lang="zh-CN" altLang="en-US"/>
              <a:t>是否</a:t>
            </a:r>
            <a:r>
              <a:rPr lang="zh-CN" altLang="en-US"/>
              <a:t>为素数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      library(pracma)</a:t>
            </a:r>
            <a:endParaRPr lang="en-US" altLang="zh-CN"/>
          </a:p>
          <a:p>
            <a:r>
              <a:rPr lang="en-US" altLang="zh-CN"/>
              <a:t>      isprime(2023)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4</a:t>
            </a:r>
            <a:r>
              <a:rPr lang="zh-CN" altLang="en-US"/>
              <a:t>、随机产生</a:t>
            </a:r>
            <a:r>
              <a:rPr lang="en-US" altLang="zh-CN"/>
              <a:t>100</a:t>
            </a:r>
            <a:r>
              <a:rPr lang="zh-CN" altLang="en-US"/>
              <a:t>以内</a:t>
            </a:r>
            <a:r>
              <a:rPr lang="en-US" altLang="zh-CN"/>
              <a:t>5</a:t>
            </a:r>
            <a:r>
              <a:rPr lang="zh-CN" altLang="en-US"/>
              <a:t>个整数，并绘制</a:t>
            </a:r>
            <a:r>
              <a:rPr lang="zh-CN" altLang="en-US"/>
              <a:t>柱状图</a:t>
            </a:r>
            <a:endParaRPr lang="zh-CN" altLang="en-US"/>
          </a:p>
          <a:p>
            <a:r>
              <a:rPr lang="en-US" altLang="zh-CN"/>
              <a:t>     </a:t>
            </a:r>
            <a:r>
              <a:rPr lang="zh-CN" altLang="en-US"/>
              <a:t>x&lt;-sample(100,5)</a:t>
            </a:r>
            <a:endParaRPr lang="zh-CN" altLang="en-US"/>
          </a:p>
          <a:p>
            <a:r>
              <a:rPr lang="en-US" altLang="zh-CN"/>
              <a:t>     </a:t>
            </a:r>
            <a:r>
              <a:rPr lang="zh-CN" altLang="en-US"/>
              <a:t>barplot(x)</a:t>
            </a:r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4020332" y="1169836"/>
              <a:ext cx="1103344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FFC000"/>
                  </a:solidFill>
                </a:rPr>
                <a:t>第一章</a:t>
              </a:r>
              <a:r>
                <a:rPr lang="zh-CN" altLang="en-US" sz="2800" dirty="0">
                  <a:solidFill>
                    <a:srgbClr val="FFC000"/>
                  </a:solidFill>
                </a:rPr>
                <a:t>　绪论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160016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04978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prstClr val="white"/>
                  </a:solidFill>
                </a:rPr>
                <a:t>1.1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 </a:t>
              </a:r>
              <a:r>
                <a:rPr lang="en-US" altLang="zh-CN" sz="2100" spc="225" dirty="0">
                  <a:solidFill>
                    <a:prstClr val="white"/>
                  </a:solidFill>
                </a:rPr>
                <a:t>R</a:t>
              </a:r>
              <a:r>
                <a:rPr lang="zh-CN" altLang="en-US" sz="2100" spc="225" dirty="0">
                  <a:solidFill>
                    <a:prstClr val="white"/>
                  </a:solidFill>
                </a:rPr>
                <a:t>语言特点</a:t>
              </a:r>
              <a:endParaRPr lang="zh-CN" altLang="en-US" sz="2100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80021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04978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1.2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R语言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语法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600026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1581150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1.3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运算符</a:t>
              </a:r>
              <a:endParaRPr lang="zh-CN" sz="2100" spc="225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-6985" y="6111240"/>
            <a:ext cx="9144000" cy="5581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大数据应用人才培养系列教材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语言特点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R语言特点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pic>
        <p:nvPicPr>
          <p:cNvPr id="16386" name="图片 22"/>
          <p:cNvPicPr>
            <a:picLocks noChangeAspect="1"/>
          </p:cNvPicPr>
          <p:nvPr/>
        </p:nvPicPr>
        <p:blipFill>
          <a:blip r:embed="rId1"/>
          <a:srcRect t="8089" r="20140"/>
          <a:stretch>
            <a:fillRect/>
          </a:stretch>
        </p:blipFill>
        <p:spPr>
          <a:xfrm>
            <a:off x="3290888" y="1999615"/>
            <a:ext cx="2343150" cy="15061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Rectangle 5"/>
          <p:cNvSpPr/>
          <p:nvPr/>
        </p:nvSpPr>
        <p:spPr>
          <a:xfrm>
            <a:off x="889397" y="2010331"/>
            <a:ext cx="2359819" cy="1495425"/>
          </a:xfrm>
          <a:prstGeom prst="rect">
            <a:avLst/>
          </a:prstGeom>
          <a:solidFill>
            <a:srgbClr val="767171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id-ID" altLang="en-US" sz="4050" dirty="0">
              <a:solidFill>
                <a:srgbClr val="FFFFFF"/>
              </a:solidFill>
            </a:endParaRPr>
          </a:p>
        </p:txBody>
      </p:sp>
      <p:sp>
        <p:nvSpPr>
          <p:cNvPr id="16389" name="Rectangle 6"/>
          <p:cNvSpPr/>
          <p:nvPr/>
        </p:nvSpPr>
        <p:spPr>
          <a:xfrm>
            <a:off x="5662613" y="2010331"/>
            <a:ext cx="2359819" cy="1495425"/>
          </a:xfrm>
          <a:prstGeom prst="rect">
            <a:avLst/>
          </a:prstGeom>
          <a:solidFill>
            <a:srgbClr val="DE4477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id-ID" altLang="en-US" sz="1350" dirty="0">
              <a:solidFill>
                <a:srgbClr val="FFFFFF"/>
              </a:solidFill>
            </a:endParaRPr>
          </a:p>
        </p:txBody>
      </p:sp>
      <p:sp>
        <p:nvSpPr>
          <p:cNvPr id="16390" name="Oval 22"/>
          <p:cNvSpPr/>
          <p:nvPr/>
        </p:nvSpPr>
        <p:spPr>
          <a:xfrm>
            <a:off x="889397" y="3754596"/>
            <a:ext cx="439340" cy="439341"/>
          </a:xfrm>
          <a:prstGeom prst="ellipse">
            <a:avLst/>
          </a:prstGeom>
          <a:solidFill>
            <a:srgbClr val="DE4477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AU" altLang="en-US" sz="1200" dirty="0">
              <a:solidFill>
                <a:srgbClr val="FFFFFF"/>
              </a:solidFill>
              <a:latin typeface="FontAwesome"/>
            </a:endParaRPr>
          </a:p>
        </p:txBody>
      </p:sp>
      <p:sp>
        <p:nvSpPr>
          <p:cNvPr id="16391" name="Oval 33"/>
          <p:cNvSpPr/>
          <p:nvPr/>
        </p:nvSpPr>
        <p:spPr>
          <a:xfrm>
            <a:off x="3276600" y="3754596"/>
            <a:ext cx="439341" cy="439341"/>
          </a:xfrm>
          <a:prstGeom prst="ellipse">
            <a:avLst/>
          </a:prstGeom>
          <a:solidFill>
            <a:srgbClr val="513087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200" dirty="0">
              <a:solidFill>
                <a:srgbClr val="FFFFFF"/>
              </a:solidFill>
            </a:endParaRPr>
          </a:p>
        </p:txBody>
      </p:sp>
      <p:sp>
        <p:nvSpPr>
          <p:cNvPr id="16392" name="Oval 36"/>
          <p:cNvSpPr/>
          <p:nvPr/>
        </p:nvSpPr>
        <p:spPr>
          <a:xfrm>
            <a:off x="5664994" y="3754596"/>
            <a:ext cx="439341" cy="439341"/>
          </a:xfrm>
          <a:prstGeom prst="ellipse">
            <a:avLst/>
          </a:prstGeom>
          <a:solidFill>
            <a:srgbClr val="767171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200" dirty="0">
              <a:solidFill>
                <a:srgbClr val="FFFFFF"/>
              </a:solidFill>
              <a:latin typeface="FontAwesome"/>
            </a:endParaRPr>
          </a:p>
        </p:txBody>
      </p:sp>
      <p:sp>
        <p:nvSpPr>
          <p:cNvPr id="16393" name="TextBox 15"/>
          <p:cNvSpPr txBox="1"/>
          <p:nvPr/>
        </p:nvSpPr>
        <p:spPr>
          <a:xfrm>
            <a:off x="894160" y="3835559"/>
            <a:ext cx="429815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01</a:t>
            </a:r>
            <a:endParaRPr lang="zh-CN" altLang="en-US" sz="13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16394" name="TextBox 15"/>
          <p:cNvSpPr txBox="1"/>
          <p:nvPr/>
        </p:nvSpPr>
        <p:spPr>
          <a:xfrm>
            <a:off x="3282553" y="3835559"/>
            <a:ext cx="428625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02</a:t>
            </a:r>
            <a:endParaRPr lang="zh-CN" altLang="en-US" sz="13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16395" name="TextBox 15"/>
          <p:cNvSpPr txBox="1"/>
          <p:nvPr/>
        </p:nvSpPr>
        <p:spPr>
          <a:xfrm>
            <a:off x="5670947" y="3835559"/>
            <a:ext cx="428625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03</a:t>
            </a:r>
            <a:endParaRPr lang="zh-CN" altLang="en-US" sz="13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16400" name="矩形 16"/>
          <p:cNvSpPr/>
          <p:nvPr/>
        </p:nvSpPr>
        <p:spPr>
          <a:xfrm>
            <a:off x="1247775" y="4230846"/>
            <a:ext cx="1654969" cy="1657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20000"/>
              </a:lnSpc>
              <a:spcBef>
                <a:spcPct val="20000"/>
              </a:spcBef>
              <a:buNone/>
            </a:pPr>
            <a:r>
              <a:rPr lang="zh-CN" altLang="en-US" sz="90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支持交互式绘图和地图</a:t>
            </a:r>
            <a:endParaRPr lang="zh-CN" altLang="en-US" sz="900" dirty="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1" name="TextBox 13"/>
          <p:cNvSpPr txBox="1"/>
          <p:nvPr/>
        </p:nvSpPr>
        <p:spPr>
          <a:xfrm>
            <a:off x="1448991" y="3868896"/>
            <a:ext cx="1753790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作图简单美观</a:t>
            </a:r>
            <a:endParaRPr lang="zh-CN" altLang="en-US" sz="12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2" name="矩形 18"/>
          <p:cNvSpPr/>
          <p:nvPr/>
        </p:nvSpPr>
        <p:spPr>
          <a:xfrm>
            <a:off x="3820716" y="4230846"/>
            <a:ext cx="1654969" cy="1657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20000"/>
              </a:lnSpc>
              <a:spcBef>
                <a:spcPct val="20000"/>
              </a:spcBef>
              <a:buNone/>
            </a:pPr>
            <a:r>
              <a:rPr lang="zh-CN" altLang="en-US" sz="90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支持多种语言</a:t>
            </a:r>
            <a:endParaRPr lang="zh-CN" altLang="en-US" sz="900" dirty="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3" name="TextBox 13"/>
          <p:cNvSpPr txBox="1"/>
          <p:nvPr/>
        </p:nvSpPr>
        <p:spPr>
          <a:xfrm>
            <a:off x="3824288" y="3881993"/>
            <a:ext cx="1753791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无缝对接多种语言</a:t>
            </a:r>
            <a:endParaRPr lang="zh-CN" altLang="en-US" sz="12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4" name="矩形 20"/>
          <p:cNvSpPr/>
          <p:nvPr/>
        </p:nvSpPr>
        <p:spPr>
          <a:xfrm>
            <a:off x="6209110" y="4230846"/>
            <a:ext cx="1654969" cy="1657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20000"/>
              </a:lnSpc>
              <a:spcBef>
                <a:spcPct val="20000"/>
              </a:spcBef>
              <a:buNone/>
            </a:pPr>
            <a:r>
              <a:rPr lang="zh-CN" altLang="en-US" sz="90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丰富的</a:t>
            </a:r>
            <a:r>
              <a:rPr lang="en-US" altLang="zh-CN" sz="90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R</a:t>
            </a:r>
            <a:r>
              <a:rPr lang="zh-CN" altLang="en-US" sz="90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包</a:t>
            </a:r>
            <a:endParaRPr lang="zh-CN" altLang="en-US" sz="900" dirty="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405" name="TextBox 13"/>
          <p:cNvSpPr txBox="1"/>
          <p:nvPr/>
        </p:nvSpPr>
        <p:spPr>
          <a:xfrm>
            <a:off x="6239114" y="3868420"/>
            <a:ext cx="1752600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强大的社区</a:t>
            </a:r>
            <a:endParaRPr lang="zh-CN" altLang="en-US" sz="12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Picture 2">
            <a:hlinkClick r:id="rId2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66" y="2012474"/>
            <a:ext cx="1475423" cy="148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2010569"/>
            <a:ext cx="234124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471" y="2012474"/>
            <a:ext cx="2472214" cy="148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语言特点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R语言特点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pic>
        <p:nvPicPr>
          <p:cNvPr id="3" name="图片 22"/>
          <p:cNvPicPr>
            <a:picLocks noChangeAspect="1"/>
          </p:cNvPicPr>
          <p:nvPr/>
        </p:nvPicPr>
        <p:blipFill>
          <a:blip r:embed="rId1"/>
          <a:srcRect t="8089" r="20140"/>
          <a:stretch>
            <a:fillRect/>
          </a:stretch>
        </p:blipFill>
        <p:spPr>
          <a:xfrm>
            <a:off x="3414713" y="2228850"/>
            <a:ext cx="2343150" cy="15061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5"/>
          <p:cNvSpPr/>
          <p:nvPr/>
        </p:nvSpPr>
        <p:spPr>
          <a:xfrm>
            <a:off x="1013222" y="2239566"/>
            <a:ext cx="2359819" cy="1495425"/>
          </a:xfrm>
          <a:prstGeom prst="rect">
            <a:avLst/>
          </a:prstGeom>
          <a:solidFill>
            <a:srgbClr val="767171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id-ID" altLang="en-US" sz="4050" dirty="0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5786438" y="2239566"/>
            <a:ext cx="2359819" cy="1495425"/>
          </a:xfrm>
          <a:prstGeom prst="rect">
            <a:avLst/>
          </a:prstGeom>
          <a:solidFill>
            <a:srgbClr val="DE4477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id-ID" altLang="en-US" sz="1350" dirty="0">
              <a:solidFill>
                <a:srgbClr val="FFFFFF"/>
              </a:solidFill>
            </a:endParaRPr>
          </a:p>
        </p:txBody>
      </p:sp>
      <p:sp>
        <p:nvSpPr>
          <p:cNvPr id="9" name="Oval 22"/>
          <p:cNvSpPr/>
          <p:nvPr/>
        </p:nvSpPr>
        <p:spPr>
          <a:xfrm>
            <a:off x="1013222" y="3983831"/>
            <a:ext cx="439340" cy="439341"/>
          </a:xfrm>
          <a:prstGeom prst="ellipse">
            <a:avLst/>
          </a:prstGeom>
          <a:solidFill>
            <a:srgbClr val="DE4477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AU" altLang="en-US" sz="1200" dirty="0">
              <a:solidFill>
                <a:srgbClr val="FFFFFF"/>
              </a:solidFill>
              <a:latin typeface="FontAwesome"/>
            </a:endParaRPr>
          </a:p>
        </p:txBody>
      </p:sp>
      <p:sp>
        <p:nvSpPr>
          <p:cNvPr id="10" name="Oval 33"/>
          <p:cNvSpPr/>
          <p:nvPr/>
        </p:nvSpPr>
        <p:spPr>
          <a:xfrm>
            <a:off x="3400425" y="3983831"/>
            <a:ext cx="439341" cy="439341"/>
          </a:xfrm>
          <a:prstGeom prst="ellipse">
            <a:avLst/>
          </a:prstGeom>
          <a:solidFill>
            <a:srgbClr val="513087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200" dirty="0">
              <a:solidFill>
                <a:srgbClr val="FFFFFF"/>
              </a:solidFill>
            </a:endParaRPr>
          </a:p>
        </p:txBody>
      </p:sp>
      <p:sp>
        <p:nvSpPr>
          <p:cNvPr id="11" name="Oval 36"/>
          <p:cNvSpPr/>
          <p:nvPr/>
        </p:nvSpPr>
        <p:spPr>
          <a:xfrm>
            <a:off x="5788819" y="3983831"/>
            <a:ext cx="439341" cy="439341"/>
          </a:xfrm>
          <a:prstGeom prst="ellipse">
            <a:avLst/>
          </a:prstGeom>
          <a:solidFill>
            <a:srgbClr val="767171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1200" dirty="0">
              <a:solidFill>
                <a:srgbClr val="FFFFFF"/>
              </a:solidFill>
              <a:latin typeface="FontAwesome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1017985" y="4064794"/>
            <a:ext cx="429815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04</a:t>
            </a:r>
            <a:endParaRPr lang="zh-CN" altLang="en-US" sz="13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3406378" y="4064794"/>
            <a:ext cx="428625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05</a:t>
            </a:r>
            <a:endParaRPr lang="zh-CN" altLang="en-US" sz="13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5794772" y="4064794"/>
            <a:ext cx="428625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35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03</a:t>
            </a:r>
            <a:endParaRPr lang="zh-CN" altLang="en-US" sz="135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15" name="矩形 16"/>
          <p:cNvSpPr/>
          <p:nvPr/>
        </p:nvSpPr>
        <p:spPr>
          <a:xfrm>
            <a:off x="1371600" y="4460081"/>
            <a:ext cx="1654969" cy="1657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20000"/>
              </a:lnSpc>
              <a:spcBef>
                <a:spcPct val="20000"/>
              </a:spcBef>
              <a:buNone/>
            </a:pPr>
            <a:r>
              <a:rPr lang="zh-CN" altLang="en-US" sz="90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很少使用循环和分支</a:t>
            </a:r>
            <a:endParaRPr lang="zh-CN" altLang="en-US" sz="900" dirty="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1572816" y="4098131"/>
            <a:ext cx="1753790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面向非过程编程</a:t>
            </a:r>
            <a:endParaRPr lang="zh-CN" altLang="en-US" sz="12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18"/>
          <p:cNvSpPr/>
          <p:nvPr/>
        </p:nvSpPr>
        <p:spPr>
          <a:xfrm>
            <a:off x="3944541" y="4460081"/>
            <a:ext cx="1654969" cy="1657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altLang="zh-CN" sz="900" dirty="0">
                <a:solidFill>
                  <a:srgbClr val="44546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(2,3,4)+2</a:t>
            </a:r>
            <a:endParaRPr lang="en-US" altLang="zh-CN" sz="900" dirty="0">
              <a:solidFill>
                <a:srgbClr val="44546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3948113" y="4111228"/>
            <a:ext cx="1753791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向量化运算</a:t>
            </a:r>
            <a:endParaRPr lang="zh-CN" altLang="en-US" sz="12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矩形 20"/>
          <p:cNvSpPr/>
          <p:nvPr/>
        </p:nvSpPr>
        <p:spPr>
          <a:xfrm>
            <a:off x="6362939" y="4460081"/>
            <a:ext cx="1654969" cy="52578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20000"/>
              </a:lnSpc>
              <a:spcBef>
                <a:spcPct val="20000"/>
              </a:spcBef>
              <a:buNone/>
            </a:pPr>
            <a:r>
              <a:rPr lang="zh-CN" sz="900" dirty="0" smtClean="0">
                <a:solidFill>
                  <a:schemeClr val="tx1"/>
                </a:solidFill>
                <a:sym typeface="+mn-ea"/>
              </a:rPr>
              <a:t>使用变量前不需要定义，只需要赋初值。</a:t>
            </a:r>
            <a:endParaRPr lang="zh-CN" sz="900" dirty="0" smtClean="0">
              <a:solidFill>
                <a:schemeClr val="tx1"/>
              </a:solidFill>
            </a:endParaRPr>
          </a:p>
          <a:p>
            <a:pPr marL="0" lvl="0" indent="0" defTabSz="1216025" eaLnBrk="1" hangingPunct="1">
              <a:lnSpc>
                <a:spcPct val="120000"/>
              </a:lnSpc>
              <a:spcBef>
                <a:spcPct val="20000"/>
              </a:spcBef>
              <a:buNone/>
            </a:pPr>
            <a:endParaRPr lang="zh-CN" altLang="en-US" sz="9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6362939" y="4097655"/>
            <a:ext cx="1752600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defTabSz="1216025" eaLnBrk="1" hangingPunct="1"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b="1" dirty="0">
                <a:solidFill>
                  <a:srgbClr val="44546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强动态数据类型</a:t>
            </a:r>
            <a:endParaRPr lang="zh-CN" altLang="en-US" sz="1200" b="1" dirty="0">
              <a:solidFill>
                <a:srgbClr val="445469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018223" y="2241709"/>
            <a:ext cx="2334101" cy="148209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1" name="对象 20"/>
          <p:cNvGraphicFramePr/>
          <p:nvPr/>
        </p:nvGraphicFramePr>
        <p:xfrm>
          <a:off x="3444240" y="2228850"/>
          <a:ext cx="2283619" cy="1494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3" imgW="5816600" imgH="3175000" progId="Paint.Picture">
                  <p:embed/>
                </p:oleObj>
              </mc:Choice>
              <mc:Fallback>
                <p:oleObj name="" r:id="rId3" imgW="5816600" imgH="317500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4240" y="2228850"/>
                        <a:ext cx="2283619" cy="1494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/>
          <p:nvPr/>
        </p:nvGraphicFramePr>
        <p:xfrm>
          <a:off x="5789295" y="2239804"/>
          <a:ext cx="2448878" cy="1484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" name="" r:id="rId5" imgW="5645150" imgH="3175000" progId="Paint.Picture">
                  <p:embed/>
                </p:oleObj>
              </mc:Choice>
              <mc:Fallback>
                <p:oleObj name="" r:id="rId5" imgW="5645150" imgH="31750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9295" y="2239804"/>
                        <a:ext cx="2448878" cy="1484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语言特点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R语言安装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6" name="TextBox 1"/>
          <p:cNvSpPr txBox="1"/>
          <p:nvPr/>
        </p:nvSpPr>
        <p:spPr>
          <a:xfrm>
            <a:off x="986678" y="1646630"/>
            <a:ext cx="642433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dirty="0" smtClean="0">
                <a:solidFill>
                  <a:schemeClr val="tx1"/>
                </a:solidFill>
              </a:rPr>
              <a:t>1</a:t>
            </a:r>
            <a:r>
              <a:rPr lang="zh-CN" altLang="en-US" sz="1800" dirty="0" smtClean="0">
                <a:solidFill>
                  <a:schemeClr val="tx1"/>
                </a:solidFill>
              </a:rPr>
              <a:t>、</a:t>
            </a:r>
            <a:r>
              <a:rPr lang="en-US" altLang="zh-CN" sz="1800" dirty="0" smtClean="0">
                <a:solidFill>
                  <a:schemeClr val="tx1"/>
                </a:solidFill>
              </a:rPr>
              <a:t>R IDE</a:t>
            </a:r>
            <a:r>
              <a:rPr lang="zh-CN" altLang="en-US" sz="1800" dirty="0" smtClean="0">
                <a:solidFill>
                  <a:schemeClr val="tx1"/>
                </a:solidFill>
              </a:rPr>
              <a:t>安装</a:t>
            </a:r>
            <a:endParaRPr lang="en-US" altLang="zh-CN" sz="1800" dirty="0" smtClean="0">
              <a:solidFill>
                <a:schemeClr val="tx1"/>
              </a:solidFill>
            </a:endParaRPr>
          </a:p>
          <a:p>
            <a:r>
              <a:rPr lang="zh-CN" altLang="en-US" sz="1800" dirty="0" smtClean="0">
                <a:solidFill>
                  <a:schemeClr val="tx1"/>
                </a:solidFill>
              </a:rPr>
              <a:t>（</a:t>
            </a:r>
            <a:r>
              <a:rPr lang="en-US" altLang="zh-CN" sz="1800" dirty="0" smtClean="0">
                <a:solidFill>
                  <a:schemeClr val="tx1"/>
                </a:solidFill>
              </a:rPr>
              <a:t>1</a:t>
            </a:r>
            <a:r>
              <a:rPr lang="zh-CN" altLang="en-US" sz="1800" dirty="0" smtClean="0">
                <a:solidFill>
                  <a:schemeClr val="tx1"/>
                </a:solidFill>
              </a:rPr>
              <a:t>）下载</a:t>
            </a:r>
            <a:r>
              <a:rPr lang="en-US" altLang="zh-CN" sz="1800" dirty="0" smtClean="0">
                <a:solidFill>
                  <a:schemeClr val="tx1"/>
                </a:solidFill>
              </a:rPr>
              <a:t>R</a:t>
            </a:r>
            <a:r>
              <a:rPr lang="zh-CN" altLang="en-US" sz="1800" dirty="0" smtClean="0">
                <a:solidFill>
                  <a:schemeClr val="tx1"/>
                </a:solidFill>
              </a:rPr>
              <a:t>语言软件</a:t>
            </a:r>
            <a:endParaRPr lang="en-US" altLang="zh-CN" sz="1800" dirty="0" smtClean="0">
              <a:solidFill>
                <a:schemeClr val="tx1"/>
              </a:solidFill>
            </a:endParaRPr>
          </a:p>
          <a:p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</a:rPr>
              <a:t>        </a:t>
            </a:r>
            <a:r>
              <a:rPr lang="en-US" altLang="zh-CN" sz="1800" dirty="0">
                <a:solidFill>
                  <a:schemeClr val="tx1"/>
                </a:solidFill>
                <a:hlinkClick r:id="rId1"/>
              </a:rPr>
              <a:t>https://cran.r-project.org</a:t>
            </a:r>
            <a:endParaRPr lang="en-US" altLang="zh-CN" sz="1800" dirty="0">
              <a:solidFill>
                <a:schemeClr val="tx1"/>
              </a:solidFill>
              <a:hlinkClick r:id="rId1"/>
            </a:endParaRPr>
          </a:p>
        </p:txBody>
      </p:sp>
      <p:pic>
        <p:nvPicPr>
          <p:cNvPr id="25" name="图片 24" descr="IMG_256"/>
          <p:cNvPicPr/>
          <p:nvPr/>
        </p:nvPicPr>
        <p:blipFill>
          <a:blip r:embed="rId2"/>
          <a:stretch>
            <a:fillRect/>
          </a:stretch>
        </p:blipFill>
        <p:spPr>
          <a:xfrm>
            <a:off x="1515315" y="2546877"/>
            <a:ext cx="3286125" cy="1207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 descr="IMG_256"/>
          <p:cNvPicPr/>
          <p:nvPr/>
        </p:nvPicPr>
        <p:blipFill>
          <a:blip r:embed="rId3"/>
          <a:stretch>
            <a:fillRect/>
          </a:stretch>
        </p:blipFill>
        <p:spPr>
          <a:xfrm>
            <a:off x="1515315" y="3846050"/>
            <a:ext cx="5502369" cy="142681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语言特点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R语言安装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8" name="TextBox 1"/>
          <p:cNvSpPr txBox="1"/>
          <p:nvPr/>
        </p:nvSpPr>
        <p:spPr>
          <a:xfrm>
            <a:off x="1090659" y="1504707"/>
            <a:ext cx="642433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dirty="0" smtClean="0">
                <a:solidFill>
                  <a:schemeClr val="tx1"/>
                </a:solidFill>
              </a:rPr>
              <a:t>1</a:t>
            </a:r>
            <a:r>
              <a:rPr lang="zh-CN" altLang="en-US" sz="1800" dirty="0" smtClean="0">
                <a:solidFill>
                  <a:schemeClr val="tx1"/>
                </a:solidFill>
              </a:rPr>
              <a:t>、</a:t>
            </a:r>
            <a:r>
              <a:rPr lang="en-US" altLang="zh-CN" sz="1800" dirty="0" smtClean="0">
                <a:solidFill>
                  <a:schemeClr val="tx1"/>
                </a:solidFill>
              </a:rPr>
              <a:t>R IDE</a:t>
            </a:r>
            <a:r>
              <a:rPr lang="zh-CN" altLang="en-US" sz="1800" dirty="0" smtClean="0">
                <a:solidFill>
                  <a:schemeClr val="tx1"/>
                </a:solidFill>
              </a:rPr>
              <a:t>安装</a:t>
            </a:r>
            <a:endParaRPr lang="en-US" altLang="zh-CN" sz="1800" dirty="0" smtClean="0">
              <a:solidFill>
                <a:schemeClr val="tx1"/>
              </a:solidFill>
            </a:endParaRPr>
          </a:p>
          <a:p>
            <a:r>
              <a:rPr lang="zh-CN" altLang="en-US" sz="1800" dirty="0" smtClean="0">
                <a:solidFill>
                  <a:schemeClr val="tx1"/>
                </a:solidFill>
              </a:rPr>
              <a:t>（</a:t>
            </a:r>
            <a:r>
              <a:rPr lang="en-US" altLang="zh-CN" sz="1800" dirty="0" smtClean="0">
                <a:solidFill>
                  <a:schemeClr val="tx1"/>
                </a:solidFill>
              </a:rPr>
              <a:t>1</a:t>
            </a:r>
            <a:r>
              <a:rPr lang="zh-CN" altLang="en-US" sz="1800" dirty="0" smtClean="0">
                <a:solidFill>
                  <a:schemeClr val="tx1"/>
                </a:solidFill>
              </a:rPr>
              <a:t>）下载</a:t>
            </a:r>
            <a:r>
              <a:rPr lang="en-US" altLang="zh-CN" sz="1800" dirty="0" smtClean="0">
                <a:solidFill>
                  <a:schemeClr val="tx1"/>
                </a:solidFill>
              </a:rPr>
              <a:t>R</a:t>
            </a:r>
            <a:r>
              <a:rPr lang="zh-CN" altLang="en-US" sz="1800" dirty="0" smtClean="0">
                <a:solidFill>
                  <a:schemeClr val="tx1"/>
                </a:solidFill>
              </a:rPr>
              <a:t>语言软件</a:t>
            </a:r>
            <a:endParaRPr lang="en-US" altLang="zh-CN" sz="1800" dirty="0" smtClean="0">
              <a:solidFill>
                <a:schemeClr val="tx1"/>
              </a:solidFill>
            </a:endParaRPr>
          </a:p>
          <a:p>
            <a:r>
              <a:rPr lang="en-US" altLang="zh-CN" sz="1800" dirty="0">
                <a:solidFill>
                  <a:schemeClr val="tx1"/>
                </a:solidFill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</a:rPr>
              <a:t>      </a:t>
            </a:r>
            <a:endParaRPr lang="en-US" altLang="zh-CN" sz="1800" dirty="0">
              <a:solidFill>
                <a:schemeClr val="tx1"/>
              </a:solidFill>
              <a:hlinkClick r:id="rId1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833903" y="2122501"/>
            <a:ext cx="4667153" cy="10984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1916365" y="3497958"/>
            <a:ext cx="3951923" cy="22675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1.1 R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语言特点</a:t>
            </a:r>
            <a:endParaRPr lang="zh-CN" altLang="en-US" sz="2100" b="1" spc="225" dirty="0" smtClean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0846" y="218809"/>
            <a:ext cx="3006969" cy="30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第一章　绪论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20688" y="960808"/>
            <a:ext cx="7094537" cy="544391"/>
          </a:xfrm>
        </p:spPr>
        <p:txBody>
          <a:bodyPr>
            <a:normAutofit/>
          </a:bodyPr>
          <a:p>
            <a:r>
              <a:rPr lang="zh-CN" sz="2000" dirty="0" smtClean="0">
                <a:sym typeface="+mn-ea"/>
              </a:rPr>
              <a:t>R语言安装</a:t>
            </a:r>
            <a:endParaRPr lang="zh-CN" altLang="en-US" sz="2000" b="1" dirty="0">
              <a:solidFill>
                <a:srgbClr val="767171"/>
              </a:solidFill>
              <a:latin typeface="Arial" panose="020B0604020202020204" pitchFamily="34" charset="0"/>
            </a:endParaRPr>
          </a:p>
          <a:p>
            <a:endParaRPr lang="zh-CN" sz="2000" dirty="0" smtClean="0"/>
          </a:p>
        </p:txBody>
      </p:sp>
      <p:sp>
        <p:nvSpPr>
          <p:cNvPr id="3" name="TextBox 1"/>
          <p:cNvSpPr txBox="1"/>
          <p:nvPr/>
        </p:nvSpPr>
        <p:spPr>
          <a:xfrm>
            <a:off x="879522" y="1614404"/>
            <a:ext cx="64243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dirty="0" smtClean="0">
                <a:solidFill>
                  <a:schemeClr val="tx1"/>
                </a:solidFill>
              </a:rPr>
              <a:t>1</a:t>
            </a:r>
            <a:r>
              <a:rPr lang="zh-CN" altLang="en-US" sz="1800" dirty="0" smtClean="0">
                <a:solidFill>
                  <a:schemeClr val="tx1"/>
                </a:solidFill>
              </a:rPr>
              <a:t>、</a:t>
            </a:r>
            <a:r>
              <a:rPr lang="en-US" altLang="zh-CN" sz="1800" dirty="0" smtClean="0">
                <a:solidFill>
                  <a:schemeClr val="tx1"/>
                </a:solidFill>
              </a:rPr>
              <a:t>R IDE</a:t>
            </a:r>
            <a:r>
              <a:rPr lang="zh-CN" altLang="en-US" sz="1800" dirty="0" smtClean="0">
                <a:solidFill>
                  <a:schemeClr val="tx1"/>
                </a:solidFill>
              </a:rPr>
              <a:t>安装</a:t>
            </a:r>
            <a:endParaRPr lang="en-US" altLang="zh-CN" sz="1800" dirty="0" smtClean="0">
              <a:solidFill>
                <a:schemeClr val="tx1"/>
              </a:solidFill>
            </a:endParaRPr>
          </a:p>
          <a:p>
            <a:r>
              <a:rPr lang="zh-CN" altLang="en-US" sz="1800" dirty="0" smtClean="0">
                <a:solidFill>
                  <a:schemeClr val="tx1"/>
                </a:solidFill>
              </a:rPr>
              <a:t>（</a:t>
            </a:r>
            <a:r>
              <a:rPr lang="en-US" altLang="zh-CN" sz="1800" dirty="0">
                <a:solidFill>
                  <a:schemeClr val="tx1"/>
                </a:solidFill>
              </a:rPr>
              <a:t>2</a:t>
            </a:r>
            <a:r>
              <a:rPr lang="zh-CN" altLang="en-US" sz="1800" dirty="0" smtClean="0">
                <a:solidFill>
                  <a:schemeClr val="tx1"/>
                </a:solidFill>
              </a:rPr>
              <a:t>）安装</a:t>
            </a:r>
            <a:r>
              <a:rPr lang="en-US" altLang="zh-CN" sz="1800" dirty="0" err="1" smtClean="0">
                <a:solidFill>
                  <a:schemeClr val="tx1"/>
                </a:solidFill>
              </a:rPr>
              <a:t>RStudio</a:t>
            </a:r>
            <a:r>
              <a:rPr lang="en-US" altLang="zh-CN" sz="1800" dirty="0" smtClean="0">
                <a:solidFill>
                  <a:schemeClr val="tx1"/>
                </a:solidFill>
              </a:rPr>
              <a:t>         </a:t>
            </a:r>
            <a:endParaRPr lang="en-US" altLang="zh-CN" sz="1800" dirty="0" smtClean="0">
              <a:solidFill>
                <a:schemeClr val="tx1"/>
              </a:solidFill>
            </a:endParaRPr>
          </a:p>
        </p:txBody>
      </p:sp>
      <p:pic>
        <p:nvPicPr>
          <p:cNvPr id="6" name="图片 5" descr="IMG_26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2974" y="2577250"/>
            <a:ext cx="5882291" cy="2945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9.xml><?xml version="1.0" encoding="utf-8"?>
<p:tagLst xmlns:p="http://schemas.openxmlformats.org/presentationml/2006/main">
  <p:tag name="KSO_WM_UNIT_PLACING_PICTURE_USER_VIEWPORT" val="{&quot;height&quot;:7520,&quot;width&quot;:10000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3222.6740157480313,&quot;width&quot;:3207.524409448819}"/>
</p:tagLst>
</file>

<file path=ppt/tags/tag21.xml><?xml version="1.0" encoding="utf-8"?>
<p:tagLst xmlns:p="http://schemas.openxmlformats.org/presentationml/2006/main">
  <p:tag name="KSO_WM_UNIT_PLACING_PICTURE_USER_VIEWPORT" val="{&quot;height&quot;:4637.866141732284,&quot;width&quot;:9263.450393700787}"/>
</p:tagLst>
</file>

<file path=ppt/tags/tag22.xml><?xml version="1.0" encoding="utf-8"?>
<p:tagLst xmlns:p="http://schemas.openxmlformats.org/presentationml/2006/main">
  <p:tag name="KSO_WM_UNIT_TABLE_BEAUTIFY" val="smartTable{a2d96f3a-064b-4248-b38e-3fbb65e41af9}"/>
  <p:tag name="TABLE_ENDDRAG_ORIGIN_RECT" val="690*367"/>
  <p:tag name="TABLE_ENDDRAG_RECT" val="224*152*690*367"/>
</p:tagLst>
</file>

<file path=ppt/tags/tag23.xml><?xml version="1.0" encoding="utf-8"?>
<p:tagLst xmlns:p="http://schemas.openxmlformats.org/presentationml/2006/main">
  <p:tag name="KSO_WM_UNIT_TABLE_BEAUTIFY" val="smartTable{4e5b6ed8-2a19-4547-88ba-53c7aa9a3130}"/>
  <p:tag name="TABLE_ENDDRAG_ORIGIN_RECT" val="607*345"/>
  <p:tag name="TABLE_ENDDRAG_RECT" val="172*170*607*345"/>
</p:tagLst>
</file>

<file path=ppt/tags/tag24.xml><?xml version="1.0" encoding="utf-8"?>
<p:tagLst xmlns:p="http://schemas.openxmlformats.org/presentationml/2006/main">
  <p:tag name="KSO_WM_UNIT_TABLE_BEAUTIFY" val="smartTable{bc1bc23f-da3d-4e52-9681-a2c42469a9bb}"/>
</p:tagLst>
</file>

<file path=ppt/tags/tag25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26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7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28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29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31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32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33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34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3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6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37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38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3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40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41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42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43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44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45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46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47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48.xml><?xml version="1.0" encoding="utf-8"?>
<p:tagLst xmlns:p="http://schemas.openxmlformats.org/presentationml/2006/main">
  <p:tag name="COMMONDATA" val="eyJoZGlkIjoiY2QxMzAyNDc5NWNkNDhiMGY5ZTkzODFjMDgzZDE2ZTUifQ=="/>
  <p:tag name="KSO_WPP_MARK_KEY" val="1f52f1f4-dc53-4103-966a-d2bbfc349538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3495</Words>
  <Application>WPS 演示</Application>
  <PresentationFormat>全屏显示(4:3)</PresentationFormat>
  <Paragraphs>403</Paragraphs>
  <Slides>22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1" baseType="lpstr">
      <vt:lpstr>Arial</vt:lpstr>
      <vt:lpstr>宋体</vt:lpstr>
      <vt:lpstr>Wingdings</vt:lpstr>
      <vt:lpstr>黑体</vt:lpstr>
      <vt:lpstr>微软雅黑</vt:lpstr>
      <vt:lpstr>FontAwesome</vt:lpstr>
      <vt:lpstr>Gill Sans</vt:lpstr>
      <vt:lpstr>Segoe Print</vt:lpstr>
      <vt:lpstr>Arial Unicode MS</vt:lpstr>
      <vt:lpstr>Calibri</vt:lpstr>
      <vt:lpstr>Times New Roman</vt:lpstr>
      <vt:lpstr>Office 主题</vt:lpstr>
      <vt:lpstr>2_Office 主题</vt:lpstr>
      <vt:lpstr>3_Office 主题</vt:lpstr>
      <vt:lpstr>4_Office 主题</vt:lpstr>
      <vt:lpstr>5_Office 主题</vt:lpstr>
      <vt:lpstr>6_Office 主题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程显毅</cp:lastModifiedBy>
  <cp:revision>143</cp:revision>
  <dcterms:created xsi:type="dcterms:W3CDTF">2018-03-01T02:03:00Z</dcterms:created>
  <dcterms:modified xsi:type="dcterms:W3CDTF">2022-11-01T07:50:19Z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169BA31F7BC74E24BD283C6FEA8703A0</vt:lpwstr>
  </property>
</Properties>
</file>