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4" r:id="rId3"/>
    <p:sldMasterId id="2147483658" r:id="rId4"/>
    <p:sldMasterId id="2147483662" r:id="rId5"/>
    <p:sldMasterId id="2147483666" r:id="rId6"/>
    <p:sldMasterId id="2147483671" r:id="rId7"/>
  </p:sldMasterIdLst>
  <p:notesMasterIdLst>
    <p:notesMasterId r:id="rId10"/>
  </p:notesMasterIdLst>
  <p:handoutMasterIdLst>
    <p:handoutMasterId r:id="rId36"/>
  </p:handoutMasterIdLst>
  <p:sldIdLst>
    <p:sldId id="586" r:id="rId8"/>
    <p:sldId id="611" r:id="rId9"/>
    <p:sldId id="314" r:id="rId11"/>
    <p:sldId id="588" r:id="rId12"/>
    <p:sldId id="589" r:id="rId13"/>
    <p:sldId id="597" r:id="rId14"/>
    <p:sldId id="593" r:id="rId15"/>
    <p:sldId id="594" r:id="rId16"/>
    <p:sldId id="595" r:id="rId17"/>
    <p:sldId id="596" r:id="rId18"/>
    <p:sldId id="598" r:id="rId19"/>
    <p:sldId id="599" r:id="rId20"/>
    <p:sldId id="600" r:id="rId21"/>
    <p:sldId id="601" r:id="rId22"/>
    <p:sldId id="612" r:id="rId23"/>
    <p:sldId id="613" r:id="rId24"/>
    <p:sldId id="614" r:id="rId25"/>
    <p:sldId id="615" r:id="rId26"/>
    <p:sldId id="616" r:id="rId27"/>
    <p:sldId id="617" r:id="rId28"/>
    <p:sldId id="618" r:id="rId29"/>
    <p:sldId id="619" r:id="rId30"/>
    <p:sldId id="620" r:id="rId31"/>
    <p:sldId id="621" r:id="rId32"/>
    <p:sldId id="535" r:id="rId33"/>
    <p:sldId id="537" r:id="rId34"/>
    <p:sldId id="420" r:id="rId35"/>
  </p:sldIdLst>
  <p:sldSz cx="9144000" cy="6858000" type="screen4x3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1"/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555"/>
    <a:srgbClr val="E6E6E6"/>
    <a:srgbClr val="3D89BC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>
        <p:scale>
          <a:sx n="70" d="100"/>
          <a:sy n="70" d="100"/>
        </p:scale>
        <p:origin x="-1308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1" Type="http://schemas.openxmlformats.org/officeDocument/2006/relationships/tags" Target="tags/tag43.xml"/><Relationship Id="rId40" Type="http://schemas.openxmlformats.org/officeDocument/2006/relationships/commentAuthors" Target="commentAuthors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wmf"/><Relationship Id="rId1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10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8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23.png"/><Relationship Id="rId27" Type="http://schemas.openxmlformats.org/officeDocument/2006/relationships/image" Target="../media/image22.png"/><Relationship Id="rId26" Type="http://schemas.openxmlformats.org/officeDocument/2006/relationships/image" Target="../media/image21.jpeg"/><Relationship Id="rId25" Type="http://schemas.openxmlformats.org/officeDocument/2006/relationships/image" Target="../media/image20.jpeg"/><Relationship Id="rId24" Type="http://schemas.openxmlformats.org/officeDocument/2006/relationships/image" Target="../media/image19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18.png"/><Relationship Id="rId21" Type="http://schemas.openxmlformats.org/officeDocument/2006/relationships/image" Target="../media/image17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16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15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14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13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12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../media/image27.png"/><Relationship Id="rId7" Type="http://schemas.openxmlformats.org/officeDocument/2006/relationships/tags" Target="../tags/tag23.xml"/><Relationship Id="rId6" Type="http://schemas.openxmlformats.org/officeDocument/2006/relationships/image" Target="../media/image26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54.png"/><Relationship Id="rId53" Type="http://schemas.openxmlformats.org/officeDocument/2006/relationships/tags" Target="../tags/tag42.xml"/><Relationship Id="rId52" Type="http://schemas.openxmlformats.org/officeDocument/2006/relationships/image" Target="../media/image53.png"/><Relationship Id="rId51" Type="http://schemas.openxmlformats.org/officeDocument/2006/relationships/image" Target="../media/image52.png"/><Relationship Id="rId50" Type="http://schemas.openxmlformats.org/officeDocument/2006/relationships/tags" Target="../tags/tag41.xml"/><Relationship Id="rId5" Type="http://schemas.openxmlformats.org/officeDocument/2006/relationships/tags" Target="../tags/tag22.xml"/><Relationship Id="rId49" Type="http://schemas.openxmlformats.org/officeDocument/2006/relationships/image" Target="../media/image51.png"/><Relationship Id="rId48" Type="http://schemas.openxmlformats.org/officeDocument/2006/relationships/image" Target="../media/image50.png"/><Relationship Id="rId47" Type="http://schemas.openxmlformats.org/officeDocument/2006/relationships/image" Target="../media/image49.png"/><Relationship Id="rId46" Type="http://schemas.openxmlformats.org/officeDocument/2006/relationships/image" Target="../media/image48.png"/><Relationship Id="rId45" Type="http://schemas.openxmlformats.org/officeDocument/2006/relationships/image" Target="../media/image47.png"/><Relationship Id="rId44" Type="http://schemas.openxmlformats.org/officeDocument/2006/relationships/image" Target="../media/image46.png"/><Relationship Id="rId43" Type="http://schemas.openxmlformats.org/officeDocument/2006/relationships/image" Target="../media/image45.png"/><Relationship Id="rId42" Type="http://schemas.openxmlformats.org/officeDocument/2006/relationships/image" Target="../media/image44.png"/><Relationship Id="rId41" Type="http://schemas.openxmlformats.org/officeDocument/2006/relationships/tags" Target="../tags/tag40.xml"/><Relationship Id="rId40" Type="http://schemas.openxmlformats.org/officeDocument/2006/relationships/image" Target="../media/image43.png"/><Relationship Id="rId4" Type="http://schemas.openxmlformats.org/officeDocument/2006/relationships/image" Target="../media/image25.png"/><Relationship Id="rId39" Type="http://schemas.openxmlformats.org/officeDocument/2006/relationships/tags" Target="../tags/tag39.xml"/><Relationship Id="rId38" Type="http://schemas.openxmlformats.org/officeDocument/2006/relationships/image" Target="../media/image42.png"/><Relationship Id="rId37" Type="http://schemas.openxmlformats.org/officeDocument/2006/relationships/tags" Target="../tags/tag38.xml"/><Relationship Id="rId36" Type="http://schemas.openxmlformats.org/officeDocument/2006/relationships/image" Target="../media/image41.png"/><Relationship Id="rId35" Type="http://schemas.openxmlformats.org/officeDocument/2006/relationships/tags" Target="../tags/tag37.xml"/><Relationship Id="rId34" Type="http://schemas.openxmlformats.org/officeDocument/2006/relationships/image" Target="../media/image40.png"/><Relationship Id="rId33" Type="http://schemas.openxmlformats.org/officeDocument/2006/relationships/tags" Target="../tags/tag36.xml"/><Relationship Id="rId32" Type="http://schemas.openxmlformats.org/officeDocument/2006/relationships/image" Target="../media/image39.png"/><Relationship Id="rId31" Type="http://schemas.openxmlformats.org/officeDocument/2006/relationships/tags" Target="../tags/tag35.xml"/><Relationship Id="rId30" Type="http://schemas.openxmlformats.org/officeDocument/2006/relationships/image" Target="../media/image38.png"/><Relationship Id="rId3" Type="http://schemas.openxmlformats.org/officeDocument/2006/relationships/tags" Target="../tags/tag21.xml"/><Relationship Id="rId29" Type="http://schemas.openxmlformats.org/officeDocument/2006/relationships/tags" Target="../tags/tag34.xml"/><Relationship Id="rId28" Type="http://schemas.openxmlformats.org/officeDocument/2006/relationships/image" Target="../media/image37.png"/><Relationship Id="rId27" Type="http://schemas.openxmlformats.org/officeDocument/2006/relationships/tags" Target="../tags/tag33.xml"/><Relationship Id="rId26" Type="http://schemas.openxmlformats.org/officeDocument/2006/relationships/image" Target="../media/image36.png"/><Relationship Id="rId25" Type="http://schemas.openxmlformats.org/officeDocument/2006/relationships/tags" Target="../tags/tag32.xml"/><Relationship Id="rId24" Type="http://schemas.openxmlformats.org/officeDocument/2006/relationships/image" Target="../media/image35.png"/><Relationship Id="rId23" Type="http://schemas.openxmlformats.org/officeDocument/2006/relationships/tags" Target="../tags/tag31.xml"/><Relationship Id="rId22" Type="http://schemas.openxmlformats.org/officeDocument/2006/relationships/image" Target="../media/image34.png"/><Relationship Id="rId21" Type="http://schemas.openxmlformats.org/officeDocument/2006/relationships/tags" Target="../tags/tag30.xml"/><Relationship Id="rId20" Type="http://schemas.openxmlformats.org/officeDocument/2006/relationships/image" Target="../media/image33.png"/><Relationship Id="rId2" Type="http://schemas.openxmlformats.org/officeDocument/2006/relationships/image" Target="../media/image24.png"/><Relationship Id="rId19" Type="http://schemas.openxmlformats.org/officeDocument/2006/relationships/tags" Target="../tags/tag29.xml"/><Relationship Id="rId18" Type="http://schemas.openxmlformats.org/officeDocument/2006/relationships/image" Target="../media/image32.png"/><Relationship Id="rId17" Type="http://schemas.openxmlformats.org/officeDocument/2006/relationships/tags" Target="../tags/tag28.xml"/><Relationship Id="rId16" Type="http://schemas.openxmlformats.org/officeDocument/2006/relationships/image" Target="../media/image31.png"/><Relationship Id="rId15" Type="http://schemas.openxmlformats.org/officeDocument/2006/relationships/tags" Target="../tags/tag27.xml"/><Relationship Id="rId14" Type="http://schemas.openxmlformats.org/officeDocument/2006/relationships/image" Target="../media/image30.png"/><Relationship Id="rId13" Type="http://schemas.openxmlformats.org/officeDocument/2006/relationships/tags" Target="../tags/tag26.xml"/><Relationship Id="rId12" Type="http://schemas.openxmlformats.org/officeDocument/2006/relationships/image" Target="../media/image29.png"/><Relationship Id="rId11" Type="http://schemas.openxmlformats.org/officeDocument/2006/relationships/tags" Target="../tags/tag25.xml"/><Relationship Id="rId10" Type="http://schemas.openxmlformats.org/officeDocument/2006/relationships/image" Target="../media/image28.png"/><Relationship Id="rId1" Type="http://schemas.openxmlformats.org/officeDocument/2006/relationships/tags" Target="../tags/tag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62228" y="728895"/>
            <a:ext cx="7426960" cy="13220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8000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lang="zh-CN" altLang="en-US" sz="8000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</a:t>
            </a:r>
            <a:r>
              <a:rPr lang="zh-CN" altLang="en-US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（第</a:t>
            </a:r>
            <a:r>
              <a:rPr lang="en-US" altLang="zh-CN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版）</a:t>
            </a:r>
            <a:endParaRPr lang="zh-CN" altLang="en-US" b="1" spc="300" dirty="0">
              <a:ln w="11430"/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68" y="6337300"/>
            <a:ext cx="2217463" cy="5207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-7620" y="2209165"/>
            <a:ext cx="9159240" cy="8642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670340" y="2277654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1670340" y="2634610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程显毅    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编                         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孙丽丽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 林道荣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副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Freeform 25"/>
          <p:cNvSpPr>
            <a:spLocks noEditPoints="1"/>
          </p:cNvSpPr>
          <p:nvPr/>
        </p:nvSpPr>
        <p:spPr bwMode="auto">
          <a:xfrm>
            <a:off x="2451244" y="240750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25"/>
          <p:cNvSpPr>
            <a:spLocks noEditPoints="1"/>
          </p:cNvSpPr>
          <p:nvPr/>
        </p:nvSpPr>
        <p:spPr bwMode="auto">
          <a:xfrm>
            <a:off x="6390411" y="2743274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2451335" y="275790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" name="图片 2" descr="QQ截图202209081113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" y="3232150"/>
            <a:ext cx="9144000" cy="308229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2.2 常量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第二章　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复数型（complex）</a:t>
            </a:r>
            <a:endParaRPr lang="zh-CN" sz="2000" dirty="0" smtClean="0"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89610" y="1415415"/>
            <a:ext cx="8956675" cy="427672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sz="1600">
                <a:solidFill>
                  <a:schemeClr val="tx1"/>
                </a:solidFill>
              </a:rPr>
              <a:t>复数在R语言中表示为z=x+iy，在R中，虚数单位为i。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（1）如果是负数常量，可以直接赋值。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&gt;z1=1i；print(z1)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[1] 0+1i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&gt;z2=2.5i；print(z2)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[1] 0+2.5i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&gt;z3=1+2i；print(z3)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[1] 1+2i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（2）如果一个复数中含有变量时，需要用乘法（*），例如：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&gt;x=3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&gt;z=x*1i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&gt;z=pi*1i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（3）可用exp()生成复数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&gt;z=exp(pi*1i)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&gt;print(z)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[1] -1+0i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exp(pi*1i)=cos(pi)+isin(pi),cos(pi)=-1，sin(pi)=0,exp(pi*1i)是复数的一种表示方法。</a:t>
            </a:r>
            <a:r>
              <a:rPr lang="zh-CN" altLang="en-US" sz="1600" b="1" dirty="0" smtClean="0">
                <a:solidFill>
                  <a:schemeClr val="tx1"/>
                </a:solidFill>
                <a:sym typeface="+mn-ea"/>
              </a:rPr>
              <a:t>  </a:t>
            </a:r>
            <a:endParaRPr lang="zh-CN" altLang="en-US" sz="1600" b="1" dirty="0" smtClean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50962" y="1169836"/>
              <a:ext cx="144209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第二章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基本</a:t>
              </a:r>
              <a:r>
                <a:rPr lang="zh-CN" altLang="en-US" sz="2800" dirty="0">
                  <a:solidFill>
                    <a:srgbClr val="FFC000"/>
                  </a:solidFill>
                </a:rPr>
                <a:t>语法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18339" y="2301621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133350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2.1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变量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88002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133350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2.2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常量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567006"/>
            <a:ext cx="5693410" cy="450850"/>
            <a:chOff x="1807265" y="3400693"/>
            <a:chExt cx="5693410" cy="450850"/>
          </a:xfrm>
          <a:solidFill>
            <a:srgbClr val="3D89BC"/>
          </a:solidFill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133350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2.3</a:t>
              </a:r>
              <a:r>
                <a:rPr lang="zh-CN" altLang="en-US" sz="2100" spc="225" dirty="0">
                  <a:solidFill>
                    <a:schemeClr val="bg1"/>
                  </a:solidFill>
                </a:rPr>
                <a:t> 向</a:t>
              </a:r>
              <a:r>
                <a:rPr lang="zh-CN" sz="2100" spc="225" dirty="0">
                  <a:solidFill>
                    <a:schemeClr val="bg1"/>
                  </a:solidFill>
                </a:rPr>
                <a:t>量</a:t>
              </a:r>
              <a:endParaRPr lang="zh-CN" sz="2100" spc="225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60249" y="4253526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3" name="圆角矩形 2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881814" y="2945869"/>
              <a:ext cx="19240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2.4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内置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函数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2.3 向量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第二章　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向量概念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22655" y="1492885"/>
            <a:ext cx="7193915" cy="4154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 algn="just"/>
            <a:r>
              <a:rPr lang="en-US" altLang="zh-CN" sz="2400">
                <a:ea typeface="宋体" panose="02010600030101010101" pitchFamily="2" charset="-122"/>
              </a:rPr>
              <a:t>    </a:t>
            </a:r>
            <a:r>
              <a:rPr lang="zh-CN" sz="2400">
                <a:ea typeface="宋体" panose="02010600030101010101" pitchFamily="2" charset="-122"/>
              </a:rPr>
              <a:t>向量是一种结构数据类型，属于第三章内容，但由于接下来，列举的一些示例都与向量有关，</a:t>
            </a:r>
            <a:r>
              <a:rPr lang="zh-CN" sz="2400">
                <a:latin typeface="Times New Roman" panose="02020603050405020304" pitchFamily="18" charset="0"/>
                <a:ea typeface="宋体" panose="02010600030101010101" pitchFamily="2" charset="-122"/>
              </a:rPr>
              <a:t>所以将向量作为一种基本语法，在这里介绍。</a:t>
            </a:r>
            <a:r>
              <a:rPr lang="zh-CN" sz="2400">
                <a:ea typeface="宋体" panose="02010600030101010101" pitchFamily="2" charset="-122"/>
              </a:rPr>
              <a:t>对向量的理解</a:t>
            </a:r>
            <a:r>
              <a:rPr lang="zh-CN" sz="2400">
                <a:latin typeface="Times New Roman" panose="02020603050405020304" pitchFamily="18" charset="0"/>
                <a:ea typeface="宋体" panose="02010600030101010101" pitchFamily="2" charset="-122"/>
              </a:rPr>
              <a:t>关系到</a:t>
            </a:r>
            <a:r>
              <a:rPr lang="zh-CN" sz="2400">
                <a:ea typeface="宋体" panose="02010600030101010101" pitchFamily="2" charset="-122"/>
              </a:rPr>
              <a:t>对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R</a:t>
            </a:r>
            <a:r>
              <a:rPr lang="zh-CN" sz="2400">
                <a:ea typeface="宋体" panose="02010600030101010101" pitchFamily="2" charset="-122"/>
              </a:rPr>
              <a:t>语言的理解。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1.</a:t>
            </a:r>
            <a:r>
              <a:rPr lang="zh-CN" sz="2400">
                <a:ea typeface="宋体" panose="02010600030101010101" pitchFamily="2" charset="-122"/>
              </a:rPr>
              <a:t>向量是多个元素组成的有序一维结构；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2.</a:t>
            </a:r>
            <a:r>
              <a:rPr lang="zh-CN" sz="2400">
                <a:ea typeface="宋体" panose="02010600030101010101" pitchFamily="2" charset="-122"/>
              </a:rPr>
              <a:t>单个数值（标量）是向量的一种特例，</a:t>
            </a:r>
            <a:r>
              <a:rPr lang="zh-CN" sz="2400">
                <a:latin typeface="Times New Roman" panose="02020603050405020304" pitchFamily="18" charset="0"/>
                <a:ea typeface="宋体" panose="02010600030101010101" pitchFamily="2" charset="-122"/>
              </a:rPr>
              <a:t>称为</a:t>
            </a:r>
            <a:r>
              <a:rPr lang="zh-CN" sz="2400">
                <a:ea typeface="宋体" panose="02010600030101010101" pitchFamily="2" charset="-122"/>
              </a:rPr>
              <a:t>单元素向量；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3.</a:t>
            </a:r>
            <a:r>
              <a:rPr lang="zh-CN" sz="2400">
                <a:ea typeface="宋体" panose="02010600030101010101" pitchFamily="2" charset="-122"/>
              </a:rPr>
              <a:t>向量的元素必须属于某种模式（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mode</a:t>
            </a:r>
            <a:r>
              <a:rPr lang="zh-CN" sz="2400">
                <a:ea typeface="宋体" panose="02010600030101010101" pitchFamily="2" charset="-122"/>
              </a:rPr>
              <a:t>），可以整型（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integer</a:t>
            </a:r>
            <a:r>
              <a:rPr lang="zh-CN" sz="2400">
                <a:ea typeface="宋体" panose="02010600030101010101" pitchFamily="2" charset="-122"/>
              </a:rPr>
              <a:t>），数值型（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numeric</a:t>
            </a:r>
            <a:r>
              <a:rPr lang="zh-CN" sz="2400">
                <a:ea typeface="宋体" panose="02010600030101010101" pitchFamily="2" charset="-122"/>
              </a:rPr>
              <a:t>），字符型（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character</a:t>
            </a:r>
            <a:r>
              <a:rPr lang="zh-CN" sz="2400">
                <a:ea typeface="宋体" panose="02010600030101010101" pitchFamily="2" charset="-122"/>
              </a:rPr>
              <a:t>），逻辑型（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logical</a:t>
            </a:r>
            <a:r>
              <a:rPr lang="zh-CN" sz="2400">
                <a:ea typeface="宋体" panose="02010600030101010101" pitchFamily="2" charset="-122"/>
              </a:rPr>
              <a:t>），复数型（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complex</a:t>
            </a:r>
            <a:r>
              <a:rPr lang="zh-CN" sz="2400">
                <a:ea typeface="宋体" panose="02010600030101010101" pitchFamily="2" charset="-122"/>
              </a:rPr>
              <a:t>）；</a:t>
            </a:r>
            <a:endParaRPr lang="zh-CN" altLang="en-US" sz="24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2.3 向量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第二章　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向量产生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167765" y="1450340"/>
            <a:ext cx="7336155" cy="47078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</a:rPr>
              <a:t>1.</a:t>
            </a:r>
            <a:r>
              <a:rPr lang="zh-CN" sz="2000">
                <a:solidFill>
                  <a:schemeClr val="tx1"/>
                </a:solidFill>
                <a:ea typeface="宋体" panose="02010600030101010101" pitchFamily="2" charset="-122"/>
              </a:rPr>
              <a:t>向量定义函数：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c()&gt;v1&lt;-c("US","CHINA")       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#</a:t>
            </a:r>
            <a:r>
              <a:rPr lang="zh-CN" sz="2000">
                <a:solidFill>
                  <a:schemeClr val="tx1"/>
                </a:solidFill>
                <a:ea typeface="宋体" panose="02010600030101010101" pitchFamily="2" charset="-122"/>
              </a:rPr>
              <a:t>产生包含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sz="2000">
                <a:solidFill>
                  <a:schemeClr val="tx1"/>
                </a:solidFill>
                <a:ea typeface="宋体" panose="02010600030101010101" pitchFamily="2" charset="-122"/>
              </a:rPr>
              <a:t>个元素的字符串型向量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&gt;v2&lt;-c(TRUE,TRUE,FALSE)     #</a:t>
            </a:r>
            <a:r>
              <a:rPr lang="zh-CN" sz="2000">
                <a:solidFill>
                  <a:schemeClr val="tx1"/>
                </a:solidFill>
                <a:ea typeface="宋体" panose="02010600030101010101" pitchFamily="2" charset="-122"/>
              </a:rPr>
              <a:t>产生包含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sz="2000">
                <a:solidFill>
                  <a:schemeClr val="tx1"/>
                </a:solidFill>
                <a:ea typeface="宋体" panose="02010600030101010101" pitchFamily="2" charset="-122"/>
              </a:rPr>
              <a:t>个元素的逻辑型向量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&gt;v3&lt;-c(1,5,8,10)            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#</a:t>
            </a:r>
            <a:r>
              <a:rPr lang="zh-CN" sz="2000">
                <a:solidFill>
                  <a:schemeClr val="tx1"/>
                </a:solidFill>
                <a:ea typeface="宋体" panose="02010600030101010101" pitchFamily="2" charset="-122"/>
              </a:rPr>
              <a:t>产生包含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4</a:t>
            </a:r>
            <a:r>
              <a:rPr lang="zh-CN" sz="2000">
                <a:solidFill>
                  <a:schemeClr val="tx1"/>
                </a:solidFill>
                <a:ea typeface="宋体" panose="02010600030101010101" pitchFamily="2" charset="-122"/>
              </a:rPr>
              <a:t>个元素的数值型向量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&gt;v4&lt;-c(1:5,8)               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#</a:t>
            </a:r>
            <a:r>
              <a:rPr lang="zh-CN" sz="2000">
                <a:solidFill>
                  <a:schemeClr val="tx1"/>
                </a:solidFill>
                <a:ea typeface="宋体" panose="02010600030101010101" pitchFamily="2" charset="-122"/>
              </a:rPr>
              <a:t>产生包含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r>
              <a:rPr lang="zh-CN" sz="2000">
                <a:solidFill>
                  <a:schemeClr val="tx1"/>
                </a:solidFill>
                <a:ea typeface="宋体" panose="02010600030101010101" pitchFamily="2" charset="-122"/>
              </a:rPr>
              <a:t>个元素的数值型向量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</a:rPr>
              <a:t>    2.</a:t>
            </a:r>
            <a:r>
              <a:rPr lang="zh-CN" sz="2000">
                <a:solidFill>
                  <a:schemeClr val="tx1"/>
                </a:solidFill>
                <a:ea typeface="宋体" panose="02010600030101010101" pitchFamily="2" charset="-122"/>
              </a:rPr>
              <a:t>产生一个</a:t>
            </a:r>
            <a:r>
              <a:rPr lang="zh-CN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向量</a:t>
            </a:r>
            <a:r>
              <a:rPr lang="zh-CN" sz="2000">
                <a:solidFill>
                  <a:schemeClr val="tx1"/>
                </a:solidFill>
                <a:ea typeface="宋体" panose="02010600030101010101" pitchFamily="2" charset="-122"/>
              </a:rPr>
              <a:t>序列</a:t>
            </a:r>
            <a:r>
              <a:rPr lang="zh-CN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from:to&gt;b&lt;-1:4                        #</a:t>
            </a:r>
            <a:r>
              <a:rPr lang="zh-CN" sz="2000">
                <a:solidFill>
                  <a:schemeClr val="tx1"/>
                </a:solidFill>
                <a:ea typeface="宋体" panose="02010600030101010101" pitchFamily="2" charset="-122"/>
              </a:rPr>
              <a:t>得到向量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"1,2,3,4"</a:t>
            </a:r>
            <a:r>
              <a:rPr lang="zh-CN" sz="2000">
                <a:solidFill>
                  <a:schemeClr val="tx1"/>
                </a:solidFill>
                <a:ea typeface="宋体" panose="02010600030101010101" pitchFamily="2" charset="-122"/>
              </a:rPr>
              <a:t>注意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c&lt;-1:4+1</a:t>
            </a:r>
            <a:r>
              <a:rPr lang="zh-CN" sz="2000">
                <a:solidFill>
                  <a:schemeClr val="tx1"/>
                </a:solidFill>
                <a:ea typeface="宋体" panose="02010600030101010101" pitchFamily="2" charset="-122"/>
              </a:rPr>
              <a:t>和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c&lt;-1:(4+1)</a:t>
            </a:r>
            <a:r>
              <a:rPr lang="zh-CN" sz="2000">
                <a:solidFill>
                  <a:schemeClr val="tx1"/>
                </a:solidFill>
                <a:ea typeface="宋体" panose="02010600030101010101" pitchFamily="2" charset="-122"/>
              </a:rPr>
              <a:t>的区别。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 [1] 2 3 4 5 [1] 1 2 3 4 5</a:t>
            </a:r>
            <a:endParaRPr lang="en-US" sz="20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266700"/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</a:rPr>
              <a:t>      3.</a:t>
            </a:r>
            <a:r>
              <a:rPr lang="zh-CN" sz="2000">
                <a:solidFill>
                  <a:schemeClr val="tx1"/>
                </a:solidFill>
                <a:ea typeface="宋体" panose="02010600030101010101" pitchFamily="2" charset="-122"/>
              </a:rPr>
              <a:t>产生一个等差向量序列</a:t>
            </a:r>
            <a:r>
              <a:rPr lang="zh-CN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seq(from = n, to =m, by = k,len w)[1]  2  3  4  5  6  7  8  9 10[1]  2  4  6  8 10[1]  2  4  6  8 10 12 14 16 18 20</a:t>
            </a:r>
            <a:endParaRPr lang="en-US" altLang="en-US" sz="20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2.3 向量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第二章　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向量产生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32130" y="1433195"/>
            <a:ext cx="8333105" cy="47078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endParaRPr lang="en-US" sz="20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indent="266700"/>
            <a:r>
              <a:rPr sz="2000">
                <a:solidFill>
                  <a:schemeClr val="tx1"/>
                </a:solidFill>
              </a:rPr>
              <a:t>4.重复一个对象：rep() </a:t>
            </a:r>
            <a:endParaRPr sz="2000">
              <a:solidFill>
                <a:schemeClr val="tx1"/>
              </a:solidFill>
            </a:endParaRPr>
          </a:p>
          <a:p>
            <a:pPr indent="266700"/>
            <a:r>
              <a:rPr sz="2000">
                <a:solidFill>
                  <a:schemeClr val="tx1"/>
                </a:solidFill>
              </a:rPr>
              <a:t>       格式1：rep(x,times):</a:t>
            </a:r>
            <a:endParaRPr sz="2000">
              <a:solidFill>
                <a:schemeClr val="tx1"/>
              </a:solidFill>
            </a:endParaRPr>
          </a:p>
          <a:p>
            <a:pPr indent="266700"/>
            <a:r>
              <a:rPr sz="2000">
                <a:solidFill>
                  <a:schemeClr val="tx1"/>
                </a:solidFill>
              </a:rPr>
              <a:t>x是要重复的对象（例如向量c(1,2,3)）,times为对象中每个元素重复的次数（如times=c(9,7,3)就是将x向量的1重复9次，2重复7次，3重复3次）。</a:t>
            </a:r>
            <a:endParaRPr sz="2000">
              <a:solidFill>
                <a:schemeClr val="tx1"/>
              </a:solidFill>
            </a:endParaRPr>
          </a:p>
          <a:p>
            <a:pPr indent="266700"/>
            <a:r>
              <a:rPr sz="2000">
                <a:solidFill>
                  <a:schemeClr val="tx1"/>
                </a:solidFill>
              </a:rPr>
              <a:t>      格式2：rep(x, each=n)</a:t>
            </a:r>
            <a:endParaRPr sz="2000">
              <a:solidFill>
                <a:schemeClr val="tx1"/>
              </a:solidFill>
            </a:endParaRPr>
          </a:p>
          <a:p>
            <a:pPr indent="266700"/>
            <a:r>
              <a:rPr sz="2000">
                <a:solidFill>
                  <a:schemeClr val="tx1"/>
                </a:solidFill>
              </a:rPr>
              <a:t>重复x元素n次；rep(c(1,2,3),2)得到1 2 3 1 2 3；rep(c(1,2,3),each=2)得到1 1 2 2 3 3。</a:t>
            </a:r>
            <a:endParaRPr sz="2000">
              <a:solidFill>
                <a:schemeClr val="tx1"/>
              </a:solidFill>
            </a:endParaRPr>
          </a:p>
          <a:p>
            <a:pPr indent="266700"/>
            <a:r>
              <a:rPr sz="2000">
                <a:solidFill>
                  <a:schemeClr val="tx1"/>
                </a:solidFill>
              </a:rPr>
              <a:t>5.随机产生正态分布向量：rnorm(个数,均值,方差)</a:t>
            </a:r>
            <a:endParaRPr sz="2000">
              <a:solidFill>
                <a:schemeClr val="tx1"/>
              </a:solidFill>
            </a:endParaRPr>
          </a:p>
          <a:p>
            <a:pPr indent="266700"/>
            <a:r>
              <a:rPr sz="2000">
                <a:solidFill>
                  <a:schemeClr val="tx1"/>
                </a:solidFill>
              </a:rPr>
              <a:t> &gt;x&lt;-rnorm(50) #产生50个服从均值为0，方差为1的正态分布随机数。</a:t>
            </a:r>
            <a:endParaRPr sz="2000">
              <a:solidFill>
                <a:schemeClr val="tx1"/>
              </a:solidFill>
            </a:endParaRPr>
          </a:p>
          <a:p>
            <a:pPr indent="266700"/>
            <a:r>
              <a:rPr sz="2000">
                <a:solidFill>
                  <a:schemeClr val="tx1"/>
                </a:solidFill>
              </a:rPr>
              <a:t> &gt;x&lt;-rnorm(5,2,3) #产生5个服从均值为2，方差为3的正态分布随机数</a:t>
            </a:r>
            <a:endParaRPr sz="2000">
              <a:solidFill>
                <a:schemeClr val="tx1"/>
              </a:solidFill>
            </a:endParaRPr>
          </a:p>
          <a:p>
            <a:pPr indent="266700"/>
            <a:endParaRPr sz="2000">
              <a:solidFill>
                <a:schemeClr val="tx1"/>
              </a:solidFill>
            </a:endParaRPr>
          </a:p>
          <a:p>
            <a:pPr indent="266700"/>
            <a:r>
              <a:rPr sz="2000">
                <a:solidFill>
                  <a:schemeClr val="tx1"/>
                </a:solidFill>
              </a:rPr>
              <a:t>说明1：同一向量中无法混杂不同类型的数据。</a:t>
            </a:r>
            <a:endParaRPr sz="2000">
              <a:solidFill>
                <a:schemeClr val="tx1"/>
              </a:solidFill>
            </a:endParaRPr>
          </a:p>
          <a:p>
            <a:pPr indent="266700"/>
            <a:r>
              <a:rPr sz="2000">
                <a:solidFill>
                  <a:schemeClr val="tx1"/>
                </a:solidFill>
              </a:rPr>
              <a:t>说明2：f &lt;- 3表示只有一个元素的向量。</a:t>
            </a:r>
            <a:endParaRPr sz="2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2.3 向量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第二章　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向量引用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3720" y="1392555"/>
            <a:ext cx="8525510" cy="47999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</a:t>
            </a:r>
            <a:r>
              <a:rPr lang="zh-CN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向量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引用就是取出满足条件的</a:t>
            </a:r>
            <a:r>
              <a:rPr lang="zh-CN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向量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元素，</a:t>
            </a:r>
            <a:r>
              <a:rPr lang="zh-CN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一般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是通过下标值</a:t>
            </a:r>
            <a:r>
              <a:rPr lang="zh-CN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获取向量元素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，注意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语言下标从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开始，不是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0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。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&gt; x&lt;-seq(2, 10 )     &gt; x[3]    #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下标为正数，取出下标对应的元素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[1] 4&gt; x[-3]   #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下标为负数，排除下标对应的元素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[1]  2  3  5  6  7  8  9 10&gt; x[c(3,5,8)]   #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如果一次取出多个元素，需要用向量做下标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[1] 4 6 9&gt; x[-c(3,5,8)]  #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如果一次排除多个元素，要用向量做下标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[1]  2  3  5  7  8 10&gt; x[which(x&gt;6)]  #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取出满足条件的元素，要使用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which()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函数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[1]  7  8  9 10&gt; x[which.max(x)] #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取出最大元素，最小元素小标为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which.min[1] 10&gt; x[3:5]         #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取出连续的元素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[1] 4  5  6</a:t>
            </a:r>
            <a:endParaRPr lang="en-US" altLang="en-US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2.3 向量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第二章　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向量运算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84530" y="1478280"/>
            <a:ext cx="764095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sz="2000">
                <a:latin typeface="Times New Roman" panose="02020603050405020304" pitchFamily="18" charset="0"/>
                <a:ea typeface="宋体" panose="02010600030101010101" pitchFamily="2" charset="-122"/>
              </a:rPr>
              <a:t>       R</a:t>
            </a:r>
            <a:r>
              <a:rPr lang="zh-CN" sz="2000">
                <a:ea typeface="宋体" panose="02010600030101010101" pitchFamily="2" charset="-122"/>
              </a:rPr>
              <a:t>语言最强大的</a:t>
            </a:r>
            <a:r>
              <a:rPr 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功能</a:t>
            </a:r>
            <a:r>
              <a:rPr lang="zh-CN" sz="2000">
                <a:ea typeface="宋体" panose="02010600030101010101" pitchFamily="2" charset="-122"/>
              </a:rPr>
              <a:t>之一就是</a:t>
            </a:r>
            <a:r>
              <a:rPr 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步通过循环</a:t>
            </a:r>
            <a:r>
              <a:rPr lang="zh-CN" sz="2000">
                <a:ea typeface="宋体" panose="02010600030101010101" pitchFamily="2" charset="-122"/>
              </a:rPr>
              <a:t>直接对向量的每个元素进行操作，</a:t>
            </a:r>
            <a:r>
              <a:rPr 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如果参与运算的向量长度不同，则</a:t>
            </a:r>
            <a:r>
              <a:rPr lang="zh-CN" sz="2000">
                <a:ea typeface="宋体" panose="02010600030101010101" pitchFamily="2" charset="-122"/>
              </a:rPr>
              <a:t>自动延长短向量，补齐后再运算，这一特性称为向量化运算。</a:t>
            </a:r>
            <a:endParaRPr lang="zh-CN" altLang="en-US" sz="2000"/>
          </a:p>
        </p:txBody>
      </p:sp>
      <p:sp>
        <p:nvSpPr>
          <p:cNvPr id="6" name="文本框 5"/>
          <p:cNvSpPr txBox="1"/>
          <p:nvPr/>
        </p:nvSpPr>
        <p:spPr>
          <a:xfrm>
            <a:off x="1043305" y="2814955"/>
            <a:ext cx="66611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sz="2000">
                <a:ea typeface="宋体" panose="02010600030101010101" pitchFamily="2" charset="-122"/>
              </a:rPr>
              <a:t>【例</a:t>
            </a:r>
            <a:r>
              <a:rPr lang="en-US" sz="2000">
                <a:latin typeface="Times New Roman" panose="02020603050405020304" pitchFamily="18" charset="0"/>
                <a:ea typeface="宋体" panose="02010600030101010101" pitchFamily="2" charset="-122"/>
              </a:rPr>
              <a:t>2.1</a:t>
            </a:r>
            <a:r>
              <a:rPr lang="zh-CN" sz="2000">
                <a:ea typeface="宋体" panose="02010600030101010101" pitchFamily="2" charset="-122"/>
              </a:rPr>
              <a:t>】产生两个不等长整数向量</a:t>
            </a:r>
            <a:r>
              <a:rPr lang="en-US" sz="2000">
                <a:latin typeface="Times New Roman" panose="02020603050405020304" pitchFamily="18" charset="0"/>
                <a:ea typeface="宋体" panose="02010600030101010101" pitchFamily="2" charset="-122"/>
              </a:rPr>
              <a:t>x</a:t>
            </a:r>
            <a:r>
              <a:rPr lang="zh-CN" sz="2000">
                <a:ea typeface="宋体" panose="02010600030101010101" pitchFamily="2" charset="-122"/>
              </a:rPr>
              <a:t>和</a:t>
            </a:r>
            <a:r>
              <a:rPr lang="en-US" sz="2000">
                <a:latin typeface="Times New Roman" panose="02020603050405020304" pitchFamily="18" charset="0"/>
                <a:ea typeface="宋体" panose="02010600030101010101" pitchFamily="2" charset="-122"/>
              </a:rPr>
              <a:t>y</a:t>
            </a:r>
            <a:r>
              <a:rPr lang="zh-CN" sz="2000">
                <a:ea typeface="宋体" panose="02010600030101010101" pitchFamily="2" charset="-122"/>
              </a:rPr>
              <a:t>，计算</a:t>
            </a:r>
            <a:r>
              <a:rPr lang="en-US" altLang="zh-CN" sz="2000">
                <a:ea typeface="宋体" panose="02010600030101010101" pitchFamily="2" charset="-122"/>
              </a:rPr>
              <a:t>          </a:t>
            </a:r>
            <a:r>
              <a:rPr lang="zh-CN" altLang="en-US" sz="2000">
                <a:ea typeface="宋体" panose="02010600030101010101" pitchFamily="2" charset="-122"/>
              </a:rPr>
              <a:t>，</a:t>
            </a:r>
            <a:r>
              <a:rPr lang="en-US" altLang="zh-CN" sz="2000">
                <a:ea typeface="宋体" panose="02010600030101010101" pitchFamily="2" charset="-122"/>
              </a:rPr>
              <a:t>x*y</a:t>
            </a:r>
            <a:r>
              <a:rPr lang="zh-CN" altLang="en-US" sz="2000">
                <a:ea typeface="宋体" panose="02010600030101010101" pitchFamily="2" charset="-122"/>
              </a:rPr>
              <a:t>，</a:t>
            </a:r>
            <a:r>
              <a:rPr lang="en-US" altLang="zh-CN" sz="2000">
                <a:ea typeface="宋体" panose="02010600030101010101" pitchFamily="2" charset="-122"/>
              </a:rPr>
              <a:t> x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●y, x×y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7" name="对象 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355715" y="2866390"/>
          <a:ext cx="416560" cy="394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241300" imgH="228600" progId="Equation.KSEE3">
                  <p:embed/>
                </p:oleObj>
              </mc:Choice>
              <mc:Fallback>
                <p:oleObj name="" r:id="rId1" imgW="241300" imgH="2286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355715" y="2866390"/>
                        <a:ext cx="416560" cy="3949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2.3 向量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第二章　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向量排序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847090" y="1366520"/>
            <a:ext cx="7677785" cy="4246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在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</a:t>
            </a:r>
            <a:r>
              <a:rPr lang="zh-CN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语言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中，和排序相关的函数主要有三个：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sort()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，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rank()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，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order()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。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sort(x)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是对向量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x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进行排序，返回值排序后的数值向量。</a:t>
            </a:r>
            <a:endParaRPr lang="zh-CN">
              <a:solidFill>
                <a:schemeClr val="tx1"/>
              </a:solidFill>
              <a:ea typeface="宋体" panose="02010600030101010101" pitchFamily="2" charset="-122"/>
            </a:endParaRPr>
          </a:p>
          <a:p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rank(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</a:rPr>
              <a:t>x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是求秩的函数，它的返回值是这个向量中对应元素的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排名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。</a:t>
            </a:r>
            <a:endParaRPr lang="zh-CN">
              <a:solidFill>
                <a:schemeClr val="tx1"/>
              </a:solidFill>
              <a:ea typeface="宋体" panose="02010600030101010101" pitchFamily="2" charset="-122"/>
            </a:endParaRPr>
          </a:p>
          <a:p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order(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</a:rPr>
              <a:t>x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的返回值是对应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排名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的元素所在向量中的位置。</a:t>
            </a:r>
            <a:endParaRPr lang="zh-CN">
              <a:solidFill>
                <a:schemeClr val="tx1"/>
              </a:solidFill>
              <a:ea typeface="宋体" panose="02010600030101010101" pitchFamily="2" charset="-122"/>
            </a:endParaRPr>
          </a:p>
          <a:p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&gt; x&lt;-c(97,93,85,74,32,100,99,67)&gt; sort(x)[1]  32  67  74  85  93  97  99 100&gt; order(x)[1] 5 8 4 3 2 1 7 6&gt; rank(x)[1] 6 5 4 3 1 8 7 2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假设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x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为一组学生完成某项测试所花费的时间（所用时间越短，排名越靠前），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rank()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的返回值是这组学生所对应的排名，而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order()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的返回值是各个排名的学生成绩所在向量中的位置。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en-US" altLang="en-US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2.3 向量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第二章　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向量排序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847090" y="1366520"/>
            <a:ext cx="7677785" cy="4246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在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</a:t>
            </a:r>
            <a:r>
              <a:rPr lang="zh-CN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语言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中，和排序相关的函数主要有三个：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sort()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，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rank()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，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order()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。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sort(x)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是对向量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x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进行排序，返回值排序后的数值向量。</a:t>
            </a:r>
            <a:endParaRPr lang="zh-CN">
              <a:solidFill>
                <a:schemeClr val="tx1"/>
              </a:solidFill>
              <a:ea typeface="宋体" panose="02010600030101010101" pitchFamily="2" charset="-122"/>
            </a:endParaRPr>
          </a:p>
          <a:p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rank(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</a:rPr>
              <a:t>x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是求秩的函数，它的返回值是这个向量中对应元素的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排名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。</a:t>
            </a:r>
            <a:endParaRPr lang="zh-CN">
              <a:solidFill>
                <a:schemeClr val="tx1"/>
              </a:solidFill>
              <a:ea typeface="宋体" panose="02010600030101010101" pitchFamily="2" charset="-122"/>
            </a:endParaRPr>
          </a:p>
          <a:p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order(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</a:rPr>
              <a:t>x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的返回值是对应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排名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的元素所在向量中的位置。</a:t>
            </a:r>
            <a:endParaRPr lang="zh-CN">
              <a:solidFill>
                <a:schemeClr val="tx1"/>
              </a:solidFill>
              <a:ea typeface="宋体" panose="02010600030101010101" pitchFamily="2" charset="-122"/>
            </a:endParaRPr>
          </a:p>
          <a:p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&gt; x&lt;-c(97,93,85,74,32,100,99,67)&gt; sort(x)[1]  32  67  74  85  93  97  99 100&gt; order(x)[1] 5 8 4 3 2 1 7 6&gt; rank(x)[1] 6 5 4 3 1 8 7 2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假设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x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为一组学生完成某项测试所花费的时间（所用时间越短，排名越靠前），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rank()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的返回值是这组学生所对应的排名，而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order()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</a:rPr>
              <a:t>的返回值是各个排名的学生成绩所在向量中的位置。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en-US" altLang="en-US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50962" y="1169836"/>
              <a:ext cx="144209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第二章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基本</a:t>
              </a:r>
              <a:r>
                <a:rPr lang="zh-CN" altLang="en-US" sz="2800" dirty="0">
                  <a:solidFill>
                    <a:srgbClr val="FFC000"/>
                  </a:solidFill>
                </a:rPr>
                <a:t>语法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18339" y="2301621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133350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2.1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变量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88002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133350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2.2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常量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4188036"/>
            <a:ext cx="5693410" cy="450850"/>
            <a:chOff x="1807265" y="3400693"/>
            <a:chExt cx="5693410" cy="450850"/>
          </a:xfrm>
          <a:solidFill>
            <a:srgbClr val="3D89BC"/>
          </a:solidFill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19240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2.4</a:t>
              </a:r>
              <a:r>
                <a:rPr lang="zh-CN" altLang="en-US" sz="2100" spc="225" dirty="0">
                  <a:solidFill>
                    <a:schemeClr val="bg1"/>
                  </a:solidFill>
                </a:rPr>
                <a:t> 内置</a:t>
              </a:r>
              <a:r>
                <a:rPr lang="zh-CN" altLang="en-US" sz="2100" spc="225" dirty="0">
                  <a:solidFill>
                    <a:schemeClr val="bg1"/>
                  </a:solidFill>
                </a:rPr>
                <a:t>函数</a:t>
              </a:r>
              <a:endParaRPr lang="zh-CN" altLang="en-US" sz="2100" spc="225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54534" y="356963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3" name="圆角矩形 2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881814" y="2945869"/>
              <a:ext cx="133350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2.3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向量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50962" y="1169836"/>
              <a:ext cx="144209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第二章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基本</a:t>
              </a:r>
              <a:r>
                <a:rPr lang="zh-CN" altLang="en-US" sz="2800" dirty="0">
                  <a:solidFill>
                    <a:srgbClr val="FFC000"/>
                  </a:solidFill>
                </a:rPr>
                <a:t>语法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60249" y="3590036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133350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2.3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向量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88002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133350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2.2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常量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2153496"/>
            <a:ext cx="5693410" cy="450850"/>
            <a:chOff x="1807265" y="3400693"/>
            <a:chExt cx="5693410" cy="450850"/>
          </a:xfrm>
          <a:solidFill>
            <a:srgbClr val="3D89BC"/>
          </a:solidFill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133350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2.1</a:t>
              </a:r>
              <a:r>
                <a:rPr lang="zh-CN" altLang="en-US" sz="2100" spc="225" dirty="0">
                  <a:solidFill>
                    <a:schemeClr val="bg1"/>
                  </a:solidFill>
                </a:rPr>
                <a:t> 变</a:t>
              </a:r>
              <a:r>
                <a:rPr lang="zh-CN" sz="2100" spc="225" dirty="0">
                  <a:solidFill>
                    <a:schemeClr val="bg1"/>
                  </a:solidFill>
                </a:rPr>
                <a:t>量</a:t>
              </a:r>
              <a:endParaRPr lang="zh-CN" sz="2100" spc="225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60249" y="4253526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3" name="圆角矩形 2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881814" y="2945869"/>
              <a:ext cx="19240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2.4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内置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函数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2.4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内置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函数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第二章　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查看系统信息</a:t>
            </a:r>
            <a:endParaRPr lang="en-US" altLang="zh-CN" sz="2000" dirty="0" smtClean="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76045" y="1654810"/>
            <a:ext cx="7757160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1.</a:t>
            </a:r>
            <a:r>
              <a:rPr lang="zh-CN" sz="2000">
                <a:solidFill>
                  <a:schemeClr val="tx1"/>
                </a:solidFill>
                <a:ea typeface="宋体" panose="02010600030101010101" pitchFamily="2" charset="-122"/>
              </a:rPr>
              <a:t>查看系统信息（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sz="2000">
                <a:solidFill>
                  <a:schemeClr val="tx1"/>
                </a:solidFill>
                <a:ea typeface="宋体" panose="02010600030101010101" pitchFamily="2" charset="-122"/>
              </a:rPr>
              <a:t>）列出已经加载的数据集：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data()</a:t>
            </a:r>
            <a:r>
              <a:rPr lang="zh-CN" sz="2000">
                <a:solidFill>
                  <a:schemeClr val="tx1"/>
                </a:solidFill>
                <a:ea typeface="宋体" panose="02010600030101010101" pitchFamily="2" charset="-122"/>
              </a:rPr>
              <a:t>（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sz="2000">
                <a:solidFill>
                  <a:schemeClr val="tx1"/>
                </a:solidFill>
                <a:ea typeface="宋体" panose="02010600030101010101" pitchFamily="2" charset="-122"/>
              </a:rPr>
              <a:t>）查看数据类型： 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class()&gt; class(v1)    #</a:t>
            </a:r>
            <a:r>
              <a:rPr lang="zh-CN" sz="2000">
                <a:solidFill>
                  <a:schemeClr val="tx1"/>
                </a:solidFill>
                <a:ea typeface="宋体" panose="02010600030101010101" pitchFamily="2" charset="-122"/>
              </a:rPr>
              <a:t>数据见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2.3.1</a:t>
            </a:r>
            <a:r>
              <a:rPr lang="zh-CN" sz="2000">
                <a:solidFill>
                  <a:schemeClr val="tx1"/>
                </a:solidFill>
                <a:ea typeface="宋体" panose="02010600030101010101" pitchFamily="2" charset="-122"/>
              </a:rPr>
              <a:t>节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[1] "character"&gt; class(v2) [1] "logical"&gt; class(v4)[1] "numeric"</a:t>
            </a:r>
            <a:r>
              <a:rPr lang="zh-CN" sz="2000">
                <a:solidFill>
                  <a:schemeClr val="tx1"/>
                </a:solidFill>
                <a:ea typeface="宋体" panose="02010600030101010101" pitchFamily="2" charset="-122"/>
              </a:rPr>
              <a:t>（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sz="2000">
                <a:solidFill>
                  <a:schemeClr val="tx1"/>
                </a:solidFill>
                <a:ea typeface="宋体" panose="02010600030101010101" pitchFamily="2" charset="-122"/>
              </a:rPr>
              <a:t>）查看数据结构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:str()&gt; str(v4) [1] num [1:6] 1 2 3 4 5 8&gt; str(v2)  [1] logi [1:3] TRUE TRUE FALSE</a:t>
            </a:r>
            <a:endParaRPr lang="en-US" altLang="en-US" sz="20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2.4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内置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函数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第二章　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查看系统信息</a:t>
            </a:r>
            <a:endParaRPr lang="en-US" altLang="zh-CN" sz="2000" dirty="0" smtClean="0">
              <a:sym typeface="+mn-ea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1256030" y="1246505"/>
            <a:ext cx="7757160" cy="50158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sz="2000">
                <a:solidFill>
                  <a:schemeClr val="tx1"/>
                </a:solidFill>
                <a:ea typeface="宋体" panose="02010600030101010101" pitchFamily="2" charset="-122"/>
              </a:rPr>
              <a:t>（4）数据总结：summary()</a:t>
            </a:r>
            <a:endParaRPr sz="20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 sz="2000">
                <a:solidFill>
                  <a:schemeClr val="tx1"/>
                </a:solidFill>
                <a:ea typeface="宋体" panose="02010600030101010101" pitchFamily="2" charset="-122"/>
              </a:rPr>
              <a:t>   ①如果数据类型是数值型，显示数据四分位数。</a:t>
            </a:r>
            <a:endParaRPr sz="20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 sz="2000">
                <a:solidFill>
                  <a:schemeClr val="tx1"/>
                </a:solidFill>
                <a:ea typeface="宋体" panose="02010600030101010101" pitchFamily="2" charset="-122"/>
              </a:rPr>
              <a:t>&gt;summary(v4)</a:t>
            </a:r>
            <a:endParaRPr sz="20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 sz="2000">
                <a:solidFill>
                  <a:schemeClr val="tx1"/>
                </a:solidFill>
                <a:ea typeface="宋体" panose="02010600030101010101" pitchFamily="2" charset="-122"/>
              </a:rPr>
              <a:t>  Min. 1st Qu.  Median    Mean 3rd Qu.    Max. </a:t>
            </a:r>
            <a:endParaRPr sz="20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 sz="2000">
                <a:solidFill>
                  <a:schemeClr val="tx1"/>
                </a:solidFill>
                <a:ea typeface="宋体" panose="02010600030101010101" pitchFamily="2" charset="-122"/>
              </a:rPr>
              <a:t>  1.000   2.250   3.500   3.833   4.750   8.000</a:t>
            </a:r>
            <a:endParaRPr sz="20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 sz="2000">
                <a:solidFill>
                  <a:schemeClr val="tx1"/>
                </a:solidFill>
                <a:ea typeface="宋体" panose="02010600030101010101" pitchFamily="2" charset="-122"/>
              </a:rPr>
              <a:t>   四分位数定义如图2.2。</a:t>
            </a:r>
            <a:endParaRPr sz="20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endParaRPr sz="20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endParaRPr sz="20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endParaRPr sz="20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endParaRPr sz="20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endParaRPr sz="20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endParaRPr sz="20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 sz="2000">
                <a:solidFill>
                  <a:schemeClr val="tx1"/>
                </a:solidFill>
                <a:ea typeface="宋体" panose="02010600030101010101" pitchFamily="2" charset="-122"/>
              </a:rPr>
              <a:t>②如果数据是字符型，显示类型和长度等信息。</a:t>
            </a:r>
            <a:endParaRPr sz="20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 sz="2000">
                <a:solidFill>
                  <a:schemeClr val="tx1"/>
                </a:solidFill>
                <a:ea typeface="宋体" panose="02010600030101010101" pitchFamily="2" charset="-122"/>
              </a:rPr>
              <a:t> &gt;summary(v1) </a:t>
            </a:r>
            <a:endParaRPr sz="20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 sz="2000">
                <a:solidFill>
                  <a:schemeClr val="tx1"/>
                </a:solidFill>
                <a:ea typeface="宋体" panose="02010600030101010101" pitchFamily="2" charset="-122"/>
              </a:rPr>
              <a:t>Length     Class      Mode </a:t>
            </a:r>
            <a:endParaRPr sz="20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 sz="2000">
                <a:solidFill>
                  <a:schemeClr val="tx1"/>
                </a:solidFill>
                <a:ea typeface="宋体" panose="02010600030101010101" pitchFamily="2" charset="-122"/>
              </a:rPr>
              <a:t> 2          character character</a:t>
            </a:r>
            <a:endParaRPr sz="200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/>
          <p:nvPr/>
        </p:nvPicPr>
        <p:blipFill>
          <a:blip r:embed="rId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8675" y="3150553"/>
            <a:ext cx="4470400" cy="171259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2.4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内置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函数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第二章　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查看</a:t>
            </a:r>
            <a:r>
              <a:rPr lang="zh-CN" sz="2000" dirty="0" smtClean="0">
                <a:sym typeface="+mn-ea"/>
              </a:rPr>
              <a:t>数据</a:t>
            </a:r>
            <a:endParaRPr lang="zh-CN" sz="2000" dirty="0" smtClean="0">
              <a:sym typeface="+mn-ea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1266825" y="1837055"/>
            <a:ext cx="91503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zh-CN" sz="2000">
                <a:ea typeface="宋体" panose="02010600030101010101" pitchFamily="2" charset="-122"/>
              </a:rPr>
              <a:t>（</a:t>
            </a:r>
            <a:r>
              <a:rPr lang="en-US" sz="200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sz="2000">
                <a:ea typeface="宋体" panose="02010600030101010101" pitchFamily="2" charset="-122"/>
              </a:rPr>
              <a:t>）输出：</a:t>
            </a:r>
            <a:r>
              <a:rPr lang="en-US" sz="2000">
                <a:latin typeface="Times New Roman" panose="02020603050405020304" pitchFamily="18" charset="0"/>
                <a:ea typeface="宋体" panose="02010600030101010101" pitchFamily="2" charset="-122"/>
              </a:rPr>
              <a:t>print(),cat()</a:t>
            </a:r>
            <a:r>
              <a:rPr lang="zh-CN" sz="2000">
                <a:ea typeface="宋体" panose="02010600030101010101" pitchFamily="2" charset="-122"/>
              </a:rPr>
              <a:t>。</a:t>
            </a:r>
            <a:endParaRPr lang="zh-CN" sz="2000">
              <a:ea typeface="宋体" panose="02010600030101010101" pitchFamily="2" charset="-122"/>
            </a:endParaRPr>
          </a:p>
          <a:p>
            <a:pPr indent="266700"/>
            <a:r>
              <a:rPr lang="zh-CN" sz="2000">
                <a:ea typeface="宋体" panose="02010600030101010101" pitchFamily="2" charset="-122"/>
              </a:rPr>
              <a:t>（</a:t>
            </a:r>
            <a:r>
              <a:rPr lang="en-US" sz="200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sz="2000">
                <a:ea typeface="宋体" panose="02010600030101010101" pitchFamily="2" charset="-122"/>
              </a:rPr>
              <a:t>）显示数据的前</a:t>
            </a:r>
            <a:r>
              <a:rPr lang="en-US" sz="2000">
                <a:latin typeface="Times New Roman" panose="02020603050405020304" pitchFamily="18" charset="0"/>
                <a:ea typeface="宋体" panose="02010600030101010101" pitchFamily="2" charset="-122"/>
              </a:rPr>
              <a:t>n</a:t>
            </a:r>
            <a:r>
              <a:rPr lang="zh-CN" sz="2000">
                <a:ea typeface="宋体" panose="02010600030101010101" pitchFamily="2" charset="-122"/>
              </a:rPr>
              <a:t>个元素：</a:t>
            </a:r>
            <a:r>
              <a:rPr lang="en-US" sz="2000">
                <a:latin typeface="Times New Roman" panose="02020603050405020304" pitchFamily="18" charset="0"/>
                <a:ea typeface="宋体" panose="02010600030101010101" pitchFamily="2" charset="-122"/>
              </a:rPr>
              <a:t>head(v,n),</a:t>
            </a:r>
            <a:r>
              <a:rPr lang="zh-CN" sz="2000">
                <a:ea typeface="宋体" panose="02010600030101010101" pitchFamily="2" charset="-122"/>
              </a:rPr>
              <a:t>默认</a:t>
            </a:r>
            <a:r>
              <a:rPr lang="en-US" sz="2000">
                <a:latin typeface="Times New Roman" panose="02020603050405020304" pitchFamily="18" charset="0"/>
                <a:ea typeface="宋体" panose="02010600030101010101" pitchFamily="2" charset="-122"/>
              </a:rPr>
              <a:t>n=6</a:t>
            </a:r>
            <a:r>
              <a:rPr lang="zh-CN" sz="2000">
                <a:ea typeface="宋体" panose="02010600030101010101" pitchFamily="2" charset="-122"/>
              </a:rPr>
              <a:t>。</a:t>
            </a:r>
            <a:endParaRPr lang="zh-CN" sz="2000">
              <a:ea typeface="宋体" panose="02010600030101010101" pitchFamily="2" charset="-122"/>
            </a:endParaRPr>
          </a:p>
          <a:p>
            <a:pPr indent="266700"/>
            <a:r>
              <a:rPr lang="zh-CN" sz="2000">
                <a:ea typeface="宋体" panose="02010600030101010101" pitchFamily="2" charset="-122"/>
              </a:rPr>
              <a:t>（</a:t>
            </a:r>
            <a:r>
              <a:rPr lang="en-US" sz="200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sz="2000">
                <a:ea typeface="宋体" panose="02010600030101010101" pitchFamily="2" charset="-122"/>
              </a:rPr>
              <a:t>）显示数据的后</a:t>
            </a:r>
            <a:r>
              <a:rPr lang="en-US" sz="2000">
                <a:latin typeface="Times New Roman" panose="02020603050405020304" pitchFamily="18" charset="0"/>
                <a:ea typeface="宋体" panose="02010600030101010101" pitchFamily="2" charset="-122"/>
              </a:rPr>
              <a:t>n</a:t>
            </a:r>
            <a:r>
              <a:rPr lang="zh-CN" sz="2000">
                <a:ea typeface="宋体" panose="02010600030101010101" pitchFamily="2" charset="-122"/>
              </a:rPr>
              <a:t>个元素：</a:t>
            </a:r>
            <a:r>
              <a:rPr lang="en-US" sz="2000">
                <a:latin typeface="Times New Roman" panose="02020603050405020304" pitchFamily="18" charset="0"/>
                <a:ea typeface="宋体" panose="02010600030101010101" pitchFamily="2" charset="-122"/>
              </a:rPr>
              <a:t>tail(v,n),</a:t>
            </a:r>
            <a:r>
              <a:rPr lang="zh-CN" sz="2000">
                <a:ea typeface="宋体" panose="02010600030101010101" pitchFamily="2" charset="-122"/>
              </a:rPr>
              <a:t>默认</a:t>
            </a:r>
            <a:r>
              <a:rPr lang="en-US" sz="2000">
                <a:latin typeface="Times New Roman" panose="02020603050405020304" pitchFamily="18" charset="0"/>
                <a:ea typeface="宋体" panose="02010600030101010101" pitchFamily="2" charset="-122"/>
              </a:rPr>
              <a:t>n=6</a:t>
            </a:r>
            <a:r>
              <a:rPr lang="zh-CN" sz="2000">
                <a:ea typeface="宋体" panose="02010600030101010101" pitchFamily="2" charset="-122"/>
              </a:rPr>
              <a:t>。</a:t>
            </a:r>
            <a:endParaRPr lang="zh-CN" altLang="en-US" sz="20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2.4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内置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函数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第二章　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数学</a:t>
            </a:r>
            <a:r>
              <a:rPr lang="zh-CN" sz="2000" dirty="0" smtClean="0">
                <a:sym typeface="+mn-ea"/>
              </a:rPr>
              <a:t>函数</a:t>
            </a:r>
            <a:endParaRPr lang="zh-CN" sz="2000" dirty="0" smtClean="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66825" y="1837055"/>
            <a:ext cx="7131050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sz="2000">
                <a:ea typeface="宋体" panose="02010600030101010101" pitchFamily="2" charset="-122"/>
              </a:rPr>
              <a:t>（1）开方——sqrt()</a:t>
            </a:r>
            <a:endParaRPr sz="2000">
              <a:ea typeface="宋体" panose="02010600030101010101" pitchFamily="2" charset="-122"/>
            </a:endParaRPr>
          </a:p>
          <a:p>
            <a:pPr indent="266700"/>
            <a:r>
              <a:rPr sz="2000">
                <a:ea typeface="宋体" panose="02010600030101010101" pitchFamily="2" charset="-122"/>
              </a:rPr>
              <a:t>（2）正弦——sin()</a:t>
            </a:r>
            <a:endParaRPr sz="2000">
              <a:ea typeface="宋体" panose="02010600030101010101" pitchFamily="2" charset="-122"/>
            </a:endParaRPr>
          </a:p>
          <a:p>
            <a:pPr indent="266700"/>
            <a:r>
              <a:rPr sz="2000">
                <a:ea typeface="宋体" panose="02010600030101010101" pitchFamily="2" charset="-122"/>
              </a:rPr>
              <a:t>（3）数据长度——lenth()</a:t>
            </a:r>
            <a:endParaRPr sz="2000">
              <a:ea typeface="宋体" panose="02010600030101010101" pitchFamily="2" charset="-122"/>
            </a:endParaRPr>
          </a:p>
          <a:p>
            <a:pPr indent="266700"/>
            <a:r>
              <a:rPr sz="2000">
                <a:ea typeface="宋体" panose="02010600030101010101" pitchFamily="2" charset="-122"/>
              </a:rPr>
              <a:t>（4）最大值——max()        </a:t>
            </a:r>
            <a:endParaRPr sz="2000">
              <a:ea typeface="宋体" panose="02010600030101010101" pitchFamily="2" charset="-122"/>
            </a:endParaRPr>
          </a:p>
          <a:p>
            <a:pPr indent="266700"/>
            <a:r>
              <a:rPr sz="2000">
                <a:ea typeface="宋体" panose="02010600030101010101" pitchFamily="2" charset="-122"/>
              </a:rPr>
              <a:t>（5）最小值——min()</a:t>
            </a:r>
            <a:endParaRPr sz="2000">
              <a:ea typeface="宋体" panose="02010600030101010101" pitchFamily="2" charset="-122"/>
            </a:endParaRPr>
          </a:p>
          <a:p>
            <a:pPr indent="266700"/>
            <a:r>
              <a:rPr sz="2000">
                <a:ea typeface="宋体" panose="02010600030101010101" pitchFamily="2" charset="-122"/>
              </a:rPr>
              <a:t>（6）素数判定——isprime()</a:t>
            </a:r>
            <a:endParaRPr sz="2000">
              <a:ea typeface="宋体" panose="02010600030101010101" pitchFamily="2" charset="-122"/>
            </a:endParaRPr>
          </a:p>
          <a:p>
            <a:pPr indent="266700"/>
            <a:r>
              <a:rPr sz="2000">
                <a:ea typeface="宋体" panose="02010600030101010101" pitchFamily="2" charset="-122"/>
              </a:rPr>
              <a:t>（7）四舍五入——round(data,n)  #保留n位小数</a:t>
            </a:r>
            <a:endParaRPr sz="200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2.4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内置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函数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第二章　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统计函数</a:t>
            </a:r>
            <a:endParaRPr lang="zh-CN" sz="2000" dirty="0" smtClean="0">
              <a:sym typeface="+mn-ea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759460" y="1492885"/>
            <a:ext cx="9150350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sz="2000">
                <a:ea typeface="宋体" panose="02010600030101010101" pitchFamily="2" charset="-122"/>
              </a:rPr>
              <a:t>（1）平均数——mean()         </a:t>
            </a:r>
            <a:endParaRPr sz="2000">
              <a:ea typeface="宋体" panose="02010600030101010101" pitchFamily="2" charset="-122"/>
            </a:endParaRPr>
          </a:p>
          <a:p>
            <a:pPr indent="266700"/>
            <a:r>
              <a:rPr sz="2000">
                <a:ea typeface="宋体" panose="02010600030101010101" pitchFamily="2" charset="-122"/>
              </a:rPr>
              <a:t>（2）中位数——median()</a:t>
            </a:r>
            <a:endParaRPr sz="2000">
              <a:ea typeface="宋体" panose="02010600030101010101" pitchFamily="2" charset="-122"/>
            </a:endParaRPr>
          </a:p>
          <a:p>
            <a:pPr indent="266700"/>
            <a:r>
              <a:rPr sz="2000">
                <a:ea typeface="宋体" panose="02010600030101010101" pitchFamily="2" charset="-122"/>
              </a:rPr>
              <a:t>（3）方差——var()           </a:t>
            </a:r>
            <a:endParaRPr sz="2000">
              <a:ea typeface="宋体" panose="02010600030101010101" pitchFamily="2" charset="-122"/>
            </a:endParaRPr>
          </a:p>
          <a:p>
            <a:pPr indent="266700"/>
            <a:r>
              <a:rPr sz="2000">
                <a:ea typeface="宋体" panose="02010600030101010101" pitchFamily="2" charset="-122"/>
              </a:rPr>
              <a:t>（4）标准差——sd()</a:t>
            </a:r>
            <a:endParaRPr sz="2000">
              <a:ea typeface="宋体" panose="02010600030101010101" pitchFamily="2" charset="-122"/>
            </a:endParaRPr>
          </a:p>
          <a:p>
            <a:pPr indent="266700"/>
            <a:r>
              <a:rPr sz="2000">
                <a:ea typeface="宋体" panose="02010600030101010101" pitchFamily="2" charset="-122"/>
              </a:rPr>
              <a:t>（5）众数——names(which.max(table(x)))</a:t>
            </a:r>
            <a:endParaRPr sz="2000">
              <a:ea typeface="宋体" panose="02010600030101010101" pitchFamily="2" charset="-122"/>
            </a:endParaRPr>
          </a:p>
          <a:p>
            <a:pPr indent="266700"/>
            <a:r>
              <a:rPr sz="2000">
                <a:ea typeface="宋体" panose="02010600030101010101" pitchFamily="2" charset="-122"/>
              </a:rPr>
              <a:t>（6）峰度——kurtosis()              </a:t>
            </a:r>
            <a:endParaRPr sz="2000">
              <a:ea typeface="宋体" panose="02010600030101010101" pitchFamily="2" charset="-122"/>
            </a:endParaRPr>
          </a:p>
          <a:p>
            <a:pPr indent="266700"/>
            <a:r>
              <a:rPr sz="2000">
                <a:ea typeface="宋体" panose="02010600030101010101" pitchFamily="2" charset="-122"/>
              </a:rPr>
              <a:t>（7）偏度——skewness()，如图2.3</a:t>
            </a:r>
            <a:endParaRPr sz="2000">
              <a:ea typeface="宋体" panose="02010600030101010101" pitchFamily="2" charset="-122"/>
            </a:endParaRPr>
          </a:p>
          <a:p>
            <a:pPr indent="266700"/>
            <a:r>
              <a:rPr sz="2000">
                <a:ea typeface="宋体" panose="02010600030101010101" pitchFamily="2" charset="-122"/>
              </a:rPr>
              <a:t>注意：有的函数需加载包：PerformanceAnalytics</a:t>
            </a:r>
            <a:endParaRPr sz="2000">
              <a:ea typeface="宋体" panose="02010600030101010101" pitchFamily="2" charset="-122"/>
            </a:endParaRPr>
          </a:p>
        </p:txBody>
      </p:sp>
      <p:pic>
        <p:nvPicPr>
          <p:cNvPr id="6" name="图片 9"/>
          <p:cNvPicPr/>
          <p:nvPr/>
        </p:nvPicPr>
        <p:blipFill>
          <a:blip r:embed="rId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7913" y="4046220"/>
            <a:ext cx="4446905" cy="1954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2.1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变量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第二章　基本</a:t>
            </a:r>
            <a:r>
              <a:rPr lang="zh-CN" altLang="en-US" sz="1355" dirty="0">
                <a:solidFill>
                  <a:prstClr val="white"/>
                </a:solidFill>
              </a:rPr>
              <a:t>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altLang="en-US" sz="2000">
                <a:sym typeface="+mn-ea"/>
              </a:rPr>
              <a:t>变量及其作用</a:t>
            </a:r>
            <a:endParaRPr lang="zh-CN" altLang="en-US" sz="2000" b="1" dirty="0">
              <a:solidFill>
                <a:srgbClr val="767171"/>
              </a:solidFill>
              <a:latin typeface="Arial" panose="020B0604020202020204" pitchFamily="34" charset="0"/>
            </a:endParaRPr>
          </a:p>
          <a:p>
            <a:endParaRPr lang="zh-CN" sz="2000" dirty="0" smtClean="0"/>
          </a:p>
        </p:txBody>
      </p:sp>
      <p:sp>
        <p:nvSpPr>
          <p:cNvPr id="3" name="文本框 2"/>
          <p:cNvSpPr txBox="1"/>
          <p:nvPr/>
        </p:nvSpPr>
        <p:spPr>
          <a:xfrm>
            <a:off x="524510" y="1492885"/>
            <a:ext cx="80956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  </a:t>
            </a:r>
            <a:r>
              <a:rPr lang="zh-CN" altLang="en-US"/>
              <a:t>简单说，变量就是给数据一个能让人理解的名字。如：12可以指年龄，也可以指距离，还可以指其它，所以，需要通过变量，12就有了不同的含义。</a:t>
            </a:r>
            <a:endParaRPr lang="zh-CN" altLang="en-US"/>
          </a:p>
          <a:p>
            <a:r>
              <a:rPr lang="en-US" altLang="zh-CN"/>
              <a:t>        </a:t>
            </a:r>
            <a:r>
              <a:rPr lang="zh-CN" altLang="en-US"/>
              <a:t>变量的主要作用，就是用来存储信息，然后在计算机程序中使用这些信息。可以比喻为代数中的“未知数”，有了变量，数据就有了含义，解决问题的手段就更加丰富。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       </a:t>
            </a:r>
            <a:r>
              <a:rPr lang="zh-CN" altLang="en-US"/>
              <a:t>变量由名和值组成，变量的名就是存储地址，变量的值是存储的内容。</a:t>
            </a:r>
            <a:endParaRPr lang="zh-CN" altLang="en-US"/>
          </a:p>
          <a:p>
            <a:r>
              <a:rPr lang="en-US" altLang="zh-CN"/>
              <a:t>       </a:t>
            </a:r>
            <a:r>
              <a:rPr lang="zh-CN" altLang="en-US"/>
              <a:t>变量有类型，变量的类型就是所存储的数据的类型（如图2.1所示）。</a:t>
            </a:r>
            <a:endParaRPr lang="zh-CN" altLang="en-US"/>
          </a:p>
        </p:txBody>
      </p:sp>
      <p:pic>
        <p:nvPicPr>
          <p:cNvPr id="22" name="图片 1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2180" y="3938905"/>
            <a:ext cx="3453765" cy="189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2.1 变量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第二章　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altLang="en-US" sz="2000">
                <a:sym typeface="+mn-ea"/>
              </a:rPr>
              <a:t>变量命名</a:t>
            </a:r>
            <a:endParaRPr lang="zh-CN" altLang="en-US" sz="2000"/>
          </a:p>
        </p:txBody>
      </p:sp>
      <p:sp>
        <p:nvSpPr>
          <p:cNvPr id="6" name="文本框 5"/>
          <p:cNvSpPr txBox="1"/>
          <p:nvPr/>
        </p:nvSpPr>
        <p:spPr>
          <a:xfrm>
            <a:off x="1183005" y="1502410"/>
            <a:ext cx="7294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有效的变量名称（也称为标识符）由字母，数字和点或下划线字符组成。变量名以字母或点（后不能跟数字）开头。</a:t>
            </a:r>
            <a:endParaRPr lang="zh-CN" altLang="en-US"/>
          </a:p>
        </p:txBody>
      </p:sp>
      <p:graphicFrame>
        <p:nvGraphicFramePr>
          <p:cNvPr id="25" name="表格 24"/>
          <p:cNvGraphicFramePr/>
          <p:nvPr>
            <p:custDataLst>
              <p:tags r:id="rId1"/>
            </p:custDataLst>
          </p:nvPr>
        </p:nvGraphicFramePr>
        <p:xfrm>
          <a:off x="1920875" y="2415540"/>
          <a:ext cx="5594350" cy="289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5563"/>
                <a:gridCol w="741362"/>
                <a:gridCol w="3527425"/>
              </a:tblGrid>
              <a:tr h="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变量名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vert="horz" anchor="ctr" anchorCtr="0">
                    <a:lnL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合法性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vert="horz" anchor="ctr" anchorCtr="0">
                    <a:lnL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原因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vert="horz" anchor="ctr" anchorCtr="0">
                    <a:lnL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5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var_name2.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vert="horz" anchor="ctr" anchorCtr="0">
                    <a:lnL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有效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vert="horz" anchor="ctr" anchorCtr="0">
                    <a:lnL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有字母，数字，点和下划线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vert="horz" anchor="ctr" anchorCtr="0">
                    <a:lnL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VAR_NAME％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vert="horz" anchor="ctr" anchorCtr="0">
                    <a:lnL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无效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vert="horz" anchor="ctr" anchorCtr="0">
                    <a:lnL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有字符’％’。只有点(.)和下划线允许的。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vert="horz" anchor="ctr" anchorCtr="0">
                    <a:lnL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2var_name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vert="horz" anchor="ctr" anchorCtr="0">
                    <a:lnL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无效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vert="horz" anchor="ctr" anchorCtr="0">
                    <a:lnL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以数字开头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vert="horz" anchor="ctr" anchorCtr="0">
                    <a:lnL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95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.var_name,var.name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vert="horz" anchor="ctr" anchorCtr="0">
                    <a:lnL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有效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vert="horz" anchor="ctr" anchorCtr="0">
                    <a:lnL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可以用一个点(.)，但启动点(.)，不应该后跟一个数字。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vert="horz" anchor="ctr" anchorCtr="0">
                    <a:lnL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.2var_name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vert="horz" anchor="ctr" anchorCtr="0">
                    <a:lnL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无效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vert="horz" anchor="ctr" anchorCtr="0">
                    <a:lnL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起始点后面是数字使其无效。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vert="horz" anchor="ctr" anchorCtr="0">
                    <a:lnL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_var_name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vert="horz" anchor="ctr" anchorCtr="0">
                    <a:lnL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无效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vert="horz" anchor="ctr" anchorCtr="0">
                    <a:lnL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开头_这是无效的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vert="horz" anchor="ctr" anchorCtr="0">
                    <a:lnL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DDDDD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2.1 变量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第二章　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变量赋值</a:t>
            </a:r>
            <a:endParaRPr lang="zh-CN" altLang="en-US" sz="2000" b="1" dirty="0">
              <a:solidFill>
                <a:srgbClr val="767171"/>
              </a:solidFill>
              <a:latin typeface="Arial" panose="020B0604020202020204" pitchFamily="34" charset="0"/>
            </a:endParaRPr>
          </a:p>
          <a:p>
            <a:endParaRPr lang="zh-CN" sz="2000" dirty="0" smtClean="0"/>
          </a:p>
        </p:txBody>
      </p:sp>
      <p:sp>
        <p:nvSpPr>
          <p:cNvPr id="11" name="TextBox 2"/>
          <p:cNvSpPr txBox="1"/>
          <p:nvPr/>
        </p:nvSpPr>
        <p:spPr>
          <a:xfrm>
            <a:off x="1083945" y="1470025"/>
            <a:ext cx="788352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dirty="0">
                <a:solidFill>
                  <a:schemeClr val="tx1"/>
                </a:solidFill>
              </a:rPr>
              <a:t>1.可以使用&lt;-，-&gt;，=运算符来为变量分配值。 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&gt;V1&lt;-0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&gt;0-&gt;V1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&gt;V1=0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是等价的，都是把0赋值给变量V1。建议使用运算符“&lt;-”。</a:t>
            </a:r>
            <a:endParaRPr dirty="0">
              <a:solidFill>
                <a:schemeClr val="tx1"/>
              </a:solidFill>
            </a:endParaRPr>
          </a:p>
          <a:p>
            <a:endParaRPr dirty="0">
              <a:solidFill>
                <a:schemeClr val="tx1"/>
              </a:solidFill>
            </a:endParaRPr>
          </a:p>
          <a:p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2.如果是给不同变量赋同一个值，也可简写为：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&gt;V1&lt;-V2&lt;-0     #将数字0同时赋值给V1和V2</a:t>
            </a:r>
            <a:endParaRPr dirty="0">
              <a:solidFill>
                <a:schemeClr val="tx1"/>
              </a:solidFill>
            </a:endParaRPr>
          </a:p>
          <a:p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3.赋值是有方向的。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假设使用运算符“&lt;-”，赋值运算符左侧一定是变量，右侧可以是数值，变量.表达式.函数等。其功能是先计算右侧的值，然后把计算结果赋值给左侧变量。例如：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&gt;V1&lt;-2+3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&gt;V2&lt;-V1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50959" y="1169836"/>
              <a:ext cx="144209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第二章　基本语法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160016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133350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2.1 变量</a:t>
              </a:r>
              <a:endPara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880021"/>
            <a:ext cx="5693410" cy="450850"/>
            <a:chOff x="1807265" y="2935089"/>
            <a:chExt cx="5693410" cy="450850"/>
          </a:xfrm>
          <a:solidFill>
            <a:srgbClr val="3D89BC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133350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2.2 常量</a:t>
              </a:r>
              <a:endParaRPr lang="zh-CN" altLang="en-US" sz="2100" spc="225" dirty="0" smtClean="0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60249" y="3590036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3" name="圆角矩形 2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883286" y="2462595"/>
              <a:ext cx="133350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2.3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向量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760249" y="4253526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15" name="圆角矩形 14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881814" y="2945869"/>
              <a:ext cx="19240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2.4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内置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函数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2.2 常量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第二章　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/>
              <a:t>逻辑</a:t>
            </a:r>
            <a:r>
              <a:rPr lang="zh-CN" sz="2000" dirty="0" smtClean="0"/>
              <a:t>常量</a:t>
            </a:r>
            <a:endParaRPr lang="zh-CN" sz="2000" dirty="0" smtClean="0"/>
          </a:p>
        </p:txBody>
      </p:sp>
      <p:sp>
        <p:nvSpPr>
          <p:cNvPr id="3" name="TextBox 1"/>
          <p:cNvSpPr txBox="1"/>
          <p:nvPr/>
        </p:nvSpPr>
        <p:spPr>
          <a:xfrm>
            <a:off x="1158240" y="1280160"/>
            <a:ext cx="745045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/>
            <a:r>
              <a:rPr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常量亦称“常数”，是反映事物相对静止状态的量；变量亦称“变数”，是反映事物运动变化状态的量。R语言常量分为：逻辑常量.符号常量和标量。</a:t>
            </a:r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逻辑常量</a:t>
            </a:r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TRUE</a:t>
            </a:r>
            <a:r>
              <a:rPr lang="en-US"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/T</a:t>
            </a:r>
            <a:r>
              <a:rPr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：真</a:t>
            </a:r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FALSE</a:t>
            </a:r>
            <a:r>
              <a:rPr lang="en-US"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/F</a:t>
            </a:r>
            <a:r>
              <a:rPr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：假</a:t>
            </a:r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2.2 常量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第二章　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符号</a:t>
            </a:r>
            <a:r>
              <a:rPr lang="zh-CN" sz="2000" dirty="0" smtClean="0">
                <a:sym typeface="+mn-ea"/>
              </a:rPr>
              <a:t>常量</a:t>
            </a:r>
            <a:endParaRPr lang="zh-CN" sz="2000" dirty="0" smtClean="0">
              <a:sym typeface="+mn-ea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651510" y="1305560"/>
            <a:ext cx="890333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/>
            <a:r>
              <a:rPr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1.pi：3.141593</a:t>
            </a:r>
            <a:endParaRPr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2.letters：小写26个字母</a:t>
            </a:r>
            <a:endParaRPr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3.LETTERS：大写26个字母</a:t>
            </a:r>
            <a:endParaRPr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4.1e1:1×101</a:t>
            </a:r>
            <a:endParaRPr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5.空值</a:t>
            </a:r>
            <a:endParaRPr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（1）NA：缺失值，表示不可用。占据数据空间，参与运算。</a:t>
            </a:r>
            <a:endParaRPr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&gt; x&lt;-c(1,2,3,NA,4)；mean(x)</a:t>
            </a:r>
            <a:endParaRPr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[1] NA</a:t>
            </a:r>
            <a:endParaRPr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如果想去除NA的影响，需要显式告知mean方法，如 mean(x,na.rm=T)。</a:t>
            </a:r>
            <a:endParaRPr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（2）NaN：无意义的数，例如，对负数开平方，分母为零，sqrt(-2)， 0/0。</a:t>
            </a:r>
            <a:endParaRPr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（3）NULL：表示未知的状态。不占据任何数据空间,不参与运算。</a:t>
            </a:r>
            <a:endParaRPr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&gt;x&lt;-c(1,2,3,NULL,4)</a:t>
            </a:r>
            <a:endParaRPr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&gt;mean(x)，</a:t>
            </a:r>
            <a:endParaRPr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[1] 3.5</a:t>
            </a:r>
            <a:endParaRPr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6.无穷</a:t>
            </a:r>
            <a:endParaRPr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（1）Inf: 正无穷</a:t>
            </a:r>
            <a:endParaRPr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（2）-Inf: 负无穷</a:t>
            </a:r>
            <a:endParaRPr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2.2 常量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第二章　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标量</a:t>
            </a:r>
            <a:endParaRPr lang="zh-CN" sz="2000" dirty="0" smtClean="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42010" y="1807845"/>
            <a:ext cx="574103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1"/>
            <a:r>
              <a:rPr sz="2000" dirty="0">
                <a:sym typeface="+mn-ea"/>
              </a:rPr>
              <a:t>标量就是我们通常说的常数，主要包括：</a:t>
            </a:r>
            <a:endParaRPr sz="2000" dirty="0">
              <a:solidFill>
                <a:schemeClr val="tx1"/>
              </a:solidFill>
            </a:endParaRPr>
          </a:p>
          <a:p>
            <a:pPr lvl="1"/>
            <a:r>
              <a:rPr sz="2000" dirty="0">
                <a:sym typeface="+mn-ea"/>
              </a:rPr>
              <a:t>1.整型（integer）：2L,5L,8L</a:t>
            </a:r>
            <a:endParaRPr sz="2000" dirty="0">
              <a:solidFill>
                <a:schemeClr val="tx1"/>
              </a:solidFill>
            </a:endParaRPr>
          </a:p>
          <a:p>
            <a:pPr lvl="1"/>
            <a:r>
              <a:rPr sz="2000" dirty="0">
                <a:sym typeface="+mn-ea"/>
              </a:rPr>
              <a:t>2.数值型（numeric）：2, 2.5 </a:t>
            </a:r>
            <a:endParaRPr sz="2000" dirty="0">
              <a:solidFill>
                <a:schemeClr val="tx1"/>
              </a:solidFill>
            </a:endParaRPr>
          </a:p>
          <a:p>
            <a:pPr lvl="1"/>
            <a:r>
              <a:rPr sz="2000" dirty="0">
                <a:sym typeface="+mn-ea"/>
              </a:rPr>
              <a:t>3.字符型（character）:在R中的单引号或双引号中写入的任何值都将被视为字符串。</a:t>
            </a:r>
            <a:endParaRPr sz="2000" dirty="0">
              <a:solidFill>
                <a:schemeClr val="tx1"/>
              </a:solidFill>
            </a:endParaRPr>
          </a:p>
          <a:p>
            <a:pPr lvl="1"/>
            <a:endParaRPr lang="zh-CN" alt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2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3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5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6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7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8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9.xml><?xml version="1.0" encoding="utf-8"?>
<p:tagLst xmlns:p="http://schemas.openxmlformats.org/presentationml/2006/main">
  <p:tag name="KSO_WM_UNIT_TABLE_BEAUTIFY" val="smartTable{db5e8e71-db51-4ceb-b91c-544399748a83}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21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2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23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24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25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26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27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28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ags/tag29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31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32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33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34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35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36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37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38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39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40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41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42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43.xml><?xml version="1.0" encoding="utf-8"?>
<p:tagLst xmlns:p="http://schemas.openxmlformats.org/presentationml/2006/main">
  <p:tag name="COMMONDATA" val="eyJoZGlkIjoiY2QxMzAyNDc5NWNkNDhiMGY5ZTkzODFjMDgzZDE2ZTUifQ=="/>
  <p:tag name="KSO_WPP_MARK_KEY" val="1f52f1f4-dc53-4103-966a-d2bbfc349538"/>
</p:tagLst>
</file>

<file path=ppt/tags/tag5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6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8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9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5448</Words>
  <Application>WPS 演示</Application>
  <PresentationFormat>全屏显示(4:3)</PresentationFormat>
  <Paragraphs>443</Paragraphs>
  <Slides>27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6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5" baseType="lpstr">
      <vt:lpstr>Arial</vt:lpstr>
      <vt:lpstr>宋体</vt:lpstr>
      <vt:lpstr>Wingdings</vt:lpstr>
      <vt:lpstr>黑体</vt:lpstr>
      <vt:lpstr>微软雅黑</vt:lpstr>
      <vt:lpstr>FontAwesome</vt:lpstr>
      <vt:lpstr>Gill Sans</vt:lpstr>
      <vt:lpstr>Segoe Print</vt:lpstr>
      <vt:lpstr>Arial Unicode MS</vt:lpstr>
      <vt:lpstr>Calibri</vt:lpstr>
      <vt:lpstr>Times New Roman</vt:lpstr>
      <vt:lpstr>Office 主题</vt:lpstr>
      <vt:lpstr>2_Office 主题</vt:lpstr>
      <vt:lpstr>3_Office 主题</vt:lpstr>
      <vt:lpstr>4_Office 主题</vt:lpstr>
      <vt:lpstr>5_Office 主题</vt:lpstr>
      <vt:lpstr>6_Office 主题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程显毅</cp:lastModifiedBy>
  <cp:revision>145</cp:revision>
  <dcterms:created xsi:type="dcterms:W3CDTF">2018-03-01T02:03:00Z</dcterms:created>
  <dcterms:modified xsi:type="dcterms:W3CDTF">2022-11-01T08:15:09Z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ICV">
    <vt:lpwstr>ED3FC4F152524A3686A17635293C3155</vt:lpwstr>
  </property>
</Properties>
</file>