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2" r:id="rId5"/>
    <p:sldMasterId id="2147483666" r:id="rId6"/>
    <p:sldMasterId id="2147483671" r:id="rId7"/>
  </p:sldMasterIdLst>
  <p:notesMasterIdLst>
    <p:notesMasterId r:id="rId10"/>
  </p:notesMasterIdLst>
  <p:handoutMasterIdLst>
    <p:handoutMasterId r:id="rId63"/>
  </p:handoutMasterIdLst>
  <p:sldIdLst>
    <p:sldId id="586" r:id="rId8"/>
    <p:sldId id="611" r:id="rId9"/>
    <p:sldId id="314" r:id="rId11"/>
    <p:sldId id="588" r:id="rId12"/>
    <p:sldId id="637" r:id="rId13"/>
    <p:sldId id="638" r:id="rId14"/>
    <p:sldId id="639" r:id="rId15"/>
    <p:sldId id="640" r:id="rId16"/>
    <p:sldId id="589" r:id="rId17"/>
    <p:sldId id="641" r:id="rId18"/>
    <p:sldId id="642" r:id="rId19"/>
    <p:sldId id="643" r:id="rId20"/>
    <p:sldId id="644" r:id="rId21"/>
    <p:sldId id="645" r:id="rId22"/>
    <p:sldId id="646" r:id="rId23"/>
    <p:sldId id="647" r:id="rId24"/>
    <p:sldId id="648" r:id="rId25"/>
    <p:sldId id="649" r:id="rId26"/>
    <p:sldId id="650" r:id="rId27"/>
    <p:sldId id="597" r:id="rId28"/>
    <p:sldId id="593" r:id="rId29"/>
    <p:sldId id="594" r:id="rId30"/>
    <p:sldId id="595" r:id="rId31"/>
    <p:sldId id="654" r:id="rId32"/>
    <p:sldId id="655" r:id="rId33"/>
    <p:sldId id="656" r:id="rId34"/>
    <p:sldId id="657" r:id="rId35"/>
    <p:sldId id="658" r:id="rId36"/>
    <p:sldId id="659" r:id="rId37"/>
    <p:sldId id="596" r:id="rId38"/>
    <p:sldId id="680" r:id="rId39"/>
    <p:sldId id="681" r:id="rId40"/>
    <p:sldId id="682" r:id="rId41"/>
    <p:sldId id="683" r:id="rId42"/>
    <p:sldId id="684" r:id="rId43"/>
    <p:sldId id="685" r:id="rId44"/>
    <p:sldId id="686" r:id="rId45"/>
    <p:sldId id="687" r:id="rId46"/>
    <p:sldId id="688" r:id="rId47"/>
    <p:sldId id="689" r:id="rId48"/>
    <p:sldId id="690" r:id="rId49"/>
    <p:sldId id="691" r:id="rId50"/>
    <p:sldId id="692" r:id="rId51"/>
    <p:sldId id="693" r:id="rId52"/>
    <p:sldId id="598" r:id="rId53"/>
    <p:sldId id="599" r:id="rId54"/>
    <p:sldId id="695" r:id="rId55"/>
    <p:sldId id="616" r:id="rId56"/>
    <p:sldId id="617" r:id="rId57"/>
    <p:sldId id="696" r:id="rId58"/>
    <p:sldId id="619" r:id="rId59"/>
    <p:sldId id="535" r:id="rId60"/>
    <p:sldId id="537" r:id="rId61"/>
    <p:sldId id="420" r:id="rId62"/>
  </p:sldIdLst>
  <p:sldSz cx="9144000" cy="6858000" type="screen4x3"/>
  <p:notesSz cx="6858000" cy="9144000"/>
  <p:custDataLst>
    <p:tags r:id="rId6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E6E6E6"/>
    <a:srgbClr val="3D89B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8" Type="http://schemas.openxmlformats.org/officeDocument/2006/relationships/tags" Target="tags/tag47.xml"/><Relationship Id="rId67" Type="http://schemas.openxmlformats.org/officeDocument/2006/relationships/commentAuthors" Target="commentAuthors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handoutMaster" Target="handoutMasters/handoutMaster1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0" Type="http://schemas.openxmlformats.org/officeDocument/2006/relationships/slide" Target="slides/slide52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1.xml"/><Relationship Id="rId58" Type="http://schemas.openxmlformats.org/officeDocument/2006/relationships/slide" Target="slides/slide50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tags" Target="../tags/tag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8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6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1.png"/><Relationship Id="rId27" Type="http://schemas.openxmlformats.org/officeDocument/2006/relationships/image" Target="../media/image20.png"/><Relationship Id="rId26" Type="http://schemas.openxmlformats.org/officeDocument/2006/relationships/image" Target="../media/image19.jpeg"/><Relationship Id="rId25" Type="http://schemas.openxmlformats.org/officeDocument/2006/relationships/image" Target="../media/image18.jpeg"/><Relationship Id="rId24" Type="http://schemas.openxmlformats.org/officeDocument/2006/relationships/image" Target="../media/image17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16.png"/><Relationship Id="rId21" Type="http://schemas.openxmlformats.org/officeDocument/2006/relationships/image" Target="../media/image15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4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3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2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1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0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image" Target="../media/image25.png"/><Relationship Id="rId7" Type="http://schemas.openxmlformats.org/officeDocument/2006/relationships/tags" Target="../tags/tag27.xml"/><Relationship Id="rId6" Type="http://schemas.openxmlformats.org/officeDocument/2006/relationships/image" Target="../media/image24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52.png"/><Relationship Id="rId53" Type="http://schemas.openxmlformats.org/officeDocument/2006/relationships/tags" Target="../tags/tag46.xml"/><Relationship Id="rId52" Type="http://schemas.openxmlformats.org/officeDocument/2006/relationships/image" Target="../media/image51.png"/><Relationship Id="rId51" Type="http://schemas.openxmlformats.org/officeDocument/2006/relationships/image" Target="../media/image50.png"/><Relationship Id="rId50" Type="http://schemas.openxmlformats.org/officeDocument/2006/relationships/tags" Target="../tags/tag45.xml"/><Relationship Id="rId5" Type="http://schemas.openxmlformats.org/officeDocument/2006/relationships/tags" Target="../tags/tag26.xml"/><Relationship Id="rId49" Type="http://schemas.openxmlformats.org/officeDocument/2006/relationships/image" Target="../media/image49.png"/><Relationship Id="rId48" Type="http://schemas.openxmlformats.org/officeDocument/2006/relationships/image" Target="../media/image48.png"/><Relationship Id="rId47" Type="http://schemas.openxmlformats.org/officeDocument/2006/relationships/image" Target="../media/image47.png"/><Relationship Id="rId46" Type="http://schemas.openxmlformats.org/officeDocument/2006/relationships/image" Target="../media/image46.png"/><Relationship Id="rId45" Type="http://schemas.openxmlformats.org/officeDocument/2006/relationships/image" Target="../media/image45.png"/><Relationship Id="rId44" Type="http://schemas.openxmlformats.org/officeDocument/2006/relationships/image" Target="../media/image44.png"/><Relationship Id="rId43" Type="http://schemas.openxmlformats.org/officeDocument/2006/relationships/image" Target="../media/image43.png"/><Relationship Id="rId42" Type="http://schemas.openxmlformats.org/officeDocument/2006/relationships/image" Target="../media/image42.png"/><Relationship Id="rId41" Type="http://schemas.openxmlformats.org/officeDocument/2006/relationships/tags" Target="../tags/tag44.xml"/><Relationship Id="rId40" Type="http://schemas.openxmlformats.org/officeDocument/2006/relationships/image" Target="../media/image41.png"/><Relationship Id="rId4" Type="http://schemas.openxmlformats.org/officeDocument/2006/relationships/image" Target="../media/image23.png"/><Relationship Id="rId39" Type="http://schemas.openxmlformats.org/officeDocument/2006/relationships/tags" Target="../tags/tag43.xml"/><Relationship Id="rId38" Type="http://schemas.openxmlformats.org/officeDocument/2006/relationships/image" Target="../media/image40.png"/><Relationship Id="rId37" Type="http://schemas.openxmlformats.org/officeDocument/2006/relationships/tags" Target="../tags/tag42.xml"/><Relationship Id="rId36" Type="http://schemas.openxmlformats.org/officeDocument/2006/relationships/image" Target="../media/image39.png"/><Relationship Id="rId35" Type="http://schemas.openxmlformats.org/officeDocument/2006/relationships/tags" Target="../tags/tag41.xml"/><Relationship Id="rId34" Type="http://schemas.openxmlformats.org/officeDocument/2006/relationships/image" Target="../media/image38.png"/><Relationship Id="rId33" Type="http://schemas.openxmlformats.org/officeDocument/2006/relationships/tags" Target="../tags/tag40.xml"/><Relationship Id="rId32" Type="http://schemas.openxmlformats.org/officeDocument/2006/relationships/image" Target="../media/image37.png"/><Relationship Id="rId31" Type="http://schemas.openxmlformats.org/officeDocument/2006/relationships/tags" Target="../tags/tag39.xml"/><Relationship Id="rId30" Type="http://schemas.openxmlformats.org/officeDocument/2006/relationships/image" Target="../media/image36.png"/><Relationship Id="rId3" Type="http://schemas.openxmlformats.org/officeDocument/2006/relationships/tags" Target="../tags/tag25.xml"/><Relationship Id="rId29" Type="http://schemas.openxmlformats.org/officeDocument/2006/relationships/tags" Target="../tags/tag38.xml"/><Relationship Id="rId28" Type="http://schemas.openxmlformats.org/officeDocument/2006/relationships/image" Target="../media/image35.png"/><Relationship Id="rId27" Type="http://schemas.openxmlformats.org/officeDocument/2006/relationships/tags" Target="../tags/tag37.xml"/><Relationship Id="rId26" Type="http://schemas.openxmlformats.org/officeDocument/2006/relationships/image" Target="../media/image34.png"/><Relationship Id="rId25" Type="http://schemas.openxmlformats.org/officeDocument/2006/relationships/tags" Target="../tags/tag36.xml"/><Relationship Id="rId24" Type="http://schemas.openxmlformats.org/officeDocument/2006/relationships/image" Target="../media/image33.png"/><Relationship Id="rId23" Type="http://schemas.openxmlformats.org/officeDocument/2006/relationships/tags" Target="../tags/tag35.xml"/><Relationship Id="rId22" Type="http://schemas.openxmlformats.org/officeDocument/2006/relationships/image" Target="../media/image32.png"/><Relationship Id="rId21" Type="http://schemas.openxmlformats.org/officeDocument/2006/relationships/tags" Target="../tags/tag34.xml"/><Relationship Id="rId20" Type="http://schemas.openxmlformats.org/officeDocument/2006/relationships/image" Target="../media/image31.png"/><Relationship Id="rId2" Type="http://schemas.openxmlformats.org/officeDocument/2006/relationships/image" Target="../media/image22.png"/><Relationship Id="rId19" Type="http://schemas.openxmlformats.org/officeDocument/2006/relationships/tags" Target="../tags/tag33.xml"/><Relationship Id="rId18" Type="http://schemas.openxmlformats.org/officeDocument/2006/relationships/image" Target="../media/image30.png"/><Relationship Id="rId17" Type="http://schemas.openxmlformats.org/officeDocument/2006/relationships/tags" Target="../tags/tag32.xml"/><Relationship Id="rId16" Type="http://schemas.openxmlformats.org/officeDocument/2006/relationships/image" Target="../media/image29.png"/><Relationship Id="rId15" Type="http://schemas.openxmlformats.org/officeDocument/2006/relationships/tags" Target="../tags/tag31.xml"/><Relationship Id="rId14" Type="http://schemas.openxmlformats.org/officeDocument/2006/relationships/image" Target="../media/image28.png"/><Relationship Id="rId13" Type="http://schemas.openxmlformats.org/officeDocument/2006/relationships/tags" Target="../tags/tag30.xml"/><Relationship Id="rId12" Type="http://schemas.openxmlformats.org/officeDocument/2006/relationships/image" Target="../media/image27.png"/><Relationship Id="rId11" Type="http://schemas.openxmlformats.org/officeDocument/2006/relationships/tags" Target="../tags/tag29.xml"/><Relationship Id="rId10" Type="http://schemas.openxmlformats.org/officeDocument/2006/relationships/image" Target="../media/image26.png"/><Relationship Id="rId1" Type="http://schemas.openxmlformats.org/officeDocument/2006/relationships/tags" Target="../tags/tag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程显毅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孙丽丽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林道荣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390411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数组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11" name="TextBox 2"/>
          <p:cNvSpPr txBox="1"/>
          <p:nvPr/>
        </p:nvSpPr>
        <p:spPr>
          <a:xfrm>
            <a:off x="1084187" y="1469708"/>
            <a:ext cx="8888506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、数组引用</a:t>
            </a:r>
            <a:endParaRPr dirty="0">
              <a:solidFill>
                <a:schemeClr val="tx1"/>
              </a:solidFill>
            </a:endParaRPr>
          </a:p>
          <a:p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数组引用与矩阵相同，如：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&gt;z[1,2,3]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15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数组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16305" y="1346835"/>
            <a:ext cx="822769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 dirty="0">
                <a:solidFill>
                  <a:schemeClr val="tx1"/>
                </a:solidFill>
              </a:rPr>
              <a:t>3</a:t>
            </a:r>
            <a:r>
              <a:rPr lang="zh-CN" altLang="en-US" sz="1400" dirty="0">
                <a:solidFill>
                  <a:schemeClr val="tx1"/>
                </a:solidFill>
              </a:rPr>
              <a:t>、数组运算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对于多维数组，rowSums, colSums, rowMeans, colMeans的使用需要一个参数dims。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【例3.4】对例3.3三维数组，按行或列求各个维度的和。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&gt; rowSums(b)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[1] 18 18 18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&gt; rowSums(b,dims=1)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[1] 18 18 18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&gt; rowSums(b,dims=2)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     [,1] [,2] [,3]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[1,]    6    6    6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[2,]    6    6    6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[3,]    6    6    6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&gt; colSums(b)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     [,1] [,2] [,3]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[1,]    3    6    9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[2,]    3    6    9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[3,]    3    6    9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&gt; colSums(b,dims=2)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[1]  9 18 27 </a:t>
            </a:r>
            <a:endParaRPr sz="1400" dirty="0">
              <a:solidFill>
                <a:schemeClr val="tx1"/>
              </a:solidFill>
            </a:endParaRPr>
          </a:p>
          <a:p>
            <a:r>
              <a:rPr sz="1400" dirty="0">
                <a:solidFill>
                  <a:schemeClr val="tx1"/>
                </a:solidFill>
              </a:rPr>
              <a:t>为了便于理解，把数组b表示为图3.2。</a:t>
            </a: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62" name="图片 1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7578" y="2455228"/>
            <a:ext cx="3514725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数据框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72185" y="1370330"/>
            <a:ext cx="77374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 dirty="0">
                <a:solidFill>
                  <a:schemeClr val="tx1"/>
                </a:solidFill>
              </a:rPr>
              <a:t>数据框(dataframe)是一种二维结构，但允许不同的列数据类型不同，所以，数据框的概念较矩阵来说更为一般。数据框是在R语言中最常使用的结构类型。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1.创建数据框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    x&lt;-data.frame(colname1=col1, colname2=col2, ……)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其中的列向量col1, col2,… 可为任何类型（如字符型.数值型或逻辑型）。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【例3.5】定义5×3数据框。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&gt; x&lt;-data.frame(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+   Site=c("A","B","A","A","B"),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+   Season=c("winter","summer","summer","spring","fall"),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+   PH=c(7.3,6.4,8.6,7.2,8.9)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+ )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&gt; x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  Site Season   PH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1    A winter  7.3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2    B summer 6.4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3    A summer 8.6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4    A spring  7.2</a:t>
            </a:r>
            <a:endParaRPr sz="1600" dirty="0">
              <a:solidFill>
                <a:schemeClr val="tx1"/>
              </a:solidFill>
            </a:endParaRPr>
          </a:p>
          <a:p>
            <a:r>
              <a:rPr sz="1600" dirty="0">
                <a:solidFill>
                  <a:schemeClr val="tx1"/>
                </a:solidFill>
              </a:rPr>
              <a:t>5    B   fall   8.9</a:t>
            </a:r>
            <a:endParaRPr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数据框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11" name="TextBox 2"/>
          <p:cNvSpPr txBox="1"/>
          <p:nvPr/>
        </p:nvSpPr>
        <p:spPr>
          <a:xfrm>
            <a:off x="808355" y="1696720"/>
            <a:ext cx="80594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、数据框引用</a:t>
            </a:r>
            <a:endParaRPr lang="zh-CN" altLang="en-US" dirty="0">
              <a:solidFill>
                <a:schemeClr val="tx1"/>
              </a:solidFill>
            </a:endParaRPr>
          </a:p>
          <a:p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数据框的引用与矩阵一样，如：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&gt;x[1:3,]    </a:t>
            </a:r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dirty="0">
                <a:solidFill>
                  <a:schemeClr val="tx1"/>
                </a:solidFill>
              </a:rPr>
              <a:t> #返回前三行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&gt;x[2,c(1,3)]   #返回第2行，第1,3列</a:t>
            </a:r>
            <a:endParaRPr dirty="0">
              <a:solidFill>
                <a:schemeClr val="tx1"/>
              </a:solidFill>
            </a:endParaRPr>
          </a:p>
          <a:p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除此之外，增加通过变量引用数据框元素的方法，x$Season等价于x[,2]。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数据框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083945" y="1181100"/>
            <a:ext cx="68008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dirty="0">
                <a:solidFill>
                  <a:schemeClr val="tx1"/>
                </a:solidFill>
              </a:rPr>
              <a:t>3</a:t>
            </a:r>
            <a:r>
              <a:rPr lang="zh-CN" dirty="0">
                <a:solidFill>
                  <a:schemeClr val="tx1"/>
                </a:solidFill>
              </a:rPr>
              <a:t>、</a:t>
            </a:r>
            <a:r>
              <a:rPr dirty="0">
                <a:solidFill>
                  <a:schemeClr val="tx1"/>
                </a:solidFill>
              </a:rPr>
              <a:t>修改行/名称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(1)通过colnames(&lt;数据框&gt;)来读取并编辑列名称。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&gt;colnames(x)[1]&lt;-"a"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&gt;colnames(x)[2]&lt;-"type"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(2)通过row.names(&lt;数据框&gt;)来读取并编辑行名称。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 row.names(x)&lt;-c("r1","r2","r3","r4","r5")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 row.names(x)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因子</a:t>
            </a:r>
            <a:endParaRPr lang="zh-CN" sz="2000" dirty="0" smtClean="0"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942975" y="1900555"/>
          <a:ext cx="7913370" cy="30079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3500"/>
                <a:gridCol w="1306195"/>
                <a:gridCol w="1020445"/>
                <a:gridCol w="1169035"/>
                <a:gridCol w="1746250"/>
                <a:gridCol w="1337945"/>
              </a:tblGrid>
              <a:tr h="7099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病人编号（PatientID）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入院时间（AdmDate）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年龄（Age）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性别（Gender）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糖尿病类型（Diabetes）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病情（Status）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10/15/2009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Type1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Poor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0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11/01/2009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Type2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Improved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10/21/2009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Type1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10/28/2009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Type1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Poor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因子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843280" y="1443990"/>
            <a:ext cx="729170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变量Diabetes为无序变量，即使我们把数据Type1编码为1，Type2编码为2，这也并不意味着二者是有序的。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变量Status是有序变量，因为我们知道，病情为poor（较差）病人的状态不如improved（病情好转）的病人，但并不知道相差多少。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将无序变量和有序型变量统称为因子（factor）。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因子是R语言中非常重要的结构数据类型。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函数factor()以一个整数向量的形式存储因子水平值，同时一个由字符串（原始值）组成的内部向量将映射到这些整数上，因子水平数就是变量不同取值个数。假设有向量：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&gt;diabetes&lt;-c(“type1”,“type2”, “type1”, “type1”)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语句diabetes &lt;- factor(diabetes)将此向量映射为(1, 2, 1, 1)，即：1=Type1和2=Type2。要表示有序变量，需要为函数factor()指定参数ordered=TRUE。如给定向量：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&gt;status&lt;-c(“Poor”, “Improved”, “Excellent”, “Poor”)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因子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697230" y="1504950"/>
            <a:ext cx="735266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语句status &lt;- factor(status, ordered=TRUE)会将向量映射为(3, 2, 1, 3)，即1=Excellent、2=Improved、3=Poor。你可以通过指定levels选项来覆盖默认排序。例如：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&gt;status&lt;-factor(status, levels=c(“Poor”,“Improved”, “Excellent”))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各水平的映射将为1=Poor、2=ImproveD、3=Excellent。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函数factor()可为因子变量创建值标签。在表3.1中，Gender的变量，用1表示男性，2表示女性，可以使用下面代码来创建因子水平值标签：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&gt;patientdata$gender&lt;-factor(patientdata$Gender,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                      levels=c(1,2),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                      labels=c(male,female))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       </a:t>
            </a:r>
            <a:r>
              <a:rPr dirty="0">
                <a:solidFill>
                  <a:schemeClr val="tx1"/>
                </a:solidFill>
              </a:rPr>
              <a:t>这里levels代表变量的因子水平值，而labels表示因子水平值标签。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列表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555" y="1336040"/>
            <a:ext cx="74898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dirty="0">
                <a:solidFill>
                  <a:schemeClr val="tx1"/>
                </a:solidFill>
              </a:rPr>
              <a:t>列表（list）是R语言的数据类型中最为复杂的一种。一般来说，一个列表就是一些对象的有序集合。列表允许你整合若干对象到单个对象名下。例如，某个列表中可能是若干向量、矩阵、数据框，甚至其他列表的组合。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可以使用函数list()创建列表：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  mylist&lt;-list(object1, object1,……)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其中的objecti可以是目前为止讲到的任何结构类型。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【例3.6】定义包含4个元素的列表。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 g&lt;-"my first list"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 h&lt;-c(26,26,18,29)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 j&lt;-matrix(1:10,nrow=5)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 k&lt;-data.frame(c(1,2),c(3,4))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 mylist&lt;-list(title=g,ages=h,j,k)  #为列表中的对象命名</a:t>
            </a:r>
            <a:endParaRPr dirty="0">
              <a:solidFill>
                <a:schemeClr val="tx1"/>
              </a:solidFill>
            </a:endParaRPr>
          </a:p>
          <a:p>
            <a:pPr algn="just"/>
            <a:r>
              <a:rPr dirty="0">
                <a:solidFill>
                  <a:schemeClr val="tx1"/>
                </a:solidFill>
              </a:rPr>
              <a:t>&gt; mylist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列表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688975" y="1504950"/>
            <a:ext cx="73945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dirty="0">
                <a:solidFill>
                  <a:schemeClr val="tx1"/>
                </a:solidFill>
              </a:rPr>
              <a:t>可以通过在双重方括号中指明代表某个list成分的数字或名称来访问列表中的元素。例3.6中，mylist[[2]]和mylist[["ages"]]均指那个含有四个元素的向量。由于两个原因，列表成为了R语言中的重要数据结构。首先，列表允许以一种简单的方式组织和重新调用不相干的信息。其次，许多R语言函数的运行结果都是以列表的形式返回的。需要取出其中哪些元素由分析人员决定。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64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第三章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数据</a:t>
              </a:r>
              <a:r>
                <a:rPr lang="zh-CN" altLang="en-US" sz="2800" dirty="0">
                  <a:solidFill>
                    <a:srgbClr val="FFC000"/>
                  </a:solidFill>
                </a:rPr>
                <a:t>类型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4004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3.3 数据类型判断和转换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3.2 字符串操作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15349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5146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3.1 结构数据类型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34004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3.4 日期和时间数据类型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9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第三章　数据类型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146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3.1 结构数据类型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3D89BC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3.2 字符串操作</a:t>
              </a:r>
              <a:endParaRPr lang="zh-CN" altLang="en-US" sz="2100" spc="225" dirty="0" smtClean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3286" y="2462595"/>
              <a:ext cx="34004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3.3 数据类型判断和转换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5" name="圆角矩形 14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881814" y="2945869"/>
              <a:ext cx="34004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3.4 日期和时间数据类型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分割</a:t>
            </a:r>
            <a:endParaRPr lang="zh-CN" sz="2000" dirty="0" smtClean="0"/>
          </a:p>
        </p:txBody>
      </p:sp>
      <p:sp>
        <p:nvSpPr>
          <p:cNvPr id="10" name="TextBox 1"/>
          <p:cNvSpPr txBox="1"/>
          <p:nvPr/>
        </p:nvSpPr>
        <p:spPr>
          <a:xfrm>
            <a:off x="1158240" y="1280160"/>
            <a:ext cx="71583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格式：strsplit(x, sep)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x：字符串。     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sep：分割符。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默认输出格式为列表。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【例3.7】用“年”作为分隔符，分隔"2021年2月28"。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 data3&lt;-"2021年2月28"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 strsplit(data3,"年")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[[1]]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[1] "2021"  "2月28"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拼接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659765" y="1383665"/>
            <a:ext cx="7870190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1.paste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格式：paste (x1,x2, sep =)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功能：如果x1,x2是字符串，则把x1,x2拼接在一起，如果x1,x2是字符串向量，则对应匹配拼接。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sep：表示用于分割拼接的字符串。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【例3.8】字符串拼接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 data&lt;-"R语言是门艺术"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 data1&lt;-"要用心体会"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 paste(data,data1,sep=",")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[1] "R语言是门艺术,要用心体会"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&gt;paste(1:12, c("st", "nd", "rd", rep("th", 9)))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"1 st"  "2 nd"  "3 rd"  "4 th"  "5 th"  "6 th"  "7 th"  "8 th"  "9 th"  "10 th" "11 th" "12 th"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2.paste0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格式：paste0(x1,x2)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功能：同paste，paste和paste0之间的区别是拼接的字符之间是否带有空格。如：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&gt;paste0(1:12, c("st", "nd", "rd", rep("th", 9)))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14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[1] "1st"  "2nd"  "3rd"  "4th"  "5th"  "6th"  "7th"  "8th"  "9th"  "10th" "11th" "12th"</a:t>
            </a:r>
            <a:endParaRPr sz="14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正则</a:t>
            </a:r>
            <a:r>
              <a:rPr lang="zh-CN" sz="2000" dirty="0" smtClean="0">
                <a:sym typeface="+mn-ea"/>
              </a:rPr>
              <a:t>表达式</a:t>
            </a:r>
            <a:endParaRPr lang="zh-CN" sz="2000" dirty="0" smtClean="0">
              <a:sym typeface="+mn-ea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82930" y="1684020"/>
            <a:ext cx="776033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正则表达式的主要用途有两种：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①查找特定的信息；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②替换特定的信息。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正则表达式的功能非常强大，尤其是在文本数据进行处理中显得更加突出。R中的grep()就是使用正则表达式的规则进行匹配的函数。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grep(pattern,x,ignore.case=FALSE,perl=FALSE,value=FALSE,fixed =FALSE,useBytes=FALSE,invert=FALSE) 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正则</a:t>
            </a:r>
            <a:r>
              <a:rPr lang="zh-CN" sz="2000" dirty="0" smtClean="0">
                <a:sym typeface="+mn-ea"/>
              </a:rPr>
              <a:t>表达式</a:t>
            </a:r>
            <a:endParaRPr lang="zh-CN" sz="2000" dirty="0" smtClean="0">
              <a:sym typeface="+mn-ea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82930" y="1684020"/>
            <a:ext cx="776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>
                <a:sym typeface="+mn-ea"/>
              </a:rPr>
              <a:t>grep原型参数说明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761365" y="2082800"/>
          <a:ext cx="7675245" cy="35490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5230"/>
                <a:gridCol w="6470015"/>
              </a:tblGrid>
              <a:tr h="322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参数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说明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pattern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正则表达式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x, text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字符向量或字符对象，在R 3.0.0后版本中，最大支持超过2^31个的字符元素。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ignore.case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默认FALSE，表示区分大小写，TRUE时表示不区分大小写。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perl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是否使用Perl兼容的正则表达式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7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默认为FALSE，当查找到时返回位置下标，否则返回0;当为TRUE查找到时返回整个x，text，否则返回0。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fixed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如果为TRUE，pattern是要匹配的字符串。覆盖所有冲突的参数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useBytes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默认为false，当为true时，则是逐字节逐字节匹配而不是逐字符逐字符匹配。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invert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如果TRUE返回不匹配的元素的索引或值。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replacement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如果查找到之后，进行替换，若没有找到，则返回x，text值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正则</a:t>
            </a:r>
            <a:r>
              <a:rPr lang="zh-CN" sz="2000" dirty="0" smtClean="0">
                <a:sym typeface="+mn-ea"/>
              </a:rPr>
              <a:t>表达式</a:t>
            </a:r>
            <a:endParaRPr lang="zh-CN" sz="2000" dirty="0" smtClean="0"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565150" y="1418146"/>
          <a:ext cx="7796530" cy="45529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5645"/>
                <a:gridCol w="7080885"/>
              </a:tblGrid>
              <a:tr h="2209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元字符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描述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93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\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匹配\的下一个字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符。例如，“\\n”匹配\n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“\n”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为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换行符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。“\\”匹配“\”。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94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^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匹配输入字行首。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93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匹配输入行尾。如果设置了RegExp对象的Multiline属性，$也匹配“\n”或“\r”之前的位置。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94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匹配前面的子表达式任意次。例如，zo*能匹配“z”，也能匹配“zo”以及“zoo”。*等价于{0,}。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匹配前面的子表达式一次或多次(大于等于1次）。例如，“zo+”能匹配“zo”以及“zoo”，但不能匹配“z”。+等价于{1,}。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93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匹配前面的子表达式零次或一次。例如，“do(es)?”可以匹配“do”或“does”。?等价于{0,1}。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}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是一个非负整数。匹配确定的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次。例如，“o{2}”不能匹配“Bob”中的“o”，但是能匹配“food”中的两个o。</a:t>
                      </a:r>
                      <a:endParaRPr lang="en-US" altLang="en-US" sz="1200" b="0" i="1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,}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是一个非负整数。至少匹配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次。例如，“o{2,}”不能匹配“Bob”中的“o”，但能匹配“foooood”中的所有o。“o{1,}”等价于“o+”。“o{0,}”则等价于“o*”。</a:t>
                      </a:r>
                      <a:endParaRPr lang="en-US" altLang="en-US" sz="1200" b="0" i="1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92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}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和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均为非负整数，其中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&lt;=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。最少匹配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次且最多匹配</a:t>
                      </a:r>
                      <a:r>
                        <a:rPr lang="en-US" sz="1200" b="0" i="1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次。例如，“o{1,3}”将匹配“fooooood”中的前三个o为一组，后三个o为一组。“o{0,1}”等价于“o?”。请注意在逗号和两个数之间不能有空格。</a:t>
                      </a:r>
                      <a:endParaRPr lang="en-US" altLang="en-US" sz="1200" b="0" i="1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.点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匹配除“\n”和"\r"之外的任何单个字符。要匹配包括“\n”和"\r"在内的任何字符，请使用像“[\s\S]”的模式。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92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(pattern)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匹配pattern并获取这一匹配。所获取的匹配可以从产生的Matches集合得到，在VBScript中使用SubMatches集合，在JScript中则使用$0…$9属性。要匹配圆括号字符，请使用“\(”或“\)”。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94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x|y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匹配x或y。例如，“z|food”能匹配“z”或“food”(此处请谨慎)。“[z|f]ood”则匹配“zood”或“food”。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93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[xyz]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匹配所包含的任意一个字符。例如，“[abc]”可以匹配“plain”中的“a”。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94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[^xyz]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不包含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字符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x,y,z的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集合。例如，“[^abc]”可以匹配“plain”中的“plin”任一字符。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92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[a-z]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字符范围。匹配指定范围内的任意字符。例如，“[a-z]”可以匹配“a”到“z”范围内的任意小写字母字符。注意:只有连字符在字符组内部时,并且出现在两个字符之间时,才能表示字符的范围; 如果出字符组的开头,则只能表示连字符本身.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[^a-z]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负值字符范围。匹配任何不在指定范围内的任意字符。例如，“[^a-z]”可以匹配任何不在“a”到“z”范围内的任意字符。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19050" marB="1905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正则</a:t>
            </a:r>
            <a:r>
              <a:rPr lang="zh-CN" sz="2000" dirty="0" smtClean="0">
                <a:sym typeface="+mn-ea"/>
              </a:rPr>
              <a:t>表达式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702945" y="1383030"/>
            <a:ext cx="748538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>
                <a:solidFill>
                  <a:schemeClr val="tx1"/>
                </a:solidFill>
              </a:rPr>
              <a:t>1. [ ]的使用：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&gt;txt &lt;- c("The", "licenses", "for1", "most", "software", "are","designed", "to", "take", "away", "your", "freedom","to", "share", "and2", "change2", "it.", "", "By","contrast,","the4", "GNU", "General", "Public", "License", "is", "intended", "to", "guarantee6", "your", "freedom", "to", "share", "and", "change", "free", "software", "--","to", "make", "sure", "the7", "software", "is", "free","for", "all", "its", "users")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&gt; grep("[1 2 3]",txt, value = T)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[1] "for1"    "and2"    "change2"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&gt; grep("[1,2,3]",txt, value = T)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[1] "for1"      "and2"      "change2"   "contrast,"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&gt; grep("[1 2 3]",txt, value = F)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[1]  3 15 16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正则</a:t>
            </a:r>
            <a:r>
              <a:rPr lang="zh-CN" sz="2000" dirty="0" smtClean="0">
                <a:sym typeface="+mn-ea"/>
              </a:rPr>
              <a:t>表达式</a:t>
            </a:r>
            <a:endParaRPr lang="zh-CN" sz="2000" dirty="0" smtClean="0">
              <a:sym typeface="+mn-ea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92430" y="1492885"/>
            <a:ext cx="79851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1400" dirty="0">
                <a:solidFill>
                  <a:schemeClr val="tx1"/>
                </a:solidFill>
              </a:rPr>
              <a:t>2. ^和[]的使用：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&gt; grep("^t",txt, value = T, ignore.case = F)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[1] "to"   "take" "to"   "the4" "to"   "to"   "to"   "the7"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&gt; grep("^t",txt, value = T, ignore.case = T)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[1] "The" "to"  "take" "to"  "the4" "to"  "to"  "to"[9] "the7"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&gt; grep("[^to]", txt, ignore.case = F,value = T)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#[^]的用法。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&gt; grep("[^to]", txt, ignore.case = F,value = F)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3. $的使用：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&gt; grep("t$",txt, value = T, ignore.case = F)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[1] "most"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&gt; grep("t$",txt, value = T, ignore.case = T)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[1] "most"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4. .的使用：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&gt; grep("ee.",txt, value = T, ignore.case = F)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#也就是.号前面的字符不能是被提取字符串中的最后一个字符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[1] "freedom"    "guarantee6" "freedom"   </a:t>
            </a:r>
            <a:endParaRPr sz="1400" dirty="0">
              <a:solidFill>
                <a:schemeClr val="tx1"/>
              </a:solidFill>
            </a:endParaRPr>
          </a:p>
          <a:p>
            <a:pPr lvl="1"/>
            <a:r>
              <a:rPr sz="1400" dirty="0">
                <a:solidFill>
                  <a:schemeClr val="tx1"/>
                </a:solidFill>
              </a:rPr>
              <a:t>&gt; grep("e.",txt, value = T, ignore.case = F)</a:t>
            </a:r>
            <a:endParaRPr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正则</a:t>
            </a:r>
            <a:r>
              <a:rPr lang="zh-CN" sz="2000" dirty="0" smtClean="0">
                <a:sym typeface="+mn-ea"/>
              </a:rPr>
              <a:t>表达式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906145" y="1492885"/>
            <a:ext cx="68484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>
                <a:solidFill>
                  <a:schemeClr val="tx1"/>
                </a:solidFill>
              </a:rPr>
              <a:t>5. ? * +的使用：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&gt; grep("?e",txt, value = T, ignore.case = F)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&gt; grep("*e",txt, value = T, ignore.case = F)</a:t>
            </a:r>
            <a:endParaRPr sz="2000" dirty="0">
              <a:solidFill>
                <a:schemeClr val="tx1"/>
              </a:solidFill>
            </a:endParaRPr>
          </a:p>
          <a:p>
            <a:pPr lvl="1"/>
            <a:r>
              <a:rPr sz="2000" dirty="0">
                <a:solidFill>
                  <a:schemeClr val="tx1"/>
                </a:solidFill>
              </a:rPr>
              <a:t>&gt; grep("+e",txt, value = T, ignore.case = F)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正则</a:t>
            </a:r>
            <a:r>
              <a:rPr lang="zh-CN" sz="2000" dirty="0" smtClean="0">
                <a:sym typeface="+mn-ea"/>
              </a:rPr>
              <a:t>表达式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90320" y="1372870"/>
            <a:ext cx="5939790" cy="439991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2000">
                <a:solidFill>
                  <a:schemeClr val="tx1"/>
                </a:solidFill>
              </a:rPr>
              <a:t>6.()的使用：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grep("(sh)",txt, value = T, ignore.case = F)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"share" "share"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7..*的使用：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 grep("r.*e",txt, value = T, ignore.case = F)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 [1] "software"   "are"        "freedom"    "share"     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 [5] "guarantee6" "freedom"    "share"      "free"      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 [9] "software"   "sure"       "software"   "free"    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8. | 的使用：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 grep("^t|$e",txt, value = T, ignore.case = F)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"to"   "take" "to"  "the4" "to"  "to   "to"  "the7"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9.[-]的使用：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 grep("[1-4]",txt, value = T, ignore.case = F)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"for1"    "and2"    "change2" "the4"  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>
                <a:sym typeface="+mn-ea"/>
              </a:rPr>
              <a:t>结构数据类型概述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pic>
        <p:nvPicPr>
          <p:cNvPr id="1048" name="图片 1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195" y="1696085"/>
            <a:ext cx="7040245" cy="3665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替换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9770" y="1724660"/>
            <a:ext cx="7745095" cy="32918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600">
                <a:solidFill>
                  <a:schemeClr val="tx1"/>
                </a:solidFill>
              </a:rPr>
              <a:t>1.chartr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格式：chartr(old, new, x)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x：字符串向量。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old：需要被替换的字符串，其长度不能大于new。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new：替换的字符串。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功能：替换的时候，old和new根据下标对应替换，如果old不出现在x中，则无操作。如：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&gt;chartr(old = "a",new = "c",c("a123","a15","a23"))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"c123" "c15"  "c23"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&gt;chartr(old = "a12345",new = "c6789101456",c("a123","a15","a23"))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"c678" "c61"  "c78"  # 拿a15说明，a在old中下标为1，便替换为new[1]。1在old中下标为2，所以替换为new[2]。5在old中下标为6，所以替换为new[6]，所以最后a15替换为c61。</a:t>
            </a:r>
            <a:endParaRPr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替换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6430" y="1286510"/>
            <a:ext cx="7952105" cy="42767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600">
                <a:solidFill>
                  <a:schemeClr val="tx1"/>
                </a:solidFill>
              </a:rPr>
              <a:t>1.chartr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格式：chartr(old, new, x)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x：字符串向量。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old：需要被替换的字符串，其长度不能大于new。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new：替换的字符串。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功能：替换的时候，old和new根据下标对应替换，如果old不出现在x中，则无操作。如：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&gt;chartr(old = "a",new = "c",c("a123","a15","a23"))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"c123" "c15"  "c23"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&gt;chartr(old = "a12345",new = "c6789101456",c("a123","a15","a23"))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"c678" "c61"  "c78"  # 拿a15说明，a在old中下标为1，便替换为new[1]。1在old中下标为2，所以替换为new[2]。5在old中下标为6，所以替换为new[6]，所以最后a15替换为c61。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&gt;chartr(old = "a1",new = "c4",c("a123","a15","a23"))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"c423" "c45"  "c23" 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注意：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&gt;data3&lt;-"2021年2月28日"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&gt;chartr("29","29日",data3)   #old不出现在data3中，无操作</a:t>
            </a:r>
            <a:endParaRPr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替换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1335" y="1321435"/>
            <a:ext cx="8026400" cy="41846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400">
                <a:solidFill>
                  <a:schemeClr val="tx1"/>
                </a:solidFill>
              </a:rPr>
              <a:t>2.sub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格式：sub(pattern, replacement, x, ignore.case = FALSE, perl = FALSE, fixed = FALSE, useBytes = FALSE)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pattern：包含正则表达式的字符串。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replacement：与pattern匹配的部分进行替换的值。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x：字符串向量或者转化为字符的R语言对象。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功能：sub()替换字符串，但是不会对原字符串进行操作。所以需要创建一个变量来储存该操作后的字符串。另外，sub函数只会替换匹配到的第一个字符。如：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&gt;str &lt;- "Now is the time               "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&gt;sub(" +$", " 12:00", str) #正则表达式，即str尾部的空格替换为12:00 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"Now is the time 12:00"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此时我们只是调用了sub函数，却没有保存这个结果。而且该函数不会对原函数操作的。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&gt;print(str)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"Now is the time               "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&gt;sub("Now","what",str)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[1] "what is the time               "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&gt;sub(pattern = "nd",replacement = "ND",c("andbndcnd","sndendfund"))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   #字符串向量元素中有很多"nd"，但是只会替换第一个"nd"</a:t>
            </a:r>
            <a:endParaRPr sz="1400">
              <a:solidFill>
                <a:schemeClr val="tx1"/>
              </a:solidFill>
            </a:endParaRPr>
          </a:p>
          <a:p>
            <a:r>
              <a:rPr sz="1400">
                <a:solidFill>
                  <a:schemeClr val="tx1"/>
                </a:solidFill>
              </a:rPr>
              <a:t>[1] "aNDbndcnd"  "sNDendfund"</a:t>
            </a:r>
            <a:endParaRPr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替换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9145" y="1492885"/>
            <a:ext cx="7699375" cy="18148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600">
                <a:solidFill>
                  <a:schemeClr val="tx1"/>
                </a:solidFill>
              </a:rPr>
              <a:t>3.gsub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格式：gsub(pattern, replacement, x, ignore.case = FALSE, perl = FALSE,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     fixed = FALSE, useBytes = FALSE)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gsub()函数和sub用法一样，不过，gsub()函数可以替换所有匹配字符。如：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gsub(pattern = "nd",replacement = "ND",c("andbndcnd",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"sndendfund"))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"aNDbNDcND"  "sNDeNDfuND"</a:t>
            </a:r>
            <a:endParaRPr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替换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9145" y="1363980"/>
            <a:ext cx="10896600" cy="452310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600">
                <a:solidFill>
                  <a:schemeClr val="tx1"/>
                </a:solidFill>
              </a:rPr>
              <a:t>4.substr和substring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这两个函数可以提取.替换字符串。而且是对原字符串进行操作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格式1：substr(x, start, stop) &lt;- value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格式2：substring(text, first, last = 1000000L) &lt;- value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x, text：字符串向量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start, first：整型，替换字符的起始下标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stop,：整型，替换字符的结束下标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last：字符串长度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value：替换的字符，如果需要的话（与代替换向量长度不同)，自动循环补齐。如：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&gt;shopping_list &lt;- c("apples x4", "bag of flour", "bag of sugar", "milk x2")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&gt;substr(shopping_list,1,3) &lt;- "AAA"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"AAAles x4"    "AAA of flour" "AAA of sugar" "AAAk x2"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&gt;substr(shopping_list,1) &lt;- "AAA"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"AAAles x4"    "AAA of flour" "AAA of sugar" "AAAk x2"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&gt;substr(shopping_list,1,20) &lt;- "yesterday once more"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"yesterday"    "yesterday on" "yesterday on" "yesterd"   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&gt;substring(shopping_list,1) &lt;- "yesterday once more"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[1]"yesterday" "yesterday on" "yesterday on" "yesterd" </a:t>
            </a:r>
            <a:endParaRPr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替换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1350" y="1440815"/>
            <a:ext cx="6711950" cy="37846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2000">
                <a:solidFill>
                  <a:schemeClr val="tx1"/>
                </a:solidFill>
              </a:rPr>
              <a:t>5.str_replace和str_replace_all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第三方包stringr的函数。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str_replace(string, pattern, replacement) # 和sub一样，只替换第一个匹配字符。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str_replace_all(string, pattern, replacement) # 和gsub一样，替换所有匹配字符。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&gt;fruits &lt;- c("one apple","two pears", "three bananas")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&gt;str_replace(fruits, "[aeiou]", "-") #正则表达式，即对字符串中的小写字母a或e或i或o或u，替换为-。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"-ne apple"     "tw- pears"     "thr-e bananas" 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&gt;str_replace_all(fruits, "[aeiou]", "-") 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"-n- -ppl-"     "tw- p--rs"     "thr-- b-n-n-s"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替换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8035" y="1587500"/>
            <a:ext cx="7699375" cy="23069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600">
                <a:solidFill>
                  <a:schemeClr val="tx1"/>
                </a:solidFill>
              </a:rPr>
              <a:t>6.str_sub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第三方包stringr函数。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格式1：str_sub(string, start = 1L, end = -1L, omit_na = FALSE) &lt;- value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&gt;shopping_list &lt;- c("apples x4", "bag of flour", "bag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 of sugar", "milk x2")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&gt;str_sub(shopping_list,1,3) &lt;- "AAA"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"AAAles x4"    "AAA of flour" "AAA of sugar" "AAAk x2"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&gt;str_sub(shopping_list,1) &lt;- "AAA"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"AAA" "AAA" "AAA" "AAA"</a:t>
            </a:r>
            <a:endParaRPr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提取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6275" y="1776730"/>
            <a:ext cx="739902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2000">
                <a:solidFill>
                  <a:schemeClr val="tx1"/>
                </a:solidFill>
              </a:rPr>
              <a:t>1.substr 和substring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格式1：substr(x, start, stop)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格式2：substring(text, first, last = 1000000L)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&gt;substr("abcdef", 2, 4)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"bcd"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提取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2310" y="1656080"/>
            <a:ext cx="7966075" cy="286131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2000">
                <a:solidFill>
                  <a:schemeClr val="tx1"/>
                </a:solidFill>
              </a:rPr>
              <a:t>2.str_extract 和str_extract_all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第三方包stringr。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格式：str_extract(string, pattern)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格式2：str_extract_all(string, pattern, simplify = FALSE)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&gt;shopping_list &lt;- c("apples x4", "bag of flour", "bag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 of sugar", "milk x2")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&gt;str_extract(shopping_list, "[a-z]+")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"apples" "bag"    "bag"    "milk"  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&gt;str_extract_all(shopping_list, "[a-z]+")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提取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3745" y="1656715"/>
            <a:ext cx="756285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2000">
                <a:solidFill>
                  <a:schemeClr val="tx1"/>
                </a:solidFill>
              </a:rPr>
              <a:t>3.str_sub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第三方包stringr。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格式：str_sub(string, start = 1L, end = -1L)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&gt;str_sub(shopping_list,1,5)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"apple" "bag o" "bag o" "milk "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矩阵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0890" y="1504950"/>
            <a:ext cx="796036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1.矩阵的创建</a:t>
            </a:r>
            <a:endParaRPr lang="zh-CN" altLang="en-US"/>
          </a:p>
          <a:p>
            <a:r>
              <a:rPr lang="zh-CN" altLang="en-US"/>
              <a:t>【例3.1】定义一个54的矩阵</a:t>
            </a:r>
            <a:endParaRPr lang="zh-CN" altLang="en-US"/>
          </a:p>
          <a:p>
            <a:r>
              <a:rPr lang="zh-CN" altLang="en-US"/>
              <a:t>方法1：matrix(data,nrow=，ncol=,byrow=T)  </a:t>
            </a:r>
            <a:endParaRPr lang="zh-CN" altLang="en-US"/>
          </a:p>
          <a:p>
            <a:r>
              <a:rPr lang="zh-CN" altLang="en-US"/>
              <a:t>其中data包含了矩阵的元素，nrow和ncol用以指定行和列的维数，byrow则表明矩阵应当按行存储（byrow=TRUE）还是按列存储（byrow=FALSE），默认情况下按列存储。</a:t>
            </a:r>
            <a:endParaRPr lang="zh-CN" altLang="en-US"/>
          </a:p>
          <a:p>
            <a:r>
              <a:rPr lang="zh-CN" altLang="en-US"/>
              <a:t>&gt;y&lt;-matrix(1:20,nrow=5,ncol=4)</a:t>
            </a:r>
            <a:endParaRPr lang="zh-CN" altLang="en-US"/>
          </a:p>
          <a:p>
            <a:r>
              <a:rPr lang="zh-CN" altLang="en-US"/>
              <a:t>     [,1] [,2] [,3] [,4]</a:t>
            </a:r>
            <a:endParaRPr lang="zh-CN" altLang="en-US"/>
          </a:p>
          <a:p>
            <a:r>
              <a:rPr lang="zh-CN" altLang="en-US"/>
              <a:t>[1,]    1    6   11   16</a:t>
            </a:r>
            <a:endParaRPr lang="zh-CN" altLang="en-US"/>
          </a:p>
          <a:p>
            <a:r>
              <a:rPr lang="zh-CN" altLang="en-US"/>
              <a:t>[2,]    2    7   12   17</a:t>
            </a:r>
            <a:endParaRPr lang="zh-CN" altLang="en-US"/>
          </a:p>
          <a:p>
            <a:r>
              <a:rPr lang="zh-CN" altLang="en-US"/>
              <a:t>[3,]    3    8   13   18</a:t>
            </a:r>
            <a:endParaRPr lang="zh-CN" altLang="en-US"/>
          </a:p>
          <a:p>
            <a:r>
              <a:rPr lang="zh-CN" altLang="en-US"/>
              <a:t>[4,]    4    9   14   19</a:t>
            </a:r>
            <a:endParaRPr lang="zh-CN" altLang="en-US"/>
          </a:p>
          <a:p>
            <a:r>
              <a:rPr lang="zh-CN" altLang="en-US"/>
              <a:t>[5,]    5   10   15   20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求字符串</a:t>
            </a:r>
            <a:r>
              <a:rPr lang="zh-CN" sz="2000" dirty="0" smtClean="0">
                <a:sym typeface="+mn-ea"/>
              </a:rPr>
              <a:t>长度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4070" y="1492885"/>
            <a:ext cx="7837805" cy="286131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2000">
                <a:solidFill>
                  <a:schemeClr val="tx1"/>
                </a:solidFill>
              </a:rPr>
              <a:t>1.nchar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格式：nchar(x, type = "chars", allowNA = FALSE, keepNA = NA) 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以字符串为向量，返回向量元素--字符串的长度组成的向量nzchar(x, keepNA = FALSE) #快速判定字符串向量元素是否为非空值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&gt;shopping_list &lt;- c("apples x4", "bag of flour", "bag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 of sugar", "milk x2")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&gt;nchar(shopping_list)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 9 12 12  7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&gt;nzchar(shopping_list)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求字符串</a:t>
            </a:r>
            <a:r>
              <a:rPr lang="zh-CN" sz="2000" dirty="0" smtClean="0">
                <a:sym typeface="+mn-ea"/>
              </a:rPr>
              <a:t>长度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2000" y="1492885"/>
            <a:ext cx="7691120" cy="470789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2000">
                <a:solidFill>
                  <a:schemeClr val="tx1"/>
                </a:solidFill>
              </a:rPr>
              <a:t>2.str_count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格式：str_count(string, pattern = "")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功能：str_count不仅可以测定元素长度，还以测定某字符在字符串中的下标位置。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&gt;str_count(shopping_list)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 9 12 12  7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&gt;str_count(shopping_list, "a")   # 如果不包含则返回0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1 1 2 0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3.str_length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第三方包stringr。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格式：str_length(string)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&gt;shopping_list &lt;- c("apples x4", "bag of flour", "bag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 of sugar", "milk x2")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&gt;str_length(shopping_list)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 9 12 12  7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匹配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8035" y="1492885"/>
            <a:ext cx="7287260" cy="470789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2000">
                <a:solidFill>
                  <a:schemeClr val="tx1"/>
                </a:solidFill>
              </a:rPr>
              <a:t>1.match,pmatch,charmatch（后两个可以部分匹配）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&gt;a&lt;-c("qwer","asdf","zxcv")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&gt;match("a",a)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 NA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&gt;pmatch("a",a)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 2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2.grep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用法见3.3.4节。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3.grepl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格式：grepl(pattern, x, ignore.case = FALSE, perl = FALSE,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      fixed = FALSE, useBytes = FALSE)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功能：grepl和grep的用法差不多，只是grepl返回的是逻辑变量TRUE或FALSE。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&gt;grepl("apple",shopping_list)</a:t>
            </a:r>
            <a:endParaRPr sz="2000">
              <a:solidFill>
                <a:schemeClr val="tx1"/>
              </a:solidFill>
            </a:endParaRPr>
          </a:p>
          <a:p>
            <a:r>
              <a:rPr sz="2000">
                <a:solidFill>
                  <a:schemeClr val="tx1"/>
                </a:solidFill>
              </a:rPr>
              <a:t>[1]  TRUE FALSE FALSE FALSE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匹配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3745" y="1492885"/>
            <a:ext cx="7872095" cy="42462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>
                <a:solidFill>
                  <a:schemeClr val="tx1"/>
                </a:solidFill>
              </a:rPr>
              <a:t>4.str_subset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格式：str_subset(string, pattern, negate = FALSE)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string: 待匹配的字符串向量。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pattern: 一个包含正则表达式的字符串。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negate: 当negate = False，函数返回匹配值。当negate = True，函数返回与pattern不匹配的字符串。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&gt;fruit &lt;- c("apple", "banana", "pear", "pinapple")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&gt;str_subset(fruit, "a") #匹配所有含有a的字符串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[1] "apple"    "banana"   "pear"     "pinapple"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&gt;str_subset(fruit, "^p", negate = TRUE) # 返回所有不以p开头的字符串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[1] "apple"  "banana"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5.str_which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格式：str_which(string, pattern, negate = FALSE)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&gt;str_which(fruit, "a")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[1] 1 2 3 4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3.2 字符串操作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排序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5180" y="1432560"/>
            <a:ext cx="8086090" cy="35382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600">
                <a:solidFill>
                  <a:schemeClr val="tx1"/>
                </a:solidFill>
              </a:rPr>
              <a:t>1.str_sort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格式：str_sort(x, decreasing = FALSE, na_last = TRUE, locale = "en",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  numeric = FALSE, ...)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x:待排序的字符串向量。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decreasing：布尔值，默认FALSE，表示从低到高排序。如果为TRUE，表示从高到低排序。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na_last：NA 应该排在什么位置，TRUE表示放在末端，FALSE表示放在开头，NA向下排。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numeric：如果为True，则按照数字排序而不是按照字符排序。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&gt;x &lt;- c("100a10", "100a5", "2b", "2a")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&gt;str_sort(x)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"100a10" "100a5"  "2a"     "2b" 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&gt;str_sort(x, numeric = TRUE)</a:t>
            </a:r>
            <a:endParaRPr sz="1600">
              <a:solidFill>
                <a:schemeClr val="tx1"/>
              </a:solidFill>
            </a:endParaRPr>
          </a:p>
          <a:p>
            <a:r>
              <a:rPr sz="1600">
                <a:solidFill>
                  <a:schemeClr val="tx1"/>
                </a:solidFill>
              </a:rPr>
              <a:t>[1] "2a"     "2b"     "100a5"  "100a10"</a:t>
            </a:r>
            <a:endParaRPr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62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第三章　数据类型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146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3.1 结构数据类型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3.2 字符串操作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56700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4004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3.3 数据类型判断和转换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34004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3.4 日期和时间数据类型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3.3 数据类型判断和转换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基本数据类型转换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307340" y="1922145"/>
          <a:ext cx="7860030" cy="25419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7510"/>
                <a:gridCol w="2150110"/>
                <a:gridCol w="1751965"/>
                <a:gridCol w="2290445"/>
              </a:tblGrid>
              <a:tr h="6229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one long</a:t>
                      </a:r>
                      <a:r>
                        <a:rPr lang="en-US"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vector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matrix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data frame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6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vector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c(x,y)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cbind(x,y)</a:t>
                      </a: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rbind(x,y)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data.frame(x,y)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matrix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as.vector(mymatrix)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as.data.frame(mymatrix)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41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data frame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as.matrix(myframe)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3.3 数据类型判断和转换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因子数据类型判断</a:t>
            </a:r>
            <a:r>
              <a:rPr lang="zh-CN" sz="2000" dirty="0" smtClean="0">
                <a:sym typeface="+mn-ea"/>
              </a:rPr>
              <a:t>和转换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09955" y="1837055"/>
            <a:ext cx="753427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sz="2000">
                <a:solidFill>
                  <a:schemeClr val="tx1"/>
                </a:solidFill>
              </a:rPr>
              <a:t>a&lt;-factor(c(100,200,300,301,302,400,10))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a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as.numeric(a)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mean(as.numeric(as.character(a)))</a:t>
            </a:r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mean(as.numeric(levels(a)[a]))</a:t>
            </a:r>
            <a:endParaRPr sz="2000">
              <a:solidFill>
                <a:schemeClr val="tx1"/>
              </a:solidFill>
            </a:endParaRPr>
          </a:p>
          <a:p>
            <a:pPr indent="266700"/>
            <a:endParaRPr sz="2000">
              <a:solidFill>
                <a:schemeClr val="tx1"/>
              </a:solidFill>
            </a:endParaRPr>
          </a:p>
          <a:p>
            <a:pPr indent="266700"/>
            <a:r>
              <a:rPr sz="2000">
                <a:solidFill>
                  <a:schemeClr val="tx1"/>
                </a:solidFill>
              </a:rPr>
              <a:t>因子转换成数值型的规则是：在1——n中取值，数字最小的取1，次小的取2，以此类推。</a:t>
            </a:r>
            <a:endParaRPr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62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第三章　数据类型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1460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3.1 结构数据类型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3.2 字符串操作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418803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4004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3.4 日期和时间数据类型</a:t>
              </a:r>
              <a:endParaRPr lang="zh-CN" altLang="en-US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54534" y="356963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34004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3.3 数据类型判断和转换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3.4 日期和时间数据类型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日期数据类型基本</a:t>
            </a:r>
            <a:r>
              <a:rPr lang="zh-CN" sz="2000" dirty="0" smtClean="0">
                <a:sym typeface="+mn-ea"/>
              </a:rPr>
              <a:t>操作</a:t>
            </a:r>
            <a:endParaRPr lang="zh-CN" sz="2000" dirty="0" smtClean="0">
              <a:sym typeface="+mn-ea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499745" y="1654810"/>
            <a:ext cx="78816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1.取出当前系统日期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方法1: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&gt;Sys.Date()  #返回的是double类型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[1] "2021-2-21"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方法2: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&gt;date()  #返回的是字符串类型。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[1] "Mon Dec 21 20:36:07 2020"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2.转换为日期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用as.Date()可以将一个字符串转换为日期值，默认格式是yyyy-mm-dd。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&gt;as.Date("2020-12-21")   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 sz="2000">
                <a:solidFill>
                  <a:schemeClr val="tx1"/>
                </a:solidFill>
                <a:ea typeface="宋体" panose="02010600030101010101" pitchFamily="2" charset="-122"/>
              </a:rPr>
              <a:t>[1] "2020-12-21"</a:t>
            </a:r>
            <a:endParaRPr sz="200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矩阵</a:t>
            </a:r>
            <a:endParaRPr lang="zh-CN" altLang="en-US" sz="20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5195" y="1442085"/>
            <a:ext cx="7070725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方法2：rbind(C1,C2,..,Cn)</a:t>
            </a:r>
            <a:endParaRPr lang="zh-CN" altLang="en-US" sz="1600"/>
          </a:p>
          <a:p>
            <a:r>
              <a:rPr lang="zh-CN" altLang="en-US" sz="1600"/>
              <a:t>    rbind是”row bind”的缩写，表示按行拼接。</a:t>
            </a:r>
            <a:endParaRPr lang="zh-CN" altLang="en-US" sz="1600"/>
          </a:p>
          <a:p>
            <a:r>
              <a:rPr lang="zh-CN" altLang="en-US" sz="1600"/>
              <a:t>&gt;rbind(c(1,2),c(3,4))</a:t>
            </a:r>
            <a:endParaRPr lang="zh-CN" altLang="en-US" sz="1600"/>
          </a:p>
          <a:p>
            <a:r>
              <a:rPr lang="zh-CN" altLang="en-US" sz="1600"/>
              <a:t>     [,1] [,2]</a:t>
            </a:r>
            <a:endParaRPr lang="zh-CN" altLang="en-US" sz="1600"/>
          </a:p>
          <a:p>
            <a:r>
              <a:rPr lang="zh-CN" altLang="en-US" sz="1600"/>
              <a:t>[1,]    1    2</a:t>
            </a:r>
            <a:endParaRPr lang="zh-CN" altLang="en-US" sz="1600"/>
          </a:p>
          <a:p>
            <a:r>
              <a:rPr lang="zh-CN" altLang="en-US" sz="1600"/>
              <a:t>[2,]    3    4</a:t>
            </a:r>
            <a:endParaRPr lang="zh-CN" altLang="en-US" sz="1600"/>
          </a:p>
          <a:p>
            <a:r>
              <a:rPr lang="zh-CN" altLang="en-US" sz="1600"/>
              <a:t>方法3：具体语法见数组章节</a:t>
            </a:r>
            <a:endParaRPr lang="zh-CN" altLang="en-US" sz="1600"/>
          </a:p>
          <a:p>
            <a:r>
              <a:rPr lang="zh-CN" altLang="en-US" sz="1600"/>
              <a:t>&gt; array(rep(1:3, each=3), dim=c(3,3))    </a:t>
            </a:r>
            <a:endParaRPr lang="zh-CN" altLang="en-US" sz="1600"/>
          </a:p>
          <a:p>
            <a:r>
              <a:rPr lang="zh-CN" altLang="en-US" sz="1600"/>
              <a:t>     [,1] [,2] [,3] </a:t>
            </a:r>
            <a:endParaRPr lang="zh-CN" altLang="en-US" sz="1600"/>
          </a:p>
          <a:p>
            <a:r>
              <a:rPr lang="zh-CN" altLang="en-US" sz="1600"/>
              <a:t>[1,]    1    2    3 </a:t>
            </a:r>
            <a:endParaRPr lang="zh-CN" altLang="en-US" sz="1600"/>
          </a:p>
          <a:p>
            <a:r>
              <a:rPr lang="zh-CN" altLang="en-US" sz="1600"/>
              <a:t>[2,]    1    2    3 </a:t>
            </a:r>
            <a:endParaRPr lang="zh-CN" altLang="en-US" sz="1600"/>
          </a:p>
          <a:p>
            <a:r>
              <a:rPr lang="zh-CN" altLang="en-US" sz="1600"/>
              <a:t>[3,]    1    2    3 </a:t>
            </a:r>
            <a:endParaRPr lang="zh-CN" altLang="en-US" sz="1600"/>
          </a:p>
          <a:p>
            <a:r>
              <a:rPr lang="zh-CN" altLang="en-US" sz="1600"/>
              <a:t>方法4：具体语法见数据框章节</a:t>
            </a:r>
            <a:endParaRPr lang="zh-CN" altLang="en-US" sz="1600"/>
          </a:p>
          <a:p>
            <a:r>
              <a:rPr lang="zh-CN" altLang="en-US" sz="1600"/>
              <a:t>&gt;data.frame(a=c(1,2),b=c(3,4))</a:t>
            </a:r>
            <a:endParaRPr lang="zh-CN" altLang="en-US" sz="1600"/>
          </a:p>
          <a:p>
            <a:r>
              <a:rPr lang="zh-CN" altLang="en-US" sz="1600"/>
              <a:t>  a b</a:t>
            </a:r>
            <a:endParaRPr lang="zh-CN" altLang="en-US" sz="1600"/>
          </a:p>
          <a:p>
            <a:r>
              <a:rPr lang="zh-CN" altLang="en-US" sz="1600"/>
              <a:t>1 1 3</a:t>
            </a:r>
            <a:endParaRPr lang="zh-CN" altLang="en-US" sz="1600"/>
          </a:p>
          <a:p>
            <a:r>
              <a:rPr lang="zh-CN" altLang="en-US" sz="1600"/>
              <a:t>2 2 4</a:t>
            </a:r>
            <a:endParaRPr lang="zh-CN" alt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3.4 日期和时间数据类型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日期数据类型基本</a:t>
            </a:r>
            <a:r>
              <a:rPr lang="zh-CN" sz="2000" dirty="0" smtClean="0">
                <a:sym typeface="+mn-ea"/>
              </a:rPr>
              <a:t>操作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8340" y="1536700"/>
            <a:ext cx="7941945" cy="369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3.把日期值输出为字符串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&gt;today &lt;- Sys.Date()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&gt;format(today, "%Y年%m月%d日")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[1] "2020年12月21日"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4.计算日期差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由于日期内部是用double存储的天数，所以日期是可以相减的。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&gt;today &lt;- Sys.Date()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&gt;gtd &lt;- as.Date("2020-12-21")  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&gt;today - gtd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Time difference of 3216 days  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用difftime()函数可以计算相关的秒数、分钟数、小时数、天数、周数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266700"/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&gt;difftime(today, gtd, units="weeks")  #units可以是“secs”, “mins”, “hours”, “days”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3.4 日期和时间数据类型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时间数据类型基本</a:t>
            </a:r>
            <a:r>
              <a:rPr lang="zh-CN" sz="2000" dirty="0" smtClean="0">
                <a:sym typeface="+mn-ea"/>
              </a:rPr>
              <a:t>操作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2430" y="1682750"/>
            <a:ext cx="8094345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sz="2000">
                <a:ea typeface="宋体" panose="02010600030101010101" pitchFamily="2" charset="-122"/>
              </a:rPr>
              <a:t>字符串转换为时间变量使用as.POSIXct()和as.POSIXlt()，这两个函数的区别，仅仅是前者为“整数（秒数）”存储，后者为“字符串式”存储，但是我用的时候没找到区别，而且在查找帮助文档时，直接给出的帮助是as.POSIX*。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    基本格式都包括三个参数as.POSIXct(x,tz=’’,format=’’)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x：是要转换的时间字符串。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tz：是time zone时区一般‘utc’。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format：是字符串的格式。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&gt;t&lt;- '2020-03-29 11:15:47'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&gt; as.POSIXlt(t,tz="","%Y-%m-%d %H:%M:%S")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[1] "2020-03-29 11:15:47 CST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&gt; as.POSIXct(t,tz="","%Y-%m-%d %H:%M:%S")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sz="2000">
                <a:ea typeface="宋体" panose="02010600030101010101" pitchFamily="2" charset="-122"/>
              </a:rPr>
              <a:t>[1] "2020-03-29 11:15:47 CST"</a:t>
            </a:r>
            <a:endParaRPr sz="200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矩阵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3005" y="1502410"/>
            <a:ext cx="948563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2.矩阵引用</a:t>
            </a:r>
            <a:endParaRPr lang="zh-CN" altLang="en-US"/>
          </a:p>
          <a:p>
            <a:r>
              <a:rPr lang="zh-CN" altLang="en-US"/>
              <a:t>方法1：使用下标和方括号来选择矩阵中的行匀速或列元素。</a:t>
            </a:r>
            <a:endParaRPr lang="zh-CN" altLang="en-US"/>
          </a:p>
          <a:p>
            <a:r>
              <a:rPr lang="zh-CN" altLang="en-US"/>
              <a:t>y[i,]：返回矩阵y中的第i行；</a:t>
            </a:r>
            <a:endParaRPr lang="zh-CN" altLang="en-US"/>
          </a:p>
          <a:p>
            <a:r>
              <a:rPr lang="zh-CN" altLang="en-US"/>
              <a:t>y[,j]：返回第j列；</a:t>
            </a:r>
            <a:endParaRPr lang="zh-CN" altLang="en-US"/>
          </a:p>
          <a:p>
            <a:r>
              <a:rPr lang="zh-CN" altLang="en-US"/>
              <a:t>y[i,j]：返回第i行第j列元素。</a:t>
            </a:r>
            <a:endParaRPr lang="zh-CN" altLang="en-US"/>
          </a:p>
          <a:p>
            <a:r>
              <a:rPr lang="zh-CN" altLang="en-US"/>
              <a:t>y[i,-j]：返回第i行,但排除第j列元素。</a:t>
            </a:r>
            <a:endParaRPr lang="zh-CN" altLang="en-US"/>
          </a:p>
          <a:p>
            <a:r>
              <a:rPr lang="zh-CN" altLang="en-US"/>
              <a:t>y[-i,j]：返回第j行,但排除第i行元素。</a:t>
            </a:r>
            <a:endParaRPr lang="zh-CN" altLang="en-US"/>
          </a:p>
          <a:p>
            <a:r>
              <a:rPr lang="zh-CN" altLang="en-US"/>
              <a:t>方法2：使用向量和方括号来选择矩阵中的行.列或元素。</a:t>
            </a:r>
            <a:endParaRPr lang="zh-CN" altLang="en-US"/>
          </a:p>
          <a:p>
            <a:r>
              <a:rPr lang="zh-CN" altLang="en-US"/>
              <a:t>y[c(1,3),c(2:4)]：返回第1,3行，第2,4列元素。</a:t>
            </a:r>
            <a:endParaRPr lang="zh-CN" altLang="en-US"/>
          </a:p>
          <a:p>
            <a:r>
              <a:rPr lang="zh-CN" altLang="en-US"/>
              <a:t>y[c(1,3),-c(2:4)]：返回第1,3行，但排除第2,4列元素。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矩阵</a:t>
            </a:r>
            <a:endParaRPr lang="zh-CN" altLang="en-US" sz="20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83005" y="1502410"/>
            <a:ext cx="60661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3.矩阵运算</a:t>
            </a:r>
            <a:endParaRPr lang="zh-CN" altLang="en-US"/>
          </a:p>
          <a:p>
            <a:r>
              <a:rPr lang="zh-CN" altLang="en-US"/>
              <a:t>（1）转置:t(y);</a:t>
            </a:r>
            <a:endParaRPr lang="zh-CN" altLang="en-US"/>
          </a:p>
          <a:p>
            <a:r>
              <a:rPr lang="zh-CN" altLang="en-US"/>
              <a:t>（2）横向合并矩阵:cbind();</a:t>
            </a:r>
            <a:endParaRPr lang="zh-CN" altLang="en-US"/>
          </a:p>
          <a:p>
            <a:r>
              <a:rPr lang="zh-CN" altLang="en-US"/>
              <a:t>（3）纵向合并矩阵:rbind();</a:t>
            </a:r>
            <a:endParaRPr lang="zh-CN" altLang="en-US"/>
          </a:p>
          <a:p>
            <a:r>
              <a:rPr lang="zh-CN" altLang="en-US"/>
              <a:t>【例3.2】矩阵合并。</a:t>
            </a:r>
            <a:endParaRPr lang="zh-CN" altLang="en-US"/>
          </a:p>
          <a:p>
            <a:r>
              <a:rPr lang="zh-CN" altLang="en-US"/>
              <a:t>&gt; x1&lt;-rbind(c(1,2),c(3,4))   #产生矩阵x1</a:t>
            </a:r>
            <a:endParaRPr lang="zh-CN" altLang="en-US"/>
          </a:p>
          <a:p>
            <a:r>
              <a:rPr lang="zh-CN" altLang="en-US"/>
              <a:t>&gt; x1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altLang="en-US" sz="2000">
                <a:sym typeface="+mn-ea"/>
              </a:rPr>
              <a:t>矩阵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3005" y="1502410"/>
            <a:ext cx="688213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3.矩阵运算</a:t>
            </a:r>
            <a:endParaRPr lang="zh-CN" altLang="en-US"/>
          </a:p>
          <a:p>
            <a:r>
              <a:rPr lang="zh-CN" altLang="en-US"/>
              <a:t>（4）将矩阵转化为向量的函数：as.vector(y);</a:t>
            </a:r>
            <a:endParaRPr lang="zh-CN" altLang="en-US"/>
          </a:p>
          <a:p>
            <a:r>
              <a:rPr lang="zh-CN" altLang="en-US"/>
              <a:t>（5）返回矩阵维度的函数：dim(y)</a:t>
            </a:r>
            <a:endParaRPr lang="zh-CN" altLang="en-US"/>
          </a:p>
          <a:p>
            <a:r>
              <a:rPr lang="zh-CN" altLang="en-US"/>
              <a:t>（6）返回矩阵的行数的函数：nrow(y) </a:t>
            </a:r>
            <a:endParaRPr lang="zh-CN" altLang="en-US"/>
          </a:p>
          <a:p>
            <a:r>
              <a:rPr lang="zh-CN" altLang="en-US"/>
              <a:t>（7）返回矩阵的列数的函数：ncol(y)；</a:t>
            </a:r>
            <a:endParaRPr lang="zh-CN" altLang="en-US"/>
          </a:p>
          <a:p>
            <a:r>
              <a:rPr lang="zh-CN" altLang="en-US"/>
              <a:t>（8）对矩阵各列求和的函数:colSums(y);    </a:t>
            </a:r>
            <a:endParaRPr lang="zh-CN" altLang="en-US"/>
          </a:p>
          <a:p>
            <a:r>
              <a:rPr lang="zh-CN" altLang="en-US"/>
              <a:t>（9）求矩阵各列的均值的函数:colMeans(y);</a:t>
            </a:r>
            <a:endParaRPr lang="zh-CN" altLang="en-US"/>
          </a:p>
          <a:p>
            <a:r>
              <a:rPr lang="zh-CN" altLang="en-US"/>
              <a:t>（10）对矩阵各行求和的函数:rowSums(y);   </a:t>
            </a:r>
            <a:endParaRPr lang="zh-CN" altLang="en-US"/>
          </a:p>
          <a:p>
            <a:r>
              <a:rPr lang="zh-CN" altLang="en-US"/>
              <a:t>（11）求矩阵各列的均值的函数:rowMeans(y);</a:t>
            </a:r>
            <a:endParaRPr lang="zh-CN" altLang="en-US"/>
          </a:p>
          <a:p>
            <a:r>
              <a:rPr lang="zh-CN" altLang="en-US"/>
              <a:t>（12）返回对角元素的函数：daig(y)；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3.1 结构数据类型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第三章　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数组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083945" y="1470025"/>
            <a:ext cx="747141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、数组创建</a:t>
            </a:r>
            <a:endParaRPr lang="zh-CN" altLang="en-US" dirty="0">
              <a:solidFill>
                <a:schemeClr val="tx1"/>
              </a:solidFill>
            </a:endParaRPr>
          </a:p>
          <a:p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数组（array）与矩阵类似，但是维度可以大于2。像矩阵一样，数组中的每个元素也只能拥有一种基本数据类型。数组可通过array函数创建：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格式：myarray&lt;-array(data,dimentins)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          data包含了数组中的数据，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          dimensions给出了各个维度下标的最大值。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【例3.3】定义三维数组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方法1：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&gt;z&lt;-array(1:24,c(2,3,4))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方法2：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 b &lt;- array(rep(1:3, each=9), dim=c(3,3,3)) </a:t>
            </a:r>
            <a:endParaRPr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&gt; b 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PLACING_PICTURE_USER_VIEWPORT" val="{&quot;height&quot;:5773,&quot;width&quot;:11087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TABLE_BEAUTIFY" val="smartTable{e5975da9-1352-4b03-8f78-1084e516e928}"/>
  <p:tag name="TABLE_ENDDRAG_ORIGIN_RECT" val="623*294"/>
  <p:tag name="TABLE_ENDDRAG_RECT" val="182*148*623*294"/>
</p:tagLst>
</file>

<file path=ppt/tags/tag21.xml><?xml version="1.0" encoding="utf-8"?>
<p:tagLst xmlns:p="http://schemas.openxmlformats.org/presentationml/2006/main">
  <p:tag name="KSO_WM_UNIT_TABLE_BEAUTIFY" val="smartTable{1312f249-5740-4e99-8a66-894e19c553db}"/>
</p:tagLst>
</file>

<file path=ppt/tags/tag22.xml><?xml version="1.0" encoding="utf-8"?>
<p:tagLst xmlns:p="http://schemas.openxmlformats.org/presentationml/2006/main">
  <p:tag name="KSO_WM_UNIT_TABLE_BEAUTIFY" val="smartTable{684c6b77-a1ac-45c1-9e71-f100c6009593}"/>
</p:tagLst>
</file>

<file path=ppt/tags/tag23.xml><?xml version="1.0" encoding="utf-8"?>
<p:tagLst xmlns:p="http://schemas.openxmlformats.org/presentationml/2006/main">
  <p:tag name="KSO_WM_UNIT_TABLE_BEAUTIFY" val="smartTable{df198e71-467e-41cc-a0b5-e22abe21f58a}"/>
  <p:tag name="TABLE_ENDDRAG_ORIGIN_RECT" val="618*200"/>
  <p:tag name="TABLE_ENDDRAG_RECT" val="127*143*618*200"/>
</p:tagLst>
</file>

<file path=ppt/tags/tag24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5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6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27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28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29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31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32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33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4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5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6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7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38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9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41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42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43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4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5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6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7.xml><?xml version="1.0" encoding="utf-8"?>
<p:tagLst xmlns:p="http://schemas.openxmlformats.org/presentationml/2006/main">
  <p:tag name="COMMONDATA" val="eyJoZGlkIjoiZWE1YWQ3MWZkNDU4ZTNkZWUyZTg3ZmY2MTVhNDY4MjEifQ=="/>
  <p:tag name="KSO_WPP_MARK_KEY" val="1f52f1f4-dc53-4103-966a-d2bbfc349538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16851</Words>
  <Application>WPS 演示</Application>
  <PresentationFormat>全屏显示(4:3)</PresentationFormat>
  <Paragraphs>1036</Paragraphs>
  <Slides>54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54</vt:i4>
      </vt:variant>
    </vt:vector>
  </HeadingPairs>
  <TitlesOfParts>
    <vt:vector size="68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Times New Roman</vt:lpstr>
      <vt:lpstr>Office 主题</vt:lpstr>
      <vt:lpstr>2_Office 主题</vt:lpstr>
      <vt:lpstr>3_Office 主题</vt:lpstr>
      <vt:lpstr>4_Office 主题</vt:lpstr>
      <vt:lpstr>5_Office 主题</vt:lpstr>
      <vt:lpstr>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程显毅</cp:lastModifiedBy>
  <cp:revision>148</cp:revision>
  <dcterms:created xsi:type="dcterms:W3CDTF">2018-03-01T02:03:00Z</dcterms:created>
  <dcterms:modified xsi:type="dcterms:W3CDTF">2022-11-04T09:02:20Z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5FE0E1435B184A3CBC7079F22F4928D4</vt:lpwstr>
  </property>
</Properties>
</file>