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2" r:id="rId5"/>
    <p:sldMasterId id="2147483666" r:id="rId6"/>
    <p:sldMasterId id="2147483671" r:id="rId7"/>
  </p:sldMasterIdLst>
  <p:notesMasterIdLst>
    <p:notesMasterId r:id="rId10"/>
  </p:notesMasterIdLst>
  <p:handoutMasterIdLst>
    <p:handoutMasterId r:id="rId28"/>
  </p:handoutMasterIdLst>
  <p:sldIdLst>
    <p:sldId id="586" r:id="rId8"/>
    <p:sldId id="611" r:id="rId9"/>
    <p:sldId id="314" r:id="rId11"/>
    <p:sldId id="588" r:id="rId12"/>
    <p:sldId id="637" r:id="rId13"/>
    <p:sldId id="698" r:id="rId14"/>
    <p:sldId id="638" r:id="rId15"/>
    <p:sldId id="639" r:id="rId16"/>
    <p:sldId id="640" r:id="rId17"/>
    <p:sldId id="589" r:id="rId18"/>
    <p:sldId id="597" r:id="rId19"/>
    <p:sldId id="593" r:id="rId20"/>
    <p:sldId id="699" r:id="rId21"/>
    <p:sldId id="700" r:id="rId22"/>
    <p:sldId id="594" r:id="rId23"/>
    <p:sldId id="701" r:id="rId24"/>
    <p:sldId id="535" r:id="rId25"/>
    <p:sldId id="537" r:id="rId26"/>
    <p:sldId id="420" r:id="rId27"/>
  </p:sldIdLst>
  <p:sldSz cx="9144000" cy="6858000" type="screen4x3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E6E6E6"/>
    <a:srgbClr val="3D89B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gs" Target="tags/tag44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8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6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1.png"/><Relationship Id="rId27" Type="http://schemas.openxmlformats.org/officeDocument/2006/relationships/image" Target="../media/image20.png"/><Relationship Id="rId26" Type="http://schemas.openxmlformats.org/officeDocument/2006/relationships/image" Target="../media/image19.jpeg"/><Relationship Id="rId25" Type="http://schemas.openxmlformats.org/officeDocument/2006/relationships/image" Target="../media/image18.jpeg"/><Relationship Id="rId24" Type="http://schemas.openxmlformats.org/officeDocument/2006/relationships/image" Target="../media/image17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16.png"/><Relationship Id="rId21" Type="http://schemas.openxmlformats.org/officeDocument/2006/relationships/image" Target="../media/image15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4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3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2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1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0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25.png"/><Relationship Id="rId7" Type="http://schemas.openxmlformats.org/officeDocument/2006/relationships/tags" Target="../tags/tag24.xml"/><Relationship Id="rId6" Type="http://schemas.openxmlformats.org/officeDocument/2006/relationships/image" Target="../media/image24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52.png"/><Relationship Id="rId53" Type="http://schemas.openxmlformats.org/officeDocument/2006/relationships/tags" Target="../tags/tag43.xml"/><Relationship Id="rId52" Type="http://schemas.openxmlformats.org/officeDocument/2006/relationships/image" Target="../media/image51.png"/><Relationship Id="rId51" Type="http://schemas.openxmlformats.org/officeDocument/2006/relationships/image" Target="../media/image50.png"/><Relationship Id="rId50" Type="http://schemas.openxmlformats.org/officeDocument/2006/relationships/tags" Target="../tags/tag42.xml"/><Relationship Id="rId5" Type="http://schemas.openxmlformats.org/officeDocument/2006/relationships/tags" Target="../tags/tag23.xml"/><Relationship Id="rId49" Type="http://schemas.openxmlformats.org/officeDocument/2006/relationships/image" Target="../media/image49.png"/><Relationship Id="rId48" Type="http://schemas.openxmlformats.org/officeDocument/2006/relationships/image" Target="../media/image48.png"/><Relationship Id="rId47" Type="http://schemas.openxmlformats.org/officeDocument/2006/relationships/image" Target="../media/image47.png"/><Relationship Id="rId46" Type="http://schemas.openxmlformats.org/officeDocument/2006/relationships/image" Target="../media/image46.png"/><Relationship Id="rId45" Type="http://schemas.openxmlformats.org/officeDocument/2006/relationships/image" Target="../media/image45.png"/><Relationship Id="rId44" Type="http://schemas.openxmlformats.org/officeDocument/2006/relationships/image" Target="../media/image44.png"/><Relationship Id="rId43" Type="http://schemas.openxmlformats.org/officeDocument/2006/relationships/image" Target="../media/image43.png"/><Relationship Id="rId42" Type="http://schemas.openxmlformats.org/officeDocument/2006/relationships/image" Target="../media/image42.png"/><Relationship Id="rId41" Type="http://schemas.openxmlformats.org/officeDocument/2006/relationships/tags" Target="../tags/tag41.xml"/><Relationship Id="rId40" Type="http://schemas.openxmlformats.org/officeDocument/2006/relationships/image" Target="../media/image41.png"/><Relationship Id="rId4" Type="http://schemas.openxmlformats.org/officeDocument/2006/relationships/image" Target="../media/image23.png"/><Relationship Id="rId39" Type="http://schemas.openxmlformats.org/officeDocument/2006/relationships/tags" Target="../tags/tag40.xml"/><Relationship Id="rId38" Type="http://schemas.openxmlformats.org/officeDocument/2006/relationships/image" Target="../media/image40.png"/><Relationship Id="rId37" Type="http://schemas.openxmlformats.org/officeDocument/2006/relationships/tags" Target="../tags/tag39.xml"/><Relationship Id="rId36" Type="http://schemas.openxmlformats.org/officeDocument/2006/relationships/image" Target="../media/image39.png"/><Relationship Id="rId35" Type="http://schemas.openxmlformats.org/officeDocument/2006/relationships/tags" Target="../tags/tag38.xml"/><Relationship Id="rId34" Type="http://schemas.openxmlformats.org/officeDocument/2006/relationships/image" Target="../media/image38.png"/><Relationship Id="rId33" Type="http://schemas.openxmlformats.org/officeDocument/2006/relationships/tags" Target="../tags/tag37.xml"/><Relationship Id="rId32" Type="http://schemas.openxmlformats.org/officeDocument/2006/relationships/image" Target="../media/image37.png"/><Relationship Id="rId31" Type="http://schemas.openxmlformats.org/officeDocument/2006/relationships/tags" Target="../tags/tag36.xml"/><Relationship Id="rId30" Type="http://schemas.openxmlformats.org/officeDocument/2006/relationships/image" Target="../media/image36.png"/><Relationship Id="rId3" Type="http://schemas.openxmlformats.org/officeDocument/2006/relationships/tags" Target="../tags/tag22.xml"/><Relationship Id="rId29" Type="http://schemas.openxmlformats.org/officeDocument/2006/relationships/tags" Target="../tags/tag35.xml"/><Relationship Id="rId28" Type="http://schemas.openxmlformats.org/officeDocument/2006/relationships/image" Target="../media/image35.png"/><Relationship Id="rId27" Type="http://schemas.openxmlformats.org/officeDocument/2006/relationships/tags" Target="../tags/tag34.xml"/><Relationship Id="rId26" Type="http://schemas.openxmlformats.org/officeDocument/2006/relationships/image" Target="../media/image34.png"/><Relationship Id="rId25" Type="http://schemas.openxmlformats.org/officeDocument/2006/relationships/tags" Target="../tags/tag33.xml"/><Relationship Id="rId24" Type="http://schemas.openxmlformats.org/officeDocument/2006/relationships/image" Target="../media/image33.png"/><Relationship Id="rId23" Type="http://schemas.openxmlformats.org/officeDocument/2006/relationships/tags" Target="../tags/tag32.xml"/><Relationship Id="rId22" Type="http://schemas.openxmlformats.org/officeDocument/2006/relationships/image" Target="../media/image32.png"/><Relationship Id="rId21" Type="http://schemas.openxmlformats.org/officeDocument/2006/relationships/tags" Target="../tags/tag31.xml"/><Relationship Id="rId20" Type="http://schemas.openxmlformats.org/officeDocument/2006/relationships/image" Target="../media/image31.png"/><Relationship Id="rId2" Type="http://schemas.openxmlformats.org/officeDocument/2006/relationships/image" Target="../media/image22.png"/><Relationship Id="rId19" Type="http://schemas.openxmlformats.org/officeDocument/2006/relationships/tags" Target="../tags/tag30.xml"/><Relationship Id="rId18" Type="http://schemas.openxmlformats.org/officeDocument/2006/relationships/image" Target="../media/image30.png"/><Relationship Id="rId17" Type="http://schemas.openxmlformats.org/officeDocument/2006/relationships/tags" Target="../tags/tag29.xml"/><Relationship Id="rId16" Type="http://schemas.openxmlformats.org/officeDocument/2006/relationships/image" Target="../media/image29.png"/><Relationship Id="rId15" Type="http://schemas.openxmlformats.org/officeDocument/2006/relationships/tags" Target="../tags/tag28.xml"/><Relationship Id="rId14" Type="http://schemas.openxmlformats.org/officeDocument/2006/relationships/image" Target="../media/image28.png"/><Relationship Id="rId13" Type="http://schemas.openxmlformats.org/officeDocument/2006/relationships/tags" Target="../tags/tag27.xml"/><Relationship Id="rId12" Type="http://schemas.openxmlformats.org/officeDocument/2006/relationships/image" Target="../media/image27.png"/><Relationship Id="rId11" Type="http://schemas.openxmlformats.org/officeDocument/2006/relationships/tags" Target="../tags/tag26.xml"/><Relationship Id="rId10" Type="http://schemas.openxmlformats.org/officeDocument/2006/relationships/image" Target="../media/image26.png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程显毅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孙丽丽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林道荣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390411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数据导入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808990" y="1650365"/>
            <a:ext cx="81241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dirty="0">
                <a:solidFill>
                  <a:schemeClr val="tx1"/>
                </a:solidFill>
              </a:rPr>
              <a:t>假如你想将某个数据库中的表student导入R中，可以通过如下代码完成这个任务。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&gt;library(RODBC)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&gt;myconn&lt;-odbcConnect("jw",uid="sa",pwd="123456")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&gt;sqlQuery(myconn,"select * from student") 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&gt;#或df&lt;-sqlFetch(myconn,"student")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&gt;close(myconn)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首先载入RODBC包，并通过一个已注册的数据源名称（jw）和用户名（sa）以及密码（123456）打开了一个ODBC数据库连接。连接字符串被传递给sqlFetch，它将student表复制到R数据框df中。然后对student表执行了SQL语句select。最后，关闭连接。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函数sqlQuery()非常强大，因为其中可以插入任意的有效SQL语句。这种灵活性赋予了你选择指定变量.对数据取子集.创建新变量，以及重编码和重命名现有变量的能力。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357823" y="96906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>
                <a:sym typeface="+mn-ea"/>
              </a:rPr>
              <a:t>导入数据框</a:t>
            </a:r>
            <a:r>
              <a:rPr lang="zh-CN" altLang="en-US" sz="2000">
                <a:sym typeface="+mn-ea"/>
              </a:rPr>
              <a:t>文件</a:t>
            </a:r>
            <a:endParaRPr lang="zh-CN" altLang="en-US" sz="2000"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681586" y="1169836"/>
              <a:ext cx="178083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第四章　数据导入导出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4.1 数据导入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3D89BC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4.1 数据导出</a:t>
              </a:r>
              <a:endParaRPr lang="zh-CN" altLang="en-US" sz="2100" spc="225" dirty="0" smtClean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数据导出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导出文本</a:t>
            </a:r>
            <a:r>
              <a:rPr lang="zh-CN" sz="2000" dirty="0" smtClean="0"/>
              <a:t>文件</a:t>
            </a:r>
            <a:endParaRPr lang="zh-CN" sz="2000" dirty="0" smtClean="0"/>
          </a:p>
        </p:txBody>
      </p:sp>
      <p:sp>
        <p:nvSpPr>
          <p:cNvPr id="3" name="TextBox 1"/>
          <p:cNvSpPr txBox="1"/>
          <p:nvPr/>
        </p:nvSpPr>
        <p:spPr>
          <a:xfrm>
            <a:off x="634365" y="1492885"/>
            <a:ext cx="76473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1.sink()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函数sink("filename")将输出重定向到文件filename中。默认情况下，如果文件已经存在，则它的内容将被覆盖。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634365" y="2749550"/>
            <a:ext cx="83521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2.write.table()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语法：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write.table(x, file = "", append = FALSE, quote = TRUE, sep = " ",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eol = "\n", na = "NA", dec = ".", row.names = TRUE,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col.names = TRUE, qmethod = c("escape", "double"),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fileEncoding = "")</a:t>
            </a:r>
            <a:endParaRPr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数据导出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导出文本</a:t>
            </a:r>
            <a:r>
              <a:rPr lang="zh-CN" sz="2000" dirty="0" smtClean="0"/>
              <a:t>文件</a:t>
            </a:r>
            <a:endParaRPr lang="zh-CN" sz="2000" dirty="0" smtClean="0"/>
          </a:p>
        </p:txBody>
      </p:sp>
      <p:sp>
        <p:nvSpPr>
          <p:cNvPr id="10" name="TextBox 1"/>
          <p:cNvSpPr txBox="1"/>
          <p:nvPr/>
        </p:nvSpPr>
        <p:spPr>
          <a:xfrm>
            <a:off x="495935" y="1492885"/>
            <a:ext cx="82905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参数说明：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x: 要写入的对象，最好是矩阵或数据框。如果不是，它是试图强迫x到一个数据框。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file: 一个字符串命名文件或编写而打开的一个连接。 " "表示输出到控制台。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append: 逻辑。只有当file是一个字符串才相关。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如果TRUE，输出追加到文件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如果FALSE，任何现有文件的名称被摧毁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quote: 一个逻辑值（TRUE或FALSE）或数字向量。如果TRUE，任何字符或因素列将用双引号包围。如果一个数值向量，其元素为引用的列的索引。在这两种情况下，行名和列名被引用。如果FALSE，并没有被引用。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sep: 字段分隔符字符串。每一行x中的值都被这个字符串分隔开。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row.names: 表示x的行名是否与x一起写的逻辑值，或者是写行名的字符向量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6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col.names: 类似上面。</a:t>
            </a:r>
            <a:endParaRPr sz="16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数据导出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导出文本</a:t>
            </a:r>
            <a:r>
              <a:rPr lang="zh-CN" sz="2000" dirty="0" smtClean="0"/>
              <a:t>文件</a:t>
            </a:r>
            <a:endParaRPr lang="zh-CN" sz="2000" dirty="0" smtClean="0"/>
          </a:p>
        </p:txBody>
      </p:sp>
      <p:sp>
        <p:nvSpPr>
          <p:cNvPr id="3" name="TextBox 1"/>
          <p:cNvSpPr txBox="1"/>
          <p:nvPr/>
        </p:nvSpPr>
        <p:spPr>
          <a:xfrm>
            <a:off x="874395" y="1736090"/>
            <a:ext cx="784034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【例4.1】把给定数据框保存为文本文件，以空格分隔数据列，不含行号，不含列名。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&gt;age &lt;- c (22,23)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&gt;name &lt;- c ("ken", "john")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&gt;f &lt;- data.frame (age, name)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&gt;write.table (f,file ="f.csv", row.names = F, col.names =F, quote =F)   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数据导出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保存</a:t>
            </a:r>
            <a:r>
              <a:rPr lang="zh-CN" sz="2000" dirty="0" smtClean="0">
                <a:sym typeface="+mn-ea"/>
              </a:rPr>
              <a:t>图片</a:t>
            </a:r>
            <a:endParaRPr lang="zh-CN" sz="2000" dirty="0" smtClean="0"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83260" y="1715135"/>
          <a:ext cx="6858000" cy="3191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4550"/>
                <a:gridCol w="3473450"/>
              </a:tblGrid>
              <a:tr h="455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函数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输出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pdf("filename.pdf")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PDF文件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win.metafile("filename.wmf")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Windows图元文件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png("filename.png")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PNG文件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jpeg("filename.jpg")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JPEG文件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bmp("filename.bmp")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BMP文件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postscript("filename.ps")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PostScript文件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数据导出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保存</a:t>
            </a:r>
            <a:r>
              <a:rPr lang="zh-CN" sz="2000" dirty="0" smtClean="0">
                <a:sym typeface="+mn-ea"/>
              </a:rPr>
              <a:t>图片</a:t>
            </a:r>
            <a:endParaRPr lang="zh-CN" sz="2000" dirty="0" smtClean="0">
              <a:sym typeface="+mn-ea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31495" y="1492885"/>
            <a:ext cx="82245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lang="zh-CN" sz="2000" dirty="0">
                <a:solidFill>
                  <a:schemeClr val="tx1"/>
                </a:solidFill>
              </a:rPr>
              <a:t>&gt;setwd("c://")</a:t>
            </a:r>
            <a:endParaRPr lang="zh-CN" sz="2000" dirty="0">
              <a:solidFill>
                <a:schemeClr val="tx1"/>
              </a:solidFill>
            </a:endParaRPr>
          </a:p>
          <a:p>
            <a:pPr lvl="1"/>
            <a:r>
              <a:rPr lang="zh-CN" sz="2000" dirty="0">
                <a:solidFill>
                  <a:schemeClr val="tx1"/>
                </a:solidFill>
              </a:rPr>
              <a:t>&gt;plot(1:10)                            </a:t>
            </a:r>
            <a:r>
              <a:rPr lang="en-US" altLang="zh-CN" sz="2000" dirty="0">
                <a:solidFill>
                  <a:schemeClr val="tx1"/>
                </a:solidFill>
              </a:rPr>
              <a:t>                           </a:t>
            </a:r>
            <a:r>
              <a:rPr lang="zh-CN" sz="2000" dirty="0">
                <a:solidFill>
                  <a:schemeClr val="tx1"/>
                </a:solidFill>
              </a:rPr>
              <a:t>  #画图 </a:t>
            </a:r>
            <a:endParaRPr lang="zh-CN" sz="2000" dirty="0">
              <a:solidFill>
                <a:schemeClr val="tx1"/>
              </a:solidFill>
            </a:endParaRPr>
          </a:p>
          <a:p>
            <a:pPr lvl="1"/>
            <a:r>
              <a:rPr lang="zh-CN" sz="2000" dirty="0">
                <a:solidFill>
                  <a:schemeClr val="tx1"/>
                </a:solidFill>
              </a:rPr>
              <a:t>&gt;rect(1, 5, 3, 7, col="white")  </a:t>
            </a:r>
            <a:endParaRPr lang="zh-CN" sz="2000" dirty="0">
              <a:solidFill>
                <a:schemeClr val="tx1"/>
              </a:solidFill>
            </a:endParaRPr>
          </a:p>
          <a:p>
            <a:pPr lvl="1"/>
            <a:r>
              <a:rPr lang="zh-CN" sz="2000" dirty="0">
                <a:solidFill>
                  <a:schemeClr val="tx1"/>
                </a:solidFill>
              </a:rPr>
              <a:t>&gt;png(file="myplot.png", bg="transparent") #保存为png</a:t>
            </a:r>
            <a:endParaRPr lang="zh-CN" sz="2000" dirty="0">
              <a:solidFill>
                <a:schemeClr val="tx1"/>
              </a:solidFill>
            </a:endParaRPr>
          </a:p>
          <a:p>
            <a:pPr lvl="1"/>
            <a:r>
              <a:rPr lang="zh-CN" sz="2000" dirty="0">
                <a:solidFill>
                  <a:schemeClr val="tx1"/>
                </a:solidFill>
              </a:rPr>
              <a:t>&gt;jpeg(file="myplot.jpeg")              </a:t>
            </a:r>
            <a:r>
              <a:rPr lang="en-US" altLang="zh-CN" sz="2000" dirty="0">
                <a:solidFill>
                  <a:schemeClr val="tx1"/>
                </a:solidFill>
              </a:rPr>
              <a:t>               </a:t>
            </a:r>
            <a:r>
              <a:rPr lang="zh-CN" sz="2000" dirty="0">
                <a:solidFill>
                  <a:schemeClr val="tx1"/>
                </a:solidFill>
              </a:rPr>
              <a:t>   #保存为</a:t>
            </a:r>
            <a:r>
              <a:rPr lang="en-US" altLang="zh-CN" sz="2000" dirty="0">
                <a:solidFill>
                  <a:schemeClr val="tx1"/>
                </a:solidFill>
              </a:rPr>
              <a:t>j</a:t>
            </a:r>
            <a:r>
              <a:rPr lang="zh-CN" sz="2000" dirty="0">
                <a:solidFill>
                  <a:schemeClr val="tx1"/>
                </a:solidFill>
              </a:rPr>
              <a:t>pg格式</a:t>
            </a:r>
            <a:endParaRPr lang="zh-CN" sz="2000" dirty="0">
              <a:solidFill>
                <a:schemeClr val="tx1"/>
              </a:solidFill>
            </a:endParaRPr>
          </a:p>
          <a:p>
            <a:pPr lvl="1"/>
            <a:r>
              <a:rPr lang="zh-CN" sz="2000" dirty="0">
                <a:solidFill>
                  <a:schemeClr val="tx1"/>
                </a:solidFill>
              </a:rPr>
              <a:t>&gt;pdf(file="myplot.pdf")                  </a:t>
            </a:r>
            <a:r>
              <a:rPr lang="en-US" altLang="zh-CN" sz="2000" dirty="0">
                <a:solidFill>
                  <a:schemeClr val="tx1"/>
                </a:solidFill>
              </a:rPr>
              <a:t>                </a:t>
            </a:r>
            <a:r>
              <a:rPr lang="zh-CN" sz="2000" dirty="0">
                <a:solidFill>
                  <a:schemeClr val="tx1"/>
                </a:solidFill>
              </a:rPr>
              <a:t> #保存为pdf格式</a:t>
            </a:r>
            <a:endParaRPr lang="zh-CN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681591" y="1169836"/>
              <a:ext cx="178083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第四章　数据导入导出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4.1 数据导出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15349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sym typeface="+mn-ea"/>
                </a:rPr>
                <a:t>4.1 数据导入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数据导入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>
                <a:sym typeface="+mn-ea"/>
              </a:rPr>
              <a:t>数据</a:t>
            </a:r>
            <a:r>
              <a:rPr lang="zh-CN" altLang="en-US" sz="2000">
                <a:sym typeface="+mn-ea"/>
              </a:rPr>
              <a:t>导入概述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pic>
        <p:nvPicPr>
          <p:cNvPr id="1045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290" y="1675130"/>
            <a:ext cx="7566660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数据导入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键盘输入</a:t>
            </a:r>
            <a:r>
              <a:rPr lang="zh-CN" altLang="en-US" sz="2000">
                <a:sym typeface="+mn-ea"/>
              </a:rPr>
              <a:t>数据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0890" y="1504950"/>
            <a:ext cx="79603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&gt;mydata&lt;-data.frame(age=numeric(0),gender=character(0),weight=numeric(0))</a:t>
            </a:r>
            <a:endParaRPr lang="zh-CN" altLang="en-US"/>
          </a:p>
          <a:p>
            <a:r>
              <a:rPr lang="zh-CN" altLang="en-US">
                <a:sym typeface="+mn-ea"/>
              </a:rPr>
              <a:t>&gt;mydata&lt;-edit(mydaya)</a:t>
            </a:r>
            <a:endParaRPr lang="zh-CN" altLang="en-US"/>
          </a:p>
          <a:p>
            <a:r>
              <a:rPr lang="zh-CN" altLang="en-US"/>
              <a:t>  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24" name="图片 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2550" y="2548890"/>
            <a:ext cx="3719830" cy="328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数据导入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导入文本</a:t>
            </a:r>
            <a:r>
              <a:rPr lang="zh-CN" altLang="en-US" sz="2000">
                <a:sym typeface="+mn-ea"/>
              </a:rPr>
              <a:t>文件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985" y="1443990"/>
            <a:ext cx="822325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使用read.table()从带分隔符的文本文件中导入数据。此函数可读入一个表格格式的文件并将其保存为一个数据框。其语法如下：</a:t>
            </a:r>
            <a:endParaRPr lang="zh-CN" altLang="en-US"/>
          </a:p>
          <a:p>
            <a:r>
              <a:rPr lang="zh-CN" altLang="en-US"/>
              <a:t>mydataframe&lt;-read.table(file,header=logical_value,sep=”delimiter”,row,names=”name”)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其中，</a:t>
            </a:r>
            <a:endParaRPr lang="zh-CN" altLang="en-US"/>
          </a:p>
          <a:p>
            <a:r>
              <a:rPr lang="zh-CN" altLang="en-US"/>
              <a:t>file是一个带分隔符的ASCII文本文件；</a:t>
            </a:r>
            <a:endParaRPr lang="zh-CN" altLang="en-US"/>
          </a:p>
          <a:p>
            <a:r>
              <a:rPr lang="zh-CN" altLang="en-US"/>
              <a:t>header是一个表明首行是否包含了变量名的逻辑值（TRUE或FALSE）；</a:t>
            </a:r>
            <a:endParaRPr lang="zh-CN" altLang="en-US"/>
          </a:p>
          <a:p>
            <a:r>
              <a:rPr lang="zh-CN" altLang="en-US"/>
              <a:t>sep用来指定分隔数据的分隔符；</a:t>
            </a:r>
            <a:endParaRPr lang="zh-CN" altLang="en-US"/>
          </a:p>
          <a:p>
            <a:r>
              <a:rPr lang="zh-CN" altLang="en-US"/>
              <a:t>row.names是一个可选参数，用以指定一个或多个表示行标识符的变量。</a:t>
            </a:r>
            <a:endParaRPr lang="zh-CN" altLang="en-US"/>
          </a:p>
          <a:p>
            <a:r>
              <a:rPr lang="zh-CN" altLang="en-US"/>
              <a:t>示例：</a:t>
            </a:r>
            <a:endParaRPr lang="zh-CN" altLang="en-US"/>
          </a:p>
          <a:p>
            <a:r>
              <a:rPr lang="zh-CN" altLang="en-US"/>
              <a:t>&gt;grades&lt;-read.table(“studentgrades.csv”,hrader=T,sep=”,”,row.name=”STUDENTID”)</a:t>
            </a:r>
            <a:endParaRPr lang="zh-CN" altLang="en-US"/>
          </a:p>
          <a:p>
            <a:r>
              <a:rPr lang="zh-CN" altLang="en-US"/>
              <a:t>从当前工作目录中读入了一个名为studentgrades.csv的逗号分隔文件，从文件的第一行取得了各变量名称，将变量STUDENTID指定为行标识符，最后将结果保存到了名为grades的数据框中。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数据导入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导入文本</a:t>
            </a:r>
            <a:r>
              <a:rPr lang="zh-CN" altLang="en-US" sz="2000">
                <a:sym typeface="+mn-ea"/>
              </a:rPr>
              <a:t>文件</a:t>
            </a:r>
            <a:endParaRPr lang="zh-CN" altLang="en-US" sz="20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7570" y="1504950"/>
            <a:ext cx="73888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</a:t>
            </a:r>
            <a:r>
              <a:rPr lang="zh-CN" altLang="en-US"/>
              <a:t>请注意，参数sep允许你导入那些使用逗号以外的符号来分隔行内数据的文件。你可以使用sep="\t"读取以制表符分隔的文件。此参数的默认值为sep=""，即表示分隔符可为一个或多个空格.制表符.换行符或回车符。</a:t>
            </a:r>
            <a:endParaRPr lang="zh-CN" altLang="en-US"/>
          </a:p>
          <a:p>
            <a:r>
              <a:rPr lang="en-US" altLang="zh-CN"/>
              <a:t>         </a:t>
            </a:r>
            <a:r>
              <a:rPr lang="zh-CN" altLang="en-US"/>
              <a:t>默认情况下，字符型变量将转换为因子，我们并不总是希望程序这样做（例如处理一个含有被调查者评论的变量时）。有许多方法可以禁止这种转换行为，其中包括设置选项</a:t>
            </a:r>
            <a:r>
              <a:rPr lang="en-US" altLang="zh-CN"/>
              <a:t>     </a:t>
            </a:r>
            <a:r>
              <a:rPr lang="zh-CN" altLang="en-US"/>
              <a:t>stringsAsFactors=FALSE，这将停止对所有字符型变量的此种转换。另一种方法是使用选项colClasses为每一列指定一个类，例如logical（逻辑型）.numeric（数值型）.character（字符型）和factor（因子）。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数据导入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导入</a:t>
            </a:r>
            <a:r>
              <a:rPr lang="en-US" altLang="zh-CN" sz="2000">
                <a:sym typeface="+mn-ea"/>
              </a:rPr>
              <a:t>CSV</a:t>
            </a:r>
            <a:r>
              <a:rPr lang="zh-CN" altLang="en-US" sz="2000">
                <a:sym typeface="+mn-ea"/>
              </a:rPr>
              <a:t>文件</a:t>
            </a:r>
            <a:endParaRPr lang="zh-CN" altLang="en-US" sz="20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2460" y="1597025"/>
            <a:ext cx="78365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csv文件是一种通用的.相对简单的文件格式，被用户.商业和科学广泛应用。csv文件是一种文本文件，其中列中的值用逗号分隔。csv文件默认是被Excel打开的。Excel 单表格也可以被保存为csv格式。</a:t>
            </a:r>
            <a:endParaRPr lang="zh-CN" altLang="en-US"/>
          </a:p>
          <a:p>
            <a:r>
              <a:rPr lang="zh-CN" altLang="en-US"/>
              <a:t>格式1：read.table("路径/文件名.csv"，header=TRUE)</a:t>
            </a:r>
            <a:endParaRPr lang="zh-CN" altLang="en-US"/>
          </a:p>
          <a:p>
            <a:r>
              <a:rPr lang="zh-CN" altLang="en-US"/>
              <a:t>格式2：read.csv("路径/文件名.csv"，header=TRUE)</a:t>
            </a:r>
            <a:endParaRPr lang="zh-CN" altLang="en-US"/>
          </a:p>
          <a:p>
            <a:r>
              <a:rPr lang="zh-CN" altLang="en-US"/>
              <a:t>格式3：read.csv(file=file.choose(),header=T) </a:t>
            </a:r>
            <a:endParaRPr lang="zh-CN" altLang="en-US"/>
          </a:p>
          <a:p>
            <a:r>
              <a:rPr lang="zh-CN" altLang="en-US"/>
              <a:t>读取后的数据默认类型是datafram。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数据导入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导入</a:t>
            </a:r>
            <a:r>
              <a:rPr lang="en-US" altLang="zh-CN" sz="2000">
                <a:sym typeface="+mn-ea"/>
              </a:rPr>
              <a:t>Excel</a:t>
            </a:r>
            <a:r>
              <a:rPr lang="zh-CN" altLang="en-US" sz="2000">
                <a:sym typeface="+mn-ea"/>
              </a:rPr>
              <a:t>文件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000" y="1583055"/>
            <a:ext cx="81622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可以使用RODBC包来访问Excel文件。</a:t>
            </a:r>
            <a:endParaRPr lang="zh-CN" altLang="en-US"/>
          </a:p>
          <a:p>
            <a:r>
              <a:rPr lang="zh-CN" altLang="en-US"/>
              <a:t>&gt;library(RODBC)</a:t>
            </a:r>
            <a:endParaRPr lang="zh-CN" altLang="en-US"/>
          </a:p>
          <a:p>
            <a:r>
              <a:rPr lang="zh-CN" altLang="en-US"/>
              <a:t>&gt;channel&lt;-odbcConnectExcel(myfile.xls)</a:t>
            </a:r>
            <a:endParaRPr lang="zh-CN" altLang="en-US"/>
          </a:p>
          <a:p>
            <a:r>
              <a:rPr lang="zh-CN" altLang="en-US"/>
              <a:t>&gt;df&lt;-sqlFetch(channel, mysheet)</a:t>
            </a:r>
            <a:endParaRPr lang="zh-CN" altLang="en-US"/>
          </a:p>
          <a:p>
            <a:r>
              <a:rPr lang="zh-CN" altLang="en-US"/>
              <a:t>&gt;odbcClose(channel)</a:t>
            </a:r>
            <a:endParaRPr lang="zh-CN" altLang="en-US"/>
          </a:p>
          <a:p>
            <a:r>
              <a:rPr lang="zh-CN" altLang="en-US"/>
              <a:t> 这里的myfile.xls是一个Excel文件，mysheet是要从这个工作簿中读取工作表的名称，channel是一个由odbcConnectExcel()返回的RODBC连接对象，mydataframe是返回的数据框。RODBC也可用于从Microsoft Access导入数据。更多详情查看帮助help(RODBC)。</a:t>
            </a:r>
            <a:endParaRPr lang="zh-CN" altLang="en-US"/>
          </a:p>
          <a:p>
            <a:r>
              <a:rPr lang="zh-CN" altLang="en-US"/>
              <a:t>导入Excel的另一种方法是：</a:t>
            </a:r>
            <a:endParaRPr lang="zh-CN" altLang="en-US"/>
          </a:p>
          <a:p>
            <a:r>
              <a:rPr lang="zh-CN" altLang="en-US"/>
              <a:t>&gt;library(rJava) </a:t>
            </a:r>
            <a:endParaRPr lang="zh-CN" altLang="en-US"/>
          </a:p>
          <a:p>
            <a:r>
              <a:rPr lang="zh-CN" altLang="en-US"/>
              <a:t>&gt;library(xlsx)</a:t>
            </a:r>
            <a:endParaRPr lang="zh-CN" altLang="en-US"/>
          </a:p>
          <a:p>
            <a:r>
              <a:rPr lang="zh-CN" altLang="en-US"/>
              <a:t>&gt;df&lt;-read.xlsx(file.choose(),1) #数字指定了工作表的顺序号</a:t>
            </a:r>
            <a:endParaRPr lang="zh-CN" altLang="en-US"/>
          </a:p>
          <a:p>
            <a:r>
              <a:rPr lang="zh-CN" altLang="en-US"/>
              <a:t>导入了选定的xlsx文件第1个工作表，并将其保存为一个数据框df。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数据导入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第四章　数据导入导出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导入数据框</a:t>
            </a:r>
            <a:r>
              <a:rPr lang="zh-CN" altLang="en-US" sz="2000">
                <a:sym typeface="+mn-ea"/>
              </a:rPr>
              <a:t>文件</a:t>
            </a:r>
            <a:endParaRPr lang="zh-CN" altLang="en-US" sz="20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7230" y="1373505"/>
            <a:ext cx="77495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R中有多种面向关系型数据库管理系统（DBMS）的接口，包括Microsoft SQL Server.Microsoft Access.MySQL.Oracle.PostgreSQL.DB2.Sybase.Teradata以及SQLite。使用R来访问存储在外部数据库中的数据是一种分析大数据的有效手段，并且能够发挥SQL和R各自的优势。</a:t>
            </a:r>
            <a:endParaRPr lang="zh-CN" altLang="en-US"/>
          </a:p>
          <a:p>
            <a:r>
              <a:rPr lang="zh-CN" altLang="en-US"/>
              <a:t>通过RODBC包允许R连接到任意一种拥有ODBC驱动的数据库。</a:t>
            </a:r>
            <a:endParaRPr lang="zh-CN" altLang="en-US"/>
          </a:p>
          <a:p>
            <a:r>
              <a:rPr lang="zh-CN" altLang="en-US"/>
              <a:t>RODBC包中的主要函数列于表4.1中。</a:t>
            </a:r>
            <a:endParaRPr lang="zh-CN" altLang="en-US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06730" y="3481070"/>
          <a:ext cx="8366760" cy="2470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3990"/>
                <a:gridCol w="5652770"/>
              </a:tblGrid>
              <a:tr h="328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函数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描述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odbcConnect(dsn,uid="",pwd="")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建立一个到ODBC数据库的连接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sqlFetch(channel,sqltable)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读取ODBC数据库中的某个表到一个数据框中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sqlQuery(channel,query)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向ODBC数据库提交一个查询并返回结果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9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sqlSave(channel,mydf,tablename=sqtable,append=FALSE)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将数据框写入或更新（append=TRUE）到ODBC数据库的某个表中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sqlDrop(channel,sqtable)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删除ODBC数据库中的某个表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close(channel)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关闭连接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TABLE_BEAUTIFY" val="smartTable{2be99d69-3a0d-41fb-bb89-b1d8705c75b6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TABLE_BEAUTIFY" val="smartTable{5f8ae9b5-7ee2-4991-9717-0d2788aba195}"/>
  <p:tag name="TABLE_ENDDRAG_ORIGIN_RECT" val="462*127"/>
  <p:tag name="TABLE_ENDDRAG_RECT" val="156*180*462*127"/>
</p:tagLst>
</file>

<file path=ppt/tags/tag2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2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2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2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2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2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2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3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3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3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3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4.xml><?xml version="1.0" encoding="utf-8"?>
<p:tagLst xmlns:p="http://schemas.openxmlformats.org/presentationml/2006/main">
  <p:tag name="COMMONDATA" val="eyJoZGlkIjoiZWE1YWQ3MWZkNDU4ZTNkZWUyZTg3ZmY2MTVhNDY4MjEifQ=="/>
  <p:tag name="KSO_WPP_MARK_KEY" val="1f52f1f4-dc53-4103-966a-d2bbfc349538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4368</Words>
  <Application>WPS 演示</Application>
  <PresentationFormat>全屏显示(4:3)</PresentationFormat>
  <Paragraphs>267</Paragraphs>
  <Slides>19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Times New Roman</vt:lpstr>
      <vt:lpstr>Office 主题</vt:lpstr>
      <vt:lpstr>2_Office 主题</vt:lpstr>
      <vt:lpstr>3_Office 主题</vt:lpstr>
      <vt:lpstr>4_Office 主题</vt:lpstr>
      <vt:lpstr>5_Office 主题</vt:lpstr>
      <vt:lpstr>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程显毅</cp:lastModifiedBy>
  <cp:revision>150</cp:revision>
  <dcterms:created xsi:type="dcterms:W3CDTF">2018-03-01T02:03:00Z</dcterms:created>
  <dcterms:modified xsi:type="dcterms:W3CDTF">2022-11-04T09:14:09Z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636FAFAE70A1466EAF8B6CF372C5D87B</vt:lpwstr>
  </property>
</Properties>
</file>