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34.webp" ContentType="image/webp"/>
  <Override PartName="/ppt/media/image35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2" r:id="rId5"/>
    <p:sldMasterId id="2147483666" r:id="rId6"/>
    <p:sldMasterId id="2147483671" r:id="rId7"/>
  </p:sldMasterIdLst>
  <p:notesMasterIdLst>
    <p:notesMasterId r:id="rId10"/>
  </p:notesMasterIdLst>
  <p:handoutMasterIdLst>
    <p:handoutMasterId r:id="rId75"/>
  </p:handoutMasterIdLst>
  <p:sldIdLst>
    <p:sldId id="586" r:id="rId8"/>
    <p:sldId id="611" r:id="rId9"/>
    <p:sldId id="314" r:id="rId11"/>
    <p:sldId id="588" r:id="rId12"/>
    <p:sldId id="597" r:id="rId13"/>
    <p:sldId id="593" r:id="rId14"/>
    <p:sldId id="594" r:id="rId15"/>
    <p:sldId id="595" r:id="rId16"/>
    <p:sldId id="654" r:id="rId17"/>
    <p:sldId id="655" r:id="rId18"/>
    <p:sldId id="656" r:id="rId19"/>
    <p:sldId id="657" r:id="rId20"/>
    <p:sldId id="658" r:id="rId21"/>
    <p:sldId id="659" r:id="rId22"/>
    <p:sldId id="596" r:id="rId23"/>
    <p:sldId id="680" r:id="rId24"/>
    <p:sldId id="681" r:id="rId25"/>
    <p:sldId id="682" r:id="rId26"/>
    <p:sldId id="598" r:id="rId27"/>
    <p:sldId id="599" r:id="rId28"/>
    <p:sldId id="704" r:id="rId29"/>
    <p:sldId id="705" r:id="rId30"/>
    <p:sldId id="706" r:id="rId31"/>
    <p:sldId id="707" r:id="rId32"/>
    <p:sldId id="708" r:id="rId33"/>
    <p:sldId id="709" r:id="rId34"/>
    <p:sldId id="695" r:id="rId35"/>
    <p:sldId id="710" r:id="rId36"/>
    <p:sldId id="711" r:id="rId37"/>
    <p:sldId id="712" r:id="rId38"/>
    <p:sldId id="713" r:id="rId39"/>
    <p:sldId id="714" r:id="rId40"/>
    <p:sldId id="715" r:id="rId41"/>
    <p:sldId id="716" r:id="rId42"/>
    <p:sldId id="717" r:id="rId43"/>
    <p:sldId id="718" r:id="rId44"/>
    <p:sldId id="719" r:id="rId45"/>
    <p:sldId id="720" r:id="rId46"/>
    <p:sldId id="721" r:id="rId47"/>
    <p:sldId id="722" r:id="rId48"/>
    <p:sldId id="723" r:id="rId49"/>
    <p:sldId id="724" r:id="rId50"/>
    <p:sldId id="616" r:id="rId51"/>
    <p:sldId id="617" r:id="rId52"/>
    <p:sldId id="696" r:id="rId53"/>
    <p:sldId id="619" r:id="rId54"/>
    <p:sldId id="727" r:id="rId55"/>
    <p:sldId id="728" r:id="rId56"/>
    <p:sldId id="729" r:id="rId57"/>
    <p:sldId id="730" r:id="rId58"/>
    <p:sldId id="731" r:id="rId59"/>
    <p:sldId id="732" r:id="rId60"/>
    <p:sldId id="733" r:id="rId61"/>
    <p:sldId id="734" r:id="rId62"/>
    <p:sldId id="735" r:id="rId63"/>
    <p:sldId id="736" r:id="rId64"/>
    <p:sldId id="737" r:id="rId65"/>
    <p:sldId id="738" r:id="rId66"/>
    <p:sldId id="739" r:id="rId67"/>
    <p:sldId id="740" r:id="rId68"/>
    <p:sldId id="741" r:id="rId69"/>
    <p:sldId id="742" r:id="rId70"/>
    <p:sldId id="743" r:id="rId71"/>
    <p:sldId id="535" r:id="rId72"/>
    <p:sldId id="537" r:id="rId73"/>
    <p:sldId id="420" r:id="rId74"/>
  </p:sldIdLst>
  <p:sldSz cx="9144000" cy="6858000" type="screen4x3"/>
  <p:notesSz cx="6858000" cy="9144000"/>
  <p:custDataLst>
    <p:tags r:id="rId8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E6E6E6"/>
    <a:srgbClr val="3D89B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60"/>
        <p:guide pos="29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0" Type="http://schemas.openxmlformats.org/officeDocument/2006/relationships/tags" Target="tags/tag50.xml"/><Relationship Id="rId8" Type="http://schemas.openxmlformats.org/officeDocument/2006/relationships/slide" Target="slides/slide1.xml"/><Relationship Id="rId79" Type="http://schemas.openxmlformats.org/officeDocument/2006/relationships/commentAuthors" Target="commentAuthors.xml"/><Relationship Id="rId78" Type="http://schemas.openxmlformats.org/officeDocument/2006/relationships/tableStyles" Target="tableStyles.xml"/><Relationship Id="rId77" Type="http://schemas.openxmlformats.org/officeDocument/2006/relationships/viewProps" Target="viewProps.xml"/><Relationship Id="rId76" Type="http://schemas.openxmlformats.org/officeDocument/2006/relationships/presProps" Target="presProps.xml"/><Relationship Id="rId75" Type="http://schemas.openxmlformats.org/officeDocument/2006/relationships/handoutMaster" Target="handoutMasters/handoutMaster1.xml"/><Relationship Id="rId74" Type="http://schemas.openxmlformats.org/officeDocument/2006/relationships/slide" Target="slides/slide66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61.xml"/><Relationship Id="rId68" Type="http://schemas.openxmlformats.org/officeDocument/2006/relationships/slide" Target="slides/slide60.xml"/><Relationship Id="rId67" Type="http://schemas.openxmlformats.org/officeDocument/2006/relationships/slide" Target="slides/slide59.xml"/><Relationship Id="rId66" Type="http://schemas.openxmlformats.org/officeDocument/2006/relationships/slide" Target="slides/slide58.xml"/><Relationship Id="rId65" Type="http://schemas.openxmlformats.org/officeDocument/2006/relationships/slide" Target="slides/slide57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0" Type="http://schemas.openxmlformats.org/officeDocument/2006/relationships/slide" Target="slides/slide52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1.xml"/><Relationship Id="rId58" Type="http://schemas.openxmlformats.org/officeDocument/2006/relationships/slide" Target="slides/slide50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tags" Target="../tags/tag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hyperlink" Target="http://cos.name/wp-content/uploads/2016/06/rcharts-010.pn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NULL" TargetMode="External"/><Relationship Id="rId1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webp"/><Relationship Id="rId1" Type="http://schemas.openxmlformats.org/officeDocument/2006/relationships/image" Target="../media/image34.webp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wmf"/><Relationship Id="rId1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wmf"/><Relationship Id="rId1" Type="http://schemas.openxmlformats.org/officeDocument/2006/relationships/oleObject" Target="../embeddings/oleObject2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wmf"/><Relationship Id="rId1" Type="http://schemas.openxmlformats.org/officeDocument/2006/relationships/oleObject" Target="../embeddings/oleObject3.bin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wmf"/><Relationship Id="rId1" Type="http://schemas.openxmlformats.org/officeDocument/2006/relationships/oleObject" Target="../embeddings/oleObject4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44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42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57.png"/><Relationship Id="rId27" Type="http://schemas.openxmlformats.org/officeDocument/2006/relationships/image" Target="../media/image56.png"/><Relationship Id="rId26" Type="http://schemas.openxmlformats.org/officeDocument/2006/relationships/image" Target="../media/image55.jpeg"/><Relationship Id="rId25" Type="http://schemas.openxmlformats.org/officeDocument/2006/relationships/image" Target="../media/image54.jpeg"/><Relationship Id="rId24" Type="http://schemas.openxmlformats.org/officeDocument/2006/relationships/image" Target="../media/image53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52.png"/><Relationship Id="rId21" Type="http://schemas.openxmlformats.org/officeDocument/2006/relationships/image" Target="../media/image51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50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49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48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47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46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61.png"/><Relationship Id="rId7" Type="http://schemas.openxmlformats.org/officeDocument/2006/relationships/tags" Target="../tags/tag30.xml"/><Relationship Id="rId6" Type="http://schemas.openxmlformats.org/officeDocument/2006/relationships/image" Target="../media/image60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88.png"/><Relationship Id="rId53" Type="http://schemas.openxmlformats.org/officeDocument/2006/relationships/tags" Target="../tags/tag49.xml"/><Relationship Id="rId52" Type="http://schemas.openxmlformats.org/officeDocument/2006/relationships/image" Target="../media/image87.png"/><Relationship Id="rId51" Type="http://schemas.openxmlformats.org/officeDocument/2006/relationships/image" Target="../media/image86.png"/><Relationship Id="rId50" Type="http://schemas.openxmlformats.org/officeDocument/2006/relationships/tags" Target="../tags/tag48.xml"/><Relationship Id="rId5" Type="http://schemas.openxmlformats.org/officeDocument/2006/relationships/tags" Target="../tags/tag29.xml"/><Relationship Id="rId49" Type="http://schemas.openxmlformats.org/officeDocument/2006/relationships/image" Target="../media/image85.png"/><Relationship Id="rId48" Type="http://schemas.openxmlformats.org/officeDocument/2006/relationships/image" Target="../media/image84.png"/><Relationship Id="rId47" Type="http://schemas.openxmlformats.org/officeDocument/2006/relationships/image" Target="../media/image83.png"/><Relationship Id="rId46" Type="http://schemas.openxmlformats.org/officeDocument/2006/relationships/image" Target="../media/image82.png"/><Relationship Id="rId45" Type="http://schemas.openxmlformats.org/officeDocument/2006/relationships/image" Target="../media/image81.png"/><Relationship Id="rId44" Type="http://schemas.openxmlformats.org/officeDocument/2006/relationships/image" Target="../media/image80.png"/><Relationship Id="rId43" Type="http://schemas.openxmlformats.org/officeDocument/2006/relationships/image" Target="../media/image79.png"/><Relationship Id="rId42" Type="http://schemas.openxmlformats.org/officeDocument/2006/relationships/image" Target="../media/image78.png"/><Relationship Id="rId41" Type="http://schemas.openxmlformats.org/officeDocument/2006/relationships/tags" Target="../tags/tag47.xml"/><Relationship Id="rId40" Type="http://schemas.openxmlformats.org/officeDocument/2006/relationships/image" Target="../media/image77.png"/><Relationship Id="rId4" Type="http://schemas.openxmlformats.org/officeDocument/2006/relationships/image" Target="../media/image59.png"/><Relationship Id="rId39" Type="http://schemas.openxmlformats.org/officeDocument/2006/relationships/tags" Target="../tags/tag46.xml"/><Relationship Id="rId38" Type="http://schemas.openxmlformats.org/officeDocument/2006/relationships/image" Target="../media/image76.png"/><Relationship Id="rId37" Type="http://schemas.openxmlformats.org/officeDocument/2006/relationships/tags" Target="../tags/tag45.xml"/><Relationship Id="rId36" Type="http://schemas.openxmlformats.org/officeDocument/2006/relationships/image" Target="../media/image75.png"/><Relationship Id="rId35" Type="http://schemas.openxmlformats.org/officeDocument/2006/relationships/tags" Target="../tags/tag44.xml"/><Relationship Id="rId34" Type="http://schemas.openxmlformats.org/officeDocument/2006/relationships/image" Target="../media/image74.png"/><Relationship Id="rId33" Type="http://schemas.openxmlformats.org/officeDocument/2006/relationships/tags" Target="../tags/tag43.xml"/><Relationship Id="rId32" Type="http://schemas.openxmlformats.org/officeDocument/2006/relationships/image" Target="../media/image73.png"/><Relationship Id="rId31" Type="http://schemas.openxmlformats.org/officeDocument/2006/relationships/tags" Target="../tags/tag42.xml"/><Relationship Id="rId30" Type="http://schemas.openxmlformats.org/officeDocument/2006/relationships/image" Target="../media/image72.png"/><Relationship Id="rId3" Type="http://schemas.openxmlformats.org/officeDocument/2006/relationships/tags" Target="../tags/tag28.xml"/><Relationship Id="rId29" Type="http://schemas.openxmlformats.org/officeDocument/2006/relationships/tags" Target="../tags/tag41.xml"/><Relationship Id="rId28" Type="http://schemas.openxmlformats.org/officeDocument/2006/relationships/image" Target="../media/image71.png"/><Relationship Id="rId27" Type="http://schemas.openxmlformats.org/officeDocument/2006/relationships/tags" Target="../tags/tag40.xml"/><Relationship Id="rId26" Type="http://schemas.openxmlformats.org/officeDocument/2006/relationships/image" Target="../media/image70.png"/><Relationship Id="rId25" Type="http://schemas.openxmlformats.org/officeDocument/2006/relationships/tags" Target="../tags/tag39.xml"/><Relationship Id="rId24" Type="http://schemas.openxmlformats.org/officeDocument/2006/relationships/image" Target="../media/image69.png"/><Relationship Id="rId23" Type="http://schemas.openxmlformats.org/officeDocument/2006/relationships/tags" Target="../tags/tag38.xml"/><Relationship Id="rId22" Type="http://schemas.openxmlformats.org/officeDocument/2006/relationships/image" Target="../media/image68.png"/><Relationship Id="rId21" Type="http://schemas.openxmlformats.org/officeDocument/2006/relationships/tags" Target="../tags/tag37.xml"/><Relationship Id="rId20" Type="http://schemas.openxmlformats.org/officeDocument/2006/relationships/image" Target="../media/image67.png"/><Relationship Id="rId2" Type="http://schemas.openxmlformats.org/officeDocument/2006/relationships/image" Target="../media/image58.png"/><Relationship Id="rId19" Type="http://schemas.openxmlformats.org/officeDocument/2006/relationships/tags" Target="../tags/tag36.xml"/><Relationship Id="rId18" Type="http://schemas.openxmlformats.org/officeDocument/2006/relationships/image" Target="../media/image66.png"/><Relationship Id="rId17" Type="http://schemas.openxmlformats.org/officeDocument/2006/relationships/tags" Target="../tags/tag35.xml"/><Relationship Id="rId16" Type="http://schemas.openxmlformats.org/officeDocument/2006/relationships/image" Target="../media/image65.png"/><Relationship Id="rId15" Type="http://schemas.openxmlformats.org/officeDocument/2006/relationships/tags" Target="../tags/tag34.xml"/><Relationship Id="rId14" Type="http://schemas.openxmlformats.org/officeDocument/2006/relationships/image" Target="../media/image64.png"/><Relationship Id="rId13" Type="http://schemas.openxmlformats.org/officeDocument/2006/relationships/tags" Target="../tags/tag33.xml"/><Relationship Id="rId12" Type="http://schemas.openxmlformats.org/officeDocument/2006/relationships/image" Target="../media/image63.png"/><Relationship Id="rId11" Type="http://schemas.openxmlformats.org/officeDocument/2006/relationships/tags" Target="../tags/tag32.xml"/><Relationship Id="rId10" Type="http://schemas.openxmlformats.org/officeDocument/2006/relationships/image" Target="../media/image62.png"/><Relationship Id="rId1" Type="http://schemas.openxmlformats.org/officeDocument/2006/relationships/tags" Target="../tags/tag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程显毅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孙丽丽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林道荣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390411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线</a:t>
            </a:r>
            <a:endParaRPr lang="zh-CN" sz="2000" dirty="0" smtClean="0"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490" y="1416050"/>
            <a:ext cx="68865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【例</a:t>
            </a:r>
            <a:r>
              <a:rPr lang="en-US" altLang="zh-CN" sz="2000" dirty="0"/>
              <a:t>5.2</a:t>
            </a:r>
            <a:r>
              <a:rPr lang="zh-CN" altLang="zh-CN" sz="2000" dirty="0"/>
              <a:t>】随机产生</a:t>
            </a:r>
            <a:r>
              <a:rPr lang="en-US" altLang="zh-CN" sz="2000" dirty="0"/>
              <a:t>50</a:t>
            </a:r>
            <a:r>
              <a:rPr lang="zh-CN" altLang="zh-CN" sz="2000" dirty="0"/>
              <a:t>个时间点，并绘制图形。</a:t>
            </a:r>
            <a:endParaRPr lang="zh-CN" altLang="zh-CN" sz="2000" dirty="0"/>
          </a:p>
          <a:p>
            <a:r>
              <a:rPr lang="en-US" altLang="zh-CN" sz="2000" dirty="0"/>
              <a:t>&gt;t &lt;- 1:50</a:t>
            </a:r>
            <a:endParaRPr lang="zh-CN" altLang="zh-CN" sz="2000" dirty="0"/>
          </a:p>
          <a:p>
            <a:r>
              <a:rPr lang="en-US" altLang="zh-CN" sz="2000" dirty="0"/>
              <a:t>&gt;</a:t>
            </a:r>
            <a:r>
              <a:rPr lang="en-US" altLang="zh-CN" sz="2000" dirty="0" err="1"/>
              <a:t>set.seed</a:t>
            </a:r>
            <a:r>
              <a:rPr lang="en-US" altLang="zh-CN" sz="2000" dirty="0"/>
              <a:t>(1234)</a:t>
            </a:r>
            <a:endParaRPr lang="zh-CN" altLang="zh-CN" sz="2000" dirty="0"/>
          </a:p>
          <a:p>
            <a:r>
              <a:rPr lang="en-US" altLang="zh-CN" sz="2000" dirty="0"/>
              <a:t>&gt;v&lt;-</a:t>
            </a:r>
            <a:r>
              <a:rPr lang="en-US" altLang="zh-CN" sz="2000" dirty="0" err="1"/>
              <a:t>rnorm</a:t>
            </a:r>
            <a:r>
              <a:rPr lang="en-US" altLang="zh-CN" sz="2000" dirty="0"/>
              <a:t>(50,0,10)</a:t>
            </a:r>
            <a:endParaRPr lang="zh-CN" altLang="zh-CN" sz="2000" dirty="0"/>
          </a:p>
          <a:p>
            <a:r>
              <a:rPr lang="en-US" altLang="zh-CN" sz="2000" dirty="0"/>
              <a:t>&gt;plot(</a:t>
            </a:r>
            <a:r>
              <a:rPr lang="en-US" altLang="zh-CN" sz="2000" dirty="0" err="1"/>
              <a:t>t,v,type</a:t>
            </a:r>
            <a:r>
              <a:rPr lang="en-US" altLang="zh-CN" sz="2000" dirty="0"/>
              <a:t>="l")</a:t>
            </a:r>
            <a:endParaRPr lang="zh-CN" altLang="zh-CN" sz="2000" dirty="0"/>
          </a:p>
          <a:p>
            <a:r>
              <a:rPr lang="zh-CN" altLang="zh-CN" sz="2000" dirty="0"/>
              <a:t>执行结果</a:t>
            </a:r>
            <a:endParaRPr lang="zh-CN" altLang="en-US" sz="2000" dirty="0" smtClean="0"/>
          </a:p>
        </p:txBody>
      </p:sp>
      <p:pic>
        <p:nvPicPr>
          <p:cNvPr id="14" name="图片 1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1887" y="2834444"/>
            <a:ext cx="5632548" cy="3024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线</a:t>
            </a:r>
            <a:endParaRPr lang="zh-CN" sz="2000" dirty="0" smtClean="0"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260" y="1433195"/>
            <a:ext cx="71450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(1)type</a:t>
            </a:r>
            <a:r>
              <a:rPr lang="zh-CN" altLang="zh-CN" sz="2000" dirty="0"/>
              <a:t>的取值：</a:t>
            </a:r>
            <a:endParaRPr lang="zh-CN" altLang="zh-CN" sz="2000" dirty="0"/>
          </a:p>
          <a:p>
            <a:r>
              <a:rPr lang="en-US" altLang="zh-CN" sz="2000" dirty="0"/>
              <a:t>type="p"</a:t>
            </a:r>
            <a:r>
              <a:rPr lang="zh-CN" altLang="zh-CN" sz="2000" dirty="0"/>
              <a:t>表示点</a:t>
            </a:r>
            <a:r>
              <a:rPr lang="en-US" altLang="zh-CN" sz="2000" dirty="0"/>
              <a:t>,type="l"</a:t>
            </a:r>
            <a:r>
              <a:rPr lang="zh-CN" altLang="zh-CN" sz="2000" dirty="0"/>
              <a:t>表示线</a:t>
            </a:r>
            <a:r>
              <a:rPr lang="en-US" altLang="zh-CN" sz="2000" dirty="0"/>
              <a:t>,type="b"</a:t>
            </a:r>
            <a:r>
              <a:rPr lang="zh-CN" altLang="zh-CN" sz="2000" dirty="0"/>
              <a:t>表示点划线。</a:t>
            </a:r>
            <a:endParaRPr lang="zh-CN" altLang="zh-CN" sz="2000" dirty="0"/>
          </a:p>
          <a:p>
            <a:r>
              <a:rPr lang="en-US" altLang="zh-CN" sz="2000" dirty="0"/>
              <a:t>(2)</a:t>
            </a:r>
            <a:r>
              <a:rPr lang="zh-CN" altLang="zh-CN" sz="2000" dirty="0"/>
              <a:t>更改线条类型</a:t>
            </a:r>
            <a:endParaRPr lang="zh-CN" altLang="zh-CN" sz="2000" dirty="0"/>
          </a:p>
          <a:p>
            <a:r>
              <a:rPr lang="en-US" altLang="zh-CN" sz="2000" dirty="0"/>
              <a:t>R</a:t>
            </a:r>
            <a:r>
              <a:rPr lang="zh-CN" altLang="zh-CN" sz="2000" dirty="0"/>
              <a:t>中提供了很多类型的线条，可以通过</a:t>
            </a:r>
            <a:r>
              <a:rPr lang="en-US" altLang="zh-CN" sz="2000" dirty="0" err="1"/>
              <a:t>lty</a:t>
            </a:r>
            <a:r>
              <a:rPr lang="zh-CN" altLang="zh-CN" sz="2000" dirty="0"/>
              <a:t>选项来设定。</a:t>
            </a:r>
            <a:endParaRPr lang="zh-CN" altLang="zh-CN" sz="2000" dirty="0"/>
          </a:p>
          <a:p>
            <a:r>
              <a:rPr lang="en-US" altLang="zh-CN" sz="2000" dirty="0"/>
              <a:t>   </a:t>
            </a:r>
            <a:r>
              <a:rPr lang="zh-CN" altLang="zh-CN" sz="2000" dirty="0"/>
              <a:t>执行</a:t>
            </a:r>
            <a:r>
              <a:rPr lang="en-US" altLang="zh-CN" sz="2000" dirty="0"/>
              <a:t>plot(</a:t>
            </a:r>
            <a:r>
              <a:rPr lang="en-US" altLang="zh-CN" sz="2000" dirty="0" err="1"/>
              <a:t>t,v,type</a:t>
            </a:r>
            <a:r>
              <a:rPr lang="en-US" altLang="zh-CN" sz="2000" dirty="0"/>
              <a:t>="l",</a:t>
            </a:r>
            <a:r>
              <a:rPr lang="en-US" altLang="zh-CN" sz="2000" dirty="0" err="1"/>
              <a:t>lty</a:t>
            </a:r>
            <a:r>
              <a:rPr lang="en-US" altLang="zh-CN" sz="2000" dirty="0"/>
              <a:t>=2)</a:t>
            </a:r>
            <a:r>
              <a:rPr lang="zh-CN" altLang="zh-CN" sz="2000" dirty="0"/>
              <a:t>，结果如图</a:t>
            </a:r>
            <a:r>
              <a:rPr lang="en-US" altLang="zh-CN" sz="2000" dirty="0"/>
              <a:t>5.6</a:t>
            </a:r>
            <a:r>
              <a:rPr lang="zh-CN" altLang="zh-CN" sz="2000" dirty="0"/>
              <a:t>。</a:t>
            </a:r>
            <a:endParaRPr lang="zh-CN" altLang="zh-CN" sz="2000" dirty="0"/>
          </a:p>
        </p:txBody>
      </p:sp>
      <p:pic>
        <p:nvPicPr>
          <p:cNvPr id="15" name="图片 1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9593" y="3191217"/>
            <a:ext cx="7299341" cy="272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线</a:t>
            </a:r>
            <a:endParaRPr lang="zh-CN" sz="2000" dirty="0" smtClean="0">
              <a:sym typeface="+mn-ea"/>
            </a:endParaRPr>
          </a:p>
        </p:txBody>
      </p:sp>
      <p:pic>
        <p:nvPicPr>
          <p:cNvPr id="14" name="图片 1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4850" y="2113915"/>
            <a:ext cx="6876855" cy="319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345565" y="1492885"/>
            <a:ext cx="31915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err="1"/>
              <a:t>lty</a:t>
            </a:r>
            <a:r>
              <a:rPr lang="zh-CN" altLang="zh-CN" sz="2000" dirty="0"/>
              <a:t>取值对应的线型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线</a:t>
            </a:r>
            <a:endParaRPr lang="zh-CN" sz="2000" dirty="0" smtClean="0"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455" y="1492885"/>
            <a:ext cx="499808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(3)</a:t>
            </a:r>
            <a:r>
              <a:rPr lang="zh-CN" altLang="zh-CN" sz="2000" dirty="0"/>
              <a:t>更改颜色</a:t>
            </a:r>
            <a:endParaRPr lang="zh-CN" altLang="zh-CN" sz="2000" dirty="0"/>
          </a:p>
          <a:p>
            <a:r>
              <a:rPr lang="zh-CN" altLang="zh-CN" sz="2000" dirty="0" smtClean="0"/>
              <a:t>与</a:t>
            </a:r>
            <a:r>
              <a:rPr lang="zh-CN" altLang="en-US" sz="2000" dirty="0" smtClean="0"/>
              <a:t>点</a:t>
            </a:r>
            <a:r>
              <a:rPr lang="zh-CN" altLang="zh-CN" sz="2000" dirty="0" smtClean="0"/>
              <a:t>更改</a:t>
            </a:r>
            <a:r>
              <a:rPr lang="zh-CN" altLang="zh-CN" sz="2000" dirty="0"/>
              <a:t>点的颜色方法相同。</a:t>
            </a:r>
            <a:endParaRPr lang="zh-CN" altLang="zh-CN" sz="2000" dirty="0"/>
          </a:p>
          <a:p>
            <a:r>
              <a:rPr lang="en-US" altLang="zh-CN" sz="2000" dirty="0"/>
              <a:t>(4)</a:t>
            </a:r>
            <a:r>
              <a:rPr lang="zh-CN" altLang="zh-CN" sz="2000" dirty="0"/>
              <a:t>线条变宽</a:t>
            </a:r>
            <a:endParaRPr lang="zh-CN" altLang="zh-CN" sz="2000" dirty="0"/>
          </a:p>
          <a:p>
            <a:r>
              <a:rPr lang="en-US" altLang="zh-CN" sz="2000" dirty="0"/>
              <a:t>&gt;plot(</a:t>
            </a:r>
            <a:r>
              <a:rPr lang="en-US" altLang="zh-CN" sz="2000" dirty="0" err="1"/>
              <a:t>t,v,type</a:t>
            </a:r>
            <a:r>
              <a:rPr lang="en-US" altLang="zh-CN" sz="2000" dirty="0"/>
              <a:t>="l",</a:t>
            </a:r>
            <a:r>
              <a:rPr lang="en-US" altLang="zh-CN" sz="2000" dirty="0" err="1"/>
              <a:t>lwd</a:t>
            </a:r>
            <a:r>
              <a:rPr lang="en-US" altLang="zh-CN" sz="2000" dirty="0"/>
              <a:t>=2)</a:t>
            </a:r>
            <a:endParaRPr lang="zh-CN" altLang="zh-CN" sz="2000" dirty="0"/>
          </a:p>
          <a:p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面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883920" y="1492885"/>
            <a:ext cx="762254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dirty="0"/>
              <a:t>(1)</a:t>
            </a:r>
            <a:r>
              <a:rPr lang="zh-CN" altLang="zh-CN" sz="1600" dirty="0"/>
              <a:t>饼图</a:t>
            </a:r>
            <a:endParaRPr lang="zh-CN" altLang="zh-CN" sz="1600" dirty="0"/>
          </a:p>
          <a:p>
            <a:r>
              <a:rPr lang="zh-CN" altLang="zh-CN" sz="1600" dirty="0"/>
              <a:t>饼图就是将一个圆（或者圆饼</a:t>
            </a:r>
            <a:r>
              <a:rPr lang="en-US" altLang="zh-CN" sz="1600" dirty="0"/>
              <a:t>)</a:t>
            </a:r>
            <a:r>
              <a:rPr lang="zh-CN" altLang="zh-CN" sz="1600" dirty="0"/>
              <a:t>按分类变量分成几块，每一块所占的面积比例就是相对应的变量在总体中所占的比例。</a:t>
            </a:r>
            <a:endParaRPr lang="zh-CN" altLang="zh-CN" sz="1600" dirty="0"/>
          </a:p>
          <a:p>
            <a:r>
              <a:rPr lang="zh-CN" altLang="zh-CN" sz="1600" dirty="0"/>
              <a:t>【例</a:t>
            </a:r>
            <a:r>
              <a:rPr lang="en-US" altLang="zh-CN" sz="1600" dirty="0"/>
              <a:t>5.3</a:t>
            </a:r>
            <a:r>
              <a:rPr lang="zh-CN" altLang="zh-CN" sz="1600" dirty="0"/>
              <a:t>】随机产生</a:t>
            </a:r>
            <a:r>
              <a:rPr lang="en-US" altLang="zh-CN" sz="1600" dirty="0"/>
              <a:t>10</a:t>
            </a:r>
            <a:r>
              <a:rPr lang="zh-CN" altLang="zh-CN" sz="1600" dirty="0"/>
              <a:t>年的数据，</a:t>
            </a:r>
            <a:endParaRPr lang="zh-CN" altLang="zh-CN" sz="1600" dirty="0"/>
          </a:p>
          <a:p>
            <a:r>
              <a:rPr lang="en-US" altLang="zh-CN" sz="1600" dirty="0"/>
              <a:t>&gt;year&lt;-2001:2010</a:t>
            </a:r>
            <a:endParaRPr lang="zh-CN" altLang="zh-CN" sz="1600" dirty="0"/>
          </a:p>
          <a:p>
            <a:r>
              <a:rPr lang="en-US" altLang="zh-CN" sz="1600" dirty="0"/>
              <a:t>&gt;</a:t>
            </a:r>
            <a:r>
              <a:rPr lang="en-US" altLang="zh-CN" sz="1600" dirty="0" err="1"/>
              <a:t>set.seed</a:t>
            </a:r>
            <a:r>
              <a:rPr lang="en-US" altLang="zh-CN" sz="1600" dirty="0"/>
              <a:t>(1234)</a:t>
            </a:r>
            <a:endParaRPr lang="zh-CN" altLang="zh-CN" sz="1600" dirty="0"/>
          </a:p>
          <a:p>
            <a:r>
              <a:rPr lang="en-US" altLang="zh-CN" sz="1600" dirty="0"/>
              <a:t>&gt;counts &lt;- sample(100:500,10)</a:t>
            </a:r>
            <a:endParaRPr lang="zh-CN" altLang="zh-CN" sz="1600" dirty="0"/>
          </a:p>
          <a:p>
            <a:r>
              <a:rPr lang="en-US" altLang="zh-CN" sz="1600" dirty="0"/>
              <a:t>&gt;</a:t>
            </a:r>
            <a:r>
              <a:rPr lang="en-US" altLang="zh-CN" sz="1600" dirty="0" err="1"/>
              <a:t>lb</a:t>
            </a:r>
            <a:r>
              <a:rPr lang="en-US" altLang="zh-CN" sz="1600" dirty="0"/>
              <a:t> &lt;-paste(</a:t>
            </a:r>
            <a:r>
              <a:rPr lang="en-US" altLang="zh-CN" sz="1600" dirty="0" err="1"/>
              <a:t>year,counts,sep</a:t>
            </a:r>
            <a:r>
              <a:rPr lang="en-US" altLang="zh-CN" sz="1600" dirty="0"/>
              <a:t>=":")          #</a:t>
            </a:r>
            <a:r>
              <a:rPr lang="zh-CN" altLang="zh-CN" sz="1600" dirty="0"/>
              <a:t>构造标签</a:t>
            </a:r>
            <a:endParaRPr lang="zh-CN" altLang="zh-CN" sz="1600" dirty="0"/>
          </a:p>
          <a:p>
            <a:r>
              <a:rPr lang="en-US" altLang="zh-CN" sz="1600" dirty="0"/>
              <a:t>&gt;pie(</a:t>
            </a:r>
            <a:r>
              <a:rPr lang="en-US" altLang="zh-CN" sz="1600" dirty="0" err="1"/>
              <a:t>counts,labels</a:t>
            </a:r>
            <a:r>
              <a:rPr lang="en-US" altLang="zh-CN" sz="1600" dirty="0"/>
              <a:t>=</a:t>
            </a:r>
            <a:r>
              <a:rPr lang="en-US" altLang="zh-CN" sz="1600" dirty="0" err="1"/>
              <a:t>lb</a:t>
            </a:r>
            <a:r>
              <a:rPr lang="en-US" altLang="zh-CN" sz="1600" dirty="0"/>
              <a:t>)    #</a:t>
            </a:r>
            <a:r>
              <a:rPr lang="zh-CN" altLang="zh-CN" sz="1600" dirty="0"/>
              <a:t>画饼图</a:t>
            </a:r>
            <a:endParaRPr lang="zh-CN" altLang="zh-CN" sz="1600" dirty="0"/>
          </a:p>
          <a:p>
            <a:r>
              <a:rPr lang="zh-CN" altLang="zh-CN" sz="1600" dirty="0"/>
              <a:t>执行结果</a:t>
            </a:r>
            <a:endParaRPr lang="zh-CN" altLang="en-US" sz="1600" dirty="0" smtClean="0"/>
          </a:p>
        </p:txBody>
      </p:sp>
      <p:pic>
        <p:nvPicPr>
          <p:cNvPr id="15" name="图片 1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710" y="3883025"/>
            <a:ext cx="4489450" cy="2039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线</a:t>
            </a:r>
            <a:endParaRPr lang="zh-CN" sz="2000" dirty="0" smtClean="0"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725" y="1492577"/>
            <a:ext cx="9847384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(2)</a:t>
            </a:r>
            <a:r>
              <a:rPr lang="zh-CN" altLang="en-US" sz="2000" dirty="0"/>
              <a:t>柱状</a:t>
            </a:r>
            <a:r>
              <a:rPr lang="zh-CN" altLang="zh-CN" sz="2000" dirty="0"/>
              <a:t>图</a:t>
            </a:r>
            <a:endParaRPr lang="zh-CN" altLang="zh-CN" sz="2000" dirty="0"/>
          </a:p>
          <a:p>
            <a:r>
              <a:rPr lang="zh-CN" altLang="zh-CN" sz="2000" dirty="0"/>
              <a:t>柱状图就是通过垂直或者水平的条形去展示分类变量的频数。</a:t>
            </a:r>
            <a:endParaRPr lang="zh-CN" altLang="zh-CN" sz="2000" dirty="0"/>
          </a:p>
          <a:p>
            <a:r>
              <a:rPr lang="zh-CN" altLang="zh-CN" sz="2000" dirty="0"/>
              <a:t>利用例</a:t>
            </a:r>
            <a:r>
              <a:rPr lang="en-US" altLang="zh-CN" sz="2000" dirty="0"/>
              <a:t>5.3</a:t>
            </a:r>
            <a:r>
              <a:rPr lang="zh-CN" altLang="zh-CN" sz="2000" dirty="0"/>
              <a:t>数据绘制条形图。</a:t>
            </a:r>
            <a:endParaRPr lang="zh-CN" altLang="zh-CN" sz="2000" dirty="0"/>
          </a:p>
          <a:p>
            <a:r>
              <a:rPr lang="en-US" altLang="zh-CN" sz="2000" dirty="0"/>
              <a:t>&gt;</a:t>
            </a:r>
            <a:r>
              <a:rPr lang="en-US" altLang="zh-CN" sz="2000" dirty="0" err="1"/>
              <a:t>barplot</a:t>
            </a:r>
            <a:r>
              <a:rPr lang="en-US" altLang="zh-CN" sz="2000" dirty="0"/>
              <a:t>(</a:t>
            </a:r>
            <a:r>
              <a:rPr lang="en-US" altLang="zh-CN" sz="2000" dirty="0" err="1"/>
              <a:t>counts,names.arg</a:t>
            </a:r>
            <a:r>
              <a:rPr lang="en-US" altLang="zh-CN" sz="2000" dirty="0"/>
              <a:t>=</a:t>
            </a:r>
            <a:r>
              <a:rPr lang="en-US" altLang="zh-CN" sz="2000" dirty="0" err="1"/>
              <a:t>year,col</a:t>
            </a:r>
            <a:r>
              <a:rPr lang="en-US" altLang="zh-CN" sz="2000" dirty="0"/>
              <a:t> = rainbow(10))</a:t>
            </a:r>
            <a:endParaRPr lang="zh-CN" altLang="zh-CN" sz="2000" dirty="0"/>
          </a:p>
          <a:p>
            <a:r>
              <a:rPr lang="zh-CN" altLang="zh-CN" sz="2000" dirty="0"/>
              <a:t>执行结果</a:t>
            </a:r>
            <a:endParaRPr lang="zh-CN" altLang="en-US" sz="2000" dirty="0" smtClean="0"/>
          </a:p>
        </p:txBody>
      </p:sp>
      <p:pic>
        <p:nvPicPr>
          <p:cNvPr id="14" name="图片 1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4260" y="3415030"/>
            <a:ext cx="4948555" cy="2208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面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781050" y="1346835"/>
            <a:ext cx="68662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(3)</a:t>
            </a:r>
            <a:r>
              <a:rPr lang="zh-CN" altLang="zh-CN" dirty="0"/>
              <a:t>直方图</a:t>
            </a:r>
            <a:endParaRPr lang="zh-CN" altLang="zh-CN" dirty="0"/>
          </a:p>
          <a:p>
            <a:r>
              <a:rPr lang="zh-CN" altLang="zh-CN" dirty="0"/>
              <a:t>前面介绍的两种图形一般都是用来处理二维数据的，那么对于一维数据，常用的图形就有这里所说的直方图。直方图在横轴上将数据值域划分成若干个组别，然后在纵轴上显示其频数。</a:t>
            </a:r>
            <a:endParaRPr lang="zh-CN" altLang="zh-CN" dirty="0"/>
          </a:p>
          <a:p>
            <a:r>
              <a:rPr lang="en-US" altLang="zh-CN" dirty="0"/>
              <a:t> </a:t>
            </a:r>
            <a:r>
              <a:rPr lang="zh-CN" altLang="zh-CN" dirty="0"/>
              <a:t>在</a:t>
            </a:r>
            <a:r>
              <a:rPr lang="en-US" altLang="zh-CN" dirty="0"/>
              <a:t>R</a:t>
            </a:r>
            <a:r>
              <a:rPr lang="zh-CN" altLang="zh-CN" dirty="0"/>
              <a:t>语言中，可以使用</a:t>
            </a:r>
            <a:r>
              <a:rPr lang="en-US" altLang="zh-CN" dirty="0" err="1"/>
              <a:t>hist</a:t>
            </a:r>
            <a:r>
              <a:rPr lang="en-US" altLang="zh-CN" dirty="0"/>
              <a:t>()</a:t>
            </a:r>
            <a:r>
              <a:rPr lang="zh-CN" altLang="zh-CN" dirty="0"/>
              <a:t>函数来绘制直方图。</a:t>
            </a:r>
            <a:endParaRPr lang="zh-CN" altLang="zh-CN" dirty="0"/>
          </a:p>
          <a:p>
            <a:r>
              <a:rPr lang="en-US" altLang="zh-CN" dirty="0"/>
              <a:t>&gt;</a:t>
            </a:r>
            <a:r>
              <a:rPr lang="en-US" altLang="zh-CN" dirty="0" err="1"/>
              <a:t>set.seed</a:t>
            </a:r>
            <a:r>
              <a:rPr lang="en-US" altLang="zh-CN" dirty="0"/>
              <a:t>(1234)</a:t>
            </a:r>
            <a:endParaRPr lang="zh-CN" altLang="zh-CN" dirty="0"/>
          </a:p>
          <a:p>
            <a:r>
              <a:rPr lang="en-US" altLang="zh-CN" dirty="0"/>
              <a:t>&gt;x&lt;-</a:t>
            </a:r>
            <a:r>
              <a:rPr lang="en-US" altLang="zh-CN" dirty="0" err="1"/>
              <a:t>rnorm</a:t>
            </a:r>
            <a:r>
              <a:rPr lang="en-US" altLang="zh-CN" dirty="0"/>
              <a:t>(100,0,1)</a:t>
            </a:r>
            <a:endParaRPr lang="zh-CN" altLang="zh-CN" dirty="0"/>
          </a:p>
          <a:p>
            <a:r>
              <a:rPr lang="en-US" altLang="zh-CN" dirty="0"/>
              <a:t>&gt;</a:t>
            </a:r>
            <a:r>
              <a:rPr lang="en-US" altLang="zh-CN" dirty="0" err="1"/>
              <a:t>hist</a:t>
            </a:r>
            <a:r>
              <a:rPr lang="en-US" altLang="zh-CN" dirty="0"/>
              <a:t>(x)</a:t>
            </a:r>
            <a:endParaRPr lang="zh-CN" altLang="zh-CN" dirty="0"/>
          </a:p>
          <a:p>
            <a:r>
              <a:rPr lang="zh-CN" altLang="zh-CN" dirty="0"/>
              <a:t>执行结果</a:t>
            </a:r>
            <a:endParaRPr lang="zh-CN" altLang="en-US" dirty="0" smtClean="0"/>
          </a:p>
        </p:txBody>
      </p:sp>
      <p:pic>
        <p:nvPicPr>
          <p:cNvPr id="15" name="图片 1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928" y="3411855"/>
            <a:ext cx="5855837" cy="2409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面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746760" y="1492885"/>
            <a:ext cx="721804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①修改颜色，组数</a:t>
            </a:r>
            <a:endParaRPr lang="zh-CN" altLang="zh-CN" sz="2000" dirty="0"/>
          </a:p>
          <a:p>
            <a:r>
              <a:rPr lang="en-US" altLang="zh-CN" sz="2000" dirty="0"/>
              <a:t>      &gt;</a:t>
            </a:r>
            <a:r>
              <a:rPr lang="en-US" altLang="zh-CN" sz="2000" dirty="0" err="1"/>
              <a:t>hist</a:t>
            </a:r>
            <a:r>
              <a:rPr lang="en-US" altLang="zh-CN" sz="2000" dirty="0"/>
              <a:t>(</a:t>
            </a:r>
            <a:r>
              <a:rPr lang="en-US" altLang="zh-CN" sz="2000" dirty="0" err="1"/>
              <a:t>x,breaks</a:t>
            </a:r>
            <a:r>
              <a:rPr lang="en-US" altLang="zh-CN" sz="2000" dirty="0"/>
              <a:t>=10,col="gray")</a:t>
            </a:r>
            <a:endParaRPr lang="zh-CN" altLang="zh-CN" sz="2000" dirty="0"/>
          </a:p>
          <a:p>
            <a:r>
              <a:rPr lang="zh-CN" altLang="zh-CN" sz="2000" dirty="0"/>
              <a:t>②添加核密度曲线</a:t>
            </a:r>
            <a:endParaRPr lang="zh-CN" altLang="zh-CN" sz="2000" dirty="0"/>
          </a:p>
          <a:p>
            <a:r>
              <a:rPr lang="en-US" altLang="zh-CN" sz="2000" dirty="0"/>
              <a:t>      &gt;</a:t>
            </a:r>
            <a:r>
              <a:rPr lang="en-US" altLang="zh-CN" sz="2000" dirty="0" err="1"/>
              <a:t>hist</a:t>
            </a:r>
            <a:r>
              <a:rPr lang="en-US" altLang="zh-CN" sz="2000" dirty="0"/>
              <a:t>(</a:t>
            </a:r>
            <a:r>
              <a:rPr lang="en-US" altLang="zh-CN" sz="2000" dirty="0" err="1"/>
              <a:t>x,breaks</a:t>
            </a:r>
            <a:r>
              <a:rPr lang="en-US" altLang="zh-CN" sz="2000" dirty="0"/>
              <a:t> = 10,freq=</a:t>
            </a:r>
            <a:r>
              <a:rPr lang="en-US" altLang="zh-CN" sz="2000" dirty="0" err="1"/>
              <a:t>FALSE,col</a:t>
            </a:r>
            <a:r>
              <a:rPr lang="en-US" altLang="zh-CN" sz="2000" dirty="0"/>
              <a:t> = "gray")</a:t>
            </a:r>
            <a:endParaRPr lang="zh-CN" altLang="zh-CN" sz="2000" dirty="0"/>
          </a:p>
          <a:p>
            <a:r>
              <a:rPr lang="en-US" altLang="zh-CN" sz="2000" dirty="0"/>
              <a:t>      &gt;lines(density(x),col="red",</a:t>
            </a:r>
            <a:r>
              <a:rPr lang="en-US" altLang="zh-CN" sz="2000" dirty="0" err="1"/>
              <a:t>lwd</a:t>
            </a:r>
            <a:r>
              <a:rPr lang="en-US" altLang="zh-CN" sz="2000" dirty="0"/>
              <a:t>=2)</a:t>
            </a:r>
            <a:endParaRPr lang="zh-CN" altLang="zh-CN" sz="2000" dirty="0"/>
          </a:p>
          <a:p>
            <a:r>
              <a:rPr lang="zh-CN" altLang="zh-CN" sz="2000" dirty="0"/>
              <a:t>③添加正态密度曲线</a:t>
            </a:r>
            <a:endParaRPr lang="zh-CN" altLang="zh-CN" sz="2000" dirty="0"/>
          </a:p>
          <a:p>
            <a:r>
              <a:rPr lang="en-US" altLang="zh-CN" sz="2000" dirty="0"/>
              <a:t>      &gt;h &lt;- </a:t>
            </a:r>
            <a:r>
              <a:rPr lang="en-US" altLang="zh-CN" sz="2000" dirty="0" err="1"/>
              <a:t>hist</a:t>
            </a:r>
            <a:r>
              <a:rPr lang="en-US" altLang="zh-CN" sz="2000" dirty="0"/>
              <a:t>(</a:t>
            </a:r>
            <a:r>
              <a:rPr lang="en-US" altLang="zh-CN" sz="2000" dirty="0" err="1"/>
              <a:t>x,breaks</a:t>
            </a:r>
            <a:r>
              <a:rPr lang="en-US" altLang="zh-CN" sz="2000" dirty="0"/>
              <a:t>=10,col="gray")</a:t>
            </a:r>
            <a:endParaRPr lang="zh-CN" altLang="zh-CN" sz="2000" dirty="0"/>
          </a:p>
          <a:p>
            <a:r>
              <a:rPr lang="en-US" altLang="zh-CN" sz="2000" dirty="0"/>
              <a:t>      &gt;</a:t>
            </a:r>
            <a:r>
              <a:rPr lang="en-US" altLang="zh-CN" sz="2000" dirty="0" err="1"/>
              <a:t>xfit</a:t>
            </a:r>
            <a:r>
              <a:rPr lang="en-US" altLang="zh-CN" sz="2000" dirty="0"/>
              <a:t>&lt;-</a:t>
            </a:r>
            <a:r>
              <a:rPr lang="en-US" altLang="zh-CN" sz="2000" dirty="0" err="1"/>
              <a:t>seq</a:t>
            </a:r>
            <a:r>
              <a:rPr lang="en-US" altLang="zh-CN" sz="2000" dirty="0"/>
              <a:t>(min(x),max(x),length=100)</a:t>
            </a:r>
            <a:endParaRPr lang="zh-CN" altLang="zh-CN" sz="2000" dirty="0"/>
          </a:p>
          <a:p>
            <a:r>
              <a:rPr lang="en-US" altLang="zh-CN" sz="2000" dirty="0"/>
              <a:t>      &gt;</a:t>
            </a:r>
            <a:r>
              <a:rPr lang="en-US" altLang="zh-CN" sz="2000" dirty="0" err="1"/>
              <a:t>yfit</a:t>
            </a:r>
            <a:r>
              <a:rPr lang="en-US" altLang="zh-CN" sz="2000" dirty="0"/>
              <a:t>&lt;-</a:t>
            </a:r>
            <a:r>
              <a:rPr lang="en-US" altLang="zh-CN" sz="2000" dirty="0" err="1"/>
              <a:t>dnorm</a:t>
            </a:r>
            <a:r>
              <a:rPr lang="en-US" altLang="zh-CN" sz="2000" dirty="0"/>
              <a:t>(</a:t>
            </a:r>
            <a:r>
              <a:rPr lang="en-US" altLang="zh-CN" sz="2000" dirty="0" err="1"/>
              <a:t>xfit,mean</a:t>
            </a:r>
            <a:r>
              <a:rPr lang="en-US" altLang="zh-CN" sz="2000" dirty="0"/>
              <a:t> = mean(x),</a:t>
            </a:r>
            <a:r>
              <a:rPr lang="en-US" altLang="zh-CN" sz="2000" dirty="0" err="1"/>
              <a:t>sd</a:t>
            </a:r>
            <a:r>
              <a:rPr lang="en-US" altLang="zh-CN" sz="2000" dirty="0"/>
              <a:t>=</a:t>
            </a:r>
            <a:r>
              <a:rPr lang="en-US" altLang="zh-CN" sz="2000" dirty="0" err="1"/>
              <a:t>sd</a:t>
            </a:r>
            <a:r>
              <a:rPr lang="en-US" altLang="zh-CN" sz="2000" dirty="0"/>
              <a:t>(x))</a:t>
            </a:r>
            <a:endParaRPr lang="zh-CN" altLang="zh-CN" sz="2000" dirty="0"/>
          </a:p>
          <a:p>
            <a:r>
              <a:rPr lang="en-US" altLang="zh-CN" sz="2000" dirty="0"/>
              <a:t>      &gt;</a:t>
            </a:r>
            <a:r>
              <a:rPr lang="en-US" altLang="zh-CN" sz="2000" dirty="0" err="1"/>
              <a:t>yfit</a:t>
            </a:r>
            <a:r>
              <a:rPr lang="en-US" altLang="zh-CN" sz="2000" dirty="0"/>
              <a:t>&lt;-</a:t>
            </a:r>
            <a:r>
              <a:rPr lang="en-US" altLang="zh-CN" sz="2000" dirty="0" err="1"/>
              <a:t>yfit</a:t>
            </a:r>
            <a:r>
              <a:rPr lang="en-US" altLang="zh-CN" sz="2000" dirty="0"/>
              <a:t>*diff(</a:t>
            </a:r>
            <a:r>
              <a:rPr lang="en-US" altLang="zh-CN" sz="2000" dirty="0" err="1"/>
              <a:t>h$mids</a:t>
            </a:r>
            <a:r>
              <a:rPr lang="en-US" altLang="zh-CN" sz="2000" dirty="0"/>
              <a:t>[1:2])*length(x)</a:t>
            </a:r>
            <a:endParaRPr lang="zh-CN" altLang="zh-CN" sz="2000" dirty="0"/>
          </a:p>
          <a:p>
            <a:r>
              <a:rPr lang="en-US" altLang="zh-CN" sz="2000" dirty="0"/>
              <a:t>      &gt;lines(</a:t>
            </a:r>
            <a:r>
              <a:rPr lang="en-US" altLang="zh-CN" sz="2000" dirty="0" err="1"/>
              <a:t>xfit,yfit,col</a:t>
            </a:r>
            <a:r>
              <a:rPr lang="en-US" altLang="zh-CN" sz="2000" dirty="0"/>
              <a:t>="blue",</a:t>
            </a:r>
            <a:r>
              <a:rPr lang="en-US" altLang="zh-CN" sz="2000" dirty="0" err="1"/>
              <a:t>lwd</a:t>
            </a:r>
            <a:r>
              <a:rPr lang="en-US" altLang="zh-CN" sz="2000" dirty="0"/>
              <a:t>=2)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面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488950" y="1578610"/>
            <a:ext cx="83096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(4)</a:t>
            </a:r>
            <a:r>
              <a:rPr lang="zh-CN" altLang="zh-CN" sz="2000" dirty="0"/>
              <a:t>箱线图</a:t>
            </a:r>
            <a:endParaRPr lang="zh-CN" altLang="zh-CN" sz="2000" dirty="0"/>
          </a:p>
          <a:p>
            <a:r>
              <a:rPr lang="zh-CN" altLang="zh-CN" sz="2000" dirty="0"/>
              <a:t>箱线图通过绘制连续型变量的五个分位数（最大值、最小值、</a:t>
            </a:r>
            <a:r>
              <a:rPr lang="en-US" altLang="zh-CN" sz="2000" dirty="0"/>
              <a:t>25%</a:t>
            </a:r>
            <a:r>
              <a:rPr lang="zh-CN" altLang="zh-CN" sz="2000" dirty="0"/>
              <a:t>分位数、</a:t>
            </a:r>
            <a:r>
              <a:rPr lang="en-US" altLang="zh-CN" sz="2000" dirty="0"/>
              <a:t>75%</a:t>
            </a:r>
            <a:r>
              <a:rPr lang="zh-CN" altLang="zh-CN" sz="2000" dirty="0"/>
              <a:t>分位数以及中位数）描述变量的分布。绘制例</a:t>
            </a:r>
            <a:r>
              <a:rPr lang="en-US" altLang="zh-CN" sz="2000" dirty="0"/>
              <a:t>5.3</a:t>
            </a:r>
            <a:r>
              <a:rPr lang="zh-CN" altLang="zh-CN" sz="2000" dirty="0"/>
              <a:t>中数据</a:t>
            </a:r>
            <a:r>
              <a:rPr lang="en-US" altLang="zh-CN" sz="2000" dirty="0"/>
              <a:t>counts</a:t>
            </a:r>
            <a:r>
              <a:rPr lang="zh-CN" altLang="zh-CN" sz="2000" dirty="0"/>
              <a:t>箱线图：</a:t>
            </a:r>
            <a:endParaRPr lang="zh-CN" altLang="zh-CN" sz="2000" dirty="0"/>
          </a:p>
          <a:p>
            <a:r>
              <a:rPr lang="en-US" altLang="zh-CN" sz="2000" dirty="0"/>
              <a:t>&gt;boxplot(counts)</a:t>
            </a:r>
            <a:endParaRPr lang="zh-CN" altLang="zh-CN" sz="2000" dirty="0"/>
          </a:p>
          <a:p>
            <a:r>
              <a:rPr lang="zh-CN" altLang="zh-CN" sz="2000" dirty="0"/>
              <a:t>执行结果</a:t>
            </a:r>
            <a:endParaRPr lang="zh-CN" altLang="zh-CN" sz="2000" dirty="0"/>
          </a:p>
        </p:txBody>
      </p:sp>
      <p:pic>
        <p:nvPicPr>
          <p:cNvPr id="13" name="图片 1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7370" y="3199130"/>
            <a:ext cx="4915535" cy="236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66276" y="1169836"/>
              <a:ext cx="161146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第五章　数据可视化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5.1 一图胜千言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5.2 低水平绘图命令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56700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5.3 高水平绘图命令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5.4 交互式绘图命令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66278" y="1169836"/>
              <a:ext cx="161146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第五章　数据可视化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5.3 高水平绘图命令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5.2 低水平绘图命令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15349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5.1 一图胜千言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5.4 交互式绘图命令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认识</a:t>
            </a:r>
            <a:r>
              <a:rPr lang="en-US" altLang="zh-CN" sz="2000" dirty="0" smtClean="0">
                <a:sym typeface="+mn-ea"/>
              </a:rPr>
              <a:t>ggplot2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00150" y="1702435"/>
            <a:ext cx="75399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/>
              <a:t>(</a:t>
            </a:r>
            <a:r>
              <a:rPr lang="en-US" altLang="zh-CN" sz="2000" dirty="0"/>
              <a:t>1)</a:t>
            </a:r>
            <a:r>
              <a:rPr lang="zh-CN" altLang="zh-CN" sz="2000" dirty="0"/>
              <a:t>特点</a:t>
            </a:r>
            <a:endParaRPr lang="zh-CN" altLang="zh-CN" sz="2000" dirty="0"/>
          </a:p>
          <a:p>
            <a:pPr lvl="1"/>
            <a:r>
              <a:rPr lang="en-US" altLang="zh-CN" sz="2000" dirty="0"/>
              <a:t>ggplot2</a:t>
            </a:r>
            <a:r>
              <a:rPr lang="zh-CN" altLang="zh-CN" sz="2000" dirty="0"/>
              <a:t>的核心理念是将绘图与数据分离，数据相关的绘图与数据无关的绘图分离。</a:t>
            </a:r>
            <a:endParaRPr lang="zh-CN" altLang="zh-CN" sz="2000" dirty="0"/>
          </a:p>
          <a:p>
            <a:pPr lvl="1"/>
            <a:r>
              <a:rPr lang="en-US" altLang="zh-CN" sz="2000" dirty="0"/>
              <a:t>ggplot2</a:t>
            </a:r>
            <a:r>
              <a:rPr lang="zh-CN" altLang="zh-CN" sz="2000" dirty="0"/>
              <a:t>是按图层作图。</a:t>
            </a:r>
            <a:endParaRPr lang="zh-CN" altLang="zh-CN" sz="2000" dirty="0"/>
          </a:p>
          <a:p>
            <a:pPr lvl="1"/>
            <a:r>
              <a:rPr lang="en-US" altLang="zh-CN" sz="2000" dirty="0"/>
              <a:t>ggplot2</a:t>
            </a:r>
            <a:r>
              <a:rPr lang="zh-CN" altLang="zh-CN" sz="2000" dirty="0"/>
              <a:t>保有命令式作图的调整函数，使其更具灵活性。</a:t>
            </a:r>
            <a:endParaRPr lang="zh-CN" altLang="zh-CN" sz="2000" dirty="0"/>
          </a:p>
          <a:p>
            <a:pPr lvl="1"/>
            <a:r>
              <a:rPr lang="en-US" altLang="zh-CN" sz="2000" dirty="0"/>
              <a:t>ggplot2</a:t>
            </a:r>
            <a:r>
              <a:rPr lang="zh-CN" altLang="zh-CN" sz="2000" dirty="0"/>
              <a:t>将常见的统计变换融入到了绘图中。</a:t>
            </a:r>
            <a:endParaRPr lang="zh-CN" alt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认识</a:t>
            </a:r>
            <a:r>
              <a:rPr lang="en-US" altLang="zh-CN" sz="2000" dirty="0" smtClean="0">
                <a:sym typeface="+mn-ea"/>
              </a:rPr>
              <a:t>ggplot2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TextBox 37"/>
          <p:cNvSpPr txBox="1"/>
          <p:nvPr/>
        </p:nvSpPr>
        <p:spPr>
          <a:xfrm>
            <a:off x="598805" y="1474470"/>
            <a:ext cx="772795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dirty="0"/>
              <a:t>(2)</a:t>
            </a:r>
            <a:r>
              <a:rPr lang="zh-CN" altLang="zh-CN" sz="1600" dirty="0"/>
              <a:t>画布</a:t>
            </a:r>
            <a:endParaRPr lang="zh-CN" altLang="zh-CN" sz="1600" dirty="0"/>
          </a:p>
          <a:p>
            <a:r>
              <a:rPr lang="en-US" altLang="zh-CN" sz="1600" dirty="0" smtClean="0"/>
              <a:t>     </a:t>
            </a:r>
            <a:r>
              <a:rPr lang="en-US" altLang="zh-CN" sz="1600" dirty="0" err="1" smtClean="0"/>
              <a:t>ggplot</a:t>
            </a:r>
            <a:r>
              <a:rPr lang="en-US" altLang="zh-CN" sz="1600" dirty="0" smtClean="0"/>
              <a:t>(data</a:t>
            </a:r>
            <a:r>
              <a:rPr lang="en-US" altLang="zh-CN" sz="1600" dirty="0"/>
              <a:t>=,mapping=)</a:t>
            </a:r>
            <a:endParaRPr lang="zh-CN" altLang="zh-CN" sz="1600" dirty="0"/>
          </a:p>
          <a:p>
            <a:r>
              <a:rPr lang="en-US" altLang="zh-CN" sz="1600" dirty="0"/>
              <a:t>(3)</a:t>
            </a:r>
            <a:r>
              <a:rPr lang="zh-CN" altLang="zh-CN" sz="1600" dirty="0"/>
              <a:t>图层</a:t>
            </a:r>
            <a:endParaRPr lang="zh-CN" altLang="zh-CN" sz="1600" dirty="0"/>
          </a:p>
          <a:p>
            <a:pPr lvl="1"/>
            <a:r>
              <a:rPr lang="zh-CN" altLang="zh-CN" sz="1600" dirty="0"/>
              <a:t>图层可以允许用户一步步的构建图形，方便单独对图层进行修改。图层用</a:t>
            </a:r>
            <a:r>
              <a:rPr lang="en-US" altLang="zh-CN" sz="1600" dirty="0">
                <a:sym typeface="Symbol" panose="05050102010706020507"/>
              </a:rPr>
              <a:t></a:t>
            </a:r>
            <a:r>
              <a:rPr lang="en-US" altLang="zh-CN" sz="1600" dirty="0"/>
              <a:t>+</a:t>
            </a:r>
            <a:r>
              <a:rPr lang="en-US" altLang="zh-CN" sz="1600" dirty="0">
                <a:sym typeface="Symbol" panose="05050102010706020507"/>
              </a:rPr>
              <a:t></a:t>
            </a:r>
            <a:r>
              <a:rPr lang="zh-CN" altLang="zh-CN" sz="1600" dirty="0"/>
              <a:t>表示，如：</a:t>
            </a:r>
            <a:endParaRPr lang="zh-CN" altLang="zh-CN" sz="1600" dirty="0"/>
          </a:p>
          <a:p>
            <a:pPr lvl="1"/>
            <a:r>
              <a:rPr lang="en-US" altLang="zh-CN" sz="1600" dirty="0"/>
              <a:t>&gt;p&lt;- </a:t>
            </a:r>
            <a:r>
              <a:rPr lang="en-US" altLang="zh-CN" sz="1600" dirty="0" err="1"/>
              <a:t>ggplot</a:t>
            </a:r>
            <a:r>
              <a:rPr lang="en-US" altLang="zh-CN" sz="1600" dirty="0"/>
              <a:t>(data=,mapping=)</a:t>
            </a:r>
            <a:endParaRPr lang="zh-CN" altLang="zh-CN" sz="1600" dirty="0"/>
          </a:p>
          <a:p>
            <a:pPr lvl="1"/>
            <a:r>
              <a:rPr lang="en-US" altLang="zh-CN" sz="1600" dirty="0"/>
              <a:t>&gt;p&lt;- p+</a:t>
            </a:r>
            <a:r>
              <a:rPr lang="zh-CN" altLang="zh-CN" sz="1600" dirty="0"/>
              <a:t>绘图命令</a:t>
            </a:r>
            <a:endParaRPr lang="zh-CN" altLang="zh-CN" sz="1600" dirty="0"/>
          </a:p>
          <a:p>
            <a:r>
              <a:rPr lang="en-US" altLang="zh-CN" sz="1600" dirty="0"/>
              <a:t>(4)</a:t>
            </a:r>
            <a:r>
              <a:rPr lang="zh-CN" altLang="zh-CN" sz="1600" dirty="0"/>
              <a:t>绘图命令</a:t>
            </a:r>
            <a:endParaRPr lang="zh-CN" altLang="zh-CN" sz="1600" dirty="0"/>
          </a:p>
          <a:p>
            <a:pPr lvl="1"/>
            <a:r>
              <a:rPr lang="zh-CN" altLang="zh-CN" sz="1600" dirty="0"/>
              <a:t>几何绘图命令：</a:t>
            </a:r>
            <a:r>
              <a:rPr lang="en-US" altLang="zh-CN" sz="1600" dirty="0" err="1"/>
              <a:t>geom_XXX</a:t>
            </a:r>
            <a:r>
              <a:rPr lang="en-US" altLang="zh-CN" sz="1600" dirty="0"/>
              <a:t>(</a:t>
            </a:r>
            <a:r>
              <a:rPr lang="en-US" altLang="zh-CN" sz="1600" dirty="0" err="1"/>
              <a:t>aes</a:t>
            </a:r>
            <a:r>
              <a:rPr lang="en-US" altLang="zh-CN" sz="1600" dirty="0"/>
              <a:t>=,alpha=,position= ),</a:t>
            </a:r>
            <a:r>
              <a:rPr lang="zh-CN" altLang="zh-CN" sz="1600" dirty="0" smtClean="0"/>
              <a:t>见几何</a:t>
            </a:r>
            <a:r>
              <a:rPr lang="zh-CN" altLang="zh-CN" sz="1600" dirty="0"/>
              <a:t>对象</a:t>
            </a:r>
            <a:r>
              <a:rPr lang="zh-CN" altLang="zh-CN" sz="1600" dirty="0" smtClean="0"/>
              <a:t>。</a:t>
            </a:r>
            <a:endParaRPr lang="zh-CN" altLang="zh-CN" sz="1600" dirty="0"/>
          </a:p>
          <a:p>
            <a:pPr lvl="1"/>
            <a:r>
              <a:rPr lang="en-US" altLang="zh-CN" sz="1600" dirty="0"/>
              <a:t>    </a:t>
            </a:r>
            <a:r>
              <a:rPr lang="zh-CN" altLang="zh-CN" sz="1600" dirty="0"/>
              <a:t>其中，</a:t>
            </a:r>
            <a:r>
              <a:rPr lang="en-US" altLang="zh-CN" sz="1600" dirty="0"/>
              <a:t>alpha</a:t>
            </a:r>
            <a:r>
              <a:rPr lang="zh-CN" altLang="zh-CN" sz="1600" dirty="0"/>
              <a:t>表示透明度</a:t>
            </a:r>
            <a:r>
              <a:rPr lang="en-US" altLang="zh-CN" sz="1600" dirty="0"/>
              <a:t>,position</a:t>
            </a:r>
            <a:r>
              <a:rPr lang="zh-CN" altLang="zh-CN" sz="1600" dirty="0"/>
              <a:t>表示位置。</a:t>
            </a:r>
            <a:endParaRPr lang="zh-CN" altLang="zh-CN" sz="1600" dirty="0"/>
          </a:p>
          <a:p>
            <a:pPr lvl="1"/>
            <a:r>
              <a:rPr lang="zh-CN" altLang="zh-CN" sz="1600" dirty="0"/>
              <a:t>统计绘图命令：</a:t>
            </a:r>
            <a:r>
              <a:rPr lang="en-US" altLang="zh-CN" sz="1600" dirty="0" err="1"/>
              <a:t>stat_XXX</a:t>
            </a:r>
            <a:r>
              <a:rPr lang="en-US" altLang="zh-CN" sz="1600" dirty="0"/>
              <a:t>()</a:t>
            </a:r>
            <a:r>
              <a:rPr lang="zh-CN" altLang="zh-CN" sz="1600" dirty="0"/>
              <a:t>，</a:t>
            </a:r>
            <a:r>
              <a:rPr lang="zh-CN" altLang="zh-CN" sz="1600" dirty="0" smtClean="0"/>
              <a:t>见</a:t>
            </a:r>
            <a:r>
              <a:rPr lang="zh-CN" altLang="en-US" sz="1600" dirty="0" smtClean="0"/>
              <a:t>映射</a:t>
            </a:r>
            <a:r>
              <a:rPr lang="zh-CN" altLang="zh-CN" sz="1600" dirty="0" smtClean="0"/>
              <a:t>。</a:t>
            </a:r>
            <a:endParaRPr lang="zh-CN" altLang="zh-CN" sz="1600" dirty="0"/>
          </a:p>
          <a:p>
            <a:pPr lvl="1"/>
            <a:r>
              <a:rPr lang="zh-CN" altLang="zh-CN" sz="1600" dirty="0"/>
              <a:t>标度绘图命令：</a:t>
            </a:r>
            <a:r>
              <a:rPr lang="en-US" altLang="zh-CN" sz="1600" dirty="0" err="1"/>
              <a:t>scale_XXX</a:t>
            </a:r>
            <a:r>
              <a:rPr lang="en-US" altLang="zh-CN" sz="1600" dirty="0"/>
              <a:t>,</a:t>
            </a:r>
            <a:r>
              <a:rPr lang="zh-CN" altLang="zh-CN" sz="1600" dirty="0" smtClean="0"/>
              <a:t>见</a:t>
            </a:r>
            <a:r>
              <a:rPr lang="zh-CN" altLang="zh-CN" sz="1600" dirty="0"/>
              <a:t>统计对象</a:t>
            </a:r>
            <a:r>
              <a:rPr lang="zh-CN" altLang="zh-CN" sz="1600" dirty="0" smtClean="0"/>
              <a:t>。</a:t>
            </a:r>
            <a:endParaRPr lang="zh-CN" altLang="zh-CN" sz="1600" dirty="0"/>
          </a:p>
          <a:p>
            <a:pPr lvl="1"/>
            <a:r>
              <a:rPr lang="zh-CN" altLang="zh-CN" sz="1600" dirty="0"/>
              <a:t>其它修饰命令：标题、图例、统计对象、几何对象、标度和分面等。</a:t>
            </a:r>
            <a:endParaRPr lang="zh-CN" altLang="zh-CN" sz="1600" dirty="0"/>
          </a:p>
          <a:p>
            <a:r>
              <a:rPr lang="en-US" altLang="zh-CN" sz="1600" dirty="0"/>
              <a:t>(5)</a:t>
            </a:r>
            <a:r>
              <a:rPr lang="zh-CN" altLang="zh-CN" sz="1600" dirty="0"/>
              <a:t>说明</a:t>
            </a:r>
            <a:endParaRPr lang="zh-CN" altLang="zh-CN" sz="1600" dirty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</a:t>
            </a:r>
            <a:r>
              <a:rPr lang="zh-CN" altLang="zh-CN" sz="1600" dirty="0" smtClean="0"/>
              <a:t>绘图</a:t>
            </a:r>
            <a:r>
              <a:rPr lang="zh-CN" altLang="zh-CN" sz="1600" dirty="0"/>
              <a:t>命令不能独立使用，必须与画布配合使用。</a:t>
            </a:r>
            <a:endParaRPr lang="zh-CN" altLang="en-US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几何</a:t>
            </a:r>
            <a:r>
              <a:rPr lang="zh-CN" altLang="en-US" sz="2000" dirty="0" smtClean="0">
                <a:sym typeface="+mn-ea"/>
              </a:rPr>
              <a:t>对象</a:t>
            </a:r>
            <a:endParaRPr lang="zh-CN" altLang="en-US" sz="2000" dirty="0" smtClean="0"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46672" y="1492897"/>
          <a:ext cx="8267700" cy="4482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7060"/>
                <a:gridCol w="5990590"/>
              </a:tblGrid>
              <a:tr h="352425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几何对象函数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描述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geom_area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面积图（即连续的条形图）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geom_bar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条形图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geom_boxplot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箱线图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geom_contour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等高线图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geom_density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密度图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geom_errorbar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误差线（通常添加到其他图形上，比如条形图、点图、线图等）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608321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geom_histogram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直方图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geom_jitter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点、自动添加了扰动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geom_line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线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geom_point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散点图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2186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geom_text</a:t>
                      </a:r>
                      <a:endParaRPr lang="zh-CN" sz="16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文本</a:t>
                      </a:r>
                      <a:endParaRPr lang="zh-CN" sz="16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映射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581660" y="1492885"/>
            <a:ext cx="842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dirty="0"/>
              <a:t>将数据中的变量映射到图形属性（坐标、颜色等），</a:t>
            </a:r>
            <a:r>
              <a:rPr lang="zh-CN" altLang="zh-CN" dirty="0" smtClean="0"/>
              <a:t>映射控制</a:t>
            </a:r>
            <a:r>
              <a:rPr lang="zh-CN" altLang="zh-CN" dirty="0"/>
              <a:t>了二者之间的关系</a:t>
            </a:r>
            <a:endParaRPr lang="zh-CN" altLang="en-US" dirty="0" smtClean="0"/>
          </a:p>
        </p:txBody>
      </p:sp>
      <p:pic>
        <p:nvPicPr>
          <p:cNvPr id="20" name="Picture 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3790" y="2637790"/>
            <a:ext cx="7715885" cy="2049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映射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240" y="1836420"/>
            <a:ext cx="85490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【例</a:t>
            </a:r>
            <a:r>
              <a:rPr lang="en-US" altLang="zh-CN" sz="2000" dirty="0"/>
              <a:t>5.4</a:t>
            </a:r>
            <a:r>
              <a:rPr lang="zh-CN" altLang="zh-CN" sz="2000" dirty="0"/>
              <a:t>】将数据集</a:t>
            </a:r>
            <a:r>
              <a:rPr lang="en-US" altLang="zh-CN" sz="2000" dirty="0"/>
              <a:t>mpg</a:t>
            </a:r>
            <a:r>
              <a:rPr lang="zh-CN" altLang="zh-CN" sz="2000" dirty="0"/>
              <a:t>中的</a:t>
            </a:r>
            <a:r>
              <a:rPr lang="en-US" altLang="zh-CN" sz="2000" dirty="0" err="1"/>
              <a:t>cty</a:t>
            </a:r>
            <a:r>
              <a:rPr lang="zh-CN" altLang="zh-CN" sz="2000" dirty="0"/>
              <a:t>映射到</a:t>
            </a:r>
            <a:r>
              <a:rPr lang="en-US" altLang="zh-CN" sz="2000" dirty="0"/>
              <a:t>x</a:t>
            </a:r>
            <a:r>
              <a:rPr lang="zh-CN" altLang="zh-CN" sz="2000" dirty="0"/>
              <a:t>轴，</a:t>
            </a:r>
            <a:r>
              <a:rPr lang="en-US" altLang="zh-CN" sz="2000" dirty="0" err="1"/>
              <a:t>hwy</a:t>
            </a:r>
            <a:r>
              <a:rPr lang="zh-CN" altLang="zh-CN" sz="2000" dirty="0"/>
              <a:t>映射到</a:t>
            </a:r>
            <a:r>
              <a:rPr lang="en-US" altLang="zh-CN" sz="2000" dirty="0"/>
              <a:t>y</a:t>
            </a:r>
            <a:r>
              <a:rPr lang="zh-CN" altLang="zh-CN" sz="2000" dirty="0"/>
              <a:t>轴</a:t>
            </a:r>
            <a:r>
              <a:rPr lang="en-US" altLang="zh-CN" sz="2000" dirty="0"/>
              <a:t>,</a:t>
            </a:r>
            <a:r>
              <a:rPr lang="zh-CN" altLang="zh-CN" sz="2000" dirty="0"/>
              <a:t>并画散点图。</a:t>
            </a:r>
            <a:endParaRPr lang="zh-CN" altLang="zh-CN" sz="2000" dirty="0"/>
          </a:p>
          <a:p>
            <a:r>
              <a:rPr lang="en-US" altLang="zh-CN" sz="2000" dirty="0"/>
              <a:t> </a:t>
            </a:r>
            <a:endParaRPr lang="zh-CN" altLang="zh-CN" sz="2000" dirty="0"/>
          </a:p>
          <a:p>
            <a:r>
              <a:rPr lang="en-US" altLang="zh-CN" sz="2000" dirty="0" smtClean="0"/>
              <a:t>&gt; library(ggplot2)</a:t>
            </a:r>
            <a:endParaRPr lang="en-US" altLang="zh-CN" sz="2000" dirty="0" smtClean="0"/>
          </a:p>
          <a:p>
            <a:r>
              <a:rPr lang="en-US" altLang="zh-CN" sz="2000" dirty="0"/>
              <a:t>&gt; p &lt;- 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(data=mpg, mapping=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(x=</a:t>
            </a:r>
            <a:r>
              <a:rPr lang="en-US" altLang="zh-CN" sz="2000" dirty="0" err="1"/>
              <a:t>cty</a:t>
            </a:r>
            <a:r>
              <a:rPr lang="en-US" altLang="zh-CN" sz="2000" dirty="0"/>
              <a:t>, y=</a:t>
            </a:r>
            <a:r>
              <a:rPr lang="en-US" altLang="zh-CN" sz="2000" dirty="0" err="1"/>
              <a:t>hwy</a:t>
            </a:r>
            <a:r>
              <a:rPr lang="en-US" altLang="zh-CN" sz="2000" dirty="0"/>
              <a:t>))#</a:t>
            </a:r>
            <a:r>
              <a:rPr lang="zh-CN" altLang="zh-CN" sz="2000" dirty="0"/>
              <a:t>第一层，画布</a:t>
            </a:r>
            <a:endParaRPr lang="zh-CN" altLang="zh-CN" sz="2000" dirty="0"/>
          </a:p>
          <a:p>
            <a:r>
              <a:rPr lang="en-US" altLang="zh-CN" sz="2000" dirty="0"/>
              <a:t>&gt; p + </a:t>
            </a:r>
            <a:r>
              <a:rPr lang="en-US" altLang="zh-CN" sz="2000" dirty="0" err="1"/>
              <a:t>geom_point</a:t>
            </a:r>
            <a:r>
              <a:rPr lang="en-US" altLang="zh-CN" sz="2000" dirty="0"/>
              <a:t>() </a:t>
            </a:r>
            <a:r>
              <a:rPr lang="en-US" altLang="zh-CN" sz="2000" dirty="0" smtClean="0"/>
              <a:t>#</a:t>
            </a:r>
            <a:r>
              <a:rPr lang="zh-CN" altLang="zh-CN" sz="2000" dirty="0"/>
              <a:t>第二层，画散点图</a:t>
            </a:r>
            <a:endParaRPr lang="zh-CN" altLang="zh-CN" sz="2000" dirty="0"/>
          </a:p>
          <a:p>
            <a:r>
              <a:rPr lang="zh-CN" altLang="zh-CN" sz="2000" dirty="0"/>
              <a:t>效果如图</a:t>
            </a:r>
            <a:endParaRPr lang="zh-CN" altLang="zh-CN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映射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305" y="1560830"/>
            <a:ext cx="71475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将年份映射到颜色</a:t>
            </a:r>
            <a:r>
              <a:rPr lang="zh-CN" altLang="zh-CN" sz="2000" dirty="0" smtClean="0"/>
              <a:t>属性：</a:t>
            </a:r>
            <a:endParaRPr lang="zh-CN" altLang="zh-CN" sz="2000" dirty="0"/>
          </a:p>
          <a:p>
            <a:r>
              <a:rPr lang="en-US" altLang="zh-CN" sz="2000" dirty="0"/>
              <a:t>&gt;p&lt;-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(mpg, 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(x=</a:t>
            </a:r>
            <a:r>
              <a:rPr lang="en-US" altLang="zh-CN" sz="2000" dirty="0" err="1"/>
              <a:t>cty</a:t>
            </a:r>
            <a:r>
              <a:rPr lang="en-US" altLang="zh-CN" sz="2000" dirty="0"/>
              <a:t>, y=</a:t>
            </a:r>
            <a:r>
              <a:rPr lang="en-US" altLang="zh-CN" sz="2000" dirty="0" err="1"/>
              <a:t>hwy</a:t>
            </a:r>
            <a:r>
              <a:rPr lang="zh-CN" altLang="zh-CN" sz="2000" dirty="0"/>
              <a:t>，</a:t>
            </a:r>
            <a:r>
              <a:rPr lang="en-US" altLang="zh-CN" sz="2000" dirty="0"/>
              <a:t>color=factor(year)))</a:t>
            </a:r>
            <a:endParaRPr lang="zh-CN" altLang="zh-CN" sz="2000" dirty="0"/>
          </a:p>
          <a:p>
            <a:r>
              <a:rPr lang="en-US" altLang="zh-CN" sz="2000" dirty="0"/>
              <a:t>&gt;p + </a:t>
            </a:r>
            <a:r>
              <a:rPr lang="en-US" altLang="zh-CN" sz="2000" dirty="0" err="1"/>
              <a:t>geom_point</a:t>
            </a:r>
            <a:r>
              <a:rPr lang="en-US" altLang="zh-CN" sz="2000" dirty="0"/>
              <a:t>()</a:t>
            </a:r>
            <a:endParaRPr lang="zh-CN" altLang="zh-CN" sz="2000" dirty="0"/>
          </a:p>
        </p:txBody>
      </p:sp>
      <p:pic>
        <p:nvPicPr>
          <p:cNvPr id="20" name="图片 1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3430" y="2643505"/>
            <a:ext cx="4521200" cy="319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映射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" y="1440815"/>
            <a:ext cx="75438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将排量映射到散点大小（见图</a:t>
            </a:r>
            <a:r>
              <a:rPr lang="en-US" altLang="zh-CN" sz="2000" dirty="0"/>
              <a:t>5.17</a:t>
            </a:r>
            <a:r>
              <a:rPr lang="zh-CN" altLang="zh-CN" sz="2000" dirty="0"/>
              <a:t>）：</a:t>
            </a:r>
            <a:endParaRPr lang="zh-CN" altLang="zh-CN" sz="2000" dirty="0"/>
          </a:p>
          <a:p>
            <a:r>
              <a:rPr lang="en-US" altLang="zh-CN" sz="2000" dirty="0"/>
              <a:t>p &lt;- 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(mpg, 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(x=</a:t>
            </a:r>
            <a:r>
              <a:rPr lang="en-US" altLang="zh-CN" sz="2000" dirty="0" err="1"/>
              <a:t>cty</a:t>
            </a:r>
            <a:r>
              <a:rPr lang="en-US" altLang="zh-CN" sz="2000" dirty="0"/>
              <a:t>, y=</a:t>
            </a:r>
            <a:r>
              <a:rPr lang="en-US" altLang="zh-CN" sz="2000" dirty="0" err="1"/>
              <a:t>hwy,color</a:t>
            </a:r>
            <a:r>
              <a:rPr lang="en-US" altLang="zh-CN" sz="2000" dirty="0"/>
              <a:t>=factor(year),size=</a:t>
            </a:r>
            <a:r>
              <a:rPr lang="en-US" altLang="zh-CN" sz="2000" dirty="0" err="1"/>
              <a:t>displ</a:t>
            </a:r>
            <a:r>
              <a:rPr lang="en-US" altLang="zh-CN" sz="2000" dirty="0"/>
              <a:t>))</a:t>
            </a:r>
            <a:endParaRPr lang="zh-CN" altLang="zh-CN" sz="2000" dirty="0"/>
          </a:p>
          <a:p>
            <a:r>
              <a:rPr lang="en-US" altLang="zh-CN" sz="2000" dirty="0"/>
              <a:t>p + </a:t>
            </a:r>
            <a:r>
              <a:rPr lang="en-US" altLang="zh-CN" sz="2000" dirty="0" err="1"/>
              <a:t>geom_point</a:t>
            </a:r>
            <a:r>
              <a:rPr lang="en-US" altLang="zh-CN" sz="2000" dirty="0"/>
              <a:t>()</a:t>
            </a:r>
            <a:endParaRPr lang="zh-CN" altLang="zh-CN" sz="2000" dirty="0"/>
          </a:p>
        </p:txBody>
      </p:sp>
      <p:pic>
        <p:nvPicPr>
          <p:cNvPr id="21" name="图片 2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567" y="2532559"/>
            <a:ext cx="7010400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统计对象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574675" y="1492885"/>
            <a:ext cx="73628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统计对象对原始数据进行某种计算。</a:t>
            </a:r>
            <a:endParaRPr lang="zh-CN" altLang="zh-CN" sz="2000" dirty="0"/>
          </a:p>
          <a:p>
            <a:r>
              <a:rPr lang="zh-CN" altLang="zh-CN" sz="2000" dirty="0"/>
              <a:t>【例</a:t>
            </a:r>
            <a:r>
              <a:rPr lang="en-US" altLang="zh-CN" sz="2000" dirty="0"/>
              <a:t>5.5</a:t>
            </a:r>
            <a:r>
              <a:rPr lang="zh-CN" altLang="zh-CN" sz="2000" dirty="0"/>
              <a:t>】对【例</a:t>
            </a:r>
            <a:r>
              <a:rPr lang="en-US" altLang="zh-CN" sz="2000" dirty="0"/>
              <a:t>5.4</a:t>
            </a:r>
            <a:r>
              <a:rPr lang="zh-CN" altLang="zh-CN" sz="2000" dirty="0"/>
              <a:t>】散点图加上一条</a:t>
            </a:r>
            <a:r>
              <a:rPr lang="zh-CN" altLang="zh-CN" sz="2000" dirty="0" smtClean="0"/>
              <a:t>回归线。</a:t>
            </a:r>
            <a:endParaRPr lang="zh-CN" altLang="zh-CN" sz="2000" dirty="0"/>
          </a:p>
        </p:txBody>
      </p:sp>
      <p:pic>
        <p:nvPicPr>
          <p:cNvPr id="20" name="图片 1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3926" y="2199375"/>
            <a:ext cx="6113488" cy="37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统计对象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3715" y="1492885"/>
          <a:ext cx="7863205" cy="4647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9480"/>
                <a:gridCol w="5673725"/>
              </a:tblGrid>
              <a:tr h="422275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统计对象函数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描述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stat_abline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</a:rPr>
                        <a:t>添加线条，用斜率和截距表示</a:t>
                      </a:r>
                      <a:endParaRPr lang="zh-CN" sz="18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stat_boxplot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绘制带触须的箱线图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stat_contour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绘制三维数据的等高线图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stat_density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绘制密度图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stat_density2d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绘制二维密度图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stat_function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添加函数曲线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stat_hline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添加水平线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stat_smooth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添加平滑曲线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stat_sum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绘制不重复的取值之和（通常用在三点图上）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22558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stat_summary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</a:rPr>
                        <a:t>绘制汇总数据</a:t>
                      </a:r>
                      <a:endParaRPr lang="zh-CN" sz="18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标度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897255" y="1492885"/>
            <a:ext cx="734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标度（</a:t>
            </a:r>
            <a:r>
              <a:rPr lang="en-US" altLang="zh-CN" sz="2000" dirty="0"/>
              <a:t>Scale</a:t>
            </a:r>
            <a:r>
              <a:rPr lang="zh-CN" altLang="zh-CN" sz="2000" dirty="0"/>
              <a:t>）负责控制映射后图形属性的显示方式。具体形式上来看是图例和坐标刻度。</a:t>
            </a:r>
            <a:r>
              <a:rPr lang="en-US" altLang="zh-CN" sz="2000" dirty="0"/>
              <a:t>Scale</a:t>
            </a:r>
            <a:r>
              <a:rPr lang="zh-CN" altLang="zh-CN" sz="2000" dirty="0"/>
              <a:t>和</a:t>
            </a:r>
            <a:r>
              <a:rPr lang="en-US" altLang="zh-CN" sz="2000" dirty="0"/>
              <a:t>Mapping</a:t>
            </a:r>
            <a:r>
              <a:rPr lang="zh-CN" altLang="zh-CN" sz="2000" dirty="0"/>
              <a:t>是紧密相关的</a:t>
            </a:r>
            <a:r>
              <a:rPr lang="zh-CN" altLang="zh-CN" sz="2000" dirty="0" smtClean="0"/>
              <a:t>概念。</a:t>
            </a:r>
            <a:endParaRPr lang="zh-CN" altLang="zh-CN" sz="2000" dirty="0"/>
          </a:p>
          <a:p>
            <a:endParaRPr lang="zh-CN" altLang="en-US" sz="2000" dirty="0" smtClean="0"/>
          </a:p>
        </p:txBody>
      </p:sp>
      <p:pic>
        <p:nvPicPr>
          <p:cNvPr id="20" name="图片 1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685" y="2917825"/>
            <a:ext cx="8870315" cy="1897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5.1 一图胜千言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38480" y="1106170"/>
            <a:ext cx="827087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(1)</a:t>
            </a:r>
            <a:r>
              <a:rPr lang="zh-CN" sz="2000">
                <a:ea typeface="宋体" panose="02010600030101010101" pitchFamily="2" charset="-122"/>
              </a:rPr>
              <a:t>视觉是人类获得信息的最主要途径。视觉感知是人类大脑的最主要功能之一，超过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50%</a:t>
            </a:r>
            <a:r>
              <a:rPr lang="zh-CN" sz="2000">
                <a:ea typeface="宋体" panose="02010600030101010101" pitchFamily="2" charset="-122"/>
              </a:rPr>
              <a:t>的人脑功能用于视觉信息的处理。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    (2)</a:t>
            </a:r>
            <a:r>
              <a:rPr lang="zh-CN" sz="2000">
                <a:ea typeface="宋体" panose="02010600030101010101" pitchFamily="2" charset="-122"/>
              </a:rPr>
              <a:t>数据可视化处理可以洞察统计分析无法发现的结构和细节。</a:t>
            </a:r>
            <a:endParaRPr lang="zh-CN" sz="2000">
              <a:ea typeface="宋体" panose="02010600030101010101" pitchFamily="2" charset="-122"/>
            </a:endParaRPr>
          </a:p>
          <a:p>
            <a:pPr indent="266700"/>
            <a:r>
              <a:rPr lang="en-US" altLang="zh-CN" sz="2000">
                <a:ea typeface="宋体" panose="02010600030101010101" pitchFamily="2" charset="-122"/>
              </a:rPr>
              <a:t>(</a:t>
            </a:r>
            <a:r>
              <a:rPr lang="zh-CN" sz="2000">
                <a:ea typeface="宋体" panose="02010600030101010101" pitchFamily="2" charset="-122"/>
              </a:rPr>
              <a:t>3</a:t>
            </a:r>
            <a:r>
              <a:rPr lang="en-US" altLang="zh-CN" sz="2000">
                <a:ea typeface="宋体" panose="02010600030101010101" pitchFamily="2" charset="-122"/>
              </a:rPr>
              <a:t>)</a:t>
            </a:r>
            <a:r>
              <a:rPr lang="zh-CN" sz="2000">
                <a:ea typeface="宋体" panose="02010600030101010101" pitchFamily="2" charset="-122"/>
              </a:rPr>
              <a:t>数据可视化处理结果的解读对用户知识水平的要求较低。</a:t>
            </a:r>
            <a:endParaRPr lang="zh-CN" sz="2000">
              <a:ea typeface="宋体" panose="02010600030101010101" pitchFamily="2" charset="-122"/>
            </a:endParaRPr>
          </a:p>
          <a:p>
            <a:pPr indent="266700"/>
            <a:r>
              <a:rPr lang="zh-CN" alt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例如观察</a:t>
            </a: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Anscombe</a:t>
            </a:r>
            <a:r>
              <a:rPr lang="zh-CN" sz="2000">
                <a:ea typeface="宋体" panose="02010600030101010101" pitchFamily="2" charset="-122"/>
              </a:rPr>
              <a:t>的四组数区别。</a:t>
            </a:r>
            <a:endParaRPr lang="zh-CN" altLang="en-US" sz="2000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538480" y="2824480"/>
          <a:ext cx="7366000" cy="28975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0750"/>
                <a:gridCol w="920750"/>
                <a:gridCol w="920750"/>
                <a:gridCol w="920750"/>
                <a:gridCol w="920750"/>
                <a:gridCol w="920750"/>
                <a:gridCol w="920750"/>
                <a:gridCol w="920750"/>
              </a:tblGrid>
              <a:tr h="22288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II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III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IV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9.14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7.46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6.58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6.95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8.14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6.77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5.76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7.58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8.74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12.74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7.71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8.81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8.77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7.11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8.84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8.33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9.26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7.81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8.47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9.96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8.10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8.84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7.04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7.24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6.13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6.08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5.25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4.26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3.10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5.39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19.0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12.50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10.84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9.13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8.15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5.56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4.82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7.26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6.42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7.91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8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5.68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4.74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5.73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8.0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6.89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标度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1350645" y="1488440"/>
            <a:ext cx="74949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 smtClean="0"/>
              <a:t>【</a:t>
            </a:r>
            <a:r>
              <a:rPr lang="zh-CN" altLang="zh-CN" sz="2000" dirty="0"/>
              <a:t>例</a:t>
            </a:r>
            <a:r>
              <a:rPr lang="en-US" altLang="zh-CN" sz="2000" dirty="0"/>
              <a:t>5.6</a:t>
            </a:r>
            <a:r>
              <a:rPr lang="zh-CN" altLang="zh-CN" sz="2000" dirty="0"/>
              <a:t>】用标度来修改颜色</a:t>
            </a:r>
            <a:r>
              <a:rPr lang="zh-CN" altLang="zh-CN" sz="2000" dirty="0" smtClean="0"/>
              <a:t>取值。</a:t>
            </a:r>
            <a:endParaRPr lang="zh-CN" altLang="zh-CN" sz="2000" dirty="0"/>
          </a:p>
          <a:p>
            <a:r>
              <a:rPr lang="en-US" altLang="zh-CN" sz="2000" dirty="0"/>
              <a:t>&gt;p &lt;- 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(data=mpg, mapping=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(x=</a:t>
            </a:r>
            <a:r>
              <a:rPr lang="en-US" altLang="zh-CN" sz="2000" dirty="0" err="1"/>
              <a:t>cty</a:t>
            </a:r>
            <a:r>
              <a:rPr lang="en-US" altLang="zh-CN" sz="2000" dirty="0"/>
              <a:t>, y=</a:t>
            </a:r>
            <a:r>
              <a:rPr lang="en-US" altLang="zh-CN" sz="2000" dirty="0" err="1"/>
              <a:t>hwy</a:t>
            </a:r>
            <a:r>
              <a:rPr lang="en-US" altLang="zh-CN" sz="2000" dirty="0"/>
              <a:t>))</a:t>
            </a:r>
            <a:endParaRPr lang="zh-CN" altLang="zh-CN" sz="2000" dirty="0"/>
          </a:p>
          <a:p>
            <a:r>
              <a:rPr lang="en-US" altLang="zh-CN" sz="2000" dirty="0"/>
              <a:t>&gt;p &lt;- p + </a:t>
            </a:r>
            <a:r>
              <a:rPr lang="en-US" altLang="zh-CN" sz="2000" dirty="0" err="1"/>
              <a:t>geom_point</a:t>
            </a:r>
            <a:r>
              <a:rPr lang="en-US" altLang="zh-CN" sz="2000" dirty="0"/>
              <a:t>(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</a:t>
            </a:r>
            <a:r>
              <a:rPr lang="en-US" altLang="zh-CN" sz="2000" dirty="0" err="1"/>
              <a:t>colour</a:t>
            </a:r>
            <a:r>
              <a:rPr lang="en-US" altLang="zh-CN" sz="2000" dirty="0"/>
              <a:t>=factor(year),size=</a:t>
            </a:r>
            <a:r>
              <a:rPr lang="en-US" altLang="zh-CN" sz="2000" dirty="0" err="1"/>
              <a:t>displ</a:t>
            </a:r>
            <a:r>
              <a:rPr lang="en-US" altLang="zh-CN" sz="2000" dirty="0"/>
              <a:t>))</a:t>
            </a:r>
            <a:endParaRPr lang="zh-CN" altLang="zh-CN" sz="2000" dirty="0"/>
          </a:p>
          <a:p>
            <a:r>
              <a:rPr lang="en-US" altLang="zh-CN" sz="2000" dirty="0"/>
              <a:t>&gt;p &lt;- </a:t>
            </a:r>
            <a:r>
              <a:rPr lang="en-US" altLang="zh-CN" sz="2000" dirty="0" err="1"/>
              <a:t>p+stat_smooth</a:t>
            </a:r>
            <a:r>
              <a:rPr lang="en-US" altLang="zh-CN" sz="2000" dirty="0"/>
              <a:t>()</a:t>
            </a:r>
            <a:endParaRPr lang="zh-CN" altLang="zh-CN" sz="2000" dirty="0"/>
          </a:p>
          <a:p>
            <a:r>
              <a:rPr lang="en-US" altLang="zh-CN" sz="2000" dirty="0"/>
              <a:t>&gt;</a:t>
            </a:r>
            <a:r>
              <a:rPr lang="en-US" altLang="zh-CN" sz="2000" dirty="0" err="1"/>
              <a:t>p+scale_color_manual</a:t>
            </a:r>
            <a:r>
              <a:rPr lang="en-US" altLang="zh-CN" sz="2000" dirty="0"/>
              <a:t>(values =c('blue2','red4'))  #</a:t>
            </a:r>
            <a:r>
              <a:rPr lang="zh-CN" altLang="zh-CN" sz="2000" dirty="0"/>
              <a:t>增加标度</a:t>
            </a:r>
            <a:endParaRPr lang="zh-CN" altLang="zh-CN" sz="2000" dirty="0"/>
          </a:p>
          <a:p>
            <a:endParaRPr lang="zh-CN" altLang="en-US" sz="2000" dirty="0" smtClean="0"/>
          </a:p>
        </p:txBody>
      </p:sp>
      <p:pic>
        <p:nvPicPr>
          <p:cNvPr id="21" name="图片 2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905" y="3339465"/>
            <a:ext cx="5274310" cy="247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标度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9595" y="1492885"/>
          <a:ext cx="8005445" cy="4438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9640"/>
                <a:gridCol w="5805805"/>
              </a:tblGrid>
              <a:tr h="443865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标度函数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描述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43869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scale_alpha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alpha</a:t>
                      </a:r>
                      <a:r>
                        <a:rPr lang="zh-CN" sz="1800" kern="0">
                          <a:effectLst/>
                        </a:rPr>
                        <a:t>通道值（灰度）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43869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scale_brewer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调色板，来自</a:t>
                      </a:r>
                      <a:r>
                        <a:rPr lang="en-US" sz="1800" kern="0">
                          <a:effectLst/>
                        </a:rPr>
                        <a:t>colorbrewer.org</a:t>
                      </a:r>
                      <a:r>
                        <a:rPr lang="zh-CN" sz="1800" kern="0">
                          <a:effectLst/>
                        </a:rPr>
                        <a:t>网站展示的颜色标度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43869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scale_continuous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连续标度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43869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scale_data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日期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43869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scale_datetime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日期和时间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43869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scale_discrete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离散值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43869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scale_gradient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两种颜色构建的渐变色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43869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scale_gradient2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</a:t>
                      </a:r>
                      <a:r>
                        <a:rPr lang="zh-CN" sz="1800" kern="0">
                          <a:effectLst/>
                        </a:rPr>
                        <a:t>中颜色构建的渐变色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443869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scale_gradientn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n</a:t>
                      </a:r>
                      <a:r>
                        <a:rPr lang="zh-CN" sz="1800" kern="0" dirty="0">
                          <a:effectLst/>
                        </a:rPr>
                        <a:t>种颜色构建的渐变色</a:t>
                      </a:r>
                      <a:endParaRPr lang="zh-CN" sz="18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标度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34135" y="1492885"/>
          <a:ext cx="6936740" cy="4074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6270"/>
                <a:gridCol w="5030470"/>
              </a:tblGrid>
              <a:tr h="582295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scale_grey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灰度颜色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582126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scale_hue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均匀色调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582126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scale_identity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直接使用指定的取值，不进行标度转换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582126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scale_linetype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用线条模式来展示不同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582126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scale_manual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手动指定离散标度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582126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scale_shape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用不同的形状来展示不同的数值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582126"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scale_size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</a:rPr>
                        <a:t>用不同大小的对象来展示不同的数值</a:t>
                      </a:r>
                      <a:endParaRPr lang="zh-CN" sz="18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分面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369060" y="1589405"/>
            <a:ext cx="62210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分面就是控制分组绘图的方法和排列</a:t>
            </a:r>
            <a:r>
              <a:rPr lang="zh-CN" altLang="zh-CN" sz="2000" dirty="0" smtClean="0"/>
              <a:t>形式</a:t>
            </a:r>
            <a:r>
              <a:rPr lang="zh-CN" altLang="en-US" sz="2000" dirty="0" smtClean="0"/>
              <a:t>。</a:t>
            </a:r>
            <a:endParaRPr lang="zh-CN" altLang="en-US" sz="2000" dirty="0" smtClean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915453" y="2091458"/>
          <a:ext cx="7125384" cy="1073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9989"/>
                <a:gridCol w="4675395"/>
              </a:tblGrid>
              <a:tr h="357924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分面函数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描述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7505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facet_grid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将分面放置在二维网格中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  <a:tr h="357924"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facet_wrap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  <a:tc>
                  <a:txBody>
                    <a:bodyPr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将一维的分面按二维排列</a:t>
                      </a:r>
                      <a:endParaRPr lang="zh-CN" sz="18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38100" marR="38100" marT="28575" marB="28575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分面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736600" y="1492885"/>
            <a:ext cx="783145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【例</a:t>
            </a:r>
            <a:r>
              <a:rPr lang="en-US" altLang="zh-CN" sz="2000" dirty="0"/>
              <a:t>5.7</a:t>
            </a:r>
            <a:r>
              <a:rPr lang="zh-CN" altLang="zh-CN" sz="2000" dirty="0"/>
              <a:t>】按年分组，一列</a:t>
            </a:r>
            <a:r>
              <a:rPr lang="zh-CN" altLang="zh-CN" sz="2000" dirty="0" smtClean="0"/>
              <a:t>显示。</a:t>
            </a:r>
            <a:endParaRPr lang="zh-CN" altLang="zh-CN" sz="2000" dirty="0"/>
          </a:p>
          <a:p>
            <a:r>
              <a:rPr lang="en-US" altLang="zh-CN" sz="2000" dirty="0"/>
              <a:t>&gt;p &lt;- 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(data=mpg, mapping=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(x=</a:t>
            </a:r>
            <a:r>
              <a:rPr lang="en-US" altLang="zh-CN" sz="2000" dirty="0" err="1"/>
              <a:t>cty</a:t>
            </a:r>
            <a:r>
              <a:rPr lang="en-US" altLang="zh-CN" sz="2000" dirty="0"/>
              <a:t>, y=</a:t>
            </a:r>
            <a:r>
              <a:rPr lang="en-US" altLang="zh-CN" sz="2000" dirty="0" err="1"/>
              <a:t>hwy</a:t>
            </a:r>
            <a:r>
              <a:rPr lang="en-US" altLang="zh-CN" sz="2000" dirty="0"/>
              <a:t>))</a:t>
            </a:r>
            <a:endParaRPr lang="zh-CN" altLang="zh-CN" sz="2000" dirty="0"/>
          </a:p>
          <a:p>
            <a:r>
              <a:rPr lang="en-US" altLang="zh-CN" sz="2000" dirty="0"/>
              <a:t>&gt;p &lt;-p + </a:t>
            </a:r>
            <a:r>
              <a:rPr lang="en-US" altLang="zh-CN" sz="2000" dirty="0" err="1"/>
              <a:t>geom_point</a:t>
            </a:r>
            <a:r>
              <a:rPr lang="en-US" altLang="zh-CN" sz="2000" dirty="0"/>
              <a:t>(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</a:t>
            </a:r>
            <a:r>
              <a:rPr lang="en-US" altLang="zh-CN" sz="2000" dirty="0" err="1"/>
              <a:t>colour</a:t>
            </a:r>
            <a:r>
              <a:rPr lang="en-US" altLang="zh-CN" sz="2000" dirty="0"/>
              <a:t>=</a:t>
            </a:r>
            <a:r>
              <a:rPr lang="en-US" altLang="zh-CN" sz="2000" dirty="0" err="1"/>
              <a:t>class,size</a:t>
            </a:r>
            <a:r>
              <a:rPr lang="en-US" altLang="zh-CN" sz="2000" dirty="0"/>
              <a:t>=</a:t>
            </a:r>
            <a:r>
              <a:rPr lang="en-US" altLang="zh-CN" sz="2000" dirty="0" err="1"/>
              <a:t>displ</a:t>
            </a:r>
            <a:r>
              <a:rPr lang="en-US" altLang="zh-CN" sz="2000" dirty="0"/>
              <a:t>))</a:t>
            </a:r>
            <a:endParaRPr lang="zh-CN" altLang="zh-CN" sz="2000" dirty="0"/>
          </a:p>
          <a:p>
            <a:r>
              <a:rPr lang="en-US" altLang="zh-CN" sz="2000" dirty="0"/>
              <a:t>&gt;p&lt;-p+ </a:t>
            </a:r>
            <a:r>
              <a:rPr lang="en-US" altLang="zh-CN" sz="2000" dirty="0" err="1"/>
              <a:t>stat_smooth</a:t>
            </a:r>
            <a:r>
              <a:rPr lang="en-US" altLang="zh-CN" sz="2000" dirty="0"/>
              <a:t>()</a:t>
            </a:r>
            <a:endParaRPr lang="zh-CN" altLang="zh-CN" sz="2000" dirty="0"/>
          </a:p>
          <a:p>
            <a:r>
              <a:rPr lang="en-US" altLang="zh-CN" sz="2000" dirty="0"/>
              <a:t>&gt;p &lt;- p + </a:t>
            </a:r>
            <a:r>
              <a:rPr lang="en-US" altLang="zh-CN" sz="2000" dirty="0" err="1"/>
              <a:t>geom_point</a:t>
            </a:r>
            <a:r>
              <a:rPr lang="en-US" altLang="zh-CN" sz="2000" dirty="0"/>
              <a:t>(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</a:t>
            </a:r>
            <a:r>
              <a:rPr lang="en-US" altLang="zh-CN" sz="2000" dirty="0" err="1"/>
              <a:t>colour</a:t>
            </a:r>
            <a:r>
              <a:rPr lang="en-US" altLang="zh-CN" sz="2000" dirty="0"/>
              <a:t>=factor(year),size=</a:t>
            </a:r>
            <a:r>
              <a:rPr lang="en-US" altLang="zh-CN" sz="2000" dirty="0" err="1"/>
              <a:t>displ</a:t>
            </a:r>
            <a:r>
              <a:rPr lang="en-US" altLang="zh-CN" sz="2000" dirty="0"/>
              <a:t>))</a:t>
            </a:r>
            <a:endParaRPr lang="zh-CN" altLang="zh-CN" sz="2000" dirty="0"/>
          </a:p>
          <a:p>
            <a:r>
              <a:rPr lang="en-US" altLang="zh-CN" sz="2000" dirty="0"/>
              <a:t>&gt;p &lt;- p + </a:t>
            </a:r>
            <a:r>
              <a:rPr lang="en-US" altLang="zh-CN" sz="2000" dirty="0" err="1"/>
              <a:t>scale_size_continuous</a:t>
            </a:r>
            <a:r>
              <a:rPr lang="en-US" altLang="zh-CN" sz="2000" dirty="0"/>
              <a:t>(range = c(4, 10))  #</a:t>
            </a:r>
            <a:r>
              <a:rPr lang="zh-CN" altLang="zh-CN" sz="2000" dirty="0"/>
              <a:t>增加标度</a:t>
            </a:r>
            <a:endParaRPr lang="zh-CN" altLang="zh-CN" sz="2000" dirty="0"/>
          </a:p>
          <a:p>
            <a:r>
              <a:rPr lang="en-US" altLang="zh-CN" sz="2000" dirty="0"/>
              <a:t>&gt;p + </a:t>
            </a:r>
            <a:r>
              <a:rPr lang="en-US" altLang="zh-CN" sz="2000" dirty="0" err="1"/>
              <a:t>facet_wrap</a:t>
            </a:r>
            <a:r>
              <a:rPr lang="en-US" altLang="zh-CN" sz="2000" dirty="0"/>
              <a:t>(~ year, </a:t>
            </a:r>
            <a:r>
              <a:rPr lang="en-US" altLang="zh-CN" sz="2000" dirty="0" err="1"/>
              <a:t>ncol</a:t>
            </a:r>
            <a:r>
              <a:rPr lang="en-US" altLang="zh-CN" sz="2000" dirty="0"/>
              <a:t>=1)     #</a:t>
            </a:r>
            <a:r>
              <a:rPr lang="zh-CN" altLang="zh-CN" sz="2000" dirty="0"/>
              <a:t>分面</a:t>
            </a:r>
            <a:endParaRPr lang="zh-CN" altLang="zh-CN" sz="2000" dirty="0"/>
          </a:p>
        </p:txBody>
      </p:sp>
      <p:pic>
        <p:nvPicPr>
          <p:cNvPr id="20" name="图片 1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515" y="3865880"/>
            <a:ext cx="6002020" cy="1989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altLang="en-US" sz="2000" dirty="0" smtClean="0">
                <a:sym typeface="+mn-ea"/>
              </a:rPr>
              <a:t>其它修饰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13180" y="1687830"/>
            <a:ext cx="764032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【例</a:t>
            </a:r>
            <a:r>
              <a:rPr lang="en-US" altLang="zh-CN" sz="2000" dirty="0"/>
              <a:t>5.8</a:t>
            </a:r>
            <a:r>
              <a:rPr lang="zh-CN" altLang="zh-CN" sz="2000" dirty="0"/>
              <a:t>】增加图名并精细修改图例（见图</a:t>
            </a:r>
            <a:r>
              <a:rPr lang="en-US" altLang="zh-CN" sz="2000" dirty="0"/>
              <a:t>5.22</a:t>
            </a:r>
            <a:r>
              <a:rPr lang="zh-CN" altLang="zh-CN" sz="2000" dirty="0"/>
              <a:t>）。</a:t>
            </a:r>
            <a:endParaRPr lang="zh-CN" altLang="zh-CN" sz="2000" dirty="0"/>
          </a:p>
          <a:p>
            <a:r>
              <a:rPr lang="en-US" altLang="zh-CN" sz="2000" dirty="0"/>
              <a:t>&gt;p &lt;- 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(mpg, 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(x=</a:t>
            </a:r>
            <a:r>
              <a:rPr lang="en-US" altLang="zh-CN" sz="2000" dirty="0" err="1"/>
              <a:t>cty</a:t>
            </a:r>
            <a:r>
              <a:rPr lang="en-US" altLang="zh-CN" sz="2000" dirty="0"/>
              <a:t>, y=</a:t>
            </a:r>
            <a:r>
              <a:rPr lang="en-US" altLang="zh-CN" sz="2000" dirty="0" err="1"/>
              <a:t>hwy</a:t>
            </a:r>
            <a:r>
              <a:rPr lang="en-US" altLang="zh-CN" sz="2000" dirty="0"/>
              <a:t>))</a:t>
            </a:r>
            <a:endParaRPr lang="zh-CN" altLang="zh-CN" sz="2000" dirty="0"/>
          </a:p>
          <a:p>
            <a:r>
              <a:rPr lang="en-US" altLang="zh-CN" sz="2000" dirty="0"/>
              <a:t>&gt;p &lt;-p + </a:t>
            </a:r>
            <a:r>
              <a:rPr lang="en-US" altLang="zh-CN" sz="2000" dirty="0" err="1"/>
              <a:t>geom_point</a:t>
            </a:r>
            <a:r>
              <a:rPr lang="en-US" altLang="zh-CN" sz="2000" dirty="0"/>
              <a:t>(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</a:t>
            </a:r>
            <a:r>
              <a:rPr lang="en-US" altLang="zh-CN" sz="2000" dirty="0" err="1"/>
              <a:t>colour</a:t>
            </a:r>
            <a:r>
              <a:rPr lang="en-US" altLang="zh-CN" sz="2000" dirty="0"/>
              <a:t>=</a:t>
            </a:r>
            <a:r>
              <a:rPr lang="en-US" altLang="zh-CN" sz="2000" dirty="0" err="1"/>
              <a:t>class,size</a:t>
            </a:r>
            <a:r>
              <a:rPr lang="en-US" altLang="zh-CN" sz="2000" dirty="0"/>
              <a:t>=</a:t>
            </a:r>
            <a:r>
              <a:rPr lang="en-US" altLang="zh-CN" sz="2000" dirty="0" err="1"/>
              <a:t>displ</a:t>
            </a:r>
            <a:r>
              <a:rPr lang="en-US" altLang="zh-CN" sz="2000" dirty="0"/>
              <a:t>))</a:t>
            </a:r>
            <a:endParaRPr lang="zh-CN" altLang="zh-CN" sz="2000" dirty="0"/>
          </a:p>
          <a:p>
            <a:r>
              <a:rPr lang="en-US" altLang="zh-CN" sz="2000" dirty="0"/>
              <a:t>&gt;p &lt;-p +</a:t>
            </a:r>
            <a:r>
              <a:rPr lang="en-US" altLang="zh-CN" sz="2000" dirty="0" err="1"/>
              <a:t>stat_smooth</a:t>
            </a:r>
            <a:r>
              <a:rPr lang="en-US" altLang="zh-CN" sz="2000" dirty="0"/>
              <a:t>()</a:t>
            </a:r>
            <a:endParaRPr lang="zh-CN" altLang="zh-CN" sz="2000" dirty="0"/>
          </a:p>
          <a:p>
            <a:r>
              <a:rPr lang="en-US" altLang="zh-CN" sz="2000" dirty="0"/>
              <a:t>&gt;p &lt;-p +</a:t>
            </a:r>
            <a:r>
              <a:rPr lang="en-US" altLang="zh-CN" sz="2000" dirty="0" err="1"/>
              <a:t>scale_size_continuous</a:t>
            </a:r>
            <a:r>
              <a:rPr lang="en-US" altLang="zh-CN" sz="2000" dirty="0"/>
              <a:t>(range = c(2, 5))</a:t>
            </a:r>
            <a:endParaRPr lang="zh-CN" altLang="zh-CN" sz="2000" dirty="0"/>
          </a:p>
          <a:p>
            <a:r>
              <a:rPr lang="en-US" altLang="zh-CN" sz="2000" dirty="0"/>
              <a:t>&gt;p &lt;-p +</a:t>
            </a:r>
            <a:r>
              <a:rPr lang="en-US" altLang="zh-CN" sz="2000" dirty="0" err="1"/>
              <a:t>facet_wrap</a:t>
            </a:r>
            <a:r>
              <a:rPr lang="en-US" altLang="zh-CN" sz="2000" dirty="0"/>
              <a:t>(~ </a:t>
            </a:r>
            <a:r>
              <a:rPr lang="en-US" altLang="zh-CN" sz="2000" dirty="0" err="1"/>
              <a:t>year,ncol</a:t>
            </a:r>
            <a:r>
              <a:rPr lang="en-US" altLang="zh-CN" sz="2000" dirty="0"/>
              <a:t>=1)</a:t>
            </a:r>
            <a:endParaRPr lang="zh-CN" altLang="zh-CN" sz="2000" dirty="0"/>
          </a:p>
          <a:p>
            <a:r>
              <a:rPr lang="en-US" altLang="zh-CN" sz="2000" dirty="0"/>
              <a:t>&gt;p &lt;-p +</a:t>
            </a:r>
            <a:r>
              <a:rPr lang="en-US" altLang="zh-CN" sz="2000" dirty="0" err="1"/>
              <a:t>ggtitle</a:t>
            </a:r>
            <a:r>
              <a:rPr lang="en-US" altLang="zh-CN" sz="2000" dirty="0"/>
              <a:t>('</a:t>
            </a:r>
            <a:r>
              <a:rPr lang="zh-CN" altLang="zh-CN" sz="2000" dirty="0"/>
              <a:t>汽车油耗与型号</a:t>
            </a:r>
            <a:r>
              <a:rPr lang="en-US" altLang="zh-CN" sz="2000" dirty="0"/>
              <a:t>')                   #</a:t>
            </a:r>
            <a:r>
              <a:rPr lang="zh-CN" altLang="zh-CN" sz="2000" dirty="0"/>
              <a:t>添加标题</a:t>
            </a:r>
            <a:endParaRPr lang="zh-CN" altLang="zh-CN" sz="2000" dirty="0"/>
          </a:p>
          <a:p>
            <a:r>
              <a:rPr lang="en-US" altLang="zh-CN" sz="2000" dirty="0"/>
              <a:t>&gt;p &lt;-p +labs(y='</a:t>
            </a:r>
            <a:r>
              <a:rPr lang="zh-CN" altLang="zh-CN" sz="2000" dirty="0"/>
              <a:t>每加仑高速公路行驶距离</a:t>
            </a:r>
            <a:r>
              <a:rPr lang="en-US" altLang="zh-CN" sz="2000" dirty="0"/>
              <a:t>',            #</a:t>
            </a:r>
            <a:r>
              <a:rPr lang="zh-CN" altLang="zh-CN" sz="2000" dirty="0"/>
              <a:t>坐标轴修饰</a:t>
            </a:r>
            <a:endParaRPr lang="zh-CN" altLang="zh-CN" sz="2000" dirty="0"/>
          </a:p>
          <a:p>
            <a:r>
              <a:rPr lang="en-US" altLang="zh-CN" sz="2000" dirty="0"/>
              <a:t>    x='</a:t>
            </a:r>
            <a:r>
              <a:rPr lang="zh-CN" altLang="zh-CN" sz="2000" dirty="0"/>
              <a:t>每加仑城市公路行驶距离</a:t>
            </a:r>
            <a:r>
              <a:rPr lang="en-US" altLang="zh-CN" sz="2000" dirty="0"/>
              <a:t>')</a:t>
            </a:r>
            <a:endParaRPr lang="zh-CN" altLang="zh-CN" sz="2000" dirty="0"/>
          </a:p>
          <a:p>
            <a:r>
              <a:rPr lang="en-US" altLang="zh-CN" sz="2000" dirty="0"/>
              <a:t>&gt;p &lt;-p +guides(size=</a:t>
            </a:r>
            <a:r>
              <a:rPr lang="en-US" altLang="zh-CN" sz="2000" dirty="0" err="1"/>
              <a:t>guide_legend</a:t>
            </a:r>
            <a:r>
              <a:rPr lang="en-US" altLang="zh-CN" sz="2000" dirty="0"/>
              <a:t>(title='</a:t>
            </a:r>
            <a:r>
              <a:rPr lang="zh-CN" altLang="zh-CN" sz="2000" dirty="0"/>
              <a:t>排量</a:t>
            </a:r>
            <a:r>
              <a:rPr lang="en-US" altLang="zh-CN" sz="2000" dirty="0"/>
              <a:t>'),     #</a:t>
            </a:r>
            <a:r>
              <a:rPr lang="zh-CN" altLang="zh-CN" sz="2000" dirty="0"/>
              <a:t>修改图例</a:t>
            </a:r>
            <a:endParaRPr lang="zh-CN" altLang="zh-CN" sz="2000" dirty="0"/>
          </a:p>
          <a:p>
            <a:r>
              <a:rPr lang="en-US" altLang="zh-CN" sz="2000" dirty="0"/>
              <a:t>  </a:t>
            </a:r>
            <a:r>
              <a:rPr lang="en-US" altLang="zh-CN" sz="2000" dirty="0" err="1"/>
              <a:t>colour</a:t>
            </a:r>
            <a:r>
              <a:rPr lang="en-US" altLang="zh-CN" sz="2000" dirty="0"/>
              <a:t> = </a:t>
            </a:r>
            <a:r>
              <a:rPr lang="en-US" altLang="zh-CN" sz="2000" dirty="0" err="1"/>
              <a:t>guide_legend</a:t>
            </a:r>
            <a:r>
              <a:rPr lang="en-US" altLang="zh-CN" sz="2000" dirty="0"/>
              <a:t>(title='</a:t>
            </a:r>
            <a:r>
              <a:rPr lang="zh-CN" altLang="zh-CN" sz="2000" dirty="0"/>
              <a:t>车型</a:t>
            </a:r>
            <a:r>
              <a:rPr lang="en-US" altLang="zh-CN" sz="2000" dirty="0"/>
              <a:t>',</a:t>
            </a:r>
            <a:r>
              <a:rPr lang="en-US" altLang="zh-CN" sz="2000" dirty="0" err="1"/>
              <a:t>override.aes</a:t>
            </a:r>
            <a:r>
              <a:rPr lang="en-US" altLang="zh-CN" sz="2000" dirty="0"/>
              <a:t>=list (size =5)))</a:t>
            </a:r>
            <a:endParaRPr lang="zh-CN" altLang="zh-CN" sz="2000" dirty="0"/>
          </a:p>
          <a:p>
            <a:r>
              <a:rPr lang="en-US" altLang="zh-CN" sz="2000" dirty="0"/>
              <a:t>&gt;p</a:t>
            </a:r>
            <a:endParaRPr lang="zh-CN" altLang="zh-CN" sz="2000" dirty="0"/>
          </a:p>
          <a:p>
            <a:endParaRPr lang="zh-CN" alt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其它修饰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pic>
        <p:nvPicPr>
          <p:cNvPr id="20" name="图片 1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495" y="1750060"/>
            <a:ext cx="7527290" cy="3646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其它修饰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31595" y="1786890"/>
            <a:ext cx="689038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/>
              <a:t>【例</a:t>
            </a:r>
            <a:r>
              <a:rPr lang="en-US" altLang="zh-CN" sz="2000" dirty="0"/>
              <a:t>5.9</a:t>
            </a:r>
            <a:r>
              <a:rPr lang="zh-CN" altLang="zh-CN" sz="2000" dirty="0"/>
              <a:t>】条形图</a:t>
            </a:r>
            <a:r>
              <a:rPr lang="zh-CN" altLang="zh-CN" sz="2000" dirty="0" smtClean="0"/>
              <a:t>排序。</a:t>
            </a:r>
            <a:endParaRPr lang="zh-CN" altLang="zh-CN" sz="2000" dirty="0"/>
          </a:p>
          <a:p>
            <a:r>
              <a:rPr lang="en-US" altLang="zh-CN" sz="2000" dirty="0"/>
              <a:t>&gt;class2 &lt;- </a:t>
            </a:r>
            <a:r>
              <a:rPr lang="en-US" altLang="zh-CN" sz="2000" dirty="0" err="1"/>
              <a:t>mpg$class</a:t>
            </a:r>
            <a:r>
              <a:rPr lang="en-US" altLang="zh-CN" sz="2000" dirty="0"/>
              <a:t>                       #</a:t>
            </a:r>
            <a:r>
              <a:rPr lang="zh-CN" altLang="zh-CN" sz="2000" dirty="0"/>
              <a:t>取出一列</a:t>
            </a:r>
            <a:endParaRPr lang="zh-CN" altLang="zh-CN" sz="2000" dirty="0"/>
          </a:p>
          <a:p>
            <a:r>
              <a:rPr lang="en-US" altLang="zh-CN" sz="2000" dirty="0"/>
              <a:t>&gt;class2 &lt;- reorder(class2,class2,length)   #</a:t>
            </a:r>
            <a:r>
              <a:rPr lang="zh-CN" altLang="zh-CN" sz="2000" dirty="0"/>
              <a:t>排序</a:t>
            </a:r>
            <a:endParaRPr lang="zh-CN" altLang="zh-CN" sz="2000" dirty="0"/>
          </a:p>
          <a:p>
            <a:r>
              <a:rPr lang="en-US" altLang="zh-CN" sz="2000" dirty="0"/>
              <a:t>&gt;mpg$class2  &lt;-  class2                    #</a:t>
            </a:r>
            <a:r>
              <a:rPr lang="zh-CN" altLang="zh-CN" sz="2000" dirty="0"/>
              <a:t>对</a:t>
            </a:r>
            <a:r>
              <a:rPr lang="en-US" altLang="zh-CN" sz="2000" dirty="0"/>
              <a:t>mpg</a:t>
            </a:r>
            <a:r>
              <a:rPr lang="zh-CN" altLang="zh-CN" sz="2000" dirty="0"/>
              <a:t>增加一列</a:t>
            </a:r>
            <a:endParaRPr lang="zh-CN" altLang="zh-CN" sz="2000" dirty="0"/>
          </a:p>
          <a:p>
            <a:r>
              <a:rPr lang="en-US" altLang="zh-CN" sz="2000" dirty="0"/>
              <a:t>&gt;p  &lt;-  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(mpg, 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(x=class2))         #</a:t>
            </a:r>
            <a:r>
              <a:rPr lang="zh-CN" altLang="zh-CN" sz="2000" dirty="0"/>
              <a:t>画布</a:t>
            </a:r>
            <a:endParaRPr lang="zh-CN" altLang="zh-CN" sz="2000" dirty="0"/>
          </a:p>
          <a:p>
            <a:r>
              <a:rPr lang="en-US" altLang="zh-CN" sz="2000" dirty="0"/>
              <a:t>&gt;p  +  </a:t>
            </a:r>
            <a:r>
              <a:rPr lang="en-US" altLang="zh-CN" sz="2000" dirty="0" err="1"/>
              <a:t>geom_bar</a:t>
            </a:r>
            <a:r>
              <a:rPr lang="en-US" altLang="zh-CN" sz="2000" dirty="0"/>
              <a:t>(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(fill=class2))          #</a:t>
            </a:r>
            <a:r>
              <a:rPr lang="zh-CN" altLang="zh-CN" sz="2000" dirty="0"/>
              <a:t>绘制条形图</a:t>
            </a:r>
            <a:endParaRPr lang="zh-CN" altLang="zh-CN" sz="2000" dirty="0"/>
          </a:p>
          <a:p>
            <a:endParaRPr lang="zh-CN" alt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其它修饰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pic>
        <p:nvPicPr>
          <p:cNvPr id="20" name="图片 1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" y="1559560"/>
            <a:ext cx="7089160" cy="430779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其它修饰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92430" y="1604010"/>
            <a:ext cx="83731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dirty="0"/>
              <a:t>【例</a:t>
            </a:r>
            <a:r>
              <a:rPr lang="en-US" altLang="zh-CN" dirty="0"/>
              <a:t>5.10</a:t>
            </a:r>
            <a:r>
              <a:rPr lang="zh-CN" altLang="zh-CN" dirty="0"/>
              <a:t>】根据年份分别绘制条形图，</a:t>
            </a:r>
            <a:r>
              <a:rPr lang="en-US" altLang="zh-CN" dirty="0"/>
              <a:t>position</a:t>
            </a:r>
            <a:r>
              <a:rPr lang="zh-CN" altLang="zh-CN" dirty="0"/>
              <a:t>控制位置调整方式，图</a:t>
            </a:r>
            <a:r>
              <a:rPr lang="en-US" altLang="zh-CN" dirty="0"/>
              <a:t>5.24</a:t>
            </a:r>
            <a:r>
              <a:rPr lang="zh-CN" altLang="zh-CN" dirty="0"/>
              <a:t>为</a:t>
            </a:r>
            <a:r>
              <a:rPr lang="en-US" altLang="zh-CN" dirty="0"/>
              <a:t>position='identity'</a:t>
            </a:r>
            <a:r>
              <a:rPr lang="zh-CN" altLang="zh-CN" dirty="0"/>
              <a:t>结果。</a:t>
            </a:r>
            <a:endParaRPr lang="zh-CN" altLang="zh-CN" dirty="0"/>
          </a:p>
          <a:p>
            <a:r>
              <a:rPr lang="en-US" altLang="zh-CN" dirty="0"/>
              <a:t>   p &lt;- </a:t>
            </a:r>
            <a:r>
              <a:rPr lang="en-US" altLang="zh-CN" dirty="0" err="1"/>
              <a:t>ggplot</a:t>
            </a:r>
            <a:r>
              <a:rPr lang="en-US" altLang="zh-CN" dirty="0"/>
              <a:t>(mpg, </a:t>
            </a:r>
            <a:r>
              <a:rPr lang="en-US" altLang="zh-CN" dirty="0" err="1"/>
              <a:t>aes</a:t>
            </a:r>
            <a:r>
              <a:rPr lang="en-US" altLang="zh-CN" dirty="0"/>
              <a:t>(class2,fill=factor(year)))   #</a:t>
            </a:r>
            <a:r>
              <a:rPr lang="zh-CN" altLang="zh-CN" dirty="0"/>
              <a:t>分组填充</a:t>
            </a:r>
            <a:endParaRPr lang="zh-CN" altLang="zh-CN" dirty="0"/>
          </a:p>
          <a:p>
            <a:r>
              <a:rPr lang="en-US" altLang="zh-CN" dirty="0"/>
              <a:t>	p  + </a:t>
            </a:r>
            <a:r>
              <a:rPr lang="en-US" altLang="zh-CN" dirty="0" err="1"/>
              <a:t>geom_bar</a:t>
            </a:r>
            <a:r>
              <a:rPr lang="en-US" altLang="zh-CN" dirty="0"/>
              <a:t>(position='</a:t>
            </a:r>
            <a:r>
              <a:rPr lang="en-US" altLang="zh-CN" dirty="0" err="1"/>
              <a:t>identity',alpha</a:t>
            </a:r>
            <a:r>
              <a:rPr lang="en-US" altLang="zh-CN" dirty="0"/>
              <a:t>=0.5)  </a:t>
            </a:r>
            <a:endParaRPr lang="zh-CN" altLang="zh-CN" dirty="0"/>
          </a:p>
          <a:p>
            <a:endParaRPr lang="zh-CN" altLang="en-US" dirty="0" smtClean="0"/>
          </a:p>
        </p:txBody>
      </p:sp>
      <p:pic>
        <p:nvPicPr>
          <p:cNvPr id="21" name="图片 2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95" y="2828199"/>
            <a:ext cx="4737100" cy="30289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5.1 一图胜千言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pic>
        <p:nvPicPr>
          <p:cNvPr id="20485" name="图片 43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2185" y="1299845"/>
            <a:ext cx="6619875" cy="4535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其它修饰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793750" y="1492885"/>
            <a:ext cx="7264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p &lt;- 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(mpg, 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(class2,fill=factor(year)))   #</a:t>
            </a:r>
            <a:r>
              <a:rPr lang="zh-CN" altLang="zh-CN" sz="2000" dirty="0"/>
              <a:t>分组填充</a:t>
            </a:r>
            <a:endParaRPr lang="zh-CN" altLang="zh-CN" sz="2000" dirty="0"/>
          </a:p>
          <a:p>
            <a:r>
              <a:rPr lang="en-US" altLang="zh-CN" sz="2000" dirty="0"/>
              <a:t>	p  + </a:t>
            </a:r>
            <a:r>
              <a:rPr lang="en-US" altLang="zh-CN" sz="2000" dirty="0" err="1"/>
              <a:t>geom_bar</a:t>
            </a:r>
            <a:r>
              <a:rPr lang="en-US" altLang="zh-CN" sz="2000" dirty="0"/>
              <a:t>(position='</a:t>
            </a:r>
            <a:r>
              <a:rPr lang="en-US" altLang="zh-CN" sz="2000" dirty="0" err="1"/>
              <a:t>dodge',alpha</a:t>
            </a:r>
            <a:r>
              <a:rPr lang="en-US" altLang="zh-CN" sz="2000" dirty="0"/>
              <a:t>=0.5)   #</a:t>
            </a:r>
            <a:endParaRPr lang="zh-CN" altLang="zh-CN" sz="2000" dirty="0"/>
          </a:p>
        </p:txBody>
      </p:sp>
      <p:pic>
        <p:nvPicPr>
          <p:cNvPr id="20" name="图片 1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6014" y="2378523"/>
            <a:ext cx="69977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其它修饰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87755" y="1604010"/>
            <a:ext cx="7882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p &lt;- 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(mpg, 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(class2,fill=factor(year)))   #</a:t>
            </a:r>
            <a:r>
              <a:rPr lang="zh-CN" altLang="zh-CN" sz="2000" dirty="0"/>
              <a:t>分组填充</a:t>
            </a:r>
            <a:endParaRPr lang="zh-CN" altLang="zh-CN" sz="2000" dirty="0"/>
          </a:p>
          <a:p>
            <a:r>
              <a:rPr lang="en-US" altLang="zh-CN" sz="2000" dirty="0"/>
              <a:t>	p  + </a:t>
            </a:r>
            <a:r>
              <a:rPr lang="en-US" altLang="zh-CN" sz="2000" dirty="0" err="1"/>
              <a:t>geom_bar</a:t>
            </a:r>
            <a:r>
              <a:rPr lang="en-US" altLang="zh-CN" sz="2000" dirty="0"/>
              <a:t>(position='</a:t>
            </a:r>
            <a:r>
              <a:rPr lang="en-US" altLang="zh-CN" sz="2000" dirty="0" err="1"/>
              <a:t>stack',alpha</a:t>
            </a:r>
            <a:r>
              <a:rPr lang="en-US" altLang="zh-CN" sz="2000" dirty="0"/>
              <a:t>=0.5)   </a:t>
            </a:r>
            <a:r>
              <a:rPr lang="en-US" altLang="zh-CN" sz="2000" dirty="0" smtClean="0"/>
              <a:t>#</a:t>
            </a:r>
            <a:r>
              <a:rPr lang="zh-CN" altLang="zh-CN" sz="2000" dirty="0"/>
              <a:t>叠加条形图</a:t>
            </a:r>
            <a:endParaRPr lang="zh-CN" altLang="zh-CN" sz="2000" dirty="0"/>
          </a:p>
        </p:txBody>
      </p:sp>
      <p:pic>
        <p:nvPicPr>
          <p:cNvPr id="21" name="图片 2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584" y="2422142"/>
            <a:ext cx="8003580" cy="358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5.3 高水平绘图命令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其它修饰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294130" y="1575435"/>
            <a:ext cx="76930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p &lt;- </a:t>
            </a:r>
            <a:r>
              <a:rPr lang="en-US" altLang="zh-CN" sz="2000" dirty="0" err="1"/>
              <a:t>ggplot</a:t>
            </a:r>
            <a:r>
              <a:rPr lang="en-US" altLang="zh-CN" sz="2000" dirty="0"/>
              <a:t>(mpg, </a:t>
            </a:r>
            <a:r>
              <a:rPr lang="en-US" altLang="zh-CN" sz="2000" dirty="0" err="1"/>
              <a:t>aes</a:t>
            </a:r>
            <a:r>
              <a:rPr lang="en-US" altLang="zh-CN" sz="2000" dirty="0"/>
              <a:t>(class2,fill=factor(year)))   #</a:t>
            </a:r>
            <a:r>
              <a:rPr lang="zh-CN" altLang="zh-CN" sz="2000" dirty="0"/>
              <a:t>分组填充</a:t>
            </a:r>
            <a:endParaRPr lang="zh-CN" altLang="zh-CN" sz="2000" dirty="0"/>
          </a:p>
          <a:p>
            <a:r>
              <a:rPr lang="en-US" altLang="zh-CN" sz="2000" dirty="0"/>
              <a:t>    p  + </a:t>
            </a:r>
            <a:r>
              <a:rPr lang="en-US" altLang="zh-CN" sz="2000" dirty="0" err="1"/>
              <a:t>geom_bar</a:t>
            </a:r>
            <a:r>
              <a:rPr lang="en-US" altLang="zh-CN" sz="2000" dirty="0"/>
              <a:t>(position='</a:t>
            </a:r>
            <a:r>
              <a:rPr lang="en-US" altLang="zh-CN" sz="2000" dirty="0" err="1"/>
              <a:t>fill',alpha</a:t>
            </a:r>
            <a:r>
              <a:rPr lang="en-US" altLang="zh-CN" sz="2000" dirty="0"/>
              <a:t>=0.5)   </a:t>
            </a:r>
            <a:endParaRPr lang="zh-CN" altLang="zh-CN" sz="2000" dirty="0"/>
          </a:p>
        </p:txBody>
      </p:sp>
      <p:pic>
        <p:nvPicPr>
          <p:cNvPr id="20" name="图片 1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232" y="2281873"/>
            <a:ext cx="8618612" cy="382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66276" y="1169836"/>
              <a:ext cx="161146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第五章　数据可视化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18339" y="2301621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5.1 一图胜千言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5.2 低水平绘图命令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418803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5.4 交互式绘图命令</a:t>
              </a:r>
              <a:endParaRPr lang="zh-CN" altLang="en-US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54534" y="356963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1814" y="2945869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5.3 高水平绘图命令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rCharts</a:t>
            </a:r>
            <a:endParaRPr lang="en-US" altLang="zh-CN" sz="2000" dirty="0" smtClean="0">
              <a:sym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0277" y="1652027"/>
            <a:ext cx="10720148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library(</a:t>
            </a:r>
            <a:r>
              <a:rPr lang="en-US" altLang="zh-CN" dirty="0" err="1"/>
              <a:t>rCharts</a:t>
            </a:r>
            <a:r>
              <a:rPr lang="en-US" altLang="zh-CN" dirty="0"/>
              <a:t>)</a:t>
            </a:r>
            <a:endParaRPr lang="zh-CN" altLang="zh-CN" dirty="0"/>
          </a:p>
          <a:p>
            <a:r>
              <a:rPr lang="en-US" altLang="zh-CN" dirty="0" err="1"/>
              <a:t>airquality$Month</a:t>
            </a:r>
            <a:r>
              <a:rPr lang="en-US" altLang="zh-CN" dirty="0"/>
              <a:t>&lt;-</a:t>
            </a:r>
            <a:r>
              <a:rPr lang="en-US" altLang="zh-CN" dirty="0" err="1"/>
              <a:t>as.factor</a:t>
            </a:r>
            <a:r>
              <a:rPr lang="en-US" altLang="zh-CN" dirty="0"/>
              <a:t>(</a:t>
            </a:r>
            <a:r>
              <a:rPr lang="en-US" altLang="zh-CN" dirty="0" err="1"/>
              <a:t>airquality$Month</a:t>
            </a:r>
            <a:r>
              <a:rPr lang="en-US" altLang="zh-CN" dirty="0"/>
              <a:t>)  #</a:t>
            </a:r>
            <a:r>
              <a:rPr lang="zh-CN" altLang="zh-CN" dirty="0"/>
              <a:t>转换为因子类型</a:t>
            </a:r>
            <a:endParaRPr lang="zh-CN" altLang="zh-CN" dirty="0"/>
          </a:p>
          <a:p>
            <a:r>
              <a:rPr lang="en-US" altLang="zh-CN" dirty="0" err="1"/>
              <a:t>rPlot</a:t>
            </a:r>
            <a:r>
              <a:rPr lang="en-US" altLang="zh-CN" dirty="0"/>
              <a:t>(Ozone ~ Wind | Month, data = </a:t>
            </a:r>
            <a:r>
              <a:rPr lang="en-US" altLang="zh-CN" dirty="0" err="1"/>
              <a:t>airquality</a:t>
            </a:r>
            <a:r>
              <a:rPr lang="en-US" altLang="zh-CN" dirty="0"/>
              <a:t>, color ="Month", type ="point")</a:t>
            </a:r>
            <a:endParaRPr lang="zh-CN" altLang="zh-CN" dirty="0"/>
          </a:p>
          <a:p>
            <a:r>
              <a:rPr lang="en-US" altLang="zh-CN" dirty="0" err="1"/>
              <a:t>rPlot</a:t>
            </a:r>
            <a:r>
              <a:rPr lang="zh-CN" altLang="zh-CN" dirty="0"/>
              <a:t>函数通过</a:t>
            </a:r>
            <a:r>
              <a:rPr lang="en-US" altLang="zh-CN" dirty="0"/>
              <a:t>type</a:t>
            </a:r>
            <a:r>
              <a:rPr lang="zh-CN" altLang="zh-CN" dirty="0"/>
              <a:t>指定图表类型。</a:t>
            </a:r>
            <a:endParaRPr lang="zh-CN" altLang="zh-CN" dirty="0"/>
          </a:p>
          <a:p>
            <a:endParaRPr lang="zh-CN" altLang="zh-CN" dirty="0"/>
          </a:p>
          <a:p>
            <a:endParaRPr lang="zh-CN" altLang="zh-CN" dirty="0"/>
          </a:p>
        </p:txBody>
      </p:sp>
      <p:pic>
        <p:nvPicPr>
          <p:cNvPr id="20" name="图片 19"/>
          <p:cNvPicPr/>
          <p:nvPr/>
        </p:nvPicPr>
        <p:blipFill>
          <a:blip r:embed="rId1"/>
          <a:stretch>
            <a:fillRect/>
          </a:stretch>
        </p:blipFill>
        <p:spPr>
          <a:xfrm>
            <a:off x="931203" y="3105694"/>
            <a:ext cx="7030720" cy="26949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plotly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0277" y="1702192"/>
            <a:ext cx="10720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/>
              <a:t>library(</a:t>
            </a:r>
            <a:r>
              <a:rPr lang="en-US" altLang="zh-CN" sz="2000" dirty="0" err="1"/>
              <a:t>plotly</a:t>
            </a:r>
            <a:r>
              <a:rPr lang="en-US" altLang="zh-CN" sz="2000" dirty="0"/>
              <a:t>)</a:t>
            </a:r>
            <a:endParaRPr lang="zh-CN" altLang="zh-CN" sz="2000" dirty="0"/>
          </a:p>
          <a:p>
            <a:r>
              <a:rPr lang="en-US" altLang="zh-CN" sz="2000" dirty="0" err="1"/>
              <a:t>plot_ly</a:t>
            </a:r>
            <a:r>
              <a:rPr lang="en-US" altLang="zh-CN" sz="2000" dirty="0"/>
              <a:t>(</a:t>
            </a:r>
            <a:r>
              <a:rPr lang="en-US" altLang="zh-CN" sz="2000" dirty="0" err="1"/>
              <a:t>midwest</a:t>
            </a:r>
            <a:r>
              <a:rPr lang="en-US" altLang="zh-CN" sz="2000" dirty="0"/>
              <a:t>, x = </a:t>
            </a:r>
            <a:r>
              <a:rPr lang="en-US" altLang="zh-CN" sz="2000" dirty="0" err="1"/>
              <a:t>percollege</a:t>
            </a:r>
            <a:r>
              <a:rPr lang="en-US" altLang="zh-CN" sz="2000" dirty="0"/>
              <a:t>, color = state, type = "box")</a:t>
            </a:r>
            <a:endParaRPr lang="zh-CN" altLang="zh-CN" sz="2000" dirty="0"/>
          </a:p>
          <a:p>
            <a:r>
              <a:rPr lang="zh-CN" altLang="zh-CN" sz="2000" dirty="0"/>
              <a:t>执行结果</a:t>
            </a:r>
            <a:endParaRPr lang="zh-CN" altLang="zh-CN" sz="2000" dirty="0"/>
          </a:p>
          <a:p>
            <a:endParaRPr lang="zh-CN" altLang="zh-CN" sz="2000" dirty="0"/>
          </a:p>
        </p:txBody>
      </p:sp>
      <p:pic>
        <p:nvPicPr>
          <p:cNvPr id="21" name="图片 20" descr="rcharts-010">
            <a:hlinkClick r:id="rId1"/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4945" y="2974340"/>
            <a:ext cx="5178425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5310" y="1452880"/>
            <a:ext cx="809498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en-US" altLang="zh-CN"/>
              <a:t>shiny</a:t>
            </a:r>
            <a:r>
              <a:rPr lang="zh-CN" altLang="en-US"/>
              <a:t>特性</a:t>
            </a:r>
            <a:endParaRPr lang="zh-CN" altLang="en-US"/>
          </a:p>
          <a:p>
            <a:r>
              <a:rPr lang="zh-CN" altLang="en-US"/>
              <a:t>(1)只用几行代码就可以构建有用的web应用程序—不需要用JavaScript；</a:t>
            </a:r>
            <a:endParaRPr lang="zh-CN" altLang="en-US"/>
          </a:p>
          <a:p>
            <a:r>
              <a:rPr lang="zh-CN" altLang="en-US"/>
              <a:t>(2)Shiny应用程序会自动刷新计算结果，这与电子表格实时计算的效果类似。 当用户修改输入时，输出值自动更新，而不需要在浏览器中手动刷新；</a:t>
            </a:r>
            <a:endParaRPr lang="zh-CN" altLang="en-US"/>
          </a:p>
          <a:p>
            <a:r>
              <a:rPr lang="zh-CN" altLang="en-US"/>
              <a:t>(3)Shiny用户界面可以用纯R语言构建，如果想更灵活，可以直接用HTML.CSS和JavaScript来写；</a:t>
            </a:r>
            <a:endParaRPr lang="zh-CN" altLang="en-US"/>
          </a:p>
          <a:p>
            <a:r>
              <a:rPr lang="zh-CN" altLang="en-US"/>
              <a:t>(4)可以在任何R环境中运行（R命令行.Windows或Mac中的Rgui.ESS.StatET.RStudio等）；</a:t>
            </a:r>
            <a:endParaRPr lang="zh-CN" altLang="en-US"/>
          </a:p>
          <a:p>
            <a:r>
              <a:rPr lang="zh-CN" altLang="en-US"/>
              <a:t>(5)基于Twitter Bootstrap的默认UI主题很吸引人；</a:t>
            </a:r>
            <a:endParaRPr lang="zh-CN" altLang="en-US"/>
          </a:p>
          <a:p>
            <a:r>
              <a:rPr lang="zh-CN" altLang="en-US"/>
              <a:t>(6)高度定制化的滑动条小工具（slider widget），内置了对动画的支持；</a:t>
            </a:r>
            <a:endParaRPr lang="zh-CN" altLang="en-US"/>
          </a:p>
          <a:p>
            <a:r>
              <a:rPr lang="zh-CN" altLang="en-US"/>
              <a:t>(7)预先构建有输出小工具，用来展示图形.表格以及打印输出R对象；</a:t>
            </a:r>
            <a:endParaRPr lang="zh-CN" altLang="en-US"/>
          </a:p>
          <a:p>
            <a:r>
              <a:rPr lang="zh-CN" altLang="en-US"/>
              <a:t>(8)采用websockets包，做到浏览器和R之间快速双向通信；</a:t>
            </a:r>
            <a:endParaRPr lang="zh-CN" altLang="en-US"/>
          </a:p>
          <a:p>
            <a:r>
              <a:rPr lang="zh-CN" altLang="en-US"/>
              <a:t>(9)采用反应式（reactive）编程模型，摒弃了繁杂的 事件处理代码，这样你可以集中精力于真正关心的代码上；</a:t>
            </a:r>
            <a:endParaRPr lang="zh-CN" altLang="en-US"/>
          </a:p>
          <a:p>
            <a:r>
              <a:rPr lang="zh-CN" altLang="en-US"/>
              <a:t>(10)开发和发布你自己的Shiny小工具，其他开发者也可以非常容易地将它加到自己的应用中。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5310" y="1452880"/>
            <a:ext cx="85686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en-US" altLang="zh-CN"/>
              <a:t>shiny</a:t>
            </a:r>
            <a:r>
              <a:rPr lang="zh-CN" altLang="en-US"/>
              <a:t>安装</a:t>
            </a:r>
            <a:endParaRPr lang="zh-CN" altLang="en-US"/>
          </a:p>
          <a:p>
            <a:r>
              <a:rPr lang="zh-CN" altLang="en-US"/>
              <a:t>Shiny可以从CRAN获取， 所以你可以用通常的方式来安装，在R的命令行里输入：</a:t>
            </a:r>
            <a:endParaRPr lang="zh-CN" altLang="en-US"/>
          </a:p>
          <a:p>
            <a:r>
              <a:rPr lang="zh-CN" altLang="en-US"/>
              <a:t>install.packages("shiny")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41020" y="1492885"/>
            <a:ext cx="700913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1600" dirty="0" smtClean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1600" dirty="0" smtClean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shiny</a:t>
            </a:r>
            <a:r>
              <a:rPr lang="zh-CN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体验</a:t>
            </a:r>
            <a:endParaRPr lang="en-US" altLang="zh-CN" sz="1600" dirty="0" smtClean="0">
              <a:solidFill>
                <a:schemeClr val="tx1"/>
              </a:solidFill>
              <a:latin typeface="Verdana" panose="020B0604030504040204" pitchFamily="3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altLang="zh-CN" sz="1600" dirty="0" smtClean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library(shiny)</a:t>
            </a:r>
            <a:endParaRPr lang="en-US" altLang="zh-CN" sz="1600" dirty="0" smtClean="0">
              <a:solidFill>
                <a:schemeClr val="tx1"/>
              </a:solidFill>
              <a:latin typeface="Verdana" panose="020B0604030504040204" pitchFamily="3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altLang="zh-CN" sz="1600" dirty="0" smtClean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runExample("01_hello")</a:t>
            </a:r>
            <a:endParaRPr lang="en-US" altLang="zh-CN" sz="1600" dirty="0" smtClean="0">
              <a:solidFill>
                <a:schemeClr val="tx1"/>
              </a:solidFill>
              <a:latin typeface="Verdana" panose="020B0604030504040204" pitchFamily="3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altLang="zh-CN" sz="1600" dirty="0" smtClean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runExample("02_text")</a:t>
            </a:r>
            <a:endParaRPr lang="en-US" altLang="zh-CN" sz="1600" dirty="0" smtClean="0">
              <a:solidFill>
                <a:schemeClr val="tx1"/>
              </a:solidFill>
              <a:latin typeface="Verdana" panose="020B0604030504040204" pitchFamily="3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altLang="zh-CN" sz="1600" dirty="0" smtClean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  <a:sym typeface="+mn-ea"/>
              </a:rPr>
              <a:t>runExample("03_reactivity")</a:t>
            </a:r>
            <a:endParaRPr lang="en-US" altLang="zh-CN" sz="1600" dirty="0" smtClean="0">
              <a:solidFill>
                <a:schemeClr val="tx1"/>
              </a:solidFill>
              <a:latin typeface="Verdana" panose="020B060403050404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14" descr="IMG_256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462280" y="2817495"/>
            <a:ext cx="4455160" cy="2677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5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415" y="802005"/>
            <a:ext cx="4163695" cy="245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6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425" y="3409950"/>
            <a:ext cx="3956685" cy="2393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9125" y="1492885"/>
            <a:ext cx="788860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altLang="zh-CN" dirty="0" smtClean="0">
                <a:sym typeface="+mn-ea"/>
              </a:rPr>
              <a:t>4</a:t>
            </a:r>
            <a:r>
              <a:rPr lang="zh-CN" altLang="en-US" dirty="0" smtClean="0">
                <a:sym typeface="+mn-ea"/>
              </a:rPr>
              <a:t>、</a:t>
            </a:r>
            <a:r>
              <a:rPr lang="en-US" altLang="zh-CN">
                <a:sym typeface="+mn-ea"/>
              </a:rPr>
              <a:t>shiny</a:t>
            </a:r>
            <a:r>
              <a:rPr lang="zh-CN" altLang="en-US">
                <a:sym typeface="+mn-ea"/>
              </a:rPr>
              <a:t>脚本结构</a:t>
            </a:r>
            <a:endParaRPr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>
                <a:ea typeface="宋体" panose="02010600030101010101" pitchFamily="2" charset="-122"/>
                <a:sym typeface="+mn-ea"/>
              </a:rPr>
              <a:t>      </a:t>
            </a:r>
            <a:r>
              <a:rPr>
                <a:ea typeface="宋体" panose="02010600030101010101" pitchFamily="2" charset="-122"/>
                <a:sym typeface="+mn-ea"/>
              </a:rPr>
              <a:t>Shiny应用包含连个基本的组成部分：一个是用户界面脚本（user-interface），另一个是服务器脚本(server)。</a:t>
            </a:r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5170" y="2482215"/>
            <a:ext cx="4653915" cy="3401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66273" y="1169836"/>
              <a:ext cx="161146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第五章　数据可视化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1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21932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5.1 一图胜千言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3D89BC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5.2 低水平绘图命令</a:t>
              </a:r>
              <a:endParaRPr lang="zh-CN" altLang="en-US" sz="2100" spc="225" dirty="0" smtClean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60249" y="359003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3" name="圆角矩形 2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883286" y="2462595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5.3 高水平绘图命令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760249" y="4253526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15" name="圆角矩形 14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881814" y="2945869"/>
              <a:ext cx="2809875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5.4 交互式绘图命令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67690" y="1391285"/>
            <a:ext cx="84093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solidFill>
                  <a:schemeClr val="tx1"/>
                </a:solidFill>
                <a:latin typeface="Consolas" panose="020B0609020204030204" charset="0"/>
              </a:rPr>
              <a:t>shiny</a:t>
            </a:r>
            <a:r>
              <a:rPr lang="zh-CN" b="0">
                <a:solidFill>
                  <a:schemeClr val="tx1"/>
                </a:solidFill>
                <a:cs typeface="Segoe UI" panose="020B0502040204020203" charset="0"/>
              </a:rPr>
              <a:t> 文件有2种类型： </a:t>
            </a:r>
            <a:endParaRPr lang="zh-CN" b="0">
              <a:solidFill>
                <a:schemeClr val="tx1"/>
              </a:solidFill>
              <a:cs typeface="Segoe UI" panose="020B0502040204020203" charset="0"/>
            </a:endParaRPr>
          </a:p>
          <a:p>
            <a:pPr indent="0"/>
            <a:r>
              <a:rPr lang="zh-CN" b="0">
                <a:solidFill>
                  <a:schemeClr val="tx1"/>
                </a:solidFill>
                <a:cs typeface="Segoe UI" panose="020B0502040204020203" charset="0"/>
              </a:rPr>
              <a:t>（</a:t>
            </a:r>
            <a:r>
              <a:rPr lang="en-US" altLang="zh-CN" b="0">
                <a:solidFill>
                  <a:schemeClr val="tx1"/>
                </a:solidFill>
                <a:cs typeface="Segoe UI" panose="020B0502040204020203" charset="0"/>
              </a:rPr>
              <a:t>1</a:t>
            </a:r>
            <a:r>
              <a:rPr lang="zh-CN" altLang="en-US" b="0">
                <a:solidFill>
                  <a:schemeClr val="tx1"/>
                </a:solidFill>
                <a:cs typeface="Segoe UI" panose="020B0502040204020203" charset="0"/>
              </a:rPr>
              <a:t>）</a:t>
            </a:r>
            <a:r>
              <a:rPr lang="zh-CN" b="0">
                <a:solidFill>
                  <a:schemeClr val="tx1"/>
                </a:solidFill>
                <a:cs typeface="Segoe UI" panose="020B0502040204020203" charset="0"/>
              </a:rPr>
              <a:t>将UI端和server端分开的，（</a:t>
            </a:r>
            <a:r>
              <a:rPr lang="en-US" altLang="zh-CN" b="0">
                <a:solidFill>
                  <a:schemeClr val="tx1"/>
                </a:solidFill>
                <a:cs typeface="Segoe UI" panose="020B0502040204020203" charset="0"/>
              </a:rPr>
              <a:t>2</a:t>
            </a:r>
            <a:r>
              <a:rPr lang="zh-CN" altLang="en-US" b="0">
                <a:solidFill>
                  <a:schemeClr val="tx1"/>
                </a:solidFill>
                <a:cs typeface="Segoe UI" panose="020B0502040204020203" charset="0"/>
              </a:rPr>
              <a:t>）</a:t>
            </a:r>
            <a:r>
              <a:rPr lang="zh-CN" b="0">
                <a:solidFill>
                  <a:schemeClr val="tx1"/>
                </a:solidFill>
                <a:cs typeface="Segoe UI" panose="020B0502040204020203" charset="0"/>
              </a:rPr>
              <a:t>将UI端代码和server端代码合并在一起的。</a:t>
            </a:r>
            <a:endParaRPr lang="zh-CN" b="0">
              <a:solidFill>
                <a:schemeClr val="tx1"/>
              </a:solidFill>
              <a:cs typeface="Segoe UI" panose="020B0502040204020203" charset="0"/>
            </a:endParaRPr>
          </a:p>
          <a:p>
            <a:pPr indent="0"/>
            <a:r>
              <a:rPr lang="zh-CN" altLang="en-US" b="0">
                <a:solidFill>
                  <a:schemeClr val="tx1"/>
                </a:solidFill>
                <a:cs typeface="Segoe UI" panose="020B0502040204020203" charset="0"/>
              </a:rPr>
              <a:t>以下我们以方法</a:t>
            </a:r>
            <a:r>
              <a:rPr lang="en-US" altLang="zh-CN" b="0">
                <a:solidFill>
                  <a:schemeClr val="tx1"/>
                </a:solidFill>
                <a:cs typeface="Segoe UI" panose="020B0502040204020203" charset="0"/>
              </a:rPr>
              <a:t>2</a:t>
            </a:r>
            <a:r>
              <a:rPr lang="zh-CN" altLang="en-US" b="0">
                <a:solidFill>
                  <a:schemeClr val="tx1"/>
                </a:solidFill>
                <a:cs typeface="Segoe UI" panose="020B0502040204020203" charset="0"/>
              </a:rPr>
              <a:t>为例。</a:t>
            </a:r>
            <a:endParaRPr lang="zh-CN" altLang="en-US" b="0">
              <a:solidFill>
                <a:schemeClr val="tx1"/>
              </a:solidFill>
              <a:cs typeface="Segoe UI" panose="020B0502040204020203" charset="0"/>
            </a:endParaRPr>
          </a:p>
        </p:txBody>
      </p:sp>
      <p:pic>
        <p:nvPicPr>
          <p:cNvPr id="32" name="图片 17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570" y="3082925"/>
            <a:ext cx="3489325" cy="201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18" descr="IMG_2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45" y="3334385"/>
            <a:ext cx="4239895" cy="1884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5150" y="1595755"/>
            <a:ext cx="1001649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600" b="0">
                <a:solidFill>
                  <a:schemeClr val="tx1"/>
                </a:solidFill>
                <a:ea typeface="宋体" panose="02010600030101010101" pitchFamily="2" charset="-122"/>
              </a:rPr>
              <a:t>1</a:t>
            </a:r>
            <a:r>
              <a:rPr lang="zh-CN" altLang="en-US" sz="1600" b="0">
                <a:solidFill>
                  <a:schemeClr val="tx1"/>
                </a:solidFill>
                <a:ea typeface="宋体" panose="02010600030101010101" pitchFamily="2" charset="-122"/>
              </a:rPr>
              <a:t>、</a:t>
            </a:r>
            <a:r>
              <a:rPr lang="zh-CN" sz="1600" b="0">
                <a:solidFill>
                  <a:schemeClr val="tx1"/>
                </a:solidFill>
                <a:ea typeface="宋体" panose="02010600030101010101" pitchFamily="2" charset="-122"/>
              </a:rPr>
              <a:t>侧边导航布局页面结构</a:t>
            </a:r>
            <a:endParaRPr lang="zh-CN" sz="1600" b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indent="0"/>
            <a:r>
              <a:rPr lang="en-US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ui.R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library(shiny)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pageWithSidebar(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lang="en-US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  </a:t>
            </a:r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headerPanel("title"),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lang="en-US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  </a:t>
            </a:r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sidebarPanel(</a:t>
            </a:r>
            <a:r>
              <a:rPr lang="zh-CN" altLang="en-US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输入项</a:t>
            </a:r>
            <a:r>
              <a:rPr lang="en-US" altLang="zh-CN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a</a:t>
            </a:r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),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lang="en-US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  </a:t>
            </a:r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mainPanel(</a:t>
            </a:r>
            <a:r>
              <a:rPr lang="zh-CN" altLang="en-US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输出项</a:t>
            </a:r>
            <a:r>
              <a:rPr lang="en-US" altLang="zh-CN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b</a:t>
            </a:r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)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)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server.R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function(input, output) {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lang="en-US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   output$b&lt;-renderX({f( input$a)}))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lang="en-US"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</a:t>
            </a:r>
            <a:r>
              <a:rPr sz="1600">
                <a:solidFill>
                  <a:schemeClr val="tx1"/>
                </a:solidFill>
                <a:ea typeface="宋体" panose="02010600030101010101" pitchFamily="2" charset="-122"/>
                <a:sym typeface="+mn-ea"/>
              </a:rPr>
              <a:t> }</a:t>
            </a:r>
            <a:endParaRPr sz="160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  <a:p>
            <a:pPr indent="0"/>
            <a:endParaRPr lang="en-US" sz="1600" b="0">
              <a:solidFill>
                <a:schemeClr val="tx1"/>
              </a:solidFill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3898265" y="1851660"/>
          <a:ext cx="4105910" cy="2509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7334250" imgH="3714750" progId="Paint.Picture">
                  <p:embed/>
                </p:oleObj>
              </mc:Choice>
              <mc:Fallback>
                <p:oleObj name="" r:id="rId1" imgW="7334250" imgH="37147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98265" y="1851660"/>
                        <a:ext cx="4105910" cy="2509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pic>
        <p:nvPicPr>
          <p:cNvPr id="12" name="图片 3" descr="IMG_2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0520" y="1793875"/>
            <a:ext cx="6212205" cy="416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861159" y="1421150"/>
            <a:ext cx="343251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olidFill>
                  <a:schemeClr val="tx1"/>
                </a:solidFill>
              </a:rPr>
              <a:t>5</a:t>
            </a:r>
            <a:r>
              <a:rPr lang="zh-CN" altLang="en-US" sz="2000" dirty="0" smtClean="0">
                <a:solidFill>
                  <a:schemeClr val="tx1"/>
                </a:solidFill>
              </a:rPr>
              <a:t>、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输入项</a:t>
            </a:r>
            <a:endParaRPr kumimoji="1" lang="zh-CN" altLang="en-US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  <a:p>
            <a:endParaRPr kumimoji="1" lang="zh-CN" altLang="en-US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9745" y="1979295"/>
            <a:ext cx="81445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tx1"/>
                </a:solidFill>
              </a:rPr>
              <a:t>       </a:t>
            </a:r>
            <a:r>
              <a:rPr lang="zh-CN" altLang="en-US" sz="1600">
                <a:solidFill>
                  <a:schemeClr val="tx1"/>
                </a:solidFill>
              </a:rPr>
              <a:t>有输入就有输出，输入项需要传给输出项，输出项都是成对出现的：</a:t>
            </a:r>
            <a:endParaRPr lang="zh-CN" altLang="en-US" sz="1600">
              <a:solidFill>
                <a:schemeClr val="tx1"/>
              </a:solidFill>
            </a:endParaRPr>
          </a:p>
          <a:p>
            <a:r>
              <a:rPr lang="zh-CN" altLang="en-US" sz="1600">
                <a:solidFill>
                  <a:schemeClr val="tx1"/>
                </a:solidFill>
              </a:rPr>
              <a:t> </a:t>
            </a:r>
            <a:r>
              <a:rPr lang="en-US" altLang="zh-CN" sz="1600">
                <a:solidFill>
                  <a:schemeClr val="tx1"/>
                </a:solidFill>
              </a:rPr>
              <a:t>      </a:t>
            </a:r>
            <a:r>
              <a:rPr lang="zh-CN" altLang="en-US" sz="1600">
                <a:solidFill>
                  <a:schemeClr val="tx1"/>
                </a:solidFill>
              </a:rPr>
              <a:t>在ui中使用*Output，在serve中render*与之对应，两者通过变量名对应。常用的有以下几对常用的输出项：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861159" y="1421150"/>
            <a:ext cx="34325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olidFill>
                  <a:schemeClr val="tx1"/>
                </a:solidFill>
              </a:rPr>
              <a:t>6</a:t>
            </a:r>
            <a:r>
              <a:rPr lang="zh-CN" altLang="en-US" sz="2000" dirty="0" smtClean="0">
                <a:solidFill>
                  <a:schemeClr val="tx1"/>
                </a:solidFill>
              </a:rPr>
              <a:t>、输出</a:t>
            </a:r>
            <a:r>
              <a:rPr lang="zh-CN" altLang="en-US" sz="2000" dirty="0" smtClean="0">
                <a:solidFill>
                  <a:schemeClr val="tx1"/>
                </a:solidFill>
              </a:rPr>
              <a:t>项</a:t>
            </a:r>
            <a:endParaRPr lang="zh-CN" alt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7" name="图片 4" descr="IMG_2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3980" y="3107055"/>
            <a:ext cx="6229350" cy="2705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64639" y="1405910"/>
            <a:ext cx="34325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olidFill>
                  <a:schemeClr val="tx1"/>
                </a:solidFill>
              </a:rPr>
              <a:t>7</a:t>
            </a:r>
            <a:r>
              <a:rPr lang="zh-CN" altLang="en-US" sz="2000" dirty="0" smtClean="0">
                <a:solidFill>
                  <a:schemeClr val="tx1"/>
                </a:solidFill>
              </a:rPr>
              <a:t>、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案例</a:t>
            </a:r>
            <a:r>
              <a:rPr kumimoji="1" lang="en-US" altLang="zh-CN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1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：滚动条</a:t>
            </a:r>
            <a:r>
              <a:rPr kumimoji="1" lang="en-US" altLang="zh-CN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-ui</a:t>
            </a:r>
            <a:endParaRPr kumimoji="1" lang="en-US" altLang="zh-CN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48130" y="2108835"/>
            <a:ext cx="689610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library(shiny)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pageWithSidebar(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headerPanel("我的第一个网站"),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sidebarPanel(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##侧边栏控件，涉及input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sliderInput("a", "样本个数:",min = 0, max = 100, value = 2)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mainPanel(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#主面板控件,涉及output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dataTableOutput("b")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64639" y="1405910"/>
            <a:ext cx="343251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olidFill>
                  <a:schemeClr val="tx1"/>
                </a:solidFill>
              </a:rPr>
              <a:t>7</a:t>
            </a:r>
            <a:r>
              <a:rPr lang="zh-CN" altLang="en-US" sz="2000" dirty="0" smtClean="0">
                <a:solidFill>
                  <a:schemeClr val="tx1"/>
                </a:solidFill>
              </a:rPr>
              <a:t>、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案例</a:t>
            </a:r>
            <a:r>
              <a:rPr kumimoji="1" lang="en-US" altLang="zh-CN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1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：滚动条</a:t>
            </a:r>
            <a:r>
              <a:rPr kumimoji="1" lang="en-US" altLang="zh-CN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-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server</a:t>
            </a:r>
            <a:endParaRPr kumimoji="1" lang="en-US" altLang="zh-CN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  <a:p>
            <a:endParaRPr kumimoji="1" lang="en-US" altLang="zh-CN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7600" y="1998345"/>
            <a:ext cx="62484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library(DT)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function(input, output) {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#实现功能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output$b &lt;-renderDataTable({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    datatable(iris[1:input$a,1:3])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  }) 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}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969744" y="1263670"/>
            <a:ext cx="34325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olidFill>
                  <a:schemeClr val="tx1"/>
                </a:solidFill>
              </a:rPr>
              <a:t>8</a:t>
            </a:r>
            <a:r>
              <a:rPr lang="zh-CN" altLang="en-US" sz="2000" dirty="0" smtClean="0">
                <a:solidFill>
                  <a:schemeClr val="tx1"/>
                </a:solidFill>
              </a:rPr>
              <a:t>、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案例</a:t>
            </a:r>
            <a:r>
              <a:rPr kumimoji="1" lang="en-US" altLang="zh-CN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2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：文本选择框</a:t>
            </a:r>
            <a:r>
              <a:rPr kumimoji="1" lang="en-US" altLang="zh-CN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-ui</a:t>
            </a:r>
            <a:endParaRPr kumimoji="1" lang="en-US" altLang="zh-CN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1335" y="1750695"/>
            <a:ext cx="810196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library(shiny)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pageWithSidebar(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headerPanel("文件选择框"),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sidebarPanel(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##侧边栏控件，涉及input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fileInput('file1', '请选择csv文件',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          accept=c('text/csv', 'text/comma-separated-values,text/plain', '.csv'))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mainPanel(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#主面板控件,涉及output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dataTableOutput("Data")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969645" y="1263650"/>
            <a:ext cx="4438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olidFill>
                  <a:schemeClr val="tx1"/>
                </a:solidFill>
              </a:rPr>
              <a:t>8</a:t>
            </a:r>
            <a:r>
              <a:rPr lang="zh-CN" altLang="en-US" sz="2000" dirty="0" smtClean="0">
                <a:solidFill>
                  <a:schemeClr val="tx1"/>
                </a:solidFill>
              </a:rPr>
              <a:t>、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案例</a:t>
            </a:r>
            <a:r>
              <a:rPr kumimoji="1" lang="en-US" altLang="zh-CN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2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：文本选择框</a:t>
            </a:r>
            <a:r>
              <a:rPr kumimoji="1" lang="en-US" altLang="zh-CN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-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server</a:t>
            </a:r>
            <a:endParaRPr kumimoji="1" lang="en-US" altLang="zh-CN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2430" y="1842770"/>
            <a:ext cx="875157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library(shiny)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library(DT)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function(input, output) {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#实现功能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dataset &lt;- reactive({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inFile &lt;- input$file1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if (!is.null(inFile))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  read.csv(inFile$datapath, header = TRUE, sep= ",", stringsAsFactors = T)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})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output$Data &lt;- renderDataTable({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datatable(dataset())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})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}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969744" y="1263670"/>
            <a:ext cx="34325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olidFill>
                  <a:schemeClr val="tx1"/>
                </a:solidFill>
              </a:rPr>
              <a:t>8</a:t>
            </a:r>
            <a:r>
              <a:rPr lang="zh-CN" altLang="en-US" sz="2000" dirty="0" smtClean="0">
                <a:solidFill>
                  <a:schemeClr val="tx1"/>
                </a:solidFill>
              </a:rPr>
              <a:t>、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案例</a:t>
            </a:r>
            <a:r>
              <a:rPr kumimoji="1" lang="en-US" altLang="zh-CN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2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：运行</a:t>
            </a:r>
            <a:r>
              <a:rPr kumimoji="1" lang="zh-CN" altLang="en-US" sz="20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结果</a:t>
            </a:r>
            <a:endParaRPr kumimoji="1" lang="zh-CN" altLang="en-US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graphicFrame>
        <p:nvGraphicFramePr>
          <p:cNvPr id="8" name="对象 7"/>
          <p:cNvGraphicFramePr/>
          <p:nvPr/>
        </p:nvGraphicFramePr>
        <p:xfrm>
          <a:off x="1550670" y="1922145"/>
          <a:ext cx="5530215" cy="335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7194550" imgH="3981450" progId="Paint.Picture">
                  <p:embed/>
                </p:oleObj>
              </mc:Choice>
              <mc:Fallback>
                <p:oleObj name="" r:id="rId1" imgW="7194550" imgH="39814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50670" y="1922145"/>
                        <a:ext cx="5530215" cy="335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969744" y="1263670"/>
            <a:ext cx="34325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ym typeface="+mn-ea"/>
              </a:rPr>
              <a:t>9</a:t>
            </a:r>
            <a:r>
              <a:rPr lang="zh-CN" altLang="en-US" sz="2000" dirty="0" smtClean="0">
                <a:sym typeface="+mn-ea"/>
              </a:rPr>
              <a:t>、</a:t>
            </a:r>
            <a:r>
              <a:rPr kumimoji="1"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案例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3</a:t>
            </a:r>
            <a:r>
              <a:rPr kumimoji="1"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：下拉列表框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-ui</a:t>
            </a:r>
            <a:endParaRPr kumimoji="1" lang="en-US" altLang="zh-CN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39190" y="2275840"/>
            <a:ext cx="80486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library(ggplo</a:t>
            </a:r>
            <a:r>
              <a:rPr lang="en-US" altLang="zh-CN">
                <a:solidFill>
                  <a:schemeClr val="tx1"/>
                </a:solidFill>
              </a:rPr>
              <a:t>C</a:t>
            </a:r>
            <a:r>
              <a:rPr lang="zh-CN" altLang="en-US">
                <a:solidFill>
                  <a:schemeClr val="tx1"/>
                </a:solidFill>
              </a:rPr>
              <a:t>t2)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function(input, output) {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#实现功能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output$Plot &lt;- renderPlot({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ggplot(mtcars, aes(x =as.factor(cyl), fill =as.factor(cyl)) ) +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  geom_bar(position = input$Position,width = 0.5)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})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}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/>
              <a:t>点</a:t>
            </a:r>
            <a:endParaRPr lang="zh-CN" sz="2000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1183005" y="1502410"/>
            <a:ext cx="57391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dirty="0">
                <a:sym typeface="+mn-ea"/>
              </a:rPr>
              <a:t>【例</a:t>
            </a:r>
            <a:r>
              <a:rPr lang="en-US" altLang="zh-CN" dirty="0">
                <a:sym typeface="+mn-ea"/>
              </a:rPr>
              <a:t>5.1</a:t>
            </a:r>
            <a:r>
              <a:rPr lang="zh-CN" altLang="zh-CN" dirty="0">
                <a:sym typeface="+mn-ea"/>
              </a:rPr>
              <a:t>】随机产生</a:t>
            </a:r>
            <a:r>
              <a:rPr lang="en-US" altLang="zh-CN" dirty="0">
                <a:sym typeface="+mn-ea"/>
              </a:rPr>
              <a:t>80</a:t>
            </a:r>
            <a:r>
              <a:rPr lang="zh-CN" altLang="zh-CN" dirty="0">
                <a:sym typeface="+mn-ea"/>
              </a:rPr>
              <a:t>个点，并绘制图形。</a:t>
            </a:r>
            <a:endParaRPr lang="zh-CN" altLang="zh-CN" dirty="0"/>
          </a:p>
          <a:p>
            <a:r>
              <a:rPr lang="en-US" altLang="zh-CN" dirty="0">
                <a:sym typeface="+mn-ea"/>
              </a:rPr>
              <a:t>&gt;</a:t>
            </a:r>
            <a:r>
              <a:rPr lang="en-US" altLang="zh-CN" dirty="0" err="1">
                <a:sym typeface="+mn-ea"/>
              </a:rPr>
              <a:t>set.seed</a:t>
            </a:r>
            <a:r>
              <a:rPr lang="en-US" altLang="zh-CN" dirty="0">
                <a:sym typeface="+mn-ea"/>
              </a:rPr>
              <a:t>(1234)</a:t>
            </a:r>
            <a:endParaRPr lang="zh-CN" altLang="zh-CN" dirty="0"/>
          </a:p>
          <a:p>
            <a:r>
              <a:rPr lang="en-US" altLang="zh-CN" dirty="0">
                <a:sym typeface="+mn-ea"/>
              </a:rPr>
              <a:t>&gt;x&lt;-sample(1:100,80,replace = FALSE)</a:t>
            </a:r>
            <a:endParaRPr lang="zh-CN" altLang="zh-CN" dirty="0"/>
          </a:p>
          <a:p>
            <a:r>
              <a:rPr lang="en-US" altLang="zh-CN" dirty="0">
                <a:sym typeface="+mn-ea"/>
              </a:rPr>
              <a:t>&gt;y&lt;-2*x+20+rnorm(80,0,10)</a:t>
            </a:r>
            <a:endParaRPr lang="zh-CN" altLang="zh-CN" dirty="0"/>
          </a:p>
          <a:p>
            <a:r>
              <a:rPr lang="en-US" altLang="zh-CN" dirty="0">
                <a:sym typeface="+mn-ea"/>
              </a:rPr>
              <a:t>&gt;plot(</a:t>
            </a:r>
            <a:r>
              <a:rPr lang="en-US" altLang="zh-CN" dirty="0" err="1">
                <a:sym typeface="+mn-ea"/>
              </a:rPr>
              <a:t>x,y</a:t>
            </a:r>
            <a:r>
              <a:rPr lang="en-US" altLang="zh-CN" dirty="0">
                <a:sym typeface="+mn-ea"/>
              </a:rPr>
              <a:t>)</a:t>
            </a:r>
            <a:endParaRPr lang="zh-CN" altLang="zh-CN" dirty="0"/>
          </a:p>
          <a:p>
            <a:r>
              <a:rPr lang="zh-CN" altLang="zh-CN" dirty="0">
                <a:sym typeface="+mn-ea"/>
              </a:rPr>
              <a:t>执行结果</a:t>
            </a:r>
            <a:endParaRPr lang="zh-CN" altLang="en-US"/>
          </a:p>
        </p:txBody>
      </p:sp>
      <p:pic>
        <p:nvPicPr>
          <p:cNvPr id="21" name="图片 2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0716" y="3255718"/>
            <a:ext cx="6455292" cy="28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969645" y="1263650"/>
            <a:ext cx="4635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ym typeface="+mn-ea"/>
              </a:rPr>
              <a:t>9</a:t>
            </a:r>
            <a:r>
              <a:rPr lang="zh-CN" altLang="en-US" sz="2000" dirty="0" smtClean="0">
                <a:sym typeface="+mn-ea"/>
              </a:rPr>
              <a:t>、</a:t>
            </a:r>
            <a:r>
              <a:rPr kumimoji="1"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案例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3</a:t>
            </a:r>
            <a:r>
              <a:rPr kumimoji="1"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：下拉列表框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-server</a:t>
            </a:r>
            <a:endParaRPr kumimoji="1" lang="en-US" altLang="zh-CN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8960" y="1662430"/>
            <a:ext cx="589153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library(shiny)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pageWithSidebar(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headerPanel("下拉列表框"),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sidebarPanel(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##侧边栏控件，涉及input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selectInput("Position", "选择柱状图类型:",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            c("fill" = "fill","dodge" = "dodge","stack" = "stack"))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mainPanel(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#主面板控件,涉及output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plotOutput("Plot")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</a:t>
            </a: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5195570" y="753110"/>
          <a:ext cx="3557270" cy="2691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7112000" imgH="3530600" progId="Paint.Picture">
                  <p:embed/>
                </p:oleObj>
              </mc:Choice>
              <mc:Fallback>
                <p:oleObj name="" r:id="rId1" imgW="7112000" imgH="35306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195570" y="753110"/>
                        <a:ext cx="3557270" cy="2691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969645" y="1263650"/>
            <a:ext cx="44811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ym typeface="+mn-ea"/>
              </a:rPr>
              <a:t>10</a:t>
            </a:r>
            <a:r>
              <a:rPr lang="zh-CN" altLang="en-US" sz="2000" dirty="0" smtClean="0">
                <a:sym typeface="+mn-ea"/>
              </a:rPr>
              <a:t>、</a:t>
            </a:r>
            <a:r>
              <a:rPr kumimoji="1"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案例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4</a:t>
            </a:r>
            <a:r>
              <a:rPr kumimoji="1"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：数据变量选择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-ui</a:t>
            </a:r>
            <a:endParaRPr kumimoji="1" lang="en-US" altLang="zh-CN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1170" y="1780540"/>
            <a:ext cx="804862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library(shiny)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library(ggplot2)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pageWithSidebar(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headerPanel("数据变量选择"),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sidebarPanel(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##侧边栏控件，涉及input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varSelectInput("variable", "选择数据变量:", diamonds)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),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mainPanel(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#主面板控件,涉及output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plotOutput("Plot")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)</a:t>
            </a: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7" name="对象 6"/>
          <p:cNvGraphicFramePr/>
          <p:nvPr/>
        </p:nvGraphicFramePr>
        <p:xfrm>
          <a:off x="4899660" y="1081405"/>
          <a:ext cx="3931920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7372350" imgH="3460750" progId="Paint.Picture">
                  <p:embed/>
                </p:oleObj>
              </mc:Choice>
              <mc:Fallback>
                <p:oleObj name="" r:id="rId1" imgW="7372350" imgH="34607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99660" y="1081405"/>
                        <a:ext cx="3931920" cy="233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969645" y="1263650"/>
            <a:ext cx="4669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ym typeface="+mn-ea"/>
              </a:rPr>
              <a:t>10</a:t>
            </a:r>
            <a:r>
              <a:rPr lang="zh-CN" altLang="en-US" sz="2000" dirty="0" smtClean="0">
                <a:sym typeface="+mn-ea"/>
              </a:rPr>
              <a:t>、</a:t>
            </a:r>
            <a:r>
              <a:rPr kumimoji="1"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案例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4</a:t>
            </a:r>
            <a:r>
              <a:rPr kumimoji="1"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：数据变量选择</a:t>
            </a:r>
            <a:r>
              <a:rPr kumimoji="1" lang="en-US" altLang="zh-CN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-server</a:t>
            </a:r>
            <a:endParaRPr kumimoji="1" lang="en-US" altLang="zh-CN" sz="2000" b="1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2430" y="1802765"/>
            <a:ext cx="804862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library(shiny)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  <a:sym typeface="+mn-ea"/>
              </a:rPr>
              <a:t>library(ggplot2)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set.seed(123)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data = diamonds[sample(1:nrow(diamonds), 100, replace = F), ]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function(input, output) {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#实现功能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output$Plot &lt;- renderPlot({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ggplot(data = data, aes(x = (!!!input$variable), y = price, colour = color)) +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  geom_point() +  ggtitle("散点图") +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    theme(plot.title = element_text(hjust = 0.5))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})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  }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交互式绘图命令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en-US" altLang="zh-CN" sz="2000" dirty="0" smtClean="0">
                <a:sym typeface="+mn-ea"/>
              </a:rPr>
              <a:t>shiny</a:t>
            </a:r>
            <a:r>
              <a:rPr lang="zh-CN" altLang="en-US" sz="2000" dirty="0" smtClean="0">
                <a:sym typeface="+mn-ea"/>
              </a:rPr>
              <a:t>包</a:t>
            </a:r>
            <a:endParaRPr lang="zh-CN" altLang="en-US" sz="2000" dirty="0" smtClean="0">
              <a:sym typeface="+mn-ea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969645" y="1263650"/>
            <a:ext cx="4669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dirty="0" smtClean="0">
                <a:sym typeface="+mn-ea"/>
              </a:rPr>
              <a:t>11</a:t>
            </a:r>
            <a:r>
              <a:rPr lang="zh-CN" altLang="en-US" sz="2000" dirty="0" smtClean="0">
                <a:sym typeface="+mn-ea"/>
              </a:rPr>
              <a:t>、</a:t>
            </a:r>
            <a:r>
              <a:rPr kumimoji="1" lang="zh-CN" altLang="en-US" sz="2000" b="1" dirty="0" smtClean="0">
                <a:latin typeface="仿宋" panose="02010609060101010101" pitchFamily="49" charset="-122"/>
                <a:ea typeface="仿宋" panose="02010609060101010101" pitchFamily="49" charset="-122"/>
                <a:sym typeface="仿宋" panose="02010609060101010101" pitchFamily="49" charset="-122"/>
              </a:rPr>
              <a:t>发布</a:t>
            </a:r>
            <a:endParaRPr kumimoji="1" lang="zh-CN" altLang="en-US" sz="2000" b="1" dirty="0" smtClean="0">
              <a:latin typeface="仿宋" panose="02010609060101010101" pitchFamily="49" charset="-122"/>
              <a:ea typeface="仿宋" panose="02010609060101010101" pitchFamily="49" charset="-122"/>
              <a:sym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9820" y="1837055"/>
            <a:ext cx="931037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library('devtools')</a:t>
            </a:r>
            <a:endParaRPr sz="28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library('rsconnect')</a:t>
            </a:r>
            <a:endParaRPr sz="28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rsconnect::setAccountInfo(name='</a:t>
            </a:r>
            <a:r>
              <a:rPr lang="en-US"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XXXXX</a:t>
            </a:r>
            <a:r>
              <a:rPr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',</a:t>
            </a:r>
            <a:endParaRPr sz="28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              token='D6',</a:t>
            </a:r>
            <a:endParaRPr sz="28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              secret='+U7XpRF2BD')</a:t>
            </a:r>
            <a:endParaRPr sz="28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rsconnect::deployApp('D:\\test1')</a:t>
            </a:r>
            <a:endParaRPr sz="28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#使用 xycheng.shinyapps.io/kmean</a:t>
            </a:r>
            <a:endParaRPr sz="28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sz="2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#账号.shinyapps.io/项目文件夹</a:t>
            </a:r>
            <a:endParaRPr sz="28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点</a:t>
            </a:r>
            <a:endParaRPr lang="zh-CN" sz="2000" dirty="0" smtClean="0">
              <a:sym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3915" y="1604010"/>
            <a:ext cx="77031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 smtClean="0"/>
              <a:t>添加</a:t>
            </a:r>
            <a:r>
              <a:rPr lang="zh-CN" altLang="zh-CN" sz="2000" dirty="0"/>
              <a:t>标题和标签</a:t>
            </a:r>
            <a:endParaRPr lang="zh-CN" altLang="zh-CN" sz="2000" dirty="0"/>
          </a:p>
          <a:p>
            <a:r>
              <a:rPr lang="en-US" altLang="zh-CN" sz="2000" dirty="0"/>
              <a:t>&gt;plot(</a:t>
            </a:r>
            <a:r>
              <a:rPr lang="en-US" altLang="zh-CN" sz="2000" dirty="0" err="1"/>
              <a:t>x,y,xlab</a:t>
            </a:r>
            <a:r>
              <a:rPr lang="en-US" altLang="zh-CN" sz="2000" dirty="0"/>
              <a:t>="name of x",</a:t>
            </a:r>
            <a:r>
              <a:rPr lang="en-US" altLang="zh-CN" sz="2000" dirty="0" err="1"/>
              <a:t>ylab</a:t>
            </a:r>
            <a:r>
              <a:rPr lang="en-US" altLang="zh-CN" sz="2000" dirty="0"/>
              <a:t>="name of </a:t>
            </a:r>
            <a:r>
              <a:rPr lang="en-US" altLang="zh-CN" sz="2000" dirty="0" err="1"/>
              <a:t>y",main</a:t>
            </a:r>
            <a:r>
              <a:rPr lang="en-US" altLang="zh-CN" sz="2000" dirty="0"/>
              <a:t>="Scatter Plot")</a:t>
            </a:r>
            <a:endParaRPr lang="zh-CN" altLang="zh-CN" sz="2000" dirty="0"/>
          </a:p>
          <a:p>
            <a:r>
              <a:rPr lang="zh-CN" altLang="zh-CN" sz="2000" dirty="0"/>
              <a:t>执行</a:t>
            </a:r>
            <a:r>
              <a:rPr lang="zh-CN" altLang="zh-CN" sz="2000" dirty="0" smtClean="0"/>
              <a:t>结果</a:t>
            </a:r>
            <a:endParaRPr lang="zh-CN" altLang="zh-CN" sz="2000" dirty="0"/>
          </a:p>
        </p:txBody>
      </p:sp>
      <p:pic>
        <p:nvPicPr>
          <p:cNvPr id="14" name="图片 1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600" y="2944936"/>
            <a:ext cx="6858392" cy="281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点</a:t>
            </a:r>
            <a:endParaRPr lang="zh-CN" sz="2000" dirty="0" smtClean="0">
              <a:sym typeface="+mn-ea"/>
            </a:endParaRPr>
          </a:p>
        </p:txBody>
      </p:sp>
      <p:sp>
        <p:nvSpPr>
          <p:cNvPr id="3" name="TextBox 18"/>
          <p:cNvSpPr txBox="1"/>
          <p:nvPr/>
        </p:nvSpPr>
        <p:spPr>
          <a:xfrm>
            <a:off x="843915" y="1604010"/>
            <a:ext cx="77978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000" dirty="0" smtClean="0"/>
              <a:t>更改</a:t>
            </a:r>
            <a:r>
              <a:rPr lang="zh-CN" altLang="zh-CN" sz="2000" dirty="0"/>
              <a:t>点的形状</a:t>
            </a:r>
            <a:endParaRPr lang="zh-CN" altLang="zh-CN" sz="2000" dirty="0"/>
          </a:p>
          <a:p>
            <a:r>
              <a:rPr lang="zh-CN" altLang="zh-CN" sz="2000" dirty="0"/>
              <a:t>默认情形下，绘图字符为空心点，可以使用</a:t>
            </a:r>
            <a:r>
              <a:rPr lang="en-US" altLang="zh-CN" sz="2000" dirty="0" err="1"/>
              <a:t>pch</a:t>
            </a:r>
            <a:r>
              <a:rPr lang="zh-CN" altLang="zh-CN" sz="2000" dirty="0"/>
              <a:t>选项参数进行更改</a:t>
            </a:r>
            <a:r>
              <a:rPr lang="en-US" altLang="zh-CN" sz="2000" dirty="0"/>
              <a:t>.</a:t>
            </a:r>
            <a:endParaRPr lang="zh-CN" altLang="zh-CN" sz="2000" dirty="0"/>
          </a:p>
          <a:p>
            <a:r>
              <a:rPr lang="en-US" altLang="zh-CN" sz="2000" dirty="0"/>
              <a:t>&gt;plot(</a:t>
            </a:r>
            <a:r>
              <a:rPr lang="en-US" altLang="zh-CN" sz="2000" dirty="0" err="1"/>
              <a:t>x,y,xlab</a:t>
            </a:r>
            <a:r>
              <a:rPr lang="en-US" altLang="zh-CN" sz="2000" dirty="0"/>
              <a:t>="name of x",</a:t>
            </a:r>
            <a:r>
              <a:rPr lang="en-US" altLang="zh-CN" sz="2000" dirty="0" err="1"/>
              <a:t>ylab</a:t>
            </a:r>
            <a:r>
              <a:rPr lang="en-US" altLang="zh-CN" sz="2000" dirty="0"/>
              <a:t>="name of </a:t>
            </a:r>
            <a:r>
              <a:rPr lang="en-US" altLang="zh-CN" sz="2000" dirty="0" err="1"/>
              <a:t>y",main</a:t>
            </a:r>
            <a:r>
              <a:rPr lang="en-US" altLang="zh-CN" sz="2000" dirty="0"/>
              <a:t>="Scatter +Plot",</a:t>
            </a:r>
            <a:r>
              <a:rPr lang="en-US" altLang="zh-CN" sz="2000" dirty="0" err="1"/>
              <a:t>xlim</a:t>
            </a:r>
            <a:r>
              <a:rPr lang="en-US" altLang="zh-CN" sz="2000" dirty="0"/>
              <a:t>=c(1,80),</a:t>
            </a:r>
            <a:r>
              <a:rPr lang="en-US" altLang="zh-CN" sz="2000" dirty="0" err="1"/>
              <a:t>ylim</a:t>
            </a:r>
            <a:r>
              <a:rPr lang="en-US" altLang="zh-CN" sz="2000" dirty="0"/>
              <a:t>=c(0,200),</a:t>
            </a:r>
            <a:r>
              <a:rPr lang="en-US" altLang="zh-CN" sz="2000" dirty="0" err="1"/>
              <a:t>pch</a:t>
            </a:r>
            <a:r>
              <a:rPr lang="en-US" altLang="zh-CN" sz="2000" dirty="0"/>
              <a:t>=19)</a:t>
            </a:r>
            <a:endParaRPr lang="zh-CN" altLang="zh-CN" sz="2000" dirty="0"/>
          </a:p>
          <a:p>
            <a:r>
              <a:rPr lang="zh-CN" altLang="zh-CN" sz="2000" dirty="0"/>
              <a:t>执行结果</a:t>
            </a:r>
            <a:endParaRPr lang="zh-CN" altLang="zh-CN" sz="2000" dirty="0"/>
          </a:p>
        </p:txBody>
      </p:sp>
      <p:pic>
        <p:nvPicPr>
          <p:cNvPr id="15" name="图片 14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439" y="3345082"/>
            <a:ext cx="7039024" cy="2669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低水平绘图命令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　数据可视化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点</a:t>
            </a:r>
            <a:endParaRPr lang="zh-CN" sz="2000" dirty="0" smtClean="0">
              <a:sym typeface="+mn-ea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497205" y="1353820"/>
            <a:ext cx="776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sz="2000" dirty="0">
                <a:sym typeface="+mn-ea"/>
              </a:rPr>
              <a:t>参数说明</a:t>
            </a:r>
            <a:endParaRPr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13155" y="1847215"/>
          <a:ext cx="6562090" cy="4192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5860"/>
                <a:gridCol w="4126230"/>
              </a:tblGrid>
              <a:tr h="532130"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参数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作用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</a:tr>
              <a:tr h="522970"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col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绘图字符的颜色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</a:tr>
              <a:tr h="522970"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col.axis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坐标轴文字颜色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</a:tr>
              <a:tr h="522970"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col.lab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坐标轴标签颜色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</a:tr>
              <a:tr h="522970"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col.main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标题颜色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</a:tr>
              <a:tr h="522970"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col.sub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副标题颜色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</a:tr>
              <a:tr h="522970"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fg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前景色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</a:tr>
              <a:tr h="522970"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bg</a:t>
                      </a:r>
                      <a:endParaRPr lang="zh-CN" sz="1800" kern="10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  <a:tc>
                  <a:txBody>
                    <a:bodyPr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背景色</a:t>
                      </a:r>
                      <a:endParaRPr lang="zh-CN" sz="1800" kern="100" dirty="0">
                        <a:effectLst/>
                        <a:latin typeface="等线" panose="02010600030101010101" charset="-122"/>
                        <a:cs typeface="Times New Roman" panose="02020603050405020304"/>
                      </a:endParaRPr>
                    </a:p>
                  </a:txBody>
                  <a:tcPr marL="101600" marR="101600" marT="76200" marB="76200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TABLE_BEAUTIFY" val="smartTable{4f4f62e6-e233-4e8b-9173-8fb48b10f2ea}"/>
  <p:tag name="TABLE_ENDDRAG_ORIGIN_RECT" val="579*227"/>
  <p:tag name="TABLE_ENDDRAG_RECT" val="151*282*579*227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7142,&quot;width&quot;:10425}"/>
</p:tagLst>
</file>

<file path=ppt/tags/tag21.xml><?xml version="1.0" encoding="utf-8"?>
<p:tagLst xmlns:p="http://schemas.openxmlformats.org/presentationml/2006/main">
  <p:tag name="KSO_WM_UNIT_TABLE_BEAUTIFY" val="smartTable{b79dc9ff-3328-4c4e-8f40-e650d135d12d}"/>
  <p:tag name="TABLE_ENDDRAG_ORIGIN_RECT" val="516*330"/>
  <p:tag name="TABLE_ENDDRAG_RECT" val="87*145*516*330"/>
</p:tagLst>
</file>

<file path=ppt/tags/tag22.xml><?xml version="1.0" encoding="utf-8"?>
<p:tagLst xmlns:p="http://schemas.openxmlformats.org/presentationml/2006/main">
  <p:tag name="KSO_WM_UNIT_TABLE_BEAUTIFY" val="smartTable{be3648c9-9aba-4961-9093-828794a6984e}"/>
</p:tagLst>
</file>

<file path=ppt/tags/tag23.xml><?xml version="1.0" encoding="utf-8"?>
<p:tagLst xmlns:p="http://schemas.openxmlformats.org/presentationml/2006/main">
  <p:tag name="KSO_WM_UNIT_TABLE_BEAUTIFY" val="smartTable{2f6c8a84-dff2-4329-ad25-945e9651dcc0}"/>
  <p:tag name="TABLE_ENDDRAG_ORIGIN_RECT" val="619*365"/>
  <p:tag name="TABLE_ENDDRAG_RECT" val="124*125*619*365"/>
</p:tagLst>
</file>

<file path=ppt/tags/tag24.xml><?xml version="1.0" encoding="utf-8"?>
<p:tagLst xmlns:p="http://schemas.openxmlformats.org/presentationml/2006/main">
  <p:tag name="KSO_WM_UNIT_TABLE_BEAUTIFY" val="smartTable{aa72030f-c0e8-414d-8aae-442b0d131aa0}"/>
  <p:tag name="TABLE_ENDDRAG_ORIGIN_RECT" val="630*349"/>
  <p:tag name="TABLE_ENDDRAG_RECT" val="130*132*630*349"/>
</p:tagLst>
</file>

<file path=ppt/tags/tag25.xml><?xml version="1.0" encoding="utf-8"?>
<p:tagLst xmlns:p="http://schemas.openxmlformats.org/presentationml/2006/main">
  <p:tag name="KSO_WM_UNIT_TABLE_BEAUTIFY" val="smartTable{9595879c-f37a-4619-b339-cc17e8f339e8}"/>
  <p:tag name="TABLE_ENDDRAG_ORIGIN_RECT" val="546*320"/>
  <p:tag name="TABLE_ENDDRAG_RECT" val="130*126*546*320"/>
</p:tagLst>
</file>

<file path=ppt/tags/tag26.xml><?xml version="1.0" encoding="utf-8"?>
<p:tagLst xmlns:p="http://schemas.openxmlformats.org/presentationml/2006/main">
  <p:tag name="KSO_WM_UNIT_TABLE_BEAUTIFY" val="smartTable{e38ca653-23e8-432a-a3af-17cef901d09b}"/>
</p:tagLst>
</file>

<file path=ppt/tags/tag27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8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9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31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32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33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34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35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36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37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8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9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4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42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43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44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45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46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47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8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9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50.xml><?xml version="1.0" encoding="utf-8"?>
<p:tagLst xmlns:p="http://schemas.openxmlformats.org/presentationml/2006/main">
  <p:tag name="COMMONDATA" val="eyJoZGlkIjoiZWE1YWQ3MWZkNDU4ZTNkZWUyZTg3ZmY2MTVhNDY4MjEifQ=="/>
  <p:tag name="KSO_WPP_MARK_KEY" val="1f52f1f4-dc53-4103-966a-d2bbfc349538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11148</Words>
  <Application>WPS 演示</Application>
  <PresentationFormat>全屏显示(4:3)</PresentationFormat>
  <Paragraphs>1220</Paragraphs>
  <Slides>66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66</vt:i4>
      </vt:variant>
    </vt:vector>
  </HeadingPairs>
  <TitlesOfParts>
    <vt:vector size="91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Times New Roman</vt:lpstr>
      <vt:lpstr>等线</vt:lpstr>
      <vt:lpstr>Times New Roman</vt:lpstr>
      <vt:lpstr>Symbol</vt:lpstr>
      <vt:lpstr>Verdana</vt:lpstr>
      <vt:lpstr>仿宋</vt:lpstr>
      <vt:lpstr>Consolas</vt:lpstr>
      <vt:lpstr>Segoe UI</vt:lpstr>
      <vt:lpstr>Office 主题</vt:lpstr>
      <vt:lpstr>2_Office 主题</vt:lpstr>
      <vt:lpstr>3_Office 主题</vt:lpstr>
      <vt:lpstr>4_Office 主题</vt:lpstr>
      <vt:lpstr>5_Office 主题</vt:lpstr>
      <vt:lpstr>6_Office 主题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程显毅</cp:lastModifiedBy>
  <cp:revision>151</cp:revision>
  <dcterms:created xsi:type="dcterms:W3CDTF">2018-03-01T02:03:00Z</dcterms:created>
  <dcterms:modified xsi:type="dcterms:W3CDTF">2022-11-04T10:57:10Z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D48BE18647E1453BAE8C093E0733D8E3</vt:lpwstr>
  </property>
</Properties>
</file>