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58" r:id="rId4"/>
    <p:sldMasterId id="2147483662" r:id="rId5"/>
    <p:sldMasterId id="2147483666" r:id="rId6"/>
    <p:sldMasterId id="2147483671" r:id="rId7"/>
  </p:sldMasterIdLst>
  <p:notesMasterIdLst>
    <p:notesMasterId r:id="rId10"/>
  </p:notesMasterIdLst>
  <p:handoutMasterIdLst>
    <p:handoutMasterId r:id="rId45"/>
  </p:handoutMasterIdLst>
  <p:sldIdLst>
    <p:sldId id="586" r:id="rId8"/>
    <p:sldId id="611" r:id="rId9"/>
    <p:sldId id="314" r:id="rId11"/>
    <p:sldId id="746" r:id="rId12"/>
    <p:sldId id="747" r:id="rId13"/>
    <p:sldId id="748" r:id="rId14"/>
    <p:sldId id="749" r:id="rId15"/>
    <p:sldId id="750" r:id="rId16"/>
    <p:sldId id="751" r:id="rId17"/>
    <p:sldId id="752" r:id="rId18"/>
    <p:sldId id="597" r:id="rId19"/>
    <p:sldId id="593" r:id="rId20"/>
    <p:sldId id="594" r:id="rId21"/>
    <p:sldId id="757" r:id="rId22"/>
    <p:sldId id="758" r:id="rId23"/>
    <p:sldId id="759" r:id="rId24"/>
    <p:sldId id="760" r:id="rId25"/>
    <p:sldId id="761" r:id="rId26"/>
    <p:sldId id="762" r:id="rId27"/>
    <p:sldId id="763" r:id="rId28"/>
    <p:sldId id="598" r:id="rId29"/>
    <p:sldId id="599" r:id="rId30"/>
    <p:sldId id="616" r:id="rId31"/>
    <p:sldId id="617" r:id="rId32"/>
    <p:sldId id="696" r:id="rId33"/>
    <p:sldId id="619" r:id="rId34"/>
    <p:sldId id="727" r:id="rId35"/>
    <p:sldId id="744" r:id="rId36"/>
    <p:sldId id="745" r:id="rId37"/>
    <p:sldId id="815" r:id="rId38"/>
    <p:sldId id="816" r:id="rId39"/>
    <p:sldId id="817" r:id="rId40"/>
    <p:sldId id="818" r:id="rId41"/>
    <p:sldId id="535" r:id="rId42"/>
    <p:sldId id="537" r:id="rId43"/>
    <p:sldId id="420" r:id="rId44"/>
  </p:sldIdLst>
  <p:sldSz cx="9144000" cy="6858000" type="screen4x3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555"/>
    <a:srgbClr val="E6E6E6"/>
    <a:srgbClr val="3D89B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122"/>
        <p:guide pos="29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0" Type="http://schemas.openxmlformats.org/officeDocument/2006/relationships/tags" Target="tags/tag42.xml"/><Relationship Id="rId5" Type="http://schemas.openxmlformats.org/officeDocument/2006/relationships/slideMaster" Target="slideMasters/slideMaster4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0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8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33.png"/><Relationship Id="rId27" Type="http://schemas.openxmlformats.org/officeDocument/2006/relationships/image" Target="../media/image32.png"/><Relationship Id="rId26" Type="http://schemas.openxmlformats.org/officeDocument/2006/relationships/image" Target="../media/image31.jpeg"/><Relationship Id="rId25" Type="http://schemas.openxmlformats.org/officeDocument/2006/relationships/image" Target="../media/image30.jpeg"/><Relationship Id="rId24" Type="http://schemas.openxmlformats.org/officeDocument/2006/relationships/image" Target="../media/image29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8.png"/><Relationship Id="rId21" Type="http://schemas.openxmlformats.org/officeDocument/2006/relationships/image" Target="../media/image27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26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5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4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23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2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image" Target="../media/image37.png"/><Relationship Id="rId7" Type="http://schemas.openxmlformats.org/officeDocument/2006/relationships/tags" Target="../tags/tag22.xml"/><Relationship Id="rId6" Type="http://schemas.openxmlformats.org/officeDocument/2006/relationships/image" Target="../media/image36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64.png"/><Relationship Id="rId53" Type="http://schemas.openxmlformats.org/officeDocument/2006/relationships/tags" Target="../tags/tag41.xml"/><Relationship Id="rId52" Type="http://schemas.openxmlformats.org/officeDocument/2006/relationships/image" Target="../media/image63.png"/><Relationship Id="rId51" Type="http://schemas.openxmlformats.org/officeDocument/2006/relationships/image" Target="../media/image62.png"/><Relationship Id="rId50" Type="http://schemas.openxmlformats.org/officeDocument/2006/relationships/tags" Target="../tags/tag40.xml"/><Relationship Id="rId5" Type="http://schemas.openxmlformats.org/officeDocument/2006/relationships/tags" Target="../tags/tag21.xml"/><Relationship Id="rId49" Type="http://schemas.openxmlformats.org/officeDocument/2006/relationships/image" Target="../media/image61.png"/><Relationship Id="rId48" Type="http://schemas.openxmlformats.org/officeDocument/2006/relationships/image" Target="../media/image60.png"/><Relationship Id="rId47" Type="http://schemas.openxmlformats.org/officeDocument/2006/relationships/image" Target="../media/image59.png"/><Relationship Id="rId46" Type="http://schemas.openxmlformats.org/officeDocument/2006/relationships/image" Target="../media/image58.png"/><Relationship Id="rId45" Type="http://schemas.openxmlformats.org/officeDocument/2006/relationships/image" Target="../media/image57.png"/><Relationship Id="rId44" Type="http://schemas.openxmlformats.org/officeDocument/2006/relationships/image" Target="../media/image56.png"/><Relationship Id="rId43" Type="http://schemas.openxmlformats.org/officeDocument/2006/relationships/image" Target="../media/image55.png"/><Relationship Id="rId42" Type="http://schemas.openxmlformats.org/officeDocument/2006/relationships/image" Target="../media/image54.png"/><Relationship Id="rId41" Type="http://schemas.openxmlformats.org/officeDocument/2006/relationships/tags" Target="../tags/tag39.xml"/><Relationship Id="rId40" Type="http://schemas.openxmlformats.org/officeDocument/2006/relationships/image" Target="../media/image53.png"/><Relationship Id="rId4" Type="http://schemas.openxmlformats.org/officeDocument/2006/relationships/image" Target="../media/image35.png"/><Relationship Id="rId39" Type="http://schemas.openxmlformats.org/officeDocument/2006/relationships/tags" Target="../tags/tag38.xml"/><Relationship Id="rId38" Type="http://schemas.openxmlformats.org/officeDocument/2006/relationships/image" Target="../media/image52.png"/><Relationship Id="rId37" Type="http://schemas.openxmlformats.org/officeDocument/2006/relationships/tags" Target="../tags/tag37.xml"/><Relationship Id="rId36" Type="http://schemas.openxmlformats.org/officeDocument/2006/relationships/image" Target="../media/image51.png"/><Relationship Id="rId35" Type="http://schemas.openxmlformats.org/officeDocument/2006/relationships/tags" Target="../tags/tag36.xml"/><Relationship Id="rId34" Type="http://schemas.openxmlformats.org/officeDocument/2006/relationships/image" Target="../media/image50.png"/><Relationship Id="rId33" Type="http://schemas.openxmlformats.org/officeDocument/2006/relationships/tags" Target="../tags/tag35.xml"/><Relationship Id="rId32" Type="http://schemas.openxmlformats.org/officeDocument/2006/relationships/image" Target="../media/image49.png"/><Relationship Id="rId31" Type="http://schemas.openxmlformats.org/officeDocument/2006/relationships/tags" Target="../tags/tag34.xml"/><Relationship Id="rId30" Type="http://schemas.openxmlformats.org/officeDocument/2006/relationships/image" Target="../media/image48.png"/><Relationship Id="rId3" Type="http://schemas.openxmlformats.org/officeDocument/2006/relationships/tags" Target="../tags/tag20.xml"/><Relationship Id="rId29" Type="http://schemas.openxmlformats.org/officeDocument/2006/relationships/tags" Target="../tags/tag33.xml"/><Relationship Id="rId28" Type="http://schemas.openxmlformats.org/officeDocument/2006/relationships/image" Target="../media/image47.png"/><Relationship Id="rId27" Type="http://schemas.openxmlformats.org/officeDocument/2006/relationships/tags" Target="../tags/tag32.xml"/><Relationship Id="rId26" Type="http://schemas.openxmlformats.org/officeDocument/2006/relationships/image" Target="../media/image46.png"/><Relationship Id="rId25" Type="http://schemas.openxmlformats.org/officeDocument/2006/relationships/tags" Target="../tags/tag31.xml"/><Relationship Id="rId24" Type="http://schemas.openxmlformats.org/officeDocument/2006/relationships/image" Target="../media/image45.png"/><Relationship Id="rId23" Type="http://schemas.openxmlformats.org/officeDocument/2006/relationships/tags" Target="../tags/tag30.xml"/><Relationship Id="rId22" Type="http://schemas.openxmlformats.org/officeDocument/2006/relationships/image" Target="../media/image44.png"/><Relationship Id="rId21" Type="http://schemas.openxmlformats.org/officeDocument/2006/relationships/tags" Target="../tags/tag29.xml"/><Relationship Id="rId20" Type="http://schemas.openxmlformats.org/officeDocument/2006/relationships/image" Target="../media/image43.png"/><Relationship Id="rId2" Type="http://schemas.openxmlformats.org/officeDocument/2006/relationships/image" Target="../media/image34.png"/><Relationship Id="rId19" Type="http://schemas.openxmlformats.org/officeDocument/2006/relationships/tags" Target="../tags/tag28.xml"/><Relationship Id="rId18" Type="http://schemas.openxmlformats.org/officeDocument/2006/relationships/image" Target="../media/image42.png"/><Relationship Id="rId17" Type="http://schemas.openxmlformats.org/officeDocument/2006/relationships/tags" Target="../tags/tag27.xml"/><Relationship Id="rId16" Type="http://schemas.openxmlformats.org/officeDocument/2006/relationships/image" Target="../media/image41.png"/><Relationship Id="rId15" Type="http://schemas.openxmlformats.org/officeDocument/2006/relationships/tags" Target="../tags/tag26.xml"/><Relationship Id="rId14" Type="http://schemas.openxmlformats.org/officeDocument/2006/relationships/image" Target="../media/image40.png"/><Relationship Id="rId13" Type="http://schemas.openxmlformats.org/officeDocument/2006/relationships/tags" Target="../tags/tag25.xml"/><Relationship Id="rId12" Type="http://schemas.openxmlformats.org/officeDocument/2006/relationships/image" Target="../media/image39.png"/><Relationship Id="rId11" Type="http://schemas.openxmlformats.org/officeDocument/2006/relationships/tags" Target="../tags/tag24.xml"/><Relationship Id="rId10" Type="http://schemas.openxmlformats.org/officeDocument/2006/relationships/image" Target="../media/image38.png"/><Relationship Id="rId1" Type="http://schemas.openxmlformats.org/officeDocument/2006/relationships/tags" Target="../tags/tag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程显毅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孙丽丽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林道荣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390411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6.1 缺失值分析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缺失值</a:t>
            </a:r>
            <a:r>
              <a:rPr lang="zh-CN" sz="2000" dirty="0" smtClean="0"/>
              <a:t>处理</a:t>
            </a:r>
            <a:endParaRPr lang="zh-CN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70670" y="1620788"/>
            <a:ext cx="10203767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dirty="0"/>
              <a:t>对于缺失数据通常</a:t>
            </a:r>
            <a:r>
              <a:rPr lang="zh-CN" altLang="zh-CN" dirty="0" smtClean="0"/>
              <a:t>有</a:t>
            </a:r>
            <a:r>
              <a:rPr lang="zh-CN" altLang="en-US" dirty="0" smtClean="0"/>
              <a:t>两种</a:t>
            </a:r>
            <a:r>
              <a:rPr lang="zh-CN" altLang="zh-CN" dirty="0" smtClean="0"/>
              <a:t>种</a:t>
            </a:r>
            <a:r>
              <a:rPr lang="zh-CN" altLang="zh-CN" dirty="0"/>
              <a:t>方法</a:t>
            </a:r>
            <a:r>
              <a:rPr lang="zh-CN" altLang="zh-CN" dirty="0" smtClean="0"/>
              <a:t>：</a:t>
            </a:r>
            <a:endParaRPr lang="en-US" altLang="zh-CN" dirty="0" smtClean="0"/>
          </a:p>
          <a:p>
            <a:endParaRPr lang="zh-CN" altLang="zh-CN" dirty="0"/>
          </a:p>
          <a:p>
            <a:r>
              <a:rPr lang="zh-CN" altLang="zh-CN" dirty="0"/>
              <a:t>方法</a:t>
            </a:r>
            <a:r>
              <a:rPr lang="fr-FR" altLang="zh-CN" dirty="0"/>
              <a:t>1</a:t>
            </a:r>
            <a:r>
              <a:rPr lang="zh-CN" altLang="zh-CN" dirty="0"/>
              <a:t>：当缺失数据较少时直接删除相应</a:t>
            </a:r>
            <a:r>
              <a:rPr lang="zh-CN" altLang="zh-CN" dirty="0" smtClean="0"/>
              <a:t>样本</a:t>
            </a:r>
            <a:endParaRPr lang="en-US" altLang="zh-CN" dirty="0" smtClean="0"/>
          </a:p>
          <a:p>
            <a:r>
              <a:rPr lang="en-US" altLang="zh-CN" dirty="0" smtClean="0"/>
              <a:t>                </a:t>
            </a:r>
            <a:r>
              <a:rPr lang="en-US" altLang="zh-CN" dirty="0" err="1" smtClean="0"/>
              <a:t>na.omit</a:t>
            </a:r>
            <a:r>
              <a:rPr lang="en-US" altLang="zh-CN" dirty="0" smtClean="0"/>
              <a:t>()</a:t>
            </a:r>
            <a:endParaRPr lang="en-US" altLang="zh-CN" dirty="0" smtClean="0"/>
          </a:p>
          <a:p>
            <a:r>
              <a:rPr lang="en-US" altLang="zh-CN" dirty="0" smtClean="0"/>
              <a:t>                 </a:t>
            </a:r>
            <a:r>
              <a:rPr lang="zh-CN" altLang="en-US" dirty="0" smtClean="0"/>
              <a:t>例如：删除包含</a:t>
            </a:r>
            <a:r>
              <a:rPr lang="en-US" altLang="zh-CN" dirty="0" smtClean="0"/>
              <a:t>NA</a:t>
            </a:r>
            <a:r>
              <a:rPr lang="zh-CN" altLang="en-US" dirty="0" smtClean="0"/>
              <a:t>值的行：</a:t>
            </a:r>
            <a:r>
              <a:rPr lang="en-US" altLang="zh-CN" dirty="0" smtClean="0"/>
              <a:t>   x </a:t>
            </a:r>
            <a:r>
              <a:rPr lang="en-US" altLang="zh-CN" dirty="0"/>
              <a:t>&lt;- </a:t>
            </a:r>
            <a:r>
              <a:rPr lang="en-US" altLang="zh-CN" dirty="0" err="1"/>
              <a:t>na.omit</a:t>
            </a:r>
            <a:r>
              <a:rPr lang="en-US" altLang="zh-CN" dirty="0"/>
              <a:t>(x</a:t>
            </a:r>
            <a:r>
              <a:rPr lang="en-US" altLang="zh-CN" dirty="0" smtClean="0"/>
              <a:t>)</a:t>
            </a:r>
            <a:endParaRPr lang="en-US" altLang="zh-CN" dirty="0" smtClean="0"/>
          </a:p>
          <a:p>
            <a:r>
              <a:rPr lang="zh-CN" altLang="en-US" dirty="0" smtClean="0"/>
              <a:t>                               删除</a:t>
            </a:r>
            <a:r>
              <a:rPr lang="zh-CN" altLang="en-US" dirty="0"/>
              <a:t>包含</a:t>
            </a:r>
            <a:r>
              <a:rPr lang="en-US" altLang="zh-CN" dirty="0"/>
              <a:t>NA</a:t>
            </a:r>
            <a:r>
              <a:rPr lang="zh-CN" altLang="en-US" dirty="0"/>
              <a:t>值</a:t>
            </a:r>
            <a:r>
              <a:rPr lang="zh-CN" altLang="en-US" dirty="0" smtClean="0"/>
              <a:t>的列：</a:t>
            </a:r>
            <a:r>
              <a:rPr lang="en-US" altLang="zh-CN" dirty="0"/>
              <a:t> </a:t>
            </a:r>
            <a:r>
              <a:rPr lang="en-US" altLang="zh-CN" dirty="0" err="1"/>
              <a:t>na_flag</a:t>
            </a:r>
            <a:r>
              <a:rPr lang="en-US" altLang="zh-CN" dirty="0"/>
              <a:t> &lt;- apply(is.na(x), 2, sum)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                                            x </a:t>
            </a:r>
            <a:r>
              <a:rPr lang="en-US" altLang="zh-CN" dirty="0"/>
              <a:t>&lt;- x[,which(</a:t>
            </a:r>
            <a:r>
              <a:rPr lang="en-US" altLang="zh-CN" dirty="0" err="1"/>
              <a:t>na_flag</a:t>
            </a:r>
            <a:r>
              <a:rPr lang="en-US" altLang="zh-CN" dirty="0"/>
              <a:t> == 0)]</a:t>
            </a:r>
            <a:endParaRPr lang="zh-CN" altLang="zh-CN" dirty="0"/>
          </a:p>
          <a:p>
            <a:r>
              <a:rPr lang="zh-CN" altLang="zh-CN" dirty="0" smtClean="0"/>
              <a:t>方法</a:t>
            </a:r>
            <a:r>
              <a:rPr lang="fr-FR" altLang="zh-CN" dirty="0"/>
              <a:t>2</a:t>
            </a:r>
            <a:r>
              <a:rPr lang="zh-CN" altLang="zh-CN" dirty="0"/>
              <a:t>：对缺失数据进行插</a:t>
            </a:r>
            <a:r>
              <a:rPr lang="zh-CN" altLang="zh-CN" dirty="0" smtClean="0"/>
              <a:t>补</a:t>
            </a:r>
            <a:endParaRPr lang="en-US" altLang="zh-CN" dirty="0" smtClean="0"/>
          </a:p>
          <a:p>
            <a:r>
              <a:rPr lang="en-US" altLang="zh-CN" dirty="0" smtClean="0"/>
              <a:t>              impute()</a:t>
            </a:r>
            <a:r>
              <a:rPr lang="zh-CN" altLang="en-US" dirty="0" smtClean="0"/>
              <a:t>可以</a:t>
            </a:r>
            <a:r>
              <a:rPr lang="zh-CN" altLang="en-US" dirty="0"/>
              <a:t>插补均值、中位数等，你也可以插补指定值。</a:t>
            </a:r>
            <a:endParaRPr lang="zh-CN" altLang="zh-CN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49710" y="1169836"/>
              <a:ext cx="124458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第6章 数据清洗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1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6.1 缺失值分析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3D89BC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6.2 异常值分析</a:t>
              </a:r>
              <a:endParaRPr lang="zh-CN" altLang="en-US" sz="2100" spc="225" dirty="0" smtClean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359003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3286" y="2462595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6.3 数据去重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5" name="圆角矩形 14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881814" y="2945869"/>
              <a:ext cx="16287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6.4 规范化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771679" y="486757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8" name="圆角矩形 17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6.5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格式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转换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异常值分析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/>
              <a:t>异常值</a:t>
            </a:r>
            <a:r>
              <a:rPr lang="zh-CN" altLang="en-US" sz="2000" dirty="0" smtClean="0"/>
              <a:t>检测</a:t>
            </a:r>
            <a:endParaRPr lang="zh-CN" alt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31495" y="1569085"/>
            <a:ext cx="80987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       </a:t>
            </a:r>
            <a:r>
              <a:rPr lang="zh-CN" altLang="zh-CN" dirty="0" smtClean="0"/>
              <a:t>异常值</a:t>
            </a:r>
            <a:r>
              <a:rPr lang="zh-CN" altLang="zh-CN" dirty="0"/>
              <a:t>（离群点）是指测量数据中的随机错误或</a:t>
            </a:r>
            <a:r>
              <a:rPr lang="zh-CN" altLang="zh-CN" dirty="0" smtClean="0"/>
              <a:t>偏差。</a:t>
            </a:r>
            <a:r>
              <a:rPr lang="zh-CN" altLang="zh-CN" dirty="0"/>
              <a:t>在</a:t>
            </a:r>
            <a:r>
              <a:rPr lang="zh-CN" altLang="zh-CN" dirty="0" smtClean="0"/>
              <a:t>数据</a:t>
            </a:r>
            <a:r>
              <a:rPr lang="zh-CN" altLang="en-US" dirty="0" smtClean="0"/>
              <a:t>分析</a:t>
            </a:r>
            <a:r>
              <a:rPr lang="zh-CN" altLang="zh-CN" dirty="0" smtClean="0"/>
              <a:t>中</a:t>
            </a:r>
            <a:r>
              <a:rPr lang="zh-CN" altLang="zh-CN" dirty="0"/>
              <a:t>，异常值会极大的影响回归或分类的效果。</a:t>
            </a:r>
            <a:r>
              <a:rPr lang="en-US" altLang="zh-CN" dirty="0"/>
              <a:t> </a:t>
            </a:r>
            <a:endParaRPr lang="zh-CN" altLang="zh-CN" dirty="0"/>
          </a:p>
          <a:p>
            <a:r>
              <a:rPr lang="en-US" altLang="zh-CN" dirty="0" smtClean="0"/>
              <a:t>       </a:t>
            </a:r>
            <a:r>
              <a:rPr lang="zh-CN" altLang="zh-CN" dirty="0" smtClean="0"/>
              <a:t>为了</a:t>
            </a:r>
            <a:r>
              <a:rPr lang="zh-CN" altLang="zh-CN" dirty="0"/>
              <a:t>避免异常值造成的损失，需要在数据预处理阶段进行异常值检测。另外，某些情况下，异常值检测也可能是研究的目的，如数据造假的发现、电脑入侵检测等。</a:t>
            </a:r>
            <a:endParaRPr lang="zh-CN" altLang="en-US" dirty="0" smtClean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" y="3588385"/>
            <a:ext cx="3088640" cy="224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535" y="3776980"/>
            <a:ext cx="2899410" cy="187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60" y="3667125"/>
            <a:ext cx="2555875" cy="191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异常值分析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异常值</a:t>
            </a:r>
            <a:r>
              <a:rPr lang="zh-CN" altLang="en-US" sz="2000" dirty="0" smtClean="0"/>
              <a:t>检测</a:t>
            </a:r>
            <a:endParaRPr lang="zh-CN" altLang="en-US" sz="2000" dirty="0" smtClean="0"/>
          </a:p>
        </p:txBody>
      </p:sp>
      <p:sp>
        <p:nvSpPr>
          <p:cNvPr id="20" name="文本框 12"/>
          <p:cNvSpPr txBox="1"/>
          <p:nvPr/>
        </p:nvSpPr>
        <p:spPr>
          <a:xfrm>
            <a:off x="721953" y="1448743"/>
            <a:ext cx="554285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altLang="zh-CN" dirty="0" smtClean="0"/>
              <a:t>1</a:t>
            </a:r>
            <a:r>
              <a:rPr lang="zh-CN" altLang="en-US" dirty="0" smtClean="0"/>
              <a:t>、一维异常值检测</a:t>
            </a:r>
            <a:r>
              <a:rPr lang="en-US" altLang="zh-CN" dirty="0" smtClean="0"/>
              <a:t>——</a:t>
            </a:r>
            <a:r>
              <a:rPr lang="zh-CN" altLang="zh-CN" dirty="0" smtClean="0"/>
              <a:t>箱</a:t>
            </a:r>
            <a:r>
              <a:rPr lang="zh-CN" altLang="zh-CN" dirty="0"/>
              <a:t>线</a:t>
            </a:r>
            <a:r>
              <a:rPr lang="zh-CN" altLang="zh-CN" dirty="0" smtClean="0"/>
              <a:t>图</a:t>
            </a:r>
            <a:endParaRPr kumimoji="1" lang="en-US" altLang="zh-CN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388110" y="1910715"/>
            <a:ext cx="72618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zh-CN" dirty="0"/>
              <a:t>在一条数轴上，以数据的上下四分位数（</a:t>
            </a:r>
            <a:r>
              <a:rPr lang="en-US" altLang="zh-CN" dirty="0"/>
              <a:t>Q1-Q3</a:t>
            </a:r>
            <a:r>
              <a:rPr lang="zh-CN" altLang="zh-CN" dirty="0"/>
              <a:t>）为界画一个矩形盒子（中间</a:t>
            </a:r>
            <a:r>
              <a:rPr lang="en-US" altLang="zh-CN" dirty="0"/>
              <a:t>50%</a:t>
            </a:r>
            <a:r>
              <a:rPr lang="zh-CN" altLang="zh-CN" dirty="0"/>
              <a:t>的数据落在盒内）；在数据的中位数位置画一条线段为中位线；默认延长线不超过盒长的</a:t>
            </a:r>
            <a:r>
              <a:rPr lang="en-US" altLang="zh-CN" dirty="0"/>
              <a:t>1.5</a:t>
            </a:r>
            <a:r>
              <a:rPr lang="zh-CN" altLang="zh-CN" dirty="0"/>
              <a:t>倍，延长线之外的点认为是异常值（用○标记）。</a:t>
            </a:r>
            <a:endParaRPr lang="zh-CN" altLang="zh-CN" dirty="0"/>
          </a:p>
        </p:txBody>
      </p:sp>
      <p:pic>
        <p:nvPicPr>
          <p:cNvPr id="13" name="图片 1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3" y="3109827"/>
            <a:ext cx="7785121" cy="270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异常值分析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异常值</a:t>
            </a:r>
            <a:r>
              <a:rPr lang="zh-CN" altLang="en-US" sz="2000" dirty="0" smtClean="0"/>
              <a:t>检测</a:t>
            </a:r>
            <a:endParaRPr lang="zh-CN" alt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125220" y="1544320"/>
            <a:ext cx="67068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dirty="0" err="1"/>
              <a:t>set.seed</a:t>
            </a:r>
            <a:r>
              <a:rPr lang="en-US" altLang="zh-CN" sz="1600" dirty="0"/>
              <a:t>(2016) </a:t>
            </a:r>
            <a:endParaRPr lang="en-US" altLang="zh-CN" sz="1600" dirty="0"/>
          </a:p>
          <a:p>
            <a:r>
              <a:rPr lang="en-US" altLang="zh-CN" sz="1600" dirty="0"/>
              <a:t>x&lt;-</a:t>
            </a:r>
            <a:r>
              <a:rPr lang="en-US" altLang="zh-CN" sz="1600" dirty="0" err="1"/>
              <a:t>rnorm</a:t>
            </a:r>
            <a:r>
              <a:rPr lang="en-US" altLang="zh-CN" sz="1600" dirty="0"/>
              <a:t>(100) </a:t>
            </a:r>
            <a:endParaRPr lang="zh-CN" altLang="zh-CN" sz="1600" dirty="0"/>
          </a:p>
          <a:p>
            <a:r>
              <a:rPr lang="en-US" altLang="zh-CN" sz="1600" dirty="0" smtClean="0"/>
              <a:t>y</a:t>
            </a:r>
            <a:r>
              <a:rPr lang="en-US" altLang="zh-CN" sz="1600" dirty="0"/>
              <a:t>&lt;-</a:t>
            </a:r>
            <a:r>
              <a:rPr lang="en-US" altLang="zh-CN" sz="1600" dirty="0" err="1"/>
              <a:t>boxplot.stats</a:t>
            </a:r>
            <a:r>
              <a:rPr lang="en-US" altLang="zh-CN" sz="1600" dirty="0"/>
              <a:t>(x[,2], </a:t>
            </a:r>
            <a:r>
              <a:rPr lang="en-US" altLang="zh-CN" sz="1600" dirty="0" err="1"/>
              <a:t>coef</a:t>
            </a:r>
            <a:r>
              <a:rPr lang="en-US" altLang="zh-CN" sz="1600" dirty="0"/>
              <a:t>=1.5, </a:t>
            </a:r>
            <a:r>
              <a:rPr lang="en-US" altLang="zh-CN" sz="1600" dirty="0" err="1"/>
              <a:t>do.conf</a:t>
            </a:r>
            <a:r>
              <a:rPr lang="en-US" altLang="zh-CN" sz="1600" dirty="0"/>
              <a:t>=TRUE, </a:t>
            </a:r>
            <a:r>
              <a:rPr lang="en-US" altLang="zh-CN" sz="1600" dirty="0" err="1"/>
              <a:t>do.out</a:t>
            </a:r>
            <a:r>
              <a:rPr lang="en-US" altLang="zh-CN" sz="1600" dirty="0"/>
              <a:t>=TRUE)</a:t>
            </a:r>
            <a:endParaRPr lang="zh-CN" altLang="zh-CN" sz="1600" dirty="0"/>
          </a:p>
          <a:p>
            <a:r>
              <a:rPr lang="en-US" altLang="zh-CN" sz="1600" dirty="0" smtClean="0"/>
              <a:t>boxplot(x</a:t>
            </a:r>
            <a:r>
              <a:rPr lang="en-US" altLang="zh-CN" sz="1600" dirty="0"/>
              <a:t>[,2])               #</a:t>
            </a:r>
            <a:r>
              <a:rPr lang="zh-CN" altLang="zh-CN" sz="1600" dirty="0"/>
              <a:t>绘制箱线图</a:t>
            </a:r>
            <a:endParaRPr lang="zh-CN" altLang="zh-CN" sz="1600" dirty="0"/>
          </a:p>
        </p:txBody>
      </p:sp>
      <p:pic>
        <p:nvPicPr>
          <p:cNvPr id="14" name="图片 1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05" y="3585210"/>
            <a:ext cx="3369945" cy="19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3"/>
          <p:cNvSpPr txBox="1"/>
          <p:nvPr/>
        </p:nvSpPr>
        <p:spPr>
          <a:xfrm>
            <a:off x="1125416" y="3103789"/>
            <a:ext cx="4820528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600" dirty="0"/>
              <a:t>想查看具体的异常值，执行如下代码：</a:t>
            </a:r>
            <a:endParaRPr lang="zh-CN" altLang="zh-CN" sz="1600" dirty="0"/>
          </a:p>
          <a:p>
            <a:r>
              <a:rPr lang="en-US" altLang="zh-CN" sz="1600" dirty="0"/>
              <a:t>&gt; </a:t>
            </a:r>
            <a:r>
              <a:rPr lang="en-US" altLang="zh-CN" sz="1600" dirty="0" err="1"/>
              <a:t>y$out</a:t>
            </a:r>
            <a:endParaRPr lang="zh-CN" altLang="zh-CN" sz="1600" dirty="0"/>
          </a:p>
          <a:p>
            <a:r>
              <a:rPr lang="en-US" altLang="zh-CN" sz="1600" dirty="0"/>
              <a:t>[1] 4.4 4.1 4.2 2.0</a:t>
            </a:r>
            <a:endParaRPr lang="zh-CN" altLang="zh-CN" sz="1600" dirty="0"/>
          </a:p>
          <a:p>
            <a:r>
              <a:rPr lang="zh-CN" altLang="zh-CN" sz="1600" dirty="0"/>
              <a:t>想查看置信区间，执行如下代码：</a:t>
            </a:r>
            <a:endParaRPr lang="zh-CN" altLang="zh-CN" sz="1600" dirty="0"/>
          </a:p>
          <a:p>
            <a:r>
              <a:rPr lang="en-US" altLang="zh-CN" sz="1600" dirty="0"/>
              <a:t>&gt;</a:t>
            </a:r>
            <a:r>
              <a:rPr lang="en-US" altLang="zh-CN" sz="1600" dirty="0" err="1"/>
              <a:t>y$conf</a:t>
            </a:r>
            <a:endParaRPr lang="zh-CN" altLang="zh-CN" sz="1600" dirty="0"/>
          </a:p>
          <a:p>
            <a:r>
              <a:rPr lang="en-US" altLang="zh-CN" sz="1600" dirty="0"/>
              <a:t>[1] 2.9 3.1</a:t>
            </a:r>
            <a:endParaRPr lang="zh-CN" altLang="zh-CN" sz="1600" dirty="0"/>
          </a:p>
          <a:p>
            <a:endParaRPr lang="zh-CN" altLang="en-US"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异常值分析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异常值</a:t>
            </a:r>
            <a:r>
              <a:rPr lang="zh-CN" altLang="en-US" sz="2000" dirty="0" smtClean="0"/>
              <a:t>检测</a:t>
            </a:r>
            <a:endParaRPr lang="zh-CN" altLang="en-US" sz="2000" dirty="0" smtClean="0"/>
          </a:p>
        </p:txBody>
      </p:sp>
      <p:sp>
        <p:nvSpPr>
          <p:cNvPr id="2" name="文本框 12"/>
          <p:cNvSpPr txBox="1"/>
          <p:nvPr/>
        </p:nvSpPr>
        <p:spPr>
          <a:xfrm>
            <a:off x="721952" y="1476539"/>
            <a:ext cx="554285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altLang="zh-CN" dirty="0" smtClean="0"/>
              <a:t>2</a:t>
            </a:r>
            <a:r>
              <a:rPr lang="zh-CN" altLang="en-US" dirty="0" smtClean="0"/>
              <a:t>、二维</a:t>
            </a:r>
            <a:r>
              <a:rPr lang="zh-CN" altLang="zh-CN" dirty="0" smtClean="0"/>
              <a:t>离</a:t>
            </a:r>
            <a:r>
              <a:rPr lang="zh-CN" altLang="zh-CN" dirty="0"/>
              <a:t>群</a:t>
            </a:r>
            <a:r>
              <a:rPr lang="zh-CN" altLang="zh-CN" dirty="0" smtClean="0"/>
              <a:t>点</a:t>
            </a:r>
            <a:r>
              <a:rPr lang="zh-CN" altLang="en-US" dirty="0" smtClean="0"/>
              <a:t>检测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点图</a:t>
            </a:r>
            <a:endParaRPr kumimoji="1" lang="en-US" altLang="zh-CN" dirty="0" smtClean="0"/>
          </a:p>
        </p:txBody>
      </p:sp>
      <p:sp>
        <p:nvSpPr>
          <p:cNvPr id="3" name="TextBox 11"/>
          <p:cNvSpPr txBox="1"/>
          <p:nvPr/>
        </p:nvSpPr>
        <p:spPr>
          <a:xfrm>
            <a:off x="618490" y="1938020"/>
            <a:ext cx="831278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x&lt;-</a:t>
            </a:r>
            <a:r>
              <a:rPr lang="en-US" altLang="zh-CN" dirty="0" err="1"/>
              <a:t>rnorm</a:t>
            </a:r>
            <a:r>
              <a:rPr lang="en-US" altLang="zh-CN" dirty="0"/>
              <a:t>(100) </a:t>
            </a:r>
            <a:endParaRPr lang="en-US" altLang="zh-CN" dirty="0"/>
          </a:p>
          <a:p>
            <a:r>
              <a:rPr lang="en-US" altLang="zh-CN" dirty="0"/>
              <a:t>y&lt;-</a:t>
            </a:r>
            <a:r>
              <a:rPr lang="en-US" altLang="zh-CN" dirty="0" err="1"/>
              <a:t>rnorm</a:t>
            </a:r>
            <a:r>
              <a:rPr lang="en-US" altLang="zh-CN" dirty="0"/>
              <a:t>(100) </a:t>
            </a:r>
            <a:endParaRPr lang="en-US" altLang="zh-CN" dirty="0"/>
          </a:p>
          <a:p>
            <a:r>
              <a:rPr lang="en-US" altLang="zh-CN" dirty="0" err="1"/>
              <a:t>df</a:t>
            </a:r>
            <a:r>
              <a:rPr lang="en-US" altLang="zh-CN" dirty="0"/>
              <a:t>&lt;-</a:t>
            </a:r>
            <a:r>
              <a:rPr lang="en-US" altLang="zh-CN" dirty="0" err="1"/>
              <a:t>data.frame</a:t>
            </a:r>
            <a:r>
              <a:rPr lang="en-US" altLang="zh-CN" dirty="0"/>
              <a:t>(</a:t>
            </a:r>
            <a:r>
              <a:rPr lang="en-US" altLang="zh-CN" dirty="0" err="1"/>
              <a:t>x,y</a:t>
            </a:r>
            <a:r>
              <a:rPr lang="en-US" altLang="zh-CN" dirty="0"/>
              <a:t>)			      #</a:t>
            </a:r>
            <a:r>
              <a:rPr lang="zh-CN" altLang="en-US" dirty="0"/>
              <a:t>用</a:t>
            </a:r>
            <a:r>
              <a:rPr lang="en-US" altLang="zh-CN" dirty="0" err="1"/>
              <a:t>x,y</a:t>
            </a:r>
            <a:r>
              <a:rPr lang="zh-CN" altLang="en-US" dirty="0"/>
              <a:t>生成两列的数据框 </a:t>
            </a:r>
            <a:endParaRPr lang="zh-CN" altLang="en-US" dirty="0"/>
          </a:p>
          <a:p>
            <a:r>
              <a:rPr lang="en-US" altLang="zh-CN" dirty="0"/>
              <a:t>head(</a:t>
            </a:r>
            <a:r>
              <a:rPr lang="en-US" altLang="zh-CN" dirty="0" err="1"/>
              <a:t>df</a:t>
            </a:r>
            <a:r>
              <a:rPr lang="en-US" altLang="zh-CN" dirty="0"/>
              <a:t>) </a:t>
            </a:r>
            <a:endParaRPr lang="en-US" altLang="zh-CN" dirty="0"/>
          </a:p>
          <a:p>
            <a:r>
              <a:rPr lang="en-US" altLang="zh-CN" dirty="0" smtClean="0"/>
              <a:t>a</a:t>
            </a:r>
            <a:r>
              <a:rPr lang="en-US" altLang="zh-CN" dirty="0"/>
              <a:t>&lt;-which(x %in% </a:t>
            </a:r>
            <a:r>
              <a:rPr lang="en-US" altLang="zh-CN" dirty="0" err="1"/>
              <a:t>boxplot.stats</a:t>
            </a:r>
            <a:r>
              <a:rPr lang="en-US" altLang="zh-CN" dirty="0"/>
              <a:t>(x)$out) </a:t>
            </a:r>
            <a:r>
              <a:rPr lang="en-US" altLang="zh-CN" dirty="0" smtClean="0"/>
              <a:t>                  #</a:t>
            </a:r>
            <a:r>
              <a:rPr lang="zh-CN" altLang="en-US" dirty="0"/>
              <a:t>寻找</a:t>
            </a:r>
            <a:r>
              <a:rPr lang="en-US" altLang="zh-CN" dirty="0"/>
              <a:t>x</a:t>
            </a:r>
            <a:r>
              <a:rPr lang="zh-CN" altLang="en-US" dirty="0"/>
              <a:t>为异常值的坐标位置</a:t>
            </a:r>
            <a:endParaRPr lang="zh-CN" altLang="en-US" dirty="0"/>
          </a:p>
          <a:p>
            <a:r>
              <a:rPr lang="en-US" altLang="zh-CN" dirty="0" smtClean="0"/>
              <a:t>b</a:t>
            </a:r>
            <a:r>
              <a:rPr lang="en-US" altLang="zh-CN" dirty="0"/>
              <a:t>&lt;-which(y %in% </a:t>
            </a:r>
            <a:r>
              <a:rPr lang="en-US" altLang="zh-CN" dirty="0" err="1"/>
              <a:t>boxplot.stats</a:t>
            </a:r>
            <a:r>
              <a:rPr lang="en-US" altLang="zh-CN" dirty="0"/>
              <a:t>(y)$out</a:t>
            </a:r>
            <a:r>
              <a:rPr lang="en-US" altLang="zh-CN" dirty="0" smtClean="0"/>
              <a:t>)                   #</a:t>
            </a:r>
            <a:r>
              <a:rPr lang="zh-CN" altLang="en-US" dirty="0"/>
              <a:t>寻找</a:t>
            </a:r>
            <a:r>
              <a:rPr lang="en-US" altLang="zh-CN" dirty="0"/>
              <a:t>y</a:t>
            </a:r>
            <a:r>
              <a:rPr lang="zh-CN" altLang="en-US" dirty="0"/>
              <a:t>为异常值的坐标位置</a:t>
            </a:r>
            <a:endParaRPr lang="zh-CN" altLang="en-US" dirty="0"/>
          </a:p>
          <a:p>
            <a:r>
              <a:rPr lang="en-US" altLang="zh-CN" dirty="0" smtClean="0"/>
              <a:t>plot(</a:t>
            </a:r>
            <a:r>
              <a:rPr lang="en-US" altLang="zh-CN" dirty="0" err="1" smtClean="0"/>
              <a:t>df</a:t>
            </a:r>
            <a:r>
              <a:rPr lang="en-US" altLang="zh-CN" dirty="0"/>
              <a:t>) 					        #</a:t>
            </a:r>
            <a:r>
              <a:rPr lang="zh-CN" altLang="en-US" dirty="0"/>
              <a:t>绘制</a:t>
            </a:r>
            <a:r>
              <a:rPr lang="en-US" altLang="zh-CN" dirty="0"/>
              <a:t>x, y</a:t>
            </a:r>
            <a:r>
              <a:rPr lang="zh-CN" altLang="en-US" dirty="0"/>
              <a:t>的散点图</a:t>
            </a:r>
            <a:endParaRPr lang="zh-CN" altLang="en-US" dirty="0"/>
          </a:p>
          <a:p>
            <a:r>
              <a:rPr lang="en-US" altLang="zh-CN" dirty="0"/>
              <a:t>p2&lt;-union(</a:t>
            </a:r>
            <a:r>
              <a:rPr lang="en-US" altLang="zh-CN" dirty="0" err="1"/>
              <a:t>a,b</a:t>
            </a:r>
            <a:r>
              <a:rPr lang="en-US" altLang="zh-CN" dirty="0"/>
              <a:t>) 			</a:t>
            </a:r>
            <a:r>
              <a:rPr lang="en-US" altLang="zh-CN" dirty="0" smtClean="0"/>
              <a:t>         #</a:t>
            </a:r>
            <a:r>
              <a:rPr lang="zh-CN" altLang="en-US" dirty="0" smtClean="0"/>
              <a:t>寻找</a:t>
            </a:r>
            <a:r>
              <a:rPr lang="zh-CN" altLang="en-US" dirty="0"/>
              <a:t>变量</a:t>
            </a:r>
            <a:r>
              <a:rPr lang="en-US" altLang="zh-CN" dirty="0"/>
              <a:t>x</a:t>
            </a:r>
            <a:r>
              <a:rPr lang="zh-CN" altLang="en-US" dirty="0"/>
              <a:t>或</a:t>
            </a:r>
            <a:r>
              <a:rPr lang="en-US" altLang="zh-CN" dirty="0"/>
              <a:t>y</a:t>
            </a:r>
            <a:r>
              <a:rPr lang="zh-CN" altLang="en-US" dirty="0"/>
              <a:t>为异常值的坐标位置</a:t>
            </a:r>
            <a:endParaRPr lang="zh-CN" altLang="en-US" dirty="0"/>
          </a:p>
          <a:p>
            <a:r>
              <a:rPr lang="en-US" altLang="zh-CN" dirty="0"/>
              <a:t>points(</a:t>
            </a:r>
            <a:r>
              <a:rPr lang="en-US" altLang="zh-CN" dirty="0" err="1"/>
              <a:t>df</a:t>
            </a:r>
            <a:r>
              <a:rPr lang="en-US" altLang="zh-CN" dirty="0"/>
              <a:t>[p2,],col="red",</a:t>
            </a:r>
            <a:r>
              <a:rPr lang="en-US" altLang="zh-CN" dirty="0" err="1"/>
              <a:t>pch</a:t>
            </a:r>
            <a:r>
              <a:rPr lang="en-US" altLang="zh-CN" dirty="0"/>
              <a:t>="x",</a:t>
            </a:r>
            <a:r>
              <a:rPr lang="en-US" altLang="zh-CN" dirty="0" err="1"/>
              <a:t>cex</a:t>
            </a:r>
            <a:r>
              <a:rPr lang="en-US" altLang="zh-CN" dirty="0"/>
              <a:t>=2) 	</a:t>
            </a:r>
            <a:r>
              <a:rPr lang="en-US" altLang="zh-CN" dirty="0" smtClean="0"/>
              <a:t>        #</a:t>
            </a:r>
            <a:r>
              <a:rPr lang="zh-CN" altLang="en-US" dirty="0"/>
              <a:t>标记异常值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异常值分析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异常值</a:t>
            </a:r>
            <a:r>
              <a:rPr lang="zh-CN" altLang="en-US" sz="2000" dirty="0" smtClean="0"/>
              <a:t>检测</a:t>
            </a:r>
            <a:endParaRPr lang="zh-CN" altLang="en-US" sz="2000" dirty="0" smtClean="0"/>
          </a:p>
        </p:txBody>
      </p:sp>
      <p:pic>
        <p:nvPicPr>
          <p:cNvPr id="13" name="图片 1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180" y="1619885"/>
            <a:ext cx="5506085" cy="4070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异常值分析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异常值</a:t>
            </a:r>
            <a:r>
              <a:rPr lang="zh-CN" altLang="en-US" sz="2000" dirty="0" smtClean="0"/>
              <a:t>检测</a:t>
            </a:r>
            <a:endParaRPr lang="zh-CN" altLang="en-US" sz="2000" dirty="0" smtClean="0"/>
          </a:p>
        </p:txBody>
      </p:sp>
      <p:sp>
        <p:nvSpPr>
          <p:cNvPr id="20" name="文本框 12"/>
          <p:cNvSpPr txBox="1"/>
          <p:nvPr/>
        </p:nvSpPr>
        <p:spPr>
          <a:xfrm>
            <a:off x="721953" y="1410643"/>
            <a:ext cx="554285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altLang="zh-CN" dirty="0" smtClean="0"/>
              <a:t>3</a:t>
            </a:r>
            <a:r>
              <a:rPr lang="zh-CN" altLang="en-US" dirty="0" smtClean="0"/>
              <a:t>、基于密度的</a:t>
            </a:r>
            <a:r>
              <a:rPr lang="zh-CN" altLang="zh-CN" dirty="0" smtClean="0"/>
              <a:t>异常值</a:t>
            </a:r>
            <a:r>
              <a:rPr lang="zh-CN" altLang="en-US" dirty="0" smtClean="0"/>
              <a:t>检测</a:t>
            </a:r>
            <a:endParaRPr kumimoji="1" lang="en-US" altLang="zh-CN" dirty="0" smtClean="0"/>
          </a:p>
        </p:txBody>
      </p:sp>
      <p:sp>
        <p:nvSpPr>
          <p:cNvPr id="2" name="TextBox 3"/>
          <p:cNvSpPr txBox="1"/>
          <p:nvPr/>
        </p:nvSpPr>
        <p:spPr>
          <a:xfrm>
            <a:off x="930275" y="2133600"/>
            <a:ext cx="780097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just"/>
            <a:r>
              <a:rPr lang="zh-CN" altLang="zh-CN" dirty="0"/>
              <a:t>局部异常因子法（</a:t>
            </a:r>
            <a:r>
              <a:rPr lang="en-US" altLang="zh-CN" dirty="0"/>
              <a:t>LOF</a:t>
            </a:r>
            <a:r>
              <a:rPr lang="zh-CN" altLang="zh-CN" dirty="0"/>
              <a:t>法），是一种基于概率密度函数识别异常值的算法。</a:t>
            </a:r>
            <a:r>
              <a:rPr lang="en-US" altLang="zh-CN" dirty="0"/>
              <a:t>LOF</a:t>
            </a:r>
            <a:r>
              <a:rPr lang="zh-CN" altLang="zh-CN" dirty="0"/>
              <a:t>算法只对数值型数据有效。</a:t>
            </a:r>
            <a:endParaRPr lang="zh-CN" altLang="zh-CN" dirty="0"/>
          </a:p>
          <a:p>
            <a:pPr indent="457200" algn="just"/>
            <a:r>
              <a:rPr lang="zh-CN" altLang="zh-CN" dirty="0"/>
              <a:t>算法原理：将一个点的局部密度与其周围的点的密度相比较，若前者明显比后者小（</a:t>
            </a:r>
            <a:r>
              <a:rPr lang="en-US" altLang="zh-CN" dirty="0"/>
              <a:t>LOF</a:t>
            </a:r>
            <a:r>
              <a:rPr lang="zh-CN" altLang="zh-CN" dirty="0"/>
              <a:t>值大于</a:t>
            </a:r>
            <a:r>
              <a:rPr lang="en-US" altLang="zh-CN" dirty="0"/>
              <a:t>1</a:t>
            </a:r>
            <a:r>
              <a:rPr lang="zh-CN" altLang="zh-CN" dirty="0"/>
              <a:t>），则该点相对于周围的点来说就处于一个相对比较稀疏的区域，这就表明该点是一个异常值。</a:t>
            </a:r>
            <a:endParaRPr lang="zh-CN" altLang="zh-CN" dirty="0"/>
          </a:p>
          <a:p>
            <a:pPr indent="457200" algn="just"/>
            <a:r>
              <a:rPr lang="en-US" altLang="zh-CN" dirty="0"/>
              <a:t>R</a:t>
            </a:r>
            <a:r>
              <a:rPr lang="zh-CN" altLang="zh-CN" dirty="0"/>
              <a:t>语言实现：使用</a:t>
            </a:r>
            <a:r>
              <a:rPr lang="en-US" altLang="zh-CN" dirty="0" err="1"/>
              <a:t>DMwR</a:t>
            </a:r>
            <a:r>
              <a:rPr lang="zh-CN" altLang="zh-CN" dirty="0"/>
              <a:t>包中的函数</a:t>
            </a:r>
            <a:r>
              <a:rPr lang="en-US" altLang="zh-CN" dirty="0" err="1"/>
              <a:t>lofactor</a:t>
            </a:r>
            <a:r>
              <a:rPr lang="en-US" altLang="zh-CN" dirty="0"/>
              <a:t>()</a:t>
            </a:r>
            <a:r>
              <a:rPr lang="zh-CN" altLang="zh-CN" dirty="0"/>
              <a:t>，基本格式为：</a:t>
            </a:r>
            <a:endParaRPr lang="zh-CN" altLang="zh-CN" dirty="0"/>
          </a:p>
          <a:p>
            <a:pPr indent="457200" algn="just"/>
            <a:r>
              <a:rPr lang="en-US" altLang="zh-CN" dirty="0" err="1"/>
              <a:t>lofactor</a:t>
            </a:r>
            <a:r>
              <a:rPr lang="en-US" altLang="zh-CN" dirty="0"/>
              <a:t>(data, k)</a:t>
            </a:r>
            <a:endParaRPr lang="zh-CN" altLang="zh-CN" dirty="0"/>
          </a:p>
          <a:p>
            <a:pPr indent="457200" algn="just"/>
            <a:r>
              <a:rPr lang="zh-CN" altLang="zh-CN" dirty="0"/>
              <a:t>其中，</a:t>
            </a:r>
            <a:r>
              <a:rPr lang="en-US" altLang="zh-CN" dirty="0"/>
              <a:t>data</a:t>
            </a:r>
            <a:r>
              <a:rPr lang="zh-CN" altLang="zh-CN" dirty="0"/>
              <a:t>为数值型数据集；</a:t>
            </a:r>
            <a:r>
              <a:rPr lang="en-US" altLang="zh-CN" dirty="0"/>
              <a:t>k</a:t>
            </a:r>
            <a:r>
              <a:rPr lang="zh-CN" altLang="zh-CN" dirty="0"/>
              <a:t>为用于计算局部异常因子的邻居数量。</a:t>
            </a:r>
            <a:endParaRPr lang="zh-CN" altLang="zh-CN" dirty="0"/>
          </a:p>
          <a:p>
            <a:pPr indent="457200" algn="just"/>
            <a:endParaRPr lang="zh-CN" alt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异常值分析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异常值</a:t>
            </a:r>
            <a:r>
              <a:rPr lang="zh-CN" altLang="en-US" sz="2000" dirty="0" smtClean="0"/>
              <a:t>检测</a:t>
            </a:r>
            <a:endParaRPr lang="zh-CN" altLang="en-US" sz="2000" dirty="0" smtClean="0"/>
          </a:p>
        </p:txBody>
      </p:sp>
      <p:sp>
        <p:nvSpPr>
          <p:cNvPr id="2" name="TextBox 3"/>
          <p:cNvSpPr txBox="1"/>
          <p:nvPr/>
        </p:nvSpPr>
        <p:spPr>
          <a:xfrm>
            <a:off x="580500" y="1115278"/>
            <a:ext cx="72591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&gt; library(</a:t>
            </a:r>
            <a:r>
              <a:rPr lang="en-US" altLang="zh-CN" sz="2000" dirty="0" err="1"/>
              <a:t>DMwR</a:t>
            </a:r>
            <a:r>
              <a:rPr lang="en-US" altLang="zh-CN" sz="2000" dirty="0"/>
              <a:t>)</a:t>
            </a:r>
            <a:endParaRPr lang="zh-CN" altLang="zh-CN" sz="2000" dirty="0"/>
          </a:p>
          <a:p>
            <a:r>
              <a:rPr lang="en-US" altLang="zh-CN" sz="2000" dirty="0"/>
              <a:t>&gt; </a:t>
            </a:r>
            <a:r>
              <a:rPr lang="en-US" altLang="zh-CN" sz="2000" dirty="0" smtClean="0"/>
              <a:t>y&lt;-</a:t>
            </a:r>
            <a:r>
              <a:rPr lang="en-US" altLang="zh-CN" sz="2000" dirty="0" err="1"/>
              <a:t>lofactor</a:t>
            </a:r>
            <a:r>
              <a:rPr lang="en-US" altLang="zh-CN" sz="2000" dirty="0"/>
              <a:t>(</a:t>
            </a:r>
            <a:r>
              <a:rPr lang="en-US" altLang="zh-CN" sz="2000" dirty="0" err="1"/>
              <a:t>USArrests,k</a:t>
            </a:r>
            <a:r>
              <a:rPr lang="en-US" altLang="zh-CN" sz="2000" dirty="0"/>
              <a:t>=10) #</a:t>
            </a:r>
            <a:r>
              <a:rPr lang="zh-CN" altLang="zh-CN" sz="2000" dirty="0"/>
              <a:t>计算每个样本的</a:t>
            </a:r>
            <a:r>
              <a:rPr lang="en-US" altLang="zh-CN" sz="2000" dirty="0"/>
              <a:t>LOF</a:t>
            </a:r>
            <a:r>
              <a:rPr lang="zh-CN" altLang="zh-CN" sz="2000" dirty="0"/>
              <a:t>值</a:t>
            </a:r>
            <a:endParaRPr lang="zh-CN" altLang="zh-CN" sz="2000" dirty="0"/>
          </a:p>
          <a:p>
            <a:r>
              <a:rPr lang="en-US" altLang="zh-CN" sz="2000" dirty="0" smtClean="0"/>
              <a:t>&gt; plot(density(y))                        </a:t>
            </a:r>
            <a:r>
              <a:rPr lang="en-US" altLang="zh-CN" sz="2000" dirty="0"/>
              <a:t>#</a:t>
            </a:r>
            <a:r>
              <a:rPr lang="zh-CN" altLang="zh-CN" sz="2000" dirty="0"/>
              <a:t>绘制</a:t>
            </a:r>
            <a:r>
              <a:rPr lang="en-US" altLang="zh-CN" sz="2000" dirty="0"/>
              <a:t>LOF</a:t>
            </a:r>
            <a:r>
              <a:rPr lang="zh-CN" altLang="zh-CN" sz="2000" dirty="0"/>
              <a:t>值的概率密度</a:t>
            </a:r>
            <a:r>
              <a:rPr lang="zh-CN" altLang="zh-CN" sz="2000" dirty="0" smtClean="0"/>
              <a:t>图</a:t>
            </a:r>
            <a:endParaRPr lang="en-US" altLang="zh-CN" sz="2000" dirty="0" smtClean="0"/>
          </a:p>
          <a:p>
            <a:r>
              <a:rPr lang="en-US" altLang="zh-CN" sz="2000" dirty="0" smtClean="0"/>
              <a:t>&gt;#</a:t>
            </a:r>
            <a:r>
              <a:rPr lang="en-US" altLang="zh-CN" sz="2000" dirty="0"/>
              <a:t>LOF</a:t>
            </a:r>
            <a:r>
              <a:rPr lang="zh-CN" altLang="zh-CN" sz="2000" dirty="0"/>
              <a:t>值排前</a:t>
            </a:r>
            <a:r>
              <a:rPr lang="en-US" altLang="zh-CN" sz="2000" dirty="0"/>
              <a:t>6</a:t>
            </a:r>
            <a:r>
              <a:rPr lang="zh-CN" altLang="zh-CN" sz="2000" dirty="0"/>
              <a:t>的数据作为异常值，提取其样本号</a:t>
            </a:r>
            <a:endParaRPr lang="zh-CN" altLang="zh-CN" sz="2000" dirty="0"/>
          </a:p>
          <a:p>
            <a:r>
              <a:rPr lang="en-US" altLang="zh-CN" sz="2000" dirty="0"/>
              <a:t>&gt; </a:t>
            </a:r>
            <a:r>
              <a:rPr lang="en-US" altLang="zh-CN" sz="2000" dirty="0" smtClean="0"/>
              <a:t>out&lt;-order(</a:t>
            </a:r>
            <a:r>
              <a:rPr lang="en-US" altLang="zh-CN" sz="2000" dirty="0" err="1" smtClean="0"/>
              <a:t>y,decreasing</a:t>
            </a:r>
            <a:r>
              <a:rPr lang="en-US" altLang="zh-CN" sz="2000" dirty="0" smtClean="0"/>
              <a:t>=TRUE</a:t>
            </a:r>
            <a:r>
              <a:rPr lang="en-US" altLang="zh-CN" sz="2000" dirty="0"/>
              <a:t>)[1:6]</a:t>
            </a:r>
            <a:endParaRPr lang="zh-CN" altLang="zh-CN" sz="2000" dirty="0"/>
          </a:p>
          <a:p>
            <a:r>
              <a:rPr lang="en-US" altLang="zh-CN" sz="2000" dirty="0"/>
              <a:t>[1] 33  9 11 45 20 </a:t>
            </a:r>
            <a:r>
              <a:rPr lang="en-US" altLang="zh-CN" sz="2000" dirty="0" smtClean="0"/>
              <a:t>34</a:t>
            </a:r>
            <a:endParaRPr lang="en-US" altLang="zh-CN" sz="2000" dirty="0" smtClean="0"/>
          </a:p>
          <a:p>
            <a:r>
              <a:rPr lang="en-US" altLang="zh-CN" sz="2000" dirty="0" smtClean="0"/>
              <a:t>&gt;</a:t>
            </a:r>
            <a:r>
              <a:rPr lang="en-US" altLang="zh-CN" sz="2000" dirty="0" err="1" smtClean="0"/>
              <a:t>USArrests</a:t>
            </a:r>
            <a:r>
              <a:rPr lang="en-US" altLang="zh-CN" sz="2000" dirty="0" smtClean="0"/>
              <a:t>[out</a:t>
            </a:r>
            <a:r>
              <a:rPr lang="en-US" altLang="zh-CN" sz="2000" dirty="0"/>
              <a:t>,] </a:t>
            </a:r>
            <a:endParaRPr lang="zh-CN" altLang="zh-CN" sz="2000" dirty="0"/>
          </a:p>
          <a:p>
            <a:pPr indent="457200" algn="just"/>
            <a:endParaRPr lang="zh-CN" altLang="en-US" sz="2000" dirty="0" smtClean="0"/>
          </a:p>
        </p:txBody>
      </p:sp>
      <p:pic>
        <p:nvPicPr>
          <p:cNvPr id="3" name="图片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630" y="3110865"/>
            <a:ext cx="5139055" cy="2794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异常值分析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异常值</a:t>
            </a:r>
            <a:r>
              <a:rPr lang="zh-CN" altLang="en-US" sz="2000" dirty="0" smtClean="0"/>
              <a:t>检测</a:t>
            </a:r>
            <a:endParaRPr lang="zh-CN" altLang="en-US" sz="2000" dirty="0" smtClean="0"/>
          </a:p>
        </p:txBody>
      </p:sp>
      <p:sp>
        <p:nvSpPr>
          <p:cNvPr id="2" name="文本框 12"/>
          <p:cNvSpPr txBox="1"/>
          <p:nvPr/>
        </p:nvSpPr>
        <p:spPr>
          <a:xfrm>
            <a:off x="627338" y="1378893"/>
            <a:ext cx="55428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altLang="zh-CN" sz="1600" dirty="0" smtClean="0"/>
              <a:t>4</a:t>
            </a:r>
            <a:r>
              <a:rPr lang="zh-CN" altLang="en-US" sz="1600" dirty="0" smtClean="0"/>
              <a:t>、</a:t>
            </a:r>
            <a:r>
              <a:rPr lang="zh-CN" altLang="zh-CN" sz="1600" dirty="0" smtClean="0"/>
              <a:t>聚类</a:t>
            </a:r>
            <a:r>
              <a:rPr lang="zh-CN" altLang="zh-CN" sz="1600" dirty="0"/>
              <a:t>方法检测异常值</a:t>
            </a:r>
            <a:endParaRPr kumimoji="1" lang="en-US" altLang="zh-CN" sz="1600" dirty="0" smtClean="0"/>
          </a:p>
        </p:txBody>
      </p:sp>
      <p:sp>
        <p:nvSpPr>
          <p:cNvPr id="6" name="TextBox 3"/>
          <p:cNvSpPr txBox="1"/>
          <p:nvPr/>
        </p:nvSpPr>
        <p:spPr>
          <a:xfrm>
            <a:off x="144145" y="1842770"/>
            <a:ext cx="8856345" cy="4276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600" dirty="0"/>
              <a:t>通过</a:t>
            </a:r>
            <a:r>
              <a:rPr lang="zh-CN" altLang="zh-CN" sz="1600" dirty="0" smtClean="0"/>
              <a:t>聚类</a:t>
            </a:r>
            <a:r>
              <a:rPr lang="zh-CN" altLang="zh-CN" sz="1600" dirty="0"/>
              <a:t>，将那些不属于任何一类的数据作为异常值</a:t>
            </a:r>
            <a:r>
              <a:rPr lang="zh-CN" altLang="zh-CN" sz="1600" dirty="0" smtClean="0"/>
              <a:t>。</a:t>
            </a:r>
            <a:endParaRPr lang="en-US" altLang="zh-CN" sz="1600" dirty="0" smtClean="0"/>
          </a:p>
          <a:p>
            <a:r>
              <a:rPr lang="en-US" altLang="zh-CN" sz="1600" dirty="0" smtClean="0"/>
              <a:t>&gt;iris2&lt;-iris[,1:4]</a:t>
            </a:r>
            <a:endParaRPr lang="en-US" altLang="zh-CN" sz="1600" dirty="0" smtClean="0"/>
          </a:p>
          <a:p>
            <a:r>
              <a:rPr lang="en-US" altLang="zh-CN" sz="1600" dirty="0" smtClean="0"/>
              <a:t>&gt;</a:t>
            </a:r>
            <a:r>
              <a:rPr lang="en-US" altLang="zh-CN" sz="1600" dirty="0"/>
              <a:t>k&lt;-</a:t>
            </a:r>
            <a:r>
              <a:rPr lang="en-US" altLang="zh-CN" sz="1600" dirty="0" err="1"/>
              <a:t>kmeans</a:t>
            </a:r>
            <a:r>
              <a:rPr lang="en-US" altLang="zh-CN" sz="1600" dirty="0"/>
              <a:t>(iris2,centers=3) #</a:t>
            </a:r>
            <a:r>
              <a:rPr lang="en-US" altLang="zh-CN" sz="1600" dirty="0" err="1"/>
              <a:t>kmeans</a:t>
            </a:r>
            <a:r>
              <a:rPr lang="zh-CN" altLang="zh-CN" sz="1600" dirty="0"/>
              <a:t>聚类为</a:t>
            </a:r>
            <a:r>
              <a:rPr lang="en-US" altLang="zh-CN" sz="1600" dirty="0"/>
              <a:t>3</a:t>
            </a:r>
            <a:r>
              <a:rPr lang="zh-CN" altLang="zh-CN" sz="1600" dirty="0"/>
              <a:t>类</a:t>
            </a:r>
            <a:endParaRPr lang="zh-CN" altLang="zh-CN" sz="1600" dirty="0"/>
          </a:p>
          <a:p>
            <a:r>
              <a:rPr lang="en-US" altLang="zh-CN" sz="1600" dirty="0"/>
              <a:t>&gt;</a:t>
            </a:r>
            <a:r>
              <a:rPr lang="en-US" altLang="zh-CN" sz="1600" dirty="0" err="1"/>
              <a:t>k$cluster</a:t>
            </a:r>
            <a:r>
              <a:rPr lang="en-US" altLang="zh-CN" sz="1600" dirty="0"/>
              <a:t> #</a:t>
            </a:r>
            <a:r>
              <a:rPr lang="zh-CN" altLang="zh-CN" sz="1600" dirty="0"/>
              <a:t>输出聚类结果</a:t>
            </a:r>
            <a:endParaRPr lang="zh-CN" altLang="zh-CN" sz="1600" dirty="0"/>
          </a:p>
          <a:p>
            <a:r>
              <a:rPr lang="en-US" altLang="zh-CN" sz="1600" dirty="0"/>
              <a:t>&gt;#centers</a:t>
            </a:r>
            <a:r>
              <a:rPr lang="zh-CN" altLang="zh-CN" sz="1600" dirty="0"/>
              <a:t>返回每个样本对应的聚类中心样本</a:t>
            </a:r>
            <a:endParaRPr lang="zh-CN" altLang="zh-CN" sz="1600" dirty="0"/>
          </a:p>
          <a:p>
            <a:r>
              <a:rPr lang="en-US" altLang="zh-CN" sz="1600" dirty="0"/>
              <a:t>&gt;centers &lt;- </a:t>
            </a:r>
            <a:r>
              <a:rPr lang="en-US" altLang="zh-CN" sz="1600" dirty="0" err="1"/>
              <a:t>k$centers</a:t>
            </a:r>
            <a:r>
              <a:rPr lang="en-US" altLang="zh-CN" sz="1600" dirty="0"/>
              <a:t>[</a:t>
            </a:r>
            <a:r>
              <a:rPr lang="en-US" altLang="zh-CN" sz="1600" dirty="0" err="1"/>
              <a:t>k$cluster</a:t>
            </a:r>
            <a:r>
              <a:rPr lang="en-US" altLang="zh-CN" sz="1600" dirty="0"/>
              <a:t>, ]</a:t>
            </a:r>
            <a:endParaRPr lang="zh-CN" altLang="zh-CN" sz="1600" dirty="0"/>
          </a:p>
          <a:p>
            <a:r>
              <a:rPr lang="en-US" altLang="zh-CN" sz="1600" dirty="0"/>
              <a:t>&gt;#</a:t>
            </a:r>
            <a:r>
              <a:rPr lang="zh-CN" altLang="zh-CN" sz="1600" dirty="0"/>
              <a:t>计算每个样本到其聚类中心的距离</a:t>
            </a:r>
            <a:endParaRPr lang="zh-CN" altLang="zh-CN" sz="1600" dirty="0"/>
          </a:p>
          <a:p>
            <a:r>
              <a:rPr lang="en-US" altLang="zh-CN" sz="1600" dirty="0"/>
              <a:t>&gt;distances&lt;-</a:t>
            </a:r>
            <a:r>
              <a:rPr lang="en-US" altLang="zh-CN" sz="1600" dirty="0" err="1"/>
              <a:t>sqrt</a:t>
            </a:r>
            <a:r>
              <a:rPr lang="en-US" altLang="zh-CN" sz="1600" dirty="0"/>
              <a:t>(</a:t>
            </a:r>
            <a:r>
              <a:rPr lang="en-US" altLang="zh-CN" sz="1600" dirty="0" err="1"/>
              <a:t>rowSums</a:t>
            </a:r>
            <a:r>
              <a:rPr lang="en-US" altLang="zh-CN" sz="1600" dirty="0"/>
              <a:t>((iris[,2:3]-centers)^2))</a:t>
            </a:r>
            <a:endParaRPr lang="zh-CN" altLang="zh-CN" sz="1600" dirty="0"/>
          </a:p>
          <a:p>
            <a:r>
              <a:rPr lang="en-US" altLang="zh-CN" sz="1600" dirty="0"/>
              <a:t>&gt;#</a:t>
            </a:r>
            <a:r>
              <a:rPr lang="zh-CN" altLang="zh-CN" sz="1600" dirty="0"/>
              <a:t>找到距离最大的</a:t>
            </a:r>
            <a:r>
              <a:rPr lang="en-US" altLang="zh-CN" sz="1600" dirty="0"/>
              <a:t>6</a:t>
            </a:r>
            <a:r>
              <a:rPr lang="zh-CN" altLang="zh-CN" sz="1600" dirty="0"/>
              <a:t>个样本，认为是异常值</a:t>
            </a:r>
            <a:endParaRPr lang="zh-CN" altLang="zh-CN" sz="1600" dirty="0"/>
          </a:p>
          <a:p>
            <a:r>
              <a:rPr lang="en-US" altLang="zh-CN" sz="1600" dirty="0"/>
              <a:t>&gt;out&lt;-order(</a:t>
            </a:r>
            <a:r>
              <a:rPr lang="en-US" altLang="zh-CN" sz="1600" dirty="0" err="1"/>
              <a:t>distances,decreasing</a:t>
            </a:r>
            <a:r>
              <a:rPr lang="en-US" altLang="zh-CN" sz="1600" dirty="0"/>
              <a:t>=TRUE)[1:6]</a:t>
            </a:r>
            <a:endParaRPr lang="zh-CN" altLang="zh-CN" sz="1600" dirty="0"/>
          </a:p>
          <a:p>
            <a:r>
              <a:rPr lang="en-US" altLang="zh-CN" sz="1600" dirty="0"/>
              <a:t>&gt;out #</a:t>
            </a:r>
            <a:r>
              <a:rPr lang="zh-CN" altLang="zh-CN" sz="1600" dirty="0"/>
              <a:t>异常值的样本号</a:t>
            </a:r>
            <a:endParaRPr lang="zh-CN" altLang="zh-CN" sz="1600" dirty="0"/>
          </a:p>
          <a:p>
            <a:r>
              <a:rPr lang="en-US" altLang="zh-CN" sz="1600" dirty="0" smtClean="0"/>
              <a:t>iris2[out</a:t>
            </a:r>
            <a:r>
              <a:rPr lang="en-US" altLang="zh-CN" sz="1600" dirty="0"/>
              <a:t>,] 					#</a:t>
            </a:r>
            <a:r>
              <a:rPr lang="zh-CN" altLang="en-US" sz="1600" dirty="0"/>
              <a:t>异常值</a:t>
            </a:r>
            <a:endParaRPr lang="zh-CN" altLang="en-US" sz="1600" dirty="0"/>
          </a:p>
          <a:p>
            <a:r>
              <a:rPr lang="en-US" altLang="zh-CN" sz="1600" dirty="0" smtClean="0"/>
              <a:t>plot(iris2</a:t>
            </a:r>
            <a:r>
              <a:rPr lang="en-US" altLang="zh-CN" sz="1600" dirty="0"/>
              <a:t>[,c("Sepal.Length","</a:t>
            </a:r>
            <a:r>
              <a:rPr lang="en-US" altLang="zh-CN" sz="1600" dirty="0" err="1"/>
              <a:t>Sepal.Width</a:t>
            </a:r>
            <a:r>
              <a:rPr lang="en-US" altLang="zh-CN" sz="1600" dirty="0"/>
              <a:t>")],</a:t>
            </a:r>
            <a:r>
              <a:rPr lang="en-US" altLang="zh-CN" sz="1600" dirty="0" err="1"/>
              <a:t>pch</a:t>
            </a:r>
            <a:r>
              <a:rPr lang="en-US" altLang="zh-CN" sz="1600" dirty="0"/>
              <a:t>="</a:t>
            </a:r>
            <a:r>
              <a:rPr lang="en-US" altLang="zh-CN" sz="1600" dirty="0" err="1"/>
              <a:t>o",col</a:t>
            </a:r>
            <a:r>
              <a:rPr lang="en-US" altLang="zh-CN" sz="1600" dirty="0"/>
              <a:t>=</a:t>
            </a:r>
            <a:r>
              <a:rPr lang="en-US" altLang="zh-CN" sz="1600" dirty="0" err="1"/>
              <a:t>result$cluster,cex</a:t>
            </a:r>
            <a:r>
              <a:rPr lang="en-US" altLang="zh-CN" sz="1600" dirty="0"/>
              <a:t>=1.3</a:t>
            </a:r>
            <a:r>
              <a:rPr lang="en-US" altLang="zh-CN" sz="1600" dirty="0" smtClean="0"/>
              <a:t>) </a:t>
            </a:r>
            <a:r>
              <a:rPr lang="en-US" altLang="zh-CN" sz="1600" dirty="0"/>
              <a:t>#</a:t>
            </a:r>
            <a:r>
              <a:rPr lang="zh-CN" altLang="en-US" sz="1600" dirty="0"/>
              <a:t>绘制聚类结果</a:t>
            </a:r>
            <a:endParaRPr lang="zh-CN" altLang="en-US" sz="1600" dirty="0"/>
          </a:p>
          <a:p>
            <a:r>
              <a:rPr lang="en-US" altLang="zh-CN" sz="1600" dirty="0" smtClean="0"/>
              <a:t>points(</a:t>
            </a:r>
            <a:r>
              <a:rPr lang="en-US" altLang="zh-CN" sz="1600" dirty="0" err="1" smtClean="0"/>
              <a:t>result$centers</a:t>
            </a:r>
            <a:r>
              <a:rPr lang="en-US" altLang="zh-CN" sz="1600" dirty="0"/>
              <a:t>[,c("</a:t>
            </a:r>
            <a:r>
              <a:rPr lang="en-US" altLang="zh-CN" sz="1600" dirty="0" err="1"/>
              <a:t>Sepal.Length</a:t>
            </a:r>
            <a:r>
              <a:rPr lang="en-US" altLang="zh-CN" sz="1600" dirty="0"/>
              <a:t>", "</a:t>
            </a:r>
            <a:r>
              <a:rPr lang="en-US" altLang="zh-CN" sz="1600" dirty="0" err="1"/>
              <a:t>Sepal.Width</a:t>
            </a:r>
            <a:r>
              <a:rPr lang="en-US" altLang="zh-CN" sz="1600" dirty="0"/>
              <a:t>")], col=1:3, </a:t>
            </a:r>
            <a:r>
              <a:rPr lang="en-US" altLang="zh-CN" sz="1600" dirty="0" err="1"/>
              <a:t>pch</a:t>
            </a:r>
            <a:r>
              <a:rPr lang="en-US" altLang="zh-CN" sz="1600" dirty="0"/>
              <a:t>=8, </a:t>
            </a:r>
            <a:r>
              <a:rPr lang="en-US" altLang="zh-CN" sz="1600" dirty="0" err="1"/>
              <a:t>cex</a:t>
            </a:r>
            <a:r>
              <a:rPr lang="en-US" altLang="zh-CN" sz="1600" dirty="0"/>
              <a:t>=1.5</a:t>
            </a:r>
            <a:r>
              <a:rPr lang="en-US" altLang="zh-CN" sz="1600" dirty="0" smtClean="0"/>
              <a:t>) </a:t>
            </a:r>
            <a:r>
              <a:rPr lang="en-US" altLang="zh-CN" sz="1600" dirty="0"/>
              <a:t>#</a:t>
            </a:r>
            <a:r>
              <a:rPr lang="zh-CN" altLang="en-US" sz="1600" dirty="0"/>
              <a:t>聚类中心用</a:t>
            </a:r>
            <a:r>
              <a:rPr lang="en-US" altLang="zh-CN" sz="1600" dirty="0"/>
              <a:t>"*"</a:t>
            </a:r>
            <a:r>
              <a:rPr lang="zh-CN" altLang="en-US" sz="1600" dirty="0"/>
              <a:t>标记</a:t>
            </a:r>
            <a:endParaRPr lang="zh-CN" altLang="en-US" sz="1600" dirty="0"/>
          </a:p>
          <a:p>
            <a:r>
              <a:rPr lang="en-US" altLang="zh-CN" sz="1600" dirty="0" smtClean="0"/>
              <a:t>points(iris2[</a:t>
            </a:r>
            <a:r>
              <a:rPr lang="en-US" altLang="zh-CN" sz="1600" dirty="0" err="1" smtClean="0"/>
              <a:t>out,c</a:t>
            </a:r>
            <a:r>
              <a:rPr lang="en-US" altLang="zh-CN" sz="1600" dirty="0"/>
              <a:t>("</a:t>
            </a:r>
            <a:r>
              <a:rPr lang="en-US" altLang="zh-CN" sz="1600" dirty="0" err="1"/>
              <a:t>Sepal.Length</a:t>
            </a:r>
            <a:r>
              <a:rPr lang="en-US" altLang="zh-CN" sz="1600" dirty="0"/>
              <a:t>", "</a:t>
            </a:r>
            <a:r>
              <a:rPr lang="en-US" altLang="zh-CN" sz="1600" dirty="0" err="1"/>
              <a:t>Sepal.Width</a:t>
            </a:r>
            <a:r>
              <a:rPr lang="en-US" altLang="zh-CN" sz="1600" dirty="0"/>
              <a:t>")], </a:t>
            </a:r>
            <a:r>
              <a:rPr lang="en-US" altLang="zh-CN" sz="1600" dirty="0" err="1"/>
              <a:t>pch</a:t>
            </a:r>
            <a:r>
              <a:rPr lang="en-US" altLang="zh-CN" sz="1600" dirty="0"/>
              <a:t>="+", col=4, </a:t>
            </a:r>
            <a:r>
              <a:rPr lang="en-US" altLang="zh-CN" sz="1600" dirty="0" err="1"/>
              <a:t>cex</a:t>
            </a:r>
            <a:r>
              <a:rPr lang="en-US" altLang="zh-CN" sz="1600" dirty="0"/>
              <a:t>=1.5</a:t>
            </a:r>
            <a:r>
              <a:rPr lang="en-US" altLang="zh-CN" sz="1600" dirty="0" smtClean="0"/>
              <a:t>) </a:t>
            </a:r>
            <a:r>
              <a:rPr lang="en-US" altLang="zh-CN" sz="1600" dirty="0"/>
              <a:t>#</a:t>
            </a:r>
            <a:r>
              <a:rPr lang="zh-CN" altLang="en-US" sz="1600" dirty="0"/>
              <a:t>异常值用</a:t>
            </a:r>
            <a:r>
              <a:rPr lang="en-US" altLang="zh-CN" sz="1600" dirty="0"/>
              <a:t>"+"</a:t>
            </a:r>
            <a:r>
              <a:rPr lang="zh-CN" altLang="en-US" sz="1600" dirty="0" smtClean="0"/>
              <a:t>标记</a:t>
            </a:r>
            <a:endParaRPr lang="en-US" altLang="zh-CN" sz="1600" dirty="0"/>
          </a:p>
          <a:p>
            <a:endParaRPr lang="zh-CN" altLang="en-US"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49715" y="1169836"/>
              <a:ext cx="124458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第6章 数据清洗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0249" y="359003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6.3 数据去重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6.2 异常值分析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15349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6.1 缺失值分析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16287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6.4 规范化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771679" y="486757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7" name="圆角矩形 16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6.5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格式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转换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异常值分析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>
            <a:spLocks noGrp="1"/>
          </p:cNvSpPr>
          <p:nvPr/>
        </p:nvSpPr>
        <p:spPr>
          <a:xfrm>
            <a:off x="519113" y="107574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异常值</a:t>
            </a:r>
            <a:r>
              <a:rPr lang="zh-CN" altLang="en-US" sz="2000" dirty="0" smtClean="0"/>
              <a:t>检测</a:t>
            </a:r>
            <a:endParaRPr lang="zh-CN" altLang="en-US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35" y="1198880"/>
            <a:ext cx="4968240" cy="462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49713" y="1169836"/>
              <a:ext cx="124458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第6章 数据清洗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18339" y="2301621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6.1 缺失值分析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6.2 异常值分析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56700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6.3 数据去重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16287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6.4 规范化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771679" y="486757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7" name="圆角矩形 16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6.5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格式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转换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6.3 数据去重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3915" y="1604010"/>
            <a:ext cx="7952105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数据重复检测函数包括</a:t>
            </a:r>
            <a:r>
              <a:rPr lang="en-US" altLang="zh-CN" sz="2000" dirty="0"/>
              <a:t>unique</a:t>
            </a:r>
            <a:r>
              <a:rPr lang="zh-CN" altLang="zh-CN" sz="2000" dirty="0"/>
              <a:t>、</a:t>
            </a:r>
            <a:r>
              <a:rPr lang="en-US" altLang="zh-CN" sz="2000" dirty="0"/>
              <a:t>duplicated</a:t>
            </a:r>
            <a:r>
              <a:rPr lang="zh-CN" altLang="zh-CN" sz="2000" dirty="0"/>
              <a:t>。</a:t>
            </a:r>
            <a:endParaRPr lang="zh-CN" altLang="zh-CN" sz="2000" dirty="0"/>
          </a:p>
          <a:p>
            <a:r>
              <a:rPr lang="en-US" altLang="zh-CN" sz="2000" dirty="0"/>
              <a:t>unique</a:t>
            </a:r>
            <a:r>
              <a:rPr lang="zh-CN" altLang="zh-CN" sz="2000" dirty="0"/>
              <a:t>对于一个向量管用，对于</a:t>
            </a:r>
            <a:r>
              <a:rPr lang="en-US" altLang="zh-CN" sz="2000" dirty="0"/>
              <a:t>matrix</a:t>
            </a:r>
            <a:r>
              <a:rPr lang="zh-CN" altLang="zh-CN" sz="2000" dirty="0"/>
              <a:t>、</a:t>
            </a:r>
            <a:r>
              <a:rPr lang="en-US" altLang="zh-CN" sz="2000" dirty="0"/>
              <a:t>data frame</a:t>
            </a:r>
            <a:r>
              <a:rPr lang="zh-CN" altLang="zh-CN" sz="2000" dirty="0"/>
              <a:t>那些就不管用了。</a:t>
            </a:r>
            <a:endParaRPr lang="zh-CN" altLang="zh-CN" sz="2000" dirty="0"/>
          </a:p>
          <a:p>
            <a:r>
              <a:rPr lang="en-US" altLang="zh-CN" sz="2000" dirty="0"/>
              <a:t>duplicated</a:t>
            </a:r>
            <a:r>
              <a:rPr lang="zh-CN" altLang="zh-CN" sz="2000" dirty="0"/>
              <a:t>函数是一个可以用来解决向量或者数据框重复值的函数，它会返回一个</a:t>
            </a:r>
            <a:r>
              <a:rPr lang="en-US" altLang="zh-CN" sz="2000" dirty="0"/>
              <a:t>TRUE</a:t>
            </a:r>
            <a:r>
              <a:rPr lang="zh-CN" altLang="zh-CN" sz="2000" dirty="0"/>
              <a:t>和</a:t>
            </a:r>
            <a:r>
              <a:rPr lang="en-US" altLang="zh-CN" sz="2000" dirty="0"/>
              <a:t>FALSE</a:t>
            </a:r>
            <a:r>
              <a:rPr lang="zh-CN" altLang="zh-CN" sz="2000" dirty="0"/>
              <a:t>的向量，以标注该索引所对应的值是否是前面数据所重复的值。</a:t>
            </a:r>
            <a:endParaRPr lang="zh-CN" altLang="zh-CN" sz="2000" dirty="0"/>
          </a:p>
          <a:p>
            <a:r>
              <a:rPr lang="zh-CN" altLang="zh-CN" sz="2000" dirty="0"/>
              <a:t>以数据</a:t>
            </a:r>
            <a:r>
              <a:rPr lang="en-US" altLang="zh-CN" sz="2000" dirty="0" err="1"/>
              <a:t>data.set</a:t>
            </a:r>
            <a:r>
              <a:rPr lang="zh-CN" altLang="zh-CN" sz="2000" dirty="0"/>
              <a:t>为例，说明解决办法。</a:t>
            </a:r>
            <a:endParaRPr lang="zh-CN" altLang="zh-CN" sz="2000" dirty="0"/>
          </a:p>
          <a:p>
            <a:r>
              <a:rPr lang="en-US" altLang="zh-CN" sz="2000" dirty="0"/>
              <a:t> (1)</a:t>
            </a:r>
            <a:r>
              <a:rPr lang="zh-CN" altLang="zh-CN" sz="2000" dirty="0"/>
              <a:t>建立是否重复索引</a:t>
            </a:r>
            <a:endParaRPr lang="zh-CN" altLang="zh-CN" sz="2000" dirty="0"/>
          </a:p>
          <a:p>
            <a:r>
              <a:rPr lang="en-US" altLang="zh-CN" sz="2000" dirty="0"/>
              <a:t>&gt; index&lt;-duplicated(</a:t>
            </a:r>
            <a:r>
              <a:rPr lang="en-US" altLang="zh-CN" sz="2000" dirty="0" err="1"/>
              <a:t>data.set$Ensembl</a:t>
            </a:r>
            <a:r>
              <a:rPr lang="en-US" altLang="zh-CN" sz="2000" dirty="0"/>
              <a:t>)</a:t>
            </a:r>
            <a:endParaRPr lang="zh-CN" altLang="zh-CN" sz="2000" dirty="0"/>
          </a:p>
          <a:p>
            <a:r>
              <a:rPr lang="en-US" altLang="zh-CN" sz="2000" dirty="0"/>
              <a:t>&gt; index</a:t>
            </a:r>
            <a:endParaRPr lang="zh-CN" altLang="zh-CN" sz="2000" dirty="0"/>
          </a:p>
          <a:p>
            <a:r>
              <a:rPr lang="en-US" altLang="zh-CN" sz="2000" dirty="0"/>
              <a:t> [1] FALSE  TRUE FALSE  TRUE  </a:t>
            </a:r>
            <a:r>
              <a:rPr lang="en-US" altLang="zh-CN" sz="2000" dirty="0" err="1"/>
              <a:t>TRUE</a:t>
            </a:r>
            <a:r>
              <a:rPr lang="en-US" altLang="zh-CN" sz="2000" dirty="0"/>
              <a:t>  </a:t>
            </a:r>
            <a:r>
              <a:rPr lang="en-US" altLang="zh-CN" sz="2000" dirty="0" err="1"/>
              <a:t>TRUE</a:t>
            </a:r>
            <a:r>
              <a:rPr lang="en-US" altLang="zh-CN" sz="2000" dirty="0"/>
              <a:t>  </a:t>
            </a:r>
            <a:r>
              <a:rPr lang="en-US" altLang="zh-CN" sz="2000" dirty="0" err="1"/>
              <a:t>TRUE</a:t>
            </a:r>
            <a:r>
              <a:rPr lang="en-US" altLang="zh-CN" sz="2000" dirty="0"/>
              <a:t>  </a:t>
            </a:r>
            <a:r>
              <a:rPr lang="en-US" altLang="zh-CN" sz="2000" dirty="0" err="1"/>
              <a:t>TRUE</a:t>
            </a:r>
            <a:r>
              <a:rPr lang="en-US" altLang="zh-CN" sz="2000" dirty="0"/>
              <a:t>  </a:t>
            </a:r>
            <a:r>
              <a:rPr lang="en-US" altLang="zh-CN" sz="2000" dirty="0" err="1"/>
              <a:t>TRUE</a:t>
            </a:r>
            <a:r>
              <a:rPr lang="en-US" altLang="zh-CN" sz="2000" dirty="0"/>
              <a:t> FALSE</a:t>
            </a:r>
            <a:endParaRPr lang="zh-CN" altLang="zh-CN" sz="2000" dirty="0"/>
          </a:p>
          <a:p>
            <a:r>
              <a:rPr lang="en-US" altLang="zh-CN" sz="2000" dirty="0"/>
              <a:t>&gt; data.set2&lt;-</a:t>
            </a:r>
            <a:r>
              <a:rPr lang="en-US" altLang="zh-CN" sz="2000" dirty="0" err="1"/>
              <a:t>data.set</a:t>
            </a:r>
            <a:r>
              <a:rPr lang="en-US" altLang="zh-CN" sz="2000" dirty="0"/>
              <a:t>[!index</a:t>
            </a:r>
            <a:r>
              <a:rPr lang="en-US" altLang="zh-CN" sz="2000" dirty="0" smtClean="0"/>
              <a:t>,]  #</a:t>
            </a:r>
            <a:r>
              <a:rPr lang="zh-CN" altLang="en-US" sz="2000" dirty="0" smtClean="0"/>
              <a:t>去掉重复行</a:t>
            </a:r>
            <a:endParaRPr lang="zh-CN" altLang="zh-CN" sz="2000" dirty="0"/>
          </a:p>
          <a:p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49713" y="1169836"/>
              <a:ext cx="124458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第6章 数据清洗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18339" y="2301621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6.1 缺失值分析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6.2 异常值分析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418803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6287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6.4 规范化</a:t>
              </a:r>
              <a:endParaRPr lang="zh-CN" altLang="en-US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54534" y="356963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6.3 数据去重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771679" y="486757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7" name="圆角矩形 16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6.5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格式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转换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6.4 规范化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中心化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590550" y="1652270"/>
            <a:ext cx="844296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ym typeface="+mn-ea"/>
              </a:rPr>
              <a:t> 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数据的中心化是指数据集中的各项数据减去数据集的均值。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例如有数据集1, 2, 3, 6, 3，其均值为3,那么中心化之后的数据集为-2,-1,0,3,0。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在R语言中可以使用scale方法来对数据进行中心化。</a:t>
            </a:r>
            <a:endParaRPr lang="en-US" altLang="zh-CN" dirty="0">
              <a:sym typeface="+mn-ea"/>
            </a:endParaRPr>
          </a:p>
          <a:p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scale(data, center=</a:t>
            </a:r>
            <a:r>
              <a:rPr lang="en-US" altLang="zh-CN" dirty="0" err="1">
                <a:sym typeface="+mn-ea"/>
              </a:rPr>
              <a:t>T,scale</a:t>
            </a:r>
            <a:r>
              <a:rPr lang="en-US" altLang="zh-CN" dirty="0">
                <a:sym typeface="+mn-ea"/>
              </a:rPr>
              <a:t>=F)</a:t>
            </a:r>
            <a:endParaRPr lang="en-US" altLang="zh-CN" dirty="0">
              <a:sym typeface="+mn-ea"/>
            </a:endParaRPr>
          </a:p>
          <a:p>
            <a:endParaRPr lang="en-US" altLang="zh-CN" dirty="0">
              <a:sym typeface="+mn-ea"/>
            </a:endParaRPr>
          </a:p>
          <a:p>
            <a:r>
              <a:rPr lang="zh-CN" altLang="zh-CN" dirty="0"/>
              <a:t>&gt; data &lt;- c(1, 2, 3, 6, 3)</a:t>
            </a:r>
            <a:endParaRPr lang="zh-CN" altLang="zh-CN" dirty="0"/>
          </a:p>
          <a:p>
            <a:r>
              <a:rPr lang="zh-CN" altLang="zh-CN" dirty="0"/>
              <a:t>&gt; scale(data, center=T,scale=F)  #数据中心化</a:t>
            </a:r>
            <a:endParaRPr lang="zh-CN" altLang="zh-CN" dirty="0"/>
          </a:p>
          <a:p>
            <a:endParaRPr lang="zh-CN" altLang="zh-CN" dirty="0"/>
          </a:p>
          <a:p>
            <a:endParaRPr lang="zh-CN" altLang="zh-CN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6.4 规范化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标准化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590550" y="1652270"/>
            <a:ext cx="790956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>
                <a:sym typeface="+mn-ea"/>
              </a:rPr>
              <a:t> 数据标准化是指中心化之后的数据在除以数据集的标准差，即数据集中的各项数据减去数据集的均值再除以数据集的标准差。</a:t>
            </a:r>
            <a:endParaRPr lang="en-US" altLang="zh-CN" sz="2000" dirty="0">
              <a:sym typeface="+mn-ea"/>
            </a:endParaRPr>
          </a:p>
          <a:p>
            <a:r>
              <a:rPr lang="en-US" altLang="zh-CN" sz="2000" dirty="0">
                <a:sym typeface="+mn-ea"/>
              </a:rPr>
              <a:t>例如有数据集1, 2, 3, 6, 3，其均值为3,其标准差为1.87，那么标准化之后的数据集为(1-3)/1.87,(2-3)/1.87,(3-3)/1.87,(6-3)/1.87,(3-3)/1.87,即-1.069,-0.535,0,1.604,0。</a:t>
            </a:r>
            <a:endParaRPr lang="en-US" altLang="zh-CN" sz="2000" dirty="0">
              <a:sym typeface="+mn-ea"/>
            </a:endParaRPr>
          </a:p>
          <a:p>
            <a:r>
              <a:rPr lang="en-US" altLang="zh-CN" sz="2000" dirty="0">
                <a:sym typeface="+mn-ea"/>
              </a:rPr>
              <a:t>数据中心化和标准化的意义是一样的，都是为了消除量纲对数据结构的影响。R语言使用scale方法来对数据进行标准化。</a:t>
            </a:r>
            <a:endParaRPr lang="en-US" altLang="zh-CN" sz="2000" dirty="0">
              <a:sym typeface="+mn-ea"/>
            </a:endParaRPr>
          </a:p>
          <a:p>
            <a:r>
              <a:rPr lang="en-US" altLang="zh-CN" sz="2000" dirty="0">
                <a:sym typeface="+mn-ea"/>
              </a:rPr>
              <a:t>scale(data, center=</a:t>
            </a:r>
            <a:r>
              <a:rPr lang="en-US" altLang="zh-CN" sz="2000" dirty="0" err="1">
                <a:sym typeface="+mn-ea"/>
              </a:rPr>
              <a:t>T,scale</a:t>
            </a:r>
            <a:r>
              <a:rPr lang="en-US" altLang="zh-CN" sz="2000" dirty="0">
                <a:sym typeface="+mn-ea"/>
              </a:rPr>
              <a:t>=T)</a:t>
            </a:r>
            <a:endParaRPr lang="en-US" altLang="zh-CN" sz="2000" dirty="0">
              <a:sym typeface="+mn-ea"/>
            </a:endParaRPr>
          </a:p>
          <a:p>
            <a:endParaRPr lang="en-US" altLang="zh-CN" sz="2000" dirty="0">
              <a:sym typeface="+mn-ea"/>
            </a:endParaRPr>
          </a:p>
          <a:p>
            <a:r>
              <a:rPr lang="zh-CN" altLang="zh-CN" sz="2000" dirty="0"/>
              <a:t>&gt; data &lt;- c(1, 2, 3, 6, 3)</a:t>
            </a:r>
            <a:endParaRPr lang="zh-CN" altLang="zh-CN" sz="2000" dirty="0"/>
          </a:p>
          <a:p>
            <a:r>
              <a:rPr lang="zh-CN" altLang="zh-CN" sz="2000" dirty="0"/>
              <a:t>&gt; scale(data, center=T,scale=T)        #数据标准化</a:t>
            </a:r>
            <a:endParaRPr lang="zh-CN" altLang="zh-CN" sz="2000" dirty="0"/>
          </a:p>
          <a:p>
            <a:endParaRPr lang="zh-CN" altLang="zh-CN" sz="2000" dirty="0"/>
          </a:p>
          <a:p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6.4 规范化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归一</a:t>
            </a:r>
            <a:r>
              <a:rPr lang="zh-CN" altLang="en-US" sz="2000" dirty="0" smtClean="0">
                <a:sym typeface="+mn-ea"/>
              </a:rPr>
              <a:t>化</a:t>
            </a:r>
            <a:endParaRPr lang="zh-CN" altLang="en-US" sz="2000" dirty="0" smtClean="0"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437" y="1742783"/>
            <a:ext cx="24669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6.4 规范化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小数</a:t>
            </a:r>
            <a:r>
              <a:rPr lang="zh-CN" altLang="en-US" sz="2000" dirty="0" smtClean="0">
                <a:sym typeface="+mn-ea"/>
              </a:rPr>
              <a:t>定标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5310" y="1452880"/>
            <a:ext cx="1093914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i1=ceiling(log(max(abs(data[,1])),10))#小数定标的指数  </a:t>
            </a:r>
          </a:p>
          <a:p>
            <a:r>
              <a:t>&gt;c1=data[,1]/10^i1  </a:t>
            </a:r>
          </a:p>
          <a:p>
            <a:r>
              <a:t>&gt;i2=ceiling(log(max(abs(data[,2])),10))  </a:t>
            </a:r>
          </a:p>
          <a:p>
            <a:r>
              <a:t>&gt;c2=data[,2]/10^i2  </a:t>
            </a:r>
          </a:p>
          <a:p>
            <a:r>
              <a:t>&gt;i3=ceiling(log(max(abs(data[,3])),10))  </a:t>
            </a:r>
          </a:p>
          <a:p>
            <a:r>
              <a:t>&gt;c3=data[,3]/10^i3  </a:t>
            </a:r>
          </a:p>
          <a:p>
            <a:r>
              <a:t>&gt;i4=ceiling(log(max(abs(data[,4])),10))  </a:t>
            </a:r>
          </a:p>
          <a:p>
            <a:r>
              <a:t>&gt;c4=data[,4]/10^i4  </a:t>
            </a:r>
          </a:p>
          <a:p>
            <a:r>
              <a:t>&gt;data_dot=cbind(c1,c2,c3,c4)  </a:t>
            </a:r>
          </a:p>
          <a:p>
            <a:r>
              <a:t>&gt;#打印结果  </a:t>
            </a:r>
          </a:p>
          <a:p>
            <a:r>
              <a:t>&gt;options(digits = 4)           #控制输出结果的有效位数  </a:t>
            </a:r>
          </a:p>
          <a:p>
            <a:r>
              <a:t>&gt;data_dot 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49713" y="1169836"/>
              <a:ext cx="124458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第6章 数据清洗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18339" y="2301621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6.1 缺失值分析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6.2 异常值分析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4863041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6.5 </a:t>
              </a:r>
              <a:r>
                <a:rPr lang="zh-CN" altLang="en-US" sz="2100" spc="225" dirty="0" smtClean="0">
                  <a:solidFill>
                    <a:schemeClr val="bg1"/>
                  </a:solidFill>
                </a:rPr>
                <a:t>格式</a:t>
              </a:r>
              <a:r>
                <a:rPr lang="zh-CN" altLang="en-US" sz="2100" spc="225" dirty="0" smtClean="0">
                  <a:solidFill>
                    <a:schemeClr val="bg1"/>
                  </a:solidFill>
                </a:rPr>
                <a:t>转换</a:t>
              </a:r>
              <a:endParaRPr lang="zh-CN" altLang="en-US" sz="2100" spc="225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54534" y="356963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6.3 数据去重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760249" y="424400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7" name="圆角矩形 16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881814" y="2945869"/>
              <a:ext cx="16287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6.5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规范化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6.5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格式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转换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3530" y="1753235"/>
            <a:ext cx="84042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格式转换除类型转换，本节主要指字符串变换。是数据清洗最难处理的内容，因为字符串如何变换与分析目标有关，与业务场景有关，强依赖于人的经验。</a:t>
            </a:r>
          </a:p>
          <a:p>
            <a:r>
              <a:t>从图展示的Titanic数据集中name列信息可知，name包含称谓.家族，名等信息。 </a:t>
            </a:r>
          </a:p>
        </p:txBody>
      </p:sp>
      <p:pic>
        <p:nvPicPr>
          <p:cNvPr id="18" name="图片 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380" y="3185160"/>
            <a:ext cx="8845550" cy="1897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6.1 缺失值分析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2120" y="1741805"/>
            <a:ext cx="762698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000">
                <a:ea typeface="宋体" panose="02010600030101010101" pitchFamily="2" charset="-122"/>
              </a:rPr>
              <a:t>    </a:t>
            </a:r>
            <a:r>
              <a:rPr sz="2000">
                <a:ea typeface="宋体" panose="02010600030101010101" pitchFamily="2" charset="-122"/>
              </a:rPr>
              <a:t>在海量中不可避免的存在着粗糙的、不合时宜的数据，如何将这些非清洁数据有效转化成高质量的干净数据，涉及到数据清理。数据的质量体现出数据的价值，更是知识服务水平的保障。数据清洗的最终目的就是提高数据的质量。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lang="en-US" sz="2000">
                <a:ea typeface="宋体" panose="02010600030101010101" pitchFamily="2" charset="-122"/>
              </a:rPr>
              <a:t>    </a:t>
            </a:r>
            <a:r>
              <a:rPr sz="2000">
                <a:ea typeface="宋体" panose="02010600030101010101" pitchFamily="2" charset="-122"/>
              </a:rPr>
              <a:t>数据清理主要任务是通过识别缺失值、噪声数据、不一致数据和重复数据来“清理脏数据”，通过数据清洗为大数据分析接下来的步骤提供高质量的数据，使分析结果更客观.更可靠。</a:t>
            </a:r>
            <a:endParaRPr sz="2000">
              <a:ea typeface="宋体" panose="02010600030101010101" pitchFamily="2" charset="-122"/>
            </a:endParaRPr>
          </a:p>
          <a:p>
            <a:pPr indent="266700"/>
            <a:r>
              <a:rPr lang="en-US" sz="2000">
                <a:ea typeface="宋体" panose="02010600030101010101" pitchFamily="2" charset="-122"/>
              </a:rPr>
              <a:t>    </a:t>
            </a:r>
            <a:r>
              <a:rPr sz="2000">
                <a:ea typeface="宋体" panose="02010600030101010101" pitchFamily="2" charset="-122"/>
              </a:rPr>
              <a:t>本章实验使用的数据集是：titanic_train.csv。</a:t>
            </a:r>
            <a:endParaRPr sz="2000">
              <a:ea typeface="宋体" panose="02010600030101010101" pitchFamily="2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缺失值</a:t>
            </a:r>
            <a:r>
              <a:rPr lang="zh-CN" sz="2000" dirty="0" smtClean="0"/>
              <a:t>检测</a:t>
            </a:r>
            <a:endParaRPr lang="zh-CN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6.5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格式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转换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5310" y="1452880"/>
            <a:ext cx="822452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【例6.2】统计Titanic数据集中name列各个称谓出现次数。</a:t>
            </a:r>
          </a:p>
          <a:p>
            <a:r>
              <a:t>(1)将name 转化成character</a:t>
            </a:r>
          </a:p>
          <a:p>
            <a:r>
              <a:t>&gt;df$Name = as.character(df$Name)</a:t>
            </a:r>
          </a:p>
          <a:p>
            <a:r>
              <a:t>(2)按空格,回车,换行等空白符,分割name为单词列表</a:t>
            </a:r>
          </a:p>
          <a:p>
            <a:r>
              <a:t>&gt;strsplit(df$Name,"\\s+")</a:t>
            </a:r>
          </a:p>
          <a:p>
            <a:r>
              <a:t>strsplit()把字符串按照某个规则进行拆分，返回列表。\\s表示空格,回车,换行等空白符,+号表示一个或多个的意思。</a:t>
            </a:r>
          </a:p>
          <a:p>
            <a:r>
              <a:t>(3)列表转换为向量</a:t>
            </a:r>
          </a:p>
          <a:p>
            <a:r>
              <a:t>&gt;unlist(strsplit(df$Name,"\\s+"))</a:t>
            </a:r>
          </a:p>
          <a:p>
            <a:r>
              <a:t>(4)统计单词出现的频次，</a:t>
            </a:r>
          </a:p>
          <a:p>
            <a:r>
              <a:t>&gt;table_words = table(unlist(strsplit(df$Name,"\\s+")))</a:t>
            </a:r>
          </a:p>
          <a:p>
            <a:r>
              <a:t>(5)筛选称谓</a:t>
            </a:r>
          </a:p>
          <a:p>
            <a:r>
              <a:t>&gt;title&lt;-grep("\\.",names(table_words))</a:t>
            </a:r>
          </a:p>
          <a:p>
            <a:r>
              <a:t>我们用（"\\."）作为一种正则表达式，作为一种筛选的条件。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6.5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格式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转换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5310" y="1452880"/>
            <a:ext cx="80867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(6)对称谓出现次数排序</a:t>
            </a:r>
          </a:p>
          <a:p>
            <a:r>
              <a:t>&gt;sort(table_words[title],decreasing = TRUE)</a:t>
            </a:r>
          </a:p>
          <a:p>
            <a:r>
              <a:t>Mr.     Miss.      Mrs.   Master.     Dr.      Rev.      Col.    Major. </a:t>
            </a:r>
          </a:p>
          <a:p>
            <a:r>
              <a:t>517     182       125    40         7       6         2      2 </a:t>
            </a:r>
          </a:p>
          <a:p>
            <a:r>
              <a:t>Mlle.   Capt. Countess.   Don. Jonkheer.   L.   Lady.   Mme.   Ms.    Sir.</a:t>
            </a:r>
          </a:p>
          <a:p>
            <a:r>
              <a:t>2      1     1          1    1          1   1       1      1       1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6.5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格式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转换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5310" y="1452880"/>
            <a:ext cx="696023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【例6.3】根据各个称谓的平均年龄填充年龄的缺失值。</a:t>
            </a:r>
          </a:p>
          <a:p>
            <a:r>
              <a:t>(1)将称谓和年龄组成一个新的数据框tb</a:t>
            </a:r>
          </a:p>
          <a:p>
            <a:r>
              <a:t>&gt;library(stringr)</a:t>
            </a:r>
          </a:p>
          <a:p>
            <a:r>
              <a:t>&gt;tb = cbind(df$Age,str_match(df$Name,"[a-zA-Z]+\\."))</a:t>
            </a:r>
          </a:p>
          <a:p>
            <a:r>
              <a:t>&gt;tb</a:t>
            </a:r>
          </a:p>
          <a:p>
            <a:r>
              <a:t>tb的左侧列出了年龄包括缺省值，右侧列出了正则表达形式</a:t>
            </a:r>
          </a:p>
          <a:p>
            <a:r>
              <a:t>(2)筛选年龄为空值对应对应的称谓</a:t>
            </a:r>
          </a:p>
          <a:p>
            <a:r>
              <a:t>&gt;tb[is.na(tb[,1]),2]</a:t>
            </a:r>
          </a:p>
          <a:p>
            <a:r>
              <a:t>(3)对筛选后的称谓进行统计</a:t>
            </a:r>
          </a:p>
          <a:p>
            <a:r>
              <a:t>&gt;table(tb[is.na(tb[,1]),2])</a:t>
            </a:r>
          </a:p>
          <a:p>
            <a:r>
              <a:t>Dr.     Master.   Miss.     Mr.      Mrs. </a:t>
            </a:r>
          </a:p>
          <a:p>
            <a:r>
              <a:t>1       4        36       119      17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6.5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格式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转换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305" y="1392555"/>
            <a:ext cx="856869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(4)统计每类人的年龄均值（不包含缺失值）</a:t>
            </a:r>
          </a:p>
          <a:p>
            <a:r>
              <a:t>grepl检索目标行命令，"Mr\\."的\\表示绝对匹配。</a:t>
            </a:r>
          </a:p>
          <a:p>
            <a:r>
              <a:t> &gt;mean.mr = mean(df$Age[grepl("Mr\\.",df$Name)&amp;!is.na(df$Age)])</a:t>
            </a:r>
          </a:p>
          <a:p>
            <a:r>
              <a:t> &gt;mean.mrs = mean(df$Age[grepl("Mrs\\.",df$Name)&amp;!is.na(df$Age)])</a:t>
            </a:r>
          </a:p>
          <a:p>
            <a:r>
              <a:t> &gt;mean.dr = mean(df$Age[grepl("Dr\\.",df$Name)&amp;!is.na(df$Age)])</a:t>
            </a:r>
          </a:p>
          <a:p>
            <a:r>
              <a:t> &gt;mean.miss = mean(df$Age[grepl("Miss\\.",df$Name)&amp;!is.na(df$Age)])</a:t>
            </a:r>
          </a:p>
          <a:p>
            <a:r>
              <a:t> &gt;mean.master = mean(df$Age[grepl("Master\\.",df$Name)&amp;!is.na(df$Age)])</a:t>
            </a:r>
          </a:p>
          <a:p>
            <a:r>
              <a:t>(5)填充年龄缺失值</a:t>
            </a:r>
          </a:p>
          <a:p>
            <a:r>
              <a:t>如果某个人群包含缺失值，插补的方式是将每一类人群年龄平均值插补到缺失值中。</a:t>
            </a:r>
          </a:p>
          <a:p>
            <a:r>
              <a:t>&gt;df$Age[grepl("Mr\\.",df$Name)&amp;is.na(df$Age)] = mean.mr</a:t>
            </a:r>
          </a:p>
          <a:p>
            <a:r>
              <a:t>&gt;df$Age[grepl("Mrs\\.",df$Name)&amp;is.na(df$Age)] = mean.mrs</a:t>
            </a:r>
          </a:p>
          <a:p>
            <a:r>
              <a:t>&gt;df$Age[grepl("Dr\\.",df$Name)&amp;is.na(df$Age)] = mean.dr</a:t>
            </a:r>
          </a:p>
          <a:p>
            <a:r>
              <a:t>&gt;df$Age[grepl("Miss\\.",df$Name)&amp;is.na(df$Age)] = mean.miss</a:t>
            </a:r>
          </a:p>
          <a:p>
            <a:r>
              <a:t>&gt;df$Age[grepl("Master\\.",df$Name)&amp;is.na(df$Age)] = mean.master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6.1 缺失值分析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缺失值</a:t>
            </a:r>
            <a:r>
              <a:rPr lang="zh-CN" sz="2000" dirty="0" smtClean="0"/>
              <a:t>检测</a:t>
            </a:r>
            <a:endParaRPr lang="zh-CN" sz="20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47" y="1854295"/>
            <a:ext cx="6705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6.1 缺失值分析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缺失值</a:t>
            </a:r>
            <a:r>
              <a:rPr lang="zh-CN" sz="2000" dirty="0" smtClean="0"/>
              <a:t>检测</a:t>
            </a:r>
            <a:endParaRPr lang="zh-CN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43915" y="2604135"/>
            <a:ext cx="81241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err="1"/>
              <a:t>str</a:t>
            </a:r>
            <a:r>
              <a:rPr lang="en-US" altLang="zh-CN" dirty="0"/>
              <a:t>(</a:t>
            </a:r>
            <a:r>
              <a:rPr lang="en-US" altLang="zh-CN" dirty="0" err="1"/>
              <a:t>airquality</a:t>
            </a:r>
            <a:r>
              <a:rPr lang="en-US" altLang="zh-CN" dirty="0"/>
              <a:t>)</a:t>
            </a:r>
            <a:endParaRPr lang="en-US" altLang="zh-CN" dirty="0"/>
          </a:p>
          <a:p>
            <a:r>
              <a:rPr lang="en-US" altLang="zh-CN" dirty="0"/>
              <a:t>head(is.na(</a:t>
            </a:r>
            <a:r>
              <a:rPr lang="en-US" altLang="zh-CN" dirty="0" err="1"/>
              <a:t>airquality</a:t>
            </a:r>
            <a:r>
              <a:rPr lang="en-US" altLang="zh-CN" dirty="0"/>
              <a:t>))</a:t>
            </a:r>
            <a:endParaRPr lang="en-US" altLang="zh-CN" dirty="0"/>
          </a:p>
          <a:p>
            <a:r>
              <a:rPr lang="en-US" altLang="zh-CN" dirty="0"/>
              <a:t>table(is.na(</a:t>
            </a:r>
            <a:r>
              <a:rPr lang="en-US" altLang="zh-CN" dirty="0" err="1"/>
              <a:t>airquality</a:t>
            </a:r>
            <a:r>
              <a:rPr lang="en-US" altLang="zh-CN" dirty="0"/>
              <a:t>))</a:t>
            </a:r>
            <a:endParaRPr lang="en-US" altLang="zh-CN" dirty="0"/>
          </a:p>
          <a:p>
            <a:r>
              <a:rPr lang="en-US" altLang="zh-CN" dirty="0"/>
              <a:t>which(is.na(</a:t>
            </a:r>
            <a:r>
              <a:rPr lang="en-US" altLang="zh-CN" dirty="0" err="1"/>
              <a:t>airquality</a:t>
            </a:r>
            <a:r>
              <a:rPr lang="en-US" altLang="zh-CN" dirty="0"/>
              <a:t>),</a:t>
            </a:r>
            <a:r>
              <a:rPr lang="en-US" altLang="zh-CN" dirty="0" err="1"/>
              <a:t>arr.ind</a:t>
            </a:r>
            <a:r>
              <a:rPr lang="en-US" altLang="zh-CN" dirty="0"/>
              <a:t> = T)   #</a:t>
            </a:r>
            <a:r>
              <a:rPr lang="en-US" altLang="zh-CN" dirty="0" err="1"/>
              <a:t>arr.ind</a:t>
            </a:r>
            <a:r>
              <a:rPr lang="en-US" altLang="zh-CN" dirty="0"/>
              <a:t>=T</a:t>
            </a:r>
            <a:r>
              <a:rPr lang="zh-CN" altLang="en-US" dirty="0"/>
              <a:t>可以返回缺失值的相应行列坐标</a:t>
            </a:r>
            <a:endParaRPr lang="zh-CN" altLang="en-US" dirty="0"/>
          </a:p>
          <a:p>
            <a:r>
              <a:rPr lang="en-US" altLang="zh-CN" dirty="0" err="1"/>
              <a:t>airquality</a:t>
            </a:r>
            <a:r>
              <a:rPr lang="en-US" altLang="zh-CN" dirty="0"/>
              <a:t>[which(is.na(</a:t>
            </a:r>
            <a:r>
              <a:rPr lang="en-US" altLang="zh-CN" dirty="0" err="1"/>
              <a:t>airquality</a:t>
            </a:r>
            <a:r>
              <a:rPr lang="en-US" altLang="zh-CN" dirty="0"/>
              <a:t>),</a:t>
            </a:r>
            <a:r>
              <a:rPr lang="en-US" altLang="zh-CN" dirty="0" err="1"/>
              <a:t>arr.ind</a:t>
            </a:r>
            <a:r>
              <a:rPr lang="en-US" altLang="zh-CN" dirty="0"/>
              <a:t> = T)]&lt;-0 #</a:t>
            </a:r>
            <a:r>
              <a:rPr lang="zh-CN" altLang="en-US" dirty="0"/>
              <a:t>结合</a:t>
            </a:r>
            <a:r>
              <a:rPr lang="en-US" altLang="zh-CN" dirty="0"/>
              <a:t>which</a:t>
            </a:r>
            <a:r>
              <a:rPr lang="zh-CN" altLang="en-US" dirty="0"/>
              <a:t>进行缺失替代</a:t>
            </a:r>
            <a:endParaRPr lang="zh-CN" altLang="en-US" dirty="0"/>
          </a:p>
          <a:p>
            <a:endParaRPr lang="zh-CN" altLang="zh-CN" dirty="0"/>
          </a:p>
        </p:txBody>
      </p:sp>
      <p:sp>
        <p:nvSpPr>
          <p:cNvPr id="20" name="文本框 12"/>
          <p:cNvSpPr txBox="1"/>
          <p:nvPr/>
        </p:nvSpPr>
        <p:spPr>
          <a:xfrm>
            <a:off x="701675" y="1555750"/>
            <a:ext cx="6040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en-US" altLang="zh-CN" dirty="0"/>
              <a:t> is.na(x</a:t>
            </a:r>
            <a:r>
              <a:rPr lang="en-US" altLang="zh-CN" dirty="0" smtClean="0"/>
              <a:t>)</a:t>
            </a:r>
            <a:r>
              <a:rPr lang="zh-CN" altLang="en-US" dirty="0" smtClean="0"/>
              <a:t>检测</a:t>
            </a:r>
            <a:r>
              <a:rPr lang="zh-CN" altLang="zh-CN" dirty="0" smtClean="0"/>
              <a:t>缺失值</a:t>
            </a:r>
            <a:endParaRPr kumimoji="1" lang="en-US" altLang="zh-CN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6.1 缺失值分析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缺失值</a:t>
            </a:r>
            <a:r>
              <a:rPr lang="zh-CN" sz="2000" dirty="0" smtClean="0"/>
              <a:t>检测</a:t>
            </a:r>
            <a:endParaRPr lang="zh-CN" sz="2000" dirty="0" smtClean="0"/>
          </a:p>
        </p:txBody>
      </p:sp>
      <p:sp>
        <p:nvSpPr>
          <p:cNvPr id="2" name="TextBox 18"/>
          <p:cNvSpPr txBox="1"/>
          <p:nvPr/>
        </p:nvSpPr>
        <p:spPr>
          <a:xfrm>
            <a:off x="843915" y="2316480"/>
            <a:ext cx="72047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err="1"/>
              <a:t>str</a:t>
            </a:r>
            <a:r>
              <a:rPr lang="en-US" altLang="zh-CN" dirty="0"/>
              <a:t>(</a:t>
            </a:r>
            <a:r>
              <a:rPr lang="en-US" altLang="zh-CN" dirty="0" err="1"/>
              <a:t>airquality</a:t>
            </a:r>
            <a:r>
              <a:rPr lang="en-US" altLang="zh-CN" dirty="0"/>
              <a:t>)</a:t>
            </a:r>
            <a:endParaRPr lang="en-US" altLang="zh-CN" dirty="0"/>
          </a:p>
          <a:p>
            <a:r>
              <a:rPr lang="en-US" altLang="zh-CN" dirty="0"/>
              <a:t>head(is.na(</a:t>
            </a:r>
            <a:r>
              <a:rPr lang="en-US" altLang="zh-CN" dirty="0" err="1"/>
              <a:t>airquality</a:t>
            </a:r>
            <a:r>
              <a:rPr lang="en-US" altLang="zh-CN" dirty="0"/>
              <a:t>))</a:t>
            </a:r>
            <a:endParaRPr lang="en-US" altLang="zh-CN" dirty="0"/>
          </a:p>
          <a:p>
            <a:r>
              <a:rPr lang="en-US" altLang="zh-CN" dirty="0"/>
              <a:t>head(</a:t>
            </a:r>
            <a:r>
              <a:rPr lang="en-US" altLang="zh-CN" dirty="0" err="1"/>
              <a:t>complete.cases</a:t>
            </a:r>
            <a:r>
              <a:rPr lang="en-US" altLang="zh-CN" dirty="0"/>
              <a:t>(</a:t>
            </a:r>
            <a:r>
              <a:rPr lang="en-US" altLang="zh-CN" dirty="0" err="1"/>
              <a:t>airquality</a:t>
            </a:r>
            <a:r>
              <a:rPr lang="en-US" altLang="zh-CN" dirty="0"/>
              <a:t>)) #</a:t>
            </a:r>
            <a:r>
              <a:rPr lang="zh-CN" altLang="en-US" dirty="0"/>
              <a:t>向量形式展示缺失值</a:t>
            </a:r>
            <a:endParaRPr lang="zh-CN" altLang="en-US" dirty="0"/>
          </a:p>
          <a:p>
            <a:r>
              <a:rPr lang="en-US" altLang="zh-CN" dirty="0" err="1"/>
              <a:t>airquality</a:t>
            </a:r>
            <a:r>
              <a:rPr lang="en-US" altLang="zh-CN" dirty="0"/>
              <a:t>[!</a:t>
            </a:r>
            <a:r>
              <a:rPr lang="en-US" altLang="zh-CN" dirty="0" err="1"/>
              <a:t>complete.cases</a:t>
            </a:r>
            <a:r>
              <a:rPr lang="en-US" altLang="zh-CN" dirty="0"/>
              <a:t>(</a:t>
            </a:r>
            <a:r>
              <a:rPr lang="en-US" altLang="zh-CN" dirty="0" err="1"/>
              <a:t>airquality</a:t>
            </a:r>
            <a:r>
              <a:rPr lang="en-US" altLang="zh-CN" dirty="0"/>
              <a:t>),]  #</a:t>
            </a:r>
            <a:r>
              <a:rPr lang="zh-CN" altLang="en-US" dirty="0"/>
              <a:t>列出有缺失值的行</a:t>
            </a:r>
            <a:endParaRPr lang="zh-CN" altLang="en-US" dirty="0"/>
          </a:p>
          <a:p>
            <a:endParaRPr lang="zh-CN" altLang="zh-CN" dirty="0"/>
          </a:p>
        </p:txBody>
      </p:sp>
      <p:sp>
        <p:nvSpPr>
          <p:cNvPr id="3" name="文本框 12"/>
          <p:cNvSpPr txBox="1"/>
          <p:nvPr/>
        </p:nvSpPr>
        <p:spPr>
          <a:xfrm>
            <a:off x="721953" y="1550670"/>
            <a:ext cx="75865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altLang="zh-CN" dirty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complete.cases</a:t>
            </a:r>
            <a:r>
              <a:rPr lang="en-US" altLang="zh-CN" dirty="0" smtClean="0"/>
              <a:t>(x)</a:t>
            </a:r>
            <a:r>
              <a:rPr lang="zh-CN" altLang="en-US" dirty="0" smtClean="0"/>
              <a:t>检测完整</a:t>
            </a:r>
            <a:r>
              <a:rPr lang="zh-CN" altLang="zh-CN" dirty="0" smtClean="0"/>
              <a:t>值</a:t>
            </a:r>
            <a:endParaRPr kumimoji="1" lang="en-US" altLang="zh-CN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6.1 缺失值分析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缺失值</a:t>
            </a:r>
            <a:r>
              <a:rPr lang="zh-CN" sz="2000" dirty="0" smtClean="0"/>
              <a:t>检测</a:t>
            </a:r>
            <a:endParaRPr lang="zh-CN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92094" y="2380441"/>
            <a:ext cx="510188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library</a:t>
            </a:r>
            <a:r>
              <a:rPr lang="en-US" altLang="zh-CN" dirty="0"/>
              <a:t>("VIM")  </a:t>
            </a:r>
            <a:endParaRPr lang="en-US" altLang="zh-CN" dirty="0"/>
          </a:p>
          <a:p>
            <a:r>
              <a:rPr lang="en-US" altLang="zh-CN" dirty="0" err="1"/>
              <a:t>aggr</a:t>
            </a:r>
            <a:r>
              <a:rPr lang="en-US" altLang="zh-CN" dirty="0"/>
              <a:t>(</a:t>
            </a:r>
            <a:r>
              <a:rPr lang="en-US" altLang="zh-CN" dirty="0" err="1"/>
              <a:t>sleep,prop</a:t>
            </a:r>
            <a:r>
              <a:rPr lang="en-US" altLang="zh-CN" dirty="0"/>
              <a:t>=</a:t>
            </a:r>
            <a:r>
              <a:rPr lang="en-US" altLang="zh-CN" dirty="0" err="1"/>
              <a:t>FALSE,numbers</a:t>
            </a:r>
            <a:r>
              <a:rPr lang="en-US" altLang="zh-CN" dirty="0"/>
              <a:t>=TRUE)</a:t>
            </a:r>
            <a:endParaRPr lang="en-US" altLang="zh-CN" dirty="0"/>
          </a:p>
          <a:p>
            <a:r>
              <a:rPr lang="en-US" altLang="zh-CN" dirty="0" err="1"/>
              <a:t>aggr</a:t>
            </a:r>
            <a:r>
              <a:rPr lang="en-US" altLang="zh-CN" dirty="0"/>
              <a:t>(sleep, prop = TRUE, numbers = TRUE)</a:t>
            </a:r>
            <a:endParaRPr lang="zh-CN" altLang="zh-CN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1421130"/>
            <a:ext cx="398589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2"/>
          <p:cNvSpPr txBox="1"/>
          <p:nvPr/>
        </p:nvSpPr>
        <p:spPr>
          <a:xfrm>
            <a:off x="721953" y="1421130"/>
            <a:ext cx="75865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altLang="zh-CN" dirty="0"/>
              <a:t>3</a:t>
            </a:r>
            <a:r>
              <a:rPr lang="zh-CN" altLang="en-US" dirty="0" smtClean="0"/>
              <a:t>、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aggr</a:t>
            </a:r>
            <a:r>
              <a:rPr lang="zh-CN" altLang="zh-CN" dirty="0" smtClean="0"/>
              <a:t>缺失值</a:t>
            </a:r>
            <a:r>
              <a:rPr lang="zh-CN" altLang="en-US" dirty="0"/>
              <a:t>可视化</a:t>
            </a:r>
            <a:endParaRPr kumimoji="1" lang="en-US" altLang="zh-CN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6.1 缺失值分析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缺失值</a:t>
            </a:r>
            <a:r>
              <a:rPr lang="zh-CN" sz="2000" dirty="0" smtClean="0"/>
              <a:t>检测</a:t>
            </a:r>
            <a:endParaRPr lang="zh-CN" sz="2000" dirty="0" smtClean="0"/>
          </a:p>
        </p:txBody>
      </p:sp>
      <p:sp>
        <p:nvSpPr>
          <p:cNvPr id="6" name="TextBox 1"/>
          <p:cNvSpPr txBox="1"/>
          <p:nvPr/>
        </p:nvSpPr>
        <p:spPr>
          <a:xfrm>
            <a:off x="1089212" y="2176742"/>
            <a:ext cx="392598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library(mice</a:t>
            </a:r>
            <a:r>
              <a:rPr lang="en-US" altLang="zh-CN" dirty="0"/>
              <a:t>) </a:t>
            </a:r>
            <a:endParaRPr lang="en-US" altLang="zh-CN" dirty="0" smtClean="0"/>
          </a:p>
          <a:p>
            <a:r>
              <a:rPr lang="en-US" altLang="zh-CN" dirty="0" smtClean="0"/>
              <a:t>data(</a:t>
            </a:r>
            <a:r>
              <a:rPr lang="en-US" altLang="zh-CN" dirty="0" err="1" smtClean="0"/>
              <a:t>sleep,package</a:t>
            </a:r>
            <a:r>
              <a:rPr lang="en-US" altLang="zh-CN" dirty="0"/>
              <a:t>="VIM") </a:t>
            </a:r>
            <a:endParaRPr lang="en-US" altLang="zh-CN" dirty="0" smtClean="0"/>
          </a:p>
          <a:p>
            <a:r>
              <a:rPr lang="en-US" altLang="zh-CN" dirty="0" err="1" smtClean="0"/>
              <a:t>md.pattern</a:t>
            </a:r>
            <a:r>
              <a:rPr lang="en-US" altLang="zh-CN" dirty="0" smtClean="0"/>
              <a:t>(sleep</a:t>
            </a:r>
            <a:r>
              <a:rPr lang="en-US" altLang="zh-CN" dirty="0"/>
              <a:t>) </a:t>
            </a:r>
            <a:endParaRPr lang="en-US" altLang="zh-CN" dirty="0" smtClean="0"/>
          </a:p>
          <a:p>
            <a:r>
              <a:rPr lang="en-US" altLang="zh-CN" dirty="0" smtClean="0"/>
              <a:t>    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15" y="948690"/>
            <a:ext cx="4168775" cy="178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/>
          <p:nvPr/>
        </p:nvSpPr>
        <p:spPr>
          <a:xfrm>
            <a:off x="899795" y="3375660"/>
            <a:ext cx="77831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b="1" dirty="0"/>
              <a:t>表</a:t>
            </a:r>
            <a:r>
              <a:rPr lang="zh-CN" altLang="en-US" b="1" dirty="0" smtClean="0"/>
              <a:t>中</a:t>
            </a:r>
            <a:r>
              <a:rPr lang="en-US" altLang="zh-CN" b="1" dirty="0" smtClean="0"/>
              <a:t>0</a:t>
            </a:r>
            <a:r>
              <a:rPr lang="zh-CN" altLang="en-US" b="1" dirty="0"/>
              <a:t>表示变量的列中有缺失值，</a:t>
            </a:r>
            <a:r>
              <a:rPr lang="en-US" altLang="zh-CN" b="1" dirty="0"/>
              <a:t>1</a:t>
            </a:r>
            <a:r>
              <a:rPr lang="zh-CN" altLang="en-US" b="1" dirty="0"/>
              <a:t>则表示没有缺失值。</a:t>
            </a:r>
            <a:r>
              <a:rPr lang="zh-CN" altLang="en-US" dirty="0"/>
              <a:t>第一行表述了“无缺失值”的模式（所有元素都为</a:t>
            </a:r>
            <a:r>
              <a:rPr lang="en-US" altLang="zh-CN" dirty="0"/>
              <a:t>1</a:t>
            </a:r>
            <a:r>
              <a:rPr lang="zh-CN" altLang="en-US" dirty="0"/>
              <a:t>）。第二行表述了“除了</a:t>
            </a:r>
            <a:r>
              <a:rPr lang="en-US" altLang="zh-CN" dirty="0"/>
              <a:t>Span</a:t>
            </a:r>
            <a:r>
              <a:rPr lang="zh-CN" altLang="en-US" dirty="0"/>
              <a:t>之外无缺失值”的模式。第一列表示各缺失值模式的实例个数，最后一列表示各模式中有缺失值的变量的个数。此处可以看到，有</a:t>
            </a:r>
            <a:r>
              <a:rPr lang="en-US" altLang="zh-CN" dirty="0"/>
              <a:t>42</a:t>
            </a:r>
            <a:r>
              <a:rPr lang="zh-CN" altLang="en-US" dirty="0"/>
              <a:t>个实例没有缺失值，仅</a:t>
            </a:r>
            <a:r>
              <a:rPr lang="en-US" altLang="zh-CN" dirty="0"/>
              <a:t>2</a:t>
            </a:r>
            <a:r>
              <a:rPr lang="zh-CN" altLang="en-US" dirty="0"/>
              <a:t>个实例缺失了</a:t>
            </a:r>
            <a:r>
              <a:rPr lang="en-US" altLang="zh-CN" dirty="0"/>
              <a:t>Span</a:t>
            </a:r>
            <a:r>
              <a:rPr lang="zh-CN" altLang="en-US" dirty="0"/>
              <a:t>。</a:t>
            </a:r>
            <a:r>
              <a:rPr lang="en-US" altLang="zh-CN" dirty="0"/>
              <a:t>9</a:t>
            </a:r>
            <a:r>
              <a:rPr lang="zh-CN" altLang="en-US" dirty="0"/>
              <a:t>个实例同时缺失了</a:t>
            </a:r>
            <a:r>
              <a:rPr lang="en-US" altLang="zh-CN" dirty="0" err="1"/>
              <a:t>NonD</a:t>
            </a:r>
            <a:r>
              <a:rPr lang="zh-CN" altLang="en-US" dirty="0"/>
              <a:t>和</a:t>
            </a:r>
            <a:r>
              <a:rPr lang="en-US" altLang="zh-CN" dirty="0"/>
              <a:t>Dream</a:t>
            </a:r>
            <a:r>
              <a:rPr lang="zh-CN" altLang="en-US" dirty="0"/>
              <a:t>的值。数据集包含了总共</a:t>
            </a:r>
            <a:r>
              <a:rPr lang="en-US" altLang="zh-CN" dirty="0"/>
              <a:t>(42 × 0) + (2 × 1) + … + (1 × 3) = 38</a:t>
            </a:r>
            <a:r>
              <a:rPr lang="zh-CN" altLang="en-US" dirty="0"/>
              <a:t>个缺失值。最后一行给出了每个变量中缺失值的数目。</a:t>
            </a:r>
            <a:endParaRPr lang="zh-CN" altLang="en-US" dirty="0"/>
          </a:p>
        </p:txBody>
      </p:sp>
      <p:sp>
        <p:nvSpPr>
          <p:cNvPr id="9" name="文本框 12"/>
          <p:cNvSpPr txBox="1"/>
          <p:nvPr/>
        </p:nvSpPr>
        <p:spPr>
          <a:xfrm>
            <a:off x="721953" y="1441450"/>
            <a:ext cx="75865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>
                <a:schemeClr val="accent1"/>
              </a:buClr>
            </a:pPr>
            <a:r>
              <a:rPr lang="en-US" altLang="zh-CN" dirty="0" smtClean="0"/>
              <a:t>4</a:t>
            </a:r>
            <a:r>
              <a:rPr lang="zh-CN" altLang="en-US" dirty="0" smtClean="0"/>
              <a:t>、</a:t>
            </a:r>
            <a:r>
              <a:rPr lang="en-US" altLang="zh-CN" dirty="0" smtClean="0"/>
              <a:t> </a:t>
            </a:r>
            <a:r>
              <a:rPr lang="en-US" altLang="zh-CN" dirty="0" err="1"/>
              <a:t>md.pattern</a:t>
            </a:r>
            <a:r>
              <a:rPr lang="zh-CN" altLang="zh-CN" dirty="0" smtClean="0"/>
              <a:t>缺失值</a:t>
            </a:r>
            <a:r>
              <a:rPr lang="zh-CN" altLang="en-US" dirty="0" smtClean="0"/>
              <a:t>分布</a:t>
            </a:r>
            <a:endParaRPr kumimoji="1" lang="en-US" altLang="zh-CN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6.1 缺失值分析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第6章 数据清洗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缺失值</a:t>
            </a:r>
            <a:r>
              <a:rPr lang="zh-CN" sz="2000" dirty="0" smtClean="0"/>
              <a:t>检测</a:t>
            </a:r>
            <a:endParaRPr lang="zh-CN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6" y="1311201"/>
            <a:ext cx="57054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1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22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23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24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25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26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27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28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29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3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2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3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4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35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36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37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38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39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40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41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42.xml><?xml version="1.0" encoding="utf-8"?>
<p:tagLst xmlns:p="http://schemas.openxmlformats.org/presentationml/2006/main">
  <p:tag name="COMMONDATA" val="eyJoZGlkIjoiY2QxMzAyNDc5NWNkNDhiMGY5ZTkzODFjMDgzZDE2ZTUifQ=="/>
  <p:tag name="KSO_WPP_MARK_KEY" val="1f52f1f4-dc53-4103-966a-d2bbfc349538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7386</Words>
  <Application>WPS 演示</Application>
  <PresentationFormat>全屏显示(4:3)</PresentationFormat>
  <Paragraphs>464</Paragraphs>
  <Slides>36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36</vt:i4>
      </vt:variant>
    </vt:vector>
  </HeadingPairs>
  <TitlesOfParts>
    <vt:vector size="56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Symbol</vt:lpstr>
      <vt:lpstr>等线</vt:lpstr>
      <vt:lpstr>Times New Roman</vt:lpstr>
      <vt:lpstr>Verdana</vt:lpstr>
      <vt:lpstr>Consolas</vt:lpstr>
      <vt:lpstr>Segoe UI</vt:lpstr>
      <vt:lpstr>仿宋</vt:lpstr>
      <vt:lpstr>Office 主题</vt:lpstr>
      <vt:lpstr>2_Office 主题</vt:lpstr>
      <vt:lpstr>3_Office 主题</vt:lpstr>
      <vt:lpstr>4_Office 主题</vt:lpstr>
      <vt:lpstr>5_Office 主题</vt:lpstr>
      <vt:lpstr>6_Office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程显毅</cp:lastModifiedBy>
  <cp:revision>155</cp:revision>
  <dcterms:created xsi:type="dcterms:W3CDTF">2018-03-01T02:03:00Z</dcterms:created>
  <dcterms:modified xsi:type="dcterms:W3CDTF">2022-11-05T02:58:40Z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1569CB48E16C441FA9711B2D3C6ECE02</vt:lpwstr>
  </property>
</Properties>
</file>