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4" r:id="rId3"/>
    <p:sldMasterId id="2147483658" r:id="rId4"/>
    <p:sldMasterId id="2147483662" r:id="rId5"/>
    <p:sldMasterId id="2147483666" r:id="rId6"/>
    <p:sldMasterId id="2147483671" r:id="rId7"/>
  </p:sldMasterIdLst>
  <p:notesMasterIdLst>
    <p:notesMasterId r:id="rId12"/>
  </p:notesMasterIdLst>
  <p:handoutMasterIdLst>
    <p:handoutMasterId r:id="rId67"/>
  </p:handoutMasterIdLst>
  <p:sldIdLst>
    <p:sldId id="586" r:id="rId8"/>
    <p:sldId id="820" r:id="rId9"/>
    <p:sldId id="858" r:id="rId10"/>
    <p:sldId id="611" r:id="rId11"/>
    <p:sldId id="314" r:id="rId13"/>
    <p:sldId id="859" r:id="rId14"/>
    <p:sldId id="852" r:id="rId15"/>
    <p:sldId id="860" r:id="rId16"/>
    <p:sldId id="861" r:id="rId17"/>
    <p:sldId id="597" r:id="rId18"/>
    <p:sldId id="593" r:id="rId19"/>
    <p:sldId id="862" r:id="rId20"/>
    <p:sldId id="853" r:id="rId21"/>
    <p:sldId id="594" r:id="rId22"/>
    <p:sldId id="863" r:id="rId23"/>
    <p:sldId id="864" r:id="rId24"/>
    <p:sldId id="865" r:id="rId25"/>
    <p:sldId id="866" r:id="rId26"/>
    <p:sldId id="867" r:id="rId27"/>
    <p:sldId id="868" r:id="rId28"/>
    <p:sldId id="869" r:id="rId29"/>
    <p:sldId id="870" r:id="rId30"/>
    <p:sldId id="871" r:id="rId31"/>
    <p:sldId id="872" r:id="rId32"/>
    <p:sldId id="873" r:id="rId33"/>
    <p:sldId id="874" r:id="rId34"/>
    <p:sldId id="875" r:id="rId35"/>
    <p:sldId id="876" r:id="rId36"/>
    <p:sldId id="877" r:id="rId37"/>
    <p:sldId id="878" r:id="rId38"/>
    <p:sldId id="879" r:id="rId39"/>
    <p:sldId id="880" r:id="rId40"/>
    <p:sldId id="881" r:id="rId41"/>
    <p:sldId id="882" r:id="rId42"/>
    <p:sldId id="883" r:id="rId43"/>
    <p:sldId id="857" r:id="rId44"/>
    <p:sldId id="757" r:id="rId45"/>
    <p:sldId id="758" r:id="rId46"/>
    <p:sldId id="885" r:id="rId47"/>
    <p:sldId id="886" r:id="rId48"/>
    <p:sldId id="759" r:id="rId49"/>
    <p:sldId id="887" r:id="rId50"/>
    <p:sldId id="888" r:id="rId51"/>
    <p:sldId id="854" r:id="rId52"/>
    <p:sldId id="889" r:id="rId53"/>
    <p:sldId id="893" r:id="rId54"/>
    <p:sldId id="890" r:id="rId55"/>
    <p:sldId id="891" r:id="rId56"/>
    <p:sldId id="894" r:id="rId57"/>
    <p:sldId id="892" r:id="rId58"/>
    <p:sldId id="895" r:id="rId59"/>
    <p:sldId id="896" r:id="rId60"/>
    <p:sldId id="897" r:id="rId61"/>
    <p:sldId id="899" r:id="rId62"/>
    <p:sldId id="900" r:id="rId63"/>
    <p:sldId id="535" r:id="rId64"/>
    <p:sldId id="537" r:id="rId65"/>
    <p:sldId id="420" r:id="rId66"/>
  </p:sldIdLst>
  <p:sldSz cx="9144000" cy="6858000" type="screen4x3"/>
  <p:notesSz cx="6858000" cy="9144000"/>
  <p:custDataLst>
    <p:tags r:id="rId7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1"/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555"/>
    <a:srgbClr val="E6E6E6"/>
    <a:srgbClr val="3D89BC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>
        <p:scale>
          <a:sx n="70" d="100"/>
          <a:sy n="70" d="100"/>
        </p:scale>
        <p:origin x="-1308" y="-216"/>
      </p:cViewPr>
      <p:guideLst>
        <p:guide orient="horz" pos="2098"/>
        <p:guide pos="28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2" Type="http://schemas.openxmlformats.org/officeDocument/2006/relationships/tags" Target="tags/tag44.xml"/><Relationship Id="rId71" Type="http://schemas.openxmlformats.org/officeDocument/2006/relationships/commentAuthors" Target="commentAuthors.xml"/><Relationship Id="rId70" Type="http://schemas.openxmlformats.org/officeDocument/2006/relationships/tableStyles" Target="tableStyles.xml"/><Relationship Id="rId7" Type="http://schemas.openxmlformats.org/officeDocument/2006/relationships/slideMaster" Target="slideMasters/slideMaster6.xml"/><Relationship Id="rId69" Type="http://schemas.openxmlformats.org/officeDocument/2006/relationships/viewProps" Target="viewProps.xml"/><Relationship Id="rId68" Type="http://schemas.openxmlformats.org/officeDocument/2006/relationships/presProps" Target="presProps.xml"/><Relationship Id="rId67" Type="http://schemas.openxmlformats.org/officeDocument/2006/relationships/handoutMaster" Target="handoutMasters/handoutMaster1.xml"/><Relationship Id="rId66" Type="http://schemas.openxmlformats.org/officeDocument/2006/relationships/slide" Target="slides/slide58.xml"/><Relationship Id="rId65" Type="http://schemas.openxmlformats.org/officeDocument/2006/relationships/slide" Target="slides/slide57.xml"/><Relationship Id="rId64" Type="http://schemas.openxmlformats.org/officeDocument/2006/relationships/slide" Target="slides/slide56.xml"/><Relationship Id="rId63" Type="http://schemas.openxmlformats.org/officeDocument/2006/relationships/slide" Target="slides/slide55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60" Type="http://schemas.openxmlformats.org/officeDocument/2006/relationships/slide" Target="slides/slide52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51.xml"/><Relationship Id="rId58" Type="http://schemas.openxmlformats.org/officeDocument/2006/relationships/slide" Target="slides/slide50.xml"/><Relationship Id="rId57" Type="http://schemas.openxmlformats.org/officeDocument/2006/relationships/slide" Target="slides/slide49.xml"/><Relationship Id="rId56" Type="http://schemas.openxmlformats.org/officeDocument/2006/relationships/slide" Target="slides/slide48.xml"/><Relationship Id="rId55" Type="http://schemas.openxmlformats.org/officeDocument/2006/relationships/slide" Target="slides/slide47.xml"/><Relationship Id="rId54" Type="http://schemas.openxmlformats.org/officeDocument/2006/relationships/slide" Target="slides/slide46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0" Type="http://schemas.openxmlformats.org/officeDocument/2006/relationships/slide" Target="slides/slide32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8.vml.rels><?xml version="1.0" encoding="UTF-8" standalone="yes"?>
<Relationships xmlns="http://schemas.openxmlformats.org/package/2006/relationships"><Relationship Id="rId4" Type="http://schemas.openxmlformats.org/officeDocument/2006/relationships/image" Target="../media/image20.emf"/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wmf"/><Relationship Id="rId1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.wmf"/><Relationship Id="rId1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wmf"/><Relationship Id="rId1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6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.emf"/><Relationship Id="rId1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7.v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5.wmf"/><Relationship Id="rId3" Type="http://schemas.openxmlformats.org/officeDocument/2006/relationships/oleObject" Target="../embeddings/oleObject8.bin"/><Relationship Id="rId2" Type="http://schemas.openxmlformats.org/officeDocument/2006/relationships/image" Target="../media/image14.wmf"/><Relationship Id="rId1" Type="http://schemas.openxmlformats.org/officeDocument/2006/relationships/oleObject" Target="../embeddings/oleObject7.bin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20.emf"/><Relationship Id="rId7" Type="http://schemas.openxmlformats.org/officeDocument/2006/relationships/oleObject" Target="../embeddings/oleObject13.bin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8.emf"/><Relationship Id="rId3" Type="http://schemas.openxmlformats.org/officeDocument/2006/relationships/oleObject" Target="../embeddings/oleObject11.bin"/><Relationship Id="rId2" Type="http://schemas.openxmlformats.org/officeDocument/2006/relationships/image" Target="../media/image17.emf"/><Relationship Id="rId10" Type="http://schemas.openxmlformats.org/officeDocument/2006/relationships/vmlDrawing" Target="../drawings/vmlDrawing8.vml"/><Relationship Id="rId1" Type="http://schemas.openxmlformats.org/officeDocument/2006/relationships/oleObject" Target="../embeddings/oleObject10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9.v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.emf"/><Relationship Id="rId2" Type="http://schemas.openxmlformats.org/officeDocument/2006/relationships/oleObject" Target="../embeddings/oleObject14.bin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1" Type="http://schemas.openxmlformats.org/officeDocument/2006/relationships/tags" Target="../tags/tag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32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31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30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45.png"/><Relationship Id="rId27" Type="http://schemas.openxmlformats.org/officeDocument/2006/relationships/image" Target="../media/image44.png"/><Relationship Id="rId26" Type="http://schemas.openxmlformats.org/officeDocument/2006/relationships/image" Target="../media/image43.jpeg"/><Relationship Id="rId25" Type="http://schemas.openxmlformats.org/officeDocument/2006/relationships/image" Target="../media/image42.jpeg"/><Relationship Id="rId24" Type="http://schemas.openxmlformats.org/officeDocument/2006/relationships/image" Target="../media/image41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40.png"/><Relationship Id="rId21" Type="http://schemas.openxmlformats.org/officeDocument/2006/relationships/image" Target="../media/image39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38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37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36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35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34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image" Target="../media/image49.png"/><Relationship Id="rId7" Type="http://schemas.openxmlformats.org/officeDocument/2006/relationships/tags" Target="../tags/tag24.xml"/><Relationship Id="rId6" Type="http://schemas.openxmlformats.org/officeDocument/2006/relationships/image" Target="../media/image48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76.png"/><Relationship Id="rId53" Type="http://schemas.openxmlformats.org/officeDocument/2006/relationships/tags" Target="../tags/tag43.xml"/><Relationship Id="rId52" Type="http://schemas.openxmlformats.org/officeDocument/2006/relationships/image" Target="../media/image75.png"/><Relationship Id="rId51" Type="http://schemas.openxmlformats.org/officeDocument/2006/relationships/image" Target="../media/image74.png"/><Relationship Id="rId50" Type="http://schemas.openxmlformats.org/officeDocument/2006/relationships/tags" Target="../tags/tag42.xml"/><Relationship Id="rId5" Type="http://schemas.openxmlformats.org/officeDocument/2006/relationships/tags" Target="../tags/tag23.xml"/><Relationship Id="rId49" Type="http://schemas.openxmlformats.org/officeDocument/2006/relationships/image" Target="../media/image73.png"/><Relationship Id="rId48" Type="http://schemas.openxmlformats.org/officeDocument/2006/relationships/image" Target="../media/image72.png"/><Relationship Id="rId47" Type="http://schemas.openxmlformats.org/officeDocument/2006/relationships/image" Target="../media/image71.png"/><Relationship Id="rId46" Type="http://schemas.openxmlformats.org/officeDocument/2006/relationships/image" Target="../media/image70.png"/><Relationship Id="rId45" Type="http://schemas.openxmlformats.org/officeDocument/2006/relationships/image" Target="../media/image69.png"/><Relationship Id="rId44" Type="http://schemas.openxmlformats.org/officeDocument/2006/relationships/image" Target="../media/image68.png"/><Relationship Id="rId43" Type="http://schemas.openxmlformats.org/officeDocument/2006/relationships/image" Target="../media/image67.png"/><Relationship Id="rId42" Type="http://schemas.openxmlformats.org/officeDocument/2006/relationships/image" Target="../media/image66.png"/><Relationship Id="rId41" Type="http://schemas.openxmlformats.org/officeDocument/2006/relationships/tags" Target="../tags/tag41.xml"/><Relationship Id="rId40" Type="http://schemas.openxmlformats.org/officeDocument/2006/relationships/image" Target="../media/image65.png"/><Relationship Id="rId4" Type="http://schemas.openxmlformats.org/officeDocument/2006/relationships/image" Target="../media/image47.png"/><Relationship Id="rId39" Type="http://schemas.openxmlformats.org/officeDocument/2006/relationships/tags" Target="../tags/tag40.xml"/><Relationship Id="rId38" Type="http://schemas.openxmlformats.org/officeDocument/2006/relationships/image" Target="../media/image64.png"/><Relationship Id="rId37" Type="http://schemas.openxmlformats.org/officeDocument/2006/relationships/tags" Target="../tags/tag39.xml"/><Relationship Id="rId36" Type="http://schemas.openxmlformats.org/officeDocument/2006/relationships/image" Target="../media/image63.png"/><Relationship Id="rId35" Type="http://schemas.openxmlformats.org/officeDocument/2006/relationships/tags" Target="../tags/tag38.xml"/><Relationship Id="rId34" Type="http://schemas.openxmlformats.org/officeDocument/2006/relationships/image" Target="../media/image62.png"/><Relationship Id="rId33" Type="http://schemas.openxmlformats.org/officeDocument/2006/relationships/tags" Target="../tags/tag37.xml"/><Relationship Id="rId32" Type="http://schemas.openxmlformats.org/officeDocument/2006/relationships/image" Target="../media/image61.png"/><Relationship Id="rId31" Type="http://schemas.openxmlformats.org/officeDocument/2006/relationships/tags" Target="../tags/tag36.xml"/><Relationship Id="rId30" Type="http://schemas.openxmlformats.org/officeDocument/2006/relationships/image" Target="../media/image60.png"/><Relationship Id="rId3" Type="http://schemas.openxmlformats.org/officeDocument/2006/relationships/tags" Target="../tags/tag22.xml"/><Relationship Id="rId29" Type="http://schemas.openxmlformats.org/officeDocument/2006/relationships/tags" Target="../tags/tag35.xml"/><Relationship Id="rId28" Type="http://schemas.openxmlformats.org/officeDocument/2006/relationships/image" Target="../media/image59.png"/><Relationship Id="rId27" Type="http://schemas.openxmlformats.org/officeDocument/2006/relationships/tags" Target="../tags/tag34.xml"/><Relationship Id="rId26" Type="http://schemas.openxmlformats.org/officeDocument/2006/relationships/image" Target="../media/image58.png"/><Relationship Id="rId25" Type="http://schemas.openxmlformats.org/officeDocument/2006/relationships/tags" Target="../tags/tag33.xml"/><Relationship Id="rId24" Type="http://schemas.openxmlformats.org/officeDocument/2006/relationships/image" Target="../media/image57.png"/><Relationship Id="rId23" Type="http://schemas.openxmlformats.org/officeDocument/2006/relationships/tags" Target="../tags/tag32.xml"/><Relationship Id="rId22" Type="http://schemas.openxmlformats.org/officeDocument/2006/relationships/image" Target="../media/image56.png"/><Relationship Id="rId21" Type="http://schemas.openxmlformats.org/officeDocument/2006/relationships/tags" Target="../tags/tag31.xml"/><Relationship Id="rId20" Type="http://schemas.openxmlformats.org/officeDocument/2006/relationships/image" Target="../media/image55.png"/><Relationship Id="rId2" Type="http://schemas.openxmlformats.org/officeDocument/2006/relationships/image" Target="../media/image46.png"/><Relationship Id="rId19" Type="http://schemas.openxmlformats.org/officeDocument/2006/relationships/tags" Target="../tags/tag30.xml"/><Relationship Id="rId18" Type="http://schemas.openxmlformats.org/officeDocument/2006/relationships/image" Target="../media/image54.png"/><Relationship Id="rId17" Type="http://schemas.openxmlformats.org/officeDocument/2006/relationships/tags" Target="../tags/tag29.xml"/><Relationship Id="rId16" Type="http://schemas.openxmlformats.org/officeDocument/2006/relationships/image" Target="../media/image53.png"/><Relationship Id="rId15" Type="http://schemas.openxmlformats.org/officeDocument/2006/relationships/tags" Target="../tags/tag28.xml"/><Relationship Id="rId14" Type="http://schemas.openxmlformats.org/officeDocument/2006/relationships/image" Target="../media/image52.png"/><Relationship Id="rId13" Type="http://schemas.openxmlformats.org/officeDocument/2006/relationships/tags" Target="../tags/tag27.xml"/><Relationship Id="rId12" Type="http://schemas.openxmlformats.org/officeDocument/2006/relationships/image" Target="../media/image51.png"/><Relationship Id="rId11" Type="http://schemas.openxmlformats.org/officeDocument/2006/relationships/tags" Target="../tags/tag26.xml"/><Relationship Id="rId10" Type="http://schemas.openxmlformats.org/officeDocument/2006/relationships/image" Target="../media/image50.png"/><Relationship Id="rId1" Type="http://schemas.openxmlformats.org/officeDocument/2006/relationships/tags" Target="../tags/tag2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.wmf"/><Relationship Id="rId1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wmf"/><Relationship Id="rId1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62228" y="728895"/>
            <a:ext cx="7426960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zh-CN" altLang="en-US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（第</a:t>
            </a:r>
            <a:r>
              <a:rPr lang="en-US" altLang="zh-CN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版）</a:t>
            </a:r>
            <a:endParaRPr lang="zh-CN" altLang="en-US" b="1" spc="300" dirty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-7620" y="2209165"/>
            <a:ext cx="9159240" cy="864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277654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1670340" y="2634610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程显毅    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编                         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孙丽丽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 林道荣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副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Freeform 25"/>
          <p:cNvSpPr>
            <a:spLocks noEditPoints="1"/>
          </p:cNvSpPr>
          <p:nvPr/>
        </p:nvSpPr>
        <p:spPr bwMode="auto">
          <a:xfrm>
            <a:off x="2451244" y="24075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25"/>
          <p:cNvSpPr>
            <a:spLocks noEditPoints="1"/>
          </p:cNvSpPr>
          <p:nvPr/>
        </p:nvSpPr>
        <p:spPr bwMode="auto">
          <a:xfrm>
            <a:off x="6390411" y="2743274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2451335" y="27579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图片 2" descr="QQ截图20220908111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" y="3232150"/>
            <a:ext cx="9144000" cy="30822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949710" y="1169836"/>
              <a:ext cx="1244589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第8章 数据变换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16001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31051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8.1 数据集划分与选择</a:t>
              </a:r>
              <a:endPara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3D89BC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8.2 特征工程</a:t>
              </a:r>
              <a:endParaRPr lang="zh-CN" altLang="en-US" sz="2100" spc="225" dirty="0" smtClean="0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60249" y="359003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3" name="圆角矩形 2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3286" y="2462595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8.3 数据整合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>
                <a:sym typeface="+mn-ea"/>
              </a:rPr>
              <a:t>特征工程</a:t>
            </a:r>
            <a:r>
              <a:rPr lang="zh-CN" altLang="en-US" sz="2000">
                <a:sym typeface="+mn-ea"/>
              </a:rPr>
              <a:t>概述</a:t>
            </a:r>
            <a:endParaRPr lang="zh-CN" altLang="en-US" sz="200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81100" y="1492885"/>
            <a:ext cx="551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altLang="zh-CN" sz="2000" dirty="0">
                <a:sym typeface="+mn-ea"/>
              </a:rPr>
              <a:t>数据集的选择也可认为是特征工程的初级阶段。</a:t>
            </a:r>
            <a:endParaRPr lang="zh-CN" altLang="zh-CN" sz="2000" dirty="0">
              <a:sym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1725" y="1922145"/>
            <a:ext cx="72339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1600" b="1" dirty="0" smtClean="0"/>
              <a:t>1</a:t>
            </a:r>
            <a:r>
              <a:rPr lang="zh-CN" altLang="en-US" sz="1600" b="1" dirty="0" smtClean="0"/>
              <a:t>、属性和特征：</a:t>
            </a:r>
            <a:r>
              <a:rPr sz="1600" dirty="0" smtClean="0"/>
              <a:t>并不是所有的原始特征（属性）都应该用来作为训练的特征，也不是只有给定的属性才能作为特征。</a:t>
            </a:r>
            <a:endParaRPr sz="1600" dirty="0" smtClean="0"/>
          </a:p>
        </p:txBody>
      </p:sp>
      <p:sp>
        <p:nvSpPr>
          <p:cNvPr id="6" name="TextBox 18"/>
          <p:cNvSpPr txBox="1"/>
          <p:nvPr/>
        </p:nvSpPr>
        <p:spPr>
          <a:xfrm>
            <a:off x="1101725" y="3145155"/>
            <a:ext cx="72339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1600" b="1" dirty="0" smtClean="0"/>
              <a:t>3</a:t>
            </a:r>
            <a:r>
              <a:rPr lang="zh-CN" altLang="en-US" sz="1600" b="1" dirty="0" smtClean="0"/>
              <a:t>、特征工程与数据建模：</a:t>
            </a:r>
            <a:r>
              <a:rPr sz="1600" dirty="0" smtClean="0"/>
              <a:t>特征工程是模型构建的一个重要方面，它有助于排除相关特征、偏见和不必要噪音的限制来建立预测模型。</a:t>
            </a:r>
            <a:endParaRPr sz="1600" dirty="0" smtClean="0"/>
          </a:p>
        </p:txBody>
      </p:sp>
      <p:sp>
        <p:nvSpPr>
          <p:cNvPr id="7" name="TextBox 18"/>
          <p:cNvSpPr txBox="1"/>
          <p:nvPr/>
        </p:nvSpPr>
        <p:spPr>
          <a:xfrm>
            <a:off x="1101725" y="3975100"/>
            <a:ext cx="72339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1600" b="1" dirty="0" smtClean="0"/>
              <a:t>4</a:t>
            </a:r>
            <a:r>
              <a:rPr lang="zh-CN" altLang="en-US" sz="1600" b="1" dirty="0" smtClean="0"/>
              <a:t>、特征工程依赖于业务：</a:t>
            </a:r>
            <a:r>
              <a:rPr sz="1600" dirty="0" smtClean="0"/>
              <a:t>特征如何</a:t>
            </a:r>
            <a:r>
              <a:rPr lang="zh-CN" sz="1600" dirty="0" smtClean="0"/>
              <a:t>获取</a:t>
            </a:r>
            <a:r>
              <a:rPr sz="1600" dirty="0" smtClean="0"/>
              <a:t>？如何处理？如何使用？都是特征工程的范畴，特征工程需要具备数据分析的能力，那些称为数据科学家的人一定是有很强的特征工程能力的人。</a:t>
            </a:r>
            <a:endParaRPr sz="1600" dirty="0" smtClean="0"/>
          </a:p>
        </p:txBody>
      </p:sp>
      <p:sp>
        <p:nvSpPr>
          <p:cNvPr id="9" name="TextBox 18"/>
          <p:cNvSpPr txBox="1"/>
          <p:nvPr/>
        </p:nvSpPr>
        <p:spPr>
          <a:xfrm>
            <a:off x="1080135" y="2703195"/>
            <a:ext cx="7294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1600" b="1" dirty="0" smtClean="0"/>
              <a:t>2</a:t>
            </a:r>
            <a:r>
              <a:rPr lang="zh-CN" altLang="en-US" sz="1600" b="1" dirty="0" smtClean="0"/>
              <a:t>、特征：</a:t>
            </a:r>
            <a:r>
              <a:rPr sz="1600" dirty="0" smtClean="0"/>
              <a:t>特征通常指自变量对因变量影响比较大的属性。</a:t>
            </a:r>
            <a:endParaRPr sz="16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6" grpId="0"/>
      <p:bldP spid="6" grpId="1"/>
      <p:bldP spid="7" grpId="0"/>
      <p:bldP spid="7" grpId="1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>
                <a:sym typeface="+mn-ea"/>
              </a:rPr>
              <a:t>特征工程</a:t>
            </a:r>
            <a:r>
              <a:rPr lang="zh-CN" altLang="en-US" sz="2000">
                <a:sym typeface="+mn-ea"/>
              </a:rPr>
              <a:t>概述</a:t>
            </a:r>
            <a:endParaRPr lang="zh-CN" altLang="en-US" sz="2000">
              <a:sym typeface="+mn-ea"/>
            </a:endParaRPr>
          </a:p>
        </p:txBody>
      </p:sp>
      <p:sp>
        <p:nvSpPr>
          <p:cNvPr id="3" name="TextBox 18"/>
          <p:cNvSpPr txBox="1"/>
          <p:nvPr/>
        </p:nvSpPr>
        <p:spPr>
          <a:xfrm>
            <a:off x="809625" y="1377950"/>
            <a:ext cx="817943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1600" b="1" dirty="0" smtClean="0"/>
              <a:t>5</a:t>
            </a:r>
            <a:r>
              <a:rPr lang="zh-CN" altLang="en-US" sz="1600" b="1" dirty="0" smtClean="0"/>
              <a:t>、特征的作用：</a:t>
            </a:r>
            <a:endParaRPr lang="zh-CN" altLang="en-US" sz="1600" b="1" dirty="0" smtClean="0"/>
          </a:p>
          <a:p>
            <a:pPr>
              <a:lnSpc>
                <a:spcPct val="150000"/>
              </a:lnSpc>
            </a:pPr>
            <a:r>
              <a:rPr lang="zh-CN" sz="1600" dirty="0" smtClean="0"/>
              <a:t>（</a:t>
            </a:r>
            <a:r>
              <a:rPr lang="en-US" altLang="zh-CN" sz="1600" dirty="0" smtClean="0"/>
              <a:t>1</a:t>
            </a:r>
            <a:r>
              <a:rPr lang="zh-CN" altLang="en-US" sz="1600" dirty="0" smtClean="0"/>
              <a:t>）</a:t>
            </a:r>
            <a:r>
              <a:rPr sz="1600" dirty="0" smtClean="0"/>
              <a:t>没有合适的特征</a:t>
            </a:r>
            <a:r>
              <a:rPr lang="zh-CN" sz="1600" dirty="0" smtClean="0"/>
              <a:t>做出的预测</a:t>
            </a:r>
            <a:r>
              <a:rPr sz="1600" dirty="0" smtClean="0"/>
              <a:t>，就等于瞎猜，对</a:t>
            </a:r>
            <a:r>
              <a:rPr lang="zh-CN" sz="1600" dirty="0" smtClean="0"/>
              <a:t>预测</a:t>
            </a:r>
            <a:r>
              <a:rPr sz="1600" dirty="0" smtClean="0"/>
              <a:t>无任何意义。</a:t>
            </a:r>
            <a:endParaRPr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ym typeface="+mn-ea"/>
              </a:rPr>
              <a:t>（</a:t>
            </a:r>
            <a:r>
              <a:rPr lang="en-US" altLang="zh-CN" sz="1600" dirty="0" smtClean="0">
                <a:sym typeface="+mn-ea"/>
              </a:rPr>
              <a:t>2</a:t>
            </a:r>
            <a:r>
              <a:rPr lang="zh-CN" altLang="en-US" sz="1600" dirty="0" smtClean="0">
                <a:sym typeface="+mn-ea"/>
              </a:rPr>
              <a:t>）</a:t>
            </a:r>
            <a:r>
              <a:rPr sz="1600" dirty="0" smtClean="0">
                <a:sym typeface="+mn-ea"/>
              </a:rPr>
              <a:t>好的特征允许你选择不复杂的模型，同时运行速度也更快，也更容易理解和维护。</a:t>
            </a:r>
            <a:endParaRPr sz="1600" dirty="0" smtClean="0"/>
          </a:p>
          <a:p>
            <a:pPr>
              <a:lnSpc>
                <a:spcPct val="150000"/>
              </a:lnSpc>
            </a:pPr>
            <a:endParaRPr sz="1600" dirty="0" smtClean="0"/>
          </a:p>
        </p:txBody>
      </p:sp>
      <p:sp>
        <p:nvSpPr>
          <p:cNvPr id="10" name="TextBox 18"/>
          <p:cNvSpPr txBox="1"/>
          <p:nvPr/>
        </p:nvSpPr>
        <p:spPr>
          <a:xfrm>
            <a:off x="809625" y="2946400"/>
            <a:ext cx="9932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1600" b="1" dirty="0" smtClean="0"/>
              <a:t>6</a:t>
            </a:r>
            <a:r>
              <a:rPr lang="zh-CN" altLang="en-US" sz="1600" b="1" dirty="0" smtClean="0"/>
              <a:t>、</a:t>
            </a:r>
            <a:r>
              <a:rPr sz="1600" b="1" dirty="0" smtClean="0"/>
              <a:t>特征工程主要任务</a:t>
            </a:r>
            <a:r>
              <a:rPr sz="1600" dirty="0" smtClean="0"/>
              <a:t>：特征构建、特征选择和特征抽取。</a:t>
            </a:r>
            <a:endParaRPr sz="1600" dirty="0" smtClean="0"/>
          </a:p>
        </p:txBody>
      </p:sp>
      <p:sp>
        <p:nvSpPr>
          <p:cNvPr id="11" name="TextBox 18"/>
          <p:cNvSpPr txBox="1"/>
          <p:nvPr/>
        </p:nvSpPr>
        <p:spPr>
          <a:xfrm>
            <a:off x="809625" y="3710940"/>
            <a:ext cx="7603490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1600" b="1" dirty="0" smtClean="0"/>
              <a:t>7</a:t>
            </a:r>
            <a:r>
              <a:rPr lang="zh-CN" altLang="en-US" sz="1600" b="1" dirty="0" smtClean="0"/>
              <a:t>、特征工程面临挑战</a:t>
            </a:r>
            <a:r>
              <a:rPr lang="zh-CN" altLang="en-US" sz="1600" dirty="0" smtClean="0"/>
              <a:t>：</a:t>
            </a:r>
            <a:endParaRPr lang="zh-CN" altLang="en-US" sz="1600" dirty="0" smtClean="0"/>
          </a:p>
          <a:p>
            <a:pPr fontAlgn="auto">
              <a:lnSpc>
                <a:spcPct val="100000"/>
              </a:lnSpc>
            </a:pPr>
            <a:r>
              <a:rPr sz="1600" dirty="0" smtClean="0"/>
              <a:t>        特征工程说起来容易，做起来</a:t>
            </a:r>
            <a:r>
              <a:rPr lang="zh-CN" sz="1600" dirty="0" smtClean="0"/>
              <a:t>很难</a:t>
            </a:r>
            <a:r>
              <a:rPr sz="1600" dirty="0" smtClean="0"/>
              <a:t>，想要对实际问题进行模型分析，几乎大部分时间都花在了特征工程上。面临如下挑战：</a:t>
            </a:r>
            <a:endParaRPr sz="1600" dirty="0" smtClean="0"/>
          </a:p>
          <a:p>
            <a:pPr fontAlgn="auto">
              <a:lnSpc>
                <a:spcPct val="100000"/>
              </a:lnSpc>
            </a:pPr>
            <a:r>
              <a:rPr sz="1600" dirty="0" smtClean="0"/>
              <a:t>    (1)自动特征抽取；</a:t>
            </a:r>
            <a:endParaRPr sz="1600" dirty="0" smtClean="0"/>
          </a:p>
          <a:p>
            <a:pPr fontAlgn="auto">
              <a:lnSpc>
                <a:spcPct val="100000"/>
              </a:lnSpc>
            </a:pPr>
            <a:r>
              <a:rPr sz="1600" dirty="0" smtClean="0"/>
              <a:t>    </a:t>
            </a:r>
            <a:r>
              <a:rPr lang="en-US" sz="1600" dirty="0" smtClean="0"/>
              <a:t>(</a:t>
            </a:r>
            <a:r>
              <a:rPr sz="1600" dirty="0" smtClean="0"/>
              <a:t>2)特征的可解释性；</a:t>
            </a:r>
            <a:endParaRPr sz="1600" dirty="0" smtClean="0"/>
          </a:p>
          <a:p>
            <a:pPr fontAlgn="auto">
              <a:lnSpc>
                <a:spcPct val="100000"/>
              </a:lnSpc>
            </a:pPr>
            <a:r>
              <a:rPr sz="1600" dirty="0" smtClean="0"/>
              <a:t>    (3)特征的评价。</a:t>
            </a:r>
            <a:endParaRPr sz="16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>
                <a:sym typeface="+mn-ea"/>
              </a:rPr>
              <a:t>特征</a:t>
            </a:r>
            <a:r>
              <a:rPr lang="zh-CN" altLang="en-US" sz="2000">
                <a:sym typeface="+mn-ea"/>
              </a:rPr>
              <a:t>构建</a:t>
            </a:r>
            <a:endParaRPr lang="zh-CN" altLang="en-US" sz="2000">
              <a:sym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3721" y="1431633"/>
            <a:ext cx="7936867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dirty="0" smtClean="0"/>
              <a:t>特征构建目的是</a:t>
            </a:r>
            <a:r>
              <a:rPr lang="zh-CN" dirty="0" smtClean="0"/>
              <a:t>获取更多与业务有关的原始特征</a:t>
            </a:r>
            <a:r>
              <a:rPr dirty="0" smtClean="0"/>
              <a:t>。</a:t>
            </a:r>
            <a:endParaRPr dirty="0" smtClean="0"/>
          </a:p>
          <a:p>
            <a:pPr>
              <a:lnSpc>
                <a:spcPct val="150000"/>
              </a:lnSpc>
            </a:pPr>
            <a:r>
              <a:rPr dirty="0" smtClean="0"/>
              <a:t>常用方法如下：</a:t>
            </a:r>
            <a:endParaRPr dirty="0" smtClean="0"/>
          </a:p>
          <a:p>
            <a:pPr>
              <a:lnSpc>
                <a:spcPct val="150000"/>
              </a:lnSpc>
            </a:pPr>
            <a:r>
              <a:rPr dirty="0" smtClean="0"/>
              <a:t>1、</a:t>
            </a:r>
            <a:r>
              <a:rPr lang="zh-CN" dirty="0" smtClean="0"/>
              <a:t>属性值离散化（</a:t>
            </a:r>
            <a:r>
              <a:rPr dirty="0" smtClean="0"/>
              <a:t>概念分层</a:t>
            </a:r>
            <a:r>
              <a:rPr lang="zh-CN" dirty="0" smtClean="0"/>
              <a:t>）</a:t>
            </a:r>
            <a:endParaRPr lang="zh-CN" dirty="0" smtClean="0"/>
          </a:p>
        </p:txBody>
      </p:sp>
      <p:graphicFrame>
        <p:nvGraphicFramePr>
          <p:cNvPr id="6" name="对象 -2147482612"/>
          <p:cNvGraphicFramePr/>
          <p:nvPr/>
        </p:nvGraphicFramePr>
        <p:xfrm>
          <a:off x="1508760" y="2944495"/>
          <a:ext cx="4862195" cy="195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4705350" imgH="2343150" progId="Paint.Picture">
                  <p:embed/>
                </p:oleObj>
              </mc:Choice>
              <mc:Fallback>
                <p:oleObj name="" r:id="rId1" imgW="4705350" imgH="2343150" progId="Paint.Picture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08760" y="2944495"/>
                        <a:ext cx="4862195" cy="19589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1111250" y="5368925"/>
            <a:ext cx="95631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sym typeface="+mn-ea"/>
              </a:rPr>
              <a:t>层次越高特征越抽象</a:t>
            </a:r>
            <a:endParaRPr lang="zh-CN" altLang="en-US" dirty="0"/>
          </a:p>
          <a:p>
            <a:r>
              <a:rPr lang="zh-CN" altLang="en-US" dirty="0"/>
              <a:t>例如：年龄值[6-11],[12-34],[35-50]映射为“儿童”“青年”“中年”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特征</a:t>
            </a:r>
            <a:r>
              <a:rPr lang="zh-CN" altLang="en-US" sz="2000" dirty="0" smtClean="0"/>
              <a:t>构建</a:t>
            </a:r>
            <a:endParaRPr lang="zh-CN" altLang="en-US" sz="2000" dirty="0" smtClean="0"/>
          </a:p>
        </p:txBody>
      </p:sp>
      <p:sp>
        <p:nvSpPr>
          <p:cNvPr id="3" name="TextBox 18"/>
          <p:cNvSpPr txBox="1"/>
          <p:nvPr/>
        </p:nvSpPr>
        <p:spPr>
          <a:xfrm>
            <a:off x="749935" y="1376680"/>
            <a:ext cx="764413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dirty="0" smtClean="0"/>
              <a:t>2、属性组合   </a:t>
            </a:r>
            <a:endParaRPr dirty="0" smtClean="0"/>
          </a:p>
          <a:p>
            <a:pPr>
              <a:lnSpc>
                <a:spcPct val="150000"/>
              </a:lnSpc>
            </a:pPr>
            <a:r>
              <a:rPr dirty="0" smtClean="0"/>
              <a:t>      将两个或多个属性按照一定规则组合为一个新的特征。</a:t>
            </a:r>
            <a:endParaRPr dirty="0" smtClean="0"/>
          </a:p>
          <a:p>
            <a:pPr>
              <a:lnSpc>
                <a:spcPct val="150000"/>
              </a:lnSpc>
            </a:pPr>
            <a:r>
              <a:rPr dirty="0" smtClean="0"/>
              <a:t>      特定领域知识在具体应用中扮演者重要的角色。</a:t>
            </a:r>
            <a:endParaRPr dirty="0" smtClean="0"/>
          </a:p>
          <a:p>
            <a:pPr>
              <a:lnSpc>
                <a:spcPct val="150000"/>
              </a:lnSpc>
            </a:pPr>
            <a:r>
              <a:rPr dirty="0" smtClean="0"/>
              <a:t>（1）同质组合（纲量相同）   </a:t>
            </a:r>
            <a:endParaRPr dirty="0" smtClean="0"/>
          </a:p>
          <a:p>
            <a:pPr>
              <a:lnSpc>
                <a:spcPct val="150000"/>
              </a:lnSpc>
            </a:pPr>
            <a:r>
              <a:rPr dirty="0" smtClean="0"/>
              <a:t>      如：平均值、变异程度、比率、增长率、最大/最小/平均增长率。</a:t>
            </a:r>
            <a:endParaRPr dirty="0" smtClean="0"/>
          </a:p>
          <a:p>
            <a:pPr>
              <a:lnSpc>
                <a:spcPct val="150000"/>
              </a:lnSpc>
            </a:pPr>
            <a:r>
              <a:rPr dirty="0" smtClean="0"/>
              <a:t>      在医疗领域，确诊率=门诊确认病例数/门诊病历总数</a:t>
            </a:r>
            <a:endParaRPr dirty="0" smtClean="0"/>
          </a:p>
          <a:p>
            <a:pPr>
              <a:lnSpc>
                <a:spcPct val="150000"/>
              </a:lnSpc>
            </a:pPr>
            <a:r>
              <a:rPr dirty="0" smtClean="0"/>
              <a:t>      在电商领域，跳出率=离开网站人数/访问总人数</a:t>
            </a:r>
            <a:endParaRPr dirty="0" smtClean="0"/>
          </a:p>
          <a:p>
            <a:pPr>
              <a:lnSpc>
                <a:spcPct val="150000"/>
              </a:lnSpc>
            </a:pPr>
            <a:r>
              <a:rPr dirty="0" smtClean="0"/>
              <a:t>（2）异质组合（纲量不同）</a:t>
            </a:r>
            <a:endParaRPr dirty="0" smtClean="0"/>
          </a:p>
          <a:p>
            <a:pPr>
              <a:lnSpc>
                <a:spcPct val="150000"/>
              </a:lnSpc>
            </a:pPr>
            <a:r>
              <a:rPr dirty="0" smtClean="0"/>
              <a:t>      在医疗领域，平均确诊天数=确诊病人确诊总天数/确诊病人总数</a:t>
            </a:r>
            <a:endParaRPr dirty="0" smtClean="0"/>
          </a:p>
          <a:p>
            <a:pPr>
              <a:lnSpc>
                <a:spcPct val="150000"/>
              </a:lnSpc>
            </a:pPr>
            <a:r>
              <a:rPr dirty="0" smtClean="0"/>
              <a:t>      在电商领域，每单交易平均浏览时间=客户网站流浪时间/网站交易量</a:t>
            </a:r>
            <a:endParaRPr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特征</a:t>
            </a:r>
            <a:r>
              <a:rPr lang="zh-CN" altLang="en-US" sz="2000" dirty="0" smtClean="0"/>
              <a:t>构建</a:t>
            </a:r>
            <a:endParaRPr lang="zh-CN" altLang="en-US" sz="20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1043305" y="1464945"/>
            <a:ext cx="65074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dirty="0" smtClean="0"/>
              <a:t>3、属性值组合</a:t>
            </a:r>
            <a:endParaRPr dirty="0" smtClean="0"/>
          </a:p>
          <a:p>
            <a:pPr>
              <a:lnSpc>
                <a:spcPct val="150000"/>
              </a:lnSpc>
            </a:pPr>
            <a:r>
              <a:rPr dirty="0" smtClean="0"/>
              <a:t>对属性取值进行组合来构建新特征的方法。</a:t>
            </a:r>
            <a:endParaRPr dirty="0" smtClean="0"/>
          </a:p>
          <a:p>
            <a:pPr>
              <a:lnSpc>
                <a:spcPct val="150000"/>
              </a:lnSpc>
            </a:pPr>
            <a:r>
              <a:rPr dirty="0" smtClean="0"/>
              <a:t>步骤1：将属性值转换为逻辑值（离散化）。</a:t>
            </a:r>
            <a:endParaRPr dirty="0" smtClean="0"/>
          </a:p>
          <a:p>
            <a:pPr>
              <a:lnSpc>
                <a:spcPct val="150000"/>
              </a:lnSpc>
            </a:pPr>
            <a:r>
              <a:rPr dirty="0" smtClean="0"/>
              <a:t>步骤2：基于逻辑特征进行组合。</a:t>
            </a:r>
            <a:endParaRPr dirty="0" smtClean="0"/>
          </a:p>
        </p:txBody>
      </p:sp>
      <p:pic>
        <p:nvPicPr>
          <p:cNvPr id="46" name="图片 1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5740" y="3218180"/>
            <a:ext cx="3806825" cy="22371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974090" y="5537835"/>
            <a:ext cx="7567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/>
              <a:t>特征构建并不关心特征的冗余，特征的重要性。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特征</a:t>
            </a:r>
            <a:r>
              <a:rPr lang="zh-CN" altLang="en-US" sz="2000" dirty="0" smtClean="0"/>
              <a:t>选择</a:t>
            </a:r>
            <a:endParaRPr lang="zh-CN" altLang="en-US" sz="20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843915" y="1604010"/>
            <a:ext cx="784987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dirty="0"/>
              <a:t>          </a:t>
            </a:r>
            <a:r>
              <a:rPr sz="2000" dirty="0"/>
              <a:t>经过特征构建得到了大量的</a:t>
            </a:r>
            <a:r>
              <a:rPr lang="zh-CN" sz="2000" dirty="0"/>
              <a:t>原始</a:t>
            </a:r>
            <a:r>
              <a:rPr sz="2000" dirty="0"/>
              <a:t>特征，但特征与特征之间可能存在相关性，还有可能存在冗余的特征。为了提升建模效率，获取区分度更好的特征，需要对数据集进行降维处理，以得到最优子集，这个过程叫做特征选择。</a:t>
            </a:r>
            <a:endParaRPr sz="2000" dirty="0"/>
          </a:p>
          <a:p>
            <a:r>
              <a:rPr sz="2000" dirty="0"/>
              <a:t>         常用方法：直接法、单变量特征选择、多变量特征选择。</a:t>
            </a:r>
            <a:endParaRPr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特征</a:t>
            </a:r>
            <a:r>
              <a:rPr lang="zh-CN" altLang="en-US" sz="2000" dirty="0" smtClean="0"/>
              <a:t>选择</a:t>
            </a:r>
            <a:endParaRPr lang="zh-CN" altLang="en-US" sz="20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843915" y="1604010"/>
            <a:ext cx="75577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600" dirty="0"/>
              <a:t> </a:t>
            </a:r>
            <a:r>
              <a:rPr sz="1600" dirty="0"/>
              <a:t>1、直接法</a:t>
            </a:r>
            <a:endParaRPr sz="1600" dirty="0"/>
          </a:p>
          <a:p>
            <a:r>
              <a:rPr sz="1600" dirty="0"/>
              <a:t>（1）对离散特征，可以统计该特征的所有取值占比，如果均衡度差异过大，可以考虑去掉这个特征。</a:t>
            </a:r>
            <a:endParaRPr sz="1600" dirty="0"/>
          </a:p>
          <a:p>
            <a:endParaRPr sz="1600" dirty="0"/>
          </a:p>
          <a:p>
            <a:r>
              <a:rPr sz="1600" dirty="0"/>
              <a:t>setwd("</a:t>
            </a:r>
            <a:r>
              <a:rPr lang="en-US" sz="1600" dirty="0"/>
              <a:t>XXX</a:t>
            </a:r>
            <a:r>
              <a:rPr sz="1600" dirty="0"/>
              <a:t>")</a:t>
            </a:r>
            <a:endParaRPr sz="1600" dirty="0"/>
          </a:p>
          <a:p>
            <a:r>
              <a:rPr sz="1600" dirty="0"/>
              <a:t>df&lt;-read.table(file = "titanic_train.csv",header = TRUE,sep = ",",na.strings = "")</a:t>
            </a:r>
            <a:endParaRPr sz="1600" dirty="0"/>
          </a:p>
          <a:p>
            <a:r>
              <a:rPr sz="1600" dirty="0"/>
              <a:t>table(df$Parch)   #建议去掉取值为6的样本</a:t>
            </a:r>
            <a:endParaRPr sz="1600" dirty="0"/>
          </a:p>
          <a:p>
            <a:r>
              <a:rPr sz="1600" dirty="0"/>
              <a:t>table(df$Sex)</a:t>
            </a:r>
            <a:endParaRPr sz="1600" dirty="0"/>
          </a:p>
          <a:p>
            <a:endParaRPr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特征</a:t>
            </a:r>
            <a:r>
              <a:rPr lang="zh-CN" altLang="en-US" sz="2000" dirty="0" smtClean="0"/>
              <a:t>选择</a:t>
            </a:r>
            <a:endParaRPr lang="zh-CN" altLang="en-US" sz="20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843915" y="1544320"/>
            <a:ext cx="759206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dirty="0"/>
              <a:t> </a:t>
            </a:r>
            <a:r>
              <a:rPr sz="2000" dirty="0"/>
              <a:t>1、直接法</a:t>
            </a:r>
            <a:endParaRPr sz="2000" dirty="0"/>
          </a:p>
          <a:p>
            <a:r>
              <a:rPr sz="2000" dirty="0"/>
              <a:t>（2）对连续特征，剔除标准差小的特征。因为样本在方差接近于0的特征上基本上没有差异，这个特征对于样本的区分并没有什么用。</a:t>
            </a:r>
            <a:endParaRPr sz="2000" dirty="0"/>
          </a:p>
          <a:p>
            <a:endParaRPr sz="2000" dirty="0"/>
          </a:p>
          <a:p>
            <a:r>
              <a:rPr sz="2000" dirty="0"/>
              <a:t>sd(df$Age,na.rm = T)</a:t>
            </a:r>
            <a:endParaRPr sz="2000" dirty="0"/>
          </a:p>
          <a:p>
            <a:r>
              <a:rPr sz="2000" dirty="0"/>
              <a:t>sd(df$Fare,na.rm = T)   </a:t>
            </a:r>
            <a:r>
              <a:rPr lang="en-US" sz="2000" dirty="0"/>
              <a:t>#</a:t>
            </a:r>
            <a:r>
              <a:rPr lang="zh-CN" altLang="en-US" sz="2000" dirty="0"/>
              <a:t>优选</a:t>
            </a:r>
            <a:endParaRPr sz="2000" dirty="0"/>
          </a:p>
          <a:p>
            <a:endParaRPr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特征</a:t>
            </a:r>
            <a:r>
              <a:rPr lang="zh-CN" altLang="en-US" sz="2000" dirty="0" smtClean="0"/>
              <a:t>选择</a:t>
            </a:r>
            <a:endParaRPr lang="zh-CN" altLang="en-US" sz="20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843915" y="1604010"/>
            <a:ext cx="76434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dirty="0"/>
              <a:t> </a:t>
            </a:r>
            <a:r>
              <a:rPr sz="2000" dirty="0"/>
              <a:t>1、直接法</a:t>
            </a:r>
            <a:endParaRPr sz="2000" dirty="0"/>
          </a:p>
          <a:p>
            <a:r>
              <a:rPr sz="2000" dirty="0"/>
              <a:t>（3）凭感觉去掉一些列。</a:t>
            </a:r>
            <a:endParaRPr sz="2000" dirty="0"/>
          </a:p>
          <a:p>
            <a:endParaRPr sz="2000" dirty="0"/>
          </a:p>
        </p:txBody>
      </p:sp>
      <p:graphicFrame>
        <p:nvGraphicFramePr>
          <p:cNvPr id="2" name="对象 1"/>
          <p:cNvGraphicFramePr/>
          <p:nvPr/>
        </p:nvGraphicFramePr>
        <p:xfrm>
          <a:off x="570865" y="2553335"/>
          <a:ext cx="8324215" cy="3064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8248650" imgH="3152775" progId="Paint.Picture">
                  <p:embed/>
                </p:oleObj>
              </mc:Choice>
              <mc:Fallback>
                <p:oleObj name="" r:id="rId1" imgW="8248650" imgH="3152775" progId="Paint.Picture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70865" y="2553335"/>
                        <a:ext cx="8324215" cy="3064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graphicFrame>
        <p:nvGraphicFramePr>
          <p:cNvPr id="2" name="对象 1"/>
          <p:cNvGraphicFramePr/>
          <p:nvPr/>
        </p:nvGraphicFramePr>
        <p:xfrm>
          <a:off x="462280" y="2091055"/>
          <a:ext cx="8027670" cy="2315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5372100" imgH="838200" progId="Paint.Picture">
                  <p:embed/>
                </p:oleObj>
              </mc:Choice>
              <mc:Fallback>
                <p:oleObj name="" r:id="rId1" imgW="5372100" imgH="83820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62280" y="2091055"/>
                        <a:ext cx="8027670" cy="2315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椭圆 5"/>
          <p:cNvSpPr/>
          <p:nvPr/>
        </p:nvSpPr>
        <p:spPr>
          <a:xfrm>
            <a:off x="3430270" y="1877060"/>
            <a:ext cx="2092325" cy="26168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 spc="225" dirty="0" smtClean="0">
                <a:solidFill>
                  <a:prstClr val="white"/>
                </a:solidFill>
              </a:rPr>
              <a:t>开场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白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特征</a:t>
            </a:r>
            <a:r>
              <a:rPr lang="zh-CN" altLang="en-US" sz="2000" dirty="0" smtClean="0"/>
              <a:t>选择</a:t>
            </a:r>
            <a:endParaRPr lang="zh-CN" altLang="en-US" sz="20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843915" y="1604010"/>
            <a:ext cx="760920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dirty="0"/>
              <a:t> </a:t>
            </a:r>
            <a:r>
              <a:rPr dirty="0"/>
              <a:t>1、直接法</a:t>
            </a:r>
            <a:endParaRPr dirty="0"/>
          </a:p>
          <a:p>
            <a:r>
              <a:rPr dirty="0"/>
              <a:t>（4）保留特征与目标的相关性大的特征：这点比较显见，与目标相关性高的特征，应当优</a:t>
            </a:r>
            <a:r>
              <a:rPr lang="zh-CN" dirty="0"/>
              <a:t>先</a:t>
            </a:r>
            <a:r>
              <a:rPr dirty="0"/>
              <a:t>选择。</a:t>
            </a:r>
            <a:endParaRPr dirty="0"/>
          </a:p>
          <a:p>
            <a:endParaRPr dirty="0"/>
          </a:p>
          <a:p>
            <a:r>
              <a:rPr dirty="0"/>
              <a:t>cor(iris$Sepal.Length,as.numeric(iris$Species))</a:t>
            </a:r>
            <a:endParaRPr dirty="0"/>
          </a:p>
          <a:p>
            <a:r>
              <a:rPr dirty="0"/>
              <a:t>cor(iris$Sepal.Width,as.numeric(iris$Species))</a:t>
            </a:r>
            <a:endParaRPr dirty="0"/>
          </a:p>
          <a:p>
            <a:endParaRPr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特征</a:t>
            </a:r>
            <a:r>
              <a:rPr lang="zh-CN" altLang="en-US" sz="2000" dirty="0" smtClean="0"/>
              <a:t>选择</a:t>
            </a:r>
            <a:endParaRPr lang="zh-CN" altLang="en-US" sz="20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843915" y="1604010"/>
            <a:ext cx="761365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dirty="0"/>
              <a:t> </a:t>
            </a:r>
            <a:r>
              <a:rPr sz="2000" dirty="0"/>
              <a:t>1、直接法</a:t>
            </a:r>
            <a:endParaRPr sz="2000" dirty="0"/>
          </a:p>
          <a:p>
            <a:r>
              <a:rPr sz="2000" dirty="0"/>
              <a:t>（5）删除有 75%以上相同数值的自变量。</a:t>
            </a:r>
            <a:endParaRPr sz="2000" dirty="0"/>
          </a:p>
          <a:p>
            <a:endParaRPr sz="2000" dirty="0"/>
          </a:p>
          <a:p>
            <a:r>
              <a:rPr sz="2000" dirty="0"/>
              <a:t>test1&lt;-table(df$Parch)</a:t>
            </a:r>
            <a:endParaRPr sz="2000" dirty="0"/>
          </a:p>
          <a:p>
            <a:r>
              <a:rPr sz="2000" dirty="0"/>
              <a:t>v1&lt;-as.numeric(test1)</a:t>
            </a:r>
            <a:endParaRPr sz="2000" dirty="0"/>
          </a:p>
          <a:p>
            <a:r>
              <a:rPr sz="2000" dirty="0"/>
              <a:t>v2&lt;-v1/sum(v1)</a:t>
            </a:r>
            <a:endParaRPr sz="2000" dirty="0"/>
          </a:p>
          <a:p>
            <a:r>
              <a:rPr sz="2000" dirty="0"/>
              <a:t>v2</a:t>
            </a:r>
            <a:endParaRPr sz="2000" dirty="0"/>
          </a:p>
          <a:p>
            <a:r>
              <a:rPr sz="2000" dirty="0"/>
              <a:t>[1] 0.760942761   0.132435466    0.089786756   0.005611672</a:t>
            </a:r>
            <a:endParaRPr sz="2000" dirty="0"/>
          </a:p>
          <a:p>
            <a:r>
              <a:rPr sz="2000" dirty="0"/>
              <a:t>      0.004489338   0.005611672    0.001122334</a:t>
            </a:r>
            <a:endParaRPr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特征</a:t>
            </a:r>
            <a:r>
              <a:rPr lang="zh-CN" altLang="en-US" sz="2000" dirty="0" smtClean="0"/>
              <a:t>抽取</a:t>
            </a:r>
            <a:endParaRPr lang="zh-CN" altLang="en-US" sz="2000" dirty="0" smtClean="0"/>
          </a:p>
        </p:txBody>
      </p:sp>
      <p:sp>
        <p:nvSpPr>
          <p:cNvPr id="2" name="文本框 12"/>
          <p:cNvSpPr txBox="1"/>
          <p:nvPr/>
        </p:nvSpPr>
        <p:spPr>
          <a:xfrm>
            <a:off x="961348" y="1552248"/>
            <a:ext cx="758653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>
                <a:schemeClr val="accent1"/>
              </a:buClr>
            </a:pPr>
            <a:r>
              <a:rPr sz="1600" dirty="0" smtClean="0"/>
              <a:t>特征选择和特征抽取的区别如图所示。</a:t>
            </a:r>
            <a:endParaRPr sz="1600" dirty="0" smtClean="0"/>
          </a:p>
        </p:txBody>
      </p:sp>
      <p:graphicFrame>
        <p:nvGraphicFramePr>
          <p:cNvPr id="6" name="对象 -2147482492"/>
          <p:cNvGraphicFramePr/>
          <p:nvPr/>
        </p:nvGraphicFramePr>
        <p:xfrm>
          <a:off x="443230" y="2620645"/>
          <a:ext cx="5756910" cy="2592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5560060" imgH="3225165" progId="Visio.Drawing.11">
                  <p:embed/>
                </p:oleObj>
              </mc:Choice>
              <mc:Fallback>
                <p:oleObj name="" r:id="rId1" imgW="5560060" imgH="3225165" progId="Visio.Drawing.11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43230" y="2620645"/>
                        <a:ext cx="5756910" cy="25920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6557645" y="3010535"/>
            <a:ext cx="20739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/>
              <a:t>特征抽取涉及到从原始属性中生成一些新的特征的一系列算法。通常使用的方法包括主成分分析和因子分析。</a:t>
            </a:r>
            <a:endParaRPr lang="zh-CN" alt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特征</a:t>
            </a:r>
            <a:r>
              <a:rPr lang="zh-CN" altLang="en-US" sz="2000" dirty="0" smtClean="0"/>
              <a:t>抽取</a:t>
            </a:r>
            <a:endParaRPr lang="zh-CN" altLang="en-US" sz="2000" dirty="0" smtClean="0"/>
          </a:p>
        </p:txBody>
      </p:sp>
      <p:sp>
        <p:nvSpPr>
          <p:cNvPr id="8" name="TextBox 18"/>
          <p:cNvSpPr txBox="1"/>
          <p:nvPr/>
        </p:nvSpPr>
        <p:spPr>
          <a:xfrm>
            <a:off x="721995" y="1729105"/>
            <a:ext cx="80238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/>
            <a:r>
              <a:rPr lang="zh-CN" altLang="pt-BR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）基本思想。</a:t>
            </a:r>
            <a:r>
              <a:rPr lang="pt-BR" altLang="zh-CN" dirty="0"/>
              <a:t>PCA</a:t>
            </a:r>
            <a:r>
              <a:rPr lang="zh-CN" altLang="zh-CN" dirty="0"/>
              <a:t>（</a:t>
            </a:r>
            <a:r>
              <a:rPr lang="pt-BR" altLang="zh-CN" dirty="0"/>
              <a:t>Principal Component Analysis</a:t>
            </a:r>
            <a:r>
              <a:rPr lang="zh-CN" altLang="zh-CN" dirty="0"/>
              <a:t>，主成分分析）的</a:t>
            </a:r>
            <a:r>
              <a:rPr lang="zh-CN" altLang="zh-CN" dirty="0" smtClean="0"/>
              <a:t>思想</a:t>
            </a:r>
            <a:r>
              <a:rPr kumimoji="1" lang="zh-C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就是</a:t>
            </a:r>
            <a:r>
              <a:rPr kumimoji="1" lang="zh-CN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把原有的多个属性转化成少数几个特征，特征能够反映原来属性</a:t>
            </a:r>
            <a:r>
              <a: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大部分</a:t>
            </a:r>
            <a:r>
              <a:rPr kumimoji="1" lang="zh-CN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的信息，并且特征之间保持独立。</a:t>
            </a:r>
            <a:endParaRPr kumimoji="1" lang="zh-CN" altLang="en-US" b="1" dirty="0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indent="457200"/>
            <a:endParaRPr lang="zh-CN" altLang="zh-CN" dirty="0"/>
          </a:p>
        </p:txBody>
      </p:sp>
      <p:sp>
        <p:nvSpPr>
          <p:cNvPr id="20" name="文本框 12"/>
          <p:cNvSpPr txBox="1"/>
          <p:nvPr/>
        </p:nvSpPr>
        <p:spPr>
          <a:xfrm>
            <a:off x="676275" y="1268730"/>
            <a:ext cx="7508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>
                <a:schemeClr val="accent1"/>
              </a:buClr>
            </a:pPr>
            <a:r>
              <a:rPr lang="en-US" altLang="zh-CN" dirty="0" smtClean="0"/>
              <a:t>1</a:t>
            </a:r>
            <a:r>
              <a:rPr lang="zh-CN" altLang="en-US" dirty="0" smtClean="0"/>
              <a:t>、</a:t>
            </a:r>
            <a:r>
              <a:rPr lang="zh-CN" altLang="zh-CN" dirty="0" smtClean="0"/>
              <a:t>主成分分析</a:t>
            </a:r>
            <a:endParaRPr kumimoji="1" lang="en-US" altLang="zh-CN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5" y="2858770"/>
            <a:ext cx="7293610" cy="291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特征</a:t>
            </a:r>
            <a:r>
              <a:rPr lang="zh-CN" altLang="en-US" sz="2000" dirty="0" smtClean="0"/>
              <a:t>抽取</a:t>
            </a:r>
            <a:endParaRPr lang="zh-CN" altLang="en-US" sz="2000" dirty="0" smtClean="0"/>
          </a:p>
        </p:txBody>
      </p:sp>
      <p:sp>
        <p:nvSpPr>
          <p:cNvPr id="20" name="文本框 12"/>
          <p:cNvSpPr txBox="1"/>
          <p:nvPr/>
        </p:nvSpPr>
        <p:spPr>
          <a:xfrm>
            <a:off x="741638" y="1330633"/>
            <a:ext cx="758653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dirty="0" smtClean="0"/>
              <a:t>1</a:t>
            </a:r>
            <a:r>
              <a:rPr lang="zh-CN" altLang="en-US" dirty="0" smtClean="0"/>
              <a:t>、</a:t>
            </a:r>
            <a:r>
              <a:rPr lang="zh-CN" altLang="zh-CN" dirty="0" smtClean="0"/>
              <a:t>主成分分析</a:t>
            </a:r>
            <a:endParaRPr lang="zh-CN" altLang="zh-CN" dirty="0" smtClean="0"/>
          </a:p>
          <a:p>
            <a:pPr>
              <a:buClr>
                <a:schemeClr val="accent1"/>
              </a:buClr>
            </a:pPr>
            <a:r>
              <a:rPr kumimoji="1" lang="en-US" altLang="zh-CN" dirty="0" smtClean="0"/>
              <a:t>    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2</a:t>
            </a:r>
            <a:r>
              <a:rPr kumimoji="1" lang="zh-CN" altLang="en-US" dirty="0" smtClean="0"/>
              <a:t>）</a:t>
            </a:r>
            <a:r>
              <a:rPr kumimoji="1" lang="zh-CN" altLang="en-US" b="1" dirty="0" smtClean="0">
                <a:latin typeface="Times New Roman" panose="02020603050405020304" pitchFamily="18" charset="0"/>
                <a:ea typeface="楷体_GB2312" pitchFamily="49" charset="-122"/>
                <a:sym typeface="+mn-ea"/>
              </a:rPr>
              <a:t>主成分的代数意义</a:t>
            </a:r>
            <a:endParaRPr kumimoji="1" lang="zh-CN" altLang="en-US" dirty="0" smtClean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019810" y="2202815"/>
            <a:ext cx="7871460" cy="104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kumimoji="1" lang="en-US" altLang="zh-CN" b="1" dirty="0">
                <a:latin typeface="Times New Roman" panose="02020603050405020304" pitchFamily="18" charset="0"/>
                <a:ea typeface="楷体_GB2312" pitchFamily="49" charset="-122"/>
              </a:rPr>
              <a:t>      </a:t>
            </a:r>
            <a:r>
              <a:rPr kumimoji="1" lang="en-US" altLang="zh-CN" b="1" dirty="0" smtClean="0">
                <a:latin typeface="Times New Roman" panose="02020603050405020304" pitchFamily="18" charset="0"/>
                <a:ea typeface="楷体_GB2312" pitchFamily="49" charset="-122"/>
              </a:rPr>
              <a:t>   </a:t>
            </a:r>
            <a:r>
              <a:rPr kumimoji="1" lang="zh-CN" altLang="en-US" b="1" dirty="0" smtClean="0">
                <a:latin typeface="Times New Roman" panose="02020603050405020304" pitchFamily="18" charset="0"/>
                <a:ea typeface="楷体_GB2312" pitchFamily="49" charset="-122"/>
              </a:rPr>
              <a:t>假设</a:t>
            </a:r>
            <a:r>
              <a:rPr kumimoji="1" lang="zh-CN" altLang="en-US" b="1" dirty="0">
                <a:latin typeface="Times New Roman" panose="02020603050405020304" pitchFamily="18" charset="0"/>
                <a:ea typeface="楷体_GB2312" pitchFamily="49" charset="-122"/>
              </a:rPr>
              <a:t>我们所讨论的实际问题中，有</a:t>
            </a:r>
            <a:r>
              <a:rPr kumimoji="1" lang="en-US" altLang="zh-CN" b="1" dirty="0">
                <a:latin typeface="Times New Roman" panose="02020603050405020304" pitchFamily="18" charset="0"/>
                <a:ea typeface="楷体_GB2312" pitchFamily="49" charset="-122"/>
              </a:rPr>
              <a:t>p</a:t>
            </a:r>
            <a:r>
              <a:rPr kumimoji="1" lang="zh-CN" altLang="en-US" b="1" dirty="0">
                <a:latin typeface="Times New Roman" panose="02020603050405020304" pitchFamily="18" charset="0"/>
                <a:ea typeface="楷体_GB2312" pitchFamily="49" charset="-122"/>
              </a:rPr>
              <a:t>个属性，记为</a:t>
            </a:r>
            <a:r>
              <a:rPr kumimoji="1" lang="en-US" altLang="zh-CN" b="1" dirty="0">
                <a:latin typeface="Times New Roman" panose="02020603050405020304" pitchFamily="18" charset="0"/>
                <a:ea typeface="楷体_GB2312" pitchFamily="49" charset="-122"/>
              </a:rPr>
              <a:t>X</a:t>
            </a:r>
            <a:r>
              <a:rPr kumimoji="1" lang="en-US" altLang="zh-CN" b="1" baseline="-30000" dirty="0">
                <a:latin typeface="Times New Roman" panose="02020603050405020304" pitchFamily="18" charset="0"/>
                <a:ea typeface="楷体_GB2312" pitchFamily="49" charset="-122"/>
              </a:rPr>
              <a:t>1</a:t>
            </a:r>
            <a:r>
              <a:rPr kumimoji="1" lang="zh-CN" altLang="en-US" b="1" dirty="0">
                <a:latin typeface="Times New Roman" panose="02020603050405020304" pitchFamily="18" charset="0"/>
                <a:ea typeface="楷体_GB2312" pitchFamily="49" charset="-122"/>
              </a:rPr>
              <a:t>，</a:t>
            </a:r>
            <a:r>
              <a:rPr kumimoji="1" lang="en-US" altLang="zh-CN" b="1" dirty="0">
                <a:latin typeface="Times New Roman" panose="02020603050405020304" pitchFamily="18" charset="0"/>
                <a:ea typeface="楷体_GB2312" pitchFamily="49" charset="-122"/>
              </a:rPr>
              <a:t>X</a:t>
            </a:r>
            <a:r>
              <a:rPr kumimoji="1" lang="en-US" altLang="zh-CN" b="1" baseline="-30000" dirty="0">
                <a:latin typeface="Times New Roman" panose="02020603050405020304" pitchFamily="18" charset="0"/>
                <a:ea typeface="楷体_GB2312" pitchFamily="49" charset="-122"/>
              </a:rPr>
              <a:t>2</a:t>
            </a:r>
            <a:r>
              <a:rPr kumimoji="1" lang="zh-CN" altLang="en-US" b="1" dirty="0">
                <a:latin typeface="Times New Roman" panose="02020603050405020304" pitchFamily="18" charset="0"/>
                <a:ea typeface="楷体_GB2312" pitchFamily="49" charset="-122"/>
              </a:rPr>
              <a:t>，</a:t>
            </a:r>
            <a:r>
              <a:rPr kumimoji="1" lang="en-US" altLang="zh-CN" b="1" dirty="0">
                <a:latin typeface="Times New Roman" panose="02020603050405020304" pitchFamily="18" charset="0"/>
                <a:ea typeface="楷体_GB2312" pitchFamily="49" charset="-122"/>
              </a:rPr>
              <a:t>…</a:t>
            </a:r>
            <a:r>
              <a:rPr kumimoji="1" lang="zh-CN" altLang="en-US" b="1" dirty="0">
                <a:latin typeface="Times New Roman" panose="02020603050405020304" pitchFamily="18" charset="0"/>
                <a:ea typeface="楷体_GB2312" pitchFamily="49" charset="-122"/>
              </a:rPr>
              <a:t>，</a:t>
            </a:r>
            <a:r>
              <a:rPr kumimoji="1" lang="en-US" altLang="zh-CN" b="1" dirty="0" err="1">
                <a:latin typeface="Times New Roman" panose="02020603050405020304" pitchFamily="18" charset="0"/>
                <a:ea typeface="楷体_GB2312" pitchFamily="49" charset="-122"/>
              </a:rPr>
              <a:t>X</a:t>
            </a:r>
            <a:r>
              <a:rPr kumimoji="1" lang="en-US" altLang="zh-CN" b="1" baseline="-30000" dirty="0" err="1">
                <a:latin typeface="Times New Roman" panose="02020603050405020304" pitchFamily="18" charset="0"/>
                <a:ea typeface="楷体_GB2312" pitchFamily="49" charset="-122"/>
              </a:rPr>
              <a:t>p</a:t>
            </a:r>
            <a:r>
              <a:rPr kumimoji="1" lang="zh-CN" altLang="en-US" b="1" dirty="0">
                <a:latin typeface="Times New Roman" panose="02020603050405020304" pitchFamily="18" charset="0"/>
                <a:ea typeface="楷体_GB2312" pitchFamily="49" charset="-122"/>
              </a:rPr>
              <a:t>，主成分分析就是要把这</a:t>
            </a:r>
            <a:r>
              <a:rPr kumimoji="1" lang="en-US" altLang="zh-CN" b="1" dirty="0">
                <a:latin typeface="Times New Roman" panose="02020603050405020304" pitchFamily="18" charset="0"/>
                <a:ea typeface="楷体_GB2312" pitchFamily="49" charset="-122"/>
              </a:rPr>
              <a:t>p</a:t>
            </a:r>
            <a:r>
              <a:rPr kumimoji="1" lang="zh-CN" altLang="en-US" b="1" dirty="0">
                <a:latin typeface="Times New Roman" panose="02020603050405020304" pitchFamily="18" charset="0"/>
                <a:ea typeface="楷体_GB2312" pitchFamily="49" charset="-122"/>
              </a:rPr>
              <a:t>个属性，转变为 </a:t>
            </a:r>
            <a:r>
              <a:rPr kumimoji="1" lang="en-US" altLang="zh-CN" b="1" dirty="0">
                <a:latin typeface="Times New Roman" panose="02020603050405020304" pitchFamily="18" charset="0"/>
                <a:ea typeface="楷体_GB2312" pitchFamily="49" charset="-122"/>
              </a:rPr>
              <a:t>m </a:t>
            </a:r>
            <a:r>
              <a:rPr kumimoji="1" lang="zh-CN" altLang="en-US" b="1" dirty="0">
                <a:latin typeface="Times New Roman" panose="02020603050405020304" pitchFamily="18" charset="0"/>
                <a:ea typeface="楷体_GB2312" pitchFamily="49" charset="-122"/>
              </a:rPr>
              <a:t>个特征</a:t>
            </a:r>
            <a:r>
              <a:rPr kumimoji="1" lang="en-US" altLang="zh-CN" b="1" dirty="0">
                <a:latin typeface="Times New Roman" panose="02020603050405020304" pitchFamily="18" charset="0"/>
                <a:ea typeface="楷体_GB2312" pitchFamily="49" charset="-122"/>
              </a:rPr>
              <a:t>F</a:t>
            </a:r>
            <a:r>
              <a:rPr kumimoji="1" lang="en-US" altLang="zh-CN" b="1" baseline="-30000" dirty="0">
                <a:latin typeface="Times New Roman" panose="02020603050405020304" pitchFamily="18" charset="0"/>
                <a:ea typeface="楷体_GB2312" pitchFamily="49" charset="-122"/>
              </a:rPr>
              <a:t>1</a:t>
            </a:r>
            <a:r>
              <a:rPr kumimoji="1" lang="zh-CN" altLang="en-US" b="1" dirty="0">
                <a:latin typeface="Times New Roman" panose="02020603050405020304" pitchFamily="18" charset="0"/>
                <a:ea typeface="楷体_GB2312" pitchFamily="49" charset="-122"/>
              </a:rPr>
              <a:t>，</a:t>
            </a:r>
            <a:r>
              <a:rPr kumimoji="1" lang="en-US" altLang="zh-CN" b="1" dirty="0">
                <a:latin typeface="Times New Roman" panose="02020603050405020304" pitchFamily="18" charset="0"/>
                <a:ea typeface="楷体_GB2312" pitchFamily="49" charset="-122"/>
              </a:rPr>
              <a:t>F</a:t>
            </a:r>
            <a:r>
              <a:rPr kumimoji="1" lang="en-US" altLang="zh-CN" b="1" baseline="-30000" dirty="0">
                <a:latin typeface="Times New Roman" panose="02020603050405020304" pitchFamily="18" charset="0"/>
                <a:ea typeface="楷体_GB2312" pitchFamily="49" charset="-122"/>
              </a:rPr>
              <a:t>2</a:t>
            </a:r>
            <a:r>
              <a:rPr kumimoji="1" lang="zh-CN" altLang="en-US" b="1" dirty="0">
                <a:latin typeface="Times New Roman" panose="02020603050405020304" pitchFamily="18" charset="0"/>
                <a:ea typeface="楷体_GB2312" pitchFamily="49" charset="-122"/>
              </a:rPr>
              <a:t>，</a:t>
            </a:r>
            <a:r>
              <a:rPr kumimoji="1" lang="en-US" altLang="zh-CN" b="1" dirty="0">
                <a:latin typeface="Times New Roman" panose="02020603050405020304" pitchFamily="18" charset="0"/>
                <a:ea typeface="楷体_GB2312" pitchFamily="49" charset="-122"/>
              </a:rPr>
              <a:t>…</a:t>
            </a:r>
            <a:r>
              <a:rPr kumimoji="1" lang="zh-CN" altLang="en-US" b="1" dirty="0">
                <a:latin typeface="Times New Roman" panose="02020603050405020304" pitchFamily="18" charset="0"/>
                <a:ea typeface="楷体_GB2312" pitchFamily="49" charset="-122"/>
              </a:rPr>
              <a:t>，</a:t>
            </a:r>
            <a:r>
              <a:rPr kumimoji="1" lang="en-US" altLang="zh-CN" b="1" dirty="0" err="1">
                <a:latin typeface="Times New Roman" panose="02020603050405020304" pitchFamily="18" charset="0"/>
                <a:ea typeface="楷体_GB2312" pitchFamily="49" charset="-122"/>
              </a:rPr>
              <a:t>F</a:t>
            </a:r>
            <a:r>
              <a:rPr kumimoji="1" lang="en-US" altLang="zh-CN" b="1" baseline="-25000" dirty="0" err="1">
                <a:latin typeface="Times New Roman" panose="02020603050405020304" pitchFamily="18" charset="0"/>
                <a:ea typeface="楷体_GB2312" pitchFamily="49" charset="-122"/>
              </a:rPr>
              <a:t>m</a:t>
            </a:r>
            <a:r>
              <a:rPr kumimoji="1" lang="en-US" altLang="zh-CN" b="1" dirty="0">
                <a:latin typeface="Times New Roman" panose="02020603050405020304" pitchFamily="18" charset="0"/>
                <a:ea typeface="楷体_GB2312" pitchFamily="49" charset="-122"/>
              </a:rPr>
              <a:t>(m&lt;p</a:t>
            </a:r>
            <a:r>
              <a:rPr kumimoji="1" lang="zh-CN" altLang="en-US" b="1" dirty="0">
                <a:latin typeface="Times New Roman" panose="02020603050405020304" pitchFamily="18" charset="0"/>
                <a:ea typeface="楷体_GB2312" pitchFamily="49" charset="-122"/>
              </a:rPr>
              <a:t>），按照保留主要信息量的原则，特征充分反映属性的信息，并且相互独立。</a:t>
            </a:r>
            <a:endParaRPr kumimoji="1" lang="zh-CN" altLang="en-US" b="1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741680" y="3712845"/>
          <a:ext cx="2969895" cy="1442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公式" r:id="rId1" imgW="1777365" imgH="862965" progId="Equation.3">
                  <p:embed/>
                </p:oleObj>
              </mc:Choice>
              <mc:Fallback>
                <p:oleObj name="公式" r:id="rId1" imgW="1777365" imgH="862965" progId="Equation.3">
                  <p:embed/>
                  <p:pic>
                    <p:nvPicPr>
                      <p:cNvPr id="0" name="图片 2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680" y="3712845"/>
                        <a:ext cx="2969895" cy="14427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0"/>
          <p:cNvGraphicFramePr>
            <a:graphicFrameLocks noChangeAspect="1"/>
          </p:cNvGraphicFramePr>
          <p:nvPr/>
        </p:nvGraphicFramePr>
        <p:xfrm>
          <a:off x="3711575" y="4145915"/>
          <a:ext cx="2787015" cy="419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公式" r:id="rId3" imgW="1600200" imgH="241300" progId="Equation.3">
                  <p:embed/>
                </p:oleObj>
              </mc:Choice>
              <mc:Fallback>
                <p:oleObj name="公式" r:id="rId3" imgW="1600200" imgH="241300" progId="Equation.3">
                  <p:embed/>
                  <p:pic>
                    <p:nvPicPr>
                      <p:cNvPr id="0" name="图片 2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1575" y="4145915"/>
                        <a:ext cx="2787015" cy="419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7272655" y="3712845"/>
          <a:ext cx="1282065" cy="1583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公式" r:id="rId5" imgW="761365" imgH="939165" progId="Equation.3">
                  <p:embed/>
                </p:oleObj>
              </mc:Choice>
              <mc:Fallback>
                <p:oleObj name="公式" r:id="rId5" imgW="761365" imgH="939165" progId="Equation.3">
                  <p:embed/>
                  <p:pic>
                    <p:nvPicPr>
                      <p:cNvPr id="0" name="图片 2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2655" y="3712845"/>
                        <a:ext cx="1282065" cy="1583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347420" y="4145817"/>
            <a:ext cx="64262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000000"/>
                </a:solidFill>
                <a:ea typeface="楷体_GB2312" pitchFamily="49" charset="-122"/>
              </a:rPr>
              <a:t>其中</a:t>
            </a:r>
            <a:endParaRPr lang="zh-CN" altLang="en-US" b="1" dirty="0">
              <a:solidFill>
                <a:srgbClr val="000000"/>
              </a:solidFill>
              <a:ea typeface="楷体_GB2312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特征</a:t>
            </a:r>
            <a:r>
              <a:rPr lang="zh-CN" altLang="en-US" sz="2000" dirty="0" smtClean="0"/>
              <a:t>抽取</a:t>
            </a:r>
            <a:endParaRPr lang="zh-CN" altLang="en-US" sz="2000" dirty="0" smtClean="0"/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2353628" y="1785579"/>
          <a:ext cx="3313112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公式" r:id="rId1" imgW="1771650" imgH="840740" progId="Equation.3">
                  <p:embed/>
                </p:oleObj>
              </mc:Choice>
              <mc:Fallback>
                <p:oleObj name="公式" r:id="rId1" imgW="1771650" imgH="840740" progId="Equation.3">
                  <p:embed/>
                  <p:pic>
                    <p:nvPicPr>
                      <p:cNvPr id="0" name="图片 30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3628" y="1785579"/>
                        <a:ext cx="3313112" cy="173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50825" y="1346835"/>
            <a:ext cx="7002145" cy="40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kumimoji="1" lang="en-US" altLang="zh-CN" b="1" dirty="0">
                <a:latin typeface="Times New Roman" panose="02020603050405020304" pitchFamily="18" charset="0"/>
                <a:ea typeface="楷体_GB2312" pitchFamily="49" charset="-122"/>
              </a:rPr>
              <a:t>      PCA</a:t>
            </a:r>
            <a:r>
              <a:rPr kumimoji="1" lang="zh-CN" altLang="en-US" b="1" dirty="0">
                <a:latin typeface="Times New Roman" panose="02020603050405020304" pitchFamily="18" charset="0"/>
                <a:ea typeface="楷体_GB2312" pitchFamily="49" charset="-122"/>
              </a:rPr>
              <a:t>的代数意义就是求解下面方程组：</a:t>
            </a:r>
            <a:endParaRPr kumimoji="1" lang="zh-CN" altLang="en-US" b="1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0825" y="3751539"/>
            <a:ext cx="2736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1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满足如下的条件：</a:t>
            </a:r>
            <a:endParaRPr lang="zh-CN" altLang="en-US" sz="1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4854575" y="4219575"/>
          <a:ext cx="2290445" cy="465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公式" r:id="rId3" imgW="1151255" imgH="220345" progId="Equation.3">
                  <p:embed/>
                </p:oleObj>
              </mc:Choice>
              <mc:Fallback>
                <p:oleObj name="公式" r:id="rId3" imgW="1151255" imgH="220345" progId="Equation.3">
                  <p:embed/>
                  <p:pic>
                    <p:nvPicPr>
                      <p:cNvPr id="0" name="图片 30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4575" y="4219575"/>
                        <a:ext cx="2290445" cy="4654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1969770" y="4923790"/>
          <a:ext cx="4398645" cy="361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公式" r:id="rId5" imgW="2580005" imgH="203835" progId="Equation.3">
                  <p:embed/>
                </p:oleObj>
              </mc:Choice>
              <mc:Fallback>
                <p:oleObj name="公式" r:id="rId5" imgW="2580005" imgH="203835" progId="Equation.3">
                  <p:embed/>
                  <p:pic>
                    <p:nvPicPr>
                      <p:cNvPr id="0" name="图片 30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9770" y="4923790"/>
                        <a:ext cx="4398645" cy="3613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2056130" y="5584190"/>
          <a:ext cx="3499485" cy="392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公式" r:id="rId7" imgW="1894205" imgH="203835" progId="Equation.3">
                  <p:embed/>
                </p:oleObj>
              </mc:Choice>
              <mc:Fallback>
                <p:oleObj name="公式" r:id="rId7" imgW="1894205" imgH="203835" progId="Equation.3">
                  <p:embed/>
                  <p:pic>
                    <p:nvPicPr>
                      <p:cNvPr id="0" name="图片 30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6130" y="5584190"/>
                        <a:ext cx="3499485" cy="3924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116013" y="4484329"/>
            <a:ext cx="7097712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主成分之间相互独立，即无重叠的信息。即</a:t>
            </a:r>
            <a:endParaRPr kumimoji="1"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053148" y="5076482"/>
            <a:ext cx="6934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主成分的方差依次递减，重要性依次递减，即</a:t>
            </a:r>
            <a:endParaRPr kumimoji="1"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16013" y="4256364"/>
            <a:ext cx="5378916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66"/>
              </a:buClr>
              <a:buSzPct val="75000"/>
              <a:buFont typeface="Wingdings" panose="05000000000000000000" pitchFamily="2" charset="2"/>
              <a:buChar char="Ø"/>
            </a:pPr>
            <a:r>
              <a: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每个主成分的系数平方和为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1</a:t>
            </a:r>
            <a:r>
              <a: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。即</a:t>
            </a:r>
            <a:endParaRPr kumimoji="1"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3" grpId="0"/>
      <p:bldP spid="13" grpId="1"/>
      <p:bldP spid="11" grpId="0"/>
      <p:bldP spid="11" grpId="1"/>
      <p:bldP spid="12" grpId="0"/>
      <p:bldP spid="1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特征</a:t>
            </a:r>
            <a:r>
              <a:rPr lang="zh-CN" altLang="en-US" sz="2000" dirty="0" smtClean="0"/>
              <a:t>抽取</a:t>
            </a:r>
            <a:endParaRPr lang="zh-CN" altLang="en-US" sz="20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911225" y="1909445"/>
            <a:ext cx="75495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dirty="0" smtClean="0"/>
              <a:t>（</a:t>
            </a:r>
            <a:r>
              <a:rPr lang="en-US" altLang="zh-CN" dirty="0" smtClean="0"/>
              <a:t>3</a:t>
            </a:r>
            <a:r>
              <a:rPr lang="zh-CN" altLang="en-US" dirty="0" smtClean="0"/>
              <a:t>）</a:t>
            </a:r>
            <a:r>
              <a:rPr lang="en-US" altLang="zh-CN" dirty="0" smtClean="0"/>
              <a:t>R</a:t>
            </a:r>
            <a:r>
              <a:rPr lang="zh-CN" altLang="en-US" dirty="0" smtClean="0"/>
              <a:t>语言实现</a:t>
            </a:r>
            <a:endParaRPr lang="zh-CN" altLang="zh-CN" dirty="0" smtClean="0"/>
          </a:p>
          <a:p>
            <a:r>
              <a:t>利用fa.parallel()函数挑选出相应的主成分。</a:t>
            </a:r>
          </a:p>
          <a:p>
            <a:r>
              <a:t>格式为：principal（data，n.obs=,fa=,n.iter=）</a:t>
            </a:r>
          </a:p>
          <a:p>
            <a:r>
              <a:t>其中：data是原始数据矩阵；</a:t>
            </a:r>
          </a:p>
          <a:p>
            <a:r>
              <a:t>             n.obs：当data是相关系数矩阵时，给出原始数据（非原始变量）个数，data是原始数据矩阵时忽略此参数;</a:t>
            </a:r>
          </a:p>
          <a:p>
            <a:r>
              <a:t>             fa：”pc”为仅计算主成分，”botn”为计算主成分及因子;</a:t>
            </a:r>
          </a:p>
          <a:p>
            <a:r>
              <a:t>             n.iter：模拟平行分析次数。</a:t>
            </a:r>
          </a:p>
        </p:txBody>
      </p:sp>
      <p:sp>
        <p:nvSpPr>
          <p:cNvPr id="2" name="文本框 12"/>
          <p:cNvSpPr txBox="1"/>
          <p:nvPr/>
        </p:nvSpPr>
        <p:spPr>
          <a:xfrm>
            <a:off x="534329" y="1514148"/>
            <a:ext cx="758653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>
                <a:schemeClr val="accent1"/>
              </a:buClr>
            </a:pPr>
            <a:r>
              <a:rPr lang="en-US" dirty="0" smtClean="0"/>
              <a:t>1</a:t>
            </a:r>
            <a:r>
              <a:rPr lang="zh-CN" altLang="en-US" dirty="0" smtClean="0"/>
              <a:t>、</a:t>
            </a:r>
            <a:r>
              <a:rPr lang="zh-CN" altLang="zh-CN" dirty="0" smtClean="0"/>
              <a:t>主成分分析</a:t>
            </a:r>
            <a:endParaRPr kumimoji="1" lang="en-US" altLang="zh-CN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特征</a:t>
            </a:r>
            <a:r>
              <a:rPr lang="zh-CN" altLang="en-US" sz="2000" dirty="0" smtClean="0"/>
              <a:t>抽取</a:t>
            </a:r>
            <a:endParaRPr lang="zh-CN" altLang="en-US" sz="2000" dirty="0" smtClean="0"/>
          </a:p>
        </p:txBody>
      </p:sp>
      <p:sp>
        <p:nvSpPr>
          <p:cNvPr id="2" name="TextBox 3"/>
          <p:cNvSpPr txBox="1"/>
          <p:nvPr/>
        </p:nvSpPr>
        <p:spPr>
          <a:xfrm>
            <a:off x="1263650" y="1988820"/>
            <a:ext cx="73240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altLang="zh-CN" dirty="0"/>
              <a:t>&gt;head(USJudgeRatings)  #美国42名法官对12个指标的打分</a:t>
            </a:r>
            <a:endParaRPr altLang="zh-CN" dirty="0"/>
          </a:p>
          <a:p>
            <a:r>
              <a:rPr altLang="zh-CN" dirty="0"/>
              <a:t>&gt;dim(USJudgeRatings)</a:t>
            </a:r>
            <a:endParaRPr altLang="zh-CN" dirty="0"/>
          </a:p>
          <a:p>
            <a:r>
              <a:rPr altLang="zh-CN" dirty="0"/>
              <a:t>&gt;(pc&lt;-principal(USJudgeRatings[,-1],nfactors=1))</a:t>
            </a:r>
            <a:endParaRPr altLang="zh-CN" dirty="0"/>
          </a:p>
          <a:p>
            <a:r>
              <a:rPr altLang="zh-CN" dirty="0"/>
              <a:t>&gt;fa.parallel(USJudgeRatings[,-1],n.obs=112,fa="both",n.iter=100,main="Scree plots with parallel analysis") </a:t>
            </a:r>
            <a:endParaRPr altLang="zh-CN" dirty="0"/>
          </a:p>
        </p:txBody>
      </p:sp>
      <p:sp>
        <p:nvSpPr>
          <p:cNvPr id="3" name="文本框 12"/>
          <p:cNvSpPr txBox="1"/>
          <p:nvPr/>
        </p:nvSpPr>
        <p:spPr>
          <a:xfrm>
            <a:off x="547963" y="1528753"/>
            <a:ext cx="758653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>
                <a:schemeClr val="accent1"/>
              </a:buClr>
            </a:pPr>
            <a:r>
              <a:rPr lang="en-US" dirty="0" smtClean="0"/>
              <a:t>1</a:t>
            </a:r>
            <a:r>
              <a:rPr lang="zh-CN" altLang="en-US" dirty="0" smtClean="0"/>
              <a:t>、</a:t>
            </a:r>
            <a:r>
              <a:rPr lang="zh-CN" altLang="zh-CN" dirty="0" smtClean="0"/>
              <a:t>主成分分析</a:t>
            </a:r>
            <a:endParaRPr kumimoji="1" lang="en-US" altLang="zh-CN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特征</a:t>
            </a:r>
            <a:r>
              <a:rPr lang="zh-CN" altLang="en-US" sz="2000" dirty="0" smtClean="0"/>
              <a:t>抽取</a:t>
            </a:r>
            <a:endParaRPr lang="zh-CN" altLang="en-US" sz="2000" dirty="0" smtClean="0"/>
          </a:p>
        </p:txBody>
      </p:sp>
      <p:sp>
        <p:nvSpPr>
          <p:cNvPr id="2" name="文本框 12"/>
          <p:cNvSpPr txBox="1"/>
          <p:nvPr/>
        </p:nvSpPr>
        <p:spPr>
          <a:xfrm>
            <a:off x="707983" y="1364288"/>
            <a:ext cx="758653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>
                <a:schemeClr val="accent1"/>
              </a:buClr>
            </a:pPr>
            <a:r>
              <a:rPr lang="en-US" dirty="0" smtClean="0"/>
              <a:t>2</a:t>
            </a:r>
            <a:r>
              <a:rPr lang="zh-CN" altLang="en-US" dirty="0" smtClean="0"/>
              <a:t>、因子</a:t>
            </a:r>
            <a:r>
              <a:rPr lang="zh-CN" altLang="zh-CN" dirty="0" smtClean="0"/>
              <a:t>分析</a:t>
            </a:r>
            <a:endParaRPr kumimoji="1" lang="en-US" altLang="zh-CN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" y="1789430"/>
            <a:ext cx="6766560" cy="295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822325" y="5019040"/>
            <a:ext cx="7707630" cy="645160"/>
          </a:xfrm>
          <a:prstGeom prst="rect">
            <a:avLst/>
          </a:prstGeom>
        </p:spPr>
        <p:txBody>
          <a:bodyPr wrap="square">
            <a:spAutoFit/>
          </a:bodyPr>
          <a:p>
            <a:pPr lvl="0" indent="457200"/>
            <a:r>
              <a:rPr lang="zh-CN" altLang="en-US" dirty="0"/>
              <a:t>因子分析中是</a:t>
            </a:r>
            <a:r>
              <a:rPr lang="zh-CN" altLang="en-US" dirty="0">
                <a:solidFill>
                  <a:srgbClr val="FF0000"/>
                </a:solidFill>
              </a:rPr>
              <a:t>把变量表示成各因子的线性组合</a:t>
            </a:r>
            <a:r>
              <a:rPr lang="zh-CN" altLang="en-US" dirty="0"/>
              <a:t>，而主成分分析则是</a:t>
            </a:r>
            <a:r>
              <a:rPr lang="zh-CN" altLang="en-US" dirty="0">
                <a:solidFill>
                  <a:srgbClr val="FF0000"/>
                </a:solidFill>
              </a:rPr>
              <a:t>把主成分表示成各变量的线性组合</a:t>
            </a:r>
            <a:endParaRPr lang="zh-CN" altLang="zh-CN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特征</a:t>
            </a:r>
            <a:r>
              <a:rPr lang="zh-CN" altLang="en-US" sz="2000" dirty="0" smtClean="0"/>
              <a:t>抽取</a:t>
            </a:r>
            <a:endParaRPr lang="zh-CN" altLang="en-US" sz="2000" dirty="0" smtClean="0"/>
          </a:p>
        </p:txBody>
      </p:sp>
      <p:sp>
        <p:nvSpPr>
          <p:cNvPr id="2" name="文本框 12"/>
          <p:cNvSpPr txBox="1"/>
          <p:nvPr/>
        </p:nvSpPr>
        <p:spPr>
          <a:xfrm>
            <a:off x="659088" y="1366193"/>
            <a:ext cx="758653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>
                <a:schemeClr val="accent1"/>
              </a:buClr>
            </a:pPr>
            <a:r>
              <a:rPr lang="en-US" dirty="0" smtClean="0"/>
              <a:t>2</a:t>
            </a:r>
            <a:r>
              <a:rPr lang="zh-CN" altLang="en-US" dirty="0" smtClean="0"/>
              <a:t>、因子</a:t>
            </a:r>
            <a:r>
              <a:rPr lang="zh-CN" altLang="zh-CN" dirty="0" smtClean="0"/>
              <a:t>分析</a:t>
            </a:r>
            <a:endParaRPr kumimoji="1" lang="en-US" altLang="zh-CN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040" y="3233420"/>
            <a:ext cx="6238240" cy="256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2410143" y="1271864"/>
          <a:ext cx="3313112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公式" r:id="rId2" imgW="1771650" imgH="840740" progId="Equation.3">
                  <p:embed/>
                </p:oleObj>
              </mc:Choice>
              <mc:Fallback>
                <p:oleObj name="公式" r:id="rId2" imgW="1771650" imgH="840740" progId="Equation.3">
                  <p:embed/>
                  <p:pic>
                    <p:nvPicPr>
                      <p:cNvPr id="0" name="图片 30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0143" y="1271864"/>
                        <a:ext cx="3313112" cy="173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59485" y="1165860"/>
            <a:ext cx="772985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en-US" sz="2000">
                <a:ea typeface="宋体" panose="02010600030101010101" pitchFamily="2" charset="-122"/>
              </a:rPr>
              <a:t>   </a:t>
            </a:r>
            <a:r>
              <a:rPr sz="2000">
                <a:ea typeface="宋体" panose="02010600030101010101" pitchFamily="2" charset="-122"/>
              </a:rPr>
              <a:t>在图8.1场景下，问有多少根火柴，数清楚需要花点时间。同样的数据经整理变成图8.2，再问有多少根火柴，问题可能就简单许多。从这个简单例子说明在数据分析之前对数据做变换的重要性。</a:t>
            </a:r>
            <a:endParaRPr sz="2000">
              <a:ea typeface="宋体" panose="02010600030101010101" pitchFamily="2" charset="-122"/>
            </a:endParaRPr>
          </a:p>
        </p:txBody>
      </p:sp>
      <p:pic>
        <p:nvPicPr>
          <p:cNvPr id="90" name="图片 1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800" y="2792730"/>
            <a:ext cx="3473450" cy="2152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" name="图片 1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0" y="2880043"/>
            <a:ext cx="4371340" cy="2124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31800" y="5557520"/>
            <a:ext cx="5066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/>
              <a:t>好的数据结构是解决问题的一半。</a:t>
            </a:r>
            <a:endParaRPr lang="zh-CN" altLang="en-US" sz="2000" dirty="0"/>
          </a:p>
        </p:txBody>
      </p:sp>
      <p:sp>
        <p:nvSpPr>
          <p:cNvPr id="7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 spc="225" dirty="0" smtClean="0">
                <a:solidFill>
                  <a:prstClr val="white"/>
                </a:solidFill>
              </a:rPr>
              <a:t>开场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白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特征</a:t>
            </a:r>
            <a:r>
              <a:rPr lang="zh-CN" altLang="en-US" sz="2000" dirty="0" smtClean="0"/>
              <a:t>抽取</a:t>
            </a:r>
            <a:endParaRPr lang="zh-CN" altLang="en-US" sz="2000" dirty="0" smtClean="0"/>
          </a:p>
        </p:txBody>
      </p:sp>
      <p:sp>
        <p:nvSpPr>
          <p:cNvPr id="2" name="文本框 12"/>
          <p:cNvSpPr txBox="1"/>
          <p:nvPr/>
        </p:nvSpPr>
        <p:spPr>
          <a:xfrm>
            <a:off x="665438" y="1448743"/>
            <a:ext cx="758653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>
                <a:schemeClr val="accent1"/>
              </a:buClr>
            </a:pPr>
            <a:r>
              <a:rPr lang="en-US" dirty="0" smtClean="0"/>
              <a:t>2</a:t>
            </a:r>
            <a:r>
              <a:rPr lang="zh-CN" altLang="en-US" dirty="0" smtClean="0"/>
              <a:t>、因子</a:t>
            </a:r>
            <a:r>
              <a:rPr lang="zh-CN" altLang="zh-CN" dirty="0" smtClean="0"/>
              <a:t>分析</a:t>
            </a:r>
            <a:endParaRPr kumimoji="1" lang="en-US" altLang="zh-CN" dirty="0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" y="2096135"/>
            <a:ext cx="8594725" cy="346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特征</a:t>
            </a:r>
            <a:r>
              <a:rPr lang="zh-CN" altLang="en-US" sz="2000" dirty="0" smtClean="0"/>
              <a:t>抽取</a:t>
            </a:r>
            <a:endParaRPr lang="zh-CN" altLang="en-US" sz="2000" dirty="0" smtClean="0"/>
          </a:p>
        </p:txBody>
      </p:sp>
      <p:sp>
        <p:nvSpPr>
          <p:cNvPr id="2" name="TextBox 3"/>
          <p:cNvSpPr txBox="1"/>
          <p:nvPr/>
        </p:nvSpPr>
        <p:spPr>
          <a:xfrm>
            <a:off x="1223475" y="1620892"/>
            <a:ext cx="937846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 smtClean="0"/>
              <a:t>有用的因子分析函数</a:t>
            </a:r>
            <a:endParaRPr lang="zh-CN" altLang="zh-CN" sz="1600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19430" y="2105025"/>
          <a:ext cx="8430260" cy="35953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3845"/>
                <a:gridCol w="6876415"/>
              </a:tblGrid>
              <a:tr h="449408">
                <a:tc>
                  <a:txBody>
                    <a:bodyPr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 </a:t>
                      </a:r>
                      <a:r>
                        <a:rPr lang="zh-CN" sz="1600" kern="0">
                          <a:effectLst/>
                        </a:rPr>
                        <a:t>函数</a:t>
                      </a:r>
                      <a:endParaRPr lang="zh-CN" sz="1600" kern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zh-CN" sz="1600" kern="0">
                          <a:effectLst/>
                        </a:rPr>
                        <a:t>描述　</a:t>
                      </a:r>
                      <a:endParaRPr lang="zh-CN" sz="1600" kern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</a:tr>
              <a:tr h="449408">
                <a:tc>
                  <a:txBody>
                    <a:bodyPr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principal</a:t>
                      </a:r>
                      <a:r>
                        <a:rPr lang="zh-CN" sz="1600" kern="0">
                          <a:effectLst/>
                        </a:rPr>
                        <a:t>（）</a:t>
                      </a:r>
                      <a:endParaRPr lang="zh-CN" sz="1600" kern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zh-CN" sz="1600" kern="0">
                          <a:effectLst/>
                        </a:rPr>
                        <a:t>含多种可选的方差放置方法的主成分分析</a:t>
                      </a:r>
                      <a:endParaRPr lang="zh-CN" sz="1600" kern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</a:tr>
              <a:tr h="898815">
                <a:tc>
                  <a:txBody>
                    <a:bodyPr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fa</a:t>
                      </a:r>
                      <a:r>
                        <a:rPr lang="zh-CN" sz="1600" kern="0">
                          <a:effectLst/>
                        </a:rPr>
                        <a:t>（）</a:t>
                      </a:r>
                      <a:endParaRPr lang="zh-CN" sz="1600" kern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zh-CN" sz="1600" kern="0">
                          <a:effectLst/>
                        </a:rPr>
                        <a:t>可用主轴、最小残差、加权最小平方或最大似然法估计的因子分析</a:t>
                      </a:r>
                      <a:endParaRPr lang="zh-CN" sz="1600" kern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</a:tr>
              <a:tr h="449408">
                <a:tc>
                  <a:txBody>
                    <a:bodyPr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fa.parallel</a:t>
                      </a:r>
                      <a:r>
                        <a:rPr lang="zh-CN" sz="1600" kern="0">
                          <a:effectLst/>
                        </a:rPr>
                        <a:t>（）</a:t>
                      </a:r>
                      <a:endParaRPr lang="zh-CN" sz="1600" kern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zh-CN" sz="1600" kern="0">
                          <a:effectLst/>
                        </a:rPr>
                        <a:t>含平等分析的碎石图</a:t>
                      </a:r>
                      <a:endParaRPr lang="zh-CN" sz="1600" kern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</a:tr>
              <a:tr h="449408">
                <a:tc>
                  <a:txBody>
                    <a:bodyPr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factor.plot</a:t>
                      </a:r>
                      <a:r>
                        <a:rPr lang="zh-CN" sz="1600" kern="0">
                          <a:effectLst/>
                        </a:rPr>
                        <a:t>（）</a:t>
                      </a:r>
                      <a:endParaRPr lang="zh-CN" sz="1600" kern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zh-CN" sz="1600" kern="0">
                          <a:effectLst/>
                        </a:rPr>
                        <a:t>绘制因子分析或主成分分析的结果</a:t>
                      </a:r>
                      <a:endParaRPr lang="zh-CN" sz="1600" kern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</a:tr>
              <a:tr h="449408">
                <a:tc>
                  <a:txBody>
                    <a:bodyPr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fa.diagram</a:t>
                      </a:r>
                      <a:r>
                        <a:rPr lang="zh-CN" sz="1600" kern="0">
                          <a:effectLst/>
                        </a:rPr>
                        <a:t>（）</a:t>
                      </a:r>
                      <a:endParaRPr lang="zh-CN" sz="1600" kern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zh-CN" sz="1600" kern="0">
                          <a:effectLst/>
                        </a:rPr>
                        <a:t>绘制因子分析或主成分分析的载荷矩阵</a:t>
                      </a:r>
                      <a:endParaRPr lang="zh-CN" sz="1600" kern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</a:tr>
              <a:tr h="449408">
                <a:tc>
                  <a:txBody>
                    <a:bodyPr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scree</a:t>
                      </a:r>
                      <a:r>
                        <a:rPr lang="zh-CN" sz="1600" kern="0">
                          <a:effectLst/>
                        </a:rPr>
                        <a:t>（）</a:t>
                      </a:r>
                      <a:endParaRPr lang="zh-CN" sz="1600" kern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indent="304800" algn="just">
                        <a:spcAft>
                          <a:spcPts val="0"/>
                        </a:spcAft>
                      </a:pPr>
                      <a:r>
                        <a:rPr lang="zh-CN" sz="1600" kern="0" dirty="0">
                          <a:effectLst/>
                        </a:rPr>
                        <a:t>因子分析和主成分分析的碎石图</a:t>
                      </a:r>
                      <a:endParaRPr lang="zh-CN" sz="1600" kern="0" dirty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自动特征</a:t>
            </a:r>
            <a:r>
              <a:rPr lang="zh-CN" altLang="en-US" sz="2000" dirty="0" smtClean="0"/>
              <a:t>工程</a:t>
            </a:r>
            <a:endParaRPr lang="zh-CN" altLang="en-US" sz="2000" dirty="0" smtClean="0"/>
          </a:p>
        </p:txBody>
      </p:sp>
      <p:sp>
        <p:nvSpPr>
          <p:cNvPr id="2" name="TextBox 3"/>
          <p:cNvSpPr txBox="1"/>
          <p:nvPr/>
        </p:nvSpPr>
        <p:spPr>
          <a:xfrm>
            <a:off x="690880" y="1793240"/>
            <a:ext cx="755713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 smtClean="0"/>
              <a:t>         </a:t>
            </a:r>
            <a:r>
              <a:rPr lang="zh-CN" altLang="en-US" sz="2000" dirty="0" smtClean="0"/>
              <a:t>特征工程极其浪费人力，质量难以保障，自动特征工程是未来的发展趋势。在受限领域已经出现了一些自动特征工程的方法。</a:t>
            </a:r>
            <a:endParaRPr lang="zh-CN" altLang="en-US" sz="2000" dirty="0" smtClean="0"/>
          </a:p>
          <a:p>
            <a:endParaRPr lang="zh-CN" altLang="en-US" sz="2000" dirty="0" smtClean="0"/>
          </a:p>
          <a:p>
            <a:r>
              <a:rPr lang="zh-CN" altLang="en-US" sz="2000" dirty="0" smtClean="0"/>
              <a:t>1、基于遗传算法的方法</a:t>
            </a:r>
            <a:endParaRPr lang="zh-CN" altLang="en-US" sz="2000" dirty="0" smtClean="0"/>
          </a:p>
          <a:p>
            <a:r>
              <a:rPr lang="zh-CN" altLang="en-US" sz="2000" dirty="0" smtClean="0"/>
              <a:t>        genalg包不仅实现了遗传算法，还提供了遗传算法的数据可视化，给用户更直观的角度理解算法。</a:t>
            </a:r>
            <a:endParaRPr lang="zh-CN" altLang="en-US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自动特征</a:t>
            </a:r>
            <a:r>
              <a:rPr lang="zh-CN" altLang="en-US" sz="2000" dirty="0" smtClean="0"/>
              <a:t>工程</a:t>
            </a:r>
            <a:endParaRPr lang="zh-CN" altLang="en-US" sz="2000" dirty="0" smtClean="0"/>
          </a:p>
        </p:txBody>
      </p:sp>
      <p:pic>
        <p:nvPicPr>
          <p:cNvPr id="58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5910" y="1409065"/>
            <a:ext cx="3826510" cy="441833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自动特征</a:t>
            </a:r>
            <a:r>
              <a:rPr lang="zh-CN" altLang="en-US" sz="2000" dirty="0" smtClean="0"/>
              <a:t>工程</a:t>
            </a:r>
            <a:endParaRPr lang="zh-CN" altLang="en-US" sz="2000" dirty="0" smtClean="0"/>
          </a:p>
        </p:txBody>
      </p:sp>
      <p:sp>
        <p:nvSpPr>
          <p:cNvPr id="3" name="TextBox 3"/>
          <p:cNvSpPr txBox="1"/>
          <p:nvPr/>
        </p:nvSpPr>
        <p:spPr>
          <a:xfrm>
            <a:off x="519430" y="1870075"/>
            <a:ext cx="840740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 smtClean="0"/>
              <a:t>&gt;library(subselect)</a:t>
            </a:r>
            <a:endParaRPr lang="zh-CN" altLang="en-US" sz="2400" dirty="0" smtClean="0"/>
          </a:p>
          <a:p>
            <a:r>
              <a:rPr lang="zh-CN" altLang="en-US" sz="2400" dirty="0" smtClean="0"/>
              <a:t>&gt;data(swiss)</a:t>
            </a:r>
            <a:endParaRPr lang="zh-CN" altLang="en-US" sz="2400" dirty="0" smtClean="0"/>
          </a:p>
          <a:p>
            <a:r>
              <a:rPr lang="zh-CN" altLang="en-US" sz="2400" dirty="0" smtClean="0"/>
              <a:t>&gt;?swiss      #数据描述</a:t>
            </a:r>
            <a:endParaRPr lang="zh-CN" altLang="en-US" sz="2400" dirty="0" smtClean="0"/>
          </a:p>
          <a:p>
            <a:r>
              <a:rPr lang="zh-CN" altLang="en-US" sz="2400" dirty="0" smtClean="0"/>
              <a:t>&gt;head(swiss) #数据内容</a:t>
            </a:r>
            <a:endParaRPr lang="zh-CN" altLang="en-US" sz="2400" dirty="0" smtClean="0"/>
          </a:p>
          <a:p>
            <a:r>
              <a:rPr lang="zh-CN" altLang="en-US" sz="2400" dirty="0" smtClean="0"/>
              <a:t>&gt;dim(swiss)  #数据维度</a:t>
            </a:r>
            <a:endParaRPr lang="zh-CN" altLang="en-US" sz="2400" dirty="0" smtClean="0"/>
          </a:p>
          <a:p>
            <a:r>
              <a:rPr lang="zh-CN" altLang="en-US" sz="2400" dirty="0" smtClean="0"/>
              <a:t>&gt;genetic(cor(swiss),3,4,popsize=10,nger=5,criterion="Rv")</a:t>
            </a:r>
            <a:endParaRPr lang="zh-CN" altLang="en-US" sz="2400" dirty="0" smtClean="0"/>
          </a:p>
          <a:p>
            <a:endParaRPr lang="zh-CN" altLang="en-US" sz="2400" dirty="0" smtClean="0"/>
          </a:p>
          <a:p>
            <a:r>
              <a:rPr lang="zh-CN" altLang="en-US" sz="2400" dirty="0" smtClean="0">
                <a:sym typeface="+mn-ea"/>
              </a:rPr>
              <a:t>popsize=10为种群数，nger=5为迭代次数,criterion为准则</a:t>
            </a:r>
            <a:endParaRPr lang="zh-CN" altLang="en-US" sz="24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8.2 特征工程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自动特征</a:t>
            </a:r>
            <a:r>
              <a:rPr lang="zh-CN" altLang="en-US" sz="2000" dirty="0" smtClean="0"/>
              <a:t>工程</a:t>
            </a:r>
            <a:endParaRPr lang="zh-CN" altLang="en-US" sz="2000" dirty="0" smtClean="0"/>
          </a:p>
        </p:txBody>
      </p:sp>
      <p:sp>
        <p:nvSpPr>
          <p:cNvPr id="6" name="TextBox 3"/>
          <p:cNvSpPr txBox="1"/>
          <p:nvPr/>
        </p:nvSpPr>
        <p:spPr>
          <a:xfrm>
            <a:off x="1223645" y="1621155"/>
            <a:ext cx="72650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 smtClean="0"/>
              <a:t>2、基于深度学习的方法</a:t>
            </a:r>
            <a:endParaRPr lang="zh-CN" altLang="en-US" sz="2000" dirty="0" smtClean="0"/>
          </a:p>
          <a:p>
            <a:r>
              <a:rPr lang="zh-CN" altLang="en-US" sz="2000" dirty="0" smtClean="0"/>
              <a:t>        在计算机视觉和语音识别领域，深度学习实现了特征工程自动化，存在的不足是不可解释性。有关深度学习的相关原理和方法的谈论超出本书范围。</a:t>
            </a:r>
            <a:endParaRPr lang="zh-CN" altLang="en-US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949713" y="1169836"/>
              <a:ext cx="1244589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第8章 数据变换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18339" y="2301621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31051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8.1 数据集划分与选择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8.2 特征工程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567006"/>
            <a:ext cx="5693410" cy="450850"/>
            <a:chOff x="1807265" y="3400693"/>
            <a:chExt cx="5693410" cy="450850"/>
          </a:xfrm>
          <a:solidFill>
            <a:srgbClr val="3D89BC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8.3 数据整合</a:t>
              </a:r>
              <a:endParaRPr lang="zh-CN" sz="2100" spc="225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000" dirty="0">
                <a:sym typeface="+mn-ea"/>
              </a:rPr>
              <a:t>数据整合</a:t>
            </a:r>
            <a:r>
              <a:rPr lang="zh-CN" altLang="zh-CN" sz="2000" dirty="0">
                <a:sym typeface="+mn-ea"/>
              </a:rPr>
              <a:t>概述</a:t>
            </a:r>
            <a:endParaRPr lang="zh-CN" altLang="zh-CN" sz="2000" dirty="0">
              <a:sym typeface="+mn-ea"/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8.3 数据整合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11" name="TextBox 18"/>
          <p:cNvSpPr txBox="1"/>
          <p:nvPr/>
        </p:nvSpPr>
        <p:spPr>
          <a:xfrm>
            <a:off x="1395095" y="1604010"/>
            <a:ext cx="7312025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dirty="0"/>
              <a:t>数据</a:t>
            </a:r>
            <a:r>
              <a:rPr lang="zh-CN" dirty="0"/>
              <a:t>整合</a:t>
            </a:r>
            <a:r>
              <a:rPr dirty="0"/>
              <a:t>不仅仅是为了改善数据的外观，也是进行一些统计分析和作图前必要的步骤，是数据预处理的内容之一。</a:t>
            </a:r>
            <a:r>
              <a:rPr lang="zh-CN" dirty="0"/>
              <a:t>下</a:t>
            </a:r>
            <a:r>
              <a:rPr dirty="0"/>
              <a:t>图展示了数据整合的主要任务。</a:t>
            </a:r>
            <a:endParaRPr dirty="0"/>
          </a:p>
        </p:txBody>
      </p:sp>
      <p:pic>
        <p:nvPicPr>
          <p:cNvPr id="13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635" y="2701925"/>
            <a:ext cx="5021580" cy="3318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000" dirty="0">
                <a:sym typeface="+mn-ea"/>
              </a:rPr>
              <a:t>通过向量化重构</a:t>
            </a:r>
            <a:r>
              <a:rPr lang="zh-CN" altLang="zh-CN" sz="2000" dirty="0" smtClean="0">
                <a:sym typeface="+mn-ea"/>
              </a:rPr>
              <a:t>数据</a:t>
            </a:r>
            <a:endParaRPr lang="zh-CN" altLang="en-US" sz="2000" dirty="0" smtClean="0"/>
          </a:p>
        </p:txBody>
      </p:sp>
      <p:sp>
        <p:nvSpPr>
          <p:cNvPr id="11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8.3 数据整合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2355" y="1974850"/>
            <a:ext cx="7204710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just"/>
            <a:r>
              <a:rPr lang="zh-CN" altLang="zh-CN" sz="2000" dirty="0"/>
              <a:t>重构数据的基本思路就把数据全部向量化，然后按业务分析要求，再用向量构建其他类型的数据。</a:t>
            </a:r>
            <a:endParaRPr lang="zh-CN" altLang="zh-CN" sz="2000" dirty="0"/>
          </a:p>
          <a:p>
            <a:pPr indent="457200" algn="just"/>
            <a:r>
              <a:rPr lang="zh-CN" altLang="zh-CN" sz="2000" dirty="0"/>
              <a:t>矩阵和多维数组的向量化有直接的类型转换函数：</a:t>
            </a:r>
            <a:r>
              <a:rPr lang="en-US" altLang="zh-CN" sz="2000" dirty="0"/>
              <a:t> </a:t>
            </a:r>
            <a:r>
              <a:rPr lang="en-US" altLang="zh-CN" sz="2000" dirty="0" err="1"/>
              <a:t>as.vector</a:t>
            </a:r>
            <a:r>
              <a:rPr lang="zh-CN" altLang="zh-CN" sz="2000" dirty="0"/>
              <a:t>，向量化后的结果顺序是先列后行再其他</a:t>
            </a:r>
            <a:r>
              <a:rPr lang="zh-CN" altLang="zh-CN" sz="2000" dirty="0" smtClean="0"/>
              <a:t>。</a:t>
            </a:r>
            <a:endParaRPr lang="en-US" altLang="zh-CN" sz="2000" dirty="0" smtClean="0"/>
          </a:p>
          <a:p>
            <a:pPr algn="just"/>
            <a:r>
              <a:rPr lang="en-US" altLang="zh-CN" sz="2000" dirty="0"/>
              <a:t>1</a:t>
            </a:r>
            <a:r>
              <a:rPr lang="zh-CN" altLang="en-US" sz="2000" dirty="0"/>
              <a:t>、矩阵转向量化</a:t>
            </a:r>
            <a:endParaRPr lang="zh-CN" altLang="zh-CN" sz="2000" dirty="0"/>
          </a:p>
          <a:p>
            <a:pPr algn="just"/>
            <a:r>
              <a:rPr lang="en-US" altLang="zh-CN" sz="2000" dirty="0"/>
              <a:t>&gt; (x &lt;- matrix(1:4, </a:t>
            </a:r>
            <a:r>
              <a:rPr lang="en-US" altLang="zh-CN" sz="2000" dirty="0" err="1"/>
              <a:t>ncol</a:t>
            </a:r>
            <a:r>
              <a:rPr lang="en-US" altLang="zh-CN" sz="2000" dirty="0"/>
              <a:t>=2))  </a:t>
            </a:r>
            <a:endParaRPr lang="en-US" altLang="zh-CN" sz="2000" dirty="0" smtClean="0"/>
          </a:p>
          <a:p>
            <a:pPr algn="just"/>
            <a:r>
              <a:rPr lang="en-US" altLang="zh-CN" sz="2000" dirty="0"/>
              <a:t>     [,1] [,2] </a:t>
            </a:r>
            <a:endParaRPr lang="zh-CN" altLang="zh-CN" sz="2000" dirty="0"/>
          </a:p>
          <a:p>
            <a:pPr algn="just"/>
            <a:r>
              <a:rPr lang="en-US" altLang="zh-CN" sz="2000" dirty="0"/>
              <a:t>[1,]    1    3 </a:t>
            </a:r>
            <a:endParaRPr lang="zh-CN" altLang="zh-CN" sz="2000" dirty="0"/>
          </a:p>
          <a:p>
            <a:pPr algn="just"/>
            <a:r>
              <a:rPr lang="en-US" altLang="zh-CN" sz="2000" dirty="0"/>
              <a:t>[2,]    2    4 </a:t>
            </a:r>
            <a:endParaRPr lang="zh-CN" altLang="zh-CN" sz="2000" dirty="0"/>
          </a:p>
          <a:p>
            <a:pPr algn="just"/>
            <a:r>
              <a:rPr lang="en-US" altLang="zh-CN" sz="2000" dirty="0"/>
              <a:t>&gt; </a:t>
            </a:r>
            <a:r>
              <a:rPr lang="en-US" altLang="zh-CN" sz="2000" dirty="0" err="1"/>
              <a:t>as.vector</a:t>
            </a:r>
            <a:r>
              <a:rPr lang="en-US" altLang="zh-CN" sz="2000" dirty="0"/>
              <a:t>(x) </a:t>
            </a:r>
            <a:endParaRPr lang="zh-CN" altLang="zh-CN" sz="2000" dirty="0"/>
          </a:p>
          <a:p>
            <a:pPr algn="just"/>
            <a:r>
              <a:rPr lang="en-US" altLang="zh-CN" sz="2000" dirty="0"/>
              <a:t>[1] 1 2 3 4 </a:t>
            </a:r>
            <a:endParaRPr lang="zh-CN" altLang="zh-CN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000" dirty="0">
                <a:sym typeface="+mn-ea"/>
              </a:rPr>
              <a:t>通过向量化重构</a:t>
            </a:r>
            <a:r>
              <a:rPr lang="zh-CN" altLang="zh-CN" sz="2000" dirty="0" smtClean="0">
                <a:sym typeface="+mn-ea"/>
              </a:rPr>
              <a:t>数据</a:t>
            </a:r>
            <a:endParaRPr lang="zh-CN" altLang="en-US" sz="2000" dirty="0" smtClean="0"/>
          </a:p>
        </p:txBody>
      </p:sp>
      <p:sp>
        <p:nvSpPr>
          <p:cNvPr id="11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8.3 数据整合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1176655" y="1974850"/>
            <a:ext cx="665480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/>
              <a:t>2</a:t>
            </a:r>
            <a:r>
              <a:rPr lang="zh-CN" altLang="en-US" sz="2000" dirty="0"/>
              <a:t>、数组向量化</a:t>
            </a:r>
            <a:endParaRPr lang="en-US" altLang="zh-CN" sz="2000" dirty="0"/>
          </a:p>
          <a:p>
            <a:r>
              <a:rPr lang="en-US" altLang="zh-CN" sz="2000" dirty="0"/>
              <a:t> (x &lt;- array(1:8, dim=c(2,2,2))) </a:t>
            </a:r>
            <a:endParaRPr lang="zh-CN" altLang="zh-CN" sz="2000" dirty="0"/>
          </a:p>
          <a:p>
            <a:r>
              <a:rPr lang="en-US" altLang="zh-CN" sz="2000" dirty="0" smtClean="0"/>
              <a:t>, , 1</a:t>
            </a:r>
            <a:r>
              <a:rPr lang="en-US" altLang="zh-CN" sz="2000" dirty="0"/>
              <a:t> </a:t>
            </a:r>
            <a:endParaRPr lang="zh-CN" altLang="zh-CN" sz="2000" dirty="0"/>
          </a:p>
          <a:p>
            <a:r>
              <a:rPr lang="en-US" altLang="zh-CN" sz="2000" dirty="0"/>
              <a:t>     [,1] [,2] </a:t>
            </a:r>
            <a:endParaRPr lang="zh-CN" altLang="zh-CN" sz="2000" dirty="0"/>
          </a:p>
          <a:p>
            <a:r>
              <a:rPr lang="en-US" altLang="zh-CN" sz="2000" dirty="0"/>
              <a:t>[1,]    1    3 </a:t>
            </a:r>
            <a:endParaRPr lang="zh-CN" altLang="zh-CN" sz="2000" dirty="0"/>
          </a:p>
          <a:p>
            <a:r>
              <a:rPr lang="en-US" altLang="zh-CN" sz="2000" dirty="0"/>
              <a:t>[2,]    2    4 </a:t>
            </a:r>
            <a:endParaRPr lang="zh-CN" altLang="zh-CN" sz="2000" dirty="0"/>
          </a:p>
          <a:p>
            <a:r>
              <a:rPr lang="en-US" altLang="zh-CN" sz="2000" dirty="0"/>
              <a:t>, , 2 </a:t>
            </a:r>
            <a:endParaRPr lang="zh-CN" altLang="zh-CN" sz="2000" dirty="0"/>
          </a:p>
          <a:p>
            <a:r>
              <a:rPr lang="en-US" altLang="zh-CN" sz="2000" dirty="0"/>
              <a:t>     [,1] [,2] </a:t>
            </a:r>
            <a:endParaRPr lang="zh-CN" altLang="zh-CN" sz="2000" dirty="0"/>
          </a:p>
          <a:p>
            <a:r>
              <a:rPr lang="en-US" altLang="zh-CN" sz="2000" dirty="0"/>
              <a:t>[1,]    5    7 </a:t>
            </a:r>
            <a:endParaRPr lang="zh-CN" altLang="zh-CN" sz="2000" dirty="0"/>
          </a:p>
          <a:p>
            <a:r>
              <a:rPr lang="en-US" altLang="zh-CN" sz="2000" dirty="0"/>
              <a:t>[2,]    6    8 </a:t>
            </a:r>
            <a:endParaRPr lang="zh-CN" altLang="zh-CN" sz="2000" dirty="0"/>
          </a:p>
          <a:p>
            <a:r>
              <a:rPr lang="en-US" altLang="zh-CN" sz="2000" dirty="0"/>
              <a:t>&gt; </a:t>
            </a:r>
            <a:r>
              <a:rPr lang="en-US" altLang="zh-CN" sz="2000" dirty="0" err="1"/>
              <a:t>as.vector</a:t>
            </a:r>
            <a:r>
              <a:rPr lang="en-US" altLang="zh-CN" sz="2000" dirty="0"/>
              <a:t>(x) </a:t>
            </a:r>
            <a:endParaRPr lang="zh-CN" altLang="zh-CN" sz="2000" dirty="0"/>
          </a:p>
          <a:p>
            <a:r>
              <a:rPr lang="en-US" altLang="zh-CN" sz="2000" dirty="0"/>
              <a:t>[1] 1 2 3 4 5 6 7 8 </a:t>
            </a:r>
            <a:endParaRPr lang="zh-CN" altLang="zh-CN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949715" y="1169836"/>
              <a:ext cx="1244589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第8章 数据变换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60249" y="359003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8.3 数据整合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8.2 特征工程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2153496"/>
            <a:ext cx="5693410" cy="450850"/>
            <a:chOff x="1807265" y="3400693"/>
            <a:chExt cx="5693410" cy="450850"/>
          </a:xfrm>
          <a:solidFill>
            <a:srgbClr val="3D89BC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1051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8.1 数据集划分与选择</a:t>
              </a:r>
              <a:endParaRPr lang="zh-CN" sz="2100" spc="225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000" dirty="0">
                <a:sym typeface="+mn-ea"/>
              </a:rPr>
              <a:t>通过向量化重构</a:t>
            </a:r>
            <a:r>
              <a:rPr lang="zh-CN" altLang="zh-CN" sz="2000" dirty="0" smtClean="0">
                <a:sym typeface="+mn-ea"/>
              </a:rPr>
              <a:t>数据</a:t>
            </a:r>
            <a:endParaRPr lang="zh-CN" altLang="en-US" sz="2000" dirty="0" smtClean="0"/>
          </a:p>
        </p:txBody>
      </p:sp>
      <p:sp>
        <p:nvSpPr>
          <p:cNvPr id="11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8.3 数据整合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0645" y="1580515"/>
            <a:ext cx="6706870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/>
              <a:t>3</a:t>
            </a:r>
            <a:r>
              <a:rPr lang="zh-CN" altLang="en-US" sz="2000" dirty="0"/>
              <a:t>、</a:t>
            </a:r>
            <a:r>
              <a:rPr lang="zh-CN" altLang="zh-CN" sz="2000" dirty="0"/>
              <a:t>列表向量化</a:t>
            </a:r>
            <a:endParaRPr lang="zh-CN" altLang="zh-CN" sz="2000" dirty="0"/>
          </a:p>
          <a:p>
            <a:r>
              <a:rPr lang="fr-FR" altLang="zh-CN" sz="2000" dirty="0"/>
              <a:t>&gt; (x &lt;- list(x=1:3, y=5:10)) </a:t>
            </a:r>
            <a:endParaRPr lang="zh-CN" altLang="zh-CN" sz="2000" dirty="0"/>
          </a:p>
          <a:p>
            <a:r>
              <a:rPr lang="fr-FR" altLang="zh-CN" sz="2000" dirty="0"/>
              <a:t>$x </a:t>
            </a:r>
            <a:endParaRPr lang="zh-CN" altLang="zh-CN" sz="2000" dirty="0"/>
          </a:p>
          <a:p>
            <a:r>
              <a:rPr lang="fr-FR" altLang="zh-CN" sz="2000" dirty="0"/>
              <a:t>[1] 1 2 3 </a:t>
            </a:r>
            <a:endParaRPr lang="zh-CN" altLang="zh-CN" sz="2000" dirty="0"/>
          </a:p>
          <a:p>
            <a:r>
              <a:rPr lang="fr-FR" altLang="zh-CN" sz="2000" dirty="0"/>
              <a:t>$y </a:t>
            </a:r>
            <a:endParaRPr lang="zh-CN" altLang="zh-CN" sz="2000" dirty="0"/>
          </a:p>
          <a:p>
            <a:r>
              <a:rPr lang="fr-FR" altLang="zh-CN" sz="2000" dirty="0"/>
              <a:t> </a:t>
            </a:r>
            <a:endParaRPr lang="zh-CN" altLang="zh-CN" sz="2000" dirty="0"/>
          </a:p>
          <a:p>
            <a:r>
              <a:rPr lang="fr-FR" altLang="zh-CN" sz="2000" dirty="0"/>
              <a:t>[1]  5  6  7  8  9 10 </a:t>
            </a:r>
            <a:endParaRPr lang="zh-CN" altLang="zh-CN" sz="2000" dirty="0"/>
          </a:p>
          <a:p>
            <a:r>
              <a:rPr lang="fr-FR" altLang="zh-CN" sz="2000" dirty="0"/>
              <a:t>&gt; unlist(x) </a:t>
            </a:r>
            <a:endParaRPr lang="zh-CN" altLang="zh-CN" sz="2000" dirty="0"/>
          </a:p>
          <a:p>
            <a:r>
              <a:rPr lang="fr-FR" altLang="zh-CN" sz="2000" dirty="0"/>
              <a:t>x1 x2 x3 y1 y2 y3 y4 y5 y6  </a:t>
            </a:r>
            <a:endParaRPr lang="zh-CN" altLang="zh-CN" sz="2000" dirty="0"/>
          </a:p>
          <a:p>
            <a:r>
              <a:rPr lang="fr-FR" altLang="zh-CN" sz="2000" dirty="0"/>
              <a:t> 1  2  3  5  6  7  8  9 10  </a:t>
            </a:r>
            <a:endParaRPr lang="fr-FR" altLang="zh-CN" sz="2000" dirty="0"/>
          </a:p>
          <a:p>
            <a:r>
              <a:rPr lang="en-US" altLang="fr-FR" sz="2000" dirty="0"/>
              <a:t>4</a:t>
            </a:r>
            <a:r>
              <a:rPr lang="zh-CN" altLang="en-US" sz="2000" dirty="0"/>
              <a:t>、数据框向量化</a:t>
            </a:r>
            <a:endParaRPr lang="zh-CN" altLang="zh-CN" sz="2000" dirty="0"/>
          </a:p>
          <a:p>
            <a:r>
              <a:rPr lang="fr-FR" altLang="zh-CN" sz="2000" dirty="0"/>
              <a:t>&gt; x &lt;- data.frame(x=1:3, y=5:7) </a:t>
            </a:r>
            <a:endParaRPr lang="zh-CN" altLang="zh-CN" sz="2000" dirty="0"/>
          </a:p>
          <a:p>
            <a:r>
              <a:rPr lang="fr-FR" altLang="zh-CN" sz="2000" dirty="0"/>
              <a:t>&gt; unlist(x) </a:t>
            </a:r>
            <a:endParaRPr lang="zh-CN" altLang="zh-CN" sz="2000" dirty="0"/>
          </a:p>
          <a:p>
            <a:r>
              <a:rPr lang="fr-FR" altLang="zh-CN" sz="2000" dirty="0"/>
              <a:t>x1 x2 x3 y1 y2 y3  </a:t>
            </a:r>
            <a:endParaRPr lang="zh-CN" altLang="zh-CN" sz="2000" dirty="0"/>
          </a:p>
          <a:p>
            <a:r>
              <a:rPr lang="fr-FR" altLang="zh-CN" sz="2000" dirty="0"/>
              <a:t> </a:t>
            </a:r>
            <a:r>
              <a:rPr lang="en-US" altLang="zh-CN" sz="2000" dirty="0"/>
              <a:t>1  2  3  5  6  7 </a:t>
            </a:r>
            <a:endParaRPr lang="zh-CN" altLang="zh-CN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000" dirty="0">
                <a:sym typeface="+mn-ea"/>
              </a:rPr>
              <a:t>为数据添加新</a:t>
            </a:r>
            <a:r>
              <a:rPr lang="zh-CN" altLang="zh-CN" sz="2000" dirty="0" smtClean="0">
                <a:sym typeface="+mn-ea"/>
              </a:rPr>
              <a:t>变量</a:t>
            </a:r>
            <a:endParaRPr lang="zh-CN" altLang="en-US" sz="2000" dirty="0" smtClean="0"/>
          </a:p>
        </p:txBody>
      </p:sp>
      <p:sp>
        <p:nvSpPr>
          <p:cNvPr id="3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8.3 数据整合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6285" y="1791335"/>
            <a:ext cx="70586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000" dirty="0" smtClean="0"/>
              <a:t>       transform </a:t>
            </a:r>
            <a:r>
              <a:rPr lang="zh-CN" altLang="zh-CN" sz="2000" dirty="0"/>
              <a:t>函数对数据框进行操作，作用是为原数据框增加新的列变量。下面代码为</a:t>
            </a:r>
            <a:r>
              <a:rPr lang="en-US" altLang="zh-CN" sz="2000" dirty="0" err="1"/>
              <a:t>airquality</a:t>
            </a:r>
            <a:r>
              <a:rPr lang="zh-CN" altLang="zh-CN" sz="2000" dirty="0"/>
              <a:t>数据框增加了一列</a:t>
            </a:r>
            <a:r>
              <a:rPr lang="en-US" altLang="zh-CN" sz="2000" dirty="0" err="1"/>
              <a:t>log.ozone</a:t>
            </a:r>
            <a:r>
              <a:rPr lang="zh-CN" altLang="zh-CN" sz="2000" dirty="0"/>
              <a:t>，因为没有把结果赋值给原变量名，所以原数据是不变的。</a:t>
            </a:r>
            <a:endParaRPr lang="zh-CN" altLang="zh-CN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000" dirty="0">
                <a:sym typeface="+mn-ea"/>
              </a:rPr>
              <a:t>为数据添加新</a:t>
            </a:r>
            <a:r>
              <a:rPr lang="zh-CN" altLang="zh-CN" sz="2000" dirty="0" smtClean="0">
                <a:sym typeface="+mn-ea"/>
              </a:rPr>
              <a:t>变量</a:t>
            </a:r>
            <a:endParaRPr lang="zh-CN" altLang="en-US" sz="2000" dirty="0" smtClean="0"/>
          </a:p>
        </p:txBody>
      </p:sp>
      <p:sp>
        <p:nvSpPr>
          <p:cNvPr id="3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8.3 数据整合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817880" y="1698625"/>
            <a:ext cx="685292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/>
              <a:t>&gt; head(airquality,2) </a:t>
            </a:r>
            <a:endParaRPr lang="zh-CN" altLang="zh-CN" sz="2000" dirty="0"/>
          </a:p>
          <a:p>
            <a:r>
              <a:rPr lang="en-US" altLang="zh-CN" sz="2000" dirty="0"/>
              <a:t>  Ozone </a:t>
            </a:r>
            <a:r>
              <a:rPr lang="en-US" altLang="zh-CN" sz="2000" dirty="0" err="1"/>
              <a:t>Solar.R</a:t>
            </a:r>
            <a:r>
              <a:rPr lang="en-US" altLang="zh-CN" sz="2000" dirty="0"/>
              <a:t> Wind Temp Month Day </a:t>
            </a:r>
            <a:endParaRPr lang="zh-CN" altLang="zh-CN" sz="2000" dirty="0"/>
          </a:p>
          <a:p>
            <a:r>
              <a:rPr lang="en-US" altLang="zh-CN" sz="2000" dirty="0"/>
              <a:t>1    41     190  7.4   67     5   1 </a:t>
            </a:r>
            <a:endParaRPr lang="zh-CN" altLang="zh-CN" sz="2000" dirty="0"/>
          </a:p>
          <a:p>
            <a:r>
              <a:rPr lang="en-US" altLang="zh-CN" sz="2000" dirty="0"/>
              <a:t>2    36     118  8.0   72     5   2 </a:t>
            </a:r>
            <a:endParaRPr lang="zh-CN" altLang="zh-CN" sz="2000" dirty="0"/>
          </a:p>
          <a:p>
            <a:r>
              <a:rPr lang="en-US" altLang="zh-CN" sz="2000" dirty="0"/>
              <a:t>&gt; </a:t>
            </a:r>
            <a:r>
              <a:rPr lang="en-US" altLang="zh-CN" sz="2000" dirty="0" err="1"/>
              <a:t>aq</a:t>
            </a:r>
            <a:r>
              <a:rPr lang="en-US" altLang="zh-CN" sz="2000" dirty="0"/>
              <a:t> &lt;- transform(</a:t>
            </a:r>
            <a:r>
              <a:rPr lang="en-US" altLang="zh-CN" sz="2000" dirty="0" err="1"/>
              <a:t>airquality</a:t>
            </a:r>
            <a:r>
              <a:rPr lang="en-US" altLang="zh-CN" sz="2000" dirty="0"/>
              <a:t>, </a:t>
            </a:r>
            <a:r>
              <a:rPr lang="en-US" altLang="zh-CN" sz="2000" dirty="0" err="1"/>
              <a:t>loglog.ozone</a:t>
            </a:r>
            <a:r>
              <a:rPr lang="en-US" altLang="zh-CN" sz="2000" dirty="0"/>
              <a:t>=log(Ozone)) </a:t>
            </a:r>
            <a:endParaRPr lang="zh-CN" altLang="zh-CN" sz="2000" dirty="0"/>
          </a:p>
          <a:p>
            <a:r>
              <a:rPr lang="en-US" altLang="zh-CN" sz="2000" dirty="0"/>
              <a:t>&gt; head(airquality,2) </a:t>
            </a:r>
            <a:endParaRPr lang="zh-CN" altLang="zh-CN" sz="2000" dirty="0"/>
          </a:p>
          <a:p>
            <a:r>
              <a:rPr lang="en-US" altLang="zh-CN" sz="2000" dirty="0"/>
              <a:t>  Ozone </a:t>
            </a:r>
            <a:r>
              <a:rPr lang="en-US" altLang="zh-CN" sz="2000" dirty="0" err="1"/>
              <a:t>Solar.R</a:t>
            </a:r>
            <a:r>
              <a:rPr lang="en-US" altLang="zh-CN" sz="2000" dirty="0"/>
              <a:t> Wind Temp Month Day </a:t>
            </a:r>
            <a:endParaRPr lang="zh-CN" altLang="zh-CN" sz="2000" dirty="0"/>
          </a:p>
          <a:p>
            <a:r>
              <a:rPr lang="en-US" altLang="zh-CN" sz="2000" dirty="0"/>
              <a:t>1    41     190  7.4   67     5   1 </a:t>
            </a:r>
            <a:endParaRPr lang="zh-CN" altLang="zh-CN" sz="2000" dirty="0"/>
          </a:p>
          <a:p>
            <a:r>
              <a:rPr lang="en-US" altLang="zh-CN" sz="2000" dirty="0"/>
              <a:t>2    36     118  8.0   72     5   2 </a:t>
            </a:r>
            <a:endParaRPr lang="zh-CN" altLang="zh-CN" sz="2000" dirty="0"/>
          </a:p>
          <a:p>
            <a:r>
              <a:rPr lang="en-US" altLang="zh-CN" sz="2000" dirty="0"/>
              <a:t>&gt; head(aq,2) </a:t>
            </a:r>
            <a:endParaRPr lang="zh-CN" altLang="zh-CN" sz="2000" dirty="0"/>
          </a:p>
          <a:p>
            <a:r>
              <a:rPr lang="en-US" altLang="zh-CN" sz="2000" dirty="0"/>
              <a:t>  Ozone </a:t>
            </a:r>
            <a:r>
              <a:rPr lang="en-US" altLang="zh-CN" sz="2000" dirty="0" err="1"/>
              <a:t>Solar.R</a:t>
            </a:r>
            <a:r>
              <a:rPr lang="en-US" altLang="zh-CN" sz="2000" dirty="0"/>
              <a:t> Wind Temp Month Day </a:t>
            </a:r>
            <a:r>
              <a:rPr lang="en-US" altLang="zh-CN" sz="2000" dirty="0" err="1"/>
              <a:t>log.ozone</a:t>
            </a:r>
            <a:r>
              <a:rPr lang="en-US" altLang="zh-CN" sz="2000" dirty="0"/>
              <a:t> </a:t>
            </a:r>
            <a:endParaRPr lang="zh-CN" altLang="zh-CN" sz="2000" dirty="0"/>
          </a:p>
          <a:p>
            <a:r>
              <a:rPr lang="en-US" altLang="zh-CN" sz="2000" dirty="0"/>
              <a:t>1    41     190  7.4   67     5   1  3.713572 </a:t>
            </a:r>
            <a:endParaRPr lang="zh-CN" altLang="zh-CN" sz="2000" dirty="0"/>
          </a:p>
          <a:p>
            <a:r>
              <a:rPr lang="en-US" altLang="zh-CN" sz="2000" dirty="0"/>
              <a:t>2    36     118  8.0   72     5   2  3.583519 </a:t>
            </a:r>
            <a:endParaRPr lang="zh-CN" altLang="zh-CN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000" dirty="0">
                <a:sym typeface="+mn-ea"/>
              </a:rPr>
              <a:t>为数据添加新</a:t>
            </a:r>
            <a:r>
              <a:rPr lang="zh-CN" altLang="zh-CN" sz="2000" dirty="0" smtClean="0">
                <a:sym typeface="+mn-ea"/>
              </a:rPr>
              <a:t>变量</a:t>
            </a:r>
            <a:endParaRPr lang="zh-CN" altLang="en-US" sz="2000" dirty="0" smtClean="0"/>
          </a:p>
        </p:txBody>
      </p:sp>
      <p:sp>
        <p:nvSpPr>
          <p:cNvPr id="3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8.3 数据整合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666750" y="1550670"/>
            <a:ext cx="800735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smtClean="0"/>
              <a:t>Transform</a:t>
            </a:r>
            <a:r>
              <a:rPr lang="zh-CN" altLang="zh-CN" dirty="0" smtClean="0"/>
              <a:t>也</a:t>
            </a:r>
            <a:r>
              <a:rPr lang="zh-CN" altLang="zh-CN" dirty="0"/>
              <a:t>可以改变列变量的值，还可以通过</a:t>
            </a:r>
            <a:r>
              <a:rPr lang="en-US" altLang="zh-CN" dirty="0"/>
              <a:t>NULL</a:t>
            </a:r>
            <a:r>
              <a:rPr lang="zh-CN" altLang="zh-CN" dirty="0"/>
              <a:t>赋值的方式删除列变量。</a:t>
            </a:r>
            <a:endParaRPr lang="zh-CN" altLang="zh-CN" dirty="0"/>
          </a:p>
          <a:p>
            <a:r>
              <a:rPr lang="en-US" altLang="zh-CN" dirty="0"/>
              <a:t>&gt; </a:t>
            </a:r>
            <a:r>
              <a:rPr lang="en-US" altLang="zh-CN" dirty="0" err="1"/>
              <a:t>aq</a:t>
            </a:r>
            <a:r>
              <a:rPr lang="en-US" altLang="zh-CN" dirty="0"/>
              <a:t> &lt;- transform(</a:t>
            </a:r>
            <a:r>
              <a:rPr lang="en-US" altLang="zh-CN" dirty="0" err="1"/>
              <a:t>airquality</a:t>
            </a:r>
            <a:r>
              <a:rPr lang="en-US" altLang="zh-CN" dirty="0"/>
              <a:t>, </a:t>
            </a:r>
            <a:r>
              <a:rPr lang="en-US" altLang="zh-CN" dirty="0" err="1"/>
              <a:t>loglog.ozone</a:t>
            </a:r>
            <a:r>
              <a:rPr lang="en-US" altLang="zh-CN" dirty="0"/>
              <a:t>=log(Ozone), Ozone=NULL, </a:t>
            </a:r>
            <a:r>
              <a:rPr lang="en-US" altLang="zh-CN" dirty="0" err="1"/>
              <a:t>Wind</a:t>
            </a:r>
            <a:r>
              <a:rPr lang="en-US" altLang="zh-CN" dirty="0"/>
              <a:t>=Wind^2) </a:t>
            </a:r>
            <a:endParaRPr lang="zh-CN" altLang="zh-CN" dirty="0"/>
          </a:p>
          <a:p>
            <a:r>
              <a:rPr lang="en-US" altLang="zh-CN" dirty="0"/>
              <a:t>&gt; head(aq,2) </a:t>
            </a:r>
            <a:endParaRPr lang="zh-CN" altLang="zh-CN" dirty="0"/>
          </a:p>
          <a:p>
            <a:r>
              <a:rPr lang="en-US" altLang="zh-CN" dirty="0"/>
              <a:t>  </a:t>
            </a:r>
            <a:r>
              <a:rPr lang="en-US" altLang="zh-CN" dirty="0" err="1"/>
              <a:t>Solar.R</a:t>
            </a:r>
            <a:r>
              <a:rPr lang="en-US" altLang="zh-CN" dirty="0"/>
              <a:t>  Wind Temp Month Day </a:t>
            </a:r>
            <a:r>
              <a:rPr lang="en-US" altLang="zh-CN" dirty="0" err="1"/>
              <a:t>log.ozone</a:t>
            </a:r>
            <a:r>
              <a:rPr lang="en-US" altLang="zh-CN" dirty="0"/>
              <a:t> </a:t>
            </a:r>
            <a:endParaRPr lang="zh-CN" altLang="zh-CN" dirty="0"/>
          </a:p>
          <a:p>
            <a:r>
              <a:rPr lang="en-US" altLang="zh-CN" dirty="0"/>
              <a:t>1     190 54.76   67     5   1  3.713572 </a:t>
            </a:r>
            <a:endParaRPr lang="zh-CN" altLang="zh-CN" dirty="0"/>
          </a:p>
          <a:p>
            <a:r>
              <a:rPr lang="en-US" altLang="zh-CN" dirty="0"/>
              <a:t>2     118 64.00   72     5   2  3.583519 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zh-CN" dirty="0"/>
              <a:t>也可以用以前学过的方法，完成同样的任务，但没有transform灵活，容易理解。</a:t>
            </a:r>
            <a:endParaRPr lang="zh-CN" altLang="zh-CN" dirty="0"/>
          </a:p>
          <a:p>
            <a:r>
              <a:rPr lang="zh-CN" altLang="zh-CN" dirty="0"/>
              <a:t>aq&lt;-airquality</a:t>
            </a:r>
            <a:endParaRPr lang="zh-CN" altLang="zh-CN" dirty="0"/>
          </a:p>
          <a:p>
            <a:r>
              <a:rPr lang="zh-CN" altLang="zh-CN" dirty="0"/>
              <a:t>aq$loglog.ozone&lt;-log(aq$Ozone)</a:t>
            </a:r>
            <a:endParaRPr lang="zh-CN" altLang="zh-CN" dirty="0"/>
          </a:p>
          <a:p>
            <a:r>
              <a:rPr lang="zh-CN" altLang="zh-CN" dirty="0"/>
              <a:t>head(aq,2)</a:t>
            </a:r>
            <a:endParaRPr lang="zh-CN" altLang="zh-CN" dirty="0"/>
          </a:p>
          <a:p>
            <a:r>
              <a:rPr lang="zh-CN" altLang="zh-CN" dirty="0"/>
              <a:t>aq$ozone&lt;-NULL</a:t>
            </a:r>
            <a:endParaRPr lang="zh-CN" altLang="zh-CN" dirty="0"/>
          </a:p>
          <a:p>
            <a:r>
              <a:rPr lang="zh-CN" altLang="zh-CN" dirty="0"/>
              <a:t>Wind&lt;-Wind^2</a:t>
            </a:r>
            <a:endParaRPr lang="zh-CN" altLang="zh-CN" dirty="0"/>
          </a:p>
          <a:p>
            <a:r>
              <a:rPr lang="zh-CN" altLang="zh-CN" dirty="0"/>
              <a:t>head(aq,2)</a:t>
            </a:r>
            <a:endParaRPr lang="zh-CN" altLang="zh-CN" dirty="0"/>
          </a:p>
          <a:p>
            <a:r>
              <a:rPr lang="en-US" altLang="zh-CN" dirty="0"/>
              <a:t> </a:t>
            </a:r>
            <a:endParaRPr lang="zh-CN" altLang="zh-CN" dirty="0"/>
          </a:p>
          <a:p>
            <a:endParaRPr lang="zh-CN" altLang="zh-CN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变形与</a:t>
            </a:r>
            <a:r>
              <a:rPr lang="zh-CN" altLang="en-US" sz="2000" dirty="0" smtClean="0"/>
              <a:t>融合</a:t>
            </a:r>
            <a:endParaRPr lang="zh-CN" altLang="en-US" sz="2000" dirty="0" smtClean="0"/>
          </a:p>
        </p:txBody>
      </p:sp>
      <p:sp>
        <p:nvSpPr>
          <p:cNvPr id="8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8.3 数据整合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1781810"/>
            <a:ext cx="766445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fr-FR" altLang="zh-CN" dirty="0" smtClean="0"/>
              <a:t>       reshape2</a:t>
            </a:r>
            <a:r>
              <a:rPr lang="zh-CN" altLang="zh-CN" dirty="0"/>
              <a:t>包含</a:t>
            </a:r>
            <a:r>
              <a:rPr lang="fr-FR" altLang="zh-CN" dirty="0"/>
              <a:t>melt </a:t>
            </a:r>
            <a:r>
              <a:rPr lang="zh-CN" altLang="zh-CN" dirty="0"/>
              <a:t>和</a:t>
            </a:r>
            <a:r>
              <a:rPr lang="fr-FR" altLang="zh-CN" dirty="0"/>
              <a:t> dcast </a:t>
            </a:r>
            <a:r>
              <a:rPr lang="zh-CN" altLang="zh-CN" dirty="0"/>
              <a:t>函数。</a:t>
            </a:r>
            <a:r>
              <a:rPr lang="fr-FR" altLang="zh-CN" dirty="0"/>
              <a:t>melt</a:t>
            </a:r>
            <a:r>
              <a:rPr lang="zh-CN" altLang="zh-CN" dirty="0"/>
              <a:t>是溶解</a:t>
            </a:r>
            <a:r>
              <a:rPr lang="fr-FR" altLang="zh-CN" dirty="0"/>
              <a:t>/</a:t>
            </a:r>
            <a:r>
              <a:rPr lang="zh-CN" altLang="zh-CN" dirty="0"/>
              <a:t>分解的意思。</a:t>
            </a:r>
            <a:endParaRPr lang="zh-CN" altLang="zh-CN" dirty="0"/>
          </a:p>
          <a:p>
            <a:pPr algn="just"/>
            <a:r>
              <a:rPr lang="en-US" altLang="zh-CN" dirty="0" smtClean="0"/>
              <a:t>       (1) melt(data</a:t>
            </a:r>
            <a:r>
              <a:rPr lang="en-US" altLang="zh-CN" dirty="0"/>
              <a:t>, </a:t>
            </a:r>
            <a:r>
              <a:rPr lang="en-US" altLang="zh-CN" dirty="0" smtClean="0"/>
              <a:t>id=, </a:t>
            </a:r>
            <a:r>
              <a:rPr lang="en-US" altLang="zh-CN" dirty="0" err="1" smtClean="0"/>
              <a:t>measure.vars</a:t>
            </a:r>
            <a:r>
              <a:rPr lang="en-US" altLang="zh-CN" dirty="0" smtClean="0"/>
              <a:t>=, </a:t>
            </a:r>
            <a:r>
              <a:rPr lang="en-US" altLang="zh-CN" dirty="0"/>
              <a:t>variable.name = "variable", ..., na.rm = FALSE, value.name = "value", </a:t>
            </a:r>
            <a:r>
              <a:rPr lang="en-US" altLang="zh-CN" dirty="0" err="1"/>
              <a:t>factorsAsStrings</a:t>
            </a:r>
            <a:r>
              <a:rPr lang="en-US" altLang="zh-CN" dirty="0"/>
              <a:t> = TRUE</a:t>
            </a:r>
            <a:r>
              <a:rPr lang="en-US" altLang="zh-CN" dirty="0" smtClean="0"/>
              <a:t>)</a:t>
            </a:r>
            <a:endParaRPr lang="en-US" altLang="zh-CN" dirty="0" smtClean="0"/>
          </a:p>
          <a:p>
            <a:pPr lvl="2" algn="just"/>
            <a:r>
              <a:rPr lang="en-US" altLang="zh-CN" dirty="0" smtClean="0"/>
              <a:t>id-----</a:t>
            </a:r>
            <a:r>
              <a:rPr lang="zh-CN" altLang="en-US" dirty="0" smtClean="0"/>
              <a:t>保留的变量（向量）</a:t>
            </a:r>
            <a:endParaRPr lang="en-US" altLang="zh-CN" dirty="0" smtClean="0"/>
          </a:p>
          <a:p>
            <a:pPr lvl="2" algn="just"/>
            <a:r>
              <a:rPr lang="en-US" altLang="zh-CN" dirty="0" err="1" smtClean="0"/>
              <a:t>measure.vars</a:t>
            </a:r>
            <a:r>
              <a:rPr lang="en-US" altLang="zh-CN" dirty="0" smtClean="0"/>
              <a:t>---</a:t>
            </a:r>
            <a:r>
              <a:rPr lang="zh-CN" altLang="en-US" dirty="0" smtClean="0"/>
              <a:t>抻直的变量（向量）</a:t>
            </a:r>
            <a:endParaRPr lang="en-US" altLang="zh-CN" dirty="0" smtClean="0"/>
          </a:p>
          <a:p>
            <a:pPr lvl="2" algn="just"/>
            <a:r>
              <a:rPr lang="en-US" altLang="zh-CN" dirty="0" smtClean="0"/>
              <a:t>variable.name---</a:t>
            </a:r>
            <a:r>
              <a:rPr lang="zh-CN" altLang="en-US" dirty="0"/>
              <a:t>抻</a:t>
            </a:r>
            <a:r>
              <a:rPr lang="zh-CN" altLang="en-US" dirty="0" smtClean="0"/>
              <a:t>直后变量列的名称，默认</a:t>
            </a:r>
            <a:r>
              <a:rPr lang="en-US" altLang="zh-CN" dirty="0"/>
              <a:t>variable</a:t>
            </a:r>
            <a:endParaRPr lang="en-US" altLang="zh-CN" dirty="0" smtClean="0"/>
          </a:p>
          <a:p>
            <a:pPr lvl="2" algn="just"/>
            <a:r>
              <a:rPr lang="en-US" altLang="zh-CN" dirty="0" smtClean="0"/>
              <a:t>value.name----</a:t>
            </a:r>
            <a:r>
              <a:rPr lang="zh-CN" altLang="en-US" dirty="0"/>
              <a:t>抻直</a:t>
            </a:r>
            <a:r>
              <a:rPr lang="zh-CN" altLang="en-US" dirty="0" smtClean="0"/>
              <a:t>后对应值列</a:t>
            </a:r>
            <a:r>
              <a:rPr lang="zh-CN" altLang="en-US" dirty="0"/>
              <a:t>的</a:t>
            </a:r>
            <a:r>
              <a:rPr lang="zh-CN" altLang="en-US" dirty="0" smtClean="0"/>
              <a:t>名称，默认</a:t>
            </a:r>
            <a:r>
              <a:rPr lang="en-US" altLang="zh-CN" dirty="0"/>
              <a:t>value</a:t>
            </a:r>
            <a:endParaRPr lang="en-US" altLang="zh-CN" dirty="0"/>
          </a:p>
          <a:p>
            <a:pPr lvl="2" algn="just"/>
            <a:r>
              <a:rPr lang="en-US" altLang="zh-CN" dirty="0" smtClean="0"/>
              <a:t>na.rm----TRUE</a:t>
            </a:r>
            <a:r>
              <a:rPr lang="zh-CN" altLang="en-US" dirty="0" smtClean="0"/>
              <a:t>删除缺失值</a:t>
            </a:r>
            <a:endParaRPr lang="en-US" altLang="zh-CN" dirty="0" smtClean="0"/>
          </a:p>
          <a:p>
            <a:pPr lvl="2" algn="just"/>
            <a:r>
              <a:rPr lang="en-US" altLang="zh-CN" dirty="0" err="1" smtClean="0"/>
              <a:t>factorsAsStrings</a:t>
            </a:r>
            <a:r>
              <a:rPr lang="en-US" altLang="zh-CN" dirty="0" smtClean="0"/>
              <a:t>----TRUE</a:t>
            </a:r>
            <a:r>
              <a:rPr lang="zh-CN" altLang="en-US" dirty="0" smtClean="0"/>
              <a:t>因子结构转换为字符串</a:t>
            </a:r>
            <a:endParaRPr lang="zh-CN" altLang="zh-CN" dirty="0"/>
          </a:p>
        </p:txBody>
      </p:sp>
      <p:sp>
        <p:nvSpPr>
          <p:cNvPr id="9" name="TextBox 1"/>
          <p:cNvSpPr txBox="1"/>
          <p:nvPr/>
        </p:nvSpPr>
        <p:spPr>
          <a:xfrm>
            <a:off x="694690" y="4874895"/>
            <a:ext cx="8123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 </a:t>
            </a:r>
            <a:r>
              <a:rPr lang="en-US" altLang="zh-CN" dirty="0" smtClean="0"/>
              <a:t>        </a:t>
            </a:r>
            <a:r>
              <a:rPr lang="en-US" altLang="zh-CN" dirty="0" err="1" smtClean="0"/>
              <a:t>dcast</a:t>
            </a:r>
            <a:r>
              <a:rPr lang="zh-CN" altLang="zh-CN" dirty="0"/>
              <a:t>函数使用公式参数，公式的左边每个变量都会作为结果中的一列，而右边的变量被当成因子类型，每个水平都会在结果中产生一列。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变形与</a:t>
            </a:r>
            <a:r>
              <a:rPr lang="zh-CN" altLang="en-US" sz="2000" dirty="0" smtClean="0"/>
              <a:t>融合</a:t>
            </a:r>
            <a:endParaRPr lang="zh-CN" altLang="en-US" sz="2000" dirty="0" smtClean="0"/>
          </a:p>
        </p:txBody>
      </p:sp>
      <p:sp>
        <p:nvSpPr>
          <p:cNvPr id="8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8.3 数据整合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654685" y="2183765"/>
            <a:ext cx="79184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/>
              <a:t> </a:t>
            </a:r>
            <a:r>
              <a:rPr lang="en-US" altLang="zh-CN" sz="2000" dirty="0" smtClean="0"/>
              <a:t>        (</a:t>
            </a:r>
            <a:r>
              <a:rPr lang="en-US" altLang="zh-CN" sz="2000" dirty="0"/>
              <a:t>2) </a:t>
            </a:r>
            <a:r>
              <a:rPr lang="en-US" altLang="zh-CN" sz="2000" dirty="0" err="1"/>
              <a:t>dcast</a:t>
            </a:r>
            <a:r>
              <a:rPr lang="en-US" altLang="zh-CN" sz="2000" dirty="0"/>
              <a:t>(data, formula, </a:t>
            </a:r>
            <a:r>
              <a:rPr lang="en-US" altLang="zh-CN" sz="2000" dirty="0" err="1"/>
              <a:t>fun.aggregate</a:t>
            </a:r>
            <a:r>
              <a:rPr lang="en-US" altLang="zh-CN" sz="2000" dirty="0"/>
              <a:t> = NULL, </a:t>
            </a:r>
            <a:r>
              <a:rPr lang="en-US" altLang="zh-CN" sz="2000" dirty="0" smtClean="0"/>
              <a:t>..., </a:t>
            </a:r>
            <a:r>
              <a:rPr lang="en-US" altLang="zh-CN" sz="2000" dirty="0" err="1"/>
              <a:t>value.var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= </a:t>
            </a:r>
            <a:r>
              <a:rPr lang="en-US" altLang="zh-CN" sz="2000" dirty="0" err="1" smtClean="0"/>
              <a:t>guess_value</a:t>
            </a:r>
            <a:r>
              <a:rPr lang="en-US" altLang="zh-CN" sz="2000" dirty="0" smtClean="0"/>
              <a:t>(data))</a:t>
            </a:r>
            <a:endParaRPr lang="en-US" altLang="zh-CN" sz="2000" dirty="0" smtClean="0"/>
          </a:p>
          <a:p>
            <a:endParaRPr lang="en-US" altLang="zh-CN" sz="2000" dirty="0"/>
          </a:p>
          <a:p>
            <a:r>
              <a:rPr lang="en-US" altLang="zh-CN" sz="2000" dirty="0" smtClean="0"/>
              <a:t> formula----</a:t>
            </a:r>
            <a:r>
              <a:rPr lang="zh-CN" altLang="zh-CN" sz="2000" dirty="0" smtClean="0"/>
              <a:t>公式</a:t>
            </a:r>
            <a:r>
              <a:rPr lang="zh-CN" altLang="zh-CN" sz="2000" dirty="0"/>
              <a:t>参数，公式的左边每个变量都会作为结果中的一列，而右边的变量被当成因子类型，每个水平都会在结果中产生一列</a:t>
            </a:r>
            <a:r>
              <a:rPr lang="zh-CN" altLang="zh-CN" sz="2000" dirty="0" smtClean="0"/>
              <a:t>。</a:t>
            </a:r>
            <a:endParaRPr lang="en-US" altLang="zh-CN" sz="2000" dirty="0" smtClean="0"/>
          </a:p>
          <a:p>
            <a:r>
              <a:rPr lang="en-US" altLang="zh-CN" sz="2000" dirty="0" err="1" smtClean="0"/>
              <a:t>fun.aggregate</a:t>
            </a:r>
            <a:r>
              <a:rPr lang="en-US" altLang="zh-CN" sz="2000" dirty="0" smtClean="0"/>
              <a:t>---</a:t>
            </a:r>
            <a:r>
              <a:rPr lang="zh-CN" altLang="en-US" sz="2000" dirty="0"/>
              <a:t>如果变量不能识别每个输出单元的单个观察值，则需要聚合</a:t>
            </a:r>
            <a:r>
              <a:rPr lang="zh-CN" altLang="en-US" sz="2000" dirty="0" smtClean="0"/>
              <a:t>函数</a:t>
            </a:r>
            <a:r>
              <a:rPr lang="en-US" altLang="zh-CN" sz="2000" dirty="0" smtClean="0"/>
              <a:t>.</a:t>
            </a:r>
            <a:r>
              <a:rPr lang="zh-CN" altLang="en-US" sz="2000" dirty="0" smtClean="0"/>
              <a:t>默认是 </a:t>
            </a:r>
            <a:r>
              <a:rPr lang="en-US" altLang="zh-CN" sz="2000" dirty="0" smtClean="0"/>
              <a:t>length</a:t>
            </a:r>
            <a:endParaRPr lang="en-US" altLang="zh-CN" sz="2000" dirty="0" smtClean="0"/>
          </a:p>
          <a:p>
            <a:r>
              <a:rPr lang="en-US" altLang="zh-CN" sz="2000" dirty="0" err="1"/>
              <a:t>value.var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---values</a:t>
            </a:r>
            <a:r>
              <a:rPr lang="zh-CN" altLang="en-US" sz="2000" dirty="0" smtClean="0"/>
              <a:t>就是还原数据。</a:t>
            </a:r>
            <a:endParaRPr lang="zh-CN" altLang="en-US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变形与</a:t>
            </a:r>
            <a:r>
              <a:rPr lang="zh-CN" altLang="en-US" sz="2000" dirty="0" smtClean="0"/>
              <a:t>融合</a:t>
            </a:r>
            <a:endParaRPr lang="zh-CN" altLang="en-US" sz="2000" dirty="0" smtClean="0"/>
          </a:p>
        </p:txBody>
      </p:sp>
      <p:sp>
        <p:nvSpPr>
          <p:cNvPr id="8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8.3 数据整合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pic>
        <p:nvPicPr>
          <p:cNvPr id="13" name="图片 12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555" y="1671320"/>
            <a:ext cx="6612890" cy="4173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变形与</a:t>
            </a:r>
            <a:r>
              <a:rPr lang="zh-CN" altLang="en-US" sz="2000" dirty="0" smtClean="0"/>
              <a:t>融合</a:t>
            </a:r>
            <a:endParaRPr lang="zh-CN" altLang="en-US" sz="2000" dirty="0" smtClean="0"/>
          </a:p>
        </p:txBody>
      </p:sp>
      <p:sp>
        <p:nvSpPr>
          <p:cNvPr id="8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8.3 数据整合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0890" y="1690370"/>
            <a:ext cx="7338060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da-DK" altLang="zh-CN" sz="2000" dirty="0" smtClean="0"/>
              <a:t>&gt;</a:t>
            </a:r>
            <a:r>
              <a:rPr lang="da-DK" altLang="zh-CN" sz="2000" dirty="0"/>
              <a:t> datax &lt;- array(1:8, dim=c(2,2,2)) </a:t>
            </a:r>
            <a:endParaRPr lang="zh-CN" altLang="zh-CN" sz="2000" dirty="0"/>
          </a:p>
          <a:p>
            <a:r>
              <a:rPr lang="da-DK" altLang="zh-CN" sz="2000" dirty="0"/>
              <a:t>&gt; melt(datax) </a:t>
            </a:r>
            <a:endParaRPr lang="zh-CN" altLang="zh-CN" sz="2000" dirty="0"/>
          </a:p>
          <a:p>
            <a:r>
              <a:rPr lang="da-DK" altLang="zh-CN" sz="2000" dirty="0"/>
              <a:t>  </a:t>
            </a:r>
            <a:r>
              <a:rPr lang="da-DK" altLang="zh-CN" sz="2000" dirty="0" smtClean="0"/>
              <a:t>		Var1</a:t>
            </a:r>
            <a:r>
              <a:rPr lang="da-DK" altLang="zh-CN" sz="2000" dirty="0"/>
              <a:t> Var2 Var3 value </a:t>
            </a:r>
            <a:endParaRPr lang="zh-CN" altLang="zh-CN" sz="2000" dirty="0"/>
          </a:p>
          <a:p>
            <a:pPr lvl="3"/>
            <a:r>
              <a:rPr lang="da-DK" altLang="zh-CN" sz="2000" dirty="0"/>
              <a:t>1    1    </a:t>
            </a:r>
            <a:r>
              <a:rPr lang="da-DK" altLang="zh-CN" sz="2000" dirty="0" smtClean="0"/>
              <a:t>  1</a:t>
            </a:r>
            <a:r>
              <a:rPr lang="da-DK" altLang="zh-CN" sz="2000" dirty="0"/>
              <a:t>    </a:t>
            </a:r>
            <a:r>
              <a:rPr lang="da-DK" altLang="zh-CN" sz="2000" dirty="0" smtClean="0"/>
              <a:t>  1</a:t>
            </a:r>
            <a:r>
              <a:rPr lang="da-DK" altLang="zh-CN" sz="2000" dirty="0"/>
              <a:t>     </a:t>
            </a:r>
            <a:r>
              <a:rPr lang="da-DK" altLang="zh-CN" sz="2000" dirty="0" smtClean="0"/>
              <a:t>  1</a:t>
            </a:r>
            <a:r>
              <a:rPr lang="da-DK" altLang="zh-CN" sz="2000" dirty="0"/>
              <a:t> </a:t>
            </a:r>
            <a:endParaRPr lang="zh-CN" altLang="zh-CN" sz="2000" dirty="0"/>
          </a:p>
          <a:p>
            <a:pPr lvl="3"/>
            <a:r>
              <a:rPr lang="da-DK" altLang="zh-CN" sz="2000" dirty="0"/>
              <a:t>2    2   </a:t>
            </a:r>
            <a:r>
              <a:rPr lang="da-DK" altLang="zh-CN" sz="2000" dirty="0" smtClean="0"/>
              <a:t>  </a:t>
            </a:r>
            <a:r>
              <a:rPr lang="da-DK" altLang="zh-CN" sz="2000" dirty="0"/>
              <a:t> 1    </a:t>
            </a:r>
            <a:r>
              <a:rPr lang="da-DK" altLang="zh-CN" sz="2000" dirty="0" smtClean="0"/>
              <a:t>  1</a:t>
            </a:r>
            <a:r>
              <a:rPr lang="da-DK" altLang="zh-CN" sz="2000" dirty="0"/>
              <a:t>     </a:t>
            </a:r>
            <a:r>
              <a:rPr lang="da-DK" altLang="zh-CN" sz="2000" dirty="0" smtClean="0"/>
              <a:t>  2</a:t>
            </a:r>
            <a:r>
              <a:rPr lang="da-DK" altLang="zh-CN" sz="2000" dirty="0"/>
              <a:t> </a:t>
            </a:r>
            <a:endParaRPr lang="zh-CN" altLang="zh-CN" sz="2000" dirty="0"/>
          </a:p>
          <a:p>
            <a:pPr lvl="3"/>
            <a:r>
              <a:rPr lang="da-DK" altLang="zh-CN" sz="2000" dirty="0"/>
              <a:t>3    1   </a:t>
            </a:r>
            <a:r>
              <a:rPr lang="da-DK" altLang="zh-CN" sz="2000" dirty="0" smtClean="0"/>
              <a:t>  </a:t>
            </a:r>
            <a:r>
              <a:rPr lang="da-DK" altLang="zh-CN" sz="2000" dirty="0"/>
              <a:t> 2   </a:t>
            </a:r>
            <a:r>
              <a:rPr lang="da-DK" altLang="zh-CN" sz="2000" dirty="0" smtClean="0"/>
              <a:t>  </a:t>
            </a:r>
            <a:r>
              <a:rPr lang="da-DK" altLang="zh-CN" sz="2000" dirty="0"/>
              <a:t> 1     </a:t>
            </a:r>
            <a:r>
              <a:rPr lang="da-DK" altLang="zh-CN" sz="2000" dirty="0" smtClean="0"/>
              <a:t>  3</a:t>
            </a:r>
            <a:r>
              <a:rPr lang="da-DK" altLang="zh-CN" sz="2000" dirty="0"/>
              <a:t> </a:t>
            </a:r>
            <a:endParaRPr lang="zh-CN" altLang="zh-CN" sz="2000" dirty="0"/>
          </a:p>
          <a:p>
            <a:pPr lvl="3"/>
            <a:r>
              <a:rPr lang="da-DK" altLang="zh-CN" sz="2000" dirty="0"/>
              <a:t>4    2    </a:t>
            </a:r>
            <a:r>
              <a:rPr lang="da-DK" altLang="zh-CN" sz="2000" dirty="0" smtClean="0"/>
              <a:t>  2</a:t>
            </a:r>
            <a:r>
              <a:rPr lang="da-DK" altLang="zh-CN" sz="2000" dirty="0"/>
              <a:t>    </a:t>
            </a:r>
            <a:r>
              <a:rPr lang="da-DK" altLang="zh-CN" sz="2000" dirty="0" smtClean="0"/>
              <a:t>  1</a:t>
            </a:r>
            <a:r>
              <a:rPr lang="da-DK" altLang="zh-CN" sz="2000" dirty="0"/>
              <a:t>     </a:t>
            </a:r>
            <a:r>
              <a:rPr lang="da-DK" altLang="zh-CN" sz="2000" dirty="0" smtClean="0"/>
              <a:t>  4</a:t>
            </a:r>
            <a:r>
              <a:rPr lang="da-DK" altLang="zh-CN" sz="2000" dirty="0"/>
              <a:t> </a:t>
            </a:r>
            <a:r>
              <a:rPr lang="da-DK" altLang="zh-CN" sz="2000" dirty="0" smtClean="0"/>
              <a:t>  </a:t>
            </a:r>
            <a:endParaRPr lang="zh-CN" altLang="zh-CN" sz="2000" dirty="0"/>
          </a:p>
          <a:p>
            <a:pPr lvl="3"/>
            <a:r>
              <a:rPr lang="da-DK" altLang="zh-CN" sz="2000" dirty="0"/>
              <a:t>5    1   </a:t>
            </a:r>
            <a:r>
              <a:rPr lang="da-DK" altLang="zh-CN" sz="2000" dirty="0" smtClean="0"/>
              <a:t>  </a:t>
            </a:r>
            <a:r>
              <a:rPr lang="da-DK" altLang="zh-CN" sz="2000" dirty="0"/>
              <a:t> 1    </a:t>
            </a:r>
            <a:r>
              <a:rPr lang="da-DK" altLang="zh-CN" sz="2000" dirty="0" smtClean="0"/>
              <a:t>  2</a:t>
            </a:r>
            <a:r>
              <a:rPr lang="da-DK" altLang="zh-CN" sz="2000" dirty="0"/>
              <a:t>     </a:t>
            </a:r>
            <a:r>
              <a:rPr lang="da-DK" altLang="zh-CN" sz="2000" dirty="0" smtClean="0"/>
              <a:t>  5</a:t>
            </a:r>
            <a:r>
              <a:rPr lang="da-DK" altLang="zh-CN" sz="2000" dirty="0"/>
              <a:t> </a:t>
            </a:r>
            <a:endParaRPr lang="zh-CN" altLang="zh-CN" sz="2000" dirty="0"/>
          </a:p>
          <a:p>
            <a:pPr lvl="3"/>
            <a:r>
              <a:rPr lang="da-DK" altLang="zh-CN" sz="2000" dirty="0"/>
              <a:t>6    2    </a:t>
            </a:r>
            <a:r>
              <a:rPr lang="da-DK" altLang="zh-CN" sz="2000" dirty="0" smtClean="0"/>
              <a:t>  1</a:t>
            </a:r>
            <a:r>
              <a:rPr lang="da-DK" altLang="zh-CN" sz="2000" dirty="0"/>
              <a:t>    </a:t>
            </a:r>
            <a:r>
              <a:rPr lang="da-DK" altLang="zh-CN" sz="2000" dirty="0" smtClean="0"/>
              <a:t>  2</a:t>
            </a:r>
            <a:r>
              <a:rPr lang="da-DK" altLang="zh-CN" sz="2000" dirty="0"/>
              <a:t>     </a:t>
            </a:r>
            <a:r>
              <a:rPr lang="da-DK" altLang="zh-CN" sz="2000" dirty="0" smtClean="0"/>
              <a:t>  6</a:t>
            </a:r>
            <a:r>
              <a:rPr lang="da-DK" altLang="zh-CN" sz="2000" dirty="0"/>
              <a:t> </a:t>
            </a:r>
            <a:endParaRPr lang="zh-CN" altLang="zh-CN" sz="2000" dirty="0"/>
          </a:p>
          <a:p>
            <a:pPr lvl="3"/>
            <a:r>
              <a:rPr lang="da-DK" altLang="zh-CN" sz="2000" dirty="0"/>
              <a:t>7    1    </a:t>
            </a:r>
            <a:r>
              <a:rPr lang="da-DK" altLang="zh-CN" sz="2000" dirty="0" smtClean="0"/>
              <a:t>  2</a:t>
            </a:r>
            <a:r>
              <a:rPr lang="da-DK" altLang="zh-CN" sz="2000" dirty="0"/>
              <a:t>    </a:t>
            </a:r>
            <a:r>
              <a:rPr lang="da-DK" altLang="zh-CN" sz="2000" dirty="0" smtClean="0"/>
              <a:t>  2</a:t>
            </a:r>
            <a:r>
              <a:rPr lang="da-DK" altLang="zh-CN" sz="2000" dirty="0"/>
              <a:t>    </a:t>
            </a:r>
            <a:r>
              <a:rPr lang="da-DK" altLang="zh-CN" sz="2000" dirty="0" smtClean="0"/>
              <a:t> </a:t>
            </a:r>
            <a:r>
              <a:rPr lang="da-DK" altLang="zh-CN" sz="2000" dirty="0"/>
              <a:t> </a:t>
            </a:r>
            <a:r>
              <a:rPr lang="da-DK" altLang="zh-CN" sz="2000" dirty="0" smtClean="0"/>
              <a:t> 7</a:t>
            </a:r>
            <a:r>
              <a:rPr lang="da-DK" altLang="zh-CN" sz="2000" dirty="0"/>
              <a:t> </a:t>
            </a:r>
            <a:endParaRPr lang="zh-CN" altLang="zh-CN" sz="2000" dirty="0"/>
          </a:p>
          <a:p>
            <a:pPr lvl="3"/>
            <a:r>
              <a:rPr lang="da-DK" altLang="zh-CN" sz="2000" dirty="0"/>
              <a:t>8    2    </a:t>
            </a:r>
            <a:r>
              <a:rPr lang="da-DK" altLang="zh-CN" sz="2000" dirty="0" smtClean="0"/>
              <a:t>  2</a:t>
            </a:r>
            <a:r>
              <a:rPr lang="da-DK" altLang="zh-CN" sz="2000" dirty="0"/>
              <a:t>    </a:t>
            </a:r>
            <a:r>
              <a:rPr lang="da-DK" altLang="zh-CN" sz="2000" dirty="0" smtClean="0"/>
              <a:t>  2</a:t>
            </a:r>
            <a:r>
              <a:rPr lang="da-DK" altLang="zh-CN" sz="2000" dirty="0"/>
              <a:t>     </a:t>
            </a:r>
            <a:r>
              <a:rPr lang="da-DK" altLang="zh-CN" sz="2000" dirty="0" smtClean="0"/>
              <a:t>  8</a:t>
            </a:r>
            <a:r>
              <a:rPr lang="da-DK" altLang="zh-CN" sz="2000" dirty="0"/>
              <a:t> </a:t>
            </a:r>
            <a:endParaRPr lang="zh-CN" altLang="zh-CN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257935" y="5329555"/>
            <a:ext cx="75901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da-DK" altLang="zh-CN" sz="2000" dirty="0"/>
              <a:t>melt</a:t>
            </a:r>
            <a:r>
              <a:rPr lang="zh-CN" altLang="zh-CN" sz="2000" dirty="0"/>
              <a:t>获得的数据可以用</a:t>
            </a:r>
            <a:r>
              <a:rPr lang="da-DK" altLang="zh-CN" sz="2000" dirty="0"/>
              <a:t> acast </a:t>
            </a:r>
            <a:r>
              <a:rPr lang="zh-CN" altLang="zh-CN" sz="2000" dirty="0"/>
              <a:t>或</a:t>
            </a:r>
            <a:r>
              <a:rPr lang="da-DK" altLang="zh-CN" sz="2000" dirty="0"/>
              <a:t> dcast </a:t>
            </a:r>
            <a:r>
              <a:rPr lang="zh-CN" altLang="zh-CN" sz="2000" dirty="0"/>
              <a:t>还原。</a:t>
            </a:r>
            <a:r>
              <a:rPr lang="da-DK" altLang="zh-CN" sz="2000" dirty="0"/>
              <a:t>acast</a:t>
            </a:r>
            <a:r>
              <a:rPr lang="zh-CN" altLang="zh-CN" sz="2000" dirty="0"/>
              <a:t>获得数组，</a:t>
            </a:r>
            <a:r>
              <a:rPr lang="da-DK" altLang="zh-CN" sz="2000" dirty="0"/>
              <a:t>dcast</a:t>
            </a:r>
            <a:r>
              <a:rPr lang="zh-CN" altLang="zh-CN" sz="2000" dirty="0"/>
              <a:t>获得数据框。</a:t>
            </a:r>
            <a:endParaRPr lang="zh-CN" altLang="en-US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列联表</a:t>
            </a:r>
            <a:endParaRPr lang="zh-CN" altLang="en-US" sz="2000" dirty="0" smtClean="0"/>
          </a:p>
        </p:txBody>
      </p:sp>
      <p:sp>
        <p:nvSpPr>
          <p:cNvPr id="8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8.3 数据整合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430" y="1997710"/>
            <a:ext cx="815403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 smtClean="0"/>
              <a:t>      Table</a:t>
            </a:r>
            <a:r>
              <a:rPr lang="zh-CN" altLang="zh-CN" sz="2000" dirty="0"/>
              <a:t>不仅可以统计数字出现的频率，还可以统计其他可以被看作因子的数据类型</a:t>
            </a:r>
            <a:r>
              <a:rPr lang="zh-CN" altLang="zh-CN" sz="2000" dirty="0" smtClean="0"/>
              <a:t>。</a:t>
            </a:r>
            <a:endParaRPr lang="en-US" altLang="zh-CN" sz="2000" dirty="0" smtClean="0"/>
          </a:p>
          <a:p>
            <a:endParaRPr lang="en-US" altLang="zh-CN" sz="2000" dirty="0"/>
          </a:p>
          <a:p>
            <a:r>
              <a:rPr lang="en-US" altLang="zh-CN" sz="2000" dirty="0"/>
              <a:t>c &lt;- sample(letters[1:5], 10, replace=TRUE)  </a:t>
            </a:r>
            <a:endParaRPr lang="zh-CN" altLang="zh-CN" sz="2000" dirty="0"/>
          </a:p>
          <a:p>
            <a:r>
              <a:rPr lang="pt-BR" altLang="zh-CN" sz="2000" dirty="0"/>
              <a:t>c </a:t>
            </a:r>
            <a:endParaRPr lang="zh-CN" altLang="zh-CN" sz="2000" dirty="0"/>
          </a:p>
          <a:p>
            <a:r>
              <a:rPr lang="pt-BR" altLang="zh-CN" sz="2000" dirty="0"/>
              <a:t>[1] "a" "c" "b" "d" "a" "e" "d" "e" "c" "a" </a:t>
            </a:r>
            <a:endParaRPr lang="zh-CN" altLang="zh-CN" sz="2000" dirty="0"/>
          </a:p>
          <a:p>
            <a:r>
              <a:rPr lang="en-US" altLang="zh-CN" sz="2000" dirty="0"/>
              <a:t>table(c) </a:t>
            </a:r>
            <a:endParaRPr lang="zh-CN" altLang="zh-CN" sz="2000" dirty="0"/>
          </a:p>
          <a:p>
            <a:r>
              <a:rPr lang="en-US" altLang="zh-CN" sz="2000" dirty="0" smtClean="0"/>
              <a:t>   a</a:t>
            </a:r>
            <a:r>
              <a:rPr lang="en-US" altLang="zh-CN" sz="2000" dirty="0"/>
              <a:t> b c d e  </a:t>
            </a:r>
            <a:endParaRPr lang="zh-CN" altLang="zh-CN" sz="2000" dirty="0"/>
          </a:p>
          <a:p>
            <a:r>
              <a:rPr lang="en-US" altLang="zh-CN" sz="2000" dirty="0" smtClean="0"/>
              <a:t>   3</a:t>
            </a:r>
            <a:r>
              <a:rPr lang="en-US" altLang="zh-CN" sz="2000" dirty="0"/>
              <a:t> 1 2 2 2  </a:t>
            </a:r>
            <a:endParaRPr lang="zh-CN" altLang="zh-CN" sz="2000" dirty="0"/>
          </a:p>
          <a:p>
            <a:endParaRPr lang="zh-CN" altLang="zh-CN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列联表</a:t>
            </a:r>
            <a:endParaRPr lang="zh-CN" altLang="en-US" sz="2000" dirty="0" smtClean="0"/>
          </a:p>
        </p:txBody>
      </p:sp>
      <p:sp>
        <p:nvSpPr>
          <p:cNvPr id="8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8.3 数据整合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1321435" y="2152650"/>
            <a:ext cx="680275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 smtClean="0"/>
              <a:t>&gt;</a:t>
            </a:r>
            <a:r>
              <a:rPr lang="en-US" altLang="zh-CN" sz="2000" dirty="0"/>
              <a:t> a &lt;- rep(letters[1:3], each=4) </a:t>
            </a:r>
            <a:endParaRPr lang="zh-CN" altLang="zh-CN" sz="2000" dirty="0"/>
          </a:p>
          <a:p>
            <a:r>
              <a:rPr lang="en-US" altLang="zh-CN" sz="2000" dirty="0"/>
              <a:t>&gt; b &lt;- sample(LETTERS[1:3],12,replace=T) </a:t>
            </a:r>
            <a:endParaRPr lang="zh-CN" altLang="zh-CN" sz="2000" dirty="0"/>
          </a:p>
          <a:p>
            <a:r>
              <a:rPr lang="en-US" altLang="zh-CN" sz="2000" dirty="0"/>
              <a:t>&gt; table(</a:t>
            </a:r>
            <a:r>
              <a:rPr lang="en-US" altLang="zh-CN" sz="2000" dirty="0" err="1"/>
              <a:t>a,b</a:t>
            </a:r>
            <a:r>
              <a:rPr lang="en-US" altLang="zh-CN" sz="2000" dirty="0"/>
              <a:t>) </a:t>
            </a:r>
            <a:endParaRPr lang="zh-CN" altLang="zh-CN" sz="2000" dirty="0"/>
          </a:p>
          <a:p>
            <a:r>
              <a:rPr lang="en-US" altLang="zh-CN" sz="2000" dirty="0"/>
              <a:t>   b </a:t>
            </a:r>
            <a:endParaRPr lang="zh-CN" altLang="zh-CN" sz="2000" dirty="0"/>
          </a:p>
          <a:p>
            <a:r>
              <a:rPr lang="en-US" altLang="zh-CN" sz="2000" dirty="0"/>
              <a:t>a   </a:t>
            </a:r>
            <a:r>
              <a:rPr lang="en-US" altLang="zh-CN" sz="2000" dirty="0" err="1"/>
              <a:t>A</a:t>
            </a:r>
            <a:r>
              <a:rPr lang="en-US" altLang="zh-CN" sz="2000" dirty="0"/>
              <a:t> B C </a:t>
            </a:r>
            <a:endParaRPr lang="zh-CN" altLang="zh-CN" sz="2000" dirty="0"/>
          </a:p>
          <a:p>
            <a:r>
              <a:rPr lang="en-US" altLang="zh-CN" sz="2000" dirty="0"/>
              <a:t>  </a:t>
            </a:r>
            <a:r>
              <a:rPr lang="pt-BR" altLang="zh-CN" sz="2000" dirty="0"/>
              <a:t>a 0 3 1 </a:t>
            </a:r>
            <a:endParaRPr lang="zh-CN" altLang="zh-CN" sz="2000" dirty="0"/>
          </a:p>
          <a:p>
            <a:r>
              <a:rPr lang="pt-BR" altLang="zh-CN" sz="2000" dirty="0"/>
              <a:t>  b 3 0 1 </a:t>
            </a:r>
            <a:endParaRPr lang="zh-CN" altLang="zh-CN" sz="2000" dirty="0"/>
          </a:p>
          <a:p>
            <a:r>
              <a:rPr lang="pt-BR" altLang="zh-CN" sz="2000" dirty="0"/>
              <a:t>  c 1 1 2 </a:t>
            </a:r>
            <a:endParaRPr lang="zh-CN" altLang="zh-CN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8.1 数据集划分与选择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 dirty="0" smtClean="0"/>
              <a:t>数据集</a:t>
            </a:r>
            <a:r>
              <a:rPr lang="zh-CN" altLang="en-US" sz="2000" dirty="0" smtClean="0"/>
              <a:t>划分</a:t>
            </a:r>
            <a:endParaRPr lang="zh-CN" altLang="en-US" sz="2000" dirty="0" smtClean="0"/>
          </a:p>
        </p:txBody>
      </p:sp>
      <p:sp>
        <p:nvSpPr>
          <p:cNvPr id="2" name="TextBox 18"/>
          <p:cNvSpPr txBox="1"/>
          <p:nvPr/>
        </p:nvSpPr>
        <p:spPr>
          <a:xfrm>
            <a:off x="767715" y="1423035"/>
            <a:ext cx="784479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dirty="0" smtClean="0"/>
              <a:t>1</a:t>
            </a:r>
            <a:r>
              <a:rPr lang="zh-CN" altLang="en-US" dirty="0" smtClean="0"/>
              <a:t>、训练集：告诉答案</a:t>
            </a:r>
            <a:endParaRPr lang="zh-CN" altLang="en-US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2</a:t>
            </a:r>
            <a:r>
              <a:rPr lang="zh-CN" altLang="en-US" dirty="0" smtClean="0"/>
              <a:t>、验证集：举一反三，后看答案</a:t>
            </a:r>
            <a:endParaRPr lang="zh-CN" altLang="en-US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3</a:t>
            </a:r>
            <a:r>
              <a:rPr lang="zh-CN" altLang="en-US" dirty="0" smtClean="0"/>
              <a:t>、测试集：没有答案</a:t>
            </a:r>
            <a:endParaRPr lang="zh-CN" altLang="en-US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建议：</a:t>
            </a:r>
            <a:r>
              <a:rPr lang="en-US" altLang="zh-CN" dirty="0" smtClean="0"/>
              <a:t>70/15/15</a:t>
            </a:r>
            <a:endParaRPr lang="zh-CN" altLang="en-US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目标：泛化能力强</a:t>
            </a:r>
            <a:endParaRPr lang="zh-CN" altLang="en-US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影响目标达成：（</a:t>
            </a:r>
            <a:r>
              <a:rPr lang="en-US" altLang="zh-CN" dirty="0" smtClean="0"/>
              <a:t>1</a:t>
            </a:r>
            <a:r>
              <a:rPr lang="zh-CN" altLang="en-US" dirty="0" smtClean="0"/>
              <a:t>）答案错了（</a:t>
            </a:r>
            <a:r>
              <a:rPr lang="en-US" altLang="zh-CN" dirty="0" smtClean="0"/>
              <a:t>2</a:t>
            </a:r>
            <a:r>
              <a:rPr lang="zh-CN" altLang="en-US" dirty="0" smtClean="0"/>
              <a:t>）答案少了（</a:t>
            </a:r>
            <a:r>
              <a:rPr lang="en-US" altLang="zh-CN" dirty="0" smtClean="0"/>
              <a:t>3</a:t>
            </a:r>
            <a:r>
              <a:rPr lang="zh-CN" altLang="en-US" dirty="0" smtClean="0"/>
              <a:t>）样本要均衡</a:t>
            </a:r>
            <a:endParaRPr lang="zh-CN" altLang="en-US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                          （</a:t>
            </a:r>
            <a:r>
              <a:rPr lang="en-US" altLang="zh-CN" dirty="0" smtClean="0"/>
              <a:t>4</a:t>
            </a:r>
            <a:r>
              <a:rPr lang="zh-CN" altLang="en-US" dirty="0" smtClean="0"/>
              <a:t>）样本要有代表性（</a:t>
            </a:r>
            <a:r>
              <a:rPr lang="en-US" altLang="zh-CN" dirty="0" smtClean="0"/>
              <a:t>5</a:t>
            </a:r>
            <a:r>
              <a:rPr lang="zh-CN" altLang="en-US" dirty="0" smtClean="0"/>
              <a:t>）特征质量要高</a:t>
            </a:r>
            <a:endParaRPr lang="zh-CN" altLang="en-US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前提：同分布</a:t>
            </a:r>
            <a:endParaRPr lang="zh-CN" alt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分类</a:t>
            </a:r>
            <a:r>
              <a:rPr lang="zh-CN" altLang="en-US" sz="2000" dirty="0" smtClean="0"/>
              <a:t>汇总</a:t>
            </a:r>
            <a:endParaRPr lang="zh-CN" altLang="en-US" sz="2000" dirty="0" smtClean="0"/>
          </a:p>
        </p:txBody>
      </p:sp>
      <p:sp>
        <p:nvSpPr>
          <p:cNvPr id="8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8.3 数据整合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7570" y="2294890"/>
            <a:ext cx="75717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/>
              <a:t>1</a:t>
            </a:r>
            <a:r>
              <a:rPr lang="zh-CN" altLang="en-US" sz="2000" dirty="0"/>
              <a:t>、</a:t>
            </a:r>
            <a:r>
              <a:rPr lang="en-US" altLang="zh-CN" sz="2000" dirty="0" smtClean="0"/>
              <a:t>apply</a:t>
            </a:r>
            <a:r>
              <a:rPr lang="zh-CN" altLang="zh-CN" sz="2000" dirty="0"/>
              <a:t>函数</a:t>
            </a:r>
            <a:endParaRPr lang="zh-CN" altLang="zh-CN" sz="2000" dirty="0"/>
          </a:p>
          <a:p>
            <a:r>
              <a:rPr lang="en-US" altLang="zh-CN" sz="2000" dirty="0" smtClean="0"/>
              <a:t>   apply(data, </a:t>
            </a:r>
            <a:r>
              <a:rPr lang="en-US" altLang="zh-CN" sz="2000" dirty="0"/>
              <a:t>MARGIN</a:t>
            </a:r>
            <a:r>
              <a:rPr lang="en-US" altLang="zh-CN" sz="2000" dirty="0" smtClean="0"/>
              <a:t>=, </a:t>
            </a:r>
            <a:r>
              <a:rPr lang="en-US" altLang="zh-CN" sz="2000" dirty="0"/>
              <a:t>FUN</a:t>
            </a:r>
            <a:r>
              <a:rPr lang="en-US" altLang="zh-CN" sz="2000" dirty="0" smtClean="0"/>
              <a:t>=)</a:t>
            </a:r>
            <a:endParaRPr lang="en-US" altLang="zh-CN" sz="2000" dirty="0" smtClean="0"/>
          </a:p>
          <a:p>
            <a:pPr lvl="1"/>
            <a:r>
              <a:rPr lang="en-US" altLang="zh-CN" sz="2000" dirty="0"/>
              <a:t> </a:t>
            </a:r>
            <a:r>
              <a:rPr lang="en-US" altLang="zh-CN" sz="2000" dirty="0" smtClean="0"/>
              <a:t>MARGIN---1</a:t>
            </a:r>
            <a:r>
              <a:rPr lang="zh-CN" altLang="en-US" sz="2000" dirty="0" smtClean="0"/>
              <a:t>对行操作，</a:t>
            </a:r>
            <a:r>
              <a:rPr lang="en-US" altLang="zh-CN" sz="2000" dirty="0" smtClean="0"/>
              <a:t>2</a:t>
            </a:r>
            <a:r>
              <a:rPr lang="zh-CN" altLang="en-US" sz="2000" dirty="0" smtClean="0"/>
              <a:t>对列操作</a:t>
            </a:r>
            <a:endParaRPr lang="en-US" altLang="zh-CN" sz="2000" dirty="0" smtClean="0"/>
          </a:p>
          <a:p>
            <a:pPr lvl="1"/>
            <a:r>
              <a:rPr lang="en-US" altLang="zh-CN" sz="2000" dirty="0" smtClean="0"/>
              <a:t> FUN----</a:t>
            </a:r>
            <a:r>
              <a:rPr lang="zh-CN" altLang="en-US" sz="2000" dirty="0" smtClean="0"/>
              <a:t>支持内部函数和自定义函数</a:t>
            </a:r>
            <a:endParaRPr lang="en-US" altLang="zh-CN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分类</a:t>
            </a:r>
            <a:r>
              <a:rPr lang="zh-CN" altLang="en-US" sz="2000" dirty="0" smtClean="0"/>
              <a:t>汇总</a:t>
            </a:r>
            <a:endParaRPr lang="zh-CN" altLang="en-US" sz="2000" dirty="0" smtClean="0"/>
          </a:p>
        </p:txBody>
      </p:sp>
      <p:sp>
        <p:nvSpPr>
          <p:cNvPr id="8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8.3 数据整合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721995" y="1931035"/>
            <a:ext cx="789686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/>
              <a:t>2</a:t>
            </a:r>
            <a:r>
              <a:rPr lang="zh-CN" altLang="en-US" sz="2000" dirty="0"/>
              <a:t>、</a:t>
            </a:r>
            <a:r>
              <a:rPr lang="en-US" altLang="zh-CN" sz="2000" dirty="0"/>
              <a:t>aggregate</a:t>
            </a:r>
            <a:r>
              <a:rPr lang="zh-CN" altLang="zh-CN" sz="2000" dirty="0"/>
              <a:t>函数</a:t>
            </a:r>
            <a:endParaRPr lang="zh-CN" altLang="zh-CN" sz="2000" dirty="0"/>
          </a:p>
          <a:p>
            <a:r>
              <a:rPr lang="en-US" altLang="zh-CN" sz="2000" dirty="0" smtClean="0"/>
              <a:t>      </a:t>
            </a:r>
            <a:r>
              <a:rPr lang="zh-CN" altLang="zh-CN" sz="2000" dirty="0" smtClean="0"/>
              <a:t>这个</a:t>
            </a:r>
            <a:r>
              <a:rPr lang="zh-CN" altLang="zh-CN" sz="2000" dirty="0"/>
              <a:t>函数的功能比较强大，它首先将数据进行分组（按行），然后对每组数据进行函数统计，最后把结果组合成一</a:t>
            </a:r>
            <a:r>
              <a:rPr lang="zh-CN" altLang="zh-CN" sz="2000" dirty="0" smtClean="0"/>
              <a:t>个表格</a:t>
            </a:r>
            <a:r>
              <a:rPr lang="zh-CN" altLang="zh-CN" sz="2000" dirty="0"/>
              <a:t>返回</a:t>
            </a:r>
            <a:r>
              <a:rPr lang="zh-CN" altLang="zh-CN" sz="2000" dirty="0" smtClean="0"/>
              <a:t>。</a:t>
            </a:r>
            <a:endParaRPr lang="en-US" altLang="zh-CN" sz="2000" dirty="0" smtClean="0"/>
          </a:p>
          <a:p>
            <a:r>
              <a:rPr lang="en-US" altLang="zh-CN" sz="2000" dirty="0"/>
              <a:t> </a:t>
            </a:r>
            <a:r>
              <a:rPr lang="en-US" altLang="zh-CN" sz="2000" dirty="0" smtClean="0"/>
              <a:t>      aggregate(</a:t>
            </a:r>
            <a:r>
              <a:rPr lang="en-US" altLang="zh-CN" sz="2000" dirty="0" err="1" smtClean="0"/>
              <a:t>x~group,data</a:t>
            </a:r>
            <a:r>
              <a:rPr lang="en-US" altLang="zh-CN" sz="2000" dirty="0" smtClean="0"/>
              <a:t>,</a:t>
            </a:r>
            <a:r>
              <a:rPr lang="en-US" altLang="zh-CN" sz="2000" dirty="0"/>
              <a:t> </a:t>
            </a:r>
            <a:r>
              <a:rPr lang="en-US" altLang="zh-CN" sz="2000" dirty="0" smtClean="0"/>
              <a:t>FUN=f(x))</a:t>
            </a:r>
            <a:r>
              <a:rPr lang="en-US" altLang="zh-CN" sz="2000" dirty="0"/>
              <a:t> </a:t>
            </a:r>
            <a:endParaRPr lang="en-US" altLang="zh-CN" sz="2000" dirty="0" smtClean="0"/>
          </a:p>
          <a:p>
            <a:r>
              <a:rPr lang="en-US" altLang="zh-CN" sz="2000" dirty="0"/>
              <a:t> </a:t>
            </a:r>
            <a:r>
              <a:rPr lang="en-US" altLang="zh-CN" sz="2000" dirty="0" smtClean="0"/>
              <a:t>       x----</a:t>
            </a:r>
            <a:r>
              <a:rPr lang="zh-CN" altLang="en-US" sz="2000" dirty="0" smtClean="0"/>
              <a:t>计算变量</a:t>
            </a:r>
            <a:endParaRPr lang="en-US" altLang="zh-CN" sz="2000" dirty="0" smtClean="0"/>
          </a:p>
          <a:p>
            <a:r>
              <a:rPr lang="en-US" altLang="zh-CN" sz="2000" dirty="0"/>
              <a:t>        </a:t>
            </a:r>
            <a:r>
              <a:rPr lang="en-US" altLang="zh-CN" sz="2000" dirty="0" smtClean="0"/>
              <a:t>group---</a:t>
            </a:r>
            <a:r>
              <a:rPr lang="zh-CN" altLang="en-US" sz="2000" dirty="0" smtClean="0"/>
              <a:t>分组变量，</a:t>
            </a:r>
            <a:r>
              <a:rPr lang="en-US" altLang="zh-CN" sz="2000" dirty="0" smtClean="0"/>
              <a:t>x1+x2+</a:t>
            </a:r>
            <a:r>
              <a:rPr lang="zh-CN" altLang="en-US" sz="2000" dirty="0" smtClean="0"/>
              <a:t>。。。</a:t>
            </a:r>
            <a:endParaRPr lang="en-US" altLang="zh-CN" sz="2000" dirty="0" smtClean="0"/>
          </a:p>
          <a:p>
            <a:r>
              <a:rPr lang="en-US" altLang="zh-CN" sz="2000" dirty="0" smtClean="0"/>
              <a:t>        f(x)-----</a:t>
            </a:r>
            <a:r>
              <a:rPr lang="zh-CN" altLang="en-US" sz="2000" dirty="0" smtClean="0"/>
              <a:t>计算函数</a:t>
            </a:r>
            <a:endParaRPr lang="en-US" altLang="zh-CN" sz="2000" dirty="0" smtClean="0"/>
          </a:p>
          <a:p>
            <a:r>
              <a:rPr lang="en-US" altLang="zh-CN" sz="2000" dirty="0"/>
              <a:t> </a:t>
            </a:r>
            <a:r>
              <a:rPr lang="en-US" altLang="zh-CN" sz="2000" dirty="0" smtClean="0"/>
              <a:t>      </a:t>
            </a:r>
            <a:endParaRPr lang="zh-CN" altLang="zh-CN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链接</a:t>
            </a:r>
            <a:r>
              <a:rPr lang="zh-CN" altLang="en-US" sz="2000" dirty="0" smtClean="0"/>
              <a:t>操作</a:t>
            </a:r>
            <a:endParaRPr lang="zh-CN" altLang="en-US" sz="2000" dirty="0" smtClean="0"/>
          </a:p>
        </p:txBody>
      </p:sp>
      <p:sp>
        <p:nvSpPr>
          <p:cNvPr id="8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8.3 数据整合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pic>
        <p:nvPicPr>
          <p:cNvPr id="66" name="图片 1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1935" y="1945005"/>
            <a:ext cx="5967730" cy="39122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318260" y="1368425"/>
            <a:ext cx="3506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</a:t>
            </a:r>
            <a:r>
              <a:rPr lang="zh-CN" altLang="en-US" dirty="0"/>
              <a:t>、为什么连接操作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647690" y="1368425"/>
            <a:ext cx="4805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/>
              <a:t>查询选了7号课程的学生姓名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链接</a:t>
            </a:r>
            <a:r>
              <a:rPr lang="zh-CN" altLang="en-US" sz="2000" dirty="0" smtClean="0"/>
              <a:t>操作</a:t>
            </a:r>
            <a:endParaRPr lang="zh-CN" altLang="en-US" sz="2000" dirty="0" smtClean="0"/>
          </a:p>
        </p:txBody>
      </p:sp>
      <p:sp>
        <p:nvSpPr>
          <p:cNvPr id="8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8.3 数据整合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pic>
        <p:nvPicPr>
          <p:cNvPr id="1026" name="Picture 2" descr="http://5b0988e595225.cdn.sohucs.com/images/20190404/f0a928c734084e3c85c94158cea9a3bf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10" y="2012315"/>
            <a:ext cx="4826000" cy="350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854075" y="1496695"/>
            <a:ext cx="3506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2</a:t>
            </a:r>
            <a:r>
              <a:rPr lang="zh-CN" altLang="en-US" dirty="0"/>
              <a:t>、连接操作类型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5183505" y="1496695"/>
            <a:ext cx="5541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/>
              <a:t>连接操作的前提，两个表要有公共域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链接</a:t>
            </a:r>
            <a:r>
              <a:rPr lang="zh-CN" altLang="en-US" sz="2000" dirty="0" smtClean="0"/>
              <a:t>操作</a:t>
            </a:r>
            <a:endParaRPr lang="zh-CN" altLang="en-US" sz="2000" dirty="0" smtClean="0"/>
          </a:p>
        </p:txBody>
      </p:sp>
      <p:sp>
        <p:nvSpPr>
          <p:cNvPr id="8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8.3 数据整合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42" y="2571489"/>
            <a:ext cx="78295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289050" y="1845310"/>
            <a:ext cx="35064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/>
              <a:t>3</a:t>
            </a:r>
            <a:r>
              <a:rPr lang="zh-CN" altLang="en-US" sz="2400" dirty="0"/>
              <a:t>、连接操作</a:t>
            </a:r>
            <a:r>
              <a:rPr lang="en-US" altLang="zh-CN" sz="2400" dirty="0"/>
              <a:t>R</a:t>
            </a:r>
            <a:r>
              <a:rPr lang="zh-CN" altLang="en-US" sz="2400" dirty="0"/>
              <a:t>语言实现</a:t>
            </a:r>
            <a:endParaRPr lang="zh-CN" altLang="en-US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链接</a:t>
            </a:r>
            <a:r>
              <a:rPr lang="zh-CN" altLang="en-US" sz="2000" dirty="0" smtClean="0"/>
              <a:t>操作</a:t>
            </a:r>
            <a:endParaRPr lang="zh-CN" altLang="en-US" sz="2000" dirty="0" smtClean="0"/>
          </a:p>
        </p:txBody>
      </p:sp>
      <p:sp>
        <p:nvSpPr>
          <p:cNvPr id="8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8.3 数据整合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0575" y="1716405"/>
            <a:ext cx="778002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4</a:t>
            </a:r>
            <a:r>
              <a:rPr lang="zh-CN" altLang="en-US" dirty="0"/>
              <a:t>、实战：查询选了7号课程的学生姓名</a:t>
            </a:r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setwd("</a:t>
            </a:r>
            <a:r>
              <a:rPr lang="en-US" altLang="zh-CN" dirty="0"/>
              <a:t>XXX</a:t>
            </a:r>
            <a:r>
              <a:rPr lang="zh-CN" altLang="en-US" dirty="0"/>
              <a:t>")                                                           #设置工作路径</a:t>
            </a:r>
            <a:endParaRPr lang="zh-CN" altLang="en-US" dirty="0"/>
          </a:p>
          <a:p>
            <a:r>
              <a:rPr lang="zh-CN" altLang="en-US" dirty="0"/>
              <a:t>student=read.csv("student.csv",header = T)      #读学生信息表</a:t>
            </a:r>
            <a:endParaRPr lang="zh-CN" altLang="en-US" dirty="0"/>
          </a:p>
          <a:p>
            <a:r>
              <a:rPr lang="zh-CN" altLang="en-US" dirty="0"/>
              <a:t>course=read.csv("course.csv",header = T)         #读课程信息表</a:t>
            </a:r>
            <a:endParaRPr lang="zh-CN" altLang="en-US" dirty="0"/>
          </a:p>
          <a:p>
            <a:r>
              <a:rPr lang="zh-CN" altLang="en-US" dirty="0"/>
              <a:t>sc=read.csv("sc.csv",header = T)                          #读学生选课表</a:t>
            </a:r>
            <a:endParaRPr lang="zh-CN" altLang="en-US" dirty="0"/>
          </a:p>
          <a:p>
            <a:r>
              <a:rPr lang="zh-CN" altLang="en-US" dirty="0"/>
              <a:t>head(course,4)                                                        #显示课程信息前4行</a:t>
            </a:r>
            <a:endParaRPr lang="zh-CN" altLang="en-US" dirty="0"/>
          </a:p>
          <a:p>
            <a:r>
              <a:rPr lang="zh-CN" altLang="en-US" dirty="0"/>
              <a:t>dim(course) </a:t>
            </a:r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df1&lt;-left_join(student,sc,by='Sno')</a:t>
            </a:r>
            <a:endParaRPr lang="zh-CN" altLang="en-US" dirty="0"/>
          </a:p>
          <a:p>
            <a:r>
              <a:rPr lang="zh-CN" altLang="en-US" dirty="0"/>
              <a:t>df1[df1$Cno==7,'Sname']   #我们要查询选了7号课程的学生姓名</a:t>
            </a:r>
            <a:endParaRPr lang="zh-CN" altLang="en-US" dirty="0"/>
          </a:p>
          <a:p>
            <a:r>
              <a:rPr lang="zh-CN" altLang="en-US" dirty="0"/>
              <a:t>df1&lt;-left_join(sc,student,by='Sno')</a:t>
            </a:r>
            <a:endParaRPr lang="zh-CN" altLang="en-US" dirty="0"/>
          </a:p>
          <a:p>
            <a:r>
              <a:rPr lang="zh-CN" altLang="en-US" dirty="0"/>
              <a:t>df1[df1$Cno==7,'Sname'] 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8.1 数据集划分与选择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 dirty="0" smtClean="0"/>
              <a:t>数据集</a:t>
            </a:r>
            <a:r>
              <a:rPr lang="zh-CN" altLang="en-US" sz="2000" dirty="0" smtClean="0"/>
              <a:t>划分</a:t>
            </a:r>
            <a:endParaRPr lang="zh-CN" altLang="en-US" sz="20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542290" y="1430655"/>
            <a:ext cx="84016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dirty="0" smtClean="0"/>
              <a:t>setwd("XXX")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data&lt;-read.table(file = "titanic_train.csv",header = TRUE,sep = ",",na.strings = "")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dim(data)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ind = sample(2,nrow(data),replace=TRUE,prob=c(0.7,0.3))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trainset=data[ind==1,]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testset=data[ind==2,-2]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dim(trainset)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dim(testset)  </a:t>
            </a:r>
            <a:endParaRPr lang="en-US" altLang="zh-CN" dirty="0" smtClean="0"/>
          </a:p>
        </p:txBody>
      </p:sp>
      <p:graphicFrame>
        <p:nvGraphicFramePr>
          <p:cNvPr id="3" name="对象 2"/>
          <p:cNvGraphicFramePr/>
          <p:nvPr/>
        </p:nvGraphicFramePr>
        <p:xfrm>
          <a:off x="2031365" y="4083050"/>
          <a:ext cx="6571615" cy="1457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7820025" imgH="1619250" progId="Paint.Picture">
                  <p:embed/>
                </p:oleObj>
              </mc:Choice>
              <mc:Fallback>
                <p:oleObj name="" r:id="rId1" imgW="7820025" imgH="161925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031365" y="4083050"/>
                        <a:ext cx="6571615" cy="1457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8.1 数据集划分与选择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 dirty="0" smtClean="0"/>
              <a:t>数据集</a:t>
            </a:r>
            <a:r>
              <a:rPr lang="zh-CN" altLang="en-US" sz="2000" dirty="0" smtClean="0"/>
              <a:t>选择</a:t>
            </a:r>
            <a:endParaRPr lang="zh-CN" altLang="en-US" sz="2000" dirty="0" smtClean="0"/>
          </a:p>
        </p:txBody>
      </p:sp>
      <p:graphicFrame>
        <p:nvGraphicFramePr>
          <p:cNvPr id="9" name="对象 8"/>
          <p:cNvGraphicFramePr/>
          <p:nvPr/>
        </p:nvGraphicFramePr>
        <p:xfrm>
          <a:off x="2139950" y="1790700"/>
          <a:ext cx="4863465" cy="391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" r:id="rId1" imgW="1933575" imgH="2076450" progId="Paint.Picture">
                  <p:embed/>
                </p:oleObj>
              </mc:Choice>
              <mc:Fallback>
                <p:oleObj name="" r:id="rId1" imgW="1933575" imgH="2076450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139950" y="1790700"/>
                        <a:ext cx="4863465" cy="3914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8.1 数据集划分与选择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 dirty="0" smtClean="0"/>
              <a:t>数据集</a:t>
            </a:r>
            <a:r>
              <a:rPr lang="zh-CN" altLang="en-US" sz="2000" dirty="0" smtClean="0"/>
              <a:t>选择</a:t>
            </a:r>
            <a:endParaRPr lang="zh-CN" altLang="en-US" sz="2000" dirty="0" smtClean="0"/>
          </a:p>
        </p:txBody>
      </p:sp>
      <p:sp>
        <p:nvSpPr>
          <p:cNvPr id="2" name="TextBox 18"/>
          <p:cNvSpPr txBox="1"/>
          <p:nvPr/>
        </p:nvSpPr>
        <p:spPr>
          <a:xfrm>
            <a:off x="844062" y="2079968"/>
            <a:ext cx="10203767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altLang="zh-CN" dirty="0"/>
              <a:t>&gt;library(tidyverse)</a:t>
            </a:r>
            <a:endParaRPr altLang="zh-CN" dirty="0"/>
          </a:p>
          <a:p>
            <a:pPr algn="just"/>
            <a:r>
              <a:rPr altLang="zh-CN" dirty="0"/>
              <a:t>&gt;test&lt;-data.frame(x=rnorm(10,mean=50,sd=5),</a:t>
            </a:r>
            <a:endParaRPr altLang="zh-CN" dirty="0"/>
          </a:p>
          <a:p>
            <a:pPr algn="just"/>
            <a:r>
              <a:rPr altLang="zh-CN" dirty="0"/>
              <a:t>                  y=sample(letters[1:3],10</a:t>
            </a:r>
            <a:r>
              <a:rPr lang="en-US" dirty="0"/>
              <a:t>,</a:t>
            </a:r>
            <a:r>
              <a:rPr altLang="zh-CN" dirty="0"/>
              <a:t>replace=T),</a:t>
            </a:r>
            <a:endParaRPr altLang="zh-CN" dirty="0"/>
          </a:p>
          <a:p>
            <a:pPr algn="just"/>
            <a:r>
              <a:rPr altLang="zh-CN" dirty="0"/>
              <a:t>                  z_1=1:10,</a:t>
            </a:r>
            <a:endParaRPr altLang="zh-CN" dirty="0"/>
          </a:p>
          <a:p>
            <a:pPr algn="just"/>
            <a:r>
              <a:rPr altLang="zh-CN" dirty="0"/>
              <a:t>                  z_2=2:11)</a:t>
            </a:r>
            <a:endParaRPr altLang="zh-CN" dirty="0"/>
          </a:p>
        </p:txBody>
      </p:sp>
      <p:sp>
        <p:nvSpPr>
          <p:cNvPr id="20" name="文本框 12"/>
          <p:cNvSpPr txBox="1"/>
          <p:nvPr/>
        </p:nvSpPr>
        <p:spPr>
          <a:xfrm>
            <a:off x="672465" y="1511300"/>
            <a:ext cx="10546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>
                <a:schemeClr val="accent1"/>
              </a:buClr>
            </a:pPr>
            <a:r>
              <a:rPr kumimoji="1" lang="zh-CN" altLang="en-US" dirty="0" smtClean="0"/>
              <a:t>以下列代码生成的数据框作为实验数据集，讨论数据集选择方法：</a:t>
            </a:r>
            <a:endParaRPr kumimoji="1" lang="zh-CN" alt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8.1 数据集划分与选择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第8章 数据变换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 dirty="0" smtClean="0"/>
              <a:t>数据集</a:t>
            </a:r>
            <a:r>
              <a:rPr lang="zh-CN" altLang="en-US" sz="2000" dirty="0" smtClean="0"/>
              <a:t>选择</a:t>
            </a:r>
            <a:endParaRPr lang="zh-CN" altLang="en-US" sz="2000" dirty="0" smtClean="0"/>
          </a:p>
        </p:txBody>
      </p:sp>
      <p:sp>
        <p:nvSpPr>
          <p:cNvPr id="3" name="TextBox 18"/>
          <p:cNvSpPr txBox="1"/>
          <p:nvPr/>
        </p:nvSpPr>
        <p:spPr>
          <a:xfrm>
            <a:off x="812165" y="1472565"/>
            <a:ext cx="784098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altLang="zh-CN" sz="2000" dirty="0"/>
              <a:t>1、筛选样本</a:t>
            </a:r>
            <a:endParaRPr altLang="zh-CN" sz="2000" dirty="0"/>
          </a:p>
          <a:p>
            <a:pPr algn="just"/>
            <a:r>
              <a:rPr altLang="zh-CN" sz="2000" dirty="0"/>
              <a:t>&gt;test %&gt;% filter(x&gt;50)</a:t>
            </a:r>
            <a:endParaRPr altLang="zh-CN" sz="2000" dirty="0"/>
          </a:p>
          <a:p>
            <a:pPr algn="just"/>
            <a:r>
              <a:rPr altLang="zh-CN" sz="2000" dirty="0"/>
              <a:t>&gt;test %&gt;% filter(x&gt;50&amp;y==</a:t>
            </a:r>
            <a:r>
              <a:rPr lang="en-US" sz="2000" dirty="0"/>
              <a:t>'</a:t>
            </a:r>
            <a:r>
              <a:rPr altLang="zh-CN" sz="2000" dirty="0"/>
              <a:t>a</a:t>
            </a:r>
            <a:r>
              <a:rPr lang="en-US" sz="2000" dirty="0"/>
              <a:t>'</a:t>
            </a:r>
            <a:r>
              <a:rPr altLang="zh-CN" sz="2000" dirty="0"/>
              <a:t>)</a:t>
            </a:r>
            <a:endParaRPr altLang="zh-CN" sz="2000" dirty="0"/>
          </a:p>
          <a:p>
            <a:pPr algn="just"/>
            <a:r>
              <a:rPr altLang="zh-CN" sz="2000" dirty="0"/>
              <a:t>&gt;test %&gt;% filter(x&gt;50&amp;z_1 %in% c(1:20))</a:t>
            </a:r>
            <a:endParaRPr altLang="zh-CN" sz="2000" dirty="0"/>
          </a:p>
          <a:p>
            <a:pPr algn="just"/>
            <a:endParaRPr altLang="zh-CN" sz="2000" dirty="0"/>
          </a:p>
          <a:p>
            <a:pPr algn="just"/>
            <a:r>
              <a:rPr altLang="zh-CN" sz="2000" dirty="0"/>
              <a:t>2、筛选变量</a:t>
            </a:r>
            <a:endParaRPr altLang="zh-CN" sz="2000" dirty="0"/>
          </a:p>
          <a:p>
            <a:pPr algn="just"/>
            <a:r>
              <a:rPr altLang="zh-CN" sz="2000" dirty="0"/>
              <a:t>&gt;test %&gt;% select(y)</a:t>
            </a:r>
            <a:endParaRPr altLang="zh-CN" sz="2000" dirty="0"/>
          </a:p>
          <a:p>
            <a:pPr algn="just"/>
            <a:r>
              <a:rPr altLang="zh-CN" sz="2000" dirty="0"/>
              <a:t>&gt;test %&gt;% select(starts_with(</a:t>
            </a:r>
            <a:r>
              <a:rPr lang="en-US" sz="2000" dirty="0"/>
              <a:t>'</a:t>
            </a:r>
            <a:r>
              <a:rPr altLang="zh-CN" sz="2000" dirty="0"/>
              <a:t>z</a:t>
            </a:r>
            <a:r>
              <a:rPr lang="en-US" sz="2000" dirty="0"/>
              <a:t>'</a:t>
            </a:r>
            <a:r>
              <a:rPr altLang="zh-CN" sz="2000" dirty="0"/>
              <a:t>)</a:t>
            </a:r>
            <a:r>
              <a:rPr lang="en-US" sz="2000" dirty="0"/>
              <a:t>)</a:t>
            </a:r>
            <a:endParaRPr altLang="zh-CN" sz="2000" dirty="0"/>
          </a:p>
          <a:p>
            <a:pPr algn="just"/>
            <a:r>
              <a:rPr altLang="zh-CN" sz="2000" dirty="0"/>
              <a:t>&gt;test %&gt;% select(end_with(</a:t>
            </a:r>
            <a:r>
              <a:rPr lang="en-US" sz="2000" dirty="0"/>
              <a:t>'</a:t>
            </a:r>
            <a:r>
              <a:rPr altLang="zh-CN" sz="2000" dirty="0"/>
              <a:t>1</a:t>
            </a:r>
            <a:r>
              <a:rPr lang="en-US" sz="2000" dirty="0"/>
              <a:t>'</a:t>
            </a:r>
            <a:r>
              <a:rPr altLang="zh-CN" sz="2000" dirty="0"/>
              <a:t>)</a:t>
            </a:r>
            <a:r>
              <a:rPr lang="en-US" sz="2000" dirty="0"/>
              <a:t>)</a:t>
            </a:r>
            <a:endParaRPr altLang="zh-CN" sz="2000" dirty="0"/>
          </a:p>
          <a:p>
            <a:pPr algn="just"/>
            <a:endParaRPr altLang="zh-CN" sz="2000" dirty="0"/>
          </a:p>
          <a:p>
            <a:pPr algn="just"/>
            <a:r>
              <a:rPr altLang="zh-CN" sz="2000" dirty="0"/>
              <a:t>3、混合筛选</a:t>
            </a:r>
            <a:endParaRPr altLang="zh-CN" sz="2000" dirty="0"/>
          </a:p>
          <a:p>
            <a:pPr algn="just"/>
            <a:r>
              <a:rPr altLang="zh-CN" sz="2000" dirty="0"/>
              <a:t>&gt;test %&gt;% filter(x&gt;50) %&gt;% select(</a:t>
            </a:r>
            <a:r>
              <a:rPr lang="en-US" sz="2000" dirty="0">
                <a:sym typeface="+mn-ea"/>
              </a:rPr>
              <a:t>'</a:t>
            </a:r>
            <a:r>
              <a:rPr altLang="zh-CN" sz="2000" dirty="0"/>
              <a:t>y</a:t>
            </a:r>
            <a:r>
              <a:rPr lang="en-US" sz="2000" dirty="0">
                <a:sym typeface="+mn-ea"/>
              </a:rPr>
              <a:t>'</a:t>
            </a:r>
            <a:r>
              <a:rPr altLang="zh-CN" sz="2000" dirty="0"/>
              <a:t>)</a:t>
            </a:r>
            <a:endParaRPr altLang="zh-CN" sz="2000" dirty="0"/>
          </a:p>
          <a:p>
            <a:pPr algn="just"/>
            <a:endParaRPr altLang="zh-CN" sz="2000" dirty="0"/>
          </a:p>
          <a:p>
            <a:pPr algn="just"/>
            <a:endParaRPr altLang="zh-CN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2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3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5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6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8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9.xml><?xml version="1.0" encoding="utf-8"?>
<p:tagLst xmlns:p="http://schemas.openxmlformats.org/presentationml/2006/main">
  <p:tag name="KSO_WM_UNIT_TABLE_BEAUTIFY" val="smartTable{0561560c-1468-4ef6-b903-728bd2f3539a}"/>
  <p:tag name="TABLE_ENDDRAG_ORIGIN_RECT" val="663*283"/>
  <p:tag name="TABLE_ENDDRAG_RECT" val="40*165*663*283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UNIT_PLACING_PICTURE_USER_VIEWPORT" val="{&quot;height&quot;:3589,&quot;width&quot;:7544}"/>
</p:tagLst>
</file>

<file path=ppt/tags/tag21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22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3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24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25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26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27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28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29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3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2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3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4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3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6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37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38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39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40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41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42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43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44.xml><?xml version="1.0" encoding="utf-8"?>
<p:tagLst xmlns:p="http://schemas.openxmlformats.org/presentationml/2006/main">
  <p:tag name="COMMONDATA" val="eyJoZGlkIjoiY2QxMzAyNDc5NWNkNDhiMGY5ZTkzODFjMDgzZDE2ZTUifQ=="/>
  <p:tag name="KSO_WPP_MARK_KEY" val="1f52f1f4-dc53-4103-966a-d2bbfc349538"/>
</p:tagLst>
</file>

<file path=ppt/tags/tag5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9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9386</Words>
  <Application>WPS 演示</Application>
  <PresentationFormat>全屏显示(4:3)</PresentationFormat>
  <Paragraphs>756</Paragraphs>
  <Slides>58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6</vt:i4>
      </vt:variant>
      <vt:variant>
        <vt:lpstr>嵌入 OLE 服务器</vt:lpstr>
      </vt:variant>
      <vt:variant>
        <vt:i4>14</vt:i4>
      </vt:variant>
      <vt:variant>
        <vt:lpstr>幻灯片标题</vt:lpstr>
      </vt:variant>
      <vt:variant>
        <vt:i4>58</vt:i4>
      </vt:variant>
    </vt:vector>
  </HeadingPairs>
  <TitlesOfParts>
    <vt:vector size="91" baseType="lpstr">
      <vt:lpstr>Arial</vt:lpstr>
      <vt:lpstr>宋体</vt:lpstr>
      <vt:lpstr>Wingdings</vt:lpstr>
      <vt:lpstr>黑体</vt:lpstr>
      <vt:lpstr>微软雅黑</vt:lpstr>
      <vt:lpstr>Calibri</vt:lpstr>
      <vt:lpstr>Arial Unicode MS</vt:lpstr>
      <vt:lpstr>Times New Roman</vt:lpstr>
      <vt:lpstr>楷体_GB2312</vt:lpstr>
      <vt:lpstr>新宋体</vt:lpstr>
      <vt:lpstr>Verdana</vt:lpstr>
      <vt:lpstr>等线</vt:lpstr>
      <vt:lpstr>Times New Roman</vt:lpstr>
      <vt:lpstr>Office 主题</vt:lpstr>
      <vt:lpstr>2_Office 主题</vt:lpstr>
      <vt:lpstr>3_Office 主题</vt:lpstr>
      <vt:lpstr>4_Office 主题</vt:lpstr>
      <vt:lpstr>5_Office 主题</vt:lpstr>
      <vt:lpstr>6_Office 主题</vt:lpstr>
      <vt:lpstr>Paint.Picture</vt:lpstr>
      <vt:lpstr>Equation.3</vt:lpstr>
      <vt:lpstr>Equation.3</vt:lpstr>
      <vt:lpstr>Equation.3</vt:lpstr>
      <vt:lpstr>Equation.3</vt:lpstr>
      <vt:lpstr>Equation.3</vt:lpstr>
      <vt:lpstr>Paint.Picture</vt:lpstr>
      <vt:lpstr>Paint.Picture</vt:lpstr>
      <vt:lpstr>Paint.Picture</vt:lpstr>
      <vt:lpstr>Paint.Picture</vt:lpstr>
      <vt:lpstr>Visio.Drawing.11</vt:lpstr>
      <vt:lpstr>Equation.3</vt:lpstr>
      <vt:lpstr>Equation.3</vt:lpstr>
      <vt:lpstr>Equation.3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程显毅</cp:lastModifiedBy>
  <cp:revision>162</cp:revision>
  <dcterms:created xsi:type="dcterms:W3CDTF">2018-03-01T02:03:00Z</dcterms:created>
  <dcterms:modified xsi:type="dcterms:W3CDTF">2022-11-05T06:43:03Z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DC9BD92B4FE34B72B4D120171C57BC5E</vt:lpwstr>
  </property>
</Properties>
</file>