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Lst>
  <p:notesMasterIdLst>
    <p:notesMasterId r:id="rId11"/>
  </p:notesMasterIdLst>
  <p:handoutMasterIdLst>
    <p:handoutMasterId r:id="rId44"/>
  </p:handoutMasterIdLst>
  <p:sldIdLst>
    <p:sldId id="586" r:id="rId8"/>
    <p:sldId id="820" r:id="rId9"/>
    <p:sldId id="611" r:id="rId10"/>
    <p:sldId id="314" r:id="rId12"/>
    <p:sldId id="859" r:id="rId13"/>
    <p:sldId id="852" r:id="rId14"/>
    <p:sldId id="597" r:id="rId15"/>
    <p:sldId id="593" r:id="rId16"/>
    <p:sldId id="862" r:id="rId17"/>
    <p:sldId id="853" r:id="rId18"/>
    <p:sldId id="914" r:id="rId19"/>
    <p:sldId id="915" r:id="rId20"/>
    <p:sldId id="917" r:id="rId21"/>
    <p:sldId id="916" r:id="rId22"/>
    <p:sldId id="918" r:id="rId23"/>
    <p:sldId id="857" r:id="rId24"/>
    <p:sldId id="757" r:id="rId25"/>
    <p:sldId id="758" r:id="rId26"/>
    <p:sldId id="919" r:id="rId27"/>
    <p:sldId id="920" r:id="rId28"/>
    <p:sldId id="921" r:id="rId29"/>
    <p:sldId id="922" r:id="rId30"/>
    <p:sldId id="923" r:id="rId31"/>
    <p:sldId id="924" r:id="rId32"/>
    <p:sldId id="902" r:id="rId33"/>
    <p:sldId id="903" r:id="rId34"/>
    <p:sldId id="925" r:id="rId35"/>
    <p:sldId id="927" r:id="rId36"/>
    <p:sldId id="926" r:id="rId37"/>
    <p:sldId id="928" r:id="rId38"/>
    <p:sldId id="929" r:id="rId39"/>
    <p:sldId id="930" r:id="rId40"/>
    <p:sldId id="535" r:id="rId41"/>
    <p:sldId id="537" r:id="rId42"/>
    <p:sldId id="420" r:id="rId43"/>
  </p:sldIdLst>
  <p:sldSz cx="9144000" cy="6858000" type="screen4x3"/>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E6E6E6"/>
    <a:srgbClr val="3D89B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09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9" Type="http://schemas.openxmlformats.org/officeDocument/2006/relationships/tags" Target="tags/tag42.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3.xml"/><Relationship Id="rId2" Type="http://schemas.openxmlformats.org/officeDocument/2006/relationships/image" Target="../media/image7.emf"/><Relationship Id="rId1"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3.xml"/><Relationship Id="rId2" Type="http://schemas.openxmlformats.org/officeDocument/2006/relationships/image" Target="../media/image8.emf"/><Relationship Id="rId1"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3.xml"/><Relationship Id="rId2" Type="http://schemas.openxmlformats.org/officeDocument/2006/relationships/image" Target="../media/image9.emf"/><Relationship Id="rId1"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3.xml"/><Relationship Id="rId2" Type="http://schemas.openxmlformats.org/officeDocument/2006/relationships/image" Target="../media/image10.emf"/><Relationship Id="rId1"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hyperlink" Target="http://www.chinarobots.cn/" TargetMode="External"/><Relationship Id="rId7" Type="http://schemas.openxmlformats.org/officeDocument/2006/relationships/image" Target="../media/image13.png"/><Relationship Id="rId6" Type="http://schemas.openxmlformats.org/officeDocument/2006/relationships/hyperlink" Target="http://www.chinaaiworld.cn/" TargetMode="External"/><Relationship Id="rId5" Type="http://schemas.openxmlformats.org/officeDocument/2006/relationships/image" Target="../media/image12.png"/><Relationship Id="rId4" Type="http://schemas.openxmlformats.org/officeDocument/2006/relationships/hyperlink" Target="http://www.chinacloud.cn/" TargetMode="External"/><Relationship Id="rId3" Type="http://schemas.openxmlformats.org/officeDocument/2006/relationships/image" Target="../media/image11.png"/><Relationship Id="rId29" Type="http://schemas.openxmlformats.org/officeDocument/2006/relationships/slideLayout" Target="../slideLayouts/slideLayout2.xml"/><Relationship Id="rId28" Type="http://schemas.openxmlformats.org/officeDocument/2006/relationships/image" Target="../media/image26.png"/><Relationship Id="rId27" Type="http://schemas.openxmlformats.org/officeDocument/2006/relationships/image" Target="../media/image25.png"/><Relationship Id="rId26" Type="http://schemas.openxmlformats.org/officeDocument/2006/relationships/image" Target="../media/image24.jpeg"/><Relationship Id="rId25" Type="http://schemas.openxmlformats.org/officeDocument/2006/relationships/image" Target="../media/image23.jpeg"/><Relationship Id="rId24" Type="http://schemas.openxmlformats.org/officeDocument/2006/relationships/image" Target="../media/image22.png"/><Relationship Id="rId23" Type="http://schemas.openxmlformats.org/officeDocument/2006/relationships/hyperlink" Target="http://www.envicloud.cn/" TargetMode="External"/><Relationship Id="rId22" Type="http://schemas.openxmlformats.org/officeDocument/2006/relationships/image" Target="../media/image21.png"/><Relationship Id="rId21" Type="http://schemas.openxmlformats.org/officeDocument/2006/relationships/image" Target="../media/image2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9.png"/><Relationship Id="rId18" Type="http://schemas.openxmlformats.org/officeDocument/2006/relationships/hyperlink" Target="http://www.netofthings.cn/" TargetMode="External"/><Relationship Id="rId17" Type="http://schemas.openxmlformats.org/officeDocument/2006/relationships/image" Target="../media/image18.png"/><Relationship Id="rId16" Type="http://schemas.openxmlformats.org/officeDocument/2006/relationships/hyperlink" Target="http://www.thebigdata.cn/" TargetMode="External"/><Relationship Id="rId15" Type="http://schemas.openxmlformats.org/officeDocument/2006/relationships/image" Target="../media/image17.png"/><Relationship Id="rId14" Type="http://schemas.openxmlformats.org/officeDocument/2006/relationships/hyperlink" Target="http://www.worldstor.cn/" TargetMode="External"/><Relationship Id="rId13" Type="http://schemas.openxmlformats.org/officeDocument/2006/relationships/image" Target="../media/image16.png"/><Relationship Id="rId12" Type="http://schemas.openxmlformats.org/officeDocument/2006/relationships/hyperlink" Target="http://www.pm25.org.cn/" TargetMode="External"/><Relationship Id="rId11" Type="http://schemas.openxmlformats.org/officeDocument/2006/relationships/image" Target="../media/image1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30.png"/><Relationship Id="rId7" Type="http://schemas.openxmlformats.org/officeDocument/2006/relationships/tags" Target="../tags/tag22.xml"/><Relationship Id="rId6" Type="http://schemas.openxmlformats.org/officeDocument/2006/relationships/image" Target="../media/image29.png"/><Relationship Id="rId55" Type="http://schemas.openxmlformats.org/officeDocument/2006/relationships/slideLayout" Target="../slideLayouts/slideLayout2.xml"/><Relationship Id="rId54" Type="http://schemas.openxmlformats.org/officeDocument/2006/relationships/image" Target="../media/image57.png"/><Relationship Id="rId53" Type="http://schemas.openxmlformats.org/officeDocument/2006/relationships/tags" Target="../tags/tag41.xml"/><Relationship Id="rId52" Type="http://schemas.openxmlformats.org/officeDocument/2006/relationships/image" Target="../media/image56.png"/><Relationship Id="rId51" Type="http://schemas.openxmlformats.org/officeDocument/2006/relationships/image" Target="../media/image55.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54.png"/><Relationship Id="rId48" Type="http://schemas.openxmlformats.org/officeDocument/2006/relationships/image" Target="../media/image53.png"/><Relationship Id="rId47" Type="http://schemas.openxmlformats.org/officeDocument/2006/relationships/image" Target="../media/image52.png"/><Relationship Id="rId46" Type="http://schemas.openxmlformats.org/officeDocument/2006/relationships/image" Target="../media/image51.png"/><Relationship Id="rId45" Type="http://schemas.openxmlformats.org/officeDocument/2006/relationships/image" Target="../media/image50.png"/><Relationship Id="rId44" Type="http://schemas.openxmlformats.org/officeDocument/2006/relationships/image" Target="../media/image49.png"/><Relationship Id="rId43" Type="http://schemas.openxmlformats.org/officeDocument/2006/relationships/image" Target="../media/image48.png"/><Relationship Id="rId42" Type="http://schemas.openxmlformats.org/officeDocument/2006/relationships/image" Target="../media/image47.png"/><Relationship Id="rId41" Type="http://schemas.openxmlformats.org/officeDocument/2006/relationships/tags" Target="../tags/tag39.xml"/><Relationship Id="rId40" Type="http://schemas.openxmlformats.org/officeDocument/2006/relationships/image" Target="../media/image46.png"/><Relationship Id="rId4" Type="http://schemas.openxmlformats.org/officeDocument/2006/relationships/image" Target="../media/image28.png"/><Relationship Id="rId39" Type="http://schemas.openxmlformats.org/officeDocument/2006/relationships/tags" Target="../tags/tag38.xml"/><Relationship Id="rId38" Type="http://schemas.openxmlformats.org/officeDocument/2006/relationships/image" Target="../media/image45.png"/><Relationship Id="rId37" Type="http://schemas.openxmlformats.org/officeDocument/2006/relationships/tags" Target="../tags/tag37.xml"/><Relationship Id="rId36" Type="http://schemas.openxmlformats.org/officeDocument/2006/relationships/image" Target="../media/image44.png"/><Relationship Id="rId35" Type="http://schemas.openxmlformats.org/officeDocument/2006/relationships/tags" Target="../tags/tag36.xml"/><Relationship Id="rId34" Type="http://schemas.openxmlformats.org/officeDocument/2006/relationships/image" Target="../media/image43.png"/><Relationship Id="rId33" Type="http://schemas.openxmlformats.org/officeDocument/2006/relationships/tags" Target="../tags/tag35.xml"/><Relationship Id="rId32" Type="http://schemas.openxmlformats.org/officeDocument/2006/relationships/image" Target="../media/image42.png"/><Relationship Id="rId31" Type="http://schemas.openxmlformats.org/officeDocument/2006/relationships/tags" Target="../tags/tag34.xml"/><Relationship Id="rId30" Type="http://schemas.openxmlformats.org/officeDocument/2006/relationships/image" Target="../media/image41.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40.png"/><Relationship Id="rId27" Type="http://schemas.openxmlformats.org/officeDocument/2006/relationships/tags" Target="../tags/tag32.xml"/><Relationship Id="rId26" Type="http://schemas.openxmlformats.org/officeDocument/2006/relationships/image" Target="../media/image39.png"/><Relationship Id="rId25" Type="http://schemas.openxmlformats.org/officeDocument/2006/relationships/tags" Target="../tags/tag31.xml"/><Relationship Id="rId24" Type="http://schemas.openxmlformats.org/officeDocument/2006/relationships/image" Target="../media/image38.png"/><Relationship Id="rId23" Type="http://schemas.openxmlformats.org/officeDocument/2006/relationships/tags" Target="../tags/tag30.xml"/><Relationship Id="rId22" Type="http://schemas.openxmlformats.org/officeDocument/2006/relationships/image" Target="../media/image37.png"/><Relationship Id="rId21" Type="http://schemas.openxmlformats.org/officeDocument/2006/relationships/tags" Target="../tags/tag29.xml"/><Relationship Id="rId20" Type="http://schemas.openxmlformats.org/officeDocument/2006/relationships/image" Target="../media/image36.png"/><Relationship Id="rId2" Type="http://schemas.openxmlformats.org/officeDocument/2006/relationships/image" Target="../media/image27.png"/><Relationship Id="rId19" Type="http://schemas.openxmlformats.org/officeDocument/2006/relationships/tags" Target="../tags/tag28.xml"/><Relationship Id="rId18" Type="http://schemas.openxmlformats.org/officeDocument/2006/relationships/image" Target="../media/image35.png"/><Relationship Id="rId17" Type="http://schemas.openxmlformats.org/officeDocument/2006/relationships/tags" Target="../tags/tag27.xml"/><Relationship Id="rId16" Type="http://schemas.openxmlformats.org/officeDocument/2006/relationships/image" Target="../media/image34.png"/><Relationship Id="rId15" Type="http://schemas.openxmlformats.org/officeDocument/2006/relationships/tags" Target="../tags/tag26.xml"/><Relationship Id="rId14" Type="http://schemas.openxmlformats.org/officeDocument/2006/relationships/image" Target="../media/image33.png"/><Relationship Id="rId13" Type="http://schemas.openxmlformats.org/officeDocument/2006/relationships/tags" Target="../tags/tag25.xml"/><Relationship Id="rId12" Type="http://schemas.openxmlformats.org/officeDocument/2006/relationships/image" Target="../media/image32.png"/><Relationship Id="rId11" Type="http://schemas.openxmlformats.org/officeDocument/2006/relationships/tags" Target="../tags/tag24.xml"/><Relationship Id="rId10" Type="http://schemas.openxmlformats.org/officeDocument/2006/relationships/image" Target="../media/image31.png"/><Relationship Id="rId1" Type="http://schemas.openxmlformats.org/officeDocument/2006/relationships/tags" Target="../tags/tag1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3.xml"/><Relationship Id="rId4" Type="http://schemas.openxmlformats.org/officeDocument/2006/relationships/image" Target="../media/image5.emf"/><Relationship Id="rId3" Type="http://schemas.openxmlformats.org/officeDocument/2006/relationships/oleObject" Target="../embeddings/oleObject2.bin"/><Relationship Id="rId2" Type="http://schemas.openxmlformats.org/officeDocument/2006/relationships/image" Target="../media/image4.emf"/><Relationship Id="rId1"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3.xml"/><Relationship Id="rId2" Type="http://schemas.openxmlformats.org/officeDocument/2006/relationships/image" Target="../media/image6.emf"/><Relationship Id="rId1"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R</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程显毅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孙丽丽 </a:t>
            </a:r>
            <a:r>
              <a:rPr lang="zh-CN" altLang="en-US" sz="1600" dirty="0" smtClean="0">
                <a:solidFill>
                  <a:schemeClr val="tx1">
                    <a:lumMod val="75000"/>
                    <a:lumOff val="25000"/>
                  </a:schemeClr>
                </a:solidFill>
                <a:sym typeface="+mn-ea"/>
              </a:rPr>
              <a:t> 林道荣</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39041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双分支</a:t>
            </a:r>
            <a:r>
              <a:rPr lang="zh-CN" altLang="en-US" sz="2000">
                <a:sym typeface="+mn-ea"/>
              </a:rPr>
              <a:t>结构</a:t>
            </a:r>
            <a:endParaRPr lang="zh-CN" altLang="en-US" sz="2000">
              <a:sym typeface="+mn-ea"/>
            </a:endParaRPr>
          </a:p>
        </p:txBody>
      </p:sp>
      <p:sp>
        <p:nvSpPr>
          <p:cNvPr id="3" name="文本框 2"/>
          <p:cNvSpPr txBox="1"/>
          <p:nvPr/>
        </p:nvSpPr>
        <p:spPr>
          <a:xfrm>
            <a:off x="1273810" y="2096770"/>
            <a:ext cx="7906385" cy="645160"/>
          </a:xfrm>
          <a:prstGeom prst="rect">
            <a:avLst/>
          </a:prstGeom>
          <a:noFill/>
        </p:spPr>
        <p:txBody>
          <a:bodyPr wrap="square" rtlCol="0">
            <a:spAutoFit/>
          </a:bodyPr>
          <a:p>
            <a:r>
              <a:rPr lang="zh-CN" altLang="en-US" dirty="0"/>
              <a:t>格式</a:t>
            </a:r>
            <a:r>
              <a:rPr lang="en-US" altLang="zh-CN" dirty="0"/>
              <a:t>1</a:t>
            </a:r>
            <a:r>
              <a:rPr lang="zh-CN" altLang="en-US" dirty="0"/>
              <a:t>：if(cond) statement1 else statement2</a:t>
            </a:r>
            <a:endParaRPr lang="zh-CN" altLang="en-US" dirty="0"/>
          </a:p>
          <a:p>
            <a:r>
              <a:rPr lang="zh-CN" altLang="en-US" dirty="0"/>
              <a:t>      </a:t>
            </a:r>
            <a:r>
              <a:rPr lang="en-US" altLang="zh-CN" dirty="0"/>
              <a:t>       </a:t>
            </a:r>
            <a:r>
              <a:rPr lang="zh-CN" altLang="en-US" dirty="0"/>
              <a:t>statement3</a:t>
            </a:r>
            <a:endParaRPr lang="zh-CN" altLang="en-US" dirty="0"/>
          </a:p>
        </p:txBody>
      </p:sp>
      <p:graphicFrame>
        <p:nvGraphicFramePr>
          <p:cNvPr id="8" name="对象 -2147482480"/>
          <p:cNvGraphicFramePr/>
          <p:nvPr/>
        </p:nvGraphicFramePr>
        <p:xfrm>
          <a:off x="639445" y="2681605"/>
          <a:ext cx="7752080" cy="3088005"/>
        </p:xfrm>
        <a:graphic>
          <a:graphicData uri="http://schemas.openxmlformats.org/presentationml/2006/ole">
            <mc:AlternateContent xmlns:mc="http://schemas.openxmlformats.org/markup-compatibility/2006">
              <mc:Choice xmlns:v="urn:schemas-microsoft-com:vml" Requires="v">
                <p:oleObj spid="_x0000_s9" name="" r:id="rId1" imgW="4000500" imgH="1926590" progId="Visio.Drawing.11">
                  <p:embed/>
                </p:oleObj>
              </mc:Choice>
              <mc:Fallback>
                <p:oleObj name="" r:id="rId1" imgW="4000500" imgH="1926590" progId="Visio.Drawing.11">
                  <p:embed/>
                  <p:pic>
                    <p:nvPicPr>
                      <p:cNvPr id="0" name="图片 3075"/>
                      <p:cNvPicPr/>
                      <p:nvPr/>
                    </p:nvPicPr>
                    <p:blipFill>
                      <a:blip r:embed="rId2"/>
                      <a:stretch>
                        <a:fillRect/>
                      </a:stretch>
                    </p:blipFill>
                    <p:spPr>
                      <a:xfrm>
                        <a:off x="639445" y="2681605"/>
                        <a:ext cx="7752080" cy="3088005"/>
                      </a:xfrm>
                      <a:prstGeom prst="rect">
                        <a:avLst/>
                      </a:prstGeom>
                      <a:noFill/>
                      <a:ln w="38100">
                        <a:noFill/>
                        <a:miter/>
                      </a:ln>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双分支</a:t>
            </a:r>
            <a:r>
              <a:rPr lang="zh-CN" altLang="en-US" sz="2000">
                <a:sym typeface="+mn-ea"/>
              </a:rPr>
              <a:t>结构</a:t>
            </a:r>
            <a:endParaRPr lang="zh-CN" altLang="en-US" sz="2000">
              <a:sym typeface="+mn-ea"/>
            </a:endParaRPr>
          </a:p>
        </p:txBody>
      </p:sp>
      <p:sp>
        <p:nvSpPr>
          <p:cNvPr id="7" name="TextBox 6"/>
          <p:cNvSpPr txBox="1"/>
          <p:nvPr/>
        </p:nvSpPr>
        <p:spPr>
          <a:xfrm>
            <a:off x="1702641" y="1969776"/>
            <a:ext cx="3644153" cy="1014730"/>
          </a:xfrm>
          <a:prstGeom prst="rect">
            <a:avLst/>
          </a:prstGeom>
          <a:noFill/>
        </p:spPr>
        <p:txBody>
          <a:bodyPr wrap="square" rtlCol="0">
            <a:spAutoFit/>
          </a:bodyPr>
          <a:p>
            <a:r>
              <a:rPr lang="zh-CN" altLang="en-US" sz="2000" dirty="0"/>
              <a:t>正确</a:t>
            </a:r>
            <a:endParaRPr lang="en-US" altLang="zh-CN" sz="2000" dirty="0" smtClean="0"/>
          </a:p>
          <a:p>
            <a:r>
              <a:rPr lang="en-US" altLang="zh-CN" sz="2000" dirty="0" smtClean="0"/>
              <a:t>if(x&gt;0</a:t>
            </a:r>
            <a:r>
              <a:rPr lang="en-US" altLang="zh-CN" sz="2000" dirty="0"/>
              <a:t>)</a:t>
            </a:r>
            <a:br>
              <a:rPr lang="en-US" altLang="zh-CN" sz="2000" dirty="0"/>
            </a:br>
            <a:r>
              <a:rPr lang="en-US" altLang="zh-CN" sz="2000" dirty="0"/>
              <a:t>    {y=1</a:t>
            </a:r>
            <a:r>
              <a:rPr lang="en-US" altLang="zh-CN" sz="2000" dirty="0" smtClean="0"/>
              <a:t>} else </a:t>
            </a:r>
            <a:r>
              <a:rPr lang="en-US" altLang="zh-CN" sz="2000" dirty="0"/>
              <a:t>{</a:t>
            </a:r>
            <a:r>
              <a:rPr lang="en-US" altLang="zh-CN" sz="2000" dirty="0" smtClean="0"/>
              <a:t>y=2}</a:t>
            </a:r>
            <a:endParaRPr lang="zh-CN" altLang="en-US" sz="2000" dirty="0"/>
          </a:p>
        </p:txBody>
      </p:sp>
      <p:sp>
        <p:nvSpPr>
          <p:cNvPr id="6" name="TextBox 7"/>
          <p:cNvSpPr txBox="1"/>
          <p:nvPr/>
        </p:nvSpPr>
        <p:spPr>
          <a:xfrm>
            <a:off x="4819015" y="1922145"/>
            <a:ext cx="3731895" cy="1322070"/>
          </a:xfrm>
          <a:prstGeom prst="rect">
            <a:avLst/>
          </a:prstGeom>
          <a:noFill/>
        </p:spPr>
        <p:txBody>
          <a:bodyPr wrap="square" rtlCol="0">
            <a:spAutoFit/>
          </a:bodyPr>
          <a:p>
            <a:r>
              <a:rPr lang="zh-CN" altLang="en-US" sz="2000" dirty="0"/>
              <a:t>错误</a:t>
            </a:r>
            <a:endParaRPr lang="en-US" altLang="zh-CN" sz="2000" dirty="0" smtClean="0"/>
          </a:p>
          <a:p>
            <a:r>
              <a:rPr lang="en-US" altLang="zh-CN" sz="2000" dirty="0" smtClean="0"/>
              <a:t>if(x&gt;0</a:t>
            </a:r>
            <a:r>
              <a:rPr lang="en-US" altLang="zh-CN" sz="2000" dirty="0"/>
              <a:t>)</a:t>
            </a:r>
            <a:br>
              <a:rPr lang="en-US" altLang="zh-CN" sz="2000" dirty="0"/>
            </a:br>
            <a:r>
              <a:rPr lang="en-US" altLang="zh-CN" sz="2000" dirty="0"/>
              <a:t>    {y=1</a:t>
            </a:r>
            <a:r>
              <a:rPr lang="en-US" altLang="zh-CN" sz="2000" dirty="0" smtClean="0"/>
              <a:t> </a:t>
            </a:r>
            <a:endParaRPr lang="en-US" altLang="zh-CN" sz="2000" dirty="0" smtClean="0"/>
          </a:p>
          <a:p>
            <a:r>
              <a:rPr lang="en-US" altLang="zh-CN" sz="2000" dirty="0" smtClean="0"/>
              <a:t>else </a:t>
            </a:r>
            <a:r>
              <a:rPr lang="en-US" altLang="zh-CN" sz="2000" dirty="0"/>
              <a:t>{</a:t>
            </a:r>
            <a:r>
              <a:rPr lang="en-US" altLang="zh-CN" sz="2000" dirty="0" smtClean="0"/>
              <a:t>y=2}  #</a:t>
            </a:r>
            <a:r>
              <a:rPr lang="zh-CN" altLang="en-US" sz="2000" dirty="0" smtClean="0"/>
              <a:t>不能独立成行</a:t>
            </a:r>
            <a:endParaRPr lang="zh-CN" altLang="en-US" sz="2000" dirty="0"/>
          </a:p>
        </p:txBody>
      </p:sp>
      <p:sp>
        <p:nvSpPr>
          <p:cNvPr id="10" name="TextBox 8"/>
          <p:cNvSpPr txBox="1"/>
          <p:nvPr/>
        </p:nvSpPr>
        <p:spPr>
          <a:xfrm>
            <a:off x="1702640" y="3874496"/>
            <a:ext cx="3644153" cy="1322070"/>
          </a:xfrm>
          <a:prstGeom prst="rect">
            <a:avLst/>
          </a:prstGeom>
          <a:noFill/>
        </p:spPr>
        <p:txBody>
          <a:bodyPr wrap="square" rtlCol="0">
            <a:spAutoFit/>
          </a:bodyPr>
          <a:p>
            <a:r>
              <a:rPr lang="zh-CN" altLang="en-US" sz="2000" dirty="0"/>
              <a:t>正确</a:t>
            </a:r>
            <a:endParaRPr lang="en-US" altLang="zh-CN" sz="2000" dirty="0" smtClean="0"/>
          </a:p>
          <a:p>
            <a:r>
              <a:rPr lang="en-US" altLang="zh-CN" sz="2000" dirty="0" smtClean="0"/>
              <a:t>if(x&gt;0)</a:t>
            </a:r>
            <a:br>
              <a:rPr lang="en-US" altLang="zh-CN" sz="2000" dirty="0"/>
            </a:br>
            <a:r>
              <a:rPr lang="en-US" altLang="zh-CN" sz="2000" dirty="0"/>
              <a:t>   </a:t>
            </a:r>
            <a:r>
              <a:rPr lang="en-US" altLang="zh-CN" sz="2000" dirty="0" smtClean="0"/>
              <a:t>{y=1} else </a:t>
            </a:r>
            <a:endParaRPr lang="en-US" altLang="zh-CN" sz="2000" dirty="0" smtClean="0"/>
          </a:p>
          <a:p>
            <a:r>
              <a:rPr lang="en-US" altLang="zh-CN" sz="2000" dirty="0"/>
              <a:t> </a:t>
            </a:r>
            <a:r>
              <a:rPr lang="en-US" altLang="zh-CN" sz="2000" dirty="0" smtClean="0"/>
              <a:t>        {y=2}</a:t>
            </a:r>
            <a:endParaRPr lang="zh-CN" alt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多分支结构（</a:t>
            </a:r>
            <a:r>
              <a:rPr lang="zh-CN" altLang="en-US" sz="2000">
                <a:sym typeface="+mn-ea"/>
              </a:rPr>
              <a:t>嵌套）</a:t>
            </a:r>
            <a:endParaRPr lang="zh-CN" altLang="en-US" sz="2000">
              <a:sym typeface="+mn-ea"/>
            </a:endParaRPr>
          </a:p>
        </p:txBody>
      </p:sp>
      <p:sp>
        <p:nvSpPr>
          <p:cNvPr id="3" name="文本框 2"/>
          <p:cNvSpPr txBox="1"/>
          <p:nvPr/>
        </p:nvSpPr>
        <p:spPr>
          <a:xfrm>
            <a:off x="814705" y="1836420"/>
            <a:ext cx="7712710" cy="1198880"/>
          </a:xfrm>
          <a:prstGeom prst="rect">
            <a:avLst/>
          </a:prstGeom>
          <a:noFill/>
        </p:spPr>
        <p:txBody>
          <a:bodyPr wrap="square" rtlCol="0">
            <a:spAutoFit/>
          </a:bodyPr>
          <a:p>
            <a:r>
              <a:rPr lang="en-US" altLang="zh-CN" dirty="0"/>
              <a:t>         </a:t>
            </a:r>
            <a:r>
              <a:rPr lang="zh-CN" altLang="en-US" dirty="0"/>
              <a:t>虽然和老板讲价一般都能讲成功，但是有的老板给力给打五折，有的老板只给打九折。你就想了，若老板打五折，我就买两个，今天吃一个，明天吃一个。若老板不给力，打折不到五折，就买一个，今天先吃，明天再说。</a:t>
            </a:r>
            <a:endParaRPr lang="zh-CN" altLang="en-US" dirty="0"/>
          </a:p>
        </p:txBody>
      </p:sp>
      <p:graphicFrame>
        <p:nvGraphicFramePr>
          <p:cNvPr id="8" name="对象 7"/>
          <p:cNvGraphicFramePr/>
          <p:nvPr/>
        </p:nvGraphicFramePr>
        <p:xfrm>
          <a:off x="1417320" y="2915285"/>
          <a:ext cx="6508115" cy="3759835"/>
        </p:xfrm>
        <a:graphic>
          <a:graphicData uri="http://schemas.openxmlformats.org/presentationml/2006/ole">
            <mc:AlternateContent xmlns:mc="http://schemas.openxmlformats.org/markup-compatibility/2006">
              <mc:Choice xmlns:v="urn:schemas-microsoft-com:vml" Requires="v">
                <p:oleObj spid="_x0000_s9" name="" r:id="rId1" imgW="5608955" imgH="3249295" progId="Visio.Drawing.11">
                  <p:embed/>
                </p:oleObj>
              </mc:Choice>
              <mc:Fallback>
                <p:oleObj name="" r:id="rId1" imgW="5608955" imgH="3249295" progId="Visio.Drawing.11">
                  <p:embed/>
                  <p:pic>
                    <p:nvPicPr>
                      <p:cNvPr id="0" name="图片 4"/>
                      <p:cNvPicPr/>
                      <p:nvPr/>
                    </p:nvPicPr>
                    <p:blipFill>
                      <a:blip r:embed="rId2"/>
                      <a:stretch>
                        <a:fillRect/>
                      </a:stretch>
                    </p:blipFill>
                    <p:spPr>
                      <a:xfrm>
                        <a:off x="1417320" y="2915285"/>
                        <a:ext cx="6508115" cy="375983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多分支结构（</a:t>
            </a:r>
            <a:r>
              <a:rPr lang="zh-CN" altLang="en-US" sz="2000">
                <a:sym typeface="+mn-ea"/>
              </a:rPr>
              <a:t>嵌套）</a:t>
            </a:r>
            <a:endParaRPr lang="zh-CN" altLang="en-US" sz="2000">
              <a:sym typeface="+mn-ea"/>
            </a:endParaRPr>
          </a:p>
        </p:txBody>
      </p:sp>
      <p:sp>
        <p:nvSpPr>
          <p:cNvPr id="6" name="Text Box 4"/>
          <p:cNvSpPr txBox="1">
            <a:spLocks noChangeArrowheads="1"/>
          </p:cNvSpPr>
          <p:nvPr/>
        </p:nvSpPr>
        <p:spPr bwMode="auto">
          <a:xfrm>
            <a:off x="685801" y="2181225"/>
            <a:ext cx="2178423" cy="92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r>
              <a:rPr lang="en-US" altLang="zh-CN" dirty="0"/>
              <a:t>          1   x&gt;0</a:t>
            </a:r>
            <a:endParaRPr lang="en-US" altLang="zh-CN" dirty="0"/>
          </a:p>
          <a:p>
            <a:r>
              <a:rPr lang="en-US" altLang="zh-CN" dirty="0"/>
              <a:t>y=      0   x=0</a:t>
            </a:r>
            <a:endParaRPr lang="en-US" altLang="zh-CN" dirty="0"/>
          </a:p>
          <a:p>
            <a:r>
              <a:rPr lang="en-US" altLang="zh-CN" dirty="0"/>
              <a:t>         -1   x&lt;0</a:t>
            </a:r>
            <a:endParaRPr lang="en-US" altLang="zh-CN" dirty="0"/>
          </a:p>
        </p:txBody>
      </p:sp>
      <p:grpSp>
        <p:nvGrpSpPr>
          <p:cNvPr id="7" name="Group 53"/>
          <p:cNvGrpSpPr/>
          <p:nvPr/>
        </p:nvGrpSpPr>
        <p:grpSpPr bwMode="auto">
          <a:xfrm>
            <a:off x="2403475" y="1666875"/>
            <a:ext cx="4572000" cy="4267200"/>
            <a:chOff x="2400" y="912"/>
            <a:chExt cx="2880" cy="2688"/>
          </a:xfrm>
        </p:grpSpPr>
        <p:sp>
          <p:nvSpPr>
            <p:cNvPr id="10" name="AutoShape 35"/>
            <p:cNvSpPr>
              <a:spLocks noChangeArrowheads="1"/>
            </p:cNvSpPr>
            <p:nvPr/>
          </p:nvSpPr>
          <p:spPr bwMode="auto">
            <a:xfrm>
              <a:off x="4416" y="2688"/>
              <a:ext cx="864" cy="240"/>
            </a:xfrm>
            <a:prstGeom prst="parallelogram">
              <a:avLst>
                <a:gd name="adj" fmla="val 90000"/>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rPr>
                <a:t>输出</a:t>
              </a:r>
              <a:r>
                <a:rPr lang="en-US" altLang="zh-CN">
                  <a:solidFill>
                    <a:schemeClr val="bg1"/>
                  </a:solidFill>
                </a:rPr>
                <a:t>-1</a:t>
              </a:r>
              <a:endParaRPr lang="en-US" altLang="zh-CN">
                <a:solidFill>
                  <a:schemeClr val="bg1"/>
                </a:solidFill>
              </a:endParaRPr>
            </a:p>
          </p:txBody>
        </p:sp>
        <p:sp>
          <p:nvSpPr>
            <p:cNvPr id="11" name="AutoShape 33"/>
            <p:cNvSpPr>
              <a:spLocks noChangeArrowheads="1"/>
            </p:cNvSpPr>
            <p:nvPr/>
          </p:nvSpPr>
          <p:spPr bwMode="auto">
            <a:xfrm>
              <a:off x="2400" y="2400"/>
              <a:ext cx="864" cy="240"/>
            </a:xfrm>
            <a:prstGeom prst="parallelogram">
              <a:avLst>
                <a:gd name="adj" fmla="val 90000"/>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rPr>
                <a:t>输出</a:t>
              </a:r>
              <a:r>
                <a:rPr lang="en-US" altLang="zh-CN">
                  <a:solidFill>
                    <a:schemeClr val="bg1"/>
                  </a:solidFill>
                </a:rPr>
                <a:t>1</a:t>
              </a:r>
              <a:endParaRPr lang="en-US" altLang="zh-CN">
                <a:solidFill>
                  <a:schemeClr val="bg1"/>
                </a:solidFill>
              </a:endParaRPr>
            </a:p>
          </p:txBody>
        </p:sp>
        <p:sp>
          <p:nvSpPr>
            <p:cNvPr id="12" name="AutoShape 7"/>
            <p:cNvSpPr>
              <a:spLocks noChangeArrowheads="1"/>
            </p:cNvSpPr>
            <p:nvPr/>
          </p:nvSpPr>
          <p:spPr bwMode="auto">
            <a:xfrm>
              <a:off x="3264" y="912"/>
              <a:ext cx="624" cy="240"/>
            </a:xfrm>
            <a:prstGeom prst="roundRect">
              <a:avLst>
                <a:gd name="adj" fmla="val 16667"/>
              </a:avLst>
            </a:prstGeom>
            <a:solidFill>
              <a:schemeClr val="tx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latin typeface="Arial" panose="020B0604020202020204" pitchFamily="34" charset="0"/>
                </a:rPr>
                <a:t>开始</a:t>
              </a:r>
              <a:endParaRPr lang="zh-CN" altLang="en-US">
                <a:solidFill>
                  <a:schemeClr val="bg1"/>
                </a:solidFill>
                <a:latin typeface="Arial" panose="020B0604020202020204" pitchFamily="34" charset="0"/>
              </a:endParaRPr>
            </a:p>
          </p:txBody>
        </p:sp>
        <p:sp>
          <p:nvSpPr>
            <p:cNvPr id="13" name="AutoShape 9"/>
            <p:cNvSpPr>
              <a:spLocks noChangeArrowheads="1"/>
            </p:cNvSpPr>
            <p:nvPr/>
          </p:nvSpPr>
          <p:spPr bwMode="auto">
            <a:xfrm>
              <a:off x="3168" y="1776"/>
              <a:ext cx="720" cy="240"/>
            </a:xfrm>
            <a:prstGeom prst="diamond">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en-US" altLang="zh-CN">
                  <a:solidFill>
                    <a:schemeClr val="bg1"/>
                  </a:solidFill>
                  <a:latin typeface="Arial" panose="020B0604020202020204" pitchFamily="34" charset="0"/>
                </a:rPr>
                <a:t>X&gt;0</a:t>
              </a:r>
              <a:endParaRPr lang="en-US" altLang="zh-CN">
                <a:solidFill>
                  <a:schemeClr val="bg1"/>
                </a:solidFill>
                <a:latin typeface="Arial" panose="020B0604020202020204" pitchFamily="34" charset="0"/>
              </a:endParaRPr>
            </a:p>
          </p:txBody>
        </p:sp>
        <p:sp>
          <p:nvSpPr>
            <p:cNvPr id="14" name="AutoShape 11"/>
            <p:cNvSpPr>
              <a:spLocks noChangeArrowheads="1"/>
            </p:cNvSpPr>
            <p:nvPr/>
          </p:nvSpPr>
          <p:spPr bwMode="auto">
            <a:xfrm>
              <a:off x="3360" y="3408"/>
              <a:ext cx="528" cy="192"/>
            </a:xfrm>
            <a:prstGeom prst="roundRect">
              <a:avLst>
                <a:gd name="adj" fmla="val 16667"/>
              </a:avLst>
            </a:prstGeom>
            <a:solidFill>
              <a:schemeClr val="tx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latin typeface="Arial" panose="020B0604020202020204" pitchFamily="34" charset="0"/>
                </a:rPr>
                <a:t>结束</a:t>
              </a:r>
              <a:endParaRPr lang="zh-CN" altLang="en-US">
                <a:solidFill>
                  <a:schemeClr val="bg1"/>
                </a:solidFill>
                <a:latin typeface="Arial" panose="020B0604020202020204" pitchFamily="34" charset="0"/>
              </a:endParaRPr>
            </a:p>
          </p:txBody>
        </p:sp>
        <p:sp>
          <p:nvSpPr>
            <p:cNvPr id="15" name="Text Box 23"/>
            <p:cNvSpPr txBox="1">
              <a:spLocks noChangeArrowheads="1"/>
            </p:cNvSpPr>
            <p:nvPr/>
          </p:nvSpPr>
          <p:spPr bwMode="auto">
            <a:xfrm>
              <a:off x="3888" y="1680"/>
              <a:ext cx="219"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lang="en-US" altLang="zh-CN">
                  <a:solidFill>
                    <a:schemeClr val="bg1"/>
                  </a:solidFill>
                  <a:latin typeface="Arial" panose="020B0604020202020204" pitchFamily="34" charset="0"/>
                </a:rPr>
                <a:t>N</a:t>
              </a:r>
              <a:endParaRPr lang="en-US" altLang="zh-CN">
                <a:solidFill>
                  <a:schemeClr val="bg1"/>
                </a:solidFill>
                <a:latin typeface="Arial" panose="020B0604020202020204" pitchFamily="34" charset="0"/>
              </a:endParaRPr>
            </a:p>
          </p:txBody>
        </p:sp>
        <p:sp>
          <p:nvSpPr>
            <p:cNvPr id="16" name="Text Box 24"/>
            <p:cNvSpPr txBox="1">
              <a:spLocks noChangeArrowheads="1"/>
            </p:cNvSpPr>
            <p:nvPr/>
          </p:nvSpPr>
          <p:spPr bwMode="auto">
            <a:xfrm>
              <a:off x="2928" y="1728"/>
              <a:ext cx="212"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r>
                <a:rPr lang="en-US" altLang="zh-CN">
                  <a:solidFill>
                    <a:schemeClr val="bg1"/>
                  </a:solidFill>
                  <a:latin typeface="Arial" panose="020B0604020202020204" pitchFamily="34" charset="0"/>
                </a:rPr>
                <a:t>Y</a:t>
              </a:r>
              <a:endParaRPr lang="en-US" altLang="zh-CN">
                <a:solidFill>
                  <a:schemeClr val="bg1"/>
                </a:solidFill>
                <a:latin typeface="Arial" panose="020B0604020202020204" pitchFamily="34" charset="0"/>
              </a:endParaRPr>
            </a:p>
          </p:txBody>
        </p:sp>
        <p:sp>
          <p:nvSpPr>
            <p:cNvPr id="17" name="AutoShape 25"/>
            <p:cNvSpPr>
              <a:spLocks noChangeArrowheads="1"/>
            </p:cNvSpPr>
            <p:nvPr/>
          </p:nvSpPr>
          <p:spPr bwMode="auto">
            <a:xfrm>
              <a:off x="3120" y="1296"/>
              <a:ext cx="864" cy="240"/>
            </a:xfrm>
            <a:prstGeom prst="parallelogram">
              <a:avLst>
                <a:gd name="adj" fmla="val 90000"/>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rPr>
                <a:t>输入</a:t>
              </a:r>
              <a:r>
                <a:rPr lang="en-US" altLang="zh-CN">
                  <a:solidFill>
                    <a:schemeClr val="bg1"/>
                  </a:solidFill>
                </a:rPr>
                <a:t>x</a:t>
              </a:r>
              <a:endParaRPr lang="en-US" altLang="zh-CN">
                <a:solidFill>
                  <a:schemeClr val="bg1"/>
                </a:solidFill>
              </a:endParaRPr>
            </a:p>
          </p:txBody>
        </p:sp>
        <p:sp>
          <p:nvSpPr>
            <p:cNvPr id="18" name="Line 26"/>
            <p:cNvSpPr>
              <a:spLocks noChangeShapeType="1"/>
            </p:cNvSpPr>
            <p:nvPr/>
          </p:nvSpPr>
          <p:spPr bwMode="auto">
            <a:xfrm flipH="1">
              <a:off x="2880" y="1920"/>
              <a:ext cx="288"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19" name="AutoShape 28"/>
            <p:cNvSpPr>
              <a:spLocks noChangeArrowheads="1"/>
            </p:cNvSpPr>
            <p:nvPr/>
          </p:nvSpPr>
          <p:spPr bwMode="auto">
            <a:xfrm>
              <a:off x="3840" y="2160"/>
              <a:ext cx="720" cy="240"/>
            </a:xfrm>
            <a:prstGeom prst="diamond">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en-US" altLang="zh-CN">
                  <a:solidFill>
                    <a:schemeClr val="bg1"/>
                  </a:solidFill>
                  <a:latin typeface="Arial" panose="020B0604020202020204" pitchFamily="34" charset="0"/>
                </a:rPr>
                <a:t>X=0</a:t>
              </a:r>
              <a:endParaRPr lang="en-US" altLang="zh-CN">
                <a:solidFill>
                  <a:schemeClr val="bg1"/>
                </a:solidFill>
                <a:latin typeface="Arial" panose="020B0604020202020204" pitchFamily="34" charset="0"/>
              </a:endParaRPr>
            </a:p>
          </p:txBody>
        </p:sp>
        <p:sp>
          <p:nvSpPr>
            <p:cNvPr id="20" name="Line 29"/>
            <p:cNvSpPr>
              <a:spLocks noChangeShapeType="1"/>
            </p:cNvSpPr>
            <p:nvPr/>
          </p:nvSpPr>
          <p:spPr bwMode="auto">
            <a:xfrm>
              <a:off x="3888" y="1920"/>
              <a:ext cx="288"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1" name="Line 30"/>
            <p:cNvSpPr>
              <a:spLocks noChangeShapeType="1"/>
            </p:cNvSpPr>
            <p:nvPr/>
          </p:nvSpPr>
          <p:spPr bwMode="auto">
            <a:xfrm>
              <a:off x="4176" y="1920"/>
              <a:ext cx="0" cy="24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2" name="Line 31"/>
            <p:cNvSpPr>
              <a:spLocks noChangeShapeType="1"/>
            </p:cNvSpPr>
            <p:nvPr/>
          </p:nvSpPr>
          <p:spPr bwMode="auto">
            <a:xfrm>
              <a:off x="3504" y="1536"/>
              <a:ext cx="0" cy="24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3" name="Line 32"/>
            <p:cNvSpPr>
              <a:spLocks noChangeShapeType="1"/>
            </p:cNvSpPr>
            <p:nvPr/>
          </p:nvSpPr>
          <p:spPr bwMode="auto">
            <a:xfrm>
              <a:off x="3504" y="1152"/>
              <a:ext cx="0" cy="144"/>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4" name="AutoShape 34"/>
            <p:cNvSpPr>
              <a:spLocks noChangeArrowheads="1"/>
            </p:cNvSpPr>
            <p:nvPr/>
          </p:nvSpPr>
          <p:spPr bwMode="auto">
            <a:xfrm>
              <a:off x="3120" y="2688"/>
              <a:ext cx="864" cy="240"/>
            </a:xfrm>
            <a:prstGeom prst="parallelogram">
              <a:avLst>
                <a:gd name="adj" fmla="val 90000"/>
              </a:avLst>
            </a:prstGeom>
            <a:solidFill>
              <a:schemeClr val="tx2"/>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algn="ctr"/>
              <a:r>
                <a:rPr lang="zh-CN" altLang="en-US">
                  <a:solidFill>
                    <a:schemeClr val="bg1"/>
                  </a:solidFill>
                </a:rPr>
                <a:t>输出</a:t>
              </a:r>
              <a:r>
                <a:rPr lang="en-US" altLang="zh-CN">
                  <a:solidFill>
                    <a:schemeClr val="bg1"/>
                  </a:solidFill>
                </a:rPr>
                <a:t>0</a:t>
              </a:r>
              <a:endParaRPr lang="en-US" altLang="zh-CN">
                <a:solidFill>
                  <a:schemeClr val="bg1"/>
                </a:solidFill>
              </a:endParaRPr>
            </a:p>
          </p:txBody>
        </p:sp>
        <p:sp>
          <p:nvSpPr>
            <p:cNvPr id="25" name="Line 36"/>
            <p:cNvSpPr>
              <a:spLocks noChangeShapeType="1"/>
            </p:cNvSpPr>
            <p:nvPr/>
          </p:nvSpPr>
          <p:spPr bwMode="auto">
            <a:xfrm flipH="1">
              <a:off x="3648" y="2304"/>
              <a:ext cx="192"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6" name="Line 37"/>
            <p:cNvSpPr>
              <a:spLocks noChangeShapeType="1"/>
            </p:cNvSpPr>
            <p:nvPr/>
          </p:nvSpPr>
          <p:spPr bwMode="auto">
            <a:xfrm>
              <a:off x="3648" y="2304"/>
              <a:ext cx="0" cy="384"/>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7" name="Line 38"/>
            <p:cNvSpPr>
              <a:spLocks noChangeShapeType="1"/>
            </p:cNvSpPr>
            <p:nvPr/>
          </p:nvSpPr>
          <p:spPr bwMode="auto">
            <a:xfrm>
              <a:off x="4560" y="2304"/>
              <a:ext cx="336"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8" name="Line 39"/>
            <p:cNvSpPr>
              <a:spLocks noChangeShapeType="1"/>
            </p:cNvSpPr>
            <p:nvPr/>
          </p:nvSpPr>
          <p:spPr bwMode="auto">
            <a:xfrm>
              <a:off x="4896" y="2304"/>
              <a:ext cx="0" cy="384"/>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29" name="Line 40"/>
            <p:cNvSpPr>
              <a:spLocks noChangeShapeType="1"/>
            </p:cNvSpPr>
            <p:nvPr/>
          </p:nvSpPr>
          <p:spPr bwMode="auto">
            <a:xfrm>
              <a:off x="3648" y="2928"/>
              <a:ext cx="0" cy="96"/>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0" name="Line 41"/>
            <p:cNvSpPr>
              <a:spLocks noChangeShapeType="1"/>
            </p:cNvSpPr>
            <p:nvPr/>
          </p:nvSpPr>
          <p:spPr bwMode="auto">
            <a:xfrm>
              <a:off x="4896" y="2928"/>
              <a:ext cx="0" cy="96"/>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1" name="Line 42"/>
            <p:cNvSpPr>
              <a:spLocks noChangeShapeType="1"/>
            </p:cNvSpPr>
            <p:nvPr/>
          </p:nvSpPr>
          <p:spPr bwMode="auto">
            <a:xfrm>
              <a:off x="3648" y="3024"/>
              <a:ext cx="1248"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2" name="Line 43"/>
            <p:cNvSpPr>
              <a:spLocks noChangeShapeType="1"/>
            </p:cNvSpPr>
            <p:nvPr/>
          </p:nvSpPr>
          <p:spPr bwMode="auto">
            <a:xfrm>
              <a:off x="2880" y="1920"/>
              <a:ext cx="0" cy="432"/>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3" name="Line 44"/>
            <p:cNvSpPr>
              <a:spLocks noChangeShapeType="1"/>
            </p:cNvSpPr>
            <p:nvPr/>
          </p:nvSpPr>
          <p:spPr bwMode="auto">
            <a:xfrm>
              <a:off x="2880" y="2592"/>
              <a:ext cx="0" cy="576"/>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4" name="Line 45"/>
            <p:cNvSpPr>
              <a:spLocks noChangeShapeType="1"/>
            </p:cNvSpPr>
            <p:nvPr/>
          </p:nvSpPr>
          <p:spPr bwMode="auto">
            <a:xfrm>
              <a:off x="2880" y="3168"/>
              <a:ext cx="1344"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5" name="Line 46"/>
            <p:cNvSpPr>
              <a:spLocks noChangeShapeType="1"/>
            </p:cNvSpPr>
            <p:nvPr/>
          </p:nvSpPr>
          <p:spPr bwMode="auto">
            <a:xfrm>
              <a:off x="4224" y="3024"/>
              <a:ext cx="0" cy="144"/>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6" name="Line 47"/>
            <p:cNvSpPr>
              <a:spLocks noChangeShapeType="1"/>
            </p:cNvSpPr>
            <p:nvPr/>
          </p:nvSpPr>
          <p:spPr bwMode="auto">
            <a:xfrm>
              <a:off x="3600" y="3168"/>
              <a:ext cx="0" cy="24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solidFill>
                  <a:schemeClr val="bg1"/>
                </a:solidFill>
              </a:endParaRPr>
            </a:p>
          </p:txBody>
        </p:sp>
        <p:sp>
          <p:nvSpPr>
            <p:cNvPr id="37" name="Text Box 48"/>
            <p:cNvSpPr txBox="1">
              <a:spLocks noChangeArrowheads="1"/>
            </p:cNvSpPr>
            <p:nvPr/>
          </p:nvSpPr>
          <p:spPr bwMode="auto">
            <a:xfrm>
              <a:off x="3648" y="2112"/>
              <a:ext cx="212"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r>
                <a:rPr lang="en-US" altLang="zh-CN">
                  <a:solidFill>
                    <a:schemeClr val="bg1"/>
                  </a:solidFill>
                  <a:latin typeface="Arial" panose="020B0604020202020204" pitchFamily="34" charset="0"/>
                </a:rPr>
                <a:t>Y</a:t>
              </a:r>
              <a:endParaRPr lang="en-US" altLang="zh-CN">
                <a:solidFill>
                  <a:schemeClr val="bg1"/>
                </a:solidFill>
                <a:latin typeface="Arial" panose="020B0604020202020204" pitchFamily="34" charset="0"/>
              </a:endParaRPr>
            </a:p>
          </p:txBody>
        </p:sp>
        <p:sp>
          <p:nvSpPr>
            <p:cNvPr id="38" name="Text Box 49"/>
            <p:cNvSpPr txBox="1">
              <a:spLocks noChangeArrowheads="1"/>
            </p:cNvSpPr>
            <p:nvPr/>
          </p:nvSpPr>
          <p:spPr bwMode="auto">
            <a:xfrm>
              <a:off x="4560" y="2112"/>
              <a:ext cx="219"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lang="en-US" altLang="zh-CN">
                  <a:solidFill>
                    <a:schemeClr val="bg1"/>
                  </a:solidFill>
                  <a:latin typeface="Arial" panose="020B0604020202020204" pitchFamily="34" charset="0"/>
                </a:rPr>
                <a:t>N</a:t>
              </a:r>
              <a:endParaRPr lang="en-US" altLang="zh-CN">
                <a:solidFill>
                  <a:schemeClr val="bg1"/>
                </a:solidFill>
                <a:latin typeface="Arial" panose="020B0604020202020204" pitchFamily="34" charset="0"/>
              </a:endParaRPr>
            </a:p>
          </p:txBody>
        </p:sp>
      </p:grpSp>
      <p:sp>
        <p:nvSpPr>
          <p:cNvPr id="39" name="Rectangle 64"/>
          <p:cNvSpPr>
            <a:spLocks noChangeArrowheads="1"/>
          </p:cNvSpPr>
          <p:nvPr/>
        </p:nvSpPr>
        <p:spPr bwMode="auto">
          <a:xfrm>
            <a:off x="5113655" y="1783715"/>
            <a:ext cx="3945255"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r>
              <a:rPr lang="en-US" altLang="zh-CN" dirty="0"/>
              <a:t>i</a:t>
            </a:r>
            <a:r>
              <a:rPr lang="en-US" altLang="zh-CN" dirty="0" smtClean="0"/>
              <a:t>f (x </a:t>
            </a:r>
            <a:r>
              <a:rPr lang="en-US" altLang="zh-CN" dirty="0"/>
              <a:t>&gt; </a:t>
            </a:r>
            <a:r>
              <a:rPr lang="en-US" altLang="zh-CN" dirty="0" smtClean="0"/>
              <a:t>0)  1 else  if( </a:t>
            </a:r>
            <a:r>
              <a:rPr lang="en-US" altLang="zh-CN" dirty="0"/>
              <a:t>x = 0 </a:t>
            </a:r>
            <a:r>
              <a:rPr lang="en-US" altLang="zh-CN" dirty="0" smtClean="0"/>
              <a:t>) 0  else </a:t>
            </a:r>
            <a:r>
              <a:rPr lang="en-US" altLang="zh-CN" dirty="0"/>
              <a:t>-1</a:t>
            </a:r>
            <a:endParaRPr lang="en-US" altLang="zh-CN" dirty="0"/>
          </a:p>
          <a:p>
            <a:endParaRPr lang="en-US" altLang="zh-CN" dirty="0"/>
          </a:p>
        </p:txBody>
      </p:sp>
      <p:sp>
        <p:nvSpPr>
          <p:cNvPr id="40" name="左大括号 39"/>
          <p:cNvSpPr/>
          <p:nvPr/>
        </p:nvSpPr>
        <p:spPr>
          <a:xfrm>
            <a:off x="1140460" y="2232025"/>
            <a:ext cx="195580" cy="87122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多分支结构（</a:t>
            </a:r>
            <a:r>
              <a:rPr lang="en-US" altLang="zh-CN" sz="2000">
                <a:sym typeface="+mn-ea"/>
              </a:rPr>
              <a:t>switch</a:t>
            </a:r>
            <a:r>
              <a:rPr lang="zh-CN" altLang="en-US" sz="2000">
                <a:sym typeface="+mn-ea"/>
              </a:rPr>
              <a:t>）</a:t>
            </a:r>
            <a:endParaRPr lang="zh-CN" altLang="en-US" sz="2000">
              <a:sym typeface="+mn-ea"/>
            </a:endParaRPr>
          </a:p>
        </p:txBody>
      </p:sp>
      <p:sp>
        <p:nvSpPr>
          <p:cNvPr id="19" name="TextBox 18"/>
          <p:cNvSpPr txBox="1"/>
          <p:nvPr/>
        </p:nvSpPr>
        <p:spPr>
          <a:xfrm>
            <a:off x="920115" y="2021840"/>
            <a:ext cx="7178675" cy="1198880"/>
          </a:xfrm>
          <a:prstGeom prst="rect">
            <a:avLst/>
          </a:prstGeom>
          <a:noFill/>
        </p:spPr>
        <p:txBody>
          <a:bodyPr wrap="square" rtlCol="0">
            <a:spAutoFit/>
          </a:bodyPr>
          <a:p>
            <a:r>
              <a:rPr dirty="0">
                <a:solidFill>
                  <a:schemeClr val="tx1">
                    <a:lumMod val="75000"/>
                    <a:lumOff val="25000"/>
                  </a:schemeClr>
                </a:solidFill>
              </a:rPr>
              <a:t>格式1：switch(expr, list)</a:t>
            </a:r>
            <a:endParaRPr dirty="0">
              <a:solidFill>
                <a:schemeClr val="tx1">
                  <a:lumMod val="75000"/>
                  <a:lumOff val="25000"/>
                </a:schemeClr>
              </a:solidFill>
            </a:endParaRPr>
          </a:p>
          <a:p>
            <a:r>
              <a:rPr dirty="0">
                <a:solidFill>
                  <a:schemeClr val="tx1">
                    <a:lumMod val="75000"/>
                    <a:lumOff val="25000"/>
                  </a:schemeClr>
                </a:solidFill>
              </a:rPr>
              <a:t>功能：若expr的计算结果为整数，且值在1~length(list)之间时，则switch()函数返回列表相应位置的值。若expr的值超出范围，则没有返回值。</a:t>
            </a:r>
            <a:endParaRPr dirty="0">
              <a:solidFill>
                <a:schemeClr val="tx1">
                  <a:lumMod val="75000"/>
                  <a:lumOff val="25000"/>
                </a:schemeClr>
              </a:solidFill>
            </a:endParaRPr>
          </a:p>
        </p:txBody>
      </p:sp>
      <p:sp>
        <p:nvSpPr>
          <p:cNvPr id="3" name="矩形 2"/>
          <p:cNvSpPr/>
          <p:nvPr/>
        </p:nvSpPr>
        <p:spPr>
          <a:xfrm>
            <a:off x="1031875" y="3359785"/>
            <a:ext cx="7022465" cy="645160"/>
          </a:xfrm>
          <a:prstGeom prst="rect">
            <a:avLst/>
          </a:prstGeom>
        </p:spPr>
        <p:txBody>
          <a:bodyPr wrap="square">
            <a:spAutoFit/>
          </a:bodyPr>
          <a:p>
            <a:r>
              <a:rPr dirty="0"/>
              <a:t>x&lt;-2</a:t>
            </a:r>
            <a:endParaRPr dirty="0"/>
          </a:p>
          <a:p>
            <a:r>
              <a:rPr dirty="0"/>
              <a:t>switch(x,"你","我","他")</a:t>
            </a:r>
            <a:endParaRPr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多分支结构（</a:t>
            </a:r>
            <a:r>
              <a:rPr lang="en-US" altLang="zh-CN" sz="2000">
                <a:sym typeface="+mn-ea"/>
              </a:rPr>
              <a:t>switch</a:t>
            </a:r>
            <a:r>
              <a:rPr lang="zh-CN" altLang="en-US" sz="2000">
                <a:sym typeface="+mn-ea"/>
              </a:rPr>
              <a:t>）</a:t>
            </a:r>
            <a:endParaRPr lang="zh-CN" altLang="en-US" sz="2000">
              <a:sym typeface="+mn-ea"/>
            </a:endParaRPr>
          </a:p>
        </p:txBody>
      </p:sp>
      <p:sp>
        <p:nvSpPr>
          <p:cNvPr id="6" name="TextBox 18"/>
          <p:cNvSpPr txBox="1"/>
          <p:nvPr/>
        </p:nvSpPr>
        <p:spPr>
          <a:xfrm>
            <a:off x="1538605" y="1508125"/>
            <a:ext cx="7445375" cy="1753235"/>
          </a:xfrm>
          <a:prstGeom prst="rect">
            <a:avLst/>
          </a:prstGeom>
          <a:noFill/>
        </p:spPr>
        <p:txBody>
          <a:bodyPr wrap="square" rtlCol="0">
            <a:spAutoFit/>
          </a:bodyPr>
          <a:p>
            <a:r>
              <a:rPr dirty="0">
                <a:solidFill>
                  <a:schemeClr val="tx1">
                    <a:lumMod val="75000"/>
                    <a:lumOff val="25000"/>
                  </a:schemeClr>
                </a:solidFill>
              </a:rPr>
              <a:t>格式2：switch(expr, </a:t>
            </a:r>
            <a:endParaRPr dirty="0">
              <a:solidFill>
                <a:schemeClr val="tx1">
                  <a:lumMod val="75000"/>
                  <a:lumOff val="25000"/>
                </a:schemeClr>
              </a:solidFill>
            </a:endParaRPr>
          </a:p>
          <a:p>
            <a:r>
              <a:rPr dirty="0">
                <a:solidFill>
                  <a:schemeClr val="tx1">
                    <a:lumMod val="75000"/>
                    <a:lumOff val="25000"/>
                  </a:schemeClr>
                </a:solidFill>
              </a:rPr>
              <a:t>v1=epxr1，</a:t>
            </a:r>
            <a:endParaRPr dirty="0">
              <a:solidFill>
                <a:schemeClr val="tx1">
                  <a:lumMod val="75000"/>
                  <a:lumOff val="25000"/>
                </a:schemeClr>
              </a:solidFill>
            </a:endParaRPr>
          </a:p>
          <a:p>
            <a:r>
              <a:rPr dirty="0">
                <a:solidFill>
                  <a:schemeClr val="tx1">
                    <a:lumMod val="75000"/>
                    <a:lumOff val="25000"/>
                  </a:schemeClr>
                </a:solidFill>
              </a:rPr>
              <a:t>v2=epxr2，</a:t>
            </a:r>
            <a:endParaRPr dirty="0">
              <a:solidFill>
                <a:schemeClr val="tx1">
                  <a:lumMod val="75000"/>
                  <a:lumOff val="25000"/>
                </a:schemeClr>
              </a:solidFill>
            </a:endParaRPr>
          </a:p>
          <a:p>
            <a:r>
              <a:rPr dirty="0">
                <a:solidFill>
                  <a:schemeClr val="tx1">
                    <a:lumMod val="75000"/>
                    <a:lumOff val="25000"/>
                  </a:schemeClr>
                </a:solidFill>
              </a:rPr>
              <a:t>……</a:t>
            </a:r>
            <a:endParaRPr dirty="0">
              <a:solidFill>
                <a:schemeClr val="tx1">
                  <a:lumMod val="75000"/>
                  <a:lumOff val="25000"/>
                </a:schemeClr>
              </a:solidFill>
            </a:endParaRPr>
          </a:p>
          <a:p>
            <a:r>
              <a:rPr dirty="0">
                <a:solidFill>
                  <a:schemeClr val="tx1">
                    <a:lumMod val="75000"/>
                    <a:lumOff val="25000"/>
                  </a:schemeClr>
                </a:solidFill>
              </a:rPr>
              <a:t>vk=epxrk)</a:t>
            </a:r>
            <a:endParaRPr dirty="0">
              <a:solidFill>
                <a:schemeClr val="tx1">
                  <a:lumMod val="75000"/>
                  <a:lumOff val="25000"/>
                </a:schemeClr>
              </a:solidFill>
            </a:endParaRPr>
          </a:p>
          <a:p>
            <a:r>
              <a:rPr dirty="0">
                <a:solidFill>
                  <a:schemeClr val="tx1">
                    <a:lumMod val="75000"/>
                    <a:lumOff val="25000"/>
                  </a:schemeClr>
                </a:solidFill>
              </a:rPr>
              <a:t>功能：根据expr的值v1,v2,...,vk，输出绑定表达式的值，示例如下：</a:t>
            </a:r>
            <a:endParaRPr dirty="0">
              <a:solidFill>
                <a:schemeClr val="tx1">
                  <a:lumMod val="75000"/>
                  <a:lumOff val="25000"/>
                </a:schemeClr>
              </a:solidFill>
            </a:endParaRPr>
          </a:p>
        </p:txBody>
      </p:sp>
      <p:sp>
        <p:nvSpPr>
          <p:cNvPr id="7" name="矩形 6"/>
          <p:cNvSpPr/>
          <p:nvPr/>
        </p:nvSpPr>
        <p:spPr>
          <a:xfrm>
            <a:off x="1538605" y="3446145"/>
            <a:ext cx="7282180" cy="2306955"/>
          </a:xfrm>
          <a:prstGeom prst="rect">
            <a:avLst/>
          </a:prstGeom>
        </p:spPr>
        <p:txBody>
          <a:bodyPr wrap="square">
            <a:spAutoFit/>
          </a:bodyPr>
          <a:p>
            <a:r>
              <a:rPr dirty="0"/>
              <a:t>feelings &lt;- c("sad", "afraid")</a:t>
            </a:r>
            <a:endParaRPr dirty="0"/>
          </a:p>
          <a:p>
            <a:r>
              <a:rPr dirty="0"/>
              <a:t>for(i in feelings)</a:t>
            </a:r>
            <a:endParaRPr dirty="0"/>
          </a:p>
          <a:p>
            <a:r>
              <a:rPr dirty="0"/>
              <a:t>    print(</a:t>
            </a:r>
            <a:endParaRPr dirty="0"/>
          </a:p>
          <a:p>
            <a:r>
              <a:rPr dirty="0"/>
              <a:t>     switch(i,</a:t>
            </a:r>
            <a:endParaRPr dirty="0"/>
          </a:p>
          <a:p>
            <a:r>
              <a:rPr dirty="0"/>
              <a:t>      happy = "I am glad you are happy",</a:t>
            </a:r>
            <a:endParaRPr dirty="0"/>
          </a:p>
          <a:p>
            <a:r>
              <a:rPr dirty="0"/>
              <a:t>      afraid = "There is nothing to fear",</a:t>
            </a:r>
            <a:endParaRPr dirty="0"/>
          </a:p>
          <a:p>
            <a:r>
              <a:rPr dirty="0"/>
              <a:t>      sad = "Cheer up"    </a:t>
            </a:r>
            <a:endParaRPr dirty="0"/>
          </a:p>
          <a:p>
            <a:r>
              <a:rPr dirty="0"/>
              <a:t>    )</a:t>
            </a:r>
            <a:endParaRPr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3" y="1169836"/>
              <a:ext cx="1244589" cy="521970"/>
            </a:xfrm>
            <a:prstGeom prst="rect">
              <a:avLst/>
            </a:prstGeom>
            <a:noFill/>
          </p:spPr>
          <p:txBody>
            <a:bodyPr wrap="none" rtlCol="0">
              <a:spAutoFit/>
            </a:bodyPr>
            <a:lstStyle/>
            <a:p>
              <a:pPr algn="ctr"/>
              <a:r>
                <a:rPr lang="zh-CN" altLang="en-US" sz="2800" dirty="0" smtClean="0">
                  <a:solidFill>
                    <a:srgbClr val="FFC000"/>
                  </a:solidFill>
                </a:rPr>
                <a:t>第9章 高级编程</a:t>
              </a:r>
              <a:endParaRPr lang="zh-CN" altLang="en-US" sz="2800" dirty="0">
                <a:solidFill>
                  <a:srgbClr val="FFC000"/>
                </a:solidFill>
              </a:endParaRPr>
            </a:p>
          </p:txBody>
        </p:sp>
      </p:grpSp>
      <p:grpSp>
        <p:nvGrpSpPr>
          <p:cNvPr id="67" name="组合 66"/>
          <p:cNvGrpSpPr/>
          <p:nvPr/>
        </p:nvGrpSpPr>
        <p:grpSpPr>
          <a:xfrm>
            <a:off x="1718339" y="2301621"/>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9.1 条件表达式</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9.2 选择结构</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54534" y="356700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a:grpFill/>
          </p:spPr>
          <p:txBody>
            <a:bodyPr wrap="none">
              <a:spAutoFit/>
            </a:bodyPr>
            <a:lstStyle/>
            <a:p>
              <a:pPr algn="l"/>
              <a:r>
                <a:rPr lang="en-US" altLang="zh-CN" sz="2100" spc="225" dirty="0" smtClean="0">
                  <a:solidFill>
                    <a:schemeClr val="bg1"/>
                  </a:solidFill>
                </a:rPr>
                <a:t>9.3 循环结构</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4253526"/>
            <a:ext cx="5693410" cy="450850"/>
            <a:chOff x="1807265" y="2935089"/>
            <a:chExt cx="5693410" cy="450850"/>
          </a:xfrm>
          <a:solidFill>
            <a:srgbClr val="E6E6E6"/>
          </a:solidFill>
        </p:grpSpPr>
        <p:sp>
          <p:nvSpPr>
            <p:cNvPr id="5" name="圆角矩形 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9" name="矩形 18"/>
            <p:cNvSpPr/>
            <p:nvPr/>
          </p:nvSpPr>
          <p:spPr>
            <a:xfrm>
              <a:off x="1881814" y="2945869"/>
              <a:ext cx="280987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9.4 </a:t>
              </a:r>
              <a:r>
                <a:rPr lang="zh-CN" altLang="en-US" sz="2100" spc="225" dirty="0" smtClean="0">
                  <a:solidFill>
                    <a:schemeClr val="tx1">
                      <a:lumMod val="75000"/>
                      <a:lumOff val="25000"/>
                    </a:schemeClr>
                  </a:solidFill>
                </a:rPr>
                <a:t>用户自定义</a:t>
              </a:r>
              <a:r>
                <a:rPr lang="zh-CN" altLang="en-US" sz="2100" spc="225" dirty="0" smtClean="0">
                  <a:solidFill>
                    <a:schemeClr val="tx1">
                      <a:lumMod val="75000"/>
                      <a:lumOff val="25000"/>
                    </a:schemeClr>
                  </a:solidFill>
                </a:rPr>
                <a:t>函数</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6" name="TextBox 5"/>
          <p:cNvSpPr txBox="1"/>
          <p:nvPr/>
        </p:nvSpPr>
        <p:spPr>
          <a:xfrm>
            <a:off x="688340" y="1560830"/>
            <a:ext cx="7766685" cy="1753235"/>
          </a:xfrm>
          <a:prstGeom prst="rect">
            <a:avLst/>
          </a:prstGeom>
          <a:noFill/>
        </p:spPr>
        <p:txBody>
          <a:bodyPr wrap="square" rtlCol="0">
            <a:spAutoFit/>
          </a:bodyPr>
          <a:p>
            <a:pPr indent="457200" algn="just"/>
            <a:r>
              <a:rPr lang="zh-CN" altLang="en-US" dirty="0">
                <a:solidFill>
                  <a:schemeClr val="tx1">
                    <a:lumMod val="75000"/>
                    <a:lumOff val="25000"/>
                  </a:schemeClr>
                </a:solidFill>
              </a:rPr>
              <a:t>上面的例子我们已经让电脑成功的可以根据不同的情况去水果店买西瓜了，但是若老板不打折，你就吃不到西瓜了。这时，你就想了，咱们小区门口有三家水果店，分别是鲜美水果、四季水果和地摊，一家不打折不代表三家都不打折啊，所以你希望电脑可以去三家都去看看，挑一家打折的店买西瓜。</a:t>
            </a:r>
            <a:endParaRPr lang="zh-CN" altLang="en-US" dirty="0">
              <a:solidFill>
                <a:schemeClr val="tx1">
                  <a:lumMod val="75000"/>
                  <a:lumOff val="25000"/>
                </a:schemeClr>
              </a:solidFill>
            </a:endParaRPr>
          </a:p>
          <a:p>
            <a:pPr indent="457200" algn="just"/>
            <a:endParaRPr lang="zh-CN" altLang="en-US" dirty="0">
              <a:solidFill>
                <a:schemeClr val="tx1">
                  <a:lumMod val="75000"/>
                  <a:lumOff val="25000"/>
                </a:schemeClr>
              </a:solidFill>
            </a:endParaRPr>
          </a:p>
        </p:txBody>
      </p:sp>
      <p:sp>
        <p:nvSpPr>
          <p:cNvPr id="2" name="TextBox 6"/>
          <p:cNvSpPr txBox="1"/>
          <p:nvPr/>
        </p:nvSpPr>
        <p:spPr>
          <a:xfrm>
            <a:off x="1082040" y="2974975"/>
            <a:ext cx="5250180" cy="1198880"/>
          </a:xfrm>
          <a:prstGeom prst="rect">
            <a:avLst/>
          </a:prstGeom>
          <a:solidFill>
            <a:schemeClr val="accent4"/>
          </a:solidFill>
        </p:spPr>
        <p:txBody>
          <a:bodyPr wrap="square" rtlCol="0">
            <a:spAutoFit/>
          </a:bodyPr>
          <a:p>
            <a:r>
              <a:rPr lang="en-US" altLang="zh-CN" dirty="0">
                <a:solidFill>
                  <a:schemeClr val="tx1">
                    <a:lumMod val="75000"/>
                    <a:lumOff val="25000"/>
                  </a:schemeClr>
                </a:solidFill>
              </a:rPr>
              <a:t>for </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水果</a:t>
            </a:r>
            <a:r>
              <a:rPr lang="zh-CN" altLang="en-US" dirty="0">
                <a:solidFill>
                  <a:schemeClr val="tx1">
                    <a:lumMod val="75000"/>
                    <a:lumOff val="25000"/>
                  </a:schemeClr>
                </a:solidFill>
              </a:rPr>
              <a:t>店 </a:t>
            </a:r>
            <a:r>
              <a:rPr lang="en-US" altLang="zh-CN" dirty="0">
                <a:solidFill>
                  <a:schemeClr val="tx1">
                    <a:lumMod val="75000"/>
                    <a:lumOff val="25000"/>
                  </a:schemeClr>
                </a:solidFill>
              </a:rPr>
              <a:t>in </a:t>
            </a:r>
            <a:r>
              <a:rPr lang="en-US" altLang="zh-CN" dirty="0" smtClean="0">
                <a:solidFill>
                  <a:schemeClr val="tx1">
                    <a:lumMod val="75000"/>
                    <a:lumOff val="25000"/>
                  </a:schemeClr>
                </a:solidFill>
              </a:rPr>
              <a:t>c(</a:t>
            </a:r>
            <a:r>
              <a:rPr lang="zh-CN" altLang="en-US" dirty="0">
                <a:solidFill>
                  <a:schemeClr val="tx1">
                    <a:lumMod val="75000"/>
                    <a:lumOff val="25000"/>
                  </a:schemeClr>
                </a:solidFill>
              </a:rPr>
              <a:t>鲜美水果，四季水果，路边摊</a:t>
            </a:r>
            <a:r>
              <a:rPr lang="en-US" altLang="zh-CN" dirty="0" smtClean="0">
                <a:solidFill>
                  <a:schemeClr val="tx1">
                    <a:lumMod val="75000"/>
                    <a:lumOff val="25000"/>
                  </a:schemeClr>
                </a:solidFill>
              </a:rPr>
              <a:t>))</a:t>
            </a:r>
            <a:endParaRPr lang="zh-CN" altLang="en-US" dirty="0">
              <a:solidFill>
                <a:schemeClr val="tx1">
                  <a:lumMod val="75000"/>
                  <a:lumOff val="25000"/>
                </a:schemeClr>
              </a:solidFill>
            </a:endParaRPr>
          </a:p>
          <a:p>
            <a:r>
              <a:rPr lang="zh-CN" altLang="en-US" dirty="0">
                <a:solidFill>
                  <a:schemeClr val="tx1">
                    <a:lumMod val="75000"/>
                    <a:lumOff val="25000"/>
                  </a:schemeClr>
                </a:solidFill>
              </a:rPr>
              <a:t>   </a:t>
            </a:r>
            <a:r>
              <a:rPr lang="en-US" altLang="zh-CN" dirty="0">
                <a:solidFill>
                  <a:schemeClr val="tx1">
                    <a:lumMod val="75000"/>
                    <a:lumOff val="25000"/>
                  </a:schemeClr>
                </a:solidFill>
              </a:rPr>
              <a:t>if </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水果店打折）</a:t>
            </a:r>
            <a:r>
              <a:rPr lang="zh-CN" altLang="en-US" dirty="0">
                <a:solidFill>
                  <a:schemeClr val="tx1">
                    <a:lumMod val="75000"/>
                    <a:lumOff val="25000"/>
                  </a:schemeClr>
                </a:solidFill>
              </a:rPr>
              <a:t>买西瓜 </a:t>
            </a:r>
            <a:r>
              <a:rPr lang="en-US" altLang="zh-CN" dirty="0" smtClean="0">
                <a:solidFill>
                  <a:schemeClr val="tx1">
                    <a:lumMod val="75000"/>
                    <a:lumOff val="25000"/>
                  </a:schemeClr>
                </a:solidFill>
              </a:rPr>
              <a:t>else </a:t>
            </a:r>
            <a:r>
              <a:rPr lang="zh-CN" altLang="en-US" dirty="0" smtClean="0">
                <a:solidFill>
                  <a:schemeClr val="tx1">
                    <a:lumMod val="75000"/>
                    <a:lumOff val="25000"/>
                  </a:schemeClr>
                </a:solidFill>
              </a:rPr>
              <a:t>不买</a:t>
            </a:r>
            <a:endParaRPr lang="en-US" altLang="zh-CN" dirty="0">
              <a:solidFill>
                <a:schemeClr val="tx1">
                  <a:lumMod val="75000"/>
                  <a:lumOff val="25000"/>
                </a:schemeClr>
              </a:solidFill>
            </a:endParaRPr>
          </a:p>
          <a:p>
            <a:r>
              <a:rPr lang="zh-CN" altLang="en-US" dirty="0">
                <a:solidFill>
                  <a:schemeClr val="tx1">
                    <a:lumMod val="75000"/>
                    <a:lumOff val="25000"/>
                  </a:schemeClr>
                </a:solidFill>
              </a:rPr>
              <a:t>回家</a:t>
            </a:r>
            <a:endParaRPr lang="zh-CN" altLang="en-US" dirty="0">
              <a:solidFill>
                <a:schemeClr val="tx1">
                  <a:lumMod val="75000"/>
                  <a:lumOff val="25000"/>
                </a:schemeClr>
              </a:solidFill>
            </a:endParaRPr>
          </a:p>
          <a:p>
            <a:endParaRPr lang="zh-CN" altLang="en-US" dirty="0" smtClean="0">
              <a:solidFill>
                <a:schemeClr val="tx1">
                  <a:lumMod val="75000"/>
                  <a:lumOff val="25000"/>
                </a:schemeClr>
              </a:solidFill>
            </a:endParaRPr>
          </a:p>
        </p:txBody>
      </p:sp>
      <p:sp>
        <p:nvSpPr>
          <p:cNvPr id="3" name="文本框 2"/>
          <p:cNvSpPr txBox="1"/>
          <p:nvPr/>
        </p:nvSpPr>
        <p:spPr>
          <a:xfrm>
            <a:off x="1071245" y="4563110"/>
            <a:ext cx="6724015" cy="368300"/>
          </a:xfrm>
          <a:prstGeom prst="rect">
            <a:avLst/>
          </a:prstGeom>
          <a:noFill/>
        </p:spPr>
        <p:txBody>
          <a:bodyPr wrap="square" rtlCol="0">
            <a:spAutoFit/>
          </a:bodyPr>
          <a:p>
            <a:r>
              <a:rPr lang="zh-CN" altLang="en-US" dirty="0"/>
              <a:t>循环的意义在于，可以用电脑对不同的对象执行相同的命令。</a:t>
            </a:r>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For</a:t>
            </a:r>
            <a:r>
              <a:rPr lang="zh-CN" altLang="en-US" sz="2000" dirty="0">
                <a:sym typeface="+mn-ea"/>
              </a:rPr>
              <a:t>循环</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6" name="TextBox 5"/>
          <p:cNvSpPr txBox="1"/>
          <p:nvPr/>
        </p:nvSpPr>
        <p:spPr>
          <a:xfrm>
            <a:off x="1088390" y="2193290"/>
            <a:ext cx="7534910" cy="706755"/>
          </a:xfrm>
          <a:prstGeom prst="rect">
            <a:avLst/>
          </a:prstGeom>
          <a:noFill/>
        </p:spPr>
        <p:txBody>
          <a:bodyPr wrap="square" rtlCol="0">
            <a:spAutoFit/>
          </a:bodyPr>
          <a:p>
            <a:pPr indent="457200" algn="just"/>
            <a:r>
              <a:rPr lang="zh-CN" altLang="en-US" sz="2000" dirty="0">
                <a:solidFill>
                  <a:schemeClr val="tx1">
                    <a:lumMod val="75000"/>
                    <a:lumOff val="25000"/>
                  </a:schemeClr>
                </a:solidFill>
              </a:rPr>
              <a:t>格式：for(var in seq) statement1</a:t>
            </a:r>
            <a:endParaRPr lang="zh-CN" altLang="en-US" sz="2000" dirty="0">
              <a:solidFill>
                <a:schemeClr val="tx1">
                  <a:lumMod val="75000"/>
                  <a:lumOff val="25000"/>
                </a:schemeClr>
              </a:solidFill>
            </a:endParaRPr>
          </a:p>
          <a:p>
            <a:pPr indent="457200" algn="just"/>
            <a:r>
              <a:rPr lang="zh-CN" altLang="en-US" sz="2000" dirty="0">
                <a:solidFill>
                  <a:schemeClr val="tx1">
                    <a:lumMod val="75000"/>
                    <a:lumOff val="25000"/>
                  </a:schemeClr>
                </a:solidFill>
              </a:rPr>
              <a:t>      statement2</a:t>
            </a:r>
            <a:endParaRPr lang="zh-CN" altLang="en-US" sz="2000" dirty="0">
              <a:solidFill>
                <a:schemeClr val="tx1">
                  <a:lumMod val="75000"/>
                  <a:lumOff val="25000"/>
                </a:schemeClr>
              </a:solidFill>
            </a:endParaRPr>
          </a:p>
        </p:txBody>
      </p:sp>
      <p:graphicFrame>
        <p:nvGraphicFramePr>
          <p:cNvPr id="2" name="对象 -2147482486"/>
          <p:cNvGraphicFramePr/>
          <p:nvPr/>
        </p:nvGraphicFramePr>
        <p:xfrm>
          <a:off x="1669415" y="3235960"/>
          <a:ext cx="6312535" cy="2377440"/>
        </p:xfrm>
        <a:graphic>
          <a:graphicData uri="http://schemas.openxmlformats.org/presentationml/2006/ole">
            <mc:AlternateContent xmlns:mc="http://schemas.openxmlformats.org/markup-compatibility/2006">
              <mc:Choice xmlns:v="urn:schemas-microsoft-com:vml" Requires="v">
                <p:oleObj spid="_x0000_s3076" name="" r:id="rId1" imgW="4163695" imgH="1118235" progId="Visio.Drawing.11">
                  <p:embed/>
                </p:oleObj>
              </mc:Choice>
              <mc:Fallback>
                <p:oleObj name="" r:id="rId1" imgW="4163695" imgH="1118235" progId="Visio.Drawing.11">
                  <p:embed/>
                  <p:pic>
                    <p:nvPicPr>
                      <p:cNvPr id="0" name="图片 3075"/>
                      <p:cNvPicPr/>
                      <p:nvPr/>
                    </p:nvPicPr>
                    <p:blipFill>
                      <a:blip r:embed="rId2"/>
                      <a:stretch>
                        <a:fillRect/>
                      </a:stretch>
                    </p:blipFill>
                    <p:spPr>
                      <a:xfrm>
                        <a:off x="1669415" y="3235960"/>
                        <a:ext cx="6312535" cy="2377440"/>
                      </a:xfrm>
                      <a:prstGeom prst="rect">
                        <a:avLst/>
                      </a:prstGeom>
                      <a:noFill/>
                      <a:ln w="38100">
                        <a:noFill/>
                        <a:miter/>
                      </a:ln>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For</a:t>
            </a:r>
            <a:r>
              <a:rPr lang="zh-CN" altLang="en-US" sz="2000" dirty="0">
                <a:sym typeface="+mn-ea"/>
              </a:rPr>
              <a:t>循环</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3" name="TextBox 5"/>
          <p:cNvSpPr txBox="1"/>
          <p:nvPr/>
        </p:nvSpPr>
        <p:spPr>
          <a:xfrm>
            <a:off x="1181735" y="2026920"/>
            <a:ext cx="7164705" cy="1630045"/>
          </a:xfrm>
          <a:prstGeom prst="rect">
            <a:avLst/>
          </a:prstGeom>
          <a:noFill/>
        </p:spPr>
        <p:txBody>
          <a:bodyPr wrap="square" rtlCol="0">
            <a:spAutoFit/>
          </a:bodyPr>
          <a:p>
            <a:r>
              <a:rPr altLang="zh-CN" sz="2000" dirty="0">
                <a:solidFill>
                  <a:schemeClr val="tx1">
                    <a:lumMod val="75000"/>
                    <a:lumOff val="25000"/>
                  </a:schemeClr>
                </a:solidFill>
              </a:rPr>
              <a:t>注意：</a:t>
            </a:r>
            <a:endParaRPr altLang="zh-CN" sz="2000" dirty="0">
              <a:solidFill>
                <a:schemeClr val="tx1">
                  <a:lumMod val="75000"/>
                  <a:lumOff val="25000"/>
                </a:schemeClr>
              </a:solidFill>
            </a:endParaRPr>
          </a:p>
          <a:p>
            <a:r>
              <a:rPr altLang="zh-CN" sz="2000" dirty="0">
                <a:solidFill>
                  <a:schemeClr val="tx1">
                    <a:lumMod val="75000"/>
                    <a:lumOff val="25000"/>
                  </a:schemeClr>
                </a:solidFill>
              </a:rPr>
              <a:t>      （1）执行statement1后var自动取下一个seq的值。</a:t>
            </a:r>
            <a:endParaRPr altLang="zh-CN" sz="2000" dirty="0">
              <a:solidFill>
                <a:schemeClr val="tx1">
                  <a:lumMod val="75000"/>
                  <a:lumOff val="25000"/>
                </a:schemeClr>
              </a:solidFill>
            </a:endParaRPr>
          </a:p>
          <a:p>
            <a:r>
              <a:rPr altLang="zh-CN" sz="2000" dirty="0">
                <a:solidFill>
                  <a:schemeClr val="tx1">
                    <a:lumMod val="75000"/>
                    <a:lumOff val="25000"/>
                  </a:schemeClr>
                </a:solidFill>
              </a:rPr>
              <a:t>      （2）循环体包含一个语句以上，要用{}括起来。</a:t>
            </a:r>
            <a:endParaRPr altLang="zh-CN" sz="2000" dirty="0">
              <a:solidFill>
                <a:schemeClr val="tx1">
                  <a:lumMod val="75000"/>
                  <a:lumOff val="25000"/>
                </a:schemeClr>
              </a:solidFill>
            </a:endParaRPr>
          </a:p>
          <a:p>
            <a:r>
              <a:rPr altLang="zh-CN" sz="2000" dirty="0">
                <a:solidFill>
                  <a:schemeClr val="tx1">
                    <a:lumMod val="75000"/>
                    <a:lumOff val="25000"/>
                  </a:schemeClr>
                </a:solidFill>
              </a:rPr>
              <a:t>      （3）循环变量在循环体内修改是无效的。</a:t>
            </a:r>
            <a:endParaRPr altLang="zh-CN" sz="2000" dirty="0">
              <a:solidFill>
                <a:schemeClr val="tx1">
                  <a:lumMod val="75000"/>
                  <a:lumOff val="25000"/>
                </a:schemeClr>
              </a:solidFill>
            </a:endParaRPr>
          </a:p>
          <a:p>
            <a:r>
              <a:rPr altLang="zh-CN" sz="2000" dirty="0">
                <a:solidFill>
                  <a:schemeClr val="tx1">
                    <a:lumMod val="75000"/>
                    <a:lumOff val="25000"/>
                  </a:schemeClr>
                </a:solidFill>
              </a:rPr>
              <a:t>      （4）建议循环体采用缩进风格。</a:t>
            </a:r>
            <a:endParaRPr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3" name="TextBox 3"/>
          <p:cNvSpPr txBox="1"/>
          <p:nvPr/>
        </p:nvSpPr>
        <p:spPr>
          <a:xfrm>
            <a:off x="246185" y="105507"/>
            <a:ext cx="3578469" cy="414020"/>
          </a:xfrm>
          <a:prstGeom prst="rect">
            <a:avLst/>
          </a:prstGeom>
          <a:noFill/>
        </p:spPr>
        <p:txBody>
          <a:bodyPr wrap="square" rtlCol="0">
            <a:spAutoFit/>
          </a:bodyPr>
          <a:p>
            <a:r>
              <a:rPr lang="zh-CN" altLang="en-US" sz="2100" b="1" spc="225" dirty="0" smtClean="0">
                <a:solidFill>
                  <a:prstClr val="white"/>
                </a:solidFill>
              </a:rPr>
              <a:t>开场</a:t>
            </a:r>
            <a:r>
              <a:rPr lang="zh-CN" altLang="en-US" sz="2100" b="1" spc="225" dirty="0" smtClean="0">
                <a:solidFill>
                  <a:prstClr val="white"/>
                </a:solidFill>
              </a:rPr>
              <a:t>白</a:t>
            </a:r>
            <a:endParaRPr lang="zh-CN" altLang="en-US" sz="2100" b="1" spc="225" dirty="0" smtClean="0">
              <a:solidFill>
                <a:prstClr val="white"/>
              </a:solidFill>
            </a:endParaRPr>
          </a:p>
        </p:txBody>
      </p:sp>
      <p:sp>
        <p:nvSpPr>
          <p:cNvPr id="8" name="文本框 7"/>
          <p:cNvSpPr txBox="1"/>
          <p:nvPr/>
        </p:nvSpPr>
        <p:spPr>
          <a:xfrm>
            <a:off x="741045" y="1175385"/>
            <a:ext cx="7887335" cy="2861310"/>
          </a:xfrm>
          <a:prstGeom prst="rect">
            <a:avLst/>
          </a:prstGeom>
          <a:noFill/>
        </p:spPr>
        <p:txBody>
          <a:bodyPr wrap="square" rtlCol="0">
            <a:spAutoFit/>
          </a:bodyPr>
          <a:p>
            <a:pPr algn="just"/>
            <a:r>
              <a:rPr lang="en-US" altLang="zh-CN" sz="2000" dirty="0"/>
              <a:t>        </a:t>
            </a:r>
            <a:r>
              <a:rPr lang="zh-CN" altLang="en-US" sz="2000" dirty="0"/>
              <a:t>在问题简单的情况下，R语言程序中很少使用控制结构，但在解决相对复杂的问题，需要使用程序控制结构。程序控制结构可以实现在特定情况下执行另外的语句。R语言拥有一般编程语言中都有的标准控制结构。包括：选择结构、循环结构和自定义函数等。</a:t>
            </a:r>
            <a:endParaRPr lang="zh-CN" altLang="en-US" sz="2000" dirty="0"/>
          </a:p>
          <a:p>
            <a:pPr algn="just"/>
            <a:r>
              <a:rPr lang="zh-CN" altLang="en-US" sz="2000" dirty="0"/>
              <a:t>         选择结构包括：if,swit</a:t>
            </a:r>
            <a:r>
              <a:rPr lang="en-US" altLang="zh-CN" sz="2000" dirty="0"/>
              <a:t>c</a:t>
            </a:r>
            <a:r>
              <a:rPr lang="zh-CN" altLang="en-US" sz="2000" dirty="0"/>
              <a:t>h和ifelse等语句。</a:t>
            </a:r>
            <a:endParaRPr lang="zh-CN" altLang="en-US" sz="2000" dirty="0"/>
          </a:p>
          <a:p>
            <a:pPr algn="just"/>
            <a:r>
              <a:rPr lang="zh-CN" altLang="en-US" sz="2000" dirty="0"/>
              <a:t>         循环结构包括：for、while、repeat语句，并且可组合break和next语句，实现跳出和跳转。</a:t>
            </a:r>
            <a:endParaRPr lang="zh-CN" altLang="en-US" sz="2000" dirty="0"/>
          </a:p>
          <a:p>
            <a:pPr algn="just"/>
            <a:r>
              <a:rPr lang="zh-CN" altLang="en-US" sz="2000" dirty="0"/>
              <a:t>         自定义函数实现了面向对象的封装功能。</a:t>
            </a:r>
            <a:endParaRPr lang="zh-CN" altLang="en-US" sz="2000" dirty="0"/>
          </a:p>
          <a:p>
            <a:pPr algn="just"/>
            <a:r>
              <a:rPr lang="zh-CN" altLang="en-US" sz="2000" dirty="0"/>
              <a:t>          实现控制结构的基础是条件表达式。</a:t>
            </a:r>
            <a:endParaRPr lang="zh-CN" alt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For</a:t>
            </a:r>
            <a:r>
              <a:rPr lang="zh-CN" altLang="en-US" sz="2000" dirty="0">
                <a:sym typeface="+mn-ea"/>
              </a:rPr>
              <a:t>循环</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6" name="TextBox 5"/>
          <p:cNvSpPr txBox="1"/>
          <p:nvPr/>
        </p:nvSpPr>
        <p:spPr>
          <a:xfrm>
            <a:off x="1181735" y="2026920"/>
            <a:ext cx="6744335" cy="1322070"/>
          </a:xfrm>
          <a:prstGeom prst="rect">
            <a:avLst/>
          </a:prstGeom>
          <a:noFill/>
        </p:spPr>
        <p:txBody>
          <a:bodyPr wrap="square" rtlCol="0">
            <a:spAutoFit/>
          </a:bodyPr>
          <a:p>
            <a:r>
              <a:rPr altLang="zh-CN" sz="2000" dirty="0">
                <a:solidFill>
                  <a:schemeClr val="tx1">
                    <a:lumMod val="75000"/>
                    <a:lumOff val="25000"/>
                  </a:schemeClr>
                </a:solidFill>
              </a:rPr>
              <a:t>求1~100之间所有数的和</a:t>
            </a:r>
            <a:endParaRPr altLang="zh-CN" sz="2000" dirty="0">
              <a:solidFill>
                <a:schemeClr val="tx1">
                  <a:lumMod val="75000"/>
                  <a:lumOff val="25000"/>
                </a:schemeClr>
              </a:solidFill>
            </a:endParaRPr>
          </a:p>
          <a:p>
            <a:r>
              <a:rPr altLang="zh-CN" sz="2000" dirty="0">
                <a:solidFill>
                  <a:schemeClr val="tx1">
                    <a:lumMod val="75000"/>
                    <a:lumOff val="25000"/>
                  </a:schemeClr>
                </a:solidFill>
              </a:rPr>
              <a:t>&gt;sum &lt;- 0</a:t>
            </a:r>
            <a:endParaRPr altLang="zh-CN" sz="2000" dirty="0">
              <a:solidFill>
                <a:schemeClr val="tx1">
                  <a:lumMod val="75000"/>
                  <a:lumOff val="25000"/>
                </a:schemeClr>
              </a:solidFill>
            </a:endParaRPr>
          </a:p>
          <a:p>
            <a:r>
              <a:rPr altLang="zh-CN" sz="2000" dirty="0">
                <a:solidFill>
                  <a:schemeClr val="tx1">
                    <a:lumMod val="75000"/>
                    <a:lumOff val="25000"/>
                  </a:schemeClr>
                </a:solidFill>
              </a:rPr>
              <a:t>&gt;for(i in 1:100) sum = sum + i</a:t>
            </a:r>
            <a:endParaRPr altLang="zh-CN" sz="2000" dirty="0">
              <a:solidFill>
                <a:schemeClr val="tx1">
                  <a:lumMod val="75000"/>
                  <a:lumOff val="25000"/>
                </a:schemeClr>
              </a:solidFill>
            </a:endParaRPr>
          </a:p>
          <a:p>
            <a:r>
              <a:rPr altLang="zh-CN" sz="2000" dirty="0">
                <a:solidFill>
                  <a:schemeClr val="tx1">
                    <a:lumMod val="75000"/>
                    <a:lumOff val="25000"/>
                  </a:schemeClr>
                </a:solidFill>
              </a:rPr>
              <a:t>&gt;print(sum)</a:t>
            </a:r>
            <a:endParaRPr altLang="zh-CN" sz="2000" dirty="0">
              <a:solidFill>
                <a:schemeClr val="tx1">
                  <a:lumMod val="75000"/>
                  <a:lumOff val="25000"/>
                </a:schemeClr>
              </a:solidFill>
            </a:endParaRPr>
          </a:p>
        </p:txBody>
      </p:sp>
      <p:sp>
        <p:nvSpPr>
          <p:cNvPr id="100" name="文本框 99"/>
          <p:cNvSpPr txBox="1"/>
          <p:nvPr/>
        </p:nvSpPr>
        <p:spPr>
          <a:xfrm>
            <a:off x="1181735" y="3699510"/>
            <a:ext cx="4614545" cy="1938020"/>
          </a:xfrm>
          <a:prstGeom prst="rect">
            <a:avLst/>
          </a:prstGeom>
          <a:noFill/>
        </p:spPr>
        <p:txBody>
          <a:bodyPr wrap="square" rtlCol="0">
            <a:spAutoFit/>
          </a:bodyPr>
          <a:p>
            <a:pPr lvl="0" algn="l">
              <a:buClrTx/>
              <a:buSzTx/>
              <a:buFontTx/>
            </a:pPr>
            <a:r>
              <a:rPr altLang="zh-CN" sz="2000" dirty="0">
                <a:solidFill>
                  <a:schemeClr val="tx1">
                    <a:lumMod val="75000"/>
                    <a:lumOff val="25000"/>
                  </a:schemeClr>
                </a:solidFill>
                <a:sym typeface="+mn-ea"/>
              </a:rPr>
              <a:t>分析下面代码的输出：</a:t>
            </a:r>
            <a:r>
              <a:rPr altLang="zh-CN" sz="2000" dirty="0">
                <a:solidFill>
                  <a:schemeClr val="tx1">
                    <a:lumMod val="75000"/>
                    <a:lumOff val="25000"/>
                  </a:schemeClr>
                </a:solidFill>
                <a:sym typeface="+mn-ea"/>
              </a:rPr>
              <a:t>&gt;</a:t>
            </a:r>
            <a:r>
              <a:rPr altLang="zh-CN" sz="2000" dirty="0">
                <a:solidFill>
                  <a:schemeClr val="tx1">
                    <a:lumMod val="75000"/>
                    <a:lumOff val="25000"/>
                  </a:schemeClr>
                </a:solidFill>
                <a:sym typeface="+mn-ea"/>
              </a:rPr>
              <a:t>sum &lt;- 0</a:t>
            </a:r>
            <a:r>
              <a:rPr altLang="zh-CN" sz="2000" dirty="0">
                <a:solidFill>
                  <a:schemeClr val="tx1">
                    <a:lumMod val="75000"/>
                    <a:lumOff val="25000"/>
                  </a:schemeClr>
                </a:solidFill>
                <a:sym typeface="+mn-ea"/>
              </a:rPr>
              <a:t>&gt;</a:t>
            </a:r>
            <a:r>
              <a:rPr altLang="zh-CN" sz="2000" dirty="0">
                <a:solidFill>
                  <a:schemeClr val="tx1">
                    <a:lumMod val="75000"/>
                    <a:lumOff val="25000"/>
                  </a:schemeClr>
                </a:solidFill>
                <a:sym typeface="+mn-ea"/>
              </a:rPr>
              <a:t>for(i in 1:100)</a:t>
            </a:r>
            <a:r>
              <a:rPr altLang="zh-CN" sz="2000" dirty="0">
                <a:solidFill>
                  <a:schemeClr val="tx1">
                    <a:lumMod val="75000"/>
                    <a:lumOff val="25000"/>
                  </a:schemeClr>
                </a:solidFill>
                <a:sym typeface="+mn-ea"/>
              </a:rPr>
              <a:t>  {sum = sum + i; sum=5;i=i+1}</a:t>
            </a:r>
            <a:r>
              <a:rPr altLang="zh-CN" sz="2000" dirty="0">
                <a:solidFill>
                  <a:schemeClr val="tx1">
                    <a:lumMod val="75000"/>
                    <a:lumOff val="25000"/>
                  </a:schemeClr>
                </a:solidFill>
                <a:sym typeface="+mn-ea"/>
              </a:rPr>
              <a:t>&gt;</a:t>
            </a:r>
            <a:r>
              <a:rPr altLang="zh-CN" sz="2000" dirty="0">
                <a:solidFill>
                  <a:schemeClr val="tx1">
                    <a:lumMod val="75000"/>
                    <a:lumOff val="25000"/>
                  </a:schemeClr>
                </a:solidFill>
                <a:sym typeface="+mn-ea"/>
              </a:rPr>
              <a:t>print(sum)</a:t>
            </a:r>
            <a:r>
              <a:rPr altLang="zh-CN" sz="2000" dirty="0">
                <a:solidFill>
                  <a:schemeClr val="tx1">
                    <a:lumMod val="75000"/>
                    <a:lumOff val="25000"/>
                  </a:schemeClr>
                </a:solidFill>
                <a:sym typeface="+mn-ea"/>
              </a:rPr>
              <a:t>&gt;</a:t>
            </a:r>
            <a:r>
              <a:rPr altLang="zh-CN" sz="2000" dirty="0">
                <a:solidFill>
                  <a:schemeClr val="tx1">
                    <a:lumMod val="75000"/>
                    <a:lumOff val="25000"/>
                  </a:schemeClr>
                </a:solidFill>
                <a:sym typeface="+mn-ea"/>
              </a:rPr>
              <a:t>print(i)</a:t>
            </a:r>
            <a:endParaRPr altLang="zh-CN" sz="2000" dirty="0">
              <a:solidFill>
                <a:schemeClr val="tx1">
                  <a:lumMod val="75000"/>
                  <a:lumOff val="25000"/>
                </a:schemeClr>
              </a:solidFill>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while</a:t>
            </a:r>
            <a:r>
              <a:rPr lang="zh-CN" altLang="en-US" sz="2000" dirty="0">
                <a:sym typeface="+mn-ea"/>
              </a:rPr>
              <a:t>循环</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2" name="TextBox 5"/>
          <p:cNvSpPr txBox="1"/>
          <p:nvPr/>
        </p:nvSpPr>
        <p:spPr>
          <a:xfrm>
            <a:off x="812800" y="2555240"/>
            <a:ext cx="6056630" cy="1630045"/>
          </a:xfrm>
          <a:prstGeom prst="rect">
            <a:avLst/>
          </a:prstGeom>
          <a:noFill/>
        </p:spPr>
        <p:txBody>
          <a:bodyPr wrap="square" rtlCol="0">
            <a:spAutoFit/>
          </a:bodyPr>
          <a:p>
            <a:r>
              <a:rPr lang="zh-CN" sz="2000" dirty="0">
                <a:solidFill>
                  <a:schemeClr val="tx1">
                    <a:lumMod val="75000"/>
                    <a:lumOff val="25000"/>
                  </a:schemeClr>
                </a:solidFill>
              </a:rPr>
              <a:t>示例：</a:t>
            </a:r>
            <a:endParaRPr lang="zh-CN" sz="2000" dirty="0">
              <a:solidFill>
                <a:schemeClr val="tx1">
                  <a:lumMod val="75000"/>
                  <a:lumOff val="25000"/>
                </a:schemeClr>
              </a:solidFill>
            </a:endParaRPr>
          </a:p>
          <a:p>
            <a:r>
              <a:rPr lang="en-US" altLang="zh-CN" sz="2000" dirty="0" err="1">
                <a:solidFill>
                  <a:schemeClr val="tx1">
                    <a:lumMod val="75000"/>
                    <a:lumOff val="25000"/>
                  </a:schemeClr>
                </a:solidFill>
              </a:rPr>
              <a:t>i</a:t>
            </a:r>
            <a:r>
              <a:rPr lang="en-US" altLang="zh-CN" sz="2000" dirty="0">
                <a:solidFill>
                  <a:schemeClr val="tx1">
                    <a:lumMod val="75000"/>
                    <a:lumOff val="25000"/>
                  </a:schemeClr>
                </a:solidFill>
              </a:rPr>
              <a:t> &lt;- 10</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while(</a:t>
            </a:r>
            <a:r>
              <a:rPr lang="en-US" altLang="zh-CN" sz="2000" dirty="0" err="1">
                <a:solidFill>
                  <a:schemeClr val="tx1">
                    <a:lumMod val="75000"/>
                    <a:lumOff val="25000"/>
                  </a:schemeClr>
                </a:solidFill>
              </a:rPr>
              <a:t>i</a:t>
            </a:r>
            <a:r>
              <a:rPr lang="en-US" altLang="zh-CN" sz="2000" dirty="0">
                <a:solidFill>
                  <a:schemeClr val="tx1">
                    <a:lumMod val="75000"/>
                    <a:lumOff val="25000"/>
                  </a:schemeClr>
                </a:solidFill>
              </a:rPr>
              <a:t>&gt;0) {print("Hello"); </a:t>
            </a:r>
            <a:r>
              <a:rPr lang="en-US" altLang="zh-CN" sz="2000" dirty="0" err="1">
                <a:solidFill>
                  <a:schemeClr val="tx1">
                    <a:lumMod val="75000"/>
                    <a:lumOff val="25000"/>
                  </a:schemeClr>
                </a:solidFill>
              </a:rPr>
              <a:t>i</a:t>
            </a:r>
            <a:r>
              <a:rPr lang="en-US" altLang="zh-CN" sz="2000" dirty="0">
                <a:solidFill>
                  <a:schemeClr val="tx1">
                    <a:lumMod val="75000"/>
                    <a:lumOff val="25000"/>
                  </a:schemeClr>
                </a:solidFill>
              </a:rPr>
              <a:t> &lt;- i-1}</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a:t>
            </a:r>
            <a:endParaRPr lang="zh-CN" altLang="zh-CN" sz="2000" dirty="0">
              <a:solidFill>
                <a:schemeClr val="tx1">
                  <a:lumMod val="75000"/>
                  <a:lumOff val="25000"/>
                </a:schemeClr>
              </a:solidFill>
            </a:endParaRPr>
          </a:p>
          <a:p>
            <a:endParaRPr lang="zh-CN"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repeat</a:t>
            </a:r>
            <a:r>
              <a:rPr lang="zh-CN" altLang="en-US" sz="2000" dirty="0">
                <a:sym typeface="+mn-ea"/>
              </a:rPr>
              <a:t>循环</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6" name="TextBox 5"/>
          <p:cNvSpPr txBox="1"/>
          <p:nvPr/>
        </p:nvSpPr>
        <p:spPr>
          <a:xfrm>
            <a:off x="1256714" y="1603717"/>
            <a:ext cx="10060574" cy="1322070"/>
          </a:xfrm>
          <a:prstGeom prst="rect">
            <a:avLst/>
          </a:prstGeom>
          <a:noFill/>
        </p:spPr>
        <p:txBody>
          <a:bodyPr wrap="square" rtlCol="0">
            <a:spAutoFit/>
          </a:bodyPr>
          <a:p>
            <a:r>
              <a:rPr lang="zh-CN" altLang="en-US" sz="2000" dirty="0">
                <a:solidFill>
                  <a:schemeClr val="tx1">
                    <a:lumMod val="75000"/>
                    <a:lumOff val="25000"/>
                  </a:schemeClr>
                </a:solidFill>
              </a:rPr>
              <a:t>格式：</a:t>
            </a:r>
            <a:r>
              <a:rPr lang="en-US" altLang="zh-CN" sz="2000" dirty="0">
                <a:solidFill>
                  <a:schemeClr val="tx1">
                    <a:lumMod val="75000"/>
                    <a:lumOff val="25000"/>
                  </a:schemeClr>
                </a:solidFill>
              </a:rPr>
              <a:t>i&lt;-X ;repeat {statement1;</a:t>
            </a:r>
            <a:r>
              <a:rPr lang="zh-CN" altLang="en-US" sz="2000" dirty="0">
                <a:solidFill>
                  <a:schemeClr val="tx1">
                    <a:lumMod val="75000"/>
                    <a:lumOff val="25000"/>
                  </a:schemeClr>
                </a:solidFill>
              </a:rPr>
              <a:t>修改</a:t>
            </a:r>
            <a:r>
              <a:rPr lang="en-US" altLang="zh-CN" sz="2000" dirty="0">
                <a:solidFill>
                  <a:schemeClr val="tx1">
                    <a:lumMod val="75000"/>
                    <a:lumOff val="25000"/>
                  </a:schemeClr>
                </a:solidFill>
              </a:rPr>
              <a:t>i;if(</a:t>
            </a:r>
            <a:r>
              <a:rPr lang="zh-CN" altLang="en-US" sz="2000" dirty="0">
                <a:solidFill>
                  <a:schemeClr val="tx1">
                    <a:lumMod val="75000"/>
                    <a:lumOff val="25000"/>
                  </a:schemeClr>
                </a:solidFill>
              </a:rPr>
              <a:t>条件成立</a:t>
            </a:r>
            <a:r>
              <a:rPr lang="en-US" altLang="zh-CN" sz="2000" dirty="0">
                <a:solidFill>
                  <a:schemeClr val="tx1">
                    <a:lumMod val="75000"/>
                    <a:lumOff val="25000"/>
                  </a:schemeClr>
                </a:solidFill>
              </a:rPr>
              <a:t>)break}</a:t>
            </a:r>
            <a:endParaRPr lang="en-US" altLang="zh-CN" sz="2000" dirty="0">
              <a:solidFill>
                <a:schemeClr val="tx1">
                  <a:lumMod val="75000"/>
                  <a:lumOff val="25000"/>
                </a:schemeClr>
              </a:solidFill>
            </a:endParaRPr>
          </a:p>
          <a:p>
            <a:r>
              <a:rPr lang="en-US" altLang="zh-CN" sz="2000" dirty="0">
                <a:solidFill>
                  <a:schemeClr val="tx1">
                    <a:lumMod val="75000"/>
                    <a:lumOff val="25000"/>
                  </a:schemeClr>
                </a:solidFill>
              </a:rPr>
              <a:t>              </a:t>
            </a:r>
            <a:r>
              <a:rPr lang="en-US" altLang="zh-CN" sz="2000" dirty="0">
                <a:solidFill>
                  <a:schemeClr val="tx1">
                    <a:lumMod val="75000"/>
                    <a:lumOff val="25000"/>
                  </a:schemeClr>
                </a:solidFill>
                <a:sym typeface="+mn-ea"/>
              </a:rPr>
              <a:t>statement2</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a:t>
            </a:r>
            <a:endParaRPr lang="zh-CN" altLang="zh-CN" sz="2000" dirty="0">
              <a:solidFill>
                <a:schemeClr val="tx1">
                  <a:lumMod val="75000"/>
                  <a:lumOff val="25000"/>
                </a:schemeClr>
              </a:solidFill>
            </a:endParaRPr>
          </a:p>
          <a:p>
            <a:endParaRPr lang="en-US" altLang="zh-CN" sz="2000" dirty="0">
              <a:solidFill>
                <a:schemeClr val="tx1">
                  <a:lumMod val="75000"/>
                  <a:lumOff val="25000"/>
                </a:schemeClr>
              </a:solidFill>
            </a:endParaRPr>
          </a:p>
        </p:txBody>
      </p:sp>
      <p:graphicFrame>
        <p:nvGraphicFramePr>
          <p:cNvPr id="2" name="对象 -2147482484"/>
          <p:cNvGraphicFramePr/>
          <p:nvPr/>
        </p:nvGraphicFramePr>
        <p:xfrm>
          <a:off x="2865755" y="2355850"/>
          <a:ext cx="5284470" cy="3686175"/>
        </p:xfrm>
        <a:graphic>
          <a:graphicData uri="http://schemas.openxmlformats.org/presentationml/2006/ole">
            <mc:AlternateContent xmlns:mc="http://schemas.openxmlformats.org/markup-compatibility/2006">
              <mc:Choice xmlns:v="urn:schemas-microsoft-com:vml" Requires="v">
                <p:oleObj spid="_x0000_s3076" name="" r:id="rId1" imgW="2874010" imgH="2122805" progId="Visio.Drawing.11">
                  <p:embed/>
                </p:oleObj>
              </mc:Choice>
              <mc:Fallback>
                <p:oleObj name="" r:id="rId1" imgW="2874010" imgH="2122805" progId="Visio.Drawing.11">
                  <p:embed/>
                  <p:pic>
                    <p:nvPicPr>
                      <p:cNvPr id="0" name="图片 3075"/>
                      <p:cNvPicPr/>
                      <p:nvPr/>
                    </p:nvPicPr>
                    <p:blipFill>
                      <a:blip r:embed="rId2"/>
                      <a:stretch>
                        <a:fillRect/>
                      </a:stretch>
                    </p:blipFill>
                    <p:spPr>
                      <a:xfrm>
                        <a:off x="2865755" y="2355850"/>
                        <a:ext cx="5284470" cy="3686175"/>
                      </a:xfrm>
                      <a:prstGeom prst="rect">
                        <a:avLst/>
                      </a:prstGeom>
                      <a:noFill/>
                      <a:ln w="38100">
                        <a:noFill/>
                        <a:miter/>
                      </a:ln>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循环控制跳出循环next和break</a:t>
            </a:r>
            <a:endParaRPr lang="en-US" altLang="zh-CN"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6" name="TextBox 5"/>
          <p:cNvSpPr txBox="1"/>
          <p:nvPr/>
        </p:nvSpPr>
        <p:spPr>
          <a:xfrm>
            <a:off x="1437005" y="1664335"/>
            <a:ext cx="6296660" cy="2245360"/>
          </a:xfrm>
          <a:prstGeom prst="rect">
            <a:avLst/>
          </a:prstGeom>
          <a:noFill/>
        </p:spPr>
        <p:txBody>
          <a:bodyPr wrap="square" rtlCol="0">
            <a:spAutoFit/>
          </a:bodyPr>
          <a:p>
            <a:r>
              <a:rPr lang="zh-CN" sz="2000" dirty="0">
                <a:solidFill>
                  <a:schemeClr val="tx1">
                    <a:lumMod val="75000"/>
                    <a:lumOff val="25000"/>
                  </a:schemeClr>
                </a:solidFill>
              </a:rPr>
              <a:t>当我们想要终止循环跳出循环体时，使用break语句。</a:t>
            </a:r>
            <a:endParaRPr lang="zh-CN" sz="2000" dirty="0">
              <a:solidFill>
                <a:schemeClr val="tx1">
                  <a:lumMod val="75000"/>
                  <a:lumOff val="25000"/>
                </a:schemeClr>
              </a:solidFill>
            </a:endParaRPr>
          </a:p>
          <a:p>
            <a:r>
              <a:rPr lang="zh-CN" sz="2000" dirty="0">
                <a:solidFill>
                  <a:schemeClr val="tx1">
                    <a:lumMod val="75000"/>
                    <a:lumOff val="25000"/>
                  </a:schemeClr>
                </a:solidFill>
              </a:rPr>
              <a:t>for(i in 1:5){ </a:t>
            </a:r>
            <a:endParaRPr lang="zh-CN" sz="2000" dirty="0">
              <a:solidFill>
                <a:schemeClr val="tx1">
                  <a:lumMod val="75000"/>
                  <a:lumOff val="25000"/>
                </a:schemeClr>
              </a:solidFill>
            </a:endParaRPr>
          </a:p>
          <a:p>
            <a:r>
              <a:rPr lang="zh-CN" sz="2000" dirty="0">
                <a:solidFill>
                  <a:schemeClr val="tx1">
                    <a:lumMod val="75000"/>
                    <a:lumOff val="25000"/>
                  </a:schemeClr>
                </a:solidFill>
              </a:rPr>
              <a:t>  if(i=</a:t>
            </a:r>
            <a:r>
              <a:rPr lang="en-US" altLang="zh-CN" sz="2000" dirty="0">
                <a:solidFill>
                  <a:schemeClr val="tx1">
                    <a:lumMod val="75000"/>
                    <a:lumOff val="25000"/>
                  </a:schemeClr>
                </a:solidFill>
              </a:rPr>
              <a:t>=</a:t>
            </a:r>
            <a:r>
              <a:rPr lang="zh-CN" sz="2000" dirty="0">
                <a:solidFill>
                  <a:schemeClr val="tx1">
                    <a:lumMod val="75000"/>
                    <a:lumOff val="25000"/>
                  </a:schemeClr>
                </a:solidFill>
              </a:rPr>
              <a:t>3){</a:t>
            </a:r>
            <a:endParaRPr lang="zh-CN" sz="2000" dirty="0">
              <a:solidFill>
                <a:schemeClr val="tx1">
                  <a:lumMod val="75000"/>
                  <a:lumOff val="25000"/>
                </a:schemeClr>
              </a:solidFill>
            </a:endParaRPr>
          </a:p>
          <a:p>
            <a:r>
              <a:rPr lang="zh-CN" sz="2000" dirty="0">
                <a:solidFill>
                  <a:schemeClr val="tx1">
                    <a:lumMod val="75000"/>
                    <a:lumOff val="25000"/>
                  </a:schemeClr>
                </a:solidFill>
              </a:rPr>
              <a:t>      break; </a:t>
            </a:r>
            <a:endParaRPr lang="zh-CN" sz="2000" dirty="0">
              <a:solidFill>
                <a:schemeClr val="tx1">
                  <a:lumMod val="75000"/>
                  <a:lumOff val="25000"/>
                </a:schemeClr>
              </a:solidFill>
            </a:endParaRPr>
          </a:p>
          <a:p>
            <a:r>
              <a:rPr lang="zh-CN" sz="2000" dirty="0">
                <a:solidFill>
                  <a:schemeClr val="tx1">
                    <a:lumMod val="75000"/>
                    <a:lumOff val="25000"/>
                  </a:schemeClr>
                </a:solidFill>
              </a:rPr>
              <a:t>  }</a:t>
            </a:r>
            <a:endParaRPr lang="zh-CN" sz="2000" dirty="0">
              <a:solidFill>
                <a:schemeClr val="tx1">
                  <a:lumMod val="75000"/>
                  <a:lumOff val="25000"/>
                </a:schemeClr>
              </a:solidFill>
            </a:endParaRPr>
          </a:p>
          <a:p>
            <a:r>
              <a:rPr lang="zh-CN" sz="2000" dirty="0">
                <a:solidFill>
                  <a:schemeClr val="tx1">
                    <a:lumMod val="75000"/>
                    <a:lumOff val="25000"/>
                  </a:schemeClr>
                </a:solidFill>
              </a:rPr>
              <a:t>  print(i);</a:t>
            </a:r>
            <a:endParaRPr lang="zh-CN" sz="2000" dirty="0">
              <a:solidFill>
                <a:schemeClr val="tx1">
                  <a:lumMod val="75000"/>
                  <a:lumOff val="25000"/>
                </a:schemeClr>
              </a:solidFill>
            </a:endParaRPr>
          </a:p>
          <a:p>
            <a:r>
              <a:rPr lang="zh-CN" sz="2000" dirty="0">
                <a:solidFill>
                  <a:schemeClr val="tx1">
                    <a:lumMod val="75000"/>
                    <a:lumOff val="25000"/>
                  </a:schemeClr>
                </a:solidFill>
              </a:rPr>
              <a:t>}</a:t>
            </a:r>
            <a:r>
              <a:rPr lang="en-US" altLang="zh-CN" sz="2000" dirty="0">
                <a:solidFill>
                  <a:schemeClr val="tx1">
                    <a:lumMod val="75000"/>
                    <a:lumOff val="25000"/>
                  </a:schemeClr>
                </a:solidFill>
              </a:rPr>
              <a:t> </a:t>
            </a:r>
            <a:endParaRPr lang="en-US"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循环控制跳出循环next和break</a:t>
            </a:r>
            <a:endParaRPr lang="en-US" altLang="zh-CN"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9.3 循环结构</a:t>
            </a:r>
            <a:endParaRPr lang="zh-CN" sz="2100" b="1" spc="225" dirty="0" smtClean="0">
              <a:solidFill>
                <a:prstClr val="white"/>
              </a:solidFill>
            </a:endParaRPr>
          </a:p>
        </p:txBody>
      </p:sp>
      <p:sp>
        <p:nvSpPr>
          <p:cNvPr id="2" name="TextBox 5"/>
          <p:cNvSpPr txBox="1"/>
          <p:nvPr/>
        </p:nvSpPr>
        <p:spPr>
          <a:xfrm>
            <a:off x="809625" y="1724025"/>
            <a:ext cx="7912100" cy="2245360"/>
          </a:xfrm>
          <a:prstGeom prst="rect">
            <a:avLst/>
          </a:prstGeom>
          <a:noFill/>
        </p:spPr>
        <p:txBody>
          <a:bodyPr wrap="square" rtlCol="0">
            <a:spAutoFit/>
          </a:bodyPr>
          <a:p>
            <a:r>
              <a:rPr lang="zh-CN" sz="2000" dirty="0">
                <a:solidFill>
                  <a:schemeClr val="tx1">
                    <a:lumMod val="75000"/>
                    <a:lumOff val="25000"/>
                  </a:schemeClr>
                </a:solidFill>
              </a:rPr>
              <a:t>当我们想要跳过循环的当前迭代而不终止它时可以使用next控制语句。</a:t>
            </a:r>
            <a:endParaRPr lang="zh-CN" sz="2000" dirty="0">
              <a:solidFill>
                <a:schemeClr val="tx1">
                  <a:lumMod val="75000"/>
                  <a:lumOff val="25000"/>
                </a:schemeClr>
              </a:solidFill>
            </a:endParaRPr>
          </a:p>
          <a:p>
            <a:r>
              <a:rPr lang="zh-CN" sz="2000" dirty="0">
                <a:solidFill>
                  <a:schemeClr val="tx1">
                    <a:lumMod val="75000"/>
                    <a:lumOff val="25000"/>
                  </a:schemeClr>
                </a:solidFill>
              </a:rPr>
              <a:t>for(i in 1:5){ </a:t>
            </a:r>
            <a:endParaRPr lang="zh-CN" sz="2000" dirty="0">
              <a:solidFill>
                <a:schemeClr val="tx1">
                  <a:lumMod val="75000"/>
                  <a:lumOff val="25000"/>
                </a:schemeClr>
              </a:solidFill>
            </a:endParaRPr>
          </a:p>
          <a:p>
            <a:r>
              <a:rPr lang="zh-CN" sz="2000" dirty="0">
                <a:solidFill>
                  <a:schemeClr val="tx1">
                    <a:lumMod val="75000"/>
                    <a:lumOff val="25000"/>
                  </a:schemeClr>
                </a:solidFill>
              </a:rPr>
              <a:t>  if(i=</a:t>
            </a:r>
            <a:r>
              <a:rPr lang="en-US" altLang="zh-CN" sz="2000" dirty="0">
                <a:solidFill>
                  <a:schemeClr val="tx1">
                    <a:lumMod val="75000"/>
                    <a:lumOff val="25000"/>
                  </a:schemeClr>
                </a:solidFill>
              </a:rPr>
              <a:t>=</a:t>
            </a:r>
            <a:r>
              <a:rPr lang="zh-CN" sz="2000" dirty="0">
                <a:solidFill>
                  <a:schemeClr val="tx1">
                    <a:lumMod val="75000"/>
                    <a:lumOff val="25000"/>
                  </a:schemeClr>
                </a:solidFill>
              </a:rPr>
              <a:t>3){</a:t>
            </a:r>
            <a:endParaRPr lang="zh-CN" sz="2000" dirty="0">
              <a:solidFill>
                <a:schemeClr val="tx1">
                  <a:lumMod val="75000"/>
                  <a:lumOff val="25000"/>
                </a:schemeClr>
              </a:solidFill>
            </a:endParaRPr>
          </a:p>
          <a:p>
            <a:r>
              <a:rPr lang="zh-CN" sz="2000" dirty="0">
                <a:solidFill>
                  <a:schemeClr val="tx1">
                    <a:lumMod val="75000"/>
                    <a:lumOff val="25000"/>
                  </a:schemeClr>
                </a:solidFill>
              </a:rPr>
              <a:t>      next; </a:t>
            </a:r>
            <a:endParaRPr lang="zh-CN" sz="2000" dirty="0">
              <a:solidFill>
                <a:schemeClr val="tx1">
                  <a:lumMod val="75000"/>
                  <a:lumOff val="25000"/>
                </a:schemeClr>
              </a:solidFill>
            </a:endParaRPr>
          </a:p>
          <a:p>
            <a:r>
              <a:rPr lang="zh-CN" sz="2000" dirty="0">
                <a:solidFill>
                  <a:schemeClr val="tx1">
                    <a:lumMod val="75000"/>
                    <a:lumOff val="25000"/>
                  </a:schemeClr>
                </a:solidFill>
              </a:rPr>
              <a:t>  }</a:t>
            </a:r>
            <a:endParaRPr lang="zh-CN" sz="2000" dirty="0">
              <a:solidFill>
                <a:schemeClr val="tx1">
                  <a:lumMod val="75000"/>
                  <a:lumOff val="25000"/>
                </a:schemeClr>
              </a:solidFill>
            </a:endParaRPr>
          </a:p>
          <a:p>
            <a:r>
              <a:rPr lang="zh-CN" sz="2000" dirty="0">
                <a:solidFill>
                  <a:schemeClr val="tx1">
                    <a:lumMod val="75000"/>
                    <a:lumOff val="25000"/>
                  </a:schemeClr>
                </a:solidFill>
              </a:rPr>
              <a:t>  print(i);</a:t>
            </a:r>
            <a:endParaRPr lang="zh-CN" sz="2000" dirty="0">
              <a:solidFill>
                <a:schemeClr val="tx1">
                  <a:lumMod val="75000"/>
                  <a:lumOff val="25000"/>
                </a:schemeClr>
              </a:solidFill>
            </a:endParaRPr>
          </a:p>
          <a:p>
            <a:r>
              <a:rPr lang="zh-CN" sz="2000" dirty="0">
                <a:solidFill>
                  <a:schemeClr val="tx1">
                    <a:lumMod val="75000"/>
                    <a:lumOff val="25000"/>
                  </a:schemeClr>
                </a:solidFill>
              </a:rPr>
              <a:t>}	</a:t>
            </a:r>
            <a:endParaRPr 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3" y="1169836"/>
              <a:ext cx="1244589" cy="521970"/>
            </a:xfrm>
            <a:prstGeom prst="rect">
              <a:avLst/>
            </a:prstGeom>
            <a:noFill/>
          </p:spPr>
          <p:txBody>
            <a:bodyPr wrap="none" rtlCol="0">
              <a:spAutoFit/>
            </a:bodyPr>
            <a:lstStyle/>
            <a:p>
              <a:pPr algn="ctr"/>
              <a:r>
                <a:rPr lang="zh-CN" altLang="en-US" sz="2800" dirty="0" smtClean="0">
                  <a:solidFill>
                    <a:srgbClr val="FFC000"/>
                  </a:solidFill>
                </a:rPr>
                <a:t>第9章 高级编程</a:t>
              </a:r>
              <a:endParaRPr lang="zh-CN" altLang="en-US" sz="2800" dirty="0">
                <a:solidFill>
                  <a:srgbClr val="FFC000"/>
                </a:solidFill>
              </a:endParaRPr>
            </a:p>
          </p:txBody>
        </p:sp>
      </p:grpSp>
      <p:grpSp>
        <p:nvGrpSpPr>
          <p:cNvPr id="67" name="组合 66"/>
          <p:cNvGrpSpPr/>
          <p:nvPr/>
        </p:nvGrpSpPr>
        <p:grpSpPr>
          <a:xfrm>
            <a:off x="1718339" y="2301621"/>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9.1 条件表达式</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9.2 选择结构</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18339" y="4355661"/>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734494" y="2711068"/>
              <a:ext cx="2809875" cy="414020"/>
            </a:xfrm>
            <a:prstGeom prst="rect">
              <a:avLst/>
            </a:prstGeom>
            <a:grpFill/>
          </p:spPr>
          <p:txBody>
            <a:bodyPr wrap="none">
              <a:spAutoFit/>
            </a:bodyPr>
            <a:lstStyle/>
            <a:p>
              <a:pPr algn="l"/>
              <a:r>
                <a:rPr lang="en-US" altLang="zh-CN" sz="2100" spc="225" dirty="0" smtClean="0">
                  <a:solidFill>
                    <a:schemeClr val="bg1"/>
                  </a:solidFill>
                </a:rPr>
                <a:t>9.4 </a:t>
              </a:r>
              <a:r>
                <a:rPr lang="zh-CN" altLang="en-US" sz="2100" spc="225" dirty="0" smtClean="0">
                  <a:solidFill>
                    <a:schemeClr val="bg1"/>
                  </a:solidFill>
                </a:rPr>
                <a:t>用户自定义</a:t>
              </a:r>
              <a:r>
                <a:rPr lang="zh-CN" altLang="en-US" sz="2100" spc="225" dirty="0" smtClean="0">
                  <a:solidFill>
                    <a:schemeClr val="bg1"/>
                  </a:solidFill>
                </a:rPr>
                <a:t>函数</a:t>
              </a:r>
              <a:endParaRPr lang="zh-CN" altLang="en-US" sz="2100" spc="225" dirty="0" smtClean="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25324" y="3655356"/>
            <a:ext cx="5693410" cy="450850"/>
            <a:chOff x="1807265" y="2935089"/>
            <a:chExt cx="5693410" cy="450850"/>
          </a:xfrm>
          <a:solidFill>
            <a:srgbClr val="E6E6E6"/>
          </a:solidFill>
        </p:grpSpPr>
        <p:sp>
          <p:nvSpPr>
            <p:cNvPr id="5" name="圆角矩形 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9" name="矩形 18"/>
            <p:cNvSpPr/>
            <p:nvPr/>
          </p:nvSpPr>
          <p:spPr>
            <a:xfrm>
              <a:off x="1881814" y="2945869"/>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9.4 </a:t>
              </a:r>
              <a:r>
                <a:rPr lang="zh-CN" altLang="en-US" sz="2100" spc="225" dirty="0" smtClean="0">
                  <a:solidFill>
                    <a:schemeClr val="tx1">
                      <a:lumMod val="75000"/>
                      <a:lumOff val="25000"/>
                    </a:schemeClr>
                  </a:solidFill>
                </a:rPr>
                <a:t>循环结构</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12" name="TextBox 11"/>
          <p:cNvSpPr txBox="1"/>
          <p:nvPr/>
        </p:nvSpPr>
        <p:spPr>
          <a:xfrm>
            <a:off x="419735" y="1095375"/>
            <a:ext cx="8314055" cy="706755"/>
          </a:xfrm>
          <a:prstGeom prst="rect">
            <a:avLst/>
          </a:prstGeom>
          <a:noFill/>
        </p:spPr>
        <p:txBody>
          <a:bodyPr wrap="square" rtlCol="0">
            <a:spAutoFit/>
          </a:bodyPr>
          <a:p>
            <a:r>
              <a:rPr lang="en-US" altLang="zh-CN" sz="2000" dirty="0" smtClean="0"/>
              <a:t>  </a:t>
            </a:r>
            <a:r>
              <a:rPr lang="en-US" altLang="zh-CN" sz="2000" dirty="0" smtClean="0">
                <a:solidFill>
                  <a:schemeClr val="tx1">
                    <a:lumMod val="75000"/>
                    <a:lumOff val="25000"/>
                  </a:schemeClr>
                </a:solidFill>
              </a:rPr>
              <a:t>     </a:t>
            </a:r>
            <a:r>
              <a:rPr altLang="zh-CN" sz="2000" dirty="0">
                <a:solidFill>
                  <a:schemeClr val="tx1">
                    <a:lumMod val="75000"/>
                    <a:lumOff val="25000"/>
                  </a:schemeClr>
                </a:solidFill>
              </a:rPr>
              <a:t>依然我们去买西瓜，不过我们希望电脑可以今天买完西瓜明天再买一个。按照之前的方式，这个逻辑应该写成这样：</a:t>
            </a:r>
            <a:endParaRPr altLang="zh-CN" sz="2000" dirty="0">
              <a:solidFill>
                <a:schemeClr val="tx1">
                  <a:lumMod val="75000"/>
                  <a:lumOff val="25000"/>
                </a:schemeClr>
              </a:solidFill>
            </a:endParaRPr>
          </a:p>
        </p:txBody>
      </p:sp>
      <p:sp>
        <p:nvSpPr>
          <p:cNvPr id="2" name="TextBox 3"/>
          <p:cNvSpPr txBox="1"/>
          <p:nvPr/>
        </p:nvSpPr>
        <p:spPr>
          <a:xfrm>
            <a:off x="101600" y="2028190"/>
            <a:ext cx="4422140" cy="2861310"/>
          </a:xfrm>
          <a:prstGeom prst="rect">
            <a:avLst/>
          </a:prstGeom>
          <a:solidFill>
            <a:schemeClr val="accent2"/>
          </a:solidFill>
        </p:spPr>
        <p:txBody>
          <a:bodyPr wrap="square" rtlCol="0">
            <a:spAutoFit/>
          </a:bodyPr>
          <a:p>
            <a:r>
              <a:rPr lang="en-US" altLang="zh-CN">
                <a:solidFill>
                  <a:schemeClr val="tx1">
                    <a:lumMod val="75000"/>
                    <a:lumOff val="25000"/>
                  </a:schemeClr>
                </a:solidFill>
              </a:rPr>
              <a:t>for 水果店 in (鲜美水果、四季水果和地摊)</a:t>
            </a:r>
            <a:endParaRPr lang="en-US" altLang="zh-CN">
              <a:solidFill>
                <a:schemeClr val="tx1">
                  <a:lumMod val="75000"/>
                  <a:lumOff val="25000"/>
                </a:schemeClr>
              </a:solidFill>
            </a:endParaRPr>
          </a:p>
          <a:p>
            <a:r>
              <a:rPr lang="en-US" altLang="zh-CN">
                <a:solidFill>
                  <a:schemeClr val="tx1">
                    <a:lumMod val="75000"/>
                    <a:lumOff val="25000"/>
                  </a:schemeClr>
                </a:solidFill>
              </a:rPr>
              <a:t>    if (水果店打折)</a:t>
            </a:r>
            <a:endParaRPr lang="en-US" altLang="zh-CN">
              <a:solidFill>
                <a:schemeClr val="tx1">
                  <a:lumMod val="75000"/>
                  <a:lumOff val="25000"/>
                </a:schemeClr>
              </a:solidFill>
            </a:endParaRPr>
          </a:p>
          <a:p>
            <a:r>
              <a:rPr lang="en-US" altLang="zh-CN">
                <a:solidFill>
                  <a:schemeClr val="tx1">
                    <a:lumMod val="75000"/>
                    <a:lumOff val="25000"/>
                  </a:schemeClr>
                </a:solidFill>
              </a:rPr>
              <a:t>        买西瓜   else  { </a:t>
            </a:r>
            <a:endParaRPr lang="en-US" altLang="zh-CN">
              <a:solidFill>
                <a:schemeClr val="tx1">
                  <a:lumMod val="75000"/>
                  <a:lumOff val="25000"/>
                </a:schemeClr>
              </a:solidFill>
            </a:endParaRPr>
          </a:p>
          <a:p>
            <a:r>
              <a:rPr lang="en-US" altLang="zh-CN">
                <a:solidFill>
                  <a:schemeClr val="tx1">
                    <a:lumMod val="75000"/>
                    <a:lumOff val="25000"/>
                  </a:schemeClr>
                </a:solidFill>
              </a:rPr>
              <a:t>            跟老板砍价</a:t>
            </a:r>
            <a:endParaRPr lang="en-US" altLang="zh-CN">
              <a:solidFill>
                <a:schemeClr val="tx1">
                  <a:lumMod val="75000"/>
                  <a:lumOff val="25000"/>
                </a:schemeClr>
              </a:solidFill>
            </a:endParaRPr>
          </a:p>
          <a:p>
            <a:r>
              <a:rPr lang="en-US" altLang="zh-CN">
                <a:solidFill>
                  <a:schemeClr val="tx1">
                    <a:lumMod val="75000"/>
                    <a:lumOff val="25000"/>
                  </a:schemeClr>
                </a:solidFill>
              </a:rPr>
              <a:t>            if(打折力度&lt;=5)</a:t>
            </a:r>
            <a:endParaRPr lang="en-US" altLang="zh-CN">
              <a:solidFill>
                <a:schemeClr val="tx1">
                  <a:lumMod val="75000"/>
                  <a:lumOff val="25000"/>
                </a:schemeClr>
              </a:solidFill>
            </a:endParaRPr>
          </a:p>
          <a:p>
            <a:r>
              <a:rPr lang="en-US" altLang="zh-CN">
                <a:solidFill>
                  <a:schemeClr val="tx1">
                    <a:lumMod val="75000"/>
                    <a:lumOff val="25000"/>
                  </a:schemeClr>
                </a:solidFill>
              </a:rPr>
              <a:t>                买两个西瓜   else</a:t>
            </a:r>
            <a:endParaRPr lang="en-US" altLang="zh-CN">
              <a:solidFill>
                <a:schemeClr val="tx1">
                  <a:lumMod val="75000"/>
                  <a:lumOff val="25000"/>
                </a:schemeClr>
              </a:solidFill>
            </a:endParaRPr>
          </a:p>
          <a:p>
            <a:r>
              <a:rPr lang="en-US" altLang="zh-CN">
                <a:solidFill>
                  <a:schemeClr val="tx1">
                    <a:lumMod val="75000"/>
                    <a:lumOff val="25000"/>
                  </a:schemeClr>
                </a:solidFill>
              </a:rPr>
              <a:t>                    if(打折力度 &gt; 5)</a:t>
            </a:r>
            <a:endParaRPr lang="en-US" altLang="zh-CN">
              <a:solidFill>
                <a:schemeClr val="tx1">
                  <a:lumMod val="75000"/>
                  <a:lumOff val="25000"/>
                </a:schemeClr>
              </a:solidFill>
            </a:endParaRPr>
          </a:p>
          <a:p>
            <a:r>
              <a:rPr lang="en-US" altLang="zh-CN">
                <a:solidFill>
                  <a:schemeClr val="tx1">
                    <a:lumMod val="75000"/>
                    <a:lumOff val="25000"/>
                  </a:schemeClr>
                </a:solidFill>
              </a:rPr>
              <a:t>                         买一个西瓜    else  不吃了</a:t>
            </a:r>
            <a:endParaRPr lang="en-US" altLang="zh-CN">
              <a:solidFill>
                <a:schemeClr val="tx1">
                  <a:lumMod val="75000"/>
                  <a:lumOff val="25000"/>
                </a:schemeClr>
              </a:solidFill>
            </a:endParaRPr>
          </a:p>
          <a:p>
            <a:r>
              <a:rPr lang="en-US" altLang="zh-CN">
                <a:solidFill>
                  <a:schemeClr val="tx1">
                    <a:lumMod val="75000"/>
                    <a:lumOff val="25000"/>
                  </a:schemeClr>
                </a:solidFill>
              </a:rPr>
              <a:t>     }</a:t>
            </a:r>
            <a:r>
              <a:rPr lang="en-US" altLang="zh-CN" dirty="0"/>
              <a:t> </a:t>
            </a:r>
            <a:endParaRPr lang="zh-CN" altLang="zh-CN" dirty="0"/>
          </a:p>
          <a:p>
            <a:endParaRPr lang="zh-CN" altLang="en-US" dirty="0" smtClean="0"/>
          </a:p>
        </p:txBody>
      </p:sp>
      <p:sp>
        <p:nvSpPr>
          <p:cNvPr id="3" name="TextBox 3"/>
          <p:cNvSpPr txBox="1"/>
          <p:nvPr/>
        </p:nvSpPr>
        <p:spPr>
          <a:xfrm>
            <a:off x="4629785" y="2028190"/>
            <a:ext cx="4568190" cy="2861310"/>
          </a:xfrm>
          <a:prstGeom prst="rect">
            <a:avLst/>
          </a:prstGeom>
          <a:solidFill>
            <a:schemeClr val="accent2"/>
          </a:solidFill>
        </p:spPr>
        <p:txBody>
          <a:bodyPr wrap="square" rtlCol="0">
            <a:spAutoFit/>
          </a:bodyPr>
          <a:p>
            <a:r>
              <a:rPr lang="en-US" altLang="zh-CN">
                <a:solidFill>
                  <a:schemeClr val="tx1">
                    <a:lumMod val="75000"/>
                    <a:lumOff val="25000"/>
                  </a:schemeClr>
                </a:solidFill>
              </a:rPr>
              <a:t>for 水果店 in (鲜美水果、四季水果和地摊)</a:t>
            </a:r>
            <a:endParaRPr lang="en-US" altLang="zh-CN">
              <a:solidFill>
                <a:schemeClr val="tx1">
                  <a:lumMod val="75000"/>
                  <a:lumOff val="25000"/>
                </a:schemeClr>
              </a:solidFill>
            </a:endParaRPr>
          </a:p>
          <a:p>
            <a:r>
              <a:rPr lang="en-US" altLang="zh-CN">
                <a:solidFill>
                  <a:schemeClr val="tx1">
                    <a:lumMod val="75000"/>
                    <a:lumOff val="25000"/>
                  </a:schemeClr>
                </a:solidFill>
              </a:rPr>
              <a:t>    if (水果店打折)</a:t>
            </a:r>
            <a:endParaRPr lang="en-US" altLang="zh-CN">
              <a:solidFill>
                <a:schemeClr val="tx1">
                  <a:lumMod val="75000"/>
                  <a:lumOff val="25000"/>
                </a:schemeClr>
              </a:solidFill>
            </a:endParaRPr>
          </a:p>
          <a:p>
            <a:r>
              <a:rPr lang="en-US" altLang="zh-CN">
                <a:solidFill>
                  <a:schemeClr val="tx1">
                    <a:lumMod val="75000"/>
                    <a:lumOff val="25000"/>
                  </a:schemeClr>
                </a:solidFill>
              </a:rPr>
              <a:t>        买西瓜   else  { </a:t>
            </a:r>
            <a:endParaRPr lang="en-US" altLang="zh-CN">
              <a:solidFill>
                <a:schemeClr val="tx1">
                  <a:lumMod val="75000"/>
                  <a:lumOff val="25000"/>
                </a:schemeClr>
              </a:solidFill>
            </a:endParaRPr>
          </a:p>
          <a:p>
            <a:r>
              <a:rPr lang="en-US" altLang="zh-CN">
                <a:solidFill>
                  <a:schemeClr val="tx1">
                    <a:lumMod val="75000"/>
                    <a:lumOff val="25000"/>
                  </a:schemeClr>
                </a:solidFill>
              </a:rPr>
              <a:t>            跟老板砍价</a:t>
            </a:r>
            <a:endParaRPr lang="en-US" altLang="zh-CN">
              <a:solidFill>
                <a:schemeClr val="tx1">
                  <a:lumMod val="75000"/>
                  <a:lumOff val="25000"/>
                </a:schemeClr>
              </a:solidFill>
            </a:endParaRPr>
          </a:p>
          <a:p>
            <a:r>
              <a:rPr lang="en-US" altLang="zh-CN">
                <a:solidFill>
                  <a:schemeClr val="tx1">
                    <a:lumMod val="75000"/>
                    <a:lumOff val="25000"/>
                  </a:schemeClr>
                </a:solidFill>
              </a:rPr>
              <a:t>            if(打折力度&lt;=5)</a:t>
            </a:r>
            <a:endParaRPr lang="en-US" altLang="zh-CN">
              <a:solidFill>
                <a:schemeClr val="tx1">
                  <a:lumMod val="75000"/>
                  <a:lumOff val="25000"/>
                </a:schemeClr>
              </a:solidFill>
            </a:endParaRPr>
          </a:p>
          <a:p>
            <a:r>
              <a:rPr lang="en-US" altLang="zh-CN">
                <a:solidFill>
                  <a:schemeClr val="tx1">
                    <a:lumMod val="75000"/>
                    <a:lumOff val="25000"/>
                  </a:schemeClr>
                </a:solidFill>
              </a:rPr>
              <a:t>                买两个西瓜   else</a:t>
            </a:r>
            <a:endParaRPr lang="en-US" altLang="zh-CN">
              <a:solidFill>
                <a:schemeClr val="tx1">
                  <a:lumMod val="75000"/>
                  <a:lumOff val="25000"/>
                </a:schemeClr>
              </a:solidFill>
            </a:endParaRPr>
          </a:p>
          <a:p>
            <a:r>
              <a:rPr lang="en-US" altLang="zh-CN">
                <a:solidFill>
                  <a:schemeClr val="tx1">
                    <a:lumMod val="75000"/>
                    <a:lumOff val="25000"/>
                  </a:schemeClr>
                </a:solidFill>
              </a:rPr>
              <a:t>                    if(打折力度 &gt; 5)</a:t>
            </a:r>
            <a:endParaRPr lang="en-US" altLang="zh-CN">
              <a:solidFill>
                <a:schemeClr val="tx1">
                  <a:lumMod val="75000"/>
                  <a:lumOff val="25000"/>
                </a:schemeClr>
              </a:solidFill>
            </a:endParaRPr>
          </a:p>
          <a:p>
            <a:r>
              <a:rPr lang="en-US" altLang="zh-CN">
                <a:solidFill>
                  <a:schemeClr val="tx1">
                    <a:lumMod val="75000"/>
                    <a:lumOff val="25000"/>
                  </a:schemeClr>
                </a:solidFill>
              </a:rPr>
              <a:t>                         买一个西瓜    else  不吃了</a:t>
            </a:r>
            <a:endParaRPr lang="en-US" altLang="zh-CN">
              <a:solidFill>
                <a:schemeClr val="tx1">
                  <a:lumMod val="75000"/>
                  <a:lumOff val="25000"/>
                </a:schemeClr>
              </a:solidFill>
            </a:endParaRPr>
          </a:p>
          <a:p>
            <a:r>
              <a:rPr lang="en-US" altLang="zh-CN">
                <a:solidFill>
                  <a:schemeClr val="tx1">
                    <a:lumMod val="75000"/>
                    <a:lumOff val="25000"/>
                  </a:schemeClr>
                </a:solidFill>
              </a:rPr>
              <a:t>     }</a:t>
            </a:r>
            <a:r>
              <a:rPr lang="en-US" altLang="zh-CN" dirty="0"/>
              <a:t> </a:t>
            </a:r>
            <a:endParaRPr lang="zh-CN" altLang="zh-CN" dirty="0"/>
          </a:p>
          <a:p>
            <a:endParaRPr lang="zh-CN" altLang="en-US" dirty="0" smtClean="0"/>
          </a:p>
        </p:txBody>
      </p:sp>
      <p:sp>
        <p:nvSpPr>
          <p:cNvPr id="6" name="文本框 5"/>
          <p:cNvSpPr txBox="1"/>
          <p:nvPr/>
        </p:nvSpPr>
        <p:spPr>
          <a:xfrm>
            <a:off x="1841500" y="5059680"/>
            <a:ext cx="1237615" cy="460375"/>
          </a:xfrm>
          <a:prstGeom prst="rect">
            <a:avLst/>
          </a:prstGeom>
          <a:noFill/>
        </p:spPr>
        <p:txBody>
          <a:bodyPr wrap="square" rtlCol="0">
            <a:spAutoFit/>
          </a:bodyPr>
          <a:p>
            <a:r>
              <a:rPr lang="zh-CN" altLang="en-US" sz="2400" dirty="0"/>
              <a:t>今天</a:t>
            </a:r>
            <a:endParaRPr lang="zh-CN" altLang="en-US" sz="2400" dirty="0"/>
          </a:p>
        </p:txBody>
      </p:sp>
      <p:sp>
        <p:nvSpPr>
          <p:cNvPr id="9" name="文本框 8"/>
          <p:cNvSpPr txBox="1"/>
          <p:nvPr/>
        </p:nvSpPr>
        <p:spPr>
          <a:xfrm>
            <a:off x="6630035" y="5059680"/>
            <a:ext cx="935990" cy="460375"/>
          </a:xfrm>
          <a:prstGeom prst="rect">
            <a:avLst/>
          </a:prstGeom>
          <a:noFill/>
        </p:spPr>
        <p:txBody>
          <a:bodyPr wrap="square" rtlCol="0">
            <a:spAutoFit/>
          </a:bodyPr>
          <a:p>
            <a:r>
              <a:rPr lang="zh-CN" altLang="en-US" sz="2400" dirty="0"/>
              <a:t>明天</a:t>
            </a:r>
            <a:endParaRPr lang="zh-CN" altLang="en-US" sz="2400"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4" name="TextBox 11"/>
          <p:cNvSpPr txBox="1"/>
          <p:nvPr/>
        </p:nvSpPr>
        <p:spPr>
          <a:xfrm>
            <a:off x="935355" y="1242695"/>
            <a:ext cx="7892415" cy="1198880"/>
          </a:xfrm>
          <a:prstGeom prst="rect">
            <a:avLst/>
          </a:prstGeom>
          <a:noFill/>
        </p:spPr>
        <p:txBody>
          <a:bodyPr wrap="square" rtlCol="0">
            <a:spAutoFit/>
          </a:bodyPr>
          <a:p>
            <a:r>
              <a:rPr lang="en-US" altLang="zh-CN" dirty="0" smtClean="0"/>
              <a:t>  </a:t>
            </a:r>
            <a:r>
              <a:rPr lang="en-US" altLang="zh-CN" dirty="0" smtClean="0">
                <a:solidFill>
                  <a:schemeClr val="tx1">
                    <a:lumMod val="75000"/>
                    <a:lumOff val="25000"/>
                  </a:schemeClr>
                </a:solidFill>
              </a:rPr>
              <a:t>     </a:t>
            </a:r>
            <a:r>
              <a:rPr altLang="zh-CN" dirty="0">
                <a:solidFill>
                  <a:schemeClr val="tx1">
                    <a:lumMod val="75000"/>
                    <a:lumOff val="25000"/>
                  </a:schemeClr>
                </a:solidFill>
              </a:rPr>
              <a:t>上面的代码可以实现我们的要求，但是买西瓜的代码其实是重复的，对于重复代码，管理起来比较麻烦，比如你想改一点，那么就要去各个地方都改一次。</a:t>
            </a:r>
            <a:endParaRPr altLang="zh-CN" dirty="0">
              <a:solidFill>
                <a:schemeClr val="tx1">
                  <a:lumMod val="75000"/>
                  <a:lumOff val="25000"/>
                </a:schemeClr>
              </a:solidFill>
            </a:endParaRPr>
          </a:p>
          <a:p>
            <a:r>
              <a:rPr altLang="zh-CN" dirty="0">
                <a:solidFill>
                  <a:schemeClr val="tx1">
                    <a:lumMod val="75000"/>
                    <a:lumOff val="25000"/>
                  </a:schemeClr>
                </a:solidFill>
              </a:rPr>
              <a:t>        那么，我们可以把买西瓜这段代码封装成函数，如下:</a:t>
            </a:r>
            <a:endParaRPr altLang="zh-CN" dirty="0">
              <a:solidFill>
                <a:schemeClr val="tx1">
                  <a:lumMod val="75000"/>
                  <a:lumOff val="25000"/>
                </a:schemeClr>
              </a:solidFill>
            </a:endParaRPr>
          </a:p>
        </p:txBody>
      </p:sp>
      <p:sp>
        <p:nvSpPr>
          <p:cNvPr id="10" name="TextBox 3"/>
          <p:cNvSpPr txBox="1"/>
          <p:nvPr/>
        </p:nvSpPr>
        <p:spPr>
          <a:xfrm>
            <a:off x="1567815" y="2441575"/>
            <a:ext cx="6184900" cy="3969385"/>
          </a:xfrm>
          <a:prstGeom prst="rect">
            <a:avLst/>
          </a:prstGeom>
          <a:solidFill>
            <a:schemeClr val="accent2"/>
          </a:solidFill>
        </p:spPr>
        <p:txBody>
          <a:bodyPr wrap="square" rtlCol="0">
            <a:spAutoFit/>
          </a:bodyPr>
          <a:p>
            <a:r>
              <a:rPr lang="en-US" altLang="zh-CN">
                <a:solidFill>
                  <a:schemeClr val="tx1">
                    <a:lumMod val="75000"/>
                    <a:lumOff val="25000"/>
                  </a:schemeClr>
                </a:solidFill>
              </a:rPr>
              <a:t>f1&lt;-function(){</a:t>
            </a:r>
            <a:endParaRPr lang="en-US" altLang="zh-CN">
              <a:solidFill>
                <a:schemeClr val="tx1">
                  <a:lumMod val="75000"/>
                  <a:lumOff val="25000"/>
                </a:schemeClr>
              </a:solidFill>
            </a:endParaRPr>
          </a:p>
          <a:p>
            <a:r>
              <a:rPr lang="en-US" altLang="zh-CN">
                <a:solidFill>
                  <a:schemeClr val="tx1">
                    <a:lumMod val="75000"/>
                    <a:lumOff val="25000"/>
                  </a:schemeClr>
                </a:solidFill>
              </a:rPr>
              <a:t>       for 水果店 in (鲜美水果、四季水果和地摊)</a:t>
            </a:r>
            <a:endParaRPr lang="en-US" altLang="zh-CN">
              <a:solidFill>
                <a:schemeClr val="tx1">
                  <a:lumMod val="75000"/>
                  <a:lumOff val="25000"/>
                </a:schemeClr>
              </a:solidFill>
            </a:endParaRPr>
          </a:p>
          <a:p>
            <a:r>
              <a:rPr lang="en-US" altLang="zh-CN">
                <a:solidFill>
                  <a:schemeClr val="tx1">
                    <a:lumMod val="75000"/>
                    <a:lumOff val="25000"/>
                  </a:schemeClr>
                </a:solidFill>
              </a:rPr>
              <a:t>          if (水果店打折)</a:t>
            </a:r>
            <a:endParaRPr lang="en-US" altLang="zh-CN">
              <a:solidFill>
                <a:schemeClr val="tx1">
                  <a:lumMod val="75000"/>
                  <a:lumOff val="25000"/>
                </a:schemeClr>
              </a:solidFill>
            </a:endParaRPr>
          </a:p>
          <a:p>
            <a:r>
              <a:rPr lang="en-US" altLang="zh-CN">
                <a:solidFill>
                  <a:schemeClr val="tx1">
                    <a:lumMod val="75000"/>
                    <a:lumOff val="25000"/>
                  </a:schemeClr>
                </a:solidFill>
              </a:rPr>
              <a:t>              买西瓜   else  { </a:t>
            </a:r>
            <a:endParaRPr lang="en-US" altLang="zh-CN">
              <a:solidFill>
                <a:schemeClr val="tx1">
                  <a:lumMod val="75000"/>
                  <a:lumOff val="25000"/>
                </a:schemeClr>
              </a:solidFill>
            </a:endParaRPr>
          </a:p>
          <a:p>
            <a:r>
              <a:rPr lang="en-US" altLang="zh-CN">
                <a:solidFill>
                  <a:schemeClr val="tx1">
                    <a:lumMod val="75000"/>
                    <a:lumOff val="25000"/>
                  </a:schemeClr>
                </a:solidFill>
              </a:rPr>
              <a:t>                  跟老板砍价</a:t>
            </a:r>
            <a:endParaRPr lang="en-US" altLang="zh-CN">
              <a:solidFill>
                <a:schemeClr val="tx1">
                  <a:lumMod val="75000"/>
                  <a:lumOff val="25000"/>
                </a:schemeClr>
              </a:solidFill>
            </a:endParaRPr>
          </a:p>
          <a:p>
            <a:r>
              <a:rPr lang="en-US" altLang="zh-CN">
                <a:solidFill>
                  <a:schemeClr val="tx1">
                    <a:lumMod val="75000"/>
                    <a:lumOff val="25000"/>
                  </a:schemeClr>
                </a:solidFill>
              </a:rPr>
              <a:t>                  if(打折力度&lt;=5)</a:t>
            </a:r>
            <a:endParaRPr lang="en-US" altLang="zh-CN">
              <a:solidFill>
                <a:schemeClr val="tx1">
                  <a:lumMod val="75000"/>
                  <a:lumOff val="25000"/>
                </a:schemeClr>
              </a:solidFill>
            </a:endParaRPr>
          </a:p>
          <a:p>
            <a:r>
              <a:rPr lang="en-US" altLang="zh-CN">
                <a:solidFill>
                  <a:schemeClr val="tx1">
                    <a:lumMod val="75000"/>
                    <a:lumOff val="25000"/>
                  </a:schemeClr>
                </a:solidFill>
              </a:rPr>
              <a:t>                      买两个西瓜   else</a:t>
            </a:r>
            <a:endParaRPr lang="en-US" altLang="zh-CN">
              <a:solidFill>
                <a:schemeClr val="tx1">
                  <a:lumMod val="75000"/>
                  <a:lumOff val="25000"/>
                </a:schemeClr>
              </a:solidFill>
            </a:endParaRPr>
          </a:p>
          <a:p>
            <a:r>
              <a:rPr lang="en-US" altLang="zh-CN">
                <a:solidFill>
                  <a:schemeClr val="tx1">
                    <a:lumMod val="75000"/>
                    <a:lumOff val="25000"/>
                  </a:schemeClr>
                </a:solidFill>
              </a:rPr>
              <a:t>                          if(打折力度 &gt; 5)</a:t>
            </a:r>
            <a:endParaRPr lang="en-US" altLang="zh-CN">
              <a:solidFill>
                <a:schemeClr val="tx1">
                  <a:lumMod val="75000"/>
                  <a:lumOff val="25000"/>
                </a:schemeClr>
              </a:solidFill>
            </a:endParaRPr>
          </a:p>
          <a:p>
            <a:r>
              <a:rPr lang="en-US" altLang="zh-CN">
                <a:solidFill>
                  <a:schemeClr val="tx1">
                    <a:lumMod val="75000"/>
                    <a:lumOff val="25000"/>
                  </a:schemeClr>
                </a:solidFill>
              </a:rPr>
              <a:t>                               买一个西瓜    else  不吃了</a:t>
            </a:r>
            <a:endParaRPr lang="en-US" altLang="zh-CN">
              <a:solidFill>
                <a:schemeClr val="tx1">
                  <a:lumMod val="75000"/>
                  <a:lumOff val="25000"/>
                </a:schemeClr>
              </a:solidFill>
            </a:endParaRPr>
          </a:p>
          <a:p>
            <a:r>
              <a:rPr lang="en-US" altLang="zh-CN">
                <a:solidFill>
                  <a:schemeClr val="tx1">
                    <a:lumMod val="75000"/>
                    <a:lumOff val="25000"/>
                  </a:schemeClr>
                </a:solidFill>
              </a:rPr>
              <a:t>           }</a:t>
            </a:r>
            <a:endParaRPr lang="en-US" altLang="zh-CN">
              <a:solidFill>
                <a:schemeClr val="tx1">
                  <a:lumMod val="75000"/>
                  <a:lumOff val="25000"/>
                </a:schemeClr>
              </a:solidFill>
            </a:endParaRPr>
          </a:p>
          <a:p>
            <a:r>
              <a:rPr lang="en-US" altLang="zh-CN">
                <a:solidFill>
                  <a:schemeClr val="tx1">
                    <a:lumMod val="75000"/>
                    <a:lumOff val="25000"/>
                  </a:schemeClr>
                </a:solidFill>
              </a:rPr>
              <a:t>}</a:t>
            </a:r>
            <a:endParaRPr lang="en-US" altLang="zh-CN">
              <a:solidFill>
                <a:schemeClr val="tx1">
                  <a:lumMod val="75000"/>
                  <a:lumOff val="25000"/>
                </a:schemeClr>
              </a:solidFill>
            </a:endParaRPr>
          </a:p>
          <a:p>
            <a:r>
              <a:rPr lang="en-US" altLang="zh-CN">
                <a:solidFill>
                  <a:schemeClr val="tx1">
                    <a:lumMod val="75000"/>
                    <a:lumOff val="25000"/>
                  </a:schemeClr>
                </a:solidFill>
              </a:rPr>
              <a:t>f1()</a:t>
            </a:r>
            <a:endParaRPr lang="en-US" altLang="zh-CN">
              <a:solidFill>
                <a:schemeClr val="tx1">
                  <a:lumMod val="75000"/>
                  <a:lumOff val="25000"/>
                </a:schemeClr>
              </a:solidFill>
            </a:endParaRPr>
          </a:p>
          <a:p>
            <a:r>
              <a:rPr lang="en-US" altLang="zh-CN">
                <a:solidFill>
                  <a:schemeClr val="tx1">
                    <a:lumMod val="75000"/>
                    <a:lumOff val="25000"/>
                  </a:schemeClr>
                </a:solidFill>
              </a:rPr>
              <a:t>休息一天</a:t>
            </a:r>
            <a:endParaRPr lang="en-US" altLang="zh-CN">
              <a:solidFill>
                <a:schemeClr val="tx1">
                  <a:lumMod val="75000"/>
                  <a:lumOff val="25000"/>
                </a:schemeClr>
              </a:solidFill>
            </a:endParaRPr>
          </a:p>
          <a:p>
            <a:r>
              <a:rPr lang="en-US" altLang="zh-CN">
                <a:solidFill>
                  <a:schemeClr val="tx1">
                    <a:lumMod val="75000"/>
                    <a:lumOff val="25000"/>
                  </a:schemeClr>
                </a:solidFill>
              </a:rPr>
              <a:t>f1()</a:t>
            </a:r>
            <a:r>
              <a:rPr lang="en-US" altLang="zh-CN" dirty="0"/>
              <a:t> </a:t>
            </a:r>
            <a:endParaRPr lang="zh-CN" altLang="en-US" dirty="0" smtClean="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12" name="TextBox 11"/>
          <p:cNvSpPr txBox="1"/>
          <p:nvPr/>
        </p:nvSpPr>
        <p:spPr>
          <a:xfrm>
            <a:off x="622300" y="1459230"/>
            <a:ext cx="7212965" cy="706755"/>
          </a:xfrm>
          <a:prstGeom prst="rect">
            <a:avLst/>
          </a:prstGeom>
          <a:noFill/>
        </p:spPr>
        <p:txBody>
          <a:bodyPr wrap="square" rtlCol="0">
            <a:spAutoFit/>
          </a:bodyPr>
          <a:p>
            <a:r>
              <a:rPr lang="en-US" altLang="zh-CN" sz="2000" dirty="0" smtClean="0"/>
              <a:t>  </a:t>
            </a:r>
            <a:r>
              <a:rPr lang="en-US" altLang="zh-CN" sz="2000" dirty="0" smtClean="0">
                <a:solidFill>
                  <a:schemeClr val="tx1">
                    <a:lumMod val="75000"/>
                    <a:lumOff val="25000"/>
                  </a:schemeClr>
                </a:solidFill>
              </a:rPr>
              <a:t>     </a:t>
            </a:r>
            <a:r>
              <a:rPr altLang="zh-CN" sz="2000" dirty="0">
                <a:solidFill>
                  <a:schemeClr val="tx1">
                    <a:lumMod val="75000"/>
                    <a:lumOff val="25000"/>
                  </a:schemeClr>
                </a:solidFill>
              </a:rPr>
              <a:t>这一次，代码整洁多了，而且，我们每次想修改买西瓜的代码，都只需要改这个函数一处代码都可以。</a:t>
            </a:r>
            <a:endParaRPr altLang="zh-CN" sz="2000" dirty="0">
              <a:solidFill>
                <a:schemeClr val="tx1">
                  <a:lumMod val="75000"/>
                  <a:lumOff val="25000"/>
                </a:schemeClr>
              </a:solidFill>
            </a:endParaRPr>
          </a:p>
        </p:txBody>
      </p:sp>
      <p:sp>
        <p:nvSpPr>
          <p:cNvPr id="2" name="TextBox 11"/>
          <p:cNvSpPr txBox="1"/>
          <p:nvPr/>
        </p:nvSpPr>
        <p:spPr>
          <a:xfrm>
            <a:off x="753110" y="2940050"/>
            <a:ext cx="7747000" cy="706755"/>
          </a:xfrm>
          <a:prstGeom prst="rect">
            <a:avLst/>
          </a:prstGeom>
          <a:noFill/>
        </p:spPr>
        <p:txBody>
          <a:bodyPr wrap="square" rtlCol="0">
            <a:spAutoFit/>
          </a:bodyPr>
          <a:p>
            <a:r>
              <a:rPr lang="en-US" altLang="zh-CN" sz="2000" dirty="0" smtClean="0"/>
              <a:t>  </a:t>
            </a:r>
            <a:r>
              <a:rPr lang="en-US" altLang="zh-CN" sz="2000" dirty="0" smtClean="0">
                <a:solidFill>
                  <a:schemeClr val="tx1">
                    <a:lumMod val="75000"/>
                    <a:lumOff val="25000"/>
                  </a:schemeClr>
                </a:solidFill>
              </a:rPr>
              <a:t>     </a:t>
            </a:r>
            <a:r>
              <a:rPr lang="zh-CN" altLang="zh-CN" sz="2000" dirty="0" smtClean="0">
                <a:solidFill>
                  <a:schemeClr val="tx1">
                    <a:lumMod val="75000"/>
                    <a:lumOff val="25000"/>
                  </a:schemeClr>
                </a:solidFill>
              </a:rPr>
              <a:t>函数</a:t>
            </a:r>
            <a:r>
              <a:rPr lang="zh-CN" altLang="zh-CN" sz="2000" dirty="0">
                <a:solidFill>
                  <a:schemeClr val="tx1">
                    <a:lumMod val="75000"/>
                    <a:lumOff val="25000"/>
                  </a:schemeClr>
                </a:solidFill>
              </a:rPr>
              <a:t>是一个组织在一起的一组执行特定任务的语句。</a:t>
            </a:r>
            <a:r>
              <a:rPr lang="en-US" altLang="zh-CN" sz="2000" dirty="0">
                <a:solidFill>
                  <a:schemeClr val="tx1">
                    <a:lumMod val="75000"/>
                    <a:lumOff val="25000"/>
                  </a:schemeClr>
                </a:solidFill>
              </a:rPr>
              <a:t>R</a:t>
            </a:r>
            <a:r>
              <a:rPr lang="zh-CN" altLang="zh-CN" sz="2000" dirty="0">
                <a:solidFill>
                  <a:schemeClr val="tx1">
                    <a:lumMod val="75000"/>
                    <a:lumOff val="25000"/>
                  </a:schemeClr>
                </a:solidFill>
              </a:rPr>
              <a:t>语言有大量的内置函数，用户也可以创建自己的函数。</a:t>
            </a:r>
            <a:endParaRPr lang="zh-CN"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函数</a:t>
            </a:r>
            <a:r>
              <a:rPr lang="zh-CN" altLang="en-US" sz="2000" dirty="0" smtClean="0"/>
              <a:t>定义</a:t>
            </a:r>
            <a:endParaRPr lang="zh-CN" altLang="en-US" sz="2000" dirty="0" smtClean="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4" name="TextBox 3"/>
          <p:cNvSpPr txBox="1"/>
          <p:nvPr/>
        </p:nvSpPr>
        <p:spPr>
          <a:xfrm>
            <a:off x="519430" y="1998345"/>
            <a:ext cx="7849870" cy="3169285"/>
          </a:xfrm>
          <a:prstGeom prst="rect">
            <a:avLst/>
          </a:prstGeom>
          <a:noFill/>
        </p:spPr>
        <p:txBody>
          <a:bodyPr wrap="square" rtlCol="0">
            <a:spAutoFit/>
          </a:bodyPr>
          <a:p>
            <a:r>
              <a:rPr lang="en-US" altLang="zh-CN" sz="2000">
                <a:solidFill>
                  <a:schemeClr val="tx1">
                    <a:lumMod val="75000"/>
                    <a:lumOff val="25000"/>
                  </a:schemeClr>
                </a:solidFill>
              </a:rPr>
              <a:t>function_name &lt;- function(arg_1, arg_2, ...) {</a:t>
            </a:r>
            <a:endParaRPr lang="en-US" altLang="zh-CN" sz="2000">
              <a:solidFill>
                <a:schemeClr val="tx1">
                  <a:lumMod val="75000"/>
                  <a:lumOff val="25000"/>
                </a:schemeClr>
              </a:solidFill>
            </a:endParaRPr>
          </a:p>
          <a:p>
            <a:r>
              <a:rPr lang="en-US" altLang="zh-CN" sz="2000">
                <a:solidFill>
                  <a:schemeClr val="tx1">
                    <a:lumMod val="75000"/>
                    <a:lumOff val="25000"/>
                  </a:schemeClr>
                </a:solidFill>
              </a:rPr>
              <a:t>    函数体 </a:t>
            </a:r>
            <a:endParaRPr lang="en-US" altLang="zh-CN" sz="2000">
              <a:solidFill>
                <a:schemeClr val="tx1">
                  <a:lumMod val="75000"/>
                  <a:lumOff val="25000"/>
                </a:schemeClr>
              </a:solidFill>
            </a:endParaRPr>
          </a:p>
          <a:p>
            <a:r>
              <a:rPr lang="en-US" altLang="zh-CN" sz="2000">
                <a:solidFill>
                  <a:schemeClr val="tx1">
                    <a:lumMod val="75000"/>
                    <a:lumOff val="25000"/>
                  </a:schemeClr>
                </a:solidFill>
              </a:rPr>
              <a:t>     return (value)</a:t>
            </a:r>
            <a:endParaRPr lang="en-US" altLang="zh-CN" sz="2000">
              <a:solidFill>
                <a:schemeClr val="tx1">
                  <a:lumMod val="75000"/>
                  <a:lumOff val="25000"/>
                </a:schemeClr>
              </a:solidFill>
            </a:endParaRPr>
          </a:p>
          <a:p>
            <a:r>
              <a:rPr lang="en-US" altLang="zh-CN" sz="2000">
                <a:solidFill>
                  <a:schemeClr val="tx1">
                    <a:lumMod val="75000"/>
                    <a:lumOff val="25000"/>
                  </a:schemeClr>
                </a:solidFill>
              </a:rPr>
              <a:t>}</a:t>
            </a:r>
            <a:endParaRPr lang="en-US" altLang="zh-CN" sz="2000">
              <a:solidFill>
                <a:schemeClr val="tx1">
                  <a:lumMod val="75000"/>
                  <a:lumOff val="25000"/>
                </a:schemeClr>
              </a:solidFill>
            </a:endParaRPr>
          </a:p>
          <a:p>
            <a:r>
              <a:rPr lang="en-US" altLang="zh-CN" sz="2000">
                <a:solidFill>
                  <a:schemeClr val="tx1">
                    <a:lumMod val="75000"/>
                    <a:lumOff val="25000"/>
                  </a:schemeClr>
                </a:solidFill>
              </a:rPr>
              <a:t>function_name: 这是函数的实际名称。它被存入R环境作为一个对象使用此名称。</a:t>
            </a:r>
            <a:endParaRPr lang="en-US" altLang="zh-CN" sz="2000">
              <a:solidFill>
                <a:schemeClr val="tx1">
                  <a:lumMod val="75000"/>
                  <a:lumOff val="25000"/>
                </a:schemeClr>
              </a:solidFill>
            </a:endParaRPr>
          </a:p>
          <a:p>
            <a:r>
              <a:rPr lang="en-US" altLang="zh-CN" sz="2000">
                <a:solidFill>
                  <a:schemeClr val="tx1">
                    <a:lumMod val="75000"/>
                    <a:lumOff val="25000"/>
                  </a:schemeClr>
                </a:solidFill>
              </a:rPr>
              <a:t>arg_1, arg_2, ...:  形参列表，参数是可选的，也就是说，一个函数可以含有任何参数。此外，参数可以有默认值。</a:t>
            </a:r>
            <a:endParaRPr lang="en-US" altLang="zh-CN" sz="2000">
              <a:solidFill>
                <a:schemeClr val="tx1">
                  <a:lumMod val="75000"/>
                  <a:lumOff val="25000"/>
                </a:schemeClr>
              </a:solidFill>
            </a:endParaRPr>
          </a:p>
          <a:p>
            <a:r>
              <a:rPr lang="en-US" altLang="zh-CN" sz="2000">
                <a:solidFill>
                  <a:schemeClr val="tx1">
                    <a:lumMod val="75000"/>
                    <a:lumOff val="25000"/>
                  </a:schemeClr>
                </a:solidFill>
              </a:rPr>
              <a:t>函数体: 函数体包含定义函数是使用来做什么的语句集合。</a:t>
            </a:r>
            <a:endParaRPr lang="en-US" altLang="zh-CN" sz="2000">
              <a:solidFill>
                <a:schemeClr val="tx1">
                  <a:lumMod val="75000"/>
                  <a:lumOff val="25000"/>
                </a:schemeClr>
              </a:solidFill>
            </a:endParaRPr>
          </a:p>
          <a:p>
            <a:r>
              <a:rPr lang="en-US" altLang="zh-CN" sz="2000">
                <a:solidFill>
                  <a:schemeClr val="tx1">
                    <a:lumMod val="75000"/>
                    <a:lumOff val="25000"/>
                  </a:schemeClr>
                </a:solidFill>
              </a:rPr>
              <a:t>value: 函数的返回值。</a:t>
            </a:r>
            <a:endParaRPr lang="en-US" altLang="zh-CN" sz="200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5" y="1169836"/>
              <a:ext cx="1244589" cy="521970"/>
            </a:xfrm>
            <a:prstGeom prst="rect">
              <a:avLst/>
            </a:prstGeom>
            <a:noFill/>
          </p:spPr>
          <p:txBody>
            <a:bodyPr wrap="none" rtlCol="0">
              <a:spAutoFit/>
            </a:bodyPr>
            <a:lstStyle/>
            <a:p>
              <a:pPr algn="ctr"/>
              <a:r>
                <a:rPr lang="zh-CN" altLang="en-US" sz="2800" dirty="0" smtClean="0">
                  <a:solidFill>
                    <a:srgbClr val="FFC000"/>
                  </a:solidFill>
                </a:rPr>
                <a:t>第9章 高级编程</a:t>
              </a:r>
              <a:endParaRPr lang="zh-CN" altLang="en-US" sz="2800" dirty="0">
                <a:solidFill>
                  <a:srgbClr val="FFC000"/>
                </a:solidFill>
              </a:endParaRPr>
            </a:p>
          </p:txBody>
        </p:sp>
      </p:grpSp>
      <p:grpSp>
        <p:nvGrpSpPr>
          <p:cNvPr id="67" name="组合 66"/>
          <p:cNvGrpSpPr/>
          <p:nvPr/>
        </p:nvGrpSpPr>
        <p:grpSpPr>
          <a:xfrm>
            <a:off x="1760249" y="359003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2405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9.3 循环结构</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9.2 选择结构</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54534" y="215349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19325" cy="414020"/>
            </a:xfrm>
            <a:prstGeom prst="rect">
              <a:avLst/>
            </a:prstGeom>
            <a:grpFill/>
          </p:spPr>
          <p:txBody>
            <a:bodyPr wrap="none">
              <a:spAutoFit/>
            </a:bodyPr>
            <a:lstStyle/>
            <a:p>
              <a:pPr algn="l"/>
              <a:r>
                <a:rPr lang="en-US" altLang="zh-CN" sz="2100" spc="225" dirty="0" smtClean="0">
                  <a:solidFill>
                    <a:schemeClr val="bg1"/>
                  </a:solidFill>
                </a:rPr>
                <a:t>9.1 条件表达式</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425352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80987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9.4 </a:t>
              </a:r>
              <a:r>
                <a:rPr lang="zh-CN" altLang="en-US" sz="2100" spc="225" dirty="0" smtClean="0">
                  <a:solidFill>
                    <a:schemeClr val="tx1">
                      <a:lumMod val="75000"/>
                      <a:lumOff val="25000"/>
                    </a:schemeClr>
                  </a:solidFill>
                </a:rPr>
                <a:t>用户自定义</a:t>
              </a:r>
              <a:r>
                <a:rPr lang="zh-CN" altLang="en-US" sz="2100" spc="225" dirty="0" smtClean="0">
                  <a:solidFill>
                    <a:schemeClr val="tx1">
                      <a:lumMod val="75000"/>
                      <a:lumOff val="25000"/>
                    </a:schemeClr>
                  </a:solidFill>
                </a:rPr>
                <a:t>函数</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函数</a:t>
            </a:r>
            <a:r>
              <a:rPr lang="zh-CN" altLang="en-US" sz="2000" dirty="0" smtClean="0"/>
              <a:t>定义</a:t>
            </a:r>
            <a:endParaRPr lang="zh-CN" altLang="en-US" sz="2000" dirty="0" smtClean="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2" name="TextBox 3"/>
          <p:cNvSpPr txBox="1"/>
          <p:nvPr/>
        </p:nvSpPr>
        <p:spPr>
          <a:xfrm>
            <a:off x="1200150" y="1843405"/>
            <a:ext cx="3589655" cy="2553335"/>
          </a:xfrm>
          <a:prstGeom prst="rect">
            <a:avLst/>
          </a:prstGeom>
          <a:noFill/>
        </p:spPr>
        <p:txBody>
          <a:bodyPr wrap="square" rtlCol="0">
            <a:spAutoFit/>
          </a:bodyPr>
          <a:p>
            <a:r>
              <a:rPr lang="en-US" altLang="zh-CN" sz="2000" dirty="0">
                <a:solidFill>
                  <a:schemeClr val="tx1">
                    <a:lumMod val="75000"/>
                    <a:lumOff val="25000"/>
                  </a:schemeClr>
                </a:solidFill>
              </a:rPr>
              <a:t> </a:t>
            </a:r>
            <a:endParaRPr lang="zh-CN" altLang="zh-CN" sz="2000" dirty="0">
              <a:solidFill>
                <a:schemeClr val="tx1">
                  <a:lumMod val="75000"/>
                  <a:lumOff val="25000"/>
                </a:schemeClr>
              </a:solidFill>
            </a:endParaRPr>
          </a:p>
          <a:p>
            <a:r>
              <a:rPr lang="en-US" altLang="zh-CN" sz="2000" dirty="0" err="1">
                <a:solidFill>
                  <a:schemeClr val="tx1">
                    <a:lumMod val="75000"/>
                    <a:lumOff val="25000"/>
                  </a:schemeClr>
                </a:solidFill>
              </a:rPr>
              <a:t>new.function</a:t>
            </a:r>
            <a:r>
              <a:rPr lang="en-US" altLang="zh-CN" sz="2000" dirty="0">
                <a:solidFill>
                  <a:schemeClr val="tx1">
                    <a:lumMod val="75000"/>
                    <a:lumOff val="25000"/>
                  </a:schemeClr>
                </a:solidFill>
              </a:rPr>
              <a:t> &lt;- function(a) {</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for(</a:t>
            </a:r>
            <a:r>
              <a:rPr lang="en-US" altLang="zh-CN" sz="2000" dirty="0" err="1">
                <a:solidFill>
                  <a:schemeClr val="tx1">
                    <a:lumMod val="75000"/>
                    <a:lumOff val="25000"/>
                  </a:schemeClr>
                </a:solidFill>
              </a:rPr>
              <a:t>i</a:t>
            </a:r>
            <a:r>
              <a:rPr lang="en-US" altLang="zh-CN" sz="2000" dirty="0">
                <a:solidFill>
                  <a:schemeClr val="tx1">
                    <a:lumMod val="75000"/>
                    <a:lumOff val="25000"/>
                  </a:schemeClr>
                </a:solidFill>
              </a:rPr>
              <a:t> in 1:a) {</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b &lt;- i^2</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print(b)</a:t>
            </a:r>
            <a:endParaRPr lang="zh-CN" altLang="zh-CN" sz="2000" dirty="0">
              <a:solidFill>
                <a:schemeClr val="tx1">
                  <a:lumMod val="75000"/>
                  <a:lumOff val="25000"/>
                </a:schemeClr>
              </a:solidFill>
            </a:endParaRPr>
          </a:p>
          <a:p>
            <a:r>
              <a:rPr lang="en-US" altLang="zh-CN" sz="2000" dirty="0">
                <a:solidFill>
                  <a:schemeClr val="tx1">
                    <a:lumMod val="75000"/>
                    <a:lumOff val="25000"/>
                  </a:schemeClr>
                </a:solidFill>
              </a:rPr>
              <a:t>		}</a:t>
            </a:r>
            <a:endParaRPr lang="zh-CN" altLang="zh-CN" sz="2000" dirty="0">
              <a:solidFill>
                <a:schemeClr val="tx1">
                  <a:lumMod val="75000"/>
                  <a:lumOff val="25000"/>
                </a:schemeClr>
              </a:solidFill>
            </a:endParaRPr>
          </a:p>
          <a:p>
            <a:r>
              <a:rPr lang="en-US" altLang="zh-CN" sz="2000" dirty="0" smtClean="0">
                <a:solidFill>
                  <a:schemeClr val="tx1">
                    <a:lumMod val="75000"/>
                    <a:lumOff val="25000"/>
                  </a:schemeClr>
                </a:solidFill>
              </a:rPr>
              <a:t>   }</a:t>
            </a:r>
            <a:r>
              <a:rPr lang="en-US" altLang="zh-CN" sz="2000" dirty="0">
                <a:solidFill>
                  <a:schemeClr val="tx1">
                    <a:lumMod val="75000"/>
                    <a:lumOff val="25000"/>
                  </a:schemeClr>
                </a:solidFill>
              </a:rPr>
              <a:t>	</a:t>
            </a:r>
            <a:endParaRPr lang="zh-CN" altLang="zh-CN" sz="2000" dirty="0">
              <a:solidFill>
                <a:schemeClr val="tx1">
                  <a:lumMod val="75000"/>
                  <a:lumOff val="25000"/>
                </a:schemeClr>
              </a:solidFill>
            </a:endParaRPr>
          </a:p>
          <a:p>
            <a:endParaRPr lang="zh-CN" altLang="zh-CN" sz="200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smtClean="0"/>
              <a:t>函数</a:t>
            </a:r>
            <a:r>
              <a:rPr lang="zh-CN" altLang="en-US" sz="2000" dirty="0" smtClean="0"/>
              <a:t>调用</a:t>
            </a:r>
            <a:endParaRPr lang="zh-CN" altLang="en-US" sz="2000" dirty="0" smtClean="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4" name="TextBox 3"/>
          <p:cNvSpPr txBox="1"/>
          <p:nvPr/>
        </p:nvSpPr>
        <p:spPr>
          <a:xfrm>
            <a:off x="1200150" y="1843405"/>
            <a:ext cx="7023735" cy="2245360"/>
          </a:xfrm>
          <a:prstGeom prst="rect">
            <a:avLst/>
          </a:prstGeom>
          <a:noFill/>
        </p:spPr>
        <p:txBody>
          <a:bodyPr wrap="square" rtlCol="0">
            <a:spAutoFit/>
          </a:bodyPr>
          <a:p>
            <a:r>
              <a:rPr altLang="zh-CN" sz="2000">
                <a:solidFill>
                  <a:schemeClr val="tx1">
                    <a:lumMod val="75000"/>
                    <a:lumOff val="25000"/>
                  </a:schemeClr>
                </a:solidFill>
              </a:rPr>
              <a:t>格式：function_name(arg_1, arg_2, ...)</a:t>
            </a:r>
            <a:endParaRPr altLang="zh-CN" sz="2000">
              <a:solidFill>
                <a:schemeClr val="tx1">
                  <a:lumMod val="75000"/>
                  <a:lumOff val="25000"/>
                </a:schemeClr>
              </a:solidFill>
            </a:endParaRPr>
          </a:p>
          <a:p>
            <a:r>
              <a:rPr altLang="zh-CN" sz="2000">
                <a:solidFill>
                  <a:schemeClr val="tx1">
                    <a:lumMod val="75000"/>
                    <a:lumOff val="25000"/>
                  </a:schemeClr>
                </a:solidFill>
              </a:rPr>
              <a:t>arg_1, arg_2, ...：实参。</a:t>
            </a:r>
            <a:endParaRPr altLang="zh-CN" sz="2000">
              <a:solidFill>
                <a:schemeClr val="tx1">
                  <a:lumMod val="75000"/>
                  <a:lumOff val="25000"/>
                </a:schemeClr>
              </a:solidFill>
            </a:endParaRPr>
          </a:p>
          <a:p>
            <a:r>
              <a:rPr altLang="zh-CN" sz="2000">
                <a:solidFill>
                  <a:schemeClr val="tx1">
                    <a:lumMod val="75000"/>
                    <a:lumOff val="25000"/>
                  </a:schemeClr>
                </a:solidFill>
              </a:rPr>
              <a:t>功能：实参在传到函数调用可以以相同的顺序如提供在函数定义的顺序一样，或者它们也可以以不同的顺序提供（按参数名称）</a:t>
            </a:r>
            <a:endParaRPr altLang="zh-CN" sz="2000">
              <a:solidFill>
                <a:schemeClr val="tx1">
                  <a:lumMod val="75000"/>
                  <a:lumOff val="25000"/>
                </a:schemeClr>
              </a:solidFill>
            </a:endParaRPr>
          </a:p>
          <a:p>
            <a:endParaRPr altLang="zh-CN" sz="2000">
              <a:solidFill>
                <a:schemeClr val="tx1">
                  <a:lumMod val="75000"/>
                  <a:lumOff val="25000"/>
                </a:schemeClr>
              </a:solidFill>
            </a:endParaRPr>
          </a:p>
          <a:p>
            <a:r>
              <a:rPr altLang="zh-CN" sz="2000">
                <a:solidFill>
                  <a:schemeClr val="tx1">
                    <a:lumMod val="75000"/>
                    <a:lumOff val="25000"/>
                  </a:schemeClr>
                </a:solidFill>
              </a:rPr>
              <a:t>new.function(6)</a:t>
            </a:r>
            <a:endParaRPr altLang="zh-CN" sz="200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带默认值参数的函数</a:t>
            </a:r>
            <a:endParaRPr lang="zh-CN" altLang="en-US" sz="2000" dirty="0" smtClean="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用户自定义</a:t>
            </a:r>
            <a:r>
              <a:rPr lang="zh-CN" altLang="en-US" sz="2100" b="1" spc="225" dirty="0" smtClean="0">
                <a:solidFill>
                  <a:prstClr val="white"/>
                </a:solidFill>
              </a:rPr>
              <a:t>函数</a:t>
            </a:r>
            <a:endParaRPr lang="zh-CN" altLang="en-US" sz="2100" b="1" spc="225" dirty="0" smtClean="0">
              <a:solidFill>
                <a:prstClr val="white"/>
              </a:solidFill>
            </a:endParaRPr>
          </a:p>
        </p:txBody>
      </p:sp>
      <p:sp>
        <p:nvSpPr>
          <p:cNvPr id="2" name="TextBox 1"/>
          <p:cNvSpPr txBox="1"/>
          <p:nvPr/>
        </p:nvSpPr>
        <p:spPr>
          <a:xfrm>
            <a:off x="958215" y="1721485"/>
            <a:ext cx="7638415" cy="3415030"/>
          </a:xfrm>
          <a:prstGeom prst="rect">
            <a:avLst/>
          </a:prstGeom>
          <a:noFill/>
        </p:spPr>
        <p:txBody>
          <a:bodyPr wrap="square" rtlCol="0">
            <a:spAutoFit/>
          </a:bodyPr>
          <a:p>
            <a:r>
              <a:rPr lang="en-US" altLang="zh-CN"/>
              <a:t>有时一个函数中有多个参数时，部分参数可能在一些情况下用户不必提供或用户无法提供时，可以使用默认值。编写一个函数，求出三个数的最大值。程序代码如下所示：</a:t>
            </a:r>
            <a:endParaRPr lang="en-US" altLang="zh-CN"/>
          </a:p>
          <a:p>
            <a:r>
              <a:rPr lang="en-US" altLang="zh-CN"/>
              <a:t>&gt;maxnum&lt;-function(n1,n2=0,n3)</a:t>
            </a:r>
            <a:endParaRPr lang="en-US" altLang="zh-CN"/>
          </a:p>
          <a:p>
            <a:r>
              <a:rPr lang="en-US" altLang="zh-CN"/>
              <a:t>   { maxn&lt;-n1</a:t>
            </a:r>
            <a:endParaRPr lang="en-US" altLang="zh-CN"/>
          </a:p>
          <a:p>
            <a:r>
              <a:rPr lang="en-US" altLang="zh-CN"/>
              <a:t>     if(n2&gt;maxn) maxn&lt;-n2</a:t>
            </a:r>
            <a:endParaRPr lang="en-US" altLang="zh-CN"/>
          </a:p>
          <a:p>
            <a:r>
              <a:rPr lang="en-US" altLang="zh-CN"/>
              <a:t>     if(n3&gt;maxn) maxn&lt;-n3</a:t>
            </a:r>
            <a:endParaRPr lang="en-US" altLang="zh-CN"/>
          </a:p>
          <a:p>
            <a:r>
              <a:rPr lang="en-US" altLang="zh-CN"/>
              <a:t>     return(maxn)</a:t>
            </a:r>
            <a:endParaRPr lang="en-US" altLang="zh-CN"/>
          </a:p>
          <a:p>
            <a:r>
              <a:rPr lang="en-US" altLang="zh-CN"/>
              <a:t>}</a:t>
            </a:r>
            <a:endParaRPr lang="en-US" altLang="zh-CN"/>
          </a:p>
          <a:p>
            <a:r>
              <a:rPr lang="en-US" altLang="zh-CN"/>
              <a:t>在这个自定义函数中，n2使用了默认值0，在调用时，下面几种格式都是合法的。</a:t>
            </a:r>
            <a:endParaRPr lang="en-US" altLang="zh-CN"/>
          </a:p>
          <a:p>
            <a:r>
              <a:rPr lang="en-US" altLang="zh-CN"/>
              <a:t>maxnum(1,2,3) ；maxnum(1,n3=3) ；maxnum(n1=1,n2=2,n3=4)</a:t>
            </a:r>
            <a:endParaRPr lang="en-US" altLang="zh-CN"/>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9.1 条件表达式</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关系</a:t>
            </a:r>
            <a:r>
              <a:rPr lang="zh-CN" altLang="en-US" sz="2000" dirty="0" smtClean="0"/>
              <a:t>表达式</a:t>
            </a:r>
            <a:endParaRPr lang="zh-CN" altLang="en-US" sz="2000" dirty="0" smtClean="0"/>
          </a:p>
        </p:txBody>
      </p:sp>
      <p:sp>
        <p:nvSpPr>
          <p:cNvPr id="6" name="TextBox 18"/>
          <p:cNvSpPr txBox="1"/>
          <p:nvPr/>
        </p:nvSpPr>
        <p:spPr>
          <a:xfrm>
            <a:off x="690880" y="1492885"/>
            <a:ext cx="7999730" cy="1322070"/>
          </a:xfrm>
          <a:prstGeom prst="rect">
            <a:avLst/>
          </a:prstGeom>
          <a:noFill/>
        </p:spPr>
        <p:txBody>
          <a:bodyPr wrap="square" rtlCol="0">
            <a:spAutoFit/>
          </a:bodyPr>
          <a:p>
            <a:pPr indent="457200"/>
            <a:r>
              <a:rPr lang="zh-CN" sz="2000" dirty="0">
                <a:solidFill>
                  <a:schemeClr val="tx1">
                    <a:lumMod val="75000"/>
                    <a:lumOff val="25000"/>
                  </a:schemeClr>
                </a:solidFill>
              </a:rPr>
              <a:t>（</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a:t>
            </a:r>
            <a:r>
              <a:rPr sz="2000" dirty="0">
                <a:solidFill>
                  <a:schemeClr val="tx1">
                    <a:lumMod val="75000"/>
                    <a:lumOff val="25000"/>
                  </a:schemeClr>
                </a:solidFill>
              </a:rPr>
              <a:t>关系运算符：R语言包含6个关系运算符：&gt;、&lt;、&gt;=、&lt;=、==、!= </a:t>
            </a:r>
            <a:endParaRPr sz="2000" dirty="0">
              <a:solidFill>
                <a:schemeClr val="tx1">
                  <a:lumMod val="75000"/>
                  <a:lumOff val="25000"/>
                </a:schemeClr>
              </a:solidFill>
            </a:endParaRPr>
          </a:p>
          <a:p>
            <a:pPr indent="457200"/>
            <a:r>
              <a:rPr lang="zh-CN" sz="2000" dirty="0">
                <a:solidFill>
                  <a:schemeClr val="tx1">
                    <a:lumMod val="75000"/>
                    <a:lumOff val="25000"/>
                  </a:schemeClr>
                </a:solidFill>
              </a:rPr>
              <a:t>（</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a:t>
            </a:r>
            <a:r>
              <a:rPr sz="2000" dirty="0">
                <a:solidFill>
                  <a:schemeClr val="tx1">
                    <a:lumMod val="75000"/>
                    <a:lumOff val="25000"/>
                  </a:schemeClr>
                </a:solidFill>
              </a:rPr>
              <a:t>关系表达式：由关系运算符构成的表达式，关系表达式的值是逻辑值。</a:t>
            </a:r>
            <a:endParaRPr sz="2000" dirty="0">
              <a:solidFill>
                <a:schemeClr val="tx1">
                  <a:lumMod val="75000"/>
                  <a:lumOff val="25000"/>
                </a:schemeClr>
              </a:solidFill>
            </a:endParaRPr>
          </a:p>
        </p:txBody>
      </p:sp>
      <p:sp>
        <p:nvSpPr>
          <p:cNvPr id="12" name="TextBox 11"/>
          <p:cNvSpPr txBox="1"/>
          <p:nvPr/>
        </p:nvSpPr>
        <p:spPr>
          <a:xfrm>
            <a:off x="1200785" y="2799715"/>
            <a:ext cx="7807960" cy="1938020"/>
          </a:xfrm>
          <a:prstGeom prst="rect">
            <a:avLst/>
          </a:prstGeom>
          <a:noFill/>
        </p:spPr>
        <p:txBody>
          <a:bodyPr wrap="square" rtlCol="0">
            <a:spAutoFit/>
          </a:bodyPr>
          <a:p>
            <a:r>
              <a:rPr lang="zh-CN" altLang="en-US" sz="2000" dirty="0">
                <a:solidFill>
                  <a:schemeClr val="tx1">
                    <a:lumMod val="75000"/>
                    <a:lumOff val="25000"/>
                  </a:schemeClr>
                </a:solidFill>
              </a:rPr>
              <a:t>（</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）示例：</a:t>
            </a:r>
            <a:endParaRPr lang="en-US" altLang="zh-CN" sz="2000" dirty="0">
              <a:solidFill>
                <a:schemeClr val="tx1">
                  <a:lumMod val="75000"/>
                  <a:lumOff val="25000"/>
                </a:schemeClr>
              </a:solidFill>
            </a:endParaRPr>
          </a:p>
          <a:p>
            <a:r>
              <a:rPr lang="en-US" altLang="zh-CN" sz="2000" dirty="0">
                <a:solidFill>
                  <a:schemeClr val="tx1">
                    <a:lumMod val="75000"/>
                    <a:lumOff val="25000"/>
                  </a:schemeClr>
                </a:solidFill>
              </a:rPr>
              <a:t>b=c(2,3,3,3,5,8,9,3,4,1) </a:t>
            </a:r>
            <a:endParaRPr lang="en-US" altLang="zh-CN" sz="2000" dirty="0" smtClean="0">
              <a:solidFill>
                <a:schemeClr val="tx1">
                  <a:lumMod val="75000"/>
                  <a:lumOff val="25000"/>
                </a:schemeClr>
              </a:solidFill>
            </a:endParaRPr>
          </a:p>
          <a:p>
            <a:r>
              <a:rPr lang="en-US" altLang="zh-CN" sz="2000" dirty="0" smtClean="0">
                <a:solidFill>
                  <a:schemeClr val="tx1">
                    <a:lumMod val="75000"/>
                    <a:lumOff val="25000"/>
                  </a:schemeClr>
                </a:solidFill>
              </a:rPr>
              <a:t>a=c(3,4,9</a:t>
            </a:r>
            <a:r>
              <a:rPr lang="en-US" altLang="zh-CN" sz="2000" dirty="0">
                <a:solidFill>
                  <a:schemeClr val="tx1">
                    <a:lumMod val="75000"/>
                    <a:lumOff val="25000"/>
                  </a:schemeClr>
                </a:solidFill>
              </a:rPr>
              <a:t>) </a:t>
            </a:r>
            <a:endParaRPr lang="en-US" altLang="zh-CN" sz="2000" dirty="0" smtClean="0">
              <a:solidFill>
                <a:schemeClr val="tx1">
                  <a:lumMod val="75000"/>
                  <a:lumOff val="25000"/>
                </a:schemeClr>
              </a:solidFill>
            </a:endParaRPr>
          </a:p>
          <a:p>
            <a:r>
              <a:rPr lang="en-US" altLang="zh-CN" sz="2000" dirty="0" smtClean="0">
                <a:solidFill>
                  <a:schemeClr val="tx1">
                    <a:lumMod val="75000"/>
                    <a:lumOff val="25000"/>
                  </a:schemeClr>
                </a:solidFill>
              </a:rPr>
              <a:t>a</a:t>
            </a:r>
            <a:r>
              <a:rPr lang="en-US" altLang="zh-CN" sz="2000" dirty="0">
                <a:solidFill>
                  <a:schemeClr val="tx1">
                    <a:lumMod val="75000"/>
                    <a:lumOff val="25000"/>
                  </a:schemeClr>
                </a:solidFill>
              </a:rPr>
              <a:t>==</a:t>
            </a:r>
            <a:r>
              <a:rPr lang="en-US" altLang="zh-CN" sz="2000" dirty="0" smtClean="0">
                <a:solidFill>
                  <a:schemeClr val="tx1">
                    <a:lumMod val="75000"/>
                    <a:lumOff val="25000"/>
                  </a:schemeClr>
                </a:solidFill>
              </a:rPr>
              <a:t>b</a:t>
            </a:r>
            <a:endParaRPr lang="en-US" altLang="zh-CN" sz="2000" dirty="0" smtClean="0">
              <a:solidFill>
                <a:schemeClr val="tx1">
                  <a:lumMod val="75000"/>
                  <a:lumOff val="25000"/>
                </a:schemeClr>
              </a:solidFill>
            </a:endParaRPr>
          </a:p>
          <a:p>
            <a:r>
              <a:rPr sz="2000" dirty="0">
                <a:solidFill>
                  <a:schemeClr val="tx1">
                    <a:lumMod val="75000"/>
                    <a:lumOff val="25000"/>
                  </a:schemeClr>
                </a:solidFill>
              </a:rPr>
              <a:t>（4）注意：对于长度不相等的恒等比较，首先补齐a=c(3,4,9,3,4,9,3, 4,9,3)然后一一与b进行一一相等比较。</a:t>
            </a:r>
            <a:endParaRPr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9.1 条件表达式</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逻辑</a:t>
            </a:r>
            <a:r>
              <a:rPr lang="zh-CN" altLang="en-US" sz="2000" dirty="0" smtClean="0"/>
              <a:t>表达式</a:t>
            </a:r>
            <a:endParaRPr lang="zh-CN" altLang="en-US" sz="2000" dirty="0" smtClean="0"/>
          </a:p>
        </p:txBody>
      </p:sp>
      <p:sp>
        <p:nvSpPr>
          <p:cNvPr id="6" name="TextBox 18"/>
          <p:cNvSpPr txBox="1"/>
          <p:nvPr/>
        </p:nvSpPr>
        <p:spPr>
          <a:xfrm>
            <a:off x="471170" y="1492885"/>
            <a:ext cx="8324850" cy="645160"/>
          </a:xfrm>
          <a:prstGeom prst="rect">
            <a:avLst/>
          </a:prstGeom>
          <a:noFill/>
        </p:spPr>
        <p:txBody>
          <a:bodyPr wrap="square" rtlCol="0">
            <a:spAutoFit/>
          </a:bodyPr>
          <a:p>
            <a:pPr indent="457200"/>
            <a:r>
              <a:rPr>
                <a:solidFill>
                  <a:schemeClr val="tx1">
                    <a:lumMod val="75000"/>
                    <a:lumOff val="25000"/>
                  </a:schemeClr>
                </a:solidFill>
              </a:rPr>
              <a:t>（1）逻辑运算符：&amp;、|、!、&amp;&amp;、||、xor </a:t>
            </a:r>
            <a:endParaRPr>
              <a:solidFill>
                <a:schemeClr val="tx1">
                  <a:lumMod val="75000"/>
                  <a:lumOff val="25000"/>
                </a:schemeClr>
              </a:solidFill>
            </a:endParaRPr>
          </a:p>
          <a:p>
            <a:pPr indent="457200"/>
            <a:r>
              <a:rPr>
                <a:solidFill>
                  <a:schemeClr val="tx1">
                    <a:lumMod val="75000"/>
                    <a:lumOff val="25000"/>
                  </a:schemeClr>
                </a:solidFill>
              </a:rPr>
              <a:t>（2）逻辑表达式：由逻辑运算符构成的表达式，逻辑表达式的值是逻辑值。</a:t>
            </a:r>
            <a:endParaRPr>
              <a:solidFill>
                <a:schemeClr val="tx1">
                  <a:lumMod val="75000"/>
                  <a:lumOff val="25000"/>
                </a:schemeClr>
              </a:solidFill>
            </a:endParaRPr>
          </a:p>
        </p:txBody>
      </p:sp>
      <p:sp>
        <p:nvSpPr>
          <p:cNvPr id="12" name="TextBox 11"/>
          <p:cNvSpPr txBox="1"/>
          <p:nvPr/>
        </p:nvSpPr>
        <p:spPr>
          <a:xfrm>
            <a:off x="932180" y="2691765"/>
            <a:ext cx="8107680" cy="2306955"/>
          </a:xfrm>
          <a:prstGeom prst="rect">
            <a:avLst/>
          </a:prstGeom>
          <a:noFill/>
        </p:spPr>
        <p:txBody>
          <a:bodyPr wrap="square" rtlCol="0">
            <a:spAutoFit/>
          </a:bodyPr>
          <a:p>
            <a:r>
              <a:rPr lang="zh-CN" dirty="0">
                <a:solidFill>
                  <a:schemeClr val="tx1">
                    <a:lumMod val="75000"/>
                    <a:lumOff val="25000"/>
                  </a:schemeClr>
                </a:solidFill>
              </a:rPr>
              <a:t>（</a:t>
            </a:r>
            <a:r>
              <a:rPr lang="en-US" altLang="zh-CN" dirty="0">
                <a:solidFill>
                  <a:schemeClr val="tx1">
                    <a:lumMod val="75000"/>
                    <a:lumOff val="25000"/>
                  </a:schemeClr>
                </a:solidFill>
              </a:rPr>
              <a:t>3</a:t>
            </a:r>
            <a:r>
              <a:rPr lang="zh-CN" altLang="en-US" dirty="0">
                <a:solidFill>
                  <a:schemeClr val="tx1">
                    <a:lumMod val="75000"/>
                    <a:lumOff val="25000"/>
                  </a:schemeClr>
                </a:solidFill>
              </a:rPr>
              <a:t>）注意：</a:t>
            </a:r>
            <a:r>
              <a:rPr lang="zh-CN" dirty="0">
                <a:solidFill>
                  <a:schemeClr val="tx1">
                    <a:lumMod val="75000"/>
                    <a:lumOff val="25000"/>
                  </a:schemeClr>
                </a:solidFill>
              </a:rPr>
              <a:t>逻辑运算</a:t>
            </a:r>
            <a:r>
              <a:rPr lang="zh-CN" altLang="en-US" dirty="0" smtClean="0">
                <a:solidFill>
                  <a:schemeClr val="tx1">
                    <a:lumMod val="75000"/>
                    <a:lumOff val="25000"/>
                  </a:schemeClr>
                </a:solidFill>
              </a:rPr>
              <a:t>只适用于标量</a:t>
            </a:r>
            <a:endParaRPr lang="en-US" altLang="zh-CN" dirty="0">
              <a:solidFill>
                <a:schemeClr val="tx1">
                  <a:lumMod val="75000"/>
                  <a:lumOff val="25000"/>
                </a:schemeClr>
              </a:solidFill>
            </a:endParaRPr>
          </a:p>
          <a:p>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4</a:t>
            </a:r>
            <a:r>
              <a:rPr lang="zh-CN" altLang="en-US" dirty="0" smtClean="0">
                <a:solidFill>
                  <a:schemeClr val="tx1">
                    <a:lumMod val="75000"/>
                    <a:lumOff val="25000"/>
                  </a:schemeClr>
                </a:solidFill>
              </a:rPr>
              <a:t>）示例：</a:t>
            </a:r>
            <a:endParaRPr lang="zh-CN" altLang="en-US" dirty="0" smtClean="0">
              <a:solidFill>
                <a:schemeClr val="tx1">
                  <a:lumMod val="75000"/>
                  <a:lumOff val="25000"/>
                </a:schemeClr>
              </a:solidFill>
            </a:endParaRPr>
          </a:p>
          <a:p>
            <a:r>
              <a:rPr lang="en-US" altLang="zh-CN" dirty="0" smtClean="0">
                <a:solidFill>
                  <a:schemeClr val="tx1">
                    <a:lumMod val="75000"/>
                    <a:lumOff val="25000"/>
                  </a:schemeClr>
                </a:solidFill>
              </a:rPr>
              <a:t>&gt; x </a:t>
            </a:r>
            <a:r>
              <a:rPr lang="en-US" altLang="zh-CN" dirty="0">
                <a:solidFill>
                  <a:schemeClr val="tx1">
                    <a:lumMod val="75000"/>
                    <a:lumOff val="25000"/>
                  </a:schemeClr>
                </a:solidFill>
              </a:rPr>
              <a:t>&lt;- c(T,T,F) </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&gt; y </a:t>
            </a:r>
            <a:r>
              <a:rPr lang="en-US" altLang="zh-CN" dirty="0">
                <a:solidFill>
                  <a:schemeClr val="tx1">
                    <a:lumMod val="75000"/>
                    <a:lumOff val="25000"/>
                  </a:schemeClr>
                </a:solidFill>
              </a:rPr>
              <a:t>&lt;- c(F,T,F) </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&gt; x</a:t>
            </a:r>
            <a:r>
              <a:rPr lang="en-US" altLang="zh-CN" dirty="0">
                <a:solidFill>
                  <a:schemeClr val="tx1">
                    <a:lumMod val="75000"/>
                    <a:lumOff val="25000"/>
                  </a:schemeClr>
                </a:solidFill>
              </a:rPr>
              <a:t>&amp;&amp;y </a:t>
            </a:r>
            <a:r>
              <a:rPr lang="en-US" altLang="zh-CN" dirty="0" smtClean="0">
                <a:solidFill>
                  <a:schemeClr val="tx1">
                    <a:lumMod val="75000"/>
                    <a:lumOff val="25000"/>
                  </a:schemeClr>
                </a:solidFill>
              </a:rPr>
              <a:t>        #</a:t>
            </a:r>
            <a:r>
              <a:rPr lang="zh-CN" altLang="en-US" dirty="0">
                <a:solidFill>
                  <a:schemeClr val="tx1">
                    <a:lumMod val="75000"/>
                    <a:lumOff val="25000"/>
                  </a:schemeClr>
                </a:solidFill>
              </a:rPr>
              <a:t>适用于标量或向量</a:t>
            </a:r>
            <a:endParaRPr lang="en-US" altLang="zh-CN" dirty="0">
              <a:solidFill>
                <a:schemeClr val="tx1">
                  <a:lumMod val="75000"/>
                  <a:lumOff val="25000"/>
                </a:schemeClr>
              </a:solidFill>
            </a:endParaRPr>
          </a:p>
          <a:p>
            <a:r>
              <a:rPr lang="en-US" altLang="zh-CN" dirty="0" smtClean="0">
                <a:solidFill>
                  <a:schemeClr val="tx1">
                    <a:lumMod val="75000"/>
                    <a:lumOff val="25000"/>
                  </a:schemeClr>
                </a:solidFill>
              </a:rPr>
              <a:t>  [</a:t>
            </a:r>
            <a:r>
              <a:rPr lang="en-US" altLang="zh-CN" dirty="0">
                <a:solidFill>
                  <a:schemeClr val="tx1">
                    <a:lumMod val="75000"/>
                    <a:lumOff val="25000"/>
                  </a:schemeClr>
                </a:solidFill>
              </a:rPr>
              <a:t>1] FALSE </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&gt; </a:t>
            </a:r>
            <a:r>
              <a:rPr lang="en-US" altLang="zh-CN" dirty="0" err="1" smtClean="0">
                <a:solidFill>
                  <a:schemeClr val="tx1">
                    <a:lumMod val="75000"/>
                    <a:lumOff val="25000"/>
                  </a:schemeClr>
                </a:solidFill>
              </a:rPr>
              <a:t>x&amp;y</a:t>
            </a:r>
            <a:r>
              <a:rPr lang="en-US" altLang="zh-CN" dirty="0" smtClean="0">
                <a:solidFill>
                  <a:schemeClr val="tx1">
                    <a:lumMod val="75000"/>
                    <a:lumOff val="25000"/>
                  </a:schemeClr>
                </a:solidFill>
              </a:rPr>
              <a:t>               </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  [</a:t>
            </a:r>
            <a:r>
              <a:rPr lang="en-US" altLang="zh-CN" dirty="0">
                <a:solidFill>
                  <a:schemeClr val="tx1">
                    <a:lumMod val="75000"/>
                    <a:lumOff val="25000"/>
                  </a:schemeClr>
                </a:solidFill>
              </a:rPr>
              <a:t>1] FALSE TRUE FALSE</a:t>
            </a:r>
            <a:endParaRPr lang="en-US" altLang="zh-CN"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9.1 条件表达式</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zh-CN" altLang="en-US" sz="2000" dirty="0" smtClean="0"/>
              <a:t>逻辑</a:t>
            </a:r>
            <a:r>
              <a:rPr lang="zh-CN" altLang="en-US" sz="2000" dirty="0" smtClean="0"/>
              <a:t>函数</a:t>
            </a:r>
            <a:endParaRPr lang="zh-CN" altLang="en-US" sz="2000" dirty="0" smtClean="0"/>
          </a:p>
        </p:txBody>
      </p:sp>
      <p:sp>
        <p:nvSpPr>
          <p:cNvPr id="19" name="TextBox 18"/>
          <p:cNvSpPr txBox="1"/>
          <p:nvPr/>
        </p:nvSpPr>
        <p:spPr>
          <a:xfrm>
            <a:off x="480695" y="1861185"/>
            <a:ext cx="8363585" cy="3476625"/>
          </a:xfrm>
          <a:prstGeom prst="rect">
            <a:avLst/>
          </a:prstGeom>
          <a:noFill/>
        </p:spPr>
        <p:txBody>
          <a:bodyPr wrap="square" rtlCol="0">
            <a:spAutoFit/>
          </a:bodyPr>
          <a:p>
            <a:pPr indent="457200"/>
            <a:r>
              <a:rPr lang="zh-CN" altLang="en-US" sz="2000" dirty="0" smtClean="0">
                <a:solidFill>
                  <a:schemeClr val="tx1">
                    <a:lumMod val="75000"/>
                    <a:lumOff val="25000"/>
                  </a:schemeClr>
                </a:solidFill>
              </a:rPr>
              <a:t>（</a:t>
            </a:r>
            <a:r>
              <a:rPr lang="en-US" altLang="zh-CN" sz="2000" dirty="0" smtClean="0">
                <a:solidFill>
                  <a:schemeClr val="tx1">
                    <a:lumMod val="75000"/>
                    <a:lumOff val="25000"/>
                  </a:schemeClr>
                </a:solidFill>
              </a:rPr>
              <a:t>1</a:t>
            </a:r>
            <a:r>
              <a:rPr lang="zh-CN" altLang="en-US" sz="2000" dirty="0" smtClean="0">
                <a:solidFill>
                  <a:schemeClr val="tx1">
                    <a:lumMod val="75000"/>
                    <a:lumOff val="25000"/>
                  </a:schemeClr>
                </a:solidFill>
              </a:rPr>
              <a:t>）逻辑值</a:t>
            </a:r>
            <a:r>
              <a:rPr lang="zh-CN" altLang="en-US" sz="2000" dirty="0">
                <a:solidFill>
                  <a:schemeClr val="tx1">
                    <a:lumMod val="75000"/>
                    <a:lumOff val="25000"/>
                  </a:schemeClr>
                </a:solidFill>
              </a:rPr>
              <a:t>判断</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lvl="1" indent="457200"/>
            <a:r>
              <a:rPr lang="en-US" altLang="zh-CN" sz="2000" dirty="0" err="1" smtClean="0">
                <a:solidFill>
                  <a:schemeClr val="tx1">
                    <a:lumMod val="75000"/>
                    <a:lumOff val="25000"/>
                  </a:schemeClr>
                </a:solidFill>
              </a:rPr>
              <a:t>is.logical</a:t>
            </a:r>
            <a:r>
              <a:rPr lang="en-US" altLang="zh-CN" sz="2000" dirty="0" smtClean="0">
                <a:solidFill>
                  <a:schemeClr val="tx1">
                    <a:lumMod val="75000"/>
                    <a:lumOff val="25000"/>
                  </a:schemeClr>
                </a:solidFill>
              </a:rPr>
              <a:t>(x</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lvl="1" indent="457200"/>
            <a:r>
              <a:rPr lang="en-US" altLang="zh-CN" sz="2000" dirty="0" smtClean="0">
                <a:solidFill>
                  <a:schemeClr val="tx1">
                    <a:lumMod val="75000"/>
                    <a:lumOff val="25000"/>
                  </a:schemeClr>
                </a:solidFill>
              </a:rPr>
              <a:t>all</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是在全部为</a:t>
            </a:r>
            <a:r>
              <a:rPr lang="en-US" altLang="zh-CN" sz="2000" dirty="0">
                <a:solidFill>
                  <a:schemeClr val="tx1">
                    <a:lumMod val="75000"/>
                    <a:lumOff val="25000"/>
                  </a:schemeClr>
                </a:solidFill>
              </a:rPr>
              <a:t>TURE</a:t>
            </a:r>
            <a:r>
              <a:rPr lang="zh-CN" altLang="en-US" sz="2000" dirty="0">
                <a:solidFill>
                  <a:schemeClr val="tx1">
                    <a:lumMod val="75000"/>
                    <a:lumOff val="25000"/>
                  </a:schemeClr>
                </a:solidFill>
              </a:rPr>
              <a:t>时返回</a:t>
            </a:r>
            <a:r>
              <a:rPr lang="en-US" altLang="zh-CN" sz="2000" dirty="0">
                <a:solidFill>
                  <a:schemeClr val="tx1">
                    <a:lumMod val="75000"/>
                    <a:lumOff val="25000"/>
                  </a:schemeClr>
                </a:solidFill>
              </a:rPr>
              <a:t>T</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lvl="1" indent="457200"/>
            <a:r>
              <a:rPr lang="en-US" altLang="zh-CN" sz="2000" dirty="0" smtClean="0">
                <a:solidFill>
                  <a:schemeClr val="tx1">
                    <a:lumMod val="75000"/>
                    <a:lumOff val="25000"/>
                  </a:schemeClr>
                </a:solidFill>
              </a:rPr>
              <a:t>any()</a:t>
            </a:r>
            <a:r>
              <a:rPr lang="zh-CN" altLang="en-US" sz="2000" dirty="0" smtClean="0">
                <a:solidFill>
                  <a:schemeClr val="tx1">
                    <a:lumMod val="75000"/>
                    <a:lumOff val="25000"/>
                  </a:schemeClr>
                </a:solidFill>
              </a:rPr>
              <a:t>是</a:t>
            </a:r>
            <a:r>
              <a:rPr lang="zh-CN" altLang="en-US" sz="2000" dirty="0">
                <a:solidFill>
                  <a:schemeClr val="tx1">
                    <a:lumMod val="75000"/>
                    <a:lumOff val="25000"/>
                  </a:schemeClr>
                </a:solidFill>
              </a:rPr>
              <a:t>在存在任何一个</a:t>
            </a:r>
            <a:r>
              <a:rPr lang="en-US" altLang="zh-CN" sz="2000" dirty="0">
                <a:solidFill>
                  <a:schemeClr val="tx1">
                    <a:lumMod val="75000"/>
                    <a:lumOff val="25000"/>
                  </a:schemeClr>
                </a:solidFill>
              </a:rPr>
              <a:t>TRUE</a:t>
            </a:r>
            <a:r>
              <a:rPr lang="zh-CN" altLang="en-US" sz="2000" dirty="0">
                <a:solidFill>
                  <a:schemeClr val="tx1">
                    <a:lumMod val="75000"/>
                    <a:lumOff val="25000"/>
                  </a:schemeClr>
                </a:solidFill>
              </a:rPr>
              <a:t>时返回</a:t>
            </a:r>
            <a:r>
              <a:rPr lang="en-US" altLang="zh-CN" sz="2000" dirty="0">
                <a:solidFill>
                  <a:schemeClr val="tx1">
                    <a:lumMod val="75000"/>
                    <a:lumOff val="25000"/>
                  </a:schemeClr>
                </a:solidFill>
              </a:rPr>
              <a:t>TRUE</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lvl="1" indent="457200"/>
            <a:endParaRPr lang="zh-CN" altLang="en-US" sz="2000" dirty="0">
              <a:solidFill>
                <a:schemeClr val="tx1">
                  <a:lumMod val="75000"/>
                  <a:lumOff val="25000"/>
                </a:schemeClr>
              </a:solidFill>
            </a:endParaRPr>
          </a:p>
          <a:p>
            <a:pPr lvl="1" indent="457200"/>
            <a:r>
              <a:rPr lang="en-US" altLang="zh-CN" sz="2000" dirty="0">
                <a:solidFill>
                  <a:schemeClr val="tx1">
                    <a:lumMod val="75000"/>
                    <a:lumOff val="25000"/>
                  </a:schemeClr>
                </a:solidFill>
              </a:rPr>
              <a:t>a</a:t>
            </a:r>
            <a:r>
              <a:rPr lang="en-US" altLang="zh-CN" sz="2000" dirty="0" smtClean="0">
                <a:solidFill>
                  <a:schemeClr val="tx1">
                    <a:lumMod val="75000"/>
                    <a:lumOff val="25000"/>
                  </a:schemeClr>
                </a:solidFill>
              </a:rPr>
              <a:t>ll</a:t>
            </a:r>
            <a:r>
              <a:rPr lang="zh-CN" altLang="en-US" sz="2000" dirty="0" smtClean="0">
                <a:solidFill>
                  <a:schemeClr val="tx1">
                    <a:lumMod val="75000"/>
                    <a:lumOff val="25000"/>
                  </a:schemeClr>
                </a:solidFill>
              </a:rPr>
              <a:t>和</a:t>
            </a:r>
            <a:r>
              <a:rPr lang="en-US" altLang="zh-CN" sz="2000" dirty="0" smtClean="0">
                <a:solidFill>
                  <a:schemeClr val="tx1">
                    <a:lumMod val="75000"/>
                    <a:lumOff val="25000"/>
                  </a:schemeClr>
                </a:solidFill>
              </a:rPr>
              <a:t>any</a:t>
            </a:r>
            <a:r>
              <a:rPr lang="zh-CN" altLang="en-US" sz="2000" dirty="0" smtClean="0">
                <a:solidFill>
                  <a:schemeClr val="tx1">
                    <a:lumMod val="75000"/>
                    <a:lumOff val="25000"/>
                  </a:schemeClr>
                </a:solidFill>
              </a:rPr>
              <a:t>都</a:t>
            </a:r>
            <a:r>
              <a:rPr lang="zh-CN" altLang="en-US" sz="2000" dirty="0">
                <a:solidFill>
                  <a:schemeClr val="tx1">
                    <a:lumMod val="75000"/>
                    <a:lumOff val="25000"/>
                  </a:schemeClr>
                </a:solidFill>
              </a:rPr>
              <a:t>还有另外一个</a:t>
            </a:r>
            <a:r>
              <a:rPr lang="zh-CN" altLang="en-US" sz="2000" dirty="0" smtClean="0">
                <a:solidFill>
                  <a:schemeClr val="tx1">
                    <a:lumMod val="75000"/>
                    <a:lumOff val="25000"/>
                  </a:schemeClr>
                </a:solidFill>
              </a:rPr>
              <a:t>参数</a:t>
            </a:r>
            <a:r>
              <a:rPr lang="en-US" altLang="zh-CN" sz="2000" dirty="0" smtClean="0">
                <a:solidFill>
                  <a:schemeClr val="tx1">
                    <a:lumMod val="75000"/>
                    <a:lumOff val="25000"/>
                  </a:schemeClr>
                </a:solidFill>
              </a:rPr>
              <a:t>na.rm=T/F</a:t>
            </a:r>
            <a:r>
              <a:rPr lang="zh-CN" altLang="en-US" sz="2000" dirty="0" smtClean="0">
                <a:solidFill>
                  <a:schemeClr val="tx1">
                    <a:lumMod val="75000"/>
                    <a:lumOff val="25000"/>
                  </a:schemeClr>
                </a:solidFill>
              </a:rPr>
              <a:t>，</a:t>
            </a:r>
            <a:r>
              <a:rPr lang="zh-CN" altLang="en-US" sz="2000" dirty="0">
                <a:solidFill>
                  <a:schemeClr val="tx1">
                    <a:lumMod val="75000"/>
                    <a:lumOff val="25000"/>
                  </a:schemeClr>
                </a:solidFill>
              </a:rPr>
              <a:t>即是否删除</a:t>
            </a:r>
            <a:r>
              <a:rPr lang="en-US" altLang="zh-CN" sz="2000" dirty="0">
                <a:solidFill>
                  <a:schemeClr val="tx1">
                    <a:lumMod val="75000"/>
                    <a:lumOff val="25000"/>
                  </a:schemeClr>
                </a:solidFill>
              </a:rPr>
              <a:t>NA</a:t>
            </a:r>
            <a:r>
              <a:rPr lang="zh-CN" altLang="en-US" sz="2000" dirty="0" smtClean="0">
                <a:solidFill>
                  <a:schemeClr val="tx1">
                    <a:lumMod val="75000"/>
                    <a:lumOff val="25000"/>
                  </a:schemeClr>
                </a:solidFill>
              </a:rPr>
              <a:t>值</a:t>
            </a:r>
            <a:endParaRPr lang="en-US" altLang="zh-CN" sz="2000" dirty="0" smtClean="0">
              <a:solidFill>
                <a:schemeClr val="tx1">
                  <a:lumMod val="75000"/>
                  <a:lumOff val="25000"/>
                </a:schemeClr>
              </a:solidFill>
            </a:endParaRPr>
          </a:p>
          <a:p>
            <a:pPr lvl="1" indent="457200"/>
            <a:r>
              <a:rPr lang="zh-CN" altLang="en-US" sz="2000" dirty="0" smtClean="0">
                <a:solidFill>
                  <a:schemeClr val="tx1">
                    <a:lumMod val="75000"/>
                    <a:lumOff val="25000"/>
                  </a:schemeClr>
                </a:solidFill>
              </a:rPr>
              <a:t>如</a:t>
            </a:r>
            <a:r>
              <a:rPr lang="zh-CN" altLang="en-US" sz="2000" dirty="0">
                <a:solidFill>
                  <a:schemeClr val="tx1">
                    <a:lumMod val="75000"/>
                    <a:lumOff val="25000"/>
                  </a:schemeClr>
                </a:solidFill>
              </a:rPr>
              <a:t>： </a:t>
            </a:r>
            <a:endParaRPr lang="en-US" altLang="zh-CN" sz="2000" dirty="0" smtClean="0">
              <a:solidFill>
                <a:schemeClr val="tx1">
                  <a:lumMod val="75000"/>
                  <a:lumOff val="25000"/>
                </a:schemeClr>
              </a:solidFill>
            </a:endParaRPr>
          </a:p>
          <a:p>
            <a:pPr lvl="1" indent="457200"/>
            <a:r>
              <a:rPr lang="en-US" altLang="zh-CN" sz="2000" dirty="0" smtClean="0">
                <a:solidFill>
                  <a:schemeClr val="tx1">
                    <a:lumMod val="75000"/>
                    <a:lumOff val="25000"/>
                  </a:schemeClr>
                </a:solidFill>
              </a:rPr>
              <a:t>&gt; all(x</a:t>
            </a:r>
            <a:r>
              <a:rPr lang="en-US" altLang="zh-CN" sz="2000" dirty="0">
                <a:solidFill>
                  <a:schemeClr val="tx1">
                    <a:lumMod val="75000"/>
                    <a:lumOff val="25000"/>
                  </a:schemeClr>
                </a:solidFill>
              </a:rPr>
              <a:t>, na.rm=T</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indent="457200"/>
            <a:r>
              <a:rPr lang="zh-CN" altLang="en-US" sz="2000" dirty="0" smtClean="0">
                <a:solidFill>
                  <a:schemeClr val="tx1">
                    <a:lumMod val="75000"/>
                    <a:lumOff val="25000"/>
                  </a:schemeClr>
                </a:solidFill>
              </a:rPr>
              <a:t>（</a:t>
            </a:r>
            <a:r>
              <a:rPr lang="en-US" altLang="zh-CN" sz="2000" dirty="0" smtClean="0">
                <a:solidFill>
                  <a:schemeClr val="tx1">
                    <a:lumMod val="75000"/>
                    <a:lumOff val="25000"/>
                  </a:schemeClr>
                </a:solidFill>
              </a:rPr>
              <a:t>2</a:t>
            </a:r>
            <a:r>
              <a:rPr lang="zh-CN" altLang="en-US" sz="2000" dirty="0" smtClean="0">
                <a:solidFill>
                  <a:schemeClr val="tx1">
                    <a:lumMod val="75000"/>
                    <a:lumOff val="25000"/>
                  </a:schemeClr>
                </a:solidFill>
              </a:rPr>
              <a:t>）逻辑值</a:t>
            </a:r>
            <a:r>
              <a:rPr lang="zh-CN" altLang="en-US" sz="2000" dirty="0">
                <a:solidFill>
                  <a:schemeClr val="tx1">
                    <a:lumMod val="75000"/>
                    <a:lumOff val="25000"/>
                  </a:schemeClr>
                </a:solidFill>
              </a:rPr>
              <a:t>转换：</a:t>
            </a:r>
            <a:endParaRPr lang="zh-CN" altLang="en-US" sz="2000" dirty="0">
              <a:solidFill>
                <a:schemeClr val="tx1">
                  <a:lumMod val="75000"/>
                  <a:lumOff val="25000"/>
                </a:schemeClr>
              </a:solidFill>
            </a:endParaRPr>
          </a:p>
          <a:p>
            <a:pPr indent="457200"/>
            <a:r>
              <a:rPr lang="zh-CN" altLang="en-US" sz="2000" dirty="0">
                <a:solidFill>
                  <a:schemeClr val="tx1">
                    <a:lumMod val="75000"/>
                    <a:lumOff val="25000"/>
                  </a:schemeClr>
                </a:solidFill>
              </a:rPr>
              <a:t>        </a:t>
            </a:r>
            <a:r>
              <a:rPr lang="en-US" altLang="zh-CN" sz="2000" dirty="0" err="1">
                <a:solidFill>
                  <a:schemeClr val="tx1">
                    <a:lumMod val="75000"/>
                    <a:lumOff val="25000"/>
                  </a:schemeClr>
                </a:solidFill>
              </a:rPr>
              <a:t>as.logical</a:t>
            </a:r>
            <a:r>
              <a:rPr lang="en-US" altLang="zh-CN" sz="2000" dirty="0">
                <a:solidFill>
                  <a:schemeClr val="tx1">
                    <a:lumMod val="75000"/>
                    <a:lumOff val="25000"/>
                  </a:schemeClr>
                </a:solidFill>
              </a:rPr>
              <a:t>(x)</a:t>
            </a:r>
            <a:endParaRPr lang="en-US" altLang="zh-CN" sz="2000" dirty="0">
              <a:solidFill>
                <a:schemeClr val="tx1">
                  <a:lumMod val="75000"/>
                  <a:lumOff val="25000"/>
                </a:schemeClr>
              </a:solidFill>
            </a:endParaRPr>
          </a:p>
          <a:p>
            <a:pPr indent="457200"/>
            <a:endParaRPr lang="en-US"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49710" y="1169836"/>
              <a:ext cx="1244589" cy="521970"/>
            </a:xfrm>
            <a:prstGeom prst="rect">
              <a:avLst/>
            </a:prstGeom>
            <a:noFill/>
          </p:spPr>
          <p:txBody>
            <a:bodyPr wrap="none" rtlCol="0">
              <a:spAutoFit/>
            </a:bodyPr>
            <a:lstStyle/>
            <a:p>
              <a:pPr algn="ctr"/>
              <a:r>
                <a:rPr lang="zh-CN" altLang="en-US" sz="2800" dirty="0" smtClean="0">
                  <a:solidFill>
                    <a:srgbClr val="FFC000"/>
                  </a:solidFill>
                </a:rPr>
                <a:t>第9章 高级编程</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1932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9.1 条件表达式</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54534" y="2880021"/>
            <a:ext cx="5693410" cy="450850"/>
            <a:chOff x="1807265" y="2935089"/>
            <a:chExt cx="5693410" cy="450850"/>
          </a:xfrm>
          <a:solidFill>
            <a:srgbClr val="3D89BC"/>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a:grpFill/>
          </p:spPr>
          <p:txBody>
            <a:bodyPr wrap="none">
              <a:spAutoFit/>
            </a:bodyPr>
            <a:lstStyle/>
            <a:p>
              <a:pPr algn="l"/>
              <a:r>
                <a:rPr lang="en-US" altLang="zh-CN" sz="2100" spc="225" dirty="0" smtClean="0">
                  <a:solidFill>
                    <a:schemeClr val="bg1"/>
                  </a:solidFill>
                </a:rPr>
                <a:t>9.2 选择结构</a:t>
              </a:r>
              <a:endParaRPr lang="zh-CN" altLang="en-US" sz="2100" spc="225" dirty="0" smtClean="0">
                <a:solidFill>
                  <a:schemeClr val="bg1"/>
                </a:solidFill>
                <a:sym typeface="+mn-ea"/>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2" name="组合 1"/>
          <p:cNvGrpSpPr/>
          <p:nvPr/>
        </p:nvGrpSpPr>
        <p:grpSpPr>
          <a:xfrm>
            <a:off x="1760249" y="3590036"/>
            <a:ext cx="5693399" cy="414020"/>
            <a:chOff x="1807265" y="2462595"/>
            <a:chExt cx="5693399" cy="414020"/>
          </a:xfrm>
          <a:solidFill>
            <a:srgbClr val="E6E6E6"/>
          </a:solidFill>
        </p:grpSpPr>
        <p:sp>
          <p:nvSpPr>
            <p:cNvPr id="3" name="圆角矩形 2"/>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3286" y="2462595"/>
              <a:ext cx="192405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9.3 循环结构</a:t>
              </a:r>
              <a:endParaRPr lang="zh-CN" altLang="en-US" sz="2100" spc="225" dirty="0" smtClean="0">
                <a:solidFill>
                  <a:schemeClr val="tx1">
                    <a:lumMod val="75000"/>
                    <a:lumOff val="25000"/>
                  </a:schemeClr>
                </a:solidFill>
              </a:endParaRPr>
            </a:p>
          </p:txBody>
        </p:sp>
      </p:grpSp>
      <p:grpSp>
        <p:nvGrpSpPr>
          <p:cNvPr id="17" name="组合 16"/>
          <p:cNvGrpSpPr/>
          <p:nvPr/>
        </p:nvGrpSpPr>
        <p:grpSpPr>
          <a:xfrm>
            <a:off x="1760249" y="4253526"/>
            <a:ext cx="5693410" cy="450850"/>
            <a:chOff x="1807265" y="2935089"/>
            <a:chExt cx="5693410" cy="450850"/>
          </a:xfrm>
          <a:solidFill>
            <a:srgbClr val="E6E6E6"/>
          </a:solidFill>
        </p:grpSpPr>
        <p:sp>
          <p:nvSpPr>
            <p:cNvPr id="18" name="圆角矩形 17"/>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9" name="矩形 18"/>
            <p:cNvSpPr/>
            <p:nvPr/>
          </p:nvSpPr>
          <p:spPr>
            <a:xfrm>
              <a:off x="1881814" y="2945869"/>
              <a:ext cx="280987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9.4 </a:t>
              </a:r>
              <a:r>
                <a:rPr lang="zh-CN" altLang="en-US" sz="2100" spc="225" dirty="0" smtClean="0">
                  <a:solidFill>
                    <a:schemeClr val="tx1">
                      <a:lumMod val="75000"/>
                      <a:lumOff val="25000"/>
                    </a:schemeClr>
                  </a:solidFill>
                </a:rPr>
                <a:t>用户自定义</a:t>
              </a:r>
              <a:r>
                <a:rPr lang="zh-CN" altLang="en-US" sz="2100" spc="225" dirty="0" smtClean="0">
                  <a:solidFill>
                    <a:schemeClr val="tx1">
                      <a:lumMod val="75000"/>
                      <a:lumOff val="25000"/>
                    </a:schemeClr>
                  </a:solidFill>
                </a:rPr>
                <a:t>函数</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3" name="矩形 2"/>
          <p:cNvSpPr/>
          <p:nvPr/>
        </p:nvSpPr>
        <p:spPr>
          <a:xfrm>
            <a:off x="1243965" y="1491615"/>
            <a:ext cx="8385810" cy="337185"/>
          </a:xfrm>
          <a:prstGeom prst="rect">
            <a:avLst/>
          </a:prstGeom>
          <a:noFill/>
        </p:spPr>
        <p:txBody>
          <a:bodyPr wrap="square" rtlCol="0">
            <a:spAutoFit/>
          </a:bodyPr>
          <a:p>
            <a:pPr indent="457200"/>
            <a:r>
              <a:rPr lang="zh-CN" altLang="en-US" sz="1600" dirty="0">
                <a:solidFill>
                  <a:schemeClr val="tx1">
                    <a:lumMod val="75000"/>
                    <a:lumOff val="25000"/>
                  </a:schemeClr>
                </a:solidFill>
              </a:rPr>
              <a:t>选择结构就是当你命令计算机做一件事情的时候，这件事情可能分情况进行处理。</a:t>
            </a:r>
            <a:endParaRPr lang="zh-CN" altLang="en-US" sz="1600" dirty="0">
              <a:solidFill>
                <a:schemeClr val="tx1">
                  <a:lumMod val="75000"/>
                  <a:lumOff val="25000"/>
                </a:schemeClr>
              </a:solidFill>
            </a:endParaRPr>
          </a:p>
        </p:txBody>
      </p:sp>
      <p:sp>
        <p:nvSpPr>
          <p:cNvPr id="13" name="矩形 12"/>
          <p:cNvSpPr/>
          <p:nvPr/>
        </p:nvSpPr>
        <p:spPr>
          <a:xfrm>
            <a:off x="916305" y="2366645"/>
            <a:ext cx="8910955" cy="337185"/>
          </a:xfrm>
          <a:prstGeom prst="rect">
            <a:avLst/>
          </a:prstGeom>
          <a:noFill/>
        </p:spPr>
        <p:txBody>
          <a:bodyPr wrap="square" rtlCol="0">
            <a:spAutoFit/>
          </a:bodyPr>
          <a:p>
            <a:pPr indent="457200"/>
            <a:r>
              <a:rPr sz="1600" dirty="0" smtClean="0">
                <a:solidFill>
                  <a:schemeClr val="tx1">
                    <a:lumMod val="75000"/>
                    <a:lumOff val="25000"/>
                  </a:schemeClr>
                </a:solidFill>
              </a:rPr>
              <a:t>比如，让计算机去帮你买西瓜，如果有打折的西瓜就买，没有就不买。</a:t>
            </a:r>
            <a:endParaRPr sz="1600" dirty="0" smtClean="0">
              <a:solidFill>
                <a:schemeClr val="tx1">
                  <a:lumMod val="75000"/>
                  <a:lumOff val="25000"/>
                </a:schemeClr>
              </a:solidFill>
            </a:endParaRPr>
          </a:p>
        </p:txBody>
      </p:sp>
      <p:sp>
        <p:nvSpPr>
          <p:cNvPr id="10" name="文本框 9"/>
          <p:cNvSpPr txBox="1"/>
          <p:nvPr/>
        </p:nvSpPr>
        <p:spPr>
          <a:xfrm>
            <a:off x="1720215" y="4742815"/>
            <a:ext cx="4205605" cy="829945"/>
          </a:xfrm>
          <a:prstGeom prst="rect">
            <a:avLst/>
          </a:prstGeom>
          <a:noFill/>
        </p:spPr>
        <p:txBody>
          <a:bodyPr wrap="square" rtlCol="0">
            <a:spAutoFit/>
          </a:bodyPr>
          <a:p>
            <a:r>
              <a:rPr lang="en-US" altLang="zh-CN" sz="1600" dirty="0"/>
              <a:t>R</a:t>
            </a:r>
            <a:r>
              <a:rPr lang="zh-CN" altLang="en-US" sz="1600" dirty="0"/>
              <a:t>语言实现：</a:t>
            </a:r>
            <a:endParaRPr lang="zh-CN" altLang="en-US" sz="1600" dirty="0"/>
          </a:p>
          <a:p>
            <a:r>
              <a:rPr lang="zh-CN" altLang="en-US" sz="1600" dirty="0"/>
              <a:t>if </a:t>
            </a:r>
            <a:r>
              <a:rPr lang="en-US" altLang="zh-CN" sz="1600" dirty="0"/>
              <a:t>(</a:t>
            </a:r>
            <a:r>
              <a:rPr lang="zh-CN" altLang="en-US" sz="1600" dirty="0"/>
              <a:t>西瓜打折</a:t>
            </a:r>
            <a:r>
              <a:rPr lang="en-US" altLang="zh-CN" sz="1600" dirty="0"/>
              <a:t>) </a:t>
            </a:r>
            <a:r>
              <a:rPr lang="zh-CN" altLang="en-US" sz="1600" dirty="0"/>
              <a:t>	买西瓜 </a:t>
            </a:r>
            <a:endParaRPr lang="zh-CN" altLang="en-US" sz="1600" dirty="0"/>
          </a:p>
          <a:p>
            <a:r>
              <a:rPr lang="zh-CN" altLang="en-US" sz="1600" dirty="0"/>
              <a:t>回家</a:t>
            </a:r>
            <a:endParaRPr lang="zh-CN" altLang="en-US" sz="1600" dirty="0"/>
          </a:p>
        </p:txBody>
      </p:sp>
      <p:graphicFrame>
        <p:nvGraphicFramePr>
          <p:cNvPr id="11" name="对象 10"/>
          <p:cNvGraphicFramePr/>
          <p:nvPr/>
        </p:nvGraphicFramePr>
        <p:xfrm>
          <a:off x="1109345" y="2975610"/>
          <a:ext cx="2948940" cy="1549400"/>
        </p:xfrm>
        <a:graphic>
          <a:graphicData uri="http://schemas.openxmlformats.org/presentationml/2006/ole">
            <mc:AlternateContent xmlns:mc="http://schemas.openxmlformats.org/markup-compatibility/2006">
              <mc:Choice xmlns:v="urn:schemas-microsoft-com:vml" Requires="v">
                <p:oleObj spid="_x0000_s12" name="" r:id="rId1" imgW="2432685" imgH="1175385" progId="Visio.Drawing.11">
                  <p:embed/>
                </p:oleObj>
              </mc:Choice>
              <mc:Fallback>
                <p:oleObj name="" r:id="rId1" imgW="2432685" imgH="1175385" progId="Visio.Drawing.11">
                  <p:embed/>
                  <p:pic>
                    <p:nvPicPr>
                      <p:cNvPr id="0" name="图片 5"/>
                      <p:cNvPicPr/>
                      <p:nvPr/>
                    </p:nvPicPr>
                    <p:blipFill>
                      <a:blip r:embed="rId2"/>
                      <a:stretch>
                        <a:fillRect/>
                      </a:stretch>
                    </p:blipFill>
                    <p:spPr>
                      <a:xfrm>
                        <a:off x="1109345" y="2975610"/>
                        <a:ext cx="2948940" cy="1549400"/>
                      </a:xfrm>
                      <a:prstGeom prst="rect">
                        <a:avLst/>
                      </a:prstGeom>
                    </p:spPr>
                  </p:pic>
                </p:oleObj>
              </mc:Fallback>
            </mc:AlternateContent>
          </a:graphicData>
        </a:graphic>
      </p:graphicFrame>
      <p:sp>
        <p:nvSpPr>
          <p:cNvPr id="14" name="文本框 13"/>
          <p:cNvSpPr txBox="1"/>
          <p:nvPr/>
        </p:nvSpPr>
        <p:spPr>
          <a:xfrm>
            <a:off x="5354955" y="4742815"/>
            <a:ext cx="3789045" cy="829945"/>
          </a:xfrm>
          <a:prstGeom prst="rect">
            <a:avLst/>
          </a:prstGeom>
          <a:noFill/>
        </p:spPr>
        <p:txBody>
          <a:bodyPr wrap="square" rtlCol="0">
            <a:spAutoFit/>
          </a:bodyPr>
          <a:p>
            <a:r>
              <a:rPr lang="en-US" altLang="zh-CN" sz="1600" dirty="0"/>
              <a:t>R</a:t>
            </a:r>
            <a:r>
              <a:rPr lang="zh-CN" altLang="en-US" sz="1600" dirty="0"/>
              <a:t>语言实现：</a:t>
            </a:r>
            <a:endParaRPr lang="zh-CN" altLang="en-US" sz="1600" dirty="0"/>
          </a:p>
          <a:p>
            <a:r>
              <a:rPr lang="zh-CN" altLang="en-US" sz="1600" dirty="0"/>
              <a:t>if </a:t>
            </a:r>
            <a:r>
              <a:rPr lang="en-US" altLang="zh-CN" sz="1600" dirty="0"/>
              <a:t>(</a:t>
            </a:r>
            <a:r>
              <a:rPr lang="zh-CN" altLang="en-US" sz="1600" dirty="0"/>
              <a:t>西瓜打折</a:t>
            </a:r>
            <a:r>
              <a:rPr lang="en-US" altLang="zh-CN" sz="1600" dirty="0"/>
              <a:t>) </a:t>
            </a:r>
            <a:r>
              <a:rPr lang="zh-CN" altLang="en-US" sz="1600" dirty="0"/>
              <a:t>	买西瓜 else 不买了</a:t>
            </a:r>
            <a:endParaRPr lang="zh-CN" altLang="en-US" sz="1600" dirty="0"/>
          </a:p>
          <a:p>
            <a:r>
              <a:rPr lang="zh-CN" altLang="en-US" sz="1600" dirty="0"/>
              <a:t>回家</a:t>
            </a:r>
            <a:endParaRPr lang="zh-CN" altLang="en-US" sz="1600" dirty="0"/>
          </a:p>
        </p:txBody>
      </p:sp>
      <p:graphicFrame>
        <p:nvGraphicFramePr>
          <p:cNvPr id="15" name="对象 14"/>
          <p:cNvGraphicFramePr/>
          <p:nvPr/>
        </p:nvGraphicFramePr>
        <p:xfrm>
          <a:off x="4681220" y="2800985"/>
          <a:ext cx="3926840" cy="2318385"/>
        </p:xfrm>
        <a:graphic>
          <a:graphicData uri="http://schemas.openxmlformats.org/presentationml/2006/ole">
            <mc:AlternateContent xmlns:mc="http://schemas.openxmlformats.org/markup-compatibility/2006">
              <mc:Choice xmlns:v="urn:schemas-microsoft-com:vml" Requires="v">
                <p:oleObj spid="_x0000_s16" name="" r:id="rId3" imgW="3894455" imgH="2016760" progId="Visio.Drawing.11">
                  <p:embed/>
                </p:oleObj>
              </mc:Choice>
              <mc:Fallback>
                <p:oleObj name="" r:id="rId3" imgW="3894455" imgH="2016760" progId="Visio.Drawing.11">
                  <p:embed/>
                  <p:pic>
                    <p:nvPicPr>
                      <p:cNvPr id="0" name="图片 8"/>
                      <p:cNvPicPr/>
                      <p:nvPr/>
                    </p:nvPicPr>
                    <p:blipFill>
                      <a:blip r:embed="rId4"/>
                      <a:stretch>
                        <a:fillRect/>
                      </a:stretch>
                    </p:blipFill>
                    <p:spPr>
                      <a:xfrm>
                        <a:off x="4681220" y="2800985"/>
                        <a:ext cx="3926840" cy="231838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9.2 选择结构</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第9章 高级编程</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altLang="en-US" sz="2000">
                <a:sym typeface="+mn-ea"/>
              </a:rPr>
              <a:t>单分支</a:t>
            </a:r>
            <a:r>
              <a:rPr lang="zh-CN" altLang="en-US" sz="2000">
                <a:sym typeface="+mn-ea"/>
              </a:rPr>
              <a:t>结构</a:t>
            </a:r>
            <a:endParaRPr lang="zh-CN" altLang="en-US" sz="2000">
              <a:sym typeface="+mn-ea"/>
            </a:endParaRPr>
          </a:p>
        </p:txBody>
      </p:sp>
      <p:sp>
        <p:nvSpPr>
          <p:cNvPr id="19" name="TextBox 18"/>
          <p:cNvSpPr txBox="1"/>
          <p:nvPr/>
        </p:nvSpPr>
        <p:spPr>
          <a:xfrm>
            <a:off x="1341325" y="2120465"/>
            <a:ext cx="10532427" cy="645160"/>
          </a:xfrm>
          <a:prstGeom prst="rect">
            <a:avLst/>
          </a:prstGeom>
          <a:noFill/>
        </p:spPr>
        <p:txBody>
          <a:bodyPr wrap="square" rtlCol="0">
            <a:spAutoFit/>
          </a:bodyPr>
          <a:p>
            <a:pPr indent="457200"/>
            <a:r>
              <a:rPr dirty="0" smtClean="0">
                <a:solidFill>
                  <a:schemeClr val="tx1">
                    <a:lumMod val="75000"/>
                    <a:lumOff val="25000"/>
                  </a:schemeClr>
                </a:solidFill>
              </a:rPr>
              <a:t>格式：if(cond) statement1 </a:t>
            </a:r>
            <a:endParaRPr dirty="0" smtClean="0">
              <a:solidFill>
                <a:schemeClr val="tx1">
                  <a:lumMod val="75000"/>
                  <a:lumOff val="25000"/>
                </a:schemeClr>
              </a:solidFill>
            </a:endParaRPr>
          </a:p>
          <a:p>
            <a:pPr indent="457200"/>
            <a:r>
              <a:rPr dirty="0" smtClean="0">
                <a:solidFill>
                  <a:schemeClr val="tx1">
                    <a:lumMod val="75000"/>
                    <a:lumOff val="25000"/>
                  </a:schemeClr>
                </a:solidFill>
              </a:rPr>
              <a:t>statement2</a:t>
            </a:r>
            <a:endParaRPr dirty="0" smtClean="0">
              <a:solidFill>
                <a:schemeClr val="tx1">
                  <a:lumMod val="75000"/>
                  <a:lumOff val="25000"/>
                </a:schemeClr>
              </a:solidFill>
            </a:endParaRPr>
          </a:p>
        </p:txBody>
      </p:sp>
      <p:sp>
        <p:nvSpPr>
          <p:cNvPr id="13" name="矩形 12"/>
          <p:cNvSpPr/>
          <p:nvPr/>
        </p:nvSpPr>
        <p:spPr>
          <a:xfrm>
            <a:off x="916258" y="1621842"/>
            <a:ext cx="9631474" cy="368300"/>
          </a:xfrm>
          <a:prstGeom prst="rect">
            <a:avLst/>
          </a:prstGeom>
          <a:noFill/>
        </p:spPr>
        <p:txBody>
          <a:bodyPr wrap="square" rtlCol="0">
            <a:spAutoFit/>
          </a:bodyPr>
          <a:p>
            <a:pPr indent="457200"/>
            <a:r>
              <a:rPr lang="en-US" dirty="0" smtClean="0">
                <a:solidFill>
                  <a:schemeClr val="tx1">
                    <a:lumMod val="75000"/>
                    <a:lumOff val="25000"/>
                  </a:schemeClr>
                </a:solidFill>
              </a:rPr>
              <a:t>1</a:t>
            </a:r>
            <a:r>
              <a:rPr lang="zh-CN" altLang="en-US" dirty="0" smtClean="0">
                <a:solidFill>
                  <a:schemeClr val="tx1">
                    <a:lumMod val="75000"/>
                    <a:lumOff val="25000"/>
                  </a:schemeClr>
                </a:solidFill>
              </a:rPr>
              <a:t>、单分支结构</a:t>
            </a:r>
            <a:endParaRPr lang="en-US" altLang="zh-CN" dirty="0">
              <a:solidFill>
                <a:schemeClr val="tx1">
                  <a:lumMod val="75000"/>
                  <a:lumOff val="25000"/>
                </a:schemeClr>
              </a:solidFill>
            </a:endParaRPr>
          </a:p>
        </p:txBody>
      </p:sp>
      <p:graphicFrame>
        <p:nvGraphicFramePr>
          <p:cNvPr id="6" name="对象 -2147482481"/>
          <p:cNvGraphicFramePr/>
          <p:nvPr/>
        </p:nvGraphicFramePr>
        <p:xfrm>
          <a:off x="693420" y="3092450"/>
          <a:ext cx="4214495" cy="2574290"/>
        </p:xfrm>
        <a:graphic>
          <a:graphicData uri="http://schemas.openxmlformats.org/presentationml/2006/ole">
            <mc:AlternateContent xmlns:mc="http://schemas.openxmlformats.org/markup-compatibility/2006">
              <mc:Choice xmlns:v="urn:schemas-microsoft-com:vml" Requires="v">
                <p:oleObj spid="_x0000_s3076" name="" r:id="rId1" imgW="2522855" imgH="1926590" progId="Visio.Drawing.11">
                  <p:embed/>
                </p:oleObj>
              </mc:Choice>
              <mc:Fallback>
                <p:oleObj name="" r:id="rId1" imgW="2522855" imgH="1926590" progId="Visio.Drawing.11">
                  <p:embed/>
                  <p:pic>
                    <p:nvPicPr>
                      <p:cNvPr id="0" name="图片 3075"/>
                      <p:cNvPicPr/>
                      <p:nvPr/>
                    </p:nvPicPr>
                    <p:blipFill>
                      <a:blip r:embed="rId2"/>
                      <a:stretch>
                        <a:fillRect/>
                      </a:stretch>
                    </p:blipFill>
                    <p:spPr>
                      <a:xfrm>
                        <a:off x="693420" y="3092450"/>
                        <a:ext cx="4214495" cy="2574290"/>
                      </a:xfrm>
                      <a:prstGeom prst="rect">
                        <a:avLst/>
                      </a:prstGeom>
                      <a:noFill/>
                      <a:ln w="38100">
                        <a:noFill/>
                        <a:miter/>
                      </a:ln>
                    </p:spPr>
                  </p:pic>
                </p:oleObj>
              </mc:Fallback>
            </mc:AlternateContent>
          </a:graphicData>
        </a:graphic>
      </p:graphicFrame>
      <p:sp>
        <p:nvSpPr>
          <p:cNvPr id="7" name="文本框 6"/>
          <p:cNvSpPr txBox="1"/>
          <p:nvPr/>
        </p:nvSpPr>
        <p:spPr>
          <a:xfrm>
            <a:off x="4907915" y="1981835"/>
            <a:ext cx="3998595" cy="922020"/>
          </a:xfrm>
          <a:prstGeom prst="rect">
            <a:avLst/>
          </a:prstGeom>
          <a:noFill/>
        </p:spPr>
        <p:txBody>
          <a:bodyPr wrap="square" rtlCol="0">
            <a:spAutoFit/>
          </a:bodyPr>
          <a:p>
            <a:r>
              <a:rPr lang="zh-CN" altLang="en-US" dirty="0"/>
              <a:t>&gt;num&lt;-7</a:t>
            </a:r>
            <a:endParaRPr lang="zh-CN" altLang="en-US" dirty="0"/>
          </a:p>
          <a:p>
            <a:r>
              <a:rPr lang="zh-CN" altLang="en-US" dirty="0"/>
              <a:t>&gt;if(num%%2==0) print("T")</a:t>
            </a:r>
            <a:endParaRPr lang="zh-CN" altLang="en-US" dirty="0"/>
          </a:p>
          <a:p>
            <a:r>
              <a:rPr lang="zh-CN" altLang="en-US" dirty="0"/>
              <a:t>&gt;print("执行完毕！")</a:t>
            </a:r>
            <a:endParaRPr lang="zh-CN" altLang="en-US" dirty="0"/>
          </a:p>
        </p:txBody>
      </p:sp>
      <p:sp>
        <p:nvSpPr>
          <p:cNvPr id="100" name="文本框 99"/>
          <p:cNvSpPr txBox="1"/>
          <p:nvPr/>
        </p:nvSpPr>
        <p:spPr>
          <a:xfrm>
            <a:off x="5276215" y="3663315"/>
            <a:ext cx="3511550" cy="645160"/>
          </a:xfrm>
          <a:prstGeom prst="rect">
            <a:avLst/>
          </a:prstGeom>
          <a:noFill/>
          <a:ln w="9525">
            <a:noFill/>
          </a:ln>
        </p:spPr>
        <p:txBody>
          <a:bodyPr wrap="square">
            <a:spAutoFit/>
          </a:bodyPr>
          <a:p>
            <a:pPr indent="304800"/>
            <a:r>
              <a:rPr lang="zh-CN" b="0">
                <a:ea typeface="仿宋" panose="02010609060101010101" charset="-122"/>
              </a:rPr>
              <a:t>思考：</a:t>
            </a:r>
            <a:r>
              <a:rPr lang="en-US" b="0">
                <a:latin typeface="仿宋" panose="02010609060101010101" charset="-122"/>
                <a:cs typeface="Times New Roman" panose="02020603050405020304" pitchFamily="18" charset="0"/>
              </a:rPr>
              <a:t>num&lt;-7</a:t>
            </a:r>
            <a:r>
              <a:rPr lang="zh-CN" b="0">
                <a:ea typeface="仿宋" panose="02010609060101010101" charset="-122"/>
              </a:rPr>
              <a:t>改为</a:t>
            </a:r>
            <a:r>
              <a:rPr lang="en-US" b="0">
                <a:latin typeface="仿宋" panose="02010609060101010101" charset="-122"/>
                <a:cs typeface="Times New Roman" panose="02020603050405020304" pitchFamily="18" charset="0"/>
              </a:rPr>
              <a:t>num&lt;-</a:t>
            </a:r>
            <a:r>
              <a:rPr lang="zh-CN" b="0">
                <a:ea typeface="仿宋" panose="02010609060101010101" charset="-122"/>
                <a:cs typeface="Times New Roman" panose="02020603050405020304" pitchFamily="18" charset="0"/>
              </a:rPr>
              <a:t>8，结果是什么。</a:t>
            </a: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0" grpId="0"/>
      <p:bldP spid="100" grpId="1"/>
    </p:bld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2QxMzAyNDc5NWNkNDhiMGY5ZTkzODFjMDgzZDE2ZTUifQ=="/>
  <p:tag name="KSO_WPP_MARK_KEY" val="1f52f1f4-dc53-4103-966a-d2bbfc34953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5421</Words>
  <Application>WPS 演示</Application>
  <PresentationFormat>全屏显示(4:3)</PresentationFormat>
  <Paragraphs>502</Paragraphs>
  <Slides>35</Slides>
  <Notes>7</Notes>
  <HiddenSlides>0</HiddenSlides>
  <MMClips>0</MMClips>
  <ScaleCrop>false</ScaleCrop>
  <HeadingPairs>
    <vt:vector size="8" baseType="variant">
      <vt:variant>
        <vt:lpstr>已用的字体</vt:lpstr>
      </vt:variant>
      <vt:variant>
        <vt:i4>14</vt:i4>
      </vt:variant>
      <vt:variant>
        <vt:lpstr>主题</vt:lpstr>
      </vt:variant>
      <vt:variant>
        <vt:i4>6</vt:i4>
      </vt:variant>
      <vt:variant>
        <vt:lpstr>嵌入 OLE 服务器</vt:lpstr>
      </vt:variant>
      <vt:variant>
        <vt:i4>7</vt:i4>
      </vt:variant>
      <vt:variant>
        <vt:lpstr>幻灯片标题</vt:lpstr>
      </vt:variant>
      <vt:variant>
        <vt:i4>35</vt:i4>
      </vt:variant>
    </vt:vector>
  </HeadingPairs>
  <TitlesOfParts>
    <vt:vector size="62" baseType="lpstr">
      <vt:lpstr>Arial</vt:lpstr>
      <vt:lpstr>宋体</vt:lpstr>
      <vt:lpstr>Wingdings</vt:lpstr>
      <vt:lpstr>黑体</vt:lpstr>
      <vt:lpstr>微软雅黑</vt:lpstr>
      <vt:lpstr>Arial Unicode MS</vt:lpstr>
      <vt:lpstr>Calibri</vt:lpstr>
      <vt:lpstr>Times New Roman</vt:lpstr>
      <vt:lpstr>楷体_GB2312</vt:lpstr>
      <vt:lpstr>新宋体</vt:lpstr>
      <vt:lpstr>Verdana</vt:lpstr>
      <vt:lpstr>等线</vt:lpstr>
      <vt:lpstr>Times New Roman</vt:lpstr>
      <vt:lpstr>仿宋</vt:lpstr>
      <vt:lpstr>Office 主题</vt:lpstr>
      <vt:lpstr>2_Office 主题</vt:lpstr>
      <vt:lpstr>3_Office 主题</vt:lpstr>
      <vt:lpstr>4_Office 主题</vt:lpstr>
      <vt:lpstr>5_Office 主题</vt:lpstr>
      <vt:lpstr>6_Office 主题</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程显毅</cp:lastModifiedBy>
  <cp:revision>165</cp:revision>
  <dcterms:created xsi:type="dcterms:W3CDTF">2018-03-01T02:03:00Z</dcterms:created>
  <dcterms:modified xsi:type="dcterms:W3CDTF">2022-11-05T09:27:48Z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29E3F85CC26A4E5395E0EB4E3B5E6EE3</vt:lpwstr>
  </property>
</Properties>
</file>